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66" r:id="rId5"/>
    <p:sldId id="259" r:id="rId6"/>
    <p:sldId id="267" r:id="rId7"/>
    <p:sldId id="268" r:id="rId8"/>
    <p:sldId id="270" r:id="rId9"/>
    <p:sldId id="269" r:id="rId10"/>
    <p:sldId id="271" r:id="rId11"/>
    <p:sldId id="260" r:id="rId12"/>
    <p:sldId id="261" r:id="rId13"/>
    <p:sldId id="273" r:id="rId14"/>
    <p:sldId id="274" r:id="rId15"/>
    <p:sldId id="275" r:id="rId16"/>
    <p:sldId id="262" r:id="rId17"/>
    <p:sldId id="263" r:id="rId18"/>
    <p:sldId id="264" r:id="rId19"/>
    <p:sldId id="272" r:id="rId20"/>
    <p:sldId id="265" r:id="rId21"/>
  </p:sldIdLst>
  <p:sldSz cx="9144000" cy="5143500" type="screen16x9"/>
  <p:notesSz cx="6858000" cy="9144000"/>
  <p:defaultTextStyle>
    <a:defPPr>
      <a:defRPr lang="de-DE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65C"/>
    <a:srgbClr val="004673"/>
    <a:srgbClr val="8DA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492399-4EB7-4223-9561-F8A6C5D956DA}" v="20" dt="2025-01-16T10:18:08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813"/>
  </p:normalViewPr>
  <p:slideViewPr>
    <p:cSldViewPr snapToGrid="0" snapToObjects="1">
      <p:cViewPr varScale="1">
        <p:scale>
          <a:sx n="140" d="100"/>
          <a:sy n="140" d="100"/>
        </p:scale>
        <p:origin x="75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ankratz" userId="41ea9bfaa067da69" providerId="LiveId" clId="{AA492399-4EB7-4223-9561-F8A6C5D956DA}"/>
    <pc:docChg chg="undo redo custSel addSld modSld">
      <pc:chgData name="Laura Pankratz" userId="41ea9bfaa067da69" providerId="LiveId" clId="{AA492399-4EB7-4223-9561-F8A6C5D956DA}" dt="2025-01-16T10:21:57.357" v="8797" actId="5793"/>
      <pc:docMkLst>
        <pc:docMk/>
      </pc:docMkLst>
      <pc:sldChg chg="modSp mod">
        <pc:chgData name="Laura Pankratz" userId="41ea9bfaa067da69" providerId="LiveId" clId="{AA492399-4EB7-4223-9561-F8A6C5D956DA}" dt="2025-01-15T19:43:43.682" v="731" actId="20577"/>
        <pc:sldMkLst>
          <pc:docMk/>
          <pc:sldMk cId="0" sldId="257"/>
        </pc:sldMkLst>
        <pc:spChg chg="mod">
          <ac:chgData name="Laura Pankratz" userId="41ea9bfaa067da69" providerId="LiveId" clId="{AA492399-4EB7-4223-9561-F8A6C5D956DA}" dt="2025-01-15T19:43:43.682" v="731" actId="20577"/>
          <ac:spMkLst>
            <pc:docMk/>
            <pc:sldMk cId="0" sldId="257"/>
            <ac:spMk id="15363" creationId="{825A3408-4D88-CB60-003D-EDBFA5DFE356}"/>
          </ac:spMkLst>
        </pc:spChg>
      </pc:sldChg>
      <pc:sldChg chg="modSp mod">
        <pc:chgData name="Laura Pankratz" userId="41ea9bfaa067da69" providerId="LiveId" clId="{AA492399-4EB7-4223-9561-F8A6C5D956DA}" dt="2025-01-15T18:03:21.464" v="291" actId="5793"/>
        <pc:sldMkLst>
          <pc:docMk/>
          <pc:sldMk cId="0" sldId="258"/>
        </pc:sldMkLst>
        <pc:spChg chg="mod">
          <ac:chgData name="Laura Pankratz" userId="41ea9bfaa067da69" providerId="LiveId" clId="{AA492399-4EB7-4223-9561-F8A6C5D956DA}" dt="2025-01-15T18:03:21.464" v="291" actId="5793"/>
          <ac:spMkLst>
            <pc:docMk/>
            <pc:sldMk cId="0" sldId="258"/>
            <ac:spMk id="16386" creationId="{FB800FAF-BFAD-4E24-641E-7C7509ADFBE3}"/>
          </ac:spMkLst>
        </pc:spChg>
        <pc:spChg chg="mod">
          <ac:chgData name="Laura Pankratz" userId="41ea9bfaa067da69" providerId="LiveId" clId="{AA492399-4EB7-4223-9561-F8A6C5D956DA}" dt="2025-01-15T18:03:00.652" v="266" actId="20577"/>
          <ac:spMkLst>
            <pc:docMk/>
            <pc:sldMk cId="0" sldId="258"/>
            <ac:spMk id="16387" creationId="{F7FBAC6C-8D81-0830-5EC3-B4120B0EE714}"/>
          </ac:spMkLst>
        </pc:spChg>
      </pc:sldChg>
      <pc:sldChg chg="addSp modSp mod">
        <pc:chgData name="Laura Pankratz" userId="41ea9bfaa067da69" providerId="LiveId" clId="{AA492399-4EB7-4223-9561-F8A6C5D956DA}" dt="2025-01-16T09:40:38.983" v="8135" actId="115"/>
        <pc:sldMkLst>
          <pc:docMk/>
          <pc:sldMk cId="0" sldId="259"/>
        </pc:sldMkLst>
        <pc:spChg chg="add mod">
          <ac:chgData name="Laura Pankratz" userId="41ea9bfaa067da69" providerId="LiveId" clId="{AA492399-4EB7-4223-9561-F8A6C5D956DA}" dt="2025-01-16T09:40:38.983" v="8135" actId="115"/>
          <ac:spMkLst>
            <pc:docMk/>
            <pc:sldMk cId="0" sldId="259"/>
            <ac:spMk id="2" creationId="{8B7A96BE-B5EE-9DE9-3B62-B9CECAE3C424}"/>
          </ac:spMkLst>
        </pc:spChg>
        <pc:spChg chg="mod">
          <ac:chgData name="Laura Pankratz" userId="41ea9bfaa067da69" providerId="LiveId" clId="{AA492399-4EB7-4223-9561-F8A6C5D956DA}" dt="2025-01-15T19:43:55.169" v="745" actId="20577"/>
          <ac:spMkLst>
            <pc:docMk/>
            <pc:sldMk cId="0" sldId="259"/>
            <ac:spMk id="17410" creationId="{3FAA9CDA-DFE1-3319-66D2-9C64C50BF09E}"/>
          </ac:spMkLst>
        </pc:spChg>
        <pc:spChg chg="mod">
          <ac:chgData name="Laura Pankratz" userId="41ea9bfaa067da69" providerId="LiveId" clId="{AA492399-4EB7-4223-9561-F8A6C5D956DA}" dt="2025-01-16T09:39:42.722" v="8131" actId="115"/>
          <ac:spMkLst>
            <pc:docMk/>
            <pc:sldMk cId="0" sldId="259"/>
            <ac:spMk id="17411" creationId="{B19F6E34-EA2B-26BB-C832-71E9EDF52774}"/>
          </ac:spMkLst>
        </pc:spChg>
      </pc:sldChg>
      <pc:sldChg chg="modSp mod">
        <pc:chgData name="Laura Pankratz" userId="41ea9bfaa067da69" providerId="LiveId" clId="{AA492399-4EB7-4223-9561-F8A6C5D956DA}" dt="2025-01-16T09:47:31.067" v="8198" actId="113"/>
        <pc:sldMkLst>
          <pc:docMk/>
          <pc:sldMk cId="0" sldId="262"/>
        </pc:sldMkLst>
        <pc:spChg chg="mod">
          <ac:chgData name="Laura Pankratz" userId="41ea9bfaa067da69" providerId="LiveId" clId="{AA492399-4EB7-4223-9561-F8A6C5D956DA}" dt="2025-01-16T08:55:25.756" v="7264" actId="20577"/>
          <ac:spMkLst>
            <pc:docMk/>
            <pc:sldMk cId="0" sldId="262"/>
            <ac:spMk id="20482" creationId="{DB681A59-BF9F-1372-7580-994CF10D788B}"/>
          </ac:spMkLst>
        </pc:spChg>
        <pc:spChg chg="mod">
          <ac:chgData name="Laura Pankratz" userId="41ea9bfaa067da69" providerId="LiveId" clId="{AA492399-4EB7-4223-9561-F8A6C5D956DA}" dt="2025-01-16T09:47:31.067" v="8198" actId="113"/>
          <ac:spMkLst>
            <pc:docMk/>
            <pc:sldMk cId="0" sldId="262"/>
            <ac:spMk id="20483" creationId="{B68A76C9-FC97-96C6-5B15-C02363BF7EEB}"/>
          </ac:spMkLst>
        </pc:spChg>
      </pc:sldChg>
      <pc:sldChg chg="modSp mod">
        <pc:chgData name="Laura Pankratz" userId="41ea9bfaa067da69" providerId="LiveId" clId="{AA492399-4EB7-4223-9561-F8A6C5D956DA}" dt="2025-01-16T10:19:53.182" v="8766" actId="21"/>
        <pc:sldMkLst>
          <pc:docMk/>
          <pc:sldMk cId="0" sldId="264"/>
        </pc:sldMkLst>
        <pc:spChg chg="mod">
          <ac:chgData name="Laura Pankratz" userId="41ea9bfaa067da69" providerId="LiveId" clId="{AA492399-4EB7-4223-9561-F8A6C5D956DA}" dt="2025-01-16T10:19:53.182" v="8766" actId="21"/>
          <ac:spMkLst>
            <pc:docMk/>
            <pc:sldMk cId="0" sldId="264"/>
            <ac:spMk id="22531" creationId="{FCCBF697-9425-32A9-6F76-12765F1905C1}"/>
          </ac:spMkLst>
        </pc:spChg>
      </pc:sldChg>
      <pc:sldChg chg="addSp delSp modSp new mod">
        <pc:chgData name="Laura Pankratz" userId="41ea9bfaa067da69" providerId="LiveId" clId="{AA492399-4EB7-4223-9561-F8A6C5D956DA}" dt="2025-01-16T09:36:52.853" v="8110" actId="1076"/>
        <pc:sldMkLst>
          <pc:docMk/>
          <pc:sldMk cId="3176789202" sldId="266"/>
        </pc:sldMkLst>
        <pc:spChg chg="del mod">
          <ac:chgData name="Laura Pankratz" userId="41ea9bfaa067da69" providerId="LiveId" clId="{AA492399-4EB7-4223-9561-F8A6C5D956DA}" dt="2025-01-15T20:34:14.524" v="1551" actId="931"/>
          <ac:spMkLst>
            <pc:docMk/>
            <pc:sldMk cId="3176789202" sldId="266"/>
            <ac:spMk id="3" creationId="{83B40152-DB3B-166A-9C71-D8D7A8131845}"/>
          </ac:spMkLst>
        </pc:spChg>
        <pc:graphicFrameChg chg="add del modGraphic">
          <ac:chgData name="Laura Pankratz" userId="41ea9bfaa067da69" providerId="LiveId" clId="{AA492399-4EB7-4223-9561-F8A6C5D956DA}" dt="2025-01-15T18:08:17.442" v="437" actId="21"/>
          <ac:graphicFrameMkLst>
            <pc:docMk/>
            <pc:sldMk cId="3176789202" sldId="266"/>
            <ac:graphicFrameMk id="6" creationId="{796E4E96-66A5-A641-3574-E7F432C6ECB6}"/>
          </ac:graphicFrameMkLst>
        </pc:graphicFrameChg>
        <pc:graphicFrameChg chg="add del mod">
          <ac:chgData name="Laura Pankratz" userId="41ea9bfaa067da69" providerId="LiveId" clId="{AA492399-4EB7-4223-9561-F8A6C5D956DA}" dt="2025-01-15T20:33:08.430" v="1543" actId="478"/>
          <ac:graphicFrameMkLst>
            <pc:docMk/>
            <pc:sldMk cId="3176789202" sldId="266"/>
            <ac:graphicFrameMk id="7" creationId="{796E4E96-66A5-A641-3574-E7F432C6ECB6}"/>
          </ac:graphicFrameMkLst>
        </pc:graphicFrameChg>
        <pc:picChg chg="add mod">
          <ac:chgData name="Laura Pankratz" userId="41ea9bfaa067da69" providerId="LiveId" clId="{AA492399-4EB7-4223-9561-F8A6C5D956DA}" dt="2025-01-16T09:36:52.853" v="8110" actId="1076"/>
          <ac:picMkLst>
            <pc:docMk/>
            <pc:sldMk cId="3176789202" sldId="266"/>
            <ac:picMk id="5" creationId="{921AF91B-79C6-FFAF-46CF-CA0774C9FD43}"/>
          </ac:picMkLst>
        </pc:picChg>
        <pc:picChg chg="add mod ord">
          <ac:chgData name="Laura Pankratz" userId="41ea9bfaa067da69" providerId="LiveId" clId="{AA492399-4EB7-4223-9561-F8A6C5D956DA}" dt="2025-01-15T20:41:38.747" v="1631" actId="1076"/>
          <ac:picMkLst>
            <pc:docMk/>
            <pc:sldMk cId="3176789202" sldId="266"/>
            <ac:picMk id="9" creationId="{57C0D98D-3D6A-DF1D-F38E-DD30592EA98D}"/>
          </ac:picMkLst>
        </pc:picChg>
        <pc:picChg chg="add mod">
          <ac:chgData name="Laura Pankratz" userId="41ea9bfaa067da69" providerId="LiveId" clId="{AA492399-4EB7-4223-9561-F8A6C5D956DA}" dt="2025-01-15T20:40:15.482" v="1613" actId="170"/>
          <ac:picMkLst>
            <pc:docMk/>
            <pc:sldMk cId="3176789202" sldId="266"/>
            <ac:picMk id="11" creationId="{61CE6402-A676-C467-57A3-415F4D4F9510}"/>
          </ac:picMkLst>
        </pc:picChg>
        <pc:picChg chg="add mod">
          <ac:chgData name="Laura Pankratz" userId="41ea9bfaa067da69" providerId="LiveId" clId="{AA492399-4EB7-4223-9561-F8A6C5D956DA}" dt="2025-01-15T20:41:32.491" v="1629" actId="1076"/>
          <ac:picMkLst>
            <pc:docMk/>
            <pc:sldMk cId="3176789202" sldId="266"/>
            <ac:picMk id="13" creationId="{F4599473-B4DE-A5F3-FD6F-F8E771E4FCAF}"/>
          </ac:picMkLst>
        </pc:picChg>
        <pc:picChg chg="add mod">
          <ac:chgData name="Laura Pankratz" userId="41ea9bfaa067da69" providerId="LiveId" clId="{AA492399-4EB7-4223-9561-F8A6C5D956DA}" dt="2025-01-15T20:40:05.109" v="1611" actId="1076"/>
          <ac:picMkLst>
            <pc:docMk/>
            <pc:sldMk cId="3176789202" sldId="266"/>
            <ac:picMk id="15" creationId="{EF558CC2-EA1C-0725-16B8-61E9BCFE0700}"/>
          </ac:picMkLst>
        </pc:picChg>
        <pc:picChg chg="add mod">
          <ac:chgData name="Laura Pankratz" userId="41ea9bfaa067da69" providerId="LiveId" clId="{AA492399-4EB7-4223-9561-F8A6C5D956DA}" dt="2025-01-15T20:41:42.031" v="1632" actId="1076"/>
          <ac:picMkLst>
            <pc:docMk/>
            <pc:sldMk cId="3176789202" sldId="266"/>
            <ac:picMk id="17" creationId="{8DECCC2B-E973-0AB4-76FB-FADD66474633}"/>
          </ac:picMkLst>
        </pc:picChg>
      </pc:sldChg>
      <pc:sldChg chg="modSp new mod">
        <pc:chgData name="Laura Pankratz" userId="41ea9bfaa067da69" providerId="LiveId" clId="{AA492399-4EB7-4223-9561-F8A6C5D956DA}" dt="2025-01-16T09:41:58.636" v="8148" actId="113"/>
        <pc:sldMkLst>
          <pc:docMk/>
          <pc:sldMk cId="397751153" sldId="267"/>
        </pc:sldMkLst>
        <pc:spChg chg="mod">
          <ac:chgData name="Laura Pankratz" userId="41ea9bfaa067da69" providerId="LiveId" clId="{AA492399-4EB7-4223-9561-F8A6C5D956DA}" dt="2025-01-15T19:45:52.220" v="885" actId="20577"/>
          <ac:spMkLst>
            <pc:docMk/>
            <pc:sldMk cId="397751153" sldId="267"/>
            <ac:spMk id="2" creationId="{BA6BFD67-17BD-0AE7-76A5-415297A19C3A}"/>
          </ac:spMkLst>
        </pc:spChg>
        <pc:spChg chg="mod">
          <ac:chgData name="Laura Pankratz" userId="41ea9bfaa067da69" providerId="LiveId" clId="{AA492399-4EB7-4223-9561-F8A6C5D956DA}" dt="2025-01-16T09:41:58.636" v="8148" actId="113"/>
          <ac:spMkLst>
            <pc:docMk/>
            <pc:sldMk cId="397751153" sldId="267"/>
            <ac:spMk id="3" creationId="{BEE5D6DE-5869-8BF4-3C95-75DF75C2054A}"/>
          </ac:spMkLst>
        </pc:spChg>
      </pc:sldChg>
      <pc:sldChg chg="modSp new mod">
        <pc:chgData name="Laura Pankratz" userId="41ea9bfaa067da69" providerId="LiveId" clId="{AA492399-4EB7-4223-9561-F8A6C5D956DA}" dt="2025-01-16T09:43:16.965" v="8173" actId="115"/>
        <pc:sldMkLst>
          <pc:docMk/>
          <pc:sldMk cId="3148980508" sldId="268"/>
        </pc:sldMkLst>
        <pc:spChg chg="mod">
          <ac:chgData name="Laura Pankratz" userId="41ea9bfaa067da69" providerId="LiveId" clId="{AA492399-4EB7-4223-9561-F8A6C5D956DA}" dt="2025-01-16T07:58:05.037" v="3705" actId="20577"/>
          <ac:spMkLst>
            <pc:docMk/>
            <pc:sldMk cId="3148980508" sldId="268"/>
            <ac:spMk id="2" creationId="{7BDA748E-73FD-2519-FBAE-E0D8CE1F62AD}"/>
          </ac:spMkLst>
        </pc:spChg>
        <pc:spChg chg="mod">
          <ac:chgData name="Laura Pankratz" userId="41ea9bfaa067da69" providerId="LiveId" clId="{AA492399-4EB7-4223-9561-F8A6C5D956DA}" dt="2025-01-16T09:43:16.965" v="8173" actId="115"/>
          <ac:spMkLst>
            <pc:docMk/>
            <pc:sldMk cId="3148980508" sldId="268"/>
            <ac:spMk id="3" creationId="{A810C8EA-1260-3696-01C2-FE03CC174E53}"/>
          </ac:spMkLst>
        </pc:spChg>
      </pc:sldChg>
      <pc:sldChg chg="modSp new mod">
        <pc:chgData name="Laura Pankratz" userId="41ea9bfaa067da69" providerId="LiveId" clId="{AA492399-4EB7-4223-9561-F8A6C5D956DA}" dt="2025-01-16T09:44:48.015" v="8184" actId="115"/>
        <pc:sldMkLst>
          <pc:docMk/>
          <pc:sldMk cId="1249795244" sldId="269"/>
        </pc:sldMkLst>
        <pc:spChg chg="mod">
          <ac:chgData name="Laura Pankratz" userId="41ea9bfaa067da69" providerId="LiveId" clId="{AA492399-4EB7-4223-9561-F8A6C5D956DA}" dt="2025-01-15T19:45:10.773" v="877" actId="20577"/>
          <ac:spMkLst>
            <pc:docMk/>
            <pc:sldMk cId="1249795244" sldId="269"/>
            <ac:spMk id="2" creationId="{85E166DF-C4A5-5A03-D00C-07B1ACED7935}"/>
          </ac:spMkLst>
        </pc:spChg>
        <pc:spChg chg="mod">
          <ac:chgData name="Laura Pankratz" userId="41ea9bfaa067da69" providerId="LiveId" clId="{AA492399-4EB7-4223-9561-F8A6C5D956DA}" dt="2025-01-16T09:44:48.015" v="8184" actId="115"/>
          <ac:spMkLst>
            <pc:docMk/>
            <pc:sldMk cId="1249795244" sldId="269"/>
            <ac:spMk id="3" creationId="{C9CACAE9-7E9E-5C03-BFB9-D246082D65B0}"/>
          </ac:spMkLst>
        </pc:spChg>
      </pc:sldChg>
      <pc:sldChg chg="modSp new mod">
        <pc:chgData name="Laura Pankratz" userId="41ea9bfaa067da69" providerId="LiveId" clId="{AA492399-4EB7-4223-9561-F8A6C5D956DA}" dt="2025-01-16T09:43:52.594" v="8178" actId="114"/>
        <pc:sldMkLst>
          <pc:docMk/>
          <pc:sldMk cId="780715348" sldId="270"/>
        </pc:sldMkLst>
        <pc:spChg chg="mod">
          <ac:chgData name="Laura Pankratz" userId="41ea9bfaa067da69" providerId="LiveId" clId="{AA492399-4EB7-4223-9561-F8A6C5D956DA}" dt="2025-01-16T08:15:04.566" v="4997" actId="20577"/>
          <ac:spMkLst>
            <pc:docMk/>
            <pc:sldMk cId="780715348" sldId="270"/>
            <ac:spMk id="2" creationId="{02386FB9-3022-937C-2ADA-4B459F7A8BBC}"/>
          </ac:spMkLst>
        </pc:spChg>
        <pc:spChg chg="mod">
          <ac:chgData name="Laura Pankratz" userId="41ea9bfaa067da69" providerId="LiveId" clId="{AA492399-4EB7-4223-9561-F8A6C5D956DA}" dt="2025-01-16T09:43:52.594" v="8178" actId="114"/>
          <ac:spMkLst>
            <pc:docMk/>
            <pc:sldMk cId="780715348" sldId="270"/>
            <ac:spMk id="3" creationId="{D10A2D28-CCAC-71C8-FB51-A21A247B7048}"/>
          </ac:spMkLst>
        </pc:spChg>
      </pc:sldChg>
      <pc:sldChg chg="modSp new mod">
        <pc:chgData name="Laura Pankratz" userId="41ea9bfaa067da69" providerId="LiveId" clId="{AA492399-4EB7-4223-9561-F8A6C5D956DA}" dt="2025-01-16T09:45:25.872" v="8191" actId="115"/>
        <pc:sldMkLst>
          <pc:docMk/>
          <pc:sldMk cId="2711971186" sldId="271"/>
        </pc:sldMkLst>
        <pc:spChg chg="mod">
          <ac:chgData name="Laura Pankratz" userId="41ea9bfaa067da69" providerId="LiveId" clId="{AA492399-4EB7-4223-9561-F8A6C5D956DA}" dt="2025-01-16T09:45:25.872" v="8191" actId="115"/>
          <ac:spMkLst>
            <pc:docMk/>
            <pc:sldMk cId="2711971186" sldId="271"/>
            <ac:spMk id="3" creationId="{181DF72E-685E-7EE1-668E-C603F51FEFF3}"/>
          </ac:spMkLst>
        </pc:spChg>
      </pc:sldChg>
      <pc:sldChg chg="modSp new mod">
        <pc:chgData name="Laura Pankratz" userId="41ea9bfaa067da69" providerId="LiveId" clId="{AA492399-4EB7-4223-9561-F8A6C5D956DA}" dt="2025-01-16T10:21:57.357" v="8797" actId="5793"/>
        <pc:sldMkLst>
          <pc:docMk/>
          <pc:sldMk cId="119494445" sldId="272"/>
        </pc:sldMkLst>
        <pc:spChg chg="mod">
          <ac:chgData name="Laura Pankratz" userId="41ea9bfaa067da69" providerId="LiveId" clId="{AA492399-4EB7-4223-9561-F8A6C5D956DA}" dt="2025-01-16T10:21:57.357" v="8797" actId="5793"/>
          <ac:spMkLst>
            <pc:docMk/>
            <pc:sldMk cId="119494445" sldId="272"/>
            <ac:spMk id="3" creationId="{68FCB2AA-2AA6-58F3-F214-36A7487C69B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D79C09A-6576-86CD-C078-7359FC2F4D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FC3F16-802D-072E-71A3-4D0D7C51366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F6A3780-19D4-483B-AB40-1708FE455AFB}" type="datetimeFigureOut">
              <a:rPr lang="de-DE" altLang="de-DE"/>
              <a:pPr>
                <a:defRPr/>
              </a:pPr>
              <a:t>16.01.2025</a:t>
            </a:fld>
            <a:endParaRPr lang="de-DE" alt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555F2F20-DCF7-F9C9-1261-73989B0438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D2FF5A8B-F072-C75C-05C2-98CB79824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C78AA21-EAF1-FFD9-03E5-82330A3BB9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D0263DE-9E89-1EBA-0835-8B5D195C1B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F6B8CE0-C3F1-43DD-B132-BAB4C235C2A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6B8CE0-C3F1-43DD-B132-BAB4C235C2A3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74185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6B8CE0-C3F1-43DD-B132-BAB4C235C2A3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68568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D3A7E-458F-3DB8-7748-1CED67822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64B2CE4-CA67-6284-CC17-4BEC7D697C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5B471D6-D658-F3EE-3CB6-463B46F10C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9625C0-901A-2B54-338B-EB4AF54045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6B8CE0-C3F1-43DD-B132-BAB4C235C2A3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1794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6B8CE0-C3F1-43DD-B132-BAB4C235C2A3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2304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6B8CE0-C3F1-43DD-B132-BAB4C235C2A3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7806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6B8CE0-C3F1-43DD-B132-BAB4C235C2A3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5309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6B8CE0-C3F1-43DD-B132-BAB4C235C2A3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88717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6B8CE0-C3F1-43DD-B132-BAB4C235C2A3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78252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6B8CE0-C3F1-43DD-B132-BAB4C235C2A3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8350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6B8CE0-C3F1-43DD-B132-BAB4C235C2A3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71672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6B8CE0-C3F1-43DD-B132-BAB4C235C2A3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7660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6B8CE0-C3F1-43DD-B132-BAB4C235C2A3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07323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6B8CE0-C3F1-43DD-B132-BAB4C235C2A3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1309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8253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93973-F303-6968-CCCB-835B3EEE5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5A40-5DC3-4410-92DF-B5639A383181}" type="datetime1">
              <a:rPr lang="de-DE" altLang="de-DE"/>
              <a:pPr>
                <a:defRPr/>
              </a:pPr>
              <a:t>16.01.2025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58E0F-8A27-819B-EE65-4457407F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MENSCHLICH – WELTOFFEN – LEISTUNGSSTARK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F1C33-F2EB-D179-570D-1D8BD2C4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8CEDB-F0C3-4EB0-99D4-D1290E3ED2F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982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FE4EA-DBBF-FE34-B836-F98CAAED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A593-1EE3-4E92-944F-3D3F33B8E4D0}" type="datetime1">
              <a:rPr lang="de-DE" altLang="de-DE"/>
              <a:pPr>
                <a:defRPr/>
              </a:pPr>
              <a:t>16.01.2025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CB0D9-E0BC-B1F2-FE9D-9A1D9AC5A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MENSCHLICH – WELTOFFEN – LEISTUNGSSTARK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AC0E9-DF22-85C3-F589-D9977417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E7D2-165C-466C-87F2-22F7EB3D802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152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6">
            <a:extLst>
              <a:ext uri="{FF2B5EF4-FFF2-40B4-BE49-F238E27FC236}">
                <a16:creationId xmlns:a16="http://schemas.microsoft.com/office/drawing/2014/main" id="{C0010074-DD5E-4FC6-25CB-2D74047DC0AF}"/>
              </a:ext>
            </a:extLst>
          </p:cNvPr>
          <p:cNvCxnSpPr/>
          <p:nvPr userDrawn="1"/>
        </p:nvCxnSpPr>
        <p:spPr>
          <a:xfrm>
            <a:off x="0" y="4452938"/>
            <a:ext cx="9144000" cy="0"/>
          </a:xfrm>
          <a:prstGeom prst="line">
            <a:avLst/>
          </a:prstGeom>
          <a:ln w="19050">
            <a:solidFill>
              <a:srgbClr val="8DAE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 7">
            <a:extLst>
              <a:ext uri="{FF2B5EF4-FFF2-40B4-BE49-F238E27FC236}">
                <a16:creationId xmlns:a16="http://schemas.microsoft.com/office/drawing/2014/main" id="{F84E8CFA-D4E3-9947-A946-A3A69B8EB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51375"/>
            <a:ext cx="15049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6C1BD25-39C4-BFD5-72A8-9335A6113A45}"/>
              </a:ext>
            </a:extLst>
          </p:cNvPr>
          <p:cNvSpPr txBox="1">
            <a:spLocks/>
          </p:cNvSpPr>
          <p:nvPr userDrawn="1"/>
        </p:nvSpPr>
        <p:spPr>
          <a:xfrm>
            <a:off x="612775" y="4629150"/>
            <a:ext cx="6702425" cy="274638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algn="ctr" defTabSz="685800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Antisemitismus &amp; Verschwörungsnarrative in der Musik| Kim </a:t>
            </a:r>
            <a:r>
              <a:rPr lang="de-DE" dirty="0" err="1"/>
              <a:t>Kemner</a:t>
            </a:r>
            <a:r>
              <a:rPr lang="de-DE" dirty="0"/>
              <a:t> &amp; Laura Pankratz | Antisemitismus im Punk | 17.01.25 |  WiSe24/25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060A9ED6-5ED5-C6AB-0BA8-F1104822F011}"/>
              </a:ext>
            </a:extLst>
          </p:cNvPr>
          <p:cNvCxnSpPr/>
          <p:nvPr userDrawn="1"/>
        </p:nvCxnSpPr>
        <p:spPr>
          <a:xfrm>
            <a:off x="628650" y="814388"/>
            <a:ext cx="7886700" cy="0"/>
          </a:xfrm>
          <a:prstGeom prst="line">
            <a:avLst/>
          </a:prstGeom>
          <a:ln w="28575">
            <a:solidFill>
              <a:srgbClr val="004673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7"/>
            <a:ext cx="7886700" cy="54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3400" b="1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altLang="de-DE" dirty="0"/>
              <a:t>Mastertitelformat bearbeiten</a:t>
            </a:r>
            <a:endParaRPr lang="en-US" altLang="de-DE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628650" y="993839"/>
            <a:ext cx="7886700" cy="333390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altLang="de-DE" dirty="0"/>
              <a:t>Mastertextformat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  <a:endParaRPr lang="en-US" altLang="de-DE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D0564AFB-6071-0D7A-A4CA-94E2C92916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4659313"/>
            <a:ext cx="512763" cy="274637"/>
          </a:xfrm>
        </p:spPr>
        <p:txBody>
          <a:bodyPr lIns="0" tIns="0" rIns="0" bIns="0"/>
          <a:lstStyle>
            <a:lvl1pPr>
              <a:defRPr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63EE59-810D-48DE-B639-3BBB52C424D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617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83D8E-7DBA-1D84-4E67-15EF74DC3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2F73-895F-4ABD-AACE-8F2332C216F5}" type="datetime1">
              <a:rPr lang="de-DE" altLang="de-DE"/>
              <a:pPr>
                <a:defRPr/>
              </a:pPr>
              <a:t>16.01.2025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2F3D4-E072-2995-DEDD-B12A4A58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MENSCHLICH – WELTOFFEN – LEISTUNGSSTARK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4246-65F6-7F79-495E-203BB8513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66687-E231-4809-B4FE-A7B6FA27B0A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7907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EE34A5-38B3-E0E1-FD46-3447EA74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AB0B1-91BC-4201-BFF5-9D9E6B5327F2}" type="datetime1">
              <a:rPr lang="de-DE" altLang="de-DE"/>
              <a:pPr>
                <a:defRPr/>
              </a:pPr>
              <a:t>16.01.2025</a:t>
            </a:fld>
            <a:endParaRPr lang="de-DE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2FE9B1-E640-C99A-379C-CE6C8F29A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MENSCHLICH – WELTOFFEN – LEISTUNGSSTARK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119BBA-B953-AC19-6C9A-E3EE1EFF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7433-EC30-46A7-B44E-4AE6C1DE01C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05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3"/>
            <a:ext cx="7886700" cy="540000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22718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1649527"/>
            <a:ext cx="3868340" cy="297884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22718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649527"/>
            <a:ext cx="3887391" cy="297884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754E95-CD70-498D-6307-256FBE23D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E37F6-148F-4FE0-9A24-63F941F09A19}" type="datetime1">
              <a:rPr lang="de-DE" altLang="de-DE"/>
              <a:pPr>
                <a:defRPr/>
              </a:pPr>
              <a:t>16.01.2025</a:t>
            </a:fld>
            <a:endParaRPr lang="de-DE" altLang="de-D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919ED2-80B6-C0F1-0A02-DC447447F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MENSCHLICH – WELTOFFEN – LEISTUNGSSTARK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A0905-ABA6-C7F6-817E-FBC0E510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2D8A5-0DB4-4C12-9FF2-D6481087981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664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0884989-A34A-A0BE-542E-3C8BCEA0A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8DA61-DB49-4323-9168-049E1B867877}" type="datetime1">
              <a:rPr lang="de-DE" altLang="de-DE"/>
              <a:pPr>
                <a:defRPr/>
              </a:pPr>
              <a:t>16.01.2025</a:t>
            </a:fld>
            <a:endParaRPr lang="de-DE" altLang="de-D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E59CBDB-D87F-A1C4-F864-69207A910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MENSCHLICH – WELTOFFEN – LEISTUNGSSTARK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955A3C5-875F-0298-AD2E-04F39129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167F-EC2A-4385-A8D5-D197071F66E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0734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F86A449-A533-2FDB-F674-D3210F536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B77F-B3A4-4B70-B0CF-4016F89DB8B6}" type="datetime1">
              <a:rPr lang="de-DE" altLang="de-DE"/>
              <a:pPr>
                <a:defRPr/>
              </a:pPr>
              <a:t>16.01.2025</a:t>
            </a:fld>
            <a:endParaRPr lang="de-DE" altLang="de-D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E3498EB-65B9-98A8-B80F-CF925E21E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MENSCHLICH – WELTOFFEN – LEISTUNGSSTARK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FBB2DC0-BB3B-B837-E066-A2C885BF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C03F5-5B7B-4E31-8350-8D8FA74167F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8344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481772-B0D9-FCAD-680B-5159E7223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35651-1EFB-41B2-9D05-A743012AF38E}" type="datetime1">
              <a:rPr lang="de-DE" altLang="de-DE"/>
              <a:pPr>
                <a:defRPr/>
              </a:pPr>
              <a:t>16.01.2025</a:t>
            </a:fld>
            <a:endParaRPr lang="de-DE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0415A9-E81A-DF53-3402-54FF4CA97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MENSCHLICH – WELTOFFEN – LEISTUNGSSTARK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CD9AAF-F7CD-8BBB-BED8-628CF158E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7C56A-1BAF-4649-A075-86B68D1BAFA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921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BCCDF1-4C3E-610E-832C-D0D3E7B5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E3E5-81C2-469F-9F86-B6BF528BCFA1}" type="datetime1">
              <a:rPr lang="de-DE" altLang="de-DE"/>
              <a:pPr>
                <a:defRPr/>
              </a:pPr>
              <a:t>16.01.2025</a:t>
            </a:fld>
            <a:endParaRPr lang="de-DE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35ACF4-4962-935F-4FA3-7F4A01EB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MENSCHLICH – WELTOFFEN – LEISTUNGSSTARK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E1F656-9939-D661-4945-2FC5626BC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A8129-046B-480B-8408-ACC39C2D4A9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573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C38C4E4-7253-04B1-BFB3-A37CEBA06A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en-US" altLang="de-DE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1E99727-4A62-7D01-550F-CD985FE56B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7BCDA-E839-3C3A-4822-E70EF1BC6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73025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0666794-4098-4EAA-BB7E-5CC9A2225E89}" type="datetime1">
              <a:rPr lang="de-DE" altLang="de-DE"/>
              <a:pPr>
                <a:defRPr/>
              </a:pPr>
              <a:t>16.01.2025</a:t>
            </a:fld>
            <a:endParaRPr lang="de-DE" alt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4A6BB-F726-75C1-805E-163450587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58900" y="4767263"/>
            <a:ext cx="670083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Seminar| Referent/en | Kurztitel der Präsentation | Datum |  Semester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F96DD-F4F0-CD28-0AB7-10B7178EA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9738" y="4767263"/>
            <a:ext cx="512762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E3C777F-F12C-4AF4-8040-524C47C7263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hf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feld 4">
            <a:extLst>
              <a:ext uri="{FF2B5EF4-FFF2-40B4-BE49-F238E27FC236}">
                <a16:creationId xmlns:a16="http://schemas.microsoft.com/office/drawing/2014/main" id="{08C84FEA-0BB5-9D4C-30A0-3F2C1032D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3773488"/>
            <a:ext cx="7385050" cy="3333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500"/>
              </a:lnSpc>
              <a:defRPr/>
            </a:pPr>
            <a:r>
              <a:rPr lang="de-DE" sz="3200" b="1" kern="0" dirty="0">
                <a:solidFill>
                  <a:srgbClr val="003366"/>
                </a:solidFill>
                <a:latin typeface="Arial"/>
                <a:ea typeface="ＭＳ Ｐゴシック" charset="0"/>
              </a:rPr>
              <a:t>Antisemitismus im Punk</a:t>
            </a:r>
            <a:endParaRPr lang="de-DE" altLang="de-DE" sz="2800" b="1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Bild 5">
            <a:extLst>
              <a:ext uri="{FF2B5EF4-FFF2-40B4-BE49-F238E27FC236}">
                <a16:creationId xmlns:a16="http://schemas.microsoft.com/office/drawing/2014/main" id="{EEA139F4-E3C3-5ABB-880F-6B4B0B57E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0"/>
            <a:ext cx="1522412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651BB03-E61D-35E2-B8C4-9DD03174A608}"/>
              </a:ext>
            </a:extLst>
          </p:cNvPr>
          <p:cNvSpPr txBox="1">
            <a:spLocks/>
          </p:cNvSpPr>
          <p:nvPr/>
        </p:nvSpPr>
        <p:spPr bwMode="auto">
          <a:xfrm>
            <a:off x="252413" y="3992563"/>
            <a:ext cx="7772400" cy="704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None/>
              <a:defRPr sz="2000" b="1">
                <a:solidFill>
                  <a:srgbClr val="8CAD3A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None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>
                <a:srgbClr val="003366"/>
              </a:buClr>
              <a:defRPr/>
            </a:pPr>
            <a:r>
              <a:rPr lang="de-DE" sz="1600" kern="0" dirty="0">
                <a:latin typeface="Arial"/>
              </a:rPr>
              <a:t>Kim </a:t>
            </a:r>
            <a:r>
              <a:rPr lang="de-DE" sz="1600" kern="0" dirty="0" err="1">
                <a:latin typeface="Arial"/>
              </a:rPr>
              <a:t>Kemner</a:t>
            </a:r>
            <a:r>
              <a:rPr lang="de-DE" sz="1600" kern="0" dirty="0">
                <a:latin typeface="Arial"/>
              </a:rPr>
              <a:t> &amp; Laura Pankratz</a:t>
            </a:r>
            <a:br>
              <a:rPr lang="de-DE" sz="1600" kern="0" dirty="0">
                <a:latin typeface="Arial"/>
              </a:rPr>
            </a:br>
            <a:r>
              <a:rPr lang="de-DE" sz="1600" kern="0" dirty="0">
                <a:latin typeface="Arial"/>
              </a:rPr>
              <a:t>17.01. 2025 </a:t>
            </a:r>
            <a:endParaRPr lang="de-DE" sz="1600" b="0" kern="0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ACB0F-B8A0-C56B-73F1-124D5581F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1DF72E-685E-7EE1-668E-C603F51FE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b="1" dirty="0"/>
              <a:t>Inhalt der Texte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/>
              <a:t> </a:t>
            </a:r>
            <a:r>
              <a:rPr lang="de-DE" sz="1600" u="sng" dirty="0" err="1"/>
              <a:t>appellativer</a:t>
            </a:r>
            <a:r>
              <a:rPr lang="de-DE" sz="1600" dirty="0"/>
              <a:t> Charakter zur Forderung einer besseren Zukunft; </a:t>
            </a:r>
            <a:r>
              <a:rPr lang="de-DE" sz="1600" u="sng" dirty="0"/>
              <a:t>Kritik</a:t>
            </a:r>
            <a:r>
              <a:rPr lang="de-DE" sz="1600" dirty="0"/>
              <a:t> an die Gegenwart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/>
              <a:t> </a:t>
            </a:r>
            <a:r>
              <a:rPr lang="de-DE" sz="1600" u="sng" dirty="0"/>
              <a:t>Ablehnung</a:t>
            </a:r>
            <a:r>
              <a:rPr lang="de-DE" sz="1600" dirty="0"/>
              <a:t> kollektiv verpflichtender und sinnstiftender Phänomene, z. B. von Religion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/>
              <a:t> </a:t>
            </a:r>
            <a:r>
              <a:rPr lang="de-DE" sz="1600" u="sng" dirty="0"/>
              <a:t>plakative</a:t>
            </a:r>
            <a:r>
              <a:rPr lang="de-DE" sz="1600" dirty="0"/>
              <a:t> Sprache, „Schlagzeilen-Lyrik“</a:t>
            </a:r>
          </a:p>
          <a:p>
            <a:pPr marL="342900" lvl="1" indent="0">
              <a:buNone/>
            </a:pPr>
            <a:r>
              <a:rPr lang="de-DE" sz="1600" dirty="0">
                <a:sym typeface="Wingdings" panose="05000000000000000000" pitchFamily="2" charset="2"/>
              </a:rPr>
              <a:t> Häufige Zensur bringt </a:t>
            </a:r>
            <a:r>
              <a:rPr lang="de-DE" sz="1600" u="sng" dirty="0">
                <a:sym typeface="Wingdings" panose="05000000000000000000" pitchFamily="2" charset="2"/>
              </a:rPr>
              <a:t>Doppeldeutigkeit</a:t>
            </a:r>
            <a:r>
              <a:rPr lang="de-DE" sz="1600" dirty="0">
                <a:sym typeface="Wingdings" panose="05000000000000000000" pitchFamily="2" charset="2"/>
              </a:rPr>
              <a:t> in den Texten hervor</a:t>
            </a:r>
            <a:endParaRPr lang="de-DE" sz="1600" dirty="0"/>
          </a:p>
          <a:p>
            <a:r>
              <a:rPr lang="de-DE" sz="1800" b="1" dirty="0"/>
              <a:t>Bandnamen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/>
              <a:t> Verschwinden individueller Herausstellungen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/>
              <a:t> Anleihen von militaristischem Vokabular (z. B. </a:t>
            </a:r>
            <a:r>
              <a:rPr lang="de-DE" sz="1600" i="1" dirty="0"/>
              <a:t>Blitzkrieg, Sham </a:t>
            </a:r>
            <a:r>
              <a:rPr lang="de-DE" sz="1600" i="1" dirty="0" err="1"/>
              <a:t>Army</a:t>
            </a:r>
            <a:r>
              <a:rPr lang="de-DE" sz="1600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/>
              <a:t> tabuisierte, Abscheu erregende Begriffe (z. B. </a:t>
            </a:r>
            <a:r>
              <a:rPr lang="de-DE" sz="1600" i="1" dirty="0"/>
              <a:t>Brechreiz, </a:t>
            </a:r>
            <a:r>
              <a:rPr lang="de-DE" sz="1600" i="1" dirty="0" err="1"/>
              <a:t>Neurotic</a:t>
            </a:r>
            <a:r>
              <a:rPr lang="de-DE" sz="1600" i="1" dirty="0"/>
              <a:t> </a:t>
            </a:r>
            <a:r>
              <a:rPr lang="de-DE" sz="1600" i="1" dirty="0" err="1"/>
              <a:t>Arseholes</a:t>
            </a:r>
            <a:r>
              <a:rPr lang="de-DE" sz="1600" dirty="0"/>
              <a:t>)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16EE75-EEDE-6640-C260-44F1614B7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63EE59-810D-48DE-B639-3BBB52C424DB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1971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33C36295-0AE5-BA95-2D1A-7841AAA91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2263"/>
            <a:ext cx="7650163" cy="447675"/>
          </a:xfrm>
        </p:spPr>
        <p:txBody>
          <a:bodyPr/>
          <a:lstStyle/>
          <a:p>
            <a:r>
              <a:rPr lang="de-DE" altLang="de-DE" sz="2400" dirty="0"/>
              <a:t> Stil der Grenzüberschreitung</a:t>
            </a:r>
          </a:p>
        </p:txBody>
      </p:sp>
      <p:sp>
        <p:nvSpPr>
          <p:cNvPr id="18435" name="Inhaltsplatzhalter 2">
            <a:extLst>
              <a:ext uri="{FF2B5EF4-FFF2-40B4-BE49-F238E27FC236}">
                <a16:creationId xmlns:a16="http://schemas.microsoft.com/office/drawing/2014/main" id="{AB545CF0-D9F9-E939-8C35-794FBB65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39434"/>
            <a:ext cx="7886700" cy="3333750"/>
          </a:xfrm>
        </p:spPr>
        <p:txBody>
          <a:bodyPr/>
          <a:lstStyle/>
          <a:p>
            <a:r>
              <a:rPr lang="de-DE" altLang="de-DE" sz="1600" dirty="0"/>
              <a:t>Provokation als prägnantes Stilmittel im Punk</a:t>
            </a:r>
          </a:p>
          <a:p>
            <a:endParaRPr lang="de-DE" altLang="de-DE" sz="1600" dirty="0"/>
          </a:p>
          <a:p>
            <a:r>
              <a:rPr lang="de-DE" altLang="de-DE" sz="1600" dirty="0"/>
              <a:t>zeigt sich u.a. im „Holocaust-Humor“ oder in Songtitel (z.B. „Ein Volk ein Reich ein Führer“)</a:t>
            </a:r>
          </a:p>
          <a:p>
            <a:endParaRPr lang="de-DE" altLang="de-DE" sz="1600" dirty="0"/>
          </a:p>
          <a:p>
            <a:pPr marL="0" indent="0">
              <a:buNone/>
            </a:pPr>
            <a:r>
              <a:rPr lang="de-DE" altLang="de-DE" sz="1600" dirty="0">
                <a:sym typeface="Wingdings" panose="05000000000000000000" pitchFamily="2" charset="2"/>
              </a:rPr>
              <a:t> gleichzeitig Abgrenzung von Rechtsextremismus und Nationalsozialismus</a:t>
            </a:r>
            <a:endParaRPr lang="de-DE" altLang="de-DE" sz="1600" dirty="0"/>
          </a:p>
          <a:p>
            <a:pPr>
              <a:buFont typeface="Wingdings" panose="05000000000000000000" pitchFamily="2" charset="2"/>
              <a:buChar char="à"/>
            </a:pPr>
            <a:r>
              <a:rPr lang="de-DE" altLang="de-DE" sz="1600" b="1" dirty="0">
                <a:sym typeface="Wingdings" panose="05000000000000000000" pitchFamily="2" charset="2"/>
              </a:rPr>
              <a:t>„kein Ausdruck von Antisemitismus, sondern von einer grenzenlosen Provokation, die vor allem im frühen Punk zentral war“ </a:t>
            </a:r>
            <a:r>
              <a:rPr lang="de-DE" altLang="de-DE" sz="1600" dirty="0">
                <a:sym typeface="Wingdings" panose="05000000000000000000" pitchFamily="2" charset="2"/>
              </a:rPr>
              <a:t>(Peter 2023: 170)</a:t>
            </a:r>
          </a:p>
          <a:p>
            <a:pPr marL="0" indent="0">
              <a:buNone/>
            </a:pPr>
            <a:endParaRPr lang="de-DE" altLang="de-DE" sz="1600" dirty="0"/>
          </a:p>
        </p:txBody>
      </p:sp>
      <p:sp>
        <p:nvSpPr>
          <p:cNvPr id="18436" name="Foliennummernplatzhalter 3">
            <a:extLst>
              <a:ext uri="{FF2B5EF4-FFF2-40B4-BE49-F238E27FC236}">
                <a16:creationId xmlns:a16="http://schemas.microsoft.com/office/drawing/2014/main" id="{0A420E2E-C9AA-1165-0678-B7BBC697160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645E683-0E22-409B-BD61-444328FF0C78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id="{4A5E479B-1393-6A09-A774-699B69A98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4385"/>
            <a:ext cx="7886700" cy="541337"/>
          </a:xfrm>
        </p:spPr>
        <p:txBody>
          <a:bodyPr/>
          <a:lstStyle/>
          <a:p>
            <a:br>
              <a:rPr lang="de-DE" altLang="de-DE" sz="2000" dirty="0"/>
            </a:br>
            <a:br>
              <a:rPr lang="de-DE" altLang="de-DE" sz="2000" dirty="0"/>
            </a:br>
            <a:r>
              <a:rPr lang="de-DE" altLang="de-DE" sz="2400" dirty="0"/>
              <a:t>Einstieg: Plattencover </a:t>
            </a:r>
            <a:br>
              <a:rPr lang="de-DE" altLang="de-DE" sz="2000" dirty="0"/>
            </a:br>
            <a:endParaRPr lang="de-DE" altLang="de-DE" sz="4000" dirty="0"/>
          </a:p>
        </p:txBody>
      </p:sp>
      <p:sp>
        <p:nvSpPr>
          <p:cNvPr id="19460" name="Foliennummernplatzhalter 3">
            <a:extLst>
              <a:ext uri="{FF2B5EF4-FFF2-40B4-BE49-F238E27FC236}">
                <a16:creationId xmlns:a16="http://schemas.microsoft.com/office/drawing/2014/main" id="{BAB4586C-E16B-061C-B74B-1DCBA1916A5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098D122-F371-4DCE-A97B-7809ADC82A7C}" type="slidenum">
              <a:rPr lang="de-DE" altLang="de-DE" smtClean="0"/>
              <a:pPr/>
              <a:t>12</a:t>
            </a:fld>
            <a:endParaRPr lang="de-DE" alt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14667DB-F56B-2C73-CCA1-F0487281069A}"/>
              </a:ext>
            </a:extLst>
          </p:cNvPr>
          <p:cNvSpPr txBox="1"/>
          <p:nvPr/>
        </p:nvSpPr>
        <p:spPr>
          <a:xfrm>
            <a:off x="3987145" y="3499987"/>
            <a:ext cx="4480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i="1" dirty="0">
                <a:solidFill>
                  <a:srgbClr val="004673"/>
                </a:solidFill>
              </a:rPr>
              <a:t>Abb. 1: Plattencover der Band Ska-P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7797140-7762-72F6-925F-3330586A723D}"/>
              </a:ext>
            </a:extLst>
          </p:cNvPr>
          <p:cNvSpPr txBox="1"/>
          <p:nvPr/>
        </p:nvSpPr>
        <p:spPr>
          <a:xfrm>
            <a:off x="809436" y="1733709"/>
            <a:ext cx="27297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sz="1600" dirty="0">
                <a:solidFill>
                  <a:srgbClr val="17365C"/>
                </a:solidFill>
              </a:rPr>
              <a:t>Welche Narrative und Motive sind im Cover sichtbar?</a:t>
            </a:r>
          </a:p>
        </p:txBody>
      </p:sp>
      <p:pic>
        <p:nvPicPr>
          <p:cNvPr id="7" name="Inhaltsplatzhalter 6" descr="Ein Bild, das Fiktion, Cartoon, Animierter Cartoon, Fiktive Gestalt enthält.&#10;&#10;Automatisch generierte Beschreibung">
            <a:extLst>
              <a:ext uri="{FF2B5EF4-FFF2-40B4-BE49-F238E27FC236}">
                <a16:creationId xmlns:a16="http://schemas.microsoft.com/office/drawing/2014/main" id="{69C7078C-2625-1999-FFC5-57C423681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61071" y="1062676"/>
            <a:ext cx="4332997" cy="243731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B6B05-A4DB-86E2-9372-AE2D57718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id="{E75DED30-5CF7-6A66-51E6-9442EE727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5048"/>
            <a:ext cx="7886700" cy="541337"/>
          </a:xfrm>
        </p:spPr>
        <p:txBody>
          <a:bodyPr/>
          <a:lstStyle/>
          <a:p>
            <a:r>
              <a:rPr lang="de-DE" altLang="de-DE" sz="2400" dirty="0"/>
              <a:t>Feindbild </a:t>
            </a:r>
          </a:p>
        </p:txBody>
      </p:sp>
      <p:sp>
        <p:nvSpPr>
          <p:cNvPr id="19460" name="Foliennummernplatzhalter 3">
            <a:extLst>
              <a:ext uri="{FF2B5EF4-FFF2-40B4-BE49-F238E27FC236}">
                <a16:creationId xmlns:a16="http://schemas.microsoft.com/office/drawing/2014/main" id="{51285B85-B23B-0F35-BDE4-DFB5F4FD54D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098D122-F371-4DCE-A97B-7809ADC82A7C}" type="slidenum">
              <a:rPr lang="de-DE" altLang="de-DE" smtClean="0"/>
              <a:pPr/>
              <a:t>13</a:t>
            </a:fld>
            <a:endParaRPr lang="de-DE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6CB20E8-56D0-ED6A-AE67-325ADB0328BB}"/>
              </a:ext>
            </a:extLst>
          </p:cNvPr>
          <p:cNvSpPr txBox="1"/>
          <p:nvPr/>
        </p:nvSpPr>
        <p:spPr>
          <a:xfrm>
            <a:off x="5551324" y="3120245"/>
            <a:ext cx="4480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i="1" dirty="0">
                <a:solidFill>
                  <a:srgbClr val="004673"/>
                </a:solidFill>
              </a:rPr>
              <a:t>Abb. 1: Plattencover der Band Ska-P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1C4AEE7-D93E-4469-1F35-676DDA065620}"/>
              </a:ext>
            </a:extLst>
          </p:cNvPr>
          <p:cNvSpPr txBox="1"/>
          <p:nvPr/>
        </p:nvSpPr>
        <p:spPr>
          <a:xfrm>
            <a:off x="1028109" y="1087901"/>
            <a:ext cx="42982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200" dirty="0">
                <a:solidFill>
                  <a:srgbClr val="004673"/>
                </a:solidFill>
              </a:rPr>
              <a:t>Figur des Kapitalisten, „Globalisten“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200" dirty="0">
              <a:solidFill>
                <a:srgbClr val="004673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200" dirty="0">
                <a:solidFill>
                  <a:srgbClr val="004673"/>
                </a:solidFill>
              </a:rPr>
              <a:t>Attribuierung: </a:t>
            </a:r>
          </a:p>
          <a:p>
            <a:r>
              <a:rPr lang="de-DE" sz="1200" dirty="0">
                <a:solidFill>
                  <a:srgbClr val="004673"/>
                </a:solidFill>
              </a:rPr>
              <a:t>	(</a:t>
            </a:r>
            <a:r>
              <a:rPr lang="de-DE" sz="1200" dirty="0" err="1">
                <a:solidFill>
                  <a:srgbClr val="004673"/>
                </a:solidFill>
              </a:rPr>
              <a:t>geld</a:t>
            </a:r>
            <a:r>
              <a:rPr lang="de-DE" sz="1200" dirty="0">
                <a:solidFill>
                  <a:srgbClr val="004673"/>
                </a:solidFill>
              </a:rPr>
              <a:t>)gierig </a:t>
            </a:r>
            <a:r>
              <a:rPr lang="de-DE" sz="1200" dirty="0">
                <a:solidFill>
                  <a:srgbClr val="004673"/>
                </a:solidFill>
                <a:sym typeface="Wingdings" panose="05000000000000000000" pitchFamily="2" charset="2"/>
              </a:rPr>
              <a:t> Dollarscheine, Dollarzeichen im 	Zigarrenrauch</a:t>
            </a:r>
          </a:p>
          <a:p>
            <a:r>
              <a:rPr lang="de-DE" sz="1200" dirty="0">
                <a:solidFill>
                  <a:srgbClr val="004673"/>
                </a:solidFill>
                <a:sym typeface="Wingdings" panose="05000000000000000000" pitchFamily="2" charset="2"/>
              </a:rPr>
              <a:t>	reich  Zigarre, Goldschmuck und -zahn 	</a:t>
            </a:r>
          </a:p>
          <a:p>
            <a:r>
              <a:rPr lang="de-DE" sz="1200" dirty="0">
                <a:solidFill>
                  <a:srgbClr val="004673"/>
                </a:solidFill>
                <a:sym typeface="Wingdings" panose="05000000000000000000" pitchFamily="2" charset="2"/>
              </a:rPr>
              <a:t>	Intrigant und machtvoll  </a:t>
            </a:r>
            <a:r>
              <a:rPr lang="de-DE" sz="1200" dirty="0">
                <a:solidFill>
                  <a:srgbClr val="004673"/>
                </a:solidFill>
              </a:rPr>
              <a:t>„dirigiert“ die Fäden, an der 	Arbeiter hängt</a:t>
            </a:r>
          </a:p>
          <a:p>
            <a:endParaRPr lang="de-DE" sz="1200" dirty="0">
              <a:solidFill>
                <a:srgbClr val="004673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200" dirty="0">
                <a:solidFill>
                  <a:srgbClr val="004673"/>
                </a:solidFill>
              </a:rPr>
              <a:t>Visuelle Gestaltung der Figur</a:t>
            </a:r>
          </a:p>
          <a:p>
            <a:endParaRPr lang="de-DE" sz="1200" dirty="0">
              <a:solidFill>
                <a:srgbClr val="004673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200" dirty="0">
                <a:solidFill>
                  <a:srgbClr val="004673"/>
                </a:solidFill>
              </a:rPr>
              <a:t>Oben-Unten-Weltbild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200" dirty="0">
              <a:solidFill>
                <a:srgbClr val="004673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200" dirty="0">
              <a:solidFill>
                <a:srgbClr val="004673"/>
              </a:solidFill>
            </a:endParaRPr>
          </a:p>
          <a:p>
            <a:r>
              <a:rPr lang="de-DE" sz="1200" b="1" dirty="0">
                <a:solidFill>
                  <a:srgbClr val="004673"/>
                </a:solidFill>
                <a:sym typeface="Wingdings" panose="05000000000000000000" pitchFamily="2" charset="2"/>
              </a:rPr>
              <a:t> Unabhängig von intendiert oder nicht-intendiert ist „Antisemitismus […] strukturell in solchen Denkräumen angelegt“ (Peter 2023: 173). </a:t>
            </a:r>
            <a:endParaRPr lang="de-DE" sz="1200" b="1" dirty="0">
              <a:solidFill>
                <a:srgbClr val="004673"/>
              </a:solidFill>
            </a:endParaRPr>
          </a:p>
        </p:txBody>
      </p:sp>
      <p:pic>
        <p:nvPicPr>
          <p:cNvPr id="7" name="Inhaltsplatzhalter 6" descr="Ein Bild, das Fiktion, Cartoon, Animierter Cartoon, Fiktive Gestalt enthält.&#10;&#10;Automatisch generierte Beschreibung">
            <a:extLst>
              <a:ext uri="{FF2B5EF4-FFF2-40B4-BE49-F238E27FC236}">
                <a16:creationId xmlns:a16="http://schemas.microsoft.com/office/drawing/2014/main" id="{F6753E86-694C-092A-6717-64A6C33DA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6377" y="1160059"/>
            <a:ext cx="3480307" cy="1957673"/>
          </a:xfrm>
        </p:spPr>
      </p:pic>
    </p:spTree>
    <p:extLst>
      <p:ext uri="{BB962C8B-B14F-4D97-AF65-F5344CB8AC3E}">
        <p14:creationId xmlns:p14="http://schemas.microsoft.com/office/powerpoint/2010/main" val="102752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42EC5-F33B-98E7-6AF3-9E4A28987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5DF68519-D894-318E-D8D2-FFFEF978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539750"/>
          </a:xfrm>
        </p:spPr>
        <p:txBody>
          <a:bodyPr/>
          <a:lstStyle/>
          <a:p>
            <a:r>
              <a:rPr lang="de-DE" altLang="de-DE" sz="2000" dirty="0"/>
              <a:t>Verkürzte Kapitalismuskritik und struktureller Antisemitismus</a:t>
            </a:r>
            <a:endParaRPr lang="de-DE" altLang="de-DE" sz="2800" dirty="0"/>
          </a:p>
        </p:txBody>
      </p:sp>
      <p:sp>
        <p:nvSpPr>
          <p:cNvPr id="20483" name="Inhaltsplatzhalter 2">
            <a:extLst>
              <a:ext uri="{FF2B5EF4-FFF2-40B4-BE49-F238E27FC236}">
                <a16:creationId xmlns:a16="http://schemas.microsoft.com/office/drawing/2014/main" id="{73512ECE-6382-A73F-5778-A3B3B395F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8335"/>
            <a:ext cx="7252081" cy="333375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DE" altLang="de-DE" sz="1200" dirty="0">
                <a:solidFill>
                  <a:srgbClr val="17365C"/>
                </a:solidFill>
                <a:latin typeface="+mn-lt"/>
              </a:rPr>
              <a:t>Statt fundamentaler Kritik am Kapitalismus als komplexes System </a:t>
            </a:r>
            <a:r>
              <a:rPr lang="de-DE" altLang="de-DE" sz="1200" dirty="0">
                <a:solidFill>
                  <a:srgbClr val="17365C"/>
                </a:solidFill>
                <a:latin typeface="+mn-lt"/>
                <a:sym typeface="Wingdings" panose="05000000000000000000" pitchFamily="2" charset="2"/>
              </a:rPr>
              <a:t> Personifizierung des Bösen im Kapitalismus</a:t>
            </a:r>
          </a:p>
          <a:p>
            <a:pPr marL="0" indent="0">
              <a:buNone/>
            </a:pPr>
            <a:endParaRPr lang="de-DE" altLang="de-DE" sz="1200" dirty="0">
              <a:solidFill>
                <a:srgbClr val="17365C"/>
              </a:solidFill>
              <a:latin typeface="+mn-lt"/>
              <a:sym typeface="Wingdings" panose="05000000000000000000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DE" altLang="de-DE" sz="1200" dirty="0">
                <a:solidFill>
                  <a:srgbClr val="17365C"/>
                </a:solidFill>
                <a:latin typeface="+mn-lt"/>
                <a:sym typeface="Wingdings" panose="05000000000000000000" pitchFamily="2" charset="2"/>
              </a:rPr>
              <a:t>Vermeintliche Steuerung und Beherrschung durch kleine Gruppe einflussreicher Menschen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altLang="de-DE" sz="1200" dirty="0">
              <a:solidFill>
                <a:srgbClr val="17365C"/>
              </a:solidFill>
              <a:latin typeface="+mn-lt"/>
              <a:sym typeface="Wingdings" panose="05000000000000000000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DE" altLang="de-DE" sz="1200" dirty="0">
                <a:solidFill>
                  <a:srgbClr val="17365C"/>
                </a:solidFill>
                <a:latin typeface="+mn-lt"/>
                <a:sym typeface="Wingdings" panose="05000000000000000000" pitchFamily="2" charset="2"/>
              </a:rPr>
              <a:t>Moderner Antisemitismus (19. Jahrhundert): Verantwortungszuschreibung für ökonomische Krisen und Ungerechtigkeit 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altLang="de-DE" sz="1200" dirty="0">
              <a:solidFill>
                <a:srgbClr val="17365C"/>
              </a:solidFill>
              <a:latin typeface="+mn-lt"/>
              <a:sym typeface="Wingdings" panose="05000000000000000000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DE" altLang="de-DE" sz="1200" dirty="0">
                <a:solidFill>
                  <a:srgbClr val="17365C"/>
                </a:solidFill>
                <a:latin typeface="+mn-lt"/>
                <a:sym typeface="Wingdings" panose="05000000000000000000" pitchFamily="2" charset="2"/>
              </a:rPr>
              <a:t>tiefe Verwurzelung antisemitischer Stereotype und Narrative in christlich-europäisch-deutscher Kulturgeschichte, daher z.T. auch unwissentliche Reproduktion dieser 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altLang="de-DE" sz="1200" dirty="0">
              <a:solidFill>
                <a:srgbClr val="17365C"/>
              </a:solidFill>
              <a:latin typeface="+mn-lt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altLang="de-DE" sz="1200" b="1" dirty="0">
                <a:solidFill>
                  <a:srgbClr val="17365C"/>
                </a:solidFill>
                <a:latin typeface="+mn-lt"/>
                <a:sym typeface="Wingdings" panose="05000000000000000000" pitchFamily="2" charset="2"/>
              </a:rPr>
              <a:t>„Das Abstrakte – das diffuse Unbehagen im kapitalistischen System – wird an konkreten Institutionen oder Menschen festgemacht und es wird suggeriert, dass durch ihren Sturz ein Ausweg aus der wahrgenommenen Ungerechtigkeit geöffnet würde.“ (Peter 2023: 174)</a:t>
            </a:r>
          </a:p>
          <a:p>
            <a:pPr marL="0" indent="0">
              <a:buNone/>
            </a:pPr>
            <a:endParaRPr lang="de-DE" altLang="de-DE" sz="1200" dirty="0">
              <a:solidFill>
                <a:schemeClr val="tx1"/>
              </a:solidFill>
              <a:latin typeface="+mn-lt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altLang="de-DE" sz="1200" dirty="0">
              <a:solidFill>
                <a:schemeClr val="tx1"/>
              </a:solidFill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20484" name="Foliennummernplatzhalter 3">
            <a:extLst>
              <a:ext uri="{FF2B5EF4-FFF2-40B4-BE49-F238E27FC236}">
                <a16:creationId xmlns:a16="http://schemas.microsoft.com/office/drawing/2014/main" id="{649469DA-AE67-19BB-023B-25A64DF208E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405D917-2F65-4682-B20F-FDCD9FC684E4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8813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03B25-6BD7-F668-2629-636D7EEEE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4F1159E7-2949-8EA8-2C2C-D0F2B8A1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539750"/>
          </a:xfrm>
        </p:spPr>
        <p:txBody>
          <a:bodyPr/>
          <a:lstStyle/>
          <a:p>
            <a:r>
              <a:rPr lang="de-DE" altLang="de-DE" sz="2000" dirty="0"/>
              <a:t>Antiamerikanismus</a:t>
            </a:r>
            <a:endParaRPr lang="de-DE" altLang="de-DE" sz="2800" dirty="0"/>
          </a:p>
        </p:txBody>
      </p:sp>
      <p:sp>
        <p:nvSpPr>
          <p:cNvPr id="20483" name="Inhaltsplatzhalter 2">
            <a:extLst>
              <a:ext uri="{FF2B5EF4-FFF2-40B4-BE49-F238E27FC236}">
                <a16:creationId xmlns:a16="http://schemas.microsoft.com/office/drawing/2014/main" id="{678072E6-5734-937C-E98D-DBC218F4A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82" y="991404"/>
            <a:ext cx="7458501" cy="333375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DE" altLang="de-DE" sz="1400" dirty="0">
                <a:solidFill>
                  <a:srgbClr val="17365C"/>
                </a:solidFill>
                <a:latin typeface="+mn-lt"/>
              </a:rPr>
              <a:t>Antiamerikanismus als wichtiges Motiv im Punk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altLang="de-DE" sz="1400" dirty="0">
              <a:solidFill>
                <a:srgbClr val="17365C"/>
              </a:solidFill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DE" altLang="de-DE" sz="1400" dirty="0">
                <a:solidFill>
                  <a:srgbClr val="17365C"/>
                </a:solidFill>
                <a:latin typeface="+mn-lt"/>
              </a:rPr>
              <a:t>Parallelen zwischen Antiamerikanismus und Antisemitismus: 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altLang="de-DE" sz="1400" dirty="0">
              <a:solidFill>
                <a:srgbClr val="17365C"/>
              </a:solidFill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altLang="de-DE" sz="1400" dirty="0">
                <a:solidFill>
                  <a:srgbClr val="17365C"/>
                </a:solidFill>
                <a:latin typeface="+mn-lt"/>
              </a:rPr>
              <a:t> Abwehrmomente gegenüber der Postmoderne, des Kapitalismus und des Finanzwesens</a:t>
            </a:r>
          </a:p>
          <a:p>
            <a:pPr marL="342900" lvl="1" indent="0">
              <a:buNone/>
            </a:pPr>
            <a:endParaRPr lang="de-DE" altLang="de-DE" sz="1400" dirty="0">
              <a:solidFill>
                <a:srgbClr val="17365C"/>
              </a:solidFill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altLang="de-DE" sz="1400" dirty="0">
                <a:solidFill>
                  <a:srgbClr val="17365C"/>
                </a:solidFill>
                <a:latin typeface="+mn-lt"/>
                <a:sym typeface="Wingdings" panose="05000000000000000000" pitchFamily="2" charset="2"/>
              </a:rPr>
              <a:t>Konstruktion von Überlegenheit einerseits, Unterlegenheit andererseits (z.B. „USA als Supermacht“ gegenüber  USA „als ‚kulturloser, verkommener Ort, bar jeder Menschlichkeit“ Peter 2023: 177)</a:t>
            </a:r>
          </a:p>
          <a:p>
            <a:pPr marL="342900" lvl="1" indent="0">
              <a:buNone/>
            </a:pPr>
            <a:endParaRPr lang="de-DE" altLang="de-DE" sz="1400" dirty="0">
              <a:solidFill>
                <a:srgbClr val="17365C"/>
              </a:solidFill>
              <a:latin typeface="+mn-lt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altLang="de-DE" sz="1400" dirty="0">
                <a:solidFill>
                  <a:srgbClr val="17365C"/>
                </a:solidFill>
                <a:latin typeface="+mn-lt"/>
                <a:sym typeface="Wingdings" panose="05000000000000000000" pitchFamily="2" charset="2"/>
              </a:rPr>
              <a:t>Allmachts- und Verschwörungsfantasien </a:t>
            </a:r>
          </a:p>
          <a:p>
            <a:pPr marL="342900" lvl="1" indent="0">
              <a:buNone/>
            </a:pPr>
            <a:endParaRPr lang="de-DE" altLang="de-DE" sz="1400" dirty="0">
              <a:solidFill>
                <a:srgbClr val="17365C"/>
              </a:solidFill>
              <a:latin typeface="+mn-lt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altLang="de-DE" sz="1400" dirty="0">
                <a:solidFill>
                  <a:srgbClr val="17365C"/>
                </a:solidFill>
                <a:latin typeface="+mn-lt"/>
                <a:sym typeface="Wingdings" panose="05000000000000000000" pitchFamily="2" charset="2"/>
              </a:rPr>
              <a:t>Korrelation zwischen Antiamerikanismus und israelbezogenem Antisemitismus</a:t>
            </a:r>
          </a:p>
          <a:p>
            <a:pPr marL="0" indent="0">
              <a:buNone/>
            </a:pPr>
            <a:r>
              <a:rPr lang="de-DE" altLang="de-DE" sz="12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 </a:t>
            </a:r>
            <a:endParaRPr lang="de-DE" altLang="de-DE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484" name="Foliennummernplatzhalter 3">
            <a:extLst>
              <a:ext uri="{FF2B5EF4-FFF2-40B4-BE49-F238E27FC236}">
                <a16:creationId xmlns:a16="http://schemas.microsoft.com/office/drawing/2014/main" id="{423B05F9-0F0A-819E-CEE9-83C848CC6A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405D917-2F65-4682-B20F-FDCD9FC684E4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28467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DB681A59-BF9F-1372-7580-994CF10D7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539750"/>
          </a:xfrm>
        </p:spPr>
        <p:txBody>
          <a:bodyPr/>
          <a:lstStyle/>
          <a:p>
            <a:r>
              <a:rPr lang="de-DE" altLang="de-DE" sz="2400" dirty="0"/>
              <a:t>Israelbezogener Antisemitismus</a:t>
            </a:r>
          </a:p>
        </p:txBody>
      </p:sp>
      <p:sp>
        <p:nvSpPr>
          <p:cNvPr id="20483" name="Inhaltsplatzhalter 2">
            <a:extLst>
              <a:ext uri="{FF2B5EF4-FFF2-40B4-BE49-F238E27FC236}">
                <a16:creationId xmlns:a16="http://schemas.microsoft.com/office/drawing/2014/main" id="{B68A76C9-FC97-96C6-5B15-C02363BF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3775"/>
            <a:ext cx="7886700" cy="3333750"/>
          </a:xfrm>
        </p:spPr>
        <p:txBody>
          <a:bodyPr/>
          <a:lstStyle/>
          <a:p>
            <a:r>
              <a:rPr lang="de-DE" altLang="de-DE" sz="2000" b="1" dirty="0"/>
              <a:t>BDS-Bewegung</a:t>
            </a:r>
            <a:r>
              <a:rPr lang="de-DE" altLang="de-DE" sz="2000" dirty="0"/>
              <a:t> innerhalb der Punkszene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altLang="de-DE" sz="1600" dirty="0"/>
              <a:t> z. B. Boykottierung von Konzerten in Israel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altLang="de-DE" sz="1600" dirty="0"/>
              <a:t> „</a:t>
            </a:r>
            <a:r>
              <a:rPr lang="de-DE" altLang="de-DE" sz="1600" u="sng" dirty="0"/>
              <a:t>Punks </a:t>
            </a:r>
            <a:r>
              <a:rPr lang="de-DE" altLang="de-DE" sz="1600" u="sng" dirty="0" err="1"/>
              <a:t>against</a:t>
            </a:r>
            <a:r>
              <a:rPr lang="de-DE" altLang="de-DE" sz="1600" u="sng" dirty="0"/>
              <a:t> Apartheid</a:t>
            </a:r>
            <a:r>
              <a:rPr lang="de-DE" altLang="de-DE" sz="1600" dirty="0"/>
              <a:t>“: Bildung und Mobilisierung von Fans und Musikern zur Unterstützung der BDS-Bewegung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altLang="de-DE" sz="1600" dirty="0"/>
              <a:t> „</a:t>
            </a:r>
            <a:r>
              <a:rPr lang="de-DE" altLang="de-DE" sz="1600" u="sng" dirty="0" err="1"/>
              <a:t>Musicians</a:t>
            </a:r>
            <a:r>
              <a:rPr lang="de-DE" altLang="de-DE" sz="1600" u="sng" dirty="0"/>
              <a:t> </a:t>
            </a:r>
            <a:r>
              <a:rPr lang="de-DE" altLang="de-DE" sz="1600" u="sng" dirty="0" err="1"/>
              <a:t>for</a:t>
            </a:r>
            <a:r>
              <a:rPr lang="de-DE" altLang="de-DE" sz="1600" u="sng" dirty="0"/>
              <a:t> Palestine</a:t>
            </a:r>
            <a:r>
              <a:rPr lang="de-DE" altLang="de-DE" sz="1600" dirty="0"/>
              <a:t>“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altLang="de-DE" sz="1600" dirty="0"/>
              <a:t> </a:t>
            </a:r>
            <a:r>
              <a:rPr lang="de-DE" altLang="de-DE" sz="1600" u="sng" dirty="0"/>
              <a:t>antisemitische Denkstrukturen</a:t>
            </a:r>
            <a:r>
              <a:rPr lang="de-DE" altLang="de-DE" sz="1600" dirty="0"/>
              <a:t>, </a:t>
            </a:r>
            <a:r>
              <a:rPr lang="de-DE" altLang="de-DE" sz="1600" b="1" dirty="0"/>
              <a:t>z. B</a:t>
            </a:r>
            <a:r>
              <a:rPr lang="de-DE" altLang="de-DE" sz="1600" dirty="0"/>
              <a:t>.</a:t>
            </a:r>
          </a:p>
          <a:p>
            <a:pPr marL="342900" lvl="1" indent="0">
              <a:buNone/>
            </a:pPr>
            <a:r>
              <a:rPr lang="de-DE" altLang="de-DE" sz="1600" dirty="0">
                <a:sym typeface="Wingdings" panose="05000000000000000000" pitchFamily="2" charset="2"/>
              </a:rPr>
              <a:t>	 Aussagen, dass das Leiden der Juden unter Hitler Israels Umgang mit Palästinensern nicht rechtfertigen würde (</a:t>
            </a:r>
            <a:r>
              <a:rPr lang="de-DE" altLang="de-DE" sz="1600" dirty="0" err="1">
                <a:sym typeface="Wingdings" panose="05000000000000000000" pitchFamily="2" charset="2"/>
              </a:rPr>
              <a:t>Oi</a:t>
            </a:r>
            <a:r>
              <a:rPr lang="de-DE" altLang="de-DE" sz="1600" dirty="0">
                <a:sym typeface="Wingdings" panose="05000000000000000000" pitchFamily="2" charset="2"/>
              </a:rPr>
              <a:t> </a:t>
            </a:r>
            <a:r>
              <a:rPr lang="de-DE" altLang="de-DE" sz="1600" dirty="0" err="1">
                <a:sym typeface="Wingdings" panose="05000000000000000000" pitchFamily="2" charset="2"/>
              </a:rPr>
              <a:t>Polloi</a:t>
            </a:r>
            <a:r>
              <a:rPr lang="de-DE" altLang="de-DE" sz="1600" dirty="0">
                <a:sym typeface="Wingdings" panose="05000000000000000000" pitchFamily="2" charset="2"/>
              </a:rPr>
              <a:t>)</a:t>
            </a:r>
          </a:p>
          <a:p>
            <a:pPr marL="342900" lvl="1" indent="0">
              <a:buNone/>
            </a:pPr>
            <a:r>
              <a:rPr lang="de-DE" altLang="de-DE" sz="1600" dirty="0">
                <a:sym typeface="Wingdings" panose="05000000000000000000" pitchFamily="2" charset="2"/>
              </a:rPr>
              <a:t>	 Vergleich von Zionismus mit Nationalsozialismus; der Nahostkonflikt würde nicht enden, bis alle Zionisten verschwunden seien (Banda Bassotti) </a:t>
            </a:r>
            <a:r>
              <a:rPr lang="de-DE" altLang="de-DE" sz="1600" dirty="0"/>
              <a:t> </a:t>
            </a:r>
          </a:p>
          <a:p>
            <a:pPr marL="342900" lvl="1" indent="0">
              <a:buNone/>
            </a:pPr>
            <a:r>
              <a:rPr lang="de-DE" altLang="de-DE" sz="1600" dirty="0"/>
              <a:t>	</a:t>
            </a:r>
            <a:r>
              <a:rPr lang="de-DE" altLang="de-DE" sz="1600" dirty="0">
                <a:sym typeface="Wingdings" panose="05000000000000000000" pitchFamily="2" charset="2"/>
              </a:rPr>
              <a:t> Israel sei ein Siedlerkolonialprojekt sein, das ethnische Säuberungen unter Palästinensern durchführen würde (Patti Smith)</a:t>
            </a:r>
            <a:endParaRPr lang="de-DE" altLang="de-DE" sz="1600" dirty="0"/>
          </a:p>
        </p:txBody>
      </p:sp>
      <p:sp>
        <p:nvSpPr>
          <p:cNvPr id="20484" name="Foliennummernplatzhalter 3">
            <a:extLst>
              <a:ext uri="{FF2B5EF4-FFF2-40B4-BE49-F238E27FC236}">
                <a16:creationId xmlns:a16="http://schemas.microsoft.com/office/drawing/2014/main" id="{7FB088B6-CF81-5AF7-7BCA-7910B0D41A3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405D917-2F65-4682-B20F-FDCD9FC684E4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6F295F28-3B8E-3BA2-C358-407092CF3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539750"/>
          </a:xfrm>
        </p:spPr>
        <p:txBody>
          <a:bodyPr/>
          <a:lstStyle/>
          <a:p>
            <a:r>
              <a:rPr lang="de-DE" altLang="de-DE" sz="2400" dirty="0"/>
              <a:t>Beispiel: „Dämon“ – Dritte Wahl</a:t>
            </a:r>
          </a:p>
        </p:txBody>
      </p:sp>
      <p:sp>
        <p:nvSpPr>
          <p:cNvPr id="21507" name="Inhaltsplatzhalter 2">
            <a:extLst>
              <a:ext uri="{FF2B5EF4-FFF2-40B4-BE49-F238E27FC236}">
                <a16:creationId xmlns:a16="http://schemas.microsoft.com/office/drawing/2014/main" id="{3F7EF0A8-7FDA-FA8C-4B24-BC017FA7D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8538"/>
            <a:ext cx="3417888" cy="2438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200" dirty="0">
                <a:solidFill>
                  <a:srgbClr val="17365C"/>
                </a:solidFill>
                <a:latin typeface="Programme"/>
              </a:rPr>
              <a:t>Es geht ein Wesen um seit vielen Jahren schon</a:t>
            </a:r>
            <a:br>
              <a:rPr lang="de-DE" altLang="de-DE" sz="1200" dirty="0">
                <a:solidFill>
                  <a:srgbClr val="17365C"/>
                </a:solidFill>
              </a:rPr>
            </a:br>
            <a:r>
              <a:rPr lang="de-DE" altLang="de-DE" sz="1200" dirty="0">
                <a:solidFill>
                  <a:srgbClr val="17365C"/>
                </a:solidFill>
                <a:latin typeface="Programme"/>
              </a:rPr>
              <a:t>Ein kleiner </a:t>
            </a:r>
            <a:r>
              <a:rPr lang="de-DE" altLang="de-DE" sz="1200" dirty="0" err="1">
                <a:solidFill>
                  <a:srgbClr val="17365C"/>
                </a:solidFill>
                <a:latin typeface="Programme"/>
              </a:rPr>
              <a:t>häßlicher</a:t>
            </a:r>
            <a:r>
              <a:rPr lang="de-DE" altLang="de-DE" sz="1200" dirty="0">
                <a:solidFill>
                  <a:srgbClr val="17365C"/>
                </a:solidFill>
                <a:latin typeface="Programme"/>
              </a:rPr>
              <a:t> gefährlicher Dämon</a:t>
            </a:r>
            <a:br>
              <a:rPr lang="de-DE" altLang="de-DE" sz="1200" dirty="0">
                <a:solidFill>
                  <a:srgbClr val="17365C"/>
                </a:solidFill>
              </a:rPr>
            </a:br>
            <a:r>
              <a:rPr lang="de-DE" altLang="de-DE" sz="1200" dirty="0">
                <a:solidFill>
                  <a:srgbClr val="17365C"/>
                </a:solidFill>
                <a:latin typeface="Programme"/>
              </a:rPr>
              <a:t>Er bringt den Menschen Angst und Verunsicherung</a:t>
            </a:r>
            <a:br>
              <a:rPr lang="de-DE" altLang="de-DE" sz="1200" dirty="0">
                <a:solidFill>
                  <a:srgbClr val="17365C"/>
                </a:solidFill>
              </a:rPr>
            </a:br>
            <a:r>
              <a:rPr lang="de-DE" altLang="de-DE" sz="1200" dirty="0">
                <a:solidFill>
                  <a:srgbClr val="17365C"/>
                </a:solidFill>
                <a:latin typeface="Programme"/>
              </a:rPr>
              <a:t>Für viele Kriege war nur er allein der Grund</a:t>
            </a:r>
            <a:br>
              <a:rPr lang="de-DE" altLang="de-DE" sz="1200" dirty="0">
                <a:solidFill>
                  <a:srgbClr val="17365C"/>
                </a:solidFill>
              </a:rPr>
            </a:br>
            <a:r>
              <a:rPr lang="de-DE" altLang="de-DE" sz="1200" dirty="0">
                <a:solidFill>
                  <a:srgbClr val="17365C"/>
                </a:solidFill>
                <a:latin typeface="Programme"/>
              </a:rPr>
              <a:t>Er kennt keine Grenzen, überall ist er zuhause</a:t>
            </a:r>
            <a:br>
              <a:rPr lang="de-DE" altLang="de-DE" sz="1200" dirty="0">
                <a:solidFill>
                  <a:srgbClr val="17365C"/>
                </a:solidFill>
              </a:rPr>
            </a:br>
            <a:r>
              <a:rPr lang="de-DE" altLang="de-DE" sz="1200" dirty="0">
                <a:solidFill>
                  <a:srgbClr val="17365C"/>
                </a:solidFill>
                <a:latin typeface="Programme"/>
              </a:rPr>
              <a:t>Er hat tausende Gesichter und sieht doch immer ähnlich aus</a:t>
            </a:r>
            <a:br>
              <a:rPr lang="de-DE" altLang="de-DE" sz="1200" dirty="0">
                <a:solidFill>
                  <a:srgbClr val="17365C"/>
                </a:solidFill>
              </a:rPr>
            </a:br>
            <a:r>
              <a:rPr lang="de-DE" altLang="de-DE" sz="1200" dirty="0">
                <a:solidFill>
                  <a:srgbClr val="17365C"/>
                </a:solidFill>
                <a:latin typeface="Programme"/>
              </a:rPr>
              <a:t>Er hat viele Namen doch egal wie man ihn nennt</a:t>
            </a:r>
            <a:br>
              <a:rPr lang="de-DE" altLang="de-DE" sz="1200" dirty="0">
                <a:solidFill>
                  <a:srgbClr val="17365C"/>
                </a:solidFill>
              </a:rPr>
            </a:br>
            <a:r>
              <a:rPr lang="de-DE" altLang="de-DE" sz="1200" dirty="0">
                <a:solidFill>
                  <a:srgbClr val="17365C"/>
                </a:solidFill>
                <a:latin typeface="Programme"/>
              </a:rPr>
              <a:t>Es bleibt stets das selbe Wesen, das ein jeder von uns kennt</a:t>
            </a:r>
            <a:br>
              <a:rPr lang="de-DE" altLang="de-DE" sz="1200" dirty="0">
                <a:solidFill>
                  <a:srgbClr val="17365C"/>
                </a:solidFill>
              </a:rPr>
            </a:br>
            <a:br>
              <a:rPr lang="de-DE" altLang="de-DE" sz="1200" dirty="0">
                <a:solidFill>
                  <a:srgbClr val="17365C"/>
                </a:solidFill>
              </a:rPr>
            </a:br>
            <a:r>
              <a:rPr lang="de-DE" altLang="de-DE" sz="1200" dirty="0">
                <a:solidFill>
                  <a:srgbClr val="17365C"/>
                </a:solidFill>
                <a:latin typeface="Programme"/>
              </a:rPr>
              <a:t>Und immer wenn wir denken der Bösewicht ist weg</a:t>
            </a:r>
            <a:br>
              <a:rPr lang="de-DE" altLang="de-DE" sz="1200" dirty="0">
                <a:solidFill>
                  <a:srgbClr val="17365C"/>
                </a:solidFill>
              </a:rPr>
            </a:br>
            <a:r>
              <a:rPr lang="de-DE" altLang="de-DE" sz="1200" dirty="0">
                <a:solidFill>
                  <a:srgbClr val="17365C"/>
                </a:solidFill>
                <a:latin typeface="Programme"/>
              </a:rPr>
              <a:t>Dann zeigt er voller Freude, er hat sich nur versteckt</a:t>
            </a:r>
            <a:br>
              <a:rPr lang="de-DE" altLang="de-DE" sz="1100" dirty="0"/>
            </a:br>
            <a:br>
              <a:rPr lang="de-DE" altLang="de-DE" sz="1100" dirty="0"/>
            </a:br>
            <a:endParaRPr lang="de-DE" altLang="de-DE" dirty="0"/>
          </a:p>
        </p:txBody>
      </p:sp>
      <p:sp>
        <p:nvSpPr>
          <p:cNvPr id="21508" name="Foliennummernplatzhalter 3">
            <a:extLst>
              <a:ext uri="{FF2B5EF4-FFF2-40B4-BE49-F238E27FC236}">
                <a16:creationId xmlns:a16="http://schemas.microsoft.com/office/drawing/2014/main" id="{CCFBC171-245A-332C-6A1F-9BE5AA5CE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D4D2335-8459-440B-BBF4-93E4BD0A71C4}" type="slidenum">
              <a:rPr lang="de-DE" altLang="de-DE" smtClean="0"/>
              <a:pPr/>
              <a:t>17</a:t>
            </a:fld>
            <a:endParaRPr lang="de-DE" altLang="de-DE"/>
          </a:p>
        </p:txBody>
      </p:sp>
      <p:sp>
        <p:nvSpPr>
          <p:cNvPr id="21509" name="Textfeld 4">
            <a:extLst>
              <a:ext uri="{FF2B5EF4-FFF2-40B4-BE49-F238E27FC236}">
                <a16:creationId xmlns:a16="http://schemas.microsoft.com/office/drawing/2014/main" id="{E5B841E5-B069-FDDE-BF89-44D03673B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63" y="963613"/>
            <a:ext cx="3836987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sz="1200" dirty="0">
                <a:solidFill>
                  <a:srgbClr val="17365C"/>
                </a:solidFill>
                <a:latin typeface="Programme"/>
              </a:rPr>
              <a:t>Und jeder kleine Frieden, den man noch so schwer erreicht</a:t>
            </a:r>
            <a:br>
              <a:rPr lang="de-DE" altLang="de-DE" sz="1200" dirty="0">
                <a:solidFill>
                  <a:srgbClr val="17365C"/>
                </a:solidFill>
              </a:rPr>
            </a:br>
            <a:r>
              <a:rPr lang="de-DE" altLang="de-DE" sz="1200" dirty="0">
                <a:solidFill>
                  <a:srgbClr val="17365C"/>
                </a:solidFill>
                <a:latin typeface="Programme"/>
              </a:rPr>
              <a:t>Ärgert ihn gewaltig und zur Stelle ist er gleich</a:t>
            </a:r>
            <a:br>
              <a:rPr lang="de-DE" altLang="de-DE" sz="1200" dirty="0">
                <a:solidFill>
                  <a:srgbClr val="17365C"/>
                </a:solidFill>
              </a:rPr>
            </a:br>
            <a:r>
              <a:rPr lang="de-DE" altLang="de-DE" sz="1200" dirty="0">
                <a:solidFill>
                  <a:srgbClr val="17365C"/>
                </a:solidFill>
                <a:latin typeface="Programme"/>
              </a:rPr>
              <a:t>Und er bringt seinen Nebel mit aus Furcht und Aberglauben</a:t>
            </a:r>
            <a:br>
              <a:rPr lang="de-DE" altLang="de-DE" sz="1200" dirty="0">
                <a:solidFill>
                  <a:srgbClr val="17365C"/>
                </a:solidFill>
              </a:rPr>
            </a:br>
            <a:r>
              <a:rPr lang="de-DE" altLang="de-DE" sz="1200" dirty="0">
                <a:solidFill>
                  <a:srgbClr val="17365C"/>
                </a:solidFill>
                <a:latin typeface="Programme"/>
              </a:rPr>
              <a:t>Und streut giftigen Sand in ihre Augen</a:t>
            </a:r>
            <a:br>
              <a:rPr lang="de-DE" altLang="de-DE" sz="1200" dirty="0">
                <a:solidFill>
                  <a:srgbClr val="17365C"/>
                </a:solidFill>
              </a:rPr>
            </a:br>
            <a:r>
              <a:rPr lang="de-DE" altLang="de-DE" sz="1200" dirty="0">
                <a:solidFill>
                  <a:srgbClr val="17365C"/>
                </a:solidFill>
                <a:latin typeface="Programme"/>
              </a:rPr>
              <a:t>Er flüstert ihnen böse Lügen in ihr Ohr</a:t>
            </a:r>
            <a:br>
              <a:rPr lang="de-DE" altLang="de-DE" sz="1200" dirty="0">
                <a:solidFill>
                  <a:srgbClr val="17365C"/>
                </a:solidFill>
              </a:rPr>
            </a:br>
            <a:r>
              <a:rPr lang="de-DE" altLang="de-DE" sz="1200" dirty="0">
                <a:solidFill>
                  <a:srgbClr val="17365C"/>
                </a:solidFill>
                <a:latin typeface="Programme"/>
              </a:rPr>
              <a:t>Einfache Lösungen gibt er ihnen vor</a:t>
            </a:r>
            <a:br>
              <a:rPr lang="de-DE" altLang="de-DE" sz="1200" dirty="0">
                <a:solidFill>
                  <a:srgbClr val="17365C"/>
                </a:solidFill>
              </a:rPr>
            </a:br>
            <a:r>
              <a:rPr lang="de-DE" altLang="de-DE" sz="1200" dirty="0">
                <a:solidFill>
                  <a:srgbClr val="17365C"/>
                </a:solidFill>
                <a:latin typeface="Programme"/>
              </a:rPr>
              <a:t>In ihre Nasen strömt ein selten süßer Duft</a:t>
            </a:r>
            <a:br>
              <a:rPr lang="de-DE" altLang="de-DE" sz="1200" dirty="0">
                <a:solidFill>
                  <a:srgbClr val="17365C"/>
                </a:solidFill>
              </a:rPr>
            </a:br>
            <a:r>
              <a:rPr lang="de-DE" altLang="de-DE" sz="1200" dirty="0">
                <a:solidFill>
                  <a:srgbClr val="17365C"/>
                </a:solidFill>
                <a:latin typeface="Programme"/>
              </a:rPr>
              <a:t>Und viel zu viele folgen wenn er zu den Waffen ruft</a:t>
            </a:r>
            <a:br>
              <a:rPr lang="de-DE" altLang="de-DE" sz="1200" dirty="0">
                <a:solidFill>
                  <a:srgbClr val="17365C"/>
                </a:solidFill>
              </a:rPr>
            </a:br>
            <a:br>
              <a:rPr lang="de-DE" altLang="de-DE" sz="1200" dirty="0">
                <a:solidFill>
                  <a:srgbClr val="17365C"/>
                </a:solidFill>
              </a:rPr>
            </a:br>
            <a:r>
              <a:rPr lang="de-DE" altLang="de-DE" sz="1200" dirty="0">
                <a:solidFill>
                  <a:srgbClr val="17365C"/>
                </a:solidFill>
                <a:latin typeface="Programme"/>
              </a:rPr>
              <a:t>Er ist noch immer hier kein Wort von dem ist wahr</a:t>
            </a:r>
            <a:br>
              <a:rPr lang="de-DE" altLang="de-DE" sz="1200" dirty="0">
                <a:solidFill>
                  <a:srgbClr val="17365C"/>
                </a:solidFill>
              </a:rPr>
            </a:br>
            <a:r>
              <a:rPr lang="de-DE" altLang="de-DE" sz="1200" dirty="0">
                <a:solidFill>
                  <a:srgbClr val="17365C"/>
                </a:solidFill>
                <a:latin typeface="Programme"/>
              </a:rPr>
              <a:t>Und noch genauso stark wie er es immer war.</a:t>
            </a:r>
            <a:br>
              <a:rPr lang="de-DE" altLang="de-DE" sz="1200" dirty="0">
                <a:solidFill>
                  <a:srgbClr val="17365C"/>
                </a:solidFill>
                <a:latin typeface="Programme"/>
              </a:rPr>
            </a:br>
            <a:r>
              <a:rPr lang="de-DE" altLang="de-DE" sz="1200" dirty="0">
                <a:solidFill>
                  <a:srgbClr val="17365C"/>
                </a:solidFill>
                <a:latin typeface="Programme"/>
              </a:rPr>
              <a:t>(</a:t>
            </a:r>
            <a:r>
              <a:rPr lang="de-DE" altLang="de-DE" sz="1200" i="1" u="sng" dirty="0">
                <a:solidFill>
                  <a:srgbClr val="17365C"/>
                </a:solidFill>
                <a:latin typeface="Programme"/>
              </a:rPr>
              <a:t>Dritte Wahl, 2001)</a:t>
            </a:r>
            <a:endParaRPr lang="de-DE" altLang="de-DE" sz="1200" dirty="0">
              <a:solidFill>
                <a:srgbClr val="17365C"/>
              </a:solidFill>
            </a:endParaRPr>
          </a:p>
          <a:p>
            <a:endParaRPr lang="de-DE" altLang="de-DE" dirty="0"/>
          </a:p>
        </p:txBody>
      </p:sp>
      <p:sp>
        <p:nvSpPr>
          <p:cNvPr id="21510" name="Textfeld 5">
            <a:extLst>
              <a:ext uri="{FF2B5EF4-FFF2-40B4-BE49-F238E27FC236}">
                <a16:creationId xmlns:a16="http://schemas.microsoft.com/office/drawing/2014/main" id="{D9F2620F-181D-BCCE-BA8F-671920A91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805238"/>
            <a:ext cx="7886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80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Diskussion: Seht ihr antisemitische Anknüpfungspunkte/Elemente im Text?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id="{D51742E5-B42D-A6D4-0500-971E736E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539750"/>
          </a:xfrm>
        </p:spPr>
        <p:txBody>
          <a:bodyPr/>
          <a:lstStyle/>
          <a:p>
            <a:r>
              <a:rPr lang="de-DE" altLang="de-DE" sz="2400" dirty="0"/>
              <a:t>Literatur- und Quellenverzeichnis</a:t>
            </a:r>
          </a:p>
        </p:txBody>
      </p:sp>
      <p:sp>
        <p:nvSpPr>
          <p:cNvPr id="22531" name="Inhaltsplatzhalter 2">
            <a:extLst>
              <a:ext uri="{FF2B5EF4-FFF2-40B4-BE49-F238E27FC236}">
                <a16:creationId xmlns:a16="http://schemas.microsoft.com/office/drawing/2014/main" id="{FCCBF697-9425-32A9-6F76-12765F190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3775"/>
            <a:ext cx="7886700" cy="3333750"/>
          </a:xfrm>
        </p:spPr>
        <p:txBody>
          <a:bodyPr/>
          <a:lstStyle/>
          <a:p>
            <a:pPr indent="0">
              <a:buNone/>
            </a:pPr>
            <a:r>
              <a:rPr lang="de-DE" altLang="de-DE" sz="1200" dirty="0"/>
              <a:t>Lau, Thomas (1992). </a:t>
            </a:r>
            <a:r>
              <a:rPr lang="de-DE" altLang="de-DE" sz="1200" i="1" dirty="0"/>
              <a:t>Die heiligen Narren Punk 1976-1986 </a:t>
            </a:r>
            <a:r>
              <a:rPr lang="de-DE" altLang="de-DE" sz="1200" dirty="0"/>
              <a:t>(Reprint 2011). Berlin: Boston De Gruyter.</a:t>
            </a:r>
          </a:p>
          <a:p>
            <a:pPr indent="457200">
              <a:buNone/>
            </a:pPr>
            <a:r>
              <a:rPr lang="de-DE" altLang="de-DE" sz="1200" dirty="0"/>
              <a:t>Penke, Niels (2024). </a:t>
            </a:r>
            <a:r>
              <a:rPr lang="de-DE" altLang="de-DE" sz="1200" i="1" dirty="0"/>
              <a:t>Monarchie und Alltag. Fehlfarben und die Begründung des Post-Punk in Deutschland</a:t>
            </a:r>
            <a:r>
              <a:rPr lang="de-DE" altLang="de-DE" sz="1200" dirty="0"/>
              <a:t>. In: Protestpop und Krautrock, Heft 18 I 2024, S. 277-292.</a:t>
            </a:r>
          </a:p>
          <a:p>
            <a:pPr indent="457200">
              <a:buNone/>
            </a:pPr>
            <a:r>
              <a:rPr lang="de-DE" altLang="de-DE" sz="1200" dirty="0"/>
              <a:t>Peter, Annica (2023). Punk. In: Nicolas Potter et al (Hrsg.). </a:t>
            </a:r>
            <a:r>
              <a:rPr lang="de-DE" altLang="de-DE" sz="1200" i="1" dirty="0"/>
              <a:t>JUDENHASS UNDERGROUND. Antisemitismus in emanzipatorischen Subkulturen und Bewegungen </a:t>
            </a:r>
            <a:r>
              <a:rPr lang="de-DE" altLang="de-DE" sz="1200" dirty="0"/>
              <a:t>(1. Auflage), S. 169-179. Leipzig: Hentrich &amp; Hentrich Verlag.</a:t>
            </a:r>
          </a:p>
          <a:p>
            <a:pPr indent="457200">
              <a:buNone/>
            </a:pPr>
            <a:r>
              <a:rPr lang="de-DE" altLang="de-DE" sz="1200" dirty="0"/>
              <a:t>Schlaier, Andrea (16.06.2023): Keine Bühne für ‚Intifada‘-Lied. [online] https://www.sueddeutsche.de/muenchen/muenchen-tollwood-ska-p-intifada-antisemitismus-1.6035580 (abgerufen am 16.01.2025). </a:t>
            </a:r>
          </a:p>
          <a:p>
            <a:pPr indent="457200">
              <a:buNone/>
            </a:pPr>
            <a:endParaRPr lang="de-DE" altLang="de-DE" sz="1200" dirty="0"/>
          </a:p>
          <a:p>
            <a:endParaRPr lang="de-DE" altLang="de-DE" sz="1200" dirty="0"/>
          </a:p>
        </p:txBody>
      </p:sp>
      <p:sp>
        <p:nvSpPr>
          <p:cNvPr id="22532" name="Foliennummernplatzhalter 3">
            <a:extLst>
              <a:ext uri="{FF2B5EF4-FFF2-40B4-BE49-F238E27FC236}">
                <a16:creationId xmlns:a16="http://schemas.microsoft.com/office/drawing/2014/main" id="{241DA062-690E-9A77-289F-16A0CDC30DB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F65CB8E-94A1-4A29-8689-FF0B74823D17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4739E4-65CA-D9A5-D84E-5952C8D8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Bildquellen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FCB2AA-2AA6-58F3-F214-36A7487C6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altLang="de-DE" sz="700" dirty="0"/>
          </a:p>
          <a:p>
            <a:r>
              <a:rPr lang="de-DE" altLang="de-DE" sz="700" dirty="0"/>
              <a:t>https://www.google.de/url?sa=i&amp;url=https%3A%2F%2Fwww.stairwaytobeauty.ie%2F%3Fs%3D145327215&amp;psig=AOvVaw1MI1WdxtHMpCnUYODX-UrC&amp;ust=1737108992478000&amp;source=images&amp;cd=vfe&amp;opi=89978449&amp;ved=0CBQQjRxqFwoTCNidn7uB-ooDFQAAAAAdAAAAABAL</a:t>
            </a:r>
          </a:p>
          <a:p>
            <a:r>
              <a:rPr lang="de-DE" altLang="de-DE" sz="700" dirty="0"/>
              <a:t>https://www.google.de/url?sa=i&amp;url=https%3A%2F%2Fwww.vogue.com%2Farticle%2Fstreet-style-fashion-week-punk-anarchy-trend&amp;psig=AOvVaw1MI1WdxtHMpCnUYODX-UrC&amp;ust=1737108992478000&amp;source=images&amp;cd=vfe&amp;opi=89978449&amp;ved=0CBQQjRxqFwoTCNidn7uB-ooDFQAAAAAdAAAAABAR</a:t>
            </a:r>
          </a:p>
          <a:p>
            <a:r>
              <a:rPr lang="de-DE" altLang="de-DE" sz="700" dirty="0"/>
              <a:t> https://www.google.de/url?sa=i&amp;url=https%3A%2F%2Fwww.spiegel.de%2Ffotostrecke%2Fpogo-partei-appd-der-punk-unter-deutschlands-parteien-fotostrecke-152201.html&amp;psig=AOvVaw1BhuJUFZ4Vxsh0qrYysg5j&amp;ust=1737109146694000&amp;source=images&amp;cd=vfe&amp;opi=89978449&amp;ved=0CBQQjRxqFwoTCMjcj4SC-ooDFQAAAAAdAAAAABAE </a:t>
            </a:r>
          </a:p>
          <a:p>
            <a:r>
              <a:rPr lang="de-DE" sz="700" dirty="0"/>
              <a:t>https://www.google.de/url?sa=i&amp;url=https%3A%2F%2Fwww.reddit.com%2Fr%2Findieheads%2Fcomments%2F435bio%2Findie_history_iggy_pop_the_idiot%2F%3Ftl%3Dde&amp;psig=AOvVaw09sbH0MRaNd9p1uro5XzfK&amp;ust=1737109223314000&amp;source=images&amp;cd=vfe&amp;opi=89978449&amp;ved=0CBQQjRxqFwoTCKiD3aiC-ooDFQAAAAAdAAAAABAE</a:t>
            </a:r>
          </a:p>
          <a:p>
            <a:r>
              <a:rPr lang="de-DE" sz="700" dirty="0"/>
              <a:t>https://www.google.de/url?sa=i&amp;url=https%3A%2F%2Fpocketmags.com%2Fde%2Funcut-magazine%2Fsex-pistols-the-complete-story&amp;psig=AOvVaw3Jdxdum56XQT9fqKR70Cc5&amp;ust=1737109275796000&amp;source=images&amp;cd=vfe&amp;opi=89978449&amp;ved=0CBQQjRxqFwoTCPjKr7-C-ooDFQAAAAAdAAAAABAE</a:t>
            </a:r>
          </a:p>
          <a:p>
            <a:r>
              <a:rPr lang="de-DE" sz="700" dirty="0"/>
              <a:t>https://www.google.de/url?sa=i&amp;url=https%3A%2F%2Fwww.theguardian.com%2Fmusic%2F2013%2Fmay%2F25%2Fpatti-smith-interview-punk-poet&amp;psig=AOvVaw2TE7cfXxvzR3g4_raZJ9I0&amp;ust=1737109293874000&amp;source=images&amp;cd=vfe&amp;opi=89978449&amp;ved=0CBQQjRxqFwoTCID0scyC-ooDFQAAAAAdAAAAABAE</a:t>
            </a:r>
          </a:p>
          <a:p>
            <a:r>
              <a:rPr lang="de-DE" sz="700" dirty="0"/>
              <a:t>https://www.laizquierdadiario.mx/IMG/arton219656.jpg?1647903946</a:t>
            </a:r>
          </a:p>
          <a:p>
            <a:pPr marL="0" indent="0">
              <a:buNone/>
            </a:pPr>
            <a:endParaRPr lang="de-DE" sz="7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158153-F75C-9A27-607A-28F5182C09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63EE59-810D-48DE-B639-3BBB52C424DB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494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BC355109-FEEF-152D-01BB-493614B99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539750"/>
          </a:xfrm>
        </p:spPr>
        <p:txBody>
          <a:bodyPr/>
          <a:lstStyle/>
          <a:p>
            <a:r>
              <a:rPr lang="de-DE" altLang="de-DE"/>
              <a:t>Inhalt</a:t>
            </a:r>
          </a:p>
        </p:txBody>
      </p:sp>
      <p:sp>
        <p:nvSpPr>
          <p:cNvPr id="15363" name="Inhaltsplatzhalter 2">
            <a:extLst>
              <a:ext uri="{FF2B5EF4-FFF2-40B4-BE49-F238E27FC236}">
                <a16:creationId xmlns:a16="http://schemas.microsoft.com/office/drawing/2014/main" id="{825A3408-4D88-CB60-003D-EDBFA5DFE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3775"/>
            <a:ext cx="7886700" cy="333375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de-DE" altLang="de-DE" dirty="0"/>
              <a:t> Was ist Punk? – ein Überblick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de-DE" altLang="de-DE" dirty="0"/>
              <a:t> Stil der Grenzüberschreitung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de-DE" altLang="de-DE" dirty="0"/>
              <a:t> verkürzte Kapitalismuskritik &amp; struktureller Antisemitismus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de-DE" altLang="de-DE" dirty="0"/>
              <a:t> Antiamerikanismus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de-DE" altLang="de-DE" dirty="0"/>
              <a:t> Israelbezogener Antisemitismus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de-DE" altLang="de-DE" dirty="0"/>
              <a:t> Fallbeispiel: Songtext „Dämon“	</a:t>
            </a:r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de-DE" altLang="de-DE" dirty="0"/>
          </a:p>
        </p:txBody>
      </p:sp>
      <p:sp>
        <p:nvSpPr>
          <p:cNvPr id="15364" name="Foliennummernplatzhalter 3">
            <a:extLst>
              <a:ext uri="{FF2B5EF4-FFF2-40B4-BE49-F238E27FC236}">
                <a16:creationId xmlns:a16="http://schemas.microsoft.com/office/drawing/2014/main" id="{D1B0251C-8D50-89B3-8039-84DE5DE310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AC6AA57-1D26-45D3-A83D-64188B46299C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:a16="http://schemas.microsoft.com/office/drawing/2014/main" id="{3A5ADFC3-28D2-E6DD-7229-5B8FEB9A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539750"/>
          </a:xfrm>
        </p:spPr>
        <p:txBody>
          <a:bodyPr/>
          <a:lstStyle/>
          <a:p>
            <a:endParaRPr lang="de-DE" altLang="de-DE"/>
          </a:p>
        </p:txBody>
      </p:sp>
      <p:sp>
        <p:nvSpPr>
          <p:cNvPr id="23555" name="Inhaltsplatzhalter 2">
            <a:extLst>
              <a:ext uri="{FF2B5EF4-FFF2-40B4-BE49-F238E27FC236}">
                <a16:creationId xmlns:a16="http://schemas.microsoft.com/office/drawing/2014/main" id="{2ECE9EFE-3AC3-BCA1-3F3C-93D5458A3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563" y="2162175"/>
            <a:ext cx="6746875" cy="43973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de-DE" altLang="de-DE" sz="3200" b="1"/>
              <a:t>Danke für eure Aufmerksamkeit! </a:t>
            </a:r>
            <a:r>
              <a:rPr lang="de-DE" altLang="de-DE" sz="3200" b="1">
                <a:sym typeface="Wingdings" panose="05000000000000000000" pitchFamily="2" charset="2"/>
              </a:rPr>
              <a:t></a:t>
            </a:r>
            <a:endParaRPr lang="de-DE" altLang="de-DE" sz="3200" b="1"/>
          </a:p>
        </p:txBody>
      </p:sp>
      <p:sp>
        <p:nvSpPr>
          <p:cNvPr id="23556" name="Foliennummernplatzhalter 3">
            <a:extLst>
              <a:ext uri="{FF2B5EF4-FFF2-40B4-BE49-F238E27FC236}">
                <a16:creationId xmlns:a16="http://schemas.microsoft.com/office/drawing/2014/main" id="{C9BF87C4-6134-2666-FC34-672C600B949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8DB1018-B5C5-4457-91EE-C147E4C9E7FD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>
            <a:extLst>
              <a:ext uri="{FF2B5EF4-FFF2-40B4-BE49-F238E27FC236}">
                <a16:creationId xmlns:a16="http://schemas.microsoft.com/office/drawing/2014/main" id="{FB800FAF-BFAD-4E24-641E-7C7509ADF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539750"/>
          </a:xfrm>
        </p:spPr>
        <p:txBody>
          <a:bodyPr/>
          <a:lstStyle/>
          <a:p>
            <a:r>
              <a:rPr lang="de-DE" altLang="de-DE" sz="2400" dirty="0"/>
              <a:t>Erste Eindrücke …</a:t>
            </a:r>
          </a:p>
        </p:txBody>
      </p:sp>
      <p:sp>
        <p:nvSpPr>
          <p:cNvPr id="16387" name="Inhaltsplatzhalter 2">
            <a:extLst>
              <a:ext uri="{FF2B5EF4-FFF2-40B4-BE49-F238E27FC236}">
                <a16:creationId xmlns:a16="http://schemas.microsoft.com/office/drawing/2014/main" id="{F7FBAC6C-8D81-0830-5EC3-B4120B0E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19007"/>
            <a:ext cx="7886700" cy="705485"/>
          </a:xfrm>
        </p:spPr>
        <p:txBody>
          <a:bodyPr/>
          <a:lstStyle/>
          <a:p>
            <a:pPr marL="0" indent="0" algn="ctr">
              <a:buNone/>
            </a:pPr>
            <a:r>
              <a:rPr lang="de-DE" altLang="de-DE" dirty="0"/>
              <a:t>Was sind eure Assoziationen zur Punkszene &amp; Punk als Musik?</a:t>
            </a:r>
          </a:p>
        </p:txBody>
      </p:sp>
      <p:sp>
        <p:nvSpPr>
          <p:cNvPr id="16388" name="Foliennummernplatzhalter 3">
            <a:extLst>
              <a:ext uri="{FF2B5EF4-FFF2-40B4-BE49-F238E27FC236}">
                <a16:creationId xmlns:a16="http://schemas.microsoft.com/office/drawing/2014/main" id="{A3D6E91E-7C49-5BB5-14C4-FC2049FE254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0F75C1F-8F05-4AD8-A192-FFD7FE2B5763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0F63F0-97C0-FFF3-177D-5E4F1A631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32E7E6-BD82-9DC6-5425-EBBEB5949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63EE59-810D-48DE-B639-3BBB52C424DB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  <p:pic>
        <p:nvPicPr>
          <p:cNvPr id="13" name="Grafik 12" descr="Ein Bild, das Kleidung, Person, Kostüm, Mode enthält.&#10;&#10;Automatisch generierte Beschreibung">
            <a:extLst>
              <a:ext uri="{FF2B5EF4-FFF2-40B4-BE49-F238E27FC236}">
                <a16:creationId xmlns:a16="http://schemas.microsoft.com/office/drawing/2014/main" id="{F4599473-B4DE-A5F3-FD6F-F8E771E4F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176" y="1233278"/>
            <a:ext cx="2164080" cy="1443002"/>
          </a:xfrm>
          <a:prstGeom prst="rect">
            <a:avLst/>
          </a:prstGeom>
        </p:spPr>
      </p:pic>
      <p:pic>
        <p:nvPicPr>
          <p:cNvPr id="11" name="Inhaltsplatzhalter 10" descr="Ein Bild, das Mann, Menschliches Gesicht, Person, Kleidung enthält.&#10;&#10;Automatisch generierte Beschreibung">
            <a:extLst>
              <a:ext uri="{FF2B5EF4-FFF2-40B4-BE49-F238E27FC236}">
                <a16:creationId xmlns:a16="http://schemas.microsoft.com/office/drawing/2014/main" id="{61CE6402-A676-C467-57A3-415F4D4F9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8650" y="1009519"/>
            <a:ext cx="1836570" cy="2572003"/>
          </a:xfrm>
        </p:spPr>
      </p:pic>
      <p:pic>
        <p:nvPicPr>
          <p:cNvPr id="15" name="Grafik 14" descr="Ein Bild, das Kleidung, Menschliches Gesicht, Person, Jacke enthält.&#10;&#10;Automatisch generierte Beschreibung">
            <a:extLst>
              <a:ext uri="{FF2B5EF4-FFF2-40B4-BE49-F238E27FC236}">
                <a16:creationId xmlns:a16="http://schemas.microsoft.com/office/drawing/2014/main" id="{EF558CC2-EA1C-0725-16B8-61E9BCFE0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032" y="1009519"/>
            <a:ext cx="2598420" cy="2598420"/>
          </a:xfrm>
          <a:prstGeom prst="rect">
            <a:avLst/>
          </a:prstGeom>
        </p:spPr>
      </p:pic>
      <p:pic>
        <p:nvPicPr>
          <p:cNvPr id="9" name="Grafik 8" descr="Ein Bild, das Text, Menschliches Gesicht, Zeitung, Magazin enthält.&#10;&#10;Automatisch generierte Beschreibung">
            <a:extLst>
              <a:ext uri="{FF2B5EF4-FFF2-40B4-BE49-F238E27FC236}">
                <a16:creationId xmlns:a16="http://schemas.microsoft.com/office/drawing/2014/main" id="{57C0D98D-3D6A-DF1D-F38E-DD30592EA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522" y="1530562"/>
            <a:ext cx="2084070" cy="2774922"/>
          </a:xfrm>
          <a:prstGeom prst="rect">
            <a:avLst/>
          </a:prstGeom>
        </p:spPr>
      </p:pic>
      <p:pic>
        <p:nvPicPr>
          <p:cNvPr id="17" name="Grafik 16" descr="Ein Bild, das Person, Kleidung, Mann, Schuhwerk enthält.&#10;&#10;Automatisch generierte Beschreibung">
            <a:extLst>
              <a:ext uri="{FF2B5EF4-FFF2-40B4-BE49-F238E27FC236}">
                <a16:creationId xmlns:a16="http://schemas.microsoft.com/office/drawing/2014/main" id="{8DECCC2B-E973-0AB4-76FB-FADD664746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2034" y="2786562"/>
            <a:ext cx="2393452" cy="1518922"/>
          </a:xfrm>
          <a:prstGeom prst="rect">
            <a:avLst/>
          </a:prstGeom>
        </p:spPr>
      </p:pic>
      <p:pic>
        <p:nvPicPr>
          <p:cNvPr id="5" name="Grafik 4" descr="Ein Bild, das Kleidung, Person, Menschliches Gesicht, Schwarzweiß enthält.&#10;&#10;Automatisch generierte Beschreibung">
            <a:extLst>
              <a:ext uri="{FF2B5EF4-FFF2-40B4-BE49-F238E27FC236}">
                <a16:creationId xmlns:a16="http://schemas.microsoft.com/office/drawing/2014/main" id="{921AF91B-79C6-FFAF-46CF-CA0774C9FD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2070" y="2874744"/>
            <a:ext cx="1803280" cy="108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89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3FAA9CDA-DFE1-3319-66D2-9C64C50BF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539750"/>
          </a:xfrm>
        </p:spPr>
        <p:txBody>
          <a:bodyPr/>
          <a:lstStyle/>
          <a:p>
            <a:r>
              <a:rPr lang="de-DE" altLang="de-DE" sz="2400" dirty="0"/>
              <a:t>Was ist Punk? – zum Begriff</a:t>
            </a:r>
          </a:p>
        </p:txBody>
      </p:sp>
      <p:sp>
        <p:nvSpPr>
          <p:cNvPr id="17411" name="Inhaltsplatzhalter 2">
            <a:extLst>
              <a:ext uri="{FF2B5EF4-FFF2-40B4-BE49-F238E27FC236}">
                <a16:creationId xmlns:a16="http://schemas.microsoft.com/office/drawing/2014/main" id="{B19F6E34-EA2B-26BB-C832-71E9EDF52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3775"/>
            <a:ext cx="7886700" cy="2305685"/>
          </a:xfrm>
        </p:spPr>
        <p:txBody>
          <a:bodyPr/>
          <a:lstStyle/>
          <a:p>
            <a:r>
              <a:rPr lang="de-DE" altLang="de-DE" sz="1800" b="1" dirty="0"/>
              <a:t>Wortursprung</a:t>
            </a:r>
            <a:r>
              <a:rPr lang="de-DE" altLang="de-DE" sz="1800" dirty="0"/>
              <a:t> unbekannt; Verwendung im Amerikanischen ungefähr ab 1600 </a:t>
            </a:r>
          </a:p>
          <a:p>
            <a:r>
              <a:rPr lang="de-DE" altLang="de-DE" sz="1800" b="1" dirty="0"/>
              <a:t>Erste Wortbedeutung</a:t>
            </a:r>
            <a:r>
              <a:rPr lang="de-DE" altLang="de-DE" sz="1800" dirty="0"/>
              <a:t>: eine sich am Rande gesellschaftlicher Normalität befindende Person, dessen </a:t>
            </a:r>
            <a:r>
              <a:rPr lang="de-DE" altLang="de-DE" sz="1800" u="sng" dirty="0"/>
              <a:t>Außenseiterrolle</a:t>
            </a:r>
            <a:r>
              <a:rPr lang="de-DE" altLang="de-DE" sz="1800" dirty="0"/>
              <a:t> aufgrund … zugewiesen wird</a:t>
            </a:r>
          </a:p>
          <a:p>
            <a:pPr marL="685800" lvl="1" indent="-342900">
              <a:buFont typeface="+mj-lt"/>
              <a:buAutoNum type="arabicPeriod"/>
            </a:pPr>
            <a:r>
              <a:rPr lang="de-DE" altLang="de-DE" sz="1400" dirty="0"/>
              <a:t> … jugendlichen Alters</a:t>
            </a:r>
          </a:p>
          <a:p>
            <a:pPr marL="685800" lvl="1" indent="-342900">
              <a:buFont typeface="+mj-lt"/>
              <a:buAutoNum type="arabicPeriod"/>
            </a:pPr>
            <a:r>
              <a:rPr lang="de-DE" altLang="de-DE" sz="1400" dirty="0"/>
              <a:t> … krimineller Tätigkeiten &amp; Vagabundierens</a:t>
            </a:r>
          </a:p>
          <a:p>
            <a:pPr marL="685800" lvl="1" indent="-342900">
              <a:buFont typeface="+mj-lt"/>
              <a:buAutoNum type="arabicPeriod"/>
            </a:pPr>
            <a:r>
              <a:rPr lang="de-DE" altLang="de-DE" sz="1400" dirty="0"/>
              <a:t> … unüblicher sexueller Praktiken</a:t>
            </a:r>
          </a:p>
          <a:p>
            <a:pPr marL="685800" lvl="1" indent="-342900">
              <a:buFont typeface="+mj-lt"/>
              <a:buAutoNum type="arabicPeriod"/>
            </a:pPr>
            <a:r>
              <a:rPr lang="de-DE" altLang="de-DE" sz="1400" dirty="0"/>
              <a:t> … Naivität wegen fehlender Erfahrung</a:t>
            </a:r>
          </a:p>
        </p:txBody>
      </p:sp>
      <p:sp>
        <p:nvSpPr>
          <p:cNvPr id="17412" name="Foliennummernplatzhalter 3">
            <a:extLst>
              <a:ext uri="{FF2B5EF4-FFF2-40B4-BE49-F238E27FC236}">
                <a16:creationId xmlns:a16="http://schemas.microsoft.com/office/drawing/2014/main" id="{C04C7FCF-8DE2-F909-5B9B-9C26DC59F95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21A3102-6185-4D99-861D-E0991EB320E9}" type="slidenum">
              <a:rPr lang="de-DE" altLang="de-DE" smtClean="0"/>
              <a:pPr/>
              <a:t>5</a:t>
            </a:fld>
            <a:endParaRPr lang="de-DE" alt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B7A96BE-B5EE-9DE9-3B62-B9CECAE3C424}"/>
              </a:ext>
            </a:extLst>
          </p:cNvPr>
          <p:cNvSpPr txBox="1"/>
          <p:nvPr/>
        </p:nvSpPr>
        <p:spPr>
          <a:xfrm>
            <a:off x="628650" y="3169920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de-DE" sz="1600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Zuschreibung </a:t>
            </a:r>
            <a:r>
              <a:rPr lang="de-DE" sz="1600" u="sng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außerordentlicher Wertlosigkeit </a:t>
            </a:r>
            <a:r>
              <a:rPr lang="de-DE" sz="1600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und Minderwertigkeit, dessen einziger Nutzen darin liegt, dass mit einem </a:t>
            </a:r>
            <a:r>
              <a:rPr lang="de-DE" sz="1600" u="sng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„Punk“ ein Feuer entfacht</a:t>
            </a:r>
            <a:r>
              <a:rPr lang="de-DE" sz="1600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werden kann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de-DE" sz="1600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Unterscheidung zwischen </a:t>
            </a:r>
            <a:r>
              <a:rPr lang="de-DE" sz="1600" u="sng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Punk als Phänomen </a:t>
            </a:r>
            <a:r>
              <a:rPr lang="de-DE" sz="1600" dirty="0">
                <a:solidFill>
                  <a:srgbClr val="00467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und Punk-Rock als eins seiner konstitutiven Elemente </a:t>
            </a:r>
            <a:endParaRPr lang="de-DE" sz="1600" dirty="0">
              <a:solidFill>
                <a:srgbClr val="004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6BFD67-17BD-0AE7-76A5-415297A19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Was ist Punk? – seine Geschichte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E5D6DE-5869-8BF4-3C95-75DF75C20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1976 – 1986 </a:t>
            </a:r>
            <a:r>
              <a:rPr lang="de-DE" sz="1800" b="1" dirty="0"/>
              <a:t>Blütezeit</a:t>
            </a:r>
            <a:r>
              <a:rPr lang="de-DE" sz="1800" dirty="0"/>
              <a:t> des Punks </a:t>
            </a:r>
          </a:p>
          <a:p>
            <a:r>
              <a:rPr lang="de-DE" sz="1800" b="1" dirty="0"/>
              <a:t>Entstehung</a:t>
            </a:r>
            <a:r>
              <a:rPr lang="de-DE" sz="1800" dirty="0"/>
              <a:t> aus einer </a:t>
            </a:r>
            <a:r>
              <a:rPr lang="de-DE" sz="1800" u="sng" dirty="0"/>
              <a:t>Jugendbewegung</a:t>
            </a:r>
            <a:r>
              <a:rPr lang="de-DE" sz="1800" dirty="0"/>
              <a:t> im britischen Raum (auch als </a:t>
            </a:r>
            <a:r>
              <a:rPr lang="de-DE" sz="1800" u="sng" dirty="0"/>
              <a:t>Gegenbewegung</a:t>
            </a:r>
            <a:r>
              <a:rPr lang="de-DE" sz="1800" dirty="0"/>
              <a:t> zur „alten Generation der 68er“ zu verstehen, d.h. gegen Hippies, Kultivierung sozialer Wärme, guter Laune, Intimität, politische Korrektheit, Virtuosentum, etc.)</a:t>
            </a:r>
          </a:p>
          <a:p>
            <a:r>
              <a:rPr lang="de-DE" sz="1800" b="1" dirty="0"/>
              <a:t>geographische</a:t>
            </a:r>
            <a:r>
              <a:rPr lang="de-DE" sz="1800" dirty="0"/>
              <a:t> </a:t>
            </a:r>
            <a:r>
              <a:rPr lang="de-DE" sz="1800" b="1" dirty="0"/>
              <a:t>Verbreitung</a:t>
            </a:r>
            <a:r>
              <a:rPr lang="de-DE" sz="1800" dirty="0"/>
              <a:t> und Vertretung überwiegend in Großbritannien, den USA und Deutschland</a:t>
            </a:r>
          </a:p>
          <a:p>
            <a:r>
              <a:rPr lang="de-DE" sz="1800" dirty="0"/>
              <a:t>Mehr oder weniger </a:t>
            </a:r>
            <a:r>
              <a:rPr lang="de-DE" sz="1800" b="1" dirty="0"/>
              <a:t>Ablösung durch Post-Punk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400" dirty="0"/>
              <a:t> schnelle Abnutzung der für den klassischen Punk typische Antihaltung und seiner Provokationspotenziale 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de-DE" sz="1100" dirty="0"/>
              <a:t>fehlendes Innovationspotenzial; Engstirnigkeit und Heraustreiben Intellektueller/Reflektierter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400" dirty="0"/>
              <a:t> Entwicklung zu mehr Langsamkeit, Kühle und verbesserter Musikqualität im Post-Punk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FE3053-3E73-17D8-1540-6D45F57E72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63EE59-810D-48DE-B639-3BBB52C424DB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75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A748E-73FD-2519-FBAE-E0D8CE1F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Was ist Punk? – seine (Struktur-) Merkmale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10C8EA-1260-3696-01C2-FE03CC174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Enge </a:t>
            </a:r>
            <a:r>
              <a:rPr lang="de-DE" sz="1800" u="sng" dirty="0"/>
              <a:t>Gemeinschaft</a:t>
            </a:r>
            <a:r>
              <a:rPr lang="de-DE" sz="1800" dirty="0"/>
              <a:t> (was Besitz, Organisation und Aufgabenteilung betrifft)</a:t>
            </a:r>
          </a:p>
          <a:p>
            <a:r>
              <a:rPr lang="de-DE" sz="1800" u="sng" dirty="0"/>
              <a:t>Regionale</a:t>
            </a:r>
            <a:r>
              <a:rPr lang="de-DE" sz="1800" dirty="0"/>
              <a:t> und </a:t>
            </a:r>
            <a:r>
              <a:rPr lang="de-DE" sz="1800" u="sng" dirty="0"/>
              <a:t>internationale</a:t>
            </a:r>
            <a:r>
              <a:rPr lang="de-DE" sz="1800" dirty="0"/>
              <a:t> starke Verbundenheit</a:t>
            </a:r>
          </a:p>
          <a:p>
            <a:r>
              <a:rPr lang="de-DE" sz="1800" u="sng" dirty="0"/>
              <a:t>Gleichstellung</a:t>
            </a:r>
            <a:r>
              <a:rPr lang="de-DE" sz="1800" dirty="0"/>
              <a:t> der Geschlechter</a:t>
            </a:r>
          </a:p>
          <a:p>
            <a:r>
              <a:rPr lang="de-DE" sz="1800" u="sng" dirty="0"/>
              <a:t>Durchlässigkeit </a:t>
            </a:r>
            <a:r>
              <a:rPr lang="de-DE" sz="1800" dirty="0"/>
              <a:t>von Schichten und Altersstrukturen und allgemein hohe Ausprägung von </a:t>
            </a:r>
            <a:r>
              <a:rPr lang="de-DE" sz="1800" u="sng" dirty="0"/>
              <a:t>Toleranz</a:t>
            </a:r>
            <a:r>
              <a:rPr lang="de-DE" sz="1800" dirty="0"/>
              <a:t> in der Integration zur Punk-Gemeinschaft</a:t>
            </a:r>
          </a:p>
          <a:p>
            <a:r>
              <a:rPr lang="de-DE" sz="1800" u="sng" dirty="0"/>
              <a:t>Identitätsstiftung</a:t>
            </a:r>
            <a:r>
              <a:rPr lang="de-DE" sz="1800" dirty="0"/>
              <a:t> (durch z. B. neue, einem Punk entsprechende, Namen)</a:t>
            </a:r>
          </a:p>
          <a:p>
            <a:r>
              <a:rPr lang="de-DE" sz="1800" dirty="0"/>
              <a:t>Verweigerung einer konsumorientierten Gesellschaft; </a:t>
            </a:r>
            <a:r>
              <a:rPr lang="de-DE" sz="1800" u="sng" dirty="0" err="1"/>
              <a:t>Bettlertum</a:t>
            </a:r>
            <a:r>
              <a:rPr lang="de-DE" sz="1800" dirty="0"/>
              <a:t> </a:t>
            </a:r>
          </a:p>
          <a:p>
            <a:r>
              <a:rPr lang="de-DE" sz="1800" u="sng" dirty="0"/>
              <a:t>Punk-Rock </a:t>
            </a:r>
            <a:r>
              <a:rPr lang="de-DE" sz="1800" dirty="0"/>
              <a:t>als wichtigstes, die Gemeinschaft stiftendes Element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B61A54-0D2D-8AA4-65FC-E881053A48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63EE59-810D-48DE-B639-3BBB52C424DB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8980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386FB9-3022-937C-2ADA-4B459F7A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Was ist Punk? – sein Ausdruck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0A2D28-CCAC-71C8-FB51-A21A247B7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Punker</a:t>
            </a:r>
            <a:r>
              <a:rPr lang="de-DE" dirty="0"/>
              <a:t>: </a:t>
            </a:r>
            <a:r>
              <a:rPr lang="de-DE" u="sng" dirty="0"/>
              <a:t>sich im Außenseitertum befindende Personen mit antibürgerlicher Einstellung und scharfer Ablehnung der Gesellschaft mit dem Ziel aufzufallen und zu provozieren</a:t>
            </a:r>
          </a:p>
          <a:p>
            <a:pPr marL="0" indent="0">
              <a:buNone/>
            </a:pPr>
            <a:r>
              <a:rPr lang="de-DE" i="1" dirty="0">
                <a:sym typeface="Wingdings" panose="05000000000000000000" pitchFamily="2" charset="2"/>
              </a:rPr>
              <a:t> </a:t>
            </a:r>
            <a:r>
              <a:rPr lang="de-DE" dirty="0">
                <a:sym typeface="Wingdings" panose="05000000000000000000" pitchFamily="2" charset="2"/>
              </a:rPr>
              <a:t>sichtbar an Kleidung, Verhalten und Musik</a:t>
            </a:r>
          </a:p>
          <a:p>
            <a:r>
              <a:rPr lang="de-DE" b="1" dirty="0">
                <a:sym typeface="Wingdings" panose="05000000000000000000" pitchFamily="2" charset="2"/>
              </a:rPr>
              <a:t>Kleidung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>
                <a:sym typeface="Wingdings" panose="05000000000000000000" pitchFamily="2" charset="2"/>
              </a:rPr>
              <a:t> symbolbehaftet für die 1. Schutzlosigkeit innerhalb der Gesellschaft und 2. bewusste Ablehnung und Verdrehung von Normen </a:t>
            </a:r>
          </a:p>
          <a:p>
            <a:r>
              <a:rPr lang="de-DE" b="1" dirty="0"/>
              <a:t>Verhalten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 rüde, laut, aggressiv, provokativ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AB6308-C21A-9D1D-2058-4517E464D3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63EE59-810D-48DE-B639-3BBB52C424DB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80715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E166DF-C4A5-5A03-D00C-07B1ACED7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Was ist Punk? - zur Musik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CACAE9-7E9E-5C03-BFB9-D246082D6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b="1" dirty="0"/>
              <a:t>Punk-Rock</a:t>
            </a:r>
            <a:r>
              <a:rPr lang="de-DE" sz="2000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/>
              <a:t> musikalisch </a:t>
            </a:r>
            <a:r>
              <a:rPr lang="de-DE" sz="1600" u="sng" dirty="0"/>
              <a:t>sehr einfache </a:t>
            </a:r>
            <a:r>
              <a:rPr lang="de-DE" sz="1600" dirty="0"/>
              <a:t>Besetzung: fast ausschließlich mit Bass, Gitarre und Schlagzeug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/>
              <a:t> </a:t>
            </a:r>
            <a:r>
              <a:rPr lang="de-DE" sz="1600" u="sng" dirty="0"/>
              <a:t>Virtuositätsvermeidung</a:t>
            </a:r>
            <a:r>
              <a:rPr lang="de-DE" sz="1600" dirty="0"/>
              <a:t> </a:t>
            </a:r>
          </a:p>
          <a:p>
            <a:pPr marL="342900" lvl="1" indent="0">
              <a:buNone/>
            </a:pPr>
            <a:r>
              <a:rPr lang="de-DE" sz="1600" dirty="0">
                <a:sym typeface="Wingdings" panose="05000000000000000000" pitchFamily="2" charset="2"/>
              </a:rPr>
              <a:t>	 </a:t>
            </a:r>
            <a:r>
              <a:rPr lang="de-DE" sz="1600" dirty="0"/>
              <a:t>Entmystifizierung des Produktionsprozesses und Entzauberung der Welt von Rockgiganten: jeder kann Entertainer sein!</a:t>
            </a:r>
            <a:r>
              <a:rPr lang="de-DE" sz="1600" dirty="0">
                <a:sym typeface="Wingdings" panose="05000000000000000000" pitchFamily="2" charset="2"/>
              </a:rPr>
              <a:t>  </a:t>
            </a:r>
            <a:br>
              <a:rPr lang="de-DE" sz="1600" dirty="0">
                <a:sym typeface="Wingdings" panose="05000000000000000000" pitchFamily="2" charset="2"/>
              </a:rPr>
            </a:br>
            <a:r>
              <a:rPr lang="de-DE" sz="1600" dirty="0">
                <a:sym typeface="Wingdings" panose="05000000000000000000" pitchFamily="2" charset="2"/>
              </a:rPr>
              <a:t>	 statt einzelnen Bands, ist die kollektive Punkgemeinschaft das Idol</a:t>
            </a:r>
            <a:endParaRPr lang="de-DE" sz="1600" dirty="0"/>
          </a:p>
          <a:p>
            <a:r>
              <a:rPr lang="de-DE" sz="2000" b="1" dirty="0"/>
              <a:t>Klang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/>
              <a:t> Melodie &lt; harte/-r, körperlich wahrnehmbare/-r Lautstärke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/>
              <a:t> Technik &lt; Intensität und Ausdruck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/>
              <a:t> rasend, schnell, aggressiv, einfach und kurz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9E8D93-78A2-8ACD-B1DC-B93B539B5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63EE59-810D-48DE-B639-3BBB52C424DB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49795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003560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3560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1800</Words>
  <Application>Microsoft Office PowerPoint</Application>
  <PresentationFormat>Bildschirmpräsentation (16:9)</PresentationFormat>
  <Paragraphs>170</Paragraphs>
  <Slides>20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Programme</vt:lpstr>
      <vt:lpstr>Wingdings</vt:lpstr>
      <vt:lpstr>Office-Design</vt:lpstr>
      <vt:lpstr>PowerPoint-Präsentation</vt:lpstr>
      <vt:lpstr>Inhalt</vt:lpstr>
      <vt:lpstr>Erste Eindrücke …</vt:lpstr>
      <vt:lpstr>PowerPoint-Präsentation</vt:lpstr>
      <vt:lpstr>Was ist Punk? – zum Begriff</vt:lpstr>
      <vt:lpstr>Was ist Punk? – seine Geschichte</vt:lpstr>
      <vt:lpstr>Was ist Punk? – seine (Struktur-) Merkmale</vt:lpstr>
      <vt:lpstr>Was ist Punk? – sein Ausdruck </vt:lpstr>
      <vt:lpstr>Was ist Punk? - zur Musik</vt:lpstr>
      <vt:lpstr>PowerPoint-Präsentation</vt:lpstr>
      <vt:lpstr> Stil der Grenzüberschreitung</vt:lpstr>
      <vt:lpstr>  Einstieg: Plattencover  </vt:lpstr>
      <vt:lpstr>Feindbild </vt:lpstr>
      <vt:lpstr>Verkürzte Kapitalismuskritik und struktureller Antisemitismus</vt:lpstr>
      <vt:lpstr>Antiamerikanismus</vt:lpstr>
      <vt:lpstr>Israelbezogener Antisemitismus</vt:lpstr>
      <vt:lpstr>Beispiel: „Dämon“ – Dritte Wahl</vt:lpstr>
      <vt:lpstr>Literatur- und Quellenverzeichnis</vt:lpstr>
      <vt:lpstr>Bildquellen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Sonja Israel</dc:creator>
  <cp:lastModifiedBy>Kim Kemner</cp:lastModifiedBy>
  <cp:revision>166</cp:revision>
  <cp:lastPrinted>2016-07-22T13:57:16Z</cp:lastPrinted>
  <dcterms:created xsi:type="dcterms:W3CDTF">2016-07-20T13:51:25Z</dcterms:created>
  <dcterms:modified xsi:type="dcterms:W3CDTF">2025-01-16T15:05:51Z</dcterms:modified>
</cp:coreProperties>
</file>