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279" r:id="rId3"/>
    <p:sldId id="297" r:id="rId4"/>
    <p:sldId id="280" r:id="rId5"/>
    <p:sldId id="286" r:id="rId6"/>
    <p:sldId id="281" r:id="rId7"/>
    <p:sldId id="292" r:id="rId8"/>
    <p:sldId id="282" r:id="rId9"/>
    <p:sldId id="289" r:id="rId10"/>
    <p:sldId id="291" r:id="rId11"/>
    <p:sldId id="290" r:id="rId12"/>
    <p:sldId id="287" r:id="rId13"/>
    <p:sldId id="288" r:id="rId14"/>
    <p:sldId id="295" r:id="rId15"/>
    <p:sldId id="284" r:id="rId16"/>
    <p:sldId id="296" r:id="rId17"/>
    <p:sldId id="285" r:id="rId18"/>
    <p:sldId id="298" r:id="rId19"/>
    <p:sldId id="294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2"/>
  </p:normalViewPr>
  <p:slideViewPr>
    <p:cSldViewPr snapToGrid="0">
      <p:cViewPr varScale="1">
        <p:scale>
          <a:sx n="111" d="100"/>
          <a:sy n="111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FED0DB6-00E7-CA42-45F7-54CEC74C57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70A659-3ED8-2423-3A78-3A33A1BC031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B43EAB-8277-E94A-A3D2-F927F2B01402}" type="datetime1">
              <a: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15.01.25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AC4EDF-2632-E461-55C7-43C250823D7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DCD0B7-367E-7757-F182-D80E766BCB5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82D7B7-4F0D-5B4C-A46A-25326B4BA27F}" type="slidenum">
              <a:t>‹#›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7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33D8127-FD3D-A8ED-AAFC-AC80CBC00F5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76794D-AB8A-9D16-BC1B-AB4BBBCA5BA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C7809A9-C9AF-E742-8066-E104CEFDB599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DBA1BDE-C34C-B9E7-18A8-FE0472AEF6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646CF3C-5D00-0984-DD97-7150F9BF6C8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EA0155-9C32-8AF8-F539-92FA31639A6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AE5087-275D-5426-A29B-0E520E741D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FE35721-2327-0A41-B40E-91B489D7349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73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310E9E-9228-E85B-5F52-DC0C24AAD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4A4638-B59C-A25B-7CD5-712B325785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6C819F-CEF2-A722-CF7F-03D35A7946F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CB1647-4804-1E4E-96C5-0649FAF237F7}" type="slidenum">
              <a:t>1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F84E97-7814-4676-51EC-2D87EC8CB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F1A548-3512-B263-42C1-594FD2ED74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6C0062-4C76-828F-2A13-7EC8E44A88D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EBB760-559F-6A4E-9468-5C23E5960983}" type="slidenum">
              <a:t>17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39637B-615C-28E0-A667-46AEA7A5A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D35ACF-99D0-E6BF-5B03-2AF2A359D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F80093-5E2D-6ACF-16BA-DD4CE0C2ECA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22283A-5FA9-E046-A851-13001CBAAD8B}" type="slidenum">
              <a:t>19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75C23DC-D190-09DF-6004-2577528AD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6CA345-84B4-6617-F9C6-BDA506024B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696B1-DF02-4703-3D1A-0AC6ADF3D80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F44D6F-06DC-4842-BFE4-4C56638474DF}" type="slidenum">
              <a:t>20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2AB70C-8C97-2C71-EE49-944EF4F64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E3A232-9632-F11E-3425-562385F03B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5BACF-EACD-EF88-8102-BFD548D3ADB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9DCCE9-4CF6-4944-BF23-2122ABEC6AE0}" type="slidenum">
              <a:t>2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C14872-6259-6F0F-3FCE-7A3E5AFF0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A532F3-0260-0602-92E8-F496EF6CD6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CF7D2-A949-31FD-7656-B794165D0CE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01AA69-E8C3-9A4E-9238-2F15CF081296}" type="slidenum">
              <a:t>4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3971F5-2B1D-F68F-81AB-D48872238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265F47-CF55-35B4-A8DD-349C471C0E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E2FD86-6962-8B4A-B974-0BBB54847F0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E85887-3C61-6A4D-8CFC-5886804C4D8D}" type="slidenum">
              <a:t>6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7AF850-089B-14AC-72B3-6B1F84EC0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ABFD71-697A-23B5-B3AF-0B3562AFC0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312960-D789-4E62-02BE-850B1621172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4FE830-94E4-CC4E-8F59-8B2C87D6789C}" type="slidenum">
              <a:t>8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3F7659-DB3C-117A-7B3E-DEB360196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7A5BA3-4D52-046C-CBB8-53C9CD2379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463D72-E398-E786-9F93-03657C931C5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A560BD-C463-3F47-A66E-9C3324D98B8F}" type="slidenum">
              <a:t>9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2B4D20-4D70-68DD-1561-0E2176C6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769DED-54CD-559D-FC2B-B70722A09C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133363-5876-97F6-3238-25B3023426C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CC2D21-B84E-084B-8452-0A3F304061AB}" type="slidenum">
              <a:t>10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5734C03-F61C-EBD9-C3CE-95E308419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578AA4-3DDB-EFBE-73F4-7BCEF70903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F21ADA-BE78-B2C0-1191-7F3F8FE5DE9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DF5532-18C7-0346-AFA0-B0845380295A}" type="slidenum">
              <a:t>11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390808-FB2E-5AA2-D7AC-EF9220DFE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1DD8509-F2D9-041F-5D76-C05C915D40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EC9F3F-393B-1B38-A6A3-4BE427E675C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7870DF-45D2-0743-AB2A-C2901CA65693}" type="slidenum">
              <a:t>15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108C7-1906-DB78-A375-949380C04A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0694" y="1769537"/>
            <a:ext cx="9440037" cy="1828800"/>
          </a:xfrm>
        </p:spPr>
        <p:txBody>
          <a:bodyPr anchor="b"/>
          <a:lstStyle>
            <a:lvl1pPr>
              <a:defRPr lang="fr-FR" sz="54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EA9569-B509-C94A-E9F6-A9F88912214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0694" y="3773491"/>
            <a:ext cx="9440037" cy="1049868"/>
          </a:xfrm>
        </p:spPr>
        <p:txBody>
          <a:bodyPr anchorCtr="1"/>
          <a:lstStyle>
            <a:lvl1pPr marL="0" indent="0" algn="ctr">
              <a:buNone/>
              <a:defRPr lang="fr-FR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0CFF67-DE36-B465-F804-7F867EC42C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9A001C-F513-CE4A-99F4-A9439C801B2F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E4E96A-AF61-E025-CF97-30CD9FA0F8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6BAAD4-288E-562F-86FC-810D92CC87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935C59-4958-CA4F-A8D5-96B0168A7DD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3731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5" descr="Slate-V2-HD-panoPhotoInset.png">
            <a:extLst>
              <a:ext uri="{FF2B5EF4-FFF2-40B4-BE49-F238E27FC236}">
                <a16:creationId xmlns:a16="http://schemas.microsoft.com/office/drawing/2014/main" id="{517FCBF1-A25B-4CB4-0648-186467E8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6" y="547807"/>
            <a:ext cx="10141802" cy="38168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6CB8B13-F99D-37ED-FB70-C7F7B3AA8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4565251"/>
            <a:ext cx="10355323" cy="543473"/>
          </a:xfrm>
        </p:spPr>
        <p:txBody>
          <a:bodyPr anchor="b"/>
          <a:lstStyle>
            <a:lvl1pPr>
              <a:defRPr lang="fr-FR" sz="28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852EBC01-081D-1C43-1B50-A195BB7986E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9353" y="695008"/>
            <a:ext cx="9845344" cy="3525670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lang="fr-FR" sz="2000"/>
            </a:lvl1pPr>
          </a:lstStyle>
          <a:p>
            <a:pPr lvl="0"/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5EAD2BB-2565-FFF7-4EAF-9C5716F058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5247732"/>
            <a:ext cx="10353760" cy="54347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84D5458E-54E8-519C-D052-57D3BC94C7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514BA-ACD6-B847-B3CE-DDA1F194CE12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5588AE8-453B-469E-AAB5-DF02DD48C5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307EF97F-B0FB-1A3D-B037-2A21568139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A6F9E-9AF9-8E4C-ACAB-E1CB8F9918E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6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B8A1F-8B4A-62BF-BCFF-489902CC8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8432"/>
            <a:ext cx="10353760" cy="3534348"/>
          </a:xfrm>
        </p:spPr>
        <p:txBody>
          <a:bodyPr/>
          <a:lstStyle>
            <a:lvl1pPr>
              <a:defRPr lang="fr-FR" sz="40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F464DEF9-E5BD-59B7-D834-2C5BC0468E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95183"/>
            <a:ext cx="10353760" cy="1501828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F38D981C-3438-C007-04CE-047A07B3D7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093CA5-D9FA-324A-90C6-43BFF2FD1571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B90E4942-A8F9-02FB-96EE-40431AC7C1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050F8689-29A3-2298-B86B-6B8284133F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4CF11F-00A6-3443-A25E-76B04C3AEA3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078C7-20B2-BBA3-37B8-D3E67CAE7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lang="fr-FR" sz="36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C2B3589-C3A8-D408-23FD-4FF78BDB15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3274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B6A913-F1B0-093F-DB6A-0C07DFFCCA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304355"/>
            <a:ext cx="10353760" cy="1489493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AE7ACF-E7B3-BB95-BE60-58D9953FB9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8A02F6-CC22-0946-823D-44135EC5CA63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290216-3A60-7759-D49F-1C2977C83B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D2AD6D-C08D-8CC2-8DFD-5E50552B16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640259-53B4-884F-9ACB-B823DEA8D7FC}" type="slidenum">
              <a:t>‹#›</a:t>
            </a:fld>
            <a:endParaRPr lang="de-DE"/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E83A030F-C6F7-A868-3C54-96CFF77B4E53}"/>
              </a:ext>
            </a:extLst>
          </p:cNvPr>
          <p:cNvSpPr txBox="1"/>
          <p:nvPr/>
        </p:nvSpPr>
        <p:spPr>
          <a:xfrm>
            <a:off x="990596" y="88479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0" b="0" i="0" u="none" strike="noStrike" kern="1200" cap="all" spc="0" baseline="0">
                <a:solidFill>
                  <a:srgbClr val="FFFFFF"/>
                </a:solidFill>
                <a:uFillTx/>
                <a:latin typeface="Goudy Old Style"/>
              </a:rPr>
              <a:t>“</a:t>
            </a: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AF62158F-6829-36EB-1898-949ECE71914B}"/>
              </a:ext>
            </a:extLst>
          </p:cNvPr>
          <p:cNvSpPr txBox="1"/>
          <p:nvPr/>
        </p:nvSpPr>
        <p:spPr>
          <a:xfrm>
            <a:off x="10504718" y="292825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0" b="0" i="0" u="none" strike="noStrike" kern="1200" cap="all" spc="0" baseline="0">
                <a:solidFill>
                  <a:srgbClr val="FFFFFF"/>
                </a:solidFill>
                <a:uFillTx/>
                <a:latin typeface="Goudy Old Style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6020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876F0-1367-E8FC-029C-F450A4D92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2126940"/>
            <a:ext cx="10353760" cy="2511838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A4785D5A-1E20-ED89-510A-D9679DCB8D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87" y="4650556"/>
            <a:ext cx="10352196" cy="114064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E6677FD2-5648-0407-592B-D982C3405E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6C2AC-F202-B943-9CEA-D5EF872A0654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F0B563AE-E267-9EE1-2682-A17712E57B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84E708DF-4590-B274-B26E-73F176F106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D6C21-8374-F348-A8BC-3FFDBC9366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27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76AF6-C747-31B9-2CE7-016A195134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BDDA3A-880F-E886-1C4A-447D8D2A77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lang="fr-FR"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4A0E3D-A758-3F36-905E-46405F3261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C426C-DFA9-0A7A-5004-D6B2FE169E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6708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lang="fr-FR"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E9090E6-E411-E89C-EE5A-179B65931D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95C915CC-1B57-B2B8-8450-F0B6DA65A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lang="fr-FR"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6911DFD-27DA-3868-7984-027B5644D6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FFDB9432-0831-DE09-C416-8E331452D7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983EC-A990-D646-BF57-13D46D39B93F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227ABB0-B0C6-2EA0-AC5A-2A5D0EB525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A03FC78-FB78-09DF-54BC-D68C766BF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F85288-2CBC-6E48-B76F-08E53875FA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29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late-V2-HD-3colPhotoInset.png">
            <a:extLst>
              <a:ext uri="{FF2B5EF4-FFF2-40B4-BE49-F238E27FC236}">
                <a16:creationId xmlns:a16="http://schemas.microsoft.com/office/drawing/2014/main" id="{93B875AB-0A89-AB78-76CF-AC71F29D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59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 35" descr="Slate-V2-HD-3colPhotoInset.png">
            <a:extLst>
              <a:ext uri="{FF2B5EF4-FFF2-40B4-BE49-F238E27FC236}">
                <a16:creationId xmlns:a16="http://schemas.microsoft.com/office/drawing/2014/main" id="{607561FB-8579-343B-81D7-3C15C790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96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 36" descr="Slate-V2-HD-3colPhotoInset.png">
            <a:extLst>
              <a:ext uri="{FF2B5EF4-FFF2-40B4-BE49-F238E27FC236}">
                <a16:creationId xmlns:a16="http://schemas.microsoft.com/office/drawing/2014/main" id="{33FF1406-C850-19B0-2303-49070F56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50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943F3EB-B81D-8547-48B0-715B6ADCD9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84BD49-318F-65D6-9782-F183DB79F3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F01471E-3072-0AAF-B149-6197FB00C66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8102" y="1938921"/>
            <a:ext cx="3092363" cy="1602952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9D83575-FF31-A350-05A1-3C5322EC9E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61476D8-2C20-DFF1-1269-72E85DA13C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8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2D90F9FA-30A3-F172-F6D2-A1AB6C9919F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45738" y="1939094"/>
            <a:ext cx="3092363" cy="160816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6097EE4-ADF2-CC72-CE2E-F51D67BF5A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7FD8CD8-567E-C7FC-F4A5-402B2895DB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700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90E6BF82-D144-B09B-6C09-06FF9A47AD3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75697" y="1934431"/>
            <a:ext cx="3092363" cy="1607295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11339D4-107A-EBED-1E17-035A942E92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lang="fr-FR"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D828B2B7-D47E-646E-CD60-23B203CAB3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12CC28-7043-0049-A3BE-242B340D4B43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A2B3AB6D-980B-FD1C-CCFD-3285DC20C5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18C59623-D849-7A36-1F23-9F1A8B9AD0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DF12F-1F36-ED46-BBC2-DDEEE54FEC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43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013B7-966A-FF18-17BD-4F3E258307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F61BB3-D956-3E12-F740-ECC3B6334BC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9AB074-2321-623F-1EA0-963C346176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4868A7-8305-854D-8681-143624F2C8CB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257B1C-C3B1-2A4E-BEA7-8A432B608A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E8F9C4-41C1-0B1E-80BC-52CD1F18AD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53AF6E-D1E2-2448-B1EA-88D4CE0DB7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7943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39219-E996-7494-33CC-5532CED893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761070"/>
            <a:ext cx="9590547" cy="1828809"/>
          </a:xfrm>
        </p:spPr>
        <p:txBody>
          <a:bodyPr anchor="b"/>
          <a:lstStyle>
            <a:lvl1pPr>
              <a:defRPr lang="fr-FR" sz="40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E9B542-E2E3-93B2-757B-A2672FC02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3763441"/>
            <a:ext cx="9590547" cy="13334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8DD1BB-CFB9-AB3A-ABF1-AD007E56C5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B70C1-9020-0D48-9F5F-29181938E3D8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C7384F-5813-D238-08C8-69B4291D7F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F07A2A-305C-3C2F-0B53-5009120B31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D37B7C-A570-E341-B15A-7088C4CC691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6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B230C-2CCF-A432-6D1D-69E17E081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261872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5C9EBE-A5C5-1199-7073-83978DB9B7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076446"/>
            <a:ext cx="4856844" cy="3622669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86F679-CEFF-52A0-E3B5-8858DC05661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10712" y="2076446"/>
            <a:ext cx="4856844" cy="3622669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87B598-13DF-75DE-D384-F96FE8ACEB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611AC2-BEF5-8941-8E6C-160717E798D9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F8F3E9-EEE0-3C3C-9BAA-E077499D9C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00210E-7D67-02BD-BB1B-E1AE1FB425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30266-44C3-8D47-9356-83E3636AA86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0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9" descr="Slate-V2-HD-compPhotoInset.png">
            <a:extLst>
              <a:ext uri="{FF2B5EF4-FFF2-40B4-BE49-F238E27FC236}">
                <a16:creationId xmlns:a16="http://schemas.microsoft.com/office/drawing/2014/main" id="{78ABED51-1E5A-78DB-3E8B-9EA5E14A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1734507"/>
            <a:ext cx="5029200" cy="4099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 20" descr="Slate-V2-HD-compPhotoInset.png">
            <a:extLst>
              <a:ext uri="{FF2B5EF4-FFF2-40B4-BE49-F238E27FC236}">
                <a16:creationId xmlns:a16="http://schemas.microsoft.com/office/drawing/2014/main" id="{E06DC464-D3E6-C66E-0BED-B4B80F00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56" y="1734507"/>
            <a:ext cx="5029200" cy="4099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FDE1316-C14B-3742-ECBD-B7C6215C9F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3A548C4-7D8B-2602-4A69-D043D83E11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009" y="1855153"/>
            <a:ext cx="4764764" cy="692493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lang="fr-FR"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426BB037-4460-F0FC-1C55-4044D4FF34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46009" y="2702106"/>
            <a:ext cx="4764764" cy="3043534"/>
          </a:xfrm>
        </p:spPr>
        <p:txBody>
          <a:bodyPr/>
          <a:lstStyle>
            <a:lvl1pPr>
              <a:spcBef>
                <a:spcPts val="400"/>
              </a:spcBef>
              <a:defRPr lang="fr-FR" sz="1800"/>
            </a:lvl1pPr>
            <a:lvl2pPr>
              <a:spcBef>
                <a:spcPts val="400"/>
              </a:spcBef>
              <a:defRPr lang="fr-FR" sz="1600"/>
            </a:lvl2pPr>
            <a:lvl3pPr>
              <a:spcBef>
                <a:spcPts val="300"/>
              </a:spcBef>
              <a:defRPr lang="fr-FR" sz="1400"/>
            </a:lvl3pPr>
            <a:lvl4pPr>
              <a:spcBef>
                <a:spcPts val="300"/>
              </a:spcBef>
              <a:defRPr lang="fr-FR" sz="1200"/>
            </a:lvl4pPr>
            <a:lvl5pPr>
              <a:spcBef>
                <a:spcPts val="300"/>
              </a:spcBef>
              <a:defRPr lang="fr-FR"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B3C0793B-9923-C150-9EED-5F14C141113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63163" y="1855153"/>
            <a:ext cx="4779577" cy="692493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lang="fr-FR"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4CD55E0F-625F-5879-BE83-20C9998A50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63163" y="2702106"/>
            <a:ext cx="4779577" cy="3043534"/>
          </a:xfrm>
        </p:spPr>
        <p:txBody>
          <a:bodyPr/>
          <a:lstStyle>
            <a:lvl1pPr>
              <a:spcBef>
                <a:spcPts val="400"/>
              </a:spcBef>
              <a:defRPr lang="fr-FR" sz="1800"/>
            </a:lvl1pPr>
            <a:lvl2pPr>
              <a:spcBef>
                <a:spcPts val="400"/>
              </a:spcBef>
              <a:defRPr lang="fr-FR" sz="1600"/>
            </a:lvl2pPr>
            <a:lvl3pPr>
              <a:spcBef>
                <a:spcPts val="300"/>
              </a:spcBef>
              <a:defRPr lang="fr-FR" sz="1400"/>
            </a:lvl3pPr>
            <a:lvl4pPr>
              <a:spcBef>
                <a:spcPts val="300"/>
              </a:spcBef>
              <a:defRPr lang="fr-FR" sz="1200"/>
            </a:lvl4pPr>
            <a:lvl5pPr>
              <a:spcBef>
                <a:spcPts val="300"/>
              </a:spcBef>
              <a:defRPr lang="fr-FR"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004CB572-0D68-F9CD-A593-26C0EB2151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677920-5A08-AC4D-BEE4-74745A2629CD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B0B3CCBD-E595-4579-24CD-F0CC09D9D6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8ED25195-389B-59A5-9091-C1262BB245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3D197-A4C9-7943-8CEE-6513291A83E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7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67F22-BFA6-E839-748B-69DF3AD09A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33D5E2-7C41-719E-8AA6-2AAABDA88A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EB556-79DC-5B46-A167-042C6A65A85A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2FB6C7-763E-666F-A42E-9ED2EF42B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A2D75C-377A-9385-922E-F4B6626A43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B5000-7A35-D84A-BCC1-3D1F2687096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00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DC946C-CB3D-F295-6134-CFA8427422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52C0DF-4DF6-E746-8DC3-AD04C5AE40A0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C27D4E-8F9C-71A1-B0C3-BA85E09049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96B81-DAD8-7D90-4717-BD7A365675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3620F-8E98-614B-B884-0941B8612BA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4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E7E31-D01C-0C97-6613-31FE5FB88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3706886" cy="1821914"/>
          </a:xfrm>
        </p:spPr>
        <p:txBody>
          <a:bodyPr anchor="b"/>
          <a:lstStyle>
            <a:lvl1pPr>
              <a:defRPr lang="fr-FR" sz="28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FE780-CC36-E693-35D3-28C7ABDE8D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5628" y="609603"/>
            <a:ext cx="6411928" cy="5080004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BA7DB0-5295-8327-9860-FF2C2585940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73348"/>
            <a:ext cx="3706886" cy="30162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9B17CD-3CD3-A2D3-34AA-69C5417139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92D11A-C72B-2445-8EB2-C5897FAC7C77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196CC3-2B04-782D-FF43-E2407D755C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498392-6955-09FA-BD72-4A787F48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2899C-AA7A-2045-9A91-12B6DD0E442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1" descr="Slate-V2-HD-vertPhotoInset.png">
            <a:extLst>
              <a:ext uri="{FF2B5EF4-FFF2-40B4-BE49-F238E27FC236}">
                <a16:creationId xmlns:a16="http://schemas.microsoft.com/office/drawing/2014/main" id="{A6C518C5-EFA9-4746-9E62-16C2A5EE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65" y="609603"/>
            <a:ext cx="3584164" cy="52048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B93E4E4-3093-913C-00E7-1DCC4B19F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763697"/>
            <a:ext cx="5707895" cy="1675555"/>
          </a:xfrm>
        </p:spPr>
        <p:txBody>
          <a:bodyPr anchor="b">
            <a:noAutofit/>
          </a:bodyPr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  <a:endParaRPr lang="de-DE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797B39AA-A3D6-43B7-BA64-F1AEAB921DD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42548" y="763697"/>
            <a:ext cx="3275746" cy="491282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de-DE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4DF9D0A-2942-2729-4B5D-88C805F8886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73701" y="2679694"/>
            <a:ext cx="4588093" cy="3135697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9C7AF1AB-314F-9F4D-CDD5-3D9A1D6127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CC8E1E-EBD2-0F44-B4D3-9B3683D45D22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8DE13114-A5DE-905D-3E06-07562F900E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8C0F1624-937C-D2F5-112E-1E6E0763D0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CDF163-22C3-FD43-BBA8-3E8773F1DB1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8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9CFD05-A58A-1C73-38E8-ADF19C008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25730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07DAA-006B-1203-8958-AD21DA49CC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96" y="2076446"/>
            <a:ext cx="10353760" cy="371475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241C52-6CCE-5E87-53EF-3E170440F29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6000750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1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Goudy Old Style"/>
              </a:defRPr>
            </a:lvl1pPr>
          </a:lstStyle>
          <a:p>
            <a:pPr lvl="0"/>
            <a:fld id="{9DC11B4F-1949-944B-9CEB-EB27E0DA57A6}" type="datetime1">
              <a:rPr lang="de-DE"/>
              <a:pPr lvl="0"/>
              <a:t>15.01.25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39CC59-68A1-4977-2DCF-65CEB43602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96" y="6000750"/>
            <a:ext cx="667286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1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Goudy Old Style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DDF50B-ED81-5283-BD8C-2BCD17CD07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6000750"/>
            <a:ext cx="7535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1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Goudy Old Style"/>
              </a:defRPr>
            </a:lvl1pPr>
          </a:lstStyle>
          <a:p>
            <a:pPr lvl="0"/>
            <a:fld id="{6DC8FA51-D723-6440-B79B-968042A9DBED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ctr" defTabSz="4572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600" b="0" i="0" u="none" strike="noStrike" kern="1200" cap="none" spc="0" baseline="0">
          <a:solidFill>
            <a:srgbClr val="F4EDD8"/>
          </a:solidFill>
          <a:effectLst>
            <a:outerShdw dist="25403" dir="14639867">
              <a:srgbClr val="000000"/>
            </a:outerShdw>
          </a:effectLst>
          <a:uFillTx/>
          <a:latin typeface="Goudy Old Style"/>
          <a:cs typeface="Trebuchet MS"/>
        </a:defRPr>
      </a:lvl1pPr>
    </p:titleStyle>
    <p:bodyStyle>
      <a:lvl1pPr marL="342900" marR="0" lvl="0" indent="-306003" algn="l" defTabSz="457200" rtl="0" fontAlgn="auto" hangingPunct="1">
        <a:lnSpc>
          <a:spcPct val="110000"/>
        </a:lnSpc>
        <a:spcBef>
          <a:spcPts val="600"/>
        </a:spcBef>
        <a:spcAft>
          <a:spcPts val="600"/>
        </a:spcAft>
        <a:buClr>
          <a:srgbClr val="F4EDD8"/>
        </a:buClr>
        <a:buSzPct val="70000"/>
        <a:buFont typeface="Wingdings 2"/>
        <a:buChar char=""/>
        <a:tabLst/>
        <a:defRPr lang="de-DE" sz="2300" b="0" i="0" u="none" strike="noStrike" kern="1200" cap="none" spc="0" baseline="0">
          <a:solidFill>
            <a:srgbClr val="F4EDD8"/>
          </a:solidFill>
          <a:effectLst>
            <a:outerShdw dist="25403" dir="14639867">
              <a:srgbClr val="000000"/>
            </a:outerShdw>
          </a:effectLst>
          <a:uFillTx/>
          <a:latin typeface="Goudy Old Style"/>
        </a:defRPr>
      </a:lvl1pPr>
      <a:lvl2pPr marL="719998" marR="0" lvl="1" indent="-270004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F4EDD8"/>
        </a:buClr>
        <a:buSzPct val="70000"/>
        <a:buFont typeface="Wingdings 2"/>
        <a:buChar char=""/>
        <a:tabLst/>
        <a:defRPr lang="de-DE" sz="2100" b="0" i="0" u="none" strike="noStrike" kern="1200" cap="none" spc="0" baseline="0">
          <a:solidFill>
            <a:srgbClr val="F4EDD8"/>
          </a:solidFill>
          <a:effectLst>
            <a:outerShdw dist="25403" dir="14639867">
              <a:srgbClr val="000000"/>
            </a:outerShdw>
          </a:effectLst>
          <a:uFillTx/>
          <a:latin typeface="Goudy Old Style"/>
        </a:defRPr>
      </a:lvl2pPr>
      <a:lvl3pPr marL="1026002" marR="0" lvl="2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4EDD8"/>
        </a:buClr>
        <a:buSzPct val="70000"/>
        <a:buFont typeface="Wingdings 2"/>
        <a:buChar char=""/>
        <a:tabLst/>
        <a:defRPr lang="de-DE" sz="1800" b="0" i="0" u="none" strike="noStrike" kern="1200" cap="none" spc="0" baseline="0">
          <a:solidFill>
            <a:srgbClr val="F4EDD8"/>
          </a:solidFill>
          <a:effectLst>
            <a:outerShdw dist="25403" dir="14639867">
              <a:srgbClr val="000000"/>
            </a:outerShdw>
          </a:effectLst>
          <a:uFillTx/>
          <a:latin typeface="Goudy Old Style"/>
        </a:defRPr>
      </a:lvl3pPr>
      <a:lvl4pPr marL="1386001" marR="0" lvl="3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4EDD8"/>
        </a:buClr>
        <a:buSzPct val="70000"/>
        <a:buFont typeface="Wingdings 2"/>
        <a:buChar char=""/>
        <a:tabLst/>
        <a:defRPr lang="de-DE" sz="1600" b="0" i="0" u="none" strike="noStrike" kern="1200" cap="none" spc="0" baseline="0">
          <a:solidFill>
            <a:srgbClr val="F4EDD8"/>
          </a:solidFill>
          <a:effectLst>
            <a:outerShdw dist="25403" dir="14639867">
              <a:srgbClr val="000000"/>
            </a:outerShdw>
          </a:effectLst>
          <a:uFillTx/>
          <a:latin typeface="Goudy Old Style"/>
        </a:defRPr>
      </a:lvl4pPr>
      <a:lvl5pPr marL="1674001" marR="0" lvl="4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4EDD8"/>
        </a:buClr>
        <a:buSzPct val="70000"/>
        <a:buFont typeface="Wingdings 2"/>
        <a:buChar char=""/>
        <a:tabLst/>
        <a:defRPr lang="de-DE" sz="1600" b="0" i="0" u="none" strike="noStrike" kern="1200" cap="none" spc="0" baseline="0">
          <a:solidFill>
            <a:srgbClr val="F4EDD8"/>
          </a:solidFill>
          <a:effectLst>
            <a:outerShdw dist="25403" dir="14639867">
              <a:srgbClr val="000000"/>
            </a:outerShdw>
          </a:effectLst>
          <a:uFillTx/>
          <a:latin typeface="Goudy Old Styl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>
            <a:extLst>
              <a:ext uri="{FF2B5EF4-FFF2-40B4-BE49-F238E27FC236}">
                <a16:creationId xmlns:a16="http://schemas.microsoft.com/office/drawing/2014/main" id="{9ED26389-194B-4126-A11E-F11ECAEC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9"/>
            <a:ext cx="12191996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ihandform 5">
            <a:extLst>
              <a:ext uri="{FF2B5EF4-FFF2-40B4-BE49-F238E27FC236}">
                <a16:creationId xmlns:a16="http://schemas.microsoft.com/office/drawing/2014/main" id="{0B098384-E77E-BBC8-65A2-CDE8C4550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5400013">
            <a:off x="7131753" y="1386002"/>
            <a:ext cx="4031415" cy="41004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1"/>
              <a:gd name="f7" fmla="val 696"/>
              <a:gd name="f8" fmla="val 1577"/>
              <a:gd name="f9" fmla="val 833"/>
              <a:gd name="f10" fmla="val 768"/>
              <a:gd name="f11" fmla="val 24"/>
              <a:gd name="f12" fmla="val 11"/>
              <a:gd name="f13" fmla="val 12"/>
              <a:gd name="f14" fmla="val 27"/>
              <a:gd name="f15" fmla="val 669"/>
              <a:gd name="f16" fmla="val 684"/>
              <a:gd name="f17" fmla="val 1590"/>
              <a:gd name="f18" fmla="+- 0 0 -90"/>
              <a:gd name="f19" fmla="*/ f3 1 1601"/>
              <a:gd name="f20" fmla="*/ f4 1 696"/>
              <a:gd name="f21" fmla="+- f7 0 f5"/>
              <a:gd name="f22" fmla="+- f6 0 f5"/>
              <a:gd name="f23" fmla="*/ f18 f0 1"/>
              <a:gd name="f24" fmla="*/ f22 1 1601"/>
              <a:gd name="f25" fmla="*/ f21 1 696"/>
              <a:gd name="f26" fmla="*/ 1577 f22 1"/>
              <a:gd name="f27" fmla="*/ 0 f21 1"/>
              <a:gd name="f28" fmla="*/ 833 f22 1"/>
              <a:gd name="f29" fmla="*/ 768 f22 1"/>
              <a:gd name="f30" fmla="*/ 24 f22 1"/>
              <a:gd name="f31" fmla="*/ 0 f22 1"/>
              <a:gd name="f32" fmla="*/ 27 f21 1"/>
              <a:gd name="f33" fmla="*/ 669 f21 1"/>
              <a:gd name="f34" fmla="*/ 696 f21 1"/>
              <a:gd name="f35" fmla="*/ 1601 f22 1"/>
              <a:gd name="f36" fmla="*/ f23 1 f2"/>
              <a:gd name="f37" fmla="*/ f26 1 1601"/>
              <a:gd name="f38" fmla="*/ f27 1 696"/>
              <a:gd name="f39" fmla="*/ f28 1 1601"/>
              <a:gd name="f40" fmla="*/ f29 1 1601"/>
              <a:gd name="f41" fmla="*/ f30 1 1601"/>
              <a:gd name="f42" fmla="*/ f31 1 1601"/>
              <a:gd name="f43" fmla="*/ f32 1 696"/>
              <a:gd name="f44" fmla="*/ f33 1 696"/>
              <a:gd name="f45" fmla="*/ f34 1 696"/>
              <a:gd name="f46" fmla="*/ f35 1 1601"/>
              <a:gd name="f47" fmla="*/ 0 1 f24"/>
              <a:gd name="f48" fmla="*/ f6 1 f24"/>
              <a:gd name="f49" fmla="*/ 0 1 f25"/>
              <a:gd name="f50" fmla="*/ f7 1 f25"/>
              <a:gd name="f51" fmla="+- f36 0 f1"/>
              <a:gd name="f52" fmla="*/ f37 1 f24"/>
              <a:gd name="f53" fmla="*/ f38 1 f25"/>
              <a:gd name="f54" fmla="*/ f39 1 f24"/>
              <a:gd name="f55" fmla="*/ f40 1 f24"/>
              <a:gd name="f56" fmla="*/ f41 1 f24"/>
              <a:gd name="f57" fmla="*/ f42 1 f24"/>
              <a:gd name="f58" fmla="*/ f43 1 f25"/>
              <a:gd name="f59" fmla="*/ f44 1 f25"/>
              <a:gd name="f60" fmla="*/ f45 1 f25"/>
              <a:gd name="f61" fmla="*/ f46 1 f24"/>
              <a:gd name="f62" fmla="*/ f47 f19 1"/>
              <a:gd name="f63" fmla="*/ f48 f19 1"/>
              <a:gd name="f64" fmla="*/ f50 f20 1"/>
              <a:gd name="f65" fmla="*/ f49 f20 1"/>
              <a:gd name="f66" fmla="*/ f52 f19 1"/>
              <a:gd name="f67" fmla="*/ f53 f20 1"/>
              <a:gd name="f68" fmla="*/ f54 f19 1"/>
              <a:gd name="f69" fmla="*/ f55 f19 1"/>
              <a:gd name="f70" fmla="*/ f56 f19 1"/>
              <a:gd name="f71" fmla="*/ f57 f19 1"/>
              <a:gd name="f72" fmla="*/ f58 f20 1"/>
              <a:gd name="f73" fmla="*/ f59 f20 1"/>
              <a:gd name="f74" fmla="*/ f60 f20 1"/>
              <a:gd name="f75" fmla="*/ f6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6" y="f67"/>
              </a:cxn>
              <a:cxn ang="f51">
                <a:pos x="f68" y="f67"/>
              </a:cxn>
              <a:cxn ang="f51">
                <a:pos x="f69" y="f67"/>
              </a:cxn>
              <a:cxn ang="f51">
                <a:pos x="f70" y="f67"/>
              </a:cxn>
              <a:cxn ang="f51">
                <a:pos x="f71" y="f72"/>
              </a:cxn>
              <a:cxn ang="f51">
                <a:pos x="f71" y="f73"/>
              </a:cxn>
              <a:cxn ang="f51">
                <a:pos x="f70" y="f74"/>
              </a:cxn>
              <a:cxn ang="f51">
                <a:pos x="f69" y="f74"/>
              </a:cxn>
              <a:cxn ang="f51">
                <a:pos x="f68" y="f74"/>
              </a:cxn>
              <a:cxn ang="f51">
                <a:pos x="f66" y="f74"/>
              </a:cxn>
              <a:cxn ang="f51">
                <a:pos x="f75" y="f73"/>
              </a:cxn>
              <a:cxn ang="f51">
                <a:pos x="f75" y="f72"/>
              </a:cxn>
              <a:cxn ang="f51">
                <a:pos x="f66" y="f67"/>
              </a:cxn>
            </a:cxnLst>
            <a:rect l="f62" t="f65" r="f63" b="f64"/>
            <a:pathLst>
              <a:path w="1601" h="696">
                <a:moveTo>
                  <a:pt x="f8" y="f5"/>
                </a:moveTo>
                <a:cubicBezTo>
                  <a:pt x="f9" y="f5"/>
                  <a:pt x="f9" y="f5"/>
                  <a:pt x="f9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1" y="f5"/>
                  <a:pt x="f11" y="f5"/>
                </a:cubicBezTo>
                <a:cubicBezTo>
                  <a:pt x="f12" y="f5"/>
                  <a:pt x="f5" y="f13"/>
                  <a:pt x="f5" y="f14"/>
                </a:cubicBezTo>
                <a:cubicBezTo>
                  <a:pt x="f5" y="f15"/>
                  <a:pt x="f5" y="f15"/>
                  <a:pt x="f5" y="f15"/>
                </a:cubicBezTo>
                <a:cubicBezTo>
                  <a:pt x="f5" y="f16"/>
                  <a:pt x="f12" y="f7"/>
                  <a:pt x="f11" y="f7"/>
                </a:cubicBezTo>
                <a:cubicBezTo>
                  <a:pt x="f10" y="f7"/>
                  <a:pt x="f10" y="f7"/>
                  <a:pt x="f10" y="f7"/>
                </a:cubicBezTo>
                <a:cubicBezTo>
                  <a:pt x="f9" y="f7"/>
                  <a:pt x="f9" y="f7"/>
                  <a:pt x="f9" y="f7"/>
                </a:cubicBezTo>
                <a:cubicBezTo>
                  <a:pt x="f8" y="f7"/>
                  <a:pt x="f8" y="f7"/>
                  <a:pt x="f8" y="f7"/>
                </a:cubicBezTo>
                <a:cubicBezTo>
                  <a:pt x="f17" y="f7"/>
                  <a:pt x="f6" y="f16"/>
                  <a:pt x="f6" y="f15"/>
                </a:cubicBezTo>
                <a:cubicBezTo>
                  <a:pt x="f6" y="f14"/>
                  <a:pt x="f6" y="f14"/>
                  <a:pt x="f6" y="f14"/>
                </a:cubicBezTo>
                <a:cubicBezTo>
                  <a:pt x="f6" y="f13"/>
                  <a:pt x="f17" y="f5"/>
                  <a:pt x="f8" y="f5"/>
                </a:cubicBez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38103" dir="54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1C32708-B27E-EABF-38C8-DE33439548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89961" y="1673525"/>
            <a:ext cx="3485071" cy="2420508"/>
          </a:xfrm>
        </p:spPr>
        <p:txBody>
          <a:bodyPr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Antisemitismus in Hip Hop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7843A8E2-9601-EC00-CAD5-CE76838B0C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89961" y="4157932"/>
            <a:ext cx="3485071" cy="1026542"/>
          </a:xfrm>
        </p:spPr>
        <p:txBody>
          <a:bodyPr anchorCtr="0"/>
          <a:lstStyle/>
          <a:p>
            <a:pPr lvl="0" algn="l"/>
            <a:r>
              <a:rPr lang="de-DE" sz="2100"/>
              <a:t>Wim Richter, Louison Genet Barillet, Ekaterina Komarova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F334D2A6-BE37-F8BE-EE89-647C42164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8ACD993D-7ED3-4755-9FC3-318C38793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"/>
          <a:stretch>
            <a:fillRect/>
          </a:stretch>
        </p:blipFill>
        <p:spPr>
          <a:xfrm>
            <a:off x="6355518" y="9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 56">
            <a:extLst>
              <a:ext uri="{FF2B5EF4-FFF2-40B4-BE49-F238E27FC236}">
                <a16:creationId xmlns:a16="http://schemas.microsoft.com/office/drawing/2014/main" id="{B890D9A3-B0DB-1D5F-0D12-2F16DEAF3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7028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BDA1B20-4563-120A-A60C-BC413245CA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402774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Gegenbewegung?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29E0A2-F051-1CEA-A793-6B6A42EEDF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775993"/>
            <a:ext cx="5236549" cy="4332509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Ben Salomo: „Deduschka“, „Kämpf allein“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endParaRPr lang="de-DE" sz="2400">
              <a:solidFill>
                <a:srgbClr val="E3DED1"/>
              </a:solidFill>
            </a:endParaRP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 i="1">
                <a:solidFill>
                  <a:srgbClr val="E3DED1"/>
                </a:solidFill>
              </a:rPr>
              <a:t>Jüdischer</a:t>
            </a:r>
            <a:r>
              <a:rPr lang="de-DE" sz="2400">
                <a:solidFill>
                  <a:srgbClr val="E3DED1"/>
                </a:solidFill>
              </a:rPr>
              <a:t> Rapper Sun Diego: Die Auschwitz-Line ist „geschmaklos“(aber nicht antisemitisch)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endParaRPr lang="de-DE" sz="2400">
              <a:solidFill>
                <a:srgbClr val="E3DED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9BB0385B-BE4F-1E06-E816-4B3E3ACA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3BA6DDB9-3ABD-4D54-C3E3-CEDEBB03E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"/>
          <a:stretch>
            <a:fillRect/>
          </a:stretch>
        </p:blipFill>
        <p:spPr>
          <a:xfrm>
            <a:off x="6355518" y="9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 56">
            <a:extLst>
              <a:ext uri="{FF2B5EF4-FFF2-40B4-BE49-F238E27FC236}">
                <a16:creationId xmlns:a16="http://schemas.microsoft.com/office/drawing/2014/main" id="{C30E288B-67A8-2CDA-8E84-572DB5AA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7028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4DDB7DE-23A9-9A48-F238-C9C382B84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402774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Erklärungsansätze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A653B7F-036A-B3E5-7DAD-4457C3C861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775993"/>
            <a:ext cx="5236549" cy="4332509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„Rap Sprachrohr der Unterdrückten“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postmigrantische, islamistische Sozialisation vieler Rapper*innen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Rap ist anfällig für Verschwörungsnarrative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Oft „versehntlich“/nicht-intentional 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endParaRPr lang="de-DE" sz="2400">
              <a:solidFill>
                <a:srgbClr val="E3DED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A939B-D055-7BF1-077C-169D47B956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4716987" cy="1315446"/>
          </a:xfrm>
        </p:spPr>
        <p:txBody>
          <a:bodyPr/>
          <a:lstStyle/>
          <a:p>
            <a:pPr lvl="0"/>
            <a:r>
              <a:rPr lang="de-DE" sz="3600">
                <a:solidFill>
                  <a:srgbClr val="E3DED1"/>
                </a:solidFill>
              </a:rPr>
              <a:t>3.Rechtsrap Überblick</a:t>
            </a:r>
            <a:endParaRPr lang="fr-FR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C2796-1127-F117-AA4F-5DF3E65E17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1817909"/>
            <a:ext cx="5182206" cy="4342247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de-DE" sz="2200">
                <a:solidFill>
                  <a:srgbClr val="EEEEE4"/>
                </a:solidFill>
                <a:latin typeface="Goudy Old Style" pitchFamily="18"/>
              </a:rPr>
              <a:t> Eine Situation, in welcher die andere Seite Kulturfremd ist</a:t>
            </a:r>
          </a:p>
          <a:p>
            <a:pPr marL="36896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200">
                <a:solidFill>
                  <a:srgbClr val="EEEEE4"/>
                </a:solidFill>
                <a:latin typeface="Goudy Old Style" pitchFamily="18"/>
              </a:rPr>
              <a:t>    -Eine Seite der Rechtsextremisten: Rap sei fremd, undeutsch</a:t>
            </a:r>
          </a:p>
          <a:p>
            <a:pPr marL="36896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200">
                <a:solidFill>
                  <a:srgbClr val="EEEEE4"/>
                </a:solidFill>
                <a:latin typeface="Goudy Old Style" pitchFamily="18"/>
              </a:rPr>
              <a:t>    -Andere Seite der Rechtsextremisten: Rap als deutsche Tradition </a:t>
            </a:r>
          </a:p>
          <a:p>
            <a:pPr marL="36896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200">
                <a:solidFill>
                  <a:srgbClr val="EEEEE4"/>
                </a:solidFill>
                <a:latin typeface="Goudy Old Style" pitchFamily="18"/>
              </a:rPr>
              <a:t>  -Rap Wurzel als Gegenteil von Rechtsrap, </a:t>
            </a:r>
            <a:endParaRPr lang="fr-FR" sz="2200">
              <a:solidFill>
                <a:srgbClr val="EEEEE4"/>
              </a:solidFill>
              <a:latin typeface="Goudy Old Style" pitchFamily="18"/>
            </a:endParaRPr>
          </a:p>
        </p:txBody>
      </p:sp>
      <p:pic>
        <p:nvPicPr>
          <p:cNvPr id="4" name="Bild 56">
            <a:extLst>
              <a:ext uri="{FF2B5EF4-FFF2-40B4-BE49-F238E27FC236}">
                <a16:creationId xmlns:a16="http://schemas.microsoft.com/office/drawing/2014/main" id="{A21342DB-2871-4E16-EC83-75DC137C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57028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 2">
            <a:extLst>
              <a:ext uri="{FF2B5EF4-FFF2-40B4-BE49-F238E27FC236}">
                <a16:creationId xmlns:a16="http://schemas.microsoft.com/office/drawing/2014/main" id="{BB39A95B-7775-ADAB-AC6C-C0024ADCF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1"/>
          <a:stretch>
            <a:fillRect/>
          </a:stretch>
        </p:blipFill>
        <p:spPr>
          <a:xfrm>
            <a:off x="6355518" y="9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6452F-5229-DD1E-E917-843C504D1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136931"/>
            <a:ext cx="4716987" cy="1315446"/>
          </a:xfrm>
        </p:spPr>
        <p:txBody>
          <a:bodyPr/>
          <a:lstStyle/>
          <a:p>
            <a:pPr lvl="0"/>
            <a:r>
              <a:rPr lang="de-DE" sz="3600">
                <a:solidFill>
                  <a:srgbClr val="E3DED1"/>
                </a:solidFill>
              </a:rPr>
              <a:t>3.Rechtsrap Überblick</a:t>
            </a:r>
            <a:endParaRPr lang="fr-FR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2B6E5-26B0-9021-9B34-4AA58B3AC8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6337" y="1578428"/>
            <a:ext cx="5519656" cy="4570847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de-DE" sz="2400" u="sng">
                <a:solidFill>
                  <a:srgbClr val="FFFFFF"/>
                </a:solidFill>
                <a:latin typeface="Goudy Old Style" pitchFamily="18"/>
              </a:rPr>
              <a:t>Wie bezeichnen wir das Genre? Was ist Ns/Rechts Rap?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de-DE" sz="2000">
                <a:solidFill>
                  <a:srgbClr val="FFFFFF"/>
                </a:solidFill>
                <a:latin typeface="Goudy Old Style" pitchFamily="18"/>
              </a:rPr>
              <a:t>-Beschreibung vom rechtsextremen Rap durch verschiedene Namen erstellt Schwierigkeiten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de-DE" sz="2000">
                <a:solidFill>
                  <a:srgbClr val="FFFFFF"/>
                </a:solidFill>
                <a:latin typeface="Goudy Old Style" pitchFamily="18"/>
              </a:rPr>
              <a:t>-Was ist Rechts/Ns Rap? Rechtsextreme Variante von Rap die ihre Ideologie repräsentiert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de-DE" sz="2000">
                <a:solidFill>
                  <a:srgbClr val="FFFFFF"/>
                </a:solidFill>
                <a:latin typeface="Goudy Old Style" pitchFamily="18"/>
              </a:rPr>
              <a:t>-In den Texten ein besonderes dystopisches Weltbild gezeichnet durch sehr besondere Bild und Symbolsprache</a:t>
            </a:r>
          </a:p>
          <a:p>
            <a:pPr marL="36896" lvl="0" indent="0">
              <a:buNone/>
            </a:pPr>
            <a:br>
              <a:rPr lang="de-DE" sz="2000">
                <a:solidFill>
                  <a:srgbClr val="FFFFFF"/>
                </a:solidFill>
                <a:latin typeface="Goudy Old Style" pitchFamily="18"/>
              </a:rPr>
            </a:br>
            <a:br>
              <a:rPr lang="de-DE" sz="2000">
                <a:solidFill>
                  <a:srgbClr val="FFFFFF"/>
                </a:solidFill>
                <a:latin typeface="Goudy Old Style" pitchFamily="18"/>
              </a:rPr>
            </a:br>
            <a:endParaRPr lang="fr-FR" sz="2000">
              <a:solidFill>
                <a:srgbClr val="FFFFFF"/>
              </a:solidFill>
              <a:latin typeface="Goudy Old Style" pitchFamily="18"/>
            </a:endParaRPr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C663F11A-F6FA-6268-F5F9-B3FC3A023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1"/>
          <a:stretch>
            <a:fillRect/>
          </a:stretch>
        </p:blipFill>
        <p:spPr>
          <a:xfrm>
            <a:off x="6355518" y="0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0530C-6A60-A8AB-8522-A71126EBD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4716987" cy="1315446"/>
          </a:xfrm>
        </p:spPr>
        <p:txBody>
          <a:bodyPr/>
          <a:lstStyle/>
          <a:p>
            <a:pPr lvl="0"/>
            <a:r>
              <a:rPr lang="de-DE" sz="3600">
                <a:solidFill>
                  <a:srgbClr val="E3DED1"/>
                </a:solidFill>
              </a:rPr>
              <a:t>3.Rechtsrap Überblick</a:t>
            </a:r>
            <a:endParaRPr lang="fr-FR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10AB5-8134-CA54-569C-87A6FA6E84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1515" y="2404021"/>
            <a:ext cx="10614172" cy="4235116"/>
          </a:xfrm>
        </p:spPr>
        <p:txBody>
          <a:bodyPr>
            <a:noAutofit/>
          </a:bodyPr>
          <a:lstStyle/>
          <a:p>
            <a:pPr marL="36896" lvl="0" indent="0">
              <a:buNone/>
            </a:pPr>
            <a:r>
              <a:rPr lang="de-DE" sz="2400" i="1">
                <a:solidFill>
                  <a:srgbClr val="FFFFFF"/>
                </a:solidFill>
                <a:latin typeface="Goudy Old Style" pitchFamily="18"/>
                <a:cs typeface="Times New Roman" pitchFamily="18"/>
              </a:rPr>
              <a:t>„Ich schieße mit der Flak, auf das ganze Judenpack. Zack – zerwichse ich die Drecks Gesellschaft oder am besten alles. Schnallt es, ich hasse die Fuck-Homo-Welt und die ganzen schwulen Penner. Es gibt nur einen Nenner und der ist arisch. Sag lieber gar nichts, sprich deutsch! […] Ja, ich bin ein Nazi, von wegen Stasi, ich schlag sie. Die SS hab ich als Rückendeckung“ (Dissau Crime 2003).</a:t>
            </a:r>
          </a:p>
          <a:p>
            <a:pPr marL="36896" lvl="0" indent="0">
              <a:buNone/>
            </a:pPr>
            <a:br>
              <a:rPr lang="de-DE" sz="2000">
                <a:solidFill>
                  <a:srgbClr val="FFFFFF"/>
                </a:solidFill>
                <a:latin typeface="Goudy Old Style" pitchFamily="18"/>
              </a:rPr>
            </a:br>
            <a:br>
              <a:rPr lang="de-DE" sz="2000">
                <a:solidFill>
                  <a:srgbClr val="FFFFFF"/>
                </a:solidFill>
                <a:latin typeface="Goudy Old Style" pitchFamily="18"/>
              </a:rPr>
            </a:br>
            <a:endParaRPr lang="fr-FR" sz="2000">
              <a:solidFill>
                <a:srgbClr val="FFFFFF"/>
              </a:solidFill>
              <a:latin typeface="Goudy Old Style" pitchFamily="1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87D25357-6328-AD9A-BD8A-F6898139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C68DC6A-4248-8B8E-ED20-B65D8A4BA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"/>
          <a:stretch>
            <a:fillRect/>
          </a:stretch>
        </p:blipFill>
        <p:spPr>
          <a:xfrm>
            <a:off x="6355518" y="9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 56">
            <a:extLst>
              <a:ext uri="{FF2B5EF4-FFF2-40B4-BE49-F238E27FC236}">
                <a16:creationId xmlns:a16="http://schemas.microsoft.com/office/drawing/2014/main" id="{F4E3F19C-C471-3A91-4C44-612A80FC8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799991">
            <a:off x="6257001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8CEF447-691E-4AD4-BB56-E6AF400C3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541269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3200">
                <a:solidFill>
                  <a:srgbClr val="E3DED1"/>
                </a:solidFill>
              </a:rPr>
              <a:t>4.Rechtsrap historische Entwicklung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253971-E550-B7DE-CB51-60295890C4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775993"/>
            <a:ext cx="4768458" cy="4332509"/>
          </a:xfrm>
        </p:spPr>
        <p:txBody>
          <a:bodyPr/>
          <a:lstStyle/>
          <a:p>
            <a:pPr lvl="0"/>
            <a:r>
              <a:rPr lang="fr-FR" b="1" u="sng"/>
              <a:t>2005: begining of the genre NS-Rap</a:t>
            </a:r>
          </a:p>
          <a:p>
            <a:pPr lvl="0"/>
            <a:r>
              <a:rPr lang="fr-FR"/>
              <a:t>What is NS-Rap/ Rechtsrap ?</a:t>
            </a:r>
          </a:p>
          <a:p>
            <a:pPr lvl="0"/>
            <a:r>
              <a:rPr lang="fr-FR"/>
              <a:t>Rise of the firsts independant artists</a:t>
            </a:r>
          </a:p>
          <a:p>
            <a:pPr lvl="0"/>
            <a:endParaRPr lang="fr-FR"/>
          </a:p>
          <a:p>
            <a:pPr lvl="0"/>
            <a:r>
              <a:rPr lang="fr-FR" b="1" u="sng"/>
              <a:t>2010: Crossing and distribution</a:t>
            </a:r>
          </a:p>
          <a:p>
            <a:pPr lvl="0"/>
            <a:r>
              <a:rPr lang="fr-FR"/>
              <a:t>Creation of a network between artists and political party</a:t>
            </a:r>
          </a:p>
          <a:p>
            <a:pPr lvl="0"/>
            <a:r>
              <a:rPr lang="fr-FR"/>
              <a:t>Strategy to spread their messages</a:t>
            </a:r>
          </a:p>
          <a:p>
            <a:pPr lvl="0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40042-DD30-CA00-354A-8081C5D93A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710"/>
            <a:ext cx="5016498" cy="1175607"/>
          </a:xfrm>
        </p:spPr>
        <p:txBody>
          <a:bodyPr/>
          <a:lstStyle/>
          <a:p>
            <a:pPr lvl="0" algn="l"/>
            <a:r>
              <a:rPr lang="de-DE" sz="3200">
                <a:solidFill>
                  <a:srgbClr val="E3DED1"/>
                </a:solidFill>
              </a:rPr>
              <a:t>4.Rechtsrap historische Entwicklung</a:t>
            </a:r>
            <a:endParaRPr lang="fr-FR" sz="3200" b="1" u="sng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93E7D-6A0E-89CA-B29D-80892D0D04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5601" y="1689097"/>
            <a:ext cx="5245098" cy="4950040"/>
          </a:xfrm>
        </p:spPr>
        <p:txBody>
          <a:bodyPr>
            <a:noAutofit/>
          </a:bodyPr>
          <a:lstStyle/>
          <a:p>
            <a:pPr marL="36896" lvl="0" indent="0">
              <a:buNone/>
            </a:pPr>
            <a:br>
              <a:rPr lang="de-DE" sz="2000">
                <a:solidFill>
                  <a:srgbClr val="FFFFFF"/>
                </a:solidFill>
                <a:latin typeface="Goudy Old Style" pitchFamily="18"/>
              </a:rPr>
            </a:br>
            <a:br>
              <a:rPr lang="de-DE" sz="2000">
                <a:solidFill>
                  <a:srgbClr val="FFFFFF"/>
                </a:solidFill>
                <a:latin typeface="Goudy Old Style" pitchFamily="18"/>
              </a:rPr>
            </a:br>
            <a:endParaRPr lang="fr-FR" sz="2000">
              <a:solidFill>
                <a:srgbClr val="FFFFFF"/>
              </a:solidFill>
              <a:latin typeface="Goudy Old Style" pitchFamily="18"/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E4674379-FE01-56D6-6612-C1D33B3A9AEC}"/>
              </a:ext>
            </a:extLst>
          </p:cNvPr>
          <p:cNvSpPr txBox="1"/>
          <p:nvPr/>
        </p:nvSpPr>
        <p:spPr>
          <a:xfrm>
            <a:off x="698501" y="2057400"/>
            <a:ext cx="513797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CA20F560-189C-2F7A-47F8-B56CD05211C7}"/>
              </a:ext>
            </a:extLst>
          </p:cNvPr>
          <p:cNvSpPr txBox="1"/>
          <p:nvPr/>
        </p:nvSpPr>
        <p:spPr>
          <a:xfrm>
            <a:off x="224969" y="1394478"/>
            <a:ext cx="8463677" cy="66479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0" i="0" u="sng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2015: Professionalization and expansion</a:t>
            </a:r>
            <a:r>
              <a:rPr lang="fr-FR" sz="21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 New momentum with new artists, performing on public</a:t>
            </a:r>
            <a:endParaRPr lang="fr-FR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 Extension of their expansion with Organizations.</a:t>
            </a:r>
            <a:endParaRPr lang="fr-FR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sng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2016: Viralization and rise of the “New Right »: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-Entrance of one the most important figures of NS-Rap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-Great success on the listening plateforms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sng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2019 : Commercial success and new collaborations: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-Artist who becomes a political personality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-Era marked by new collaborations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oudy Old Style" pitchFamily="18"/>
              </a:rPr>
              <a:t>-Reactions from the medias and listening platerforms</a:t>
            </a:r>
            <a:endParaRPr lang="fr-FR" sz="2000" b="0" i="0" u="none" strike="noStrike" kern="1200" cap="none" spc="0" baseline="0">
              <a:solidFill>
                <a:srgbClr val="FFFFFF"/>
              </a:solidFill>
              <a:uFillTx/>
              <a:latin typeface="Goudy Old Style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Image 11" descr="Une image contenant texte, habits, personne, Visage humain&#10;&#10;Description générée automatiquement">
            <a:extLst>
              <a:ext uri="{FF2B5EF4-FFF2-40B4-BE49-F238E27FC236}">
                <a16:creationId xmlns:a16="http://schemas.microsoft.com/office/drawing/2014/main" id="{B019D16D-6E69-FE89-370D-6CA482E0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90" y="1021092"/>
            <a:ext cx="4876705" cy="48158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22A17630-1726-DE8E-5776-3E8061A07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5F08E805-AB75-C93A-1375-D7F7BFF8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"/>
          <a:stretch>
            <a:fillRect/>
          </a:stretch>
        </p:blipFill>
        <p:spPr>
          <a:xfrm>
            <a:off x="6355518" y="9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 56">
            <a:extLst>
              <a:ext uri="{FF2B5EF4-FFF2-40B4-BE49-F238E27FC236}">
                <a16:creationId xmlns:a16="http://schemas.microsoft.com/office/drawing/2014/main" id="{03C7F339-9DB0-DE4C-FF2F-14B1DC087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7028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9F3C55B-92A1-DEAA-45EC-992F1E7E1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541269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5.Fazit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CFDB6D8-D15D-F1C8-40E2-135DC543D6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775993"/>
            <a:ext cx="4538121" cy="4332509"/>
          </a:xfrm>
        </p:spPr>
        <p:txBody>
          <a:bodyPr/>
          <a:lstStyle/>
          <a:p>
            <a:pPr lvl="0"/>
            <a:r>
              <a:rPr lang="en-US"/>
              <a:t>Rap allgemein:</a:t>
            </a:r>
          </a:p>
          <a:p>
            <a:pPr lvl="1"/>
            <a:r>
              <a:rPr lang="en-US"/>
              <a:t>Besonders Gangsta-Rap</a:t>
            </a:r>
          </a:p>
          <a:p>
            <a:pPr lvl="1"/>
            <a:r>
              <a:rPr lang="en-US"/>
              <a:t>Antisemitismus ist sehr vielfältig</a:t>
            </a:r>
          </a:p>
          <a:p>
            <a:pPr lvl="1"/>
            <a:r>
              <a:rPr lang="en-US"/>
              <a:t>Wird oft verharmlost</a:t>
            </a:r>
          </a:p>
          <a:p>
            <a:pPr lvl="1"/>
            <a:r>
              <a:rPr lang="en-US"/>
              <a:t>Kein eindeutiger Ursprung</a:t>
            </a:r>
          </a:p>
          <a:p>
            <a:pPr lvl="0"/>
            <a:r>
              <a:rPr lang="en-US"/>
              <a:t>RechtsRap:</a:t>
            </a:r>
          </a:p>
          <a:p>
            <a:pPr lvl="1"/>
            <a:r>
              <a:rPr lang="en-US"/>
              <a:t>Isolated movement</a:t>
            </a:r>
          </a:p>
          <a:p>
            <a:pPr lvl="1"/>
            <a:r>
              <a:rPr lang="en-US"/>
              <a:t>took shape in the 2010s</a:t>
            </a:r>
          </a:p>
          <a:p>
            <a:pPr lvl="1"/>
            <a:r>
              <a:rPr lang="en-US"/>
              <a:t>incorporating political strategies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2077A77-5A7A-F82D-98B5-7830885B78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9953" y="2204673"/>
            <a:ext cx="8832089" cy="2448653"/>
          </a:xfrm>
        </p:spPr>
        <p:txBody>
          <a:bodyPr anchorCtr="1"/>
          <a:lstStyle/>
          <a:p>
            <a:pPr marL="449994" lvl="1" indent="0" algn="ctr">
              <a:buNone/>
            </a:pPr>
            <a:r>
              <a:rPr lang="en-US" sz="4500" i="1"/>
              <a:t>Ist RechtsRap ein Oxymoron? Kann RechtsRap ein Teil der rechtsextremen Szene sein?</a:t>
            </a:r>
          </a:p>
          <a:p>
            <a:pPr marL="449994" lvl="1" indent="0" algn="ctr">
              <a:buNone/>
            </a:pPr>
            <a:endParaRPr lang="en-US" sz="4500" i="1"/>
          </a:p>
          <a:p>
            <a:pPr marL="449994" lvl="1" indent="0" algn="ctr">
              <a:buNone/>
            </a:pPr>
            <a:endParaRPr lang="en-US" sz="4500" i="1"/>
          </a:p>
          <a:p>
            <a:pPr marL="449994" lvl="1" indent="0" algn="ctr">
              <a:buNone/>
            </a:pPr>
            <a:endParaRPr lang="en-US" sz="4500"/>
          </a:p>
          <a:p>
            <a:pPr marL="36896" lvl="0" indent="0" algn="ctr">
              <a:buNone/>
            </a:pPr>
            <a:endParaRPr lang="en-US" sz="4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ECCAF785-9867-FC79-7896-C92851F1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98552C-AA10-E6A7-F491-93DC5E4C81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541269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Verwendete Literatur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A583520-AB55-E2BC-A732-5CF28FFEF3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775993"/>
            <a:ext cx="10848843" cy="5082006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2100"/>
              <a:t>Ackfeldt, Anders, Magnusson, Erik: The black bar mitzvah: Representations of Jews in US hip-hop lyrics. In: Nordisk judaistik/Scandinavian Jewish Studies,NJ, 2022, 33, S. 37–54. </a:t>
            </a:r>
          </a:p>
          <a:p>
            <a:pPr lvl="0">
              <a:lnSpc>
                <a:spcPct val="90000"/>
              </a:lnSpc>
            </a:pPr>
            <a:r>
              <a:rPr lang="en-US" sz="2100"/>
              <a:t>Grimm, Marc, Baier, Jakob: Jugendkultureller Antisemitismus. Warum Jugendliche für antisemitische Ressentiments im Gangsta-Rap empfänglich sind. Wochenschau Verlag, Frankfurt am Main 2023.</a:t>
            </a:r>
          </a:p>
          <a:p>
            <a:pPr lvl="0">
              <a:lnSpc>
                <a:spcPct val="90000"/>
              </a:lnSpc>
            </a:pPr>
            <a:r>
              <a:rPr lang="en-US" sz="2100"/>
              <a:t>Schwarz, Markus: „Vergiss die Baumwollplantagen-musik. Das hier ist weißer Rap“. RechtsRap alsTeil der extremen Rechten. In: Busch, Nicolai/Süß, Heidi (Hg.): Rap. Politisch. Rechts? Ästhetische Konservatismen im Deutschrap. Weinheim/Basel 2021, S. 191-219.</a:t>
            </a:r>
          </a:p>
          <a:p>
            <a:pPr lvl="0">
              <a:lnSpc>
                <a:spcPct val="90000"/>
              </a:lnSpc>
            </a:pPr>
            <a:r>
              <a:rPr lang="en-US" sz="2100"/>
              <a:t>Stein, Leonard: Jewish Flow. Performing Identity in Hip-Hop Music. In: Studies in American Jewish Literature, 2019 , 38, S. 119-139.</a:t>
            </a:r>
          </a:p>
          <a:p>
            <a:pPr lvl="0">
              <a:lnSpc>
                <a:spcPct val="90000"/>
              </a:lnSpc>
            </a:pPr>
            <a:r>
              <a:rPr lang="en-US" sz="2100"/>
              <a:t>Wolter, Lilly: HipHop. In: Potter, Nicholas/Lauer, Stefan (Hg.): Judenhass Underground. Antisemitismus in emanzipatorischemn Subkulturen und Bewegungen. Leipzig 2023, S. 158-168</a:t>
            </a:r>
            <a:br>
              <a:rPr lang="en-US" sz="2100"/>
            </a:br>
            <a:br>
              <a:rPr lang="en-US" sz="2100"/>
            </a:br>
            <a:endParaRPr lang="en-US"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A16E4025-5500-9BFE-1FDA-AC8318113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6C1BCE37-6CEF-C14C-38B3-C92C3A0FD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"/>
          <a:stretch>
            <a:fillRect/>
          </a:stretch>
        </p:blipFill>
        <p:spPr>
          <a:xfrm>
            <a:off x="6355518" y="0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 56">
            <a:extLst>
              <a:ext uri="{FF2B5EF4-FFF2-40B4-BE49-F238E27FC236}">
                <a16:creationId xmlns:a16="http://schemas.microsoft.com/office/drawing/2014/main" id="{1495284B-8C64-CBA8-5BF5-A085A802B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7028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7C735E8-DCA7-3778-DC0E-CA36CCDA32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402774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Inhaltsverzeichnis	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A00FC28-8BB0-264D-3482-2CA31CA10A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775993"/>
            <a:ext cx="5236549" cy="4332509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1.Hip Hop und Rap Definition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2.Antisemitismus im Hip Hop und Rap</a:t>
            </a:r>
          </a:p>
          <a:p>
            <a:pPr lvl="1">
              <a:buClr>
                <a:srgbClr val="E3DED1"/>
              </a:buClr>
            </a:pPr>
            <a:r>
              <a:rPr lang="de-DE" sz="2200">
                <a:solidFill>
                  <a:srgbClr val="E3DED1"/>
                </a:solidFill>
              </a:rPr>
              <a:t>Gangstarap</a:t>
            </a:r>
          </a:p>
          <a:p>
            <a:pPr lvl="1">
              <a:buClr>
                <a:srgbClr val="E3DED1"/>
              </a:buClr>
            </a:pPr>
            <a:r>
              <a:rPr lang="de-DE" sz="2200">
                <a:solidFill>
                  <a:srgbClr val="E3DED1"/>
                </a:solidFill>
              </a:rPr>
              <a:t>US-Amerikanischer Rap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3.Rechtsrap: Überblick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4.Rechtsrap: historische Entwicklung</a:t>
            </a:r>
          </a:p>
          <a:p>
            <a:pPr lvl="0">
              <a:lnSpc>
                <a:spcPct val="100000"/>
              </a:lnSpc>
              <a:buClr>
                <a:srgbClr val="E3DED1"/>
              </a:buClr>
            </a:pPr>
            <a:r>
              <a:rPr lang="de-DE" sz="2400">
                <a:solidFill>
                  <a:srgbClr val="E3DED1"/>
                </a:solidFill>
              </a:rPr>
              <a:t>5.Fazit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8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>
            <a:extLst>
              <a:ext uri="{FF2B5EF4-FFF2-40B4-BE49-F238E27FC236}">
                <a16:creationId xmlns:a16="http://schemas.microsoft.com/office/drawing/2014/main" id="{CF162DE6-BA28-4747-B98F-4E320FFF7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1"/>
          <a:stretch>
            <a:fillRect/>
          </a:stretch>
        </p:blipFill>
        <p:spPr>
          <a:xfrm>
            <a:off x="6355518" y="9"/>
            <a:ext cx="5836478" cy="68579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 56">
            <a:extLst>
              <a:ext uri="{FF2B5EF4-FFF2-40B4-BE49-F238E27FC236}">
                <a16:creationId xmlns:a16="http://schemas.microsoft.com/office/drawing/2014/main" id="{818054D3-8D73-C32B-208C-B34DD86EE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Move="1" noResize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7028" y="0"/>
            <a:ext cx="59349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035C158E-963E-781F-5B99-9206FF6176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5DB7C09-3A04-C654-7091-DF5847637D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897A36-1F19-BC84-7CD3-1991DD94EA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9953" y="2563191"/>
            <a:ext cx="8832089" cy="1731626"/>
          </a:xfrm>
        </p:spPr>
        <p:txBody>
          <a:bodyPr anchorCtr="1"/>
          <a:lstStyle/>
          <a:p>
            <a:pPr marL="449994" lvl="1" indent="0" algn="ctr">
              <a:buNone/>
            </a:pPr>
            <a:r>
              <a:rPr lang="en-US" sz="4500" i="1"/>
              <a:t>Erfahrungen mi antisemitischen Inhalten im Rap? Beispiele?</a:t>
            </a:r>
            <a:endParaRPr lang="en-US" sz="4500"/>
          </a:p>
          <a:p>
            <a:pPr marL="36896" lvl="0" indent="0" algn="ctr">
              <a:buNone/>
            </a:pPr>
            <a:endParaRPr lang="en-US"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84C59525-5049-A8C6-FC6C-6B13BB1A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363FE7B-321B-47D2-F45A-971EB6C9A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541269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3200">
                <a:solidFill>
                  <a:srgbClr val="E3DED1"/>
                </a:solidFill>
              </a:rPr>
              <a:t>1.Hip Hop und Rap Definition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69BCE7F-4CF6-F057-9D9C-91FEDBFD85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9453" y="1982812"/>
            <a:ext cx="5465149" cy="4125690"/>
          </a:xfrm>
        </p:spPr>
        <p:txBody>
          <a:bodyPr/>
          <a:lstStyle/>
          <a:p>
            <a:pPr lvl="0"/>
            <a:r>
              <a:rPr lang="de-DE"/>
              <a:t>Hip Hop: Musikrichtung aus Funk und Soul in den 70er (Dj-ing, Beat box, Breakdance, Rap….)</a:t>
            </a:r>
          </a:p>
          <a:p>
            <a:pPr lvl="0"/>
            <a:r>
              <a:rPr lang="de-DE"/>
              <a:t>Rap: Ursprung aus dem Jamaikanischen „Toasting“ in den Blockpartys entwickelt, rhythmischer Sprechgesang</a:t>
            </a:r>
          </a:p>
        </p:txBody>
      </p:sp>
      <p:pic>
        <p:nvPicPr>
          <p:cNvPr id="5" name="Image 7" descr="Une image contenant Visage humain, habits, personne, Barbe humaine&#10;&#10;Description générée automatiquement">
            <a:extLst>
              <a:ext uri="{FF2B5EF4-FFF2-40B4-BE49-F238E27FC236}">
                <a16:creationId xmlns:a16="http://schemas.microsoft.com/office/drawing/2014/main" id="{127233F8-8164-6C8B-2F7A-FC01362D9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11" y="1609472"/>
            <a:ext cx="4937531" cy="40090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C96BC-EB51-15A1-D3AE-93297147B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4137175" cy="990596"/>
          </a:xfrm>
        </p:spPr>
        <p:txBody>
          <a:bodyPr>
            <a:noAutofit/>
          </a:bodyPr>
          <a:lstStyle/>
          <a:p>
            <a:pPr lvl="0"/>
            <a:r>
              <a:rPr lang="de-DE" sz="3200">
                <a:solidFill>
                  <a:srgbClr val="E3DED1"/>
                </a:solidFill>
              </a:rPr>
              <a:t>1.Hip Hop und Rap Definition</a:t>
            </a:r>
            <a:endParaRPr lang="fr-FR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30870-7743-9144-385D-962A642A56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9041" y="1886553"/>
            <a:ext cx="6853793" cy="4177363"/>
          </a:xfrm>
        </p:spPr>
        <p:txBody>
          <a:bodyPr/>
          <a:lstStyle/>
          <a:p>
            <a:pPr lvl="0"/>
            <a:r>
              <a:rPr lang="de-DE" sz="2000">
                <a:solidFill>
                  <a:srgbClr val="FFFFFF"/>
                </a:solidFill>
              </a:rPr>
              <a:t>Musikwissenschaftliche Analyse von Rap</a:t>
            </a:r>
            <a:r>
              <a:rPr lang="fr-FR" sz="2000">
                <a:solidFill>
                  <a:srgbClr val="FFFFFF"/>
                </a:solidFill>
              </a:rPr>
              <a:t>: </a:t>
            </a:r>
          </a:p>
          <a:p>
            <a:pPr marL="36896" lvl="0" indent="0">
              <a:buNone/>
            </a:pPr>
            <a:r>
              <a:rPr lang="fr-FR" sz="2000">
                <a:solidFill>
                  <a:srgbClr val="FFFFFF"/>
                </a:solidFill>
              </a:rPr>
              <a:t>- 4/4 </a:t>
            </a:r>
            <a:r>
              <a:rPr lang="de-DE" sz="2000">
                <a:solidFill>
                  <a:srgbClr val="FFFFFF"/>
                </a:solidFill>
              </a:rPr>
              <a:t>Takt</a:t>
            </a:r>
          </a:p>
          <a:p>
            <a:pPr marL="36896" lvl="0" indent="0">
              <a:buNone/>
            </a:pPr>
            <a:r>
              <a:rPr lang="de-DE" sz="2000">
                <a:solidFill>
                  <a:srgbClr val="FFFFFF"/>
                </a:solidFill>
                <a:latin typeface="Goudy Old Style" pitchFamily="18"/>
              </a:rPr>
              <a:t>-Melodisch jazz Soul Samples/ einfache Akkordprogression (I-V), Wiederholung dieser, um den Rapper mehr zu begleiten</a:t>
            </a:r>
          </a:p>
          <a:p>
            <a:pPr marL="36896" lvl="0" indent="0">
              <a:buNone/>
            </a:pPr>
            <a:r>
              <a:rPr lang="de-DE" sz="2000">
                <a:solidFill>
                  <a:srgbClr val="FFFFFF"/>
                </a:solidFill>
                <a:latin typeface="Times New Roman" pitchFamily="18"/>
              </a:rPr>
              <a:t>-</a:t>
            </a:r>
            <a:r>
              <a:rPr lang="de-DE" sz="2000">
                <a:solidFill>
                  <a:srgbClr val="FFFFFF"/>
                </a:solidFill>
                <a:latin typeface="Goudy Old Style" pitchFamily="18"/>
              </a:rPr>
              <a:t>Text im Vordergrund (Reimschemas/Flows), Rap als eine eher Rhythmische Musik</a:t>
            </a:r>
          </a:p>
          <a:p>
            <a:pPr marL="36896" lvl="0" indent="0">
              <a:buNone/>
            </a:pPr>
            <a:r>
              <a:rPr lang="de-DE" sz="2000">
                <a:solidFill>
                  <a:srgbClr val="FFFFFF"/>
                </a:solidFill>
                <a:latin typeface="Goudy Old Style" pitchFamily="18"/>
              </a:rPr>
              <a:t>-Sub-genre (boom bap, trap, detroit, plug usw)</a:t>
            </a:r>
            <a:br>
              <a:rPr lang="de-DE" sz="2000">
                <a:latin typeface="Goudy Old Style" pitchFamily="18"/>
              </a:rPr>
            </a:br>
            <a:endParaRPr lang="fr-FR" sz="2000">
              <a:solidFill>
                <a:srgbClr val="FFFFFF"/>
              </a:solidFill>
              <a:latin typeface="Goudy Old Style" pitchFamily="18"/>
            </a:endParaRPr>
          </a:p>
        </p:txBody>
      </p:sp>
      <p:pic>
        <p:nvPicPr>
          <p:cNvPr id="4" name="Image 4" descr="Une image contenant Graphique, dessin humoristique, clipart, conception&#10;&#10;Description générée automatiquement">
            <a:extLst>
              <a:ext uri="{FF2B5EF4-FFF2-40B4-BE49-F238E27FC236}">
                <a16:creationId xmlns:a16="http://schemas.microsoft.com/office/drawing/2014/main" id="{DA888130-8ABF-9449-F117-DACFB406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835" y="1600200"/>
            <a:ext cx="4140202" cy="39082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F61CE241-6A86-E7F9-33DA-225003C59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868D0B7-AEE9-E3C4-35CD-3F84FBA5BD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360621"/>
            <a:ext cx="4754267" cy="970452"/>
          </a:xfrm>
        </p:spPr>
        <p:txBody>
          <a:bodyPr anchor="b" anchorCtr="0">
            <a:noAutofit/>
          </a:bodyPr>
          <a:lstStyle/>
          <a:p>
            <a:pPr lvl="0" algn="l"/>
            <a:r>
              <a:rPr lang="de-DE" sz="3200">
                <a:solidFill>
                  <a:srgbClr val="E3DED1"/>
                </a:solidFill>
              </a:rPr>
              <a:t>2.Antisemitismus im Rap: allgemeine Tendenzen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14CBDB7-EA7B-D970-49E8-F770039EBB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8317" y="1691694"/>
            <a:ext cx="5236549" cy="4805684"/>
          </a:xfrm>
        </p:spPr>
        <p:txBody>
          <a:bodyPr/>
          <a:lstStyle/>
          <a:p>
            <a:pPr lvl="0"/>
            <a:r>
              <a:rPr lang="en-US"/>
              <a:t>Alle Formen des Antisemitismus</a:t>
            </a:r>
          </a:p>
          <a:p>
            <a:pPr lvl="0"/>
            <a:endParaRPr lang="en-US"/>
          </a:p>
          <a:p>
            <a:pPr lvl="0"/>
            <a:r>
              <a:rPr lang="en-US"/>
              <a:t>Rechfertigung:</a:t>
            </a:r>
          </a:p>
          <a:p>
            <a:pPr lvl="1"/>
            <a:r>
              <a:rPr lang="en-US"/>
              <a:t>Sowohl von Rap-Künsler:innen als auch von anderen Akteuren</a:t>
            </a:r>
          </a:p>
          <a:p>
            <a:pPr lvl="1"/>
            <a:r>
              <a:rPr lang="en-US"/>
              <a:t>Provokation als Stilmittel des Raps</a:t>
            </a:r>
          </a:p>
          <a:p>
            <a:pPr lvl="1"/>
            <a:r>
              <a:rPr lang="en-US"/>
              <a:t>Nur Post-Shoah-Antisemitismus wird anerkannt</a:t>
            </a:r>
          </a:p>
          <a:p>
            <a:pPr lvl="1"/>
            <a:r>
              <a:rPr lang="en-US"/>
              <a:t>ECHO-Preis 2018</a:t>
            </a:r>
          </a:p>
          <a:p>
            <a:pPr lvl="1"/>
            <a:endParaRPr lang="en-U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D24A93B-0D4A-2324-22B0-8567E2B9E19D}"/>
              </a:ext>
            </a:extLst>
          </p:cNvPr>
          <p:cNvSpPr txBox="1"/>
          <p:nvPr/>
        </p:nvSpPr>
        <p:spPr>
          <a:xfrm>
            <a:off x="6722696" y="2209857"/>
            <a:ext cx="5236549" cy="4805684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719998" marR="0" lvl="1" indent="-270004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/>
              <a:buChar char="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rgbClr val="F4EDD8"/>
              </a:solidFill>
              <a:effectLst>
                <a:outerShdw dist="25403" dir="14639867">
                  <a:srgbClr val="000000"/>
                </a:outerShdw>
              </a:effectLst>
              <a:uFillTx/>
              <a:latin typeface="Goudy Old Style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3F01DA4-13EB-0280-B399-7EB858A58A47}"/>
              </a:ext>
            </a:extLst>
          </p:cNvPr>
          <p:cNvSpPr txBox="1"/>
          <p:nvPr/>
        </p:nvSpPr>
        <p:spPr>
          <a:xfrm>
            <a:off x="6096003" y="2434297"/>
            <a:ext cx="6096003" cy="332046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449994" marR="0" lvl="1" indent="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>
                <a:solidFill>
                  <a:srgbClr val="F4EDD8"/>
                </a:solidFill>
                <a:uFillTx/>
                <a:latin typeface="Goudy Old Style"/>
              </a:rPr>
              <a:t>“Mein Körper definierter als von Auschwitzinsassen”</a:t>
            </a:r>
          </a:p>
          <a:p>
            <a:pPr marL="449994" marR="0" lvl="1" indent="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>
                <a:solidFill>
                  <a:srgbClr val="F4EDD8"/>
                </a:solidFill>
                <a:uFillTx/>
                <a:latin typeface="Goudy Old Style"/>
              </a:rPr>
              <a:t>"Mache mal wieder 'nen Holocaust"</a:t>
            </a:r>
          </a:p>
          <a:p>
            <a:pPr marL="449994" marR="0" lvl="1" indent="0" algn="r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4EDD8"/>
                </a:solidFill>
                <a:uFillTx/>
                <a:latin typeface="Goudy Old Style"/>
              </a:rPr>
              <a:t>Kollegah und Farid Bang, </a:t>
            </a:r>
          </a:p>
          <a:p>
            <a:pPr marL="449994" marR="0" lvl="1" indent="0" algn="r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4EDD8"/>
                </a:solidFill>
                <a:uFillTx/>
                <a:latin typeface="Goudy Old Style"/>
              </a:rPr>
              <a:t>„Jung, brutal, gutaussehend 3“,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7A5F66E-CB33-871C-C238-07FD11C583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076446"/>
            <a:ext cx="10740652" cy="3714750"/>
          </a:xfrm>
        </p:spPr>
        <p:txBody>
          <a:bodyPr/>
          <a:lstStyle/>
          <a:p>
            <a:pPr marL="449994" lvl="1" indent="0">
              <a:buNone/>
            </a:pPr>
            <a:r>
              <a:rPr lang="en-US" sz="3000" i="1"/>
              <a:t>“Das weiße Pulver kommt aus Panama, Panama (na na na na)</a:t>
            </a:r>
            <a:br>
              <a:rPr lang="en-US" sz="3000" i="1"/>
            </a:br>
            <a:r>
              <a:rPr lang="en-US" sz="3000" i="1"/>
              <a:t>Bitches ziehen vor der Kamera, Kamera (na na na na, Kokain)</a:t>
            </a:r>
            <a:br>
              <a:rPr lang="en-US" sz="3000" i="1"/>
            </a:br>
            <a:r>
              <a:rPr lang="en-US" sz="3000" i="1"/>
              <a:t>Sie ist clean, nur an Chanukka, Chanukka</a:t>
            </a:r>
            <a:br>
              <a:rPr lang="en-US" sz="3000" i="1"/>
            </a:br>
            <a:r>
              <a:rPr lang="en-US" sz="3000" i="1"/>
              <a:t>Kanaks sehen uns im Mercedes, rufen „Merhaba, merhaba!“ (rrah-rrah)”</a:t>
            </a:r>
          </a:p>
          <a:p>
            <a:pPr marL="449994" lvl="1" indent="0" algn="r">
              <a:buNone/>
            </a:pPr>
            <a:r>
              <a:rPr lang="en-US" sz="2500"/>
              <a:t>Capital Bra, “Van der Vaart”, 2019</a:t>
            </a:r>
          </a:p>
          <a:p>
            <a:pPr marL="36896" lvl="0" indent="0">
              <a:buNone/>
            </a:pPr>
            <a:endParaRPr lang="en-US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6C53CB8E-8F59-2D94-91C0-9A6306D35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6C77F31-57C1-5673-5740-A21910B55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264270"/>
            <a:ext cx="4538121" cy="970452"/>
          </a:xfrm>
        </p:spPr>
        <p:txBody>
          <a:bodyPr anchor="b" anchorCtr="0"/>
          <a:lstStyle/>
          <a:p>
            <a:pPr lvl="0" algn="l"/>
            <a:r>
              <a:rPr lang="de-DE" sz="4000">
                <a:solidFill>
                  <a:srgbClr val="E3DED1"/>
                </a:solidFill>
              </a:rPr>
              <a:t>Gangstarap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2938857-4BF5-C8CE-71C4-F0073B9DD2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6289" y="1570994"/>
            <a:ext cx="5458218" cy="4817735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/>
              <a:t>Antisemitismus besonders prominent</a:t>
            </a:r>
          </a:p>
          <a:p>
            <a:pPr lvl="0">
              <a:lnSpc>
                <a:spcPct val="100000"/>
              </a:lnSpc>
            </a:pPr>
            <a:endParaRPr lang="en-US"/>
          </a:p>
          <a:p>
            <a:pPr lvl="0">
              <a:lnSpc>
                <a:spcPct val="100000"/>
              </a:lnSpc>
            </a:pPr>
            <a:r>
              <a:rPr lang="en-US"/>
              <a:t>Struktureller, Post-Shoah, israelbezogener Antisemitismus</a:t>
            </a:r>
          </a:p>
          <a:p>
            <a:pPr lvl="0">
              <a:lnSpc>
                <a:spcPct val="100000"/>
              </a:lnSpc>
            </a:pPr>
            <a:endParaRPr lang="en-US"/>
          </a:p>
          <a:p>
            <a:pPr lvl="0">
              <a:lnSpc>
                <a:spcPct val="100000"/>
              </a:lnSpc>
            </a:pPr>
            <a:r>
              <a:rPr lang="en-US"/>
              <a:t>Zusammenhang: Konsum des Gangsta-Raps von Jugendlichen und antisemitische Einstellungen</a:t>
            </a:r>
          </a:p>
          <a:p>
            <a:pPr lvl="0">
              <a:lnSpc>
                <a:spcPct val="100000"/>
              </a:lnSpc>
            </a:pPr>
            <a:endParaRPr lang="en-US"/>
          </a:p>
          <a:p>
            <a:pPr lvl="0">
              <a:lnSpc>
                <a:spcPct val="100000"/>
              </a:lnSpc>
            </a:pPr>
            <a:r>
              <a:rPr lang="en-US"/>
              <a:t>Kaum Kritik</a:t>
            </a:r>
          </a:p>
          <a:p>
            <a:pPr lvl="0">
              <a:lnSpc>
                <a:spcPct val="100000"/>
              </a:lnSpc>
            </a:pPr>
            <a:endParaRPr lang="en-US"/>
          </a:p>
          <a:p>
            <a:pPr lvl="0">
              <a:lnSpc>
                <a:spcPct val="100000"/>
              </a:lnSpc>
            </a:pPr>
            <a:endParaRPr lang="en-US"/>
          </a:p>
          <a:p>
            <a:pPr lvl="0">
              <a:lnSpc>
                <a:spcPct val="100000"/>
              </a:lnSpc>
            </a:pPr>
            <a:endParaRPr lang="en-US" sz="2100">
              <a:solidFill>
                <a:srgbClr val="E8E8E8"/>
              </a:solidFill>
              <a:latin typeface="Goudy Old Style" pitchFamily="18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2DC5BF8-5DDE-03D5-1AFC-4CD68EC05FA7}"/>
              </a:ext>
            </a:extLst>
          </p:cNvPr>
          <p:cNvSpPr txBox="1"/>
          <p:nvPr/>
        </p:nvSpPr>
        <p:spPr>
          <a:xfrm>
            <a:off x="6910806" y="2692405"/>
            <a:ext cx="5075523" cy="1249838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6896" marR="0" lvl="0" indent="0" algn="ctr" defTabSz="4572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1" u="none" strike="noStrike" kern="1200" cap="none" spc="0" baseline="0">
                <a:solidFill>
                  <a:srgbClr val="F4EDD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/>
              </a:rPr>
              <a:t>“Rotshild-Theorie, jetzt wird ermordert”</a:t>
            </a:r>
          </a:p>
          <a:p>
            <a:pPr marL="36896" marR="0" lvl="0" indent="0" algn="r" defTabSz="4572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1" u="none" strike="noStrike" kern="1200" cap="none" spc="0" baseline="0">
                <a:solidFill>
                  <a:srgbClr val="F4EDD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/>
              </a:rPr>
              <a:t>Haftbefehl, “069”,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4">
            <a:extLst>
              <a:ext uri="{FF2B5EF4-FFF2-40B4-BE49-F238E27FC236}">
                <a16:creationId xmlns:a16="http://schemas.microsoft.com/office/drawing/2014/main" id="{D2D1F00F-23A8-FA3D-DCA6-47BEADF87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Goudy Old Style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5F03BC-BB61-5596-A716-32AC2AA92A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9453" y="264270"/>
            <a:ext cx="4951037" cy="970452"/>
          </a:xfrm>
        </p:spPr>
        <p:txBody>
          <a:bodyPr anchor="b" anchorCtr="0"/>
          <a:lstStyle/>
          <a:p>
            <a:pPr lvl="0" algn="l"/>
            <a:r>
              <a:rPr lang="de-DE" sz="3600">
                <a:solidFill>
                  <a:srgbClr val="E3DED1"/>
                </a:solidFill>
              </a:rPr>
              <a:t>US-Amerikanischer Rap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6DD3391-1235-9842-89BF-9B7FA3E15C91}"/>
              </a:ext>
            </a:extLst>
          </p:cNvPr>
          <p:cNvSpPr txBox="1"/>
          <p:nvPr/>
        </p:nvSpPr>
        <p:spPr>
          <a:xfrm>
            <a:off x="215140" y="1801139"/>
            <a:ext cx="5354388" cy="433250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06003" algn="l" defTabSz="4572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>
                <a:solidFill>
                  <a:srgbClr val="F4EDD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/>
              </a:rPr>
              <a:t>“Ye is right”</a:t>
            </a:r>
          </a:p>
          <a:p>
            <a:pPr marL="342900" marR="0" lvl="0" indent="-306003" algn="l" defTabSz="4572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>
                <a:solidFill>
                  <a:srgbClr val="F4EDD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/>
              </a:rPr>
              <a:t>Jüdinnen*Juden als einer der Minderheit -&gt; Nähe zur Afroamerikanischen Community? Beispiel: Jay-Z </a:t>
            </a:r>
            <a:r>
              <a:rPr lang="en-US" sz="1200" b="0" i="0" u="none" strike="noStrike" kern="1200" cap="none" spc="0" baseline="0">
                <a:solidFill>
                  <a:srgbClr val="F4EDD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/>
              </a:rPr>
              <a:t>(vgl. Stein, 2019, S. 125)</a:t>
            </a:r>
          </a:p>
          <a:p>
            <a:pPr marL="342900" marR="0" lvl="0" indent="-306003" algn="l" defTabSz="4572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4EDD8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>
                <a:solidFill>
                  <a:srgbClr val="F4EDD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/>
              </a:rPr>
              <a:t>Allosemitismus</a:t>
            </a:r>
          </a:p>
        </p:txBody>
      </p:sp>
      <p:pic>
        <p:nvPicPr>
          <p:cNvPr id="5" name="Picture 2" descr="Los Angeles officials condemn demonstrators seen in photos showing support  of Kanye West's antisemitic remarks | CNN">
            <a:extLst>
              <a:ext uri="{FF2B5EF4-FFF2-40B4-BE49-F238E27FC236}">
                <a16:creationId xmlns:a16="http://schemas.microsoft.com/office/drawing/2014/main" id="{93F449A5-BCD7-F270-7F93-C60A9EA6E6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21926" y="1558165"/>
            <a:ext cx="5883121" cy="33092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17CF54-F572-5BE1-3318-2A8E6FAD0B00}"/>
              </a:ext>
            </a:extLst>
          </p:cNvPr>
          <p:cNvSpPr txBox="1"/>
          <p:nvPr/>
        </p:nvSpPr>
        <p:spPr>
          <a:xfrm>
            <a:off x="6121926" y="4918173"/>
            <a:ext cx="5883121" cy="944538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6896" marR="0" lvl="0" indent="0" algn="l" defTabSz="4572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E8E8E8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Goudy Old Style" pitchFamily="18"/>
              </a:rPr>
              <a:t>Foto aus dem Twitter-Account von Karen Bass,überarbeitet von CNN US https://edition.cnn.com/2022/10/24/us/los-angeles-demonstrators-kanye-west-antisemitic-remarks/index.html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%7b173D4DE7-0E7D-438D-89A1-9AAF8AAF0D5E%7dtf55705232_win32</Template>
  <TotalTime>9</TotalTime>
  <Words>1017</Words>
  <Application>Microsoft Macintosh PowerPoint</Application>
  <PresentationFormat>Widescreen</PresentationFormat>
  <Paragraphs>134</Paragraphs>
  <Slides>20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Goudy Old Style</vt:lpstr>
      <vt:lpstr>Times New Roman</vt:lpstr>
      <vt:lpstr>Wingdings 2</vt:lpstr>
      <vt:lpstr>SlateVTI</vt:lpstr>
      <vt:lpstr>Antisemitismus in Hip Hop</vt:lpstr>
      <vt:lpstr>Inhaltsverzeichnis </vt:lpstr>
      <vt:lpstr>PowerPoint Presentation</vt:lpstr>
      <vt:lpstr>1.Hip Hop und Rap Definition</vt:lpstr>
      <vt:lpstr>1.Hip Hop und Rap Definition</vt:lpstr>
      <vt:lpstr>2.Antisemitismus im Rap: allgemeine Tendenzen</vt:lpstr>
      <vt:lpstr>PowerPoint Presentation</vt:lpstr>
      <vt:lpstr>Gangstarap</vt:lpstr>
      <vt:lpstr>US-Amerikanischer Rap</vt:lpstr>
      <vt:lpstr>Gegenbewegung?</vt:lpstr>
      <vt:lpstr>Erklärungsansätze</vt:lpstr>
      <vt:lpstr>3.Rechtsrap Überblick</vt:lpstr>
      <vt:lpstr>3.Rechtsrap Überblick</vt:lpstr>
      <vt:lpstr>3.Rechtsrap Überblick</vt:lpstr>
      <vt:lpstr>4.Rechtsrap historische Entwicklung</vt:lpstr>
      <vt:lpstr>4.Rechtsrap historische Entwicklung</vt:lpstr>
      <vt:lpstr>5.Fazit</vt:lpstr>
      <vt:lpstr>PowerPoint Presentation</vt:lpstr>
      <vt:lpstr>Verwendete Literatur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Wim Richter</dc:creator>
  <cp:lastModifiedBy>Komarova, Ekaterina</cp:lastModifiedBy>
  <cp:revision>16</cp:revision>
  <dcterms:created xsi:type="dcterms:W3CDTF">2025-01-13T12:47:08Z</dcterms:created>
  <dcterms:modified xsi:type="dcterms:W3CDTF">2025-01-15T19:58:46Z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