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55" r:id="rId3"/>
    <p:sldMasterId id="2147483657" r:id="rId4"/>
    <p:sldMasterId id="2147483661" r:id="rId5"/>
    <p:sldMasterId id="2147483663" r:id="rId6"/>
    <p:sldMasterId id="2147483665" r:id="rId7"/>
  </p:sldMasterIdLst>
  <p:notesMasterIdLst>
    <p:notesMasterId r:id="rId36"/>
  </p:notesMasterIdLst>
  <p:sldIdLst>
    <p:sldId id="473" r:id="rId8"/>
    <p:sldId id="359" r:id="rId9"/>
    <p:sldId id="345" r:id="rId10"/>
    <p:sldId id="706" r:id="rId11"/>
    <p:sldId id="705" r:id="rId12"/>
    <p:sldId id="707" r:id="rId13"/>
    <p:sldId id="732" r:id="rId14"/>
    <p:sldId id="708" r:id="rId15"/>
    <p:sldId id="709" r:id="rId16"/>
    <p:sldId id="710" r:id="rId17"/>
    <p:sldId id="711" r:id="rId18"/>
    <p:sldId id="712" r:id="rId19"/>
    <p:sldId id="713" r:id="rId20"/>
    <p:sldId id="714" r:id="rId21"/>
    <p:sldId id="715" r:id="rId22"/>
    <p:sldId id="716" r:id="rId23"/>
    <p:sldId id="717" r:id="rId24"/>
    <p:sldId id="718" r:id="rId25"/>
    <p:sldId id="719" r:id="rId26"/>
    <p:sldId id="720" r:id="rId27"/>
    <p:sldId id="721" r:id="rId28"/>
    <p:sldId id="722" r:id="rId29"/>
    <p:sldId id="723" r:id="rId30"/>
    <p:sldId id="725" r:id="rId31"/>
    <p:sldId id="724" r:id="rId32"/>
    <p:sldId id="726" r:id="rId33"/>
    <p:sldId id="727" r:id="rId34"/>
    <p:sldId id="728" r:id="rId35"/>
  </p:sldIdLst>
  <p:sldSz cx="10080625" cy="7561263"/>
  <p:notesSz cx="6858000" cy="9144000"/>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C"/>
    <a:srgbClr val="00356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4707" autoAdjust="0"/>
  </p:normalViewPr>
  <p:slideViewPr>
    <p:cSldViewPr snapToGrid="0" snapToObjects="1">
      <p:cViewPr varScale="1">
        <p:scale>
          <a:sx n="77" d="100"/>
          <a:sy n="77" d="100"/>
        </p:scale>
        <p:origin x="1312" y="184"/>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UB Scala MZ" pitchFamily="2"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UB Scala MZ" pitchFamily="2" charset="0"/>
              </a:defRPr>
            </a:lvl1pPr>
          </a:lstStyle>
          <a:p>
            <a:fld id="{84C8A77F-3D00-445F-B220-9D8F98DF2D8C}" type="datetimeFigureOut">
              <a:rPr lang="de-DE" smtClean="0"/>
              <a:pPr/>
              <a:t>16.01.25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UB Scala MZ"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UB Scala MZ" pitchFamily="2" charset="0"/>
              </a:defRPr>
            </a:lvl1pPr>
          </a:lstStyle>
          <a:p>
            <a:fld id="{2FF142B0-932D-45B5-941B-F78BA9A0660B}" type="slidenum">
              <a:rPr lang="de-DE" smtClean="0"/>
              <a:pPr/>
              <a:t>‹Nr.›</a:t>
            </a:fld>
            <a:endParaRPr lang="de-DE" dirty="0"/>
          </a:p>
        </p:txBody>
      </p:sp>
    </p:spTree>
    <p:extLst>
      <p:ext uri="{BB962C8B-B14F-4D97-AF65-F5344CB8AC3E}">
        <p14:creationId xmlns:p14="http://schemas.microsoft.com/office/powerpoint/2010/main" val="1148381593"/>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RUB Scala MZ" pitchFamily="2" charset="0"/>
        <a:ea typeface="+mn-ea"/>
        <a:cs typeface="+mn-cs"/>
      </a:defRPr>
    </a:lvl1pPr>
    <a:lvl2pPr marL="504017" algn="l" defTabSz="1008035" rtl="0" eaLnBrk="1" latinLnBrk="0" hangingPunct="1">
      <a:defRPr sz="1300" kern="1200">
        <a:solidFill>
          <a:schemeClr val="tx1"/>
        </a:solidFill>
        <a:latin typeface="RUB Scala MZ" pitchFamily="2" charset="0"/>
        <a:ea typeface="+mn-ea"/>
        <a:cs typeface="+mn-cs"/>
      </a:defRPr>
    </a:lvl2pPr>
    <a:lvl3pPr marL="1008035" algn="l" defTabSz="1008035" rtl="0" eaLnBrk="1" latinLnBrk="0" hangingPunct="1">
      <a:defRPr sz="1300" kern="1200">
        <a:solidFill>
          <a:schemeClr val="tx1"/>
        </a:solidFill>
        <a:latin typeface="RUB Scala MZ" pitchFamily="2" charset="0"/>
        <a:ea typeface="+mn-ea"/>
        <a:cs typeface="+mn-cs"/>
      </a:defRPr>
    </a:lvl3pPr>
    <a:lvl4pPr marL="1512052" algn="l" defTabSz="1008035" rtl="0" eaLnBrk="1" latinLnBrk="0" hangingPunct="1">
      <a:defRPr sz="1300" kern="1200">
        <a:solidFill>
          <a:schemeClr val="tx1"/>
        </a:solidFill>
        <a:latin typeface="RUB Scala MZ" pitchFamily="2" charset="0"/>
        <a:ea typeface="+mn-ea"/>
        <a:cs typeface="+mn-cs"/>
      </a:defRPr>
    </a:lvl4pPr>
    <a:lvl5pPr marL="2016069" algn="l" defTabSz="1008035" rtl="0" eaLnBrk="1" latinLnBrk="0" hangingPunct="1">
      <a:defRPr sz="1300" kern="1200">
        <a:solidFill>
          <a:schemeClr val="tx1"/>
        </a:solidFill>
        <a:latin typeface="RUB Scala MZ" pitchFamily="2" charset="0"/>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177958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65239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5493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20595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96441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61737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7796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46222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4188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18</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367806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19</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94366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52059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32391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60325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22</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03785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593605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7754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206015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797844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18343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28</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07249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194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94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C423E396-0B50-4327-9838-2BE51EA053E8}" type="slidenum">
              <a:rPr kumimoji="0" lang="de-DE" sz="1200" b="0" i="0" u="none" strike="noStrike" kern="1200" cap="none" spc="0" normalizeH="0" baseline="0" noProof="0" smtClean="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81936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58855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47409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63659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89019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59721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9</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92129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81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8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39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a:solidFill>
                  <a:srgbClr val="003560"/>
                </a:solidFill>
                <a:latin typeface="RUB Scala MZ" pitchFamily="2" charset="0"/>
                <a:cs typeface="Arial" pitchFamily="34" charset="0"/>
              </a:rPr>
              <a:t>Titel der Präsentation</a:t>
            </a:r>
          </a:p>
          <a:p>
            <a:r>
              <a:rPr lang="de-DE" sz="3400" dirty="0">
                <a:solidFill>
                  <a:srgbClr val="003560"/>
                </a:solidFill>
                <a:latin typeface="RUB Scala MZ" pitchFamily="2" charset="0"/>
                <a:cs typeface="Arial" pitchFamily="34" charset="0"/>
              </a:rPr>
              <a:t>Sub-Titel der Präsentation</a:t>
            </a:r>
          </a:p>
          <a:p>
            <a:r>
              <a:rPr lang="de-DE" sz="3400" b="1" baseline="0" dirty="0">
                <a:solidFill>
                  <a:srgbClr val="8DAE10"/>
                </a:solidFill>
                <a:latin typeface="RUB Scala MZ" pitchFamily="2" charset="0"/>
                <a:cs typeface="Arial" pitchFamily="34" charset="0"/>
              </a:rPr>
              <a:t>Datum XX.XX. – XX.XX.20XX</a:t>
            </a: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a:solidFill>
                  <a:srgbClr val="003560"/>
                </a:solidFill>
                <a:latin typeface="RUB Scala MZ" pitchFamily="2" charset="0"/>
                <a:cs typeface="Arial" pitchFamily="34" charset="0"/>
              </a:rPr>
              <a:t>FAKULTÄT XY</a:t>
            </a:r>
          </a:p>
          <a:p>
            <a:r>
              <a:rPr lang="de-DE" sz="1400" dirty="0">
                <a:solidFill>
                  <a:srgbClr val="003560"/>
                </a:solidFill>
                <a:latin typeface="RUB Scala MZ" pitchFamily="2"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a:solidFill>
                  <a:srgbClr val="003560"/>
                </a:solidFill>
                <a:latin typeface="RUB Scala MZ" pitchFamily="2" charset="0"/>
                <a:cs typeface="Arial" pitchFamily="34" charset="0"/>
              </a:rPr>
              <a:t>Headline bei längeren Headlines</a:t>
            </a:r>
          </a:p>
          <a:p>
            <a:r>
              <a:rPr lang="de-DE" sz="3000" dirty="0">
                <a:solidFill>
                  <a:srgbClr val="003560"/>
                </a:solidFill>
                <a:latin typeface="RUB Scala MZ" pitchFamily="2"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1</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2</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a:solidFill>
                  <a:srgbClr val="003560"/>
                </a:solidFill>
                <a:latin typeface="RUB Scala MZ" pitchFamily="2" charset="0"/>
                <a:cs typeface="Arial" pitchFamily="34" charset="0"/>
              </a:rPr>
              <a:t>TITEL PRÄSENTATION </a:t>
            </a:r>
            <a:r>
              <a:rPr lang="de-DE" sz="1000" baseline="0" dirty="0">
                <a:solidFill>
                  <a:srgbClr val="003560"/>
                </a:solidFill>
                <a:latin typeface="RUB Scala MZ" pitchFamily="2" charset="0"/>
                <a:cs typeface="Arial" pitchFamily="34" charset="0"/>
              </a:rPr>
              <a:t>TITEL PRÄSENTATION | Bochum | XX. – XX. Monat Jahr</a:t>
            </a: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a:latin typeface="RUB Scala MZ" pitchFamily="2" charset="0"/>
                <a:cs typeface="Arial" pitchFamily="34" charset="0"/>
              </a:rPr>
              <a:t>Cidunt</a:t>
            </a:r>
            <a:r>
              <a:rPr lang="de-DE" dirty="0">
                <a:latin typeface="RUB Scala MZ" pitchFamily="2" charset="0"/>
                <a:cs typeface="Arial" pitchFamily="34" charset="0"/>
              </a:rPr>
              <a:t> </a:t>
            </a:r>
            <a:r>
              <a:rPr lang="de-DE" dirty="0" err="1">
                <a:latin typeface="RUB Scala MZ" pitchFamily="2" charset="0"/>
                <a:cs typeface="Arial" pitchFamily="34" charset="0"/>
              </a:rPr>
              <a:t>adignis</a:t>
            </a:r>
            <a:r>
              <a:rPr lang="de-DE" dirty="0">
                <a:latin typeface="RUB Scala MZ" pitchFamily="2" charset="0"/>
                <a:cs typeface="Arial" pitchFamily="34" charset="0"/>
              </a:rPr>
              <a:t> am </a:t>
            </a:r>
            <a:r>
              <a:rPr lang="de-DE" dirty="0" err="1">
                <a:latin typeface="RUB Scala MZ" pitchFamily="2" charset="0"/>
                <a:cs typeface="Arial" pitchFamily="34" charset="0"/>
              </a:rPr>
              <a:t>venibh</a:t>
            </a:r>
            <a:r>
              <a:rPr lang="de-DE" dirty="0">
                <a:latin typeface="RUB Scala MZ" pitchFamily="2" charset="0"/>
                <a:cs typeface="Arial" pitchFamily="34" charset="0"/>
              </a:rPr>
              <a:t> </a:t>
            </a:r>
            <a:r>
              <a:rPr lang="de-DE" dirty="0" err="1">
                <a:latin typeface="RUB Scala MZ" pitchFamily="2" charset="0"/>
                <a:cs typeface="Arial" pitchFamily="34" charset="0"/>
              </a:rPr>
              <a:t>etue</a:t>
            </a:r>
            <a:r>
              <a:rPr lang="de-DE" dirty="0">
                <a:latin typeface="RUB Scala MZ" pitchFamily="2" charset="0"/>
                <a:cs typeface="Arial" pitchFamily="34" charset="0"/>
              </a:rPr>
              <a:t> </a:t>
            </a:r>
            <a:r>
              <a:rPr lang="de-DE" dirty="0" err="1">
                <a:latin typeface="RUB Scala MZ" pitchFamily="2" charset="0"/>
                <a:cs typeface="Arial" pitchFamily="34" charset="0"/>
              </a:rPr>
              <a:t>alit</a:t>
            </a:r>
            <a:r>
              <a:rPr lang="de-DE" dirty="0">
                <a:latin typeface="RUB Scala MZ" pitchFamily="2" charset="0"/>
                <a:cs typeface="Arial" pitchFamily="34" charset="0"/>
              </a:rPr>
              <a:t> </a:t>
            </a:r>
            <a:r>
              <a:rPr lang="de-DE" dirty="0" err="1">
                <a:latin typeface="RUB Scala MZ" pitchFamily="2" charset="0"/>
                <a:cs typeface="Arial" pitchFamily="34" charset="0"/>
              </a:rPr>
              <a:t>erostio</a:t>
            </a:r>
            <a:r>
              <a:rPr lang="de-DE" dirty="0">
                <a:latin typeface="RUB Scala MZ" pitchFamily="2" charset="0"/>
                <a:cs typeface="Arial" pitchFamily="34" charset="0"/>
              </a:rPr>
              <a:t> </a:t>
            </a:r>
            <a:r>
              <a:rPr lang="de-DE" dirty="0" err="1">
                <a:latin typeface="RUB Scala MZ" pitchFamily="2" charset="0"/>
                <a:cs typeface="Arial" pitchFamily="34" charset="0"/>
              </a:rPr>
              <a:t>dipisisi</a:t>
            </a:r>
            <a:r>
              <a:rPr lang="de-DE" dirty="0">
                <a:latin typeface="RUB Scala MZ" pitchFamily="2" charset="0"/>
                <a:cs typeface="Arial" pitchFamily="34" charset="0"/>
              </a:rPr>
              <a:t> er </a:t>
            </a:r>
            <a:r>
              <a:rPr lang="de-DE" dirty="0" err="1">
                <a:latin typeface="RUB Scala MZ" pitchFamily="2" charset="0"/>
                <a:cs typeface="Arial" pitchFamily="34" charset="0"/>
              </a:rPr>
              <a:t>aliquissi</a:t>
            </a:r>
            <a:r>
              <a:rPr lang="de-DE" dirty="0">
                <a:latin typeface="RUB Scala MZ" pitchFamily="2" charset="0"/>
                <a:cs typeface="Arial" pitchFamily="34" charset="0"/>
              </a:rPr>
              <a:t>. </a:t>
            </a:r>
            <a:r>
              <a:rPr lang="de-DE" dirty="0" err="1">
                <a:latin typeface="RUB Scala MZ" pitchFamily="2" charset="0"/>
                <a:cs typeface="Arial" pitchFamily="34" charset="0"/>
              </a:rPr>
              <a:t>Unt</a:t>
            </a:r>
            <a:r>
              <a:rPr lang="de-DE" dirty="0">
                <a:latin typeface="RUB Scala MZ" pitchFamily="2" charset="0"/>
                <a:cs typeface="Arial" pitchFamily="34" charset="0"/>
              </a:rPr>
              <a:t> </a:t>
            </a:r>
            <a:r>
              <a:rPr lang="de-DE" dirty="0" err="1">
                <a:latin typeface="RUB Scala MZ" pitchFamily="2" charset="0"/>
                <a:cs typeface="Arial" pitchFamily="34" charset="0"/>
              </a:rPr>
              <a:t>lortio</a:t>
            </a:r>
            <a:r>
              <a:rPr lang="de-DE" dirty="0">
                <a:latin typeface="RUB Scala MZ" pitchFamily="2" charset="0"/>
                <a:cs typeface="Arial" pitchFamily="34" charset="0"/>
              </a:rPr>
              <a:t> </a:t>
            </a:r>
            <a:r>
              <a:rPr lang="de-DE" dirty="0" err="1">
                <a:latin typeface="RUB Scala MZ" pitchFamily="2" charset="0"/>
                <a:cs typeface="Arial" pitchFamily="34" charset="0"/>
              </a:rPr>
              <a:t>digna</a:t>
            </a:r>
            <a:r>
              <a:rPr lang="de-DE" dirty="0">
                <a:latin typeface="RUB Scala MZ" pitchFamily="2" charset="0"/>
                <a:cs typeface="Arial" pitchFamily="34" charset="0"/>
              </a:rPr>
              <a:t> </a:t>
            </a:r>
            <a:r>
              <a:rPr lang="de-DE" dirty="0" err="1">
                <a:latin typeface="RUB Scala MZ" pitchFamily="2" charset="0"/>
                <a:cs typeface="Arial" pitchFamily="34" charset="0"/>
              </a:rPr>
              <a:t>cor</a:t>
            </a:r>
            <a:r>
              <a:rPr lang="de-DE" dirty="0">
                <a:latin typeface="RUB Scala MZ" pitchFamily="2" charset="0"/>
                <a:cs typeface="Arial" pitchFamily="34" charset="0"/>
              </a:rPr>
              <a:t> </a:t>
            </a:r>
            <a:r>
              <a:rPr lang="de-DE" dirty="0" err="1">
                <a:latin typeface="RUB Scala MZ" pitchFamily="2" charset="0"/>
                <a:cs typeface="Arial" pitchFamily="34" charset="0"/>
              </a:rPr>
              <a:t>sum</a:t>
            </a:r>
            <a:r>
              <a:rPr lang="de-DE" dirty="0">
                <a:latin typeface="RUB Scala MZ" pitchFamily="2" charset="0"/>
                <a:cs typeface="Arial" pitchFamily="34" charset="0"/>
              </a:rPr>
              <a:t> </a:t>
            </a:r>
            <a:r>
              <a:rPr lang="de-DE" dirty="0" err="1">
                <a:latin typeface="RUB Scala MZ" pitchFamily="2" charset="0"/>
                <a:cs typeface="Arial" pitchFamily="34" charset="0"/>
              </a:rPr>
              <a:t>vel</a:t>
            </a:r>
            <a:r>
              <a:rPr lang="de-DE" dirty="0">
                <a:latin typeface="RUB Scala MZ" pitchFamily="2" charset="0"/>
                <a:cs typeface="Arial" pitchFamily="34" charset="0"/>
              </a:rPr>
              <a:t> </a:t>
            </a:r>
            <a:r>
              <a:rPr lang="de-DE" dirty="0" err="1">
                <a:latin typeface="RUB Scala MZ" pitchFamily="2" charset="0"/>
                <a:cs typeface="Arial" pitchFamily="34" charset="0"/>
              </a:rPr>
              <a:t>il</a:t>
            </a:r>
            <a:r>
              <a:rPr lang="de-DE" dirty="0">
                <a:latin typeface="RUB Scala MZ" pitchFamily="2" charset="0"/>
                <a:cs typeface="Arial" pitchFamily="34" charset="0"/>
              </a:rPr>
              <a:t> </a:t>
            </a:r>
            <a:r>
              <a:rPr lang="de-DE" dirty="0" err="1">
                <a:latin typeface="RUB Scala MZ" pitchFamily="2" charset="0"/>
                <a:cs typeface="Arial" pitchFamily="34" charset="0"/>
              </a:rPr>
              <a:t>utem</a:t>
            </a:r>
            <a:r>
              <a:rPr lang="de-DE" dirty="0">
                <a:latin typeface="RUB Scala MZ" pitchFamily="2" charset="0"/>
                <a:cs typeface="Arial" pitchFamily="34" charset="0"/>
              </a:rPr>
              <a:t> ad et </a:t>
            </a:r>
            <a:r>
              <a:rPr lang="de-DE" dirty="0" err="1">
                <a:latin typeface="RUB Scala MZ" pitchFamily="2" charset="0"/>
                <a:cs typeface="Arial" pitchFamily="34" charset="0"/>
              </a:rPr>
              <a:t>nosto</a:t>
            </a:r>
            <a:r>
              <a:rPr lang="de-DE" dirty="0">
                <a:latin typeface="RUB Scala MZ" pitchFamily="2" charset="0"/>
                <a:cs typeface="Arial" pitchFamily="34" charset="0"/>
              </a:rPr>
              <a:t> </a:t>
            </a:r>
            <a:r>
              <a:rPr lang="de-DE" dirty="0" err="1">
                <a:latin typeface="RUB Scala MZ" pitchFamily="2" charset="0"/>
                <a:cs typeface="Arial" pitchFamily="34" charset="0"/>
              </a:rPr>
              <a:t>od</a:t>
            </a:r>
            <a:r>
              <a:rPr lang="de-DE" dirty="0">
                <a:latin typeface="RUB Scala MZ" pitchFamily="2" charset="0"/>
                <a:cs typeface="Arial" pitchFamily="34" charset="0"/>
              </a:rPr>
              <a:t> magna </a:t>
            </a:r>
            <a:r>
              <a:rPr lang="de-DE" dirty="0" err="1">
                <a:latin typeface="RUB Scala MZ" pitchFamily="2" charset="0"/>
                <a:cs typeface="Arial" pitchFamily="34" charset="0"/>
              </a:rPr>
              <a:t>feugait</a:t>
            </a:r>
            <a:r>
              <a:rPr lang="de-DE" dirty="0">
                <a:latin typeface="RUB Scala MZ" pitchFamily="2"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smtClean="0">
                <a:solidFill>
                  <a:prstClr val="black"/>
                </a:solidFill>
                <a:latin typeface="RUB Scala MZ" pitchFamily="2" charset="0"/>
                <a:cs typeface="Arial" pitchFamily="34" charset="0"/>
              </a:rPr>
              <a:pPr algn="r"/>
              <a:t>‹Nr.›</a:t>
            </a:fld>
            <a:endParaRPr lang="de-DE" sz="1000" dirty="0">
              <a:solidFill>
                <a:prstClr val="black"/>
              </a:solidFill>
              <a:latin typeface="RUB Scala MZ" pitchFamily="2" charset="0"/>
              <a:cs typeface="Arial" pitchFamily="34" charset="0"/>
            </a:endParaRPr>
          </a:p>
        </p:txBody>
      </p:sp>
    </p:spTree>
    <p:extLst>
      <p:ext uri="{BB962C8B-B14F-4D97-AF65-F5344CB8AC3E}">
        <p14:creationId xmlns:p14="http://schemas.microsoft.com/office/powerpoint/2010/main" val="186306587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6695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extLst>
      <p:ext uri="{BB962C8B-B14F-4D97-AF65-F5344CB8AC3E}">
        <p14:creationId xmlns:p14="http://schemas.microsoft.com/office/powerpoint/2010/main" val="2152883928"/>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extLst>
      <p:ext uri="{BB962C8B-B14F-4D97-AF65-F5344CB8AC3E}">
        <p14:creationId xmlns:p14="http://schemas.microsoft.com/office/powerpoint/2010/main" val="590878602"/>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23812"/>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prstClr val="black"/>
                </a:solidFill>
                <a:effectLst/>
                <a:uLnTx/>
                <a:uFillTx/>
                <a:latin typeface="RUB Scala MZ" pitchFamily="2" charset="0"/>
                <a:ea typeface="+mn-ea"/>
                <a:cs typeface="+mn-cs"/>
              </a:rPr>
              <a:t>					</a:t>
            </a: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5"/>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712075" cy="2031325"/>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3560"/>
                </a:solidFill>
                <a:effectLst/>
                <a:uLnTx/>
                <a:uFillTx/>
                <a:latin typeface="RUB Scala MZ"/>
                <a:ea typeface="+mn-ea"/>
                <a:cs typeface="Arial" charset="0"/>
              </a:rPr>
              <a:t>Vorlesung: Vom Augsburger Religionsfrieden bis zum Ersten Weltkrieg </a:t>
            </a:r>
            <a:r>
              <a:rPr kumimoji="0" lang="de-DE" sz="3400" b="0" i="0" u="none" strike="noStrike" kern="1200" cap="none" spc="0" normalizeH="0" baseline="0" noProof="0" dirty="0">
                <a:ln>
                  <a:noFill/>
                </a:ln>
                <a:solidFill>
                  <a:srgbClr val="003560"/>
                </a:solidFill>
                <a:effectLst/>
                <a:uLnTx/>
                <a:uFillTx/>
                <a:latin typeface="RUB Scala MZ"/>
                <a:ea typeface="+mn-ea"/>
                <a:cs typeface="Arial" charset="0"/>
              </a:rPr>
              <a:t>(eLearning)</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400" b="1" i="0" u="none" strike="noStrike" kern="1200" cap="none" spc="0" normalizeH="0" baseline="0" noProof="0" dirty="0">
                <a:ln>
                  <a:noFill/>
                </a:ln>
                <a:solidFill>
                  <a:srgbClr val="8DAE10"/>
                </a:solidFill>
                <a:effectLst/>
                <a:uLnTx/>
                <a:uFillTx/>
                <a:latin typeface="RUB Scala MZ"/>
                <a:ea typeface="+mn-ea"/>
                <a:cs typeface="Arial" charset="0"/>
              </a:rPr>
              <a:t>WS 2024/2025</a:t>
            </a:r>
          </a:p>
        </p:txBody>
      </p:sp>
      <p:pic>
        <p:nvPicPr>
          <p:cNvPr id="12292" name="Grafik 13" descr="Wortmarke_BLAU_srgb.jpg"/>
          <p:cNvPicPr>
            <a:picLocks noChangeAspect="1"/>
          </p:cNvPicPr>
          <p:nvPr/>
        </p:nvPicPr>
        <p:blipFill>
          <a:blip r:embed="rId6"/>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2246769"/>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a:t>
            </a:r>
            <a:r>
              <a:rPr kumimoji="0" lang="de-DE" sz="1800" b="0" i="0" u="none" strike="noStrike" kern="1200" cap="none" spc="0" normalizeH="0" baseline="0" noProof="0" dirty="0" err="1">
                <a:ln>
                  <a:noFill/>
                </a:ln>
                <a:solidFill>
                  <a:srgbClr val="003560"/>
                </a:solidFill>
                <a:effectLst/>
                <a:uLnTx/>
                <a:uFillTx/>
                <a:latin typeface="RUB Scala MZ"/>
                <a:ea typeface="+mn-ea"/>
                <a:cs typeface="Arial" charset="0"/>
              </a:rPr>
              <a:t>Gause</a:t>
            </a:r>
            <a:endParaRPr kumimoji="0" lang="de-DE" sz="1800" b="0" i="0" u="none" strike="noStrike" kern="1200" cap="none" spc="0" normalizeH="0" baseline="0" noProof="0" dirty="0">
              <a:ln>
                <a:noFill/>
              </a:ln>
              <a:solidFill>
                <a:srgbClr val="003560"/>
              </a:solidFill>
              <a:effectLst/>
              <a:uLnTx/>
              <a:uFillTx/>
              <a:latin typeface="RUB Scala MZ"/>
              <a:ea typeface="+mn-ea"/>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lang="de-DE" sz="1800" dirty="0">
              <a:solidFill>
                <a:srgbClr val="003560"/>
              </a:solidFill>
              <a:latin typeface="RUB Scala MZ"/>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3560"/>
              </a:solidFill>
              <a:effectLst/>
              <a:uLnTx/>
              <a:uFillTx/>
              <a:latin typeface="RUB Scala MZ"/>
              <a:ea typeface="+mn-ea"/>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lang="de-DE" sz="2800" b="1" dirty="0">
              <a:solidFill>
                <a:srgbClr val="94C11C"/>
              </a:solidFill>
              <a:latin typeface="RUB Scala MZ"/>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4C11C"/>
                </a:solidFill>
                <a:effectLst/>
                <a:uLnTx/>
                <a:uFillTx/>
                <a:latin typeface="RUB Scala MZ"/>
                <a:ea typeface="+mn-ea"/>
                <a:cs typeface="Arial" charset="0"/>
              </a:rPr>
              <a:t>Feedback</a:t>
            </a:r>
          </a:p>
        </p:txBody>
      </p:sp>
      <p:pic>
        <p:nvPicPr>
          <p:cNvPr id="12294" name="Grafik 7" descr="Ordnung.JPG"/>
          <p:cNvPicPr>
            <a:picLocks noChangeAspect="1"/>
          </p:cNvPicPr>
          <p:nvPr/>
        </p:nvPicPr>
        <p:blipFill>
          <a:blip r:embed="rId7"/>
          <a:srcRect/>
          <a:stretch>
            <a:fillRect/>
          </a:stretch>
        </p:blipFill>
        <p:spPr bwMode="auto">
          <a:xfrm>
            <a:off x="4373562" y="1958975"/>
            <a:ext cx="5224463" cy="5554663"/>
          </a:xfrm>
          <a:prstGeom prst="rect">
            <a:avLst/>
          </a:prstGeom>
          <a:noFill/>
          <a:ln w="9525">
            <a:noFill/>
            <a:miter lim="800000"/>
            <a:headEnd/>
            <a:tailEnd/>
          </a:ln>
        </p:spPr>
      </p:pic>
      <p:sp>
        <p:nvSpPr>
          <p:cNvPr id="12295" name="Textfeld 9"/>
          <p:cNvSpPr txBox="1">
            <a:spLocks noChangeArrowheads="1"/>
          </p:cNvSpPr>
          <p:nvPr/>
        </p:nvSpPr>
        <p:spPr bwMode="auto">
          <a:xfrm>
            <a:off x="0" y="6805613"/>
            <a:ext cx="4054475" cy="708025"/>
          </a:xfrm>
          <a:prstGeom prst="rect">
            <a:avLst/>
          </a:prstGeom>
          <a:noFill/>
          <a:ln w="9525">
            <a:noFill/>
            <a:miter lim="800000"/>
            <a:headEnd/>
            <a:tailEnd/>
          </a:ln>
        </p:spPr>
        <p:txBody>
          <a:bodyPr>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Titelblatt der Regensburger Hebammenordnung (1555</a:t>
            </a:r>
            <a:r>
              <a:rPr kumimoji="0" lang="de-DE" sz="2000" b="0" i="1" u="none" strike="noStrike" kern="1200" cap="none" spc="0" normalizeH="0" baseline="0" noProof="0" dirty="0">
                <a:ln>
                  <a:noFill/>
                </a:ln>
                <a:solidFill>
                  <a:prstClr val="black"/>
                </a:solidFill>
                <a:effectLst/>
                <a:uLnTx/>
                <a:uFillTx/>
                <a:latin typeface="RUB Scala MZ"/>
                <a:ea typeface="+mn-ea"/>
                <a:cs typeface="+mn-cs"/>
              </a:rPr>
              <a:t>)</a:t>
            </a:r>
            <a:endParaRPr kumimoji="0" lang="de-DE" sz="2000" b="0" i="0" u="none" strike="noStrike" kern="1200" cap="none" spc="0" normalizeH="0" baseline="0" noProof="0" dirty="0">
              <a:ln>
                <a:noFill/>
              </a:ln>
              <a:solidFill>
                <a:prstClr val="black"/>
              </a:solidFill>
              <a:effectLst/>
              <a:uLnTx/>
              <a:uFillTx/>
              <a:latin typeface="RUB Scala MZ"/>
              <a:ea typeface="+mn-ea"/>
              <a:cs typeface="+mn-cs"/>
            </a:endParaRPr>
          </a:p>
        </p:txBody>
      </p:sp>
      <p:pic>
        <p:nvPicPr>
          <p:cNvPr id="3" name="Sound aufgezeichnet">
            <a:hlinkClick r:id="" action="ppaction://media"/>
            <a:extLst>
              <a:ext uri="{FF2B5EF4-FFF2-40B4-BE49-F238E27FC236}">
                <a16:creationId xmlns:a16="http://schemas.microsoft.com/office/drawing/2014/main" id="{1A90B92C-805D-6A47-8E95-1A0DDBB19FF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03425" y="513164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a:lnSpc>
                <a:spcPct val="150000"/>
              </a:lnSpc>
            </a:pPr>
            <a:r>
              <a:rPr lang="de-DE" dirty="0">
                <a:solidFill>
                  <a:srgbClr val="003460"/>
                </a:solidFill>
                <a:latin typeface="RUB Scala MZ"/>
                <a:cs typeface="Arial"/>
              </a:rPr>
              <a:t>Weitere Charakteristika der Vermittlungstheologie:</a:t>
            </a:r>
          </a:p>
          <a:p>
            <a:pPr>
              <a:lnSpc>
                <a:spcPct val="150000"/>
              </a:lnSpc>
            </a:pPr>
            <a:r>
              <a:rPr lang="de-DE" dirty="0">
                <a:solidFill>
                  <a:srgbClr val="003460"/>
                </a:solidFill>
                <a:latin typeface="RUB Scala MZ"/>
                <a:cs typeface="Arial"/>
              </a:rPr>
              <a:t>1.   Theologischer Ansatz im christlich-frommen Selbstbewusstsein.</a:t>
            </a:r>
          </a:p>
          <a:p>
            <a:pPr>
              <a:lnSpc>
                <a:spcPct val="150000"/>
              </a:lnSpc>
            </a:pPr>
            <a:r>
              <a:rPr lang="de-DE" dirty="0">
                <a:solidFill>
                  <a:srgbClr val="003460"/>
                </a:solidFill>
                <a:latin typeface="RUB Scala MZ"/>
                <a:cs typeface="Arial"/>
              </a:rPr>
              <a:t>2.   starke Verbindung des Religiösen mit dem Ethischen.</a:t>
            </a:r>
          </a:p>
          <a:p>
            <a:pPr>
              <a:lnSpc>
                <a:spcPts val="3400"/>
              </a:lnSpc>
              <a:tabLst>
                <a:tab pos="431800" algn="l"/>
                <a:tab pos="431800" algn="l"/>
              </a:tabLst>
            </a:pPr>
            <a:r>
              <a:rPr lang="de-DE" dirty="0">
                <a:solidFill>
                  <a:srgbClr val="003460"/>
                </a:solidFill>
                <a:cs typeface="Arial"/>
              </a:rPr>
              <a:t>3.   das geschichtliche Verständnis der Kirche bzw. des Christentums, d.h. Kirche</a:t>
            </a:r>
            <a:br>
              <a:rPr lang="de-DE" dirty="0">
                <a:solidFill>
                  <a:srgbClr val="000000"/>
                </a:solidFill>
              </a:rPr>
            </a:br>
            <a:r>
              <a:rPr lang="de-DE" dirty="0">
                <a:solidFill>
                  <a:srgbClr val="003460"/>
                </a:solidFill>
                <a:cs typeface="Arial"/>
              </a:rPr>
              <a:t>	keine göttliche Institution, sondern Kirche als die geschichtliche Wirkung der</a:t>
            </a:r>
            <a:br>
              <a:rPr lang="de-DE" dirty="0">
                <a:solidFill>
                  <a:srgbClr val="000000"/>
                </a:solidFill>
              </a:rPr>
            </a:br>
            <a:r>
              <a:rPr lang="de-DE" dirty="0">
                <a:solidFill>
                  <a:srgbClr val="003460"/>
                </a:solidFill>
                <a:cs typeface="Arial"/>
              </a:rPr>
              <a:t>	von Christus ausgegangenen religiös-sittlichen Impulse.</a:t>
            </a:r>
          </a:p>
          <a:p>
            <a:pPr>
              <a:lnSpc>
                <a:spcPts val="3400"/>
              </a:lnSpc>
            </a:pPr>
            <a:endParaRPr lang="en-CA" sz="2400" dirty="0">
              <a:solidFill>
                <a:srgbClr val="000000"/>
              </a:solidFill>
            </a:endParaRPr>
          </a:p>
          <a:p>
            <a:pPr>
              <a:lnSpc>
                <a:spcPct val="150000"/>
              </a:lnSpc>
            </a:pPr>
            <a:endParaRPr lang="en-CA" dirty="0">
              <a:solidFill>
                <a:srgbClr val="003460"/>
              </a:solidFill>
              <a:latin typeface="RUB Scala MZ"/>
              <a:cs typeface="Arial"/>
            </a:endParaRPr>
          </a:p>
          <a:p>
            <a:pPr>
              <a:lnSpc>
                <a:spcPts val="2125"/>
              </a:lnSpc>
            </a:pPr>
            <a:endParaRPr lang="en-CA" sz="2800" dirty="0">
              <a:solidFill>
                <a:srgbClr val="000000"/>
              </a:solidFill>
            </a:endParaRPr>
          </a:p>
          <a:p>
            <a:pPr>
              <a:lnSpc>
                <a:spcPts val="2125"/>
              </a:lnSpc>
            </a:pPr>
            <a:endParaRPr lang="en-CA" sz="2400"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spTree>
    <p:extLst>
      <p:ext uri="{BB962C8B-B14F-4D97-AF65-F5344CB8AC3E}">
        <p14:creationId xmlns:p14="http://schemas.microsoft.com/office/powerpoint/2010/main" val="152638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3460"/>
                </a:solidFill>
                <a:effectLst/>
                <a:uLnTx/>
                <a:uFillTx/>
                <a:latin typeface="RUB Scala MZ"/>
                <a:cs typeface="Arial"/>
              </a:rPr>
              <a:t>Die Ev.-</a:t>
            </a:r>
            <a:r>
              <a:rPr kumimoji="0" lang="de-DE" b="0" i="0" u="none" strike="noStrike" kern="1200" cap="none" spc="0" normalizeH="0" baseline="0" noProof="0" dirty="0" err="1">
                <a:ln>
                  <a:noFill/>
                </a:ln>
                <a:solidFill>
                  <a:srgbClr val="003460"/>
                </a:solidFill>
                <a:effectLst/>
                <a:uLnTx/>
                <a:uFillTx/>
                <a:latin typeface="RUB Scala MZ"/>
                <a:cs typeface="Arial"/>
              </a:rPr>
              <a:t>Theol</a:t>
            </a:r>
            <a:r>
              <a:rPr kumimoji="0" lang="de-DE" b="0" i="0" u="none" strike="noStrike" kern="1200" cap="none" spc="0" normalizeH="0" baseline="0" noProof="0" dirty="0">
                <a:ln>
                  <a:noFill/>
                </a:ln>
                <a:solidFill>
                  <a:srgbClr val="003460"/>
                </a:solidFill>
                <a:effectLst/>
                <a:uLnTx/>
                <a:uFillTx/>
                <a:latin typeface="RUB Scala MZ"/>
                <a:cs typeface="Arial"/>
              </a:rPr>
              <a:t>. Fakultäten stehen dabei  grob für folgende Richtungen:</a:t>
            </a:r>
          </a:p>
          <a:p>
            <a:pPr>
              <a:lnSpc>
                <a:spcPct val="150000"/>
              </a:lnSpc>
            </a:pPr>
            <a:r>
              <a:rPr lang="de-DE" dirty="0">
                <a:solidFill>
                  <a:srgbClr val="003460"/>
                </a:solidFill>
                <a:latin typeface="RUB Scala MZ"/>
                <a:cs typeface="Arial"/>
              </a:rPr>
              <a:t>• Hochburgen der Orthodoxie: Rostock, Erlangen, Dorpat</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 Vermittlungstheologie: Göttingen, Bonn</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 Historisch-kritische Theologie: Tübingen</a:t>
            </a:r>
          </a:p>
          <a:p>
            <a:pPr>
              <a:lnSpc>
                <a:spcPct val="150000"/>
              </a:lnSpc>
            </a:pPr>
            <a:r>
              <a:rPr lang="de-DE" dirty="0">
                <a:solidFill>
                  <a:srgbClr val="003460"/>
                </a:solidFill>
                <a:latin typeface="RUB Scala MZ"/>
                <a:cs typeface="Arial"/>
              </a:rPr>
              <a:t>• Rationalistische Theologie: Halle</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 Liberalismus: Heidelberg, Jena</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 Berlin: fasste diese Richtungen, außer Liberalismus und Rationalismus zusammen</a:t>
            </a:r>
          </a:p>
          <a:p>
            <a:pPr>
              <a:lnSpc>
                <a:spcPts val="2125"/>
              </a:lnSpc>
            </a:pPr>
            <a:endParaRPr lang="en-CA" sz="2800" dirty="0">
              <a:solidFill>
                <a:srgbClr val="000000"/>
              </a:solidFill>
            </a:endParaRPr>
          </a:p>
          <a:p>
            <a:pPr>
              <a:lnSpc>
                <a:spcPts val="2125"/>
              </a:lnSpc>
            </a:pPr>
            <a:endParaRPr lang="en-CA" sz="2400"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20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 nach Universitäten </a:t>
            </a:r>
          </a:p>
        </p:txBody>
      </p:sp>
    </p:spTree>
    <p:extLst>
      <p:ext uri="{BB962C8B-B14F-4D97-AF65-F5344CB8AC3E}">
        <p14:creationId xmlns:p14="http://schemas.microsoft.com/office/powerpoint/2010/main" val="210431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ts val="3300"/>
              </a:lnSpc>
              <a:spcBef>
                <a:spcPts val="0"/>
              </a:spcBef>
              <a:spcAft>
                <a:spcPts val="0"/>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3460"/>
                </a:solidFill>
                <a:effectLst/>
                <a:uLnTx/>
                <a:uFillTx/>
                <a:latin typeface="RUB Scala MZ"/>
                <a:cs typeface="Arial"/>
              </a:rPr>
              <a:t>Vermittlungstheologie: Versöhnung des biblischen Christentums mit dem modernen</a:t>
            </a:r>
            <a:r>
              <a:rPr lang="de-DE" dirty="0">
                <a:solidFill>
                  <a:srgbClr val="000000"/>
                </a:solidFill>
                <a:latin typeface="RUB Scala MZ"/>
                <a:cs typeface="Arial"/>
              </a:rPr>
              <a:t> </a:t>
            </a:r>
            <a:r>
              <a:rPr kumimoji="0" lang="de-DE" b="0" i="0" u="none" strike="noStrike" kern="1200" cap="none" spc="0" normalizeH="0" baseline="0" noProof="0" dirty="0">
                <a:ln>
                  <a:noFill/>
                </a:ln>
                <a:solidFill>
                  <a:srgbClr val="003460"/>
                </a:solidFill>
                <a:effectLst/>
                <a:uLnTx/>
                <a:uFillTx/>
                <a:latin typeface="RUB Scala MZ"/>
                <a:cs typeface="Arial"/>
              </a:rPr>
              <a:t>Denken.</a:t>
            </a:r>
          </a:p>
          <a:p>
            <a:pPr marL="285750" indent="-285750">
              <a:lnSpc>
                <a:spcPts val="3380"/>
              </a:lnSpc>
              <a:buFont typeface="Arial" panose="020B0604020202020204" pitchFamily="34" charset="0"/>
              <a:buChar char="•"/>
            </a:pPr>
            <a:r>
              <a:rPr lang="de-DE" dirty="0">
                <a:solidFill>
                  <a:srgbClr val="003460"/>
                </a:solidFill>
                <a:latin typeface="RUB Scala MZ"/>
                <a:cs typeface="Arial"/>
              </a:rPr>
              <a:t> In der Erstausgabe der </a:t>
            </a:r>
            <a:r>
              <a:rPr lang="de-DE" i="1" dirty="0">
                <a:solidFill>
                  <a:srgbClr val="003460"/>
                </a:solidFill>
                <a:latin typeface="RUB Scala MZ"/>
                <a:cs typeface="Arial"/>
              </a:rPr>
              <a:t>Theologischen Studien und Kritiken </a:t>
            </a:r>
            <a:r>
              <a:rPr lang="de-DE" dirty="0">
                <a:solidFill>
                  <a:srgbClr val="003460"/>
                </a:solidFill>
                <a:latin typeface="RUB Scala MZ"/>
                <a:cs typeface="Arial"/>
              </a:rPr>
              <a:t>1828 (bis 1941/42, 109</a:t>
            </a:r>
            <a:br>
              <a:rPr lang="de-DE" dirty="0">
                <a:solidFill>
                  <a:srgbClr val="000000"/>
                </a:solidFill>
                <a:latin typeface="RUB Scala MZ"/>
              </a:rPr>
            </a:br>
            <a:r>
              <a:rPr lang="de-DE" dirty="0">
                <a:solidFill>
                  <a:srgbClr val="003460"/>
                </a:solidFill>
                <a:latin typeface="RUB Scala MZ"/>
                <a:cs typeface="Arial"/>
              </a:rPr>
              <a:t>Bde.) (als ihr Organ) , herausgegeben von Carl Ullmann (1796-1865) heißt es:</a:t>
            </a:r>
            <a:br>
              <a:rPr lang="de-DE" dirty="0">
                <a:solidFill>
                  <a:srgbClr val="000000"/>
                </a:solidFill>
                <a:latin typeface="RUB Scala MZ"/>
              </a:rPr>
            </a:br>
            <a:r>
              <a:rPr lang="de-DE" dirty="0">
                <a:solidFill>
                  <a:srgbClr val="003460"/>
                </a:solidFill>
                <a:latin typeface="RUB Scala MZ"/>
                <a:cs typeface="Arial"/>
              </a:rPr>
              <a:t>„Sie hielten am ,positiven Grunde in der heiligen Schrift‘ fest.“</a:t>
            </a:r>
            <a:endParaRPr lang="de-DE" dirty="0">
              <a:solidFill>
                <a:srgbClr val="000000"/>
              </a:solidFill>
              <a:latin typeface="RUB Scala MZ"/>
              <a:cs typeface="Arial"/>
            </a:endParaRPr>
          </a:p>
          <a:p>
            <a:pPr marL="285750" indent="-285750">
              <a:lnSpc>
                <a:spcPts val="3380"/>
              </a:lnSpc>
              <a:buFont typeface="Arial" panose="020B0604020202020204" pitchFamily="34" charset="0"/>
              <a:buChar char="•"/>
            </a:pPr>
            <a:r>
              <a:rPr lang="de-DE" dirty="0">
                <a:solidFill>
                  <a:srgbClr val="003460"/>
                </a:solidFill>
                <a:latin typeface="RUB Scala MZ"/>
                <a:cs typeface="Arial"/>
              </a:rPr>
              <a:t>Ziele: Versuch die Alternative von „unwissenschaftlicher Kirchlichkeit“ und</a:t>
            </a:r>
            <a:br>
              <a:rPr lang="de-DE" dirty="0">
                <a:solidFill>
                  <a:srgbClr val="000000"/>
                </a:solidFill>
                <a:latin typeface="RUB Scala MZ"/>
              </a:rPr>
            </a:br>
            <a:r>
              <a:rPr lang="de-DE" dirty="0">
                <a:solidFill>
                  <a:srgbClr val="003460"/>
                </a:solidFill>
                <a:latin typeface="RUB Scala MZ"/>
                <a:cs typeface="Arial"/>
              </a:rPr>
              <a:t>„unkirchlicher Wissenschaftlichkeit“ zu vermeiden durch eine vom Evangelium</a:t>
            </a:r>
            <a:br>
              <a:rPr lang="de-DE" dirty="0">
                <a:solidFill>
                  <a:srgbClr val="000000"/>
                </a:solidFill>
                <a:latin typeface="RUB Scala MZ"/>
              </a:rPr>
            </a:br>
            <a:r>
              <a:rPr lang="de-DE" dirty="0">
                <a:solidFill>
                  <a:srgbClr val="003460"/>
                </a:solidFill>
                <a:latin typeface="RUB Scala MZ"/>
                <a:cs typeface="Arial"/>
              </a:rPr>
              <a:t>herkommende freiheitliche Theologie.</a:t>
            </a:r>
          </a:p>
          <a:p>
            <a:pPr marL="285750" indent="-285750">
              <a:lnSpc>
                <a:spcPts val="3400"/>
              </a:lnSpc>
              <a:buFont typeface="Arial" panose="020B0604020202020204" pitchFamily="34" charset="0"/>
              <a:buChar char="•"/>
            </a:pPr>
            <a:r>
              <a:rPr lang="de-DE" dirty="0">
                <a:solidFill>
                  <a:srgbClr val="003460"/>
                </a:solidFill>
                <a:latin typeface="RUB Scala MZ"/>
                <a:cs typeface="Arial"/>
              </a:rPr>
              <a:t>Wandel der Kirchenlehren unter Traditionsbewahrung mit Hilfe einer Orientierung an</a:t>
            </a:r>
            <a:r>
              <a:rPr lang="de-DE" dirty="0">
                <a:solidFill>
                  <a:srgbClr val="000000"/>
                </a:solidFill>
                <a:latin typeface="RUB Scala MZ"/>
                <a:cs typeface="Arial"/>
              </a:rPr>
              <a:t> </a:t>
            </a:r>
            <a:r>
              <a:rPr lang="de-DE" dirty="0">
                <a:solidFill>
                  <a:srgbClr val="003460"/>
                </a:solidFill>
                <a:latin typeface="RUB Scala MZ"/>
                <a:cs typeface="Arial"/>
              </a:rPr>
              <a:t>der biblischen Offenbarung.</a:t>
            </a:r>
            <a:endParaRPr lang="de-DE" dirty="0">
              <a:solidFill>
                <a:srgbClr val="000000"/>
              </a:solidFill>
              <a:latin typeface="RUB Scala MZ"/>
            </a:endParaRPr>
          </a:p>
          <a:p>
            <a:pPr marL="285750" indent="-285750">
              <a:lnSpc>
                <a:spcPts val="3400"/>
              </a:lnSpc>
              <a:buFont typeface="Arial" panose="020B0604020202020204" pitchFamily="34" charset="0"/>
              <a:buChar char="•"/>
            </a:pPr>
            <a:r>
              <a:rPr lang="de-DE" dirty="0">
                <a:solidFill>
                  <a:srgbClr val="003460"/>
                </a:solidFill>
                <a:latin typeface="RUB Scala MZ"/>
                <a:cs typeface="Arial"/>
              </a:rPr>
              <a:t>„das positive Ergreifen der ganzen Wahrheit und die möglichst vollständige Ausbildung</a:t>
            </a:r>
            <a:r>
              <a:rPr lang="de-DE" dirty="0">
                <a:solidFill>
                  <a:srgbClr val="000000"/>
                </a:solidFill>
                <a:latin typeface="RUB Scala MZ"/>
                <a:cs typeface="Arial"/>
              </a:rPr>
              <a:t> </a:t>
            </a:r>
            <a:r>
              <a:rPr lang="de-DE" dirty="0">
                <a:solidFill>
                  <a:srgbClr val="003460"/>
                </a:solidFill>
                <a:latin typeface="RUB Scala MZ"/>
                <a:cs typeface="Arial"/>
              </a:rPr>
              <a:t>derselben nach allen Seiten“  (Ullman, </a:t>
            </a:r>
            <a:r>
              <a:rPr lang="de-DE" dirty="0" err="1">
                <a:solidFill>
                  <a:srgbClr val="003460"/>
                </a:solidFill>
                <a:latin typeface="RUB Scala MZ"/>
                <a:cs typeface="Arial"/>
              </a:rPr>
              <a:t>ThStKr</a:t>
            </a:r>
            <a:r>
              <a:rPr lang="de-DE" dirty="0">
                <a:solidFill>
                  <a:srgbClr val="003460"/>
                </a:solidFill>
                <a:latin typeface="RUB Scala MZ"/>
                <a:cs typeface="Arial"/>
              </a:rPr>
              <a:t> 9 (1836), 58).</a:t>
            </a:r>
          </a:p>
          <a:p>
            <a:pPr>
              <a:lnSpc>
                <a:spcPts val="3300"/>
              </a:lnSpc>
            </a:pPr>
            <a:endParaRPr lang="en-CA" sz="1800" dirty="0">
              <a:solidFill>
                <a:srgbClr val="000000"/>
              </a:solidFill>
            </a:endParaRPr>
          </a:p>
          <a:p>
            <a:pPr marL="285750" indent="-285750">
              <a:lnSpc>
                <a:spcPts val="3380"/>
              </a:lnSpc>
              <a:buFont typeface="Arial" panose="020B0604020202020204" pitchFamily="34" charset="0"/>
              <a:buChar char="•"/>
            </a:pPr>
            <a:endParaRPr lang="en-CA" sz="1600" dirty="0">
              <a:solidFill>
                <a:srgbClr val="003460"/>
              </a:solidFill>
              <a:cs typeface="Arial"/>
            </a:endParaRPr>
          </a:p>
          <a:p>
            <a:pPr>
              <a:lnSpc>
                <a:spcPts val="3380"/>
              </a:lnSpc>
            </a:pPr>
            <a:endParaRPr lang="en-CA" sz="2400" dirty="0">
              <a:solidFill>
                <a:srgbClr val="000000"/>
              </a:solidFill>
            </a:endParaRPr>
          </a:p>
          <a:p>
            <a:pPr marL="0" marR="0" lvl="0" indent="0" algn="l" defTabSz="914400" rtl="0" eaLnBrk="1" fontAlgn="auto" latinLnBrk="0" hangingPunct="1">
              <a:lnSpc>
                <a:spcPts val="3300"/>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spTree>
    <p:extLst>
      <p:ext uri="{BB962C8B-B14F-4D97-AF65-F5344CB8AC3E}">
        <p14:creationId xmlns:p14="http://schemas.microsoft.com/office/powerpoint/2010/main" val="100124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3460"/>
                </a:solidFill>
                <a:effectLst/>
                <a:uLnTx/>
                <a:uFillTx/>
                <a:latin typeface="RUB Scala MZ"/>
                <a:cs typeface="Arial"/>
              </a:rPr>
              <a:t>Der Schleiermacherschüler </a:t>
            </a:r>
            <a:r>
              <a:rPr kumimoji="0" lang="de-DE" b="1" i="0" u="none" strike="noStrike" kern="1200" cap="none" spc="0" normalizeH="0" baseline="0" noProof="0" dirty="0">
                <a:ln>
                  <a:noFill/>
                </a:ln>
                <a:solidFill>
                  <a:srgbClr val="003460"/>
                </a:solidFill>
                <a:effectLst/>
                <a:uLnTx/>
                <a:uFillTx/>
                <a:latin typeface="RUB Scala MZ"/>
                <a:cs typeface="Arial Bold"/>
              </a:rPr>
              <a:t>August </a:t>
            </a:r>
            <a:r>
              <a:rPr kumimoji="0" lang="de-DE" b="1" i="0" u="none" strike="noStrike" kern="1200" cap="none" spc="0" normalizeH="0" baseline="0" noProof="0" dirty="0" err="1">
                <a:ln>
                  <a:noFill/>
                </a:ln>
                <a:solidFill>
                  <a:srgbClr val="003460"/>
                </a:solidFill>
                <a:effectLst/>
                <a:uLnTx/>
                <a:uFillTx/>
                <a:latin typeface="RUB Scala MZ"/>
                <a:cs typeface="Arial Bold"/>
              </a:rPr>
              <a:t>Twesten</a:t>
            </a:r>
            <a:r>
              <a:rPr kumimoji="0" lang="de-DE" b="1" i="0" u="none" strike="noStrike" kern="1200" cap="none" spc="0" normalizeH="0" baseline="0" noProof="0" dirty="0">
                <a:ln>
                  <a:noFill/>
                </a:ln>
                <a:solidFill>
                  <a:srgbClr val="003460"/>
                </a:solidFill>
                <a:effectLst/>
                <a:uLnTx/>
                <a:uFillTx/>
                <a:latin typeface="RUB Scala MZ"/>
                <a:cs typeface="Arial Bold"/>
              </a:rPr>
              <a:t> </a:t>
            </a:r>
            <a:r>
              <a:rPr kumimoji="0" lang="de-DE" b="0" i="0" u="none" strike="noStrike" kern="1200" cap="none" spc="0" normalizeH="0" baseline="0" noProof="0" dirty="0">
                <a:ln>
                  <a:noFill/>
                </a:ln>
                <a:solidFill>
                  <a:srgbClr val="003460"/>
                </a:solidFill>
                <a:effectLst/>
                <a:uLnTx/>
                <a:uFillTx/>
                <a:latin typeface="RUB Scala MZ"/>
                <a:cs typeface="Arial"/>
              </a:rPr>
              <a:t>(1789-1876) wurde als Nachfolger</a:t>
            </a:r>
            <a:r>
              <a:rPr lang="de-DE" dirty="0">
                <a:solidFill>
                  <a:srgbClr val="000000"/>
                </a:solidFill>
                <a:latin typeface="RUB Scala MZ"/>
                <a:cs typeface="Arial"/>
              </a:rPr>
              <a:t> </a:t>
            </a:r>
            <a:r>
              <a:rPr kumimoji="0" lang="de-DE" b="0" i="0" u="none" strike="noStrike" kern="1200" cap="none" spc="0" normalizeH="0" baseline="0" noProof="0" dirty="0">
                <a:ln>
                  <a:noFill/>
                </a:ln>
                <a:solidFill>
                  <a:srgbClr val="003460"/>
                </a:solidFill>
                <a:effectLst/>
                <a:uLnTx/>
                <a:uFillTx/>
                <a:latin typeface="RUB Scala MZ"/>
                <a:cs typeface="Arial"/>
              </a:rPr>
              <a:t>Schleiermachers auf dessen Lehrstuhl berufen, war vorher Professor in Kiel,</a:t>
            </a:r>
            <a:r>
              <a:rPr lang="de-DE" dirty="0">
                <a:solidFill>
                  <a:srgbClr val="000000"/>
                </a:solidFill>
                <a:latin typeface="RUB Scala MZ"/>
              </a:rPr>
              <a:t> </a:t>
            </a:r>
            <a:r>
              <a:rPr lang="de-DE" dirty="0">
                <a:solidFill>
                  <a:srgbClr val="003560"/>
                </a:solidFill>
                <a:latin typeface="RUB Scala MZ"/>
              </a:rPr>
              <a:t>i</a:t>
            </a:r>
            <a:r>
              <a:rPr kumimoji="0" lang="de-DE" b="0" i="0" u="none" strike="noStrike" kern="1200" cap="none" spc="0" normalizeH="0" baseline="0" dirty="0">
                <a:ln>
                  <a:noFill/>
                </a:ln>
                <a:solidFill>
                  <a:srgbClr val="003560"/>
                </a:solidFill>
                <a:effectLst/>
                <a:uLnTx/>
                <a:uFillTx/>
                <a:latin typeface="RUB Scala MZ"/>
                <a:cs typeface="Arial"/>
              </a:rPr>
              <a:t>nteressiert</a:t>
            </a:r>
            <a:r>
              <a:rPr kumimoji="0" lang="de-DE" b="0" i="0" u="none" strike="noStrike" kern="1200" cap="none" spc="0" normalizeH="0" baseline="0" dirty="0">
                <a:ln>
                  <a:noFill/>
                </a:ln>
                <a:solidFill>
                  <a:srgbClr val="003460"/>
                </a:solidFill>
                <a:effectLst/>
                <a:uLnTx/>
                <a:uFillTx/>
                <a:latin typeface="RUB Scala MZ"/>
                <a:cs typeface="Arial"/>
              </a:rPr>
              <a:t>e</a:t>
            </a:r>
            <a:r>
              <a:rPr kumimoji="0" lang="de-DE" b="0" i="0" u="none" strike="noStrike" kern="1200" cap="none" spc="0" normalizeH="0" baseline="0" noProof="0" dirty="0">
                <a:ln>
                  <a:noFill/>
                </a:ln>
                <a:solidFill>
                  <a:srgbClr val="003460"/>
                </a:solidFill>
                <a:effectLst/>
                <a:uLnTx/>
                <a:uFillTx/>
                <a:latin typeface="RUB Scala MZ"/>
                <a:cs typeface="Arial"/>
              </a:rPr>
              <a:t> sich stärker als Schleiermacher für die historischen Zeugnisse des</a:t>
            </a:r>
            <a:r>
              <a:rPr lang="de-DE" dirty="0">
                <a:solidFill>
                  <a:srgbClr val="000000"/>
                </a:solidFill>
                <a:latin typeface="RUB Scala MZ"/>
              </a:rPr>
              <a:t> </a:t>
            </a:r>
            <a:r>
              <a:rPr kumimoji="0" lang="de-DE" b="0" i="0" u="none" strike="noStrike" kern="1200" cap="none" spc="0" normalizeH="0" baseline="0" noProof="0" dirty="0">
                <a:ln>
                  <a:noFill/>
                </a:ln>
                <a:solidFill>
                  <a:srgbClr val="003460"/>
                </a:solidFill>
                <a:effectLst/>
                <a:uLnTx/>
                <a:uFillTx/>
                <a:latin typeface="RUB Scala MZ"/>
                <a:cs typeface="Arial"/>
              </a:rPr>
              <a:t>Glaubens, setzte sich für die Geltung der lutherischen Bekenntnisschriften ein.</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für die Vermittlungstheologie und über sie hinaus bedeutsam wurde die in seiner</a:t>
            </a:r>
            <a:r>
              <a:rPr lang="de-DE" dirty="0">
                <a:solidFill>
                  <a:srgbClr val="000000"/>
                </a:solidFill>
                <a:latin typeface="RUB Scala MZ"/>
                <a:cs typeface="Arial"/>
              </a:rPr>
              <a:t> </a:t>
            </a:r>
            <a:r>
              <a:rPr lang="de-DE" dirty="0">
                <a:solidFill>
                  <a:srgbClr val="003460"/>
                </a:solidFill>
                <a:latin typeface="RUB Scala MZ"/>
                <a:cs typeface="Arial"/>
              </a:rPr>
              <a:t>Dogmatik dargestellte Lehre vom Formal- und Materialprinzip des</a:t>
            </a:r>
            <a:r>
              <a:rPr lang="de-DE" dirty="0">
                <a:solidFill>
                  <a:srgbClr val="000000"/>
                </a:solidFill>
                <a:latin typeface="RUB Scala MZ"/>
                <a:cs typeface="Arial"/>
              </a:rPr>
              <a:t> </a:t>
            </a:r>
            <a:r>
              <a:rPr lang="de-DE" dirty="0">
                <a:solidFill>
                  <a:srgbClr val="003460"/>
                </a:solidFill>
                <a:latin typeface="RUB Scala MZ"/>
                <a:cs typeface="Arial"/>
              </a:rPr>
              <a:t>Protestantismus:</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Kirche und Theologie ruhen auf „zwei Prinzipien“: Formalprinzip = die Anerkennung der Schrift als </a:t>
            </a:r>
            <a:r>
              <a:rPr lang="de-DE" b="1" dirty="0">
                <a:solidFill>
                  <a:srgbClr val="003460"/>
                </a:solidFill>
                <a:latin typeface="RUB Scala MZ"/>
                <a:cs typeface="Arial"/>
              </a:rPr>
              <a:t>objektive Norm</a:t>
            </a:r>
            <a:r>
              <a:rPr lang="de-DE" dirty="0">
                <a:solidFill>
                  <a:srgbClr val="003460"/>
                </a:solidFill>
                <a:latin typeface="RUB Scala MZ"/>
                <a:cs typeface="Arial"/>
              </a:rPr>
              <a:t>; Materialprinzip: die Rechtfertigung</a:t>
            </a:r>
            <a:br>
              <a:rPr lang="de-DE" dirty="0">
                <a:solidFill>
                  <a:srgbClr val="000000"/>
                </a:solidFill>
                <a:latin typeface="RUB Scala MZ"/>
              </a:rPr>
            </a:br>
            <a:r>
              <a:rPr lang="de-DE" dirty="0">
                <a:solidFill>
                  <a:srgbClr val="003460"/>
                </a:solidFill>
                <a:latin typeface="RUB Scala MZ"/>
                <a:cs typeface="Arial"/>
              </a:rPr>
              <a:t>durch den Christusglauben als der </a:t>
            </a:r>
            <a:r>
              <a:rPr lang="de-DE" b="1" dirty="0">
                <a:solidFill>
                  <a:srgbClr val="003460"/>
                </a:solidFill>
                <a:latin typeface="RUB Scala MZ"/>
                <a:cs typeface="Arial"/>
              </a:rPr>
              <a:t>subjektiven Erfahrungsgrundlage.</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diese Lehre setze sich nicht zuletzt dadurch breit durch, als sie als Argument pro</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Unionen reformiert/ lutherisch eingesetzt werden konnte.</a:t>
            </a:r>
          </a:p>
          <a:p>
            <a:pPr>
              <a:lnSpc>
                <a:spcPts val="2125"/>
              </a:lnSpc>
            </a:pPr>
            <a:endParaRPr lang="en-CA" sz="2400" dirty="0">
              <a:solidFill>
                <a:srgbClr val="000000"/>
              </a:solidFill>
            </a:endParaRPr>
          </a:p>
          <a:p>
            <a:pPr>
              <a:lnSpc>
                <a:spcPts val="2125"/>
              </a:lnSpc>
            </a:pPr>
            <a:endParaRPr lang="en-CA" sz="1877" dirty="0">
              <a:solidFill>
                <a:srgbClr val="000000"/>
              </a:solidFill>
            </a:endParaRPr>
          </a:p>
          <a:p>
            <a:pPr>
              <a:lnSpc>
                <a:spcPts val="3400"/>
              </a:lnSpc>
            </a:pPr>
            <a:endParaRPr lang="en-CA" sz="1877" dirty="0">
              <a:solidFill>
                <a:srgbClr val="000000"/>
              </a:solidFill>
            </a:endParaRPr>
          </a:p>
          <a:p>
            <a:pPr marL="0" marR="0" lvl="0" indent="0" algn="l" defTabSz="914400" rtl="0" eaLnBrk="1" fontAlgn="auto" latinLnBrk="0" hangingPunct="1">
              <a:lnSpc>
                <a:spcPts val="3365"/>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a:t>
            </a:r>
          </a:p>
        </p:txBody>
      </p:sp>
      <p:pic>
        <p:nvPicPr>
          <p:cNvPr id="6" name="Sound aufgezeichnet" descr="Sound aufgezeichnet">
            <a:hlinkClick r:id="" action="ppaction://media"/>
            <a:extLst>
              <a:ext uri="{FF2B5EF4-FFF2-40B4-BE49-F238E27FC236}">
                <a16:creationId xmlns:a16="http://schemas.microsoft.com/office/drawing/2014/main" id="{A4D8B063-D1D2-487C-85B3-E9EB6847BC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0742" y="2178512"/>
            <a:ext cx="812800" cy="812800"/>
          </a:xfrm>
          <a:prstGeom prst="rect">
            <a:avLst/>
          </a:prstGeom>
        </p:spPr>
      </p:pic>
    </p:spTree>
    <p:extLst>
      <p:ext uri="{BB962C8B-B14F-4D97-AF65-F5344CB8AC3E}">
        <p14:creationId xmlns:p14="http://schemas.microsoft.com/office/powerpoint/2010/main" val="30620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b="0" i="0" u="none" strike="noStrike" kern="1200" cap="none" spc="0" normalizeH="0" baseline="0" noProof="0" dirty="0">
                <a:ln>
                  <a:noFill/>
                </a:ln>
                <a:solidFill>
                  <a:srgbClr val="003460"/>
                </a:solidFill>
                <a:effectLst/>
                <a:uLnTx/>
                <a:uFillTx/>
                <a:latin typeface="RUB Scala MZ"/>
                <a:cs typeface="Arial"/>
              </a:rPr>
              <a:t>•</a:t>
            </a:r>
            <a:r>
              <a:rPr kumimoji="0" lang="de-DE" b="0" i="0" u="none" strike="noStrike" kern="1200" cap="none" spc="0" normalizeH="0" baseline="0" noProof="0" dirty="0">
                <a:ln>
                  <a:noFill/>
                </a:ln>
                <a:solidFill>
                  <a:srgbClr val="003460"/>
                </a:solidFill>
                <a:effectLst/>
                <a:uLnTx/>
                <a:uFillTx/>
                <a:latin typeface="RUB Scala MZ"/>
                <a:cs typeface="Arial"/>
              </a:rPr>
              <a:t> „Die Lehre von den beiden Prinzipien wurde aber primär durch </a:t>
            </a:r>
            <a:r>
              <a:rPr lang="de-DE" dirty="0">
                <a:solidFill>
                  <a:srgbClr val="003460"/>
                </a:solidFill>
                <a:latin typeface="RUB Scala MZ"/>
                <a:cs typeface="Arial"/>
              </a:rPr>
              <a:t>fundamentaltheologische Argumentation begründet. Mit dem Materialprinzip, auf</a:t>
            </a:r>
            <a:r>
              <a:rPr lang="de-DE" dirty="0">
                <a:solidFill>
                  <a:srgbClr val="000000"/>
                </a:solidFill>
                <a:latin typeface="RUB Scala MZ"/>
                <a:cs typeface="Arial"/>
              </a:rPr>
              <a:t> </a:t>
            </a:r>
            <a:r>
              <a:rPr lang="de-DE" dirty="0">
                <a:solidFill>
                  <a:srgbClr val="003460"/>
                </a:solidFill>
                <a:latin typeface="RUB Scala MZ"/>
                <a:cs typeface="Arial"/>
              </a:rPr>
              <a:t>das man besonderen Wert legt, soll das Element der </a:t>
            </a:r>
            <a:r>
              <a:rPr lang="de-DE" b="1" dirty="0">
                <a:solidFill>
                  <a:srgbClr val="003460"/>
                </a:solidFill>
                <a:latin typeface="RUB Scala MZ"/>
                <a:cs typeface="Arial"/>
              </a:rPr>
              <a:t>religiösen Erfahrung und</a:t>
            </a:r>
            <a:r>
              <a:rPr lang="de-DE" b="1" dirty="0">
                <a:solidFill>
                  <a:srgbClr val="000000"/>
                </a:solidFill>
                <a:latin typeface="RUB Scala MZ"/>
                <a:cs typeface="Arial"/>
              </a:rPr>
              <a:t> </a:t>
            </a:r>
            <a:r>
              <a:rPr lang="de-DE" b="1" dirty="0">
                <a:solidFill>
                  <a:srgbClr val="003460"/>
                </a:solidFill>
                <a:latin typeface="RUB Scala MZ"/>
                <a:cs typeface="Arial"/>
              </a:rPr>
              <a:t>persönlichen </a:t>
            </a:r>
            <a:r>
              <a:rPr lang="de-DE" b="1" dirty="0" err="1">
                <a:solidFill>
                  <a:srgbClr val="003460"/>
                </a:solidFill>
                <a:latin typeface="RUB Scala MZ"/>
                <a:cs typeface="Arial"/>
              </a:rPr>
              <a:t>Glaubensgewißheit</a:t>
            </a:r>
            <a:r>
              <a:rPr lang="de-DE" b="1" dirty="0">
                <a:solidFill>
                  <a:srgbClr val="003460"/>
                </a:solidFill>
                <a:latin typeface="RUB Scala MZ"/>
                <a:cs typeface="Arial"/>
              </a:rPr>
              <a:t> </a:t>
            </a:r>
            <a:r>
              <a:rPr lang="de-DE" dirty="0">
                <a:solidFill>
                  <a:srgbClr val="003460"/>
                </a:solidFill>
                <a:latin typeface="RUB Scala MZ"/>
                <a:cs typeface="Arial"/>
              </a:rPr>
              <a:t>aufgewertet und gleichzeitig verdeutlicht werden,</a:t>
            </a:r>
            <a:r>
              <a:rPr lang="de-DE" dirty="0">
                <a:solidFill>
                  <a:srgbClr val="000000"/>
                </a:solidFill>
                <a:latin typeface="RUB Scala MZ"/>
                <a:cs typeface="Arial"/>
              </a:rPr>
              <a:t> </a:t>
            </a:r>
            <a:r>
              <a:rPr lang="de-DE" dirty="0" err="1">
                <a:solidFill>
                  <a:srgbClr val="003460"/>
                </a:solidFill>
                <a:latin typeface="RUB Scala MZ"/>
                <a:cs typeface="Arial"/>
              </a:rPr>
              <a:t>daß</a:t>
            </a:r>
            <a:r>
              <a:rPr lang="de-DE" dirty="0">
                <a:solidFill>
                  <a:srgbClr val="003460"/>
                </a:solidFill>
                <a:latin typeface="RUB Scala MZ"/>
                <a:cs typeface="Arial"/>
              </a:rPr>
              <a:t> das Schriftprinzip nicht im Sinne einer gesetzlichen Schriftautorität verstanden</a:t>
            </a:r>
            <a:br>
              <a:rPr lang="de-DE" dirty="0">
                <a:solidFill>
                  <a:srgbClr val="000000"/>
                </a:solidFill>
                <a:latin typeface="RUB Scala MZ"/>
              </a:rPr>
            </a:br>
            <a:r>
              <a:rPr lang="de-DE" dirty="0">
                <a:solidFill>
                  <a:srgbClr val="003460"/>
                </a:solidFill>
                <a:latin typeface="RUB Scala MZ"/>
                <a:cs typeface="Arial"/>
              </a:rPr>
              <a:t>werden darf. Die Tendenz geht dahin, die Gleichrangigkeit und relative</a:t>
            </a:r>
            <a:r>
              <a:rPr lang="de-DE" dirty="0">
                <a:solidFill>
                  <a:srgbClr val="000000"/>
                </a:solidFill>
                <a:latin typeface="RUB Scala MZ"/>
                <a:cs typeface="Arial"/>
              </a:rPr>
              <a:t> </a:t>
            </a:r>
            <a:r>
              <a:rPr lang="de-DE" dirty="0">
                <a:solidFill>
                  <a:srgbClr val="003460"/>
                </a:solidFill>
                <a:latin typeface="RUB Scala MZ"/>
                <a:cs typeface="Arial"/>
              </a:rPr>
              <a:t>Selbständigkeit des subjektiven Materialprinzips neben dem </a:t>
            </a:r>
            <a:r>
              <a:rPr lang="de-DE" b="1" dirty="0">
                <a:solidFill>
                  <a:srgbClr val="003460"/>
                </a:solidFill>
                <a:latin typeface="RUB Scala MZ"/>
                <a:cs typeface="Arial"/>
              </a:rPr>
              <a:t>objektiven</a:t>
            </a:r>
            <a:r>
              <a:rPr lang="de-DE" b="1" dirty="0">
                <a:solidFill>
                  <a:srgbClr val="000000"/>
                </a:solidFill>
                <a:latin typeface="RUB Scala MZ"/>
                <a:cs typeface="Arial"/>
              </a:rPr>
              <a:t> </a:t>
            </a:r>
            <a:r>
              <a:rPr lang="de-DE" b="1" dirty="0">
                <a:solidFill>
                  <a:srgbClr val="003460"/>
                </a:solidFill>
                <a:latin typeface="RUB Scala MZ"/>
                <a:cs typeface="Arial"/>
              </a:rPr>
              <a:t>Schriftprinzip </a:t>
            </a:r>
            <a:r>
              <a:rPr lang="de-DE" dirty="0">
                <a:solidFill>
                  <a:srgbClr val="003460"/>
                </a:solidFill>
                <a:latin typeface="RUB Scala MZ"/>
                <a:cs typeface="Arial"/>
              </a:rPr>
              <a:t>zu behaupten. Dabei gewinnt das Materialprinzip die Funktion eines</a:t>
            </a:r>
            <a:r>
              <a:rPr lang="de-DE" dirty="0">
                <a:solidFill>
                  <a:srgbClr val="000000"/>
                </a:solidFill>
                <a:latin typeface="RUB Scala MZ"/>
                <a:cs typeface="Arial"/>
              </a:rPr>
              <a:t> </a:t>
            </a:r>
            <a:r>
              <a:rPr lang="de-DE" dirty="0">
                <a:solidFill>
                  <a:srgbClr val="003460"/>
                </a:solidFill>
                <a:latin typeface="RUB Scala MZ"/>
                <a:cs typeface="Arial"/>
              </a:rPr>
              <a:t>sachbestimmten hermeneutischen Prinzips für Schriftgebrauch und</a:t>
            </a:r>
            <a:r>
              <a:rPr lang="de-DE" dirty="0">
                <a:solidFill>
                  <a:srgbClr val="000000"/>
                </a:solidFill>
                <a:latin typeface="RUB Scala MZ"/>
              </a:rPr>
              <a:t> </a:t>
            </a:r>
            <a:r>
              <a:rPr lang="de-DE" dirty="0">
                <a:solidFill>
                  <a:srgbClr val="003460"/>
                </a:solidFill>
                <a:latin typeface="RUB Scala MZ"/>
                <a:cs typeface="Arial"/>
              </a:rPr>
              <a:t>Schriftauslegung.“ </a:t>
            </a:r>
          </a:p>
          <a:p>
            <a:pPr marL="0" marR="0" lvl="0" indent="0" algn="l" defTabSz="914400" rtl="0" eaLnBrk="1" fontAlgn="auto" latinLnBrk="0" hangingPunct="1">
              <a:lnSpc>
                <a:spcPct val="150000"/>
              </a:lnSpc>
              <a:spcBef>
                <a:spcPts val="0"/>
              </a:spcBef>
              <a:spcAft>
                <a:spcPts val="0"/>
              </a:spcAft>
              <a:buClrTx/>
              <a:buSzTx/>
              <a:buFontTx/>
              <a:buNone/>
              <a:tabLst/>
              <a:defRPr/>
            </a:pPr>
            <a:endParaRPr lang="de-DE" dirty="0">
              <a:solidFill>
                <a:srgbClr val="003460"/>
              </a:solidFill>
              <a:latin typeface="RUB Scala MZ"/>
              <a:cs typeface="Arial"/>
            </a:endParaRPr>
          </a:p>
          <a:p>
            <a:pPr>
              <a:lnSpc>
                <a:spcPct val="150000"/>
              </a:lnSpc>
            </a:pPr>
            <a:r>
              <a:rPr lang="de-DE" sz="1400" dirty="0">
                <a:solidFill>
                  <a:srgbClr val="003460"/>
                </a:solidFill>
                <a:latin typeface="RUB Scala MZ"/>
                <a:cs typeface="Arial"/>
              </a:rPr>
              <a:t>(Gottfried Hornig, Lehre und Bekenntnis im Protestantismus, in: Handbuch der</a:t>
            </a:r>
            <a:br>
              <a:rPr lang="de-DE" sz="1400" dirty="0">
                <a:solidFill>
                  <a:srgbClr val="000000"/>
                </a:solidFill>
                <a:latin typeface="RUB Scala MZ"/>
              </a:rPr>
            </a:br>
            <a:r>
              <a:rPr lang="de-DE" sz="1400" dirty="0">
                <a:solidFill>
                  <a:srgbClr val="003460"/>
                </a:solidFill>
                <a:latin typeface="RUB Scala MZ"/>
                <a:cs typeface="Arial"/>
              </a:rPr>
              <a:t>Dogmen- und Theologiegeschichte, Bd. 3, Göttingen 1984, 171)</a:t>
            </a:r>
          </a:p>
          <a:p>
            <a:pPr>
              <a:lnSpc>
                <a:spcPts val="2800"/>
              </a:lnSpc>
            </a:pPr>
            <a:endParaRPr lang="en-CA" sz="1800"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460"/>
              </a:solidFill>
              <a:effectLst/>
              <a:uLnTx/>
              <a:uFillTx/>
              <a:latin typeface="Calibri"/>
              <a:ea typeface="+mn-ea"/>
              <a:cs typeface="Aria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a:t>
            </a:r>
          </a:p>
        </p:txBody>
      </p:sp>
    </p:spTree>
    <p:extLst>
      <p:ext uri="{BB962C8B-B14F-4D97-AF65-F5344CB8AC3E}">
        <p14:creationId xmlns:p14="http://schemas.microsoft.com/office/powerpoint/2010/main" val="387290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b="1" i="0" u="none" strike="noStrike" kern="1200" cap="none" spc="0" normalizeH="0" baseline="0" noProof="0" dirty="0">
                <a:ln>
                  <a:noFill/>
                </a:ln>
                <a:solidFill>
                  <a:srgbClr val="003460"/>
                </a:solidFill>
                <a:effectLst/>
                <a:uLnTx/>
                <a:uFillTx/>
                <a:latin typeface="RUB Scala MZ"/>
                <a:cs typeface="Arial Bold"/>
              </a:rPr>
              <a:t>Isaak August Dorner (1809-1884)</a:t>
            </a:r>
            <a:r>
              <a:rPr lang="de-DE" dirty="0">
                <a:solidFill>
                  <a:srgbClr val="003460"/>
                </a:solidFill>
                <a:latin typeface="RUB Scala MZ"/>
                <a:cs typeface="Arial"/>
              </a:rPr>
              <a:t>:</a:t>
            </a:r>
            <a:r>
              <a:rPr kumimoji="0" lang="de-DE" b="0" i="0" u="none" strike="noStrike" kern="1200" cap="none" spc="0" normalizeH="0" baseline="0" noProof="0" dirty="0">
                <a:ln>
                  <a:noFill/>
                </a:ln>
                <a:solidFill>
                  <a:srgbClr val="003460"/>
                </a:solidFill>
                <a:effectLst/>
                <a:uLnTx/>
                <a:uFillTx/>
                <a:latin typeface="RUB Scala MZ"/>
                <a:cs typeface="Arial"/>
              </a:rPr>
              <a: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3460"/>
                </a:solidFill>
                <a:effectLst/>
                <a:uLnTx/>
                <a:uFillTx/>
                <a:latin typeface="RUB Scala MZ"/>
                <a:cs typeface="Arial"/>
              </a:rPr>
              <a:t>Studium der Theologie in Tübingen</a:t>
            </a:r>
            <a:r>
              <a:rPr lang="de-DE" dirty="0">
                <a:solidFill>
                  <a:srgbClr val="000000"/>
                </a:solidFill>
                <a:latin typeface="RUB Scala MZ"/>
                <a:cs typeface="Arial"/>
              </a:rPr>
              <a:t> </a:t>
            </a:r>
            <a:r>
              <a:rPr kumimoji="0" lang="de-DE" b="0" i="0" u="none" strike="noStrike" kern="1200" cap="none" spc="0" normalizeH="0" baseline="0" noProof="0" dirty="0">
                <a:ln>
                  <a:noFill/>
                </a:ln>
                <a:solidFill>
                  <a:srgbClr val="003460"/>
                </a:solidFill>
                <a:effectLst/>
                <a:uLnTx/>
                <a:uFillTx/>
                <a:latin typeface="RUB Scala MZ"/>
                <a:cs typeface="Arial"/>
              </a:rPr>
              <a:t>1827-1832,</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1832-1834 Vikar,</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1834-1838 Repetent im Tübinger Stift,</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1836/37 erste Vorlesungen über die Entwicklung des Protestantismus, dort Eintreten für die Berechtigung von Unionen,</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1839-1843 Professor in Kiel,</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dort 1841 „Das Prinzip unserer Kirche nach dem inneren Verhältnis der materialen</a:t>
            </a:r>
            <a:br>
              <a:rPr lang="de-DE" dirty="0">
                <a:solidFill>
                  <a:srgbClr val="000000"/>
                </a:solidFill>
                <a:latin typeface="RUB Scala MZ"/>
              </a:rPr>
            </a:br>
            <a:r>
              <a:rPr lang="de-DE" dirty="0">
                <a:solidFill>
                  <a:srgbClr val="003460"/>
                </a:solidFill>
                <a:latin typeface="RUB Scala MZ"/>
                <a:cs typeface="Arial"/>
              </a:rPr>
              <a:t>und formalen Seite desselben zueinander“, hier stellt er dar, dass der Schriftinhalt</a:t>
            </a:r>
            <a:br>
              <a:rPr lang="de-DE" dirty="0">
                <a:solidFill>
                  <a:srgbClr val="000000"/>
                </a:solidFill>
                <a:latin typeface="RUB Scala MZ"/>
              </a:rPr>
            </a:br>
            <a:r>
              <a:rPr lang="de-DE" dirty="0">
                <a:solidFill>
                  <a:srgbClr val="003460"/>
                </a:solidFill>
                <a:latin typeface="RUB Scala MZ"/>
                <a:cs typeface="Arial"/>
              </a:rPr>
              <a:t>nicht in seiner historisch vorfindlichen Gestalt und in der Gesamtheit seiner</a:t>
            </a:r>
            <a:br>
              <a:rPr lang="de-DE" dirty="0">
                <a:solidFill>
                  <a:srgbClr val="000000"/>
                </a:solidFill>
                <a:latin typeface="RUB Scala MZ"/>
              </a:rPr>
            </a:br>
            <a:r>
              <a:rPr lang="de-DE" dirty="0">
                <a:solidFill>
                  <a:srgbClr val="003460"/>
                </a:solidFill>
                <a:latin typeface="RUB Scala MZ"/>
                <a:cs typeface="Arial"/>
              </a:rPr>
              <a:t>Aussagen gültig ist, sondern insofern, als er zum Inhalt der subjektiven Wahrheitsgewissheit geworden ist.</a:t>
            </a:r>
          </a:p>
          <a:p>
            <a:pPr>
              <a:lnSpc>
                <a:spcPts val="2125"/>
              </a:lnSpc>
            </a:pPr>
            <a:endParaRPr lang="en-CA" dirty="0">
              <a:solidFill>
                <a:srgbClr val="000000"/>
              </a:solidFill>
              <a:latin typeface="RUB Scala MZ"/>
            </a:endParaRPr>
          </a:p>
          <a:p>
            <a:pPr>
              <a:lnSpc>
                <a:spcPts val="3365"/>
              </a:lnSpc>
            </a:pPr>
            <a:r>
              <a:rPr lang="en-CA" dirty="0">
                <a:solidFill>
                  <a:srgbClr val="003460"/>
                </a:solidFill>
                <a:latin typeface="RUB Scala MZ"/>
                <a:cs typeface="Arial"/>
              </a:rPr>
              <a:t> </a:t>
            </a:r>
          </a:p>
          <a:p>
            <a:pPr>
              <a:lnSpc>
                <a:spcPts val="3365"/>
              </a:lnSpc>
            </a:pPr>
            <a:endParaRPr lang="en-CA" dirty="0">
              <a:solidFill>
                <a:srgbClr val="000000"/>
              </a:solidFill>
              <a:latin typeface="RUB Scala MZ"/>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b="0" i="0" u="none" strike="noStrike" kern="1200" cap="none" spc="0" normalizeH="0" baseline="0" noProof="0" dirty="0">
              <a:ln>
                <a:noFill/>
              </a:ln>
              <a:solidFill>
                <a:srgbClr val="000000"/>
              </a:solidFill>
              <a:effectLst/>
              <a:uLnTx/>
              <a:uFillTx/>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Dorner</a:t>
            </a:r>
          </a:p>
        </p:txBody>
      </p:sp>
      <p:pic>
        <p:nvPicPr>
          <p:cNvPr id="6" name="Sound aufgezeichnet" descr="Sound aufgezeichnet">
            <a:hlinkClick r:id="" action="ppaction://media"/>
            <a:extLst>
              <a:ext uri="{FF2B5EF4-FFF2-40B4-BE49-F238E27FC236}">
                <a16:creationId xmlns:a16="http://schemas.microsoft.com/office/drawing/2014/main" id="{B1C2935D-CB39-432F-8C3B-B868759CD7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78528" y="2578100"/>
            <a:ext cx="812800" cy="812800"/>
          </a:xfrm>
          <a:prstGeom prst="rect">
            <a:avLst/>
          </a:prstGeom>
        </p:spPr>
      </p:pic>
    </p:spTree>
    <p:extLst>
      <p:ext uri="{BB962C8B-B14F-4D97-AF65-F5344CB8AC3E}">
        <p14:creationId xmlns:p14="http://schemas.microsoft.com/office/powerpoint/2010/main" val="18399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ts val="3400"/>
              </a:lnSpc>
              <a:buFont typeface="Arial" panose="020B0604020202020204" pitchFamily="34" charset="0"/>
              <a:buChar char="•"/>
            </a:pPr>
            <a:r>
              <a:rPr lang="de-DE" dirty="0">
                <a:solidFill>
                  <a:srgbClr val="003460"/>
                </a:solidFill>
                <a:latin typeface="RUB Scala MZ"/>
                <a:cs typeface="Arial"/>
              </a:rPr>
              <a:t>D.h. Wirksamkeit des Heiligen Geistes als vermittelndes Prinzip zwischen der</a:t>
            </a:r>
            <a:br>
              <a:rPr lang="de-DE" dirty="0">
                <a:solidFill>
                  <a:srgbClr val="000000"/>
                </a:solidFill>
                <a:latin typeface="RUB Scala MZ"/>
              </a:rPr>
            </a:br>
            <a:r>
              <a:rPr lang="de-DE" dirty="0">
                <a:solidFill>
                  <a:srgbClr val="003460"/>
                </a:solidFill>
                <a:latin typeface="RUB Scala MZ"/>
                <a:cs typeface="Arial"/>
              </a:rPr>
              <a:t>Objektivität des Gotteswortes und der Subjektivität der Glaubenserfahrung.</a:t>
            </a:r>
          </a:p>
          <a:p>
            <a:pPr marL="342900" indent="-342900">
              <a:lnSpc>
                <a:spcPts val="3300"/>
              </a:lnSpc>
              <a:buFont typeface="Arial" panose="020B0604020202020204" pitchFamily="34" charset="0"/>
              <a:buChar char="•"/>
            </a:pPr>
            <a:r>
              <a:rPr lang="de-DE" dirty="0">
                <a:solidFill>
                  <a:srgbClr val="003460"/>
                </a:solidFill>
                <a:latin typeface="RUB Scala MZ"/>
                <a:cs typeface="Arial"/>
              </a:rPr>
              <a:t>Er führt die Lehre </a:t>
            </a:r>
            <a:r>
              <a:rPr lang="de-DE" dirty="0" err="1">
                <a:solidFill>
                  <a:srgbClr val="003460"/>
                </a:solidFill>
                <a:latin typeface="RUB Scala MZ"/>
                <a:cs typeface="Arial"/>
              </a:rPr>
              <a:t>Twestens</a:t>
            </a:r>
            <a:r>
              <a:rPr lang="de-DE" dirty="0">
                <a:solidFill>
                  <a:srgbClr val="003460"/>
                </a:solidFill>
                <a:latin typeface="RUB Scala MZ"/>
                <a:cs typeface="Arial"/>
              </a:rPr>
              <a:t> vom Formal- und Materialprinzip fort, indem er es</a:t>
            </a:r>
            <a:br>
              <a:rPr lang="de-DE" dirty="0">
                <a:solidFill>
                  <a:srgbClr val="000000"/>
                </a:solidFill>
                <a:latin typeface="RUB Scala MZ"/>
              </a:rPr>
            </a:br>
            <a:r>
              <a:rPr lang="de-DE" dirty="0">
                <a:solidFill>
                  <a:srgbClr val="003460"/>
                </a:solidFill>
                <a:latin typeface="RUB Scala MZ"/>
                <a:cs typeface="Arial"/>
              </a:rPr>
              <a:t>konkret auf die neuestes Theologiegeschichte seiner Zeit anwendet:</a:t>
            </a:r>
            <a:endParaRPr lang="de-DE" dirty="0">
              <a:solidFill>
                <a:srgbClr val="000000"/>
              </a:solidFill>
              <a:latin typeface="RUB Scala MZ"/>
            </a:endParaRPr>
          </a:p>
          <a:p>
            <a:pPr marL="342900" indent="-342900">
              <a:lnSpc>
                <a:spcPts val="3400"/>
              </a:lnSpc>
              <a:buFont typeface="Arial" panose="020B0604020202020204" pitchFamily="34" charset="0"/>
              <a:buChar char="•"/>
            </a:pPr>
            <a:r>
              <a:rPr lang="de-DE" dirty="0">
                <a:solidFill>
                  <a:srgbClr val="003460"/>
                </a:solidFill>
                <a:latin typeface="RUB Scala MZ"/>
                <a:cs typeface="Arial"/>
              </a:rPr>
              <a:t>Abgrenzung gegenüber dem Rationalismus, bei dem das Materialprinzip nur noch</a:t>
            </a:r>
            <a:br>
              <a:rPr lang="de-DE" dirty="0">
                <a:solidFill>
                  <a:srgbClr val="000000"/>
                </a:solidFill>
                <a:latin typeface="RUB Scala MZ"/>
              </a:rPr>
            </a:br>
            <a:r>
              <a:rPr lang="de-DE" dirty="0">
                <a:solidFill>
                  <a:srgbClr val="003460"/>
                </a:solidFill>
                <a:latin typeface="RUB Scala MZ"/>
                <a:cs typeface="Arial"/>
              </a:rPr>
              <a:t>als „geistige </a:t>
            </a:r>
            <a:r>
              <a:rPr lang="de-DE" dirty="0" err="1">
                <a:solidFill>
                  <a:srgbClr val="003460"/>
                </a:solidFill>
                <a:latin typeface="RUB Scala MZ"/>
                <a:cs typeface="Arial"/>
              </a:rPr>
              <a:t>Selbstgewißheit</a:t>
            </a:r>
            <a:r>
              <a:rPr lang="de-DE" dirty="0">
                <a:solidFill>
                  <a:srgbClr val="003460"/>
                </a:solidFill>
                <a:latin typeface="RUB Scala MZ"/>
                <a:cs typeface="Arial"/>
              </a:rPr>
              <a:t> unter Aufhebung des evangelischen Inhalts“</a:t>
            </a:r>
            <a:br>
              <a:rPr lang="de-DE" dirty="0">
                <a:solidFill>
                  <a:srgbClr val="000000"/>
                </a:solidFill>
                <a:latin typeface="RUB Scala MZ"/>
              </a:rPr>
            </a:br>
            <a:r>
              <a:rPr lang="de-DE" dirty="0">
                <a:solidFill>
                  <a:srgbClr val="003460"/>
                </a:solidFill>
                <a:latin typeface="RUB Scala MZ"/>
                <a:cs typeface="Arial"/>
              </a:rPr>
              <a:t>verwendet wird.</a:t>
            </a:r>
            <a:endParaRPr lang="de-DE" dirty="0">
              <a:solidFill>
                <a:srgbClr val="000000"/>
              </a:solidFill>
              <a:latin typeface="RUB Scala MZ"/>
            </a:endParaRPr>
          </a:p>
          <a:p>
            <a:pPr marL="342900" indent="-342900">
              <a:lnSpc>
                <a:spcPts val="3350"/>
              </a:lnSpc>
              <a:buFont typeface="Arial" panose="020B0604020202020204" pitchFamily="34" charset="0"/>
              <a:buChar char="•"/>
            </a:pPr>
            <a:r>
              <a:rPr lang="de-DE" dirty="0">
                <a:solidFill>
                  <a:srgbClr val="003460"/>
                </a:solidFill>
                <a:latin typeface="RUB Scala MZ"/>
                <a:cs typeface="Arial"/>
              </a:rPr>
              <a:t>Abgrenzung gegenüber dem Konfessionalismus, weil dort die Festigkeit objektiver</a:t>
            </a:r>
            <a:br>
              <a:rPr lang="de-DE" dirty="0">
                <a:solidFill>
                  <a:srgbClr val="000000"/>
                </a:solidFill>
                <a:latin typeface="RUB Scala MZ"/>
              </a:rPr>
            </a:br>
            <a:r>
              <a:rPr lang="de-DE" dirty="0">
                <a:solidFill>
                  <a:srgbClr val="003460"/>
                </a:solidFill>
                <a:latin typeface="RUB Scala MZ"/>
                <a:cs typeface="Arial"/>
              </a:rPr>
              <a:t>kirchlicher Lehre als oberstes Gebot proklamiert wird, das Schriftprinzip durch die</a:t>
            </a:r>
            <a:br>
              <a:rPr lang="de-DE" dirty="0">
                <a:solidFill>
                  <a:srgbClr val="000000"/>
                </a:solidFill>
                <a:latin typeface="RUB Scala MZ"/>
              </a:rPr>
            </a:br>
            <a:r>
              <a:rPr lang="de-DE" dirty="0">
                <a:solidFill>
                  <a:srgbClr val="003460"/>
                </a:solidFill>
                <a:latin typeface="RUB Scala MZ"/>
                <a:cs typeface="Arial"/>
              </a:rPr>
              <a:t>Bekenntnisnorm ersetzt wird ( = katholisierende Tendenz).</a:t>
            </a:r>
          </a:p>
          <a:p>
            <a:pPr>
              <a:lnSpc>
                <a:spcPts val="3350"/>
              </a:lnSpc>
            </a:pPr>
            <a:endParaRPr lang="en-CA" sz="2800" dirty="0">
              <a:solidFill>
                <a:srgbClr val="000000"/>
              </a:solidFill>
            </a:endParaRPr>
          </a:p>
          <a:p>
            <a:pPr>
              <a:lnSpc>
                <a:spcPts val="3400"/>
              </a:lnSpc>
            </a:pPr>
            <a:endParaRPr lang="en-CA" sz="2400"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Dorner</a:t>
            </a:r>
          </a:p>
        </p:txBody>
      </p:sp>
      <p:pic>
        <p:nvPicPr>
          <p:cNvPr id="8" name="Sound aufgezeichnet" descr="Sound aufgezeichnet">
            <a:hlinkClick r:id="" action="ppaction://media"/>
            <a:extLst>
              <a:ext uri="{FF2B5EF4-FFF2-40B4-BE49-F238E27FC236}">
                <a16:creationId xmlns:a16="http://schemas.microsoft.com/office/drawing/2014/main" id="{F7338B5F-7AE2-4C0D-92F1-3204158817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70750" y="5739722"/>
            <a:ext cx="812800" cy="812800"/>
          </a:xfrm>
          <a:prstGeom prst="rect">
            <a:avLst/>
          </a:prstGeom>
        </p:spPr>
      </p:pic>
    </p:spTree>
    <p:extLst>
      <p:ext uri="{BB962C8B-B14F-4D97-AF65-F5344CB8AC3E}">
        <p14:creationId xmlns:p14="http://schemas.microsoft.com/office/powerpoint/2010/main" val="19694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6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dirty="0">
                <a:solidFill>
                  <a:srgbClr val="003460"/>
                </a:solidFill>
                <a:latin typeface="RUB Scala MZ"/>
                <a:cs typeface="Arial"/>
              </a:rPr>
              <a:t>Weitere Stationen: 1843-1846 in Königsberg,</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1847-1853 in Bonn,</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1853 -1862 in Göttingen, überall zugleich Mitglied des Konsistoriums,</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ab 1862 Berlin, zw. 1879 und 1881 erschien das „System der christl.</a:t>
            </a:r>
            <a:r>
              <a:rPr lang="de-DE" dirty="0">
                <a:solidFill>
                  <a:srgbClr val="000000"/>
                </a:solidFill>
                <a:latin typeface="RUB Scala MZ"/>
                <a:cs typeface="Arial"/>
              </a:rPr>
              <a:t> </a:t>
            </a:r>
            <a:r>
              <a:rPr lang="de-DE" dirty="0">
                <a:solidFill>
                  <a:srgbClr val="003460"/>
                </a:solidFill>
                <a:latin typeface="RUB Scala MZ"/>
                <a:cs typeface="Arial"/>
              </a:rPr>
              <a:t>Glaubenslehre“; gest. 1884.</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seit Königsberg verstärkt kirchliche Tätigkeiten für kirchliche Reformen in Preußen, Eintreten für die Union, Unterstützung des von </a:t>
            </a:r>
            <a:r>
              <a:rPr lang="de-DE" dirty="0" err="1">
                <a:solidFill>
                  <a:srgbClr val="003460"/>
                </a:solidFill>
                <a:latin typeface="RUB Scala MZ"/>
                <a:cs typeface="Arial"/>
              </a:rPr>
              <a:t>Nitzsch</a:t>
            </a:r>
            <a:r>
              <a:rPr lang="de-DE" dirty="0">
                <a:solidFill>
                  <a:srgbClr val="003460"/>
                </a:solidFill>
                <a:latin typeface="RUB Scala MZ"/>
                <a:cs typeface="Arial"/>
              </a:rPr>
              <a:t> entwickelten</a:t>
            </a:r>
            <a:r>
              <a:rPr lang="de-DE" dirty="0">
                <a:solidFill>
                  <a:srgbClr val="000000"/>
                </a:solidFill>
                <a:latin typeface="RUB Scala MZ"/>
                <a:cs typeface="Arial"/>
              </a:rPr>
              <a:t> </a:t>
            </a:r>
            <a:r>
              <a:rPr lang="de-DE" dirty="0">
                <a:solidFill>
                  <a:srgbClr val="003460"/>
                </a:solidFill>
                <a:latin typeface="RUB Scala MZ"/>
                <a:cs typeface="Arial"/>
              </a:rPr>
              <a:t>neunen Ordinationsformular (mit dem ,</a:t>
            </a:r>
            <a:r>
              <a:rPr lang="de-DE" dirty="0" err="1">
                <a:solidFill>
                  <a:srgbClr val="003460"/>
                </a:solidFill>
                <a:latin typeface="RUB Scala MZ"/>
                <a:cs typeface="Arial"/>
              </a:rPr>
              <a:t>Nitzschenum</a:t>
            </a:r>
            <a:r>
              <a:rPr lang="de-DE" dirty="0">
                <a:solidFill>
                  <a:srgbClr val="003460"/>
                </a:solidFill>
                <a:latin typeface="RUB Scala MZ"/>
                <a:cs typeface="Arial"/>
              </a:rPr>
              <a:t>‘) auf der preußischen</a:t>
            </a:r>
            <a:r>
              <a:rPr lang="de-DE" dirty="0">
                <a:solidFill>
                  <a:srgbClr val="000000"/>
                </a:solidFill>
                <a:latin typeface="RUB Scala MZ"/>
                <a:cs typeface="Arial"/>
              </a:rPr>
              <a:t> </a:t>
            </a:r>
            <a:r>
              <a:rPr lang="de-DE" dirty="0">
                <a:solidFill>
                  <a:srgbClr val="003460"/>
                </a:solidFill>
                <a:latin typeface="RUB Scala MZ"/>
                <a:cs typeface="Arial"/>
              </a:rPr>
              <a:t>Generalsynode 1846; als die geplante Presbyterial- und Synodalordnung in</a:t>
            </a:r>
            <a:r>
              <a:rPr lang="de-DE" dirty="0">
                <a:solidFill>
                  <a:srgbClr val="000000"/>
                </a:solidFill>
                <a:latin typeface="RUB Scala MZ"/>
                <a:cs typeface="Arial"/>
              </a:rPr>
              <a:t> </a:t>
            </a:r>
            <a:r>
              <a:rPr lang="de-DE" dirty="0">
                <a:solidFill>
                  <a:srgbClr val="003460"/>
                </a:solidFill>
                <a:latin typeface="RUB Scala MZ"/>
                <a:cs typeface="Arial"/>
              </a:rPr>
              <a:t>Preußen nicht zustande kam, ging Dorner nach Göttingen. </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Dorner hatte auch Pläne für eine Nationalkirche, die sich aber nicht verwirklichen ließen.</a:t>
            </a:r>
          </a:p>
          <a:p>
            <a:pPr>
              <a:lnSpc>
                <a:spcPts val="2125"/>
              </a:lnSpc>
            </a:pPr>
            <a:endParaRPr lang="en-CA" sz="2400" dirty="0">
              <a:solidFill>
                <a:srgbClr val="000000"/>
              </a:solidFill>
            </a:endParaRPr>
          </a:p>
          <a:p>
            <a:pPr>
              <a:lnSpc>
                <a:spcPts val="2125"/>
              </a:lnSpc>
            </a:pPr>
            <a:endParaRPr lang="en-CA" dirty="0">
              <a:solidFill>
                <a:srgbClr val="003460"/>
              </a:solidFill>
              <a:latin typeface="RUB Scala MZ"/>
              <a:cs typeface="Arial"/>
            </a:endParaRPr>
          </a:p>
          <a:p>
            <a:pPr>
              <a:lnSpc>
                <a:spcPts val="3365"/>
              </a:lnSpc>
            </a:pPr>
            <a:endParaRPr lang="en-CA" dirty="0">
              <a:solidFill>
                <a:srgbClr val="000000"/>
              </a:solidFill>
              <a:latin typeface="RUB Scala MZ"/>
            </a:endParaRPr>
          </a:p>
          <a:p>
            <a:pPr>
              <a:lnSpc>
                <a:spcPts val="3400"/>
              </a:lnSpc>
            </a:pPr>
            <a:endParaRPr lang="en-CA" dirty="0">
              <a:solidFill>
                <a:srgbClr val="000000"/>
              </a:solidFill>
              <a:latin typeface="RUB Scala MZ"/>
            </a:endParaRPr>
          </a:p>
          <a:p>
            <a:pPr>
              <a:lnSpc>
                <a:spcPts val="3400"/>
              </a:lnSpc>
            </a:pPr>
            <a:endParaRPr lang="en-CA" dirty="0">
              <a:solidFill>
                <a:srgbClr val="000000"/>
              </a:solidFill>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Dorner</a:t>
            </a:r>
          </a:p>
        </p:txBody>
      </p:sp>
      <p:pic>
        <p:nvPicPr>
          <p:cNvPr id="7" name="Sound aufgezeichnet" descr="Sound aufgezeichnet">
            <a:hlinkClick r:id="" action="ppaction://media"/>
            <a:extLst>
              <a:ext uri="{FF2B5EF4-FFF2-40B4-BE49-F238E27FC236}">
                <a16:creationId xmlns:a16="http://schemas.microsoft.com/office/drawing/2014/main" id="{91382E6B-04CB-4B6F-AC02-7E03E19D88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6732" y="2966195"/>
            <a:ext cx="814436" cy="814436"/>
          </a:xfrm>
          <a:prstGeom prst="rect">
            <a:avLst/>
          </a:prstGeom>
        </p:spPr>
      </p:pic>
    </p:spTree>
    <p:extLst>
      <p:ext uri="{BB962C8B-B14F-4D97-AF65-F5344CB8AC3E}">
        <p14:creationId xmlns:p14="http://schemas.microsoft.com/office/powerpoint/2010/main" val="514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dirty="0">
                <a:solidFill>
                  <a:srgbClr val="003460"/>
                </a:solidFill>
                <a:latin typeface="RUB Scala MZ"/>
                <a:cs typeface="Arial"/>
              </a:rPr>
              <a:t>Der</a:t>
            </a:r>
            <a:r>
              <a:rPr lang="de-DE" sz="2000" dirty="0">
                <a:solidFill>
                  <a:srgbClr val="003460"/>
                </a:solidFill>
                <a:latin typeface="RUB Scala MZ"/>
                <a:cs typeface="Arial"/>
              </a:rPr>
              <a:t> „</a:t>
            </a:r>
            <a:r>
              <a:rPr lang="de-DE" sz="2000" dirty="0" err="1">
                <a:solidFill>
                  <a:srgbClr val="003460"/>
                </a:solidFill>
                <a:latin typeface="RUB Scala MZ"/>
                <a:cs typeface="Arial"/>
              </a:rPr>
              <a:t>Konsensustheologe</a:t>
            </a:r>
            <a:r>
              <a:rPr lang="de-DE" sz="2000" dirty="0">
                <a:solidFill>
                  <a:srgbClr val="003460"/>
                </a:solidFill>
                <a:latin typeface="RUB Scala MZ"/>
                <a:cs typeface="Arial"/>
              </a:rPr>
              <a:t>“ </a:t>
            </a:r>
            <a:r>
              <a:rPr lang="de-DE" sz="2000" b="1" dirty="0">
                <a:solidFill>
                  <a:srgbClr val="003460"/>
                </a:solidFill>
                <a:latin typeface="RUB Scala MZ"/>
                <a:cs typeface="Arial Bold"/>
              </a:rPr>
              <a:t>Carl Immanuel </a:t>
            </a:r>
            <a:r>
              <a:rPr lang="de-DE" sz="2000" b="1" dirty="0" err="1">
                <a:solidFill>
                  <a:srgbClr val="003460"/>
                </a:solidFill>
                <a:latin typeface="RUB Scala MZ"/>
                <a:cs typeface="Arial Bold"/>
              </a:rPr>
              <a:t>Nitzsch</a:t>
            </a:r>
            <a:r>
              <a:rPr lang="de-DE" sz="2000" b="1" dirty="0">
                <a:solidFill>
                  <a:srgbClr val="003460"/>
                </a:solidFill>
                <a:latin typeface="RUB Scala MZ"/>
                <a:cs typeface="Arial Bold"/>
              </a:rPr>
              <a:t> </a:t>
            </a:r>
            <a:r>
              <a:rPr lang="de-DE" sz="2000" dirty="0">
                <a:solidFill>
                  <a:srgbClr val="003460"/>
                </a:solidFill>
                <a:latin typeface="RUB Scala MZ"/>
                <a:cs typeface="Arial"/>
              </a:rPr>
              <a:t>(1787-1868), setzte sich</a:t>
            </a:r>
            <a:r>
              <a:rPr lang="de-DE" dirty="0">
                <a:solidFill>
                  <a:srgbClr val="003460"/>
                </a:solidFill>
                <a:latin typeface="RUB Scala MZ"/>
                <a:cs typeface="Arial"/>
              </a:rPr>
              <a:t> für eine Verständigung und wirkliche Bekenntnisgemeinschaft zwischen Luthertum und Reformiertentum ein; Bekenntnisgrundlage der Union;</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zunächst Professor in Heidelberg, dann ab 1822-1844 in Bonn, führende Gestalt in</a:t>
            </a:r>
            <a:br>
              <a:rPr lang="de-DE" dirty="0">
                <a:solidFill>
                  <a:srgbClr val="000000"/>
                </a:solidFill>
                <a:latin typeface="RUB Scala MZ"/>
              </a:rPr>
            </a:br>
            <a:r>
              <a:rPr lang="de-DE" dirty="0">
                <a:solidFill>
                  <a:srgbClr val="003460"/>
                </a:solidFill>
                <a:latin typeface="RUB Scala MZ"/>
                <a:cs typeface="Arial"/>
              </a:rPr>
              <a:t>Fakultät und Kirche;</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maßgebliches Lehrbuch: „System der Christlichen Lehre“ (1829/1851), Verbindung</a:t>
            </a:r>
            <a:br>
              <a:rPr lang="de-DE" dirty="0">
                <a:solidFill>
                  <a:srgbClr val="000000"/>
                </a:solidFill>
                <a:latin typeface="RUB Scala MZ"/>
              </a:rPr>
            </a:br>
            <a:r>
              <a:rPr lang="de-DE" dirty="0">
                <a:solidFill>
                  <a:srgbClr val="003460"/>
                </a:solidFill>
                <a:latin typeface="RUB Scala MZ"/>
                <a:cs typeface="Arial"/>
              </a:rPr>
              <a:t>von Schleiermachers Glaubenslehre mit Elementen der spekulativen Theologie =</a:t>
            </a:r>
            <a:br>
              <a:rPr lang="de-DE" dirty="0">
                <a:solidFill>
                  <a:srgbClr val="000000"/>
                </a:solidFill>
                <a:latin typeface="RUB Scala MZ"/>
              </a:rPr>
            </a:br>
            <a:r>
              <a:rPr lang="de-DE" dirty="0">
                <a:solidFill>
                  <a:srgbClr val="003460"/>
                </a:solidFill>
                <a:latin typeface="RUB Scala MZ"/>
                <a:cs typeface="Arial"/>
              </a:rPr>
              <a:t>klassisches Dokument der Vermittlungstheologie.</a:t>
            </a:r>
          </a:p>
          <a:p>
            <a:pPr>
              <a:lnSpc>
                <a:spcPts val="3350"/>
              </a:lnSpc>
            </a:pPr>
            <a:endParaRPr lang="en-CA" sz="2400" dirty="0">
              <a:solidFill>
                <a:srgbClr val="000000"/>
              </a:solidFill>
            </a:endParaRPr>
          </a:p>
          <a:p>
            <a:pPr>
              <a:lnSpc>
                <a:spcPts val="3400"/>
              </a:lnSpc>
            </a:pPr>
            <a:endParaRPr lang="en-CA" dirty="0">
              <a:solidFill>
                <a:srgbClr val="000000"/>
              </a:solidFill>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a:t>
            </a:r>
            <a:r>
              <a:rPr lang="de-DE" sz="2800" b="1" dirty="0" err="1">
                <a:solidFill>
                  <a:srgbClr val="003460"/>
                </a:solidFill>
                <a:latin typeface="RUB Scala MZ"/>
                <a:cs typeface="Calibri Bold"/>
              </a:rPr>
              <a:t>Nitzsch</a:t>
            </a:r>
            <a:endParaRPr lang="de-DE" sz="2800" b="1" dirty="0">
              <a:solidFill>
                <a:srgbClr val="003460"/>
              </a:solidFill>
              <a:latin typeface="RUB Scala MZ"/>
              <a:cs typeface="Calibri Bold"/>
            </a:endParaRPr>
          </a:p>
        </p:txBody>
      </p:sp>
      <p:pic>
        <p:nvPicPr>
          <p:cNvPr id="9" name="Sound aufgezeichnet" descr="Sound aufgezeichnet">
            <a:hlinkClick r:id="" action="ppaction://media"/>
            <a:extLst>
              <a:ext uri="{FF2B5EF4-FFF2-40B4-BE49-F238E27FC236}">
                <a16:creationId xmlns:a16="http://schemas.microsoft.com/office/drawing/2014/main" id="{BC3FA691-457B-43A3-A64E-AE44578D65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0311" y="3050792"/>
            <a:ext cx="812800" cy="812800"/>
          </a:xfrm>
          <a:prstGeom prst="rect">
            <a:avLst/>
          </a:prstGeom>
        </p:spPr>
      </p:pic>
    </p:spTree>
    <p:extLst>
      <p:ext uri="{BB962C8B-B14F-4D97-AF65-F5344CB8AC3E}">
        <p14:creationId xmlns:p14="http://schemas.microsoft.com/office/powerpoint/2010/main" val="8352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5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dirty="0">
                <a:solidFill>
                  <a:srgbClr val="003460"/>
                </a:solidFill>
                <a:latin typeface="RUB Scala MZ"/>
                <a:cs typeface="Arial"/>
              </a:rPr>
              <a:t>Gegenstand der Dogmatik: die gegenwärtige Glaubensauffassung der Kirche,</a:t>
            </a:r>
            <a:br>
              <a:rPr lang="de-DE" dirty="0">
                <a:solidFill>
                  <a:srgbClr val="000000"/>
                </a:solidFill>
                <a:latin typeface="RUB Scala MZ"/>
              </a:rPr>
            </a:br>
            <a:r>
              <a:rPr lang="de-DE" dirty="0">
                <a:solidFill>
                  <a:srgbClr val="003460"/>
                </a:solidFill>
                <a:latin typeface="RUB Scala MZ"/>
                <a:cs typeface="Arial"/>
              </a:rPr>
              <a:t>weil der Geist von Christus her, in dieser als Gemeinbewusstsein lebendig ist</a:t>
            </a:r>
            <a:br>
              <a:rPr lang="de-DE" dirty="0">
                <a:solidFill>
                  <a:srgbClr val="000000"/>
                </a:solidFill>
                <a:latin typeface="RUB Scala MZ"/>
              </a:rPr>
            </a:br>
            <a:r>
              <a:rPr lang="de-DE" dirty="0">
                <a:solidFill>
                  <a:srgbClr val="003460"/>
                </a:solidFill>
                <a:latin typeface="RUB Scala MZ"/>
                <a:cs typeface="Arial"/>
              </a:rPr>
              <a:t>Anknüpfung an das gegenwärtige fromme Bewusstsein, d.h. auch hier wird das</a:t>
            </a:r>
            <a:br>
              <a:rPr lang="de-DE" dirty="0">
                <a:solidFill>
                  <a:srgbClr val="000000"/>
                </a:solidFill>
                <a:latin typeface="RUB Scala MZ"/>
              </a:rPr>
            </a:br>
            <a:r>
              <a:rPr lang="de-DE" dirty="0">
                <a:solidFill>
                  <a:srgbClr val="003460"/>
                </a:solidFill>
                <a:latin typeface="RUB Scala MZ"/>
                <a:cs typeface="Arial"/>
              </a:rPr>
              <a:t>reformatorische Schriftprinzip aufgehoben.</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Kirche und Theologie gründen auf der Offenbarung Gottes in Jesus Christus. Dieser ist „Gegenstand und Mittler der Offenbarung und dies eben dadurch, </a:t>
            </a:r>
            <a:r>
              <a:rPr lang="de-DE" dirty="0" err="1">
                <a:solidFill>
                  <a:srgbClr val="003460"/>
                </a:solidFill>
                <a:latin typeface="RUB Scala MZ"/>
                <a:cs typeface="Arial"/>
              </a:rPr>
              <a:t>daß</a:t>
            </a:r>
            <a:r>
              <a:rPr lang="de-DE" dirty="0">
                <a:solidFill>
                  <a:srgbClr val="003460"/>
                </a:solidFill>
                <a:latin typeface="RUB Scala MZ"/>
                <a:cs typeface="Arial"/>
              </a:rPr>
              <a:t> er</a:t>
            </a:r>
            <a:r>
              <a:rPr lang="de-DE" dirty="0">
                <a:solidFill>
                  <a:srgbClr val="000000"/>
                </a:solidFill>
                <a:latin typeface="RUB Scala MZ"/>
                <a:cs typeface="Arial"/>
              </a:rPr>
              <a:t> </a:t>
            </a:r>
            <a:r>
              <a:rPr lang="de-DE" dirty="0">
                <a:solidFill>
                  <a:srgbClr val="003460"/>
                </a:solidFill>
                <a:latin typeface="RUB Scala MZ"/>
                <a:cs typeface="Arial"/>
              </a:rPr>
              <a:t>das Mitwissen mit Gott ursprünglich oder die vollkommene Gemeinschaft Gottes überhaupt besitzt“ (§ 23).</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Von der Offenbarung in Christus bzw. von der Heiligen Schrift schöpft die Theologie ihre Gotteserkenntnis, die zugleich erhärtet wird durch die persönliche, vom Wort übermittelte und vom Geist bewirkte Glaubenserfahrung.</a:t>
            </a:r>
          </a:p>
          <a:p>
            <a:pPr marL="285750" indent="-285750">
              <a:lnSpc>
                <a:spcPts val="3365"/>
              </a:lnSpc>
              <a:buFont typeface="Arial" panose="020B0604020202020204" pitchFamily="34" charset="0"/>
              <a:buChar char="•"/>
            </a:pPr>
            <a:endParaRPr lang="en-CA" dirty="0">
              <a:solidFill>
                <a:srgbClr val="003460"/>
              </a:solidFill>
              <a:cs typeface="Arial"/>
            </a:endParaRPr>
          </a:p>
          <a:p>
            <a:pPr marL="285750" indent="-285750">
              <a:lnSpc>
                <a:spcPts val="3365"/>
              </a:lnSpc>
              <a:buFont typeface="Arial" panose="020B0604020202020204" pitchFamily="34" charset="0"/>
              <a:buChar char="•"/>
            </a:pPr>
            <a:endParaRPr lang="en-CA" dirty="0">
              <a:solidFill>
                <a:srgbClr val="003460"/>
              </a:solidFill>
              <a:cs typeface="Arial"/>
            </a:endParaRPr>
          </a:p>
          <a:p>
            <a:pPr>
              <a:lnSpc>
                <a:spcPts val="3365"/>
              </a:lnSpc>
            </a:pPr>
            <a:endParaRPr lang="en-CA" sz="2400"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a:t>
            </a:r>
          </a:p>
        </p:txBody>
      </p:sp>
    </p:spTree>
    <p:extLst>
      <p:ext uri="{BB962C8B-B14F-4D97-AF65-F5344CB8AC3E}">
        <p14:creationId xmlns:p14="http://schemas.microsoft.com/office/powerpoint/2010/main" val="117089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prstClr val="black"/>
                </a:solidFill>
                <a:effectLst/>
                <a:uLnTx/>
                <a:uFillTx/>
                <a:latin typeface="RUB Scala MZ" pitchFamily="2" charset="0"/>
                <a:ea typeface="+mn-ea"/>
                <a:cs typeface="+mn-cs"/>
              </a:rPr>
              <a:t>					</a:t>
            </a: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3"/>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544027" cy="923330"/>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3560"/>
                </a:solidFill>
                <a:effectLst/>
                <a:uLnTx/>
                <a:uFillTx/>
                <a:latin typeface="RUB Scala MZ" pitchFamily="2" charset="0"/>
                <a:ea typeface="+mn-ea"/>
                <a:cs typeface="+mn-cs"/>
              </a:rPr>
              <a:t>Vermittlungstheologie</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8DAE10"/>
                </a:solidFill>
                <a:effectLst/>
                <a:uLnTx/>
                <a:uFillTx/>
                <a:latin typeface="RUB Scala MZ"/>
                <a:ea typeface="+mn-ea"/>
                <a:cs typeface="Arial" charset="0"/>
              </a:rPr>
              <a:t>13. Lektüre: </a:t>
            </a:r>
            <a:r>
              <a:rPr lang="de-DE" sz="2800" dirty="0">
                <a:solidFill>
                  <a:srgbClr val="8DAE10"/>
                </a:solidFill>
                <a:latin typeface="RUB Scala MZ"/>
                <a:cs typeface="Arial" charset="0"/>
              </a:rPr>
              <a:t>16.01.2025</a:t>
            </a:r>
            <a:endParaRPr kumimoji="0" lang="de-DE" sz="2800" b="0" i="0" u="none" strike="noStrike" kern="1200" cap="none" spc="0" normalizeH="0" baseline="0" noProof="0" dirty="0">
              <a:ln>
                <a:noFill/>
              </a:ln>
              <a:solidFill>
                <a:srgbClr val="8DAE10"/>
              </a:solidFill>
              <a:effectLst/>
              <a:uLnTx/>
              <a:uFillTx/>
              <a:latin typeface="RUB Scala MZ"/>
              <a:ea typeface="+mn-ea"/>
              <a:cs typeface="Arial" charset="0"/>
            </a:endParaRPr>
          </a:p>
        </p:txBody>
      </p:sp>
      <p:pic>
        <p:nvPicPr>
          <p:cNvPr id="12292" name="Grafik 13" descr="Wortmarke_BLAU_srgb.jpg"/>
          <p:cNvPicPr>
            <a:picLocks noChangeAspect="1"/>
          </p:cNvPicPr>
          <p:nvPr/>
        </p:nvPicPr>
        <p:blipFill>
          <a:blip r:embed="rId4"/>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830997"/>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Gause</a:t>
            </a:r>
          </a:p>
        </p:txBody>
      </p:sp>
      <p:sp>
        <p:nvSpPr>
          <p:cNvPr id="12295" name="Textfeld 9"/>
          <p:cNvSpPr txBox="1">
            <a:spLocks noChangeArrowheads="1"/>
          </p:cNvSpPr>
          <p:nvPr/>
        </p:nvSpPr>
        <p:spPr bwMode="auto">
          <a:xfrm>
            <a:off x="143957" y="6951918"/>
            <a:ext cx="3533631" cy="400110"/>
          </a:xfrm>
          <a:prstGeom prst="rect">
            <a:avLst/>
          </a:prstGeom>
          <a:noFill/>
          <a:ln w="9525">
            <a:noFill/>
            <a:miter lim="800000"/>
            <a:headEnd/>
            <a:tailEnd/>
          </a:ln>
        </p:spPr>
        <p:txBody>
          <a:bodyPr wrap="square">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Martin Luther: 95 Thesen</a:t>
            </a:r>
          </a:p>
        </p:txBody>
      </p:sp>
      <p:pic>
        <p:nvPicPr>
          <p:cNvPr id="2" name="Grafik 1">
            <a:extLst>
              <a:ext uri="{FF2B5EF4-FFF2-40B4-BE49-F238E27FC236}">
                <a16:creationId xmlns:a16="http://schemas.microsoft.com/office/drawing/2014/main" id="{E4DBD064-22A2-4900-9529-B248E23C8214}"/>
              </a:ext>
            </a:extLst>
          </p:cNvPr>
          <p:cNvPicPr>
            <a:picLocks noChangeAspect="1"/>
          </p:cNvPicPr>
          <p:nvPr/>
        </p:nvPicPr>
        <p:blipFill>
          <a:blip r:embed="rId5"/>
          <a:stretch>
            <a:fillRect/>
          </a:stretch>
        </p:blipFill>
        <p:spPr>
          <a:xfrm>
            <a:off x="3747722" y="2772859"/>
            <a:ext cx="6230652" cy="4645555"/>
          </a:xfrm>
          <a:prstGeom prst="rect">
            <a:avLst/>
          </a:prstGeom>
        </p:spPr>
      </p:pic>
    </p:spTree>
    <p:extLst>
      <p:ext uri="{BB962C8B-B14F-4D97-AF65-F5344CB8AC3E}">
        <p14:creationId xmlns:p14="http://schemas.microsoft.com/office/powerpoint/2010/main" val="39689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dirty="0">
                <a:solidFill>
                  <a:srgbClr val="003460"/>
                </a:solidFill>
                <a:latin typeface="RUB Scala MZ"/>
                <a:cs typeface="Arial"/>
              </a:rPr>
              <a:t>Betonung des persönlichen Gottes, des Erlösers (Gott hat sich nicht in allg.</a:t>
            </a:r>
            <a:br>
              <a:rPr lang="de-DE" dirty="0">
                <a:solidFill>
                  <a:srgbClr val="000000"/>
                </a:solidFill>
                <a:latin typeface="RUB Scala MZ"/>
              </a:rPr>
            </a:br>
            <a:r>
              <a:rPr lang="de-DE" dirty="0">
                <a:solidFill>
                  <a:srgbClr val="003460"/>
                </a:solidFill>
                <a:latin typeface="RUB Scala MZ"/>
                <a:cs typeface="Arial"/>
              </a:rPr>
              <a:t>Sätzen, sondern in der Person Jesu offenbart - (gegen den Rationalismus der</a:t>
            </a:r>
            <a:r>
              <a:rPr lang="de-DE" dirty="0">
                <a:solidFill>
                  <a:srgbClr val="000000"/>
                </a:solidFill>
                <a:latin typeface="RUB Scala MZ"/>
                <a:cs typeface="Arial"/>
              </a:rPr>
              <a:t> </a:t>
            </a:r>
            <a:r>
              <a:rPr lang="de-DE" dirty="0">
                <a:solidFill>
                  <a:srgbClr val="003460"/>
                </a:solidFill>
                <a:latin typeface="RUB Scala MZ"/>
                <a:cs typeface="Arial"/>
              </a:rPr>
              <a:t>Aufklärung gerichtet).</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dem gläubigen Bewusstsein entspringt die christliche Sittlichkeit, d.h. in die Dogmatik hat </a:t>
            </a:r>
            <a:r>
              <a:rPr lang="de-DE" dirty="0" err="1">
                <a:solidFill>
                  <a:srgbClr val="003460"/>
                </a:solidFill>
                <a:latin typeface="RUB Scala MZ"/>
                <a:cs typeface="Arial"/>
              </a:rPr>
              <a:t>Nitzsch</a:t>
            </a:r>
            <a:r>
              <a:rPr lang="de-DE" dirty="0">
                <a:solidFill>
                  <a:srgbClr val="003460"/>
                </a:solidFill>
                <a:latin typeface="RUB Scala MZ"/>
                <a:cs typeface="Arial"/>
              </a:rPr>
              <a:t> die Ethik integriert, verstanden als Erneuerung des Menschen durch die Wiedergeburt  im Geiste Gottes, die eine Frucht des Glaubens</a:t>
            </a:r>
            <a:r>
              <a:rPr lang="de-DE" dirty="0">
                <a:solidFill>
                  <a:srgbClr val="000000"/>
                </a:solidFill>
                <a:latin typeface="RUB Scala MZ"/>
                <a:cs typeface="Arial"/>
              </a:rPr>
              <a:t> </a:t>
            </a:r>
            <a:r>
              <a:rPr lang="de-DE" dirty="0">
                <a:solidFill>
                  <a:srgbClr val="003460"/>
                </a:solidFill>
                <a:latin typeface="RUB Scala MZ"/>
                <a:cs typeface="Arial"/>
              </a:rPr>
              <a:t>ist. Christliches Leben wird getragen vom Gesetz des Geistes, erhalten in der</a:t>
            </a:r>
            <a:br>
              <a:rPr lang="de-DE" dirty="0">
                <a:solidFill>
                  <a:srgbClr val="000000"/>
                </a:solidFill>
                <a:latin typeface="RUB Scala MZ"/>
              </a:rPr>
            </a:br>
            <a:r>
              <a:rPr lang="de-DE" dirty="0">
                <a:solidFill>
                  <a:srgbClr val="003460"/>
                </a:solidFill>
                <a:latin typeface="RUB Scala MZ"/>
                <a:cs typeface="Arial"/>
              </a:rPr>
              <a:t>Zucht und wirksam in den Früchten des Geistes (§ 150).</a:t>
            </a: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die Liebe als Grundgesetz der Erneuerung führt zum Nächsten und zur</a:t>
            </a:r>
            <a:br>
              <a:rPr lang="de-DE" sz="2000" dirty="0">
                <a:solidFill>
                  <a:srgbClr val="000000"/>
                </a:solidFill>
                <a:latin typeface="RUB Scala MZ"/>
              </a:rPr>
            </a:br>
            <a:r>
              <a:rPr lang="de-DE" sz="2000" dirty="0">
                <a:solidFill>
                  <a:srgbClr val="003460"/>
                </a:solidFill>
                <a:latin typeface="RUB Scala MZ"/>
                <a:cs typeface="Arial"/>
              </a:rPr>
              <a:t>Gemeinschaft; Dogmatik und Ethik gipfeln geradezu in der Darstellung der</a:t>
            </a:r>
            <a:br>
              <a:rPr lang="de-DE" sz="2000" dirty="0">
                <a:solidFill>
                  <a:srgbClr val="000000"/>
                </a:solidFill>
                <a:latin typeface="RUB Scala MZ"/>
              </a:rPr>
            </a:br>
            <a:r>
              <a:rPr lang="de-DE" sz="2000" dirty="0">
                <a:solidFill>
                  <a:srgbClr val="003460"/>
                </a:solidFill>
                <a:latin typeface="RUB Scala MZ"/>
                <a:cs typeface="Arial"/>
              </a:rPr>
              <a:t>Gemeinschaft als Kirche, in Beruf, Familie und Staat.</a:t>
            </a:r>
          </a:p>
          <a:p>
            <a:pPr>
              <a:lnSpc>
                <a:spcPts val="3400"/>
              </a:lnSpc>
            </a:pPr>
            <a:endParaRPr lang="en-CA" sz="2000" dirty="0">
              <a:solidFill>
                <a:srgbClr val="000000"/>
              </a:solidFill>
            </a:endParaRPr>
          </a:p>
          <a:p>
            <a:pPr>
              <a:lnSpc>
                <a:spcPts val="3400"/>
              </a:lnSpc>
            </a:pPr>
            <a:endParaRPr lang="en-CA" dirty="0">
              <a:solidFill>
                <a:srgbClr val="003460"/>
              </a:solidFill>
              <a:latin typeface="Arial"/>
              <a:cs typeface="Arial"/>
            </a:endParaRPr>
          </a:p>
          <a:p>
            <a:pPr>
              <a:lnSpc>
                <a:spcPts val="3400"/>
              </a:lnSpc>
            </a:pPr>
            <a:endParaRPr lang="en-CA" dirty="0">
              <a:solidFill>
                <a:srgbClr val="000000"/>
              </a:solidFill>
            </a:endParaRPr>
          </a:p>
          <a:p>
            <a:pPr>
              <a:lnSpc>
                <a:spcPts val="3365"/>
              </a:lnSpc>
            </a:pPr>
            <a:endParaRPr lang="en-CA"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a:t>
            </a:r>
            <a:r>
              <a:rPr lang="de-DE" sz="2800" b="1" dirty="0" err="1">
                <a:solidFill>
                  <a:srgbClr val="003460"/>
                </a:solidFill>
                <a:latin typeface="RUB Scala MZ"/>
                <a:cs typeface="Calibri Bold"/>
              </a:rPr>
              <a:t>Nitzsch</a:t>
            </a:r>
            <a:endParaRPr lang="de-DE" sz="2800" b="1" dirty="0">
              <a:solidFill>
                <a:srgbClr val="003460"/>
              </a:solidFill>
              <a:latin typeface="RUB Scala MZ"/>
              <a:cs typeface="Calibri Bold"/>
            </a:endParaRPr>
          </a:p>
        </p:txBody>
      </p:sp>
    </p:spTree>
    <p:extLst>
      <p:ext uri="{BB962C8B-B14F-4D97-AF65-F5344CB8AC3E}">
        <p14:creationId xmlns:p14="http://schemas.microsoft.com/office/powerpoint/2010/main" val="297440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überzeugter Vertreter der positiven Union, wirkte in dieser Hinsicht im Rheinland,</a:t>
            </a:r>
            <a:br>
              <a:rPr lang="de-DE" sz="2000" dirty="0">
                <a:solidFill>
                  <a:srgbClr val="000000"/>
                </a:solidFill>
                <a:latin typeface="RUB Scala MZ"/>
              </a:rPr>
            </a:br>
            <a:r>
              <a:rPr lang="de-DE" sz="2000" dirty="0">
                <a:solidFill>
                  <a:srgbClr val="003460"/>
                </a:solidFill>
                <a:latin typeface="RUB Scala MZ"/>
                <a:cs typeface="Arial"/>
              </a:rPr>
              <a:t>seit 1838 dort Vizepräsident der Provinzialsynode, Befürworter einer</a:t>
            </a:r>
            <a:br>
              <a:rPr lang="de-DE" sz="2000" dirty="0">
                <a:solidFill>
                  <a:srgbClr val="000000"/>
                </a:solidFill>
                <a:latin typeface="RUB Scala MZ"/>
              </a:rPr>
            </a:br>
            <a:r>
              <a:rPr lang="de-DE" sz="2000" dirty="0">
                <a:solidFill>
                  <a:srgbClr val="003460"/>
                </a:solidFill>
                <a:latin typeface="RUB Scala MZ"/>
                <a:cs typeface="Arial"/>
              </a:rPr>
              <a:t>Presbyterialverfassung.</a:t>
            </a: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legte 1846 auf der ersten evangelischen Berliner Generalsynode ein unionistisches Ordinationsformular</a:t>
            </a:r>
            <a:r>
              <a:rPr lang="de-DE" sz="2000" dirty="0">
                <a:solidFill>
                  <a:srgbClr val="000000"/>
                </a:solidFill>
                <a:latin typeface="RUB Scala MZ"/>
              </a:rPr>
              <a:t> </a:t>
            </a:r>
            <a:r>
              <a:rPr lang="de-DE" sz="2000" dirty="0">
                <a:solidFill>
                  <a:srgbClr val="003460"/>
                </a:solidFill>
                <a:latin typeface="RUB Scala MZ"/>
                <a:cs typeface="Arial"/>
              </a:rPr>
              <a:t>vor (sog. </a:t>
            </a:r>
            <a:r>
              <a:rPr lang="de-DE" sz="2000" dirty="0" err="1">
                <a:solidFill>
                  <a:srgbClr val="003460"/>
                </a:solidFill>
                <a:latin typeface="RUB Scala MZ"/>
                <a:cs typeface="Arial"/>
              </a:rPr>
              <a:t>Nitzschenum</a:t>
            </a:r>
            <a:r>
              <a:rPr lang="de-DE" sz="2000" dirty="0">
                <a:solidFill>
                  <a:srgbClr val="003460"/>
                </a:solidFill>
                <a:latin typeface="RUB Scala MZ"/>
                <a:cs typeface="Arial"/>
              </a:rPr>
              <a:t>), vehemente Parteinahme für das Recht der Gemeinde, d.h. für eine Mitbeteiligung und Mitverantwortung (= Demokratisierung).</a:t>
            </a: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Das wurde von konservativen Kirchenvertretern massiv kritisiert.</a:t>
            </a:r>
          </a:p>
          <a:p>
            <a:pPr>
              <a:lnSpc>
                <a:spcPts val="3400"/>
              </a:lnSpc>
            </a:pPr>
            <a:endParaRPr lang="en-CA" sz="2000" dirty="0">
              <a:solidFill>
                <a:srgbClr val="003460"/>
              </a:solidFill>
              <a:latin typeface="Arial"/>
              <a:cs typeface="Arial"/>
            </a:endParaRPr>
          </a:p>
          <a:p>
            <a:pPr>
              <a:lnSpc>
                <a:spcPts val="3400"/>
              </a:lnSpc>
            </a:pPr>
            <a:endParaRPr lang="en-CA" sz="2000" dirty="0">
              <a:solidFill>
                <a:srgbClr val="003460"/>
              </a:solidFill>
              <a:latin typeface="Arial"/>
              <a:cs typeface="Arial"/>
            </a:endParaRPr>
          </a:p>
          <a:p>
            <a:pPr>
              <a:lnSpc>
                <a:spcPts val="3400"/>
              </a:lnSpc>
            </a:pPr>
            <a:endParaRPr lang="en-CA" sz="2000" dirty="0">
              <a:solidFill>
                <a:srgbClr val="003460"/>
              </a:solidFill>
              <a:latin typeface="Arial"/>
              <a:cs typeface="Arial"/>
            </a:endParaRPr>
          </a:p>
          <a:p>
            <a:pPr>
              <a:lnSpc>
                <a:spcPts val="3400"/>
              </a:lnSpc>
            </a:pPr>
            <a:endParaRPr lang="en-CA" sz="2000" dirty="0">
              <a:solidFill>
                <a:srgbClr val="000000"/>
              </a:solidFill>
            </a:endParaRPr>
          </a:p>
          <a:p>
            <a:pPr>
              <a:lnSpc>
                <a:spcPts val="3365"/>
              </a:lnSpc>
            </a:pPr>
            <a:endParaRPr lang="en-CA"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a:t>
            </a:r>
            <a:r>
              <a:rPr lang="de-DE" sz="2800" b="1" dirty="0" err="1">
                <a:solidFill>
                  <a:srgbClr val="003460"/>
                </a:solidFill>
                <a:latin typeface="RUB Scala MZ"/>
                <a:cs typeface="Calibri Bold"/>
              </a:rPr>
              <a:t>Nitzsch</a:t>
            </a:r>
            <a:endParaRPr lang="de-DE" sz="2800" b="1" dirty="0">
              <a:solidFill>
                <a:srgbClr val="003460"/>
              </a:solidFill>
              <a:latin typeface="RUB Scala MZ"/>
              <a:cs typeface="Calibri Bold"/>
            </a:endParaRPr>
          </a:p>
        </p:txBody>
      </p:sp>
    </p:spTree>
    <p:extLst>
      <p:ext uri="{BB962C8B-B14F-4D97-AF65-F5344CB8AC3E}">
        <p14:creationId xmlns:p14="http://schemas.microsoft.com/office/powerpoint/2010/main" val="250852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just" defTabSz="914400" rtl="0" eaLnBrk="1" fontAlgn="auto" latinLnBrk="0" hangingPunct="1">
              <a:lnSpc>
                <a:spcPts val="34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1F497D"/>
                </a:solidFill>
                <a:effectLst/>
                <a:uLnTx/>
                <a:uFillTx/>
                <a:latin typeface="RUB Scala MZ"/>
              </a:rPr>
              <a:t>Nitzschenum</a:t>
            </a:r>
          </a:p>
          <a:p>
            <a:pPr marL="0" marR="0" lvl="0" indent="0" algn="just" defTabSz="914400" rtl="0" eaLnBrk="1" fontAlgn="auto" latinLnBrk="0" hangingPunct="1">
              <a:lnSpc>
                <a:spcPts val="34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1F497D"/>
                </a:solidFill>
                <a:effectLst/>
                <a:uLnTx/>
                <a:uFillTx/>
                <a:latin typeface="RUB Scala MZ"/>
              </a:rPr>
              <a:t>„</a:t>
            </a:r>
            <a:r>
              <a:rPr kumimoji="0" lang="mr-IN" sz="1800" b="0" i="0" u="none" strike="noStrike" kern="1200" cap="none" spc="0" normalizeH="0" baseline="0" noProof="0" dirty="0">
                <a:ln>
                  <a:noFill/>
                </a:ln>
                <a:solidFill>
                  <a:srgbClr val="1F497D"/>
                </a:solidFill>
                <a:effectLst/>
                <a:uLnTx/>
                <a:uFillTx/>
                <a:latin typeface="RUB Scala MZ"/>
                <a:cs typeface="Mangal" panose="02040503050203030202" pitchFamily="18" charset="0"/>
              </a:rPr>
              <a:t>…</a:t>
            </a:r>
            <a:r>
              <a:rPr kumimoji="0" lang="de-DE" sz="1800" b="0" i="0" u="none" strike="noStrike" kern="1200" cap="none" spc="0" normalizeH="0" baseline="0" noProof="0" dirty="0">
                <a:ln>
                  <a:noFill/>
                </a:ln>
                <a:solidFill>
                  <a:srgbClr val="1F497D"/>
                </a:solidFill>
                <a:effectLst/>
                <a:uLnTx/>
                <a:uFillTx/>
                <a:latin typeface="RUB Scala MZ"/>
              </a:rPr>
              <a:t> so bekenne sich der Diener am Worte zum Glauben an Gott, den Vater, allmächtigen Schöpfer Himmels und der Erden; und an Jesus Christus, seinen eingeborenen Sohn, der sich selber entäußerte und Knechtsgestalt annahm und als Prophet von Gott mächtig von </a:t>
            </a:r>
            <a:r>
              <a:rPr kumimoji="0" lang="de-DE" sz="1800" b="0" i="0" u="none" strike="noStrike" kern="1200" cap="none" spc="0" normalizeH="0" baseline="0" noProof="0" dirty="0" err="1">
                <a:ln>
                  <a:noFill/>
                </a:ln>
                <a:solidFill>
                  <a:srgbClr val="1F497D"/>
                </a:solidFill>
                <a:effectLst/>
                <a:uLnTx/>
                <a:uFillTx/>
                <a:latin typeface="RUB Scala MZ"/>
              </a:rPr>
              <a:t>That</a:t>
            </a:r>
            <a:r>
              <a:rPr kumimoji="0" lang="de-DE" sz="1800" b="0" i="0" u="none" strike="noStrike" kern="1200" cap="none" spc="0" normalizeH="0" baseline="0" noProof="0" dirty="0">
                <a:ln>
                  <a:noFill/>
                </a:ln>
                <a:solidFill>
                  <a:srgbClr val="1F497D"/>
                </a:solidFill>
                <a:effectLst/>
                <a:uLnTx/>
                <a:uFillTx/>
                <a:latin typeface="RUB Scala MZ"/>
              </a:rPr>
              <a:t> und Wort den Frieden verkündigt, der um unserer Sünde willen dahin gegeben und um unserer Gerechtigkeit willen auferweckt (ist), sich gesetzt hat zur Rechten Gottes und herrschet als Haupt der Gemeinde ewiglich; und an den Hl. Geist, durch welchen wir </a:t>
            </a:r>
            <a:r>
              <a:rPr kumimoji="0" lang="de-DE" sz="1800" b="0" i="0" u="none" strike="noStrike" kern="1200" cap="none" spc="0" normalizeH="0" baseline="0" noProof="0" dirty="0" err="1">
                <a:ln>
                  <a:noFill/>
                </a:ln>
                <a:solidFill>
                  <a:srgbClr val="1F497D"/>
                </a:solidFill>
                <a:effectLst/>
                <a:uLnTx/>
                <a:uFillTx/>
                <a:latin typeface="RUB Scala MZ"/>
              </a:rPr>
              <a:t>Jesum</a:t>
            </a:r>
            <a:r>
              <a:rPr kumimoji="0" lang="de-DE" sz="1800" b="0" i="0" u="none" strike="noStrike" kern="1200" cap="none" spc="0" normalizeH="0" baseline="0" noProof="0" dirty="0">
                <a:ln>
                  <a:noFill/>
                </a:ln>
                <a:solidFill>
                  <a:srgbClr val="1F497D"/>
                </a:solidFill>
                <a:effectLst/>
                <a:uLnTx/>
                <a:uFillTx/>
                <a:latin typeface="RUB Scala MZ"/>
              </a:rPr>
              <a:t> einen Herrn heißen </a:t>
            </a:r>
            <a:r>
              <a:rPr kumimoji="0" lang="de-DE" sz="1800" b="0" i="0" u="none" strike="noStrike" kern="1200" cap="none" spc="0" normalizeH="0" baseline="0" noProof="0" dirty="0" err="1">
                <a:ln>
                  <a:noFill/>
                </a:ln>
                <a:solidFill>
                  <a:srgbClr val="1F497D"/>
                </a:solidFill>
                <a:effectLst/>
                <a:uLnTx/>
                <a:uFillTx/>
                <a:latin typeface="RUB Scala MZ"/>
              </a:rPr>
              <a:t>unnd</a:t>
            </a:r>
            <a:r>
              <a:rPr kumimoji="0" lang="de-DE" sz="1800" b="0" i="0" u="none" strike="noStrike" kern="1200" cap="none" spc="0" normalizeH="0" baseline="0" noProof="0" dirty="0">
                <a:ln>
                  <a:noFill/>
                </a:ln>
                <a:solidFill>
                  <a:srgbClr val="1F497D"/>
                </a:solidFill>
                <a:effectLst/>
                <a:uLnTx/>
                <a:uFillTx/>
                <a:latin typeface="RUB Scala MZ"/>
              </a:rPr>
              <a:t> erkennen, was uns in ihm geschenkt ist, der den Gläubigen bezeuget, </a:t>
            </a:r>
            <a:r>
              <a:rPr kumimoji="0" lang="de-DE" sz="1800" b="0" i="0" u="none" strike="noStrike" kern="1200" cap="none" spc="0" normalizeH="0" baseline="0" noProof="0" dirty="0" err="1">
                <a:ln>
                  <a:noFill/>
                </a:ln>
                <a:solidFill>
                  <a:srgbClr val="1F497D"/>
                </a:solidFill>
                <a:effectLst/>
                <a:uLnTx/>
                <a:uFillTx/>
                <a:latin typeface="RUB Scala MZ"/>
              </a:rPr>
              <a:t>daß</a:t>
            </a:r>
            <a:r>
              <a:rPr kumimoji="0" lang="de-DE" sz="1800" b="0" i="0" u="none" strike="noStrike" kern="1200" cap="none" spc="0" normalizeH="0" baseline="0" noProof="0" dirty="0">
                <a:ln>
                  <a:noFill/>
                </a:ln>
                <a:solidFill>
                  <a:srgbClr val="1F497D"/>
                </a:solidFill>
                <a:effectLst/>
                <a:uLnTx/>
                <a:uFillTx/>
                <a:latin typeface="RUB Scala MZ"/>
              </a:rPr>
              <a:t> sie Gottes Kinder sind, und ihnen das Pfand unvergänglichen Erbes wird, das behalten wird im Himmel. Insbesondere bezeuge das evangelische Lehramt, </a:t>
            </a:r>
            <a:r>
              <a:rPr kumimoji="0" lang="de-DE" sz="1800" b="0" i="0" u="none" strike="noStrike" kern="1200" cap="none" spc="0" normalizeH="0" baseline="0" noProof="0" dirty="0" err="1">
                <a:ln>
                  <a:noFill/>
                </a:ln>
                <a:solidFill>
                  <a:srgbClr val="1F497D"/>
                </a:solidFill>
                <a:effectLst/>
                <a:uLnTx/>
                <a:uFillTx/>
                <a:latin typeface="RUB Scala MZ"/>
              </a:rPr>
              <a:t>daß</a:t>
            </a:r>
            <a:r>
              <a:rPr kumimoji="0" lang="de-DE" sz="1800" b="0" i="0" u="none" strike="noStrike" kern="1200" cap="none" spc="0" normalizeH="0" baseline="0" noProof="0" dirty="0">
                <a:ln>
                  <a:noFill/>
                </a:ln>
                <a:solidFill>
                  <a:srgbClr val="1F497D"/>
                </a:solidFill>
                <a:effectLst/>
                <a:uLnTx/>
                <a:uFillTx/>
                <a:latin typeface="RUB Scala MZ"/>
              </a:rPr>
              <a:t> wir nicht durch des Gesetzes Werke, </a:t>
            </a:r>
            <a:r>
              <a:rPr kumimoji="0" lang="de-DE" sz="1800" b="0" i="0" u="none" strike="noStrike" kern="1200" cap="none" spc="0" normalizeH="0" baseline="0" noProof="0" dirty="0" err="1">
                <a:ln>
                  <a:noFill/>
                </a:ln>
                <a:solidFill>
                  <a:srgbClr val="1F497D"/>
                </a:solidFill>
                <a:effectLst/>
                <a:uLnTx/>
                <a:uFillTx/>
                <a:latin typeface="RUB Scala MZ"/>
              </a:rPr>
              <a:t>sonder</a:t>
            </a:r>
            <a:r>
              <a:rPr kumimoji="0" lang="de-DE" sz="1800" b="0" i="0" u="none" strike="noStrike" kern="1200" cap="none" spc="0" normalizeH="0" baseline="0" noProof="0" dirty="0">
                <a:ln>
                  <a:noFill/>
                </a:ln>
                <a:solidFill>
                  <a:srgbClr val="1F497D"/>
                </a:solidFill>
                <a:effectLst/>
                <a:uLnTx/>
                <a:uFillTx/>
                <a:latin typeface="RUB Scala MZ"/>
              </a:rPr>
              <a:t> aus Gnaden selig werden durch den Glauben, der das Herz erneuert, und in der Liebe kräftig die Früchte des Geistes hervorbringt.“ (Verhandlungen GS 1846, Anhang 79)</a:t>
            </a:r>
            <a:endParaRPr kumimoji="0" lang="en-CA" sz="1800" b="0" i="0" u="none" strike="noStrike" kern="1200" cap="none" spc="0" normalizeH="0" baseline="0" noProof="0" dirty="0">
              <a:ln>
                <a:noFill/>
              </a:ln>
              <a:solidFill>
                <a:srgbClr val="1F497D"/>
              </a:solidFill>
              <a:effectLst/>
              <a:uLnTx/>
              <a:uFillTx/>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a:t>
            </a:r>
            <a:r>
              <a:rPr lang="de-DE" sz="2800" b="1" dirty="0" err="1">
                <a:solidFill>
                  <a:srgbClr val="003460"/>
                </a:solidFill>
                <a:latin typeface="RUB Scala MZ"/>
                <a:cs typeface="Calibri Bold"/>
              </a:rPr>
              <a:t>Nitzsch</a:t>
            </a:r>
            <a:endParaRPr lang="de-DE" sz="2800" b="1" dirty="0">
              <a:solidFill>
                <a:srgbClr val="003460"/>
              </a:solidFill>
              <a:latin typeface="RUB Scala MZ"/>
              <a:cs typeface="Calibri Bold"/>
            </a:endParaRPr>
          </a:p>
        </p:txBody>
      </p:sp>
      <p:pic>
        <p:nvPicPr>
          <p:cNvPr id="6" name="Sound aufgezeichnet" descr="Sound aufgezeichnet">
            <a:hlinkClick r:id="" action="ppaction://media"/>
            <a:extLst>
              <a:ext uri="{FF2B5EF4-FFF2-40B4-BE49-F238E27FC236}">
                <a16:creationId xmlns:a16="http://schemas.microsoft.com/office/drawing/2014/main" id="{828F91DD-5B8A-4043-AFE6-09F88B1334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68875" y="1286473"/>
            <a:ext cx="766440" cy="812800"/>
          </a:xfrm>
          <a:prstGeom prst="rect">
            <a:avLst/>
          </a:prstGeom>
        </p:spPr>
      </p:pic>
    </p:spTree>
    <p:extLst>
      <p:ext uri="{BB962C8B-B14F-4D97-AF65-F5344CB8AC3E}">
        <p14:creationId xmlns:p14="http://schemas.microsoft.com/office/powerpoint/2010/main" val="17490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3460"/>
                </a:solidFill>
                <a:effectLst/>
                <a:uLnTx/>
                <a:uFillTx/>
                <a:latin typeface="RUB Scala MZ"/>
                <a:cs typeface="Arial"/>
              </a:rPr>
              <a:t>Das Eintreten für das Synodalprinzip und eine größere Mitbestimmung fand nicht das Gehör von König Friedrich Wilhelm IV..</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3460"/>
                </a:solidFill>
                <a:effectLst/>
                <a:uLnTx/>
                <a:uFillTx/>
                <a:latin typeface="RUB Scala MZ"/>
                <a:cs typeface="Arial"/>
              </a:rPr>
              <a:t>Das </a:t>
            </a:r>
            <a:r>
              <a:rPr kumimoji="0" lang="de-DE" sz="2000" b="0" i="0" u="none" strike="noStrike" kern="1200" cap="none" spc="0" normalizeH="0" baseline="0" noProof="0" dirty="0" err="1">
                <a:ln>
                  <a:noFill/>
                </a:ln>
                <a:solidFill>
                  <a:srgbClr val="003460"/>
                </a:solidFill>
                <a:effectLst/>
                <a:uLnTx/>
                <a:uFillTx/>
                <a:latin typeface="RUB Scala MZ"/>
                <a:cs typeface="Arial"/>
              </a:rPr>
              <a:t>Nitzschenum</a:t>
            </a:r>
            <a:r>
              <a:rPr kumimoji="0" lang="de-DE" sz="2000" b="0" i="0" u="none" strike="noStrike" kern="1200" cap="none" spc="0" normalizeH="0" baseline="0" noProof="0" dirty="0">
                <a:ln>
                  <a:noFill/>
                </a:ln>
                <a:solidFill>
                  <a:srgbClr val="003460"/>
                </a:solidFill>
                <a:effectLst/>
                <a:uLnTx/>
                <a:uFillTx/>
                <a:latin typeface="RUB Scala MZ"/>
                <a:cs typeface="Arial"/>
              </a:rPr>
              <a:t> wurde nie angenommen und angewandt.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3460"/>
                </a:solidFill>
                <a:effectLst/>
                <a:uLnTx/>
                <a:uFillTx/>
                <a:latin typeface="RUB Scala MZ"/>
                <a:cs typeface="Arial"/>
              </a:rPr>
              <a:t>Synode wurde von König Friedrich Wilhelm IV. vertagt  und nie wieder einberufen.</a:t>
            </a: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1847 Berufung von </a:t>
            </a:r>
            <a:r>
              <a:rPr lang="de-DE" sz="2000" dirty="0" err="1">
                <a:solidFill>
                  <a:srgbClr val="003460"/>
                </a:solidFill>
                <a:latin typeface="RUB Scala MZ"/>
                <a:cs typeface="Arial"/>
              </a:rPr>
              <a:t>Nitzsch</a:t>
            </a:r>
            <a:r>
              <a:rPr lang="de-DE" sz="2000" dirty="0">
                <a:solidFill>
                  <a:srgbClr val="003460"/>
                </a:solidFill>
                <a:latin typeface="RUB Scala MZ"/>
                <a:cs typeface="Arial"/>
              </a:rPr>
              <a:t> nach Berlin; seit 1850 </a:t>
            </a:r>
            <a:r>
              <a:rPr lang="de-DE" sz="2000" u="sng" dirty="0">
                <a:solidFill>
                  <a:srgbClr val="003460"/>
                </a:solidFill>
                <a:latin typeface="RUB Scala MZ"/>
                <a:cs typeface="Arial"/>
              </a:rPr>
              <a:t>gegen</a:t>
            </a:r>
            <a:r>
              <a:rPr lang="de-DE" sz="2000" dirty="0">
                <a:solidFill>
                  <a:srgbClr val="003460"/>
                </a:solidFill>
                <a:latin typeface="RUB Scala MZ"/>
                <a:cs typeface="Arial"/>
              </a:rPr>
              <a:t> den neulutherischen Konfessionalismus aktiv, gründete dazu die „Deutsche Zeitschrift für christliche</a:t>
            </a:r>
            <a:br>
              <a:rPr lang="de-DE" sz="2000" dirty="0">
                <a:solidFill>
                  <a:srgbClr val="000000"/>
                </a:solidFill>
                <a:latin typeface="RUB Scala MZ"/>
              </a:rPr>
            </a:br>
            <a:r>
              <a:rPr lang="de-DE" sz="2000" dirty="0">
                <a:solidFill>
                  <a:srgbClr val="003460"/>
                </a:solidFill>
                <a:latin typeface="RUB Scala MZ"/>
                <a:cs typeface="Arial"/>
              </a:rPr>
              <a:t>Wissenschaft“;</a:t>
            </a:r>
            <a:endParaRPr lang="de-DE" sz="2000" dirty="0">
              <a:solidFill>
                <a:srgbClr val="000000"/>
              </a:solidFill>
              <a:latin typeface="RUB Scala MZ"/>
            </a:endParaRP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wissenschaftliches Hauptwerk: das „System der praktischen Theologie“, 3 Bde.,</a:t>
            </a:r>
            <a:r>
              <a:rPr lang="de-DE" dirty="0">
                <a:solidFill>
                  <a:srgbClr val="000000"/>
                </a:solidFill>
                <a:latin typeface="RUB Scala MZ"/>
                <a:cs typeface="Arial"/>
              </a:rPr>
              <a:t> </a:t>
            </a:r>
            <a:r>
              <a:rPr lang="de-DE" sz="2000" dirty="0">
                <a:solidFill>
                  <a:srgbClr val="003460"/>
                </a:solidFill>
                <a:latin typeface="RUB Scala MZ"/>
                <a:cs typeface="Arial"/>
              </a:rPr>
              <a:t>1847 1867, erste umfassende Grundlegung der jungen Disziplin.</a:t>
            </a:r>
          </a:p>
          <a:p>
            <a:pPr>
              <a:lnSpc>
                <a:spcPts val="3400"/>
              </a:lnSpc>
            </a:pPr>
            <a:endParaRPr lang="en-CA" sz="2000" dirty="0">
              <a:solidFill>
                <a:srgbClr val="000000"/>
              </a:solidFill>
            </a:endParaRPr>
          </a:p>
          <a:p>
            <a:pPr marR="0" lvl="0" algn="l" defTabSz="914400" rtl="0" eaLnBrk="1" fontAlgn="auto" latinLnBrk="0" hangingPunct="1">
              <a:lnSpc>
                <a:spcPts val="3220"/>
              </a:lnSpc>
              <a:spcBef>
                <a:spcPts val="0"/>
              </a:spcBef>
              <a:spcAft>
                <a:spcPts val="0"/>
              </a:spcAft>
              <a:buClrTx/>
              <a:buSzTx/>
              <a:tabLst/>
              <a:defRPr/>
            </a:pPr>
            <a:endParaRPr kumimoji="0" lang="en-CA" sz="20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a:t>
            </a:r>
            <a:r>
              <a:rPr lang="de-DE" sz="2800" b="1" dirty="0" err="1">
                <a:solidFill>
                  <a:srgbClr val="003460"/>
                </a:solidFill>
                <a:latin typeface="RUB Scala MZ"/>
                <a:cs typeface="Calibri Bold"/>
              </a:rPr>
              <a:t>Nitzsch</a:t>
            </a:r>
            <a:endParaRPr lang="de-DE" sz="2800" b="1" dirty="0">
              <a:solidFill>
                <a:srgbClr val="003460"/>
              </a:solidFill>
              <a:latin typeface="RUB Scala MZ"/>
              <a:cs typeface="Calibri Bold"/>
            </a:endParaRPr>
          </a:p>
        </p:txBody>
      </p:sp>
      <p:pic>
        <p:nvPicPr>
          <p:cNvPr id="7" name="Sound aufgezeichnet" descr="Sound aufgezeichnet">
            <a:hlinkClick r:id="" action="ppaction://media"/>
            <a:extLst>
              <a:ext uri="{FF2B5EF4-FFF2-40B4-BE49-F238E27FC236}">
                <a16:creationId xmlns:a16="http://schemas.microsoft.com/office/drawing/2014/main" id="{72D4BE74-F3B9-4363-A3C8-FBE57EAF0E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45150" y="5748453"/>
            <a:ext cx="812800" cy="812800"/>
          </a:xfrm>
          <a:prstGeom prst="rect">
            <a:avLst/>
          </a:prstGeom>
        </p:spPr>
      </p:pic>
    </p:spTree>
    <p:extLst>
      <p:ext uri="{BB962C8B-B14F-4D97-AF65-F5344CB8AC3E}">
        <p14:creationId xmlns:p14="http://schemas.microsoft.com/office/powerpoint/2010/main" val="28206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b="1" dirty="0">
                <a:solidFill>
                  <a:srgbClr val="003460"/>
                </a:solidFill>
                <a:latin typeface="RUB Scala MZ"/>
                <a:cs typeface="Arial Bold"/>
              </a:rPr>
              <a:t>Richard Rothe (1799-1867):</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seit 1817 Studium der Theologie in Heidelberg,</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 von Romantik und Erweckungsbewegung beeinflusst; auch beeinflusst von Hegel: das Leben der Welt</a:t>
            </a:r>
            <a:r>
              <a:rPr lang="de-DE" dirty="0">
                <a:solidFill>
                  <a:srgbClr val="000000"/>
                </a:solidFill>
                <a:latin typeface="RUB Scala MZ"/>
                <a:cs typeface="Arial"/>
              </a:rPr>
              <a:t> </a:t>
            </a:r>
            <a:r>
              <a:rPr lang="de-DE" dirty="0">
                <a:solidFill>
                  <a:srgbClr val="003460"/>
                </a:solidFill>
                <a:latin typeface="RUB Scala MZ"/>
                <a:cs typeface="Arial"/>
              </a:rPr>
              <a:t>als unendlichen dialektischen Prozess des sich selbst denkenden absoluten</a:t>
            </a:r>
            <a:r>
              <a:rPr lang="de-DE" dirty="0">
                <a:solidFill>
                  <a:srgbClr val="000000"/>
                </a:solidFill>
                <a:latin typeface="RUB Scala MZ"/>
                <a:cs typeface="Arial"/>
              </a:rPr>
              <a:t> </a:t>
            </a:r>
            <a:r>
              <a:rPr lang="de-DE" dirty="0">
                <a:solidFill>
                  <a:srgbClr val="003460"/>
                </a:solidFill>
                <a:latin typeface="RUB Scala MZ"/>
                <a:cs typeface="Arial"/>
              </a:rPr>
              <a:t>Geistes;</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1828-1837 Seminardirektor in Wittenberg,</a:t>
            </a:r>
            <a:endParaRPr lang="de-DE" dirty="0">
              <a:solidFill>
                <a:srgbClr val="000000"/>
              </a:solidFill>
              <a:latin typeface="RUB Scala MZ"/>
            </a:endParaRPr>
          </a:p>
          <a:p>
            <a:pPr marL="342900" indent="-342900">
              <a:lnSpc>
                <a:spcPct val="150000"/>
              </a:lnSpc>
              <a:buFont typeface="Arial" panose="020B0604020202020204" pitchFamily="34" charset="0"/>
              <a:buChar char="•"/>
            </a:pPr>
            <a:r>
              <a:rPr lang="de-DE" dirty="0">
                <a:solidFill>
                  <a:srgbClr val="003460"/>
                </a:solidFill>
                <a:latin typeface="RUB Scala MZ"/>
                <a:cs typeface="Arial"/>
              </a:rPr>
              <a:t>1837-1849 und 1854-1867 Prof. in Heidelberg,</a:t>
            </a:r>
            <a:br>
              <a:rPr lang="de-DE" dirty="0">
                <a:solidFill>
                  <a:srgbClr val="000000"/>
                </a:solidFill>
                <a:latin typeface="RUB Scala MZ"/>
              </a:rPr>
            </a:br>
            <a:r>
              <a:rPr lang="de-DE" dirty="0">
                <a:solidFill>
                  <a:srgbClr val="003460"/>
                </a:solidFill>
                <a:latin typeface="RUB Scala MZ"/>
                <a:cs typeface="Arial"/>
              </a:rPr>
              <a:t>1849-1854 in Bonn,</a:t>
            </a:r>
          </a:p>
          <a:p>
            <a:pPr marL="342900" indent="-342900">
              <a:lnSpc>
                <a:spcPct val="150000"/>
              </a:lnSpc>
              <a:buFont typeface="Arial" panose="020B0604020202020204" pitchFamily="34" charset="0"/>
              <a:buChar char="•"/>
            </a:pPr>
            <a:r>
              <a:rPr lang="de-DE" dirty="0">
                <a:solidFill>
                  <a:srgbClr val="003460"/>
                </a:solidFill>
                <a:latin typeface="RUB Scala MZ"/>
                <a:cs typeface="Arial"/>
              </a:rPr>
              <a:t>Versuch die innere Einheit von Glauben und Wissen, Christentum und Kultur</a:t>
            </a:r>
            <a:br>
              <a:rPr lang="de-DE" dirty="0">
                <a:solidFill>
                  <a:srgbClr val="000000"/>
                </a:solidFill>
                <a:latin typeface="RUB Scala MZ"/>
              </a:rPr>
            </a:br>
            <a:r>
              <a:rPr lang="de-DE" dirty="0">
                <a:solidFill>
                  <a:srgbClr val="003460"/>
                </a:solidFill>
                <a:latin typeface="RUB Scala MZ"/>
                <a:cs typeface="Arial"/>
              </a:rPr>
              <a:t>aufzuweisen.</a:t>
            </a:r>
          </a:p>
          <a:p>
            <a:pPr>
              <a:lnSpc>
                <a:spcPts val="3400"/>
              </a:lnSpc>
            </a:pPr>
            <a:endParaRPr lang="en-CA" sz="2000" dirty="0">
              <a:solidFill>
                <a:srgbClr val="000000"/>
              </a:solidFill>
            </a:endParaRPr>
          </a:p>
          <a:p>
            <a:pPr>
              <a:lnSpc>
                <a:spcPts val="3400"/>
              </a:lnSpc>
            </a:pPr>
            <a:endParaRPr lang="en-CA" sz="2000" dirty="0">
              <a:solidFill>
                <a:srgbClr val="000000"/>
              </a:solidFill>
            </a:endParaRPr>
          </a:p>
          <a:p>
            <a:pPr>
              <a:lnSpc>
                <a:spcPts val="3300"/>
              </a:lnSpc>
            </a:pPr>
            <a:endParaRPr lang="en-CA" sz="2000" dirty="0">
              <a:solidFill>
                <a:srgbClr val="000000"/>
              </a:solidFill>
            </a:endParaRPr>
          </a:p>
          <a:p>
            <a:pPr marR="0" lvl="0" algn="l" defTabSz="914400" rtl="0" eaLnBrk="1" fontAlgn="auto" latinLnBrk="0" hangingPunct="1">
              <a:lnSpc>
                <a:spcPts val="3220"/>
              </a:lnSpc>
              <a:spcBef>
                <a:spcPts val="0"/>
              </a:spcBef>
              <a:spcAft>
                <a:spcPts val="0"/>
              </a:spcAft>
              <a:buClrTx/>
              <a:buSzTx/>
              <a:tabLst/>
              <a:defRPr/>
            </a:pPr>
            <a:endParaRPr kumimoji="0" lang="en-CA" sz="20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Rothe</a:t>
            </a:r>
          </a:p>
        </p:txBody>
      </p:sp>
      <p:pic>
        <p:nvPicPr>
          <p:cNvPr id="7" name="Sound aufgezeichnet" descr="Sound aufgezeichnet">
            <a:hlinkClick r:id="" action="ppaction://media"/>
            <a:extLst>
              <a:ext uri="{FF2B5EF4-FFF2-40B4-BE49-F238E27FC236}">
                <a16:creationId xmlns:a16="http://schemas.microsoft.com/office/drawing/2014/main" id="{6FB8C7FA-2BCF-4B0F-ACF0-8B65A0CB36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9581" y="4184650"/>
            <a:ext cx="812800" cy="812800"/>
          </a:xfrm>
          <a:prstGeom prst="rect">
            <a:avLst/>
          </a:prstGeom>
        </p:spPr>
      </p:pic>
    </p:spTree>
    <p:extLst>
      <p:ext uri="{BB962C8B-B14F-4D97-AF65-F5344CB8AC3E}">
        <p14:creationId xmlns:p14="http://schemas.microsoft.com/office/powerpoint/2010/main" val="90068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Kern der Theologie: die Sittlichkeit;</a:t>
            </a:r>
            <a:endParaRPr lang="de-DE" sz="2000" dirty="0">
              <a:solidFill>
                <a:srgbClr val="000000"/>
              </a:solidFill>
              <a:latin typeface="RUB Scala MZ"/>
            </a:endParaRP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Theologie ist das biblische Christentum versöhnt mit der modernen Kultur;</a:t>
            </a:r>
            <a:br>
              <a:rPr lang="de-DE" sz="2000" dirty="0">
                <a:solidFill>
                  <a:srgbClr val="000000"/>
                </a:solidFill>
                <a:latin typeface="RUB Scala MZ"/>
              </a:rPr>
            </a:br>
            <a:r>
              <a:rPr lang="de-DE" sz="2000" dirty="0">
                <a:solidFill>
                  <a:srgbClr val="003460"/>
                </a:solidFill>
                <a:latin typeface="RUB Scala MZ"/>
                <a:cs typeface="Arial"/>
              </a:rPr>
              <a:t>Dogmatik wird als theologische Ethik entfaltet,</a:t>
            </a:r>
            <a:endParaRPr lang="de-DE" sz="2000" dirty="0">
              <a:solidFill>
                <a:srgbClr val="000000"/>
              </a:solidFill>
              <a:latin typeface="RUB Scala MZ"/>
            </a:endParaRP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Weil er wie Hegel den Staat als Vollendung des sittlichen Prozesses ansah,</a:t>
            </a:r>
            <a:br>
              <a:rPr lang="de-DE" sz="2000" dirty="0">
                <a:solidFill>
                  <a:srgbClr val="000000"/>
                </a:solidFill>
                <a:latin typeface="RUB Scala MZ"/>
              </a:rPr>
            </a:br>
            <a:r>
              <a:rPr lang="de-DE" sz="2000" dirty="0">
                <a:solidFill>
                  <a:srgbClr val="003460"/>
                </a:solidFill>
                <a:latin typeface="RUB Scala MZ"/>
                <a:cs typeface="Arial"/>
              </a:rPr>
              <a:t>erwartete er ein Aufgehen der Kirche im Staat;</a:t>
            </a:r>
            <a:endParaRPr lang="de-DE" sz="2000" dirty="0">
              <a:solidFill>
                <a:srgbClr val="000000"/>
              </a:solidFill>
              <a:latin typeface="RUB Scala MZ"/>
            </a:endParaRP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Vision: eine protestantische Einheitskultur, in der das Christentum eine die</a:t>
            </a:r>
            <a:br>
              <a:rPr lang="de-DE" sz="2000" dirty="0">
                <a:solidFill>
                  <a:srgbClr val="000000"/>
                </a:solidFill>
                <a:latin typeface="RUB Scala MZ"/>
              </a:rPr>
            </a:br>
            <a:r>
              <a:rPr lang="de-DE" sz="2000" dirty="0">
                <a:solidFill>
                  <a:srgbClr val="003460"/>
                </a:solidFill>
                <a:latin typeface="RUB Scala MZ"/>
                <a:cs typeface="Arial"/>
              </a:rPr>
              <a:t>Gesellschaft durchdringende sittlich-religiöse Macht würde,</a:t>
            </a:r>
            <a:endParaRPr lang="de-DE" sz="2000" dirty="0">
              <a:solidFill>
                <a:srgbClr val="000000"/>
              </a:solidFill>
              <a:latin typeface="RUB Scala MZ"/>
            </a:endParaRPr>
          </a:p>
          <a:p>
            <a:pPr marL="342900" indent="-342900">
              <a:lnSpc>
                <a:spcPct val="150000"/>
              </a:lnSpc>
              <a:buFont typeface="Arial" panose="020B0604020202020204" pitchFamily="34" charset="0"/>
              <a:buChar char="•"/>
            </a:pPr>
            <a:r>
              <a:rPr lang="de-DE" sz="2000" dirty="0">
                <a:solidFill>
                  <a:srgbClr val="003460"/>
                </a:solidFill>
                <a:latin typeface="RUB Scala MZ"/>
                <a:cs typeface="Arial"/>
              </a:rPr>
              <a:t>Die Kirche – Durchgangsstufe zu der vollkommenen religiösen und sittlichen</a:t>
            </a:r>
            <a:br>
              <a:rPr lang="de-DE" sz="2000" dirty="0">
                <a:solidFill>
                  <a:srgbClr val="000000"/>
                </a:solidFill>
                <a:latin typeface="RUB Scala MZ"/>
              </a:rPr>
            </a:br>
            <a:r>
              <a:rPr lang="de-DE" sz="2000" dirty="0">
                <a:solidFill>
                  <a:srgbClr val="003460"/>
                </a:solidFill>
                <a:latin typeface="RUB Scala MZ"/>
                <a:cs typeface="Arial"/>
              </a:rPr>
              <a:t>Gemeinschaft.</a:t>
            </a:r>
          </a:p>
          <a:p>
            <a:pPr>
              <a:lnSpc>
                <a:spcPts val="3300"/>
              </a:lnSpc>
            </a:pPr>
            <a:endParaRPr lang="en-CA" sz="2000" dirty="0">
              <a:solidFill>
                <a:srgbClr val="000000"/>
              </a:solidFill>
            </a:endParaRPr>
          </a:p>
          <a:p>
            <a:pPr marR="0" lvl="0" algn="l" defTabSz="914400" rtl="0" eaLnBrk="1" fontAlgn="auto" latinLnBrk="0" hangingPunct="1">
              <a:lnSpc>
                <a:spcPts val="3220"/>
              </a:lnSpc>
              <a:spcBef>
                <a:spcPts val="0"/>
              </a:spcBef>
              <a:spcAft>
                <a:spcPts val="0"/>
              </a:spcAft>
              <a:buClrTx/>
              <a:buSzTx/>
              <a:tabLst/>
              <a:defRPr/>
            </a:pPr>
            <a:endParaRPr kumimoji="0" lang="en-CA" sz="20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Rothe</a:t>
            </a:r>
          </a:p>
        </p:txBody>
      </p:sp>
      <p:pic>
        <p:nvPicPr>
          <p:cNvPr id="8" name="Sound aufgezeichnet" descr="Sound aufgezeichnet">
            <a:hlinkClick r:id="" action="ppaction://media"/>
            <a:extLst>
              <a:ext uri="{FF2B5EF4-FFF2-40B4-BE49-F238E27FC236}">
                <a16:creationId xmlns:a16="http://schemas.microsoft.com/office/drawing/2014/main" id="{CF8E956C-4480-4E72-80DF-6E144EFCA6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5040311" y="5591580"/>
            <a:ext cx="1000336" cy="1000336"/>
          </a:xfrm>
          <a:prstGeom prst="rect">
            <a:avLst/>
          </a:prstGeom>
        </p:spPr>
      </p:pic>
    </p:spTree>
    <p:extLst>
      <p:ext uri="{BB962C8B-B14F-4D97-AF65-F5344CB8AC3E}">
        <p14:creationId xmlns:p14="http://schemas.microsoft.com/office/powerpoint/2010/main" val="18283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3460"/>
                </a:solidFill>
                <a:effectLst/>
                <a:uLnTx/>
                <a:uFillTx/>
                <a:latin typeface="RUB Scala MZ"/>
                <a:cs typeface="Arial"/>
              </a:rPr>
              <a:t>• </a:t>
            </a:r>
            <a:r>
              <a:rPr kumimoji="0" lang="de-DE" b="1" i="0" u="none" strike="noStrike" kern="1200" cap="none" spc="0" normalizeH="0" baseline="0" noProof="0" dirty="0">
                <a:ln>
                  <a:noFill/>
                </a:ln>
                <a:solidFill>
                  <a:srgbClr val="003460"/>
                </a:solidFill>
                <a:effectLst/>
                <a:uLnTx/>
                <a:uFillTx/>
                <a:latin typeface="RUB Scala MZ"/>
                <a:cs typeface="Arial Bold"/>
              </a:rPr>
              <a:t>Richard Rothe, Zur Dogmatik, 1863, 338:</a:t>
            </a:r>
          </a:p>
          <a:p>
            <a:pPr marL="0" marR="0" lvl="0" indent="0" defTabSz="914400" rtl="0" eaLnBrk="1" fontAlgn="auto" latinLnBrk="0" hangingPunct="1">
              <a:spcBef>
                <a:spcPts val="0"/>
              </a:spcBef>
              <a:spcAft>
                <a:spcPts val="0"/>
              </a:spcAft>
              <a:buClrTx/>
              <a:buSzTx/>
              <a:buFontTx/>
              <a:buNone/>
              <a:tabLst/>
              <a:defRPr/>
            </a:pPr>
            <a:endParaRPr kumimoji="0" lang="de-DE" b="1" i="0" u="none" strike="noStrike" kern="1200" cap="none" spc="0" normalizeH="0" baseline="0" noProof="0" dirty="0">
              <a:ln>
                <a:noFill/>
              </a:ln>
              <a:solidFill>
                <a:srgbClr val="003460"/>
              </a:solidFill>
              <a:effectLst/>
              <a:uLnTx/>
              <a:uFillTx/>
              <a:latin typeface="RUB Scala MZ"/>
              <a:cs typeface="Arial Bold"/>
            </a:endParaRPr>
          </a:p>
          <a:p>
            <a:r>
              <a:rPr lang="de-DE" dirty="0">
                <a:solidFill>
                  <a:srgbClr val="003460"/>
                </a:solidFill>
                <a:latin typeface="RUB Scala MZ"/>
                <a:cs typeface="Arial"/>
              </a:rPr>
              <a:t>„Im Wesen des Protestantismus als des religiöse sittlichen Christentums, liegt es</a:t>
            </a:r>
            <a:r>
              <a:rPr lang="de-DE" dirty="0">
                <a:solidFill>
                  <a:srgbClr val="000000"/>
                </a:solidFill>
                <a:latin typeface="RUB Scala MZ"/>
                <a:cs typeface="Arial"/>
              </a:rPr>
              <a:t> </a:t>
            </a:r>
            <a:r>
              <a:rPr lang="de-DE" dirty="0">
                <a:solidFill>
                  <a:srgbClr val="003460"/>
                </a:solidFill>
                <a:latin typeface="RUB Scala MZ"/>
                <a:cs typeface="Arial"/>
              </a:rPr>
              <a:t>ausdrücklich als Aufgabe und Tendenz für die Christenheit und den einzelnen</a:t>
            </a:r>
            <a:r>
              <a:rPr lang="de-DE" dirty="0">
                <a:solidFill>
                  <a:srgbClr val="000000"/>
                </a:solidFill>
                <a:latin typeface="RUB Scala MZ"/>
                <a:cs typeface="Arial"/>
              </a:rPr>
              <a:t> </a:t>
            </a:r>
            <a:r>
              <a:rPr lang="de-DE" dirty="0">
                <a:solidFill>
                  <a:srgbClr val="003460"/>
                </a:solidFill>
                <a:latin typeface="RUB Scala MZ"/>
                <a:cs typeface="Arial"/>
              </a:rPr>
              <a:t>Christen, sich in Ansehung der (christlichen) Erkenntnis nicht auf die Bibel zu</a:t>
            </a:r>
            <a:r>
              <a:rPr lang="de-DE" dirty="0">
                <a:solidFill>
                  <a:srgbClr val="000000"/>
                </a:solidFill>
                <a:latin typeface="RUB Scala MZ"/>
                <a:cs typeface="Arial"/>
              </a:rPr>
              <a:t> </a:t>
            </a:r>
            <a:r>
              <a:rPr lang="de-DE" dirty="0">
                <a:solidFill>
                  <a:srgbClr val="003460"/>
                </a:solidFill>
                <a:latin typeface="RUB Scala MZ"/>
                <a:cs typeface="Arial"/>
              </a:rPr>
              <a:t>beschränken, sondern sich die ganze Welt, Natur und Geschichte, ihre</a:t>
            </a:r>
            <a:br>
              <a:rPr lang="de-DE" dirty="0">
                <a:solidFill>
                  <a:srgbClr val="000000"/>
                </a:solidFill>
                <a:latin typeface="RUB Scala MZ"/>
              </a:rPr>
            </a:br>
            <a:r>
              <a:rPr lang="de-DE" dirty="0">
                <a:solidFill>
                  <a:srgbClr val="003460"/>
                </a:solidFill>
                <a:latin typeface="RUB Scala MZ"/>
                <a:cs typeface="Arial"/>
              </a:rPr>
              <a:t>Erkenntnisquelle sein zu lassen, folgeweise aber auch, die Bibel selbst nicht für</a:t>
            </a:r>
            <a:r>
              <a:rPr lang="de-DE" dirty="0">
                <a:solidFill>
                  <a:srgbClr val="000000"/>
                </a:solidFill>
                <a:latin typeface="RUB Scala MZ"/>
                <a:cs typeface="Arial"/>
              </a:rPr>
              <a:t> </a:t>
            </a:r>
            <a:r>
              <a:rPr lang="de-DE" dirty="0">
                <a:solidFill>
                  <a:srgbClr val="003460"/>
                </a:solidFill>
                <a:latin typeface="RUB Scala MZ"/>
                <a:cs typeface="Arial"/>
              </a:rPr>
              <a:t>sich allein, nicht als eine isolierte Welt zu betrachten und zu behandeln, sondern in</a:t>
            </a:r>
            <a:r>
              <a:rPr lang="de-DE" dirty="0">
                <a:solidFill>
                  <a:srgbClr val="000000"/>
                </a:solidFill>
                <a:latin typeface="RUB Scala MZ"/>
                <a:cs typeface="Arial"/>
              </a:rPr>
              <a:t> </a:t>
            </a:r>
            <a:r>
              <a:rPr lang="de-DE" dirty="0">
                <a:solidFill>
                  <a:srgbClr val="003460"/>
                </a:solidFill>
                <a:latin typeface="RUB Scala MZ"/>
                <a:cs typeface="Arial"/>
              </a:rPr>
              <a:t>ihrem lebendigen Zusammenhange mit dem Ganzen der Geschichte, in der sie mit</a:t>
            </a:r>
            <a:r>
              <a:rPr lang="de-DE" dirty="0">
                <a:solidFill>
                  <a:srgbClr val="000000"/>
                </a:solidFill>
                <a:latin typeface="RUB Scala MZ"/>
                <a:cs typeface="Arial"/>
              </a:rPr>
              <a:t> </a:t>
            </a:r>
            <a:r>
              <a:rPr lang="de-DE" dirty="0">
                <a:solidFill>
                  <a:srgbClr val="003460"/>
                </a:solidFill>
                <a:latin typeface="RUB Scala MZ"/>
                <a:cs typeface="Arial"/>
              </a:rPr>
              <a:t>eingeschlossen ist und aus deren Hand allein die Christenheit sie überkommen hat.</a:t>
            </a:r>
          </a:p>
          <a:p>
            <a:pPr>
              <a:lnSpc>
                <a:spcPts val="3370"/>
              </a:lnSpc>
            </a:pPr>
            <a:endParaRPr lang="en-CA" sz="2000"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87" b="1" i="0" u="none" strike="noStrike" kern="1200" cap="none" spc="0" normalizeH="0" baseline="0" noProof="0" dirty="0">
              <a:ln>
                <a:noFill/>
              </a:ln>
              <a:solidFill>
                <a:srgbClr val="003460"/>
              </a:solidFill>
              <a:effectLst/>
              <a:uLnTx/>
              <a:uFillTx/>
              <a:latin typeface="Arial Bold"/>
              <a:ea typeface="+mn-ea"/>
              <a:cs typeface="Arial Bold"/>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87" b="1" i="0" u="none" strike="noStrike" kern="1200" cap="none" spc="0" normalizeH="0" baseline="0" noProof="0" dirty="0">
              <a:ln>
                <a:noFill/>
              </a:ln>
              <a:solidFill>
                <a:srgbClr val="003460"/>
              </a:solidFill>
              <a:effectLst/>
              <a:uLnTx/>
              <a:uFillTx/>
              <a:latin typeface="Arial Bold"/>
              <a:ea typeface="+mn-ea"/>
              <a:cs typeface="Arial Bold"/>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Rothe</a:t>
            </a:r>
          </a:p>
        </p:txBody>
      </p:sp>
      <p:pic>
        <p:nvPicPr>
          <p:cNvPr id="7" name="Sound aufgezeichnet" descr="Sound aufgezeichnet">
            <a:hlinkClick r:id="" action="ppaction://media"/>
            <a:extLst>
              <a:ext uri="{FF2B5EF4-FFF2-40B4-BE49-F238E27FC236}">
                <a16:creationId xmlns:a16="http://schemas.microsoft.com/office/drawing/2014/main" id="{D8285D2A-D991-4CE2-914A-AC9B00A68A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3175" y="5429250"/>
            <a:ext cx="812800" cy="812800"/>
          </a:xfrm>
          <a:prstGeom prst="rect">
            <a:avLst/>
          </a:prstGeom>
        </p:spPr>
      </p:pic>
    </p:spTree>
    <p:extLst>
      <p:ext uri="{BB962C8B-B14F-4D97-AF65-F5344CB8AC3E}">
        <p14:creationId xmlns:p14="http://schemas.microsoft.com/office/powerpoint/2010/main" val="41727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algn="just"/>
            <a:r>
              <a:rPr lang="de-DE" dirty="0">
                <a:solidFill>
                  <a:srgbClr val="003460"/>
                </a:solidFill>
                <a:latin typeface="RUB Scala MZ"/>
                <a:cs typeface="Arial"/>
              </a:rPr>
              <a:t>Ja, fragt man, was gerade in unseren Tagen für den Zweck, die Masse der</a:t>
            </a:r>
            <a:br>
              <a:rPr lang="de-DE" dirty="0">
                <a:solidFill>
                  <a:srgbClr val="000000"/>
                </a:solidFill>
                <a:latin typeface="RUB Scala MZ"/>
              </a:rPr>
            </a:br>
            <a:r>
              <a:rPr lang="de-DE" dirty="0">
                <a:solidFill>
                  <a:srgbClr val="003460"/>
                </a:solidFill>
                <a:latin typeface="RUB Scala MZ"/>
                <a:cs typeface="Arial"/>
              </a:rPr>
              <a:t>Gebildeten von ihrer, wie ein schwerer Alp auf ihr lastenden und sie wahrhaft</a:t>
            </a:r>
            <a:br>
              <a:rPr lang="de-DE" dirty="0">
                <a:solidFill>
                  <a:srgbClr val="000000"/>
                </a:solidFill>
                <a:latin typeface="RUB Scala MZ"/>
              </a:rPr>
            </a:br>
            <a:r>
              <a:rPr lang="de-DE" dirty="0">
                <a:solidFill>
                  <a:srgbClr val="003460"/>
                </a:solidFill>
                <a:latin typeface="RUB Scala MZ"/>
                <a:cs typeface="Arial"/>
              </a:rPr>
              <a:t>herabwürdigenden, stumpfsinnigen Entfremdung von der Heiligen Schrift zu</a:t>
            </a:r>
            <a:br>
              <a:rPr lang="de-DE" dirty="0">
                <a:solidFill>
                  <a:srgbClr val="000000"/>
                </a:solidFill>
                <a:latin typeface="RUB Scala MZ"/>
              </a:rPr>
            </a:br>
            <a:r>
              <a:rPr lang="de-DE" dirty="0">
                <a:solidFill>
                  <a:srgbClr val="003460"/>
                </a:solidFill>
                <a:latin typeface="RUB Scala MZ"/>
                <a:cs typeface="Arial"/>
              </a:rPr>
              <a:t>erlösen, die Hauptaufgabe sei, so ist zu antworten: eben diese, die Bibel für ihr</a:t>
            </a:r>
            <a:br>
              <a:rPr lang="de-DE" dirty="0">
                <a:solidFill>
                  <a:srgbClr val="000000"/>
                </a:solidFill>
                <a:latin typeface="RUB Scala MZ"/>
              </a:rPr>
            </a:br>
            <a:r>
              <a:rPr lang="de-DE" dirty="0">
                <a:solidFill>
                  <a:srgbClr val="003460"/>
                </a:solidFill>
                <a:latin typeface="RUB Scala MZ"/>
                <a:cs typeface="Arial"/>
              </a:rPr>
              <a:t>Auge wieder in Kontakt und organische Verknüpfung zu setzen mit der großen</a:t>
            </a:r>
            <a:br>
              <a:rPr lang="de-DE" dirty="0">
                <a:solidFill>
                  <a:srgbClr val="000000"/>
                </a:solidFill>
                <a:latin typeface="RUB Scala MZ"/>
              </a:rPr>
            </a:br>
            <a:r>
              <a:rPr lang="de-DE" dirty="0">
                <a:solidFill>
                  <a:srgbClr val="003460"/>
                </a:solidFill>
                <a:latin typeface="RUB Scala MZ"/>
                <a:cs typeface="Arial"/>
              </a:rPr>
              <a:t>geistigen Welt, in mitten welcher wir uns bewegen, nämlich mittelst der</a:t>
            </a:r>
            <a:br>
              <a:rPr lang="de-DE" dirty="0">
                <a:solidFill>
                  <a:srgbClr val="000000"/>
                </a:solidFill>
                <a:latin typeface="RUB Scala MZ"/>
              </a:rPr>
            </a:br>
            <a:r>
              <a:rPr lang="de-DE" dirty="0">
                <a:solidFill>
                  <a:srgbClr val="003460"/>
                </a:solidFill>
                <a:latin typeface="RUB Scala MZ"/>
                <a:cs typeface="Arial"/>
              </a:rPr>
              <a:t>Nachweisung der Kontinuität, in der sie – weil die Offenbarung, über die sie</a:t>
            </a:r>
            <a:br>
              <a:rPr lang="de-DE" dirty="0">
                <a:solidFill>
                  <a:srgbClr val="000000"/>
                </a:solidFill>
                <a:latin typeface="RUB Scala MZ"/>
              </a:rPr>
            </a:br>
            <a:r>
              <a:rPr lang="de-DE" dirty="0">
                <a:solidFill>
                  <a:srgbClr val="003460"/>
                </a:solidFill>
                <a:latin typeface="RUB Scala MZ"/>
                <a:cs typeface="Arial"/>
              </a:rPr>
              <a:t>Urkunde ist, – mit der Weltgeschichte, und zwar mit dem innersten Triebwerke</a:t>
            </a:r>
            <a:br>
              <a:rPr lang="de-DE" dirty="0">
                <a:solidFill>
                  <a:srgbClr val="000000"/>
                </a:solidFill>
                <a:latin typeface="RUB Scala MZ"/>
              </a:rPr>
            </a:br>
            <a:r>
              <a:rPr lang="de-DE" dirty="0">
                <a:solidFill>
                  <a:srgbClr val="003460"/>
                </a:solidFill>
                <a:latin typeface="RUB Scala MZ"/>
                <a:cs typeface="Arial"/>
              </a:rPr>
              <a:t>dieser, steht [...] Auch jenseits der Bibel, wiewohl aus ihrem befruchtenden Grunde</a:t>
            </a:r>
            <a:br>
              <a:rPr lang="de-DE" dirty="0">
                <a:solidFill>
                  <a:srgbClr val="000000"/>
                </a:solidFill>
                <a:latin typeface="RUB Scala MZ"/>
              </a:rPr>
            </a:br>
            <a:r>
              <a:rPr lang="de-DE" dirty="0">
                <a:solidFill>
                  <a:srgbClr val="003460"/>
                </a:solidFill>
                <a:latin typeface="RUB Scala MZ"/>
                <a:cs typeface="Arial"/>
              </a:rPr>
              <a:t>und in ihrer heilskräftigen Atmosphäre, wächst fort und fort neue christliche</a:t>
            </a:r>
            <a:br>
              <a:rPr lang="de-DE" dirty="0">
                <a:solidFill>
                  <a:srgbClr val="000000"/>
                </a:solidFill>
                <a:latin typeface="RUB Scala MZ"/>
              </a:rPr>
            </a:br>
            <a:r>
              <a:rPr lang="de-DE" dirty="0">
                <a:solidFill>
                  <a:srgbClr val="003460"/>
                </a:solidFill>
                <a:latin typeface="RUB Scala MZ"/>
                <a:cs typeface="Arial"/>
              </a:rPr>
              <a:t>Wahrheit auf. Diese </a:t>
            </a:r>
            <a:r>
              <a:rPr lang="de-DE" dirty="0" err="1">
                <a:solidFill>
                  <a:srgbClr val="003460"/>
                </a:solidFill>
                <a:latin typeface="RUB Scala MZ"/>
                <a:cs typeface="Arial"/>
              </a:rPr>
              <a:t>muß</a:t>
            </a:r>
            <a:r>
              <a:rPr lang="de-DE" dirty="0">
                <a:solidFill>
                  <a:srgbClr val="003460"/>
                </a:solidFill>
                <a:latin typeface="RUB Scala MZ"/>
                <a:cs typeface="Arial"/>
              </a:rPr>
              <a:t> allerdings ihre Christlichkeit durch ihren Zusammenklang mit der christlichen Offenbarung selbst, also an dem Richtmaß der Bibel bewähren; aber in dieser selbst steht sie nicht geschrieben.</a:t>
            </a:r>
          </a:p>
          <a:p>
            <a:pPr>
              <a:lnSpc>
                <a:spcPts val="3380"/>
              </a:lnSpc>
            </a:pPr>
            <a:endParaRPr lang="en-CA" sz="1877"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Rothe</a:t>
            </a:r>
          </a:p>
        </p:txBody>
      </p:sp>
    </p:spTree>
    <p:extLst>
      <p:ext uri="{BB962C8B-B14F-4D97-AF65-F5344CB8AC3E}">
        <p14:creationId xmlns:p14="http://schemas.microsoft.com/office/powerpoint/2010/main" val="198633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algn="just">
              <a:lnSpc>
                <a:spcPts val="2125"/>
              </a:lnSpc>
            </a:pPr>
            <a:r>
              <a:rPr lang="de-DE" dirty="0">
                <a:solidFill>
                  <a:srgbClr val="003460"/>
                </a:solidFill>
                <a:latin typeface="RUB Scala MZ"/>
                <a:cs typeface="Arial"/>
              </a:rPr>
              <a:t>Ich glaube in vollem</a:t>
            </a:r>
            <a:r>
              <a:rPr lang="de-DE" dirty="0">
                <a:solidFill>
                  <a:srgbClr val="000000"/>
                </a:solidFill>
                <a:latin typeface="RUB Scala MZ"/>
                <a:cs typeface="Arial"/>
              </a:rPr>
              <a:t> </a:t>
            </a:r>
            <a:r>
              <a:rPr lang="de-DE" dirty="0">
                <a:solidFill>
                  <a:srgbClr val="003460"/>
                </a:solidFill>
                <a:latin typeface="RUB Scala MZ"/>
                <a:cs typeface="Arial"/>
              </a:rPr>
              <a:t>Ernst an eine wirkliche, fruchtbringende Entwickelung der durch die göttliche</a:t>
            </a:r>
            <a:r>
              <a:rPr lang="de-DE" dirty="0">
                <a:solidFill>
                  <a:srgbClr val="000000"/>
                </a:solidFill>
                <a:latin typeface="RUB Scala MZ"/>
                <a:cs typeface="Arial"/>
              </a:rPr>
              <a:t> </a:t>
            </a:r>
            <a:r>
              <a:rPr lang="de-DE" dirty="0">
                <a:solidFill>
                  <a:srgbClr val="003460"/>
                </a:solidFill>
                <a:latin typeface="RUB Scala MZ"/>
                <a:cs typeface="Arial"/>
              </a:rPr>
              <a:t>Offenbarung in die Welt gepflanzten Wahrheit eben kraft dieser Offenbarung selbst.</a:t>
            </a:r>
            <a:r>
              <a:rPr lang="de-DE" dirty="0">
                <a:solidFill>
                  <a:srgbClr val="000000"/>
                </a:solidFill>
                <a:latin typeface="RUB Scala MZ"/>
                <a:cs typeface="Arial"/>
              </a:rPr>
              <a:t> </a:t>
            </a:r>
            <a:r>
              <a:rPr lang="de-DE" dirty="0">
                <a:solidFill>
                  <a:srgbClr val="003460"/>
                </a:solidFill>
                <a:latin typeface="RUB Scala MZ"/>
                <a:cs typeface="Arial"/>
              </a:rPr>
              <a:t>Die Offenbarung ist wirklich in die Geschichte eingetreten, sie ist seitdem</a:t>
            </a:r>
            <a:r>
              <a:rPr lang="de-DE" dirty="0">
                <a:solidFill>
                  <a:srgbClr val="000000"/>
                </a:solidFill>
                <a:latin typeface="RUB Scala MZ"/>
                <a:cs typeface="Arial"/>
              </a:rPr>
              <a:t> </a:t>
            </a:r>
            <a:r>
              <a:rPr lang="de-DE" dirty="0">
                <a:solidFill>
                  <a:srgbClr val="003460"/>
                </a:solidFill>
                <a:latin typeface="RUB Scala MZ"/>
                <a:cs typeface="Arial"/>
              </a:rPr>
              <a:t>wirklich da in der Welt als weltgeschichtliche Macht, nicht etwa, (wie manche zu</a:t>
            </a:r>
            <a:r>
              <a:rPr lang="de-DE" dirty="0">
                <a:solidFill>
                  <a:srgbClr val="000000"/>
                </a:solidFill>
                <a:latin typeface="RUB Scala MZ"/>
                <a:cs typeface="Arial"/>
              </a:rPr>
              <a:t> </a:t>
            </a:r>
            <a:r>
              <a:rPr lang="de-DE" dirty="0">
                <a:solidFill>
                  <a:srgbClr val="003460"/>
                </a:solidFill>
                <a:latin typeface="RUB Scala MZ"/>
                <a:cs typeface="Arial"/>
              </a:rPr>
              <a:t>meinen scheinen) bloß dadurch, </a:t>
            </a:r>
            <a:r>
              <a:rPr lang="de-DE" dirty="0" err="1">
                <a:solidFill>
                  <a:srgbClr val="003460"/>
                </a:solidFill>
                <a:latin typeface="RUB Scala MZ"/>
                <a:cs typeface="Arial"/>
              </a:rPr>
              <a:t>daß</a:t>
            </a:r>
            <a:r>
              <a:rPr lang="de-DE" dirty="0">
                <a:solidFill>
                  <a:srgbClr val="003460"/>
                </a:solidFill>
                <a:latin typeface="RUB Scala MZ"/>
                <a:cs typeface="Arial"/>
              </a:rPr>
              <a:t> auf dem Papier von ihr geschrieben steht. Sie</a:t>
            </a:r>
            <a:r>
              <a:rPr lang="de-DE" dirty="0">
                <a:solidFill>
                  <a:srgbClr val="000000"/>
                </a:solidFill>
                <a:latin typeface="RUB Scala MZ"/>
                <a:cs typeface="Arial"/>
              </a:rPr>
              <a:t> </a:t>
            </a:r>
            <a:r>
              <a:rPr lang="de-DE" dirty="0">
                <a:solidFill>
                  <a:srgbClr val="003460"/>
                </a:solidFill>
                <a:latin typeface="RUB Scala MZ"/>
                <a:cs typeface="Arial"/>
              </a:rPr>
              <a:t>hat sich auch von vornherein keineswegs allein in der Bibel Objektivität in der Welt</a:t>
            </a:r>
            <a:r>
              <a:rPr lang="de-DE" dirty="0">
                <a:solidFill>
                  <a:srgbClr val="000000"/>
                </a:solidFill>
                <a:latin typeface="RUB Scala MZ"/>
                <a:cs typeface="Arial"/>
              </a:rPr>
              <a:t> </a:t>
            </a:r>
            <a:r>
              <a:rPr lang="de-DE" dirty="0">
                <a:solidFill>
                  <a:srgbClr val="003460"/>
                </a:solidFill>
                <a:latin typeface="RUB Scala MZ"/>
                <a:cs typeface="Arial"/>
              </a:rPr>
              <a:t>und damit ein Verhältnis zur Geschichte und ein Instrument für eine geschichtliche</a:t>
            </a:r>
            <a:r>
              <a:rPr lang="de-DE" dirty="0">
                <a:solidFill>
                  <a:srgbClr val="000000"/>
                </a:solidFill>
                <a:latin typeface="RUB Scala MZ"/>
                <a:cs typeface="Arial"/>
              </a:rPr>
              <a:t> </a:t>
            </a:r>
            <a:r>
              <a:rPr lang="de-DE" dirty="0">
                <a:solidFill>
                  <a:srgbClr val="003460"/>
                </a:solidFill>
                <a:latin typeface="RUB Scala MZ"/>
                <a:cs typeface="Arial"/>
              </a:rPr>
              <a:t>Wirksamkeit gegeben, sondern auch noch in vielen anderen Weisen und Wegen</a:t>
            </a:r>
            <a:r>
              <a:rPr lang="de-DE" dirty="0">
                <a:solidFill>
                  <a:srgbClr val="000000"/>
                </a:solidFill>
                <a:latin typeface="RUB Scala MZ"/>
                <a:cs typeface="Arial"/>
              </a:rPr>
              <a:t> </a:t>
            </a:r>
            <a:r>
              <a:rPr lang="de-DE" dirty="0">
                <a:solidFill>
                  <a:srgbClr val="003460"/>
                </a:solidFill>
                <a:latin typeface="RUB Scala MZ"/>
                <a:cs typeface="Arial"/>
              </a:rPr>
              <a:t>hat sie das getan, und auch in diesen allen wirkt sie rastlos geschichtlich fort </a:t>
            </a:r>
            <a:r>
              <a:rPr lang="de-DE" sz="2000" dirty="0">
                <a:solidFill>
                  <a:srgbClr val="003460"/>
                </a:solidFill>
                <a:latin typeface="RUB Scala MZ"/>
                <a:cs typeface="Arial"/>
              </a:rPr>
              <a:t>wiewohl nicht außer bestimmter Beziehung zur Bibel, stets neue Früchte zeitigend,</a:t>
            </a:r>
            <a:br>
              <a:rPr lang="de-DE" sz="2000" dirty="0">
                <a:solidFill>
                  <a:srgbClr val="000000"/>
                </a:solidFill>
                <a:latin typeface="RUB Scala MZ"/>
              </a:rPr>
            </a:br>
            <a:r>
              <a:rPr lang="de-DE" sz="2000" dirty="0">
                <a:solidFill>
                  <a:srgbClr val="003460"/>
                </a:solidFill>
                <a:latin typeface="RUB Scala MZ"/>
                <a:cs typeface="Arial"/>
              </a:rPr>
              <a:t>insonderheit auch neue Früchte der Erkenntnis, ja, selbst auf dem Gebiete des</a:t>
            </a:r>
            <a:br>
              <a:rPr lang="de-DE" sz="2000" dirty="0">
                <a:solidFill>
                  <a:srgbClr val="000000"/>
                </a:solidFill>
                <a:latin typeface="RUB Scala MZ"/>
              </a:rPr>
            </a:br>
            <a:r>
              <a:rPr lang="de-DE" sz="2000" dirty="0">
                <a:solidFill>
                  <a:srgbClr val="003460"/>
                </a:solidFill>
                <a:latin typeface="RUB Scala MZ"/>
                <a:cs typeface="Arial"/>
              </a:rPr>
              <a:t>Verständnisses der göttlichen Offenbarung und dessen, in dem sie sich vollendet,</a:t>
            </a:r>
            <a:r>
              <a:rPr lang="de-DE" dirty="0">
                <a:solidFill>
                  <a:srgbClr val="000000"/>
                </a:solidFill>
                <a:latin typeface="RUB Scala MZ"/>
                <a:cs typeface="Arial"/>
              </a:rPr>
              <a:t> </a:t>
            </a:r>
            <a:r>
              <a:rPr lang="de-DE" sz="2000" dirty="0">
                <a:solidFill>
                  <a:srgbClr val="003460"/>
                </a:solidFill>
                <a:latin typeface="RUB Scala MZ"/>
                <a:cs typeface="Arial"/>
              </a:rPr>
              <a:t>Christi ...“</a:t>
            </a:r>
          </a:p>
          <a:p>
            <a:pPr>
              <a:lnSpc>
                <a:spcPts val="2125"/>
              </a:lnSpc>
            </a:pPr>
            <a:endParaRPr lang="en-CA" dirty="0">
              <a:solidFill>
                <a:srgbClr val="003460"/>
              </a:solidFill>
              <a:latin typeface="RUB Scala MZ"/>
              <a:cs typeface="Arial"/>
            </a:endParaRPr>
          </a:p>
          <a:p>
            <a:pPr>
              <a:lnSpc>
                <a:spcPts val="3375"/>
              </a:lnSpc>
            </a:pPr>
            <a:endParaRPr lang="en-CA" sz="1877"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Vermittlungstheologie: Rothe</a:t>
            </a:r>
          </a:p>
        </p:txBody>
      </p:sp>
    </p:spTree>
    <p:extLst>
      <p:ext uri="{BB962C8B-B14F-4D97-AF65-F5344CB8AC3E}">
        <p14:creationId xmlns:p14="http://schemas.microsoft.com/office/powerpoint/2010/main" val="19093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18434" name="Textfeld 19"/>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560"/>
                </a:solidFill>
                <a:effectLst/>
                <a:uLnTx/>
                <a:uFillTx/>
                <a:latin typeface="RUB Scala MZ"/>
                <a:ea typeface="+mn-ea"/>
                <a:cs typeface="Arial" charset="0"/>
              </a:rPr>
              <a:t>Kirchengeschichte III: Reformation|</a:t>
            </a:r>
            <a:r>
              <a:rPr kumimoji="0" lang="de-DE" sz="1000" b="0" i="0" u="none" strike="noStrike" kern="1200" cap="none" spc="0" normalizeH="0" baseline="0" noProof="0">
                <a:ln>
                  <a:noFill/>
                </a:ln>
                <a:solidFill>
                  <a:srgbClr val="003560"/>
                </a:solidFill>
                <a:effectLst/>
                <a:uLnTx/>
                <a:uFillTx/>
                <a:latin typeface="RUB Scala MZ"/>
                <a:ea typeface="+mn-ea"/>
                <a:cs typeface="Arial" charset="0"/>
              </a:rPr>
              <a:t> Bochum | 10.04.2012</a:t>
            </a:r>
          </a:p>
        </p:txBody>
      </p:sp>
      <p:sp>
        <p:nvSpPr>
          <p:cNvPr id="7" name="Textfeld 6">
            <a:extLst>
              <a:ext uri="{FF2B5EF4-FFF2-40B4-BE49-F238E27FC236}">
                <a16:creationId xmlns:a16="http://schemas.microsoft.com/office/drawing/2014/main" id="{BC260CCF-E9CD-4046-9715-2AA63972DE9A}"/>
              </a:ext>
            </a:extLst>
          </p:cNvPr>
          <p:cNvSpPr txBox="1"/>
          <p:nvPr/>
        </p:nvSpPr>
        <p:spPr>
          <a:xfrm>
            <a:off x="468313" y="843780"/>
            <a:ext cx="5078730" cy="523220"/>
          </a:xfrm>
          <a:prstGeom prst="rect">
            <a:avLst/>
          </a:prstGeom>
          <a:noFill/>
        </p:spPr>
        <p:txBody>
          <a:bodyPr wrap="square">
            <a:spAutoFit/>
          </a:bodyPr>
          <a:lstStyle>
            <a:defPPr>
              <a:defRPr lang="de-DE"/>
            </a:defPPr>
            <a:lvl1pPr>
              <a:defRPr sz="2800">
                <a:solidFill>
                  <a:srgbClr val="003560"/>
                </a:solidFill>
                <a:latin typeface="RUB Scala MZ"/>
              </a:defRPr>
            </a:lvl1p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3560"/>
                </a:solidFill>
                <a:effectLst/>
                <a:uLnTx/>
                <a:uFillTx/>
                <a:latin typeface="RUB Scala MZ"/>
                <a:ea typeface="+mn-ea"/>
                <a:cs typeface="+mn-cs"/>
              </a:rPr>
              <a:t>Inhaltliche Übersicht</a:t>
            </a:r>
          </a:p>
        </p:txBody>
      </p:sp>
      <p:graphicFrame>
        <p:nvGraphicFramePr>
          <p:cNvPr id="2" name="Tabelle 1"/>
          <p:cNvGraphicFramePr>
            <a:graphicFrameLocks noGrp="1"/>
          </p:cNvGraphicFramePr>
          <p:nvPr>
            <p:extLst>
              <p:ext uri="{D42A27DB-BD31-4B8C-83A1-F6EECF244321}">
                <p14:modId xmlns:p14="http://schemas.microsoft.com/office/powerpoint/2010/main" val="2060720287"/>
              </p:ext>
            </p:extLst>
          </p:nvPr>
        </p:nvGraphicFramePr>
        <p:xfrm>
          <a:off x="0" y="1281430"/>
          <a:ext cx="10080624" cy="6380146"/>
        </p:xfrm>
        <a:graphic>
          <a:graphicData uri="http://schemas.openxmlformats.org/drawingml/2006/table">
            <a:tbl>
              <a:tblPr/>
              <a:tblGrid>
                <a:gridCol w="1162051">
                  <a:extLst>
                    <a:ext uri="{9D8B030D-6E8A-4147-A177-3AD203B41FA5}">
                      <a16:colId xmlns:a16="http://schemas.microsoft.com/office/drawing/2014/main" val="2073070098"/>
                    </a:ext>
                  </a:extLst>
                </a:gridCol>
                <a:gridCol w="1606549">
                  <a:extLst>
                    <a:ext uri="{9D8B030D-6E8A-4147-A177-3AD203B41FA5}">
                      <a16:colId xmlns:a16="http://schemas.microsoft.com/office/drawing/2014/main" val="2065773323"/>
                    </a:ext>
                  </a:extLst>
                </a:gridCol>
                <a:gridCol w="7312024">
                  <a:extLst>
                    <a:ext uri="{9D8B030D-6E8A-4147-A177-3AD203B41FA5}">
                      <a16:colId xmlns:a16="http://schemas.microsoft.com/office/drawing/2014/main" val="609331646"/>
                    </a:ext>
                  </a:extLst>
                </a:gridCol>
              </a:tblGrid>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Sitzung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Datum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Thema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446359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10.10.2024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Augsburger Religionsfrieden, Konfessionalisierung und Orthodoxie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39835190"/>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17.10.2024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Jean Calvin und die reformierte Reformation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56522499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24.10.2024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Dreißigjähriger Krieg und neue Frömmigkeit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352508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31.10.2024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cs typeface="Arial" pitchFamily="34" charset="0"/>
                        </a:rPr>
                        <a:t>Der lutherische Pietismus: Philipp Jakob </a:t>
                      </a:r>
                      <a:r>
                        <a:rPr lang="de-DE" sz="1800" b="0" dirty="0" err="1">
                          <a:solidFill>
                            <a:schemeClr val="tx1"/>
                          </a:solidFill>
                          <a:latin typeface="RUB Scala MZ" pitchFamily="2" charset="0"/>
                          <a:cs typeface="Arial" pitchFamily="34" charset="0"/>
                        </a:rPr>
                        <a:t>Spener</a:t>
                      </a:r>
                      <a:endParaRPr lang="de-DE" sz="1800" b="0" dirty="0">
                        <a:solidFill>
                          <a:schemeClr val="tx1"/>
                        </a:solidFill>
                        <a:latin typeface="RUB Scala MZ" pitchFamily="2"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4182293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07.11.2024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August Hermann Francke und der Hallesche Pietismus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596233451"/>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14.11.2024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Puritanismus und </a:t>
                      </a:r>
                      <a:r>
                        <a:rPr lang="de-DE" sz="1800" b="0" dirty="0" err="1">
                          <a:solidFill>
                            <a:schemeClr val="tx1"/>
                          </a:solidFill>
                          <a:latin typeface="RUB Scala MZ" pitchFamily="2" charset="0"/>
                        </a:rPr>
                        <a:t>Nadere</a:t>
                      </a:r>
                      <a:r>
                        <a:rPr lang="de-DE" sz="1800" b="0" dirty="0">
                          <a:solidFill>
                            <a:schemeClr val="tx1"/>
                          </a:solidFill>
                          <a:latin typeface="RUB Scala MZ" pitchFamily="2" charset="0"/>
                        </a:rPr>
                        <a:t> </a:t>
                      </a:r>
                      <a:r>
                        <a:rPr lang="de-DE" sz="1800" b="0" dirty="0" err="1">
                          <a:solidFill>
                            <a:schemeClr val="tx1"/>
                          </a:solidFill>
                          <a:latin typeface="RUB Scala MZ" pitchFamily="2" charset="0"/>
                        </a:rPr>
                        <a:t>Reformatie</a:t>
                      </a:r>
                      <a:r>
                        <a:rPr lang="de-DE" sz="1800" b="0" dirty="0">
                          <a:solidFill>
                            <a:schemeClr val="tx1"/>
                          </a:solidFill>
                          <a:latin typeface="RUB Scala MZ" pitchFamily="2"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9294133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21.11.2024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i="0" u="none" strike="noStrike" dirty="0">
                          <a:solidFill>
                            <a:schemeClr val="tx1"/>
                          </a:solidFill>
                          <a:latin typeface="RUB Scala MZ" pitchFamily="2" charset="0"/>
                        </a:rPr>
                        <a:t>Zinzendorf/ Voraussetzungen der Aufklärung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46971615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28.11.2024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Aufklärungstheologie(n): Neologie und Rationalismus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3593001586"/>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05.12.2024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Politische Entwicklung/ protestantischer Nationalismus: Befreiungskriege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9325671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12.12.2024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Staat und Kirche im Vormärz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51275042"/>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19.12.2024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König-/Kaisertum und Protestantismus nach der Revolution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01599070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09.01.2025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Wichern und die Innere Mission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243495440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00"/>
                          </a:solidFill>
                          <a:effectLst/>
                          <a:latin typeface="RUB Scala MZ"/>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a:ln>
                            <a:noFill/>
                          </a:ln>
                          <a:solidFill>
                            <a:srgbClr val="000000"/>
                          </a:solidFill>
                          <a:effectLst/>
                          <a:latin typeface="RUB Scala MZ"/>
                        </a:rPr>
                        <a:t>16.01.2025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a:ln>
                            <a:noFill/>
                          </a:ln>
                          <a:solidFill>
                            <a:schemeClr val="tx1"/>
                          </a:solidFill>
                          <a:effectLst/>
                          <a:latin typeface="RUB Scala MZ"/>
                        </a:rPr>
                        <a:t>Vermittlungstheologie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978190745"/>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23.01.2025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4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Erweckungstheologie – Schlussbetrachtungen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2FF"/>
                    </a:solidFill>
                  </a:tcPr>
                </a:tc>
                <a:extLst>
                  <a:ext uri="{0D108BD9-81ED-4DB2-BD59-A6C34878D82A}">
                    <a16:rowId xmlns:a16="http://schemas.microsoft.com/office/drawing/2014/main" val="1110370311"/>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30.01.2025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(Bonus)  Schleiermacher </a:t>
                      </a:r>
                    </a:p>
                    <a:p>
                      <a:pPr marL="0" marR="0" lvl="0" indent="0" algn="l" defTabSz="1006475"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RUB Scala MZ"/>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7773205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ts val="3380"/>
              </a:lnSpc>
              <a:spcBef>
                <a:spcPts val="0"/>
              </a:spcBef>
              <a:spcAft>
                <a:spcPts val="0"/>
              </a:spcAft>
              <a:buClrTx/>
              <a:buSzTx/>
              <a:buFont typeface="Arial" charset="0"/>
              <a:buChar char="•"/>
              <a:tabLst/>
              <a:defRPr/>
            </a:pPr>
            <a:r>
              <a:rPr kumimoji="0" lang="de-DE" b="0" i="0" u="none" strike="noStrike" kern="1200" cap="none" spc="0" normalizeH="0" baseline="0" dirty="0">
                <a:ln>
                  <a:noFill/>
                </a:ln>
                <a:solidFill>
                  <a:srgbClr val="003460"/>
                </a:solidFill>
                <a:effectLst/>
                <a:uLnTx/>
                <a:uFillTx/>
                <a:latin typeface="RUB Scala MZ"/>
                <a:cs typeface="Arial"/>
              </a:rPr>
              <a:t>Die wissenschaftliche Theologie stand auf den Schultern Schleiermachers, teils in</a:t>
            </a:r>
            <a:br>
              <a:rPr kumimoji="0" lang="de-DE" b="0" i="0" u="none" strike="noStrike" kern="1200" cap="none" spc="0" normalizeH="0" baseline="0" dirty="0">
                <a:ln>
                  <a:noFill/>
                </a:ln>
                <a:solidFill>
                  <a:srgbClr val="000000"/>
                </a:solidFill>
                <a:effectLst/>
                <a:uLnTx/>
                <a:uFillTx/>
                <a:latin typeface="RUB Scala MZ"/>
              </a:rPr>
            </a:br>
            <a:r>
              <a:rPr kumimoji="0" lang="de-DE" b="0" i="0" u="none" strike="noStrike" kern="1200" cap="none" spc="0" normalizeH="0" baseline="0" dirty="0">
                <a:ln>
                  <a:noFill/>
                </a:ln>
                <a:solidFill>
                  <a:srgbClr val="003460"/>
                </a:solidFill>
                <a:effectLst/>
                <a:uLnTx/>
                <a:uFillTx/>
                <a:latin typeface="RUB Scala MZ"/>
                <a:cs typeface="Arial"/>
              </a:rPr>
              <a:t>vehementer Abgrenzung, teils in seiner Nachfolge. </a:t>
            </a:r>
          </a:p>
          <a:p>
            <a:pPr marL="342900" marR="0" lvl="0" indent="-342900" algn="l" defTabSz="914400" rtl="0" eaLnBrk="1" fontAlgn="auto" latinLnBrk="0" hangingPunct="1">
              <a:lnSpc>
                <a:spcPts val="3380"/>
              </a:lnSpc>
              <a:spcBef>
                <a:spcPts val="0"/>
              </a:spcBef>
              <a:spcAft>
                <a:spcPts val="0"/>
              </a:spcAft>
              <a:buClrTx/>
              <a:buSzTx/>
              <a:buFont typeface="Arial" charset="0"/>
              <a:buChar char="•"/>
              <a:tabLst/>
              <a:defRPr/>
            </a:pPr>
            <a:r>
              <a:rPr kumimoji="0" lang="de-DE" b="0" i="0" u="none" strike="noStrike" kern="1200" cap="none" spc="0" normalizeH="0" baseline="0" dirty="0">
                <a:ln>
                  <a:noFill/>
                </a:ln>
                <a:solidFill>
                  <a:srgbClr val="003460"/>
                </a:solidFill>
                <a:effectLst/>
                <a:uLnTx/>
                <a:uFillTx/>
                <a:latin typeface="RUB Scala MZ"/>
                <a:cs typeface="Arial"/>
              </a:rPr>
              <a:t>Sie wurde Wissenschaft im</a:t>
            </a:r>
            <a:r>
              <a:rPr kumimoji="0" lang="de-DE" b="0" i="0" u="none" strike="noStrike" kern="1200" cap="none" spc="0" normalizeH="0" baseline="0" dirty="0">
                <a:ln>
                  <a:noFill/>
                </a:ln>
                <a:solidFill>
                  <a:srgbClr val="000000"/>
                </a:solidFill>
                <a:effectLst/>
                <a:uLnTx/>
                <a:uFillTx/>
                <a:latin typeface="RUB Scala MZ"/>
              </a:rPr>
              <a:t> </a:t>
            </a:r>
            <a:r>
              <a:rPr kumimoji="0" lang="de-DE" b="0" i="0" u="none" strike="noStrike" kern="1200" cap="none" spc="0" normalizeH="0" baseline="0" dirty="0">
                <a:ln>
                  <a:noFill/>
                </a:ln>
                <a:solidFill>
                  <a:srgbClr val="003460"/>
                </a:solidFill>
                <a:effectLst/>
                <a:uLnTx/>
                <a:uFillTx/>
                <a:latin typeface="RUB Scala MZ"/>
                <a:cs typeface="Arial"/>
              </a:rPr>
              <a:t>modernen Sinn. Der Fächerkanon etablierte und </a:t>
            </a:r>
          </a:p>
          <a:p>
            <a:pPr marL="0" marR="0" lvl="0" indent="0" algn="l" defTabSz="914400" rtl="0" eaLnBrk="1" fontAlgn="auto" latinLnBrk="0" hangingPunct="1">
              <a:lnSpc>
                <a:spcPts val="3380"/>
              </a:lnSpc>
              <a:spcBef>
                <a:spcPts val="0"/>
              </a:spcBef>
              <a:spcAft>
                <a:spcPts val="0"/>
              </a:spcAft>
              <a:buClrTx/>
              <a:buSzTx/>
              <a:buFontTx/>
              <a:buNone/>
              <a:tabLst/>
              <a:defRPr/>
            </a:pPr>
            <a:r>
              <a:rPr kumimoji="0" lang="de-DE" b="0" i="0" u="none" strike="noStrike" kern="1200" cap="none" spc="0" normalizeH="0" baseline="0" dirty="0">
                <a:ln>
                  <a:noFill/>
                </a:ln>
                <a:solidFill>
                  <a:srgbClr val="003460"/>
                </a:solidFill>
                <a:effectLst/>
                <a:uLnTx/>
                <a:uFillTx/>
                <a:latin typeface="RUB Scala MZ"/>
                <a:cs typeface="Arial"/>
              </a:rPr>
              <a:t>       verfeinerte sich weiter. </a:t>
            </a:r>
          </a:p>
          <a:p>
            <a:pPr marL="342900" marR="0" lvl="0" indent="-342900" algn="l" defTabSz="914400" rtl="0" eaLnBrk="1" fontAlgn="auto" latinLnBrk="0" hangingPunct="1">
              <a:lnSpc>
                <a:spcPts val="3380"/>
              </a:lnSpc>
              <a:spcBef>
                <a:spcPts val="0"/>
              </a:spcBef>
              <a:spcAft>
                <a:spcPts val="0"/>
              </a:spcAft>
              <a:buClrTx/>
              <a:buSzTx/>
              <a:buFont typeface="Arial" charset="0"/>
              <a:buChar char="•"/>
              <a:tabLst/>
              <a:defRPr/>
            </a:pPr>
            <a:r>
              <a:rPr kumimoji="0" lang="de-DE" b="0" i="0" u="none" strike="noStrike" kern="1200" cap="none" spc="0" normalizeH="0" baseline="0" dirty="0">
                <a:ln>
                  <a:noFill/>
                </a:ln>
                <a:solidFill>
                  <a:srgbClr val="003460"/>
                </a:solidFill>
                <a:effectLst/>
                <a:uLnTx/>
                <a:uFillTx/>
                <a:latin typeface="RUB Scala MZ"/>
                <a:cs typeface="Arial"/>
              </a:rPr>
              <a:t>Zentren</a:t>
            </a:r>
            <a:r>
              <a:rPr kumimoji="0" lang="de-DE" b="0" i="0" u="none" strike="noStrike" kern="1200" cap="none" spc="0" normalizeH="0" baseline="0" dirty="0">
                <a:ln>
                  <a:noFill/>
                </a:ln>
                <a:solidFill>
                  <a:srgbClr val="000000"/>
                </a:solidFill>
                <a:effectLst/>
                <a:uLnTx/>
                <a:uFillTx/>
                <a:latin typeface="RUB Scala MZ"/>
              </a:rPr>
              <a:t> </a:t>
            </a:r>
            <a:r>
              <a:rPr kumimoji="0" lang="de-DE" b="0" i="0" u="none" strike="noStrike" kern="1200" cap="none" spc="0" normalizeH="0" baseline="0" dirty="0">
                <a:ln>
                  <a:noFill/>
                </a:ln>
                <a:solidFill>
                  <a:srgbClr val="003460"/>
                </a:solidFill>
                <a:effectLst/>
                <a:uLnTx/>
                <a:uFillTx/>
                <a:latin typeface="RUB Scala MZ"/>
                <a:cs typeface="Arial"/>
              </a:rPr>
              <a:t>der Verwissenschaftlichung waren die theologischen Fakultäten. </a:t>
            </a:r>
          </a:p>
          <a:p>
            <a:pPr marL="0" marR="0" lvl="0" indent="0" algn="l" defTabSz="914400" rtl="0" eaLnBrk="1" fontAlgn="auto" latinLnBrk="0" hangingPunct="1">
              <a:lnSpc>
                <a:spcPts val="3380"/>
              </a:lnSpc>
              <a:spcBef>
                <a:spcPts val="0"/>
              </a:spcBef>
              <a:spcAft>
                <a:spcPts val="0"/>
              </a:spcAft>
              <a:buClrTx/>
              <a:buSzTx/>
              <a:buFontTx/>
              <a:buNone/>
              <a:tabLst/>
              <a:defRPr/>
            </a:pPr>
            <a:br>
              <a:rPr kumimoji="0" lang="de-DE" b="0" i="0" u="none" strike="noStrike" kern="1200" cap="none" spc="0" normalizeH="0" baseline="0" dirty="0">
                <a:ln>
                  <a:noFill/>
                </a:ln>
                <a:solidFill>
                  <a:srgbClr val="000000"/>
                </a:solidFill>
                <a:effectLst/>
                <a:uLnTx/>
                <a:uFillTx/>
                <a:latin typeface="RUB Scala MZ"/>
              </a:rPr>
            </a:br>
            <a:r>
              <a:rPr kumimoji="0" lang="de-DE" b="0" i="0" u="none" strike="noStrike" kern="1200" cap="none" spc="0" normalizeH="0" baseline="0" dirty="0">
                <a:ln>
                  <a:noFill/>
                </a:ln>
                <a:solidFill>
                  <a:srgbClr val="1F497D"/>
                </a:solidFill>
                <a:effectLst/>
                <a:uLnTx/>
                <a:uFillTx/>
                <a:latin typeface="RUB Scala MZ"/>
                <a:ea typeface="Arial" charset="0"/>
                <a:cs typeface="Arial" charset="0"/>
              </a:rPr>
              <a:t>Der Historiker </a:t>
            </a:r>
            <a:r>
              <a:rPr kumimoji="0" lang="de-DE" b="0" i="0" u="none" strike="noStrike" kern="1200" cap="none" spc="0" normalizeH="0" baseline="0" dirty="0">
                <a:ln>
                  <a:noFill/>
                </a:ln>
                <a:solidFill>
                  <a:srgbClr val="003460"/>
                </a:solidFill>
                <a:effectLst/>
                <a:uLnTx/>
                <a:uFillTx/>
                <a:latin typeface="RUB Scala MZ"/>
                <a:cs typeface="Arial"/>
              </a:rPr>
              <a:t>Franz Schnabel (1877-1966), Deutsche Geschichte im 19. </a:t>
            </a:r>
          </a:p>
          <a:p>
            <a:pPr marL="0" marR="0" lvl="0" indent="0" algn="l" defTabSz="914400" rtl="0" eaLnBrk="1" fontAlgn="auto" latinLnBrk="0" hangingPunct="1">
              <a:lnSpc>
                <a:spcPts val="3380"/>
              </a:lnSpc>
              <a:spcBef>
                <a:spcPts val="0"/>
              </a:spcBef>
              <a:spcAft>
                <a:spcPts val="0"/>
              </a:spcAft>
              <a:buClrTx/>
              <a:buSzTx/>
              <a:buFontTx/>
              <a:buNone/>
              <a:tabLst/>
              <a:defRPr/>
            </a:pPr>
            <a:r>
              <a:rPr kumimoji="0" lang="de-DE" b="0" i="0" u="none" strike="noStrike" kern="1200" cap="none" spc="0" normalizeH="0" baseline="0" dirty="0">
                <a:ln>
                  <a:noFill/>
                </a:ln>
                <a:solidFill>
                  <a:srgbClr val="003460"/>
                </a:solidFill>
                <a:effectLst/>
                <a:uLnTx/>
                <a:uFillTx/>
                <a:latin typeface="RUB Scala MZ"/>
                <a:cs typeface="Arial"/>
              </a:rPr>
              <a:t>Jahrhundert, 4 Bde., 1. Auflage zw. 1929 und 1937: </a:t>
            </a:r>
          </a:p>
          <a:p>
            <a:pPr marL="0" marR="0" lvl="0" indent="0" algn="l" defTabSz="914400" rtl="0" eaLnBrk="1" fontAlgn="auto" latinLnBrk="0" hangingPunct="1">
              <a:lnSpc>
                <a:spcPts val="3380"/>
              </a:lnSpc>
              <a:spcBef>
                <a:spcPts val="0"/>
              </a:spcBef>
              <a:spcAft>
                <a:spcPts val="0"/>
              </a:spcAft>
              <a:buClrTx/>
              <a:buSzTx/>
              <a:buFontTx/>
              <a:buNone/>
              <a:tabLst/>
              <a:defRPr/>
            </a:pPr>
            <a:r>
              <a:rPr kumimoji="0" lang="de-DE" b="0" i="0" u="none" strike="noStrike" kern="1200" cap="none" spc="0" normalizeH="0" baseline="0" dirty="0">
                <a:ln>
                  <a:noFill/>
                </a:ln>
                <a:solidFill>
                  <a:srgbClr val="003460"/>
                </a:solidFill>
                <a:effectLst/>
                <a:uLnTx/>
                <a:uFillTx/>
                <a:latin typeface="RUB Scala MZ"/>
                <a:cs typeface="Arial"/>
              </a:rPr>
              <a:t>Die</a:t>
            </a:r>
            <a:r>
              <a:rPr lang="de-DE" dirty="0">
                <a:solidFill>
                  <a:srgbClr val="000000"/>
                </a:solidFill>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protestantischen Kirchen in Deutschland, Freiburg 1965 (Erstdruck 1937) urteilte</a:t>
            </a:r>
          </a:p>
          <a:p>
            <a:pPr marL="0" marR="0" lvl="0" indent="0" algn="l" defTabSz="914400" rtl="0" eaLnBrk="1" fontAlgn="auto" latinLnBrk="0" hangingPunct="1">
              <a:lnSpc>
                <a:spcPts val="3380"/>
              </a:lnSpc>
              <a:spcBef>
                <a:spcPts val="0"/>
              </a:spcBef>
              <a:spcAft>
                <a:spcPts val="0"/>
              </a:spcAft>
              <a:buClrTx/>
              <a:buSzTx/>
              <a:buFontTx/>
              <a:buNone/>
              <a:tabLst/>
              <a:defRPr/>
            </a:pPr>
            <a:r>
              <a:rPr kumimoji="0" lang="de-DE" b="0" i="0" u="none" strike="noStrike" kern="1200" cap="none" spc="0" normalizeH="0" baseline="0" dirty="0">
                <a:ln>
                  <a:noFill/>
                </a:ln>
                <a:solidFill>
                  <a:srgbClr val="003460"/>
                </a:solidFill>
                <a:effectLst/>
                <a:uLnTx/>
                <a:uFillTx/>
                <a:latin typeface="RUB Scala MZ"/>
                <a:cs typeface="Arial"/>
              </a:rPr>
              <a:t>folgendermaßen</a:t>
            </a:r>
            <a:r>
              <a:rPr kumimoji="0" lang="en-CA" b="0" i="0" u="none" strike="noStrike" kern="1200" cap="none" spc="0" normalizeH="0" baseline="0" noProof="0" dirty="0">
                <a:ln>
                  <a:noFill/>
                </a:ln>
                <a:solidFill>
                  <a:srgbClr val="003460"/>
                </a:solidFill>
                <a:effectLst/>
                <a:uLnTx/>
                <a:uFillTx/>
                <a:latin typeface="RUB Scala MZ"/>
                <a:cs typeface="Arial"/>
              </a:rPr>
              <a:t>:</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6" name="Sound aufgezeichnet" descr="Sound aufgezeichnet">
            <a:hlinkClick r:id="" action="ppaction://media"/>
            <a:extLst>
              <a:ext uri="{FF2B5EF4-FFF2-40B4-BE49-F238E27FC236}">
                <a16:creationId xmlns:a16="http://schemas.microsoft.com/office/drawing/2014/main" id="{0C46E8E2-EC28-422E-A5A3-186DB52343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2326" y="3619051"/>
            <a:ext cx="812800" cy="812800"/>
          </a:xfrm>
          <a:prstGeom prst="rect">
            <a:avLst/>
          </a:prstGeom>
        </p:spPr>
      </p:pic>
    </p:spTree>
    <p:extLst>
      <p:ext uri="{BB962C8B-B14F-4D97-AF65-F5344CB8AC3E}">
        <p14:creationId xmlns:p14="http://schemas.microsoft.com/office/powerpoint/2010/main" val="32420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0" algn="just" defTabSz="914400" rtl="0" eaLnBrk="1" fontAlgn="auto" latinLnBrk="0" hangingPunct="1">
              <a:lnSpc>
                <a:spcPts val="3370"/>
              </a:lnSpc>
              <a:spcBef>
                <a:spcPts val="0"/>
              </a:spcBef>
              <a:spcAft>
                <a:spcPts val="0"/>
              </a:spcAft>
              <a:buClrTx/>
              <a:buSzTx/>
              <a:buFontTx/>
              <a:buNone/>
              <a:tabLst/>
              <a:defRPr/>
            </a:pPr>
            <a:r>
              <a:rPr kumimoji="0" lang="de-DE" sz="1800" b="0" i="0" u="none" strike="noStrike" kern="1200" cap="none" spc="0" normalizeH="0" baseline="0" dirty="0">
                <a:ln>
                  <a:noFill/>
                </a:ln>
                <a:solidFill>
                  <a:srgbClr val="003460"/>
                </a:solidFill>
                <a:effectLst/>
                <a:uLnTx/>
                <a:uFillTx/>
                <a:latin typeface="RUB Scala MZ"/>
                <a:cs typeface="Arial"/>
              </a:rPr>
              <a:t>„Es ist daher begreiflich und ergab sich aus der Eigenart des Protestantismus, </a:t>
            </a:r>
            <a:r>
              <a:rPr kumimoji="0" lang="de-DE" sz="1800" b="0" i="0" u="none" strike="noStrike" kern="1200" cap="none" spc="0" normalizeH="0" baseline="0" dirty="0" err="1">
                <a:ln>
                  <a:noFill/>
                </a:ln>
                <a:solidFill>
                  <a:srgbClr val="003460"/>
                </a:solidFill>
                <a:effectLst/>
                <a:uLnTx/>
                <a:uFillTx/>
                <a:latin typeface="RUB Scala MZ"/>
                <a:cs typeface="Arial"/>
              </a:rPr>
              <a:t>daß</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in diesem Kampfe [um das Verhältnis Wissenschaft - Glaube/Religion U.G.] der</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Richtungen die Universitäten voranstanden. Luther und Melanchthon waren ja</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selbst Universitätsprofessoren gewesen, niemals hatte die von ihnen gegründete</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Kirche sich vom Hörsaal emanzipiert; auch der Pietismus hatte hieran nicht viel</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ändern können. [...] So blieben im deutschen Protestantismus die Universitäten</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Stätten der Wissenschaft, der Lehre und der Ausbildung. Grundsätzliche Gegner</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der protestantischen Fakultäten gab es nur bei den Radikalen des ,Jungen</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Deutschland‘, die überhaupt die Religion als etwas Überlebtes betrachteten und</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höchstens eine allgemeine Religionswissenschaft gelten ließen. Auch im 19.</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Jahrhundert blieb also der Versuch einer religiösen Erneuerung abhängig von den</a:t>
            </a:r>
            <a:br>
              <a:rPr kumimoji="0" lang="de-DE" sz="1800" b="0" i="0" u="none" strike="noStrike" kern="1200" cap="none" spc="0" normalizeH="0" baseline="0" dirty="0">
                <a:ln>
                  <a:noFill/>
                </a:ln>
                <a:solidFill>
                  <a:srgbClr val="000000"/>
                </a:solidFill>
                <a:effectLst/>
                <a:uLnTx/>
                <a:uFillTx/>
                <a:latin typeface="RUB Scala MZ"/>
              </a:rPr>
            </a:br>
            <a:r>
              <a:rPr kumimoji="0" lang="de-DE" sz="1800" b="0" i="0" u="none" strike="noStrike" kern="1200" cap="none" spc="0" normalizeH="0" baseline="0" dirty="0">
                <a:ln>
                  <a:noFill/>
                </a:ln>
                <a:solidFill>
                  <a:srgbClr val="003460"/>
                </a:solidFill>
                <a:effectLst/>
                <a:uLnTx/>
                <a:uFillTx/>
                <a:latin typeface="RUB Scala MZ"/>
                <a:cs typeface="Arial"/>
              </a:rPr>
              <a:t>Kontroversen der Theologieprofessoren.“ (Schnabel, 305f.)</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6" name="Sound aufgezeichnet" descr="Sound aufgezeichnet">
            <a:hlinkClick r:id="" action="ppaction://media"/>
            <a:extLst>
              <a:ext uri="{FF2B5EF4-FFF2-40B4-BE49-F238E27FC236}">
                <a16:creationId xmlns:a16="http://schemas.microsoft.com/office/drawing/2014/main" id="{297DF0D6-7090-46B6-B24F-2A0E066529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81939" y="6220298"/>
            <a:ext cx="812800" cy="812800"/>
          </a:xfrm>
          <a:prstGeom prst="rect">
            <a:avLst/>
          </a:prstGeom>
        </p:spPr>
      </p:pic>
    </p:spTree>
    <p:extLst>
      <p:ext uri="{BB962C8B-B14F-4D97-AF65-F5344CB8AC3E}">
        <p14:creationId xmlns:p14="http://schemas.microsoft.com/office/powerpoint/2010/main" val="39705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9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l" defTabSz="914400" rtl="0" eaLnBrk="1" fontAlgn="auto" latinLnBrk="0" hangingPunct="1">
              <a:spcBef>
                <a:spcPts val="0"/>
              </a:spcBef>
              <a:spcAft>
                <a:spcPts val="0"/>
              </a:spcAft>
              <a:buClrTx/>
              <a:buSzTx/>
              <a:buFontTx/>
              <a:buNone/>
              <a:tabLst/>
              <a:defRPr/>
            </a:pPr>
            <a:r>
              <a:rPr kumimoji="0" lang="en-CA" b="0" i="0" u="none" strike="noStrike" kern="1200" cap="none" spc="0" normalizeH="0" baseline="0" noProof="0" dirty="0">
                <a:ln>
                  <a:noFill/>
                </a:ln>
                <a:solidFill>
                  <a:srgbClr val="003460"/>
                </a:solidFill>
                <a:effectLst/>
                <a:uLnTx/>
                <a:uFillTx/>
                <a:latin typeface="RUB Scala MZ"/>
                <a:cs typeface="Arial"/>
              </a:rPr>
              <a:t>Das </a:t>
            </a:r>
            <a:r>
              <a:rPr kumimoji="0" lang="de-DE" b="0" i="0" u="none" strike="noStrike" kern="1200" cap="none" spc="0" normalizeH="0" baseline="0" dirty="0">
                <a:ln>
                  <a:noFill/>
                </a:ln>
                <a:solidFill>
                  <a:srgbClr val="003460"/>
                </a:solidFill>
                <a:effectLst/>
                <a:uLnTx/>
                <a:uFillTx/>
                <a:latin typeface="RUB Scala MZ"/>
                <a:cs typeface="Arial"/>
              </a:rPr>
              <a:t>bedeutet auch</a:t>
            </a:r>
            <a:r>
              <a:rPr kumimoji="0" lang="en-CA" b="0" i="0" u="none" strike="noStrike" kern="1200" cap="none" spc="0" normalizeH="0" baseline="0" noProof="0" dirty="0">
                <a:ln>
                  <a:noFill/>
                </a:ln>
                <a:solidFill>
                  <a:srgbClr val="003460"/>
                </a:solidFill>
                <a:effectLst/>
                <a:uLnTx/>
                <a:uFillTx/>
                <a:latin typeface="RUB Scala MZ"/>
                <a:cs typeface="Arial"/>
              </a:rPr>
              <a:t>:</a:t>
            </a:r>
          </a:p>
          <a:p>
            <a:pPr marL="0" marR="0" lvl="0" indent="0" defTabSz="914400" rtl="0" eaLnBrk="1" fontAlgn="auto" latinLnBrk="0" hangingPunct="1">
              <a:lnSpc>
                <a:spcPct val="150000"/>
              </a:lnSpc>
              <a:spcBef>
                <a:spcPts val="0"/>
              </a:spcBef>
              <a:spcAft>
                <a:spcPts val="0"/>
              </a:spcAft>
              <a:buClrTx/>
              <a:buSzTx/>
              <a:buFontTx/>
              <a:buNone/>
              <a:tabLst/>
              <a:defRPr/>
            </a:pPr>
            <a:endParaRPr lang="en-CA" dirty="0">
              <a:solidFill>
                <a:srgbClr val="003460"/>
              </a:solidFill>
              <a:latin typeface="RUB Scala MZ"/>
              <a:cs typeface="Arial"/>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3460"/>
                </a:solidFill>
                <a:effectLst/>
                <a:uLnTx/>
                <a:uFillTx/>
                <a:latin typeface="RUB Scala MZ"/>
                <a:cs typeface="Arial"/>
              </a:rPr>
              <a:t>Im 19. Jahrhundert bekam die Theologie ihr Gepräge nicht von einer religiösen</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Bewegung wie in der Reformation oder während des Pietismus.</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Im Gegenteil: Die stärkste religiöse Bewegung des 19. Jahrhundert, die</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Erweckungsbewegung erlangte an den theologischen Fakultäten nur wenig</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Einfluss. </a:t>
            </a:r>
            <a:r>
              <a:rPr kumimoji="0" lang="de-DE" b="0" i="0" u="none" strike="noStrike" kern="1200" cap="none" spc="0" normalizeH="0" baseline="0" noProof="0" dirty="0" err="1">
                <a:ln>
                  <a:noFill/>
                </a:ln>
                <a:solidFill>
                  <a:srgbClr val="003460"/>
                </a:solidFill>
                <a:effectLst/>
                <a:uLnTx/>
                <a:uFillTx/>
                <a:latin typeface="RUB Scala MZ"/>
                <a:cs typeface="Arial"/>
              </a:rPr>
              <a:t>Tholuck</a:t>
            </a:r>
            <a:r>
              <a:rPr kumimoji="0" lang="de-DE" b="0" i="0" u="none" strike="noStrike" kern="1200" cap="none" spc="0" normalizeH="0" baseline="0" noProof="0" dirty="0">
                <a:ln>
                  <a:noFill/>
                </a:ln>
                <a:solidFill>
                  <a:srgbClr val="003460"/>
                </a:solidFill>
                <a:effectLst/>
                <a:uLnTx/>
                <a:uFillTx/>
                <a:latin typeface="RUB Scala MZ"/>
                <a:cs typeface="Arial"/>
              </a:rPr>
              <a:t> war eine Ausnahme.</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003460"/>
              </a:solidFill>
              <a:effectLst/>
              <a:uLnTx/>
              <a:uFillTx/>
              <a:latin typeface="RUB Scala MZ"/>
              <a:cs typeface="Arial"/>
            </a:endParaRPr>
          </a:p>
          <a:p>
            <a:pPr defTabSz="914400">
              <a:lnSpc>
                <a:spcPct val="150000"/>
              </a:lnSpc>
              <a:defRPr/>
            </a:pPr>
            <a:r>
              <a:rPr lang="en-CA" dirty="0">
                <a:solidFill>
                  <a:srgbClr val="003460"/>
                </a:solidFill>
                <a:latin typeface="RUB Scala MZ"/>
                <a:cs typeface="Arial"/>
              </a:rPr>
              <a:t>Das </a:t>
            </a:r>
            <a:r>
              <a:rPr lang="de-DE" dirty="0">
                <a:solidFill>
                  <a:srgbClr val="003460"/>
                </a:solidFill>
                <a:latin typeface="RUB Scala MZ"/>
                <a:cs typeface="Arial"/>
              </a:rPr>
              <a:t>kam auch daher</a:t>
            </a:r>
            <a:r>
              <a:rPr lang="en-CA" dirty="0">
                <a:solidFill>
                  <a:srgbClr val="003460"/>
                </a:solidFill>
                <a:latin typeface="RUB Scala MZ"/>
                <a:cs typeface="Arial"/>
              </a:rPr>
              <a:t>, dass </a:t>
            </a:r>
            <a:r>
              <a:rPr lang="de-DE" dirty="0">
                <a:solidFill>
                  <a:srgbClr val="003460"/>
                </a:solidFill>
                <a:latin typeface="RUB Scala MZ"/>
                <a:cs typeface="Arial"/>
              </a:rPr>
              <a:t>die Erweckungsbewegung von </a:t>
            </a:r>
            <a:r>
              <a:rPr lang="de-DE" noProof="1">
                <a:solidFill>
                  <a:srgbClr val="003460"/>
                </a:solidFill>
                <a:latin typeface="RUB Scala MZ"/>
                <a:cs typeface="Arial"/>
              </a:rPr>
              <a:t>Personen</a:t>
            </a:r>
            <a:r>
              <a:rPr lang="en-CA" dirty="0">
                <a:solidFill>
                  <a:srgbClr val="003460"/>
                </a:solidFill>
                <a:latin typeface="RUB Scala MZ"/>
                <a:cs typeface="Arial"/>
              </a:rPr>
              <a:t> – </a:t>
            </a:r>
            <a:r>
              <a:rPr lang="de-DE" dirty="0">
                <a:solidFill>
                  <a:srgbClr val="003460"/>
                </a:solidFill>
                <a:latin typeface="RUB Scala MZ"/>
                <a:cs typeface="Arial"/>
              </a:rPr>
              <a:t>Pfarrern</a:t>
            </a:r>
          </a:p>
          <a:p>
            <a:pPr defTabSz="914400">
              <a:lnSpc>
                <a:spcPct val="150000"/>
              </a:lnSpc>
              <a:defRPr/>
            </a:pPr>
            <a:r>
              <a:rPr lang="en-CA" dirty="0">
                <a:solidFill>
                  <a:srgbClr val="003460"/>
                </a:solidFill>
                <a:latin typeface="RUB Scala MZ"/>
                <a:cs typeface="Arial"/>
              </a:rPr>
              <a:t>und</a:t>
            </a:r>
            <a:r>
              <a:rPr lang="de-DE" dirty="0">
                <a:solidFill>
                  <a:srgbClr val="003460"/>
                </a:solidFill>
                <a:latin typeface="RUB Scala MZ"/>
                <a:cs typeface="Arial"/>
              </a:rPr>
              <a:t> Laien </a:t>
            </a:r>
            <a:r>
              <a:rPr lang="en-CA" dirty="0">
                <a:solidFill>
                  <a:srgbClr val="003460"/>
                </a:solidFill>
                <a:latin typeface="RUB Scala MZ"/>
                <a:cs typeface="Arial"/>
              </a:rPr>
              <a:t>– </a:t>
            </a:r>
            <a:r>
              <a:rPr lang="de-DE" dirty="0">
                <a:solidFill>
                  <a:srgbClr val="003460"/>
                </a:solidFill>
                <a:latin typeface="RUB Scala MZ"/>
                <a:cs typeface="Arial"/>
              </a:rPr>
              <a:t>getragen wurde, die nicht nur gegenüber den herrschenden</a:t>
            </a:r>
          </a:p>
          <a:p>
            <a:pPr defTabSz="914400">
              <a:lnSpc>
                <a:spcPct val="150000"/>
              </a:lnSpc>
              <a:defRPr/>
            </a:pPr>
            <a:r>
              <a:rPr lang="de-DE" dirty="0">
                <a:solidFill>
                  <a:srgbClr val="003460"/>
                </a:solidFill>
                <a:latin typeface="RUB Scala MZ"/>
                <a:cs typeface="Arial"/>
              </a:rPr>
              <a:t>Theologien, sondern auch den Landeskirchen gegenüber kritisch eingestellt waren.</a:t>
            </a:r>
          </a:p>
          <a:p>
            <a:pPr defTabSz="914400">
              <a:lnSpc>
                <a:spcPts val="2125"/>
              </a:lnSpc>
              <a:defRPr/>
            </a:pPr>
            <a:endParaRPr lang="en-CA" dirty="0">
              <a:solidFill>
                <a:srgbClr val="003460"/>
              </a:solidFill>
              <a:cs typeface="Aria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de-DE" b="0" i="0" u="none" strike="noStrike" kern="1200" cap="none" spc="0" normalizeH="0" baseline="0" noProof="0" dirty="0">
              <a:ln>
                <a:noFill/>
              </a:ln>
              <a:solidFill>
                <a:srgbClr val="003460"/>
              </a:solidFill>
              <a:effectLst/>
              <a:uLnTx/>
              <a:uFillTx/>
              <a:latin typeface="Calibri"/>
              <a:ea typeface="+mn-ea"/>
              <a:cs typeface="Aria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7" name="Sound aufgezeichnet" descr="Sound aufgezeichnet">
            <a:hlinkClick r:id="" action="ppaction://media"/>
            <a:extLst>
              <a:ext uri="{FF2B5EF4-FFF2-40B4-BE49-F238E27FC236}">
                <a16:creationId xmlns:a16="http://schemas.microsoft.com/office/drawing/2014/main" id="{44AEEEA8-20F1-4809-944E-F869F60BF4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36444" y="4269992"/>
            <a:ext cx="812800" cy="812800"/>
          </a:xfrm>
          <a:prstGeom prst="rect">
            <a:avLst/>
          </a:prstGeom>
        </p:spPr>
      </p:pic>
    </p:spTree>
    <p:extLst>
      <p:ext uri="{BB962C8B-B14F-4D97-AF65-F5344CB8AC3E}">
        <p14:creationId xmlns:p14="http://schemas.microsoft.com/office/powerpoint/2010/main" val="26317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algn="just">
              <a:lnSpc>
                <a:spcPct val="150000"/>
              </a:lnSpc>
            </a:pPr>
            <a:r>
              <a:rPr lang="de-DE" dirty="0">
                <a:solidFill>
                  <a:srgbClr val="003460"/>
                </a:solidFill>
                <a:latin typeface="RUB Scala MZ"/>
                <a:cs typeface="Arial"/>
              </a:rPr>
              <a:t>„Das 19. Jahrhundert gilt als </a:t>
            </a:r>
            <a:r>
              <a:rPr lang="de-DE" i="1" dirty="0">
                <a:solidFill>
                  <a:srgbClr val="003460"/>
                </a:solidFill>
                <a:latin typeface="RUB Scala MZ"/>
                <a:cs typeface="Arial Italic"/>
              </a:rPr>
              <a:t>klassisches Zeitalter der protestantischen Theologiegeschichte</a:t>
            </a:r>
            <a:r>
              <a:rPr lang="de-DE" dirty="0">
                <a:solidFill>
                  <a:srgbClr val="003460"/>
                </a:solidFill>
                <a:latin typeface="RUB Scala MZ"/>
                <a:cs typeface="Arial"/>
              </a:rPr>
              <a:t>. Die Übergänge Alteuropas zur bürgerlichen Gesellschaft, die</a:t>
            </a:r>
            <a:br>
              <a:rPr lang="de-DE" dirty="0">
                <a:solidFill>
                  <a:srgbClr val="000000"/>
                </a:solidFill>
                <a:latin typeface="RUB Scala MZ"/>
              </a:rPr>
            </a:br>
            <a:r>
              <a:rPr lang="de-DE" dirty="0">
                <a:solidFill>
                  <a:srgbClr val="003460"/>
                </a:solidFill>
                <a:latin typeface="RUB Scala MZ"/>
                <a:cs typeface="Arial"/>
              </a:rPr>
              <a:t>kulturellen, die technischen und naturwissenschaftlichen Innovationsschübe warfen</a:t>
            </a:r>
            <a:br>
              <a:rPr lang="de-DE" dirty="0">
                <a:solidFill>
                  <a:srgbClr val="000000"/>
                </a:solidFill>
                <a:latin typeface="RUB Scala MZ"/>
              </a:rPr>
            </a:br>
            <a:r>
              <a:rPr lang="de-DE" dirty="0">
                <a:solidFill>
                  <a:srgbClr val="003460"/>
                </a:solidFill>
                <a:latin typeface="RUB Scala MZ"/>
                <a:cs typeface="Arial"/>
              </a:rPr>
              <a:t>in immer kürzeren Abständen immer weiter reichende theologische Probleme auf.</a:t>
            </a:r>
            <a:br>
              <a:rPr lang="de-DE" dirty="0">
                <a:solidFill>
                  <a:srgbClr val="000000"/>
                </a:solidFill>
                <a:latin typeface="RUB Scala MZ"/>
              </a:rPr>
            </a:br>
            <a:r>
              <a:rPr lang="de-DE" dirty="0">
                <a:solidFill>
                  <a:srgbClr val="003460"/>
                </a:solidFill>
                <a:latin typeface="RUB Scala MZ"/>
                <a:cs typeface="Arial"/>
              </a:rPr>
              <a:t>Dieser Druck war positiv, erzeugte allerdings erhebliche Unübersichtlichkeit.</a:t>
            </a:r>
            <a:br>
              <a:rPr lang="de-DE" dirty="0">
                <a:solidFill>
                  <a:srgbClr val="000000"/>
                </a:solidFill>
                <a:latin typeface="RUB Scala MZ"/>
              </a:rPr>
            </a:br>
            <a:r>
              <a:rPr lang="de-DE" dirty="0">
                <a:solidFill>
                  <a:srgbClr val="003460"/>
                </a:solidFill>
                <a:latin typeface="RUB Scala MZ"/>
                <a:cs typeface="Arial"/>
              </a:rPr>
              <a:t>Instanzen der Lehr- und Bekenntnisregulierung [...] traten in den</a:t>
            </a:r>
            <a:r>
              <a:rPr lang="de-DE" dirty="0">
                <a:solidFill>
                  <a:srgbClr val="000000"/>
                </a:solidFill>
                <a:latin typeface="RUB Scala MZ"/>
                <a:cs typeface="Arial"/>
              </a:rPr>
              <a:t> </a:t>
            </a:r>
            <a:r>
              <a:rPr lang="de-DE" dirty="0">
                <a:solidFill>
                  <a:srgbClr val="003460"/>
                </a:solidFill>
                <a:latin typeface="RUB Scala MZ"/>
                <a:cs typeface="Arial"/>
              </a:rPr>
              <a:t>Hintergrund.“  (Nowak, in Ök. Kg, Bd.2, 39)</a:t>
            </a:r>
          </a:p>
          <a:p>
            <a:pPr>
              <a:lnSpc>
                <a:spcPct val="150000"/>
              </a:lnSpc>
            </a:pPr>
            <a:endParaRPr lang="de-DE" dirty="0">
              <a:solidFill>
                <a:srgbClr val="000000"/>
              </a:solidFill>
              <a:latin typeface="RUB Scala MZ"/>
            </a:endParaRPr>
          </a:p>
          <a:p>
            <a:pPr>
              <a:lnSpc>
                <a:spcPct val="150000"/>
              </a:lnSpc>
            </a:pPr>
            <a:r>
              <a:rPr lang="de-DE" dirty="0">
                <a:solidFill>
                  <a:srgbClr val="003460"/>
                </a:solidFill>
                <a:latin typeface="RUB Scala MZ"/>
                <a:cs typeface="Arial"/>
              </a:rPr>
              <a:t>Nach Nowak </a:t>
            </a:r>
            <a:r>
              <a:rPr lang="de-DE" b="1" dirty="0">
                <a:solidFill>
                  <a:srgbClr val="003460"/>
                </a:solidFill>
                <a:latin typeface="RUB Scala MZ"/>
                <a:cs typeface="Arial Bold"/>
              </a:rPr>
              <a:t>drei </a:t>
            </a:r>
            <a:r>
              <a:rPr lang="de-DE" dirty="0">
                <a:solidFill>
                  <a:srgbClr val="003460"/>
                </a:solidFill>
                <a:latin typeface="RUB Scala MZ"/>
                <a:cs typeface="Arial"/>
              </a:rPr>
              <a:t>Richtungen:</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konservative,</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liberale,</a:t>
            </a:r>
            <a:endParaRPr lang="de-DE" dirty="0">
              <a:solidFill>
                <a:srgbClr val="000000"/>
              </a:solidFill>
              <a:latin typeface="RUB Scala MZ"/>
            </a:endParaRPr>
          </a:p>
          <a:p>
            <a:pPr>
              <a:lnSpc>
                <a:spcPct val="150000"/>
              </a:lnSpc>
            </a:pPr>
            <a:r>
              <a:rPr lang="de-DE" dirty="0">
                <a:solidFill>
                  <a:srgbClr val="003460"/>
                </a:solidFill>
                <a:latin typeface="RUB Scala MZ"/>
                <a:cs typeface="Arial"/>
              </a:rPr>
              <a:t>Vermittlungstheologie.</a:t>
            </a:r>
          </a:p>
          <a:p>
            <a:pPr>
              <a:lnSpc>
                <a:spcPts val="2125"/>
              </a:lnSpc>
            </a:pPr>
            <a:endParaRPr lang="en-CA" sz="1877"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460"/>
              </a:solidFill>
              <a:effectLst/>
              <a:uLnTx/>
              <a:uFillTx/>
              <a:latin typeface="Calibri"/>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8" name="Sound aufgezeichnet" descr="Sound aufgezeichnet">
            <a:hlinkClick r:id="" action="ppaction://media"/>
            <a:extLst>
              <a:ext uri="{FF2B5EF4-FFF2-40B4-BE49-F238E27FC236}">
                <a16:creationId xmlns:a16="http://schemas.microsoft.com/office/drawing/2014/main" id="{8C6CD051-A27A-4CF0-A78A-BAF8E80B71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09153" y="4996056"/>
            <a:ext cx="812800" cy="812800"/>
          </a:xfrm>
          <a:prstGeom prst="rect">
            <a:avLst/>
          </a:prstGeom>
        </p:spPr>
      </p:pic>
    </p:spTree>
    <p:extLst>
      <p:ext uri="{BB962C8B-B14F-4D97-AF65-F5344CB8AC3E}">
        <p14:creationId xmlns:p14="http://schemas.microsoft.com/office/powerpoint/2010/main" val="14988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3460"/>
                </a:solidFill>
                <a:effectLst/>
                <a:uLnTx/>
                <a:uFillTx/>
                <a:latin typeface="Calibri"/>
                <a:ea typeface="+mn-ea"/>
                <a:cs typeface="Arial"/>
              </a:rPr>
              <a:t>Zur </a:t>
            </a:r>
            <a:r>
              <a:rPr kumimoji="0" lang="de-DE" b="1" i="0" u="none" strike="noStrike" kern="1200" cap="none" spc="0" normalizeH="0" baseline="0" noProof="0" dirty="0">
                <a:ln>
                  <a:noFill/>
                </a:ln>
                <a:solidFill>
                  <a:srgbClr val="003460"/>
                </a:solidFill>
                <a:effectLst/>
                <a:uLnTx/>
                <a:uFillTx/>
                <a:latin typeface="Calibri"/>
                <a:ea typeface="+mn-ea"/>
                <a:cs typeface="Arial Bold"/>
              </a:rPr>
              <a:t>konservativen </a:t>
            </a:r>
            <a:r>
              <a:rPr kumimoji="0" lang="de-DE" b="0" i="0" u="none" strike="noStrike" kern="1200" cap="none" spc="0" normalizeH="0" baseline="0" noProof="0" dirty="0">
                <a:ln>
                  <a:noFill/>
                </a:ln>
                <a:solidFill>
                  <a:srgbClr val="003460"/>
                </a:solidFill>
                <a:effectLst/>
                <a:uLnTx/>
                <a:uFillTx/>
                <a:latin typeface="Calibri"/>
                <a:ea typeface="+mn-ea"/>
                <a:cs typeface="Arial"/>
              </a:rPr>
              <a:t>Theologie zählt Nowak beispielsweise den älteren </a:t>
            </a:r>
            <a:r>
              <a:rPr lang="de-DE" b="1" dirty="0">
                <a:solidFill>
                  <a:srgbClr val="003460"/>
                </a:solidFill>
                <a:cs typeface="Arial"/>
              </a:rPr>
              <a:t>Supranaturalismus </a:t>
            </a:r>
            <a:r>
              <a:rPr lang="de-DE" dirty="0">
                <a:solidFill>
                  <a:srgbClr val="003460"/>
                </a:solidFill>
                <a:cs typeface="Arial"/>
              </a:rPr>
              <a:t>(= Festhalten an einem vorkritischen Verständnis der Offenbarung; die Supranaturalisten anerkannten eine übernatürliche Offenbarung,</a:t>
            </a:r>
            <a:r>
              <a:rPr lang="de-DE" dirty="0">
                <a:solidFill>
                  <a:srgbClr val="000000"/>
                </a:solidFill>
                <a:cs typeface="Arial"/>
              </a:rPr>
              <a:t> </a:t>
            </a:r>
            <a:r>
              <a:rPr lang="de-DE" dirty="0">
                <a:solidFill>
                  <a:srgbClr val="003460"/>
                </a:solidFill>
                <a:cs typeface="Arial"/>
              </a:rPr>
              <a:t>insbesondere sahen sie in den Wundern und in der Auferweckung Jesu ein</a:t>
            </a:r>
            <a:r>
              <a:rPr lang="de-DE" dirty="0">
                <a:solidFill>
                  <a:srgbClr val="000000"/>
                </a:solidFill>
                <a:cs typeface="Arial"/>
              </a:rPr>
              <a:t> </a:t>
            </a:r>
            <a:r>
              <a:rPr lang="de-DE" dirty="0">
                <a:solidFill>
                  <a:srgbClr val="003460"/>
                </a:solidFill>
                <a:cs typeface="Arial"/>
              </a:rPr>
              <a:t>übernatürliches, außerordentliches Eingreifen Gottes), und die „pietistische</a:t>
            </a:r>
            <a:r>
              <a:rPr lang="de-DE" dirty="0">
                <a:solidFill>
                  <a:srgbClr val="000000"/>
                </a:solidFill>
                <a:cs typeface="Arial"/>
              </a:rPr>
              <a:t> </a:t>
            </a:r>
            <a:r>
              <a:rPr lang="de-DE" dirty="0">
                <a:solidFill>
                  <a:srgbClr val="003460"/>
                </a:solidFill>
                <a:cs typeface="Arial"/>
              </a:rPr>
              <a:t>Variante des älteren Suprarationalismus“ (Neander, </a:t>
            </a:r>
            <a:r>
              <a:rPr lang="de-DE" dirty="0" err="1">
                <a:solidFill>
                  <a:srgbClr val="003460"/>
                </a:solidFill>
                <a:cs typeface="Arial"/>
              </a:rPr>
              <a:t>Tholuck</a:t>
            </a:r>
            <a:r>
              <a:rPr lang="de-DE" dirty="0">
                <a:solidFill>
                  <a:srgbClr val="003460"/>
                </a:solidFill>
                <a:cs typeface="Arial"/>
              </a:rPr>
              <a:t>, Hengstenberg);</a:t>
            </a:r>
            <a:r>
              <a:rPr lang="de-DE" dirty="0">
                <a:solidFill>
                  <a:srgbClr val="000000"/>
                </a:solidFill>
                <a:cs typeface="Arial"/>
              </a:rPr>
              <a:t> </a:t>
            </a:r>
            <a:r>
              <a:rPr lang="de-DE" dirty="0">
                <a:solidFill>
                  <a:srgbClr val="003460"/>
                </a:solidFill>
                <a:cs typeface="Arial"/>
              </a:rPr>
              <a:t>zweite Hälfte des Jahrhunderts: </a:t>
            </a:r>
            <a:r>
              <a:rPr lang="de-DE" b="1" dirty="0">
                <a:solidFill>
                  <a:srgbClr val="003460"/>
                </a:solidFill>
                <a:latin typeface="RUB Scala MZ"/>
                <a:cs typeface="Arial"/>
              </a:rPr>
              <a:t>biblizistischer</a:t>
            </a:r>
            <a:r>
              <a:rPr lang="de-DE" b="1" dirty="0">
                <a:solidFill>
                  <a:srgbClr val="003460"/>
                </a:solidFill>
                <a:cs typeface="Arial"/>
              </a:rPr>
              <a:t> Supranaturalismus</a:t>
            </a:r>
            <a:r>
              <a:rPr lang="de-DE" dirty="0">
                <a:solidFill>
                  <a:srgbClr val="003460"/>
                </a:solidFill>
                <a:cs typeface="Arial"/>
              </a:rPr>
              <a:t>: </a:t>
            </a:r>
            <a:r>
              <a:rPr lang="en-CA" dirty="0">
                <a:solidFill>
                  <a:srgbClr val="003460"/>
                </a:solidFill>
                <a:cs typeface="Arial"/>
              </a:rPr>
              <a:t>Hermann Cremer, Adolf</a:t>
            </a:r>
            <a:r>
              <a:rPr lang="en-CA" dirty="0">
                <a:solidFill>
                  <a:srgbClr val="000000"/>
                </a:solidFill>
                <a:cs typeface="Arial"/>
              </a:rPr>
              <a:t> </a:t>
            </a:r>
            <a:r>
              <a:rPr lang="en-CA" dirty="0">
                <a:solidFill>
                  <a:srgbClr val="003460"/>
                </a:solidFill>
                <a:cs typeface="Arial"/>
              </a:rPr>
              <a:t>Schlatter, Johann Tobias Beck.</a:t>
            </a:r>
          </a:p>
          <a:p>
            <a:pPr>
              <a:lnSpc>
                <a:spcPct val="150000"/>
              </a:lnSpc>
            </a:pPr>
            <a:endParaRPr lang="en-CA" dirty="0">
              <a:solidFill>
                <a:srgbClr val="003460"/>
              </a:solidFill>
              <a:cs typeface="Arial"/>
            </a:endParaRPr>
          </a:p>
          <a:p>
            <a:pPr>
              <a:lnSpc>
                <a:spcPts val="3400"/>
              </a:lnSpc>
            </a:pPr>
            <a:r>
              <a:rPr lang="de-DE" b="1" dirty="0">
                <a:solidFill>
                  <a:srgbClr val="003460"/>
                </a:solidFill>
                <a:cs typeface="Arial Bold"/>
              </a:rPr>
              <a:t>Liberale Theologie</a:t>
            </a:r>
            <a:r>
              <a:rPr lang="de-DE" dirty="0">
                <a:solidFill>
                  <a:srgbClr val="003460"/>
                </a:solidFill>
                <a:cs typeface="Arial"/>
              </a:rPr>
              <a:t>: am Beginn des Jahrhunderts aus dem Rationalismus</a:t>
            </a:r>
            <a:r>
              <a:rPr lang="de-DE" dirty="0">
                <a:solidFill>
                  <a:srgbClr val="000000"/>
                </a:solidFill>
                <a:cs typeface="Arial"/>
              </a:rPr>
              <a:t> </a:t>
            </a:r>
            <a:r>
              <a:rPr lang="de-DE" dirty="0">
                <a:solidFill>
                  <a:srgbClr val="003460"/>
                </a:solidFill>
                <a:cs typeface="Arial"/>
              </a:rPr>
              <a:t>erwachsen, vernünftiges Christentum, Vertreter beispielsweise Julius August</a:t>
            </a:r>
            <a:r>
              <a:rPr lang="de-DE" dirty="0">
                <a:solidFill>
                  <a:srgbClr val="000000"/>
                </a:solidFill>
                <a:cs typeface="Arial"/>
              </a:rPr>
              <a:t> </a:t>
            </a:r>
            <a:r>
              <a:rPr lang="de-DE" dirty="0">
                <a:solidFill>
                  <a:srgbClr val="003460"/>
                </a:solidFill>
                <a:cs typeface="Arial"/>
              </a:rPr>
              <a:t>Ludwig Wegscheider in Halle: durchgängige Vernunftgemäßheit als Postulat.</a:t>
            </a:r>
          </a:p>
          <a:p>
            <a:pPr>
              <a:lnSpc>
                <a:spcPts val="3400"/>
              </a:lnSpc>
            </a:pPr>
            <a:endParaRPr lang="en-CA" sz="2400" dirty="0">
              <a:solidFill>
                <a:srgbClr val="000000"/>
              </a:solidFill>
            </a:endParaRPr>
          </a:p>
          <a:p>
            <a:pPr>
              <a:lnSpc>
                <a:spcPct val="150000"/>
              </a:lnSpc>
            </a:pPr>
            <a:endParaRPr lang="en-CA" dirty="0">
              <a:solidFill>
                <a:srgbClr val="003460"/>
              </a:solidFill>
              <a:cs typeface="Arial"/>
            </a:endParaRPr>
          </a:p>
          <a:p>
            <a:pPr>
              <a:lnSpc>
                <a:spcPts val="3380"/>
              </a:lnSpc>
            </a:pPr>
            <a:endParaRPr lang="en-CA" sz="1877" dirty="0">
              <a:solidFill>
                <a:srgbClr val="000000"/>
              </a:solidFil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460"/>
              </a:solidFill>
              <a:effectLst/>
              <a:uLnTx/>
              <a:uFillTx/>
              <a:latin typeface="Calibri"/>
              <a:ea typeface="+mn-ea"/>
              <a:cs typeface="Arial"/>
            </a:endParaRPr>
          </a:p>
          <a:p>
            <a:pPr marL="0" marR="0" lvl="0" indent="0" algn="l" defTabSz="914400" rtl="0" eaLnBrk="1" fontAlgn="auto" latinLnBrk="0" hangingPunct="1">
              <a:lnSpc>
                <a:spcPts val="2125"/>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8" name="Sound aufgezeichnet" descr="Sound aufgezeichnet">
            <a:hlinkClick r:id="" action="ppaction://media"/>
            <a:extLst>
              <a:ext uri="{FF2B5EF4-FFF2-40B4-BE49-F238E27FC236}">
                <a16:creationId xmlns:a16="http://schemas.microsoft.com/office/drawing/2014/main" id="{1574DDC5-E2EB-43B3-927D-C435CD6437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76519" y="4792576"/>
            <a:ext cx="812800" cy="812800"/>
          </a:xfrm>
          <a:prstGeom prst="rect">
            <a:avLst/>
          </a:prstGeom>
        </p:spPr>
      </p:pic>
    </p:spTree>
    <p:extLst>
      <p:ext uri="{BB962C8B-B14F-4D97-AF65-F5344CB8AC3E}">
        <p14:creationId xmlns:p14="http://schemas.microsoft.com/office/powerpoint/2010/main" val="36533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5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97980"/>
            <a:ext cx="9090025" cy="5544024"/>
          </a:xfrm>
          <a:prstGeom prst="rect">
            <a:avLst/>
          </a:prstGeom>
          <a:noFill/>
          <a:ln w="9525">
            <a:noFill/>
            <a:miter lim="800000"/>
            <a:headEnd/>
            <a:tailEnd/>
          </a:ln>
        </p:spPr>
        <p:txBody>
          <a:bodyPr/>
          <a:lstStyle/>
          <a:p>
            <a:pPr>
              <a:lnSpc>
                <a:spcPct val="150000"/>
              </a:lnSpc>
            </a:pPr>
            <a:r>
              <a:rPr lang="de-DE" dirty="0">
                <a:solidFill>
                  <a:srgbClr val="003460"/>
                </a:solidFill>
                <a:latin typeface="RUB Scala MZ"/>
                <a:cs typeface="Arial"/>
              </a:rPr>
              <a:t>und im ersten Drittel des 19. </a:t>
            </a:r>
            <a:r>
              <a:rPr lang="de-DE" dirty="0" err="1">
                <a:solidFill>
                  <a:srgbClr val="003460"/>
                </a:solidFill>
                <a:latin typeface="RUB Scala MZ"/>
                <a:cs typeface="Arial"/>
              </a:rPr>
              <a:t>Jhs</a:t>
            </a:r>
            <a:r>
              <a:rPr lang="de-DE" dirty="0">
                <a:solidFill>
                  <a:srgbClr val="003460"/>
                </a:solidFill>
                <a:latin typeface="RUB Scala MZ"/>
                <a:cs typeface="Arial"/>
              </a:rPr>
              <a:t> vor allem: historisch-kritische Methode, große Exegeten, Dogmen- und Kirchenhistoriker  (Wilhelm de Wette, Wilhelm </a:t>
            </a:r>
            <a:r>
              <a:rPr lang="de-DE" dirty="0" err="1">
                <a:solidFill>
                  <a:srgbClr val="003460"/>
                </a:solidFill>
                <a:latin typeface="RUB Scala MZ"/>
                <a:cs typeface="Arial"/>
              </a:rPr>
              <a:t>Gesenius</a:t>
            </a:r>
            <a:r>
              <a:rPr lang="de-DE" dirty="0">
                <a:solidFill>
                  <a:srgbClr val="003460"/>
                </a:solidFill>
                <a:latin typeface="RUB Scala MZ"/>
                <a:cs typeface="Arial"/>
              </a:rPr>
              <a:t>,</a:t>
            </a:r>
            <a:br>
              <a:rPr lang="de-DE" dirty="0">
                <a:solidFill>
                  <a:srgbClr val="000000"/>
                </a:solidFill>
                <a:latin typeface="RUB Scala MZ"/>
              </a:rPr>
            </a:br>
            <a:r>
              <a:rPr lang="de-DE" dirty="0">
                <a:solidFill>
                  <a:srgbClr val="003460"/>
                </a:solidFill>
                <a:latin typeface="RUB Scala MZ"/>
                <a:cs typeface="Arial"/>
              </a:rPr>
              <a:t>Ferdinand Christian Baur, David Friedrich Strauß, Julius Wellhausen ...)</a:t>
            </a:r>
          </a:p>
          <a:p>
            <a:pPr>
              <a:lnSpc>
                <a:spcPct val="150000"/>
              </a:lnSpc>
            </a:pPr>
            <a:endParaRPr lang="de-DE" dirty="0">
              <a:solidFill>
                <a:srgbClr val="003460"/>
              </a:solidFill>
              <a:latin typeface="RUB Scala MZ"/>
              <a:cs typeface="Arial"/>
            </a:endParaRPr>
          </a:p>
          <a:p>
            <a:pPr>
              <a:lnSpc>
                <a:spcPct val="150000"/>
              </a:lnSpc>
            </a:pPr>
            <a:r>
              <a:rPr lang="de-DE" b="1" dirty="0">
                <a:solidFill>
                  <a:srgbClr val="003560"/>
                </a:solidFill>
                <a:latin typeface="RUB Scala MZ"/>
              </a:rPr>
              <a:t>Vermittlungstheologie</a:t>
            </a:r>
          </a:p>
          <a:p>
            <a:pPr>
              <a:lnSpc>
                <a:spcPct val="150000"/>
              </a:lnSpc>
            </a:pPr>
            <a:r>
              <a:rPr lang="de-DE" dirty="0">
                <a:solidFill>
                  <a:srgbClr val="003460"/>
                </a:solidFill>
                <a:latin typeface="RUB Scala MZ"/>
                <a:cs typeface="Arial"/>
              </a:rPr>
              <a:t>zwischen den Fronten der Konservativen und der Liberalen </a:t>
            </a:r>
            <a:r>
              <a:rPr lang="de-DE" dirty="0" err="1">
                <a:solidFill>
                  <a:srgbClr val="003460"/>
                </a:solidFill>
                <a:latin typeface="RUB Scala MZ"/>
                <a:cs typeface="Arial"/>
              </a:rPr>
              <a:t>Konsensustheologen</a:t>
            </a:r>
            <a:r>
              <a:rPr lang="de-DE" dirty="0">
                <a:solidFill>
                  <a:srgbClr val="003460"/>
                </a:solidFill>
                <a:latin typeface="RUB Scala MZ"/>
                <a:cs typeface="Arial"/>
              </a:rPr>
              <a:t>: Ausgleich auf allen Ebenen: bekenntnispolitisch Ja zur Union</a:t>
            </a:r>
            <a:r>
              <a:rPr lang="de-DE" dirty="0">
                <a:solidFill>
                  <a:srgbClr val="000000"/>
                </a:solidFill>
                <a:latin typeface="RUB Scala MZ"/>
                <a:cs typeface="Arial"/>
              </a:rPr>
              <a:t> </a:t>
            </a:r>
            <a:r>
              <a:rPr lang="de-DE" dirty="0">
                <a:solidFill>
                  <a:srgbClr val="003460"/>
                </a:solidFill>
                <a:latin typeface="RUB Scala MZ"/>
                <a:cs typeface="Arial"/>
              </a:rPr>
              <a:t>von Lutheranern und Reformierten, kirchenpolitisch durch ihre Anlehnung an die</a:t>
            </a:r>
            <a:r>
              <a:rPr lang="de-DE" dirty="0">
                <a:solidFill>
                  <a:srgbClr val="000000"/>
                </a:solidFill>
                <a:latin typeface="RUB Scala MZ"/>
                <a:cs typeface="Arial"/>
              </a:rPr>
              <a:t> </a:t>
            </a:r>
            <a:r>
              <a:rPr lang="de-DE" dirty="0">
                <a:solidFill>
                  <a:srgbClr val="003460"/>
                </a:solidFill>
                <a:latin typeface="RUB Scala MZ"/>
                <a:cs typeface="Arial"/>
              </a:rPr>
              <a:t>Institutionen der Kirche, wissenschaftspolitisch durch Anerkennung der Forderung</a:t>
            </a:r>
            <a:r>
              <a:rPr lang="de-DE" dirty="0">
                <a:solidFill>
                  <a:srgbClr val="000000"/>
                </a:solidFill>
                <a:latin typeface="RUB Scala MZ"/>
                <a:cs typeface="Arial"/>
              </a:rPr>
              <a:t> </a:t>
            </a:r>
            <a:r>
              <a:rPr lang="de-DE" dirty="0">
                <a:solidFill>
                  <a:srgbClr val="003460"/>
                </a:solidFill>
                <a:latin typeface="RUB Scala MZ"/>
                <a:cs typeface="Arial"/>
              </a:rPr>
              <a:t>nach Freiheit der Theologie (August </a:t>
            </a:r>
            <a:r>
              <a:rPr lang="de-DE" dirty="0" err="1">
                <a:solidFill>
                  <a:srgbClr val="003460"/>
                </a:solidFill>
                <a:latin typeface="RUB Scala MZ"/>
                <a:cs typeface="Arial"/>
              </a:rPr>
              <a:t>Twesten</a:t>
            </a:r>
            <a:r>
              <a:rPr lang="de-DE" dirty="0">
                <a:solidFill>
                  <a:srgbClr val="003460"/>
                </a:solidFill>
                <a:latin typeface="RUB Scala MZ"/>
                <a:cs typeface="Arial"/>
              </a:rPr>
              <a:t>, Carl Immanuel </a:t>
            </a:r>
            <a:r>
              <a:rPr lang="de-DE" dirty="0" err="1">
                <a:solidFill>
                  <a:srgbClr val="003460"/>
                </a:solidFill>
                <a:latin typeface="RUB Scala MZ"/>
                <a:cs typeface="Arial"/>
              </a:rPr>
              <a:t>Nitzsch</a:t>
            </a:r>
            <a:r>
              <a:rPr lang="de-DE" dirty="0">
                <a:solidFill>
                  <a:srgbClr val="003460"/>
                </a:solidFill>
                <a:latin typeface="RUB Scala MZ"/>
                <a:cs typeface="Arial"/>
              </a:rPr>
              <a:t>, Richard</a:t>
            </a:r>
            <a:r>
              <a:rPr lang="de-DE" dirty="0">
                <a:solidFill>
                  <a:srgbClr val="000000"/>
                </a:solidFill>
                <a:latin typeface="RUB Scala MZ"/>
                <a:cs typeface="Arial"/>
              </a:rPr>
              <a:t> </a:t>
            </a:r>
            <a:r>
              <a:rPr lang="de-DE" dirty="0">
                <a:solidFill>
                  <a:srgbClr val="003460"/>
                </a:solidFill>
                <a:latin typeface="RUB Scala MZ"/>
                <a:cs typeface="Arial"/>
              </a:rPr>
              <a:t>Rothe, Karl von Hase) = Ausarbeitung von Systemen der Theologie im Horizont der Gegenwart.</a:t>
            </a:r>
          </a:p>
          <a:p>
            <a:pPr>
              <a:lnSpc>
                <a:spcPct val="150000"/>
              </a:lnSpc>
            </a:pPr>
            <a:endParaRPr lang="de-DE" dirty="0">
              <a:solidFill>
                <a:srgbClr val="003460"/>
              </a:solidFill>
              <a:latin typeface="RUB Scala MZ"/>
              <a:cs typeface="Arial"/>
            </a:endParaRPr>
          </a:p>
          <a:p>
            <a:pPr>
              <a:lnSpc>
                <a:spcPts val="2125"/>
              </a:lnSpc>
            </a:pPr>
            <a:endParaRPr lang="en-CA" sz="2400" dirty="0">
              <a:solidFill>
                <a:srgbClr val="000000"/>
              </a:solidFill>
            </a:endParaRPr>
          </a:p>
          <a:p>
            <a:pPr>
              <a:lnSpc>
                <a:spcPts val="2125"/>
              </a:lnSpc>
            </a:pPr>
            <a:endParaRPr lang="en-CA" dirty="0">
              <a:solidFill>
                <a:srgbClr val="003460"/>
              </a:solidFill>
              <a:cs typeface="Arial"/>
            </a:endParaRPr>
          </a:p>
          <a:p>
            <a:pPr>
              <a:lnSpc>
                <a:spcPts val="3400"/>
              </a:lnSpc>
            </a:pPr>
            <a:endParaRPr lang="en-CA" sz="2400" dirty="0">
              <a:solidFill>
                <a:srgbClr val="000000"/>
              </a:solidFill>
            </a:endParaRPr>
          </a:p>
          <a:p>
            <a:pPr>
              <a:lnSpc>
                <a:spcPts val="2125"/>
              </a:lnSpc>
            </a:pPr>
            <a:endParaRPr lang="en-CA" sz="2000" dirty="0">
              <a:solidFill>
                <a:srgbClr val="003460"/>
              </a:solidFill>
              <a:cs typeface="Arial"/>
            </a:endParaRPr>
          </a:p>
          <a:p>
            <a:pPr>
              <a:lnSpc>
                <a:spcPts val="2125"/>
              </a:lnSpc>
            </a:pPr>
            <a:endParaRPr lang="en-CA" sz="2800"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16.01.2025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389081"/>
          </a:xfrm>
          <a:prstGeom prst="rect">
            <a:avLst/>
          </a:prstGeom>
          <a:noFill/>
        </p:spPr>
        <p:txBody>
          <a:bodyPr wrap="square" rtlCol="0">
            <a:spAutoFit/>
          </a:bodyPr>
          <a:lstStyle/>
          <a:p>
            <a:pPr>
              <a:lnSpc>
                <a:spcPts val="2125"/>
              </a:lnSpc>
            </a:pPr>
            <a:r>
              <a:rPr lang="de-DE" sz="2800" b="1" dirty="0">
                <a:solidFill>
                  <a:srgbClr val="003460"/>
                </a:solidFill>
                <a:latin typeface="RUB Scala MZ"/>
                <a:cs typeface="Calibri Bold"/>
              </a:rPr>
              <a:t>Theologie(n) des 19. Jahrhunderts</a:t>
            </a:r>
          </a:p>
        </p:txBody>
      </p:sp>
      <p:pic>
        <p:nvPicPr>
          <p:cNvPr id="7" name="Sound aufgezeichnet" descr="Sound aufgezeichnet">
            <a:hlinkClick r:id="" action="ppaction://media"/>
            <a:extLst>
              <a:ext uri="{FF2B5EF4-FFF2-40B4-BE49-F238E27FC236}">
                <a16:creationId xmlns:a16="http://schemas.microsoft.com/office/drawing/2014/main" id="{29FC4678-5A56-4080-B24D-D7906AF5AD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08637" y="2967831"/>
            <a:ext cx="812800" cy="812800"/>
          </a:xfrm>
          <a:prstGeom prst="rect">
            <a:avLst/>
          </a:prstGeom>
        </p:spPr>
      </p:pic>
    </p:spTree>
    <p:extLst>
      <p:ext uri="{BB962C8B-B14F-4D97-AF65-F5344CB8AC3E}">
        <p14:creationId xmlns:p14="http://schemas.microsoft.com/office/powerpoint/2010/main" val="31157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01_PPT Ari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Template>
  <TotalTime>0</TotalTime>
  <Words>3590</Words>
  <Application>Microsoft Macintosh PowerPoint</Application>
  <PresentationFormat>Benutzerdefiniert</PresentationFormat>
  <Paragraphs>381</Paragraphs>
  <Slides>28</Slides>
  <Notes>28</Notes>
  <HiddenSlides>0</HiddenSlides>
  <MMClips>17</MMClips>
  <ScaleCrop>false</ScaleCrop>
  <HeadingPairs>
    <vt:vector size="6" baseType="variant">
      <vt:variant>
        <vt:lpstr>Verwendete Schriftarten</vt:lpstr>
      </vt:variant>
      <vt:variant>
        <vt:i4>8</vt:i4>
      </vt:variant>
      <vt:variant>
        <vt:lpstr>Design</vt:lpstr>
      </vt:variant>
      <vt:variant>
        <vt:i4>7</vt:i4>
      </vt:variant>
      <vt:variant>
        <vt:lpstr>Folientitel</vt:lpstr>
      </vt:variant>
      <vt:variant>
        <vt:i4>28</vt:i4>
      </vt:variant>
    </vt:vector>
  </HeadingPairs>
  <TitlesOfParts>
    <vt:vector size="43" baseType="lpstr">
      <vt:lpstr>Arial</vt:lpstr>
      <vt:lpstr>Arial Bold</vt:lpstr>
      <vt:lpstr>Arial Italic</vt:lpstr>
      <vt:lpstr>Calibri</vt:lpstr>
      <vt:lpstr>Calibri Bold</vt:lpstr>
      <vt:lpstr>Mangal</vt:lpstr>
      <vt:lpstr>RUB Scala MZ</vt:lpstr>
      <vt:lpstr>Wingdings</vt:lpstr>
      <vt:lpstr>Titelfolie mit Text</vt:lpstr>
      <vt:lpstr>Contentfolie</vt:lpstr>
      <vt:lpstr>Textformate</vt:lpstr>
      <vt:lpstr>1_Contentfolie</vt:lpstr>
      <vt:lpstr>01_PPT Arial</vt:lpstr>
      <vt:lpstr>2_Contentfolie</vt:lpstr>
      <vt:lpstr>1_Titelfolie mit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Ruhr-Universität Bochum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B.A.-Vorlesung</dc:title>
  <dc:subject>Luther und die Alternativen</dc:subject>
  <dc:creator>Prof. Dr. Ute Gause</dc:creator>
  <cp:lastModifiedBy>Microsoft Office User</cp:lastModifiedBy>
  <cp:revision>507</cp:revision>
  <dcterms:created xsi:type="dcterms:W3CDTF">2013-12-16T16:03:48Z</dcterms:created>
  <dcterms:modified xsi:type="dcterms:W3CDTF">2025-01-16T10:47:34Z</dcterms:modified>
  <cp:category>Evangelische Theologie</cp:category>
  <cp:contentStatus>fertig bis auf Datum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earbeitet von">
    <vt:lpwstr>Jens Beuermann</vt:lpwstr>
  </property>
</Properties>
</file>