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7" r:id="rId3"/>
    <p:sldId id="288" r:id="rId4"/>
    <p:sldId id="273" r:id="rId5"/>
    <p:sldId id="272" r:id="rId6"/>
    <p:sldId id="282" r:id="rId7"/>
    <p:sldId id="283" r:id="rId8"/>
    <p:sldId id="289" r:id="rId9"/>
    <p:sldId id="274" r:id="rId10"/>
    <p:sldId id="284" r:id="rId11"/>
    <p:sldId id="290" r:id="rId12"/>
    <p:sldId id="279" r:id="rId13"/>
    <p:sldId id="281" r:id="rId14"/>
    <p:sldId id="285" r:id="rId15"/>
    <p:sldId id="292" r:id="rId16"/>
    <p:sldId id="275" r:id="rId17"/>
    <p:sldId id="291" r:id="rId18"/>
    <p:sldId id="270" r:id="rId19"/>
    <p:sldId id="271" r:id="rId20"/>
    <p:sldId id="276" r:id="rId21"/>
    <p:sldId id="277" r:id="rId22"/>
    <p:sldId id="278" r:id="rId23"/>
    <p:sldId id="280" r:id="rId24"/>
    <p:sldId id="286" r:id="rId25"/>
    <p:sldId id="261" r:id="rId26"/>
    <p:sldId id="264" r:id="rId27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19E18-9D83-2441-A7E4-33E402CEC1F7}" v="5939" dt="2024-12-09T16:23:01.184"/>
    <p1510:client id="{C6DFC809-A261-7632-188A-50BF95A1B89D}" v="551" dt="2024-12-09T18:02:11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2"/>
    <p:restoredTop sz="94632"/>
  </p:normalViewPr>
  <p:slideViewPr>
    <p:cSldViewPr snapToGrid="0">
      <p:cViewPr varScale="1">
        <p:scale>
          <a:sx n="110" d="100"/>
          <a:sy n="110" d="100"/>
        </p:scale>
        <p:origin x="18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728AD-B8FF-467B-AF5F-4891412E46D0}" type="datetimeFigureOut">
              <a:rPr lang="de-DE" smtClean="0"/>
              <a:t>09.12.2024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045E6-D734-4DB2-BEE5-DF972DD20C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0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230000"/>
            <a:ext cx="7560000" cy="32400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1pPr>
            <a:lvl2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2pPr>
            <a:lvl3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3pPr>
            <a:lvl4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4pPr>
            <a:lvl5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5pPr>
            <a:lvl6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6pPr>
            <a:lvl7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7pPr>
            <a:lvl8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8pPr>
            <a:lvl9pPr marL="0" indent="0" algn="l">
              <a:lnSpc>
                <a:spcPts val="2400"/>
              </a:lnSpc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68000" y="4680000"/>
            <a:ext cx="7560000" cy="144000"/>
          </a:xfrm>
        </p:spPr>
        <p:txBody>
          <a:bodyPr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D81F06-1D47-4C44-8C29-89662B0E16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000" y="3499200"/>
            <a:ext cx="2505600" cy="173898"/>
          </a:xfrm>
          <a:prstGeom prst="rect">
            <a:avLst/>
          </a:prstGeom>
        </p:spPr>
      </p:pic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84C7B36F-18FD-48F5-9A0D-FC40AEE68D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8182800" cy="3186000"/>
          </a:xfrm>
          <a:custGeom>
            <a:avLst/>
            <a:gdLst>
              <a:gd name="connsiteX0" fmla="*/ 0 w 8182800"/>
              <a:gd name="connsiteY0" fmla="*/ 0 h 3186000"/>
              <a:gd name="connsiteX1" fmla="*/ 8182800 w 8182800"/>
              <a:gd name="connsiteY1" fmla="*/ 0 h 3186000"/>
              <a:gd name="connsiteX2" fmla="*/ 8182800 w 8182800"/>
              <a:gd name="connsiteY2" fmla="*/ 1 h 3186000"/>
              <a:gd name="connsiteX3" fmla="*/ 7225201 w 8182800"/>
              <a:gd name="connsiteY3" fmla="*/ 1 h 3186000"/>
              <a:gd name="connsiteX4" fmla="*/ 7225201 w 8182800"/>
              <a:gd name="connsiteY4" fmla="*/ 1440001 h 3186000"/>
              <a:gd name="connsiteX5" fmla="*/ 8182800 w 8182800"/>
              <a:gd name="connsiteY5" fmla="*/ 1440001 h 3186000"/>
              <a:gd name="connsiteX6" fmla="*/ 8182800 w 8182800"/>
              <a:gd name="connsiteY6" fmla="*/ 3186000 h 3186000"/>
              <a:gd name="connsiteX7" fmla="*/ 0 w 8182800"/>
              <a:gd name="connsiteY7" fmla="*/ 3186000 h 31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2800" h="3186000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225201" y="1"/>
                </a:lnTo>
                <a:lnTo>
                  <a:pt x="7225201" y="1440001"/>
                </a:lnTo>
                <a:lnTo>
                  <a:pt x="8182800" y="1440001"/>
                </a:lnTo>
                <a:lnTo>
                  <a:pt x="8182800" y="3186000"/>
                </a:lnTo>
                <a:lnTo>
                  <a:pt x="0" y="318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8E9FB3-DC3C-4E55-9877-2DEEAAB329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5200" y="0"/>
            <a:ext cx="1440362" cy="1440000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259FB325-4F00-4E24-9BB5-CBE59A8E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/>
          <a:lstStyle>
            <a:lvl1pPr>
              <a:lnSpc>
                <a:spcPts val="2500"/>
              </a:lnSpc>
              <a:defRPr cap="all" baseline="0"/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A11C8C5-D6EB-4C5D-9539-1ADEFC0908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7199" y="3895200"/>
            <a:ext cx="2505600" cy="324000"/>
          </a:xfrm>
        </p:spPr>
        <p:txBody>
          <a:bodyPr anchor="ctr" anchorCtr="0"/>
          <a:lstStyle>
            <a:lvl1pPr algn="ctr">
              <a:defRPr sz="1050"/>
            </a:lvl1pPr>
          </a:lstStyle>
          <a:p>
            <a:r>
              <a:rPr lang="de-DE"/>
              <a:t>Logo auf Platzhalter ziehen</a:t>
            </a:r>
          </a:p>
        </p:txBody>
      </p:sp>
    </p:spTree>
    <p:extLst>
      <p:ext uri="{BB962C8B-B14F-4D97-AF65-F5344CB8AC3E}">
        <p14:creationId xmlns:p14="http://schemas.microsoft.com/office/powerpoint/2010/main" val="72258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324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4000" y="954000"/>
            <a:ext cx="4536000" cy="3024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991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3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50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Bild inkl. Bildunter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4104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0"/>
            <a:endParaRPr lang="de-DE"/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871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4" userDrawn="1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Bild inkl. Bildunterzeile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220000" y="918000"/>
            <a:ext cx="342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8C92916-9C2D-4160-84A7-92C7AE8C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0"/>
            <a:endParaRPr lang="de-DE"/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1374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226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Text /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0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241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77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 userDrawn="1">
          <p15:clr>
            <a:srgbClr val="FBAE40"/>
          </p15:clr>
        </p15:guide>
        <p15:guide id="5" orient="horz" pos="2564" userDrawn="1">
          <p15:clr>
            <a:srgbClr val="FBAE40"/>
          </p15:clr>
        </p15:guide>
        <p15:guide id="6" orient="horz" pos="151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2 Bilder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40000" y="918000"/>
            <a:ext cx="5400000" cy="33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6DB40BEE-2C74-4B7C-AA75-FB330D4E18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000" y="954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73CCF540-0E4F-47A6-981D-1A856FBCB4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000" y="2628000"/>
            <a:ext cx="2160000" cy="1440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010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8" userDrawn="1">
          <p15:clr>
            <a:srgbClr val="FBAE40"/>
          </p15:clr>
        </p15:guide>
        <p15:guide id="2" pos="5444">
          <p15:clr>
            <a:srgbClr val="FBAE40"/>
          </p15:clr>
        </p15:guide>
        <p15:guide id="3" orient="horz" pos="596">
          <p15:clr>
            <a:srgbClr val="FBAE40"/>
          </p15:clr>
        </p15:guide>
        <p15:guide id="4" orient="horz" pos="1653">
          <p15:clr>
            <a:srgbClr val="FBAE40"/>
          </p15:clr>
        </p15:guide>
        <p15:guide id="5" orient="horz" pos="2564">
          <p15:clr>
            <a:srgbClr val="FBAE40"/>
          </p15:clr>
        </p15:guide>
        <p15:guide id="6" orient="horz" pos="151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2F6D41-300A-44A6-A773-F84C7424C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674647-E98A-4E91-B769-603FBD38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6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7FEC2D-DBFC-481D-89EF-55316F02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C5583F-31A1-412C-900F-41106AD7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177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756000"/>
            <a:ext cx="8172000" cy="720000"/>
          </a:xfrm>
        </p:spPr>
        <p:txBody>
          <a:bodyPr/>
          <a:lstStyle>
            <a:lvl1pPr>
              <a:lnSpc>
                <a:spcPts val="5700"/>
              </a:lnSpc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476441"/>
            <a:ext cx="8172000" cy="1439863"/>
          </a:xfrm>
        </p:spPr>
        <p:txBody>
          <a:bodyPr/>
          <a:lstStyle>
            <a:lvl1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1pPr>
            <a:lvl2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2pPr>
            <a:lvl3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3pPr>
            <a:lvl4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4pPr>
            <a:lvl5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5pPr>
            <a:lvl6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6pPr>
            <a:lvl7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7pPr>
            <a:lvl8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8pPr>
            <a:lvl9pPr>
              <a:lnSpc>
                <a:spcPts val="5700"/>
              </a:lnSpc>
              <a:defRPr sz="48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Hervorhebung</a:t>
            </a:r>
          </a:p>
        </p:txBody>
      </p:sp>
    </p:spTree>
    <p:extLst>
      <p:ext uri="{BB962C8B-B14F-4D97-AF65-F5344CB8AC3E}">
        <p14:creationId xmlns:p14="http://schemas.microsoft.com/office/powerpoint/2010/main" val="291089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RVORHEBUNG MIT VIEL INH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8A6D120-9FDF-4BA4-88F2-0C6E4507EEA9}"/>
              </a:ext>
            </a:extLst>
          </p:cNvPr>
          <p:cNvSpPr/>
          <p:nvPr userDrawn="1"/>
        </p:nvSpPr>
        <p:spPr>
          <a:xfrm>
            <a:off x="0" y="0"/>
            <a:ext cx="9144000" cy="51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F15F71-44DB-4D13-AE55-D28F1D1B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828000"/>
            <a:ext cx="8172000" cy="540000"/>
          </a:xfrm>
        </p:spPr>
        <p:txBody>
          <a:bodyPr/>
          <a:lstStyle>
            <a:lvl1pPr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Kapitel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B6EDCF-E80D-4E83-A8E4-8D2B26F44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1367999"/>
            <a:ext cx="8172000" cy="2916000"/>
          </a:xfrm>
        </p:spPr>
        <p:txBody>
          <a:bodyPr/>
          <a:lstStyle>
            <a:lvl1pPr>
              <a:lnSpc>
                <a:spcPts val="4400"/>
              </a:lnSpc>
              <a:spcAft>
                <a:spcPts val="0"/>
              </a:spcAft>
              <a:defRPr sz="3600" b="0">
                <a:solidFill>
                  <a:schemeClr val="bg1"/>
                </a:solidFill>
              </a:defRPr>
            </a:lvl1pPr>
            <a:lvl2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2pPr>
            <a:lvl3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3pPr>
            <a:lvl4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4pPr>
            <a:lvl5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5pPr>
            <a:lvl6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6pPr>
            <a:lvl7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7pPr>
            <a:lvl8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8pPr>
            <a:lvl9pPr>
              <a:lnSpc>
                <a:spcPts val="4400"/>
              </a:lnSpc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Hervorhebung</a:t>
            </a:r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051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defTabSz="234000">
              <a:tabLst>
                <a:tab pos="234000" algn="l"/>
              </a:tabLst>
              <a:defRPr/>
            </a:lvl2pPr>
            <a:lvl3pPr defTabSz="234000">
              <a:tabLst>
                <a:tab pos="234000" algn="l"/>
              </a:tabLst>
              <a:defRPr/>
            </a:lvl3pPr>
            <a:lvl4pPr defTabSz="234000">
              <a:tabLst>
                <a:tab pos="234000" algn="l"/>
              </a:tabLst>
              <a:defRPr/>
            </a:lvl4pPr>
            <a:lvl5pPr defTabSz="234000">
              <a:tabLst>
                <a:tab pos="234000" algn="l"/>
              </a:tabLst>
              <a:defRPr/>
            </a:lvl5pPr>
            <a:lvl6pPr marL="0" indent="0" defTabSz="234000">
              <a:buFont typeface="+mj-lt"/>
              <a:buNone/>
              <a:tabLst>
                <a:tab pos="234000" algn="l"/>
              </a:tabLst>
              <a:defRPr/>
            </a:lvl6pPr>
            <a:lvl7pPr defTabSz="234000">
              <a:tabLst>
                <a:tab pos="234000" algn="l"/>
              </a:tabLst>
              <a:defRPr/>
            </a:lvl7pPr>
            <a:lvl8pPr defTabSz="234000">
              <a:tabLst>
                <a:tab pos="234000" algn="l"/>
              </a:tabLst>
              <a:defRPr/>
            </a:lvl8pPr>
            <a:lvl9pPr defTabSz="234000">
              <a:tabLst>
                <a:tab pos="234000" algn="l"/>
              </a:tabLst>
              <a:defRPr/>
            </a:lvl9pPr>
          </a:lstStyle>
          <a:p>
            <a:pPr lvl="0"/>
            <a:r>
              <a:rPr lang="de-DE" err="1"/>
              <a:t>Subline</a:t>
            </a:r>
            <a:r>
              <a:rPr lang="de-DE"/>
              <a:t> auf erster Ebene // für weitere Ebenen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058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 //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61E425-9AF3-4B68-A7DE-55697E59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8FE19E-1A66-4F06-9454-D8ECA488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5A8BB0B-4BD0-4791-8A9B-89C9D0000E3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68000" y="918000"/>
            <a:ext cx="8172000" cy="3366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grpSp>
        <p:nvGrpSpPr>
          <p:cNvPr id="6" name="Regieanweisungen">
            <a:extLst>
              <a:ext uri="{FF2B5EF4-FFF2-40B4-BE49-F238E27FC236}">
                <a16:creationId xmlns:a16="http://schemas.microsoft.com/office/drawing/2014/main" id="{20CE116F-C667-495A-B654-8B72C3A079E7}"/>
              </a:ext>
            </a:extLst>
          </p:cNvPr>
          <p:cNvGrpSpPr/>
          <p:nvPr userDrawn="1"/>
        </p:nvGrpSpPr>
        <p:grpSpPr>
          <a:xfrm>
            <a:off x="-2628800" y="-468000"/>
            <a:ext cx="14833648" cy="6083999"/>
            <a:chOff x="-2628800" y="-468000"/>
            <a:chExt cx="14833648" cy="6083999"/>
          </a:xfrm>
        </p:grpSpPr>
        <p:sp>
          <p:nvSpPr>
            <p:cNvPr id="16" name="Listenebenen">
              <a:extLst>
                <a:ext uri="{FF2B5EF4-FFF2-40B4-BE49-F238E27FC236}">
                  <a16:creationId xmlns:a16="http://schemas.microsoft.com/office/drawing/2014/main" id="{84A0104B-AA90-4DE7-ADAE-6959FBC15DB1}"/>
                </a:ext>
              </a:extLst>
            </p:cNvPr>
            <p:cNvSpPr txBox="1"/>
            <p:nvPr userDrawn="1"/>
          </p:nvSpPr>
          <p:spPr>
            <a:xfrm rot="10800000" flipH="1" flipV="1">
              <a:off x="-2628800" y="1368000"/>
              <a:ext cx="2520800" cy="1527786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Einfärbung einer Spalte/Zeile: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Spalte/Zeile: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 Entwurf / Tabellentools &gt; Schattierung &gt;</a:t>
              </a: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200" b="1" baseline="0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r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Die gewünschte Farbe aus den Designfarben auswählen</a:t>
              </a:r>
            </a:p>
          </p:txBody>
        </p:sp>
        <p:sp>
          <p:nvSpPr>
            <p:cNvPr id="10" name="Zurücksetzen">
              <a:extLst>
                <a:ext uri="{FF2B5EF4-FFF2-40B4-BE49-F238E27FC236}">
                  <a16:creationId xmlns:a16="http://schemas.microsoft.com/office/drawing/2014/main" id="{431D1FFE-03BA-4520-A89B-CDD1BC7E4751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1" name="Hilfslinien">
              <a:extLst>
                <a:ext uri="{FF2B5EF4-FFF2-40B4-BE49-F238E27FC236}">
                  <a16:creationId xmlns:a16="http://schemas.microsoft.com/office/drawing/2014/main" id="{38EA8585-E11F-4D10-9DAB-78E6756B2D63}"/>
                </a:ext>
              </a:extLst>
            </p:cNvPr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Löschen einer Spalte/Zeile: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Markieren der Spalte/Zeile: Layout &gt; Löschen &gt; Spalte bzw. Zeile löschen</a:t>
              </a:r>
            </a:p>
          </p:txBody>
        </p:sp>
        <p:sp>
          <p:nvSpPr>
            <p:cNvPr id="12" name="Fußzeile">
              <a:extLst>
                <a:ext uri="{FF2B5EF4-FFF2-40B4-BE49-F238E27FC236}">
                  <a16:creationId xmlns:a16="http://schemas.microsoft.com/office/drawing/2014/main" id="{4EFB3271-7B15-42ED-A704-B39FAEDC1436}"/>
                </a:ext>
              </a:extLst>
            </p:cNvPr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13" name="Layoutwechsel">
              <a:extLst>
                <a:ext uri="{FF2B5EF4-FFF2-40B4-BE49-F238E27FC236}">
                  <a16:creationId xmlns:a16="http://schemas.microsoft.com/office/drawing/2014/main" id="{6BCDAEA0-53BC-4E57-84CA-5C530F05A90E}"/>
                </a:ext>
              </a:extLst>
            </p:cNvPr>
            <p:cNvSpPr txBox="1"/>
            <p:nvPr userDrawn="1"/>
          </p:nvSpPr>
          <p:spPr>
            <a:xfrm rot="10800000" flipH="1" flipV="1">
              <a:off x="9252000" y="2283786"/>
              <a:ext cx="2952848" cy="1044048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Einfügen einer Spalte/Zeile: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Markieren der Spalte/Zeile neben der eine weitere eingefügt werden soll: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Layout &gt; Hier die gewünschte Einfügeoption auswählen</a:t>
              </a:r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573989D-8FFD-4555-AAB7-592C2CE3AC9F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F3269418-AEC9-43D6-9A0C-41CA02546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513"/>
          <a:stretch/>
        </p:blipFill>
        <p:spPr>
          <a:xfrm>
            <a:off x="9252000" y="3327773"/>
            <a:ext cx="2067213" cy="86415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81CC49D-33BF-49DC-B533-86BE2EB4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/>
              <a:t>Vollbild durch klicken einfügen.</a:t>
            </a:r>
          </a:p>
        </p:txBody>
      </p:sp>
    </p:spTree>
    <p:extLst>
      <p:ext uri="{BB962C8B-B14F-4D97-AF65-F5344CB8AC3E}">
        <p14:creationId xmlns:p14="http://schemas.microsoft.com/office/powerpoint/2010/main" val="391117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52000" y="468000"/>
            <a:ext cx="5040000" cy="3366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1999" y="3952800"/>
            <a:ext cx="5040000" cy="32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32570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2" userDrawn="1">
          <p15:clr>
            <a:srgbClr val="FBAE40"/>
          </p15:clr>
        </p15:guide>
        <p15:guide id="2" pos="4468" userDrawn="1">
          <p15:clr>
            <a:srgbClr val="FBAE40"/>
          </p15:clr>
        </p15:guide>
        <p15:guide id="3" orient="horz" pos="291" userDrawn="1">
          <p15:clr>
            <a:srgbClr val="FBAE40"/>
          </p15:clr>
        </p15:guide>
        <p15:guide id="4" orient="horz" pos="241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</a:t>
            </a:r>
            <a:r>
              <a:rPr lang="de-DE" err="1"/>
              <a:t>Bildunterzeile</a:t>
            </a:r>
            <a:r>
              <a:rPr lang="de-DE"/>
              <a:t>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468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240000"/>
            <a:ext cx="3960000" cy="1044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</a:t>
            </a:r>
            <a:r>
              <a:rPr lang="de-DE" err="1"/>
              <a:t>Bildunterzeile</a:t>
            </a:r>
            <a:r>
              <a:rPr lang="de-DE"/>
              <a:t> // für weitere Ebenen (Text)  &gt;&gt; Menü &gt; Start &gt; Absatz &gt; Listenebene erhöhen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6226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291">
          <p15:clr>
            <a:srgbClr val="FBAE40"/>
          </p15:clr>
        </p15:guide>
        <p15:guide id="4" orient="horz" pos="1963" userDrawn="1">
          <p15:clr>
            <a:srgbClr val="FBAE40"/>
          </p15:clr>
        </p15:guide>
        <p15:guide id="5" pos="279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inkl.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C3A98A1-0379-4B57-A126-017C70E194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7D7879-BA70-4DD0-99E9-74C1A1FA3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422CC4-3EFE-4A06-B194-FAB2C24ECE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C3B07E-B021-4B5C-9450-33EDD58444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CFABEA7C-7103-4FAC-AAB1-B8FF068486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0000" y="954000"/>
            <a:ext cx="3960000" cy="2646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9CA26BD8-E4CD-4A9F-ACC0-895F1FD274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0000" y="3708000"/>
            <a:ext cx="3960000" cy="576000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900"/>
            </a:lvl1pPr>
            <a:lvl2pPr>
              <a:lnSpc>
                <a:spcPts val="1200"/>
              </a:lnSpc>
              <a:spcAft>
                <a:spcPts val="0"/>
              </a:spcAft>
              <a:defRPr sz="900"/>
            </a:lvl2pPr>
            <a:lvl3pPr>
              <a:lnSpc>
                <a:spcPts val="1200"/>
              </a:lnSpc>
              <a:spcAft>
                <a:spcPts val="0"/>
              </a:spcAft>
              <a:defRPr sz="900"/>
            </a:lvl3pPr>
            <a:lvl4pPr>
              <a:lnSpc>
                <a:spcPts val="1200"/>
              </a:lnSpc>
              <a:spcAft>
                <a:spcPts val="0"/>
              </a:spcAft>
              <a:defRPr sz="900"/>
            </a:lvl4pPr>
            <a:lvl5pPr>
              <a:lnSpc>
                <a:spcPts val="1200"/>
              </a:lnSpc>
              <a:spcAft>
                <a:spcPts val="0"/>
              </a:spcAft>
              <a:defRPr sz="900"/>
            </a:lvl5pPr>
            <a:lvl6pPr>
              <a:lnSpc>
                <a:spcPts val="1200"/>
              </a:lnSpc>
              <a:spcAft>
                <a:spcPts val="0"/>
              </a:spcAft>
              <a:defRPr sz="900"/>
            </a:lvl6pPr>
            <a:lvl7pPr>
              <a:lnSpc>
                <a:spcPts val="1200"/>
              </a:lnSpc>
              <a:spcAft>
                <a:spcPts val="0"/>
              </a:spcAft>
              <a:defRPr sz="900"/>
            </a:lvl7pPr>
            <a:lvl8pPr>
              <a:lnSpc>
                <a:spcPts val="1200"/>
              </a:lnSpc>
              <a:spcAft>
                <a:spcPts val="0"/>
              </a:spcAft>
              <a:defRPr sz="900"/>
            </a:lvl8pPr>
            <a:lvl9pPr>
              <a:lnSpc>
                <a:spcPts val="1200"/>
              </a:lnSpc>
              <a:spcAft>
                <a:spcPts val="0"/>
              </a:spcAft>
              <a:defRPr sz="900"/>
            </a:lvl9pPr>
          </a:lstStyle>
          <a:p>
            <a:pPr lvl="0"/>
            <a:r>
              <a:rPr lang="de-DE"/>
              <a:t>Bildunterzeile // für weitere Ebenen (Text) 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3784F-BC20-4A45-986C-728B00F596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KAPITEL | CHART-HEADLINE</a:t>
            </a:r>
          </a:p>
        </p:txBody>
      </p:sp>
    </p:spTree>
    <p:extLst>
      <p:ext uri="{BB962C8B-B14F-4D97-AF65-F5344CB8AC3E}">
        <p14:creationId xmlns:p14="http://schemas.microsoft.com/office/powerpoint/2010/main" val="426225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45">
          <p15:clr>
            <a:srgbClr val="FBAE40"/>
          </p15:clr>
        </p15:guide>
        <p15:guide id="3" orient="horz" pos="596" userDrawn="1">
          <p15:clr>
            <a:srgbClr val="FBAE40"/>
          </p15:clr>
        </p15:guide>
        <p15:guide id="4" orient="horz" pos="2269" userDrawn="1">
          <p15:clr>
            <a:srgbClr val="FBAE40"/>
          </p15:clr>
        </p15:guide>
        <p15:guide id="5" pos="2790">
          <p15:clr>
            <a:srgbClr val="FBAE40"/>
          </p15:clr>
        </p15:guide>
        <p15:guide id="6" pos="54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>
          <a:xfrm>
            <a:off x="468000" y="396000"/>
            <a:ext cx="7560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KAPITEL | CHART-HEADLINE</a:t>
            </a:r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468000" y="918000"/>
            <a:ext cx="7560000" cy="336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err="1"/>
              <a:t>Subline</a:t>
            </a:r>
            <a:r>
              <a:rPr lang="de-DE"/>
              <a:t> auf erster Ebene // für weitere Ebenen (Text und Aufzählungen &gt;&gt; Menü &gt; Start &gt; Absatz &gt; Listenebene erhöhen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360000" y="5524114"/>
            <a:ext cx="4284008" cy="1799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720000" y="4752000"/>
            <a:ext cx="6300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r>
              <a:rPr lang="de-DE"/>
              <a:t>Titel | ggf. weitere Angaben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324000" y="4752000"/>
            <a:ext cx="252000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aseline="0">
                <a:latin typeface="+mn-lt"/>
              </a:defRPr>
            </a:lvl9pPr>
          </a:lstStyle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088000" y="-468000"/>
            <a:ext cx="13284000" cy="6083999"/>
            <a:chOff x="-2088000" y="-468000"/>
            <a:chExt cx="13284000" cy="6083999"/>
          </a:xfrm>
        </p:grpSpPr>
        <p:grpSp>
          <p:nvGrpSpPr>
            <p:cNvPr id="29" name="Listenebenen"/>
            <p:cNvGrpSpPr/>
            <p:nvPr userDrawn="1"/>
          </p:nvGrpSpPr>
          <p:grpSpPr>
            <a:xfrm>
              <a:off x="-2088000" y="1368000"/>
              <a:ext cx="1980000" cy="2319874"/>
              <a:chOff x="-2088000" y="1368000"/>
              <a:chExt cx="1980000" cy="2319874"/>
            </a:xfrm>
          </p:grpSpPr>
          <p:sp>
            <p:nvSpPr>
              <p:cNvPr id="12" name="Text // Listenebene erhöhen"/>
              <p:cNvSpPr txBox="1"/>
              <p:nvPr userDrawn="1"/>
            </p:nvSpPr>
            <p:spPr>
              <a:xfrm>
                <a:off x="-2016000" y="2787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13" name="Text // Listenebene verringern"/>
              <p:cNvSpPr txBox="1"/>
              <p:nvPr userDrawn="1"/>
            </p:nvSpPr>
            <p:spPr>
              <a:xfrm>
                <a:off x="-2016000" y="3291874"/>
                <a:ext cx="936000" cy="39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25" name="Listenebenen"/>
              <p:cNvSpPr txBox="1"/>
              <p:nvPr userDrawn="1"/>
            </p:nvSpPr>
            <p:spPr>
              <a:xfrm rot="10800000" flipH="1" flipV="1">
                <a:off x="-2088000" y="1368000"/>
                <a:ext cx="1980000" cy="828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Listen erstellen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Wechseln Sie die Textebene</a:t>
                </a:r>
              </a:p>
              <a:p>
                <a:pPr marL="0" marR="0" lvl="0" indent="0" algn="r" defTabSz="90595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200" b="0" baseline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 baseline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 baseline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27" name="Bild // Listenebene verringern"/>
              <p:cNvPicPr>
                <a:picLocks noChangeAspect="1"/>
              </p:cNvPicPr>
              <p:nvPr userDrawn="1"/>
            </p:nvPicPr>
            <p:blipFill>
              <a:blip r:embed="rId18"/>
              <a:stretch>
                <a:fillRect/>
              </a:stretch>
            </p:blipFill>
            <p:spPr>
              <a:xfrm>
                <a:off x="-963360" y="3291874"/>
                <a:ext cx="855360" cy="396000"/>
              </a:xfrm>
              <a:prstGeom prst="rect">
                <a:avLst/>
              </a:prstGeom>
            </p:spPr>
          </p:pic>
          <p:pic>
            <p:nvPicPr>
              <p:cNvPr id="28" name="Bild // Listenebene erhöhen"/>
              <p:cNvPicPr>
                <a:picLocks noChangeAspect="1"/>
              </p:cNvPicPr>
              <p:nvPr userDrawn="1"/>
            </p:nvPicPr>
            <p:blipFill>
              <a:blip r:embed="rId19"/>
              <a:stretch>
                <a:fillRect/>
              </a:stretch>
            </p:blipFill>
            <p:spPr>
              <a:xfrm>
                <a:off x="-963360" y="2787874"/>
                <a:ext cx="855360" cy="396000"/>
              </a:xfrm>
              <a:prstGeom prst="rect">
                <a:avLst/>
              </a:prstGeom>
            </p:spPr>
          </p:pic>
        </p:grpSp>
        <p:sp>
          <p:nvSpPr>
            <p:cNvPr id="14" name="Zurücksetzen"/>
            <p:cNvSpPr txBox="1"/>
            <p:nvPr userDrawn="1"/>
          </p:nvSpPr>
          <p:spPr>
            <a:xfrm rot="10800000" flipH="1" flipV="1">
              <a:off x="9252000" y="648000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bringen über Menü:</a:t>
              </a: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15" name="Hilfslinien"/>
            <p:cNvSpPr txBox="1"/>
            <p:nvPr userDrawn="1"/>
          </p:nvSpPr>
          <p:spPr>
            <a:xfrm rot="10800000" flipH="1" flipV="1">
              <a:off x="431801" y="-468000"/>
              <a:ext cx="82804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Menü: </a:t>
              </a:r>
              <a:r>
                <a:rPr kumimoji="0" lang="de-DE" sz="12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16" name="Fußzeile"/>
            <p:cNvSpPr txBox="1"/>
            <p:nvPr userDrawn="1"/>
          </p:nvSpPr>
          <p:spPr>
            <a:xfrm rot="10800000" flipH="1" flipV="1">
              <a:off x="431800" y="5255998"/>
              <a:ext cx="8280400" cy="360001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34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sp>
          <p:nvSpPr>
            <p:cNvPr id="30" name="Layoutwechsel"/>
            <p:cNvSpPr txBox="1"/>
            <p:nvPr userDrawn="1"/>
          </p:nvSpPr>
          <p:spPr>
            <a:xfrm rot="10800000" flipH="1" flipV="1">
              <a:off x="9252000" y="2283786"/>
              <a:ext cx="1944000" cy="612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 baseline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 baseline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l" defTabSz="905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200" b="1" baseline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</p:grp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61B1FA0-8233-4248-B899-BF9702E3E986}"/>
              </a:ext>
            </a:extLst>
          </p:cNvPr>
          <p:cNvCxnSpPr/>
          <p:nvPr userDrawn="1"/>
        </p:nvCxnSpPr>
        <p:spPr>
          <a:xfrm>
            <a:off x="0" y="4485600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289C4D98-9606-4382-895C-2F9999CA328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308000" y="4679640"/>
            <a:ext cx="1512000" cy="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0" r:id="rId4"/>
    <p:sldLayoutId id="214748366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2" r:id="rId11"/>
    <p:sldLayoutId id="2147483664" r:id="rId12"/>
    <p:sldLayoutId id="2147483665" r:id="rId13"/>
    <p:sldLayoutId id="2147483666" r:id="rId14"/>
    <p:sldLayoutId id="2147483654" r:id="rId15"/>
    <p:sldLayoutId id="2147483655" r:id="rId16"/>
  </p:sldLayoutIdLst>
  <p:hf hdr="0" dt="0"/>
  <p:txStyles>
    <p:title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00" b="0" kern="1200" baseline="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1200"/>
        </a:spcAft>
        <a:buSzPct val="75000"/>
        <a:buFont typeface="Arial" panose="020B0604020202020204" pitchFamily="34" charset="0"/>
        <a:buNone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234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bg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468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702000" indent="-23400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None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2" userDrawn="1">
          <p15:clr>
            <a:srgbClr val="5ACBF0"/>
          </p15:clr>
        </p15:guide>
        <p15:guide id="2" pos="5059" userDrawn="1">
          <p15:clr>
            <a:srgbClr val="5ACBF0"/>
          </p15:clr>
        </p15:guide>
        <p15:guide id="3" orient="horz" pos="245" userDrawn="1">
          <p15:clr>
            <a:srgbClr val="5ACBF0"/>
          </p15:clr>
        </p15:guide>
        <p15:guide id="4" orient="horz" pos="2700" userDrawn="1">
          <p15:clr>
            <a:srgbClr val="5ACBF0"/>
          </p15:clr>
        </p15:guide>
        <p15:guide id="5" pos="5443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nqome.com/de/finanzlexikon/globalisierung#welche_nachteile_hat_die_globalisierung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F806E7C-E56D-41BC-8AA6-00785CAB7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4407954"/>
            <a:ext cx="7560000" cy="32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Von Laika Fee </a:t>
            </a:r>
            <a:r>
              <a:rPr lang="de-DE" err="1"/>
              <a:t>Primke</a:t>
            </a:r>
            <a:r>
              <a:rPr lang="de-DE"/>
              <a:t> und Paula Sophie Burchhardt :)</a:t>
            </a:r>
            <a:endParaRPr lang="de-DE">
              <a:cs typeface="Arial"/>
            </a:endParaRPr>
          </a:p>
        </p:txBody>
      </p:sp>
      <p:pic>
        <p:nvPicPr>
          <p:cNvPr id="5" name="Bildplatzhalter 4" descr="Ein Bild, das Kunst, Bild, Kinderkunst enthält.&#10;&#10;Automatisch generierte Beschreibung">
            <a:extLst>
              <a:ext uri="{FF2B5EF4-FFF2-40B4-BE49-F238E27FC236}">
                <a16:creationId xmlns:a16="http://schemas.microsoft.com/office/drawing/2014/main" id="{8C82F3A5-66CD-1CDB-A951-B59800271BF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7850" b="12932"/>
          <a:stretch/>
        </p:blipFill>
        <p:spPr>
          <a:xfrm>
            <a:off x="-1" y="-1"/>
            <a:ext cx="8182800" cy="3186000"/>
          </a:xfr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591F5E70-F6F5-4247-85F2-66AA884F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895200"/>
            <a:ext cx="3527936" cy="324000"/>
          </a:xfrm>
        </p:spPr>
        <p:txBody>
          <a:bodyPr anchor="t">
            <a:normAutofit/>
          </a:bodyPr>
          <a:lstStyle/>
          <a:p>
            <a:r>
              <a:rPr lang="de-DE" sz="1500"/>
              <a:t>Ethnologie der </a:t>
            </a:r>
            <a:r>
              <a:rPr lang="de-DE" sz="1500" err="1"/>
              <a:t>globalisierung</a:t>
            </a:r>
            <a:endParaRPr lang="de-DE" sz="150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FE3F92B-730D-60EA-34D6-E092ECF3E7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7199" y="3895200"/>
            <a:ext cx="2505600" cy="324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93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19E16-D6FD-393F-7EF2-E15453F49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FA71D-1872-301A-E1DD-639985736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303498"/>
            <a:ext cx="8172000" cy="1172502"/>
          </a:xfrm>
        </p:spPr>
        <p:txBody>
          <a:bodyPr/>
          <a:lstStyle/>
          <a:p>
            <a:r>
              <a:rPr lang="de-DE">
                <a:cs typeface="Arial"/>
              </a:rPr>
              <a:t>Frage 1: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E001CE-A560-689F-0710-B27D3A076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000" y="1476001"/>
            <a:ext cx="8172000" cy="33640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/>
              <a:t>Wie kann die Ethnologie sicherstellen, dass sie globale Prozesse wie Migration und kulturelle Hybridität nicht nur beschreibt, sondern aktiv dazu beiträgt, Ungleichheiten und kulturelle Hegemonie abzubauen?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Sollte sie sich stärker politisch engagieren?</a:t>
            </a:r>
          </a:p>
        </p:txBody>
      </p:sp>
    </p:spTree>
    <p:extLst>
      <p:ext uri="{BB962C8B-B14F-4D97-AF65-F5344CB8AC3E}">
        <p14:creationId xmlns:p14="http://schemas.microsoft.com/office/powerpoint/2010/main" val="3305844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E3617-C7FF-F845-10CE-F149B6632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5CEF89-B909-AF46-2E87-5BA2845EA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6000" y="1577788"/>
            <a:ext cx="8172000" cy="314567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4000" dirty="0"/>
              <a:t>3. Strategien globaler Gemeinschaften</a:t>
            </a:r>
          </a:p>
        </p:txBody>
      </p:sp>
    </p:spTree>
    <p:extLst>
      <p:ext uri="{BB962C8B-B14F-4D97-AF65-F5344CB8AC3E}">
        <p14:creationId xmlns:p14="http://schemas.microsoft.com/office/powerpoint/2010/main" val="331343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A91C2-1E45-D682-7AAF-AAF6FE625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8FA12-00BC-08E5-3029-2EE2DDF4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 Strategien globaler Gemeinschaften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9CDDCC-075D-18C5-7463-16E8978B9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17999"/>
            <a:ext cx="7560000" cy="3561403"/>
          </a:xfrm>
        </p:spPr>
        <p:txBody>
          <a:bodyPr/>
          <a:lstStyle/>
          <a:p>
            <a:r>
              <a:rPr lang="de-DE" sz="1200" b="0" dirty="0"/>
              <a:t>= Reaktionen lokaler Gemeinschaften auf Herausforderungen der Globalisierung.</a:t>
            </a:r>
          </a:p>
          <a:p>
            <a:pPr>
              <a:lnSpc>
                <a:spcPct val="100000"/>
              </a:lnSpc>
            </a:pPr>
            <a:r>
              <a:rPr lang="de-DE" sz="1200" dirty="0"/>
              <a:t>2. Strategie der Resignation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200" b="0" dirty="0"/>
              <a:t>Abkapselung der globalen Einflüsse; </a:t>
            </a:r>
            <a:r>
              <a:rPr lang="de-DE" sz="1200" b="0" dirty="0" err="1"/>
              <a:t>Intakthaltung</a:t>
            </a:r>
            <a:r>
              <a:rPr lang="de-DE" sz="1200" b="0" dirty="0"/>
              <a:t> kultureller Traditionen und Werte 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200" b="0" u="sng" dirty="0"/>
              <a:t>Ziel</a:t>
            </a:r>
            <a:r>
              <a:rPr lang="de-DE" sz="1200" b="0" dirty="0"/>
              <a:t>: Bewahrung kultureller Reinheit und Schutz vor Homogenisierung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200" b="0" u="sng" dirty="0"/>
              <a:t>Kritik</a:t>
            </a:r>
            <a:r>
              <a:rPr lang="de-DE" sz="1200" b="0" dirty="0"/>
              <a:t>: kulturellen Isolation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endParaRPr lang="de-DE" sz="1200" b="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1200" dirty="0"/>
              <a:t>1. Strategie der aktiven Anpassung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200" b="0" dirty="0"/>
              <a:t>Aktive Anpassung = Aufgreifen und Integration globaler Einflüsse -&gt; hybride Formen 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200" b="0" u="sng" dirty="0"/>
              <a:t>Ziel</a:t>
            </a:r>
            <a:r>
              <a:rPr lang="de-DE" sz="1200" b="0" dirty="0"/>
              <a:t>: Verbindung von Traditionen und Moderne, um kulturelle Relevanz und Innovation zu gewährleisten.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200" b="0" u="sng" dirty="0"/>
              <a:t>Vorteile</a:t>
            </a:r>
            <a:r>
              <a:rPr lang="de-DE" sz="1200" b="0" dirty="0"/>
              <a:t>: Ermöglichung Bewahrung der eigenen Identität aber auch Profitieren der Vorteile der Globalisierung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511C85-6D52-02AF-709C-B7FA724C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DB21A8-C316-2FCE-DB33-103DAE71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12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034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5D78F-FB04-CF2E-2057-60C51F931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DBE35-E7C3-5867-DA88-C1B8C57B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2 Strategien globaler Gemeinschaften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E62F27-23FC-CA0D-6315-9C1C8BB07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782500"/>
            <a:ext cx="7560000" cy="2501499"/>
          </a:xfrm>
        </p:spPr>
        <p:txBody>
          <a:bodyPr/>
          <a:lstStyle/>
          <a:p>
            <a:pPr marL="171450" indent="-171450">
              <a:buFont typeface="Wingdings" pitchFamily="2" charset="2"/>
              <a:buChar char="è"/>
            </a:pPr>
            <a:r>
              <a:rPr lang="de-DE" sz="1200" b="0" dirty="0"/>
              <a:t>Globalisierung also nicht nur eine Einbahnstraße der Vereinheitlichung, sondern auch Raum für Widerstand und Innovation</a:t>
            </a:r>
          </a:p>
          <a:p>
            <a:pPr marL="171450" indent="-171450">
              <a:buFont typeface="Wingdings" pitchFamily="2" charset="2"/>
              <a:buChar char="è"/>
            </a:pPr>
            <a:r>
              <a:rPr lang="de-DE" sz="1200" b="0" dirty="0"/>
              <a:t>Unterschiedliche Reaktionen lokaler Gemeinschaften auf Globalisierung.</a:t>
            </a:r>
          </a:p>
          <a:p>
            <a:pPr marL="171450" indent="-171450">
              <a:buFont typeface="Wingdings" pitchFamily="2" charset="2"/>
              <a:buChar char="è"/>
            </a:pPr>
            <a:r>
              <a:rPr lang="de-DE" sz="1200" b="0" dirty="0"/>
              <a:t>Ansätze zeigen, dass lokale Kulturen keine passiven Opfer der Globalisierung sind, sondern aktiv Strategien entwickeln, um ihre Identität zu bewahren oder weiterzuentwickeln.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60FBF3-AC08-0F37-3385-EC643F0E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FA6734-7594-FB5D-9A03-A1362714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13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351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78ECA-430F-A78C-0C89-4933F818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493059"/>
            <a:ext cx="8172000" cy="982941"/>
          </a:xfrm>
        </p:spPr>
        <p:txBody>
          <a:bodyPr/>
          <a:lstStyle/>
          <a:p>
            <a:r>
              <a:rPr lang="de-DE" dirty="0">
                <a:cs typeface="Arial"/>
              </a:rPr>
              <a:t>Frage 2: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9CD96F-6800-4DD9-CC19-F23AE4BAD1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000" y="1476440"/>
            <a:ext cx="8172000" cy="3274853"/>
          </a:xfrm>
        </p:spPr>
        <p:txBody>
          <a:bodyPr/>
          <a:lstStyle/>
          <a:p>
            <a:r>
              <a:rPr lang="de-DE" sz="3200" dirty="0">
                <a:cs typeface="Arial"/>
              </a:rPr>
              <a:t>Wie sollte die Ethnologie mit ihrer Rolle als Akteur zwischen globalen Machtverhältnissen umgehen?</a:t>
            </a:r>
          </a:p>
        </p:txBody>
      </p:sp>
    </p:spTree>
    <p:extLst>
      <p:ext uri="{BB962C8B-B14F-4D97-AF65-F5344CB8AC3E}">
        <p14:creationId xmlns:p14="http://schemas.microsoft.com/office/powerpoint/2010/main" val="262505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16445-226E-307D-5EDF-60CA9DC07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F15267-F82F-7A50-EFB5-318F24F3FE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000" y="1649506"/>
            <a:ext cx="8172000" cy="319049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4000" dirty="0"/>
              <a:t>4. Herausforderungen für die Ethnologie</a:t>
            </a:r>
          </a:p>
        </p:txBody>
      </p:sp>
    </p:spTree>
    <p:extLst>
      <p:ext uri="{BB962C8B-B14F-4D97-AF65-F5344CB8AC3E}">
        <p14:creationId xmlns:p14="http://schemas.microsoft.com/office/powerpoint/2010/main" val="691828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D48C7-D5C5-647C-85A6-4B7DA7AAF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2DD18-5A89-2ED9-3BB0-EB4E3310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Herausforderungen für die Ethnologie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48718B-1435-80C5-255C-92F4F5D8D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250066"/>
            <a:ext cx="7560000" cy="3121896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de-DE" sz="1400" dirty="0"/>
              <a:t>Veränderte Forschungsfelder </a:t>
            </a:r>
            <a:r>
              <a:rPr lang="de-DE" sz="1200" b="0" dirty="0"/>
              <a:t>(vernetzte Kulturen -&gt; Untersuchung isolierter Gemeinschaften fast unmöglich)</a:t>
            </a:r>
          </a:p>
          <a:p>
            <a:pPr marL="228600" indent="-228600">
              <a:buAutoNum type="arabicPeriod"/>
            </a:pPr>
            <a:r>
              <a:rPr lang="de-DE" sz="1400" dirty="0"/>
              <a:t>Methodische Herausforderungen </a:t>
            </a:r>
            <a:r>
              <a:rPr lang="de-DE" sz="1200" b="0" dirty="0"/>
              <a:t>(multi-</a:t>
            </a:r>
            <a:r>
              <a:rPr lang="de-DE" sz="1200" b="0" dirty="0" err="1"/>
              <a:t>sided</a:t>
            </a:r>
            <a:r>
              <a:rPr lang="de-DE" sz="1200" b="0" dirty="0"/>
              <a:t>-</a:t>
            </a:r>
            <a:r>
              <a:rPr lang="de-DE" sz="1200" b="0" dirty="0" err="1"/>
              <a:t>ethnography</a:t>
            </a:r>
            <a:r>
              <a:rPr lang="de-DE" sz="1200" b="0" dirty="0"/>
              <a:t>, technologische Integration)</a:t>
            </a:r>
          </a:p>
          <a:p>
            <a:pPr marL="228600" indent="-228600">
              <a:buAutoNum type="arabicPeriod"/>
            </a:pPr>
            <a:r>
              <a:rPr lang="de-DE" sz="1400" dirty="0"/>
              <a:t>Machtstrukturen</a:t>
            </a:r>
            <a:r>
              <a:rPr lang="de-DE" sz="1400" b="0" dirty="0"/>
              <a:t> und </a:t>
            </a:r>
            <a:r>
              <a:rPr lang="de-DE" sz="1400" dirty="0"/>
              <a:t>Ungleichheit</a:t>
            </a:r>
            <a:r>
              <a:rPr lang="de-DE" sz="1400" b="0" dirty="0"/>
              <a:t> </a:t>
            </a:r>
            <a:r>
              <a:rPr lang="de-DE" sz="1200" b="0" dirty="0"/>
              <a:t>(kulturelle Hegemonie = Dominanz westlicher Werte u. wirtschaftlicher Interessen -&gt; Machtstrukturen hinterfragen essenziell, Verstärkung sozialer Ungleichheiten beachten)</a:t>
            </a:r>
          </a:p>
          <a:p>
            <a:pPr marL="228600" indent="-228600">
              <a:buAutoNum type="arabicPeriod"/>
            </a:pPr>
            <a:r>
              <a:rPr lang="de-DE" sz="1400" dirty="0"/>
              <a:t>Ethische Verantwortung </a:t>
            </a:r>
            <a:r>
              <a:rPr lang="de-DE" sz="1200" b="0" dirty="0"/>
              <a:t>(kritische Reflexion und Empowerment)</a:t>
            </a:r>
          </a:p>
          <a:p>
            <a:pPr marL="228600" indent="-228600">
              <a:buAutoNum type="arabicPeriod"/>
            </a:pPr>
            <a:r>
              <a:rPr lang="de-DE" sz="1400" dirty="0"/>
              <a:t>Interdisziplinäre</a:t>
            </a:r>
            <a:r>
              <a:rPr lang="de-DE" sz="1400" b="0" dirty="0"/>
              <a:t> Zusammenarbeit </a:t>
            </a:r>
            <a:r>
              <a:rPr lang="de-DE" sz="1200" b="0" dirty="0"/>
              <a:t>(Vernetzung mit anderen Disziplinen, um Komplexität d. Globalisierung zu verstehen)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DAAA38-71B8-7F2F-2208-5B2A1F08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3110F3-A521-7A78-0E44-CD6862DB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16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501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99B8B-25B7-9E07-791F-451220C5D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27FEED-55EC-76D7-C5D3-6FFA06FBD3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000" y="1972235"/>
            <a:ext cx="8172000" cy="286776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4000" dirty="0"/>
              <a:t>5. Multi-Side-Ethnographie</a:t>
            </a:r>
          </a:p>
        </p:txBody>
      </p:sp>
    </p:spTree>
    <p:extLst>
      <p:ext uri="{BB962C8B-B14F-4D97-AF65-F5344CB8AC3E}">
        <p14:creationId xmlns:p14="http://schemas.microsoft.com/office/powerpoint/2010/main" val="533770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5CEDE-B7D6-E49C-01EE-A2C008D9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Arial"/>
              </a:rPr>
              <a:t>Einführung in die Multi-Side-Ethnographie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5B79E8-253D-7932-8CD1-EC14C7313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har char="•"/>
            </a:pPr>
            <a:r>
              <a:rPr lang="de-DE">
                <a:cs typeface="Arial"/>
              </a:rPr>
              <a:t>Definition: Untersuchung spezifischer Aspekte des sozialen Lebens an mehreren Orten</a:t>
            </a:r>
          </a:p>
          <a:p>
            <a:endParaRPr lang="de-DE">
              <a:cs typeface="Arial"/>
            </a:endParaRPr>
          </a:p>
          <a:p>
            <a:pPr marL="285750" indent="-285750">
              <a:buChar char="•"/>
            </a:pPr>
            <a:endParaRPr lang="de-DE">
              <a:cs typeface="Arial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50348F-2D18-6B46-6F8D-0E13A9B9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2B7481-E446-78AE-5481-8B8D2CE9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18</a:t>
            </a:fld>
            <a:r>
              <a:rPr lang="de-DE"/>
              <a:t> 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4CB9C37-9681-DBE9-2A29-0D5FADE32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490684"/>
              </p:ext>
            </p:extLst>
          </p:nvPr>
        </p:nvGraphicFramePr>
        <p:xfrm>
          <a:off x="668547" y="1520405"/>
          <a:ext cx="8270959" cy="281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400">
                  <a:extLst>
                    <a:ext uri="{9D8B030D-6E8A-4147-A177-3AD203B41FA5}">
                      <a16:colId xmlns:a16="http://schemas.microsoft.com/office/drawing/2014/main" val="1193805460"/>
                    </a:ext>
                  </a:extLst>
                </a:gridCol>
                <a:gridCol w="4181559">
                  <a:extLst>
                    <a:ext uri="{9D8B030D-6E8A-4147-A177-3AD203B41FA5}">
                      <a16:colId xmlns:a16="http://schemas.microsoft.com/office/drawing/2014/main" val="1960826635"/>
                    </a:ext>
                  </a:extLst>
                </a:gridCol>
              </a:tblGrid>
              <a:tr h="265407">
                <a:tc>
                  <a:txBody>
                    <a:bodyPr/>
                    <a:lstStyle/>
                    <a:p>
                      <a:r>
                        <a:rPr lang="de-DE"/>
                        <a:t>Klassische Feldforschung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Multi-Side-Ethnographie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64682"/>
                  </a:ext>
                </a:extLst>
              </a:tr>
              <a:tr h="431287">
                <a:tc>
                  <a:txBody>
                    <a:bodyPr/>
                    <a:lstStyle/>
                    <a:p>
                      <a:r>
                        <a:rPr lang="de-DE"/>
                        <a:t>Fokus auf eine ganze Kultur an einem 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Spezifische Aspekte des sozialen Lebens an verschiedenen Orten, translokale Themen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455416"/>
                  </a:ext>
                </a:extLst>
              </a:tr>
              <a:tr h="6082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/>
                        <a:t>Beschränkung auf ein lokales/ spezifisches Feld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/>
                        <a:t>Verbindung mehrerer Standorte/Verflechtungen, transnationale Dynamiken zwischen Standorten und AkteurInnen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604557"/>
                  </a:ext>
                </a:extLst>
              </a:tr>
              <a:tr h="431287">
                <a:tc>
                  <a:txBody>
                    <a:bodyPr/>
                    <a:lstStyle/>
                    <a:p>
                      <a:r>
                        <a:rPr lang="de-DE"/>
                        <a:t>Tiefe Verankerung in eine Gesellschaft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Weniger intensive/ persönliche Bindung zu InformantInnen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915931"/>
                  </a:ext>
                </a:extLst>
              </a:tr>
              <a:tr h="431287">
                <a:tc>
                  <a:txBody>
                    <a:bodyPr/>
                    <a:lstStyle/>
                    <a:p>
                      <a:r>
                        <a:rPr lang="de-DE"/>
                        <a:t>Langfristige Bindungen an eine lokale Gemeinschaft (Nähe-Distanz) (&lt;1 Jahr)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Temporäre Forschungsarbeit, Standortwechsel, z.B. KorrespondentInnen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298311"/>
                  </a:ext>
                </a:extLst>
              </a:tr>
              <a:tr h="265407">
                <a:tc>
                  <a:txBody>
                    <a:bodyPr/>
                    <a:lstStyle/>
                    <a:p>
                      <a:r>
                        <a:rPr lang="de-DE"/>
                        <a:t>Teilnehmende Beobachtung, 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Standorte: z.B. Konferenzen, Krisengebiete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633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385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A7ACE-94CC-BBFF-31FF-C32AEA47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34" y="223472"/>
            <a:ext cx="7560000" cy="468000"/>
          </a:xfrm>
        </p:spPr>
        <p:txBody>
          <a:bodyPr/>
          <a:lstStyle/>
          <a:p>
            <a:r>
              <a:rPr lang="de-DE">
                <a:cs typeface="Arial"/>
              </a:rPr>
              <a:t>Methodologie der MSE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49F9E4-01A0-BF94-F7C0-3A0495A0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81" y="691557"/>
            <a:ext cx="8056019" cy="375418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de-DE" sz="1600">
                <a:cs typeface="Arial"/>
              </a:rPr>
              <a:t>Kombination verschiedener Methoden</a:t>
            </a:r>
          </a:p>
          <a:p>
            <a:pPr marL="576580" lvl="2" indent="-342900">
              <a:buClr>
                <a:srgbClr val="8DAE10"/>
              </a:buClr>
              <a:buFont typeface="Wingdings" panose="020B0604020202020204" pitchFamily="34" charset="0"/>
              <a:buChar char="§"/>
            </a:pPr>
            <a:r>
              <a:rPr lang="de-DE" sz="1600">
                <a:cs typeface="Arial"/>
              </a:rPr>
              <a:t>Polymorphe Engagements (Hugh </a:t>
            </a:r>
            <a:r>
              <a:rPr lang="de-DE" sz="1600" err="1">
                <a:cs typeface="Arial"/>
              </a:rPr>
              <a:t>Gusterson</a:t>
            </a:r>
            <a:r>
              <a:rPr lang="de-DE" sz="1600">
                <a:cs typeface="Arial"/>
              </a:rPr>
              <a:t>)</a:t>
            </a:r>
          </a:p>
          <a:p>
            <a:pPr marL="576580" lvl="2" indent="-342900">
              <a:buClr>
                <a:srgbClr val="8DAE10"/>
              </a:buClr>
              <a:buFont typeface="Wingdings" panose="020B0604020202020204" pitchFamily="34" charset="0"/>
              <a:buChar char="§"/>
            </a:pPr>
            <a:r>
              <a:rPr lang="de-DE" sz="1600">
                <a:cs typeface="Arial"/>
              </a:rPr>
              <a:t>Mixed-</a:t>
            </a:r>
            <a:r>
              <a:rPr lang="de-DE" sz="1600" err="1">
                <a:cs typeface="Arial"/>
              </a:rPr>
              <a:t>Methodes</a:t>
            </a:r>
            <a:r>
              <a:rPr lang="de-DE" sz="1600">
                <a:cs typeface="Arial"/>
              </a:rPr>
              <a:t>: Kombination von verschiedenen Methoden</a:t>
            </a:r>
          </a:p>
          <a:p>
            <a:pPr marL="810895" lvl="3" indent="-342900">
              <a:buClr>
                <a:srgbClr val="003560"/>
              </a:buClr>
              <a:buAutoNum type="arabicPeriod"/>
            </a:pPr>
            <a:r>
              <a:rPr lang="de-DE" sz="1600">
                <a:cs typeface="Arial"/>
              </a:rPr>
              <a:t>neue Ansätze (Medienanalyse, Dokumentenanalyse, online-Kommunikation) </a:t>
            </a:r>
          </a:p>
          <a:p>
            <a:pPr marL="810895" lvl="3" indent="-342900">
              <a:buClr>
                <a:srgbClr val="003560"/>
              </a:buClr>
              <a:buAutoNum type="arabicPeriod"/>
            </a:pPr>
            <a:r>
              <a:rPr lang="de-DE" sz="1600">
                <a:cs typeface="Arial"/>
              </a:rPr>
              <a:t>Traditionelle Ansätze (direkte Feldforschung, teilnehmende Beobachtung, Interviews)</a:t>
            </a:r>
          </a:p>
          <a:p>
            <a:pPr marL="342900" indent="-342900">
              <a:buAutoNum type="arabicPeriod"/>
            </a:pPr>
            <a:r>
              <a:rPr lang="de-DE" sz="1600">
                <a:cs typeface="Arial"/>
              </a:rPr>
              <a:t>Selektive Standortwahl</a:t>
            </a:r>
          </a:p>
          <a:p>
            <a:pPr marL="576580" lvl="2" indent="-342900">
              <a:buClr>
                <a:srgbClr val="8DAE10"/>
              </a:buClr>
              <a:buFont typeface="Wingdings" panose="020B0604020202020204" pitchFamily="34" charset="0"/>
              <a:buChar char="§"/>
            </a:pPr>
            <a:r>
              <a:rPr lang="de-DE" sz="1600">
                <a:cs typeface="Arial"/>
              </a:rPr>
              <a:t>Basiert auf: praktische Gegebenheiten, Forschungsfragen, zufälligen Möglichkeiten</a:t>
            </a:r>
          </a:p>
          <a:p>
            <a:pPr marL="576580" lvl="2" indent="-342900">
              <a:buClr>
                <a:srgbClr val="8DAE10"/>
              </a:buClr>
              <a:buFont typeface="Wingdings" panose="020B0604020202020204" pitchFamily="34" charset="0"/>
              <a:buChar char="§"/>
            </a:pPr>
            <a:r>
              <a:rPr lang="de-DE" sz="1600">
                <a:cs typeface="Arial"/>
              </a:rPr>
              <a:t>Zentral: Verknüpfung der Standorte</a:t>
            </a:r>
          </a:p>
          <a:p>
            <a:pPr marL="342900" indent="-342900">
              <a:buAutoNum type="arabicPeriod"/>
            </a:pPr>
            <a:endParaRPr lang="de-DE" sz="1100">
              <a:cs typeface="Arial"/>
            </a:endParaRPr>
          </a:p>
          <a:p>
            <a:pPr marL="576580" lvl="2" indent="-342900">
              <a:buClr>
                <a:srgbClr val="8DAE10"/>
              </a:buClr>
              <a:buFont typeface="Wingdings" panose="020B0604020202020204" pitchFamily="34" charset="0"/>
              <a:buChar char="§"/>
            </a:pPr>
            <a:endParaRPr lang="de-DE" sz="1100">
              <a:cs typeface="Arial"/>
            </a:endParaRPr>
          </a:p>
          <a:p>
            <a:pPr marL="576580" lvl="2" indent="-342900">
              <a:buClr>
                <a:srgbClr val="8DAE10"/>
              </a:buClr>
              <a:buFont typeface="Wingdings" panose="020B0604020202020204" pitchFamily="34" charset="0"/>
              <a:buChar char="§"/>
            </a:pPr>
            <a:endParaRPr lang="de-DE" sz="1100">
              <a:cs typeface="Arial"/>
            </a:endParaRPr>
          </a:p>
          <a:p>
            <a:pPr marL="576580" lvl="2" indent="-342900">
              <a:buClr>
                <a:srgbClr val="8DAE10"/>
              </a:buClr>
              <a:buFont typeface="Wingdings" panose="020B0604020202020204" pitchFamily="34" charset="0"/>
              <a:buChar char="§"/>
            </a:pPr>
            <a:endParaRPr lang="de-DE" sz="1100">
              <a:cs typeface="Arial"/>
            </a:endParaRPr>
          </a:p>
          <a:p>
            <a:pPr marL="576580" lvl="2" indent="-342900">
              <a:buClr>
                <a:srgbClr val="8DAE10"/>
              </a:buClr>
              <a:buFont typeface="Wingdings" panose="020B0604020202020204" pitchFamily="34" charset="0"/>
              <a:buChar char="§"/>
            </a:pPr>
            <a:endParaRPr lang="de-DE" sz="1100">
              <a:cs typeface="Arial"/>
            </a:endParaRPr>
          </a:p>
          <a:p>
            <a:pPr marL="576580" lvl="2" indent="-342900">
              <a:buClr>
                <a:srgbClr val="8DAE10"/>
              </a:buClr>
              <a:buFont typeface="Wingdings" panose="020B0604020202020204" pitchFamily="34" charset="0"/>
              <a:buChar char="§"/>
            </a:pPr>
            <a:endParaRPr lang="de-DE" sz="1200">
              <a:cs typeface="Arial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AD58F2-3B1E-AA35-0A8A-211F1AEAB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6715A2-CA01-199A-7FC6-2EA8135D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19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814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E0B4C-9D9B-EB22-0C3D-CEC48508E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6BEAAB-2DC8-9165-031F-A5C1BBB5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DFBD91-98A2-D538-7D68-EC126D279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71788"/>
            <a:ext cx="8079953" cy="3366000"/>
          </a:xfrm>
        </p:spPr>
        <p:txBody>
          <a:bodyPr/>
          <a:lstStyle/>
          <a:p>
            <a:r>
              <a:rPr lang="de-DE" dirty="0">
                <a:cs typeface="Arial"/>
              </a:rPr>
              <a:t>1. Allgemeines: Globalisierung</a:t>
            </a:r>
          </a:p>
          <a:p>
            <a:r>
              <a:rPr lang="de-DE" sz="1400" dirty="0">
                <a:cs typeface="Arial"/>
              </a:rPr>
              <a:t>        1.1. </a:t>
            </a:r>
            <a:r>
              <a:rPr lang="de-DE" sz="1400" b="0" dirty="0">
                <a:cs typeface="Arial"/>
              </a:rPr>
              <a:t>Definition Globalisierung</a:t>
            </a:r>
          </a:p>
          <a:p>
            <a:r>
              <a:rPr lang="de-DE" sz="1400" dirty="0">
                <a:cs typeface="Arial"/>
              </a:rPr>
              <a:t>        1.2 </a:t>
            </a:r>
            <a:r>
              <a:rPr lang="de-DE" sz="1400" b="0" dirty="0">
                <a:cs typeface="Arial"/>
              </a:rPr>
              <a:t>Bedeutung für die Ethnologie</a:t>
            </a:r>
          </a:p>
          <a:p>
            <a:r>
              <a:rPr lang="de-DE" sz="1600" dirty="0">
                <a:cs typeface="Arial"/>
              </a:rPr>
              <a:t>       </a:t>
            </a:r>
            <a:r>
              <a:rPr lang="de-DE" sz="1400" dirty="0">
                <a:cs typeface="Arial"/>
              </a:rPr>
              <a:t>1.3 </a:t>
            </a:r>
            <a:r>
              <a:rPr lang="de-DE" sz="1400" b="0" dirty="0">
                <a:cs typeface="Arial"/>
              </a:rPr>
              <a:t>Kulturelle Dynamiken der Globalisierung</a:t>
            </a:r>
          </a:p>
          <a:p>
            <a:pPr>
              <a:lnSpc>
                <a:spcPct val="150000"/>
              </a:lnSpc>
            </a:pPr>
            <a:r>
              <a:rPr lang="de-DE" dirty="0">
                <a:cs typeface="Arial"/>
              </a:rPr>
              <a:t>2. Migration und Identität</a:t>
            </a:r>
          </a:p>
          <a:p>
            <a:pPr>
              <a:lnSpc>
                <a:spcPct val="150000"/>
              </a:lnSpc>
            </a:pPr>
            <a:r>
              <a:rPr lang="de-DE" dirty="0">
                <a:cs typeface="Arial"/>
              </a:rPr>
              <a:t>3. Strategien globaler Gemeinschaften</a:t>
            </a:r>
          </a:p>
          <a:p>
            <a:pPr>
              <a:lnSpc>
                <a:spcPct val="150000"/>
              </a:lnSpc>
            </a:pPr>
            <a:r>
              <a:rPr lang="de-DE" dirty="0">
                <a:cs typeface="Arial"/>
              </a:rPr>
              <a:t>4. Herausforderungen für die Ethnologie</a:t>
            </a:r>
          </a:p>
          <a:p>
            <a:pPr>
              <a:lnSpc>
                <a:spcPct val="150000"/>
              </a:lnSpc>
            </a:pPr>
            <a:r>
              <a:rPr lang="de-DE" dirty="0">
                <a:cs typeface="Arial"/>
              </a:rPr>
              <a:t>5. „Multi-Side-Ethnographie“</a:t>
            </a:r>
          </a:p>
          <a:p>
            <a:pPr marL="342900" indent="-342900">
              <a:buFont typeface="+mj-lt"/>
              <a:buAutoNum type="arabicPeriod"/>
            </a:pPr>
            <a:endParaRPr lang="de-DE" dirty="0">
              <a:cs typeface="Arial"/>
            </a:endParaRPr>
          </a:p>
          <a:p>
            <a:pPr marL="342900" indent="-342900">
              <a:buFont typeface="+mj-lt"/>
              <a:buAutoNum type="arabicPeriod"/>
            </a:pPr>
            <a:endParaRPr lang="de-DE" dirty="0">
              <a:cs typeface="Arial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87EBB9-E90C-C609-544C-85BD8A38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319C5B-95D3-C52A-B12E-16E935D94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9003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CAE3BA-4172-6D1B-1AF5-5C1D9AE69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Arial"/>
              </a:rPr>
              <a:t>MSE- Vorteile in einer Globalisierten Welt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548D05-10CB-68BC-2110-FEF46E0AD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9430" lvl="2" indent="-285750">
              <a:buFont typeface="Wingdings" panose="020B0604020202020204" pitchFamily="34" charset="0"/>
              <a:buChar char="§"/>
            </a:pPr>
            <a:r>
              <a:rPr lang="de-DE">
                <a:cs typeface="Arial"/>
              </a:rPr>
              <a:t>Angepasst an moderne Realitäten von Forschung/ beruflichen Verpflichtungen</a:t>
            </a:r>
          </a:p>
          <a:p>
            <a:pPr marL="753745" lvl="3" indent="-233680">
              <a:buFont typeface="Arial" panose="020B0604020202020204" pitchFamily="34" charset="0"/>
              <a:buChar char="•"/>
            </a:pPr>
            <a:r>
              <a:rPr lang="de-DE">
                <a:cs typeface="Arial"/>
              </a:rPr>
              <a:t>soziale + kulturelle + wirtschaftliche Beziehungen gehen über geografische Grenzen hinaus</a:t>
            </a:r>
          </a:p>
          <a:p>
            <a:pPr marL="753745" lvl="3" indent="-233680">
              <a:buClr>
                <a:srgbClr val="003560"/>
              </a:buClr>
              <a:buFont typeface="Arial" panose="020B0604020202020204" pitchFamily="34" charset="0"/>
              <a:buChar char="•"/>
            </a:pPr>
            <a:r>
              <a:rPr lang="de-DE">
                <a:cs typeface="Arial"/>
              </a:rPr>
              <a:t>Soziale Prozesse zunehmend vernetzt, fragmentiert, mobil</a:t>
            </a:r>
          </a:p>
          <a:p>
            <a:pPr marL="519430" lvl="2" indent="-285750">
              <a:buFont typeface="Wingdings" panose="020B0604020202020204" pitchFamily="34" charset="0"/>
              <a:buChar char="§"/>
            </a:pPr>
            <a:r>
              <a:rPr lang="de-DE">
                <a:cs typeface="Arial"/>
              </a:rPr>
              <a:t>Feldforschung: flexibler, episodischer</a:t>
            </a:r>
            <a:endParaRPr lang="de-DE"/>
          </a:p>
          <a:p>
            <a:pPr marL="519430" lvl="2" indent="-285750">
              <a:buFont typeface="Wingdings" panose="020B0604020202020204" pitchFamily="34" charset="0"/>
              <a:buChar char="§"/>
            </a:pPr>
            <a:r>
              <a:rPr lang="de-DE">
                <a:cs typeface="Arial"/>
              </a:rPr>
              <a:t>Reflektiert Herausforderungen + Möglichkeiten einer globalisierten Welt</a:t>
            </a:r>
          </a:p>
          <a:p>
            <a:pPr marL="519430" lvl="2" indent="-285750">
              <a:buFont typeface="Wingdings" panose="020B0604020202020204" pitchFamily="34" charset="0"/>
              <a:buChar char="§"/>
            </a:pPr>
            <a:r>
              <a:rPr lang="de-DE">
                <a:cs typeface="Arial"/>
              </a:rPr>
              <a:t>Erweitert die Reichweite der Disziplin; neues Werkzeug/ Methode</a:t>
            </a:r>
          </a:p>
          <a:p>
            <a:pPr marL="519430" lvl="2" indent="-285750">
              <a:buFont typeface="Wingdings" panose="020B0604020202020204" pitchFamily="34" charset="0"/>
              <a:buChar char="§"/>
            </a:pPr>
            <a:r>
              <a:rPr lang="de-DE">
                <a:cs typeface="Arial"/>
              </a:rPr>
              <a:t>Forschende = ÜbersetzerInnen zwischen verschiedenen Standorten und AkteurInnen</a:t>
            </a:r>
          </a:p>
          <a:p>
            <a:pPr marL="753745" lvl="3" indent="-285750">
              <a:buFont typeface="Arial" panose="020B0604020202020204" pitchFamily="34" charset="0"/>
              <a:buChar char="•"/>
            </a:pPr>
            <a:r>
              <a:rPr lang="de-DE">
                <a:cs typeface="Arial"/>
              </a:rPr>
              <a:t>Gleichzeitige Präsenz an mehreren Orten (physisch – virtuell)</a:t>
            </a:r>
          </a:p>
          <a:p>
            <a:pPr marL="519430" lvl="2" indent="-285750">
              <a:buFont typeface="Wingdings" panose="020B0604020202020204" pitchFamily="34" charset="0"/>
              <a:buChar char="§"/>
            </a:pPr>
            <a:endParaRPr lang="de-DE">
              <a:cs typeface="Arial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BBB776-93AD-9A8E-672A-9F160AD3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8B1CCB-F9E1-451C-8F84-B8421356D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20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726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C11BD-960E-F22C-7E3A-B0FC77E0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Arial"/>
              </a:rPr>
              <a:t>Grenzen und Herausforderungen der MSE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A9F07E-DDB2-78DC-E33F-891EF38E2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9430" lvl="2" indent="-285750">
              <a:buFont typeface="Wingdings" panose="020B0604020202020204" pitchFamily="34" charset="0"/>
              <a:buChar char="§"/>
            </a:pPr>
            <a:r>
              <a:rPr lang="de-DE">
                <a:cs typeface="Arial"/>
              </a:rPr>
              <a:t>Erfordert Anpassungsfähigkeit der Forschenden</a:t>
            </a:r>
          </a:p>
          <a:p>
            <a:pPr marL="519430" lvl="2" indent="-285750">
              <a:buFont typeface="Wingdings" panose="020B0604020202020204" pitchFamily="34" charset="0"/>
              <a:buChar char="§"/>
            </a:pPr>
            <a:r>
              <a:rPr lang="de-DE">
                <a:cs typeface="Arial"/>
              </a:rPr>
              <a:t>Begrenzte Vertrautheit zu InformantInnen/ geringe Tiefe der Interaktion</a:t>
            </a:r>
          </a:p>
          <a:p>
            <a:pPr marL="519430" lvl="2" indent="-285750">
              <a:buFont typeface="Wingdings" panose="020B0604020202020204" pitchFamily="34" charset="0"/>
              <a:buChar char="§"/>
            </a:pPr>
            <a:r>
              <a:rPr lang="de-DE">
                <a:cs typeface="Arial"/>
              </a:rPr>
              <a:t>Begrenzte Zeit und Ressourcen</a:t>
            </a:r>
          </a:p>
          <a:p>
            <a:pPr marL="810895" lvl="3" indent="-233680">
              <a:buFont typeface="Arial" panose="020B0604020202020204" pitchFamily="34" charset="0"/>
              <a:buChar char="•"/>
            </a:pPr>
            <a:r>
              <a:rPr lang="de-DE" sz="1400">
                <a:cs typeface="Arial"/>
              </a:rPr>
              <a:t>Oft kürzere Forschungsperioden je Standort</a:t>
            </a:r>
            <a:endParaRPr lang="en-US" sz="1400">
              <a:cs typeface="Arial"/>
            </a:endParaRPr>
          </a:p>
          <a:p>
            <a:pPr marL="810895" lvl="3" indent="-233680">
              <a:buFont typeface="Arial" panose="020B0604020202020204" pitchFamily="34" charset="0"/>
              <a:buChar char="•"/>
            </a:pPr>
            <a:r>
              <a:rPr lang="de-DE" sz="1400">
                <a:cs typeface="Arial"/>
              </a:rPr>
              <a:t>Fokus auf spezifische Aspekte des sozialen Lebens statt umfassendes Bild der Kultur</a:t>
            </a:r>
            <a:endParaRPr lang="en-US" sz="1400">
              <a:cs typeface="Arial"/>
            </a:endParaRPr>
          </a:p>
          <a:p>
            <a:pPr marL="810895" lvl="3" indent="-233680">
              <a:buFont typeface="Arial" panose="020B0604020202020204" pitchFamily="34" charset="0"/>
              <a:buChar char="•"/>
            </a:pPr>
            <a:r>
              <a:rPr lang="de-DE" sz="1400" err="1">
                <a:cs typeface="Arial"/>
              </a:rPr>
              <a:t>Analysietiefe</a:t>
            </a:r>
            <a:r>
              <a:rPr lang="de-DE" sz="1400">
                <a:cs typeface="Arial"/>
              </a:rPr>
              <a:t> gering (Ortskenntnis)</a:t>
            </a:r>
          </a:p>
          <a:p>
            <a:pPr marL="810895" lvl="3" indent="-233680">
              <a:buFont typeface="Arial" panose="020B0604020202020204" pitchFamily="34" charset="0"/>
              <a:buChar char="•"/>
            </a:pPr>
            <a:r>
              <a:rPr lang="de-DE" sz="1400">
                <a:cs typeface="Arial"/>
              </a:rPr>
              <a:t>aber kompensiert durch breiten Fokus auf Netzwerke + Verbindungen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35CD81-341C-6FD3-66F4-878DCA80A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96C9E9-4346-E41B-1598-595FB67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21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614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66569-6A7B-B755-481C-E060BD01E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Arial"/>
              </a:rPr>
              <a:t>MSE in der Praxis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1366AF-9F8D-F4EB-3165-A5EBC42F3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har char="•"/>
            </a:pPr>
            <a:r>
              <a:rPr lang="de-DE" b="0">
                <a:cs typeface="Arial"/>
              </a:rPr>
              <a:t>Anwendungsbereich:</a:t>
            </a:r>
          </a:p>
          <a:p>
            <a:pPr marL="519430" lvl="2" indent="-285750">
              <a:buFont typeface="Wingdings" panose="020B0604020202020204" pitchFamily="34" charset="0"/>
              <a:buChar char="§"/>
            </a:pPr>
            <a:r>
              <a:rPr lang="de-DE">
                <a:cs typeface="Arial"/>
              </a:rPr>
              <a:t>Multinationale Unternehmen (Apple, Microsoft, Tesla)</a:t>
            </a:r>
          </a:p>
          <a:p>
            <a:pPr marL="519430" lvl="2" indent="-285750">
              <a:buFont typeface="Wingdings" panose="020B0604020202020204" pitchFamily="34" charset="0"/>
              <a:buChar char="§"/>
            </a:pPr>
            <a:r>
              <a:rPr lang="de-DE">
                <a:cs typeface="Arial"/>
              </a:rPr>
              <a:t>Transnationale Diaspora (armenische Diaspora)</a:t>
            </a:r>
          </a:p>
          <a:p>
            <a:pPr marL="519430" lvl="2" indent="-285750">
              <a:buFont typeface="Wingdings" panose="020B0604020202020204" pitchFamily="34" charset="0"/>
              <a:buChar char="§"/>
            </a:pPr>
            <a:r>
              <a:rPr lang="de-DE">
                <a:cs typeface="Arial"/>
              </a:rPr>
              <a:t>Globale Berufsfelder (ausländische KorrespondentInnen)</a:t>
            </a:r>
          </a:p>
          <a:p>
            <a:pPr marL="753745" lvl="3" indent="-285750">
              <a:buFont typeface="Arial" panose="020B0604020202020204" pitchFamily="34" charset="0"/>
              <a:buChar char="•"/>
            </a:pPr>
            <a:r>
              <a:rPr lang="de-DE">
                <a:cs typeface="Arial"/>
              </a:rPr>
              <a:t>Arbeiten an mehreren Standorten, globale Verbindungen</a:t>
            </a:r>
          </a:p>
          <a:p>
            <a:pPr marL="285750" lvl="1" indent="-285750">
              <a:buChar char="•"/>
            </a:pPr>
            <a:r>
              <a:rPr lang="de-DE">
                <a:cs typeface="Arial"/>
              </a:rPr>
              <a:t>Relevanz</a:t>
            </a:r>
          </a:p>
          <a:p>
            <a:pPr marL="519430" lvl="2" indent="-285750">
              <a:buFont typeface="Wingdings" panose="020B0604020202020204" pitchFamily="34" charset="0"/>
              <a:buChar char="§"/>
            </a:pPr>
            <a:r>
              <a:rPr lang="de-DE">
                <a:cs typeface="Arial"/>
              </a:rPr>
              <a:t>Themen: Globalisierung, Migration, Berufsnetzwerke, kulturelle Übersetzungsprozesse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C3C321-4D71-8F31-FD8E-61A1C5D2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DB94B0-9B1C-EE88-ED60-1F932443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22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7843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EAF46-2C19-4266-65B2-035791E8F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Arial"/>
              </a:rPr>
              <a:t>Frage 3: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C79B59-2FF5-3280-0752-1FBC05B1DB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000" y="1476441"/>
            <a:ext cx="8172000" cy="3197495"/>
          </a:xfrm>
        </p:spPr>
        <p:txBody>
          <a:bodyPr/>
          <a:lstStyle/>
          <a:p>
            <a:r>
              <a:rPr lang="de-DE" sz="3200">
                <a:cs typeface="Arial"/>
              </a:rPr>
              <a:t>Was könnte man an der MSE kritisieren? Gibt es Nachteile der Methode, die für die  traditionelle Methode sprechen?</a:t>
            </a:r>
            <a:endParaRPr lang="de-DE" sz="3200"/>
          </a:p>
        </p:txBody>
      </p:sp>
    </p:spTree>
    <p:extLst>
      <p:ext uri="{BB962C8B-B14F-4D97-AF65-F5344CB8AC3E}">
        <p14:creationId xmlns:p14="http://schemas.microsoft.com/office/powerpoint/2010/main" val="3010000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F8020-7A19-A07A-4261-297B3E82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cs typeface="Arial"/>
              </a:rPr>
              <a:t>Frage 4: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70B21F-8291-D36C-65F5-871996118F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3200">
                <a:cs typeface="Arial"/>
              </a:rPr>
              <a:t>Wie beeinflusst die Globalisierung lokale kulturelle Identitäten? Welche Rolle kann die Ethnologie übernehmen?</a:t>
            </a:r>
            <a:endParaRPr lang="de-DE" sz="3200"/>
          </a:p>
        </p:txBody>
      </p:sp>
    </p:spTree>
    <p:extLst>
      <p:ext uri="{BB962C8B-B14F-4D97-AF65-F5344CB8AC3E}">
        <p14:creationId xmlns:p14="http://schemas.microsoft.com/office/powerpoint/2010/main" val="2953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36C1D4AB-51F9-4497-A497-17AB6F217D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de-DE" sz="3200"/>
              <a:t>Vielen Dank für eure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169571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23CAA0-7ED2-48CC-A017-34BC3CE2B6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699DC4-1819-4CCD-A3C3-747791C2AC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26</a:t>
            </a:fld>
            <a:r>
              <a:rPr lang="de-DE"/>
              <a:t> 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D8ABD2A-9A89-4CE5-B6C3-1C892722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Quellen/Bilder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DDF6BB-2286-5A5C-7015-3637268F591D}"/>
              </a:ext>
            </a:extLst>
          </p:cNvPr>
          <p:cNvSpPr txBox="1"/>
          <p:nvPr/>
        </p:nvSpPr>
        <p:spPr>
          <a:xfrm>
            <a:off x="468000" y="1095586"/>
            <a:ext cx="8100444" cy="19620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alibri"/>
              <a:buChar char="-"/>
            </a:pPr>
            <a:endParaRPr lang="de-DE" dirty="0">
              <a:cs typeface="Arial" panose="020B0604020202020204"/>
            </a:endParaRPr>
          </a:p>
          <a:p>
            <a:pPr marL="285750" indent="-285750">
              <a:buFont typeface="Calibri"/>
              <a:buChar char="-"/>
            </a:pPr>
            <a:r>
              <a:rPr lang="de-DE" dirty="0">
                <a:cs typeface="Arial" panose="020B0604020202020204"/>
              </a:rPr>
              <a:t>Hannerz, Ulf (2003). </a:t>
            </a:r>
            <a:r>
              <a:rPr lang="de-DE" err="1">
                <a:cs typeface="Arial" panose="020B0604020202020204"/>
              </a:rPr>
              <a:t>Being</a:t>
            </a:r>
            <a:r>
              <a:rPr lang="de-DE" dirty="0">
                <a:cs typeface="Arial" panose="020B0604020202020204"/>
              </a:rPr>
              <a:t> </a:t>
            </a:r>
            <a:r>
              <a:rPr lang="de-DE" err="1">
                <a:cs typeface="Arial" panose="020B0604020202020204"/>
              </a:rPr>
              <a:t>There</a:t>
            </a:r>
            <a:r>
              <a:rPr lang="de-DE" dirty="0">
                <a:cs typeface="Arial" panose="020B0604020202020204"/>
              </a:rPr>
              <a:t>... and </a:t>
            </a:r>
            <a:r>
              <a:rPr lang="de-DE" err="1">
                <a:cs typeface="Arial" panose="020B0604020202020204"/>
              </a:rPr>
              <a:t>there</a:t>
            </a:r>
            <a:r>
              <a:rPr lang="de-DE" dirty="0">
                <a:cs typeface="Arial" panose="020B0604020202020204"/>
              </a:rPr>
              <a:t>! </a:t>
            </a:r>
            <a:r>
              <a:rPr lang="de-DE" err="1">
                <a:cs typeface="Arial" panose="020B0604020202020204"/>
              </a:rPr>
              <a:t>Reflections</a:t>
            </a:r>
            <a:r>
              <a:rPr lang="de-DE" dirty="0">
                <a:cs typeface="Arial" panose="020B0604020202020204"/>
              </a:rPr>
              <a:t> on Multi-</a:t>
            </a:r>
            <a:r>
              <a:rPr lang="de-DE" err="1">
                <a:cs typeface="Arial" panose="020B0604020202020204"/>
              </a:rPr>
              <a:t>Sided</a:t>
            </a:r>
            <a:r>
              <a:rPr lang="de-DE" dirty="0">
                <a:cs typeface="Arial" panose="020B0604020202020204"/>
              </a:rPr>
              <a:t> </a:t>
            </a:r>
            <a:r>
              <a:rPr lang="de-DE" err="1">
                <a:cs typeface="Arial" panose="020B0604020202020204"/>
              </a:rPr>
              <a:t>Ethography</a:t>
            </a:r>
            <a:r>
              <a:rPr lang="de-DE" dirty="0">
                <a:cs typeface="Arial" panose="020B0604020202020204"/>
              </a:rPr>
              <a:t>, </a:t>
            </a:r>
            <a:r>
              <a:rPr lang="de-DE" i="1" err="1">
                <a:cs typeface="Arial" panose="020B0604020202020204"/>
              </a:rPr>
              <a:t>Ethnography</a:t>
            </a:r>
            <a:r>
              <a:rPr lang="de-DE" i="1" dirty="0">
                <a:cs typeface="Arial" panose="020B0604020202020204"/>
              </a:rPr>
              <a:t>, </a:t>
            </a:r>
            <a:r>
              <a:rPr lang="de-DE" dirty="0">
                <a:cs typeface="Arial" panose="020B0604020202020204"/>
              </a:rPr>
              <a:t>S. 201-216.</a:t>
            </a:r>
          </a:p>
          <a:p>
            <a:endParaRPr lang="de-DE" dirty="0">
              <a:cs typeface="Arial" panose="020B0604020202020204"/>
            </a:endParaRPr>
          </a:p>
          <a:p>
            <a:pPr marL="285750" indent="-285750">
              <a:buFont typeface="Calibri"/>
              <a:buChar char="-"/>
            </a:pPr>
            <a:r>
              <a:rPr lang="de-DE" dirty="0">
                <a:cs typeface="Arial" panose="020B0604020202020204"/>
              </a:rPr>
              <a:t>Eriksen, Thomas </a:t>
            </a:r>
            <a:r>
              <a:rPr lang="de-DE" dirty="0" err="1">
                <a:cs typeface="Arial" panose="020B0604020202020204"/>
              </a:rPr>
              <a:t>Hylland</a:t>
            </a:r>
            <a:r>
              <a:rPr lang="de-DE" dirty="0">
                <a:cs typeface="Arial" panose="020B0604020202020204"/>
              </a:rPr>
              <a:t>. Anthropology and </a:t>
            </a:r>
            <a:r>
              <a:rPr lang="de-DE" dirty="0" err="1">
                <a:cs typeface="Arial" panose="020B0604020202020204"/>
              </a:rPr>
              <a:t>the</a:t>
            </a:r>
            <a:r>
              <a:rPr lang="de-DE" dirty="0">
                <a:cs typeface="Arial" panose="020B0604020202020204"/>
              </a:rPr>
              <a:t> paradoxes </a:t>
            </a:r>
            <a:r>
              <a:rPr lang="de-DE" dirty="0" err="1">
                <a:cs typeface="Arial" panose="020B0604020202020204"/>
              </a:rPr>
              <a:t>of</a:t>
            </a:r>
            <a:r>
              <a:rPr lang="de-DE" dirty="0">
                <a:cs typeface="Arial" panose="020B0604020202020204"/>
              </a:rPr>
              <a:t> </a:t>
            </a:r>
            <a:r>
              <a:rPr lang="de-DE" dirty="0" err="1">
                <a:cs typeface="Arial" panose="020B0604020202020204"/>
              </a:rPr>
              <a:t>globalisation</a:t>
            </a:r>
            <a:r>
              <a:rPr lang="de-DE" dirty="0">
                <a:cs typeface="Arial" panose="020B0604020202020204"/>
              </a:rPr>
              <a:t>, </a:t>
            </a:r>
            <a:r>
              <a:rPr lang="de-DE" i="1" dirty="0">
                <a:cs typeface="Arial" panose="020B0604020202020204"/>
              </a:rPr>
              <a:t>Small </a:t>
            </a:r>
            <a:r>
              <a:rPr lang="de-DE" i="1" dirty="0" err="1">
                <a:cs typeface="Arial" panose="020B0604020202020204"/>
              </a:rPr>
              <a:t>places</a:t>
            </a:r>
            <a:r>
              <a:rPr lang="de-DE" i="1" dirty="0">
                <a:cs typeface="Arial" panose="020B0604020202020204"/>
              </a:rPr>
              <a:t>, large </a:t>
            </a:r>
            <a:r>
              <a:rPr lang="de-DE" i="1" dirty="0" err="1">
                <a:cs typeface="Arial" panose="020B0604020202020204"/>
              </a:rPr>
              <a:t>issues</a:t>
            </a:r>
            <a:r>
              <a:rPr lang="de-DE" dirty="0">
                <a:cs typeface="Arial" panose="020B0604020202020204"/>
              </a:rPr>
              <a:t>,</a:t>
            </a:r>
            <a:r>
              <a:rPr lang="de-DE" i="1" dirty="0">
                <a:cs typeface="Arial" panose="020B0604020202020204"/>
              </a:rPr>
              <a:t> </a:t>
            </a:r>
            <a:r>
              <a:rPr lang="de-DE" dirty="0">
                <a:cs typeface="Arial" panose="020B0604020202020204"/>
              </a:rPr>
              <a:t>S. 307-327. </a:t>
            </a:r>
          </a:p>
          <a:p>
            <a:pPr marL="285750" indent="-285750">
              <a:buFont typeface="Calibri"/>
              <a:buChar char="-"/>
            </a:pPr>
            <a:endParaRPr lang="de-DE" dirty="0">
              <a:cs typeface="Arial" panose="020B0604020202020204"/>
            </a:endParaRPr>
          </a:p>
          <a:p>
            <a:pPr marL="285750" indent="-285750">
              <a:buFont typeface="Calibri"/>
              <a:buChar char="-"/>
            </a:pPr>
            <a:r>
              <a:rPr lang="de-DE" dirty="0">
                <a:hlinkClick r:id="rId2"/>
              </a:rPr>
              <a:t>https://enqome.com/de/finanzlexikon/globalisierung#welche_nachteile_hat_die_globalisierung</a:t>
            </a:r>
            <a:endParaRPr lang="de-DE">
              <a:cs typeface="Arial"/>
            </a:endParaRPr>
          </a:p>
          <a:p>
            <a:r>
              <a:rPr lang="de-DE" dirty="0"/>
              <a:t> </a:t>
            </a:r>
            <a:endParaRPr lang="de-DE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2735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D92F3-174C-F33B-FCCD-0F41C0B5F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C1C3EC-DA93-CD66-5F2F-FEEE980E49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000" y="1972235"/>
            <a:ext cx="8172000" cy="286776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4000" dirty="0"/>
              <a:t>1. Allgemeines zur Globalisierung</a:t>
            </a:r>
          </a:p>
        </p:txBody>
      </p:sp>
    </p:spTree>
    <p:extLst>
      <p:ext uri="{BB962C8B-B14F-4D97-AF65-F5344CB8AC3E}">
        <p14:creationId xmlns:p14="http://schemas.microsoft.com/office/powerpoint/2010/main" val="276358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744A8-1C2B-4A0D-B670-7E295027B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D17849-5C1E-C457-794F-043DE9DA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1.1  Definition Globalisierung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A27F7B-9A16-2D26-04A1-602811143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987574"/>
            <a:ext cx="7560000" cy="3296426"/>
          </a:xfrm>
        </p:spPr>
        <p:txBody>
          <a:bodyPr/>
          <a:lstStyle/>
          <a:p>
            <a:r>
              <a:rPr lang="de-DE" sz="1200" b="0" dirty="0"/>
              <a:t>= vielschichtiger, dynamischer Prozess, gekennzeichnet durch zunehmende Vernetzung von Menschen, Kulturen, Wirtschaftssystemen und Technologien auf globaler Ebene.</a:t>
            </a:r>
          </a:p>
          <a:p>
            <a:endParaRPr lang="de-DE" sz="1200" b="0" dirty="0"/>
          </a:p>
          <a:p>
            <a:pPr marL="342900" indent="-342900">
              <a:buAutoNum type="arabicPeriod"/>
            </a:pPr>
            <a:r>
              <a:rPr lang="de-DE" sz="1200" dirty="0"/>
              <a:t>Kulturelle</a:t>
            </a:r>
            <a:r>
              <a:rPr lang="de-DE" sz="1200" b="0" dirty="0"/>
              <a:t> Dimension</a:t>
            </a:r>
          </a:p>
          <a:p>
            <a:pPr marL="342900" indent="-342900">
              <a:buAutoNum type="arabicPeriod"/>
            </a:pPr>
            <a:r>
              <a:rPr lang="de-DE" sz="1200" dirty="0"/>
              <a:t>Ökonomische</a:t>
            </a:r>
            <a:r>
              <a:rPr lang="de-DE" sz="1200" b="0" dirty="0"/>
              <a:t> Dimension</a:t>
            </a:r>
          </a:p>
          <a:p>
            <a:pPr marL="342900" indent="-342900">
              <a:buAutoNum type="arabicPeriod"/>
            </a:pPr>
            <a:r>
              <a:rPr lang="de-DE" sz="1200" dirty="0"/>
              <a:t>Politische</a:t>
            </a:r>
            <a:r>
              <a:rPr lang="de-DE" sz="1200" b="0" dirty="0"/>
              <a:t> Dimension</a:t>
            </a:r>
          </a:p>
          <a:p>
            <a:pPr marL="342900" indent="-342900">
              <a:buAutoNum type="arabicPeriod"/>
            </a:pPr>
            <a:r>
              <a:rPr lang="de-DE" sz="1200" dirty="0"/>
              <a:t>Technologische</a:t>
            </a:r>
            <a:r>
              <a:rPr lang="de-DE" sz="1200" b="0" dirty="0"/>
              <a:t> Dimension</a:t>
            </a:r>
          </a:p>
          <a:p>
            <a:pPr marL="342900" indent="-342900">
              <a:buAutoNum type="arabicPeriod"/>
            </a:pPr>
            <a:endParaRPr lang="de-DE" sz="1200" b="0" dirty="0"/>
          </a:p>
          <a:p>
            <a:pPr marL="285750" indent="-285750">
              <a:buFont typeface="Wingdings" pitchFamily="2" charset="2"/>
              <a:buChar char="è"/>
            </a:pPr>
            <a:r>
              <a:rPr lang="de-DE" sz="1200" b="0" dirty="0"/>
              <a:t>Kein einheitlicher Prozess der Kulturen beeinflusst.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de-DE" sz="1200" b="0" dirty="0"/>
              <a:t>Nicht gleich Vereinheitlichung, sondern bringt neue Formen von Vielfalt, Hybridität und Anpassung hervor.</a:t>
            </a:r>
          </a:p>
          <a:p>
            <a:endParaRPr lang="de-DE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BA6E6C-6476-9B65-AC1A-67B46949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| ggf. weitere Angaben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D2A931-C4DA-847A-B384-6DB88A6D8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898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70605-43B8-D28B-C2BB-5EC66993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1.2 Bedeutung für die Ethnologie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12D942-5139-6760-E7A9-EDA296D93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b="0" dirty="0"/>
              <a:t>tiefgreifende Wirkung und Veränderung der Ethnologie</a:t>
            </a:r>
          </a:p>
          <a:p>
            <a:pPr marL="228600" indent="-228600">
              <a:buAutoNum type="alphaLcParenR"/>
            </a:pPr>
            <a:r>
              <a:rPr lang="de-DE" sz="1200" b="0" dirty="0"/>
              <a:t>Neue Forschungsfelder</a:t>
            </a:r>
          </a:p>
          <a:p>
            <a:pPr marL="228600" indent="-228600">
              <a:buAutoNum type="alphaLcParenR"/>
            </a:pPr>
            <a:r>
              <a:rPr lang="de-DE" sz="1200" b="0" dirty="0"/>
              <a:t>Herausforderungen (für traditionelle Methoden)</a:t>
            </a:r>
          </a:p>
          <a:p>
            <a:pPr marL="228600" indent="-228600">
              <a:buAutoNum type="alphaLcParenR"/>
            </a:pPr>
            <a:r>
              <a:rPr lang="de-DE" sz="1200" b="0" dirty="0"/>
              <a:t>Migration und Mobilität</a:t>
            </a:r>
          </a:p>
          <a:p>
            <a:pPr marL="228600" indent="-228600">
              <a:buAutoNum type="alphaLcParenR"/>
            </a:pPr>
            <a:r>
              <a:rPr lang="de-DE" sz="1200" b="0" dirty="0"/>
              <a:t>Macht, Ungleichheit und Widerstand</a:t>
            </a:r>
          </a:p>
          <a:p>
            <a:pPr marL="228600" indent="-228600">
              <a:buAutoNum type="alphaLcParenR"/>
            </a:pPr>
            <a:r>
              <a:rPr lang="de-DE" sz="1200" b="0" dirty="0"/>
              <a:t>Verantwortung der Ethnologie</a:t>
            </a:r>
          </a:p>
          <a:p>
            <a:endParaRPr lang="de-DE" sz="1200" b="0" dirty="0"/>
          </a:p>
          <a:p>
            <a:pPr marL="171450" indent="-171450">
              <a:buFont typeface="Wingdings" pitchFamily="2" charset="2"/>
              <a:buChar char="è"/>
            </a:pPr>
            <a:r>
              <a:rPr lang="de-DE" sz="1200" b="0" dirty="0"/>
              <a:t>Globale Dynamiken im Vordergrund (statt primär lokale Kulturen)</a:t>
            </a:r>
          </a:p>
          <a:p>
            <a:pPr marL="171450" indent="-171450">
              <a:buFont typeface="Wingdings" pitchFamily="2" charset="2"/>
              <a:buChar char="è"/>
            </a:pPr>
            <a:r>
              <a:rPr lang="de-DE" sz="1200" dirty="0"/>
              <a:t>Herausforderungen</a:t>
            </a:r>
            <a:r>
              <a:rPr lang="de-DE" sz="1200" b="0" dirty="0"/>
              <a:t> und </a:t>
            </a:r>
            <a:r>
              <a:rPr lang="de-DE" sz="1200" dirty="0"/>
              <a:t>Chancen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7248DB-FC8C-B728-B473-357DC2BC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622AC1F-8F84-0C62-F3B3-5B63CA68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871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36ECD-CC33-24DE-1F5D-F44F876B2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95275-E15E-8F51-045F-F842DCDC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1.3 Kulturelle Dynamiken der Globalisierung (1)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AC9875-EFF4-5A0F-45ED-0203EB789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è"/>
            </a:pPr>
            <a:r>
              <a:rPr lang="de-DE" sz="1200" b="0" dirty="0"/>
              <a:t>Globalisierung verändert kulturelle Dynamiken</a:t>
            </a:r>
          </a:p>
          <a:p>
            <a:r>
              <a:rPr lang="de-DE" sz="1400" dirty="0"/>
              <a:t>A) Homogenisierung</a:t>
            </a:r>
            <a:r>
              <a:rPr lang="de-DE" sz="1200" b="0" dirty="0"/>
              <a:t>: Die Welt wird „kleiner“</a:t>
            </a:r>
            <a:endParaRPr lang="de-DE" sz="1200" b="0" dirty="0">
              <a:solidFill>
                <a:srgbClr val="FF0000"/>
              </a:solidFill>
            </a:endParaRP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200" b="0" dirty="0"/>
              <a:t>Verbreitung globaler Marken/Medien/Lebensstile = </a:t>
            </a:r>
            <a:r>
              <a:rPr lang="de-DE" sz="1200" b="0" u="sng" dirty="0"/>
              <a:t>ähnliche Lebensweisen </a:t>
            </a:r>
            <a:r>
              <a:rPr lang="de-DE" sz="1200" b="0" dirty="0"/>
              <a:t>aller Menschen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200" b="0" u="sng" dirty="0"/>
              <a:t>Kulturelle Hegemonie</a:t>
            </a:r>
            <a:r>
              <a:rPr lang="de-DE" sz="1200" b="0" dirty="0"/>
              <a:t>: besonders westliche Werte dominieren globale Diskurs und Verdrängen lokale Traditionen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200" b="0" u="sng" dirty="0"/>
              <a:t>Kritik</a:t>
            </a:r>
            <a:r>
              <a:rPr lang="de-DE" sz="1200" b="0" dirty="0"/>
              <a:t>: Angleichung oft als Verlust kultureller Vielfalt wahrgenommen.</a:t>
            </a:r>
            <a:endParaRPr lang="de-DE" sz="1200" dirty="0"/>
          </a:p>
          <a:p>
            <a:r>
              <a:rPr lang="de-DE" sz="1400" dirty="0"/>
              <a:t>B) Differenzierung</a:t>
            </a:r>
            <a:r>
              <a:rPr lang="de-DE" sz="1200" b="0" dirty="0"/>
              <a:t>: Bewahrung und Stärkung lokaler Identitäten</a:t>
            </a:r>
            <a:endParaRPr lang="de-DE" sz="1200" b="0" dirty="0">
              <a:solidFill>
                <a:srgbClr val="FF0000"/>
              </a:solidFill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de-DE" sz="1200" b="0" dirty="0"/>
              <a:t>Trotz globaler Einflüsse; Betonung kultureller Eigenschaften der Gemeinschaften, um sich abzugrenzen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de-DE" sz="1200" b="0" u="sng" dirty="0"/>
              <a:t>Kulturelle Authentizität</a:t>
            </a:r>
            <a:r>
              <a:rPr lang="de-DE" sz="1200" b="0" dirty="0"/>
              <a:t>: lokale Gemeinschaften setzen auf authentische, um Identität zu bewahren und sich von globalen Einflüssen abzuheben.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D9F9EF-9664-760F-497A-EFD3E2F2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| ggf. weitere Angaben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449711-925D-346B-0337-5662061B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6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56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44077-2414-5D36-087D-C5FA53351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D7C07-51FE-115C-1C12-672760E5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1.3 Kulturelle Dynamiken der Globalisierung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203E45-584C-5108-975B-47B80C2A1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122744"/>
            <a:ext cx="7560000" cy="3161256"/>
          </a:xfrm>
        </p:spPr>
        <p:txBody>
          <a:bodyPr/>
          <a:lstStyle/>
          <a:p>
            <a:r>
              <a:rPr lang="de-DE" sz="1400" dirty="0"/>
              <a:t>Spannungsverhältnis zwischen Homogenisierung und Differenzierung:</a:t>
            </a:r>
          </a:p>
          <a:p>
            <a:endParaRPr lang="de-DE" sz="1200" dirty="0"/>
          </a:p>
          <a:p>
            <a:pPr marL="171450" indent="-171450">
              <a:buFont typeface="Symbol" pitchFamily="2" charset="2"/>
              <a:buChar char="-"/>
            </a:pPr>
            <a:r>
              <a:rPr lang="de-DE" sz="1200" dirty="0"/>
              <a:t>Wechselspiel der Kräfte</a:t>
            </a:r>
            <a:r>
              <a:rPr lang="de-DE" sz="1200" b="0" dirty="0"/>
              <a:t>: Globalisierung erzeugt gleichzeitig kulturelle Einheitlichkeit und Vielfalt.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de-DE" sz="1200" b="0" dirty="0">
                <a:sym typeface="Wingdings" pitchFamily="2" charset="2"/>
              </a:rPr>
              <a:t>Scheinbarer Widerspruch prägt kulturelle Dynamiken der globalisierten Welt</a:t>
            </a:r>
          </a:p>
          <a:p>
            <a:endParaRPr lang="de-DE" sz="1200" b="0" dirty="0">
              <a:sym typeface="Wingdings" pitchFamily="2" charset="2"/>
            </a:endParaRPr>
          </a:p>
          <a:p>
            <a:pPr marL="171450" indent="-171450">
              <a:buFont typeface="Symbol" pitchFamily="2" charset="2"/>
              <a:buChar char="-"/>
            </a:pPr>
            <a:r>
              <a:rPr lang="de-DE" sz="1200" dirty="0">
                <a:sym typeface="Wingdings" pitchFamily="2" charset="2"/>
              </a:rPr>
              <a:t>„globale Identität“ </a:t>
            </a:r>
            <a:r>
              <a:rPr lang="de-DE" sz="1200" b="0" dirty="0">
                <a:sym typeface="Wingdings" pitchFamily="2" charset="2"/>
              </a:rPr>
              <a:t>= neue Art von Identität, die sowohl lokale Wurzeln als auch globale Verbindungen integriert.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7D4D1C-F32D-F0BD-D3A9-2345A09C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Titel | ggf. weitere Angaben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486BF8-6D86-DF03-124F-6B08164D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01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EAC45-C25C-A33E-C1E1-E0B8D256F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8A9DF2-DF92-E59D-FE14-B0FB64762D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000" y="1972235"/>
            <a:ext cx="8172000" cy="286776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4000" dirty="0"/>
              <a:t>2. Migration und Identität</a:t>
            </a:r>
          </a:p>
        </p:txBody>
      </p:sp>
    </p:spTree>
    <p:extLst>
      <p:ext uri="{BB962C8B-B14F-4D97-AF65-F5344CB8AC3E}">
        <p14:creationId xmlns:p14="http://schemas.microsoft.com/office/powerpoint/2010/main" val="177876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8D6E0-DB7E-08DB-FAE7-597CE3E18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9548F-54F1-434B-D6A6-2CA1431E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Migration und Identität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A7761C-8562-3ACC-E736-DCABF5156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buFont typeface="Wingdings" pitchFamily="2" charset="2"/>
              <a:buChar char="è"/>
            </a:pPr>
            <a:r>
              <a:rPr lang="de-DE" sz="1200" b="0" dirty="0"/>
              <a:t>Migration als </a:t>
            </a:r>
            <a:r>
              <a:rPr lang="de-DE" sz="1200" dirty="0"/>
              <a:t>Folge</a:t>
            </a:r>
            <a:r>
              <a:rPr lang="de-DE" sz="1200" b="0" dirty="0"/>
              <a:t>, aber auch </a:t>
            </a:r>
            <a:r>
              <a:rPr lang="de-DE" sz="1200" dirty="0"/>
              <a:t>Antrieb</a:t>
            </a:r>
            <a:r>
              <a:rPr lang="de-DE" sz="1200" b="0" dirty="0"/>
              <a:t> der Globalisierung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è"/>
            </a:pPr>
            <a:r>
              <a:rPr lang="de-DE" sz="1200" b="0" dirty="0"/>
              <a:t>Migration beeinflusst kulturelle Identität</a:t>
            </a:r>
            <a:endParaRPr lang="de-DE" sz="1200" b="0" dirty="0">
              <a:solidFill>
                <a:srgbClr val="FF0000"/>
              </a:solidFill>
            </a:endParaRPr>
          </a:p>
          <a:p>
            <a:pPr marL="228600" indent="-228600">
              <a:lnSpc>
                <a:spcPct val="200000"/>
              </a:lnSpc>
              <a:buAutoNum type="alphaLcParenR"/>
            </a:pPr>
            <a:r>
              <a:rPr lang="de-DE" sz="1200" dirty="0"/>
              <a:t>Kulturelle Hybridität </a:t>
            </a:r>
            <a:r>
              <a:rPr lang="de-DE" sz="1200" b="0" dirty="0"/>
              <a:t>= Mischung aus Tradition und Moderne (Bsp. Verschmelzung traditioneller Speisen)</a:t>
            </a:r>
          </a:p>
          <a:p>
            <a:pPr marL="228600" indent="-228600">
              <a:buAutoNum type="alphaLcParenR"/>
            </a:pPr>
            <a:r>
              <a:rPr lang="de-DE" sz="1200" dirty="0"/>
              <a:t>Herausforderungen</a:t>
            </a:r>
            <a:r>
              <a:rPr lang="de-DE" sz="1200" b="0" dirty="0"/>
              <a:t> (Integration, Diskriminierung, Generationsunterschiede)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de-DE" sz="1200" dirty="0"/>
              <a:t>Chancen</a:t>
            </a:r>
            <a:r>
              <a:rPr lang="de-DE" sz="1200" b="0" dirty="0"/>
              <a:t> (Kultureller Austausch, Innovation, globale Perspektive)</a:t>
            </a:r>
          </a:p>
          <a:p>
            <a:pPr marL="228600" indent="-228600">
              <a:lnSpc>
                <a:spcPct val="150000"/>
              </a:lnSpc>
              <a:buAutoNum type="alphaLcParenR"/>
            </a:pPr>
            <a:r>
              <a:rPr lang="de-DE" sz="1200" b="0" dirty="0"/>
              <a:t>Kulturelle Identität als </a:t>
            </a:r>
            <a:r>
              <a:rPr lang="de-DE" sz="1200" dirty="0"/>
              <a:t>dynamischer Prozess </a:t>
            </a:r>
            <a:r>
              <a:rPr lang="de-DE" sz="1200" b="0" dirty="0"/>
              <a:t>(anpassungsfähiger Prozess, geprägt durch Faktor Migration)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è"/>
            </a:pPr>
            <a:r>
              <a:rPr lang="de-DE" sz="1200" b="0" dirty="0"/>
              <a:t>Identität durch Migration ein komplexes, mehrdimensionales Konzept, dass Wechselwirkungen zwischen verschiedenen Kulturen widerspiegelt.</a:t>
            </a:r>
          </a:p>
          <a:p>
            <a:pPr marL="171450" indent="-171450">
              <a:buFontTx/>
              <a:buChar char="-"/>
            </a:pPr>
            <a:endParaRPr lang="de-DE" sz="1200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53A178-0F47-6461-59CB-C5369EE7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| ggf. weitere Angaben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1625A6-F462-EBDE-1B52-3918719B1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9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482362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Master RUB">
  <a:themeElements>
    <a:clrScheme name="RUB">
      <a:dk1>
        <a:sysClr val="windowText" lastClr="000000"/>
      </a:dk1>
      <a:lt1>
        <a:sysClr val="window" lastClr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UB_03a.potx" id="{C867D821-36E8-4CDA-B68D-4949E463F39D}" vid="{F84F8B3F-9528-42A9-B5AE-3004D54145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1192</Words>
  <Application>Microsoft Office PowerPoint</Application>
  <PresentationFormat>Bildschirmpräsentation (16:9)</PresentationFormat>
  <Paragraphs>176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PowerPoint Master RUB</vt:lpstr>
      <vt:lpstr>Ethnologie der globalisierung</vt:lpstr>
      <vt:lpstr>Inhalt</vt:lpstr>
      <vt:lpstr>PowerPoint-Präsentation</vt:lpstr>
      <vt:lpstr>1.1  Definition Globalisierung</vt:lpstr>
      <vt:lpstr>1.2 Bedeutung für die Ethnologie</vt:lpstr>
      <vt:lpstr>1.3 Kulturelle Dynamiken der Globalisierung (1)</vt:lpstr>
      <vt:lpstr>1.3 Kulturelle Dynamiken der Globalisierung (2)</vt:lpstr>
      <vt:lpstr>PowerPoint-Präsentation</vt:lpstr>
      <vt:lpstr>2. Migration und Identität</vt:lpstr>
      <vt:lpstr>Frage 1:</vt:lpstr>
      <vt:lpstr>PowerPoint-Präsentation</vt:lpstr>
      <vt:lpstr>2 Strategien globaler Gemeinschaften</vt:lpstr>
      <vt:lpstr>2 Strategien globaler Gemeinschaften</vt:lpstr>
      <vt:lpstr>Frage 2:</vt:lpstr>
      <vt:lpstr>PowerPoint-Präsentation</vt:lpstr>
      <vt:lpstr>Herausforderungen für die Ethnologie</vt:lpstr>
      <vt:lpstr>PowerPoint-Präsentation</vt:lpstr>
      <vt:lpstr>Einführung in die Multi-Side-Ethnographie</vt:lpstr>
      <vt:lpstr>Methodologie der MSE</vt:lpstr>
      <vt:lpstr>MSE- Vorteile in einer Globalisierten Welt</vt:lpstr>
      <vt:lpstr>Grenzen und Herausforderungen der MSE</vt:lpstr>
      <vt:lpstr>MSE in der Praxis</vt:lpstr>
      <vt:lpstr>Frage 3:</vt:lpstr>
      <vt:lpstr>Frage 4:</vt:lpstr>
      <vt:lpstr>PowerPoint-Präsentation</vt:lpstr>
      <vt:lpstr>Quellen/Bilder</vt:lpstr>
    </vt:vector>
  </TitlesOfParts>
  <Company>wir-lieben-office.de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 G</dc:creator>
  <cp:lastModifiedBy>Paula Burchhardt</cp:lastModifiedBy>
  <cp:revision>58</cp:revision>
  <dcterms:created xsi:type="dcterms:W3CDTF">2017-04-11T10:01:36Z</dcterms:created>
  <dcterms:modified xsi:type="dcterms:W3CDTF">2024-12-09T18:07:04Z</dcterms:modified>
</cp:coreProperties>
</file>