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Zuume Rough Bold" charset="1" panose="00000800000000000000"/>
      <p:regular r:id="rId22"/>
    </p:embeddedFont>
    <p:embeddedFont>
      <p:font typeface="Open Sans Bold" charset="1" panose="00000000000000000000"/>
      <p:regular r:id="rId23"/>
    </p:embeddedFont>
    <p:embeddedFont>
      <p:font typeface="Open Sans" charset="1" panose="000000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2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jpeg" Type="http://schemas.openxmlformats.org/officeDocument/2006/relationships/image"/><Relationship Id="rId4" Target="../media/image11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jpeg" Type="http://schemas.openxmlformats.org/officeDocument/2006/relationships/image"/><Relationship Id="rId4" Target="../media/image11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12.jpeg" Type="http://schemas.openxmlformats.org/officeDocument/2006/relationships/image"/><Relationship Id="rId5" Target="../media/image13.png" Type="http://schemas.openxmlformats.org/officeDocument/2006/relationships/image"/><Relationship Id="rId6" Target="../media/image14.jpeg" Type="http://schemas.openxmlformats.org/officeDocument/2006/relationships/image"/><Relationship Id="rId7" Target="../media/image1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16.jpe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222" r="0" b="-15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27697" y="1782900"/>
            <a:ext cx="13232607" cy="6216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58"/>
              </a:lnSpc>
            </a:pPr>
            <a:r>
              <a:rPr lang="en-US" sz="17327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Antisemitismus </a:t>
            </a:r>
          </a:p>
          <a:p>
            <a:pPr algn="ctr">
              <a:lnSpc>
                <a:spcPts val="24258"/>
              </a:lnSpc>
              <a:spcBef>
                <a:spcPct val="0"/>
              </a:spcBef>
            </a:pPr>
            <a:r>
              <a:rPr lang="en-US" sz="17327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im Rechtsrock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1842485" y="7526655"/>
            <a:ext cx="20130485" cy="3463290"/>
          </a:xfrm>
          <a:custGeom>
            <a:avLst/>
            <a:gdLst/>
            <a:ahLst/>
            <a:cxnLst/>
            <a:rect r="r" b="b" t="t" l="l"/>
            <a:pathLst>
              <a:path h="3463290" w="20130485">
                <a:moveTo>
                  <a:pt x="0" y="0"/>
                </a:moveTo>
                <a:lnTo>
                  <a:pt x="20130485" y="0"/>
                </a:lnTo>
                <a:lnTo>
                  <a:pt x="20130485" y="3463290"/>
                </a:lnTo>
                <a:lnTo>
                  <a:pt x="0" y="34632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037" r="0" b="-5037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0"/>
            <a:ext cx="18288000" cy="1577340"/>
          </a:xfrm>
          <a:custGeom>
            <a:avLst/>
            <a:gdLst/>
            <a:ahLst/>
            <a:cxnLst/>
            <a:rect r="r" b="b" t="t" l="l"/>
            <a:pathLst>
              <a:path h="1577340" w="18288000">
                <a:moveTo>
                  <a:pt x="0" y="0"/>
                </a:moveTo>
                <a:lnTo>
                  <a:pt x="18288000" y="0"/>
                </a:lnTo>
                <a:lnTo>
                  <a:pt x="18288000" y="1577340"/>
                </a:lnTo>
                <a:lnTo>
                  <a:pt x="0" y="15773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075122" y="7999275"/>
            <a:ext cx="10137756" cy="774559"/>
            <a:chOff x="0" y="0"/>
            <a:chExt cx="13517009" cy="1032746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13517009" cy="1032746"/>
              <a:chOff x="0" y="0"/>
              <a:chExt cx="2670026" cy="203999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2670026" cy="203999"/>
              </a:xfrm>
              <a:custGeom>
                <a:avLst/>
                <a:gdLst/>
                <a:ahLst/>
                <a:cxnLst/>
                <a:rect r="r" b="b" t="t" l="l"/>
                <a:pathLst>
                  <a:path h="203999" w="2670026">
                    <a:moveTo>
                      <a:pt x="0" y="0"/>
                    </a:moveTo>
                    <a:lnTo>
                      <a:pt x="2670026" y="0"/>
                    </a:lnTo>
                    <a:lnTo>
                      <a:pt x="2670026" y="203999"/>
                    </a:lnTo>
                    <a:lnTo>
                      <a:pt x="0" y="2039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66675"/>
                <a:ext cx="2670026" cy="27067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37"/>
                  </a:lnSpc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0" y="277189"/>
              <a:ext cx="13517009" cy="4402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r>
                <a:rPr lang="en-US" b="true" sz="1999" spc="243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NAFISSA RAMI, SHOSHA WITTROCK, JAMNA EL MOUTAOIKIL</a:t>
              </a:r>
              <a:r>
                <a:rPr lang="en-US" b="true" sz="1999" spc="243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222" r="0" b="-15222"/>
            </a:stretch>
          </a:blipFill>
        </p:spPr>
      </p:sp>
      <p:sp>
        <p:nvSpPr>
          <p:cNvPr name="AutoShape 3" id="3"/>
          <p:cNvSpPr/>
          <p:nvPr/>
        </p:nvSpPr>
        <p:spPr>
          <a:xfrm flipH="true">
            <a:off x="17780819" y="8422988"/>
            <a:ext cx="0" cy="1364026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1935551" y="0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0" y="2057143"/>
                </a:moveTo>
                <a:lnTo>
                  <a:pt x="6352449" y="2057143"/>
                </a:lnTo>
                <a:lnTo>
                  <a:pt x="6352449" y="0"/>
                </a:lnTo>
                <a:lnTo>
                  <a:pt x="0" y="0"/>
                </a:lnTo>
                <a:lnTo>
                  <a:pt x="0" y="2057143"/>
                </a:lnTo>
                <a:close/>
              </a:path>
            </a:pathLst>
          </a:custGeom>
          <a:blipFill>
            <a:blip r:embed="rId3"/>
            <a:stretch>
              <a:fillRect l="0" t="0" r="-52860" b="-80694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0" y="8229728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6352449" y="0"/>
                </a:moveTo>
                <a:lnTo>
                  <a:pt x="0" y="0"/>
                </a:lnTo>
                <a:lnTo>
                  <a:pt x="0" y="2057144"/>
                </a:lnTo>
                <a:lnTo>
                  <a:pt x="6352449" y="2057144"/>
                </a:lnTo>
                <a:lnTo>
                  <a:pt x="6352449" y="0"/>
                </a:lnTo>
                <a:close/>
              </a:path>
            </a:pathLst>
          </a:custGeom>
          <a:blipFill>
            <a:blip r:embed="rId3"/>
            <a:stretch>
              <a:fillRect l="0" t="0" r="-52860" b="-80694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235600" y="9598568"/>
            <a:ext cx="2271007" cy="197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www.reallygreatsite.com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32982" y="1450724"/>
            <a:ext cx="7660905" cy="751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7"/>
              </a:lnSpc>
              <a:spcBef>
                <a:spcPct val="0"/>
              </a:spcBef>
            </a:pPr>
            <a:r>
              <a:rPr lang="en-US" b="true" sz="4462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Codierter Antisemitismus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9229297" y="2272107"/>
            <a:ext cx="7141807" cy="6150881"/>
          </a:xfrm>
          <a:custGeom>
            <a:avLst/>
            <a:gdLst/>
            <a:ahLst/>
            <a:cxnLst/>
            <a:rect r="r" b="b" t="t" l="l"/>
            <a:pathLst>
              <a:path h="6150881" w="7141807">
                <a:moveTo>
                  <a:pt x="0" y="0"/>
                </a:moveTo>
                <a:lnTo>
                  <a:pt x="7141807" y="0"/>
                </a:lnTo>
                <a:lnTo>
                  <a:pt x="7141807" y="6150881"/>
                </a:lnTo>
                <a:lnTo>
                  <a:pt x="0" y="61508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222" r="0" b="-15222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0941737" y="-632485"/>
            <a:ext cx="7346263" cy="10919485"/>
            <a:chOff x="0" y="0"/>
            <a:chExt cx="3175000" cy="471932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20320" y="21590"/>
              <a:ext cx="3154680" cy="4697730"/>
            </a:xfrm>
            <a:custGeom>
              <a:avLst/>
              <a:gdLst/>
              <a:ahLst/>
              <a:cxnLst/>
              <a:rect r="r" b="b" t="t" l="l"/>
              <a:pathLst>
                <a:path h="4697730" w="3154680">
                  <a:moveTo>
                    <a:pt x="3154680" y="4697730"/>
                  </a:moveTo>
                  <a:lnTo>
                    <a:pt x="215900" y="4697730"/>
                  </a:lnTo>
                  <a:cubicBezTo>
                    <a:pt x="215900" y="4697730"/>
                    <a:pt x="215900" y="4654550"/>
                    <a:pt x="194310" y="4611370"/>
                  </a:cubicBezTo>
                  <a:cubicBezTo>
                    <a:pt x="172720" y="4568190"/>
                    <a:pt x="172720" y="4461510"/>
                    <a:pt x="172720" y="4418330"/>
                  </a:cubicBezTo>
                  <a:cubicBezTo>
                    <a:pt x="172720" y="4375150"/>
                    <a:pt x="86360" y="4246880"/>
                    <a:pt x="86360" y="4246880"/>
                  </a:cubicBezTo>
                  <a:cubicBezTo>
                    <a:pt x="0" y="4118610"/>
                    <a:pt x="21590" y="3967480"/>
                    <a:pt x="21590" y="3925570"/>
                  </a:cubicBezTo>
                  <a:cubicBezTo>
                    <a:pt x="21590" y="3882390"/>
                    <a:pt x="43180" y="3818890"/>
                    <a:pt x="86360" y="3754120"/>
                  </a:cubicBezTo>
                  <a:cubicBezTo>
                    <a:pt x="129540" y="3689350"/>
                    <a:pt x="129540" y="3517900"/>
                    <a:pt x="129540" y="3517900"/>
                  </a:cubicBezTo>
                  <a:lnTo>
                    <a:pt x="129540" y="3389630"/>
                  </a:lnTo>
                  <a:lnTo>
                    <a:pt x="129540" y="3261360"/>
                  </a:lnTo>
                  <a:lnTo>
                    <a:pt x="172720" y="3133090"/>
                  </a:lnTo>
                  <a:lnTo>
                    <a:pt x="151130" y="3004820"/>
                  </a:lnTo>
                  <a:cubicBezTo>
                    <a:pt x="151130" y="3004820"/>
                    <a:pt x="129540" y="2918460"/>
                    <a:pt x="151130" y="2876550"/>
                  </a:cubicBezTo>
                  <a:cubicBezTo>
                    <a:pt x="172720" y="2833370"/>
                    <a:pt x="151130" y="2854960"/>
                    <a:pt x="151130" y="2833370"/>
                  </a:cubicBezTo>
                  <a:cubicBezTo>
                    <a:pt x="151130" y="2811780"/>
                    <a:pt x="151130" y="2768600"/>
                    <a:pt x="151130" y="2768600"/>
                  </a:cubicBezTo>
                  <a:lnTo>
                    <a:pt x="151130" y="2531110"/>
                  </a:lnTo>
                  <a:lnTo>
                    <a:pt x="237490" y="2316480"/>
                  </a:lnTo>
                  <a:lnTo>
                    <a:pt x="259080" y="1995170"/>
                  </a:lnTo>
                  <a:lnTo>
                    <a:pt x="302260" y="1737360"/>
                  </a:lnTo>
                  <a:cubicBezTo>
                    <a:pt x="302260" y="1737360"/>
                    <a:pt x="302260" y="1416050"/>
                    <a:pt x="302260" y="1394460"/>
                  </a:cubicBezTo>
                  <a:cubicBezTo>
                    <a:pt x="302260" y="1372870"/>
                    <a:pt x="302260" y="1223010"/>
                    <a:pt x="280670" y="1179830"/>
                  </a:cubicBezTo>
                  <a:cubicBezTo>
                    <a:pt x="259080" y="1136650"/>
                    <a:pt x="387350" y="793750"/>
                    <a:pt x="387350" y="793750"/>
                  </a:cubicBezTo>
                  <a:lnTo>
                    <a:pt x="452120" y="557530"/>
                  </a:lnTo>
                  <a:cubicBezTo>
                    <a:pt x="452120" y="557530"/>
                    <a:pt x="452120" y="257810"/>
                    <a:pt x="473710" y="193040"/>
                  </a:cubicBezTo>
                  <a:cubicBezTo>
                    <a:pt x="495300" y="128270"/>
                    <a:pt x="560070" y="86360"/>
                    <a:pt x="560070" y="86360"/>
                  </a:cubicBezTo>
                  <a:cubicBezTo>
                    <a:pt x="560070" y="86360"/>
                    <a:pt x="624840" y="64770"/>
                    <a:pt x="624840" y="64770"/>
                  </a:cubicBezTo>
                  <a:cubicBezTo>
                    <a:pt x="668020" y="21590"/>
                    <a:pt x="731520" y="21590"/>
                    <a:pt x="731520" y="21590"/>
                  </a:cubicBezTo>
                  <a:cubicBezTo>
                    <a:pt x="731520" y="21590"/>
                    <a:pt x="881380" y="0"/>
                    <a:pt x="924560" y="21590"/>
                  </a:cubicBezTo>
                  <a:cubicBezTo>
                    <a:pt x="967740" y="43180"/>
                    <a:pt x="1139190" y="43180"/>
                    <a:pt x="1139190" y="43180"/>
                  </a:cubicBezTo>
                  <a:cubicBezTo>
                    <a:pt x="1203960" y="0"/>
                    <a:pt x="1332230" y="64770"/>
                    <a:pt x="1332230" y="64770"/>
                  </a:cubicBezTo>
                  <a:lnTo>
                    <a:pt x="1525270" y="86360"/>
                  </a:lnTo>
                  <a:cubicBezTo>
                    <a:pt x="1611630" y="43180"/>
                    <a:pt x="1718310" y="64770"/>
                    <a:pt x="1718310" y="64770"/>
                  </a:cubicBezTo>
                  <a:cubicBezTo>
                    <a:pt x="1718310" y="64770"/>
                    <a:pt x="1824990" y="64770"/>
                    <a:pt x="1868170" y="86360"/>
                  </a:cubicBezTo>
                  <a:cubicBezTo>
                    <a:pt x="1911350" y="107950"/>
                    <a:pt x="1996440" y="86360"/>
                    <a:pt x="1996440" y="86360"/>
                  </a:cubicBezTo>
                  <a:lnTo>
                    <a:pt x="2039620" y="107950"/>
                  </a:lnTo>
                  <a:cubicBezTo>
                    <a:pt x="2082800" y="86360"/>
                    <a:pt x="2125980" y="107950"/>
                    <a:pt x="2125980" y="107950"/>
                  </a:cubicBezTo>
                  <a:cubicBezTo>
                    <a:pt x="2169160" y="151130"/>
                    <a:pt x="2319020" y="151130"/>
                    <a:pt x="2319020" y="151130"/>
                  </a:cubicBezTo>
                  <a:lnTo>
                    <a:pt x="2447290" y="172720"/>
                  </a:lnTo>
                  <a:cubicBezTo>
                    <a:pt x="2490470" y="194310"/>
                    <a:pt x="2597150" y="172720"/>
                    <a:pt x="2597150" y="172720"/>
                  </a:cubicBezTo>
                  <a:cubicBezTo>
                    <a:pt x="2597150" y="172720"/>
                    <a:pt x="2768600" y="129540"/>
                    <a:pt x="2854960" y="129540"/>
                  </a:cubicBezTo>
                  <a:cubicBezTo>
                    <a:pt x="2941320" y="129540"/>
                    <a:pt x="3154680" y="172720"/>
                    <a:pt x="3154680" y="172720"/>
                  </a:cubicBezTo>
                  <a:lnTo>
                    <a:pt x="3154680" y="4697730"/>
                  </a:lnTo>
                  <a:close/>
                </a:path>
              </a:pathLst>
            </a:custGeom>
            <a:blipFill>
              <a:blip r:embed="rId3"/>
              <a:stretch>
                <a:fillRect l="-57900" t="0" r="-5790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175000" cy="4719320"/>
            </a:xfrm>
            <a:custGeom>
              <a:avLst/>
              <a:gdLst/>
              <a:ahLst/>
              <a:cxnLst/>
              <a:rect r="r" b="b" t="t" l="l"/>
              <a:pathLst>
                <a:path h="4719320" w="3175000">
                  <a:moveTo>
                    <a:pt x="3175000" y="4719320"/>
                  </a:moveTo>
                  <a:lnTo>
                    <a:pt x="0" y="4719320"/>
                  </a:lnTo>
                  <a:lnTo>
                    <a:pt x="0" y="0"/>
                  </a:lnTo>
                  <a:lnTo>
                    <a:pt x="3175000" y="0"/>
                  </a:lnTo>
                  <a:lnTo>
                    <a:pt x="3175000" y="4719320"/>
                  </a:lnTo>
                  <a:close/>
                </a:path>
              </a:pathLst>
            </a:custGeom>
            <a:blipFill>
              <a:blip r:embed="rId4"/>
              <a:stretch>
                <a:fillRect l="-4322" t="-3535" r="-518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true" rot="0">
            <a:off x="11935551" y="0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0" y="2057143"/>
                </a:moveTo>
                <a:lnTo>
                  <a:pt x="6352449" y="2057143"/>
                </a:lnTo>
                <a:lnTo>
                  <a:pt x="6352449" y="0"/>
                </a:lnTo>
                <a:lnTo>
                  <a:pt x="0" y="0"/>
                </a:lnTo>
                <a:lnTo>
                  <a:pt x="0" y="2057143"/>
                </a:lnTo>
                <a:close/>
              </a:path>
            </a:pathLst>
          </a:custGeom>
          <a:blipFill>
            <a:blip r:embed="rId5"/>
            <a:stretch>
              <a:fillRect l="0" t="0" r="-52860" b="-80694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0" y="8229728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6352449" y="0"/>
                </a:moveTo>
                <a:lnTo>
                  <a:pt x="0" y="0"/>
                </a:lnTo>
                <a:lnTo>
                  <a:pt x="0" y="2057144"/>
                </a:lnTo>
                <a:lnTo>
                  <a:pt x="6352449" y="2057144"/>
                </a:lnTo>
                <a:lnTo>
                  <a:pt x="6352449" y="0"/>
                </a:lnTo>
                <a:close/>
              </a:path>
            </a:pathLst>
          </a:custGeom>
          <a:blipFill>
            <a:blip r:embed="rId5"/>
            <a:stretch>
              <a:fillRect l="0" t="0" r="-52860" b="-80694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429312" y="3628022"/>
            <a:ext cx="8545913" cy="424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 den 80er, 90er und frühen 2000ern spielte Israel im Rechtsrock noch keine Rolle</a:t>
            </a:r>
          </a:p>
          <a:p>
            <a:pPr algn="l">
              <a:lnSpc>
                <a:spcPts val="4200"/>
              </a:lnSpc>
            </a:pPr>
          </a:p>
          <a:p>
            <a:pPr algn="l" marL="647700" indent="-323850" lvl="1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Durch rechtliche Repressionen zu Beginn der 2000er Jahre: durch israelbezogenen Antisemitismus lassen sich mögliche rechtliche Konsequenzen umgehen, da er sich als “Israelkritik” tarnt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38225" y="472578"/>
            <a:ext cx="4197628" cy="556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7"/>
              </a:lnSpc>
              <a:spcBef>
                <a:spcPct val="0"/>
              </a:spcBef>
            </a:pPr>
            <a:r>
              <a:rPr lang="en-US" sz="2969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Antisemitismus</a:t>
            </a:r>
            <a:r>
              <a:rPr lang="en-US" sz="2969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 im Rechtsrock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48980" y="1847593"/>
            <a:ext cx="9492757" cy="1302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82"/>
              </a:lnSpc>
              <a:spcBef>
                <a:spcPct val="0"/>
              </a:spcBef>
            </a:pPr>
            <a:r>
              <a:rPr lang="en-US" sz="7201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Israelbezogener Antisemitismus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48980" y="1440259"/>
            <a:ext cx="13431380" cy="1302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82"/>
              </a:lnSpc>
              <a:spcBef>
                <a:spcPct val="0"/>
              </a:spcBef>
            </a:pPr>
            <a:r>
              <a:rPr lang="en-US" sz="7201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Beispiel: “Schuldpropa­ganda”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48980" y="3599004"/>
            <a:ext cx="16302648" cy="4630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18"/>
              </a:lnSpc>
            </a:pPr>
            <a:r>
              <a:rPr lang="en-US" sz="372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„Früh am Morgen geht es los | Ich schlag die Zeitung auf | Entschädi­ gungen – wieder mal | Hört das denn niemals auf | Unverschämt sind ihre Lügen | Wohlbekannt in aller Welt | Die 6 Millionen Toten | Wollen mal wieder unser Geld | [...] | Refrain: Schluss mit den Lügen über die Vergangenheit | Schuldpropaganda ist das Übel unserer Zeit | Wir haben längst genug | Von diesem Volksbetrug“. </a:t>
            </a:r>
          </a:p>
          <a:p>
            <a:pPr algn="l">
              <a:lnSpc>
                <a:spcPts val="5218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true" rot="0">
            <a:off x="11935551" y="0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0" y="2057143"/>
                </a:moveTo>
                <a:lnTo>
                  <a:pt x="6352449" y="2057143"/>
                </a:lnTo>
                <a:lnTo>
                  <a:pt x="6352449" y="0"/>
                </a:lnTo>
                <a:lnTo>
                  <a:pt x="0" y="0"/>
                </a:lnTo>
                <a:lnTo>
                  <a:pt x="0" y="2057143"/>
                </a:lnTo>
                <a:close/>
              </a:path>
            </a:pathLst>
          </a:custGeom>
          <a:blipFill>
            <a:blip r:embed="rId2"/>
            <a:stretch>
              <a:fillRect l="0" t="0" r="-52860" b="-80694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0" y="8229728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6352449" y="0"/>
                </a:moveTo>
                <a:lnTo>
                  <a:pt x="0" y="0"/>
                </a:lnTo>
                <a:lnTo>
                  <a:pt x="0" y="2057144"/>
                </a:lnTo>
                <a:lnTo>
                  <a:pt x="6352449" y="2057144"/>
                </a:lnTo>
                <a:lnTo>
                  <a:pt x="6352449" y="0"/>
                </a:lnTo>
                <a:close/>
              </a:path>
            </a:pathLst>
          </a:custGeom>
          <a:blipFill>
            <a:blip r:embed="rId2"/>
            <a:stretch>
              <a:fillRect l="0" t="0" r="-52860" b="-80694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48980" y="1103403"/>
            <a:ext cx="13431380" cy="1302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82"/>
              </a:lnSpc>
              <a:spcBef>
                <a:spcPct val="0"/>
              </a:spcBef>
            </a:pPr>
            <a:r>
              <a:rPr lang="en-US" sz="7201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Antisemitische Merkmale in den Liedtexten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31870" y="3052546"/>
            <a:ext cx="15374935" cy="4246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40263" indent="-370131" lvl="1">
              <a:lnSpc>
                <a:spcPts val="4800"/>
              </a:lnSpc>
              <a:buFont typeface="Arial"/>
              <a:buChar char="•"/>
            </a:pPr>
            <a:r>
              <a:rPr lang="en-US" sz="342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Schlangenmetaphern</a:t>
            </a:r>
          </a:p>
          <a:p>
            <a:pPr algn="l" marL="740263" indent="-370131" lvl="1">
              <a:lnSpc>
                <a:spcPts val="4800"/>
              </a:lnSpc>
              <a:buFont typeface="Arial"/>
              <a:buChar char="•"/>
            </a:pPr>
            <a:r>
              <a:rPr lang="en-US" sz="342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Blut- und Rassenmetaphern</a:t>
            </a:r>
          </a:p>
          <a:p>
            <a:pPr algn="l" marL="740263" indent="-370131" lvl="1">
              <a:lnSpc>
                <a:spcPts val="4800"/>
              </a:lnSpc>
              <a:buFont typeface="Arial"/>
              <a:buChar char="•"/>
            </a:pPr>
            <a:r>
              <a:rPr lang="en-US" sz="342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Verschwörungstheorien und Feindbilder</a:t>
            </a:r>
          </a:p>
          <a:p>
            <a:pPr algn="l" marL="740263" indent="-370131" lvl="1">
              <a:lnSpc>
                <a:spcPts val="4800"/>
              </a:lnSpc>
              <a:buFont typeface="Arial"/>
              <a:buChar char="•"/>
            </a:pPr>
            <a:r>
              <a:rPr lang="en-US" sz="342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Stereotyp des geldgierigen Juden </a:t>
            </a:r>
          </a:p>
          <a:p>
            <a:pPr algn="l" marL="740263" indent="-370131" lvl="1">
              <a:lnSpc>
                <a:spcPts val="4800"/>
              </a:lnSpc>
              <a:buFont typeface="Arial"/>
              <a:buChar char="•"/>
            </a:pPr>
            <a:r>
              <a:rPr lang="en-US" sz="342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Verachtung und Feindseligkeit gegenüber jüdischer Kultur </a:t>
            </a:r>
          </a:p>
          <a:p>
            <a:pPr algn="l" marL="740263" indent="-370131" lvl="1">
              <a:lnSpc>
                <a:spcPts val="4800"/>
              </a:lnSpc>
              <a:spcBef>
                <a:spcPct val="0"/>
              </a:spcBef>
              <a:buFont typeface="Arial"/>
              <a:buChar char="•"/>
            </a:pPr>
            <a:r>
              <a:rPr lang="en-US" sz="342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schuldabwehrender Antisemitismus &amp; gleichzeitige Faszination mit Shoah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254731" y="7823431"/>
            <a:ext cx="10619305" cy="1979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04844" indent="-402422" lvl="1">
              <a:lnSpc>
                <a:spcPts val="5218"/>
              </a:lnSpc>
              <a:buFont typeface="Arial"/>
              <a:buChar char="•"/>
            </a:pPr>
            <a:r>
              <a:rPr lang="en-US" sz="372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Lieder spielen mit der Emotionalität ihrer Hörer</a:t>
            </a:r>
          </a:p>
          <a:p>
            <a:pPr algn="l" marL="804844" indent="-402422" lvl="1">
              <a:lnSpc>
                <a:spcPts val="5218"/>
              </a:lnSpc>
              <a:spcBef>
                <a:spcPct val="0"/>
              </a:spcBef>
              <a:buFont typeface="Arial"/>
              <a:buChar char="•"/>
            </a:pPr>
            <a:r>
              <a:rPr lang="en-US" sz="372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Verstärkung negativer Stereotype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3338455" y="7732132"/>
            <a:ext cx="3401021" cy="1861685"/>
          </a:xfrm>
          <a:custGeom>
            <a:avLst/>
            <a:gdLst/>
            <a:ahLst/>
            <a:cxnLst/>
            <a:rect r="r" b="b" t="t" l="l"/>
            <a:pathLst>
              <a:path h="1861685" w="3401021">
                <a:moveTo>
                  <a:pt x="0" y="0"/>
                </a:moveTo>
                <a:lnTo>
                  <a:pt x="3401021" y="0"/>
                </a:lnTo>
                <a:lnTo>
                  <a:pt x="3401021" y="1861685"/>
                </a:lnTo>
                <a:lnTo>
                  <a:pt x="0" y="1861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0">
            <a:off x="11935551" y="0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0" y="2057143"/>
                </a:moveTo>
                <a:lnTo>
                  <a:pt x="6352449" y="2057143"/>
                </a:lnTo>
                <a:lnTo>
                  <a:pt x="6352449" y="0"/>
                </a:lnTo>
                <a:lnTo>
                  <a:pt x="0" y="0"/>
                </a:lnTo>
                <a:lnTo>
                  <a:pt x="0" y="2057143"/>
                </a:lnTo>
                <a:close/>
              </a:path>
            </a:pathLst>
          </a:custGeom>
          <a:blipFill>
            <a:blip r:embed="rId4"/>
            <a:stretch>
              <a:fillRect l="0" t="0" r="-52860" b="-80694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0" y="8229728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6352449" y="0"/>
                </a:moveTo>
                <a:lnTo>
                  <a:pt x="0" y="0"/>
                </a:lnTo>
                <a:lnTo>
                  <a:pt x="0" y="2057144"/>
                </a:lnTo>
                <a:lnTo>
                  <a:pt x="6352449" y="2057144"/>
                </a:lnTo>
                <a:lnTo>
                  <a:pt x="6352449" y="0"/>
                </a:lnTo>
                <a:close/>
              </a:path>
            </a:pathLst>
          </a:custGeom>
          <a:blipFill>
            <a:blip r:embed="rId4"/>
            <a:stretch>
              <a:fillRect l="0" t="0" r="-52860" b="-80694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48980" y="1440259"/>
            <a:ext cx="13431380" cy="1302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82"/>
              </a:lnSpc>
              <a:spcBef>
                <a:spcPct val="0"/>
              </a:spcBef>
            </a:pPr>
            <a:r>
              <a:rPr lang="en-US" sz="7201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Beispiel von Aryan Hate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48980" y="3459665"/>
            <a:ext cx="11825560" cy="3967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18"/>
              </a:lnSpc>
            </a:pPr>
            <a:r>
              <a:rPr lang="en-US" sz="372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“Wenn die Judenschweine erstmal rennen </a:t>
            </a:r>
          </a:p>
          <a:p>
            <a:pPr algn="l">
              <a:lnSpc>
                <a:spcPts val="5218"/>
              </a:lnSpc>
            </a:pPr>
            <a:r>
              <a:rPr lang="en-US" sz="372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die Verräter aus Berlin an den Bäumen hängen</a:t>
            </a:r>
          </a:p>
          <a:p>
            <a:pPr algn="l">
              <a:lnSpc>
                <a:spcPts val="5218"/>
              </a:lnSpc>
            </a:pPr>
            <a:r>
              <a:rPr lang="en-US" sz="372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dann ist Schluss mit all der Tyrannei </a:t>
            </a:r>
          </a:p>
          <a:p>
            <a:pPr algn="l">
              <a:lnSpc>
                <a:spcPts val="5218"/>
              </a:lnSpc>
            </a:pPr>
            <a:r>
              <a:rPr lang="en-US" sz="372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und Deutschland ist endlich wieder frei.</a:t>
            </a:r>
          </a:p>
          <a:p>
            <a:pPr algn="l">
              <a:lnSpc>
                <a:spcPts val="5218"/>
              </a:lnSpc>
            </a:pPr>
            <a:r>
              <a:rPr lang="en-US" sz="372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Der Holocaust wird diesmal Wirklichkeit.”</a:t>
            </a:r>
          </a:p>
          <a:p>
            <a:pPr algn="l">
              <a:lnSpc>
                <a:spcPts val="5218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true" rot="0">
            <a:off x="11935551" y="0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0" y="2057143"/>
                </a:moveTo>
                <a:lnTo>
                  <a:pt x="6352449" y="2057143"/>
                </a:lnTo>
                <a:lnTo>
                  <a:pt x="6352449" y="0"/>
                </a:lnTo>
                <a:lnTo>
                  <a:pt x="0" y="0"/>
                </a:lnTo>
                <a:lnTo>
                  <a:pt x="0" y="2057143"/>
                </a:lnTo>
                <a:close/>
              </a:path>
            </a:pathLst>
          </a:custGeom>
          <a:blipFill>
            <a:blip r:embed="rId2"/>
            <a:stretch>
              <a:fillRect l="0" t="0" r="-52860" b="-80694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0" y="8229728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6352449" y="0"/>
                </a:moveTo>
                <a:lnTo>
                  <a:pt x="0" y="0"/>
                </a:lnTo>
                <a:lnTo>
                  <a:pt x="0" y="2057144"/>
                </a:lnTo>
                <a:lnTo>
                  <a:pt x="6352449" y="2057144"/>
                </a:lnTo>
                <a:lnTo>
                  <a:pt x="6352449" y="0"/>
                </a:lnTo>
                <a:close/>
              </a:path>
            </a:pathLst>
          </a:custGeom>
          <a:blipFill>
            <a:blip r:embed="rId2"/>
            <a:stretch>
              <a:fillRect l="0" t="0" r="-52860" b="-80694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222" r="0" b="-15222"/>
            </a:stretch>
          </a:blipFill>
        </p:spPr>
      </p:sp>
      <p:sp>
        <p:nvSpPr>
          <p:cNvPr name="AutoShape 3" id="3"/>
          <p:cNvSpPr/>
          <p:nvPr/>
        </p:nvSpPr>
        <p:spPr>
          <a:xfrm flipH="true">
            <a:off x="17780819" y="8422988"/>
            <a:ext cx="0" cy="1364026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1935551" y="0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0" y="2057143"/>
                </a:moveTo>
                <a:lnTo>
                  <a:pt x="6352449" y="2057143"/>
                </a:lnTo>
                <a:lnTo>
                  <a:pt x="6352449" y="0"/>
                </a:lnTo>
                <a:lnTo>
                  <a:pt x="0" y="0"/>
                </a:lnTo>
                <a:lnTo>
                  <a:pt x="0" y="2057143"/>
                </a:lnTo>
                <a:close/>
              </a:path>
            </a:pathLst>
          </a:custGeom>
          <a:blipFill>
            <a:blip r:embed="rId3"/>
            <a:stretch>
              <a:fillRect l="0" t="0" r="-52860" b="-80694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0" y="8229728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6352449" y="0"/>
                </a:moveTo>
                <a:lnTo>
                  <a:pt x="0" y="0"/>
                </a:lnTo>
                <a:lnTo>
                  <a:pt x="0" y="2057144"/>
                </a:lnTo>
                <a:lnTo>
                  <a:pt x="6352449" y="2057144"/>
                </a:lnTo>
                <a:lnTo>
                  <a:pt x="6352449" y="0"/>
                </a:lnTo>
                <a:close/>
              </a:path>
            </a:pathLst>
          </a:custGeom>
          <a:blipFill>
            <a:blip r:embed="rId3"/>
            <a:stretch>
              <a:fillRect l="0" t="0" r="-52860" b="-8069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76225" y="5084102"/>
            <a:ext cx="1070934" cy="586337"/>
          </a:xfrm>
          <a:custGeom>
            <a:avLst/>
            <a:gdLst/>
            <a:ahLst/>
            <a:cxnLst/>
            <a:rect r="r" b="b" t="t" l="l"/>
            <a:pathLst>
              <a:path h="586337" w="1070934">
                <a:moveTo>
                  <a:pt x="0" y="0"/>
                </a:moveTo>
                <a:lnTo>
                  <a:pt x="1070934" y="0"/>
                </a:lnTo>
                <a:lnTo>
                  <a:pt x="1070934" y="586336"/>
                </a:lnTo>
                <a:lnTo>
                  <a:pt x="0" y="5863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48980" y="3793020"/>
            <a:ext cx="13350769" cy="581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42357" indent="-371178" lvl="1">
              <a:lnSpc>
                <a:spcPts val="4813"/>
              </a:lnSpc>
              <a:spcBef>
                <a:spcPct val="0"/>
              </a:spcBef>
              <a:buFont typeface="Arial"/>
              <a:buChar char="•"/>
            </a:pPr>
            <a:r>
              <a:rPr lang="en-US" sz="343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Rechtsrock kann Zugänge zur extremen Rechten schaffen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534768" y="5026952"/>
            <a:ext cx="12470914" cy="506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1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Hilft bei der Vermittlung von antisemitischem Gedankengut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48980" y="1847593"/>
            <a:ext cx="9492757" cy="1302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82"/>
              </a:lnSpc>
              <a:spcBef>
                <a:spcPct val="0"/>
              </a:spcBef>
            </a:pPr>
            <a:r>
              <a:rPr lang="en-US" sz="7201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FAZIT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3176225" y="6137163"/>
            <a:ext cx="1070934" cy="586337"/>
          </a:xfrm>
          <a:custGeom>
            <a:avLst/>
            <a:gdLst/>
            <a:ahLst/>
            <a:cxnLst/>
            <a:rect r="r" b="b" t="t" l="l"/>
            <a:pathLst>
              <a:path h="586337" w="1070934">
                <a:moveTo>
                  <a:pt x="0" y="0"/>
                </a:moveTo>
                <a:lnTo>
                  <a:pt x="1070934" y="0"/>
                </a:lnTo>
                <a:lnTo>
                  <a:pt x="1070934" y="586337"/>
                </a:lnTo>
                <a:lnTo>
                  <a:pt x="0" y="5863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534768" y="6080013"/>
            <a:ext cx="12470914" cy="506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1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Verhilft zu Radikalisierung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3176225" y="7183446"/>
            <a:ext cx="1070934" cy="586337"/>
          </a:xfrm>
          <a:custGeom>
            <a:avLst/>
            <a:gdLst/>
            <a:ahLst/>
            <a:cxnLst/>
            <a:rect r="r" b="b" t="t" l="l"/>
            <a:pathLst>
              <a:path h="586337" w="1070934">
                <a:moveTo>
                  <a:pt x="0" y="0"/>
                </a:moveTo>
                <a:lnTo>
                  <a:pt x="1070934" y="0"/>
                </a:lnTo>
                <a:lnTo>
                  <a:pt x="1070934" y="586336"/>
                </a:lnTo>
                <a:lnTo>
                  <a:pt x="0" y="5863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534768" y="7126296"/>
            <a:ext cx="12470914" cy="1558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1"/>
              </a:lnSpc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Lieder spielen mit der Emotionalität ihrer Hörer</a:t>
            </a:r>
          </a:p>
          <a:p>
            <a:pPr algn="l" marL="647887" indent="-323944" lvl="1">
              <a:lnSpc>
                <a:spcPts val="4201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Verstärkung negativer Stereotype</a:t>
            </a:r>
          </a:p>
          <a:p>
            <a:pPr algn="l">
              <a:lnSpc>
                <a:spcPts val="420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222" r="0" b="-15222"/>
            </a:stretch>
          </a:blipFill>
        </p:spPr>
      </p:sp>
      <p:sp>
        <p:nvSpPr>
          <p:cNvPr name="AutoShape 3" id="3"/>
          <p:cNvSpPr/>
          <p:nvPr/>
        </p:nvSpPr>
        <p:spPr>
          <a:xfrm flipH="true">
            <a:off x="17780819" y="8422988"/>
            <a:ext cx="0" cy="1364026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1935551" y="0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0" y="2057143"/>
                </a:moveTo>
                <a:lnTo>
                  <a:pt x="6352449" y="2057143"/>
                </a:lnTo>
                <a:lnTo>
                  <a:pt x="6352449" y="0"/>
                </a:lnTo>
                <a:lnTo>
                  <a:pt x="0" y="0"/>
                </a:lnTo>
                <a:lnTo>
                  <a:pt x="0" y="2057143"/>
                </a:lnTo>
                <a:close/>
              </a:path>
            </a:pathLst>
          </a:custGeom>
          <a:blipFill>
            <a:blip r:embed="rId3"/>
            <a:stretch>
              <a:fillRect l="0" t="0" r="-52860" b="-80694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0" y="8229728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6352449" y="0"/>
                </a:moveTo>
                <a:lnTo>
                  <a:pt x="0" y="0"/>
                </a:lnTo>
                <a:lnTo>
                  <a:pt x="0" y="2057144"/>
                </a:lnTo>
                <a:lnTo>
                  <a:pt x="6352449" y="2057144"/>
                </a:lnTo>
                <a:lnTo>
                  <a:pt x="6352449" y="0"/>
                </a:lnTo>
                <a:close/>
              </a:path>
            </a:pathLst>
          </a:custGeom>
          <a:blipFill>
            <a:blip r:embed="rId3"/>
            <a:stretch>
              <a:fillRect l="0" t="0" r="-52860" b="-80694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716966" y="1302674"/>
            <a:ext cx="10063113" cy="1575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19"/>
              </a:lnSpc>
            </a:pPr>
            <a:r>
              <a:rPr lang="en-US" sz="10803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Literaturverzeichnis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16966" y="3684635"/>
            <a:ext cx="14498552" cy="4070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5660" indent="-227830" lvl="1">
              <a:lnSpc>
                <a:spcPts val="2954"/>
              </a:lnSpc>
              <a:buFont typeface="Arial"/>
              <a:buChar char="•"/>
            </a:pPr>
            <a:r>
              <a:rPr lang="en-US" sz="211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Begrich, David; Raabe, Jan (2010). Antisemitismus in extrem rechten jugendkulturellen Szenen. In: Wolfram Stender; Guido Follert; Mihri Özdogan (Hrsg.). Konstellationen des Antisemitismus. Antisemitismusforschung und sozialpädagogische Praxis, S. 225-243. Wiesbaden: VS Verlag für Sozialwissenschaften.</a:t>
            </a:r>
          </a:p>
          <a:p>
            <a:pPr algn="l">
              <a:lnSpc>
                <a:spcPts val="2954"/>
              </a:lnSpc>
            </a:pPr>
          </a:p>
          <a:p>
            <a:pPr algn="l" marL="455660" indent="-227830" lvl="1">
              <a:lnSpc>
                <a:spcPts val="2954"/>
              </a:lnSpc>
              <a:buFont typeface="Arial"/>
              <a:buChar char="•"/>
            </a:pPr>
            <a:r>
              <a:rPr lang="en-US" sz="211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Büchner, Timo (2022). „Im Kampf gegen ZOG". Antisemitische Codes und Stereotype im Rechtsrock. In: Jakob Baier; Marc Grimm (Hrsg.). Antisemitismus in Jugendkulturen. Erscheinungsformen und Gegenstrategien, S. 71-89. Frankfurt am Main: Wochenschauverlag.</a:t>
            </a:r>
          </a:p>
          <a:p>
            <a:pPr algn="l">
              <a:lnSpc>
                <a:spcPts val="2954"/>
              </a:lnSpc>
            </a:pPr>
          </a:p>
          <a:p>
            <a:pPr algn="l" marL="455660" indent="-227830" lvl="1">
              <a:lnSpc>
                <a:spcPts val="2954"/>
              </a:lnSpc>
              <a:spcBef>
                <a:spcPct val="0"/>
              </a:spcBef>
              <a:buFont typeface="Arial"/>
              <a:buChar char="•"/>
            </a:pPr>
            <a:r>
              <a:rPr lang="en-US" sz="211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Büchner, Timo (2022). „Reißt die Schlangenbrut vom Thron!" Antisemitische Tiermetaphern im Rechtsrock. In: Maria Kanitz; Lukas Geck (Hrsg.). Klaviatur des Hasses. Antisemitismus in der Musik, S. 189-215. Baden-Baden: Nomos Verlagsgesellschaft.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222" r="0" b="-15222"/>
            </a:stretch>
          </a:blipFill>
        </p:spPr>
      </p:sp>
      <p:sp>
        <p:nvSpPr>
          <p:cNvPr name="AutoShape 3" id="3"/>
          <p:cNvSpPr/>
          <p:nvPr/>
        </p:nvSpPr>
        <p:spPr>
          <a:xfrm flipH="true">
            <a:off x="17780819" y="8422988"/>
            <a:ext cx="0" cy="1364026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1935551" y="0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0" y="2057143"/>
                </a:moveTo>
                <a:lnTo>
                  <a:pt x="6352449" y="2057143"/>
                </a:lnTo>
                <a:lnTo>
                  <a:pt x="6352449" y="0"/>
                </a:lnTo>
                <a:lnTo>
                  <a:pt x="0" y="0"/>
                </a:lnTo>
                <a:lnTo>
                  <a:pt x="0" y="2057143"/>
                </a:lnTo>
                <a:close/>
              </a:path>
            </a:pathLst>
          </a:custGeom>
          <a:blipFill>
            <a:blip r:embed="rId3"/>
            <a:stretch>
              <a:fillRect l="0" t="0" r="-52860" b="-80694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0" y="8229728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6352449" y="0"/>
                </a:moveTo>
                <a:lnTo>
                  <a:pt x="0" y="0"/>
                </a:lnTo>
                <a:lnTo>
                  <a:pt x="0" y="2057144"/>
                </a:lnTo>
                <a:lnTo>
                  <a:pt x="6352449" y="2057144"/>
                </a:lnTo>
                <a:lnTo>
                  <a:pt x="6352449" y="0"/>
                </a:lnTo>
                <a:close/>
              </a:path>
            </a:pathLst>
          </a:custGeom>
          <a:blipFill>
            <a:blip r:embed="rId3"/>
            <a:stretch>
              <a:fillRect l="0" t="0" r="-52860" b="-80694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472578"/>
            <a:ext cx="4197628" cy="556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7"/>
              </a:lnSpc>
              <a:spcBef>
                <a:spcPct val="0"/>
              </a:spcBef>
            </a:pPr>
            <a:r>
              <a:rPr lang="en-US" sz="2969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Antisemitismus</a:t>
            </a:r>
            <a:r>
              <a:rPr lang="en-US" sz="2969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 im Rechtsrock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235600" y="9598568"/>
            <a:ext cx="2271007" cy="197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www.reallygreatsite.com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748690" y="2190305"/>
            <a:ext cx="5779349" cy="6039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31"/>
              </a:lnSpc>
              <a:spcBef>
                <a:spcPct val="0"/>
              </a:spcBef>
            </a:pPr>
            <a:r>
              <a:rPr lang="en-US" sz="8451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Welche Assoziationen habt ihr mit dem Rechtsrock?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450165" y="2447480"/>
            <a:ext cx="5750608" cy="5750608"/>
          </a:xfrm>
          <a:custGeom>
            <a:avLst/>
            <a:gdLst/>
            <a:ahLst/>
            <a:cxnLst/>
            <a:rect r="r" b="b" t="t" l="l"/>
            <a:pathLst>
              <a:path h="5750608" w="5750608">
                <a:moveTo>
                  <a:pt x="0" y="0"/>
                </a:moveTo>
                <a:lnTo>
                  <a:pt x="5750608" y="0"/>
                </a:lnTo>
                <a:lnTo>
                  <a:pt x="5750608" y="5750607"/>
                </a:lnTo>
                <a:lnTo>
                  <a:pt x="0" y="57506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222" r="0" b="-15222"/>
            </a:stretch>
          </a:blipFill>
        </p:spPr>
      </p:sp>
      <p:sp>
        <p:nvSpPr>
          <p:cNvPr name="AutoShape 3" id="3"/>
          <p:cNvSpPr/>
          <p:nvPr/>
        </p:nvSpPr>
        <p:spPr>
          <a:xfrm flipH="true">
            <a:off x="17780819" y="8422988"/>
            <a:ext cx="0" cy="1364026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1935551" y="0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0" y="2057143"/>
                </a:moveTo>
                <a:lnTo>
                  <a:pt x="6352449" y="2057143"/>
                </a:lnTo>
                <a:lnTo>
                  <a:pt x="6352449" y="0"/>
                </a:lnTo>
                <a:lnTo>
                  <a:pt x="0" y="0"/>
                </a:lnTo>
                <a:lnTo>
                  <a:pt x="0" y="2057143"/>
                </a:lnTo>
                <a:close/>
              </a:path>
            </a:pathLst>
          </a:custGeom>
          <a:blipFill>
            <a:blip r:embed="rId3"/>
            <a:stretch>
              <a:fillRect l="0" t="0" r="-52860" b="-80694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-9525" y="-118895"/>
            <a:ext cx="7535716" cy="10524789"/>
            <a:chOff x="0" y="0"/>
            <a:chExt cx="8122920" cy="1134491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12700" y="3810"/>
              <a:ext cx="7393940" cy="7806690"/>
            </a:xfrm>
            <a:custGeom>
              <a:avLst/>
              <a:gdLst/>
              <a:ahLst/>
              <a:cxnLst/>
              <a:rect r="r" b="b" t="t" l="l"/>
              <a:pathLst>
                <a:path h="7806690" w="7393940">
                  <a:moveTo>
                    <a:pt x="0" y="6704330"/>
                  </a:moveTo>
                  <a:lnTo>
                    <a:pt x="0" y="7806690"/>
                  </a:lnTo>
                  <a:lnTo>
                    <a:pt x="679450" y="7499350"/>
                  </a:lnTo>
                  <a:lnTo>
                    <a:pt x="2101850" y="6794500"/>
                  </a:lnTo>
                  <a:lnTo>
                    <a:pt x="4050030" y="5473700"/>
                  </a:lnTo>
                  <a:lnTo>
                    <a:pt x="4523740" y="4333240"/>
                  </a:lnTo>
                  <a:lnTo>
                    <a:pt x="5651500" y="3140710"/>
                  </a:lnTo>
                  <a:lnTo>
                    <a:pt x="5843270" y="2244090"/>
                  </a:lnTo>
                  <a:lnTo>
                    <a:pt x="6958330" y="628650"/>
                  </a:lnTo>
                  <a:lnTo>
                    <a:pt x="7393940" y="0"/>
                  </a:lnTo>
                  <a:lnTo>
                    <a:pt x="4268470" y="0"/>
                  </a:lnTo>
                  <a:lnTo>
                    <a:pt x="3820160" y="974090"/>
                  </a:lnTo>
                  <a:lnTo>
                    <a:pt x="3243580" y="2089150"/>
                  </a:lnTo>
                  <a:lnTo>
                    <a:pt x="2359660" y="3370580"/>
                  </a:lnTo>
                  <a:lnTo>
                    <a:pt x="1488440" y="4716780"/>
                  </a:lnTo>
                  <a:lnTo>
                    <a:pt x="1064260" y="5139690"/>
                  </a:lnTo>
                  <a:lnTo>
                    <a:pt x="999490" y="5421630"/>
                  </a:lnTo>
                  <a:lnTo>
                    <a:pt x="0" y="6704330"/>
                  </a:lnTo>
                  <a:close/>
                </a:path>
              </a:pathLst>
            </a:custGeom>
            <a:blipFill>
              <a:blip r:embed="rId4"/>
              <a:stretch>
                <a:fillRect l="-29236" t="0" r="-29236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-62230" y="8890"/>
              <a:ext cx="4475480" cy="6697980"/>
            </a:xfrm>
            <a:custGeom>
              <a:avLst/>
              <a:gdLst/>
              <a:ahLst/>
              <a:cxnLst/>
              <a:rect r="r" b="b" t="t" l="l"/>
              <a:pathLst>
                <a:path h="6697980" w="4475480">
                  <a:moveTo>
                    <a:pt x="58420" y="20320"/>
                  </a:moveTo>
                  <a:lnTo>
                    <a:pt x="58420" y="6697980"/>
                  </a:lnTo>
                  <a:lnTo>
                    <a:pt x="568960" y="5981700"/>
                  </a:lnTo>
                  <a:lnTo>
                    <a:pt x="1049020" y="5416550"/>
                  </a:lnTo>
                  <a:lnTo>
                    <a:pt x="1112520" y="5134610"/>
                  </a:lnTo>
                  <a:lnTo>
                    <a:pt x="2713990" y="3181350"/>
                  </a:lnTo>
                  <a:lnTo>
                    <a:pt x="3459480" y="1985010"/>
                  </a:lnTo>
                  <a:lnTo>
                    <a:pt x="3869690" y="969010"/>
                  </a:lnTo>
                  <a:lnTo>
                    <a:pt x="4475480" y="0"/>
                  </a:lnTo>
                  <a:cubicBezTo>
                    <a:pt x="4475480" y="0"/>
                    <a:pt x="0" y="20320"/>
                    <a:pt x="58420" y="20320"/>
                  </a:cubicBezTo>
                  <a:close/>
                </a:path>
              </a:pathLst>
            </a:custGeom>
            <a:blipFill>
              <a:blip r:embed="rId4"/>
              <a:stretch>
                <a:fillRect l="-56649" t="-36400" r="-153757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-12700" y="-6350"/>
              <a:ext cx="8141970" cy="11343640"/>
            </a:xfrm>
            <a:custGeom>
              <a:avLst/>
              <a:gdLst/>
              <a:ahLst/>
              <a:cxnLst/>
              <a:rect r="r" b="b" t="t" l="l"/>
              <a:pathLst>
                <a:path h="11343640" w="8141970">
                  <a:moveTo>
                    <a:pt x="7381240" y="3810"/>
                  </a:moveTo>
                  <a:lnTo>
                    <a:pt x="5838190" y="2240280"/>
                  </a:lnTo>
                  <a:lnTo>
                    <a:pt x="5646420" y="3138170"/>
                  </a:lnTo>
                  <a:lnTo>
                    <a:pt x="4669790" y="4224020"/>
                  </a:lnTo>
                  <a:lnTo>
                    <a:pt x="3902710" y="5579110"/>
                  </a:lnTo>
                  <a:lnTo>
                    <a:pt x="3317240" y="6301740"/>
                  </a:lnTo>
                  <a:lnTo>
                    <a:pt x="2100580" y="6791960"/>
                  </a:lnTo>
                  <a:lnTo>
                    <a:pt x="1129030" y="7204710"/>
                  </a:lnTo>
                  <a:lnTo>
                    <a:pt x="679450" y="7496810"/>
                  </a:lnTo>
                  <a:lnTo>
                    <a:pt x="0" y="7804150"/>
                  </a:lnTo>
                  <a:lnTo>
                    <a:pt x="0" y="11343640"/>
                  </a:lnTo>
                  <a:lnTo>
                    <a:pt x="8141970" y="11343640"/>
                  </a:lnTo>
                  <a:lnTo>
                    <a:pt x="8141970" y="5080"/>
                  </a:lnTo>
                  <a:cubicBezTo>
                    <a:pt x="8141970" y="5080"/>
                    <a:pt x="7402830" y="1270"/>
                    <a:pt x="7390130" y="1270"/>
                  </a:cubicBezTo>
                  <a:cubicBezTo>
                    <a:pt x="7386320" y="1270"/>
                    <a:pt x="7383780" y="0"/>
                    <a:pt x="7381240" y="3810"/>
                  </a:cubicBezTo>
                  <a:close/>
                </a:path>
              </a:pathLst>
            </a:custGeom>
            <a:blipFill>
              <a:blip r:embed="rId5"/>
              <a:stretch>
                <a:fillRect l="-49537" t="0" r="-59558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0160" y="2540"/>
              <a:ext cx="7644130" cy="7868920"/>
            </a:xfrm>
            <a:custGeom>
              <a:avLst/>
              <a:gdLst/>
              <a:ahLst/>
              <a:cxnLst/>
              <a:rect r="r" b="b" t="t" l="l"/>
              <a:pathLst>
                <a:path h="7868920" w="7644130">
                  <a:moveTo>
                    <a:pt x="0" y="0"/>
                  </a:moveTo>
                  <a:lnTo>
                    <a:pt x="7644130" y="0"/>
                  </a:lnTo>
                  <a:lnTo>
                    <a:pt x="7644130" y="7868920"/>
                  </a:lnTo>
                  <a:lnTo>
                    <a:pt x="0" y="7868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03" r="0" b="-203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true" flipV="false" rot="0">
            <a:off x="0" y="8229728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6352449" y="0"/>
                </a:moveTo>
                <a:lnTo>
                  <a:pt x="0" y="0"/>
                </a:lnTo>
                <a:lnTo>
                  <a:pt x="0" y="2057144"/>
                </a:lnTo>
                <a:lnTo>
                  <a:pt x="6352449" y="2057144"/>
                </a:lnTo>
                <a:lnTo>
                  <a:pt x="6352449" y="0"/>
                </a:lnTo>
                <a:close/>
              </a:path>
            </a:pathLst>
          </a:custGeom>
          <a:blipFill>
            <a:blip r:embed="rId3"/>
            <a:stretch>
              <a:fillRect l="0" t="0" r="-52860" b="-8069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4963620">
            <a:off x="1338665" y="4046727"/>
            <a:ext cx="12000468" cy="2625102"/>
          </a:xfrm>
          <a:custGeom>
            <a:avLst/>
            <a:gdLst/>
            <a:ahLst/>
            <a:cxnLst/>
            <a:rect r="r" b="b" t="t" l="l"/>
            <a:pathLst>
              <a:path h="2625102" w="12000468">
                <a:moveTo>
                  <a:pt x="0" y="0"/>
                </a:moveTo>
                <a:lnTo>
                  <a:pt x="12000469" y="0"/>
                </a:lnTo>
                <a:lnTo>
                  <a:pt x="12000469" y="2625103"/>
                </a:lnTo>
                <a:lnTo>
                  <a:pt x="0" y="26251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584176" y="1329359"/>
            <a:ext cx="7922431" cy="1246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46"/>
              </a:lnSpc>
              <a:spcBef>
                <a:spcPct val="0"/>
              </a:spcBef>
            </a:pPr>
            <a:r>
              <a:rPr lang="en-US" sz="6819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2. Was ist Rechtsrock?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584176" y="3208480"/>
            <a:ext cx="7922431" cy="5210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2" indent="-323846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kein musikalischer Stil</a:t>
            </a:r>
          </a:p>
          <a:p>
            <a:pPr algn="l">
              <a:lnSpc>
                <a:spcPts val="4199"/>
              </a:lnSpc>
            </a:pPr>
          </a:p>
          <a:p>
            <a:pPr algn="l" marL="647692" indent="-323846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“alle musikalischen Ausdrucksformen, mit denen extrem rechte Inhalte transportiert werden” (Raabe, 2019; 20)</a:t>
            </a:r>
          </a:p>
          <a:p>
            <a:pPr algn="l">
              <a:lnSpc>
                <a:spcPts val="4199"/>
              </a:lnSpc>
            </a:pPr>
          </a:p>
          <a:p>
            <a:pPr algn="l" marL="647692" indent="-323846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Themen: Antisemitismus, Rassismus, Nationalismus, NS-Verherrlichung, Gewalt, Sexismus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222" r="0" b="-15222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0941737" y="-632485"/>
            <a:ext cx="7346263" cy="10919485"/>
            <a:chOff x="0" y="0"/>
            <a:chExt cx="3175000" cy="471932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20320" y="21590"/>
              <a:ext cx="3154680" cy="4697730"/>
            </a:xfrm>
            <a:custGeom>
              <a:avLst/>
              <a:gdLst/>
              <a:ahLst/>
              <a:cxnLst/>
              <a:rect r="r" b="b" t="t" l="l"/>
              <a:pathLst>
                <a:path h="4697730" w="3154680">
                  <a:moveTo>
                    <a:pt x="3154680" y="4697730"/>
                  </a:moveTo>
                  <a:lnTo>
                    <a:pt x="215900" y="4697730"/>
                  </a:lnTo>
                  <a:cubicBezTo>
                    <a:pt x="215900" y="4697730"/>
                    <a:pt x="215900" y="4654550"/>
                    <a:pt x="194310" y="4611370"/>
                  </a:cubicBezTo>
                  <a:cubicBezTo>
                    <a:pt x="172720" y="4568190"/>
                    <a:pt x="172720" y="4461510"/>
                    <a:pt x="172720" y="4418330"/>
                  </a:cubicBezTo>
                  <a:cubicBezTo>
                    <a:pt x="172720" y="4375150"/>
                    <a:pt x="86360" y="4246880"/>
                    <a:pt x="86360" y="4246880"/>
                  </a:cubicBezTo>
                  <a:cubicBezTo>
                    <a:pt x="0" y="4118610"/>
                    <a:pt x="21590" y="3967480"/>
                    <a:pt x="21590" y="3925570"/>
                  </a:cubicBezTo>
                  <a:cubicBezTo>
                    <a:pt x="21590" y="3882390"/>
                    <a:pt x="43180" y="3818890"/>
                    <a:pt x="86360" y="3754120"/>
                  </a:cubicBezTo>
                  <a:cubicBezTo>
                    <a:pt x="129540" y="3689350"/>
                    <a:pt x="129540" y="3517900"/>
                    <a:pt x="129540" y="3517900"/>
                  </a:cubicBezTo>
                  <a:lnTo>
                    <a:pt x="129540" y="3389630"/>
                  </a:lnTo>
                  <a:lnTo>
                    <a:pt x="129540" y="3261360"/>
                  </a:lnTo>
                  <a:lnTo>
                    <a:pt x="172720" y="3133090"/>
                  </a:lnTo>
                  <a:lnTo>
                    <a:pt x="151130" y="3004820"/>
                  </a:lnTo>
                  <a:cubicBezTo>
                    <a:pt x="151130" y="3004820"/>
                    <a:pt x="129540" y="2918460"/>
                    <a:pt x="151130" y="2876550"/>
                  </a:cubicBezTo>
                  <a:cubicBezTo>
                    <a:pt x="172720" y="2833370"/>
                    <a:pt x="151130" y="2854960"/>
                    <a:pt x="151130" y="2833370"/>
                  </a:cubicBezTo>
                  <a:cubicBezTo>
                    <a:pt x="151130" y="2811780"/>
                    <a:pt x="151130" y="2768600"/>
                    <a:pt x="151130" y="2768600"/>
                  </a:cubicBezTo>
                  <a:lnTo>
                    <a:pt x="151130" y="2531110"/>
                  </a:lnTo>
                  <a:lnTo>
                    <a:pt x="237490" y="2316480"/>
                  </a:lnTo>
                  <a:lnTo>
                    <a:pt x="259080" y="1995170"/>
                  </a:lnTo>
                  <a:lnTo>
                    <a:pt x="302260" y="1737360"/>
                  </a:lnTo>
                  <a:cubicBezTo>
                    <a:pt x="302260" y="1737360"/>
                    <a:pt x="302260" y="1416050"/>
                    <a:pt x="302260" y="1394460"/>
                  </a:cubicBezTo>
                  <a:cubicBezTo>
                    <a:pt x="302260" y="1372870"/>
                    <a:pt x="302260" y="1223010"/>
                    <a:pt x="280670" y="1179830"/>
                  </a:cubicBezTo>
                  <a:cubicBezTo>
                    <a:pt x="259080" y="1136650"/>
                    <a:pt x="387350" y="793750"/>
                    <a:pt x="387350" y="793750"/>
                  </a:cubicBezTo>
                  <a:lnTo>
                    <a:pt x="452120" y="557530"/>
                  </a:lnTo>
                  <a:cubicBezTo>
                    <a:pt x="452120" y="557530"/>
                    <a:pt x="452120" y="257810"/>
                    <a:pt x="473710" y="193040"/>
                  </a:cubicBezTo>
                  <a:cubicBezTo>
                    <a:pt x="495300" y="128270"/>
                    <a:pt x="560070" y="86360"/>
                    <a:pt x="560070" y="86360"/>
                  </a:cubicBezTo>
                  <a:cubicBezTo>
                    <a:pt x="560070" y="86360"/>
                    <a:pt x="624840" y="64770"/>
                    <a:pt x="624840" y="64770"/>
                  </a:cubicBezTo>
                  <a:cubicBezTo>
                    <a:pt x="668020" y="21590"/>
                    <a:pt x="731520" y="21590"/>
                    <a:pt x="731520" y="21590"/>
                  </a:cubicBezTo>
                  <a:cubicBezTo>
                    <a:pt x="731520" y="21590"/>
                    <a:pt x="881380" y="0"/>
                    <a:pt x="924560" y="21590"/>
                  </a:cubicBezTo>
                  <a:cubicBezTo>
                    <a:pt x="967740" y="43180"/>
                    <a:pt x="1139190" y="43180"/>
                    <a:pt x="1139190" y="43180"/>
                  </a:cubicBezTo>
                  <a:cubicBezTo>
                    <a:pt x="1203960" y="0"/>
                    <a:pt x="1332230" y="64770"/>
                    <a:pt x="1332230" y="64770"/>
                  </a:cubicBezTo>
                  <a:lnTo>
                    <a:pt x="1525270" y="86360"/>
                  </a:lnTo>
                  <a:cubicBezTo>
                    <a:pt x="1611630" y="43180"/>
                    <a:pt x="1718310" y="64770"/>
                    <a:pt x="1718310" y="64770"/>
                  </a:cubicBezTo>
                  <a:cubicBezTo>
                    <a:pt x="1718310" y="64770"/>
                    <a:pt x="1824990" y="64770"/>
                    <a:pt x="1868170" y="86360"/>
                  </a:cubicBezTo>
                  <a:cubicBezTo>
                    <a:pt x="1911350" y="107950"/>
                    <a:pt x="1996440" y="86360"/>
                    <a:pt x="1996440" y="86360"/>
                  </a:cubicBezTo>
                  <a:lnTo>
                    <a:pt x="2039620" y="107950"/>
                  </a:lnTo>
                  <a:cubicBezTo>
                    <a:pt x="2082800" y="86360"/>
                    <a:pt x="2125980" y="107950"/>
                    <a:pt x="2125980" y="107950"/>
                  </a:cubicBezTo>
                  <a:cubicBezTo>
                    <a:pt x="2169160" y="151130"/>
                    <a:pt x="2319020" y="151130"/>
                    <a:pt x="2319020" y="151130"/>
                  </a:cubicBezTo>
                  <a:lnTo>
                    <a:pt x="2447290" y="172720"/>
                  </a:lnTo>
                  <a:cubicBezTo>
                    <a:pt x="2490470" y="194310"/>
                    <a:pt x="2597150" y="172720"/>
                    <a:pt x="2597150" y="172720"/>
                  </a:cubicBezTo>
                  <a:cubicBezTo>
                    <a:pt x="2597150" y="172720"/>
                    <a:pt x="2768600" y="129540"/>
                    <a:pt x="2854960" y="129540"/>
                  </a:cubicBezTo>
                  <a:cubicBezTo>
                    <a:pt x="2941320" y="129540"/>
                    <a:pt x="3154680" y="172720"/>
                    <a:pt x="3154680" y="172720"/>
                  </a:cubicBezTo>
                  <a:lnTo>
                    <a:pt x="3154680" y="4697730"/>
                  </a:lnTo>
                  <a:close/>
                </a:path>
              </a:pathLst>
            </a:custGeom>
            <a:blipFill>
              <a:blip r:embed="rId3"/>
              <a:stretch>
                <a:fillRect l="-57900" t="0" r="-5790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175000" cy="4719320"/>
            </a:xfrm>
            <a:custGeom>
              <a:avLst/>
              <a:gdLst/>
              <a:ahLst/>
              <a:cxnLst/>
              <a:rect r="r" b="b" t="t" l="l"/>
              <a:pathLst>
                <a:path h="4719320" w="3175000">
                  <a:moveTo>
                    <a:pt x="3175000" y="4719320"/>
                  </a:moveTo>
                  <a:lnTo>
                    <a:pt x="0" y="4719320"/>
                  </a:lnTo>
                  <a:lnTo>
                    <a:pt x="0" y="0"/>
                  </a:lnTo>
                  <a:lnTo>
                    <a:pt x="3175000" y="0"/>
                  </a:lnTo>
                  <a:lnTo>
                    <a:pt x="3175000" y="4719320"/>
                  </a:lnTo>
                  <a:close/>
                </a:path>
              </a:pathLst>
            </a:custGeom>
            <a:blipFill>
              <a:blip r:embed="rId4"/>
              <a:stretch>
                <a:fillRect l="-4322" t="-3535" r="-518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true" rot="0">
            <a:off x="11935551" y="0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0" y="2057143"/>
                </a:moveTo>
                <a:lnTo>
                  <a:pt x="6352449" y="2057143"/>
                </a:lnTo>
                <a:lnTo>
                  <a:pt x="6352449" y="0"/>
                </a:lnTo>
                <a:lnTo>
                  <a:pt x="0" y="0"/>
                </a:lnTo>
                <a:lnTo>
                  <a:pt x="0" y="2057143"/>
                </a:lnTo>
                <a:close/>
              </a:path>
            </a:pathLst>
          </a:custGeom>
          <a:blipFill>
            <a:blip r:embed="rId5"/>
            <a:stretch>
              <a:fillRect l="0" t="0" r="-52860" b="-80694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0" y="8229728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6352449" y="0"/>
                </a:moveTo>
                <a:lnTo>
                  <a:pt x="0" y="0"/>
                </a:lnTo>
                <a:lnTo>
                  <a:pt x="0" y="2057144"/>
                </a:lnTo>
                <a:lnTo>
                  <a:pt x="6352449" y="2057144"/>
                </a:lnTo>
                <a:lnTo>
                  <a:pt x="6352449" y="0"/>
                </a:lnTo>
                <a:close/>
              </a:path>
            </a:pathLst>
          </a:custGeom>
          <a:blipFill>
            <a:blip r:embed="rId5"/>
            <a:stretch>
              <a:fillRect l="0" t="0" r="-52860" b="-80694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768106" y="2919316"/>
            <a:ext cx="7613082" cy="4381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8465" indent="-359233" lvl="1">
              <a:lnSpc>
                <a:spcPts val="4658"/>
              </a:lnSpc>
              <a:buFont typeface="Arial"/>
              <a:buChar char="•"/>
            </a:pPr>
            <a:r>
              <a:rPr lang="en-US" sz="332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Musikveranstaltungen als Herzstück der extrem rechten „Erlebniswelt“ (Glaser/Pfeifer 2017)</a:t>
            </a:r>
          </a:p>
          <a:p>
            <a:pPr algn="l">
              <a:lnSpc>
                <a:spcPts val="4658"/>
              </a:lnSpc>
            </a:pPr>
          </a:p>
          <a:p>
            <a:pPr algn="l" marL="718465" indent="-359233" lvl="1">
              <a:lnSpc>
                <a:spcPts val="4658"/>
              </a:lnSpc>
              <a:buFont typeface="Arial"/>
              <a:buChar char="•"/>
            </a:pPr>
            <a:r>
              <a:rPr lang="en-US" sz="332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Rechtsrock erzeugt “Wir-Gefühl” (Gemeinschaftssinn, kampfbereitschaft)</a:t>
            </a:r>
          </a:p>
          <a:p>
            <a:pPr algn="l">
              <a:lnSpc>
                <a:spcPts val="1863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038225" y="472578"/>
            <a:ext cx="4197628" cy="556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7"/>
              </a:lnSpc>
              <a:spcBef>
                <a:spcPct val="0"/>
              </a:spcBef>
            </a:pPr>
            <a:r>
              <a:rPr lang="en-US" sz="2969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Antisemitismus</a:t>
            </a:r>
            <a:r>
              <a:rPr lang="en-US" sz="2969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 im Rechtsrock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222" r="0" b="-15222"/>
            </a:stretch>
          </a:blipFill>
        </p:spPr>
      </p:sp>
      <p:sp>
        <p:nvSpPr>
          <p:cNvPr name="AutoShape 3" id="3"/>
          <p:cNvSpPr/>
          <p:nvPr/>
        </p:nvSpPr>
        <p:spPr>
          <a:xfrm flipH="true">
            <a:off x="17780819" y="8422988"/>
            <a:ext cx="0" cy="1364026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1935551" y="0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0" y="2057143"/>
                </a:moveTo>
                <a:lnTo>
                  <a:pt x="6352449" y="2057143"/>
                </a:lnTo>
                <a:lnTo>
                  <a:pt x="6352449" y="0"/>
                </a:lnTo>
                <a:lnTo>
                  <a:pt x="0" y="0"/>
                </a:lnTo>
                <a:lnTo>
                  <a:pt x="0" y="2057143"/>
                </a:lnTo>
                <a:close/>
              </a:path>
            </a:pathLst>
          </a:custGeom>
          <a:blipFill>
            <a:blip r:embed="rId3"/>
            <a:stretch>
              <a:fillRect l="0" t="0" r="-52860" b="-80694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0" y="8229728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6352449" y="0"/>
                </a:moveTo>
                <a:lnTo>
                  <a:pt x="0" y="0"/>
                </a:lnTo>
                <a:lnTo>
                  <a:pt x="0" y="2057144"/>
                </a:lnTo>
                <a:lnTo>
                  <a:pt x="6352449" y="2057144"/>
                </a:lnTo>
                <a:lnTo>
                  <a:pt x="6352449" y="0"/>
                </a:lnTo>
                <a:close/>
              </a:path>
            </a:pathLst>
          </a:custGeom>
          <a:blipFill>
            <a:blip r:embed="rId3"/>
            <a:stretch>
              <a:fillRect l="0" t="0" r="-52860" b="-80694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2917151" y="2642656"/>
            <a:ext cx="3845347" cy="2663259"/>
            <a:chOff x="0" y="0"/>
            <a:chExt cx="3429000" cy="23749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0800" y="76200"/>
              <a:ext cx="3340100" cy="2235200"/>
            </a:xfrm>
            <a:custGeom>
              <a:avLst/>
              <a:gdLst/>
              <a:ahLst/>
              <a:cxnLst/>
              <a:rect r="r" b="b" t="t" l="l"/>
              <a:pathLst>
                <a:path h="2235200" w="3340100">
                  <a:moveTo>
                    <a:pt x="2171700" y="25400"/>
                  </a:moveTo>
                  <a:lnTo>
                    <a:pt x="2400300" y="0"/>
                  </a:lnTo>
                  <a:lnTo>
                    <a:pt x="2641600" y="38100"/>
                  </a:lnTo>
                  <a:lnTo>
                    <a:pt x="2984500" y="38100"/>
                  </a:lnTo>
                  <a:cubicBezTo>
                    <a:pt x="2984500" y="38100"/>
                    <a:pt x="3086100" y="12700"/>
                    <a:pt x="3098800" y="38100"/>
                  </a:cubicBezTo>
                  <a:cubicBezTo>
                    <a:pt x="3111500" y="63500"/>
                    <a:pt x="3162300" y="228600"/>
                    <a:pt x="3162300" y="228600"/>
                  </a:cubicBezTo>
                  <a:cubicBezTo>
                    <a:pt x="3162300" y="228600"/>
                    <a:pt x="3213100" y="304800"/>
                    <a:pt x="3200400" y="355600"/>
                  </a:cubicBezTo>
                  <a:cubicBezTo>
                    <a:pt x="3187700" y="406400"/>
                    <a:pt x="3225800" y="520700"/>
                    <a:pt x="3225800" y="520700"/>
                  </a:cubicBezTo>
                  <a:cubicBezTo>
                    <a:pt x="3225800" y="520700"/>
                    <a:pt x="3251200" y="571500"/>
                    <a:pt x="3225800" y="622300"/>
                  </a:cubicBezTo>
                  <a:cubicBezTo>
                    <a:pt x="3225800" y="622300"/>
                    <a:pt x="3213100" y="762000"/>
                    <a:pt x="3238500" y="812800"/>
                  </a:cubicBezTo>
                  <a:cubicBezTo>
                    <a:pt x="3238500" y="812800"/>
                    <a:pt x="3276600" y="838200"/>
                    <a:pt x="3251200" y="1003300"/>
                  </a:cubicBezTo>
                  <a:lnTo>
                    <a:pt x="3263900" y="1181100"/>
                  </a:lnTo>
                  <a:cubicBezTo>
                    <a:pt x="3263900" y="1181100"/>
                    <a:pt x="3238500" y="1257300"/>
                    <a:pt x="3251200" y="1308100"/>
                  </a:cubicBezTo>
                  <a:lnTo>
                    <a:pt x="3276600" y="1562100"/>
                  </a:lnTo>
                  <a:lnTo>
                    <a:pt x="3327400" y="1701800"/>
                  </a:lnTo>
                  <a:lnTo>
                    <a:pt x="3327400" y="1854200"/>
                  </a:lnTo>
                  <a:lnTo>
                    <a:pt x="3340100" y="1955800"/>
                  </a:lnTo>
                  <a:cubicBezTo>
                    <a:pt x="3340100" y="1955800"/>
                    <a:pt x="3314700" y="2019300"/>
                    <a:pt x="3213100" y="2044700"/>
                  </a:cubicBezTo>
                  <a:cubicBezTo>
                    <a:pt x="3213100" y="2044700"/>
                    <a:pt x="3149600" y="2044700"/>
                    <a:pt x="3098800" y="2082800"/>
                  </a:cubicBezTo>
                  <a:cubicBezTo>
                    <a:pt x="3048000" y="2120900"/>
                    <a:pt x="2933700" y="2197100"/>
                    <a:pt x="2870200" y="2184400"/>
                  </a:cubicBezTo>
                  <a:cubicBezTo>
                    <a:pt x="2870200" y="2184400"/>
                    <a:pt x="2717800" y="2171700"/>
                    <a:pt x="2692400" y="2146300"/>
                  </a:cubicBezTo>
                  <a:cubicBezTo>
                    <a:pt x="2692400" y="2146300"/>
                    <a:pt x="2590800" y="2133600"/>
                    <a:pt x="2565400" y="2133600"/>
                  </a:cubicBezTo>
                  <a:cubicBezTo>
                    <a:pt x="2540000" y="2133600"/>
                    <a:pt x="2476500" y="2146300"/>
                    <a:pt x="2476500" y="2146300"/>
                  </a:cubicBezTo>
                  <a:cubicBezTo>
                    <a:pt x="2476500" y="2146300"/>
                    <a:pt x="2400300" y="2171700"/>
                    <a:pt x="2362200" y="2159000"/>
                  </a:cubicBezTo>
                  <a:cubicBezTo>
                    <a:pt x="2324100" y="2146300"/>
                    <a:pt x="2298700" y="2146300"/>
                    <a:pt x="2222500" y="2159000"/>
                  </a:cubicBezTo>
                  <a:cubicBezTo>
                    <a:pt x="2222500" y="2159000"/>
                    <a:pt x="2197100" y="2184400"/>
                    <a:pt x="2019300" y="2184400"/>
                  </a:cubicBezTo>
                  <a:cubicBezTo>
                    <a:pt x="2019300" y="2184400"/>
                    <a:pt x="1866900" y="2235200"/>
                    <a:pt x="1790700" y="2184400"/>
                  </a:cubicBezTo>
                  <a:cubicBezTo>
                    <a:pt x="1790700" y="2184400"/>
                    <a:pt x="1765300" y="2146300"/>
                    <a:pt x="1549400" y="2159000"/>
                  </a:cubicBezTo>
                  <a:cubicBezTo>
                    <a:pt x="1549400" y="2159000"/>
                    <a:pt x="1397000" y="2171700"/>
                    <a:pt x="1371600" y="2159000"/>
                  </a:cubicBezTo>
                  <a:lnTo>
                    <a:pt x="1066800" y="2197100"/>
                  </a:lnTo>
                  <a:cubicBezTo>
                    <a:pt x="1066800" y="2197100"/>
                    <a:pt x="723900" y="2184400"/>
                    <a:pt x="673100" y="2171700"/>
                  </a:cubicBezTo>
                  <a:cubicBezTo>
                    <a:pt x="622300" y="2159000"/>
                    <a:pt x="419100" y="2120900"/>
                    <a:pt x="393700" y="2146300"/>
                  </a:cubicBezTo>
                  <a:cubicBezTo>
                    <a:pt x="368300" y="2171700"/>
                    <a:pt x="215900" y="2171700"/>
                    <a:pt x="190500" y="2159000"/>
                  </a:cubicBezTo>
                  <a:cubicBezTo>
                    <a:pt x="165100" y="2146300"/>
                    <a:pt x="127000" y="2044700"/>
                    <a:pt x="114300" y="1993900"/>
                  </a:cubicBezTo>
                  <a:cubicBezTo>
                    <a:pt x="101600" y="1943100"/>
                    <a:pt x="101600" y="1803400"/>
                    <a:pt x="101600" y="1778000"/>
                  </a:cubicBezTo>
                  <a:cubicBezTo>
                    <a:pt x="101600" y="1752600"/>
                    <a:pt x="63500" y="1714500"/>
                    <a:pt x="63500" y="1714500"/>
                  </a:cubicBezTo>
                  <a:lnTo>
                    <a:pt x="88900" y="1562100"/>
                  </a:lnTo>
                  <a:cubicBezTo>
                    <a:pt x="88900" y="1562100"/>
                    <a:pt x="88900" y="1435100"/>
                    <a:pt x="63500" y="1397000"/>
                  </a:cubicBezTo>
                  <a:cubicBezTo>
                    <a:pt x="38100" y="1358900"/>
                    <a:pt x="63500" y="1206500"/>
                    <a:pt x="63500" y="1206500"/>
                  </a:cubicBezTo>
                  <a:cubicBezTo>
                    <a:pt x="63500" y="1206500"/>
                    <a:pt x="38100" y="1079500"/>
                    <a:pt x="50800" y="1041400"/>
                  </a:cubicBezTo>
                  <a:cubicBezTo>
                    <a:pt x="63500" y="1003300"/>
                    <a:pt x="76200" y="939800"/>
                    <a:pt x="76200" y="901700"/>
                  </a:cubicBezTo>
                  <a:cubicBezTo>
                    <a:pt x="76200" y="863600"/>
                    <a:pt x="50800" y="673100"/>
                    <a:pt x="50800" y="673100"/>
                  </a:cubicBezTo>
                  <a:lnTo>
                    <a:pt x="25400" y="571500"/>
                  </a:lnTo>
                  <a:cubicBezTo>
                    <a:pt x="25400" y="571500"/>
                    <a:pt x="0" y="508000"/>
                    <a:pt x="12700" y="393700"/>
                  </a:cubicBezTo>
                  <a:cubicBezTo>
                    <a:pt x="25400" y="279400"/>
                    <a:pt x="12700" y="279400"/>
                    <a:pt x="12700" y="279400"/>
                  </a:cubicBezTo>
                  <a:lnTo>
                    <a:pt x="215900" y="190500"/>
                  </a:lnTo>
                  <a:cubicBezTo>
                    <a:pt x="215900" y="190500"/>
                    <a:pt x="317500" y="76200"/>
                    <a:pt x="482600" y="76200"/>
                  </a:cubicBezTo>
                  <a:lnTo>
                    <a:pt x="609600" y="114300"/>
                  </a:lnTo>
                  <a:cubicBezTo>
                    <a:pt x="609600" y="114300"/>
                    <a:pt x="660400" y="139700"/>
                    <a:pt x="749300" y="127000"/>
                  </a:cubicBezTo>
                  <a:cubicBezTo>
                    <a:pt x="838200" y="114300"/>
                    <a:pt x="914400" y="88900"/>
                    <a:pt x="914400" y="88900"/>
                  </a:cubicBezTo>
                  <a:cubicBezTo>
                    <a:pt x="914400" y="88900"/>
                    <a:pt x="1003300" y="114300"/>
                    <a:pt x="1066800" y="88900"/>
                  </a:cubicBezTo>
                  <a:lnTo>
                    <a:pt x="1117600" y="76200"/>
                  </a:lnTo>
                  <a:lnTo>
                    <a:pt x="1143000" y="76200"/>
                  </a:lnTo>
                  <a:cubicBezTo>
                    <a:pt x="1143000" y="76200"/>
                    <a:pt x="1181100" y="50800"/>
                    <a:pt x="1206500" y="76200"/>
                  </a:cubicBezTo>
                  <a:cubicBezTo>
                    <a:pt x="1206500" y="76200"/>
                    <a:pt x="1231900" y="50800"/>
                    <a:pt x="1270000" y="63500"/>
                  </a:cubicBezTo>
                  <a:cubicBezTo>
                    <a:pt x="1270000" y="63500"/>
                    <a:pt x="1346200" y="38100"/>
                    <a:pt x="1346200" y="38100"/>
                  </a:cubicBezTo>
                  <a:cubicBezTo>
                    <a:pt x="1346200" y="38100"/>
                    <a:pt x="1435100" y="38100"/>
                    <a:pt x="1435100" y="38100"/>
                  </a:cubicBezTo>
                  <a:lnTo>
                    <a:pt x="1524000" y="63500"/>
                  </a:lnTo>
                  <a:lnTo>
                    <a:pt x="1765300" y="63500"/>
                  </a:lnTo>
                  <a:lnTo>
                    <a:pt x="1892300" y="50800"/>
                  </a:lnTo>
                  <a:lnTo>
                    <a:pt x="1943100" y="76200"/>
                  </a:lnTo>
                  <a:lnTo>
                    <a:pt x="2019300" y="50800"/>
                  </a:lnTo>
                  <a:lnTo>
                    <a:pt x="2171700" y="25400"/>
                  </a:lnTo>
                  <a:close/>
                </a:path>
              </a:pathLst>
            </a:custGeom>
            <a:blipFill>
              <a:blip r:embed="rId4"/>
              <a:stretch>
                <a:fillRect l="0" t="-89" r="0" b="-89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429000" cy="2374900"/>
            </a:xfrm>
            <a:custGeom>
              <a:avLst/>
              <a:gdLst/>
              <a:ahLst/>
              <a:cxnLst/>
              <a:rect r="r" b="b" t="t" l="l"/>
              <a:pathLst>
                <a:path h="2374900" w="3429000">
                  <a:moveTo>
                    <a:pt x="3429000" y="2374900"/>
                  </a:moveTo>
                  <a:lnTo>
                    <a:pt x="0" y="2374900"/>
                  </a:lnTo>
                  <a:lnTo>
                    <a:pt x="0" y="0"/>
                  </a:lnTo>
                  <a:lnTo>
                    <a:pt x="3429000" y="0"/>
                  </a:lnTo>
                  <a:lnTo>
                    <a:pt x="3429000" y="2374900"/>
                  </a:lnTo>
                  <a:close/>
                </a:path>
              </a:pathLst>
            </a:custGeom>
            <a:blipFill>
              <a:blip r:embed="rId5"/>
              <a:stretch>
                <a:fillRect l="-2902" t="-10996" r="-2492" b="-11124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0723720" y="4432042"/>
            <a:ext cx="3845347" cy="2663259"/>
            <a:chOff x="0" y="0"/>
            <a:chExt cx="3429000" cy="23749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50800" y="76200"/>
              <a:ext cx="3340100" cy="2235200"/>
            </a:xfrm>
            <a:custGeom>
              <a:avLst/>
              <a:gdLst/>
              <a:ahLst/>
              <a:cxnLst/>
              <a:rect r="r" b="b" t="t" l="l"/>
              <a:pathLst>
                <a:path h="2235200" w="3340100">
                  <a:moveTo>
                    <a:pt x="2171700" y="25400"/>
                  </a:moveTo>
                  <a:lnTo>
                    <a:pt x="2400300" y="0"/>
                  </a:lnTo>
                  <a:lnTo>
                    <a:pt x="2641600" y="38100"/>
                  </a:lnTo>
                  <a:lnTo>
                    <a:pt x="2984500" y="38100"/>
                  </a:lnTo>
                  <a:cubicBezTo>
                    <a:pt x="2984500" y="38100"/>
                    <a:pt x="3086100" y="12700"/>
                    <a:pt x="3098800" y="38100"/>
                  </a:cubicBezTo>
                  <a:cubicBezTo>
                    <a:pt x="3111500" y="63500"/>
                    <a:pt x="3162300" y="228600"/>
                    <a:pt x="3162300" y="228600"/>
                  </a:cubicBezTo>
                  <a:cubicBezTo>
                    <a:pt x="3162300" y="228600"/>
                    <a:pt x="3213100" y="304800"/>
                    <a:pt x="3200400" y="355600"/>
                  </a:cubicBezTo>
                  <a:cubicBezTo>
                    <a:pt x="3187700" y="406400"/>
                    <a:pt x="3225800" y="520700"/>
                    <a:pt x="3225800" y="520700"/>
                  </a:cubicBezTo>
                  <a:cubicBezTo>
                    <a:pt x="3225800" y="520700"/>
                    <a:pt x="3251200" y="571500"/>
                    <a:pt x="3225800" y="622300"/>
                  </a:cubicBezTo>
                  <a:cubicBezTo>
                    <a:pt x="3225800" y="622300"/>
                    <a:pt x="3213100" y="762000"/>
                    <a:pt x="3238500" y="812800"/>
                  </a:cubicBezTo>
                  <a:cubicBezTo>
                    <a:pt x="3238500" y="812800"/>
                    <a:pt x="3276600" y="838200"/>
                    <a:pt x="3251200" y="1003300"/>
                  </a:cubicBezTo>
                  <a:lnTo>
                    <a:pt x="3263900" y="1181100"/>
                  </a:lnTo>
                  <a:cubicBezTo>
                    <a:pt x="3263900" y="1181100"/>
                    <a:pt x="3238500" y="1257300"/>
                    <a:pt x="3251200" y="1308100"/>
                  </a:cubicBezTo>
                  <a:lnTo>
                    <a:pt x="3276600" y="1562100"/>
                  </a:lnTo>
                  <a:lnTo>
                    <a:pt x="3327400" y="1701800"/>
                  </a:lnTo>
                  <a:lnTo>
                    <a:pt x="3327400" y="1854200"/>
                  </a:lnTo>
                  <a:lnTo>
                    <a:pt x="3340100" y="1955800"/>
                  </a:lnTo>
                  <a:cubicBezTo>
                    <a:pt x="3340100" y="1955800"/>
                    <a:pt x="3314700" y="2019300"/>
                    <a:pt x="3213100" y="2044700"/>
                  </a:cubicBezTo>
                  <a:cubicBezTo>
                    <a:pt x="3213100" y="2044700"/>
                    <a:pt x="3149600" y="2044700"/>
                    <a:pt x="3098800" y="2082800"/>
                  </a:cubicBezTo>
                  <a:cubicBezTo>
                    <a:pt x="3048000" y="2120900"/>
                    <a:pt x="2933700" y="2197100"/>
                    <a:pt x="2870200" y="2184400"/>
                  </a:cubicBezTo>
                  <a:cubicBezTo>
                    <a:pt x="2870200" y="2184400"/>
                    <a:pt x="2717800" y="2171700"/>
                    <a:pt x="2692400" y="2146300"/>
                  </a:cubicBezTo>
                  <a:cubicBezTo>
                    <a:pt x="2692400" y="2146300"/>
                    <a:pt x="2590800" y="2133600"/>
                    <a:pt x="2565400" y="2133600"/>
                  </a:cubicBezTo>
                  <a:cubicBezTo>
                    <a:pt x="2540000" y="2133600"/>
                    <a:pt x="2476500" y="2146300"/>
                    <a:pt x="2476500" y="2146300"/>
                  </a:cubicBezTo>
                  <a:cubicBezTo>
                    <a:pt x="2476500" y="2146300"/>
                    <a:pt x="2400300" y="2171700"/>
                    <a:pt x="2362200" y="2159000"/>
                  </a:cubicBezTo>
                  <a:cubicBezTo>
                    <a:pt x="2324100" y="2146300"/>
                    <a:pt x="2298700" y="2146300"/>
                    <a:pt x="2222500" y="2159000"/>
                  </a:cubicBezTo>
                  <a:cubicBezTo>
                    <a:pt x="2222500" y="2159000"/>
                    <a:pt x="2197100" y="2184400"/>
                    <a:pt x="2019300" y="2184400"/>
                  </a:cubicBezTo>
                  <a:cubicBezTo>
                    <a:pt x="2019300" y="2184400"/>
                    <a:pt x="1866900" y="2235200"/>
                    <a:pt x="1790700" y="2184400"/>
                  </a:cubicBezTo>
                  <a:cubicBezTo>
                    <a:pt x="1790700" y="2184400"/>
                    <a:pt x="1765300" y="2146300"/>
                    <a:pt x="1549400" y="2159000"/>
                  </a:cubicBezTo>
                  <a:cubicBezTo>
                    <a:pt x="1549400" y="2159000"/>
                    <a:pt x="1397000" y="2171700"/>
                    <a:pt x="1371600" y="2159000"/>
                  </a:cubicBezTo>
                  <a:lnTo>
                    <a:pt x="1066800" y="2197100"/>
                  </a:lnTo>
                  <a:cubicBezTo>
                    <a:pt x="1066800" y="2197100"/>
                    <a:pt x="723900" y="2184400"/>
                    <a:pt x="673100" y="2171700"/>
                  </a:cubicBezTo>
                  <a:cubicBezTo>
                    <a:pt x="622300" y="2159000"/>
                    <a:pt x="419100" y="2120900"/>
                    <a:pt x="393700" y="2146300"/>
                  </a:cubicBezTo>
                  <a:cubicBezTo>
                    <a:pt x="368300" y="2171700"/>
                    <a:pt x="215900" y="2171700"/>
                    <a:pt x="190500" y="2159000"/>
                  </a:cubicBezTo>
                  <a:cubicBezTo>
                    <a:pt x="165100" y="2146300"/>
                    <a:pt x="127000" y="2044700"/>
                    <a:pt x="114300" y="1993900"/>
                  </a:cubicBezTo>
                  <a:cubicBezTo>
                    <a:pt x="101600" y="1943100"/>
                    <a:pt x="101600" y="1803400"/>
                    <a:pt x="101600" y="1778000"/>
                  </a:cubicBezTo>
                  <a:cubicBezTo>
                    <a:pt x="101600" y="1752600"/>
                    <a:pt x="63500" y="1714500"/>
                    <a:pt x="63500" y="1714500"/>
                  </a:cubicBezTo>
                  <a:lnTo>
                    <a:pt x="88900" y="1562100"/>
                  </a:lnTo>
                  <a:cubicBezTo>
                    <a:pt x="88900" y="1562100"/>
                    <a:pt x="88900" y="1435100"/>
                    <a:pt x="63500" y="1397000"/>
                  </a:cubicBezTo>
                  <a:cubicBezTo>
                    <a:pt x="38100" y="1358900"/>
                    <a:pt x="63500" y="1206500"/>
                    <a:pt x="63500" y="1206500"/>
                  </a:cubicBezTo>
                  <a:cubicBezTo>
                    <a:pt x="63500" y="1206500"/>
                    <a:pt x="38100" y="1079500"/>
                    <a:pt x="50800" y="1041400"/>
                  </a:cubicBezTo>
                  <a:cubicBezTo>
                    <a:pt x="63500" y="1003300"/>
                    <a:pt x="76200" y="939800"/>
                    <a:pt x="76200" y="901700"/>
                  </a:cubicBezTo>
                  <a:cubicBezTo>
                    <a:pt x="76200" y="863600"/>
                    <a:pt x="50800" y="673100"/>
                    <a:pt x="50800" y="673100"/>
                  </a:cubicBezTo>
                  <a:lnTo>
                    <a:pt x="25400" y="571500"/>
                  </a:lnTo>
                  <a:cubicBezTo>
                    <a:pt x="25400" y="571500"/>
                    <a:pt x="0" y="508000"/>
                    <a:pt x="12700" y="393700"/>
                  </a:cubicBezTo>
                  <a:cubicBezTo>
                    <a:pt x="25400" y="279400"/>
                    <a:pt x="12700" y="279400"/>
                    <a:pt x="12700" y="279400"/>
                  </a:cubicBezTo>
                  <a:lnTo>
                    <a:pt x="215900" y="190500"/>
                  </a:lnTo>
                  <a:cubicBezTo>
                    <a:pt x="215900" y="190500"/>
                    <a:pt x="317500" y="76200"/>
                    <a:pt x="482600" y="76200"/>
                  </a:cubicBezTo>
                  <a:lnTo>
                    <a:pt x="609600" y="114300"/>
                  </a:lnTo>
                  <a:cubicBezTo>
                    <a:pt x="609600" y="114300"/>
                    <a:pt x="660400" y="139700"/>
                    <a:pt x="749300" y="127000"/>
                  </a:cubicBezTo>
                  <a:cubicBezTo>
                    <a:pt x="838200" y="114300"/>
                    <a:pt x="914400" y="88900"/>
                    <a:pt x="914400" y="88900"/>
                  </a:cubicBezTo>
                  <a:cubicBezTo>
                    <a:pt x="914400" y="88900"/>
                    <a:pt x="1003300" y="114300"/>
                    <a:pt x="1066800" y="88900"/>
                  </a:cubicBezTo>
                  <a:lnTo>
                    <a:pt x="1117600" y="76200"/>
                  </a:lnTo>
                  <a:lnTo>
                    <a:pt x="1143000" y="76200"/>
                  </a:lnTo>
                  <a:cubicBezTo>
                    <a:pt x="1143000" y="76200"/>
                    <a:pt x="1181100" y="50800"/>
                    <a:pt x="1206500" y="76200"/>
                  </a:cubicBezTo>
                  <a:cubicBezTo>
                    <a:pt x="1206500" y="76200"/>
                    <a:pt x="1231900" y="50800"/>
                    <a:pt x="1270000" y="63500"/>
                  </a:cubicBezTo>
                  <a:cubicBezTo>
                    <a:pt x="1270000" y="63500"/>
                    <a:pt x="1346200" y="38100"/>
                    <a:pt x="1346200" y="38100"/>
                  </a:cubicBezTo>
                  <a:cubicBezTo>
                    <a:pt x="1346200" y="38100"/>
                    <a:pt x="1435100" y="38100"/>
                    <a:pt x="1435100" y="38100"/>
                  </a:cubicBezTo>
                  <a:lnTo>
                    <a:pt x="1524000" y="63500"/>
                  </a:lnTo>
                  <a:lnTo>
                    <a:pt x="1765300" y="63500"/>
                  </a:lnTo>
                  <a:lnTo>
                    <a:pt x="1892300" y="50800"/>
                  </a:lnTo>
                  <a:lnTo>
                    <a:pt x="1943100" y="76200"/>
                  </a:lnTo>
                  <a:lnTo>
                    <a:pt x="2019300" y="50800"/>
                  </a:lnTo>
                  <a:lnTo>
                    <a:pt x="2171700" y="2540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-367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429000" cy="2374900"/>
            </a:xfrm>
            <a:custGeom>
              <a:avLst/>
              <a:gdLst/>
              <a:ahLst/>
              <a:cxnLst/>
              <a:rect r="r" b="b" t="t" l="l"/>
              <a:pathLst>
                <a:path h="2374900" w="3429000">
                  <a:moveTo>
                    <a:pt x="3429000" y="2374900"/>
                  </a:moveTo>
                  <a:lnTo>
                    <a:pt x="0" y="2374900"/>
                  </a:lnTo>
                  <a:lnTo>
                    <a:pt x="0" y="0"/>
                  </a:lnTo>
                  <a:lnTo>
                    <a:pt x="3429000" y="0"/>
                  </a:lnTo>
                  <a:lnTo>
                    <a:pt x="3429000" y="2374900"/>
                  </a:lnTo>
                  <a:close/>
                </a:path>
              </a:pathLst>
            </a:custGeom>
            <a:blipFill>
              <a:blip r:embed="rId5"/>
              <a:stretch>
                <a:fillRect l="-2902" t="-10996" r="-2492" b="-11124"/>
              </a:stretch>
            </a:blip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3674685" y="5513350"/>
            <a:ext cx="3584615" cy="2482677"/>
            <a:chOff x="0" y="0"/>
            <a:chExt cx="3429000" cy="23749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50800" y="76200"/>
              <a:ext cx="3340100" cy="2235200"/>
            </a:xfrm>
            <a:custGeom>
              <a:avLst/>
              <a:gdLst/>
              <a:ahLst/>
              <a:cxnLst/>
              <a:rect r="r" b="b" t="t" l="l"/>
              <a:pathLst>
                <a:path h="2235200" w="3340100">
                  <a:moveTo>
                    <a:pt x="2171700" y="25400"/>
                  </a:moveTo>
                  <a:lnTo>
                    <a:pt x="2400300" y="0"/>
                  </a:lnTo>
                  <a:lnTo>
                    <a:pt x="2641600" y="38100"/>
                  </a:lnTo>
                  <a:lnTo>
                    <a:pt x="2984500" y="38100"/>
                  </a:lnTo>
                  <a:cubicBezTo>
                    <a:pt x="2984500" y="38100"/>
                    <a:pt x="3086100" y="12700"/>
                    <a:pt x="3098800" y="38100"/>
                  </a:cubicBezTo>
                  <a:cubicBezTo>
                    <a:pt x="3111500" y="63500"/>
                    <a:pt x="3162300" y="228600"/>
                    <a:pt x="3162300" y="228600"/>
                  </a:cubicBezTo>
                  <a:cubicBezTo>
                    <a:pt x="3162300" y="228600"/>
                    <a:pt x="3213100" y="304800"/>
                    <a:pt x="3200400" y="355600"/>
                  </a:cubicBezTo>
                  <a:cubicBezTo>
                    <a:pt x="3187700" y="406400"/>
                    <a:pt x="3225800" y="520700"/>
                    <a:pt x="3225800" y="520700"/>
                  </a:cubicBezTo>
                  <a:cubicBezTo>
                    <a:pt x="3225800" y="520700"/>
                    <a:pt x="3251200" y="571500"/>
                    <a:pt x="3225800" y="622300"/>
                  </a:cubicBezTo>
                  <a:cubicBezTo>
                    <a:pt x="3225800" y="622300"/>
                    <a:pt x="3213100" y="762000"/>
                    <a:pt x="3238500" y="812800"/>
                  </a:cubicBezTo>
                  <a:cubicBezTo>
                    <a:pt x="3238500" y="812800"/>
                    <a:pt x="3276600" y="838200"/>
                    <a:pt x="3251200" y="1003300"/>
                  </a:cubicBezTo>
                  <a:lnTo>
                    <a:pt x="3263900" y="1181100"/>
                  </a:lnTo>
                  <a:cubicBezTo>
                    <a:pt x="3263900" y="1181100"/>
                    <a:pt x="3238500" y="1257300"/>
                    <a:pt x="3251200" y="1308100"/>
                  </a:cubicBezTo>
                  <a:lnTo>
                    <a:pt x="3276600" y="1562100"/>
                  </a:lnTo>
                  <a:lnTo>
                    <a:pt x="3327400" y="1701800"/>
                  </a:lnTo>
                  <a:lnTo>
                    <a:pt x="3327400" y="1854200"/>
                  </a:lnTo>
                  <a:lnTo>
                    <a:pt x="3340100" y="1955800"/>
                  </a:lnTo>
                  <a:cubicBezTo>
                    <a:pt x="3340100" y="1955800"/>
                    <a:pt x="3314700" y="2019300"/>
                    <a:pt x="3213100" y="2044700"/>
                  </a:cubicBezTo>
                  <a:cubicBezTo>
                    <a:pt x="3213100" y="2044700"/>
                    <a:pt x="3149600" y="2044700"/>
                    <a:pt x="3098800" y="2082800"/>
                  </a:cubicBezTo>
                  <a:cubicBezTo>
                    <a:pt x="3048000" y="2120900"/>
                    <a:pt x="2933700" y="2197100"/>
                    <a:pt x="2870200" y="2184400"/>
                  </a:cubicBezTo>
                  <a:cubicBezTo>
                    <a:pt x="2870200" y="2184400"/>
                    <a:pt x="2717800" y="2171700"/>
                    <a:pt x="2692400" y="2146300"/>
                  </a:cubicBezTo>
                  <a:cubicBezTo>
                    <a:pt x="2692400" y="2146300"/>
                    <a:pt x="2590800" y="2133600"/>
                    <a:pt x="2565400" y="2133600"/>
                  </a:cubicBezTo>
                  <a:cubicBezTo>
                    <a:pt x="2540000" y="2133600"/>
                    <a:pt x="2476500" y="2146300"/>
                    <a:pt x="2476500" y="2146300"/>
                  </a:cubicBezTo>
                  <a:cubicBezTo>
                    <a:pt x="2476500" y="2146300"/>
                    <a:pt x="2400300" y="2171700"/>
                    <a:pt x="2362200" y="2159000"/>
                  </a:cubicBezTo>
                  <a:cubicBezTo>
                    <a:pt x="2324100" y="2146300"/>
                    <a:pt x="2298700" y="2146300"/>
                    <a:pt x="2222500" y="2159000"/>
                  </a:cubicBezTo>
                  <a:cubicBezTo>
                    <a:pt x="2222500" y="2159000"/>
                    <a:pt x="2197100" y="2184400"/>
                    <a:pt x="2019300" y="2184400"/>
                  </a:cubicBezTo>
                  <a:cubicBezTo>
                    <a:pt x="2019300" y="2184400"/>
                    <a:pt x="1866900" y="2235200"/>
                    <a:pt x="1790700" y="2184400"/>
                  </a:cubicBezTo>
                  <a:cubicBezTo>
                    <a:pt x="1790700" y="2184400"/>
                    <a:pt x="1765300" y="2146300"/>
                    <a:pt x="1549400" y="2159000"/>
                  </a:cubicBezTo>
                  <a:cubicBezTo>
                    <a:pt x="1549400" y="2159000"/>
                    <a:pt x="1397000" y="2171700"/>
                    <a:pt x="1371600" y="2159000"/>
                  </a:cubicBezTo>
                  <a:lnTo>
                    <a:pt x="1066800" y="2197100"/>
                  </a:lnTo>
                  <a:cubicBezTo>
                    <a:pt x="1066800" y="2197100"/>
                    <a:pt x="723900" y="2184400"/>
                    <a:pt x="673100" y="2171700"/>
                  </a:cubicBezTo>
                  <a:cubicBezTo>
                    <a:pt x="622300" y="2159000"/>
                    <a:pt x="419100" y="2120900"/>
                    <a:pt x="393700" y="2146300"/>
                  </a:cubicBezTo>
                  <a:cubicBezTo>
                    <a:pt x="368300" y="2171700"/>
                    <a:pt x="215900" y="2171700"/>
                    <a:pt x="190500" y="2159000"/>
                  </a:cubicBezTo>
                  <a:cubicBezTo>
                    <a:pt x="165100" y="2146300"/>
                    <a:pt x="127000" y="2044700"/>
                    <a:pt x="114300" y="1993900"/>
                  </a:cubicBezTo>
                  <a:cubicBezTo>
                    <a:pt x="101600" y="1943100"/>
                    <a:pt x="101600" y="1803400"/>
                    <a:pt x="101600" y="1778000"/>
                  </a:cubicBezTo>
                  <a:cubicBezTo>
                    <a:pt x="101600" y="1752600"/>
                    <a:pt x="63500" y="1714500"/>
                    <a:pt x="63500" y="1714500"/>
                  </a:cubicBezTo>
                  <a:lnTo>
                    <a:pt x="88900" y="1562100"/>
                  </a:lnTo>
                  <a:cubicBezTo>
                    <a:pt x="88900" y="1562100"/>
                    <a:pt x="88900" y="1435100"/>
                    <a:pt x="63500" y="1397000"/>
                  </a:cubicBezTo>
                  <a:cubicBezTo>
                    <a:pt x="38100" y="1358900"/>
                    <a:pt x="63500" y="1206500"/>
                    <a:pt x="63500" y="1206500"/>
                  </a:cubicBezTo>
                  <a:cubicBezTo>
                    <a:pt x="63500" y="1206500"/>
                    <a:pt x="38100" y="1079500"/>
                    <a:pt x="50800" y="1041400"/>
                  </a:cubicBezTo>
                  <a:cubicBezTo>
                    <a:pt x="63500" y="1003300"/>
                    <a:pt x="76200" y="939800"/>
                    <a:pt x="76200" y="901700"/>
                  </a:cubicBezTo>
                  <a:cubicBezTo>
                    <a:pt x="76200" y="863600"/>
                    <a:pt x="50800" y="673100"/>
                    <a:pt x="50800" y="673100"/>
                  </a:cubicBezTo>
                  <a:lnTo>
                    <a:pt x="25400" y="571500"/>
                  </a:lnTo>
                  <a:cubicBezTo>
                    <a:pt x="25400" y="571500"/>
                    <a:pt x="0" y="508000"/>
                    <a:pt x="12700" y="393700"/>
                  </a:cubicBezTo>
                  <a:cubicBezTo>
                    <a:pt x="25400" y="279400"/>
                    <a:pt x="12700" y="279400"/>
                    <a:pt x="12700" y="279400"/>
                  </a:cubicBezTo>
                  <a:lnTo>
                    <a:pt x="215900" y="190500"/>
                  </a:lnTo>
                  <a:cubicBezTo>
                    <a:pt x="215900" y="190500"/>
                    <a:pt x="317500" y="76200"/>
                    <a:pt x="482600" y="76200"/>
                  </a:cubicBezTo>
                  <a:lnTo>
                    <a:pt x="609600" y="114300"/>
                  </a:lnTo>
                  <a:cubicBezTo>
                    <a:pt x="609600" y="114300"/>
                    <a:pt x="660400" y="139700"/>
                    <a:pt x="749300" y="127000"/>
                  </a:cubicBezTo>
                  <a:cubicBezTo>
                    <a:pt x="838200" y="114300"/>
                    <a:pt x="914400" y="88900"/>
                    <a:pt x="914400" y="88900"/>
                  </a:cubicBezTo>
                  <a:cubicBezTo>
                    <a:pt x="914400" y="88900"/>
                    <a:pt x="1003300" y="114300"/>
                    <a:pt x="1066800" y="88900"/>
                  </a:cubicBezTo>
                  <a:lnTo>
                    <a:pt x="1117600" y="76200"/>
                  </a:lnTo>
                  <a:lnTo>
                    <a:pt x="1143000" y="76200"/>
                  </a:lnTo>
                  <a:cubicBezTo>
                    <a:pt x="1143000" y="76200"/>
                    <a:pt x="1181100" y="50800"/>
                    <a:pt x="1206500" y="76200"/>
                  </a:cubicBezTo>
                  <a:cubicBezTo>
                    <a:pt x="1206500" y="76200"/>
                    <a:pt x="1231900" y="50800"/>
                    <a:pt x="1270000" y="63500"/>
                  </a:cubicBezTo>
                  <a:cubicBezTo>
                    <a:pt x="1270000" y="63500"/>
                    <a:pt x="1346200" y="38100"/>
                    <a:pt x="1346200" y="38100"/>
                  </a:cubicBezTo>
                  <a:cubicBezTo>
                    <a:pt x="1346200" y="38100"/>
                    <a:pt x="1435100" y="38100"/>
                    <a:pt x="1435100" y="38100"/>
                  </a:cubicBezTo>
                  <a:lnTo>
                    <a:pt x="1524000" y="63500"/>
                  </a:lnTo>
                  <a:lnTo>
                    <a:pt x="1765300" y="63500"/>
                  </a:lnTo>
                  <a:lnTo>
                    <a:pt x="1892300" y="50800"/>
                  </a:lnTo>
                  <a:lnTo>
                    <a:pt x="1943100" y="76200"/>
                  </a:lnTo>
                  <a:lnTo>
                    <a:pt x="2019300" y="50800"/>
                  </a:lnTo>
                  <a:lnTo>
                    <a:pt x="2171700" y="25400"/>
                  </a:lnTo>
                  <a:close/>
                </a:path>
              </a:pathLst>
            </a:custGeom>
            <a:blipFill>
              <a:blip r:embed="rId7"/>
              <a:stretch>
                <a:fillRect l="0" t="-325" r="0" b="-325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429000" cy="2374900"/>
            </a:xfrm>
            <a:custGeom>
              <a:avLst/>
              <a:gdLst/>
              <a:ahLst/>
              <a:cxnLst/>
              <a:rect r="r" b="b" t="t" l="l"/>
              <a:pathLst>
                <a:path h="2374900" w="3429000">
                  <a:moveTo>
                    <a:pt x="3429000" y="2374900"/>
                  </a:moveTo>
                  <a:lnTo>
                    <a:pt x="0" y="2374900"/>
                  </a:lnTo>
                  <a:lnTo>
                    <a:pt x="0" y="0"/>
                  </a:lnTo>
                  <a:lnTo>
                    <a:pt x="3429000" y="0"/>
                  </a:lnTo>
                  <a:lnTo>
                    <a:pt x="3429000" y="2374900"/>
                  </a:lnTo>
                  <a:close/>
                </a:path>
              </a:pathLst>
            </a:custGeom>
            <a:blipFill>
              <a:blip r:embed="rId5"/>
              <a:stretch>
                <a:fillRect l="-2902" t="-10996" r="-2492" b="-11124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2044278" y="1772336"/>
            <a:ext cx="10338786" cy="1246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46"/>
              </a:lnSpc>
              <a:spcBef>
                <a:spcPct val="0"/>
              </a:spcBef>
            </a:pPr>
            <a:r>
              <a:rPr lang="en-US" sz="6819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Instrumentalisierung des Rechtsrock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09627" y="3550866"/>
            <a:ext cx="4840828" cy="173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349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4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wichtiges Mittel, um Jugendlichen rechtsextreme Inhalte zu vermitteln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966474" y="5383002"/>
            <a:ext cx="4167962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349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4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„Musik ist unsere Waffe, gefährlicher als Panzer und Granaten“ („Sturmwehr“ in ihrem Titel „Unsere Musik“ aus dem Jahr 2000)</a:t>
            </a:r>
            <a:r>
              <a:rPr lang="en-US" b="true" sz="24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728042" y="8606538"/>
            <a:ext cx="3809863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349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4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Musiktexte als wichtigstes Medium</a:t>
            </a:r>
            <a:r>
              <a:rPr lang="en-US" b="true" sz="24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472578"/>
            <a:ext cx="4197628" cy="556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7"/>
              </a:lnSpc>
              <a:spcBef>
                <a:spcPct val="0"/>
              </a:spcBef>
            </a:pPr>
            <a:r>
              <a:rPr lang="en-US" sz="2969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Antisemitismus</a:t>
            </a:r>
            <a:r>
              <a:rPr lang="en-US" sz="2969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 im Rechtsrock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222" r="0" b="-15222"/>
            </a:stretch>
          </a:blipFill>
        </p:spPr>
      </p:sp>
      <p:sp>
        <p:nvSpPr>
          <p:cNvPr name="AutoShape 3" id="3"/>
          <p:cNvSpPr/>
          <p:nvPr/>
        </p:nvSpPr>
        <p:spPr>
          <a:xfrm flipH="true">
            <a:off x="17780819" y="8422988"/>
            <a:ext cx="0" cy="1364026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1935551" y="0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0" y="2057143"/>
                </a:moveTo>
                <a:lnTo>
                  <a:pt x="6352449" y="2057143"/>
                </a:lnTo>
                <a:lnTo>
                  <a:pt x="6352449" y="0"/>
                </a:lnTo>
                <a:lnTo>
                  <a:pt x="0" y="0"/>
                </a:lnTo>
                <a:lnTo>
                  <a:pt x="0" y="2057143"/>
                </a:lnTo>
                <a:close/>
              </a:path>
            </a:pathLst>
          </a:custGeom>
          <a:blipFill>
            <a:blip r:embed="rId3"/>
            <a:stretch>
              <a:fillRect l="0" t="0" r="-52860" b="-80694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0" y="8229728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6352449" y="0"/>
                </a:moveTo>
                <a:lnTo>
                  <a:pt x="0" y="0"/>
                </a:lnTo>
                <a:lnTo>
                  <a:pt x="0" y="2057144"/>
                </a:lnTo>
                <a:lnTo>
                  <a:pt x="6352449" y="2057144"/>
                </a:lnTo>
                <a:lnTo>
                  <a:pt x="6352449" y="0"/>
                </a:lnTo>
                <a:close/>
              </a:path>
            </a:pathLst>
          </a:custGeom>
          <a:blipFill>
            <a:blip r:embed="rId3"/>
            <a:stretch>
              <a:fillRect l="0" t="0" r="-52860" b="-80694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564605" y="1524326"/>
            <a:ext cx="7456651" cy="9328587"/>
            <a:chOff x="0" y="0"/>
            <a:chExt cx="15227300" cy="190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944032" y="1334822"/>
              <a:ext cx="13606916" cy="16933143"/>
            </a:xfrm>
            <a:custGeom>
              <a:avLst/>
              <a:gdLst/>
              <a:ahLst/>
              <a:cxnLst/>
              <a:rect r="r" b="b" t="t" l="l"/>
              <a:pathLst>
                <a:path h="16933143" w="13606916">
                  <a:moveTo>
                    <a:pt x="13372024" y="16933144"/>
                  </a:moveTo>
                  <a:lnTo>
                    <a:pt x="0" y="16933144"/>
                  </a:lnTo>
                  <a:lnTo>
                    <a:pt x="0" y="3963789"/>
                  </a:lnTo>
                  <a:lnTo>
                    <a:pt x="3070363" y="104861"/>
                  </a:lnTo>
                  <a:lnTo>
                    <a:pt x="9999657" y="0"/>
                  </a:lnTo>
                  <a:lnTo>
                    <a:pt x="11721831" y="784042"/>
                  </a:lnTo>
                  <a:lnTo>
                    <a:pt x="13606915" y="5926809"/>
                  </a:lnTo>
                  <a:close/>
                </a:path>
              </a:pathLst>
            </a:custGeom>
            <a:blipFill>
              <a:blip r:embed="rId4"/>
              <a:stretch>
                <a:fillRect l="0" t="-10248" r="0" b="-10248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5227300" cy="19050000"/>
            </a:xfrm>
            <a:custGeom>
              <a:avLst/>
              <a:gdLst/>
              <a:ahLst/>
              <a:cxnLst/>
              <a:rect r="r" b="b" t="t" l="l"/>
              <a:pathLst>
                <a:path h="19050000" w="15227300">
                  <a:moveTo>
                    <a:pt x="0" y="0"/>
                  </a:moveTo>
                  <a:lnTo>
                    <a:pt x="15227300" y="0"/>
                  </a:lnTo>
                  <a:lnTo>
                    <a:pt x="15227300" y="19050000"/>
                  </a:lnTo>
                  <a:lnTo>
                    <a:pt x="0" y="19050000"/>
                  </a:lnTo>
                  <a:close/>
                </a:path>
              </a:pathLst>
            </a:custGeom>
            <a:blipFill>
              <a:blip r:embed="rId5"/>
              <a:stretch>
                <a:fillRect l="0" t="-272" r="0" b="-272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10684108" y="819150"/>
            <a:ext cx="5686996" cy="2455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46"/>
              </a:lnSpc>
              <a:spcBef>
                <a:spcPct val="0"/>
              </a:spcBef>
            </a:pPr>
            <a:r>
              <a:rPr lang="en-US" sz="6819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Antisemitismus im Rechtsrock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488345" y="3782071"/>
            <a:ext cx="6770955" cy="524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Innerhalb der letzten zwanzig Jahre: rechte Jugendkultur wies eine immer höhere kulturelle Integrationsfähigkeit auf</a:t>
            </a:r>
          </a:p>
          <a:p>
            <a:pPr algn="l">
              <a:lnSpc>
                <a:spcPts val="3499"/>
              </a:lnSpc>
            </a:pP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eit Beginn der 80er Jahre spielen Antisemitismus und Verschwörungstheorien eine wichtige Rolle im Rechtsrock</a:t>
            </a:r>
          </a:p>
          <a:p>
            <a:pPr algn="l">
              <a:lnSpc>
                <a:spcPts val="3499"/>
              </a:lnSpc>
            </a:pPr>
          </a:p>
          <a:p>
            <a:pPr algn="l" marL="539749" indent="-269875" lvl="1">
              <a:lnSpc>
                <a:spcPts val="3499"/>
              </a:lnSpc>
              <a:spcBef>
                <a:spcPct val="0"/>
              </a:spcBef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Meist keine konkrete Form des Antisemitismus, sondern Mischform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222" r="0" b="-15222"/>
            </a:stretch>
          </a:blipFill>
        </p:spPr>
      </p:sp>
      <p:sp>
        <p:nvSpPr>
          <p:cNvPr name="AutoShape 3" id="3"/>
          <p:cNvSpPr/>
          <p:nvPr/>
        </p:nvSpPr>
        <p:spPr>
          <a:xfrm flipH="true">
            <a:off x="17780819" y="8422988"/>
            <a:ext cx="0" cy="1364026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1935551" y="0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0" y="2057143"/>
                </a:moveTo>
                <a:lnTo>
                  <a:pt x="6352449" y="2057143"/>
                </a:lnTo>
                <a:lnTo>
                  <a:pt x="6352449" y="0"/>
                </a:lnTo>
                <a:lnTo>
                  <a:pt x="0" y="0"/>
                </a:lnTo>
                <a:lnTo>
                  <a:pt x="0" y="2057143"/>
                </a:lnTo>
                <a:close/>
              </a:path>
            </a:pathLst>
          </a:custGeom>
          <a:blipFill>
            <a:blip r:embed="rId3"/>
            <a:stretch>
              <a:fillRect l="0" t="0" r="-52860" b="-80694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0" y="8229728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6352449" y="0"/>
                </a:moveTo>
                <a:lnTo>
                  <a:pt x="0" y="0"/>
                </a:lnTo>
                <a:lnTo>
                  <a:pt x="0" y="2057144"/>
                </a:lnTo>
                <a:lnTo>
                  <a:pt x="6352449" y="2057144"/>
                </a:lnTo>
                <a:lnTo>
                  <a:pt x="6352449" y="0"/>
                </a:lnTo>
                <a:close/>
              </a:path>
            </a:pathLst>
          </a:custGeom>
          <a:blipFill>
            <a:blip r:embed="rId3"/>
            <a:stretch>
              <a:fillRect l="0" t="0" r="-52860" b="-80694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251625" y="1389336"/>
            <a:ext cx="7695020" cy="1878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94"/>
              </a:lnSpc>
              <a:spcBef>
                <a:spcPct val="0"/>
              </a:spcBef>
            </a:pPr>
            <a:r>
              <a:rPr lang="en-US" sz="10353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Tiermetaphern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616403" y="1532199"/>
            <a:ext cx="6635222" cy="7222602"/>
          </a:xfrm>
          <a:custGeom>
            <a:avLst/>
            <a:gdLst/>
            <a:ahLst/>
            <a:cxnLst/>
            <a:rect r="r" b="b" t="t" l="l"/>
            <a:pathLst>
              <a:path h="7222602" w="6635222">
                <a:moveTo>
                  <a:pt x="0" y="0"/>
                </a:moveTo>
                <a:lnTo>
                  <a:pt x="6635222" y="0"/>
                </a:lnTo>
                <a:lnTo>
                  <a:pt x="6635222" y="7222602"/>
                </a:lnTo>
                <a:lnTo>
                  <a:pt x="0" y="72226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144000" y="3664729"/>
            <a:ext cx="4422465" cy="810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74"/>
              </a:lnSpc>
              <a:spcBef>
                <a:spcPct val="0"/>
              </a:spcBef>
            </a:pPr>
            <a:r>
              <a:rPr lang="en-US" b="true" sz="483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“Der Parasit”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222" r="0" b="-15222"/>
            </a:stretch>
          </a:blipFill>
        </p:spPr>
      </p:sp>
      <p:sp>
        <p:nvSpPr>
          <p:cNvPr name="AutoShape 3" id="3"/>
          <p:cNvSpPr/>
          <p:nvPr/>
        </p:nvSpPr>
        <p:spPr>
          <a:xfrm flipH="true">
            <a:off x="17780819" y="8422988"/>
            <a:ext cx="0" cy="1364026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1935551" y="0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0" y="2057143"/>
                </a:moveTo>
                <a:lnTo>
                  <a:pt x="6352449" y="2057143"/>
                </a:lnTo>
                <a:lnTo>
                  <a:pt x="6352449" y="0"/>
                </a:lnTo>
                <a:lnTo>
                  <a:pt x="0" y="0"/>
                </a:lnTo>
                <a:lnTo>
                  <a:pt x="0" y="2057143"/>
                </a:lnTo>
                <a:close/>
              </a:path>
            </a:pathLst>
          </a:custGeom>
          <a:blipFill>
            <a:blip r:embed="rId3"/>
            <a:stretch>
              <a:fillRect l="0" t="0" r="-52860" b="-80694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0" y="8229728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6352449" y="0"/>
                </a:moveTo>
                <a:lnTo>
                  <a:pt x="0" y="0"/>
                </a:lnTo>
                <a:lnTo>
                  <a:pt x="0" y="2057144"/>
                </a:lnTo>
                <a:lnTo>
                  <a:pt x="6352449" y="2057144"/>
                </a:lnTo>
                <a:lnTo>
                  <a:pt x="6352449" y="0"/>
                </a:lnTo>
                <a:close/>
              </a:path>
            </a:pathLst>
          </a:custGeom>
          <a:blipFill>
            <a:blip r:embed="rId3"/>
            <a:stretch>
              <a:fillRect l="0" t="0" r="-52860" b="-80694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48980" y="1311600"/>
            <a:ext cx="7695020" cy="1878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94"/>
              </a:lnSpc>
              <a:spcBef>
                <a:spcPct val="0"/>
              </a:spcBef>
            </a:pPr>
            <a:r>
              <a:rPr lang="en-US" sz="10353">
                <a:solidFill>
                  <a:srgbClr val="FFFFFF"/>
                </a:solidFill>
                <a:latin typeface="Zuume Rough Bold"/>
                <a:ea typeface="Zuume Rough Bold"/>
                <a:cs typeface="Zuume Rough Bold"/>
                <a:sym typeface="Zuume Rough Bold"/>
              </a:rPr>
              <a:t>Tiermetaphern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357333" y="3301961"/>
            <a:ext cx="4759321" cy="820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774"/>
              </a:lnSpc>
              <a:spcBef>
                <a:spcPct val="0"/>
              </a:spcBef>
            </a:pPr>
            <a:r>
              <a:rPr lang="en-US" b="true" sz="483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“Die Schlange”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9843834" y="2066030"/>
            <a:ext cx="6901110" cy="6901110"/>
          </a:xfrm>
          <a:custGeom>
            <a:avLst/>
            <a:gdLst/>
            <a:ahLst/>
            <a:cxnLst/>
            <a:rect r="r" b="b" t="t" l="l"/>
            <a:pathLst>
              <a:path h="6901110" w="6901110">
                <a:moveTo>
                  <a:pt x="0" y="0"/>
                </a:moveTo>
                <a:lnTo>
                  <a:pt x="6901110" y="0"/>
                </a:lnTo>
                <a:lnTo>
                  <a:pt x="6901110" y="6901110"/>
                </a:lnTo>
                <a:lnTo>
                  <a:pt x="0" y="69011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222" r="0" b="-15222"/>
            </a:stretch>
          </a:blipFill>
        </p:spPr>
      </p:sp>
      <p:sp>
        <p:nvSpPr>
          <p:cNvPr name="AutoShape 3" id="3"/>
          <p:cNvSpPr/>
          <p:nvPr/>
        </p:nvSpPr>
        <p:spPr>
          <a:xfrm flipH="true">
            <a:off x="17780819" y="8422988"/>
            <a:ext cx="0" cy="1364026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1935551" y="0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0" y="2057143"/>
                </a:moveTo>
                <a:lnTo>
                  <a:pt x="6352449" y="2057143"/>
                </a:lnTo>
                <a:lnTo>
                  <a:pt x="6352449" y="0"/>
                </a:lnTo>
                <a:lnTo>
                  <a:pt x="0" y="0"/>
                </a:lnTo>
                <a:lnTo>
                  <a:pt x="0" y="2057143"/>
                </a:lnTo>
                <a:close/>
              </a:path>
            </a:pathLst>
          </a:custGeom>
          <a:blipFill>
            <a:blip r:embed="rId3"/>
            <a:stretch>
              <a:fillRect l="0" t="0" r="-52860" b="-80694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0" y="8229728"/>
            <a:ext cx="6352449" cy="2057143"/>
          </a:xfrm>
          <a:custGeom>
            <a:avLst/>
            <a:gdLst/>
            <a:ahLst/>
            <a:cxnLst/>
            <a:rect r="r" b="b" t="t" l="l"/>
            <a:pathLst>
              <a:path h="2057143" w="6352449">
                <a:moveTo>
                  <a:pt x="6352449" y="0"/>
                </a:moveTo>
                <a:lnTo>
                  <a:pt x="0" y="0"/>
                </a:lnTo>
                <a:lnTo>
                  <a:pt x="0" y="2057144"/>
                </a:lnTo>
                <a:lnTo>
                  <a:pt x="6352449" y="2057144"/>
                </a:lnTo>
                <a:lnTo>
                  <a:pt x="6352449" y="0"/>
                </a:lnTo>
                <a:close/>
              </a:path>
            </a:pathLst>
          </a:custGeom>
          <a:blipFill>
            <a:blip r:embed="rId3"/>
            <a:stretch>
              <a:fillRect l="0" t="0" r="-52860" b="-8069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76225" y="5248553"/>
            <a:ext cx="1070934" cy="586337"/>
          </a:xfrm>
          <a:custGeom>
            <a:avLst/>
            <a:gdLst/>
            <a:ahLst/>
            <a:cxnLst/>
            <a:rect r="r" b="b" t="t" l="l"/>
            <a:pathLst>
              <a:path h="586337" w="1070934">
                <a:moveTo>
                  <a:pt x="0" y="0"/>
                </a:moveTo>
                <a:lnTo>
                  <a:pt x="1070934" y="0"/>
                </a:lnTo>
                <a:lnTo>
                  <a:pt x="1070934" y="586337"/>
                </a:lnTo>
                <a:lnTo>
                  <a:pt x="0" y="5863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99252" y="3096248"/>
            <a:ext cx="11651517" cy="1558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871" indent="-323936" lvl="1">
              <a:lnSpc>
                <a:spcPts val="4201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klare Konstituierung “des Juden” als Fremder, der Outgroup zugehörig und klare Abgrenzung von der Ingroup</a:t>
            </a:r>
          </a:p>
          <a:p>
            <a:pPr algn="l">
              <a:lnSpc>
                <a:spcPts val="4201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232982" y="1450724"/>
            <a:ext cx="7660905" cy="751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7"/>
              </a:lnSpc>
              <a:spcBef>
                <a:spcPct val="0"/>
              </a:spcBef>
            </a:pPr>
            <a:r>
              <a:rPr lang="en-US" b="true" sz="4462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Offener Antisemitismus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34768" y="5026952"/>
            <a:ext cx="12470914" cy="1558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1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CD Hüllen (Covern): KZ Verbrennungsöfen zu sehen, Gaskammern, Bahngleise von Auschwitz sowie Karikaturen aus dem “Stürmer” mehr oder weniger akkurat übernommen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99252" y="7181978"/>
            <a:ext cx="10499963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Auch sekundärer Antisemitismus als gängiges Phänomen des “offenen Antisemitismus”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DAGYdQSi5a8</dc:identifier>
  <dcterms:modified xsi:type="dcterms:W3CDTF">2011-08-01T06:04:30Z</dcterms:modified>
  <cp:revision>1</cp:revision>
  <dc:title>Kopie von Dein Abschnittstext</dc:title>
</cp:coreProperties>
</file>