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 id="2147483655" r:id="rId3"/>
    <p:sldMasterId id="2147483657" r:id="rId4"/>
    <p:sldMasterId id="2147483661" r:id="rId5"/>
    <p:sldMasterId id="2147483663" r:id="rId6"/>
    <p:sldMasterId id="2147483665" r:id="rId7"/>
  </p:sldMasterIdLst>
  <p:notesMasterIdLst>
    <p:notesMasterId r:id="rId39"/>
  </p:notesMasterIdLst>
  <p:sldIdLst>
    <p:sldId id="473" r:id="rId8"/>
    <p:sldId id="359" r:id="rId9"/>
    <p:sldId id="345" r:id="rId10"/>
    <p:sldId id="587" r:id="rId11"/>
    <p:sldId id="588" r:id="rId12"/>
    <p:sldId id="617" r:id="rId13"/>
    <p:sldId id="590" r:id="rId14"/>
    <p:sldId id="591" r:id="rId15"/>
    <p:sldId id="592" r:id="rId16"/>
    <p:sldId id="593" r:id="rId17"/>
    <p:sldId id="594" r:id="rId18"/>
    <p:sldId id="595" r:id="rId19"/>
    <p:sldId id="596" r:id="rId20"/>
    <p:sldId id="618" r:id="rId21"/>
    <p:sldId id="600" r:id="rId22"/>
    <p:sldId id="601" r:id="rId23"/>
    <p:sldId id="602" r:id="rId24"/>
    <p:sldId id="603" r:id="rId25"/>
    <p:sldId id="604" r:id="rId26"/>
    <p:sldId id="606" r:id="rId27"/>
    <p:sldId id="605" r:id="rId28"/>
    <p:sldId id="607" r:id="rId29"/>
    <p:sldId id="608" r:id="rId30"/>
    <p:sldId id="610" r:id="rId31"/>
    <p:sldId id="609" r:id="rId32"/>
    <p:sldId id="611" r:id="rId33"/>
    <p:sldId id="612" r:id="rId34"/>
    <p:sldId id="613" r:id="rId35"/>
    <p:sldId id="614" r:id="rId36"/>
    <p:sldId id="615" r:id="rId37"/>
    <p:sldId id="616" r:id="rId38"/>
  </p:sldIdLst>
  <p:sldSz cx="10080625" cy="7561263"/>
  <p:notesSz cx="6858000" cy="9144000"/>
  <p:defaultText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9">
          <p15:clr>
            <a:srgbClr val="A4A3A4"/>
          </p15:clr>
        </p15:guide>
        <p15:guide id="2" pos="3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11C"/>
    <a:srgbClr val="003560"/>
    <a:srgbClr val="E7E7E7"/>
    <a:srgbClr val="E6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1" autoAdjust="0"/>
    <p:restoredTop sz="94707" autoAdjust="0"/>
  </p:normalViewPr>
  <p:slideViewPr>
    <p:cSldViewPr snapToGrid="0" snapToObjects="1">
      <p:cViewPr varScale="1">
        <p:scale>
          <a:sx n="77" d="100"/>
          <a:sy n="77" d="100"/>
        </p:scale>
        <p:origin x="968" y="184"/>
      </p:cViewPr>
      <p:guideLst>
        <p:guide orient="horz" pos="1859"/>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1" d="100"/>
        <a:sy n="15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RUB Scala MZ" pitchFamily="2" charset="0"/>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RUB Scala MZ" pitchFamily="2" charset="0"/>
              </a:defRPr>
            </a:lvl1pPr>
          </a:lstStyle>
          <a:p>
            <a:fld id="{84C8A77F-3D00-445F-B220-9D8F98DF2D8C}" type="datetimeFigureOut">
              <a:rPr lang="de-DE" smtClean="0"/>
              <a:pPr/>
              <a:t>04.12.24</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RUB Scala MZ"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RUB Scala MZ" pitchFamily="2" charset="0"/>
              </a:defRPr>
            </a:lvl1pPr>
          </a:lstStyle>
          <a:p>
            <a:fld id="{2FF142B0-932D-45B5-941B-F78BA9A0660B}" type="slidenum">
              <a:rPr lang="de-DE" smtClean="0"/>
              <a:pPr/>
              <a:t>‹Nr.›</a:t>
            </a:fld>
            <a:endParaRPr lang="de-DE" dirty="0"/>
          </a:p>
        </p:txBody>
      </p:sp>
    </p:spTree>
    <p:extLst>
      <p:ext uri="{BB962C8B-B14F-4D97-AF65-F5344CB8AC3E}">
        <p14:creationId xmlns:p14="http://schemas.microsoft.com/office/powerpoint/2010/main" val="1148381593"/>
      </p:ext>
    </p:extLst>
  </p:cSld>
  <p:clrMap bg1="lt1" tx1="dk1" bg2="lt2" tx2="dk2" accent1="accent1" accent2="accent2" accent3="accent3" accent4="accent4" accent5="accent5" accent6="accent6" hlink="hlink" folHlink="folHlink"/>
  <p:notesStyle>
    <a:lvl1pPr marL="0" algn="l" defTabSz="1008035" rtl="0" eaLnBrk="1" latinLnBrk="0" hangingPunct="1">
      <a:defRPr sz="1300" kern="1200">
        <a:solidFill>
          <a:schemeClr val="tx1"/>
        </a:solidFill>
        <a:latin typeface="RUB Scala MZ" pitchFamily="2" charset="0"/>
        <a:ea typeface="+mn-ea"/>
        <a:cs typeface="+mn-cs"/>
      </a:defRPr>
    </a:lvl1pPr>
    <a:lvl2pPr marL="504017" algn="l" defTabSz="1008035" rtl="0" eaLnBrk="1" latinLnBrk="0" hangingPunct="1">
      <a:defRPr sz="1300" kern="1200">
        <a:solidFill>
          <a:schemeClr val="tx1"/>
        </a:solidFill>
        <a:latin typeface="RUB Scala MZ" pitchFamily="2" charset="0"/>
        <a:ea typeface="+mn-ea"/>
        <a:cs typeface="+mn-cs"/>
      </a:defRPr>
    </a:lvl2pPr>
    <a:lvl3pPr marL="1008035" algn="l" defTabSz="1008035" rtl="0" eaLnBrk="1" latinLnBrk="0" hangingPunct="1">
      <a:defRPr sz="1300" kern="1200">
        <a:solidFill>
          <a:schemeClr val="tx1"/>
        </a:solidFill>
        <a:latin typeface="RUB Scala MZ" pitchFamily="2" charset="0"/>
        <a:ea typeface="+mn-ea"/>
        <a:cs typeface="+mn-cs"/>
      </a:defRPr>
    </a:lvl3pPr>
    <a:lvl4pPr marL="1512052" algn="l" defTabSz="1008035" rtl="0" eaLnBrk="1" latinLnBrk="0" hangingPunct="1">
      <a:defRPr sz="1300" kern="1200">
        <a:solidFill>
          <a:schemeClr val="tx1"/>
        </a:solidFill>
        <a:latin typeface="RUB Scala MZ" pitchFamily="2" charset="0"/>
        <a:ea typeface="+mn-ea"/>
        <a:cs typeface="+mn-cs"/>
      </a:defRPr>
    </a:lvl4pPr>
    <a:lvl5pPr marL="2016069" algn="l" defTabSz="1008035" rtl="0" eaLnBrk="1" latinLnBrk="0" hangingPunct="1">
      <a:defRPr sz="1300" kern="1200">
        <a:solidFill>
          <a:schemeClr val="tx1"/>
        </a:solidFill>
        <a:latin typeface="RUB Scala MZ" pitchFamily="2" charset="0"/>
        <a:ea typeface="+mn-ea"/>
        <a:cs typeface="+mn-cs"/>
      </a:defRPr>
    </a:lvl5pPr>
    <a:lvl6pPr marL="2520086" algn="l" defTabSz="1008035" rtl="0" eaLnBrk="1" latinLnBrk="0" hangingPunct="1">
      <a:defRPr sz="1300" kern="1200">
        <a:solidFill>
          <a:schemeClr val="tx1"/>
        </a:solidFill>
        <a:latin typeface="+mn-lt"/>
        <a:ea typeface="+mn-ea"/>
        <a:cs typeface="+mn-cs"/>
      </a:defRPr>
    </a:lvl6pPr>
    <a:lvl7pPr marL="3024104" algn="l" defTabSz="1008035" rtl="0" eaLnBrk="1" latinLnBrk="0" hangingPunct="1">
      <a:defRPr sz="1300" kern="1200">
        <a:solidFill>
          <a:schemeClr val="tx1"/>
        </a:solidFill>
        <a:latin typeface="+mn-lt"/>
        <a:ea typeface="+mn-ea"/>
        <a:cs typeface="+mn-cs"/>
      </a:defRPr>
    </a:lvl7pPr>
    <a:lvl8pPr marL="3528121" algn="l" defTabSz="1008035" rtl="0" eaLnBrk="1" latinLnBrk="0" hangingPunct="1">
      <a:defRPr sz="1300" kern="1200">
        <a:solidFill>
          <a:schemeClr val="tx1"/>
        </a:solidFill>
        <a:latin typeface="+mn-lt"/>
        <a:ea typeface="+mn-ea"/>
        <a:cs typeface="+mn-cs"/>
      </a:defRPr>
    </a:lvl8pPr>
    <a:lvl9pPr marL="4032138" algn="l" defTabSz="100803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olienbildplatzhalter 1"/>
          <p:cNvSpPr>
            <a:spLocks noGrp="1" noRot="1" noChangeAspect="1"/>
          </p:cNvSpPr>
          <p:nvPr>
            <p:ph type="sldImg"/>
          </p:nvPr>
        </p:nvSpPr>
        <p:spPr bwMode="auto">
          <a:noFill/>
          <a:ln>
            <a:solidFill>
              <a:srgbClr val="000000"/>
            </a:solidFill>
            <a:miter lim="800000"/>
            <a:headEnd/>
            <a:tailEnd/>
          </a:ln>
        </p:spPr>
      </p:sp>
      <p:sp>
        <p:nvSpPr>
          <p:cNvPr id="133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atin typeface="RUB Scala MZ"/>
            </a:endParaRPr>
          </a:p>
        </p:txBody>
      </p:sp>
      <p:sp>
        <p:nvSpPr>
          <p:cNvPr id="133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75645B67-0FEF-441D-B2F8-BE3A6F7FF87C}" type="slidenum">
              <a:rPr kumimoji="0" lang="de-DE" sz="1200" b="0" i="0" u="none" strike="noStrike" kern="1200" cap="none" spc="0" normalizeH="0" baseline="0" noProof="0" smtClean="0">
                <a:ln>
                  <a:noFill/>
                </a:ln>
                <a:solidFill>
                  <a:prstClr val="black"/>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RUB Scala MZ"/>
              <a:ea typeface="+mn-ea"/>
              <a:cs typeface="+mn-cs"/>
            </a:endParaRPr>
          </a:p>
        </p:txBody>
      </p:sp>
    </p:spTree>
    <p:extLst>
      <p:ext uri="{BB962C8B-B14F-4D97-AF65-F5344CB8AC3E}">
        <p14:creationId xmlns:p14="http://schemas.microsoft.com/office/powerpoint/2010/main" val="1779582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10</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17805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11</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4238178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12</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45473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13</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197136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14</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512705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15</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81907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16</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17670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17</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4177073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18</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788408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19</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93175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olienbildplatzhalter 1"/>
          <p:cNvSpPr>
            <a:spLocks noGrp="1" noRot="1" noChangeAspect="1"/>
          </p:cNvSpPr>
          <p:nvPr>
            <p:ph type="sldImg"/>
          </p:nvPr>
        </p:nvSpPr>
        <p:spPr bwMode="auto">
          <a:noFill/>
          <a:ln>
            <a:solidFill>
              <a:srgbClr val="000000"/>
            </a:solidFill>
            <a:miter lim="800000"/>
            <a:headEnd/>
            <a:tailEnd/>
          </a:ln>
        </p:spPr>
      </p:sp>
      <p:sp>
        <p:nvSpPr>
          <p:cNvPr id="133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atin typeface="RUB Scala MZ"/>
            </a:endParaRPr>
          </a:p>
        </p:txBody>
      </p:sp>
      <p:sp>
        <p:nvSpPr>
          <p:cNvPr id="133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75645B67-0FEF-441D-B2F8-BE3A6F7FF87C}" type="slidenum">
              <a:rPr kumimoji="0" lang="de-DE" sz="1200" b="0" i="0" u="none" strike="noStrike" kern="1200" cap="none" spc="0" normalizeH="0" baseline="0" noProof="0" smtClean="0">
                <a:ln>
                  <a:noFill/>
                </a:ln>
                <a:solidFill>
                  <a:prstClr val="black"/>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RUB Scala MZ"/>
              <a:ea typeface="+mn-ea"/>
              <a:cs typeface="+mn-cs"/>
            </a:endParaRPr>
          </a:p>
        </p:txBody>
      </p:sp>
    </p:spTree>
    <p:extLst>
      <p:ext uri="{BB962C8B-B14F-4D97-AF65-F5344CB8AC3E}">
        <p14:creationId xmlns:p14="http://schemas.microsoft.com/office/powerpoint/2010/main" val="520598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20</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858586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21</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942436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22</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55692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23</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505798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24</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248587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25</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406723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26</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444268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27</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172241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28</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445971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29</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23712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bwMode="auto">
          <a:noFill/>
          <a:ln>
            <a:solidFill>
              <a:srgbClr val="000000"/>
            </a:solidFill>
            <a:miter lim="800000"/>
            <a:headEnd/>
            <a:tailEnd/>
          </a:ln>
        </p:spPr>
      </p:sp>
      <p:sp>
        <p:nvSpPr>
          <p:cNvPr id="1945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atin typeface="RUB Scala MZ"/>
            </a:endParaRPr>
          </a:p>
        </p:txBody>
      </p:sp>
      <p:sp>
        <p:nvSpPr>
          <p:cNvPr id="1945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C423E396-0B50-4327-9838-2BE51EA053E8}" type="slidenum">
              <a:rPr kumimoji="0" lang="de-DE" sz="1200" b="0" i="0" u="none" strike="noStrike" kern="1200" cap="none" spc="0" normalizeH="0" baseline="0" noProof="0" smtClean="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3</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819364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30</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049223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31</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54258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4</a:t>
            </a:fld>
            <a:endParaRPr kumimoji="0" lang="de-DE" sz="1200" b="0" i="0" u="none" strike="noStrike" kern="1200" cap="none" spc="0" normalizeH="0" baseline="0" noProof="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417669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5</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42778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6</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269969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7</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02306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8</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3488603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latin typeface="RUB Scala MZ"/>
            </a:endParaRP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06475" rtl="0" eaLnBrk="1" fontAlgn="base" latinLnBrk="0" hangingPunct="1">
              <a:lnSpc>
                <a:spcPct val="100000"/>
              </a:lnSpc>
              <a:spcBef>
                <a:spcPct val="0"/>
              </a:spcBef>
              <a:spcAft>
                <a:spcPct val="0"/>
              </a:spcAft>
              <a:buClrTx/>
              <a:buSzTx/>
              <a:buFontTx/>
              <a:buNone/>
              <a:tabLst/>
              <a:defRPr/>
            </a:pPr>
            <a:fld id="{EBAF7F02-A0DA-41E1-AD71-079A93683990}" type="slidenum">
              <a:rPr kumimoji="0" lang="de-DE" sz="1200" b="0" i="0" u="none" strike="noStrike" kern="1200" cap="none" spc="0" normalizeH="0" baseline="0" noProof="0">
                <a:ln>
                  <a:noFill/>
                </a:ln>
                <a:solidFill>
                  <a:srgbClr val="000000"/>
                </a:solidFill>
                <a:effectLst/>
                <a:uLnTx/>
                <a:uFillTx/>
                <a:latin typeface="RUB Scala MZ"/>
                <a:ea typeface="+mn-ea"/>
                <a:cs typeface="+mn-cs"/>
              </a:rPr>
              <a:pPr marL="0" marR="0" lvl="0" indent="0" algn="r" defTabSz="1006475" rtl="0" eaLnBrk="1" fontAlgn="base" latinLnBrk="0" hangingPunct="1">
                <a:lnSpc>
                  <a:spcPct val="100000"/>
                </a:lnSpc>
                <a:spcBef>
                  <a:spcPct val="0"/>
                </a:spcBef>
                <a:spcAft>
                  <a:spcPct val="0"/>
                </a:spcAft>
                <a:buClrTx/>
                <a:buSzTx/>
                <a:buFontTx/>
                <a:buNone/>
                <a:tabLst/>
                <a:defRPr/>
              </a:pPr>
              <a:t>9</a:t>
            </a:fld>
            <a:endParaRPr kumimoji="0" lang="de-DE" sz="1200" b="0" i="0" u="none" strike="noStrike" kern="1200" cap="none" spc="0" normalizeH="0" baseline="0" noProof="0" dirty="0">
              <a:ln>
                <a:noFill/>
              </a:ln>
              <a:solidFill>
                <a:srgbClr val="000000"/>
              </a:solidFill>
              <a:effectLst/>
              <a:uLnTx/>
              <a:uFillTx/>
              <a:latin typeface="RUB Scala MZ"/>
              <a:ea typeface="+mn-ea"/>
              <a:cs typeface="+mn-cs"/>
            </a:endParaRPr>
          </a:p>
        </p:txBody>
      </p:sp>
    </p:spTree>
    <p:extLst>
      <p:ext uri="{BB962C8B-B14F-4D97-AF65-F5344CB8AC3E}">
        <p14:creationId xmlns:p14="http://schemas.microsoft.com/office/powerpoint/2010/main" val="1677044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foli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rmat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4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31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81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08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039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3"/>
            <a:ext cx="9122400" cy="706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3" name="Inhaltsplatzhalter 5" descr="Label_RUB_WEISS-BLAU_srgb.jpg"/>
          <p:cNvPicPr>
            <a:picLocks noChangeAspect="1"/>
          </p:cNvPicPr>
          <p:nvPr/>
        </p:nvPicPr>
        <p:blipFill>
          <a:blip r:embed="rId4" cstate="print"/>
          <a:stretch>
            <a:fillRect/>
          </a:stretch>
        </p:blipFill>
        <p:spPr>
          <a:xfrm>
            <a:off x="8157600" y="0"/>
            <a:ext cx="1440000" cy="1440000"/>
          </a:xfrm>
          <a:prstGeom prst="rect">
            <a:avLst/>
          </a:prstGeom>
        </p:spPr>
      </p:pic>
      <p:pic>
        <p:nvPicPr>
          <p:cNvPr id="4" name="Grafik 3" descr="Wortmarke_BLAU_srgb.jpg"/>
          <p:cNvPicPr>
            <a:picLocks noChangeAspect="1"/>
          </p:cNvPicPr>
          <p:nvPr/>
        </p:nvPicPr>
        <p:blipFill>
          <a:blip r:embed="rId5" cstate="print"/>
          <a:stretch>
            <a:fillRect/>
          </a:stretch>
        </p:blipFill>
        <p:spPr>
          <a:xfrm>
            <a:off x="486000" y="468000"/>
            <a:ext cx="2376000" cy="15530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0" r:id="rId2"/>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8" name="Inhaltsplatzhalter 5" descr="Label_RUB_WEISS-BLAU_srgb.jpg"/>
          <p:cNvPicPr>
            <a:picLocks noChangeAspect="1"/>
          </p:cNvPicPr>
          <p:nvPr/>
        </p:nvPicPr>
        <p:blipFill>
          <a:blip r:embed="rId3"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4"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baseline="0" smtClean="0">
                <a:latin typeface="RUB Scala MZ" pitchFamily="2" charset="0"/>
                <a:cs typeface="Arial" pitchFamily="34" charset="0"/>
              </a:rPr>
              <a:pPr algn="r"/>
              <a:t>‹Nr.›</a:t>
            </a:fld>
            <a:endParaRPr lang="de-DE" sz="1000" baseline="0" dirty="0">
              <a:latin typeface="RUB Scala MZ" pitchFamily="2"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p:cNvSpPr txBox="1"/>
          <p:nvPr/>
        </p:nvSpPr>
        <p:spPr>
          <a:xfrm>
            <a:off x="437178" y="433473"/>
            <a:ext cx="7215518" cy="1569660"/>
          </a:xfrm>
          <a:prstGeom prst="rect">
            <a:avLst/>
          </a:prstGeom>
          <a:noFill/>
        </p:spPr>
        <p:txBody>
          <a:bodyPr wrap="square" lIns="0" tIns="0" rIns="0" bIns="0" rtlCol="0">
            <a:spAutoFit/>
          </a:bodyPr>
          <a:lstStyle/>
          <a:p>
            <a:r>
              <a:rPr lang="de-DE" sz="3400" b="1" dirty="0">
                <a:solidFill>
                  <a:srgbClr val="003560"/>
                </a:solidFill>
                <a:latin typeface="RUB Scala MZ" pitchFamily="2" charset="0"/>
                <a:cs typeface="Arial" pitchFamily="34" charset="0"/>
              </a:rPr>
              <a:t>Titel der Präsentation</a:t>
            </a:r>
          </a:p>
          <a:p>
            <a:r>
              <a:rPr lang="de-DE" sz="3400" dirty="0">
                <a:solidFill>
                  <a:srgbClr val="003560"/>
                </a:solidFill>
                <a:latin typeface="RUB Scala MZ" pitchFamily="2" charset="0"/>
                <a:cs typeface="Arial" pitchFamily="34" charset="0"/>
              </a:rPr>
              <a:t>Sub-Titel der Präsentation</a:t>
            </a:r>
          </a:p>
          <a:p>
            <a:r>
              <a:rPr lang="de-DE" sz="3400" b="1" baseline="0" dirty="0">
                <a:solidFill>
                  <a:srgbClr val="8DAE10"/>
                </a:solidFill>
                <a:latin typeface="RUB Scala MZ" pitchFamily="2" charset="0"/>
                <a:cs typeface="Arial" pitchFamily="34" charset="0"/>
              </a:rPr>
              <a:t>Datum XX.XX. – XX.XX.20XX</a:t>
            </a:r>
          </a:p>
        </p:txBody>
      </p:sp>
      <p:sp>
        <p:nvSpPr>
          <p:cNvPr id="3" name="Textfeld 2"/>
          <p:cNvSpPr txBox="1"/>
          <p:nvPr/>
        </p:nvSpPr>
        <p:spPr>
          <a:xfrm>
            <a:off x="437178" y="2207462"/>
            <a:ext cx="7215518" cy="430887"/>
          </a:xfrm>
          <a:prstGeom prst="rect">
            <a:avLst/>
          </a:prstGeom>
          <a:noFill/>
        </p:spPr>
        <p:txBody>
          <a:bodyPr wrap="square" lIns="0" tIns="0" rIns="0" bIns="0" rtlCol="0">
            <a:spAutoFit/>
          </a:bodyPr>
          <a:lstStyle/>
          <a:p>
            <a:r>
              <a:rPr lang="de-DE" sz="1400" b="1" dirty="0">
                <a:solidFill>
                  <a:srgbClr val="003560"/>
                </a:solidFill>
                <a:latin typeface="RUB Scala MZ" pitchFamily="2" charset="0"/>
                <a:cs typeface="Arial" pitchFamily="34" charset="0"/>
              </a:rPr>
              <a:t>FAKULTÄT XY</a:t>
            </a:r>
          </a:p>
          <a:p>
            <a:r>
              <a:rPr lang="de-DE" sz="1400" dirty="0">
                <a:solidFill>
                  <a:srgbClr val="003560"/>
                </a:solidFill>
                <a:latin typeface="RUB Scala MZ" pitchFamily="2" charset="0"/>
                <a:cs typeface="Arial" pitchFamily="34" charset="0"/>
              </a:rPr>
              <a:t>Lehrstuhl für XY</a:t>
            </a:r>
          </a:p>
        </p:txBody>
      </p:sp>
      <p:sp>
        <p:nvSpPr>
          <p:cNvPr id="4" name="Textfeld 3"/>
          <p:cNvSpPr txBox="1"/>
          <p:nvPr/>
        </p:nvSpPr>
        <p:spPr>
          <a:xfrm>
            <a:off x="447452" y="2838985"/>
            <a:ext cx="7215518" cy="923330"/>
          </a:xfrm>
          <a:prstGeom prst="rect">
            <a:avLst/>
          </a:prstGeom>
          <a:noFill/>
        </p:spPr>
        <p:txBody>
          <a:bodyPr wrap="square" lIns="0" tIns="0" rIns="0" bIns="0" rtlCol="0">
            <a:spAutoFit/>
          </a:bodyPr>
          <a:lstStyle/>
          <a:p>
            <a:r>
              <a:rPr lang="de-DE" sz="3000" b="1" dirty="0">
                <a:solidFill>
                  <a:srgbClr val="003560"/>
                </a:solidFill>
                <a:latin typeface="RUB Scala MZ" pitchFamily="2" charset="0"/>
                <a:cs typeface="Arial" pitchFamily="34" charset="0"/>
              </a:rPr>
              <a:t>Headline bei längeren Headlines</a:t>
            </a:r>
          </a:p>
          <a:p>
            <a:r>
              <a:rPr lang="de-DE" sz="3000" dirty="0">
                <a:solidFill>
                  <a:srgbClr val="003560"/>
                </a:solidFill>
                <a:latin typeface="RUB Scala MZ" pitchFamily="2" charset="0"/>
                <a:cs typeface="Arial" pitchFamily="34" charset="0"/>
              </a:rPr>
              <a:t>Subheadline – optional</a:t>
            </a:r>
          </a:p>
        </p:txBody>
      </p:sp>
      <p:sp>
        <p:nvSpPr>
          <p:cNvPr id="5" name="Textfeld 4"/>
          <p:cNvSpPr txBox="1"/>
          <p:nvPr/>
        </p:nvSpPr>
        <p:spPr>
          <a:xfrm>
            <a:off x="437178" y="3997842"/>
            <a:ext cx="4460258" cy="1192634"/>
          </a:xfrm>
          <a:prstGeom prst="rect">
            <a:avLst/>
          </a:prstGeom>
          <a:noFill/>
        </p:spPr>
        <p:txBody>
          <a:bodyPr wrap="square" lIns="0" tIns="0" rIns="0" bIns="0" rtlCol="0">
            <a:spAutoFit/>
          </a:bodyPr>
          <a:lstStyle/>
          <a:p>
            <a:pPr indent="288000">
              <a:lnSpc>
                <a:spcPts val="2700"/>
              </a:lnSpc>
              <a:spcAft>
                <a:spcPts val="600"/>
              </a:spcAft>
              <a:buSzPct val="130000"/>
              <a:buFont typeface="Wingdings" pitchFamily="2" charset="2"/>
              <a:buChar char="§"/>
            </a:pPr>
            <a:r>
              <a:rPr lang="de-DE" dirty="0" err="1">
                <a:latin typeface="RUB Scala MZ" pitchFamily="2" charset="0"/>
                <a:cs typeface="Arial" pitchFamily="34" charset="0"/>
              </a:rPr>
              <a:t>Bulletpoint</a:t>
            </a:r>
            <a:r>
              <a:rPr lang="de-DE" dirty="0">
                <a:latin typeface="RUB Scala MZ" pitchFamily="2" charset="0"/>
                <a:cs typeface="Arial" pitchFamily="34" charset="0"/>
              </a:rPr>
              <a:t> 1</a:t>
            </a:r>
          </a:p>
          <a:p>
            <a:pPr indent="288000">
              <a:lnSpc>
                <a:spcPts val="2700"/>
              </a:lnSpc>
              <a:spcAft>
                <a:spcPts val="600"/>
              </a:spcAft>
              <a:buSzPct val="130000"/>
              <a:buFont typeface="Wingdings" pitchFamily="2" charset="2"/>
              <a:buChar char="§"/>
            </a:pPr>
            <a:r>
              <a:rPr lang="de-DE" dirty="0" err="1">
                <a:latin typeface="RUB Scala MZ" pitchFamily="2" charset="0"/>
                <a:cs typeface="Arial" pitchFamily="34" charset="0"/>
              </a:rPr>
              <a:t>Bulletpoint</a:t>
            </a:r>
            <a:r>
              <a:rPr lang="de-DE" dirty="0">
                <a:latin typeface="RUB Scala MZ" pitchFamily="2" charset="0"/>
                <a:cs typeface="Arial" pitchFamily="34" charset="0"/>
              </a:rPr>
              <a:t> 2</a:t>
            </a:r>
          </a:p>
          <a:p>
            <a:pPr indent="288000">
              <a:lnSpc>
                <a:spcPts val="2700"/>
              </a:lnSpc>
              <a:spcAft>
                <a:spcPts val="600"/>
              </a:spcAft>
              <a:buSzPct val="130000"/>
              <a:buFont typeface="Wingdings" pitchFamily="2" charset="2"/>
              <a:buChar char="§"/>
            </a:pPr>
            <a:r>
              <a:rPr lang="de-DE" dirty="0" err="1">
                <a:latin typeface="RUB Scala MZ" pitchFamily="2" charset="0"/>
                <a:cs typeface="Arial" pitchFamily="34" charset="0"/>
              </a:rPr>
              <a:t>Bulletpoint</a:t>
            </a:r>
            <a:r>
              <a:rPr lang="de-DE" dirty="0">
                <a:latin typeface="RUB Scala MZ" pitchFamily="2" charset="0"/>
                <a:cs typeface="Arial" pitchFamily="34" charset="0"/>
              </a:rPr>
              <a:t> 3</a:t>
            </a:r>
          </a:p>
        </p:txBody>
      </p:sp>
      <p:sp>
        <p:nvSpPr>
          <p:cNvPr id="7" name="Textfeld 6"/>
          <p:cNvSpPr txBox="1"/>
          <p:nvPr/>
        </p:nvSpPr>
        <p:spPr>
          <a:xfrm>
            <a:off x="468280" y="7142594"/>
            <a:ext cx="8429684" cy="153888"/>
          </a:xfrm>
          <a:prstGeom prst="rect">
            <a:avLst/>
          </a:prstGeom>
          <a:noFill/>
        </p:spPr>
        <p:txBody>
          <a:bodyPr wrap="square" lIns="0" tIns="0" rIns="0" bIns="0" rtlCol="0">
            <a:spAutoFit/>
          </a:bodyPr>
          <a:lstStyle/>
          <a:p>
            <a:r>
              <a:rPr lang="de-DE" sz="1000" b="1" baseline="0" dirty="0">
                <a:solidFill>
                  <a:srgbClr val="003560"/>
                </a:solidFill>
                <a:latin typeface="RUB Scala MZ" pitchFamily="2" charset="0"/>
                <a:cs typeface="Arial" pitchFamily="34" charset="0"/>
              </a:rPr>
              <a:t>TITEL PRÄSENTATION </a:t>
            </a:r>
            <a:r>
              <a:rPr lang="de-DE" sz="1000" baseline="0" dirty="0">
                <a:solidFill>
                  <a:srgbClr val="003560"/>
                </a:solidFill>
                <a:latin typeface="RUB Scala MZ" pitchFamily="2" charset="0"/>
                <a:cs typeface="Arial" pitchFamily="34" charset="0"/>
              </a:rPr>
              <a:t>TITEL PRÄSENTATION | Bochum | XX. – XX. Monat Jahr</a:t>
            </a:r>
          </a:p>
        </p:txBody>
      </p:sp>
      <p:sp>
        <p:nvSpPr>
          <p:cNvPr id="8" name="Textfeld 7"/>
          <p:cNvSpPr txBox="1"/>
          <p:nvPr/>
        </p:nvSpPr>
        <p:spPr>
          <a:xfrm>
            <a:off x="437178" y="5348170"/>
            <a:ext cx="4460258" cy="1384995"/>
          </a:xfrm>
          <a:prstGeom prst="rect">
            <a:avLst/>
          </a:prstGeom>
          <a:noFill/>
        </p:spPr>
        <p:txBody>
          <a:bodyPr wrap="square" lIns="0" tIns="0" rIns="0" bIns="0" rtlCol="0">
            <a:spAutoFit/>
          </a:bodyPr>
          <a:lstStyle/>
          <a:p>
            <a:pPr>
              <a:lnSpc>
                <a:spcPts val="2700"/>
              </a:lnSpc>
              <a:buSzPct val="130000"/>
            </a:pPr>
            <a:r>
              <a:rPr lang="de-DE" dirty="0" err="1">
                <a:latin typeface="RUB Scala MZ" pitchFamily="2" charset="0"/>
                <a:cs typeface="Arial" pitchFamily="34" charset="0"/>
              </a:rPr>
              <a:t>Cidunt</a:t>
            </a:r>
            <a:r>
              <a:rPr lang="de-DE" dirty="0">
                <a:latin typeface="RUB Scala MZ" pitchFamily="2" charset="0"/>
                <a:cs typeface="Arial" pitchFamily="34" charset="0"/>
              </a:rPr>
              <a:t> </a:t>
            </a:r>
            <a:r>
              <a:rPr lang="de-DE" dirty="0" err="1">
                <a:latin typeface="RUB Scala MZ" pitchFamily="2" charset="0"/>
                <a:cs typeface="Arial" pitchFamily="34" charset="0"/>
              </a:rPr>
              <a:t>adignis</a:t>
            </a:r>
            <a:r>
              <a:rPr lang="de-DE" dirty="0">
                <a:latin typeface="RUB Scala MZ" pitchFamily="2" charset="0"/>
                <a:cs typeface="Arial" pitchFamily="34" charset="0"/>
              </a:rPr>
              <a:t> am </a:t>
            </a:r>
            <a:r>
              <a:rPr lang="de-DE" dirty="0" err="1">
                <a:latin typeface="RUB Scala MZ" pitchFamily="2" charset="0"/>
                <a:cs typeface="Arial" pitchFamily="34" charset="0"/>
              </a:rPr>
              <a:t>venibh</a:t>
            </a:r>
            <a:r>
              <a:rPr lang="de-DE" dirty="0">
                <a:latin typeface="RUB Scala MZ" pitchFamily="2" charset="0"/>
                <a:cs typeface="Arial" pitchFamily="34" charset="0"/>
              </a:rPr>
              <a:t> </a:t>
            </a:r>
            <a:r>
              <a:rPr lang="de-DE" dirty="0" err="1">
                <a:latin typeface="RUB Scala MZ" pitchFamily="2" charset="0"/>
                <a:cs typeface="Arial" pitchFamily="34" charset="0"/>
              </a:rPr>
              <a:t>etue</a:t>
            </a:r>
            <a:r>
              <a:rPr lang="de-DE" dirty="0">
                <a:latin typeface="RUB Scala MZ" pitchFamily="2" charset="0"/>
                <a:cs typeface="Arial" pitchFamily="34" charset="0"/>
              </a:rPr>
              <a:t> </a:t>
            </a:r>
            <a:r>
              <a:rPr lang="de-DE" dirty="0" err="1">
                <a:latin typeface="RUB Scala MZ" pitchFamily="2" charset="0"/>
                <a:cs typeface="Arial" pitchFamily="34" charset="0"/>
              </a:rPr>
              <a:t>alit</a:t>
            </a:r>
            <a:r>
              <a:rPr lang="de-DE" dirty="0">
                <a:latin typeface="RUB Scala MZ" pitchFamily="2" charset="0"/>
                <a:cs typeface="Arial" pitchFamily="34" charset="0"/>
              </a:rPr>
              <a:t> </a:t>
            </a:r>
            <a:r>
              <a:rPr lang="de-DE" dirty="0" err="1">
                <a:latin typeface="RUB Scala MZ" pitchFamily="2" charset="0"/>
                <a:cs typeface="Arial" pitchFamily="34" charset="0"/>
              </a:rPr>
              <a:t>erostio</a:t>
            </a:r>
            <a:r>
              <a:rPr lang="de-DE" dirty="0">
                <a:latin typeface="RUB Scala MZ" pitchFamily="2" charset="0"/>
                <a:cs typeface="Arial" pitchFamily="34" charset="0"/>
              </a:rPr>
              <a:t> </a:t>
            </a:r>
            <a:r>
              <a:rPr lang="de-DE" dirty="0" err="1">
                <a:latin typeface="RUB Scala MZ" pitchFamily="2" charset="0"/>
                <a:cs typeface="Arial" pitchFamily="34" charset="0"/>
              </a:rPr>
              <a:t>dipisisi</a:t>
            </a:r>
            <a:r>
              <a:rPr lang="de-DE" dirty="0">
                <a:latin typeface="RUB Scala MZ" pitchFamily="2" charset="0"/>
                <a:cs typeface="Arial" pitchFamily="34" charset="0"/>
              </a:rPr>
              <a:t> er </a:t>
            </a:r>
            <a:r>
              <a:rPr lang="de-DE" dirty="0" err="1">
                <a:latin typeface="RUB Scala MZ" pitchFamily="2" charset="0"/>
                <a:cs typeface="Arial" pitchFamily="34" charset="0"/>
              </a:rPr>
              <a:t>aliquissi</a:t>
            </a:r>
            <a:r>
              <a:rPr lang="de-DE" dirty="0">
                <a:latin typeface="RUB Scala MZ" pitchFamily="2" charset="0"/>
                <a:cs typeface="Arial" pitchFamily="34" charset="0"/>
              </a:rPr>
              <a:t>. </a:t>
            </a:r>
            <a:r>
              <a:rPr lang="de-DE" dirty="0" err="1">
                <a:latin typeface="RUB Scala MZ" pitchFamily="2" charset="0"/>
                <a:cs typeface="Arial" pitchFamily="34" charset="0"/>
              </a:rPr>
              <a:t>Unt</a:t>
            </a:r>
            <a:r>
              <a:rPr lang="de-DE" dirty="0">
                <a:latin typeface="RUB Scala MZ" pitchFamily="2" charset="0"/>
                <a:cs typeface="Arial" pitchFamily="34" charset="0"/>
              </a:rPr>
              <a:t> </a:t>
            </a:r>
            <a:r>
              <a:rPr lang="de-DE" dirty="0" err="1">
                <a:latin typeface="RUB Scala MZ" pitchFamily="2" charset="0"/>
                <a:cs typeface="Arial" pitchFamily="34" charset="0"/>
              </a:rPr>
              <a:t>lortio</a:t>
            </a:r>
            <a:r>
              <a:rPr lang="de-DE" dirty="0">
                <a:latin typeface="RUB Scala MZ" pitchFamily="2" charset="0"/>
                <a:cs typeface="Arial" pitchFamily="34" charset="0"/>
              </a:rPr>
              <a:t> </a:t>
            </a:r>
            <a:r>
              <a:rPr lang="de-DE" dirty="0" err="1">
                <a:latin typeface="RUB Scala MZ" pitchFamily="2" charset="0"/>
                <a:cs typeface="Arial" pitchFamily="34" charset="0"/>
              </a:rPr>
              <a:t>digna</a:t>
            </a:r>
            <a:r>
              <a:rPr lang="de-DE" dirty="0">
                <a:latin typeface="RUB Scala MZ" pitchFamily="2" charset="0"/>
                <a:cs typeface="Arial" pitchFamily="34" charset="0"/>
              </a:rPr>
              <a:t> </a:t>
            </a:r>
            <a:r>
              <a:rPr lang="de-DE" dirty="0" err="1">
                <a:latin typeface="RUB Scala MZ" pitchFamily="2" charset="0"/>
                <a:cs typeface="Arial" pitchFamily="34" charset="0"/>
              </a:rPr>
              <a:t>cor</a:t>
            </a:r>
            <a:r>
              <a:rPr lang="de-DE" dirty="0">
                <a:latin typeface="RUB Scala MZ" pitchFamily="2" charset="0"/>
                <a:cs typeface="Arial" pitchFamily="34" charset="0"/>
              </a:rPr>
              <a:t> </a:t>
            </a:r>
            <a:r>
              <a:rPr lang="de-DE" dirty="0" err="1">
                <a:latin typeface="RUB Scala MZ" pitchFamily="2" charset="0"/>
                <a:cs typeface="Arial" pitchFamily="34" charset="0"/>
              </a:rPr>
              <a:t>sum</a:t>
            </a:r>
            <a:r>
              <a:rPr lang="de-DE" dirty="0">
                <a:latin typeface="RUB Scala MZ" pitchFamily="2" charset="0"/>
                <a:cs typeface="Arial" pitchFamily="34" charset="0"/>
              </a:rPr>
              <a:t> </a:t>
            </a:r>
            <a:r>
              <a:rPr lang="de-DE" dirty="0" err="1">
                <a:latin typeface="RUB Scala MZ" pitchFamily="2" charset="0"/>
                <a:cs typeface="Arial" pitchFamily="34" charset="0"/>
              </a:rPr>
              <a:t>vel</a:t>
            </a:r>
            <a:r>
              <a:rPr lang="de-DE" dirty="0">
                <a:latin typeface="RUB Scala MZ" pitchFamily="2" charset="0"/>
                <a:cs typeface="Arial" pitchFamily="34" charset="0"/>
              </a:rPr>
              <a:t> </a:t>
            </a:r>
            <a:r>
              <a:rPr lang="de-DE" dirty="0" err="1">
                <a:latin typeface="RUB Scala MZ" pitchFamily="2" charset="0"/>
                <a:cs typeface="Arial" pitchFamily="34" charset="0"/>
              </a:rPr>
              <a:t>il</a:t>
            </a:r>
            <a:r>
              <a:rPr lang="de-DE" dirty="0">
                <a:latin typeface="RUB Scala MZ" pitchFamily="2" charset="0"/>
                <a:cs typeface="Arial" pitchFamily="34" charset="0"/>
              </a:rPr>
              <a:t> </a:t>
            </a:r>
            <a:r>
              <a:rPr lang="de-DE" dirty="0" err="1">
                <a:latin typeface="RUB Scala MZ" pitchFamily="2" charset="0"/>
                <a:cs typeface="Arial" pitchFamily="34" charset="0"/>
              </a:rPr>
              <a:t>utem</a:t>
            </a:r>
            <a:r>
              <a:rPr lang="de-DE" dirty="0">
                <a:latin typeface="RUB Scala MZ" pitchFamily="2" charset="0"/>
                <a:cs typeface="Arial" pitchFamily="34" charset="0"/>
              </a:rPr>
              <a:t> ad et </a:t>
            </a:r>
            <a:r>
              <a:rPr lang="de-DE" dirty="0" err="1">
                <a:latin typeface="RUB Scala MZ" pitchFamily="2" charset="0"/>
                <a:cs typeface="Arial" pitchFamily="34" charset="0"/>
              </a:rPr>
              <a:t>nosto</a:t>
            </a:r>
            <a:r>
              <a:rPr lang="de-DE" dirty="0">
                <a:latin typeface="RUB Scala MZ" pitchFamily="2" charset="0"/>
                <a:cs typeface="Arial" pitchFamily="34" charset="0"/>
              </a:rPr>
              <a:t> </a:t>
            </a:r>
            <a:r>
              <a:rPr lang="de-DE" dirty="0" err="1">
                <a:latin typeface="RUB Scala MZ" pitchFamily="2" charset="0"/>
                <a:cs typeface="Arial" pitchFamily="34" charset="0"/>
              </a:rPr>
              <a:t>od</a:t>
            </a:r>
            <a:r>
              <a:rPr lang="de-DE" dirty="0">
                <a:latin typeface="RUB Scala MZ" pitchFamily="2" charset="0"/>
                <a:cs typeface="Arial" pitchFamily="34" charset="0"/>
              </a:rPr>
              <a:t> magna </a:t>
            </a:r>
            <a:r>
              <a:rPr lang="de-DE" dirty="0" err="1">
                <a:latin typeface="RUB Scala MZ" pitchFamily="2" charset="0"/>
                <a:cs typeface="Arial" pitchFamily="34" charset="0"/>
              </a:rPr>
              <a:t>feugait</a:t>
            </a:r>
            <a:r>
              <a:rPr lang="de-DE" dirty="0">
                <a:latin typeface="RUB Scala MZ" pitchFamily="2" charset="0"/>
                <a:cs typeface="Arial" pitchFamily="34" charset="0"/>
              </a:rPr>
              <a:t>.</a:t>
            </a:r>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latin typeface="RUB Scala MZ" pitchFamily="2" charset="0"/>
            </a:endParaRPr>
          </a:p>
        </p:txBody>
      </p:sp>
      <p:pic>
        <p:nvPicPr>
          <p:cNvPr id="8" name="Inhaltsplatzhalter 5" descr="Label_RUB_WEISS-BLAU_srgb.jpg"/>
          <p:cNvPicPr>
            <a:picLocks noChangeAspect="1"/>
          </p:cNvPicPr>
          <p:nvPr/>
        </p:nvPicPr>
        <p:blipFill>
          <a:blip r:embed="rId3"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4"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smtClean="0">
                <a:solidFill>
                  <a:prstClr val="black"/>
                </a:solidFill>
                <a:latin typeface="RUB Scala MZ" pitchFamily="2" charset="0"/>
                <a:cs typeface="Arial" pitchFamily="34" charset="0"/>
              </a:rPr>
              <a:pPr algn="r"/>
              <a:t>‹Nr.›</a:t>
            </a:fld>
            <a:endParaRPr lang="de-DE" sz="1000" dirty="0">
              <a:solidFill>
                <a:prstClr val="black"/>
              </a:solidFill>
              <a:latin typeface="RUB Scala MZ" pitchFamily="2" charset="0"/>
              <a:cs typeface="Arial" pitchFamily="34" charset="0"/>
            </a:endParaRPr>
          </a:p>
        </p:txBody>
      </p:sp>
    </p:spTree>
    <p:extLst>
      <p:ext uri="{BB962C8B-B14F-4D97-AF65-F5344CB8AC3E}">
        <p14:creationId xmlns:p14="http://schemas.microsoft.com/office/powerpoint/2010/main" val="1863065878"/>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66695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8" name="Inhaltsplatzhalter 5" descr="Label_RUB_WEISS-BLAU_srgb.jpg"/>
          <p:cNvPicPr>
            <a:picLocks noChangeAspect="1"/>
          </p:cNvPicPr>
          <p:nvPr/>
        </p:nvPicPr>
        <p:blipFill>
          <a:blip r:embed="rId3"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4"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baseline="0" smtClean="0">
                <a:latin typeface="RUB Scala MZ" pitchFamily="2" charset="0"/>
                <a:cs typeface="Arial" pitchFamily="34" charset="0"/>
              </a:rPr>
              <a:pPr algn="r"/>
              <a:t>‹Nr.›</a:t>
            </a:fld>
            <a:endParaRPr lang="de-DE" sz="1000" baseline="0" dirty="0">
              <a:latin typeface="RUB Scala MZ" pitchFamily="2" charset="0"/>
              <a:cs typeface="Arial" pitchFamily="34" charset="0"/>
            </a:endParaRPr>
          </a:p>
        </p:txBody>
      </p:sp>
    </p:spTree>
    <p:extLst>
      <p:ext uri="{BB962C8B-B14F-4D97-AF65-F5344CB8AC3E}">
        <p14:creationId xmlns:p14="http://schemas.microsoft.com/office/powerpoint/2010/main" val="2152883928"/>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3"/>
            <a:ext cx="9122400" cy="706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UB Scala MZ" pitchFamily="2" charset="0"/>
            </a:endParaRPr>
          </a:p>
        </p:txBody>
      </p:sp>
      <p:pic>
        <p:nvPicPr>
          <p:cNvPr id="3" name="Inhaltsplatzhalter 5" descr="Label_RUB_WEISS-BLAU_srgb.jpg"/>
          <p:cNvPicPr>
            <a:picLocks noChangeAspect="1"/>
          </p:cNvPicPr>
          <p:nvPr/>
        </p:nvPicPr>
        <p:blipFill>
          <a:blip r:embed="rId4" cstate="print"/>
          <a:stretch>
            <a:fillRect/>
          </a:stretch>
        </p:blipFill>
        <p:spPr>
          <a:xfrm>
            <a:off x="8157600" y="0"/>
            <a:ext cx="1440000" cy="1440000"/>
          </a:xfrm>
          <a:prstGeom prst="rect">
            <a:avLst/>
          </a:prstGeom>
        </p:spPr>
      </p:pic>
      <p:pic>
        <p:nvPicPr>
          <p:cNvPr id="4" name="Grafik 3" descr="Wortmarke_BLAU_srgb.jpg"/>
          <p:cNvPicPr>
            <a:picLocks noChangeAspect="1"/>
          </p:cNvPicPr>
          <p:nvPr/>
        </p:nvPicPr>
        <p:blipFill>
          <a:blip r:embed="rId5" cstate="print"/>
          <a:stretch>
            <a:fillRect/>
          </a:stretch>
        </p:blipFill>
        <p:spPr>
          <a:xfrm>
            <a:off x="486000" y="468000"/>
            <a:ext cx="2376000" cy="155307"/>
          </a:xfrm>
          <a:prstGeom prst="rect">
            <a:avLst/>
          </a:prstGeom>
        </p:spPr>
      </p:pic>
    </p:spTree>
    <p:extLst>
      <p:ext uri="{BB962C8B-B14F-4D97-AF65-F5344CB8AC3E}">
        <p14:creationId xmlns:p14="http://schemas.microsoft.com/office/powerpoint/2010/main" val="590878602"/>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6.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6.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6.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6.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6.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47625"/>
            <a:ext cx="10080626" cy="7513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prstClr val="black"/>
                </a:solidFill>
                <a:effectLst/>
                <a:uLnTx/>
                <a:uFillTx/>
                <a:latin typeface="RUB Scala MZ" pitchFamily="2" charset="0"/>
                <a:ea typeface="+mn-ea"/>
                <a:cs typeface="+mn-cs"/>
              </a:rPr>
              <a:t>					</a:t>
            </a: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p:txBody>
      </p:sp>
      <p:pic>
        <p:nvPicPr>
          <p:cNvPr id="12290" name="Inhaltsplatzhalter 5" descr="Label_RUB_WEISS-BLAU_srgb.jpg"/>
          <p:cNvPicPr>
            <a:picLocks noChangeAspect="1"/>
          </p:cNvPicPr>
          <p:nvPr/>
        </p:nvPicPr>
        <p:blipFill>
          <a:blip r:embed="rId5"/>
          <a:srcRect/>
          <a:stretch>
            <a:fillRect/>
          </a:stretch>
        </p:blipFill>
        <p:spPr bwMode="auto">
          <a:xfrm>
            <a:off x="8158163" y="0"/>
            <a:ext cx="1439862" cy="1439863"/>
          </a:xfrm>
          <a:prstGeom prst="rect">
            <a:avLst/>
          </a:prstGeom>
          <a:noFill/>
          <a:ln w="9525">
            <a:noFill/>
            <a:miter lim="800000"/>
            <a:headEnd/>
            <a:tailEnd/>
          </a:ln>
        </p:spPr>
      </p:pic>
      <p:sp>
        <p:nvSpPr>
          <p:cNvPr id="12291" name="Textfeld 12"/>
          <p:cNvSpPr txBox="1">
            <a:spLocks noChangeArrowheads="1"/>
          </p:cNvSpPr>
          <p:nvPr/>
        </p:nvSpPr>
        <p:spPr bwMode="auto">
          <a:xfrm>
            <a:off x="446087" y="865188"/>
            <a:ext cx="7712075" cy="2031325"/>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003560"/>
                </a:solidFill>
                <a:effectLst/>
                <a:uLnTx/>
                <a:uFillTx/>
                <a:latin typeface="RUB Scala MZ"/>
                <a:ea typeface="+mn-ea"/>
                <a:cs typeface="Arial" charset="0"/>
              </a:rPr>
              <a:t>Vorlesung: Vom Augsburger Religionsfrieden bis zum Ersten Weltkrieg </a:t>
            </a:r>
            <a:r>
              <a:rPr kumimoji="0" lang="de-DE" sz="3400" b="0" i="0" u="none" strike="noStrike" kern="1200" cap="none" spc="0" normalizeH="0" baseline="0" noProof="0" dirty="0">
                <a:ln>
                  <a:noFill/>
                </a:ln>
                <a:solidFill>
                  <a:srgbClr val="003560"/>
                </a:solidFill>
                <a:effectLst/>
                <a:uLnTx/>
                <a:uFillTx/>
                <a:latin typeface="RUB Scala MZ"/>
                <a:ea typeface="+mn-ea"/>
                <a:cs typeface="Arial" charset="0"/>
              </a:rPr>
              <a:t>(eLearning)</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3400" b="1" i="0" u="none" strike="noStrike" kern="1200" cap="none" spc="0" normalizeH="0" baseline="0" noProof="0" dirty="0">
                <a:ln>
                  <a:noFill/>
                </a:ln>
                <a:solidFill>
                  <a:srgbClr val="8DAE10"/>
                </a:solidFill>
                <a:effectLst/>
                <a:uLnTx/>
                <a:uFillTx/>
                <a:latin typeface="RUB Scala MZ"/>
                <a:ea typeface="+mn-ea"/>
                <a:cs typeface="Arial" charset="0"/>
              </a:rPr>
              <a:t>WS 2024/2025</a:t>
            </a:r>
          </a:p>
        </p:txBody>
      </p:sp>
      <p:pic>
        <p:nvPicPr>
          <p:cNvPr id="12292" name="Grafik 13" descr="Wortmarke_BLAU_srgb.jpg"/>
          <p:cNvPicPr>
            <a:picLocks noChangeAspect="1"/>
          </p:cNvPicPr>
          <p:nvPr/>
        </p:nvPicPr>
        <p:blipFill>
          <a:blip r:embed="rId6"/>
          <a:srcRect/>
          <a:stretch>
            <a:fillRect/>
          </a:stretch>
        </p:blipFill>
        <p:spPr bwMode="auto">
          <a:xfrm>
            <a:off x="485775" y="468313"/>
            <a:ext cx="2376488" cy="155575"/>
          </a:xfrm>
          <a:prstGeom prst="rect">
            <a:avLst/>
          </a:prstGeom>
          <a:noFill/>
          <a:ln w="9525">
            <a:noFill/>
            <a:miter lim="800000"/>
            <a:headEnd/>
            <a:tailEnd/>
          </a:ln>
        </p:spPr>
      </p:pic>
      <p:sp>
        <p:nvSpPr>
          <p:cNvPr id="12293" name="Textfeld 14"/>
          <p:cNvSpPr txBox="1">
            <a:spLocks noChangeArrowheads="1"/>
          </p:cNvSpPr>
          <p:nvPr/>
        </p:nvSpPr>
        <p:spPr bwMode="auto">
          <a:xfrm>
            <a:off x="446087" y="2836501"/>
            <a:ext cx="3533631" cy="1538883"/>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3560"/>
                </a:solidFill>
                <a:effectLst/>
                <a:uLnTx/>
                <a:uFillTx/>
                <a:latin typeface="RUB Scala MZ"/>
                <a:ea typeface="+mn-ea"/>
                <a:cs typeface="Arial" charset="0"/>
              </a:rPr>
              <a:t>Evangelisch-Theologische Fakultät</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Prof. Dr. Ute </a:t>
            </a:r>
            <a:r>
              <a:rPr kumimoji="0" lang="de-DE" sz="1800" b="0" i="0" u="none" strike="noStrike" kern="1200" cap="none" spc="0" normalizeH="0" baseline="0" noProof="0" dirty="0" err="1">
                <a:ln>
                  <a:noFill/>
                </a:ln>
                <a:solidFill>
                  <a:srgbClr val="003560"/>
                </a:solidFill>
                <a:effectLst/>
                <a:uLnTx/>
                <a:uFillTx/>
                <a:latin typeface="RUB Scala MZ"/>
                <a:ea typeface="+mn-ea"/>
                <a:cs typeface="Arial" charset="0"/>
              </a:rPr>
              <a:t>Gause</a:t>
            </a:r>
            <a:endParaRPr kumimoji="0" lang="de-DE" sz="1800" b="0" i="0" u="none" strike="noStrike" kern="1200" cap="none" spc="0" normalizeH="0" baseline="0" noProof="0" dirty="0">
              <a:ln>
                <a:noFill/>
              </a:ln>
              <a:solidFill>
                <a:srgbClr val="003560"/>
              </a:solidFill>
              <a:effectLst/>
              <a:uLnTx/>
              <a:uFillTx/>
              <a:latin typeface="RUB Scala MZ"/>
              <a:ea typeface="+mn-ea"/>
              <a:cs typeface="Arial" charset="0"/>
            </a:endParaRPr>
          </a:p>
          <a:p>
            <a:pPr marL="0" marR="0" lvl="0" indent="0" algn="l" defTabSz="1008035" rtl="0" eaLnBrk="1" fontAlgn="auto" latinLnBrk="0" hangingPunct="1">
              <a:lnSpc>
                <a:spcPct val="100000"/>
              </a:lnSpc>
              <a:spcBef>
                <a:spcPts val="0"/>
              </a:spcBef>
              <a:spcAft>
                <a:spcPts val="0"/>
              </a:spcAft>
              <a:buClrTx/>
              <a:buSzTx/>
              <a:buFontTx/>
              <a:buNone/>
              <a:tabLst/>
              <a:defRPr/>
            </a:pPr>
            <a:endParaRPr lang="de-DE" sz="1800" dirty="0">
              <a:solidFill>
                <a:srgbClr val="003560"/>
              </a:solidFill>
              <a:latin typeface="RUB Scala MZ"/>
              <a:cs typeface="Arial" charset="0"/>
            </a:endParaRP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4C11C"/>
                </a:solidFill>
                <a:effectLst/>
                <a:uLnTx/>
                <a:uFillTx/>
                <a:latin typeface="RUB Scala MZ"/>
                <a:ea typeface="+mn-ea"/>
                <a:cs typeface="Arial" charset="0"/>
              </a:rPr>
              <a:t>Feedback</a:t>
            </a:r>
          </a:p>
        </p:txBody>
      </p:sp>
      <p:pic>
        <p:nvPicPr>
          <p:cNvPr id="12294" name="Grafik 7" descr="Ordnung.JPG"/>
          <p:cNvPicPr>
            <a:picLocks noChangeAspect="1"/>
          </p:cNvPicPr>
          <p:nvPr/>
        </p:nvPicPr>
        <p:blipFill>
          <a:blip r:embed="rId7"/>
          <a:srcRect/>
          <a:stretch>
            <a:fillRect/>
          </a:stretch>
        </p:blipFill>
        <p:spPr bwMode="auto">
          <a:xfrm>
            <a:off x="4373562" y="1958975"/>
            <a:ext cx="5224463" cy="5554663"/>
          </a:xfrm>
          <a:prstGeom prst="rect">
            <a:avLst/>
          </a:prstGeom>
          <a:noFill/>
          <a:ln w="9525">
            <a:noFill/>
            <a:miter lim="800000"/>
            <a:headEnd/>
            <a:tailEnd/>
          </a:ln>
        </p:spPr>
      </p:pic>
      <p:sp>
        <p:nvSpPr>
          <p:cNvPr id="12295" name="Textfeld 9"/>
          <p:cNvSpPr txBox="1">
            <a:spLocks noChangeArrowheads="1"/>
          </p:cNvSpPr>
          <p:nvPr/>
        </p:nvSpPr>
        <p:spPr bwMode="auto">
          <a:xfrm>
            <a:off x="0" y="6805613"/>
            <a:ext cx="4054475" cy="708025"/>
          </a:xfrm>
          <a:prstGeom prst="rect">
            <a:avLst/>
          </a:prstGeom>
          <a:noFill/>
          <a:ln w="9525">
            <a:noFill/>
            <a:miter lim="800000"/>
            <a:headEnd/>
            <a:tailEnd/>
          </a:ln>
        </p:spPr>
        <p:txBody>
          <a:bodyPr>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000" b="0" i="1" u="none" strike="noStrike" kern="1200" cap="none" spc="0" normalizeH="0" baseline="0" noProof="0" dirty="0">
                <a:ln>
                  <a:noFill/>
                </a:ln>
                <a:solidFill>
                  <a:srgbClr val="003560"/>
                </a:solidFill>
                <a:effectLst/>
                <a:uLnTx/>
                <a:uFillTx/>
                <a:latin typeface="RUB Scala MZ"/>
                <a:ea typeface="+mn-ea"/>
                <a:cs typeface="+mn-cs"/>
              </a:rPr>
              <a:t>Titelblatt der Regensburger Hebammenordnung (1555</a:t>
            </a:r>
            <a:r>
              <a:rPr kumimoji="0" lang="de-DE" sz="2000" b="0" i="1" u="none" strike="noStrike" kern="1200" cap="none" spc="0" normalizeH="0" baseline="0" noProof="0" dirty="0">
                <a:ln>
                  <a:noFill/>
                </a:ln>
                <a:solidFill>
                  <a:prstClr val="black"/>
                </a:solidFill>
                <a:effectLst/>
                <a:uLnTx/>
                <a:uFillTx/>
                <a:latin typeface="RUB Scala MZ"/>
                <a:ea typeface="+mn-ea"/>
                <a:cs typeface="+mn-cs"/>
              </a:rPr>
              <a:t>)</a:t>
            </a:r>
            <a:endParaRPr kumimoji="0" lang="de-DE" sz="2000" b="0" i="0" u="none" strike="noStrike" kern="1200" cap="none" spc="0" normalizeH="0" baseline="0" noProof="0" dirty="0">
              <a:ln>
                <a:noFill/>
              </a:ln>
              <a:solidFill>
                <a:prstClr val="black"/>
              </a:solidFill>
              <a:effectLst/>
              <a:uLnTx/>
              <a:uFillTx/>
              <a:latin typeface="RUB Scala MZ"/>
              <a:ea typeface="+mn-ea"/>
              <a:cs typeface="+mn-cs"/>
            </a:endParaRPr>
          </a:p>
        </p:txBody>
      </p:sp>
      <p:pic>
        <p:nvPicPr>
          <p:cNvPr id="3" name="Sound aufgezeichnet">
            <a:hlinkClick r:id="" action="ppaction://media"/>
            <a:extLst>
              <a:ext uri="{FF2B5EF4-FFF2-40B4-BE49-F238E27FC236}">
                <a16:creationId xmlns:a16="http://schemas.microsoft.com/office/drawing/2014/main" id="{1ECDD2F0-8C7E-5D4B-87B9-7B9BE8B6A39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55863" y="4736306"/>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4345186"/>
          </a:xfrm>
          <a:prstGeom prst="rect">
            <a:avLst/>
          </a:prstGeom>
          <a:noFill/>
          <a:ln w="9525">
            <a:noFill/>
            <a:miter lim="800000"/>
            <a:headEnd/>
            <a:tailEnd/>
          </a:ln>
        </p:spPr>
        <p:txBody>
          <a:bodyPr/>
          <a:lstStyle/>
          <a:p>
            <a:pPr marL="342900" marR="0" lvl="0" indent="-342900" algn="l" defTabSz="914400" rtl="0" eaLnBrk="1" fontAlgn="auto" latinLnBrk="0" hangingPunct="1">
              <a:lnSpc>
                <a:spcPts val="3375"/>
              </a:lnSpc>
              <a:spcBef>
                <a:spcPts val="0"/>
              </a:spcBef>
              <a:spcAft>
                <a:spcPts val="0"/>
              </a:spcAft>
              <a:buClrTx/>
              <a:buSzTx/>
              <a:buFont typeface="Arial" panose="020B0604020202020204" pitchFamily="34" charset="0"/>
              <a:buChar char="•"/>
              <a:tabLst/>
              <a:defRPr/>
            </a:pPr>
            <a:r>
              <a:rPr lang="de-DE" dirty="0">
                <a:solidFill>
                  <a:srgbClr val="003560"/>
                </a:solidFill>
                <a:latin typeface="RUB Scala MZ" pitchFamily="2" charset="0"/>
              </a:rPr>
              <a:t>Befreiungskrieg impliziert zweierlei: Befreiung von der französischen Vorherrschaft und Freiheit im Innern des Staates (Liberalismus)</a:t>
            </a:r>
          </a:p>
          <a:p>
            <a:pPr marL="342900" marR="0" lvl="0" indent="-342900" algn="l" defTabSz="914400" rtl="0" eaLnBrk="1" fontAlgn="auto" latinLnBrk="0" hangingPunct="1">
              <a:lnSpc>
                <a:spcPts val="3375"/>
              </a:lnSpc>
              <a:spcBef>
                <a:spcPts val="0"/>
              </a:spcBef>
              <a:spcAft>
                <a:spcPts val="0"/>
              </a:spcAft>
              <a:buClrTx/>
              <a:buSzTx/>
              <a:buFont typeface="Arial" panose="020B0604020202020204" pitchFamily="34" charset="0"/>
              <a:buChar char="•"/>
              <a:tabLst/>
              <a:defRPr/>
            </a:pPr>
            <a:r>
              <a:rPr lang="de-DE" dirty="0">
                <a:solidFill>
                  <a:srgbClr val="003560"/>
                </a:solidFill>
                <a:latin typeface="RUB Scala MZ" pitchFamily="2" charset="0"/>
              </a:rPr>
              <a:t>Befreiungskrieg wurde als Terminus sowohl von deutschen liberalen Kräften</a:t>
            </a:r>
            <a:br>
              <a:rPr lang="de-DE" dirty="0">
                <a:solidFill>
                  <a:srgbClr val="003560"/>
                </a:solidFill>
                <a:latin typeface="RUB Scala MZ" pitchFamily="2" charset="0"/>
              </a:rPr>
            </a:br>
            <a:r>
              <a:rPr lang="de-DE" dirty="0">
                <a:solidFill>
                  <a:srgbClr val="003560"/>
                </a:solidFill>
                <a:latin typeface="RUB Scala MZ" pitchFamily="2" charset="0"/>
              </a:rPr>
              <a:t>benutzt als Ausdruck des Ziels eines geeinten deutschen Verfassungsstaates, Konservative deuteten ihn in der Restaurationsphase als Ausdruck des Kampfes gegen die französische Hegemonie und Besetzung Europas.</a:t>
            </a:r>
          </a:p>
          <a:p>
            <a:pPr marL="342900" marR="0" lvl="0" indent="-342900" algn="l" defTabSz="914400" rtl="0" eaLnBrk="1" fontAlgn="auto" latinLnBrk="0" hangingPunct="1">
              <a:lnSpc>
                <a:spcPts val="3375"/>
              </a:lnSpc>
              <a:spcBef>
                <a:spcPts val="0"/>
              </a:spcBef>
              <a:spcAft>
                <a:spcPts val="0"/>
              </a:spcAft>
              <a:buClrTx/>
              <a:buSzTx/>
              <a:buFont typeface="Arial" panose="020B0604020202020204" pitchFamily="34" charset="0"/>
              <a:buChar char="•"/>
              <a:tabLst/>
              <a:defRPr/>
            </a:pPr>
            <a:r>
              <a:rPr lang="de-DE" dirty="0">
                <a:solidFill>
                  <a:srgbClr val="003560"/>
                </a:solidFill>
                <a:latin typeface="RUB Scala MZ" pitchFamily="2" charset="0"/>
              </a:rPr>
              <a:t>1812 Russlandfeldzug: Niederlage Napoleons, bereits hier: religiöse Aufladung durch die zur Schau gestellte Frömmigkeit des Zaren Alexander wie des Heeres; Kampf gegen Frankreich: implizit auch Kampf gegen Sittenlosigkeit und Areligiosität.</a:t>
            </a: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Befreiungskriege und Protestantismus: Vorgeschichte</a:t>
            </a:r>
          </a:p>
        </p:txBody>
      </p:sp>
      <p:pic>
        <p:nvPicPr>
          <p:cNvPr id="6" name="Sound aufgezeichnet" descr="Sound aufgezeichnet">
            <a:hlinkClick r:id="" action="ppaction://media"/>
            <a:extLst>
              <a:ext uri="{FF2B5EF4-FFF2-40B4-BE49-F238E27FC236}">
                <a16:creationId xmlns:a16="http://schemas.microsoft.com/office/drawing/2014/main" id="{94DCDD0E-2622-4565-9386-085388542A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72338" y="1727003"/>
            <a:ext cx="812800" cy="812800"/>
          </a:xfrm>
          <a:prstGeom prst="rect">
            <a:avLst/>
          </a:prstGeom>
        </p:spPr>
      </p:pic>
    </p:spTree>
    <p:extLst>
      <p:ext uri="{BB962C8B-B14F-4D97-AF65-F5344CB8AC3E}">
        <p14:creationId xmlns:p14="http://schemas.microsoft.com/office/powerpoint/2010/main" val="1733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7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342900" marR="0" lvl="0" indent="-342900" algn="l" defTabSz="914400" rtl="0" eaLnBrk="1" fontAlgn="auto" latinLnBrk="0" hangingPunct="1">
              <a:lnSpc>
                <a:spcPts val="3375"/>
              </a:lnSpc>
              <a:spcBef>
                <a:spcPts val="0"/>
              </a:spcBef>
              <a:spcAft>
                <a:spcPts val="0"/>
              </a:spcAft>
              <a:buClrTx/>
              <a:buSzTx/>
              <a:buFont typeface="Arial" panose="020B0604020202020204" pitchFamily="34" charset="0"/>
              <a:buChar char="•"/>
              <a:tabLst/>
              <a:defRPr/>
            </a:pPr>
            <a:r>
              <a:rPr lang="de-DE" dirty="0">
                <a:solidFill>
                  <a:srgbClr val="003560"/>
                </a:solidFill>
                <a:latin typeface="RUB Scala MZ" pitchFamily="2" charset="0"/>
              </a:rPr>
              <a:t>Seit 1807: Preußen existierte als Staat von Napoleons Gnaden, seit dem Frieden von Tilsit um die Hälfte verkleinert und mit Kriegskontributionen schwer belastet, Napoleon benutzte Preußen als Aufmarschgebiet im Krieg gegen Russland, Russland blieb potentieller Verbündeter für die preußische Politik gegen Frankreich; </a:t>
            </a:r>
          </a:p>
          <a:p>
            <a:pPr marL="342900" marR="0" lvl="0" indent="-342900" algn="l" defTabSz="914400" rtl="0" eaLnBrk="1" fontAlgn="auto" latinLnBrk="0" hangingPunct="1">
              <a:lnSpc>
                <a:spcPts val="3375"/>
              </a:lnSpc>
              <a:spcBef>
                <a:spcPts val="0"/>
              </a:spcBef>
              <a:spcAft>
                <a:spcPts val="0"/>
              </a:spcAft>
              <a:buClrTx/>
              <a:buSzTx/>
              <a:buFont typeface="Arial" panose="020B0604020202020204" pitchFamily="34" charset="0"/>
              <a:buChar char="•"/>
              <a:tabLst/>
              <a:defRPr/>
            </a:pPr>
            <a:r>
              <a:rPr lang="de-DE" dirty="0">
                <a:solidFill>
                  <a:srgbClr val="003560"/>
                </a:solidFill>
                <a:latin typeface="RUB Scala MZ" pitchFamily="2" charset="0"/>
              </a:rPr>
              <a:t>Russland wurde Zufluchtsort deutscher Patrioten, die in den Feldzügen 1812/13 </a:t>
            </a:r>
          </a:p>
          <a:p>
            <a:pPr marL="342900" marR="0" lvl="0" indent="-342900" algn="l" defTabSz="914400" rtl="0" eaLnBrk="1" fontAlgn="auto" latinLnBrk="0" hangingPunct="1">
              <a:lnSpc>
                <a:spcPts val="3375"/>
              </a:lnSpc>
              <a:spcBef>
                <a:spcPts val="0"/>
              </a:spcBef>
              <a:spcAft>
                <a:spcPts val="0"/>
              </a:spcAft>
              <a:buClrTx/>
              <a:buSzTx/>
              <a:buFont typeface="Arial" panose="020B0604020202020204" pitchFamily="34" charset="0"/>
              <a:buChar char="•"/>
              <a:tabLst/>
              <a:defRPr/>
            </a:pPr>
            <a:r>
              <a:rPr lang="de-DE" dirty="0">
                <a:solidFill>
                  <a:srgbClr val="003560"/>
                </a:solidFill>
                <a:latin typeface="RUB Scala MZ" pitchFamily="2" charset="0"/>
              </a:rPr>
              <a:t>eine wichtige Rolle spielen sollten (u.a. Clausewitz, aber auch Arndt als Publizist)</a:t>
            </a:r>
          </a:p>
          <a:p>
            <a:pPr marL="342900" marR="0" lvl="0" indent="-342900" algn="l" defTabSz="914400" rtl="0" eaLnBrk="1" fontAlgn="auto" latinLnBrk="0" hangingPunct="1">
              <a:lnSpc>
                <a:spcPts val="3375"/>
              </a:lnSpc>
              <a:spcBef>
                <a:spcPts val="0"/>
              </a:spcBef>
              <a:spcAft>
                <a:spcPts val="0"/>
              </a:spcAft>
              <a:buClrTx/>
              <a:buSzTx/>
              <a:buFont typeface="Arial" panose="020B0604020202020204" pitchFamily="34" charset="0"/>
              <a:buChar char="•"/>
              <a:tabLst/>
              <a:defRPr/>
            </a:pPr>
            <a:r>
              <a:rPr lang="de-DE" dirty="0">
                <a:solidFill>
                  <a:srgbClr val="003560"/>
                </a:solidFill>
                <a:latin typeface="RUB Scala MZ" pitchFamily="2" charset="0"/>
              </a:rPr>
              <a:t>Seit Januar 1813 Kriegspublizistik gegen Frankreich; besonders Arndt widmete</a:t>
            </a:r>
            <a:br>
              <a:rPr lang="de-DE" dirty="0">
                <a:solidFill>
                  <a:srgbClr val="003560"/>
                </a:solidFill>
                <a:latin typeface="RUB Scala MZ" pitchFamily="2" charset="0"/>
              </a:rPr>
            </a:br>
            <a:r>
              <a:rPr lang="de-DE" dirty="0">
                <a:solidFill>
                  <a:srgbClr val="003560"/>
                </a:solidFill>
                <a:latin typeface="RUB Scala MZ" pitchFamily="2" charset="0"/>
              </a:rPr>
              <a:t>sich der publizistischen Mobilisierung der Bevölkerung.</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Befreiungskriege und Protestantismus: Vorgeschichte</a:t>
            </a:r>
          </a:p>
        </p:txBody>
      </p:sp>
      <p:pic>
        <p:nvPicPr>
          <p:cNvPr id="7" name="Sound aufgezeichnet" descr="Sound aufgezeichnet">
            <a:hlinkClick r:id="" action="ppaction://media"/>
            <a:extLst>
              <a:ext uri="{FF2B5EF4-FFF2-40B4-BE49-F238E27FC236}">
                <a16:creationId xmlns:a16="http://schemas.microsoft.com/office/drawing/2014/main" id="{0C4F354E-67AB-40BE-AB6D-4952B763E9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12098" y="3064200"/>
            <a:ext cx="812800" cy="812800"/>
          </a:xfrm>
          <a:prstGeom prst="rect">
            <a:avLst/>
          </a:prstGeom>
        </p:spPr>
      </p:pic>
    </p:spTree>
    <p:extLst>
      <p:ext uri="{BB962C8B-B14F-4D97-AF65-F5344CB8AC3E}">
        <p14:creationId xmlns:p14="http://schemas.microsoft.com/office/powerpoint/2010/main" val="262109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8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R="0" lvl="0" algn="l" defTabSz="914400" rtl="0" eaLnBrk="1" fontAlgn="auto" latinLnBrk="0" hangingPunct="1">
              <a:lnSpc>
                <a:spcPts val="3375"/>
              </a:lnSpc>
              <a:spcBef>
                <a:spcPts val="0"/>
              </a:spcBef>
              <a:spcAft>
                <a:spcPts val="0"/>
              </a:spcAft>
              <a:buClrTx/>
              <a:buSzTx/>
              <a:tabLst/>
              <a:defRPr/>
            </a:pPr>
            <a:r>
              <a:rPr lang="de-DE" dirty="0">
                <a:solidFill>
                  <a:srgbClr val="003560"/>
                </a:solidFill>
                <a:latin typeface="RUB Scala MZ" pitchFamily="2" charset="0"/>
              </a:rPr>
              <a:t>Befreiungskriege in Deutschland waren religiös zutiefst aufgeladen: </a:t>
            </a:r>
          </a:p>
          <a:p>
            <a:pPr marR="0" lvl="0" algn="l" defTabSz="914400" rtl="0" eaLnBrk="1" fontAlgn="auto" latinLnBrk="0" hangingPunct="1">
              <a:lnSpc>
                <a:spcPts val="3375"/>
              </a:lnSpc>
              <a:spcBef>
                <a:spcPts val="0"/>
              </a:spcBef>
              <a:spcAft>
                <a:spcPts val="0"/>
              </a:spcAft>
              <a:buClrTx/>
              <a:buSzTx/>
              <a:tabLst/>
              <a:defRPr/>
            </a:pPr>
            <a:r>
              <a:rPr lang="de-DE" dirty="0">
                <a:solidFill>
                  <a:srgbClr val="003560"/>
                </a:solidFill>
                <a:latin typeface="RUB Scala MZ" pitchFamily="2" charset="0"/>
              </a:rPr>
              <a:t>Der Historiker Ernst Moritz Arndt (1769-1860) wurde hier zum Propagandisten</a:t>
            </a:r>
            <a:br>
              <a:rPr lang="de-DE" dirty="0">
                <a:solidFill>
                  <a:srgbClr val="003560"/>
                </a:solidFill>
                <a:latin typeface="RUB Scala MZ" pitchFamily="2" charset="0"/>
              </a:rPr>
            </a:br>
            <a:r>
              <a:rPr lang="de-DE" dirty="0">
                <a:solidFill>
                  <a:srgbClr val="003560"/>
                </a:solidFill>
                <a:latin typeface="RUB Scala MZ" pitchFamily="2" charset="0"/>
              </a:rPr>
              <a:t>dieses  Krieges  als  heiligem  Krieg.  In  zahlreichen  Flugschriften (u.a.</a:t>
            </a:r>
            <a:br>
              <a:rPr lang="de-DE" dirty="0">
                <a:solidFill>
                  <a:srgbClr val="003560"/>
                </a:solidFill>
                <a:latin typeface="RUB Scala MZ" pitchFamily="2" charset="0"/>
              </a:rPr>
            </a:br>
            <a:r>
              <a:rPr lang="de-DE" dirty="0">
                <a:solidFill>
                  <a:srgbClr val="003560"/>
                </a:solidFill>
                <a:latin typeface="RUB Scala MZ" pitchFamily="2" charset="0"/>
              </a:rPr>
              <a:t>Katechismus für den teutschen Kriegs- und Wehrmann, worin gelehret</a:t>
            </a:r>
            <a:br>
              <a:rPr lang="de-DE" dirty="0">
                <a:solidFill>
                  <a:srgbClr val="003560"/>
                </a:solidFill>
                <a:latin typeface="RUB Scala MZ" pitchFamily="2" charset="0"/>
              </a:rPr>
            </a:br>
            <a:r>
              <a:rPr lang="de-DE" dirty="0">
                <a:solidFill>
                  <a:srgbClr val="003560"/>
                </a:solidFill>
                <a:latin typeface="RUB Scala MZ" pitchFamily="2" charset="0"/>
              </a:rPr>
              <a:t>wird, wie ein christlicher Wehrmann sein und mit Gott in den Streit gehen</a:t>
            </a:r>
            <a:br>
              <a:rPr lang="de-DE" dirty="0">
                <a:solidFill>
                  <a:srgbClr val="003560"/>
                </a:solidFill>
                <a:latin typeface="RUB Scala MZ" pitchFamily="2" charset="0"/>
              </a:rPr>
            </a:br>
            <a:r>
              <a:rPr lang="de-DE" dirty="0">
                <a:solidFill>
                  <a:srgbClr val="003560"/>
                </a:solidFill>
                <a:latin typeface="RUB Scala MZ" pitchFamily="2" charset="0"/>
              </a:rPr>
              <a:t>soll, 1813)  rief er zum Krieg gegen die Franzosen auf. (= Aufblühen eines</a:t>
            </a:r>
            <a:br>
              <a:rPr lang="de-DE" dirty="0">
                <a:solidFill>
                  <a:srgbClr val="003560"/>
                </a:solidFill>
                <a:latin typeface="RUB Scala MZ" pitchFamily="2" charset="0"/>
              </a:rPr>
            </a:br>
            <a:r>
              <a:rPr lang="de-DE" dirty="0">
                <a:solidFill>
                  <a:srgbClr val="003560"/>
                </a:solidFill>
                <a:latin typeface="RUB Scala MZ" pitchFamily="2" charset="0"/>
              </a:rPr>
              <a:t>deutschen Nationalgefühls), so in seinem Vaterlandslied von 1812, in dem</a:t>
            </a:r>
            <a:br>
              <a:rPr lang="de-DE" dirty="0">
                <a:solidFill>
                  <a:srgbClr val="003560"/>
                </a:solidFill>
                <a:latin typeface="RUB Scala MZ" pitchFamily="2" charset="0"/>
              </a:rPr>
            </a:br>
            <a:r>
              <a:rPr lang="de-DE" dirty="0">
                <a:solidFill>
                  <a:srgbClr val="003560"/>
                </a:solidFill>
                <a:latin typeface="RUB Scala MZ" pitchFamily="2" charset="0"/>
              </a:rPr>
              <a:t>der  Gleichheitsmaxime  der  Französischen  Revolution  das  Ideal  der</a:t>
            </a:r>
            <a:br>
              <a:rPr lang="de-DE" dirty="0">
                <a:solidFill>
                  <a:srgbClr val="003560"/>
                </a:solidFill>
                <a:latin typeface="RUB Scala MZ" pitchFamily="2" charset="0"/>
              </a:rPr>
            </a:br>
            <a:r>
              <a:rPr lang="de-DE" dirty="0">
                <a:solidFill>
                  <a:srgbClr val="003560"/>
                </a:solidFill>
                <a:latin typeface="RUB Scala MZ" pitchFamily="2" charset="0"/>
              </a:rPr>
              <a:t>christlichen und männlichen Volkspersönlichkeit entgegengesetzt wird:</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Befreiungskriege und Protestantismus: Vorgeschichte</a:t>
            </a:r>
          </a:p>
        </p:txBody>
      </p:sp>
      <p:pic>
        <p:nvPicPr>
          <p:cNvPr id="8" name="Sound aufgezeichnet" descr="Sound aufgezeichnet">
            <a:hlinkClick r:id="" action="ppaction://media"/>
            <a:extLst>
              <a:ext uri="{FF2B5EF4-FFF2-40B4-BE49-F238E27FC236}">
                <a16:creationId xmlns:a16="http://schemas.microsoft.com/office/drawing/2014/main" id="{A6839844-CD88-48C1-94AE-3B8C0DEAC4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62727" y="5899427"/>
            <a:ext cx="812800" cy="812800"/>
          </a:xfrm>
          <a:prstGeom prst="rect">
            <a:avLst/>
          </a:prstGeom>
        </p:spPr>
      </p:pic>
    </p:spTree>
    <p:extLst>
      <p:ext uri="{BB962C8B-B14F-4D97-AF65-F5344CB8AC3E}">
        <p14:creationId xmlns:p14="http://schemas.microsoft.com/office/powerpoint/2010/main" val="230110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9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0" marR="0" lvl="0" indent="0" algn="l" defTabSz="914400" rtl="0" eaLnBrk="1" fontAlgn="auto" latinLnBrk="0" hangingPunct="1">
              <a:lnSpc>
                <a:spcPts val="3375"/>
              </a:lnSpc>
              <a:spcBef>
                <a:spcPts val="0"/>
              </a:spcBef>
              <a:spcAft>
                <a:spcPts val="0"/>
              </a:spcAft>
              <a:buClrTx/>
              <a:buSzTx/>
              <a:buFontTx/>
              <a:buNone/>
              <a:tabLst/>
              <a:defRPr/>
            </a:pPr>
            <a:r>
              <a:rPr lang="de-DE" dirty="0">
                <a:solidFill>
                  <a:srgbClr val="003560"/>
                </a:solidFill>
                <a:latin typeface="RUB Scala MZ"/>
              </a:rPr>
              <a:t>Der Gott, der Eisen wachsen ließ,</a:t>
            </a:r>
            <a:br>
              <a:rPr lang="de-DE" dirty="0">
                <a:solidFill>
                  <a:srgbClr val="003560"/>
                </a:solidFill>
                <a:latin typeface="RUB Scala MZ"/>
              </a:rPr>
            </a:br>
            <a:r>
              <a:rPr lang="de-DE" dirty="0">
                <a:solidFill>
                  <a:srgbClr val="003560"/>
                </a:solidFill>
                <a:latin typeface="RUB Scala MZ"/>
              </a:rPr>
              <a:t>der wollte keine Knechte.</a:t>
            </a:r>
          </a:p>
          <a:p>
            <a:pPr marL="0" marR="0" lvl="0" indent="0" algn="l" defTabSz="914400" rtl="0" eaLnBrk="1" fontAlgn="auto" latinLnBrk="0" hangingPunct="1">
              <a:lnSpc>
                <a:spcPts val="3375"/>
              </a:lnSpc>
              <a:spcBef>
                <a:spcPts val="0"/>
              </a:spcBef>
              <a:spcAft>
                <a:spcPts val="0"/>
              </a:spcAft>
              <a:buClrTx/>
              <a:buSzTx/>
              <a:buFontTx/>
              <a:buNone/>
              <a:tabLst/>
              <a:defRPr/>
            </a:pPr>
            <a:r>
              <a:rPr lang="de-DE" dirty="0">
                <a:solidFill>
                  <a:srgbClr val="003560"/>
                </a:solidFill>
                <a:latin typeface="RUB Scala MZ"/>
              </a:rPr>
              <a:t>Drum gab er Säbel, Schwert und Spieß</a:t>
            </a:r>
            <a:br>
              <a:rPr lang="de-DE" dirty="0">
                <a:solidFill>
                  <a:srgbClr val="003560"/>
                </a:solidFill>
                <a:latin typeface="RUB Scala MZ"/>
              </a:rPr>
            </a:br>
            <a:r>
              <a:rPr lang="de-DE" dirty="0">
                <a:solidFill>
                  <a:srgbClr val="003560"/>
                </a:solidFill>
                <a:latin typeface="RUB Scala MZ"/>
              </a:rPr>
              <a:t>Dem Mann in seine Rechte,</a:t>
            </a:r>
          </a:p>
          <a:p>
            <a:pPr marL="0" marR="0" lvl="0" indent="0" algn="l" defTabSz="914400" rtl="0" eaLnBrk="1" fontAlgn="auto" latinLnBrk="0" hangingPunct="1">
              <a:lnSpc>
                <a:spcPts val="3375"/>
              </a:lnSpc>
              <a:spcBef>
                <a:spcPts val="0"/>
              </a:spcBef>
              <a:spcAft>
                <a:spcPts val="0"/>
              </a:spcAft>
              <a:buClrTx/>
              <a:buSzTx/>
              <a:buFontTx/>
              <a:buNone/>
              <a:tabLst/>
              <a:defRPr/>
            </a:pPr>
            <a:r>
              <a:rPr lang="de-DE" dirty="0">
                <a:solidFill>
                  <a:srgbClr val="003560"/>
                </a:solidFill>
                <a:latin typeface="RUB Scala MZ"/>
              </a:rPr>
              <a:t> </a:t>
            </a:r>
            <a:r>
              <a:rPr kumimoji="0" lang="en-CA" b="0" i="0" u="none" strike="noStrike" kern="1200" cap="none" spc="0" normalizeH="0" baseline="0" noProof="0" dirty="0">
                <a:ln>
                  <a:noFill/>
                </a:ln>
                <a:solidFill>
                  <a:srgbClr val="003460"/>
                </a:solidFill>
                <a:effectLst/>
                <a:uLnTx/>
                <a:uFillTx/>
                <a:latin typeface="RUB Scala MZ"/>
                <a:cs typeface="Arial"/>
              </a:rPr>
              <a:t>drum gab er ihm den kühnen Mut,</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den Zorn der freien Rede,</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dass er bestände bis aufs Blut,</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bis in den Tod die Fehde.</a:t>
            </a:r>
            <a:br>
              <a:rPr kumimoji="0" lang="en-CA" sz="1877" b="0" i="0" u="none" strike="noStrike" kern="1200" cap="none" spc="0" normalizeH="0" baseline="0" noProof="0" dirty="0">
                <a:ln>
                  <a:noFill/>
                </a:ln>
                <a:solidFill>
                  <a:srgbClr val="000000"/>
                </a:solidFill>
                <a:effectLst/>
                <a:uLnTx/>
                <a:uFillTx/>
                <a:latin typeface="Times New Roman"/>
                <a:ea typeface="+mn-ea"/>
                <a:cs typeface="+mn-cs"/>
              </a:rPr>
            </a:br>
            <a:r>
              <a:rPr kumimoji="0" lang="en-CA" sz="1877" b="0" i="0" u="none" strike="noStrike" kern="1200" cap="none" spc="0" normalizeH="0" baseline="0" noProof="0" dirty="0">
                <a:ln>
                  <a:noFill/>
                </a:ln>
                <a:solidFill>
                  <a:srgbClr val="003460"/>
                </a:solidFill>
                <a:effectLst/>
                <a:uLnTx/>
                <a:uFillTx/>
                <a:latin typeface="Arial"/>
                <a:ea typeface="+mn-ea"/>
                <a:cs typeface="Arial"/>
              </a:rPr>
              <a:t>(...)</a:t>
            </a: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pic>
        <p:nvPicPr>
          <p:cNvPr id="7" name="Sound aufgezeichnet" descr="Sound aufgezeichnet">
            <a:hlinkClick r:id="" action="ppaction://media"/>
            <a:extLst>
              <a:ext uri="{FF2B5EF4-FFF2-40B4-BE49-F238E27FC236}">
                <a16:creationId xmlns:a16="http://schemas.microsoft.com/office/drawing/2014/main" id="{CBC215C2-4E07-4207-847C-ED5B9BC67E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40300" y="3371850"/>
            <a:ext cx="812800" cy="812800"/>
          </a:xfrm>
          <a:prstGeom prst="rect">
            <a:avLst/>
          </a:prstGeom>
        </p:spPr>
      </p:pic>
    </p:spTree>
    <p:extLst>
      <p:ext uri="{BB962C8B-B14F-4D97-AF65-F5344CB8AC3E}">
        <p14:creationId xmlns:p14="http://schemas.microsoft.com/office/powerpoint/2010/main" val="116436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0" marR="0" lvl="0" indent="43960" algn="l" defTabSz="914400" rtl="0" eaLnBrk="1" fontAlgn="auto" latinLnBrk="0" hangingPunct="1">
              <a:lnSpc>
                <a:spcPts val="3375"/>
              </a:lnSpc>
              <a:spcBef>
                <a:spcPts val="0"/>
              </a:spcBef>
              <a:spcAft>
                <a:spcPts val="0"/>
              </a:spcAft>
              <a:buClrTx/>
              <a:buSzTx/>
              <a:buFontTx/>
              <a:buNone/>
              <a:tabLst/>
              <a:defRPr/>
            </a:pPr>
            <a:r>
              <a:rPr lang="de-DE" dirty="0">
                <a:solidFill>
                  <a:srgbClr val="003560"/>
                </a:solidFill>
                <a:latin typeface="RUB Scala MZ" pitchFamily="2" charset="0"/>
              </a:rPr>
              <a:t>Lasst brausen, was nur brausen kann,</a:t>
            </a:r>
            <a:br>
              <a:rPr lang="de-DE" dirty="0">
                <a:solidFill>
                  <a:srgbClr val="003560"/>
                </a:solidFill>
                <a:latin typeface="RUB Scala MZ" pitchFamily="2" charset="0"/>
              </a:rPr>
            </a:br>
            <a:r>
              <a:rPr lang="de-DE" dirty="0">
                <a:solidFill>
                  <a:srgbClr val="003560"/>
                </a:solidFill>
                <a:latin typeface="RUB Scala MZ" pitchFamily="2" charset="0"/>
              </a:rPr>
              <a:t>in hellen, lichten Flammen!</a:t>
            </a:r>
          </a:p>
          <a:p>
            <a:pPr marL="0" marR="0" lvl="0" indent="43960" algn="l" defTabSz="914400" rtl="0" eaLnBrk="1" fontAlgn="auto" latinLnBrk="0" hangingPunct="1">
              <a:lnSpc>
                <a:spcPts val="3375"/>
              </a:lnSpc>
              <a:spcBef>
                <a:spcPts val="0"/>
              </a:spcBef>
              <a:spcAft>
                <a:spcPts val="0"/>
              </a:spcAft>
              <a:buClrTx/>
              <a:buSzTx/>
              <a:buFontTx/>
              <a:buNone/>
              <a:tabLst/>
              <a:defRPr/>
            </a:pPr>
            <a:r>
              <a:rPr lang="de-DE" dirty="0">
                <a:solidFill>
                  <a:srgbClr val="003560"/>
                </a:solidFill>
                <a:latin typeface="RUB Scala MZ" pitchFamily="2" charset="0"/>
              </a:rPr>
              <a:t>Ihr Deutschen alle Mann für Mann</a:t>
            </a:r>
            <a:br>
              <a:rPr lang="de-DE" dirty="0">
                <a:solidFill>
                  <a:srgbClr val="003560"/>
                </a:solidFill>
                <a:latin typeface="RUB Scala MZ" pitchFamily="2" charset="0"/>
              </a:rPr>
            </a:br>
            <a:r>
              <a:rPr lang="de-DE" dirty="0">
                <a:solidFill>
                  <a:srgbClr val="003560"/>
                </a:solidFill>
                <a:latin typeface="RUB Scala MZ" pitchFamily="2" charset="0"/>
              </a:rPr>
              <a:t>Fürs Vaterland zusammen!</a:t>
            </a:r>
            <a:br>
              <a:rPr lang="de-DE" dirty="0">
                <a:solidFill>
                  <a:srgbClr val="003560"/>
                </a:solidFill>
                <a:latin typeface="RUB Scala MZ" pitchFamily="2" charset="0"/>
              </a:rPr>
            </a:br>
            <a:r>
              <a:rPr lang="de-DE" dirty="0">
                <a:solidFill>
                  <a:srgbClr val="003560"/>
                </a:solidFill>
                <a:latin typeface="RUB Scala MZ" pitchFamily="2" charset="0"/>
              </a:rPr>
              <a:t>Und hebt die Herzen himmelan!</a:t>
            </a:r>
            <a:br>
              <a:rPr lang="de-DE" dirty="0">
                <a:solidFill>
                  <a:srgbClr val="003560"/>
                </a:solidFill>
                <a:latin typeface="RUB Scala MZ" pitchFamily="2" charset="0"/>
              </a:rPr>
            </a:br>
            <a:r>
              <a:rPr lang="de-DE" dirty="0">
                <a:solidFill>
                  <a:srgbClr val="003560"/>
                </a:solidFill>
                <a:latin typeface="RUB Scala MZ" pitchFamily="2" charset="0"/>
              </a:rPr>
              <a:t>Und himmelan die Hände</a:t>
            </a:r>
            <a:br>
              <a:rPr lang="de-DE" dirty="0">
                <a:solidFill>
                  <a:srgbClr val="003560"/>
                </a:solidFill>
                <a:latin typeface="RUB Scala MZ" pitchFamily="2" charset="0"/>
              </a:rPr>
            </a:br>
            <a:r>
              <a:rPr lang="de-DE" dirty="0">
                <a:solidFill>
                  <a:srgbClr val="003560"/>
                </a:solidFill>
                <a:latin typeface="RUB Scala MZ" pitchFamily="2" charset="0"/>
              </a:rPr>
              <a:t>Und rufet alle Mann für Mann:</a:t>
            </a:r>
            <a:br>
              <a:rPr lang="de-DE" dirty="0">
                <a:solidFill>
                  <a:srgbClr val="003560"/>
                </a:solidFill>
                <a:latin typeface="RUB Scala MZ" pitchFamily="2" charset="0"/>
              </a:rPr>
            </a:br>
            <a:r>
              <a:rPr lang="de-DE" dirty="0">
                <a:solidFill>
                  <a:srgbClr val="003560"/>
                </a:solidFill>
                <a:latin typeface="RUB Scala MZ" pitchFamily="2" charset="0"/>
              </a:rPr>
              <a:t>Die Knechtschaft hat ein Ende! (...)</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Tree>
    <p:extLst>
      <p:ext uri="{BB962C8B-B14F-4D97-AF65-F5344CB8AC3E}">
        <p14:creationId xmlns:p14="http://schemas.microsoft.com/office/powerpoint/2010/main" val="398067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0" marR="0" lvl="0" indent="43960" algn="l" defTabSz="914400" rtl="0" eaLnBrk="1" fontAlgn="auto" latinLnBrk="0" hangingPunct="1">
              <a:lnSpc>
                <a:spcPts val="3375"/>
              </a:lnSpc>
              <a:spcBef>
                <a:spcPts val="0"/>
              </a:spcBef>
              <a:spcAft>
                <a:spcPts val="0"/>
              </a:spcAft>
              <a:buClrTx/>
              <a:buSzTx/>
              <a:buFontTx/>
              <a:buNone/>
              <a:tabLst/>
              <a:defRPr/>
            </a:pPr>
            <a:r>
              <a:rPr lang="de-DE" dirty="0">
                <a:solidFill>
                  <a:srgbClr val="003560"/>
                </a:solidFill>
                <a:latin typeface="RUB Scala MZ"/>
              </a:rPr>
              <a:t>O Deutschland, heil‘ges Vaterland!</a:t>
            </a:r>
            <a:br>
              <a:rPr lang="de-DE" dirty="0">
                <a:solidFill>
                  <a:srgbClr val="003560"/>
                </a:solidFill>
                <a:latin typeface="RUB Scala MZ"/>
              </a:rPr>
            </a:br>
            <a:r>
              <a:rPr lang="de-DE" dirty="0">
                <a:solidFill>
                  <a:srgbClr val="003560"/>
                </a:solidFill>
                <a:latin typeface="RUB Scala MZ"/>
              </a:rPr>
              <a:t>O deutsche Lieb und Treue!</a:t>
            </a:r>
            <a:br>
              <a:rPr lang="de-DE" dirty="0">
                <a:solidFill>
                  <a:srgbClr val="003560"/>
                </a:solidFill>
                <a:latin typeface="RUB Scala MZ"/>
              </a:rPr>
            </a:br>
            <a:r>
              <a:rPr lang="de-DE" dirty="0">
                <a:solidFill>
                  <a:srgbClr val="003560"/>
                </a:solidFill>
                <a:latin typeface="RUB Scala MZ"/>
              </a:rPr>
              <a:t>Du hohes Land! Du schönes Land!</a:t>
            </a:r>
            <a:br>
              <a:rPr lang="de-DE" dirty="0">
                <a:solidFill>
                  <a:srgbClr val="003560"/>
                </a:solidFill>
                <a:latin typeface="RUB Scala MZ"/>
              </a:rPr>
            </a:br>
            <a:r>
              <a:rPr lang="de-DE" dirty="0">
                <a:solidFill>
                  <a:srgbClr val="003560"/>
                </a:solidFill>
                <a:latin typeface="RUB Scala MZ"/>
              </a:rPr>
              <a:t>Dir schwören wir aufs neue:</a:t>
            </a:r>
            <a:br>
              <a:rPr lang="de-DE" dirty="0">
                <a:solidFill>
                  <a:srgbClr val="003560"/>
                </a:solidFill>
                <a:latin typeface="RUB Scala MZ"/>
              </a:rPr>
            </a:br>
            <a:r>
              <a:rPr lang="de-DE" dirty="0">
                <a:solidFill>
                  <a:srgbClr val="003560"/>
                </a:solidFill>
                <a:latin typeface="RUB Scala MZ"/>
              </a:rPr>
              <a:t>Wir wollen heute Mann für Mann</a:t>
            </a:r>
            <a:br>
              <a:rPr lang="de-DE" dirty="0">
                <a:solidFill>
                  <a:srgbClr val="003560"/>
                </a:solidFill>
                <a:latin typeface="RUB Scala MZ"/>
              </a:rPr>
            </a:br>
            <a:r>
              <a:rPr lang="de-DE" dirty="0">
                <a:solidFill>
                  <a:srgbClr val="003560"/>
                </a:solidFill>
                <a:latin typeface="RUB Scala MZ"/>
              </a:rPr>
              <a:t>mit Blut das Eisen röten,</a:t>
            </a:r>
          </a:p>
          <a:p>
            <a:pPr marL="0" marR="0" lvl="0" indent="43960" algn="l" defTabSz="914400" rtl="0" eaLnBrk="1" fontAlgn="auto" latinLnBrk="0" hangingPunct="1">
              <a:lnSpc>
                <a:spcPts val="3375"/>
              </a:lnSpc>
              <a:spcBef>
                <a:spcPts val="0"/>
              </a:spcBef>
              <a:spcAft>
                <a:spcPts val="0"/>
              </a:spcAft>
              <a:buClrTx/>
              <a:buSzTx/>
              <a:buFontTx/>
              <a:buNone/>
              <a:tabLst/>
              <a:defRPr/>
            </a:pPr>
            <a:r>
              <a:rPr lang="de-DE" dirty="0">
                <a:solidFill>
                  <a:srgbClr val="003560"/>
                </a:solidFill>
                <a:latin typeface="RUB Scala MZ"/>
              </a:rPr>
              <a:t>mit Henkersblut, Franzosenblut -</a:t>
            </a:r>
            <a:br>
              <a:rPr lang="de-DE" dirty="0">
                <a:solidFill>
                  <a:srgbClr val="003560"/>
                </a:solidFill>
                <a:latin typeface="RUB Scala MZ"/>
              </a:rPr>
            </a:br>
            <a:r>
              <a:rPr lang="de-DE" dirty="0">
                <a:solidFill>
                  <a:srgbClr val="003560"/>
                </a:solidFill>
                <a:latin typeface="RUB Scala MZ"/>
              </a:rPr>
              <a:t>O süßer Tag der Rache!</a:t>
            </a:r>
          </a:p>
          <a:p>
            <a:pPr marL="0" marR="0" lvl="0" indent="0" algn="l" defTabSz="914400" rtl="0" eaLnBrk="1" fontAlgn="auto" latinLnBrk="0" hangingPunct="1">
              <a:lnSpc>
                <a:spcPts val="3400"/>
              </a:lnSpc>
              <a:spcBef>
                <a:spcPts val="0"/>
              </a:spcBef>
              <a:spcAft>
                <a:spcPts val="0"/>
              </a:spcAft>
              <a:buClrTx/>
              <a:buSzTx/>
              <a:buFontTx/>
              <a:buNone/>
              <a:tabLst/>
              <a:defRPr/>
            </a:pPr>
            <a:r>
              <a:rPr kumimoji="0" lang="en-CA" b="0" i="0" u="none" strike="noStrike" kern="1200" cap="none" spc="0" normalizeH="0" baseline="0" noProof="0" dirty="0">
                <a:ln>
                  <a:noFill/>
                </a:ln>
                <a:solidFill>
                  <a:srgbClr val="003460"/>
                </a:solidFill>
                <a:effectLst/>
                <a:uLnTx/>
                <a:uFillTx/>
                <a:latin typeface="RUB Scala MZ"/>
                <a:cs typeface="Arial"/>
              </a:rPr>
              <a:t>Das klinget allen Deutschen gut,</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das ist die große Sache.</a:t>
            </a: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Tree>
    <p:extLst>
      <p:ext uri="{BB962C8B-B14F-4D97-AF65-F5344CB8AC3E}">
        <p14:creationId xmlns:p14="http://schemas.microsoft.com/office/powerpoint/2010/main" val="2262820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4818208"/>
          </a:xfrm>
          <a:prstGeom prst="rect">
            <a:avLst/>
          </a:prstGeom>
          <a:noFill/>
          <a:ln w="9525">
            <a:noFill/>
            <a:miter lim="800000"/>
            <a:headEnd/>
            <a:tailEnd/>
          </a:ln>
        </p:spPr>
        <p: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tab pos="431800" algn="l"/>
                <a:tab pos="1651000" algn="l"/>
              </a:tabLst>
              <a:defRPr/>
            </a:pPr>
            <a:r>
              <a:rPr kumimoji="0" lang="en-CA" b="0" i="0" u="none" strike="noStrike" kern="1200" cap="none" spc="0" normalizeH="0" baseline="0" noProof="0" dirty="0">
                <a:ln>
                  <a:noFill/>
                </a:ln>
                <a:solidFill>
                  <a:srgbClr val="003460"/>
                </a:solidFill>
                <a:effectLst/>
                <a:uLnTx/>
                <a:uFillTx/>
                <a:latin typeface="RUB Scala MZ"/>
                <a:cs typeface="Arial"/>
              </a:rPr>
              <a:t>17.  März 1813 Friedrich III. trat öffentlich an die Seite Russlands, </a:t>
            </a:r>
            <a:r>
              <a:rPr kumimoji="0" lang="en-CA" b="0" i="0" u="none" strike="noStrike" kern="1200" cap="none" spc="0" normalizeH="0" baseline="0" noProof="0" dirty="0" err="1">
                <a:ln>
                  <a:noFill/>
                </a:ln>
                <a:solidFill>
                  <a:srgbClr val="003460"/>
                </a:solidFill>
                <a:effectLst/>
                <a:uLnTx/>
                <a:uFillTx/>
                <a:latin typeface="RUB Scala MZ"/>
                <a:cs typeface="Arial"/>
              </a:rPr>
              <a:t>Verwirklichung</a:t>
            </a:r>
            <a:r>
              <a:rPr lang="en-CA" dirty="0">
                <a:solidFill>
                  <a:srgbClr val="003460"/>
                </a:solidFill>
                <a:latin typeface="RUB Scala MZ"/>
                <a:cs typeface="Arial"/>
              </a:rPr>
              <a:t> </a:t>
            </a:r>
            <a:r>
              <a:rPr kumimoji="0" lang="en-CA" b="0" i="0" u="none" strike="noStrike" kern="1200" cap="none" spc="0" normalizeH="0" baseline="0" noProof="0" dirty="0">
                <a:ln>
                  <a:noFill/>
                </a:ln>
                <a:solidFill>
                  <a:srgbClr val="003460"/>
                </a:solidFill>
                <a:effectLst/>
                <a:uLnTx/>
                <a:uFillTx/>
                <a:latin typeface="RUB Scala MZ"/>
                <a:cs typeface="Arial"/>
              </a:rPr>
              <a:t>der Nationalbewaffnung, preußisches Landwehrkreuz/</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Eisernes Kreuz wurde gestiftet (orientiert am russischem, auf dem „Für</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Glaube und Zar“ stand: „Mit Gott für König und Vaterland“ = Gott möge sich</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1F497D"/>
                </a:solidFill>
                <a:effectLst/>
                <a:uLnTx/>
                <a:uFillTx/>
                <a:latin typeface="RUB Scala MZ"/>
              </a:rPr>
              <a:t>d</a:t>
            </a:r>
            <a:r>
              <a:rPr kumimoji="0" lang="en-CA" b="0" i="0" u="none" strike="noStrike" kern="1200" cap="none" spc="0" normalizeH="0" baseline="0" noProof="0" dirty="0">
                <a:ln>
                  <a:noFill/>
                </a:ln>
                <a:solidFill>
                  <a:srgbClr val="1F497D"/>
                </a:solidFill>
                <a:effectLst/>
                <a:uLnTx/>
                <a:uFillTx/>
                <a:latin typeface="RUB Scala MZ"/>
                <a:cs typeface="Arial"/>
              </a:rPr>
              <a:t>e</a:t>
            </a:r>
            <a:r>
              <a:rPr kumimoji="0" lang="en-CA" b="0" i="0" u="none" strike="noStrike" kern="1200" cap="none" spc="0" normalizeH="0" baseline="0" noProof="0" dirty="0">
                <a:ln>
                  <a:noFill/>
                </a:ln>
                <a:solidFill>
                  <a:srgbClr val="003460"/>
                </a:solidFill>
                <a:effectLst/>
                <a:uLnTx/>
                <a:uFillTx/>
                <a:latin typeface="RUB Scala MZ"/>
                <a:cs typeface="Arial"/>
              </a:rPr>
              <a:t>r nationalen Selbstbehauptung annehmen, gleichzeitig Erinnerung an die</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absolutistische Gewalt), nationaler Aufbruch, religiöse Sprache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CA" b="0" i="0" u="none" strike="noStrike" kern="1200" cap="none" spc="0" normalizeH="0" baseline="0" noProof="0" dirty="0">
                <a:ln>
                  <a:noFill/>
                </a:ln>
                <a:solidFill>
                  <a:srgbClr val="003460"/>
                </a:solidFill>
                <a:effectLst/>
                <a:uLnTx/>
                <a:uFillTx/>
                <a:latin typeface="RUB Scala MZ"/>
                <a:cs typeface="Arial"/>
              </a:rPr>
              <a:t>Landesweit verordneter Gottesdienst anlässlich des “</a:t>
            </a:r>
            <a:r>
              <a:rPr kumimoji="0" lang="en-CA" b="0" i="0" u="none" strike="noStrike" kern="1200" cap="none" spc="0" normalizeH="0" baseline="0" noProof="0" dirty="0" err="1">
                <a:ln>
                  <a:noFill/>
                </a:ln>
                <a:solidFill>
                  <a:srgbClr val="003460"/>
                </a:solidFill>
                <a:effectLst/>
                <a:uLnTx/>
                <a:uFillTx/>
                <a:latin typeface="RUB Scala MZ"/>
                <a:cs typeface="Arial"/>
              </a:rPr>
              <a:t>Ausmarsches</a:t>
            </a:r>
            <a:r>
              <a:rPr kumimoji="0" lang="en-CA" b="0" i="0" u="none" strike="noStrike" kern="1200" cap="none" spc="0" normalizeH="0" baseline="0" noProof="0" dirty="0">
                <a:ln>
                  <a:noFill/>
                </a:ln>
                <a:solidFill>
                  <a:srgbClr val="003460"/>
                </a:solidFill>
                <a:effectLst/>
                <a:uLnTx/>
                <a:uFillTx/>
                <a:latin typeface="RUB Scala MZ"/>
                <a:cs typeface="Arial"/>
              </a:rPr>
              <a:t> der vaterländischen” Krieger </a:t>
            </a:r>
            <a:r>
              <a:rPr kumimoji="0" lang="en-CA" b="0" i="0" u="none" strike="noStrike" kern="1200" cap="none" spc="0" normalizeH="0" baseline="0" noProof="0" dirty="0" err="1">
                <a:ln>
                  <a:noFill/>
                </a:ln>
                <a:solidFill>
                  <a:srgbClr val="003460"/>
                </a:solidFill>
                <a:effectLst/>
                <a:uLnTx/>
                <a:uFillTx/>
                <a:latin typeface="RUB Scala MZ"/>
                <a:cs typeface="Arial"/>
              </a:rPr>
              <a:t>flankierende</a:t>
            </a:r>
            <a:r>
              <a:rPr kumimoji="0" lang="en-CA" b="0" i="0" u="none" strike="noStrike" kern="1200" cap="none" spc="0" normalizeH="0" baseline="0" noProof="0" dirty="0">
                <a:ln>
                  <a:noFill/>
                </a:ln>
                <a:solidFill>
                  <a:srgbClr val="003460"/>
                </a:solidFill>
                <a:effectLst/>
                <a:uLnTx/>
                <a:uFillTx/>
                <a:latin typeface="RUB Scala MZ"/>
                <a:cs typeface="Arial"/>
              </a:rPr>
              <a:t> innere Aufrüstung durch Predigten. </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1813 Vor der Völkerschlacht von Leipzig</a:t>
            </a:r>
          </a:p>
        </p:txBody>
      </p:sp>
      <p:pic>
        <p:nvPicPr>
          <p:cNvPr id="7" name="Sound aufgezeichnet" descr="Sound aufgezeichnet">
            <a:hlinkClick r:id="" action="ppaction://media"/>
            <a:extLst>
              <a:ext uri="{FF2B5EF4-FFF2-40B4-BE49-F238E27FC236}">
                <a16:creationId xmlns:a16="http://schemas.microsoft.com/office/drawing/2014/main" id="{2B9DDFD8-80AD-4193-8A17-60BE7F0080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18300" y="5182885"/>
            <a:ext cx="812800" cy="812800"/>
          </a:xfrm>
          <a:prstGeom prst="rect">
            <a:avLst/>
          </a:prstGeom>
        </p:spPr>
      </p:pic>
    </p:spTree>
    <p:extLst>
      <p:ext uri="{BB962C8B-B14F-4D97-AF65-F5344CB8AC3E}">
        <p14:creationId xmlns:p14="http://schemas.microsoft.com/office/powerpoint/2010/main" val="17305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6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tab pos="431800" algn="l"/>
                <a:tab pos="1651000" algn="l"/>
              </a:tabLst>
              <a:defRPr/>
            </a:pPr>
            <a:r>
              <a:rPr kumimoji="0" lang="en-CA" b="0" i="0" u="none" strike="noStrike" kern="1200" cap="none" spc="0" normalizeH="0" baseline="0" noProof="0" dirty="0">
                <a:ln>
                  <a:noFill/>
                </a:ln>
                <a:solidFill>
                  <a:srgbClr val="003460"/>
                </a:solidFill>
                <a:effectLst/>
                <a:uLnTx/>
                <a:uFillTx/>
                <a:latin typeface="RUB Scala MZ"/>
                <a:cs typeface="Arial"/>
              </a:rPr>
              <a:t>Aktualisierende Segensformeln wie:</a:t>
            </a:r>
          </a:p>
          <a:p>
            <a:pPr marR="0" lvl="0" defTabSz="914400" rtl="0" eaLnBrk="1" fontAlgn="auto" latinLnBrk="0" hangingPunct="1">
              <a:lnSpc>
                <a:spcPct val="150000"/>
              </a:lnSpc>
              <a:spcBef>
                <a:spcPts val="0"/>
              </a:spcBef>
              <a:spcAft>
                <a:spcPts val="0"/>
              </a:spcAft>
              <a:buClrTx/>
              <a:buSzTx/>
              <a:tabLst/>
              <a:defRPr/>
            </a:pPr>
            <a:r>
              <a:rPr kumimoji="0" lang="en-CA" b="0" i="0" u="none" strike="noStrike" kern="1200" cap="none" spc="0" normalizeH="0" baseline="0" noProof="0" dirty="0">
                <a:ln>
                  <a:noFill/>
                </a:ln>
                <a:solidFill>
                  <a:srgbClr val="003460"/>
                </a:solidFill>
                <a:effectLst/>
                <a:uLnTx/>
                <a:uFillTx/>
                <a:latin typeface="RUB Scala MZ"/>
                <a:cs typeface="Arial"/>
              </a:rPr>
              <a:t>„Der Herr segne Euch mit Gemeinsinn und Vaterlandsliebe und behüte </a:t>
            </a:r>
            <a:r>
              <a:rPr kumimoji="0" lang="de-DE" b="0" i="0" u="none" strike="noStrike" kern="1200" cap="none" spc="0" normalizeH="0" baseline="0" noProof="0" dirty="0">
                <a:ln>
                  <a:noFill/>
                </a:ln>
                <a:solidFill>
                  <a:srgbClr val="003460"/>
                </a:solidFill>
                <a:effectLst/>
                <a:uLnTx/>
                <a:uFillTx/>
                <a:latin typeface="RUB Scala MZ"/>
                <a:cs typeface="Arial"/>
              </a:rPr>
              <a:t>Euch vor Feigheit und jeglichem Frevel. Der Herr lasse sein Angesicht leuchten in den Stunden der Gefahr und der Versuchung; und sey Euch gnädig am Tage der Schlacht und Gefahr. Der Herr erhebe sein Angesicht auf Euch bei allen Euren Unternehmungen und Vollbringungen; und gebe Euch seinen Frieden, in dem Frieden eines guten Gewissens und treuer </a:t>
            </a:r>
            <a:r>
              <a:rPr kumimoji="0" lang="en-CA" b="0" i="0" u="none" strike="noStrike" kern="1200" cap="none" spc="0" normalizeH="0" baseline="0" noProof="0" dirty="0" err="1">
                <a:ln>
                  <a:noFill/>
                </a:ln>
                <a:solidFill>
                  <a:srgbClr val="003460"/>
                </a:solidFill>
                <a:effectLst/>
                <a:uLnTx/>
                <a:uFillTx/>
                <a:latin typeface="RUB Scala MZ"/>
                <a:cs typeface="Arial"/>
              </a:rPr>
              <a:t>Pflichterfüllung</a:t>
            </a:r>
            <a:r>
              <a:rPr kumimoji="0" lang="en-CA" b="0" i="0" u="none" strike="noStrike" kern="1200" cap="none" spc="0" normalizeH="0" baseline="0" noProof="0" dirty="0">
                <a:ln>
                  <a:noFill/>
                </a:ln>
                <a:solidFill>
                  <a:srgbClr val="003460"/>
                </a:solidFill>
                <a:effectLst/>
                <a:uLnTx/>
                <a:uFillTx/>
                <a:latin typeface="RUB Scala MZ"/>
                <a:cs typeface="Arial"/>
              </a:rPr>
              <a:t>.“ </a:t>
            </a:r>
            <a:r>
              <a:rPr kumimoji="0" lang="en-CA" sz="1000" b="0" i="0" u="none" strike="noStrike" kern="1200" cap="none" spc="0" normalizeH="0" baseline="0" noProof="0" dirty="0">
                <a:ln>
                  <a:noFill/>
                </a:ln>
                <a:solidFill>
                  <a:srgbClr val="003460"/>
                </a:solidFill>
                <a:effectLst/>
                <a:uLnTx/>
                <a:uFillTx/>
                <a:latin typeface="RUB Scala MZ"/>
                <a:cs typeface="Arial"/>
              </a:rPr>
              <a:t>(zitiert nach G. Graf, Gottesbild, 35)</a:t>
            </a:r>
            <a:endParaRPr kumimoji="0" lang="en-CA" sz="1000" b="0" i="0" u="none" strike="noStrike" kern="1200" cap="none" spc="0" normalizeH="0" baseline="0" noProof="0" dirty="0">
              <a:ln>
                <a:noFill/>
              </a:ln>
              <a:solidFill>
                <a:srgbClr val="000000"/>
              </a:solidFill>
              <a:effectLst/>
              <a:uLnTx/>
              <a:uFillTx/>
              <a:latin typeface="RUB Scala MZ"/>
            </a:endParaRP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CA" b="0" i="0" u="none" strike="noStrike" kern="1200" cap="none" spc="0" normalizeH="0" baseline="0" noProof="0" dirty="0">
                <a:ln>
                  <a:noFill/>
                </a:ln>
                <a:solidFill>
                  <a:srgbClr val="003460"/>
                </a:solidFill>
                <a:effectLst/>
                <a:uLnTx/>
                <a:uFillTx/>
                <a:latin typeface="RUB Scala MZ"/>
                <a:cs typeface="Arial"/>
              </a:rPr>
              <a:t>auch das Vaterunser erhielt aktualisierende Einschübe</a:t>
            </a:r>
            <a:r>
              <a:rPr lang="en-CA" dirty="0">
                <a:solidFill>
                  <a:srgbClr val="003460"/>
                </a:solidFill>
                <a:latin typeface="RUB Scala MZ"/>
                <a:cs typeface="Arial"/>
              </a:rPr>
              <a:t> </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b="0" i="0" u="none" strike="noStrike" kern="1200" cap="none" spc="0" normalizeH="0" baseline="0" noProof="0" dirty="0">
                <a:ln>
                  <a:noFill/>
                </a:ln>
                <a:solidFill>
                  <a:srgbClr val="003460"/>
                </a:solidFill>
                <a:effectLst/>
                <a:uLnTx/>
                <a:uFillTx/>
                <a:latin typeface="RUB Scala MZ"/>
                <a:cs typeface="Arial"/>
              </a:rPr>
              <a:t>Deutliches Aufbegehren wie im Streit um Union und Agende gab es nicht</a:t>
            </a:r>
          </a:p>
          <a:p>
            <a:pPr marL="0" marR="0" lvl="0" indent="0" algn="l" defTabSz="914400" rtl="0" eaLnBrk="1" fontAlgn="auto" latinLnBrk="0" hangingPunct="1">
              <a:lnSpc>
                <a:spcPts val="2185"/>
              </a:lnSpc>
              <a:spcBef>
                <a:spcPts val="0"/>
              </a:spcBef>
              <a:spcAft>
                <a:spcPts val="0"/>
              </a:spcAft>
              <a:buClrTx/>
              <a:buSzTx/>
              <a:buFontTx/>
              <a:buNone/>
              <a:tabLst/>
              <a:defRPr/>
            </a:pPr>
            <a:endParaRPr kumimoji="0" lang="de-DE" sz="1746"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2185"/>
              </a:lnSpc>
              <a:spcBef>
                <a:spcPts val="0"/>
              </a:spcBef>
              <a:spcAft>
                <a:spcPts val="0"/>
              </a:spcAft>
              <a:buClrTx/>
              <a:buSzTx/>
              <a:buFontTx/>
              <a:buNone/>
              <a:tabLst/>
              <a:defRPr/>
            </a:pPr>
            <a:endParaRPr kumimoji="0" lang="de-DE" sz="1746"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2185"/>
              </a:lnSpc>
              <a:spcBef>
                <a:spcPts val="0"/>
              </a:spcBef>
              <a:spcAft>
                <a:spcPts val="0"/>
              </a:spcAft>
              <a:buClrTx/>
              <a:buSzTx/>
              <a:buFontTx/>
              <a:buNone/>
              <a:tabLst/>
              <a:defRPr/>
            </a:pPr>
            <a:endParaRPr kumimoji="0" lang="en-CA" sz="1746"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2185"/>
              </a:lnSpc>
              <a:spcBef>
                <a:spcPts val="0"/>
              </a:spcBef>
              <a:spcAft>
                <a:spcPts val="0"/>
              </a:spcAft>
              <a:buClrTx/>
              <a:buSzTx/>
              <a:buFontTx/>
              <a:buNone/>
              <a:tabLst/>
              <a:defRPr/>
            </a:pPr>
            <a:endParaRPr kumimoji="0" lang="en-CA" sz="1746"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2125"/>
              </a:lnSpc>
              <a:spcBef>
                <a:spcPts val="0"/>
              </a:spcBef>
              <a:spcAft>
                <a:spcPts val="0"/>
              </a:spcAft>
              <a:buClrTx/>
              <a:buSzTx/>
              <a:buFontTx/>
              <a:buNone/>
              <a:tabLst>
                <a:tab pos="431800" algn="l"/>
                <a:tab pos="1651000" algn="l"/>
              </a:tabLst>
              <a:defRPr/>
            </a:pPr>
            <a:endParaRPr kumimoji="0" lang="en-CA" sz="1746" b="0" i="0" u="none" strike="noStrike" kern="1200" cap="none" spc="0" normalizeH="0" baseline="0" noProof="0" dirty="0">
              <a:ln>
                <a:noFill/>
              </a:ln>
              <a:solidFill>
                <a:srgbClr val="003460"/>
              </a:solidFill>
              <a:effectLst/>
              <a:uLnTx/>
              <a:uFillTx/>
              <a:latin typeface="Arial"/>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1813 Vor der Völkerschlacht von Leipzig</a:t>
            </a:r>
          </a:p>
        </p:txBody>
      </p:sp>
    </p:spTree>
    <p:extLst>
      <p:ext uri="{BB962C8B-B14F-4D97-AF65-F5344CB8AC3E}">
        <p14:creationId xmlns:p14="http://schemas.microsoft.com/office/powerpoint/2010/main" val="169181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pPr>
            <a:r>
              <a:rPr lang="en-CA" dirty="0">
                <a:solidFill>
                  <a:srgbClr val="003460"/>
                </a:solidFill>
                <a:latin typeface="RUB Scala MZ"/>
                <a:cs typeface="Arial"/>
              </a:rPr>
              <a:t>auffällig unisone Predigt</a:t>
            </a:r>
          </a:p>
          <a:p>
            <a:pPr marL="342900" indent="-342900">
              <a:lnSpc>
                <a:spcPct val="150000"/>
              </a:lnSpc>
              <a:buFont typeface="Arial" panose="020B0604020202020204" pitchFamily="34" charset="0"/>
              <a:buChar char="•"/>
            </a:pPr>
            <a:r>
              <a:rPr lang="en-CA" dirty="0">
                <a:solidFill>
                  <a:srgbClr val="003460"/>
                </a:solidFill>
                <a:latin typeface="RUB Scala MZ"/>
                <a:cs typeface="Arial"/>
              </a:rPr>
              <a:t>der gegenwärtige Krieg sei ein heiliger Krieg, weil er die Sache des Vaterlandes betrifft.</a:t>
            </a:r>
          </a:p>
          <a:p>
            <a:pPr marL="342900" indent="-342900">
              <a:lnSpc>
                <a:spcPct val="150000"/>
              </a:lnSpc>
              <a:buFont typeface="Arial" panose="020B0604020202020204" pitchFamily="34" charset="0"/>
              <a:buChar char="•"/>
            </a:pPr>
            <a:r>
              <a:rPr lang="en-CA" dirty="0">
                <a:solidFill>
                  <a:srgbClr val="003460"/>
                </a:solidFill>
                <a:latin typeface="RUB Scala MZ"/>
                <a:cs typeface="Arial"/>
              </a:rPr>
              <a:t>Gott beabsichtige fortzusetzen, was bereits in Russland begann: für den </a:t>
            </a:r>
            <a:r>
              <a:rPr kumimoji="0" lang="en-CA" b="0" i="0" u="none" strike="noStrike" kern="1200" cap="none" spc="0" normalizeH="0" baseline="0" noProof="0" dirty="0">
                <a:ln>
                  <a:noFill/>
                </a:ln>
                <a:solidFill>
                  <a:srgbClr val="003460"/>
                </a:solidFill>
                <a:effectLst/>
                <a:uLnTx/>
                <a:uFillTx/>
                <a:latin typeface="RUB Scala MZ"/>
                <a:cs typeface="Arial"/>
              </a:rPr>
              <a:t>angestammten Boden, für die Fürsten, für unsere Sprache, für Gesetz und</a:t>
            </a:r>
            <a:r>
              <a:rPr lang="en-CA" dirty="0">
                <a:solidFill>
                  <a:srgbClr val="000000"/>
                </a:solidFill>
                <a:latin typeface="RUB Scala MZ"/>
                <a:cs typeface="Arial"/>
              </a:rPr>
              <a:t> </a:t>
            </a:r>
            <a:r>
              <a:rPr kumimoji="0" lang="en-CA" b="0" i="0" u="none" strike="noStrike" kern="1200" cap="none" spc="0" normalizeH="0" baseline="0" noProof="0" dirty="0">
                <a:ln>
                  <a:noFill/>
                </a:ln>
                <a:solidFill>
                  <a:srgbClr val="003460"/>
                </a:solidFill>
                <a:effectLst/>
                <a:uLnTx/>
                <a:uFillTx/>
                <a:latin typeface="RUB Scala MZ"/>
                <a:cs typeface="Arial"/>
              </a:rPr>
              <a:t>Sitte, für die Freiheit zu reden und zu handeln, für die Ordnung, „für das</a:t>
            </a:r>
            <a:r>
              <a:rPr lang="en-CA" dirty="0">
                <a:solidFill>
                  <a:srgbClr val="000000"/>
                </a:solidFill>
                <a:latin typeface="RUB Scala MZ"/>
                <a:cs typeface="Arial"/>
              </a:rPr>
              <a:t> </a:t>
            </a:r>
            <a:r>
              <a:rPr kumimoji="0" lang="en-CA" b="0" i="0" u="none" strike="noStrike" kern="1200" cap="none" spc="0" normalizeH="0" baseline="0" noProof="0" dirty="0">
                <a:ln>
                  <a:noFill/>
                </a:ln>
                <a:solidFill>
                  <a:srgbClr val="003460"/>
                </a:solidFill>
                <a:effectLst/>
                <a:uLnTx/>
                <a:uFillTx/>
                <a:latin typeface="RUB Scala MZ"/>
                <a:cs typeface="Arial"/>
              </a:rPr>
              <a:t>Reich Gottes gegen das Reich der Finsternis“ (zitiert nach Graf, 38).</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b="0" i="0" u="none" strike="noStrike" kern="1200" cap="none" spc="0" normalizeH="0" baseline="0" noProof="0" dirty="0">
                <a:ln>
                  <a:noFill/>
                </a:ln>
                <a:solidFill>
                  <a:srgbClr val="003460"/>
                </a:solidFill>
                <a:effectLst/>
                <a:uLnTx/>
                <a:uFillTx/>
                <a:latin typeface="RUB Scala MZ"/>
                <a:cs typeface="Arial"/>
              </a:rPr>
              <a:t>religiös bedeutsame Stellung des Königs, der berufener Mittler des Willens Gottes ist.</a:t>
            </a:r>
          </a:p>
          <a:p>
            <a:pPr marL="342900" indent="-342900">
              <a:lnSpc>
                <a:spcPct val="150000"/>
              </a:lnSpc>
              <a:buFont typeface="Arial" panose="020B0604020202020204" pitchFamily="34" charset="0"/>
              <a:buChar char="•"/>
            </a:pPr>
            <a:r>
              <a:rPr lang="en-CA" dirty="0">
                <a:solidFill>
                  <a:srgbClr val="003460"/>
                </a:solidFill>
                <a:latin typeface="RUB Scala MZ"/>
                <a:cs typeface="Arial"/>
              </a:rPr>
              <a:t>französisches Auftreten ist durch Russlands Siege bestraft worden.</a:t>
            </a:r>
          </a:p>
          <a:p>
            <a:pPr marL="342900" indent="-342900">
              <a:lnSpc>
                <a:spcPct val="150000"/>
              </a:lnSpc>
              <a:buFont typeface="Arial" panose="020B0604020202020204" pitchFamily="34" charset="0"/>
              <a:buChar char="•"/>
            </a:pPr>
            <a:r>
              <a:rPr lang="en-CA" dirty="0">
                <a:solidFill>
                  <a:srgbClr val="003460"/>
                </a:solidFill>
                <a:latin typeface="RUB Scala MZ"/>
                <a:cs typeface="Arial"/>
              </a:rPr>
              <a:t>Wendung zur Selbstherrlichkeit gefährdet den Sieg, weil sie nicht Gott die </a:t>
            </a:r>
            <a:r>
              <a:rPr lang="de-DE" dirty="0">
                <a:solidFill>
                  <a:srgbClr val="003460"/>
                </a:solidFill>
                <a:latin typeface="RUB Scala MZ"/>
                <a:cs typeface="Arial"/>
              </a:rPr>
              <a:t>Ehre gibt. Und: Der Tod für‘s Vaterland gewährt den Himmel.</a:t>
            </a:r>
          </a:p>
          <a:p>
            <a:pPr>
              <a:lnSpc>
                <a:spcPts val="2185"/>
              </a:lnSpc>
            </a:pPr>
            <a:endParaRPr lang="de-DE" sz="1600" dirty="0">
              <a:solidFill>
                <a:srgbClr val="003460"/>
              </a:solidFill>
              <a:latin typeface="Arial"/>
              <a:cs typeface="Arial"/>
            </a:endParaRPr>
          </a:p>
          <a:p>
            <a:pPr>
              <a:lnSpc>
                <a:spcPts val="2185"/>
              </a:lnSpc>
            </a:pPr>
            <a:endParaRPr lang="en-CA" sz="1600" dirty="0">
              <a:solidFill>
                <a:srgbClr val="003460"/>
              </a:solidFill>
              <a:latin typeface="Arial"/>
              <a:cs typeface="Arial"/>
            </a:endParaRPr>
          </a:p>
          <a:p>
            <a:pPr>
              <a:lnSpc>
                <a:spcPts val="2185"/>
              </a:lnSpc>
            </a:pPr>
            <a:endParaRPr lang="en-CA" sz="1600" dirty="0">
              <a:solidFill>
                <a:srgbClr val="003460"/>
              </a:solidFill>
              <a:latin typeface="Arial"/>
              <a:cs typeface="Arial"/>
            </a:endParaRPr>
          </a:p>
          <a:p>
            <a:pPr>
              <a:lnSpc>
                <a:spcPts val="2185"/>
              </a:lnSpc>
            </a:pPr>
            <a:endParaRPr lang="en-CA" sz="1600" dirty="0">
              <a:solidFill>
                <a:srgbClr val="003460"/>
              </a:solidFill>
              <a:latin typeface="Arial"/>
              <a:cs typeface="Arial"/>
            </a:endParaRPr>
          </a:p>
          <a:p>
            <a:pPr marL="0" marR="0" lvl="0" indent="0" algn="l" defTabSz="914400" rtl="0" eaLnBrk="1" fontAlgn="auto" latinLnBrk="0" hangingPunct="1">
              <a:lnSpc>
                <a:spcPts val="3400"/>
              </a:lnSpc>
              <a:spcBef>
                <a:spcPts val="0"/>
              </a:spcBef>
              <a:spcAft>
                <a:spcPts val="0"/>
              </a:spcAft>
              <a:buClrTx/>
              <a:buSzTx/>
              <a:buFontTx/>
              <a:buNone/>
              <a:tabLst/>
              <a:defRPr/>
            </a:pPr>
            <a:endParaRPr kumimoji="0" lang="de-DE" sz="1502"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3400"/>
              </a:lnSpc>
              <a:spcBef>
                <a:spcPts val="0"/>
              </a:spcBef>
              <a:spcAft>
                <a:spcPts val="0"/>
              </a:spcAft>
              <a:buClrTx/>
              <a:buSzTx/>
              <a:buFontTx/>
              <a:buNone/>
              <a:tabLst/>
              <a:defRPr/>
            </a:pPr>
            <a:endParaRPr kumimoji="0" lang="de-DE" sz="1502"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3400"/>
              </a:lnSpc>
              <a:spcBef>
                <a:spcPts val="0"/>
              </a:spcBef>
              <a:spcAft>
                <a:spcPts val="0"/>
              </a:spcAft>
              <a:buClrTx/>
              <a:buSzTx/>
              <a:buFontTx/>
              <a:buNone/>
              <a:tabLst/>
              <a:defRPr/>
            </a:pPr>
            <a:endParaRPr kumimoji="0" lang="en-CA" sz="1502"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3400"/>
              </a:lnSpc>
              <a:spcBef>
                <a:spcPts val="0"/>
              </a:spcBef>
              <a:spcAft>
                <a:spcPts val="0"/>
              </a:spcAft>
              <a:buClrTx/>
              <a:buSzTx/>
              <a:buFontTx/>
              <a:buNone/>
              <a:tabLst/>
              <a:defRPr/>
            </a:pPr>
            <a:endParaRPr kumimoji="0" lang="en-CA" sz="1502" b="0" i="0" u="none" strike="noStrike" kern="1200" cap="none" spc="0" normalizeH="0" baseline="0" noProof="0" dirty="0">
              <a:ln>
                <a:noFill/>
              </a:ln>
              <a:solidFill>
                <a:srgbClr val="003460"/>
              </a:solidFill>
              <a:effectLst/>
              <a:uLnTx/>
              <a:uFillTx/>
              <a:latin typeface="Arial"/>
              <a:ea typeface="+mn-ea"/>
              <a:cs typeface="Arial"/>
            </a:endParaRPr>
          </a:p>
          <a:p>
            <a:pPr>
              <a:lnSpc>
                <a:spcPts val="2125"/>
              </a:lnSpc>
              <a:tabLst>
                <a:tab pos="431800" algn="l"/>
              </a:tabLst>
            </a:pPr>
            <a:endParaRPr lang="en-CA" sz="1746" dirty="0">
              <a:solidFill>
                <a:srgbClr val="003460"/>
              </a:solidFill>
              <a:latin typeface="Arial"/>
              <a:cs typeface="Arial"/>
            </a:endParaRPr>
          </a:p>
          <a:p>
            <a:pPr>
              <a:lnSpc>
                <a:spcPts val="2125"/>
              </a:lnSpc>
            </a:pPr>
            <a:endParaRPr lang="en-CA" sz="1877" dirty="0">
              <a:solidFill>
                <a:srgbClr val="000000"/>
              </a:solidFill>
            </a:endParaRPr>
          </a:p>
          <a:p>
            <a:pPr>
              <a:lnSpc>
                <a:spcPts val="2125"/>
              </a:lnSpc>
              <a:tabLst>
                <a:tab pos="431800" algn="l"/>
              </a:tabLst>
            </a:pPr>
            <a:endParaRPr lang="en-CA" sz="1746" dirty="0">
              <a:solidFill>
                <a:srgbClr val="003460"/>
              </a:solidFill>
              <a:latin typeface="Arial"/>
              <a:cs typeface="Arial"/>
            </a:endParaRPr>
          </a:p>
          <a:p>
            <a:pPr>
              <a:lnSpc>
                <a:spcPts val="2125"/>
              </a:lnSpc>
            </a:pPr>
            <a:endParaRPr lang="en-CA" sz="1877" dirty="0">
              <a:solidFill>
                <a:srgbClr val="000000"/>
              </a:solidFill>
            </a:endParaRPr>
          </a:p>
          <a:p>
            <a:pPr>
              <a:lnSpc>
                <a:spcPts val="2125"/>
              </a:lnSpc>
            </a:pPr>
            <a:endParaRPr lang="en-CA" sz="1746" dirty="0">
              <a:solidFill>
                <a:srgbClr val="003460"/>
              </a:solidFill>
              <a:latin typeface="Arial"/>
              <a:cs typeface="Arial"/>
            </a:endParaRPr>
          </a:p>
          <a:p>
            <a:pPr>
              <a:lnSpc>
                <a:spcPts val="2125"/>
              </a:lnSpc>
            </a:pPr>
            <a:endParaRPr lang="en-CA" sz="1877" dirty="0">
              <a:solidFill>
                <a:srgbClr val="000000"/>
              </a:solidFill>
            </a:endParaRPr>
          </a:p>
          <a:p>
            <a:pPr>
              <a:lnSpc>
                <a:spcPts val="2185"/>
              </a:lnSpc>
            </a:pPr>
            <a:endParaRPr lang="en-CA" sz="1746" dirty="0">
              <a:solidFill>
                <a:srgbClr val="003460"/>
              </a:solidFill>
              <a:latin typeface="Arial"/>
              <a:cs typeface="Arial"/>
            </a:endParaRPr>
          </a:p>
          <a:p>
            <a:pPr marL="0" marR="0" lvl="0" indent="0" algn="l" defTabSz="914400" rtl="0" eaLnBrk="1" fontAlgn="auto" latinLnBrk="0" hangingPunct="1">
              <a:lnSpc>
                <a:spcPts val="2185"/>
              </a:lnSpc>
              <a:spcBef>
                <a:spcPts val="0"/>
              </a:spcBef>
              <a:spcAft>
                <a:spcPts val="0"/>
              </a:spcAft>
              <a:buClrTx/>
              <a:buSzTx/>
              <a:buFontTx/>
              <a:buNone/>
              <a:tabLst/>
              <a:defRPr/>
            </a:pPr>
            <a:endParaRPr kumimoji="0" lang="de-DE" sz="1746"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2185"/>
              </a:lnSpc>
              <a:spcBef>
                <a:spcPts val="0"/>
              </a:spcBef>
              <a:spcAft>
                <a:spcPts val="0"/>
              </a:spcAft>
              <a:buClrTx/>
              <a:buSzTx/>
              <a:buFontTx/>
              <a:buNone/>
              <a:tabLst/>
              <a:defRPr/>
            </a:pPr>
            <a:endParaRPr kumimoji="0" lang="de-DE" sz="1746"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2185"/>
              </a:lnSpc>
              <a:spcBef>
                <a:spcPts val="0"/>
              </a:spcBef>
              <a:spcAft>
                <a:spcPts val="0"/>
              </a:spcAft>
              <a:buClrTx/>
              <a:buSzTx/>
              <a:buFontTx/>
              <a:buNone/>
              <a:tabLst/>
              <a:defRPr/>
            </a:pPr>
            <a:endParaRPr kumimoji="0" lang="en-CA" sz="1746"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2185"/>
              </a:lnSpc>
              <a:spcBef>
                <a:spcPts val="0"/>
              </a:spcBef>
              <a:spcAft>
                <a:spcPts val="0"/>
              </a:spcAft>
              <a:buClrTx/>
              <a:buSzTx/>
              <a:buFontTx/>
              <a:buNone/>
              <a:tabLst/>
              <a:defRPr/>
            </a:pPr>
            <a:endParaRPr kumimoji="0" lang="en-CA" sz="1746"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2125"/>
              </a:lnSpc>
              <a:spcBef>
                <a:spcPts val="0"/>
              </a:spcBef>
              <a:spcAft>
                <a:spcPts val="0"/>
              </a:spcAft>
              <a:buClrTx/>
              <a:buSzTx/>
              <a:buFontTx/>
              <a:buNone/>
              <a:tabLst>
                <a:tab pos="431800" algn="l"/>
                <a:tab pos="1651000" algn="l"/>
              </a:tabLst>
              <a:defRPr/>
            </a:pPr>
            <a:endParaRPr kumimoji="0" lang="en-CA" sz="1746" b="0" i="0" u="none" strike="noStrike" kern="1200" cap="none" spc="0" normalizeH="0" baseline="0" noProof="0" dirty="0">
              <a:ln>
                <a:noFill/>
              </a:ln>
              <a:solidFill>
                <a:srgbClr val="003460"/>
              </a:solidFill>
              <a:effectLst/>
              <a:uLnTx/>
              <a:uFillTx/>
              <a:latin typeface="Arial"/>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Aussagen in Predigten </a:t>
            </a:r>
          </a:p>
        </p:txBody>
      </p:sp>
      <p:pic>
        <p:nvPicPr>
          <p:cNvPr id="6" name="Sound aufgezeichnet" descr="Sound aufgezeichnet">
            <a:hlinkClick r:id="" action="ppaction://media"/>
            <a:extLst>
              <a:ext uri="{FF2B5EF4-FFF2-40B4-BE49-F238E27FC236}">
                <a16:creationId xmlns:a16="http://schemas.microsoft.com/office/drawing/2014/main" id="{E7F8ADB0-0A33-432D-A716-AE44CABB30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01343" y="2290926"/>
            <a:ext cx="812800" cy="812800"/>
          </a:xfrm>
          <a:prstGeom prst="rect">
            <a:avLst/>
          </a:prstGeom>
        </p:spPr>
      </p:pic>
    </p:spTree>
    <p:extLst>
      <p:ext uri="{BB962C8B-B14F-4D97-AF65-F5344CB8AC3E}">
        <p14:creationId xmlns:p14="http://schemas.microsoft.com/office/powerpoint/2010/main" val="31666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2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r>
              <a:rPr kumimoji="0" lang="en-CA" b="0" i="0" u="none" strike="noStrike" kern="1200" cap="none" spc="0" normalizeH="0" baseline="0" noProof="0" dirty="0">
                <a:ln>
                  <a:noFill/>
                </a:ln>
                <a:solidFill>
                  <a:srgbClr val="003460"/>
                </a:solidFill>
                <a:effectLst/>
                <a:uLnTx/>
                <a:uFillTx/>
                <a:latin typeface="RUB Scala MZ"/>
                <a:cs typeface="Arial"/>
              </a:rPr>
              <a:t>Aus einer Predigt zu Matth. 10, 32-39 (Ich bin </a:t>
            </a:r>
            <a:r>
              <a:rPr kumimoji="0" lang="de-DE" b="0" i="0" u="none" strike="noStrike" kern="1200" cap="none" spc="0" normalizeH="0" baseline="0" dirty="0">
                <a:ln>
                  <a:noFill/>
                </a:ln>
                <a:solidFill>
                  <a:srgbClr val="003460"/>
                </a:solidFill>
                <a:effectLst/>
                <a:uLnTx/>
                <a:uFillTx/>
                <a:latin typeface="RUB Scala MZ"/>
                <a:cs typeface="Arial"/>
              </a:rPr>
              <a:t>nicht</a:t>
            </a:r>
            <a:r>
              <a:rPr kumimoji="0" lang="en-CA" b="0" i="0" u="none" strike="noStrike" kern="1200" cap="none" spc="0" normalizeH="0" baseline="0" noProof="0" dirty="0">
                <a:ln>
                  <a:noFill/>
                </a:ln>
                <a:solidFill>
                  <a:srgbClr val="003460"/>
                </a:solidFill>
                <a:effectLst/>
                <a:uLnTx/>
                <a:uFillTx/>
                <a:latin typeface="RUB Scala MZ"/>
                <a:cs typeface="Arial"/>
              </a:rPr>
              <a:t> </a:t>
            </a:r>
            <a:r>
              <a:rPr kumimoji="0" lang="de-DE" b="0" i="0" u="none" strike="noStrike" kern="1200" cap="none" spc="0" normalizeH="0" baseline="0" dirty="0">
                <a:ln>
                  <a:noFill/>
                </a:ln>
                <a:solidFill>
                  <a:srgbClr val="003460"/>
                </a:solidFill>
                <a:effectLst/>
                <a:uLnTx/>
                <a:uFillTx/>
                <a:latin typeface="RUB Scala MZ"/>
                <a:cs typeface="Arial"/>
              </a:rPr>
              <a:t>gekommen</a:t>
            </a:r>
            <a:r>
              <a:rPr kumimoji="0" lang="en-CA" b="0" i="0" u="none" strike="noStrike" kern="1200" cap="none" spc="0" normalizeH="0" baseline="0" noProof="0" dirty="0">
                <a:ln>
                  <a:noFill/>
                </a:ln>
                <a:solidFill>
                  <a:srgbClr val="003460"/>
                </a:solidFill>
                <a:effectLst/>
                <a:uLnTx/>
                <a:uFillTx/>
                <a:latin typeface="RUB Scala MZ"/>
                <a:cs typeface="Arial"/>
              </a:rPr>
              <a:t> Frieden </a:t>
            </a:r>
            <a:r>
              <a:rPr kumimoji="0" lang="de-DE" b="0" i="0" u="none" strike="noStrike" kern="1200" cap="none" spc="0" normalizeH="0" baseline="0" dirty="0">
                <a:ln>
                  <a:noFill/>
                </a:ln>
                <a:solidFill>
                  <a:srgbClr val="003460"/>
                </a:solidFill>
                <a:effectLst/>
                <a:uLnTx/>
                <a:uFillTx/>
                <a:latin typeface="RUB Scala MZ"/>
                <a:cs typeface="Arial"/>
              </a:rPr>
              <a:t>zu</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bringen,   sondern   das   Schwert)   am   Tage   des   Ausmarsches   der</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Vaterländischen Krieger von Superintendent Schulze in Fürstenwalde:</a:t>
            </a:r>
          </a:p>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„I. Ich predige Euch denn heute nicht den Frieden, sondern Krieg, weil jetzt den</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Frieden wollen heißt: das Ungerechte und Böse wollen. </a:t>
            </a:r>
          </a:p>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r>
              <a:rPr kumimoji="0" lang="en-CA" b="0" i="0" u="none" strike="noStrike" kern="1200" cap="none" spc="0" normalizeH="0" baseline="0" noProof="0" dirty="0">
                <a:ln>
                  <a:noFill/>
                </a:ln>
                <a:solidFill>
                  <a:srgbClr val="003460"/>
                </a:solidFill>
                <a:effectLst/>
                <a:uLnTx/>
                <a:uFillTx/>
                <a:latin typeface="RUB Scala MZ"/>
                <a:cs typeface="Arial"/>
              </a:rPr>
              <a:t>II. Ich fordere von</a:t>
            </a:r>
            <a:r>
              <a:rPr kumimoji="0" lang="en-CA" b="0" i="0" u="none" strike="noStrike" kern="1200" cap="none" spc="0" normalizeH="0" baseline="0" noProof="0" dirty="0">
                <a:ln>
                  <a:noFill/>
                </a:ln>
                <a:solidFill>
                  <a:srgbClr val="000000"/>
                </a:solidFill>
                <a:effectLst/>
                <a:uLnTx/>
                <a:uFillTx/>
                <a:latin typeface="RUB Scala MZ"/>
                <a:cs typeface="Arial"/>
              </a:rPr>
              <a:t> </a:t>
            </a:r>
            <a:r>
              <a:rPr kumimoji="0" lang="en-CA" b="0" i="0" u="none" strike="noStrike" kern="1200" cap="none" spc="0" normalizeH="0" baseline="0" noProof="0" dirty="0">
                <a:ln>
                  <a:noFill/>
                </a:ln>
                <a:solidFill>
                  <a:srgbClr val="003460"/>
                </a:solidFill>
                <a:effectLst/>
                <a:uLnTx/>
                <a:uFillTx/>
                <a:latin typeface="RUB Scala MZ"/>
                <a:cs typeface="Arial"/>
              </a:rPr>
              <a:t>Euch jedes Opfer, das gebracht werden muß, auf daß der </a:t>
            </a:r>
          </a:p>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r>
              <a:rPr kumimoji="0" lang="en-CA" b="0" i="0" u="none" strike="noStrike" kern="1200" cap="none" spc="0" normalizeH="0" baseline="0" noProof="0" dirty="0">
                <a:ln>
                  <a:noFill/>
                </a:ln>
                <a:solidFill>
                  <a:srgbClr val="003460"/>
                </a:solidFill>
                <a:effectLst/>
                <a:uLnTx/>
                <a:uFillTx/>
                <a:latin typeface="RUB Scala MZ"/>
                <a:cs typeface="Arial"/>
              </a:rPr>
              <a:t>Kampf der</a:t>
            </a:r>
            <a:r>
              <a:rPr kumimoji="0" lang="en-CA" b="0" i="0" u="none" strike="noStrike" kern="1200" cap="none" spc="0" normalizeH="0" baseline="0" noProof="0" dirty="0">
                <a:ln>
                  <a:noFill/>
                </a:ln>
                <a:solidFill>
                  <a:srgbClr val="000000"/>
                </a:solidFill>
                <a:effectLst/>
                <a:uLnTx/>
                <a:uFillTx/>
                <a:latin typeface="RUB Scala MZ"/>
                <a:cs typeface="Arial"/>
              </a:rPr>
              <a:t> </a:t>
            </a:r>
            <a:r>
              <a:rPr kumimoji="0" lang="en-CA" b="0" i="0" u="none" strike="noStrike" kern="1200" cap="none" spc="0" normalizeH="0" baseline="0" noProof="0" dirty="0">
                <a:ln>
                  <a:noFill/>
                </a:ln>
                <a:solidFill>
                  <a:srgbClr val="003460"/>
                </a:solidFill>
                <a:effectLst/>
                <a:uLnTx/>
                <a:uFillTx/>
                <a:latin typeface="RUB Scala MZ"/>
                <a:cs typeface="Arial"/>
              </a:rPr>
              <a:t>gekämpft werden soll, siegreich geführt und herrlich vollendet werden</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könnte. </a:t>
            </a:r>
          </a:p>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r>
              <a:rPr kumimoji="0" lang="en-CA" b="0" i="0" u="none" strike="noStrike" kern="1200" cap="none" spc="0" normalizeH="0" baseline="0" noProof="0" dirty="0">
                <a:ln>
                  <a:noFill/>
                </a:ln>
                <a:solidFill>
                  <a:srgbClr val="003460"/>
                </a:solidFill>
                <a:effectLst/>
                <a:uLnTx/>
                <a:uFillTx/>
                <a:latin typeface="RUB Scala MZ"/>
                <a:cs typeface="Arial"/>
              </a:rPr>
              <a:t>III. Und ich verkündige Euch, wenn Ihr willig und </a:t>
            </a:r>
            <a:r>
              <a:rPr kumimoji="0" lang="en-CA" b="0" i="0" u="none" strike="noStrike" kern="1200" cap="none" spc="0" normalizeH="0" baseline="0" noProof="0" dirty="0" err="1">
                <a:ln>
                  <a:noFill/>
                </a:ln>
                <a:solidFill>
                  <a:srgbClr val="003460"/>
                </a:solidFill>
                <a:effectLst/>
                <a:uLnTx/>
                <a:uFillTx/>
                <a:latin typeface="RUB Scala MZ"/>
                <a:cs typeface="Arial"/>
              </a:rPr>
              <a:t>freudig</a:t>
            </a:r>
            <a:r>
              <a:rPr kumimoji="0" lang="en-CA" b="0" i="0" u="none" strike="noStrike" kern="1200" cap="none" spc="0" normalizeH="0" baseline="0" noProof="0" dirty="0">
                <a:ln>
                  <a:noFill/>
                </a:ln>
                <a:solidFill>
                  <a:srgbClr val="003460"/>
                </a:solidFill>
                <a:effectLst/>
                <a:uLnTx/>
                <a:uFillTx/>
                <a:latin typeface="RUB Scala MZ"/>
                <a:cs typeface="Arial"/>
              </a:rPr>
              <a:t> </a:t>
            </a:r>
            <a:r>
              <a:rPr kumimoji="0" lang="en-CA" b="0" i="0" u="none" strike="noStrike" kern="1200" cap="none" spc="0" normalizeH="0" baseline="0" noProof="0" dirty="0" err="1">
                <a:ln>
                  <a:noFill/>
                </a:ln>
                <a:solidFill>
                  <a:srgbClr val="003460"/>
                </a:solidFill>
                <a:effectLst/>
                <a:uLnTx/>
                <a:uFillTx/>
                <a:latin typeface="RUB Scala MZ"/>
                <a:cs typeface="Arial"/>
              </a:rPr>
              <a:t>jedes</a:t>
            </a:r>
            <a:r>
              <a:rPr lang="en-CA" dirty="0">
                <a:solidFill>
                  <a:srgbClr val="000000"/>
                </a:solidFill>
                <a:latin typeface="RUB Scala MZ"/>
                <a:cs typeface="Arial"/>
              </a:rPr>
              <a:t> </a:t>
            </a:r>
            <a:r>
              <a:rPr kumimoji="0" lang="en-CA" b="0" i="0" u="none" strike="noStrike" kern="1200" cap="none" spc="0" normalizeH="0" baseline="0" noProof="0" dirty="0" err="1">
                <a:ln>
                  <a:noFill/>
                </a:ln>
                <a:solidFill>
                  <a:srgbClr val="003460"/>
                </a:solidFill>
                <a:effectLst/>
                <a:uLnTx/>
                <a:uFillTx/>
                <a:latin typeface="RUB Scala MZ"/>
                <a:cs typeface="Arial"/>
              </a:rPr>
              <a:t>Opfer</a:t>
            </a:r>
            <a:r>
              <a:rPr kumimoji="0" lang="en-CA" b="0" i="0" u="none" strike="noStrike" kern="1200" cap="none" spc="0" normalizeH="0" baseline="0" noProof="0" dirty="0">
                <a:ln>
                  <a:noFill/>
                </a:ln>
                <a:solidFill>
                  <a:srgbClr val="003460"/>
                </a:solidFill>
                <a:effectLst/>
                <a:uLnTx/>
                <a:uFillTx/>
                <a:latin typeface="RUB Scala MZ"/>
                <a:cs typeface="Arial"/>
              </a:rPr>
              <a:t> bringt, Leben, Heil und Seegen von Gott.“ (zitiert nach Graf, 41).</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Aussagen in Predigten </a:t>
            </a:r>
          </a:p>
        </p:txBody>
      </p:sp>
    </p:spTree>
    <p:extLst>
      <p:ext uri="{BB962C8B-B14F-4D97-AF65-F5344CB8AC3E}">
        <p14:creationId xmlns:p14="http://schemas.microsoft.com/office/powerpoint/2010/main" val="103359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10080626" cy="7513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a:p>
            <a:pPr marL="0" marR="0" lvl="0" indent="0" algn="ctr" defTabSz="1008035"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prstClr val="black"/>
                </a:solidFill>
                <a:effectLst/>
                <a:uLnTx/>
                <a:uFillTx/>
                <a:latin typeface="RUB Scala MZ" pitchFamily="2" charset="0"/>
                <a:ea typeface="+mn-ea"/>
                <a:cs typeface="+mn-cs"/>
              </a:rPr>
              <a:t>					</a:t>
            </a:r>
            <a:endParaRPr kumimoji="0" lang="de-DE" sz="1000" b="0" i="0" u="none" strike="noStrike" kern="1200" cap="none" spc="0" normalizeH="0" baseline="0" noProof="0" dirty="0">
              <a:ln>
                <a:noFill/>
              </a:ln>
              <a:solidFill>
                <a:prstClr val="black"/>
              </a:solidFill>
              <a:effectLst/>
              <a:uLnTx/>
              <a:uFillTx/>
              <a:latin typeface="RUB Scala MZ" pitchFamily="2" charset="0"/>
              <a:ea typeface="+mn-ea"/>
              <a:cs typeface="+mn-cs"/>
            </a:endParaRPr>
          </a:p>
        </p:txBody>
      </p:sp>
      <p:pic>
        <p:nvPicPr>
          <p:cNvPr id="12290" name="Inhaltsplatzhalter 5" descr="Label_RUB_WEISS-BLAU_srgb.jpg"/>
          <p:cNvPicPr>
            <a:picLocks noChangeAspect="1"/>
          </p:cNvPicPr>
          <p:nvPr/>
        </p:nvPicPr>
        <p:blipFill>
          <a:blip r:embed="rId3"/>
          <a:srcRect/>
          <a:stretch>
            <a:fillRect/>
          </a:stretch>
        </p:blipFill>
        <p:spPr bwMode="auto">
          <a:xfrm>
            <a:off x="8158163" y="0"/>
            <a:ext cx="1439862" cy="1439863"/>
          </a:xfrm>
          <a:prstGeom prst="rect">
            <a:avLst/>
          </a:prstGeom>
          <a:noFill/>
          <a:ln w="9525">
            <a:noFill/>
            <a:miter lim="800000"/>
            <a:headEnd/>
            <a:tailEnd/>
          </a:ln>
        </p:spPr>
      </p:pic>
      <p:sp>
        <p:nvSpPr>
          <p:cNvPr id="12291" name="Textfeld 12"/>
          <p:cNvSpPr txBox="1">
            <a:spLocks noChangeArrowheads="1"/>
          </p:cNvSpPr>
          <p:nvPr/>
        </p:nvSpPr>
        <p:spPr bwMode="auto">
          <a:xfrm>
            <a:off x="446087" y="865188"/>
            <a:ext cx="7544027" cy="1415772"/>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003560"/>
                </a:solidFill>
                <a:effectLst/>
                <a:uLnTx/>
                <a:uFillTx/>
                <a:latin typeface="RUB Scala MZ" pitchFamily="2" charset="0"/>
                <a:ea typeface="+mn-ea"/>
                <a:cs typeface="+mn-cs"/>
              </a:rPr>
              <a:t>Politische Entwicklung/ protestantischer Nationalismus: Befreiungskriege</a:t>
            </a:r>
          </a:p>
          <a:p>
            <a:pPr marL="0" marR="0" lvl="0" indent="0" algn="l" defTabSz="1008035" rtl="0" eaLnBrk="1" fontAlgn="auto" latinLnBrk="0" hangingPunct="1">
              <a:lnSpc>
                <a:spcPct val="100000"/>
              </a:lnSpc>
              <a:spcBef>
                <a:spcPts val="0"/>
              </a:spcBef>
              <a:spcAft>
                <a:spcPts val="0"/>
              </a:spcAft>
              <a:buClrTx/>
              <a:buSzTx/>
              <a:buFontTx/>
              <a:buNone/>
              <a:tabLst/>
              <a:defRPr/>
            </a:pPr>
            <a:r>
              <a:rPr lang="de-DE" sz="2800" dirty="0">
                <a:solidFill>
                  <a:srgbClr val="8DAE10"/>
                </a:solidFill>
                <a:latin typeface="RUB Scala MZ"/>
                <a:cs typeface="Arial" charset="0"/>
              </a:rPr>
              <a:t>9</a:t>
            </a:r>
            <a:r>
              <a:rPr kumimoji="0" lang="de-DE" sz="2800" b="0" i="0" u="none" strike="noStrike" kern="1200" cap="none" spc="0" normalizeH="0" baseline="0" noProof="0" dirty="0">
                <a:ln>
                  <a:noFill/>
                </a:ln>
                <a:solidFill>
                  <a:srgbClr val="8DAE10"/>
                </a:solidFill>
                <a:effectLst/>
                <a:uLnTx/>
                <a:uFillTx/>
                <a:latin typeface="RUB Scala MZ"/>
                <a:ea typeface="+mn-ea"/>
                <a:cs typeface="Arial" charset="0"/>
              </a:rPr>
              <a:t>. Lektüre: 05.12.2024</a:t>
            </a:r>
          </a:p>
        </p:txBody>
      </p:sp>
      <p:pic>
        <p:nvPicPr>
          <p:cNvPr id="12292" name="Grafik 13" descr="Wortmarke_BLAU_srgb.jpg"/>
          <p:cNvPicPr>
            <a:picLocks noChangeAspect="1"/>
          </p:cNvPicPr>
          <p:nvPr/>
        </p:nvPicPr>
        <p:blipFill>
          <a:blip r:embed="rId4"/>
          <a:srcRect/>
          <a:stretch>
            <a:fillRect/>
          </a:stretch>
        </p:blipFill>
        <p:spPr bwMode="auto">
          <a:xfrm>
            <a:off x="485775" y="468313"/>
            <a:ext cx="2376488" cy="155575"/>
          </a:xfrm>
          <a:prstGeom prst="rect">
            <a:avLst/>
          </a:prstGeom>
          <a:noFill/>
          <a:ln w="9525">
            <a:noFill/>
            <a:miter lim="800000"/>
            <a:headEnd/>
            <a:tailEnd/>
          </a:ln>
        </p:spPr>
      </p:pic>
      <p:sp>
        <p:nvSpPr>
          <p:cNvPr id="12293" name="Textfeld 14"/>
          <p:cNvSpPr txBox="1">
            <a:spLocks noChangeArrowheads="1"/>
          </p:cNvSpPr>
          <p:nvPr/>
        </p:nvSpPr>
        <p:spPr bwMode="auto">
          <a:xfrm>
            <a:off x="446087" y="2836501"/>
            <a:ext cx="3533631" cy="830997"/>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3560"/>
                </a:solidFill>
                <a:effectLst/>
                <a:uLnTx/>
                <a:uFillTx/>
                <a:latin typeface="RUB Scala MZ"/>
                <a:ea typeface="+mn-ea"/>
                <a:cs typeface="Arial" charset="0"/>
              </a:rPr>
              <a:t>Evangelisch-Theologische Fakultät</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3560"/>
                </a:solidFill>
                <a:effectLst/>
                <a:uLnTx/>
                <a:uFillTx/>
                <a:latin typeface="RUB Scala MZ"/>
                <a:ea typeface="+mn-ea"/>
                <a:cs typeface="Arial" charset="0"/>
              </a:rPr>
              <a:t>Prof. Dr. Ute Gause</a:t>
            </a:r>
          </a:p>
        </p:txBody>
      </p:sp>
      <p:sp>
        <p:nvSpPr>
          <p:cNvPr id="12295" name="Textfeld 9"/>
          <p:cNvSpPr txBox="1">
            <a:spLocks noChangeArrowheads="1"/>
          </p:cNvSpPr>
          <p:nvPr/>
        </p:nvSpPr>
        <p:spPr bwMode="auto">
          <a:xfrm>
            <a:off x="143957" y="6951918"/>
            <a:ext cx="3533631" cy="400110"/>
          </a:xfrm>
          <a:prstGeom prst="rect">
            <a:avLst/>
          </a:prstGeom>
          <a:noFill/>
          <a:ln w="9525">
            <a:noFill/>
            <a:miter lim="800000"/>
            <a:headEnd/>
            <a:tailEnd/>
          </a:ln>
        </p:spPr>
        <p:txBody>
          <a:bodyPr wrap="square">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000" b="0" i="1" u="none" strike="noStrike" kern="1200" cap="none" spc="0" normalizeH="0" baseline="0" noProof="0" dirty="0">
                <a:ln>
                  <a:noFill/>
                </a:ln>
                <a:solidFill>
                  <a:srgbClr val="003560"/>
                </a:solidFill>
                <a:effectLst/>
                <a:uLnTx/>
                <a:uFillTx/>
                <a:latin typeface="RUB Scala MZ"/>
                <a:ea typeface="+mn-ea"/>
                <a:cs typeface="+mn-cs"/>
              </a:rPr>
              <a:t>Martin Luther: 95 Thesen</a:t>
            </a:r>
          </a:p>
        </p:txBody>
      </p:sp>
      <p:pic>
        <p:nvPicPr>
          <p:cNvPr id="2" name="Grafik 1">
            <a:extLst>
              <a:ext uri="{FF2B5EF4-FFF2-40B4-BE49-F238E27FC236}">
                <a16:creationId xmlns:a16="http://schemas.microsoft.com/office/drawing/2014/main" id="{E4DBD064-22A2-4900-9529-B248E23C8214}"/>
              </a:ext>
            </a:extLst>
          </p:cNvPr>
          <p:cNvPicPr>
            <a:picLocks noChangeAspect="1"/>
          </p:cNvPicPr>
          <p:nvPr/>
        </p:nvPicPr>
        <p:blipFill>
          <a:blip r:embed="rId5"/>
          <a:stretch>
            <a:fillRect/>
          </a:stretch>
        </p:blipFill>
        <p:spPr>
          <a:xfrm>
            <a:off x="3747722" y="2772859"/>
            <a:ext cx="6230652" cy="4645555"/>
          </a:xfrm>
          <a:prstGeom prst="rect">
            <a:avLst/>
          </a:prstGeom>
        </p:spPr>
      </p:pic>
    </p:spTree>
    <p:extLst>
      <p:ext uri="{BB962C8B-B14F-4D97-AF65-F5344CB8AC3E}">
        <p14:creationId xmlns:p14="http://schemas.microsoft.com/office/powerpoint/2010/main" val="39689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r>
              <a:rPr kumimoji="0" lang="de-DE" b="0" i="0" u="none" strike="noStrike" kern="1200" cap="none" spc="0" normalizeH="0" baseline="0" noProof="0" dirty="0">
                <a:ln>
                  <a:noFill/>
                </a:ln>
                <a:solidFill>
                  <a:srgbClr val="003460"/>
                </a:solidFill>
                <a:effectLst/>
                <a:uLnTx/>
                <a:uFillTx/>
                <a:latin typeface="RUB Scala MZ"/>
                <a:cs typeface="Arial"/>
              </a:rPr>
              <a:t>Die zahlreichen Feldprediger hielten Predigt und Abendmahlsfeiern ab. Als</a:t>
            </a:r>
            <a:br>
              <a:rPr kumimoji="0" lang="de-DE" b="0" i="0" u="none" strike="noStrike" kern="1200" cap="none" spc="0" normalizeH="0" baseline="0" noProof="0" dirty="0">
                <a:ln>
                  <a:noFill/>
                </a:ln>
                <a:solidFill>
                  <a:srgbClr val="003460"/>
                </a:solidFill>
                <a:effectLst/>
                <a:uLnTx/>
                <a:uFillTx/>
                <a:latin typeface="RUB Scala MZ"/>
                <a:cs typeface="Arial"/>
              </a:rPr>
            </a:br>
            <a:r>
              <a:rPr kumimoji="0" lang="de-DE" b="0" i="0" u="none" strike="noStrike" kern="1200" cap="none" spc="0" normalizeH="0" baseline="0" noProof="0" dirty="0">
                <a:ln>
                  <a:noFill/>
                </a:ln>
                <a:solidFill>
                  <a:srgbClr val="003460"/>
                </a:solidFill>
                <a:effectLst/>
                <a:uLnTx/>
                <a:uFillTx/>
                <a:latin typeface="RUB Scala MZ"/>
                <a:cs typeface="Arial"/>
              </a:rPr>
              <a:t>Dank für den Sieg beteten die Soldaten knieend:</a:t>
            </a:r>
          </a:p>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r>
              <a:rPr kumimoji="0" lang="de-DE" b="0" i="0" u="none" strike="noStrike" kern="1200" cap="none" spc="0" normalizeH="0" baseline="0" noProof="0" dirty="0">
                <a:ln>
                  <a:noFill/>
                </a:ln>
                <a:solidFill>
                  <a:srgbClr val="003460"/>
                </a:solidFill>
                <a:effectLst/>
                <a:uLnTx/>
                <a:uFillTx/>
                <a:latin typeface="RUB Scala MZ"/>
                <a:cs typeface="Arial"/>
              </a:rPr>
              <a:t>„Unauslöschlich in Erinnerung blieb den Teilnehmern der Vorgang, wenn im</a:t>
            </a:r>
            <a:br>
              <a:rPr kumimoji="0" lang="de-DE" b="0" i="0" u="none" strike="noStrike" kern="1200" cap="none" spc="0" normalizeH="0" baseline="0" noProof="0" dirty="0">
                <a:ln>
                  <a:noFill/>
                </a:ln>
                <a:solidFill>
                  <a:srgbClr val="003460"/>
                </a:solidFill>
                <a:effectLst/>
                <a:uLnTx/>
                <a:uFillTx/>
                <a:latin typeface="RUB Scala MZ"/>
                <a:cs typeface="Arial"/>
              </a:rPr>
            </a:br>
            <a:r>
              <a:rPr kumimoji="0" lang="de-DE" b="0" i="0" u="none" strike="noStrike" kern="1200" cap="none" spc="0" normalizeH="0" baseline="0" noProof="0" dirty="0">
                <a:ln>
                  <a:noFill/>
                </a:ln>
                <a:solidFill>
                  <a:srgbClr val="003460"/>
                </a:solidFill>
                <a:effectLst/>
                <a:uLnTx/>
                <a:uFillTx/>
                <a:latin typeface="RUB Scala MZ"/>
                <a:cs typeface="Arial"/>
              </a:rPr>
              <a:t>Feldgottesdienst beim Dank für den geschenkten Sieg das ganze Heer auf die Knie fiel, im Beispiel von Kulm etwa 180.000 Mann. Hinzu trat seit dem 19. August [1813] die Verfügung des Königs, daß künftig Morgen- und Abendgebet nicht fehlen sollten, damit es bei den preußischen Truppen nicht weniger fromm zugehe als bei den   anderen verbündeten Truppen.“ </a:t>
            </a:r>
            <a:r>
              <a:rPr kumimoji="0" lang="de-DE" sz="1050" b="0" i="0" u="none" strike="noStrike" kern="1200" cap="none" spc="0" normalizeH="0" baseline="0" noProof="0" dirty="0">
                <a:ln>
                  <a:noFill/>
                </a:ln>
                <a:solidFill>
                  <a:srgbClr val="003460"/>
                </a:solidFill>
                <a:effectLst/>
                <a:uLnTx/>
                <a:uFillTx/>
                <a:latin typeface="RUB Scala MZ"/>
                <a:cs typeface="Arial"/>
              </a:rPr>
              <a:t>(Graf, 59)</a:t>
            </a:r>
          </a:p>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r>
              <a:rPr kumimoji="0" lang="de-DE" b="0" i="0" u="none" strike="noStrike" kern="1200" cap="none" spc="0" normalizeH="0" baseline="0" noProof="0" dirty="0">
                <a:ln>
                  <a:noFill/>
                </a:ln>
                <a:solidFill>
                  <a:srgbClr val="003460"/>
                </a:solidFill>
                <a:effectLst/>
                <a:uLnTx/>
                <a:uFillTx/>
                <a:latin typeface="RUB Scala MZ"/>
                <a:cs typeface="Arial"/>
              </a:rPr>
              <a:t>Die aus dem Kriege Heimgekehrten  wurden  mit  einer  </a:t>
            </a:r>
            <a:r>
              <a:rPr kumimoji="0" lang="de-DE" b="0" i="0" u="none" strike="noStrike" kern="1200" cap="none" spc="0" normalizeH="0" baseline="0" noProof="0" dirty="0" err="1">
                <a:ln>
                  <a:noFill/>
                </a:ln>
                <a:solidFill>
                  <a:srgbClr val="003460"/>
                </a:solidFill>
                <a:effectLst/>
                <a:uLnTx/>
                <a:uFillTx/>
                <a:latin typeface="RUB Scala MZ"/>
                <a:cs typeface="Arial"/>
              </a:rPr>
              <a:t>Kriegsgedenkmüntze</a:t>
            </a:r>
            <a:r>
              <a:rPr kumimoji="0" lang="de-DE" b="0" i="0" u="none" strike="noStrike" kern="1200" cap="none" spc="0" normalizeH="0" baseline="0" noProof="0" dirty="0">
                <a:ln>
                  <a:noFill/>
                </a:ln>
                <a:solidFill>
                  <a:srgbClr val="003460"/>
                </a:solidFill>
                <a:effectLst/>
                <a:uLnTx/>
                <a:uFillTx/>
                <a:latin typeface="RUB Scala MZ"/>
                <a:cs typeface="Arial"/>
              </a:rPr>
              <a:t> geehrt („Gott war mit uns. Ihm sey die Ehre.“)</a:t>
            </a:r>
          </a:p>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endParaRPr kumimoji="0" lang="de-DE" sz="1502" b="0" i="0" u="none" strike="noStrike" kern="1200" cap="none" spc="0" normalizeH="0" baseline="0" noProof="0" dirty="0">
              <a:ln>
                <a:noFill/>
              </a:ln>
              <a:solidFill>
                <a:srgbClr val="003460"/>
              </a:solidFill>
              <a:effectLst/>
              <a:uLnTx/>
              <a:uFillTx/>
              <a:latin typeface="Arial"/>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Feldgottesdienste</a:t>
            </a:r>
          </a:p>
        </p:txBody>
      </p:sp>
    </p:spTree>
    <p:extLst>
      <p:ext uri="{BB962C8B-B14F-4D97-AF65-F5344CB8AC3E}">
        <p14:creationId xmlns:p14="http://schemas.microsoft.com/office/powerpoint/2010/main" val="267743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342900" marR="0" lvl="0" indent="-342900" algn="l" defTabSz="914400" rtl="0" eaLnBrk="1" fontAlgn="auto" latinLnBrk="0" hangingPunct="1">
              <a:lnSpc>
                <a:spcPts val="3385"/>
              </a:lnSpc>
              <a:spcBef>
                <a:spcPts val="0"/>
              </a:spcBef>
              <a:spcAft>
                <a:spcPts val="0"/>
              </a:spcAft>
              <a:buClrTx/>
              <a:buSzTx/>
              <a:buFont typeface="Arial" panose="020B0604020202020204" pitchFamily="34" charset="0"/>
              <a:buChar char="•"/>
              <a:tabLst>
                <a:tab pos="431800" algn="l"/>
                <a:tab pos="431800" algn="l"/>
                <a:tab pos="431800" algn="l"/>
                <a:tab pos="431800" algn="l"/>
                <a:tab pos="431800" algn="l"/>
                <a:tab pos="431800" algn="l"/>
                <a:tab pos="431800" algn="l"/>
              </a:tabLst>
              <a:defRPr/>
            </a:pPr>
            <a:r>
              <a:rPr kumimoji="0" lang="de-DE" b="0" i="0" u="none" strike="noStrike" kern="1200" cap="none" spc="0" normalizeH="0" baseline="0" noProof="0" dirty="0">
                <a:ln>
                  <a:noFill/>
                </a:ln>
                <a:solidFill>
                  <a:srgbClr val="003460"/>
                </a:solidFill>
                <a:effectLst/>
                <a:uLnTx/>
                <a:uFillTx/>
                <a:latin typeface="RUB Scala MZ"/>
                <a:cs typeface="Arial"/>
              </a:rPr>
              <a:t>die Anschauung vom „deutschen“ Gott kommt wenig (allerdings bei Arndt!) vor,</a:t>
            </a:r>
          </a:p>
          <a:p>
            <a:pPr marL="342900" marR="0" lvl="0" indent="-342900" algn="l" defTabSz="914400" rtl="0" eaLnBrk="1" fontAlgn="auto" latinLnBrk="0" hangingPunct="1">
              <a:lnSpc>
                <a:spcPts val="3385"/>
              </a:lnSpc>
              <a:spcBef>
                <a:spcPts val="0"/>
              </a:spcBef>
              <a:spcAft>
                <a:spcPts val="0"/>
              </a:spcAft>
              <a:buClrTx/>
              <a:buSzTx/>
              <a:buFont typeface="Arial" panose="020B0604020202020204" pitchFamily="34" charset="0"/>
              <a:buChar char="•"/>
              <a:tabLst>
                <a:tab pos="431800" algn="l"/>
                <a:tab pos="431800" algn="l"/>
                <a:tab pos="431800" algn="l"/>
                <a:tab pos="431800" algn="l"/>
                <a:tab pos="431800" algn="l"/>
                <a:tab pos="431800" algn="l"/>
                <a:tab pos="431800" algn="l"/>
              </a:tabLst>
              <a:defRPr/>
            </a:pPr>
            <a:r>
              <a:rPr kumimoji="0" lang="de-DE" b="0" i="0" u="none" strike="noStrike" kern="1200" cap="none" spc="0" normalizeH="0" baseline="0" noProof="0" dirty="0">
                <a:ln>
                  <a:noFill/>
                </a:ln>
                <a:solidFill>
                  <a:srgbClr val="003460"/>
                </a:solidFill>
                <a:effectLst/>
                <a:uLnTx/>
                <a:uFillTx/>
                <a:latin typeface="RUB Scala MZ"/>
                <a:cs typeface="Arial"/>
              </a:rPr>
              <a:t>Gedanke einer besonderen Erwählung der Deutschen kommt nicht vor (aber: im Ersten Weltkrieg)</a:t>
            </a:r>
          </a:p>
          <a:p>
            <a:pPr marL="342900" marR="0" lvl="0" indent="-342900" algn="l" defTabSz="914400" rtl="0" eaLnBrk="1" fontAlgn="auto" latinLnBrk="0" hangingPunct="1">
              <a:lnSpc>
                <a:spcPts val="3385"/>
              </a:lnSpc>
              <a:spcBef>
                <a:spcPts val="0"/>
              </a:spcBef>
              <a:spcAft>
                <a:spcPts val="0"/>
              </a:spcAft>
              <a:buClrTx/>
              <a:buSzTx/>
              <a:buFont typeface="Arial" panose="020B0604020202020204" pitchFamily="34" charset="0"/>
              <a:buChar char="•"/>
              <a:tabLst>
                <a:tab pos="431800" algn="l"/>
                <a:tab pos="431800" algn="l"/>
                <a:tab pos="431800" algn="l"/>
                <a:tab pos="431800" algn="l"/>
                <a:tab pos="431800" algn="l"/>
                <a:tab pos="431800" algn="l"/>
                <a:tab pos="431800" algn="l"/>
              </a:tabLst>
              <a:defRPr/>
            </a:pPr>
            <a:r>
              <a:rPr kumimoji="0" lang="de-DE" b="0" i="0" u="none" strike="noStrike" kern="1200" cap="none" spc="0" normalizeH="0" baseline="0" noProof="0" dirty="0">
                <a:ln>
                  <a:noFill/>
                </a:ln>
                <a:solidFill>
                  <a:srgbClr val="003460"/>
                </a:solidFill>
                <a:effectLst/>
                <a:uLnTx/>
                <a:uFillTx/>
                <a:latin typeface="RUB Scala MZ"/>
                <a:cs typeface="Arial"/>
              </a:rPr>
              <a:t>Stärkung des deutschen Nationalempfindens, jedoch nicht als Geschichtstheologie einer „besonderen deutschen Sendung“</a:t>
            </a:r>
          </a:p>
          <a:p>
            <a:pPr marL="342900" marR="0" lvl="0" indent="-342900" algn="l" defTabSz="914400" rtl="0" eaLnBrk="1" fontAlgn="auto" latinLnBrk="0" hangingPunct="1">
              <a:lnSpc>
                <a:spcPts val="3385"/>
              </a:lnSpc>
              <a:spcBef>
                <a:spcPts val="0"/>
              </a:spcBef>
              <a:spcAft>
                <a:spcPts val="0"/>
              </a:spcAft>
              <a:buClrTx/>
              <a:buSzTx/>
              <a:buFont typeface="Arial" panose="020B0604020202020204" pitchFamily="34" charset="0"/>
              <a:buChar char="•"/>
              <a:tabLst>
                <a:tab pos="431800" algn="l"/>
                <a:tab pos="431800" algn="l"/>
                <a:tab pos="431800" algn="l"/>
                <a:tab pos="431800" algn="l"/>
                <a:tab pos="431800" algn="l"/>
                <a:tab pos="431800" algn="l"/>
                <a:tab pos="431800" algn="l"/>
              </a:tabLst>
              <a:defRPr/>
            </a:pPr>
            <a:r>
              <a:rPr lang="de-DE" dirty="0">
                <a:solidFill>
                  <a:srgbClr val="003460"/>
                </a:solidFill>
                <a:latin typeface="RUB Scala MZ"/>
                <a:cs typeface="Arial"/>
              </a:rPr>
              <a:t>In Predigten kaum Verteufelung des Gegners, aber in der zeitgenössischen Publizistik (Arndt, Katechismus!) </a:t>
            </a:r>
          </a:p>
          <a:p>
            <a:pPr marL="342900" marR="0" lvl="0" indent="-342900" algn="l" defTabSz="914400" rtl="0" eaLnBrk="1" fontAlgn="auto" latinLnBrk="0" hangingPunct="1">
              <a:lnSpc>
                <a:spcPts val="3385"/>
              </a:lnSpc>
              <a:spcBef>
                <a:spcPts val="0"/>
              </a:spcBef>
              <a:spcAft>
                <a:spcPts val="0"/>
              </a:spcAft>
              <a:buClrTx/>
              <a:buSzTx/>
              <a:buFont typeface="Arial" panose="020B0604020202020204" pitchFamily="34" charset="0"/>
              <a:buChar char="•"/>
              <a:tabLst>
                <a:tab pos="431800" algn="l"/>
                <a:tab pos="431800" algn="l"/>
                <a:tab pos="431800" algn="l"/>
                <a:tab pos="431800" algn="l"/>
                <a:tab pos="431800" algn="l"/>
                <a:tab pos="431800" algn="l"/>
                <a:tab pos="431800" algn="l"/>
              </a:tabLst>
              <a:defRPr/>
            </a:pPr>
            <a:r>
              <a:rPr kumimoji="0" lang="en-CA" b="0" i="0" u="none" strike="noStrike" kern="1200" cap="none" spc="0" normalizeH="0" baseline="0" noProof="0" dirty="0">
                <a:ln>
                  <a:noFill/>
                </a:ln>
                <a:solidFill>
                  <a:srgbClr val="003460"/>
                </a:solidFill>
                <a:effectLst/>
                <a:uLnTx/>
                <a:uFillTx/>
                <a:latin typeface="RUB Scala MZ"/>
                <a:cs typeface="Arial"/>
              </a:rPr>
              <a:t>Max von Schenkendorf, Soldaten-Abendlied: </a:t>
            </a:r>
          </a:p>
          <a:p>
            <a:pPr marL="0" marR="0" lvl="0" indent="0" algn="l" defTabSz="914400" rtl="0" eaLnBrk="1" fontAlgn="auto" latinLnBrk="0" hangingPunct="1">
              <a:lnSpc>
                <a:spcPts val="3400"/>
              </a:lnSpc>
              <a:spcBef>
                <a:spcPts val="0"/>
              </a:spcBef>
              <a:spcAft>
                <a:spcPts val="0"/>
              </a:spcAft>
              <a:buClrTx/>
              <a:buSzTx/>
              <a:buFontTx/>
              <a:buNone/>
              <a:tabLst/>
              <a:defRPr/>
            </a:pPr>
            <a:r>
              <a:rPr kumimoji="0" lang="en-CA" b="0" i="0" u="none" strike="noStrike" kern="1200" cap="none" spc="0" normalizeH="0" baseline="0" noProof="0" dirty="0">
                <a:ln>
                  <a:noFill/>
                </a:ln>
                <a:solidFill>
                  <a:srgbClr val="003460"/>
                </a:solidFill>
                <a:effectLst/>
                <a:uLnTx/>
                <a:uFillTx/>
                <a:latin typeface="RUB Scala MZ"/>
                <a:cs typeface="Arial"/>
              </a:rPr>
              <a:t>„Auch du im Lager drüben</a:t>
            </a:r>
            <a:br>
              <a:rPr kumimoji="0" lang="en-CA" b="0" i="0" u="none" strike="noStrike" kern="1200" cap="none" spc="0" normalizeH="0" baseline="0" noProof="0" dirty="0">
                <a:ln>
                  <a:noFill/>
                </a:ln>
                <a:solidFill>
                  <a:srgbClr val="000000"/>
                </a:solidFill>
                <a:effectLst/>
                <a:uLnTx/>
                <a:uFillTx/>
                <a:latin typeface="RUB Scala MZ"/>
              </a:rPr>
            </a:br>
            <a:r>
              <a:rPr kumimoji="0" lang="en-CA" b="0" i="0" u="none" strike="noStrike" kern="1200" cap="none" spc="0" normalizeH="0" baseline="0" noProof="0" dirty="0">
                <a:ln>
                  <a:noFill/>
                </a:ln>
                <a:solidFill>
                  <a:srgbClr val="003460"/>
                </a:solidFill>
                <a:effectLst/>
                <a:uLnTx/>
                <a:uFillTx/>
                <a:latin typeface="RUB Scala MZ"/>
                <a:cs typeface="Arial"/>
              </a:rPr>
              <a:t>Magst ruhig schlafen, Feind,</a:t>
            </a:r>
          </a:p>
          <a:p>
            <a:pPr>
              <a:lnSpc>
                <a:spcPts val="3300"/>
              </a:lnSpc>
            </a:pPr>
            <a:r>
              <a:rPr lang="en-CA" dirty="0">
                <a:solidFill>
                  <a:srgbClr val="003460"/>
                </a:solidFill>
                <a:latin typeface="RUB Scala MZ"/>
                <a:cs typeface="Arial"/>
              </a:rPr>
              <a:t>Wir ha‘n mit Schuß und Hieben</a:t>
            </a:r>
            <a:br>
              <a:rPr lang="en-CA" dirty="0">
                <a:solidFill>
                  <a:srgbClr val="000000"/>
                </a:solidFill>
                <a:latin typeface="RUB Scala MZ"/>
              </a:rPr>
            </a:br>
            <a:r>
              <a:rPr lang="en-CA" dirty="0">
                <a:solidFill>
                  <a:srgbClr val="003460"/>
                </a:solidFill>
                <a:latin typeface="RUB Scala MZ"/>
                <a:cs typeface="Arial"/>
              </a:rPr>
              <a:t>Es ehrlich stets gemeint ...“</a:t>
            </a:r>
          </a:p>
          <a:p>
            <a:pPr>
              <a:lnSpc>
                <a:spcPts val="3300"/>
              </a:lnSpc>
            </a:pPr>
            <a:endParaRPr lang="en-CA" sz="1877" dirty="0">
              <a:solidFill>
                <a:srgbClr val="000000"/>
              </a:solidFill>
            </a:endParaRPr>
          </a:p>
          <a:p>
            <a:pPr marL="0" marR="0" lvl="0" indent="0" algn="l" defTabSz="914400" rtl="0" eaLnBrk="1" fontAlgn="auto" latinLnBrk="0" hangingPunct="1">
              <a:lnSpc>
                <a:spcPts val="3400"/>
              </a:lnSpc>
              <a:spcBef>
                <a:spcPts val="0"/>
              </a:spcBef>
              <a:spcAft>
                <a:spcPts val="0"/>
              </a:spcAft>
              <a:buClrTx/>
              <a:buSzTx/>
              <a:buFontTx/>
              <a:buNone/>
              <a:tabLst/>
              <a:defRPr/>
            </a:pPr>
            <a:endParaRPr kumimoji="0" lang="en-CA" sz="1877"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endParaRPr lang="de-DE" sz="1502" dirty="0">
              <a:solidFill>
                <a:srgbClr val="003460"/>
              </a:solidFill>
              <a:latin typeface="Arial"/>
              <a:cs typeface="Arial"/>
            </a:endParaRPr>
          </a:p>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endParaRPr kumimoji="0" lang="de-DE" sz="1502"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endParaRPr kumimoji="0" lang="de-DE" sz="1502" b="0" i="0" u="none" strike="noStrike" kern="1200" cap="none" spc="0" normalizeH="0" baseline="0" noProof="0" dirty="0">
              <a:ln>
                <a:noFill/>
              </a:ln>
              <a:solidFill>
                <a:srgbClr val="003460"/>
              </a:solidFill>
              <a:effectLst/>
              <a:uLnTx/>
              <a:uFillTx/>
              <a:latin typeface="Arial"/>
              <a:ea typeface="+mn-ea"/>
              <a:cs typeface="Arial"/>
            </a:endParaRPr>
          </a:p>
          <a:p>
            <a:pPr marL="0" marR="0" lvl="0" indent="0" algn="l" defTabSz="914400" rtl="0" eaLnBrk="1" fontAlgn="auto" latinLnBrk="0" hangingPunct="1">
              <a:lnSpc>
                <a:spcPts val="3385"/>
              </a:lnSpc>
              <a:spcBef>
                <a:spcPts val="0"/>
              </a:spcBef>
              <a:spcAft>
                <a:spcPts val="0"/>
              </a:spcAft>
              <a:buClrTx/>
              <a:buSzTx/>
              <a:buFontTx/>
              <a:buNone/>
              <a:tabLst>
                <a:tab pos="431800" algn="l"/>
                <a:tab pos="431800" algn="l"/>
                <a:tab pos="431800" algn="l"/>
                <a:tab pos="431800" algn="l"/>
                <a:tab pos="431800" algn="l"/>
                <a:tab pos="431800" algn="l"/>
                <a:tab pos="431800" algn="l"/>
              </a:tabLst>
              <a:defRPr/>
            </a:pPr>
            <a:endParaRPr kumimoji="0" lang="de-DE" sz="1502" b="0" i="0" u="none" strike="noStrike" kern="1200" cap="none" spc="0" normalizeH="0" baseline="0" noProof="0" dirty="0">
              <a:ln>
                <a:noFill/>
              </a:ln>
              <a:solidFill>
                <a:srgbClr val="003460"/>
              </a:solidFill>
              <a:effectLst/>
              <a:uLnTx/>
              <a:uFillTx/>
              <a:latin typeface="Arial"/>
              <a:ea typeface="+mn-ea"/>
              <a:cs typeface="Aria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Theologie der Befreiungskriege </a:t>
            </a:r>
          </a:p>
        </p:txBody>
      </p:sp>
      <p:pic>
        <p:nvPicPr>
          <p:cNvPr id="6" name="Sound aufgezeichnet" descr="Sound aufgezeichnet">
            <a:hlinkClick r:id="" action="ppaction://media"/>
            <a:extLst>
              <a:ext uri="{FF2B5EF4-FFF2-40B4-BE49-F238E27FC236}">
                <a16:creationId xmlns:a16="http://schemas.microsoft.com/office/drawing/2014/main" id="{238F1A79-78CF-4AAD-BD14-C902686E8E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31215" y="4500862"/>
            <a:ext cx="812800" cy="812800"/>
          </a:xfrm>
          <a:prstGeom prst="rect">
            <a:avLst/>
          </a:prstGeom>
        </p:spPr>
      </p:pic>
    </p:spTree>
    <p:extLst>
      <p:ext uri="{BB962C8B-B14F-4D97-AF65-F5344CB8AC3E}">
        <p14:creationId xmlns:p14="http://schemas.microsoft.com/office/powerpoint/2010/main" val="288681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80670" y="1489074"/>
            <a:ext cx="9090025" cy="5544024"/>
          </a:xfrm>
          <a:prstGeom prst="rect">
            <a:avLst/>
          </a:prstGeom>
          <a:noFill/>
          <a:ln w="9525">
            <a:noFill/>
            <a:miter lim="800000"/>
            <a:headEnd/>
            <a:tailEnd/>
          </a:ln>
        </p:spPr>
        <p:txBody>
          <a:bodyPr/>
          <a:lstStyle/>
          <a:p>
            <a:pPr marL="342900" indent="-342900">
              <a:lnSpc>
                <a:spcPts val="3300"/>
              </a:lnSpc>
              <a:buFont typeface="Arial" panose="020B0604020202020204" pitchFamily="34" charset="0"/>
              <a:buChar char="•"/>
            </a:pPr>
            <a:r>
              <a:rPr lang="de-DE" dirty="0">
                <a:solidFill>
                  <a:srgbClr val="003560"/>
                </a:solidFill>
                <a:latin typeface="RUB Scala MZ"/>
              </a:rPr>
              <a:t>Das </a:t>
            </a:r>
            <a:r>
              <a:rPr lang="de-DE" b="1" dirty="0">
                <a:solidFill>
                  <a:srgbClr val="003560"/>
                </a:solidFill>
                <a:latin typeface="RUB Scala MZ"/>
              </a:rPr>
              <a:t>Kreuz</a:t>
            </a:r>
            <a:r>
              <a:rPr lang="de-DE" dirty="0">
                <a:solidFill>
                  <a:srgbClr val="003560"/>
                </a:solidFill>
                <a:latin typeface="RUB Scala MZ"/>
              </a:rPr>
              <a:t> als Symbol für den Kampf gegen Napoleon:</a:t>
            </a:r>
          </a:p>
          <a:p>
            <a:pPr lvl="1">
              <a:lnSpc>
                <a:spcPts val="3300"/>
              </a:lnSpc>
            </a:pPr>
            <a:r>
              <a:rPr lang="de-DE" dirty="0">
                <a:solidFill>
                  <a:srgbClr val="003560"/>
                </a:solidFill>
                <a:latin typeface="RUB Scala MZ"/>
              </a:rPr>
              <a:t>„Napoleon hat auf den Teufel gebaut,</a:t>
            </a:r>
          </a:p>
          <a:p>
            <a:pPr lvl="1">
              <a:lnSpc>
                <a:spcPts val="3300"/>
              </a:lnSpc>
            </a:pPr>
            <a:r>
              <a:rPr lang="de-DE" dirty="0">
                <a:solidFill>
                  <a:srgbClr val="003560"/>
                </a:solidFill>
                <a:latin typeface="RUB Scala MZ"/>
              </a:rPr>
              <a:t>Alexander der Kaiser hat Gott vertraut,</a:t>
            </a:r>
          </a:p>
          <a:p>
            <a:pPr lvl="1">
              <a:lnSpc>
                <a:spcPts val="3300"/>
              </a:lnSpc>
            </a:pPr>
            <a:r>
              <a:rPr lang="de-DE" dirty="0">
                <a:solidFill>
                  <a:srgbClr val="003560"/>
                </a:solidFill>
                <a:latin typeface="RUB Scala MZ"/>
              </a:rPr>
              <a:t>Die Franzosen verehren Wollust und Geiz,</a:t>
            </a:r>
          </a:p>
          <a:p>
            <a:pPr lvl="1">
              <a:lnSpc>
                <a:spcPts val="3300"/>
              </a:lnSpc>
            </a:pPr>
            <a:r>
              <a:rPr lang="de-DE" dirty="0">
                <a:solidFill>
                  <a:srgbClr val="003560"/>
                </a:solidFill>
                <a:latin typeface="RUB Scala MZ"/>
              </a:rPr>
              <a:t>Die Russen verehren das heilige Kreuz.“ </a:t>
            </a:r>
            <a:r>
              <a:rPr lang="de-DE" sz="1000" dirty="0">
                <a:solidFill>
                  <a:srgbClr val="003560"/>
                </a:solidFill>
                <a:latin typeface="RUB Scala MZ"/>
              </a:rPr>
              <a:t>(Arnd, in: Gottes Gericht, Werke, Bd., 257)</a:t>
            </a:r>
          </a:p>
          <a:p>
            <a:pPr marL="342900" indent="-342900">
              <a:lnSpc>
                <a:spcPts val="3300"/>
              </a:lnSpc>
              <a:buFont typeface="Arial" panose="020B0604020202020204" pitchFamily="34" charset="0"/>
              <a:buChar char="•"/>
            </a:pPr>
            <a:r>
              <a:rPr lang="de-DE" dirty="0">
                <a:solidFill>
                  <a:srgbClr val="003560"/>
                </a:solidFill>
                <a:latin typeface="RUB Scala MZ"/>
              </a:rPr>
              <a:t>Verwendung des Kreuzes: allgegenwärtig durch das Eiserne Kreuz (gestiftet</a:t>
            </a:r>
            <a:br>
              <a:rPr lang="de-DE" dirty="0">
                <a:solidFill>
                  <a:srgbClr val="003560"/>
                </a:solidFill>
                <a:latin typeface="RUB Scala MZ"/>
              </a:rPr>
            </a:br>
            <a:r>
              <a:rPr lang="de-DE" dirty="0">
                <a:solidFill>
                  <a:srgbClr val="003560"/>
                </a:solidFill>
                <a:latin typeface="RUB Scala MZ"/>
              </a:rPr>
              <a:t>am  10.3.1813, konnte auch Zivilpersonen (auch Frauen) verliehen werden), seit 1808 Kreuz auf Fahnentuch und Eisernes Kreuz an der Fahnenspitze, nicht nur militärisches Formationszeichen.</a:t>
            </a:r>
          </a:p>
          <a:p>
            <a:pPr marL="342900" indent="-342900">
              <a:lnSpc>
                <a:spcPts val="3300"/>
              </a:lnSpc>
              <a:buFont typeface="Arial" panose="020B0604020202020204" pitchFamily="34" charset="0"/>
              <a:buChar char="•"/>
            </a:pPr>
            <a:r>
              <a:rPr lang="de-DE" dirty="0">
                <a:solidFill>
                  <a:srgbClr val="003560"/>
                </a:solidFill>
                <a:latin typeface="RUB Scala MZ"/>
              </a:rPr>
              <a:t>„Mit Gott für König und Vaterland“ fungierte als Devise, indem sie eine</a:t>
            </a:r>
            <a:br>
              <a:rPr lang="de-DE" dirty="0">
                <a:solidFill>
                  <a:srgbClr val="003560"/>
                </a:solidFill>
                <a:latin typeface="RUB Scala MZ"/>
              </a:rPr>
            </a:br>
            <a:r>
              <a:rPr lang="de-DE" dirty="0">
                <a:solidFill>
                  <a:srgbClr val="003560"/>
                </a:solidFill>
                <a:latin typeface="RUB Scala MZ"/>
              </a:rPr>
              <a:t>Kurzformel patriotischer Existenz wurde.</a:t>
            </a:r>
          </a:p>
          <a:p>
            <a:pPr>
              <a:lnSpc>
                <a:spcPts val="3300"/>
              </a:lnSpc>
            </a:pPr>
            <a:endParaRPr lang="de-DE" sz="1877" dirty="0">
              <a:solidFill>
                <a:srgbClr val="000000"/>
              </a:solidFill>
            </a:endParaRPr>
          </a:p>
          <a:p>
            <a:pPr>
              <a:lnSpc>
                <a:spcPts val="3300"/>
              </a:lnSpc>
            </a:pPr>
            <a:endParaRPr lang="de-DE" sz="1877"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Religiöse Symbolik der Befreiungskriege</a:t>
            </a:r>
          </a:p>
        </p:txBody>
      </p:sp>
      <p:pic>
        <p:nvPicPr>
          <p:cNvPr id="7" name="Sound aufgezeichnet" descr="Sound aufgezeichnet">
            <a:hlinkClick r:id="" action="ppaction://media"/>
            <a:extLst>
              <a:ext uri="{FF2B5EF4-FFF2-40B4-BE49-F238E27FC236}">
                <a16:creationId xmlns:a16="http://schemas.microsoft.com/office/drawing/2014/main" id="{F69AFE9B-A86F-4776-8B7F-A3C608BEA6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53100" y="2235029"/>
            <a:ext cx="812800" cy="812800"/>
          </a:xfrm>
          <a:prstGeom prst="rect">
            <a:avLst/>
          </a:prstGeom>
        </p:spPr>
      </p:pic>
    </p:spTree>
    <p:extLst>
      <p:ext uri="{BB962C8B-B14F-4D97-AF65-F5344CB8AC3E}">
        <p14:creationId xmlns:p14="http://schemas.microsoft.com/office/powerpoint/2010/main" val="4803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3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80670" y="1489074"/>
            <a:ext cx="9090025" cy="5544024"/>
          </a:xfrm>
          <a:prstGeom prst="rect">
            <a:avLst/>
          </a:prstGeom>
          <a:noFill/>
          <a:ln w="9525">
            <a:noFill/>
            <a:miter lim="800000"/>
            <a:headEnd/>
            <a:tailEnd/>
          </a:ln>
        </p:spPr>
        <p:txBody>
          <a:bodyPr/>
          <a:lstStyle/>
          <a:p>
            <a:pPr>
              <a:lnSpc>
                <a:spcPts val="3300"/>
              </a:lnSpc>
            </a:pPr>
            <a:r>
              <a:rPr lang="de-DE" b="1" dirty="0">
                <a:solidFill>
                  <a:srgbClr val="003560"/>
                </a:solidFill>
                <a:latin typeface="RUB Scala MZ"/>
              </a:rPr>
              <a:t>Kniefall: </a:t>
            </a:r>
          </a:p>
          <a:p>
            <a:pPr>
              <a:lnSpc>
                <a:spcPts val="3300"/>
              </a:lnSpc>
            </a:pPr>
            <a:r>
              <a:rPr lang="de-DE" dirty="0">
                <a:solidFill>
                  <a:srgbClr val="003560"/>
                </a:solidFill>
                <a:latin typeface="RUB Scala MZ"/>
              </a:rPr>
              <a:t>gängig nach einem Sieg: knieendes Dankgebet, Choräle (Nun danket alle Gott)</a:t>
            </a:r>
            <a:br>
              <a:rPr lang="de-DE" dirty="0">
                <a:solidFill>
                  <a:srgbClr val="003560"/>
                </a:solidFill>
                <a:latin typeface="RUB Scala MZ"/>
              </a:rPr>
            </a:br>
            <a:r>
              <a:rPr lang="de-DE" dirty="0">
                <a:solidFill>
                  <a:srgbClr val="003560"/>
                </a:solidFill>
                <a:latin typeface="RUB Scala MZ"/>
              </a:rPr>
              <a:t>Nach der Schlacht bei Leipzig: „Als die grosse merkwürdige Schlacht, die das Schicksal  von  Europa  entschied,  beendigt  und  der  glorreichste  Sieg erkämpft war, sanken sie, Kaiser und Könige, mit dem Ausrufe: Der Herr mit uns, unter freiem Himmel auf die Knie und dankten dem Gott der Heerscharen für den ihnen verliehenen Sieg, mit ihnen vereinigten die tapferen Befehlshaber und Feldherrn knieend ihre Dankgebete; in Kurzem teilte sich diese fromme Rührung dem ganzen Heere mit, [...]“</a:t>
            </a:r>
          </a:p>
          <a:p>
            <a:pPr>
              <a:lnSpc>
                <a:spcPts val="3300"/>
              </a:lnSpc>
            </a:pPr>
            <a:r>
              <a:rPr lang="de-DE" sz="1050" dirty="0">
                <a:solidFill>
                  <a:srgbClr val="003560"/>
                </a:solidFill>
                <a:latin typeface="RUB Scala MZ"/>
              </a:rPr>
              <a:t>(zitiert nach Graf, 96)</a:t>
            </a:r>
          </a:p>
          <a:p>
            <a:pPr>
              <a:lnSpc>
                <a:spcPts val="3300"/>
              </a:lnSpc>
            </a:pPr>
            <a:endParaRPr lang="de-DE" dirty="0">
              <a:solidFill>
                <a:srgbClr val="003560"/>
              </a:solidFill>
              <a:latin typeface="RUB Scala MZ"/>
            </a:endParaRPr>
          </a:p>
          <a:p>
            <a:pPr>
              <a:lnSpc>
                <a:spcPts val="3300"/>
              </a:lnSpc>
            </a:pPr>
            <a:endParaRPr lang="de-DE" dirty="0">
              <a:solidFill>
                <a:srgbClr val="003560"/>
              </a:solidFill>
              <a:latin typeface="RUB Scala MZ"/>
            </a:endParaRPr>
          </a:p>
          <a:p>
            <a:pPr>
              <a:lnSpc>
                <a:spcPts val="3300"/>
              </a:lnSpc>
            </a:pPr>
            <a:endParaRPr lang="de-DE" dirty="0">
              <a:solidFill>
                <a:srgbClr val="003560"/>
              </a:solidFill>
              <a:latin typeface="RUB Scala MZ"/>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Religiöse Symbolik der Befreiungskriege</a:t>
            </a:r>
          </a:p>
        </p:txBody>
      </p:sp>
      <p:pic>
        <p:nvPicPr>
          <p:cNvPr id="8" name="Sound aufgezeichnet" descr="Sound aufgezeichnet">
            <a:hlinkClick r:id="" action="ppaction://media"/>
            <a:extLst>
              <a:ext uri="{FF2B5EF4-FFF2-40B4-BE49-F238E27FC236}">
                <a16:creationId xmlns:a16="http://schemas.microsoft.com/office/drawing/2014/main" id="{276434DF-7556-4E2C-ABB3-77349EAD25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62475" y="5076963"/>
            <a:ext cx="812800" cy="812800"/>
          </a:xfrm>
          <a:prstGeom prst="rect">
            <a:avLst/>
          </a:prstGeom>
        </p:spPr>
      </p:pic>
    </p:spTree>
    <p:extLst>
      <p:ext uri="{BB962C8B-B14F-4D97-AF65-F5344CB8AC3E}">
        <p14:creationId xmlns:p14="http://schemas.microsoft.com/office/powerpoint/2010/main" val="23785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9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80670" y="1489074"/>
            <a:ext cx="9090025" cy="5544024"/>
          </a:xfrm>
          <a:prstGeom prst="rect">
            <a:avLst/>
          </a:prstGeom>
          <a:noFill/>
          <a:ln w="9525">
            <a:noFill/>
            <a:miter lim="800000"/>
            <a:headEnd/>
            <a:tailEnd/>
          </a:ln>
        </p:spPr>
        <p:txBody>
          <a:bodyPr/>
          <a:lstStyle/>
          <a:p>
            <a:pPr marL="342900" indent="-342900">
              <a:lnSpc>
                <a:spcPts val="3300"/>
              </a:lnSpc>
              <a:buFont typeface="Arial" panose="020B0604020202020204" pitchFamily="34" charset="0"/>
              <a:buChar char="•"/>
            </a:pPr>
            <a:r>
              <a:rPr lang="de-DE" dirty="0">
                <a:solidFill>
                  <a:srgbClr val="003560"/>
                </a:solidFill>
                <a:latin typeface="RUB Scala MZ"/>
              </a:rPr>
              <a:t>Nach dem Sieg Russlands, Österreichs und Preußens über Napoleon bei der Völkerschlacht bei Leipzig am 16.-19. 1813 (mit über 120.000 Toten bzw. Verwundeten,  davon  ca.70.000  Franzosen; ca. 50.000 Alliierte, davon etwa 16.000 Preußen) wurde 1815 (nach der Schlacht von Waterloo am 16. Juni 1815, die der eigentlich abgedankte Napoleon initiiert hatte) die Neuordnung Europas durch den Wiener Kongress zum Abschluss gebracht.</a:t>
            </a:r>
          </a:p>
          <a:p>
            <a:pPr marL="342900" indent="-342900">
              <a:lnSpc>
                <a:spcPts val="3300"/>
              </a:lnSpc>
              <a:buFont typeface="Arial" panose="020B0604020202020204" pitchFamily="34" charset="0"/>
              <a:buChar char="•"/>
            </a:pPr>
            <a:r>
              <a:rPr lang="de-DE" dirty="0">
                <a:solidFill>
                  <a:srgbClr val="003560"/>
                </a:solidFill>
                <a:latin typeface="RUB Scala MZ"/>
              </a:rPr>
              <a:t>Neue Länderstrukturen wurden geschaffen (von rund 1000 selbständigen Herrschaften in Deutschland auf 39 (!), Zahl der Reichsstädte wurde von 48 auf 4 reduziert (Lübeck, Hamburg, Bremen, Frankfurt). !Deutscher Bund.</a:t>
            </a:r>
          </a:p>
          <a:p>
            <a:pPr>
              <a:lnSpc>
                <a:spcPts val="3300"/>
              </a:lnSpc>
            </a:pPr>
            <a:endParaRPr lang="de-DE" sz="1877" dirty="0">
              <a:solidFill>
                <a:srgbClr val="000000"/>
              </a:solidFill>
            </a:endParaRPr>
          </a:p>
          <a:p>
            <a:pPr>
              <a:lnSpc>
                <a:spcPts val="3300"/>
              </a:lnSpc>
            </a:pPr>
            <a:endParaRPr lang="de-DE" sz="1877" dirty="0">
              <a:solidFill>
                <a:srgbClr val="000000"/>
              </a:solidFill>
            </a:endParaRPr>
          </a:p>
          <a:p>
            <a:pPr>
              <a:lnSpc>
                <a:spcPts val="3300"/>
              </a:lnSpc>
            </a:pPr>
            <a:endParaRPr lang="de-DE" sz="1877" dirty="0">
              <a:solidFill>
                <a:srgbClr val="000000"/>
              </a:solidFill>
            </a:endParaRPr>
          </a:p>
          <a:p>
            <a:pPr>
              <a:lnSpc>
                <a:spcPts val="3300"/>
              </a:lnSpc>
            </a:pPr>
            <a:endParaRPr lang="de-DE" sz="1877" dirty="0">
              <a:solidFill>
                <a:srgbClr val="000000"/>
              </a:solidFill>
            </a:endParaRPr>
          </a:p>
          <a:p>
            <a:pPr>
              <a:lnSpc>
                <a:spcPts val="3300"/>
              </a:lnSpc>
            </a:pPr>
            <a:endParaRPr lang="de-DE" sz="1877" dirty="0">
              <a:solidFill>
                <a:srgbClr val="000000"/>
              </a:solidFill>
            </a:endParaRPr>
          </a:p>
          <a:p>
            <a:pPr>
              <a:lnSpc>
                <a:spcPts val="3300"/>
              </a:lnSpc>
            </a:pPr>
            <a:endParaRPr lang="de-DE" sz="1877" dirty="0">
              <a:solidFill>
                <a:srgbClr val="000000"/>
              </a:solidFill>
            </a:endParaRPr>
          </a:p>
          <a:p>
            <a:pPr>
              <a:lnSpc>
                <a:spcPts val="3300"/>
              </a:lnSpc>
            </a:pPr>
            <a:endParaRPr lang="de-DE" sz="1877" dirty="0">
              <a:solidFill>
                <a:srgbClr val="000000"/>
              </a:solidFill>
            </a:endParaRPr>
          </a:p>
          <a:p>
            <a:pPr>
              <a:lnSpc>
                <a:spcPts val="3300"/>
              </a:lnSpc>
            </a:pPr>
            <a:endParaRPr lang="de-DE" sz="1877" dirty="0">
              <a:solidFill>
                <a:srgbClr val="000000"/>
              </a:solidFill>
            </a:endParaRPr>
          </a:p>
          <a:p>
            <a:pPr>
              <a:lnSpc>
                <a:spcPts val="3300"/>
              </a:lnSpc>
            </a:pPr>
            <a:endParaRPr lang="de-DE" sz="1877"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Befreiungskriege/Wiener Kongress/Neuordnung</a:t>
            </a:r>
          </a:p>
        </p:txBody>
      </p:sp>
      <p:pic>
        <p:nvPicPr>
          <p:cNvPr id="7" name="Sound aufgezeichnet" descr="Sound aufgezeichnet">
            <a:hlinkClick r:id="" action="ppaction://media"/>
            <a:extLst>
              <a:ext uri="{FF2B5EF4-FFF2-40B4-BE49-F238E27FC236}">
                <a16:creationId xmlns:a16="http://schemas.microsoft.com/office/drawing/2014/main" id="{5CFAFEE1-6812-48E3-97C3-B22849E27B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56327" y="5638090"/>
            <a:ext cx="812800" cy="812800"/>
          </a:xfrm>
          <a:prstGeom prst="rect">
            <a:avLst/>
          </a:prstGeom>
        </p:spPr>
      </p:pic>
    </p:spTree>
    <p:extLst>
      <p:ext uri="{BB962C8B-B14F-4D97-AF65-F5344CB8AC3E}">
        <p14:creationId xmlns:p14="http://schemas.microsoft.com/office/powerpoint/2010/main" val="92319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80670" y="1489074"/>
            <a:ext cx="9090025" cy="5544024"/>
          </a:xfrm>
          <a:prstGeom prst="rect">
            <a:avLst/>
          </a:prstGeom>
          <a:noFill/>
          <a:ln w="9525">
            <a:noFill/>
            <a:miter lim="800000"/>
            <a:headEnd/>
            <a:tailEnd/>
          </a:ln>
        </p:spPr>
        <p:txBody>
          <a:bodyPr/>
          <a:lstStyle/>
          <a:p>
            <a:pPr marL="342900" indent="-342900">
              <a:lnSpc>
                <a:spcPts val="3300"/>
              </a:lnSpc>
              <a:buFont typeface="Arial" panose="020B0604020202020204" pitchFamily="34" charset="0"/>
              <a:buChar char="•"/>
            </a:pPr>
            <a:r>
              <a:rPr lang="de-DE" dirty="0">
                <a:solidFill>
                  <a:srgbClr val="003560"/>
                </a:solidFill>
                <a:latin typeface="RUB Scala MZ"/>
              </a:rPr>
              <a:t>Auf dem </a:t>
            </a:r>
            <a:r>
              <a:rPr lang="de-DE" b="1" dirty="0">
                <a:solidFill>
                  <a:srgbClr val="003560"/>
                </a:solidFill>
                <a:latin typeface="RUB Scala MZ"/>
              </a:rPr>
              <a:t>Wiener Kongress </a:t>
            </a:r>
            <a:r>
              <a:rPr lang="de-DE" dirty="0">
                <a:solidFill>
                  <a:srgbClr val="003560"/>
                </a:solidFill>
                <a:latin typeface="RUB Scala MZ"/>
              </a:rPr>
              <a:t>erfolgt die politische Neuordnung Europas im Geist der</a:t>
            </a:r>
            <a:br>
              <a:rPr lang="de-DE" dirty="0">
                <a:solidFill>
                  <a:srgbClr val="003560"/>
                </a:solidFill>
                <a:latin typeface="RUB Scala MZ"/>
              </a:rPr>
            </a:br>
            <a:r>
              <a:rPr lang="de-DE" b="1" dirty="0">
                <a:solidFill>
                  <a:srgbClr val="003560"/>
                </a:solidFill>
                <a:latin typeface="RUB Scala MZ"/>
              </a:rPr>
              <a:t>Restauration</a:t>
            </a:r>
            <a:r>
              <a:rPr lang="de-DE" dirty="0">
                <a:solidFill>
                  <a:srgbClr val="003560"/>
                </a:solidFill>
                <a:latin typeface="RUB Scala MZ"/>
              </a:rPr>
              <a:t>, Legitimität und monarchischen Solidarität (Gleichgewicht der fünf</a:t>
            </a:r>
            <a:br>
              <a:rPr lang="de-DE" dirty="0">
                <a:solidFill>
                  <a:srgbClr val="003560"/>
                </a:solidFill>
                <a:latin typeface="RUB Scala MZ"/>
              </a:rPr>
            </a:br>
            <a:r>
              <a:rPr lang="de-DE" dirty="0">
                <a:solidFill>
                  <a:srgbClr val="003560"/>
                </a:solidFill>
                <a:latin typeface="RUB Scala MZ"/>
              </a:rPr>
              <a:t>Großmächte: England, Frankreich, Österreich, Preußen, Russland).</a:t>
            </a:r>
          </a:p>
          <a:p>
            <a:pPr marL="342900" indent="-342900">
              <a:lnSpc>
                <a:spcPts val="3300"/>
              </a:lnSpc>
              <a:buFont typeface="Arial" panose="020B0604020202020204" pitchFamily="34" charset="0"/>
              <a:buChar char="•"/>
            </a:pPr>
            <a:r>
              <a:rPr lang="de-DE" dirty="0">
                <a:solidFill>
                  <a:srgbClr val="003560"/>
                </a:solidFill>
                <a:latin typeface="RUB Scala MZ"/>
              </a:rPr>
              <a:t>In Deutschland wird der </a:t>
            </a:r>
            <a:r>
              <a:rPr lang="de-DE" b="1" dirty="0">
                <a:solidFill>
                  <a:srgbClr val="003560"/>
                </a:solidFill>
                <a:latin typeface="RUB Scala MZ"/>
              </a:rPr>
              <a:t>Deutsche Bund </a:t>
            </a:r>
            <a:r>
              <a:rPr lang="de-DE" dirty="0">
                <a:solidFill>
                  <a:srgbClr val="003560"/>
                </a:solidFill>
                <a:latin typeface="RUB Scala MZ"/>
              </a:rPr>
              <a:t>errichtet (1815-66), ein Staatenverband</a:t>
            </a:r>
            <a:br>
              <a:rPr lang="de-DE" dirty="0">
                <a:solidFill>
                  <a:srgbClr val="003560"/>
                </a:solidFill>
                <a:latin typeface="RUB Scala MZ"/>
              </a:rPr>
            </a:br>
            <a:r>
              <a:rPr lang="de-DE" dirty="0">
                <a:solidFill>
                  <a:srgbClr val="003560"/>
                </a:solidFill>
                <a:latin typeface="RUB Scala MZ"/>
              </a:rPr>
              <a:t>von 39 souveränen Monarchien und freien Städten, nicht wiederhergestellt</a:t>
            </a:r>
            <a:br>
              <a:rPr lang="de-DE" dirty="0">
                <a:solidFill>
                  <a:srgbClr val="003560"/>
                </a:solidFill>
                <a:latin typeface="RUB Scala MZ"/>
              </a:rPr>
            </a:br>
            <a:r>
              <a:rPr lang="de-DE" dirty="0">
                <a:solidFill>
                  <a:srgbClr val="003560"/>
                </a:solidFill>
                <a:latin typeface="RUB Scala MZ"/>
              </a:rPr>
              <a:t>wurden die geistlichen Fürstentümer. </a:t>
            </a:r>
          </a:p>
          <a:p>
            <a:pPr marL="342900" indent="-342900">
              <a:lnSpc>
                <a:spcPts val="3300"/>
              </a:lnSpc>
              <a:buFont typeface="Arial" panose="020B0604020202020204" pitchFamily="34" charset="0"/>
              <a:buChar char="•"/>
            </a:pPr>
            <a:r>
              <a:rPr lang="de-DE" dirty="0">
                <a:solidFill>
                  <a:srgbClr val="003560"/>
                </a:solidFill>
                <a:latin typeface="RUB Scala MZ"/>
              </a:rPr>
              <a:t>In der Deutschen Bundesakte vom 8. Juni 1815 wird die Religionsfreiheit und Duldung eingeführt (Art. 16: Die Verschiedenheit der christlichen Religions-Parteien kann in den Ländern und Gebieten des deutschen Bundes keinen Unterschied in dem Genusse der bürgerlichen und politischen Rechte begründen.)</a:t>
            </a:r>
          </a:p>
          <a:p>
            <a:pPr marL="342900" indent="-342900">
              <a:lnSpc>
                <a:spcPts val="3300"/>
              </a:lnSpc>
              <a:buFont typeface="Arial" panose="020B0604020202020204" pitchFamily="34" charset="0"/>
              <a:buChar char="•"/>
            </a:pPr>
            <a:r>
              <a:rPr lang="en-CA" dirty="0">
                <a:solidFill>
                  <a:srgbClr val="003560"/>
                </a:solidFill>
                <a:latin typeface="RUB Scala MZ"/>
                <a:cs typeface="Arial"/>
              </a:rPr>
              <a:t>Ziel: Wiederherstellung des vorrevolutionären Zustandes, Gleichgewicht der</a:t>
            </a:r>
            <a:r>
              <a:rPr lang="de-DE" dirty="0">
                <a:solidFill>
                  <a:srgbClr val="003560"/>
                </a:solidFill>
                <a:latin typeface="RUB Scala MZ"/>
                <a:cs typeface="Arial"/>
              </a:rPr>
              <a:t> Kräfte. </a:t>
            </a:r>
            <a:endParaRPr lang="de-DE" dirty="0">
              <a:solidFill>
                <a:srgbClr val="003560"/>
              </a:solidFill>
              <a:latin typeface="RUB Scala MZ"/>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1815 Wiener Kongress und Deutscher Bund</a:t>
            </a:r>
          </a:p>
        </p:txBody>
      </p:sp>
    </p:spTree>
    <p:extLst>
      <p:ext uri="{BB962C8B-B14F-4D97-AF65-F5344CB8AC3E}">
        <p14:creationId xmlns:p14="http://schemas.microsoft.com/office/powerpoint/2010/main" val="2850557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80670" y="1489074"/>
            <a:ext cx="9090025" cy="5544024"/>
          </a:xfrm>
          <a:prstGeom prst="rect">
            <a:avLst/>
          </a:prstGeom>
          <a:noFill/>
          <a:ln w="9525">
            <a:noFill/>
            <a:miter lim="800000"/>
            <a:headEnd/>
            <a:tailEnd/>
          </a:ln>
        </p:spPr>
        <p:txBody>
          <a:bodyPr/>
          <a:lstStyle/>
          <a:p>
            <a:pPr>
              <a:lnSpc>
                <a:spcPts val="3300"/>
              </a:lnSpc>
            </a:pPr>
            <a:r>
              <a:rPr lang="de-DE" dirty="0">
                <a:solidFill>
                  <a:srgbClr val="003560"/>
                </a:solidFill>
                <a:latin typeface="RUB Scala MZ"/>
              </a:rPr>
              <a:t>Mit der sog. </a:t>
            </a:r>
            <a:r>
              <a:rPr lang="de-DE" b="1" dirty="0">
                <a:solidFill>
                  <a:srgbClr val="003560"/>
                </a:solidFill>
                <a:latin typeface="RUB Scala MZ"/>
              </a:rPr>
              <a:t>Heiligen Allianz </a:t>
            </a:r>
            <a:r>
              <a:rPr lang="de-DE" dirty="0">
                <a:solidFill>
                  <a:srgbClr val="003560"/>
                </a:solidFill>
                <a:latin typeface="RUB Scala MZ"/>
              </a:rPr>
              <a:t>(zwischen Österreich, Preußen, Russland) werden politi-</a:t>
            </a:r>
            <a:br>
              <a:rPr lang="de-DE" dirty="0">
                <a:solidFill>
                  <a:srgbClr val="003560"/>
                </a:solidFill>
                <a:latin typeface="RUB Scala MZ"/>
              </a:rPr>
            </a:br>
            <a:r>
              <a:rPr lang="de-DE" dirty="0">
                <a:solidFill>
                  <a:srgbClr val="003560"/>
                </a:solidFill>
                <a:latin typeface="RUB Scala MZ"/>
              </a:rPr>
              <a:t>sche Ziele der Einigung mit religiösen Motivlagen begründet; Versuch der Verchrist-</a:t>
            </a:r>
            <a:br>
              <a:rPr lang="de-DE" dirty="0">
                <a:solidFill>
                  <a:srgbClr val="003560"/>
                </a:solidFill>
                <a:latin typeface="RUB Scala MZ"/>
              </a:rPr>
            </a:br>
            <a:r>
              <a:rPr lang="de-DE" dirty="0">
                <a:solidFill>
                  <a:srgbClr val="003560"/>
                </a:solidFill>
                <a:latin typeface="RUB Scala MZ"/>
              </a:rPr>
              <a:t>lichung der europäischen Politik zum Zweck der Abwehr revolutionärer Gefahren:</a:t>
            </a:r>
          </a:p>
          <a:p>
            <a:pPr>
              <a:lnSpc>
                <a:spcPts val="3300"/>
              </a:lnSpc>
            </a:pPr>
            <a:endParaRPr lang="de-DE" dirty="0">
              <a:solidFill>
                <a:srgbClr val="003560"/>
              </a:solidFill>
              <a:latin typeface="RUB Scala MZ"/>
            </a:endParaRPr>
          </a:p>
          <a:p>
            <a:pPr>
              <a:lnSpc>
                <a:spcPts val="3300"/>
              </a:lnSpc>
            </a:pPr>
            <a:r>
              <a:rPr lang="de-DE" dirty="0">
                <a:solidFill>
                  <a:srgbClr val="003560"/>
                </a:solidFill>
                <a:latin typeface="RUB Scala MZ"/>
              </a:rPr>
              <a:t>„[...] die „gegenseitige[n] Beziehungen auf die erhabenen Wahrheiten zu gründen,</a:t>
            </a:r>
          </a:p>
          <a:p>
            <a:pPr>
              <a:lnSpc>
                <a:spcPts val="3375"/>
              </a:lnSpc>
            </a:pPr>
            <a:r>
              <a:rPr lang="en-CA" dirty="0">
                <a:solidFill>
                  <a:srgbClr val="003560"/>
                </a:solidFill>
                <a:latin typeface="RUB Scala MZ"/>
                <a:cs typeface="Arial"/>
              </a:rPr>
              <a:t>welche uns die ewige Religion Gottes des Heilandes lehrt. [...] Gemäß den Worten</a:t>
            </a:r>
            <a:br>
              <a:rPr lang="en-CA" dirty="0">
                <a:solidFill>
                  <a:srgbClr val="003560"/>
                </a:solidFill>
                <a:latin typeface="RUB Scala MZ"/>
              </a:rPr>
            </a:br>
            <a:r>
              <a:rPr lang="en-CA" dirty="0">
                <a:solidFill>
                  <a:srgbClr val="003560"/>
                </a:solidFill>
                <a:latin typeface="RUB Scala MZ"/>
                <a:cs typeface="Arial"/>
              </a:rPr>
              <a:t>der heiligen Schrift, die allen Menschen befiehlt, sich als Brüder zu betrachten,</a:t>
            </a:r>
            <a:br>
              <a:rPr lang="en-CA" dirty="0">
                <a:solidFill>
                  <a:srgbClr val="003560"/>
                </a:solidFill>
                <a:latin typeface="RUB Scala MZ"/>
              </a:rPr>
            </a:br>
            <a:r>
              <a:rPr lang="en-CA" dirty="0">
                <a:solidFill>
                  <a:srgbClr val="003560"/>
                </a:solidFill>
                <a:latin typeface="RUB Scala MZ"/>
                <a:cs typeface="Arial"/>
              </a:rPr>
              <a:t>werden die drei Monarchen vereinigt bleiben durch die Bande einer wahren und</a:t>
            </a:r>
            <a:br>
              <a:rPr lang="en-CA" dirty="0">
                <a:solidFill>
                  <a:srgbClr val="003560"/>
                </a:solidFill>
                <a:latin typeface="RUB Scala MZ"/>
              </a:rPr>
            </a:br>
            <a:r>
              <a:rPr lang="en-CA" dirty="0">
                <a:solidFill>
                  <a:srgbClr val="003560"/>
                </a:solidFill>
                <a:latin typeface="RUB Scala MZ"/>
                <a:cs typeface="Arial"/>
              </a:rPr>
              <a:t>unauflöslichen Brüderlichkeit, sich als Landsleute ansehen und sich bei jeder</a:t>
            </a:r>
            <a:br>
              <a:rPr lang="en-CA" dirty="0">
                <a:solidFill>
                  <a:srgbClr val="003560"/>
                </a:solidFill>
                <a:latin typeface="RUB Scala MZ"/>
              </a:rPr>
            </a:br>
            <a:r>
              <a:rPr lang="en-CA" dirty="0">
                <a:solidFill>
                  <a:srgbClr val="003560"/>
                </a:solidFill>
                <a:latin typeface="RUB Scala MZ"/>
                <a:cs typeface="Arial"/>
              </a:rPr>
              <a:t>Gelegenheit Beistand, Hilfe und Unterstützung leisten.”</a:t>
            </a:r>
          </a:p>
          <a:p>
            <a:pPr>
              <a:lnSpc>
                <a:spcPts val="3375"/>
              </a:lnSpc>
            </a:pPr>
            <a:endParaRPr lang="en-CA" sz="1877" dirty="0">
              <a:solidFill>
                <a:srgbClr val="000000"/>
              </a:solidFill>
            </a:endParaRPr>
          </a:p>
          <a:p>
            <a:pPr>
              <a:lnSpc>
                <a:spcPts val="3300"/>
              </a:lnSpc>
            </a:pPr>
            <a:endParaRPr lang="de-DE" sz="1877" dirty="0">
              <a:solidFill>
                <a:srgbClr val="000000"/>
              </a:solidFill>
            </a:endParaRPr>
          </a:p>
          <a:p>
            <a:pPr>
              <a:lnSpc>
                <a:spcPts val="3300"/>
              </a:lnSpc>
            </a:pPr>
            <a:endParaRPr lang="de-DE" sz="1877" dirty="0">
              <a:solidFill>
                <a:srgbClr val="000000"/>
              </a:solidFill>
            </a:endParaRPr>
          </a:p>
          <a:p>
            <a:pPr>
              <a:lnSpc>
                <a:spcPts val="3300"/>
              </a:lnSpc>
            </a:pPr>
            <a:endParaRPr lang="de-DE" sz="1877"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1815 Wiener Kongress: Heilige Allianz</a:t>
            </a:r>
          </a:p>
        </p:txBody>
      </p:sp>
      <p:pic>
        <p:nvPicPr>
          <p:cNvPr id="6" name="Sound aufgezeichnet" descr="Sound aufgezeichnet">
            <a:hlinkClick r:id="" action="ppaction://media"/>
            <a:extLst>
              <a:ext uri="{FF2B5EF4-FFF2-40B4-BE49-F238E27FC236}">
                <a16:creationId xmlns:a16="http://schemas.microsoft.com/office/drawing/2014/main" id="{51A398FD-3A47-4AD0-9C08-58758FC9E1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68061" y="5483483"/>
            <a:ext cx="812800" cy="812800"/>
          </a:xfrm>
          <a:prstGeom prst="rect">
            <a:avLst/>
          </a:prstGeom>
        </p:spPr>
      </p:pic>
    </p:spTree>
    <p:extLst>
      <p:ext uri="{BB962C8B-B14F-4D97-AF65-F5344CB8AC3E}">
        <p14:creationId xmlns:p14="http://schemas.microsoft.com/office/powerpoint/2010/main" val="131973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80670" y="1489074"/>
            <a:ext cx="9090025" cy="5544024"/>
          </a:xfrm>
          <a:prstGeom prst="rect">
            <a:avLst/>
          </a:prstGeom>
          <a:noFill/>
          <a:ln w="9525">
            <a:noFill/>
            <a:miter lim="800000"/>
            <a:headEnd/>
            <a:tailEnd/>
          </a:ln>
        </p:spPr>
        <p:txBody>
          <a:bodyPr/>
          <a:lstStyle/>
          <a:p>
            <a:pPr>
              <a:lnSpc>
                <a:spcPts val="3375"/>
              </a:lnSpc>
            </a:pPr>
            <a:r>
              <a:rPr lang="de-DE" dirty="0">
                <a:solidFill>
                  <a:srgbClr val="000000"/>
                </a:solidFill>
                <a:latin typeface="RUB Scala MZ"/>
              </a:rPr>
              <a:t> </a:t>
            </a:r>
            <a:r>
              <a:rPr lang="de-DE" dirty="0">
                <a:solidFill>
                  <a:srgbClr val="003560"/>
                </a:solidFill>
                <a:latin typeface="RUB Scala MZ"/>
              </a:rPr>
              <a:t>„sie werden sich ihren Untertanen und Armeen gegenüber als Familienväter betrachten und dieselben im Geiste der Brüderlichkeit regieren, der sie untereinander beseelt, um Religion, Frieden und Gerechtigkeit zu schützen. [...] Die drei verbündeten</a:t>
            </a:r>
            <a:br>
              <a:rPr lang="de-DE" dirty="0">
                <a:solidFill>
                  <a:srgbClr val="003560"/>
                </a:solidFill>
                <a:latin typeface="RUB Scala MZ"/>
              </a:rPr>
            </a:br>
            <a:r>
              <a:rPr lang="de-DE" dirty="0">
                <a:solidFill>
                  <a:srgbClr val="003560"/>
                </a:solidFill>
                <a:latin typeface="RUB Scala MZ"/>
              </a:rPr>
              <a:t>Monarchen selbst halten sich nur für die von der göttlichen Vorsehung mit der</a:t>
            </a:r>
            <a:br>
              <a:rPr lang="de-DE" dirty="0">
                <a:solidFill>
                  <a:srgbClr val="003560"/>
                </a:solidFill>
                <a:latin typeface="RUB Scala MZ"/>
              </a:rPr>
            </a:br>
            <a:r>
              <a:rPr lang="de-DE" dirty="0">
                <a:solidFill>
                  <a:srgbClr val="003560"/>
                </a:solidFill>
                <a:latin typeface="RUB Scala MZ"/>
              </a:rPr>
              <a:t>Regierung der drei Zweige ein und derselben Familie Österreich, Preußen und</a:t>
            </a:r>
            <a:br>
              <a:rPr lang="de-DE" dirty="0">
                <a:solidFill>
                  <a:srgbClr val="003560"/>
                </a:solidFill>
                <a:latin typeface="RUB Scala MZ"/>
              </a:rPr>
            </a:br>
            <a:r>
              <a:rPr lang="de-DE" dirty="0">
                <a:solidFill>
                  <a:srgbClr val="003560"/>
                </a:solidFill>
                <a:latin typeface="RUB Scala MZ"/>
              </a:rPr>
              <a:t>Russland beauftragten, sie bekennen dabei, daß die Nation der Christen, zu der ihre</a:t>
            </a:r>
            <a:br>
              <a:rPr lang="de-DE" dirty="0">
                <a:solidFill>
                  <a:srgbClr val="003560"/>
                </a:solidFill>
                <a:latin typeface="RUB Scala MZ"/>
              </a:rPr>
            </a:br>
            <a:r>
              <a:rPr lang="de-DE" dirty="0">
                <a:solidFill>
                  <a:srgbClr val="003560"/>
                </a:solidFill>
                <a:latin typeface="RUB Scala MZ"/>
              </a:rPr>
              <a:t>Völker als Glieder gehören, in Wirklichkeit keinen anderen Oberherrn hat, als den,</a:t>
            </a:r>
            <a:br>
              <a:rPr lang="de-DE" dirty="0">
                <a:solidFill>
                  <a:srgbClr val="003560"/>
                </a:solidFill>
                <a:latin typeface="RUB Scala MZ"/>
              </a:rPr>
            </a:br>
            <a:r>
              <a:rPr lang="de-DE" dirty="0">
                <a:solidFill>
                  <a:srgbClr val="003560"/>
                </a:solidFill>
                <a:latin typeface="RUB Scala MZ"/>
              </a:rPr>
              <a:t>dem allein alle Macht zu eigen gehört, weil in ihm allein alle Schätze der Weisheit</a:t>
            </a:r>
            <a:br>
              <a:rPr lang="de-DE" dirty="0">
                <a:solidFill>
                  <a:srgbClr val="003560"/>
                </a:solidFill>
                <a:latin typeface="RUB Scala MZ"/>
              </a:rPr>
            </a:br>
            <a:r>
              <a:rPr lang="de-DE" dirty="0">
                <a:solidFill>
                  <a:srgbClr val="003560"/>
                </a:solidFill>
                <a:latin typeface="RUB Scala MZ"/>
              </a:rPr>
              <a:t>liegen, nämlich Gott, unseren göttlichen Erlöser Jesus Christus, das Wort des </a:t>
            </a:r>
            <a:r>
              <a:rPr lang="en-CA" dirty="0">
                <a:solidFill>
                  <a:srgbClr val="003560"/>
                </a:solidFill>
                <a:latin typeface="RUB Scala MZ"/>
                <a:cs typeface="Arial"/>
              </a:rPr>
              <a:t>Allerhöchsten, das Lebenswort.“ </a:t>
            </a:r>
            <a:r>
              <a:rPr lang="en-CA" sz="1050" dirty="0">
                <a:solidFill>
                  <a:srgbClr val="003560"/>
                </a:solidFill>
                <a:latin typeface="RUB Scala MZ"/>
                <a:cs typeface="Arial"/>
              </a:rPr>
              <a:t>(zit. Nach: M. Greschat (Hg.), Vom Konfessionalismus zur Moderne, 179)</a:t>
            </a:r>
            <a:endParaRPr lang="en-CA" dirty="0">
              <a:solidFill>
                <a:srgbClr val="003560"/>
              </a:solidFill>
              <a:latin typeface="RUB Scala MZ"/>
              <a:cs typeface="Arial"/>
            </a:endParaRPr>
          </a:p>
          <a:p>
            <a:pPr>
              <a:lnSpc>
                <a:spcPts val="3375"/>
              </a:lnSpc>
            </a:pPr>
            <a:endParaRPr lang="de-DE" sz="1877"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1815 Wiener Kongress: Heilige Allianz</a:t>
            </a:r>
          </a:p>
        </p:txBody>
      </p:sp>
      <p:pic>
        <p:nvPicPr>
          <p:cNvPr id="7" name="Sound aufgezeichnet" descr="Sound aufgezeichnet">
            <a:hlinkClick r:id="" action="ppaction://media"/>
            <a:extLst>
              <a:ext uri="{FF2B5EF4-FFF2-40B4-BE49-F238E27FC236}">
                <a16:creationId xmlns:a16="http://schemas.microsoft.com/office/drawing/2014/main" id="{10EF65C1-FA4B-4191-8C08-12FC388446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36965" y="6063158"/>
            <a:ext cx="812800" cy="812800"/>
          </a:xfrm>
          <a:prstGeom prst="rect">
            <a:avLst/>
          </a:prstGeom>
        </p:spPr>
      </p:pic>
    </p:spTree>
    <p:extLst>
      <p:ext uri="{BB962C8B-B14F-4D97-AF65-F5344CB8AC3E}">
        <p14:creationId xmlns:p14="http://schemas.microsoft.com/office/powerpoint/2010/main" val="203682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7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80670" y="1489074"/>
            <a:ext cx="9090025" cy="3652769"/>
          </a:xfrm>
          <a:prstGeom prst="rect">
            <a:avLst/>
          </a:prstGeom>
          <a:noFill/>
          <a:ln w="9525">
            <a:noFill/>
            <a:miter lim="800000"/>
            <a:headEnd/>
            <a:tailEnd/>
          </a:ln>
        </p:spPr>
        <p:txBody>
          <a:bodyPr/>
          <a:lstStyle/>
          <a:p>
            <a:pPr marL="342900" indent="-342900">
              <a:lnSpc>
                <a:spcPts val="3375"/>
              </a:lnSpc>
              <a:buFont typeface="Arial" panose="020B0604020202020204" pitchFamily="34" charset="0"/>
              <a:buChar char="•"/>
            </a:pPr>
            <a:r>
              <a:rPr lang="de-DE" dirty="0">
                <a:solidFill>
                  <a:srgbClr val="003560"/>
                </a:solidFill>
                <a:latin typeface="RUB Scala MZ"/>
              </a:rPr>
              <a:t>Nationalistische Pathos wurde vordergründig verquickt mit religiösem Vokabular (prägende Grundlage auch für das 20. Jahrhundert, endet erst nach 1945)</a:t>
            </a:r>
          </a:p>
          <a:p>
            <a:pPr marL="342900" indent="-342900">
              <a:lnSpc>
                <a:spcPts val="3375"/>
              </a:lnSpc>
              <a:buFont typeface="Arial" panose="020B0604020202020204" pitchFamily="34" charset="0"/>
              <a:buChar char="•"/>
            </a:pPr>
            <a:r>
              <a:rPr lang="de-DE" dirty="0">
                <a:solidFill>
                  <a:srgbClr val="003560"/>
                </a:solidFill>
                <a:latin typeface="RUB Scala MZ"/>
              </a:rPr>
              <a:t>Miteinander von Politik und Religion erreicht einen Höhepunkt: </a:t>
            </a:r>
          </a:p>
          <a:p>
            <a:pPr lvl="1">
              <a:lnSpc>
                <a:spcPts val="3375"/>
              </a:lnSpc>
            </a:pPr>
            <a:r>
              <a:rPr lang="de-DE" dirty="0">
                <a:solidFill>
                  <a:srgbClr val="003560"/>
                </a:solidFill>
                <a:latin typeface="RUB Scala MZ"/>
              </a:rPr>
              <a:t>„Was im Zusammenklang von König, Volk und Kirche geschehen war, galt als Symbol für eine nach wie vor wünschenswerte Synthese von Christlichkeit und vaterländischer Gesinnung.“</a:t>
            </a:r>
          </a:p>
          <a:p>
            <a:pPr>
              <a:lnSpc>
                <a:spcPts val="3375"/>
              </a:lnSpc>
            </a:pPr>
            <a:r>
              <a:rPr lang="de-DE" sz="1050" dirty="0">
                <a:solidFill>
                  <a:srgbClr val="003560"/>
                </a:solidFill>
                <a:latin typeface="RUB Scala MZ"/>
              </a:rPr>
              <a:t>(Kurt Nowak, Evangelische Kirchengeschichte von 1789 bis 1918, in: Hubert Wolf (Hg.), Ökumenische Kirchengeschichte, Bd. 3, Darmstadt 2007, 19-90; hier: 25.)</a:t>
            </a:r>
          </a:p>
          <a:p>
            <a:pPr>
              <a:lnSpc>
                <a:spcPts val="3375"/>
              </a:lnSpc>
            </a:pPr>
            <a:endParaRPr lang="de-DE" sz="1877" dirty="0">
              <a:solidFill>
                <a:srgbClr val="000000"/>
              </a:solidFill>
            </a:endParaRPr>
          </a:p>
          <a:p>
            <a:pPr>
              <a:lnSpc>
                <a:spcPts val="3375"/>
              </a:lnSpc>
            </a:pPr>
            <a:endParaRPr lang="de-DE" sz="1877" dirty="0">
              <a:solidFill>
                <a:srgbClr val="000000"/>
              </a:solidFill>
            </a:endParaRPr>
          </a:p>
          <a:p>
            <a:pPr>
              <a:lnSpc>
                <a:spcPts val="3375"/>
              </a:lnSpc>
            </a:pPr>
            <a:endParaRPr lang="de-DE" sz="1877" dirty="0">
              <a:solidFill>
                <a:srgbClr val="000000"/>
              </a:solidFill>
            </a:endParaRPr>
          </a:p>
          <a:p>
            <a:pPr>
              <a:lnSpc>
                <a:spcPts val="3375"/>
              </a:lnSpc>
            </a:pPr>
            <a:endParaRPr lang="de-DE" sz="1877" dirty="0">
              <a:solidFill>
                <a:srgbClr val="000000"/>
              </a:solidFill>
            </a:endParaRPr>
          </a:p>
          <a:p>
            <a:pPr>
              <a:lnSpc>
                <a:spcPts val="3375"/>
              </a:lnSpc>
            </a:pPr>
            <a:endParaRPr lang="de-DE" sz="1877" dirty="0">
              <a:solidFill>
                <a:srgbClr val="000000"/>
              </a:solidFill>
            </a:endParaRPr>
          </a:p>
          <a:p>
            <a:pPr>
              <a:lnSpc>
                <a:spcPts val="3375"/>
              </a:lnSpc>
            </a:pPr>
            <a:endParaRPr lang="de-DE" sz="1877"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Protestantismus und Nationalismus</a:t>
            </a:r>
          </a:p>
        </p:txBody>
      </p:sp>
    </p:spTree>
    <p:extLst>
      <p:ext uri="{BB962C8B-B14F-4D97-AF65-F5344CB8AC3E}">
        <p14:creationId xmlns:p14="http://schemas.microsoft.com/office/powerpoint/2010/main" val="1548214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80670" y="1489074"/>
            <a:ext cx="9090025" cy="5544024"/>
          </a:xfrm>
          <a:prstGeom prst="rect">
            <a:avLst/>
          </a:prstGeom>
          <a:noFill/>
          <a:ln w="9525">
            <a:noFill/>
            <a:miter lim="800000"/>
            <a:headEnd/>
            <a:tailEnd/>
          </a:ln>
        </p:spPr>
        <p:txBody>
          <a:bodyPr/>
          <a:lstStyle/>
          <a:p>
            <a:pPr marL="342900" indent="-342900">
              <a:lnSpc>
                <a:spcPts val="3375"/>
              </a:lnSpc>
              <a:buFont typeface="Arial" panose="020B0604020202020204" pitchFamily="34" charset="0"/>
              <a:buChar char="•"/>
            </a:pPr>
            <a:r>
              <a:rPr lang="de-DE" dirty="0">
                <a:solidFill>
                  <a:srgbClr val="003560"/>
                </a:solidFill>
                <a:latin typeface="RUB Scala MZ"/>
              </a:rPr>
              <a:t>Dies wiederholte sich 1870/71, 1914 und 1933</a:t>
            </a:r>
          </a:p>
          <a:p>
            <a:pPr marL="342900" indent="-342900">
              <a:lnSpc>
                <a:spcPts val="3375"/>
              </a:lnSpc>
              <a:buFont typeface="Arial" panose="020B0604020202020204" pitchFamily="34" charset="0"/>
              <a:buChar char="•"/>
            </a:pPr>
            <a:r>
              <a:rPr lang="de-DE" dirty="0">
                <a:solidFill>
                  <a:srgbClr val="003560"/>
                </a:solidFill>
                <a:latin typeface="RUB Scala MZ"/>
              </a:rPr>
              <a:t>die </a:t>
            </a:r>
            <a:r>
              <a:rPr lang="de-DE" b="1" dirty="0">
                <a:solidFill>
                  <a:srgbClr val="003560"/>
                </a:solidFill>
                <a:latin typeface="RUB Scala MZ"/>
              </a:rPr>
              <a:t>„Religiosität der Befreiungskriege wurde an Wendepunkten der nationalen Geschichte zu einem Bezugspunkt für das protestantische Selbstverständnis in Deutschland.“ </a:t>
            </a:r>
            <a:r>
              <a:rPr lang="de-DE" sz="1050" dirty="0">
                <a:solidFill>
                  <a:srgbClr val="003560"/>
                </a:solidFill>
                <a:latin typeface="RUB Scala MZ"/>
              </a:rPr>
              <a:t>(Nowak, ebd.)</a:t>
            </a:r>
          </a:p>
          <a:p>
            <a:pPr marL="342900" indent="-342900">
              <a:lnSpc>
                <a:spcPts val="3375"/>
              </a:lnSpc>
              <a:buFont typeface="Arial" panose="020B0604020202020204" pitchFamily="34" charset="0"/>
              <a:buChar char="•"/>
            </a:pPr>
            <a:r>
              <a:rPr lang="de-DE" dirty="0">
                <a:solidFill>
                  <a:srgbClr val="003560"/>
                </a:solidFill>
                <a:latin typeface="RUB Scala MZ"/>
              </a:rPr>
              <a:t>In der Rezeption standen allerdings neben religiös aufgeladenem Nationalismus immer auch Bestrebungen des Liberalismus einer politischen Umgestaltung, erst nach 1870 wurden das Gedenken an die Befreiungskriege zunehmend von </a:t>
            </a:r>
            <a:r>
              <a:rPr lang="de-DE" dirty="0" err="1">
                <a:solidFill>
                  <a:srgbClr val="003560"/>
                </a:solidFill>
                <a:latin typeface="RUB Scala MZ"/>
              </a:rPr>
              <a:t>reichsnaionalen</a:t>
            </a:r>
            <a:r>
              <a:rPr lang="de-DE" dirty="0">
                <a:solidFill>
                  <a:srgbClr val="003560"/>
                </a:solidFill>
                <a:latin typeface="RUB Scala MZ"/>
              </a:rPr>
              <a:t> oder völkisch-nationalen Kreisen dominiert und instrumentalisiert</a:t>
            </a:r>
            <a:r>
              <a:rPr lang="de-DE" sz="1877" dirty="0">
                <a:solidFill>
                  <a:srgbClr val="000000"/>
                </a:solidFill>
              </a:rPr>
              <a:t>.</a:t>
            </a:r>
          </a:p>
          <a:p>
            <a:pPr>
              <a:lnSpc>
                <a:spcPts val="3375"/>
              </a:lnSpc>
            </a:pPr>
            <a:endParaRPr lang="de-DE" sz="1877" dirty="0">
              <a:solidFill>
                <a:srgbClr val="000000"/>
              </a:solidFill>
            </a:endParaRPr>
          </a:p>
          <a:p>
            <a:pPr>
              <a:lnSpc>
                <a:spcPts val="3375"/>
              </a:lnSpc>
            </a:pPr>
            <a:endParaRPr lang="de-DE" sz="1877" dirty="0">
              <a:solidFill>
                <a:srgbClr val="000000"/>
              </a:solidFill>
            </a:endParaRPr>
          </a:p>
          <a:p>
            <a:pPr>
              <a:lnSpc>
                <a:spcPts val="3375"/>
              </a:lnSpc>
            </a:pPr>
            <a:endParaRPr lang="de-DE" sz="1877" dirty="0">
              <a:solidFill>
                <a:srgbClr val="000000"/>
              </a:solidFill>
            </a:endParaRPr>
          </a:p>
          <a:p>
            <a:pPr>
              <a:lnSpc>
                <a:spcPts val="3375"/>
              </a:lnSpc>
            </a:pPr>
            <a:endParaRPr lang="de-DE" sz="1877"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Protestantismus und Nationalismus</a:t>
            </a:r>
          </a:p>
        </p:txBody>
      </p:sp>
    </p:spTree>
    <p:extLst>
      <p:ext uri="{BB962C8B-B14F-4D97-AF65-F5344CB8AC3E}">
        <p14:creationId xmlns:p14="http://schemas.microsoft.com/office/powerpoint/2010/main" val="253674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wrap="square"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18434" name="Textfeld 19"/>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560"/>
                </a:solidFill>
                <a:effectLst/>
                <a:uLnTx/>
                <a:uFillTx/>
                <a:latin typeface="RUB Scala MZ"/>
                <a:ea typeface="+mn-ea"/>
                <a:cs typeface="Arial" charset="0"/>
              </a:rPr>
              <a:t>Kirchengeschichte III: Reformation|</a:t>
            </a:r>
            <a:r>
              <a:rPr kumimoji="0" lang="de-DE" sz="1000" b="0" i="0" u="none" strike="noStrike" kern="1200" cap="none" spc="0" normalizeH="0" baseline="0" noProof="0">
                <a:ln>
                  <a:noFill/>
                </a:ln>
                <a:solidFill>
                  <a:srgbClr val="003560"/>
                </a:solidFill>
                <a:effectLst/>
                <a:uLnTx/>
                <a:uFillTx/>
                <a:latin typeface="RUB Scala MZ"/>
                <a:ea typeface="+mn-ea"/>
                <a:cs typeface="Arial" charset="0"/>
              </a:rPr>
              <a:t> Bochum | 10.04.2012</a:t>
            </a:r>
          </a:p>
        </p:txBody>
      </p:sp>
      <p:sp>
        <p:nvSpPr>
          <p:cNvPr id="7" name="Textfeld 6">
            <a:extLst>
              <a:ext uri="{FF2B5EF4-FFF2-40B4-BE49-F238E27FC236}">
                <a16:creationId xmlns:a16="http://schemas.microsoft.com/office/drawing/2014/main" id="{BC260CCF-E9CD-4046-9715-2AA63972DE9A}"/>
              </a:ext>
            </a:extLst>
          </p:cNvPr>
          <p:cNvSpPr txBox="1"/>
          <p:nvPr/>
        </p:nvSpPr>
        <p:spPr>
          <a:xfrm>
            <a:off x="468313" y="843780"/>
            <a:ext cx="5078730" cy="523220"/>
          </a:xfrm>
          <a:prstGeom prst="rect">
            <a:avLst/>
          </a:prstGeom>
          <a:noFill/>
        </p:spPr>
        <p:txBody>
          <a:bodyPr wrap="square">
            <a:spAutoFit/>
          </a:bodyPr>
          <a:lstStyle>
            <a:defPPr>
              <a:defRPr lang="de-DE"/>
            </a:defPPr>
            <a:lvl1pPr>
              <a:defRPr sz="2800">
                <a:solidFill>
                  <a:srgbClr val="003560"/>
                </a:solidFill>
                <a:latin typeface="RUB Scala MZ"/>
              </a:defRPr>
            </a:lvl1p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003560"/>
                </a:solidFill>
                <a:effectLst/>
                <a:uLnTx/>
                <a:uFillTx/>
                <a:latin typeface="RUB Scala MZ"/>
                <a:ea typeface="+mn-ea"/>
                <a:cs typeface="+mn-cs"/>
              </a:rPr>
              <a:t>Inhaltliche Übersicht</a:t>
            </a:r>
          </a:p>
        </p:txBody>
      </p:sp>
      <p:graphicFrame>
        <p:nvGraphicFramePr>
          <p:cNvPr id="2" name="Tabelle 1"/>
          <p:cNvGraphicFramePr>
            <a:graphicFrameLocks noGrp="1"/>
          </p:cNvGraphicFramePr>
          <p:nvPr>
            <p:extLst>
              <p:ext uri="{D42A27DB-BD31-4B8C-83A1-F6EECF244321}">
                <p14:modId xmlns:p14="http://schemas.microsoft.com/office/powerpoint/2010/main" val="3876409620"/>
              </p:ext>
            </p:extLst>
          </p:nvPr>
        </p:nvGraphicFramePr>
        <p:xfrm>
          <a:off x="1" y="1367000"/>
          <a:ext cx="10080624" cy="6380146"/>
        </p:xfrm>
        <a:graphic>
          <a:graphicData uri="http://schemas.openxmlformats.org/drawingml/2006/table">
            <a:tbl>
              <a:tblPr/>
              <a:tblGrid>
                <a:gridCol w="1162051">
                  <a:extLst>
                    <a:ext uri="{9D8B030D-6E8A-4147-A177-3AD203B41FA5}">
                      <a16:colId xmlns:a16="http://schemas.microsoft.com/office/drawing/2014/main" val="2073070098"/>
                    </a:ext>
                  </a:extLst>
                </a:gridCol>
                <a:gridCol w="1606549">
                  <a:extLst>
                    <a:ext uri="{9D8B030D-6E8A-4147-A177-3AD203B41FA5}">
                      <a16:colId xmlns:a16="http://schemas.microsoft.com/office/drawing/2014/main" val="2065773323"/>
                    </a:ext>
                  </a:extLst>
                </a:gridCol>
                <a:gridCol w="7312024">
                  <a:extLst>
                    <a:ext uri="{9D8B030D-6E8A-4147-A177-3AD203B41FA5}">
                      <a16:colId xmlns:a16="http://schemas.microsoft.com/office/drawing/2014/main" val="609331646"/>
                    </a:ext>
                  </a:extLst>
                </a:gridCol>
              </a:tblGrid>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FFFF"/>
                          </a:solidFill>
                          <a:effectLst/>
                          <a:latin typeface="RUB Scala MZ"/>
                        </a:rPr>
                        <a:t>Sitzung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FFFF"/>
                          </a:solidFill>
                          <a:effectLst/>
                          <a:latin typeface="RUB Scala MZ"/>
                        </a:rPr>
                        <a:t>Datum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FFFFFF"/>
                          </a:solidFill>
                          <a:effectLst/>
                          <a:latin typeface="RUB Scala MZ"/>
                        </a:rPr>
                        <a:t>Thema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044635967"/>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10.10.2024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RUB Scala MZ"/>
                        </a:rPr>
                        <a:t>Augsburger Religionsfrieden, Konfessionalisierung und Orthodoxie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2439835190"/>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17.10.2024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RUB Scala MZ"/>
                        </a:rPr>
                        <a:t>Jean Calvin und die reformierte Reformation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565224993"/>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24.10.2024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Dreißigjähriger Krieg und neue Frömmigkeit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383525084"/>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31.10.2024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dirty="0">
                          <a:solidFill>
                            <a:schemeClr val="tx1"/>
                          </a:solidFill>
                          <a:latin typeface="RUB Scala MZ" pitchFamily="2" charset="0"/>
                          <a:cs typeface="Arial" pitchFamily="34" charset="0"/>
                        </a:rPr>
                        <a:t>Der lutherische Pietismus: Philipp Jakob </a:t>
                      </a:r>
                      <a:r>
                        <a:rPr lang="de-DE" sz="1800" b="0" dirty="0" err="1">
                          <a:solidFill>
                            <a:schemeClr val="tx1"/>
                          </a:solidFill>
                          <a:latin typeface="RUB Scala MZ" pitchFamily="2" charset="0"/>
                          <a:cs typeface="Arial" pitchFamily="34" charset="0"/>
                        </a:rPr>
                        <a:t>Spener</a:t>
                      </a:r>
                      <a:endParaRPr lang="de-DE" sz="1800" b="0" dirty="0">
                        <a:solidFill>
                          <a:schemeClr val="tx1"/>
                        </a:solidFill>
                        <a:latin typeface="RUB Scala MZ" pitchFamily="2"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641822937"/>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07.11.2024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dirty="0">
                          <a:solidFill>
                            <a:schemeClr val="tx1"/>
                          </a:solidFill>
                          <a:latin typeface="RUB Scala MZ" pitchFamily="2" charset="0"/>
                        </a:rPr>
                        <a:t>August Hermann Francke und der Hallesche Pietismus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1596233451"/>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14.11.2024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dirty="0">
                          <a:solidFill>
                            <a:schemeClr val="tx1"/>
                          </a:solidFill>
                          <a:latin typeface="RUB Scala MZ" pitchFamily="2" charset="0"/>
                        </a:rPr>
                        <a:t>Puritanismus und </a:t>
                      </a:r>
                      <a:r>
                        <a:rPr lang="de-DE" sz="1800" b="0" dirty="0" err="1">
                          <a:solidFill>
                            <a:schemeClr val="tx1"/>
                          </a:solidFill>
                          <a:latin typeface="RUB Scala MZ" pitchFamily="2" charset="0"/>
                        </a:rPr>
                        <a:t>Nadere</a:t>
                      </a:r>
                      <a:r>
                        <a:rPr lang="de-DE" sz="1800" b="0" dirty="0">
                          <a:solidFill>
                            <a:schemeClr val="tx1"/>
                          </a:solidFill>
                          <a:latin typeface="RUB Scala MZ" pitchFamily="2" charset="0"/>
                        </a:rPr>
                        <a:t> </a:t>
                      </a:r>
                      <a:r>
                        <a:rPr lang="de-DE" sz="1800" b="0" dirty="0" err="1">
                          <a:solidFill>
                            <a:schemeClr val="tx1"/>
                          </a:solidFill>
                          <a:latin typeface="RUB Scala MZ" pitchFamily="2" charset="0"/>
                        </a:rPr>
                        <a:t>Reformatie</a:t>
                      </a:r>
                      <a:r>
                        <a:rPr lang="de-DE" sz="1800" b="0" dirty="0">
                          <a:solidFill>
                            <a:schemeClr val="tx1"/>
                          </a:solidFill>
                          <a:latin typeface="RUB Scala MZ" pitchFamily="2"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929413367"/>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21.11.2024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lang="de-DE" sz="1800" b="0" i="0" u="none" strike="noStrike" dirty="0">
                          <a:solidFill>
                            <a:schemeClr val="tx1"/>
                          </a:solidFill>
                          <a:latin typeface="RUB Scala MZ" pitchFamily="2" charset="0"/>
                        </a:rPr>
                        <a:t>Zinzendorf/ Voraussetzungen der Aufklärung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1469716154"/>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28.11.2024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Aufklärungstheologie(n): Neologie und Rationalismus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3593001586"/>
                  </a:ext>
                </a:extLst>
              </a:tr>
              <a:tr h="619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rgbClr val="000000"/>
                          </a:solidFill>
                          <a:effectLst/>
                          <a:latin typeface="RUB Scala MZ"/>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1" i="0" u="none" strike="noStrike" cap="none" normalizeH="0" baseline="0" dirty="0">
                          <a:ln>
                            <a:noFill/>
                          </a:ln>
                          <a:solidFill>
                            <a:srgbClr val="000000"/>
                          </a:solidFill>
                          <a:effectLst/>
                          <a:latin typeface="RUB Scala MZ"/>
                        </a:rPr>
                        <a:t>05.12.2024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1" i="0" u="none" strike="noStrike" cap="none" normalizeH="0" baseline="0" dirty="0">
                          <a:ln>
                            <a:noFill/>
                          </a:ln>
                          <a:solidFill>
                            <a:schemeClr val="tx1"/>
                          </a:solidFill>
                          <a:effectLst/>
                          <a:latin typeface="RUB Scala MZ"/>
                        </a:rPr>
                        <a:t>Politische Entwicklung/ protestantischer Nationalismus: Befreiungskriege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2493256713"/>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12.12.2024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Staat und Kirche im Vormärz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1651275042"/>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19.12.2024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König-/Kaisertum und Protestantismus nach der Revolution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3015990704"/>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a:ln>
                            <a:noFill/>
                          </a:ln>
                          <a:solidFill>
                            <a:srgbClr val="000000"/>
                          </a:solidFill>
                          <a:effectLst/>
                          <a:latin typeface="RUB Scala MZ"/>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09.01.2025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Wichern und die Innere Mission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F"/>
                    </a:solidFill>
                  </a:tcPr>
                </a:tc>
                <a:extLst>
                  <a:ext uri="{0D108BD9-81ED-4DB2-BD59-A6C34878D82A}">
                    <a16:rowId xmlns:a16="http://schemas.microsoft.com/office/drawing/2014/main" val="2434954403"/>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16.01.2025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Vermittlungstheologie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2978190745"/>
                  </a:ext>
                </a:extLst>
              </a:tr>
              <a:tr h="353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rgbClr val="000000"/>
                          </a:solidFill>
                          <a:effectLst/>
                          <a:latin typeface="RUB Scala MZ"/>
                        </a:rPr>
                        <a:t>23.01.2025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4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chemeClr val="tx1"/>
                          </a:solidFill>
                          <a:effectLst/>
                          <a:latin typeface="RUB Scala MZ"/>
                        </a:rPr>
                        <a:t>Erweckungstheologie – Schlussbetrachtungen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2FF"/>
                    </a:solidFill>
                  </a:tcPr>
                </a:tc>
                <a:extLst>
                  <a:ext uri="{0D108BD9-81ED-4DB2-BD59-A6C34878D82A}">
                    <a16:rowId xmlns:a16="http://schemas.microsoft.com/office/drawing/2014/main" val="1110370311"/>
                  </a:ext>
                </a:extLst>
              </a:tr>
              <a:tr h="619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RUB Scala MZ"/>
                        </a:rPr>
                        <a:t>30.01.2025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800" b="0" i="0" u="none" strike="noStrike" cap="none" normalizeH="0" baseline="0" dirty="0">
                          <a:ln>
                            <a:noFill/>
                          </a:ln>
                          <a:solidFill>
                            <a:schemeClr val="tx1"/>
                          </a:solidFill>
                          <a:effectLst/>
                          <a:latin typeface="RUB Scala MZ"/>
                        </a:rPr>
                        <a:t>(Bonus)  Schleiermacher </a:t>
                      </a:r>
                    </a:p>
                    <a:p>
                      <a:pPr marL="0" marR="0" lvl="0" indent="0" algn="l" defTabSz="1006475"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RUB Scala MZ"/>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EFF"/>
                    </a:solidFill>
                  </a:tcPr>
                </a:tc>
                <a:extLst>
                  <a:ext uri="{0D108BD9-81ED-4DB2-BD59-A6C34878D82A}">
                    <a16:rowId xmlns:a16="http://schemas.microsoft.com/office/drawing/2014/main" val="387773205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80670" y="1489074"/>
            <a:ext cx="9090025" cy="5544024"/>
          </a:xfrm>
          <a:prstGeom prst="rect">
            <a:avLst/>
          </a:prstGeom>
          <a:noFill/>
          <a:ln w="9525">
            <a:noFill/>
            <a:miter lim="800000"/>
            <a:headEnd/>
            <a:tailEnd/>
          </a:ln>
        </p:spPr>
        <p:txBody>
          <a:bodyPr/>
          <a:lstStyle/>
          <a:p>
            <a:pPr>
              <a:lnSpc>
                <a:spcPts val="3375"/>
              </a:lnSpc>
            </a:pPr>
            <a:endParaRPr lang="de-DE" sz="1877" dirty="0">
              <a:solidFill>
                <a:srgbClr val="000000"/>
              </a:solidFill>
            </a:endParaRPr>
          </a:p>
          <a:p>
            <a:pPr>
              <a:lnSpc>
                <a:spcPts val="3375"/>
              </a:lnSpc>
            </a:pPr>
            <a:endParaRPr lang="de-DE" sz="1877" dirty="0">
              <a:solidFill>
                <a:srgbClr val="000000"/>
              </a:solidFill>
            </a:endParaRPr>
          </a:p>
          <a:p>
            <a:pPr>
              <a:lnSpc>
                <a:spcPts val="3375"/>
              </a:lnSpc>
            </a:pPr>
            <a:endParaRPr lang="de-DE" sz="1877" dirty="0">
              <a:solidFill>
                <a:srgbClr val="000000"/>
              </a:solidFill>
            </a:endParaRPr>
          </a:p>
          <a:p>
            <a:pPr>
              <a:lnSpc>
                <a:spcPts val="3375"/>
              </a:lnSpc>
            </a:pPr>
            <a:endParaRPr lang="de-DE" sz="1877" dirty="0">
              <a:solidFill>
                <a:srgbClr val="000000"/>
              </a:solidFill>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Protestantismus und Nationalismus</a:t>
            </a:r>
          </a:p>
        </p:txBody>
      </p:sp>
      <p:pic>
        <p:nvPicPr>
          <p:cNvPr id="2" name="Grafik 1">
            <a:extLst>
              <a:ext uri="{FF2B5EF4-FFF2-40B4-BE49-F238E27FC236}">
                <a16:creationId xmlns:a16="http://schemas.microsoft.com/office/drawing/2014/main" id="{386E8D56-2A65-4945-9AE0-4B9248D5EC73}"/>
              </a:ext>
            </a:extLst>
          </p:cNvPr>
          <p:cNvPicPr>
            <a:picLocks noChangeAspect="1"/>
          </p:cNvPicPr>
          <p:nvPr/>
        </p:nvPicPr>
        <p:blipFill rotWithShape="1">
          <a:blip r:embed="rId5"/>
          <a:srcRect l="11523" t="22081" r="54522" b="6452"/>
          <a:stretch/>
        </p:blipFill>
        <p:spPr>
          <a:xfrm>
            <a:off x="509930" y="1794136"/>
            <a:ext cx="3422822" cy="5084975"/>
          </a:xfrm>
          <a:prstGeom prst="rect">
            <a:avLst/>
          </a:prstGeom>
        </p:spPr>
      </p:pic>
      <p:pic>
        <p:nvPicPr>
          <p:cNvPr id="7" name="Sound aufgezeichnet" descr="Sound aufgezeichnet">
            <a:hlinkClick r:id="" action="ppaction://media"/>
            <a:extLst>
              <a:ext uri="{FF2B5EF4-FFF2-40B4-BE49-F238E27FC236}">
                <a16:creationId xmlns:a16="http://schemas.microsoft.com/office/drawing/2014/main" id="{4E4F59CF-9B88-4412-83A0-539A76A5479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33912" y="2024963"/>
            <a:ext cx="812800" cy="812800"/>
          </a:xfrm>
          <a:prstGeom prst="rect">
            <a:avLst/>
          </a:prstGeom>
        </p:spPr>
      </p:pic>
    </p:spTree>
    <p:extLst>
      <p:ext uri="{BB962C8B-B14F-4D97-AF65-F5344CB8AC3E}">
        <p14:creationId xmlns:p14="http://schemas.microsoft.com/office/powerpoint/2010/main" val="12860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8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80670" y="1489074"/>
            <a:ext cx="9090025" cy="5544024"/>
          </a:xfrm>
          <a:prstGeom prst="rect">
            <a:avLst/>
          </a:prstGeom>
          <a:noFill/>
          <a:ln w="9525">
            <a:noFill/>
            <a:miter lim="800000"/>
            <a:headEnd/>
            <a:tailEnd/>
          </a:ln>
        </p:spPr>
        <p:txBody>
          <a:bodyPr/>
          <a:lstStyle/>
          <a:p>
            <a:pPr>
              <a:lnSpc>
                <a:spcPts val="3375"/>
              </a:lnSpc>
            </a:pPr>
            <a:r>
              <a:rPr lang="de-DE" dirty="0">
                <a:solidFill>
                  <a:srgbClr val="003560"/>
                </a:solidFill>
                <a:latin typeface="RUB Scala MZ"/>
              </a:rPr>
              <a:t>Zeit der </a:t>
            </a:r>
            <a:r>
              <a:rPr lang="de-DE" b="1" dirty="0">
                <a:solidFill>
                  <a:srgbClr val="003560"/>
                </a:solidFill>
                <a:latin typeface="RUB Scala MZ"/>
              </a:rPr>
              <a:t>Restauration</a:t>
            </a:r>
            <a:r>
              <a:rPr lang="de-DE" dirty="0">
                <a:solidFill>
                  <a:srgbClr val="003560"/>
                </a:solidFill>
                <a:latin typeface="RUB Scala MZ"/>
              </a:rPr>
              <a:t> (1)</a:t>
            </a:r>
          </a:p>
          <a:p>
            <a:pPr>
              <a:lnSpc>
                <a:spcPts val="3375"/>
              </a:lnSpc>
            </a:pPr>
            <a:r>
              <a:rPr lang="de-DE" b="1" dirty="0">
                <a:solidFill>
                  <a:srgbClr val="003560"/>
                </a:solidFill>
                <a:latin typeface="RUB Scala MZ"/>
              </a:rPr>
              <a:t>Vormärz</a:t>
            </a:r>
            <a:r>
              <a:rPr lang="de-DE" dirty="0">
                <a:solidFill>
                  <a:srgbClr val="003560"/>
                </a:solidFill>
                <a:latin typeface="RUB Scala MZ"/>
              </a:rPr>
              <a:t> (2)</a:t>
            </a:r>
          </a:p>
          <a:p>
            <a:pPr>
              <a:lnSpc>
                <a:spcPts val="3375"/>
              </a:lnSpc>
            </a:pPr>
            <a:r>
              <a:rPr lang="de-DE" b="1" dirty="0">
                <a:solidFill>
                  <a:srgbClr val="003560"/>
                </a:solidFill>
                <a:latin typeface="RUB Scala MZ"/>
              </a:rPr>
              <a:t>Biedermeier</a:t>
            </a:r>
            <a:r>
              <a:rPr lang="de-DE" dirty="0">
                <a:solidFill>
                  <a:srgbClr val="003560"/>
                </a:solidFill>
                <a:latin typeface="RUB Scala MZ"/>
              </a:rPr>
              <a:t> (3) </a:t>
            </a:r>
          </a:p>
          <a:p>
            <a:pPr>
              <a:lnSpc>
                <a:spcPts val="3375"/>
              </a:lnSpc>
            </a:pPr>
            <a:r>
              <a:rPr lang="de-DE" dirty="0">
                <a:solidFill>
                  <a:srgbClr val="003560"/>
                </a:solidFill>
                <a:latin typeface="RUB Scala MZ"/>
              </a:rPr>
              <a:t>als Charakterisierungen für die Zeit von 1815 bis 1848</a:t>
            </a:r>
          </a:p>
          <a:p>
            <a:pPr marL="342900" indent="-342900">
              <a:lnSpc>
                <a:spcPts val="3375"/>
              </a:lnSpc>
              <a:buFont typeface="Arial" panose="020B0604020202020204" pitchFamily="34" charset="0"/>
              <a:buChar char="•"/>
            </a:pPr>
            <a:r>
              <a:rPr lang="de-DE" dirty="0">
                <a:solidFill>
                  <a:srgbClr val="003560"/>
                </a:solidFill>
                <a:latin typeface="RUB Scala MZ"/>
              </a:rPr>
              <a:t>Damit ist zunächst die Wiederherstellung der Zustände vor der Französischen Revolution gemeint im Sinne eines politischen Konservativismus (1).</a:t>
            </a:r>
          </a:p>
          <a:p>
            <a:pPr marL="342900" indent="-342900">
              <a:lnSpc>
                <a:spcPts val="3375"/>
              </a:lnSpc>
              <a:buFont typeface="Arial" panose="020B0604020202020204" pitchFamily="34" charset="0"/>
              <a:buChar char="•"/>
            </a:pPr>
            <a:r>
              <a:rPr lang="de-DE" dirty="0">
                <a:solidFill>
                  <a:srgbClr val="003560"/>
                </a:solidFill>
                <a:latin typeface="RUB Scala MZ"/>
              </a:rPr>
              <a:t>Vormärz betont diese Zeit als Vorgeschichte der 1848er Revolution mit ihren liberalistischen Bestrebungen, d.h. auch in dieser angeblich rückwärtsgewandten Zeit bleiben die Ziele von (Presse-)Freiheit, konstitutioneller Monarchie Ideale des liberalen Bürgertums (2). </a:t>
            </a:r>
          </a:p>
          <a:p>
            <a:pPr marL="342900" indent="-342900">
              <a:lnSpc>
                <a:spcPts val="3375"/>
              </a:lnSpc>
              <a:buFont typeface="Arial" panose="020B0604020202020204" pitchFamily="34" charset="0"/>
              <a:buChar char="•"/>
            </a:pPr>
            <a:r>
              <a:rPr lang="de-DE" dirty="0">
                <a:solidFill>
                  <a:srgbClr val="003560"/>
                </a:solidFill>
                <a:latin typeface="RUB Scala MZ"/>
              </a:rPr>
              <a:t>Biedermeier steht für Rückzug in die Innerlichkeit, spießbürgerliche Gemütlichkeit, Entpolitisierung und private Idylle (3).</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de-DE" sz="2800" b="1" dirty="0">
                <a:solidFill>
                  <a:srgbClr val="003560"/>
                </a:solidFill>
                <a:latin typeface="RUB Scala MZ" pitchFamily="2" charset="0"/>
              </a:rPr>
              <a:t>Nach dem Wiener Kongress </a:t>
            </a:r>
            <a:endPar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endParaRPr>
          </a:p>
        </p:txBody>
      </p:sp>
    </p:spTree>
    <p:extLst>
      <p:ext uri="{BB962C8B-B14F-4D97-AF65-F5344CB8AC3E}">
        <p14:creationId xmlns:p14="http://schemas.microsoft.com/office/powerpoint/2010/main" val="183736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defRPr/>
            </a:pPr>
            <a:r>
              <a:rPr lang="de-DE" dirty="0">
                <a:solidFill>
                  <a:srgbClr val="003560"/>
                </a:solidFill>
                <a:latin typeface="RUB Scala MZ"/>
              </a:rPr>
              <a:t>Der Wechsel vom 18. zum 19. Jh. stellt einen entscheidenden  Einschnitt dar:</a:t>
            </a:r>
          </a:p>
          <a:p>
            <a:pPr marL="342900" indent="-342900">
              <a:lnSpc>
                <a:spcPct val="150000"/>
              </a:lnSpc>
              <a:buFont typeface="Arial" panose="020B0604020202020204" pitchFamily="34" charset="0"/>
              <a:buChar char="•"/>
              <a:defRPr/>
            </a:pPr>
            <a:r>
              <a:rPr lang="de-DE" dirty="0">
                <a:solidFill>
                  <a:srgbClr val="003560"/>
                </a:solidFill>
                <a:latin typeface="RUB Scala MZ"/>
              </a:rPr>
              <a:t>1787:	Der amerikanischen Unabhängigkeitserklärung (1776) folgt die Verfassung der Vereinigten Staaten (mit Trennung von Kirche und Staat).</a:t>
            </a:r>
          </a:p>
          <a:p>
            <a:pPr marL="342900" indent="-342900">
              <a:lnSpc>
                <a:spcPct val="150000"/>
              </a:lnSpc>
              <a:buFont typeface="Arial" panose="020B0604020202020204" pitchFamily="34" charset="0"/>
              <a:buChar char="•"/>
              <a:defRPr/>
            </a:pPr>
            <a:r>
              <a:rPr lang="de-DE" dirty="0">
                <a:solidFill>
                  <a:srgbClr val="003560"/>
                </a:solidFill>
                <a:latin typeface="RUB Scala MZ"/>
              </a:rPr>
              <a:t>1789:	Mit der </a:t>
            </a:r>
            <a:r>
              <a:rPr lang="de-DE" b="1" dirty="0">
                <a:solidFill>
                  <a:srgbClr val="003560"/>
                </a:solidFill>
                <a:latin typeface="RUB Scala MZ"/>
              </a:rPr>
              <a:t>Französischen Revolution </a:t>
            </a:r>
            <a:r>
              <a:rPr lang="de-DE" dirty="0">
                <a:solidFill>
                  <a:srgbClr val="003560"/>
                </a:solidFill>
                <a:latin typeface="RUB Scala MZ"/>
              </a:rPr>
              <a:t>erreicht die Aufklärung zugleich ihren Höhepunkt und Abschluss. Die Einführung der Republik in Frankreich (1792) bedeutet die Abschaffung der absolutistischen Monarchie und  die planmäßige Ausschaltung der Kirche aus dem staatlichen Leben (Gegenreaktion und Restauration im übrigen Europa). </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Politische Voraussetzungen des 19. Jahrhunderts</a:t>
            </a:r>
          </a:p>
        </p:txBody>
      </p:sp>
      <p:pic>
        <p:nvPicPr>
          <p:cNvPr id="6" name="Sound aufgezeichnet" descr="Sound aufgezeichnet">
            <a:hlinkClick r:id="" action="ppaction://media"/>
            <a:extLst>
              <a:ext uri="{FF2B5EF4-FFF2-40B4-BE49-F238E27FC236}">
                <a16:creationId xmlns:a16="http://schemas.microsoft.com/office/drawing/2014/main" id="{92EB98BB-0395-4E21-975C-EADD1CAF31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40312" y="4764232"/>
            <a:ext cx="812800" cy="812800"/>
          </a:xfrm>
          <a:prstGeom prst="rect">
            <a:avLst/>
          </a:prstGeom>
        </p:spPr>
      </p:pic>
    </p:spTree>
    <p:extLst>
      <p:ext uri="{BB962C8B-B14F-4D97-AF65-F5344CB8AC3E}">
        <p14:creationId xmlns:p14="http://schemas.microsoft.com/office/powerpoint/2010/main" val="37431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4267490"/>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defRPr/>
            </a:pPr>
            <a:r>
              <a:rPr lang="de-DE" dirty="0">
                <a:solidFill>
                  <a:srgbClr val="003560"/>
                </a:solidFill>
                <a:latin typeface="RUB Scala MZ"/>
              </a:rPr>
              <a:t>Vorgänge in Frankreich  zunächst: im Deutschen Reich Zustimmung</a:t>
            </a:r>
          </a:p>
          <a:p>
            <a:pPr marL="342900" indent="-342900">
              <a:lnSpc>
                <a:spcPct val="150000"/>
              </a:lnSpc>
              <a:buFont typeface="Arial" panose="020B0604020202020204" pitchFamily="34" charset="0"/>
              <a:buChar char="•"/>
              <a:defRPr/>
            </a:pPr>
            <a:r>
              <a:rPr lang="de-DE" dirty="0">
                <a:solidFill>
                  <a:srgbClr val="003560"/>
                </a:solidFill>
                <a:latin typeface="RUB Scala MZ"/>
              </a:rPr>
              <a:t>Revolution = die Verwirklichung  aufgeklärter, progressiv humanitärer</a:t>
            </a:r>
            <a:br>
              <a:rPr lang="de-DE" dirty="0">
                <a:solidFill>
                  <a:srgbClr val="003560"/>
                </a:solidFill>
                <a:latin typeface="RUB Scala MZ"/>
              </a:rPr>
            </a:br>
            <a:r>
              <a:rPr lang="de-DE" dirty="0">
                <a:solidFill>
                  <a:srgbClr val="003560"/>
                </a:solidFill>
                <a:latin typeface="RUB Scala MZ"/>
              </a:rPr>
              <a:t>Zielsetzungen (z.B. Abschaffung sämtlicher Privilegien des Adels und der</a:t>
            </a:r>
            <a:br>
              <a:rPr lang="de-DE" dirty="0">
                <a:solidFill>
                  <a:srgbClr val="003560"/>
                </a:solidFill>
                <a:latin typeface="RUB Scala MZ"/>
              </a:rPr>
            </a:br>
            <a:r>
              <a:rPr lang="de-DE" dirty="0">
                <a:solidFill>
                  <a:srgbClr val="003560"/>
                </a:solidFill>
                <a:latin typeface="RUB Scala MZ"/>
              </a:rPr>
              <a:t>Proklamation der Menschen- und Bürgerrechte).</a:t>
            </a:r>
          </a:p>
          <a:p>
            <a:pPr marL="342900" indent="-342900">
              <a:lnSpc>
                <a:spcPct val="150000"/>
              </a:lnSpc>
              <a:buFont typeface="Arial" panose="020B0604020202020204" pitchFamily="34" charset="0"/>
              <a:buChar char="•"/>
              <a:defRPr/>
            </a:pPr>
            <a:r>
              <a:rPr lang="de-DE" dirty="0">
                <a:solidFill>
                  <a:srgbClr val="003560"/>
                </a:solidFill>
                <a:latin typeface="RUB Scala MZ"/>
              </a:rPr>
              <a:t>Kirchenpol. Maßnahmen in Frankreich zw. 1789 und 1792: Kirchengut </a:t>
            </a:r>
            <a:r>
              <a:rPr kumimoji="0" lang="en-CA" b="0" i="0" u="none" strike="noStrike" kern="1200" cap="none" spc="0" normalizeH="0" baseline="0" noProof="0" dirty="0">
                <a:ln>
                  <a:noFill/>
                </a:ln>
                <a:solidFill>
                  <a:srgbClr val="003460"/>
                </a:solidFill>
                <a:effectLst/>
                <a:uLnTx/>
                <a:uFillTx/>
                <a:latin typeface="RUB Scala MZ"/>
                <a:cs typeface="Arial"/>
              </a:rPr>
              <a:t>wurde </a:t>
            </a:r>
            <a:r>
              <a:rPr kumimoji="0" lang="de-DE" b="0" i="0" u="none" strike="noStrike" kern="1200" cap="none" spc="0" normalizeH="0" baseline="0" dirty="0">
                <a:ln>
                  <a:noFill/>
                </a:ln>
                <a:solidFill>
                  <a:srgbClr val="003460"/>
                </a:solidFill>
                <a:effectLst/>
                <a:uLnTx/>
                <a:uFillTx/>
                <a:latin typeface="RUB Scala MZ"/>
                <a:cs typeface="Arial"/>
              </a:rPr>
              <a:t>zum</a:t>
            </a:r>
            <a:r>
              <a:rPr kumimoji="0" lang="en-CA" b="0" i="0" u="none" strike="noStrike" kern="1200" cap="none" spc="0" normalizeH="0" baseline="0" noProof="0" dirty="0">
                <a:ln>
                  <a:noFill/>
                </a:ln>
                <a:solidFill>
                  <a:srgbClr val="003460"/>
                </a:solidFill>
                <a:effectLst/>
                <a:uLnTx/>
                <a:uFillTx/>
                <a:latin typeface="RUB Scala MZ"/>
                <a:cs typeface="Arial"/>
              </a:rPr>
              <a:t> </a:t>
            </a:r>
            <a:r>
              <a:rPr kumimoji="0" lang="de-DE" b="0" i="0" u="none" strike="noStrike" kern="1200" cap="none" spc="0" normalizeH="0" baseline="0" dirty="0">
                <a:ln>
                  <a:noFill/>
                </a:ln>
                <a:solidFill>
                  <a:srgbClr val="003460"/>
                </a:solidFill>
                <a:effectLst/>
                <a:uLnTx/>
                <a:uFillTx/>
                <a:latin typeface="RUB Scala MZ"/>
                <a:cs typeface="Arial"/>
              </a:rPr>
              <a:t>Nationaleigentum</a:t>
            </a:r>
            <a:r>
              <a:rPr kumimoji="0" lang="en-CA" b="0" i="0" u="none" strike="noStrike" kern="1200" cap="none" spc="0" normalizeH="0" baseline="0" noProof="0" dirty="0">
                <a:ln>
                  <a:noFill/>
                </a:ln>
                <a:solidFill>
                  <a:srgbClr val="003460"/>
                </a:solidFill>
                <a:effectLst/>
                <a:uLnTx/>
                <a:uFillTx/>
                <a:latin typeface="RUB Scala MZ"/>
                <a:cs typeface="Arial"/>
              </a:rPr>
              <a:t> </a:t>
            </a:r>
            <a:r>
              <a:rPr kumimoji="0" lang="de-DE" b="0" i="0" u="none" strike="noStrike" kern="1200" cap="none" spc="0" normalizeH="0" baseline="0" dirty="0">
                <a:ln>
                  <a:noFill/>
                </a:ln>
                <a:solidFill>
                  <a:srgbClr val="003460"/>
                </a:solidFill>
                <a:effectLst/>
                <a:uLnTx/>
                <a:uFillTx/>
                <a:latin typeface="RUB Scala MZ"/>
                <a:cs typeface="Arial"/>
              </a:rPr>
              <a:t>erklärt</a:t>
            </a:r>
            <a:r>
              <a:rPr kumimoji="0" lang="en-CA" b="0" i="0" u="none" strike="noStrike" kern="1200" cap="none" spc="0" normalizeH="0" baseline="0" noProof="0" dirty="0">
                <a:ln>
                  <a:noFill/>
                </a:ln>
                <a:solidFill>
                  <a:srgbClr val="003460"/>
                </a:solidFill>
                <a:effectLst/>
                <a:uLnTx/>
                <a:uFillTx/>
                <a:latin typeface="RUB Scala MZ"/>
                <a:cs typeface="Arial"/>
              </a:rPr>
              <a:t>, </a:t>
            </a:r>
            <a:r>
              <a:rPr kumimoji="0" lang="de-DE" b="0" i="0" u="none" strike="noStrike" kern="1200" cap="none" spc="0" normalizeH="0" baseline="0" dirty="0">
                <a:ln>
                  <a:noFill/>
                </a:ln>
                <a:solidFill>
                  <a:srgbClr val="003460"/>
                </a:solidFill>
                <a:effectLst/>
                <a:uLnTx/>
                <a:uFillTx/>
                <a:latin typeface="RUB Scala MZ"/>
                <a:cs typeface="Arial"/>
              </a:rPr>
              <a:t>sämtliche</a:t>
            </a:r>
            <a:r>
              <a:rPr kumimoji="0" lang="en-CA" b="0" i="0" u="none" strike="noStrike" kern="1200" cap="none" spc="0" normalizeH="0" baseline="0" noProof="0" dirty="0">
                <a:ln>
                  <a:noFill/>
                </a:ln>
                <a:solidFill>
                  <a:srgbClr val="003460"/>
                </a:solidFill>
                <a:effectLst/>
                <a:uLnTx/>
                <a:uFillTx/>
                <a:latin typeface="RUB Scala MZ"/>
                <a:cs typeface="Arial"/>
              </a:rPr>
              <a:t> </a:t>
            </a:r>
            <a:r>
              <a:rPr kumimoji="0" lang="de-DE" b="0" i="0" u="none" strike="noStrike" kern="1200" cap="none" spc="0" normalizeH="0" baseline="0" dirty="0">
                <a:ln>
                  <a:noFill/>
                </a:ln>
                <a:solidFill>
                  <a:srgbClr val="003460"/>
                </a:solidFill>
                <a:effectLst/>
                <a:uLnTx/>
                <a:uFillTx/>
                <a:latin typeface="RUB Scala MZ"/>
                <a:cs typeface="Arial"/>
              </a:rPr>
              <a:t>Klöster</a:t>
            </a:r>
            <a:r>
              <a:rPr kumimoji="0" lang="en-CA" b="0" i="0" u="none" strike="noStrike" kern="1200" cap="none" spc="0" normalizeH="0" baseline="0" noProof="0" dirty="0">
                <a:ln>
                  <a:noFill/>
                </a:ln>
                <a:solidFill>
                  <a:srgbClr val="003460"/>
                </a:solidFill>
                <a:effectLst/>
                <a:uLnTx/>
                <a:uFillTx/>
                <a:latin typeface="RUB Scala MZ"/>
                <a:cs typeface="Arial"/>
              </a:rPr>
              <a:t> und Orden </a:t>
            </a:r>
            <a:r>
              <a:rPr kumimoji="0" lang="de-DE" b="0" i="0" u="none" strike="noStrike" kern="1200" cap="none" spc="0" normalizeH="0" baseline="0" dirty="0">
                <a:ln>
                  <a:noFill/>
                </a:ln>
                <a:solidFill>
                  <a:srgbClr val="003460"/>
                </a:solidFill>
                <a:effectLst/>
                <a:uLnTx/>
                <a:uFillTx/>
                <a:latin typeface="RUB Scala MZ"/>
                <a:cs typeface="Arial"/>
              </a:rPr>
              <a:t>sollten</a:t>
            </a:r>
            <a:r>
              <a:rPr lang="en-CA" dirty="0">
                <a:solidFill>
                  <a:srgbClr val="000000"/>
                </a:solidFill>
                <a:latin typeface="RUB Scala MZ"/>
              </a:rPr>
              <a:t> </a:t>
            </a:r>
            <a:r>
              <a:rPr kumimoji="0" lang="de-DE" b="0" i="0" u="none" strike="noStrike" kern="1200" cap="none" spc="0" normalizeH="0" baseline="0" dirty="0">
                <a:ln>
                  <a:noFill/>
                </a:ln>
                <a:solidFill>
                  <a:srgbClr val="003460"/>
                </a:solidFill>
                <a:effectLst/>
                <a:uLnTx/>
                <a:uFillTx/>
                <a:latin typeface="RUB Scala MZ"/>
                <a:cs typeface="Arial"/>
              </a:rPr>
              <a:t>aufgelöst</a:t>
            </a:r>
            <a:r>
              <a:rPr kumimoji="0" lang="en-CA" b="0" i="0" u="none" strike="noStrike" kern="1200" cap="none" spc="0" normalizeH="0" baseline="0" noProof="0" dirty="0">
                <a:ln>
                  <a:noFill/>
                </a:ln>
                <a:solidFill>
                  <a:srgbClr val="003460"/>
                </a:solidFill>
                <a:effectLst/>
                <a:uLnTx/>
                <a:uFillTx/>
                <a:latin typeface="RUB Scala MZ"/>
                <a:cs typeface="Arial"/>
              </a:rPr>
              <a:t> </a:t>
            </a:r>
            <a:r>
              <a:rPr kumimoji="0" lang="de-DE" b="0" i="0" u="none" strike="noStrike" kern="1200" cap="none" spc="0" normalizeH="0" baseline="0" dirty="0">
                <a:ln>
                  <a:noFill/>
                </a:ln>
                <a:solidFill>
                  <a:srgbClr val="003460"/>
                </a:solidFill>
                <a:effectLst/>
                <a:uLnTx/>
                <a:uFillTx/>
                <a:latin typeface="RUB Scala MZ"/>
                <a:cs typeface="Arial"/>
              </a:rPr>
              <a:t>werden</a:t>
            </a:r>
            <a:r>
              <a:rPr kumimoji="0" lang="en-CA" b="0" i="0" u="none" strike="noStrike" kern="1200" cap="none" spc="0" normalizeH="0" baseline="0" noProof="0" dirty="0">
                <a:ln>
                  <a:noFill/>
                </a:ln>
                <a:solidFill>
                  <a:srgbClr val="003460"/>
                </a:solidFill>
                <a:effectLst/>
                <a:uLnTx/>
                <a:uFillTx/>
                <a:latin typeface="RUB Scala MZ"/>
                <a:cs typeface="Arial"/>
              </a:rPr>
              <a:t>, </a:t>
            </a:r>
            <a:r>
              <a:rPr kumimoji="0" lang="de-DE" b="0" i="0" u="none" strike="noStrike" kern="1200" cap="none" spc="0" normalizeH="0" baseline="0" dirty="0">
                <a:ln>
                  <a:noFill/>
                </a:ln>
                <a:solidFill>
                  <a:srgbClr val="003460"/>
                </a:solidFill>
                <a:effectLst/>
                <a:uLnTx/>
                <a:uFillTx/>
                <a:latin typeface="RUB Scala MZ"/>
                <a:cs typeface="Arial"/>
              </a:rPr>
              <a:t>kirchliche</a:t>
            </a:r>
            <a:r>
              <a:rPr kumimoji="0" lang="en-CA" b="0" i="0" u="none" strike="noStrike" kern="1200" cap="none" spc="0" normalizeH="0" baseline="0" noProof="0" dirty="0">
                <a:ln>
                  <a:noFill/>
                </a:ln>
                <a:solidFill>
                  <a:srgbClr val="003460"/>
                </a:solidFill>
                <a:effectLst/>
                <a:uLnTx/>
                <a:uFillTx/>
                <a:latin typeface="RUB Scala MZ"/>
                <a:cs typeface="Arial"/>
              </a:rPr>
              <a:t> Verwaltung </a:t>
            </a:r>
            <a:r>
              <a:rPr kumimoji="0" lang="de-DE" b="0" i="0" u="none" strike="noStrike" kern="1200" cap="none" spc="0" normalizeH="0" baseline="0" dirty="0">
                <a:ln>
                  <a:noFill/>
                </a:ln>
                <a:solidFill>
                  <a:srgbClr val="003460"/>
                </a:solidFill>
                <a:effectLst/>
                <a:uLnTx/>
                <a:uFillTx/>
                <a:latin typeface="RUB Scala MZ"/>
                <a:cs typeface="Arial"/>
              </a:rPr>
              <a:t>sollte</a:t>
            </a:r>
            <a:r>
              <a:rPr kumimoji="0" lang="en-CA" b="0" i="0" u="none" strike="noStrike" kern="1200" cap="none" spc="0" normalizeH="0" baseline="0" noProof="0" dirty="0">
                <a:ln>
                  <a:noFill/>
                </a:ln>
                <a:solidFill>
                  <a:srgbClr val="003460"/>
                </a:solidFill>
                <a:effectLst/>
                <a:uLnTx/>
                <a:uFillTx/>
                <a:latin typeface="RUB Scala MZ"/>
                <a:cs typeface="Arial"/>
              </a:rPr>
              <a:t> </a:t>
            </a:r>
            <a:r>
              <a:rPr kumimoji="0" lang="de-DE" b="0" i="0" u="none" strike="noStrike" kern="1200" cap="none" spc="0" normalizeH="0" baseline="0" dirty="0">
                <a:ln>
                  <a:noFill/>
                </a:ln>
                <a:solidFill>
                  <a:srgbClr val="003460"/>
                </a:solidFill>
                <a:effectLst/>
                <a:uLnTx/>
                <a:uFillTx/>
                <a:latin typeface="RUB Scala MZ"/>
                <a:cs typeface="Arial"/>
              </a:rPr>
              <a:t>unter</a:t>
            </a:r>
            <a:r>
              <a:rPr kumimoji="0" lang="en-CA" b="0" i="0" u="none" strike="noStrike" kern="1200" cap="none" spc="0" normalizeH="0" baseline="0" noProof="0" dirty="0">
                <a:ln>
                  <a:noFill/>
                </a:ln>
                <a:solidFill>
                  <a:srgbClr val="003460"/>
                </a:solidFill>
                <a:effectLst/>
                <a:uLnTx/>
                <a:uFillTx/>
                <a:latin typeface="RUB Scala MZ"/>
                <a:cs typeface="Arial"/>
              </a:rPr>
              <a:t> die </a:t>
            </a:r>
            <a:r>
              <a:rPr kumimoji="0" lang="de-DE" b="0" i="0" u="none" strike="noStrike" kern="1200" cap="none" spc="0" normalizeH="0" baseline="0" dirty="0">
                <a:ln>
                  <a:noFill/>
                </a:ln>
                <a:solidFill>
                  <a:srgbClr val="003460"/>
                </a:solidFill>
                <a:effectLst/>
                <a:uLnTx/>
                <a:uFillTx/>
                <a:latin typeface="RUB Scala MZ"/>
                <a:cs typeface="Arial"/>
              </a:rPr>
              <a:t>staatliche</a:t>
            </a:r>
            <a:r>
              <a:rPr kumimoji="0" lang="en-CA" b="0" i="0" u="none" strike="noStrike" kern="1200" cap="none" spc="0" normalizeH="0" baseline="0" noProof="0" dirty="0">
                <a:ln>
                  <a:noFill/>
                </a:ln>
                <a:solidFill>
                  <a:srgbClr val="003460"/>
                </a:solidFill>
                <a:effectLst/>
                <a:uLnTx/>
                <a:uFillTx/>
                <a:latin typeface="RUB Scala MZ"/>
                <a:cs typeface="Arial"/>
              </a:rPr>
              <a:t> gest</a:t>
            </a:r>
            <a:r>
              <a:rPr kumimoji="0" lang="de-DE" b="0" i="0" u="none" strike="noStrike" kern="1200" cap="none" spc="0" normalizeH="0" baseline="0" dirty="0">
                <a:ln>
                  <a:noFill/>
                </a:ln>
                <a:solidFill>
                  <a:srgbClr val="003460"/>
                </a:solidFill>
                <a:effectLst/>
                <a:uLnTx/>
                <a:uFillTx/>
                <a:latin typeface="RUB Scala MZ"/>
                <a:cs typeface="Arial"/>
              </a:rPr>
              <a:t>e</a:t>
            </a:r>
            <a:r>
              <a:rPr kumimoji="0" lang="en-CA" b="0" i="0" u="none" strike="noStrike" kern="1200" cap="none" spc="0" normalizeH="0" baseline="0" noProof="0" dirty="0">
                <a:ln>
                  <a:noFill/>
                </a:ln>
                <a:solidFill>
                  <a:srgbClr val="003460"/>
                </a:solidFill>
                <a:effectLst/>
                <a:uLnTx/>
                <a:uFillTx/>
                <a:latin typeface="RUB Scala MZ"/>
                <a:cs typeface="Arial"/>
              </a:rPr>
              <a:t>llt</a:t>
            </a:r>
            <a:r>
              <a:rPr lang="en-CA" dirty="0">
                <a:solidFill>
                  <a:srgbClr val="000000"/>
                </a:solidFill>
                <a:latin typeface="RUB Scala MZ"/>
              </a:rPr>
              <a:t> </a:t>
            </a:r>
            <a:r>
              <a:rPr kumimoji="0" lang="de-DE" b="0" i="0" u="none" strike="noStrike" kern="1200" cap="none" spc="0" normalizeH="0" baseline="0" dirty="0">
                <a:ln>
                  <a:noFill/>
                </a:ln>
                <a:solidFill>
                  <a:srgbClr val="003460"/>
                </a:solidFill>
                <a:effectLst/>
                <a:uLnTx/>
                <a:uFillTx/>
                <a:latin typeface="RUB Scala MZ"/>
                <a:cs typeface="Arial"/>
              </a:rPr>
              <a:t>werden</a:t>
            </a:r>
            <a:r>
              <a:rPr kumimoji="0" lang="en-CA" b="0" i="0" u="none" strike="noStrike" kern="1200" cap="none" spc="0" normalizeH="0" baseline="0" noProof="0" dirty="0">
                <a:ln>
                  <a:noFill/>
                </a:ln>
                <a:solidFill>
                  <a:srgbClr val="003460"/>
                </a:solidFill>
                <a:effectLst/>
                <a:uLnTx/>
                <a:uFillTx/>
                <a:latin typeface="RUB Scala MZ"/>
                <a:cs typeface="Arial"/>
              </a:rPr>
              <a:t>; Entbindung </a:t>
            </a:r>
            <a:r>
              <a:rPr kumimoji="0" lang="de-DE" b="0" i="0" u="none" strike="noStrike" kern="1200" cap="none" spc="0" normalizeH="0" baseline="0" noProof="1">
                <a:ln>
                  <a:noFill/>
                </a:ln>
                <a:solidFill>
                  <a:srgbClr val="003460"/>
                </a:solidFill>
                <a:effectLst/>
                <a:uLnTx/>
                <a:uFillTx/>
                <a:latin typeface="RUB Scala MZ"/>
                <a:cs typeface="Arial"/>
              </a:rPr>
              <a:t>vom</a:t>
            </a:r>
            <a:r>
              <a:rPr kumimoji="0" lang="en-CA" b="0" i="0" u="none" strike="noStrike" kern="1200" cap="none" spc="0" normalizeH="0" baseline="0" noProof="0" dirty="0">
                <a:ln>
                  <a:noFill/>
                </a:ln>
                <a:solidFill>
                  <a:srgbClr val="003460"/>
                </a:solidFill>
                <a:effectLst/>
                <a:uLnTx/>
                <a:uFillTx/>
                <a:latin typeface="RUB Scala MZ"/>
                <a:cs typeface="Arial"/>
              </a:rPr>
              <a:t> </a:t>
            </a:r>
            <a:r>
              <a:rPr kumimoji="0" lang="de-DE" b="0" i="0" u="none" strike="noStrike" kern="1200" cap="none" spc="0" normalizeH="0" baseline="0" dirty="0">
                <a:ln>
                  <a:noFill/>
                </a:ln>
                <a:solidFill>
                  <a:srgbClr val="003460"/>
                </a:solidFill>
                <a:effectLst/>
                <a:uLnTx/>
                <a:uFillTx/>
                <a:latin typeface="RUB Scala MZ"/>
                <a:cs typeface="Arial"/>
              </a:rPr>
              <a:t>Gehorsam</a:t>
            </a:r>
            <a:r>
              <a:rPr kumimoji="0" lang="en-CA" b="0" i="0" u="none" strike="noStrike" kern="1200" cap="none" spc="0" normalizeH="0" baseline="0" noProof="0" dirty="0">
                <a:ln>
                  <a:noFill/>
                </a:ln>
                <a:solidFill>
                  <a:srgbClr val="003460"/>
                </a:solidFill>
                <a:effectLst/>
                <a:uLnTx/>
                <a:uFillTx/>
                <a:latin typeface="RUB Scala MZ"/>
                <a:cs typeface="Arial"/>
              </a:rPr>
              <a:t> gegenüber einer geistlichen Obrigkeit</a:t>
            </a:r>
            <a:r>
              <a:rPr lang="en-CA" dirty="0">
                <a:solidFill>
                  <a:srgbClr val="000000"/>
                </a:solidFill>
                <a:latin typeface="RUB Scala MZ"/>
              </a:rPr>
              <a:t> </a:t>
            </a:r>
            <a:r>
              <a:rPr kumimoji="0" lang="en-CA" b="0" i="0" u="none" strike="noStrike" kern="1200" cap="none" spc="0" normalizeH="0" baseline="0" noProof="0" dirty="0">
                <a:ln>
                  <a:noFill/>
                </a:ln>
                <a:solidFill>
                  <a:srgbClr val="003460"/>
                </a:solidFill>
                <a:effectLst/>
                <a:uLnTx/>
                <a:uFillTx/>
                <a:latin typeface="RUB Scala MZ"/>
                <a:cs typeface="Arial"/>
              </a:rPr>
              <a:t>außer Landes, Forderung eines Treueeids auf Nation und Verfassung für</a:t>
            </a:r>
            <a:r>
              <a:rPr lang="en-CA" dirty="0">
                <a:solidFill>
                  <a:srgbClr val="000000"/>
                </a:solidFill>
                <a:latin typeface="RUB Scala MZ"/>
              </a:rPr>
              <a:t> </a:t>
            </a:r>
            <a:r>
              <a:rPr kumimoji="0" lang="en-CA" b="0" i="0" u="none" strike="noStrike" kern="1200" cap="none" spc="0" normalizeH="0" baseline="0" noProof="0" dirty="0">
                <a:ln>
                  <a:noFill/>
                </a:ln>
                <a:solidFill>
                  <a:srgbClr val="003460"/>
                </a:solidFill>
                <a:effectLst/>
                <a:uLnTx/>
                <a:uFillTx/>
                <a:latin typeface="RUB Scala MZ"/>
                <a:cs typeface="Arial"/>
              </a:rPr>
              <a:t>alle </a:t>
            </a:r>
            <a:r>
              <a:rPr kumimoji="0" lang="de-DE" b="0" i="0" u="none" strike="noStrike" kern="1200" cap="none" spc="0" normalizeH="0" baseline="0" dirty="0">
                <a:ln>
                  <a:noFill/>
                </a:ln>
                <a:solidFill>
                  <a:srgbClr val="003460"/>
                </a:solidFill>
                <a:effectLst/>
                <a:uLnTx/>
                <a:uFillTx/>
                <a:latin typeface="RUB Scala MZ"/>
                <a:cs typeface="Arial"/>
              </a:rPr>
              <a:t>Geistlichen</a:t>
            </a:r>
            <a:r>
              <a:rPr kumimoji="0" lang="en-CA" b="0" i="0" u="none" strike="noStrike" kern="1200" cap="none" spc="0" normalizeH="0" baseline="0" noProof="0" dirty="0">
                <a:ln>
                  <a:noFill/>
                </a:ln>
                <a:solidFill>
                  <a:srgbClr val="003460"/>
                </a:solidFill>
                <a:effectLst/>
                <a:uLnTx/>
                <a:uFillTx/>
                <a:latin typeface="RUB Scala MZ"/>
                <a:cs typeface="Arial"/>
              </a:rPr>
              <a:t>.</a:t>
            </a:r>
            <a:endParaRPr lang="de-DE" dirty="0">
              <a:solidFill>
                <a:srgbClr val="003560"/>
              </a:solidFill>
              <a:latin typeface="RUB Scala MZ" pitchFamily="2" charset="0"/>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de-DE" sz="2800" b="1" dirty="0">
                <a:solidFill>
                  <a:srgbClr val="003560"/>
                </a:solidFill>
                <a:latin typeface="RUB Scala MZ" pitchFamily="2" charset="0"/>
              </a:rPr>
              <a:t>Französische Revolution</a:t>
            </a:r>
            <a:endPar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endParaRPr>
          </a:p>
        </p:txBody>
      </p:sp>
      <p:pic>
        <p:nvPicPr>
          <p:cNvPr id="6" name="Sound aufgezeichnet" descr="Sound aufgezeichnet">
            <a:hlinkClick r:id="" action="ppaction://media"/>
            <a:extLst>
              <a:ext uri="{FF2B5EF4-FFF2-40B4-BE49-F238E27FC236}">
                <a16:creationId xmlns:a16="http://schemas.microsoft.com/office/drawing/2014/main" id="{5429DF3C-CD32-4B99-8EC9-63B26D00E4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80727" y="2758787"/>
            <a:ext cx="812800" cy="812800"/>
          </a:xfrm>
          <a:prstGeom prst="rect">
            <a:avLst/>
          </a:prstGeom>
        </p:spPr>
      </p:pic>
    </p:spTree>
    <p:extLst>
      <p:ext uri="{BB962C8B-B14F-4D97-AF65-F5344CB8AC3E}">
        <p14:creationId xmlns:p14="http://schemas.microsoft.com/office/powerpoint/2010/main" val="29544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2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190446"/>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defRPr/>
            </a:pPr>
            <a:r>
              <a:rPr lang="de-DE" dirty="0">
                <a:solidFill>
                  <a:srgbClr val="003560"/>
                </a:solidFill>
                <a:latin typeface="RUB Scala MZ" pitchFamily="2" charset="0"/>
              </a:rPr>
              <a:t>Der  Fortgang der Revolution mit dem Sturz der Monarchie und derdiktatorischen Schreckensherrschaft der Jakobiner sowie der gewaltsamen Unterjochung der europäischen Völker rief dann vielfältige Gegenreaktionen hervor. </a:t>
            </a:r>
          </a:p>
          <a:p>
            <a:pPr marL="342900" indent="-342900">
              <a:lnSpc>
                <a:spcPct val="150000"/>
              </a:lnSpc>
              <a:buFont typeface="Arial" panose="020B0604020202020204" pitchFamily="34" charset="0"/>
              <a:buChar char="•"/>
              <a:defRPr/>
            </a:pPr>
            <a:r>
              <a:rPr lang="de-DE" dirty="0">
                <a:solidFill>
                  <a:srgbClr val="003560"/>
                </a:solidFill>
                <a:latin typeface="RUB Scala MZ" pitchFamily="2" charset="0"/>
              </a:rPr>
              <a:t>Christentumsfeindliche Maßnahmen (Aufhebung der christlichen Zeitrechnung,  Verbot christlicher Feste, Verwüstung von Kirchen etc.)</a:t>
            </a:r>
          </a:p>
          <a:p>
            <a:pPr marL="342900" indent="-342900">
              <a:lnSpc>
                <a:spcPct val="150000"/>
              </a:lnSpc>
              <a:buFont typeface="Arial" panose="020B0604020202020204" pitchFamily="34" charset="0"/>
              <a:buChar char="•"/>
              <a:defRPr/>
            </a:pPr>
            <a:r>
              <a:rPr lang="de-DE" dirty="0">
                <a:solidFill>
                  <a:srgbClr val="003560"/>
                </a:solidFill>
                <a:latin typeface="RUB Scala MZ" pitchFamily="2" charset="0"/>
              </a:rPr>
              <a:t>Maßnahmen wurden unter Napoleon Bonaparte im Konkordat von 1801 wieder  teilweise  rückgängig  gemacht, beträchtliches Kirchengut  war allerdings verloren und eine Dechristianisierung eingeleitet.</a:t>
            </a:r>
          </a:p>
          <a:p>
            <a:pPr marL="342900" indent="-342900">
              <a:lnSpc>
                <a:spcPct val="150000"/>
              </a:lnSpc>
              <a:buFont typeface="Arial" panose="020B0604020202020204" pitchFamily="34" charset="0"/>
              <a:buChar char="•"/>
              <a:defRPr/>
            </a:pPr>
            <a:r>
              <a:rPr lang="de-DE" dirty="0">
                <a:solidFill>
                  <a:srgbClr val="003560"/>
                </a:solidFill>
                <a:latin typeface="RUB Scala MZ" pitchFamily="2" charset="0"/>
              </a:rPr>
              <a:t>Seit 1792 kämpften die europäischen Mächte gegen das revolutionäreFrankreich und Napoleon (1769-1812), der seit 1804 Kaiser war.</a:t>
            </a: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lang="de-DE" sz="2800" b="1" dirty="0">
                <a:solidFill>
                  <a:srgbClr val="003560"/>
                </a:solidFill>
                <a:latin typeface="RUB Scala MZ" pitchFamily="2" charset="0"/>
              </a:rPr>
              <a:t>Französische Revolution</a:t>
            </a:r>
            <a:endPar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endParaRPr>
          </a:p>
        </p:txBody>
      </p:sp>
      <p:pic>
        <p:nvPicPr>
          <p:cNvPr id="7" name="Sound aufgezeichnet" descr="Sound aufgezeichnet">
            <a:hlinkClick r:id="" action="ppaction://media"/>
            <a:extLst>
              <a:ext uri="{FF2B5EF4-FFF2-40B4-BE49-F238E27FC236}">
                <a16:creationId xmlns:a16="http://schemas.microsoft.com/office/drawing/2014/main" id="{56694FFC-6567-45A2-A015-BA66141115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08868" y="3271497"/>
            <a:ext cx="812800" cy="812800"/>
          </a:xfrm>
          <a:prstGeom prst="rect">
            <a:avLst/>
          </a:prstGeom>
        </p:spPr>
      </p:pic>
    </p:spTree>
    <p:extLst>
      <p:ext uri="{BB962C8B-B14F-4D97-AF65-F5344CB8AC3E}">
        <p14:creationId xmlns:p14="http://schemas.microsoft.com/office/powerpoint/2010/main" val="1467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4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342900" indent="-342900">
              <a:lnSpc>
                <a:spcPct val="150000"/>
              </a:lnSpc>
              <a:buFont typeface="Arial" panose="020B0604020202020204" pitchFamily="34" charset="0"/>
              <a:buChar char="•"/>
              <a:defRPr/>
            </a:pPr>
            <a:r>
              <a:rPr lang="de-DE" dirty="0">
                <a:solidFill>
                  <a:srgbClr val="003560"/>
                </a:solidFill>
                <a:latin typeface="RUB Scala MZ" pitchFamily="2" charset="0"/>
              </a:rPr>
              <a:t>1792 hatte das französische Heer die Gebiete links des Rheins besetzt – diese Landesteile waren zwischen 1801 und 1814 aus dem deutschen Gebiet</a:t>
            </a:r>
            <a:br>
              <a:rPr lang="de-DE" dirty="0">
                <a:solidFill>
                  <a:srgbClr val="003560"/>
                </a:solidFill>
                <a:latin typeface="RUB Scala MZ" pitchFamily="2" charset="0"/>
              </a:rPr>
            </a:br>
            <a:r>
              <a:rPr lang="de-DE" dirty="0">
                <a:solidFill>
                  <a:srgbClr val="003560"/>
                </a:solidFill>
                <a:latin typeface="RUB Scala MZ" pitchFamily="2" charset="0"/>
              </a:rPr>
              <a:t>ausgegliedert.</a:t>
            </a:r>
          </a:p>
          <a:p>
            <a:pPr marL="342900" marR="0" lvl="0" indent="-342900" algn="l" defTabSz="914400" rtl="0" eaLnBrk="1" fontAlgn="auto" latinLnBrk="0" hangingPunct="1">
              <a:lnSpc>
                <a:spcPts val="3375"/>
              </a:lnSpc>
              <a:spcBef>
                <a:spcPts val="0"/>
              </a:spcBef>
              <a:spcAft>
                <a:spcPts val="0"/>
              </a:spcAft>
              <a:buClrTx/>
              <a:buSzTx/>
              <a:buFont typeface="Arial" panose="020B0604020202020204" pitchFamily="34" charset="0"/>
              <a:buChar char="•"/>
              <a:tabLst/>
              <a:defRPr/>
            </a:pPr>
            <a:r>
              <a:rPr lang="de-DE" dirty="0">
                <a:solidFill>
                  <a:srgbClr val="003560"/>
                </a:solidFill>
                <a:latin typeface="RUB Scala MZ" pitchFamily="2" charset="0"/>
              </a:rPr>
              <a:t>1803 Napoleon verordnet mit dem</a:t>
            </a:r>
            <a:r>
              <a:rPr lang="de-DE" b="1" dirty="0">
                <a:solidFill>
                  <a:srgbClr val="003560"/>
                </a:solidFill>
                <a:latin typeface="RUB Scala MZ" pitchFamily="2" charset="0"/>
              </a:rPr>
              <a:t> Reichsdeputationshauptschluss </a:t>
            </a:r>
            <a:r>
              <a:rPr lang="de-DE" dirty="0">
                <a:solidFill>
                  <a:srgbClr val="003560"/>
                </a:solidFill>
                <a:latin typeface="RUB Scala MZ" pitchFamily="2" charset="0"/>
              </a:rPr>
              <a:t>die</a:t>
            </a:r>
            <a:br>
              <a:rPr lang="de-DE" dirty="0">
                <a:solidFill>
                  <a:srgbClr val="003560"/>
                </a:solidFill>
                <a:latin typeface="RUB Scala MZ" pitchFamily="2" charset="0"/>
              </a:rPr>
            </a:br>
            <a:r>
              <a:rPr lang="de-DE" u="sng" dirty="0">
                <a:solidFill>
                  <a:srgbClr val="003560"/>
                </a:solidFill>
                <a:latin typeface="RUB Scala MZ" pitchFamily="2" charset="0"/>
              </a:rPr>
              <a:t>Mediatisierung</a:t>
            </a:r>
            <a:r>
              <a:rPr lang="de-DE" dirty="0">
                <a:solidFill>
                  <a:srgbClr val="003560"/>
                </a:solidFill>
                <a:latin typeface="RUB Scala MZ" pitchFamily="2" charset="0"/>
              </a:rPr>
              <a:t> (Unterstellung zahlreicher Reichsstädte, </a:t>
            </a:r>
            <a:r>
              <a:rPr kumimoji="0" lang="en-CA" sz="1877" b="0" i="0" u="none" strike="noStrike" kern="1200" cap="none" spc="0" normalizeH="0" baseline="0" noProof="0" dirty="0" err="1">
                <a:ln>
                  <a:noFill/>
                </a:ln>
                <a:solidFill>
                  <a:srgbClr val="003460"/>
                </a:solidFill>
                <a:effectLst/>
                <a:uLnTx/>
                <a:uFillTx/>
                <a:latin typeface="RUB Scala MZ" panose="02000504070000020003" pitchFamily="2" charset="0"/>
                <a:cs typeface="Arial"/>
              </a:rPr>
              <a:t>Fürstentümer</a:t>
            </a:r>
            <a:r>
              <a:rPr lang="en-CA" sz="1877">
                <a:solidFill>
                  <a:srgbClr val="003460"/>
                </a:solidFill>
                <a:latin typeface="Arial"/>
                <a:cs typeface="Arial"/>
              </a:rPr>
              <a:t> </a:t>
            </a:r>
            <a:r>
              <a:rPr lang="de-DE">
                <a:solidFill>
                  <a:srgbClr val="003560"/>
                </a:solidFill>
                <a:latin typeface="RUB Scala MZ" pitchFamily="2" charset="0"/>
              </a:rPr>
              <a:t>und </a:t>
            </a:r>
            <a:r>
              <a:rPr lang="de-DE" dirty="0">
                <a:solidFill>
                  <a:srgbClr val="003560"/>
                </a:solidFill>
                <a:latin typeface="RUB Scala MZ" pitchFamily="2" charset="0"/>
              </a:rPr>
              <a:t>Grafschaften unter die Landesherren anderer Territorien) und die Säkularisation (Aufhebung der geistlichen Fürstentümer). Die deutschen Fürsten erhielten dadurch Entschädigungen: Verlust linksrheinischer Territorien wurden durch Territorien rechts des Rheins kompensiert.</a:t>
            </a:r>
          </a:p>
          <a:p>
            <a:pPr marL="342900" marR="0" lvl="0" indent="-342900" algn="l" defTabSz="914400" rtl="0" eaLnBrk="1" fontAlgn="auto" latinLnBrk="0" hangingPunct="1">
              <a:lnSpc>
                <a:spcPts val="3375"/>
              </a:lnSpc>
              <a:spcBef>
                <a:spcPts val="0"/>
              </a:spcBef>
              <a:spcAft>
                <a:spcPts val="0"/>
              </a:spcAft>
              <a:buClrTx/>
              <a:buSzTx/>
              <a:buFont typeface="Arial" panose="020B0604020202020204" pitchFamily="34" charset="0"/>
              <a:buChar char="•"/>
              <a:tabLst/>
              <a:defRPr/>
            </a:pPr>
            <a:r>
              <a:rPr lang="de-DE" dirty="0">
                <a:solidFill>
                  <a:srgbClr val="003560"/>
                </a:solidFill>
                <a:latin typeface="RUB Scala MZ" pitchFamily="2" charset="0"/>
              </a:rPr>
              <a:t>1806 Mit dem Verzicht von Franz II. auf die deutsche Kaiserkrone ist das „Heilige Römische Reich Deutscher Nation" zu Ende.</a:t>
            </a: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342900" indent="-342900">
              <a:lnSpc>
                <a:spcPct val="150000"/>
              </a:lnSpc>
              <a:buFont typeface="Arial" panose="020B0604020202020204" pitchFamily="34" charset="0"/>
              <a:buChar char="•"/>
              <a:defRPr/>
            </a:pPr>
            <a:endParaRPr lang="de-DE" dirty="0">
              <a:solidFill>
                <a:srgbClr val="003560"/>
              </a:solidFill>
              <a:latin typeface="RUB Scala MZ" pitchFamily="2" charset="0"/>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Politische Voraussetzungen der Befreiungskriege</a:t>
            </a:r>
          </a:p>
        </p:txBody>
      </p:sp>
      <p:pic>
        <p:nvPicPr>
          <p:cNvPr id="6" name="Sound aufgezeichnet" descr="Sound aufgezeichnet">
            <a:hlinkClick r:id="" action="ppaction://media"/>
            <a:extLst>
              <a:ext uri="{FF2B5EF4-FFF2-40B4-BE49-F238E27FC236}">
                <a16:creationId xmlns:a16="http://schemas.microsoft.com/office/drawing/2014/main" id="{D988BEF7-C6E8-4FA9-A5A3-43E8A56CD8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60950" y="2353784"/>
            <a:ext cx="812800" cy="812800"/>
          </a:xfrm>
          <a:prstGeom prst="rect">
            <a:avLst/>
          </a:prstGeom>
        </p:spPr>
      </p:pic>
    </p:spTree>
    <p:extLst>
      <p:ext uri="{BB962C8B-B14F-4D97-AF65-F5344CB8AC3E}">
        <p14:creationId xmlns:p14="http://schemas.microsoft.com/office/powerpoint/2010/main" val="29976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1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342900" indent="-342900">
              <a:lnSpc>
                <a:spcPct val="150000"/>
              </a:lnSpc>
              <a:buFont typeface="Arial" panose="020B0604020202020204" pitchFamily="34" charset="0"/>
              <a:buChar char="•"/>
              <a:defRPr/>
            </a:pPr>
            <a:endParaRPr lang="de-DE" dirty="0">
              <a:solidFill>
                <a:srgbClr val="003560"/>
              </a:solidFill>
              <a:latin typeface="RUB Scala MZ" pitchFamily="2" charset="0"/>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Politische Voraussetzungen der Befreiungskriege</a:t>
            </a:r>
          </a:p>
        </p:txBody>
      </p:sp>
      <p:pic>
        <p:nvPicPr>
          <p:cNvPr id="2" name="Grafik 1">
            <a:extLst>
              <a:ext uri="{FF2B5EF4-FFF2-40B4-BE49-F238E27FC236}">
                <a16:creationId xmlns:a16="http://schemas.microsoft.com/office/drawing/2014/main" id="{3FE402FC-B689-45A3-88E5-3C0A17653053}"/>
              </a:ext>
            </a:extLst>
          </p:cNvPr>
          <p:cNvPicPr>
            <a:picLocks noChangeAspect="1"/>
          </p:cNvPicPr>
          <p:nvPr/>
        </p:nvPicPr>
        <p:blipFill rotWithShape="1">
          <a:blip r:embed="rId3"/>
          <a:srcRect l="17421" t="14258" r="9291" b="12899"/>
          <a:stretch/>
        </p:blipFill>
        <p:spPr>
          <a:xfrm>
            <a:off x="1274907" y="1669649"/>
            <a:ext cx="7387936" cy="5182873"/>
          </a:xfrm>
          <a:prstGeom prst="rect">
            <a:avLst/>
          </a:prstGeom>
        </p:spPr>
      </p:pic>
    </p:spTree>
    <p:extLst>
      <p:ext uri="{BB962C8B-B14F-4D97-AF65-F5344CB8AC3E}">
        <p14:creationId xmlns:p14="http://schemas.microsoft.com/office/powerpoint/2010/main" val="86527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feld 15"/>
          <p:cNvSpPr txBox="1">
            <a:spLocks noChangeArrowheads="1"/>
          </p:cNvSpPr>
          <p:nvPr/>
        </p:nvSpPr>
        <p:spPr bwMode="auto">
          <a:xfrm>
            <a:off x="468313" y="390525"/>
            <a:ext cx="4500562" cy="323165"/>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1" i="0" u="none" strike="noStrike" kern="1200" cap="none" spc="0" normalizeH="0" baseline="0" noProof="0" dirty="0">
                <a:ln>
                  <a:noFill/>
                </a:ln>
                <a:solidFill>
                  <a:srgbClr val="003560"/>
                </a:solidFill>
                <a:effectLst/>
                <a:uLnTx/>
                <a:uFillTx/>
                <a:latin typeface="RUB Scala MZ"/>
                <a:ea typeface="+mn-ea"/>
                <a:cs typeface="Arial" charset="0"/>
              </a:rPr>
              <a:t>Lehrstuhl für Kirchengeschichte II</a:t>
            </a:r>
          </a:p>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Reformation und Neuere Zeit</a:t>
            </a:r>
            <a:r>
              <a:rPr kumimoji="0" lang="de-DE" sz="1050" b="0" i="0" u="none" strike="noStrike" kern="1200" cap="none" spc="0" normalizeH="0" baseline="0" noProof="0" dirty="0">
                <a:ln>
                  <a:noFill/>
                </a:ln>
                <a:solidFill>
                  <a:srgbClr val="000000"/>
                </a:solidFill>
                <a:effectLst/>
                <a:uLnTx/>
                <a:uFillTx/>
                <a:latin typeface="RUB Scala MZ"/>
                <a:ea typeface="+mn-ea"/>
                <a:cs typeface="Arial" charset="0"/>
              </a:rPr>
              <a:t>|</a:t>
            </a:r>
            <a:r>
              <a:rPr kumimoji="0" lang="de-DE" sz="1050" b="0" i="0" u="none" strike="noStrike" kern="1200" cap="none" spc="0" normalizeH="0" baseline="0" noProof="0" dirty="0">
                <a:ln>
                  <a:noFill/>
                </a:ln>
                <a:solidFill>
                  <a:srgbClr val="003560"/>
                </a:solidFill>
                <a:effectLst/>
                <a:uLnTx/>
                <a:uFillTx/>
                <a:latin typeface="RUB Scala MZ"/>
                <a:ea typeface="+mn-ea"/>
                <a:cs typeface="Arial" charset="0"/>
              </a:rPr>
              <a:t> Professorin Dr. Ute Gause</a:t>
            </a:r>
          </a:p>
        </p:txBody>
      </p:sp>
      <p:sp>
        <p:nvSpPr>
          <p:cNvPr id="31746" name="Inhaltsplatzhalter 2"/>
          <p:cNvSpPr txBox="1">
            <a:spLocks/>
          </p:cNvSpPr>
          <p:nvPr/>
        </p:nvSpPr>
        <p:spPr bwMode="auto">
          <a:xfrm>
            <a:off x="468313" y="1489074"/>
            <a:ext cx="9090025" cy="5544024"/>
          </a:xfrm>
          <a:prstGeom prst="rect">
            <a:avLst/>
          </a:prstGeom>
          <a:noFill/>
          <a:ln w="9525">
            <a:noFill/>
            <a:miter lim="800000"/>
            <a:headEnd/>
            <a:tailEnd/>
          </a:ln>
        </p:spPr>
        <p:txBody>
          <a:bodyPr/>
          <a:lstStyle/>
          <a:p>
            <a:pPr marL="0" marR="0" lvl="0" indent="43960" algn="l" defTabSz="914400" rtl="0" eaLnBrk="1" fontAlgn="auto" latinLnBrk="0" hangingPunct="1">
              <a:lnSpc>
                <a:spcPct val="150000"/>
              </a:lnSpc>
              <a:spcBef>
                <a:spcPts val="0"/>
              </a:spcBef>
              <a:spcAft>
                <a:spcPts val="0"/>
              </a:spcAft>
              <a:buClrTx/>
              <a:buSzTx/>
              <a:buFontTx/>
              <a:buNone/>
              <a:tabLst/>
              <a:defRPr/>
            </a:pPr>
            <a:r>
              <a:rPr lang="de-DE" dirty="0">
                <a:solidFill>
                  <a:srgbClr val="003560"/>
                </a:solidFill>
                <a:latin typeface="RUB Scala MZ"/>
              </a:rPr>
              <a:t>Gerhard Graf, Gottesbild und Politik. Eine Studie zur Frömmigkeit in Preußen</a:t>
            </a:r>
            <a:br>
              <a:rPr lang="de-DE" dirty="0">
                <a:solidFill>
                  <a:srgbClr val="003560"/>
                </a:solidFill>
                <a:latin typeface="RUB Scala MZ"/>
              </a:rPr>
            </a:br>
            <a:r>
              <a:rPr lang="de-DE" dirty="0">
                <a:solidFill>
                  <a:srgbClr val="003560"/>
                </a:solidFill>
                <a:latin typeface="RUB Scala MZ"/>
              </a:rPr>
              <a:t>während der Befreiungskriege 1813-1815, Göttingen 1993.</a:t>
            </a:r>
            <a:br>
              <a:rPr lang="de-DE" dirty="0">
                <a:solidFill>
                  <a:srgbClr val="003560"/>
                </a:solidFill>
                <a:latin typeface="RUB Scala MZ"/>
              </a:rPr>
            </a:br>
            <a:r>
              <a:rPr lang="de-DE" dirty="0">
                <a:solidFill>
                  <a:srgbClr val="003560"/>
                </a:solidFill>
                <a:latin typeface="RUB Scala MZ"/>
              </a:rPr>
              <a:t>Günther Ott, Ernst Moritz Arndt. Religion, Christentum und Kirche in der</a:t>
            </a:r>
            <a:br>
              <a:rPr lang="de-DE" dirty="0">
                <a:solidFill>
                  <a:srgbClr val="003560"/>
                </a:solidFill>
                <a:latin typeface="RUB Scala MZ"/>
              </a:rPr>
            </a:br>
            <a:r>
              <a:rPr lang="de-DE" dirty="0">
                <a:solidFill>
                  <a:srgbClr val="003560"/>
                </a:solidFill>
                <a:latin typeface="RUB Scala MZ"/>
              </a:rPr>
              <a:t>Entwicklung des deutschen Publizisten und Patrioten, Bonn 1966.</a:t>
            </a:r>
            <a:br>
              <a:rPr lang="de-DE" dirty="0">
                <a:solidFill>
                  <a:srgbClr val="003560"/>
                </a:solidFill>
                <a:latin typeface="RUB Scala MZ"/>
              </a:rPr>
            </a:br>
            <a:r>
              <a:rPr lang="de-DE" dirty="0">
                <a:solidFill>
                  <a:srgbClr val="003560"/>
                </a:solidFill>
                <a:latin typeface="RUB Scala MZ"/>
              </a:rPr>
              <a:t>Hartmut Rudolph, Das evangelische Militärkirchenwesen in Preußen. Die</a:t>
            </a:r>
            <a:br>
              <a:rPr lang="de-DE" dirty="0">
                <a:solidFill>
                  <a:srgbClr val="003560"/>
                </a:solidFill>
                <a:latin typeface="RUB Scala MZ"/>
              </a:rPr>
            </a:br>
            <a:r>
              <a:rPr lang="de-DE" dirty="0">
                <a:solidFill>
                  <a:srgbClr val="003560"/>
                </a:solidFill>
                <a:latin typeface="RUB Scala MZ"/>
              </a:rPr>
              <a:t>Entwicklung seiner Verfassung und Organisation vom Absolutismus bis</a:t>
            </a:r>
            <a:br>
              <a:rPr lang="de-DE" dirty="0">
                <a:solidFill>
                  <a:srgbClr val="003560"/>
                </a:solidFill>
                <a:latin typeface="RUB Scala MZ"/>
              </a:rPr>
            </a:br>
            <a:r>
              <a:rPr lang="de-DE" dirty="0">
                <a:solidFill>
                  <a:srgbClr val="003560"/>
                </a:solidFill>
                <a:latin typeface="RUB Scala MZ"/>
              </a:rPr>
              <a:t>zum Vorabend des I. Weltkriegs, Göttingen 1973.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CA" b="0" i="0" u="none" strike="noStrike" kern="1200" cap="none" spc="0" normalizeH="0" baseline="0" noProof="0" dirty="0">
                <a:ln>
                  <a:noFill/>
                </a:ln>
                <a:solidFill>
                  <a:srgbClr val="003460"/>
                </a:solidFill>
                <a:effectLst/>
                <a:uLnTx/>
                <a:uFillTx/>
                <a:latin typeface="RUB Scala MZ"/>
                <a:cs typeface="Arial"/>
              </a:rPr>
              <a:t>Leopold Zscharnack, Die Pflege des religiösen Patriotismus durch die </a:t>
            </a:r>
            <a:r>
              <a:rPr lang="de-DE" dirty="0">
                <a:solidFill>
                  <a:srgbClr val="003560"/>
                </a:solidFill>
                <a:latin typeface="RUB Scala MZ"/>
              </a:rPr>
              <a:t>evangelische Geistlichkeit 1806-1815, in: Harnack-Ehrung. Beiträge zur Kirchengeschichte, Leipzig 1921, 394-423. (gleichzeitig: Quelle!!)</a:t>
            </a: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a:p>
            <a:pPr marL="0" marR="0" lvl="0" indent="43960" algn="l" defTabSz="914400" rtl="0" eaLnBrk="1" fontAlgn="auto" latinLnBrk="0" hangingPunct="1">
              <a:lnSpc>
                <a:spcPts val="3375"/>
              </a:lnSpc>
              <a:spcBef>
                <a:spcPts val="0"/>
              </a:spcBef>
              <a:spcAft>
                <a:spcPts val="0"/>
              </a:spcAft>
              <a:buClrTx/>
              <a:buSzTx/>
              <a:buFontTx/>
              <a:buNone/>
              <a:tabLst/>
              <a:defRPr/>
            </a:pPr>
            <a:endParaRPr lang="de-DE" dirty="0">
              <a:solidFill>
                <a:srgbClr val="003560"/>
              </a:solidFill>
              <a:latin typeface="RUB Scala MZ" pitchFamily="2" charset="0"/>
            </a:endParaRPr>
          </a:p>
        </p:txBody>
      </p:sp>
      <p:sp>
        <p:nvSpPr>
          <p:cNvPr id="31750" name="Textfeld 5"/>
          <p:cNvSpPr txBox="1">
            <a:spLocks noChangeArrowheads="1"/>
          </p:cNvSpPr>
          <p:nvPr/>
        </p:nvSpPr>
        <p:spPr bwMode="auto">
          <a:xfrm>
            <a:off x="468313" y="7142163"/>
            <a:ext cx="8429625" cy="153987"/>
          </a:xfrm>
          <a:prstGeom prst="rect">
            <a:avLst/>
          </a:prstGeom>
          <a:noFill/>
          <a:ln w="9525">
            <a:noFill/>
            <a:miter lim="800000"/>
            <a:headEnd/>
            <a:tailEnd/>
          </a:ln>
        </p:spPr>
        <p:txBody>
          <a:bodyPr lIns="0" tIns="0" rIns="0" bIns="0">
            <a:spAutoFit/>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KG IV | Bochum | </a:t>
            </a:r>
            <a:r>
              <a:rPr lang="de-DE" sz="1000" b="1" dirty="0">
                <a:solidFill>
                  <a:srgbClr val="003560"/>
                </a:solidFill>
                <a:latin typeface="RUB Scala MZ"/>
                <a:cs typeface="Arial" charset="0"/>
              </a:rPr>
              <a:t>05.12.2024</a:t>
            </a:r>
            <a:r>
              <a:rPr kumimoji="0" lang="de-DE" sz="1000" b="1" i="0" u="none" strike="noStrike" kern="1200" cap="none" spc="0" normalizeH="0" baseline="0" noProof="0" dirty="0">
                <a:ln>
                  <a:noFill/>
                </a:ln>
                <a:solidFill>
                  <a:srgbClr val="003560"/>
                </a:solidFill>
                <a:effectLst/>
                <a:uLnTx/>
                <a:uFillTx/>
                <a:latin typeface="RUB Scala MZ"/>
                <a:ea typeface="+mn-ea"/>
                <a:cs typeface="Arial" charset="0"/>
              </a:rPr>
              <a:t> </a:t>
            </a:r>
            <a:endParaRPr kumimoji="0" lang="de-DE" sz="1000" b="0" i="0" u="none" strike="noStrike" kern="1200" cap="none" spc="0" normalizeH="0" baseline="0" noProof="0" dirty="0">
              <a:ln>
                <a:noFill/>
              </a:ln>
              <a:solidFill>
                <a:srgbClr val="003560"/>
              </a:solidFill>
              <a:effectLst/>
              <a:uLnTx/>
              <a:uFillTx/>
              <a:latin typeface="RUB Scala MZ"/>
              <a:ea typeface="+mn-ea"/>
              <a:cs typeface="Arial" charset="0"/>
            </a:endParaRPr>
          </a:p>
        </p:txBody>
      </p:sp>
      <p:sp>
        <p:nvSpPr>
          <p:cNvPr id="3" name="Textfeld 2">
            <a:extLst>
              <a:ext uri="{FF2B5EF4-FFF2-40B4-BE49-F238E27FC236}">
                <a16:creationId xmlns:a16="http://schemas.microsoft.com/office/drawing/2014/main" id="{70C360FB-F0E8-4937-8237-9D149C9CA56A}"/>
              </a:ext>
            </a:extLst>
          </p:cNvPr>
          <p:cNvSpPr txBox="1"/>
          <p:nvPr/>
        </p:nvSpPr>
        <p:spPr>
          <a:xfrm>
            <a:off x="468313" y="881743"/>
            <a:ext cx="8588829" cy="523220"/>
          </a:xfrm>
          <a:prstGeom prst="rect">
            <a:avLst/>
          </a:prstGeom>
          <a:noFill/>
        </p:spPr>
        <p:txBody>
          <a:bodyPr wrap="square" rtlCol="0">
            <a:spAutoFit/>
          </a:bodyPr>
          <a:lstStyle/>
          <a:p>
            <a:pPr marL="0" marR="0" lvl="0" indent="0" algn="l" defTabSz="1008035"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3560"/>
                </a:solidFill>
                <a:effectLst/>
                <a:uLnTx/>
                <a:uFillTx/>
                <a:latin typeface="RUB Scala MZ" pitchFamily="2" charset="0"/>
                <a:ea typeface="+mn-ea"/>
                <a:cs typeface="+mn-cs"/>
              </a:rPr>
              <a:t>Befreiungskriege - Literatur</a:t>
            </a:r>
          </a:p>
        </p:txBody>
      </p:sp>
    </p:spTree>
    <p:extLst>
      <p:ext uri="{BB962C8B-B14F-4D97-AF65-F5344CB8AC3E}">
        <p14:creationId xmlns:p14="http://schemas.microsoft.com/office/powerpoint/2010/main" val="639518211"/>
      </p:ext>
    </p:extLst>
  </p:cSld>
  <p:clrMapOvr>
    <a:masterClrMapping/>
  </p:clrMapOvr>
</p:sld>
</file>

<file path=ppt/theme/theme1.xml><?xml version="1.0" encoding="utf-8"?>
<a:theme xmlns:a="http://schemas.openxmlformats.org/drawingml/2006/main" name="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folie">
  <a:themeElements>
    <a:clrScheme name="Astraios">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xtforma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UB">
      <a:majorFont>
        <a:latin typeface="RUB Scala MZ"/>
        <a:ea typeface=""/>
        <a:cs typeface=""/>
      </a:majorFont>
      <a:minorFont>
        <a:latin typeface="RUB Scala MZ"/>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ontentfolie">
  <a:themeElements>
    <a:clrScheme name="Astraios">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RUB">
      <a:majorFont>
        <a:latin typeface="RUB Scala MZ"/>
        <a:ea typeface=""/>
        <a:cs typeface=""/>
      </a:majorFont>
      <a:minorFont>
        <a:latin typeface="RUB Scala MZ"/>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01_PPT Arial">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Contentfolie">
  <a:themeElements>
    <a:clrScheme name="Astraios">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01_PPT Arial</Template>
  <TotalTime>0</TotalTime>
  <Words>3551</Words>
  <Application>Microsoft Macintosh PowerPoint</Application>
  <PresentationFormat>Benutzerdefiniert</PresentationFormat>
  <Paragraphs>398</Paragraphs>
  <Slides>31</Slides>
  <Notes>31</Notes>
  <HiddenSlides>0</HiddenSlides>
  <MMClips>18</MMClips>
  <ScaleCrop>false</ScaleCrop>
  <HeadingPairs>
    <vt:vector size="6" baseType="variant">
      <vt:variant>
        <vt:lpstr>Verwendete Schriftarten</vt:lpstr>
      </vt:variant>
      <vt:variant>
        <vt:i4>5</vt:i4>
      </vt:variant>
      <vt:variant>
        <vt:lpstr>Design</vt:lpstr>
      </vt:variant>
      <vt:variant>
        <vt:i4>7</vt:i4>
      </vt:variant>
      <vt:variant>
        <vt:lpstr>Folientitel</vt:lpstr>
      </vt:variant>
      <vt:variant>
        <vt:i4>31</vt:i4>
      </vt:variant>
    </vt:vector>
  </HeadingPairs>
  <TitlesOfParts>
    <vt:vector size="43" baseType="lpstr">
      <vt:lpstr>Arial</vt:lpstr>
      <vt:lpstr>Calibri</vt:lpstr>
      <vt:lpstr>RUB Scala MZ</vt:lpstr>
      <vt:lpstr>Times New Roman</vt:lpstr>
      <vt:lpstr>Wingdings</vt:lpstr>
      <vt:lpstr>Titelfolie mit Text</vt:lpstr>
      <vt:lpstr>Contentfolie</vt:lpstr>
      <vt:lpstr>Textformate</vt:lpstr>
      <vt:lpstr>1_Contentfolie</vt:lpstr>
      <vt:lpstr>01_PPT Arial</vt:lpstr>
      <vt:lpstr>2_Contentfolie</vt:lpstr>
      <vt:lpstr>1_Titelfolie mit Text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Ruhr-Universität Bochum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B.A.-Vorlesung</dc:title>
  <dc:subject>Luther und die Alternativen</dc:subject>
  <dc:creator>Prof. Dr. Ute Gause</dc:creator>
  <cp:lastModifiedBy>Microsoft Office User</cp:lastModifiedBy>
  <cp:revision>484</cp:revision>
  <dcterms:created xsi:type="dcterms:W3CDTF">2013-12-16T16:03:48Z</dcterms:created>
  <dcterms:modified xsi:type="dcterms:W3CDTF">2024-12-04T16:45:07Z</dcterms:modified>
  <cp:category>Evangelische Theologie</cp:category>
  <cp:contentStatus>fertig bis auf Datum</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earbeitet von">
    <vt:lpwstr>Jens Beuermann</vt:lpwstr>
  </property>
</Properties>
</file>