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70" r:id="rId3"/>
    <p:sldId id="279" r:id="rId4"/>
    <p:sldId id="445" r:id="rId5"/>
    <p:sldId id="489" r:id="rId6"/>
    <p:sldId id="271" r:id="rId7"/>
    <p:sldId id="490" r:id="rId8"/>
    <p:sldId id="452" r:id="rId9"/>
    <p:sldId id="453" r:id="rId10"/>
    <p:sldId id="451" r:id="rId11"/>
    <p:sldId id="447" r:id="rId12"/>
    <p:sldId id="481" r:id="rId13"/>
    <p:sldId id="482" r:id="rId14"/>
    <p:sldId id="483" r:id="rId15"/>
    <p:sldId id="331" r:id="rId16"/>
    <p:sldId id="449" r:id="rId17"/>
    <p:sldId id="448" r:id="rId18"/>
    <p:sldId id="429" r:id="rId19"/>
    <p:sldId id="387" r:id="rId20"/>
    <p:sldId id="398" r:id="rId21"/>
    <p:sldId id="450" r:id="rId22"/>
    <p:sldId id="454" r:id="rId23"/>
    <p:sldId id="455" r:id="rId24"/>
    <p:sldId id="478" r:id="rId25"/>
    <p:sldId id="485" r:id="rId26"/>
    <p:sldId id="486" r:id="rId27"/>
    <p:sldId id="487" r:id="rId28"/>
    <p:sldId id="488" r:id="rId29"/>
    <p:sldId id="484" r:id="rId30"/>
    <p:sldId id="479" r:id="rId31"/>
    <p:sldId id="480" r:id="rId32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7F"/>
    <a:srgbClr val="FFCC00"/>
    <a:srgbClr val="BFBFBF"/>
    <a:srgbClr val="C6D687"/>
    <a:srgbClr val="7F9AAF"/>
    <a:srgbClr val="8DAE10"/>
    <a:srgbClr val="003560"/>
    <a:srgbClr val="000000"/>
    <a:srgbClr val="9B9BC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12" autoAdjust="0"/>
  </p:normalViewPr>
  <p:slideViewPr>
    <p:cSldViewPr snapToObjects="1">
      <p:cViewPr varScale="1">
        <p:scale>
          <a:sx n="141" d="100"/>
          <a:sy n="141" d="100"/>
        </p:scale>
        <p:origin x="702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Objects="1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F3F04-A6A0-48D0-8CCF-8926351270D5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ED69A4F-FB99-4633-AC9B-E5BB71A04E28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400" dirty="0"/>
            <a:t>Proben-präparation</a:t>
          </a:r>
          <a:endParaRPr lang="de-DE" sz="1400" dirty="0"/>
        </a:p>
      </dgm:t>
    </dgm:pt>
    <dgm:pt modelId="{E0BAA4A0-5017-4BCE-AF85-20FD29E6CED4}" type="parTrans" cxnId="{3E557139-9250-410F-A5CA-2B6AC6BCBC66}">
      <dgm:prSet/>
      <dgm:spPr/>
      <dgm:t>
        <a:bodyPr/>
        <a:lstStyle/>
        <a:p>
          <a:endParaRPr lang="de-DE"/>
        </a:p>
      </dgm:t>
    </dgm:pt>
    <dgm:pt modelId="{E995ACD3-6EC1-4A34-9CFA-0571BF03E50A}" type="sibTrans" cxnId="{3E557139-9250-410F-A5CA-2B6AC6BCBC66}">
      <dgm:prSet/>
      <dgm:spPr/>
      <dgm:t>
        <a:bodyPr/>
        <a:lstStyle/>
        <a:p>
          <a:endParaRPr lang="de-DE"/>
        </a:p>
      </dgm:t>
    </dgm:pt>
    <dgm:pt modelId="{0546A2B0-AA57-4981-A915-6E191147B325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Trennen</a:t>
          </a:r>
          <a:endParaRPr lang="de-DE" sz="1000" dirty="0"/>
        </a:p>
      </dgm:t>
    </dgm:pt>
    <dgm:pt modelId="{C372B5B9-6D4C-4A35-86CD-2ED2EF9C9864}" type="parTrans" cxnId="{65FA99F9-8F4A-41BB-8B0A-2C8098F5FCC9}">
      <dgm:prSet/>
      <dgm:spPr/>
      <dgm:t>
        <a:bodyPr/>
        <a:lstStyle/>
        <a:p>
          <a:endParaRPr lang="de-DE"/>
        </a:p>
      </dgm:t>
    </dgm:pt>
    <dgm:pt modelId="{EF4C7FF5-57EC-4962-8E53-5C3D6870D730}" type="sibTrans" cxnId="{65FA99F9-8F4A-41BB-8B0A-2C8098F5FCC9}">
      <dgm:prSet/>
      <dgm:spPr/>
      <dgm:t>
        <a:bodyPr/>
        <a:lstStyle/>
        <a:p>
          <a:endParaRPr lang="de-DE"/>
        </a:p>
      </dgm:t>
    </dgm:pt>
    <dgm:pt modelId="{8FBC5983-67EE-41A2-BE05-217CBBE7F103}">
      <dgm:prSet phldrT="[Text]"/>
      <dgm:spPr>
        <a:solidFill>
          <a:schemeClr val="tx2"/>
        </a:solidFill>
      </dgm:spPr>
      <dgm:t>
        <a:bodyPr/>
        <a:lstStyle/>
        <a:p>
          <a:r>
            <a:rPr lang="es-AR" dirty="0"/>
            <a:t>Bildaufnahme</a:t>
          </a:r>
          <a:endParaRPr lang="de-DE" dirty="0"/>
        </a:p>
      </dgm:t>
    </dgm:pt>
    <dgm:pt modelId="{D3BB7DBF-1BB2-4887-83DD-65C9914D5284}" type="parTrans" cxnId="{502557DD-0FB3-4A5D-A14A-AFCAD72C10B8}">
      <dgm:prSet/>
      <dgm:spPr/>
      <dgm:t>
        <a:bodyPr/>
        <a:lstStyle/>
        <a:p>
          <a:endParaRPr lang="de-DE"/>
        </a:p>
      </dgm:t>
    </dgm:pt>
    <dgm:pt modelId="{7EAC92BA-4726-48B3-A361-6AAD2E7F2D69}" type="sibTrans" cxnId="{502557DD-0FB3-4A5D-A14A-AFCAD72C10B8}">
      <dgm:prSet/>
      <dgm:spPr/>
      <dgm:t>
        <a:bodyPr/>
        <a:lstStyle/>
        <a:p>
          <a:endParaRPr lang="de-DE"/>
        </a:p>
      </dgm:t>
    </dgm:pt>
    <dgm:pt modelId="{66A96BA1-070C-49CD-94D2-F897ECCB0DE3}">
      <dgm:prSet phldrT="[Text]"/>
      <dgm:spPr>
        <a:solidFill>
          <a:schemeClr val="tx2"/>
        </a:solidFill>
      </dgm:spPr>
      <dgm:t>
        <a:bodyPr/>
        <a:lstStyle/>
        <a:p>
          <a:r>
            <a:rPr lang="es-AR" sz="1200" dirty="0"/>
            <a:t>Bild-verarbeitung</a:t>
          </a:r>
          <a:endParaRPr lang="de-DE" sz="1200" dirty="0"/>
        </a:p>
      </dgm:t>
    </dgm:pt>
    <dgm:pt modelId="{FB220A60-7DBD-457E-9C0F-34A8A3AED092}" type="parTrans" cxnId="{21E21539-8426-4B94-97DA-3D21346F3F9C}">
      <dgm:prSet/>
      <dgm:spPr/>
      <dgm:t>
        <a:bodyPr/>
        <a:lstStyle/>
        <a:p>
          <a:endParaRPr lang="de-DE"/>
        </a:p>
      </dgm:t>
    </dgm:pt>
    <dgm:pt modelId="{37BAA7B7-8D7F-42DD-822D-C96EACCAA510}" type="sibTrans" cxnId="{21E21539-8426-4B94-97DA-3D21346F3F9C}">
      <dgm:prSet/>
      <dgm:spPr/>
      <dgm:t>
        <a:bodyPr/>
        <a:lstStyle/>
        <a:p>
          <a:endParaRPr lang="de-DE"/>
        </a:p>
      </dgm:t>
    </dgm:pt>
    <dgm:pt modelId="{A519DCDA-C2F8-4638-BF75-32E1C05FFEB4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Zuschneiden</a:t>
          </a:r>
          <a:endParaRPr lang="de-DE" sz="1000" dirty="0"/>
        </a:p>
      </dgm:t>
    </dgm:pt>
    <dgm:pt modelId="{8ACF1CDB-B17E-41B7-89DC-FA49193C527F}" type="parTrans" cxnId="{E1414BAA-DD49-4AA6-9AB4-B6C6B1945239}">
      <dgm:prSet/>
      <dgm:spPr/>
      <dgm:t>
        <a:bodyPr/>
        <a:lstStyle/>
        <a:p>
          <a:endParaRPr lang="de-DE"/>
        </a:p>
      </dgm:t>
    </dgm:pt>
    <dgm:pt modelId="{E8EFA6AB-D372-47D0-B344-3436B2094B23}" type="sibTrans" cxnId="{E1414BAA-DD49-4AA6-9AB4-B6C6B1945239}">
      <dgm:prSet/>
      <dgm:spPr/>
      <dgm:t>
        <a:bodyPr/>
        <a:lstStyle/>
        <a:p>
          <a:endParaRPr lang="de-DE"/>
        </a:p>
      </dgm:t>
    </dgm:pt>
    <dgm:pt modelId="{21D0746C-8EE7-4903-B6D1-423507ECD5EE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Filtern</a:t>
          </a:r>
          <a:endParaRPr lang="de-DE" sz="1000" dirty="0"/>
        </a:p>
      </dgm:t>
    </dgm:pt>
    <dgm:pt modelId="{5C3756E3-F0BD-405D-8E7C-7DB54EBDD269}" type="parTrans" cxnId="{D2034E92-10CB-4A27-95D6-CDD35DBE0A70}">
      <dgm:prSet/>
      <dgm:spPr/>
      <dgm:t>
        <a:bodyPr/>
        <a:lstStyle/>
        <a:p>
          <a:endParaRPr lang="de-DE"/>
        </a:p>
      </dgm:t>
    </dgm:pt>
    <dgm:pt modelId="{5F39EE77-7FE8-44CC-A3BB-35559082EB38}" type="sibTrans" cxnId="{D2034E92-10CB-4A27-95D6-CDD35DBE0A70}">
      <dgm:prSet/>
      <dgm:spPr/>
      <dgm:t>
        <a:bodyPr/>
        <a:lstStyle/>
        <a:p>
          <a:endParaRPr lang="de-DE"/>
        </a:p>
      </dgm:t>
    </dgm:pt>
    <dgm:pt modelId="{82D881CA-4CEF-4F52-88FC-FC039D93D72F}">
      <dgm:prSet phldrT="[Text]"/>
      <dgm:spPr>
        <a:solidFill>
          <a:schemeClr val="tx2"/>
        </a:solidFill>
      </dgm:spPr>
      <dgm:t>
        <a:bodyPr/>
        <a:lstStyle/>
        <a:p>
          <a:r>
            <a:rPr lang="es-AR" dirty="0"/>
            <a:t>REM (SE, BSE, EDX, EBSD)</a:t>
          </a:r>
          <a:endParaRPr lang="de-DE" dirty="0"/>
        </a:p>
      </dgm:t>
    </dgm:pt>
    <dgm:pt modelId="{A8D2626D-F14E-4C99-B931-5AAC8584633E}" type="sibTrans" cxnId="{596659B5-AF55-4DD4-9FF8-202A5B0FF97D}">
      <dgm:prSet/>
      <dgm:spPr/>
      <dgm:t>
        <a:bodyPr/>
        <a:lstStyle/>
        <a:p>
          <a:endParaRPr lang="de-DE"/>
        </a:p>
      </dgm:t>
    </dgm:pt>
    <dgm:pt modelId="{C2A04EFC-1CDA-4F81-A594-AF903F7E38A1}" type="parTrans" cxnId="{596659B5-AF55-4DD4-9FF8-202A5B0FF97D}">
      <dgm:prSet/>
      <dgm:spPr/>
      <dgm:t>
        <a:bodyPr/>
        <a:lstStyle/>
        <a:p>
          <a:endParaRPr lang="de-DE"/>
        </a:p>
      </dgm:t>
    </dgm:pt>
    <dgm:pt modelId="{6E21B56A-1A39-4055-885F-8D5FAB49CD0D}">
      <dgm:prSet phldrT="[Text]"/>
      <dgm:spPr>
        <a:solidFill>
          <a:schemeClr val="tx2"/>
        </a:solidFill>
      </dgm:spPr>
      <dgm:t>
        <a:bodyPr/>
        <a:lstStyle/>
        <a:p>
          <a:r>
            <a:rPr lang="es-AR" dirty="0"/>
            <a:t>LiMi</a:t>
          </a:r>
          <a:endParaRPr lang="de-DE" dirty="0"/>
        </a:p>
      </dgm:t>
    </dgm:pt>
    <dgm:pt modelId="{B97830E6-28A6-4201-A861-6F244AD46390}" type="sibTrans" cxnId="{A6D49294-1F55-475A-9FB4-B6E4E6F2F183}">
      <dgm:prSet/>
      <dgm:spPr/>
      <dgm:t>
        <a:bodyPr/>
        <a:lstStyle/>
        <a:p>
          <a:endParaRPr lang="de-DE"/>
        </a:p>
      </dgm:t>
    </dgm:pt>
    <dgm:pt modelId="{4AC3881A-79A5-44E0-8875-3DD8140A1034}" type="parTrans" cxnId="{A6D49294-1F55-475A-9FB4-B6E4E6F2F183}">
      <dgm:prSet/>
      <dgm:spPr/>
      <dgm:t>
        <a:bodyPr/>
        <a:lstStyle/>
        <a:p>
          <a:endParaRPr lang="de-DE"/>
        </a:p>
      </dgm:t>
    </dgm:pt>
    <dgm:pt modelId="{7D19540B-B8A8-494A-9595-F62A29B5089D}">
      <dgm:prSet phldrT="[Text]"/>
      <dgm:spPr>
        <a:solidFill>
          <a:schemeClr val="tx2"/>
        </a:solidFill>
      </dgm:spPr>
      <dgm:t>
        <a:bodyPr/>
        <a:lstStyle/>
        <a:p>
          <a:r>
            <a:rPr lang="es-AR" dirty="0"/>
            <a:t>CLSM</a:t>
          </a:r>
          <a:endParaRPr lang="de-DE" dirty="0"/>
        </a:p>
      </dgm:t>
    </dgm:pt>
    <dgm:pt modelId="{A6F515D4-CF3D-4E13-AF9B-0D69BA9F5560}" type="parTrans" cxnId="{AFA0D3C6-CAAF-46E8-A3E0-4446F9B1D2F0}">
      <dgm:prSet/>
      <dgm:spPr/>
      <dgm:t>
        <a:bodyPr/>
        <a:lstStyle/>
        <a:p>
          <a:endParaRPr lang="de-DE"/>
        </a:p>
      </dgm:t>
    </dgm:pt>
    <dgm:pt modelId="{67B5D696-05CF-4C0E-975E-5D3D010B656D}" type="sibTrans" cxnId="{AFA0D3C6-CAAF-46E8-A3E0-4446F9B1D2F0}">
      <dgm:prSet/>
      <dgm:spPr/>
      <dgm:t>
        <a:bodyPr/>
        <a:lstStyle/>
        <a:p>
          <a:endParaRPr lang="de-DE"/>
        </a:p>
      </dgm:t>
    </dgm:pt>
    <dgm:pt modelId="{98B89447-D50B-4EEA-9563-FD8960A3D7A4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Ätzen</a:t>
          </a:r>
          <a:endParaRPr lang="de-DE" sz="1000" dirty="0"/>
        </a:p>
      </dgm:t>
    </dgm:pt>
    <dgm:pt modelId="{A37A2730-5247-4460-ABEC-087260AB8485}" type="parTrans" cxnId="{BFF29476-64B7-49A5-9D46-E85DE4815831}">
      <dgm:prSet/>
      <dgm:spPr/>
      <dgm:t>
        <a:bodyPr/>
        <a:lstStyle/>
        <a:p>
          <a:endParaRPr lang="de-DE"/>
        </a:p>
      </dgm:t>
    </dgm:pt>
    <dgm:pt modelId="{12FFC21F-9904-4DA8-965F-358078BBD5C7}" type="sibTrans" cxnId="{BFF29476-64B7-49A5-9D46-E85DE4815831}">
      <dgm:prSet/>
      <dgm:spPr/>
      <dgm:t>
        <a:bodyPr/>
        <a:lstStyle/>
        <a:p>
          <a:endParaRPr lang="de-DE"/>
        </a:p>
      </dgm:t>
    </dgm:pt>
    <dgm:pt modelId="{4C12168B-B3A4-45A7-9918-7F6F32845646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Schleifen</a:t>
          </a:r>
          <a:endParaRPr lang="de-DE" sz="1000" dirty="0"/>
        </a:p>
      </dgm:t>
    </dgm:pt>
    <dgm:pt modelId="{FFA80403-7215-4E93-AC27-255EFFC40E88}" type="parTrans" cxnId="{C23CC020-A9D9-4E46-8E35-43FD995895DE}">
      <dgm:prSet/>
      <dgm:spPr/>
      <dgm:t>
        <a:bodyPr/>
        <a:lstStyle/>
        <a:p>
          <a:endParaRPr lang="de-DE"/>
        </a:p>
      </dgm:t>
    </dgm:pt>
    <dgm:pt modelId="{7380F9B5-7395-4CF4-A66A-985908269DD4}" type="sibTrans" cxnId="{C23CC020-A9D9-4E46-8E35-43FD995895DE}">
      <dgm:prSet/>
      <dgm:spPr/>
      <dgm:t>
        <a:bodyPr/>
        <a:lstStyle/>
        <a:p>
          <a:endParaRPr lang="de-DE"/>
        </a:p>
      </dgm:t>
    </dgm:pt>
    <dgm:pt modelId="{C0F32682-3334-4D8C-87D0-97C57C001471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Polieren</a:t>
          </a:r>
          <a:endParaRPr lang="de-DE" sz="1000" dirty="0"/>
        </a:p>
      </dgm:t>
    </dgm:pt>
    <dgm:pt modelId="{08FDCA9F-53D3-4280-982E-884BBF75E0BC}" type="parTrans" cxnId="{A518EDE3-390D-4643-B921-D25B87FDBF99}">
      <dgm:prSet/>
      <dgm:spPr/>
      <dgm:t>
        <a:bodyPr/>
        <a:lstStyle/>
        <a:p>
          <a:endParaRPr lang="de-DE"/>
        </a:p>
      </dgm:t>
    </dgm:pt>
    <dgm:pt modelId="{7294F893-2FF2-498B-92DA-7FBF54A5937B}" type="sibTrans" cxnId="{A518EDE3-390D-4643-B921-D25B87FDBF99}">
      <dgm:prSet/>
      <dgm:spPr/>
      <dgm:t>
        <a:bodyPr/>
        <a:lstStyle/>
        <a:p>
          <a:endParaRPr lang="de-DE"/>
        </a:p>
      </dgm:t>
    </dgm:pt>
    <dgm:pt modelId="{2B4A75DC-CC89-408A-8153-C1FA16D3C91C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...</a:t>
          </a:r>
          <a:endParaRPr lang="de-DE" sz="1000" dirty="0"/>
        </a:p>
      </dgm:t>
    </dgm:pt>
    <dgm:pt modelId="{25658404-2830-49B2-B951-E3DB4B2D848F}" type="parTrans" cxnId="{D2D4E835-32BF-4D32-B4DA-41FBD134A118}">
      <dgm:prSet/>
      <dgm:spPr/>
      <dgm:t>
        <a:bodyPr/>
        <a:lstStyle/>
        <a:p>
          <a:endParaRPr lang="de-DE"/>
        </a:p>
      </dgm:t>
    </dgm:pt>
    <dgm:pt modelId="{6A6C8B0C-F753-4B82-B1C5-88FF8F620171}" type="sibTrans" cxnId="{D2D4E835-32BF-4D32-B4DA-41FBD134A118}">
      <dgm:prSet/>
      <dgm:spPr/>
      <dgm:t>
        <a:bodyPr/>
        <a:lstStyle/>
        <a:p>
          <a:endParaRPr lang="de-DE"/>
        </a:p>
      </dgm:t>
    </dgm:pt>
    <dgm:pt modelId="{8FA95926-3412-4AF0-A897-D34C2B266FE1}">
      <dgm:prSet/>
      <dgm:spPr>
        <a:solidFill>
          <a:schemeClr val="tx2"/>
        </a:solidFill>
      </dgm:spPr>
      <dgm:t>
        <a:bodyPr/>
        <a:lstStyle/>
        <a:p>
          <a:r>
            <a:rPr lang="es-AR" sz="1200" dirty="0"/>
            <a:t>Bilderkennung</a:t>
          </a:r>
          <a:endParaRPr lang="de-DE" sz="1200" dirty="0"/>
        </a:p>
      </dgm:t>
    </dgm:pt>
    <dgm:pt modelId="{B9B95E7E-9DF8-4937-8B13-F73D71DC66C3}" type="parTrans" cxnId="{8BD9C680-2F89-4293-90AF-211FE2C3C1C2}">
      <dgm:prSet/>
      <dgm:spPr/>
      <dgm:t>
        <a:bodyPr/>
        <a:lstStyle/>
        <a:p>
          <a:endParaRPr lang="de-DE"/>
        </a:p>
      </dgm:t>
    </dgm:pt>
    <dgm:pt modelId="{698D670F-9108-4D89-94D7-D82259D34A04}" type="sibTrans" cxnId="{8BD9C680-2F89-4293-90AF-211FE2C3C1C2}">
      <dgm:prSet/>
      <dgm:spPr/>
      <dgm:t>
        <a:bodyPr/>
        <a:lstStyle/>
        <a:p>
          <a:endParaRPr lang="de-DE"/>
        </a:p>
      </dgm:t>
    </dgm:pt>
    <dgm:pt modelId="{D5716C41-C864-4D36-8B6A-6B07F8F8B17C}">
      <dgm:prSet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Segmentierung</a:t>
          </a:r>
          <a:endParaRPr lang="de-DE" sz="1000" dirty="0"/>
        </a:p>
      </dgm:t>
    </dgm:pt>
    <dgm:pt modelId="{CD0F7AE6-2560-43BF-83B6-2B7C43E01AE4}" type="parTrans" cxnId="{886D662D-22FB-4F76-A2AB-33E8AABBAF33}">
      <dgm:prSet/>
      <dgm:spPr/>
      <dgm:t>
        <a:bodyPr/>
        <a:lstStyle/>
        <a:p>
          <a:endParaRPr lang="de-DE"/>
        </a:p>
      </dgm:t>
    </dgm:pt>
    <dgm:pt modelId="{47FBD563-85CE-4B1F-A29C-95453835246B}" type="sibTrans" cxnId="{886D662D-22FB-4F76-A2AB-33E8AABBAF33}">
      <dgm:prSet/>
      <dgm:spPr/>
      <dgm:t>
        <a:bodyPr/>
        <a:lstStyle/>
        <a:p>
          <a:endParaRPr lang="de-DE"/>
        </a:p>
      </dgm:t>
    </dgm:pt>
    <dgm:pt modelId="{068CCF53-20A5-4243-8733-1106868733B7}">
      <dgm:prSet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Messung</a:t>
          </a:r>
          <a:endParaRPr lang="de-DE" sz="1000" dirty="0"/>
        </a:p>
      </dgm:t>
    </dgm:pt>
    <dgm:pt modelId="{A3B64906-640C-4A94-AFF7-F1E8460DE0E5}" type="parTrans" cxnId="{EACF473F-A20D-466C-8EBE-1FE7CE5B2048}">
      <dgm:prSet/>
      <dgm:spPr/>
      <dgm:t>
        <a:bodyPr/>
        <a:lstStyle/>
        <a:p>
          <a:endParaRPr lang="de-DE"/>
        </a:p>
      </dgm:t>
    </dgm:pt>
    <dgm:pt modelId="{9C889641-8114-4F20-8ED0-D0731A8E7BF4}" type="sibTrans" cxnId="{EACF473F-A20D-466C-8EBE-1FE7CE5B2048}">
      <dgm:prSet/>
      <dgm:spPr/>
      <dgm:t>
        <a:bodyPr/>
        <a:lstStyle/>
        <a:p>
          <a:endParaRPr lang="de-DE"/>
        </a:p>
      </dgm:t>
    </dgm:pt>
    <dgm:pt modelId="{CE0B433E-FD64-4766-9693-C9E4609C0DEA}">
      <dgm:prSet/>
      <dgm:spPr>
        <a:solidFill>
          <a:schemeClr val="tx2"/>
        </a:solidFill>
      </dgm:spPr>
      <dgm:t>
        <a:bodyPr/>
        <a:lstStyle/>
        <a:p>
          <a:r>
            <a:rPr lang="es-AR" dirty="0"/>
            <a:t>Kennzeichen-Berechnung</a:t>
          </a:r>
          <a:endParaRPr lang="de-DE" dirty="0"/>
        </a:p>
      </dgm:t>
    </dgm:pt>
    <dgm:pt modelId="{88026453-DE74-41C5-991A-7C3ACA413050}" type="parTrans" cxnId="{EA892FEA-B927-4C7F-B823-3642EAEE7A6A}">
      <dgm:prSet/>
      <dgm:spPr/>
      <dgm:t>
        <a:bodyPr/>
        <a:lstStyle/>
        <a:p>
          <a:endParaRPr lang="de-DE"/>
        </a:p>
      </dgm:t>
    </dgm:pt>
    <dgm:pt modelId="{7727DFAE-ACF3-44E4-9B2F-C153673E45BC}" type="sibTrans" cxnId="{EA892FEA-B927-4C7F-B823-3642EAEE7A6A}">
      <dgm:prSet/>
      <dgm:spPr/>
      <dgm:t>
        <a:bodyPr/>
        <a:lstStyle/>
        <a:p>
          <a:endParaRPr lang="de-DE"/>
        </a:p>
      </dgm:t>
    </dgm:pt>
    <dgm:pt modelId="{32A10BFF-351F-48AC-BB5E-ACAF77E0193D}">
      <dgm:prSet/>
      <dgm:spPr>
        <a:solidFill>
          <a:schemeClr val="tx2"/>
        </a:solidFill>
      </dgm:spPr>
      <dgm:t>
        <a:bodyPr/>
        <a:lstStyle/>
        <a:p>
          <a:r>
            <a:rPr lang="de-DE" b="0" dirty="0"/>
            <a:t>Äquivalent-durchmesser</a:t>
          </a:r>
        </a:p>
      </dgm:t>
    </dgm:pt>
    <dgm:pt modelId="{422350E2-F517-465F-821A-90E57B9B7266}" type="parTrans" cxnId="{5E018669-61A7-41A0-983B-9F4BE44C31CD}">
      <dgm:prSet/>
      <dgm:spPr/>
      <dgm:t>
        <a:bodyPr/>
        <a:lstStyle/>
        <a:p>
          <a:endParaRPr lang="de-DE"/>
        </a:p>
      </dgm:t>
    </dgm:pt>
    <dgm:pt modelId="{1575E7AD-E5B4-44BE-A879-2BD84E3A1E8F}" type="sibTrans" cxnId="{5E018669-61A7-41A0-983B-9F4BE44C31CD}">
      <dgm:prSet/>
      <dgm:spPr/>
      <dgm:t>
        <a:bodyPr/>
        <a:lstStyle/>
        <a:p>
          <a:endParaRPr lang="de-DE"/>
        </a:p>
      </dgm:t>
    </dgm:pt>
    <dgm:pt modelId="{B599CD1C-4EA1-405A-94DE-9903BD74D598}">
      <dgm:prSet/>
      <dgm:spPr>
        <a:solidFill>
          <a:schemeClr val="tx2"/>
        </a:solidFill>
      </dgm:spPr>
      <dgm:t>
        <a:bodyPr/>
        <a:lstStyle/>
        <a:p>
          <a:r>
            <a:rPr lang="es-AR" b="0" dirty="0"/>
            <a:t>Korngröße</a:t>
          </a:r>
          <a:endParaRPr lang="de-DE" b="0" dirty="0"/>
        </a:p>
      </dgm:t>
    </dgm:pt>
    <dgm:pt modelId="{B2C72264-47DC-43B6-9720-DF51C01FFAC7}" type="parTrans" cxnId="{DD48CD0A-AF0B-46E1-B43C-903742F1FCB1}">
      <dgm:prSet/>
      <dgm:spPr/>
      <dgm:t>
        <a:bodyPr/>
        <a:lstStyle/>
        <a:p>
          <a:endParaRPr lang="de-DE"/>
        </a:p>
      </dgm:t>
    </dgm:pt>
    <dgm:pt modelId="{405BE40D-06A7-4ED2-A925-175ADB248D6F}" type="sibTrans" cxnId="{DD48CD0A-AF0B-46E1-B43C-903742F1FCB1}">
      <dgm:prSet/>
      <dgm:spPr/>
      <dgm:t>
        <a:bodyPr/>
        <a:lstStyle/>
        <a:p>
          <a:endParaRPr lang="de-DE"/>
        </a:p>
      </dgm:t>
    </dgm:pt>
    <dgm:pt modelId="{04B5CFA4-B1E4-403C-8127-2933F85BE425}">
      <dgm:prSet/>
      <dgm:spPr>
        <a:solidFill>
          <a:schemeClr val="tx2"/>
        </a:solidFill>
      </dgm:spPr>
      <dgm:t>
        <a:bodyPr/>
        <a:lstStyle/>
        <a:p>
          <a:r>
            <a:rPr lang="es-AR" b="0" dirty="0"/>
            <a:t>Freie-Matrix-Weglänge</a:t>
          </a:r>
          <a:endParaRPr lang="de-DE" b="0" dirty="0"/>
        </a:p>
      </dgm:t>
    </dgm:pt>
    <dgm:pt modelId="{ECBE697A-069F-479A-977C-401C3F70EFEE}" type="parTrans" cxnId="{6F9A4FA9-5478-4034-9B04-5C88CD296E26}">
      <dgm:prSet/>
      <dgm:spPr/>
      <dgm:t>
        <a:bodyPr/>
        <a:lstStyle/>
        <a:p>
          <a:endParaRPr lang="de-DE"/>
        </a:p>
      </dgm:t>
    </dgm:pt>
    <dgm:pt modelId="{DF5B9611-BE2F-4ECC-876C-5D5363575858}" type="sibTrans" cxnId="{6F9A4FA9-5478-4034-9B04-5C88CD296E26}">
      <dgm:prSet/>
      <dgm:spPr/>
      <dgm:t>
        <a:bodyPr/>
        <a:lstStyle/>
        <a:p>
          <a:endParaRPr lang="de-DE"/>
        </a:p>
      </dgm:t>
    </dgm:pt>
    <dgm:pt modelId="{7447CCE1-C309-4215-A2CE-2397A44339DE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..</a:t>
          </a:r>
          <a:endParaRPr lang="de-DE" sz="1000" dirty="0"/>
        </a:p>
      </dgm:t>
    </dgm:pt>
    <dgm:pt modelId="{B6D8D950-684E-439C-A2DC-BA2E2271F9AA}" type="parTrans" cxnId="{DEEE3EE7-2A7F-4E4A-B607-D648F65A858A}">
      <dgm:prSet/>
      <dgm:spPr/>
      <dgm:t>
        <a:bodyPr/>
        <a:lstStyle/>
        <a:p>
          <a:endParaRPr lang="de-DE"/>
        </a:p>
      </dgm:t>
    </dgm:pt>
    <dgm:pt modelId="{B010A097-D4E0-48AE-9EFA-6DA1B236E96C}" type="sibTrans" cxnId="{DEEE3EE7-2A7F-4E4A-B607-D648F65A858A}">
      <dgm:prSet/>
      <dgm:spPr/>
      <dgm:t>
        <a:bodyPr/>
        <a:lstStyle/>
        <a:p>
          <a:endParaRPr lang="de-DE"/>
        </a:p>
      </dgm:t>
    </dgm:pt>
    <dgm:pt modelId="{7ABE9869-75C1-41F2-9B73-6FB2F62EEE67}">
      <dgm:prSet/>
      <dgm:spPr>
        <a:solidFill>
          <a:schemeClr val="tx2"/>
        </a:solidFill>
      </dgm:spPr>
      <dgm:t>
        <a:bodyPr/>
        <a:lstStyle/>
        <a:p>
          <a:r>
            <a:rPr lang="es-AR" b="0" dirty="0"/>
            <a:t>...</a:t>
          </a:r>
          <a:endParaRPr lang="de-DE" b="0" dirty="0"/>
        </a:p>
      </dgm:t>
    </dgm:pt>
    <dgm:pt modelId="{D738EC0E-4492-41C2-97E2-D261FD368902}" type="parTrans" cxnId="{B18596CF-0E61-42AF-BE4D-34B05BD1D4A7}">
      <dgm:prSet/>
      <dgm:spPr/>
      <dgm:t>
        <a:bodyPr/>
        <a:lstStyle/>
        <a:p>
          <a:endParaRPr lang="de-DE"/>
        </a:p>
      </dgm:t>
    </dgm:pt>
    <dgm:pt modelId="{5B109EEB-2FD5-414A-8916-B14AEDE1CBB5}" type="sibTrans" cxnId="{B18596CF-0E61-42AF-BE4D-34B05BD1D4A7}">
      <dgm:prSet/>
      <dgm:spPr/>
      <dgm:t>
        <a:bodyPr/>
        <a:lstStyle/>
        <a:p>
          <a:endParaRPr lang="de-DE"/>
        </a:p>
      </dgm:t>
    </dgm:pt>
    <dgm:pt modelId="{7BF084AC-BCEE-4D1F-B133-879368155225}">
      <dgm:prSet phldrT="[Text]"/>
      <dgm:spPr>
        <a:solidFill>
          <a:schemeClr val="tx2"/>
        </a:solidFill>
      </dgm:spPr>
      <dgm:t>
        <a:bodyPr/>
        <a:lstStyle/>
        <a:p>
          <a:r>
            <a:rPr lang="es-AR" dirty="0"/>
            <a:t>...</a:t>
          </a:r>
          <a:endParaRPr lang="de-DE" dirty="0"/>
        </a:p>
      </dgm:t>
    </dgm:pt>
    <dgm:pt modelId="{EDF5D464-C90D-4116-83E4-3E61A633955A}" type="parTrans" cxnId="{16E9AAFB-37B8-4702-A4FC-1505FA242941}">
      <dgm:prSet/>
      <dgm:spPr/>
      <dgm:t>
        <a:bodyPr/>
        <a:lstStyle/>
        <a:p>
          <a:endParaRPr lang="de-DE"/>
        </a:p>
      </dgm:t>
    </dgm:pt>
    <dgm:pt modelId="{23DA1DFC-9FBF-4D88-B018-5756F160E678}" type="sibTrans" cxnId="{16E9AAFB-37B8-4702-A4FC-1505FA242941}">
      <dgm:prSet/>
      <dgm:spPr/>
      <dgm:t>
        <a:bodyPr/>
        <a:lstStyle/>
        <a:p>
          <a:endParaRPr lang="de-DE"/>
        </a:p>
      </dgm:t>
    </dgm:pt>
    <dgm:pt modelId="{7715DBBF-821D-479D-BE97-44E1C3C400D9}">
      <dgm:prSet phldrT="[Text]" custT="1"/>
      <dgm:spPr>
        <a:solidFill>
          <a:schemeClr val="tx2"/>
        </a:solidFill>
      </dgm:spPr>
      <dgm:t>
        <a:bodyPr/>
        <a:lstStyle/>
        <a:p>
          <a:r>
            <a:rPr lang="es-AR" sz="1000" dirty="0"/>
            <a:t>Binarisierung</a:t>
          </a:r>
          <a:endParaRPr lang="de-DE" sz="1000" dirty="0"/>
        </a:p>
      </dgm:t>
    </dgm:pt>
    <dgm:pt modelId="{467D7299-91C1-4947-BBFF-5037673F7E45}" type="parTrans" cxnId="{E5958109-B1F8-46D7-9F68-0D40A38CB467}">
      <dgm:prSet/>
      <dgm:spPr/>
      <dgm:t>
        <a:bodyPr/>
        <a:lstStyle/>
        <a:p>
          <a:endParaRPr lang="de-DE"/>
        </a:p>
      </dgm:t>
    </dgm:pt>
    <dgm:pt modelId="{44281FEF-7EED-44E8-9456-28BA67E2A99C}" type="sibTrans" cxnId="{E5958109-B1F8-46D7-9F68-0D40A38CB467}">
      <dgm:prSet/>
      <dgm:spPr/>
      <dgm:t>
        <a:bodyPr/>
        <a:lstStyle/>
        <a:p>
          <a:endParaRPr lang="de-DE"/>
        </a:p>
      </dgm:t>
    </dgm:pt>
    <dgm:pt modelId="{690681B3-A776-4A19-B6A4-E0CCDB46948C}" type="pres">
      <dgm:prSet presAssocID="{650F3F04-A6A0-48D0-8CCF-8926351270D5}" presName="Name0" presStyleCnt="0">
        <dgm:presLayoutVars>
          <dgm:dir/>
          <dgm:resizeHandles val="exact"/>
        </dgm:presLayoutVars>
      </dgm:prSet>
      <dgm:spPr/>
    </dgm:pt>
    <dgm:pt modelId="{661538A1-4757-4375-86EC-0CC0BC6E893C}" type="pres">
      <dgm:prSet presAssocID="{650F3F04-A6A0-48D0-8CCF-8926351270D5}" presName="bkgdShp" presStyleLbl="alignAccFollowNode1" presStyleIdx="0" presStyleCnt="1" custLinFactNeighborX="-4513" custLinFactNeighborY="189"/>
      <dgm:spPr>
        <a:solidFill>
          <a:schemeClr val="bg1">
            <a:lumMod val="75000"/>
            <a:alpha val="33000"/>
          </a:schemeClr>
        </a:solidFill>
        <a:ln>
          <a:solidFill>
            <a:schemeClr val="accent1">
              <a:tint val="40000"/>
              <a:hueOff val="0"/>
              <a:satOff val="0"/>
              <a:lumOff val="0"/>
              <a:alpha val="0"/>
            </a:schemeClr>
          </a:solidFill>
        </a:ln>
      </dgm:spPr>
    </dgm:pt>
    <dgm:pt modelId="{A7A64A47-53D3-46C9-B525-AB7913B050EC}" type="pres">
      <dgm:prSet presAssocID="{650F3F04-A6A0-48D0-8CCF-8926351270D5}" presName="linComp" presStyleCnt="0"/>
      <dgm:spPr/>
    </dgm:pt>
    <dgm:pt modelId="{B2DE67D5-44A6-4F85-AB40-007E7777B355}" type="pres">
      <dgm:prSet presAssocID="{8ED69A4F-FB99-4633-AC9B-E5BB71A04E28}" presName="compNode" presStyleCnt="0"/>
      <dgm:spPr/>
    </dgm:pt>
    <dgm:pt modelId="{46BB8B03-8BCE-4041-8830-0271537AA55A}" type="pres">
      <dgm:prSet presAssocID="{8ED69A4F-FB99-4633-AC9B-E5BB71A04E28}" presName="node" presStyleLbl="node1" presStyleIdx="0" presStyleCnt="5">
        <dgm:presLayoutVars>
          <dgm:bulletEnabled val="1"/>
        </dgm:presLayoutVars>
      </dgm:prSet>
      <dgm:spPr/>
    </dgm:pt>
    <dgm:pt modelId="{7D5B28EC-A244-4E26-900D-B64FD1830C5C}" type="pres">
      <dgm:prSet presAssocID="{8ED69A4F-FB99-4633-AC9B-E5BB71A04E28}" presName="invisiNode" presStyleLbl="node1" presStyleIdx="0" presStyleCnt="5"/>
      <dgm:spPr/>
    </dgm:pt>
    <dgm:pt modelId="{3D3A365A-1C30-4A43-A186-BA4E3DA64011}" type="pres">
      <dgm:prSet presAssocID="{8ED69A4F-FB99-4633-AC9B-E5BB71A04E28}" presName="imagNode" presStyleLbl="fgImgPlace1" presStyleIdx="0" presStyleCnt="5" custAng="5400000" custScaleX="8903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" t="-13269" r="-13269"/>
          </a:stretch>
        </a:blipFill>
      </dgm:spPr>
    </dgm:pt>
    <dgm:pt modelId="{1BD921F4-586D-4046-B5BF-4324E448D313}" type="pres">
      <dgm:prSet presAssocID="{E995ACD3-6EC1-4A34-9CFA-0571BF03E50A}" presName="sibTrans" presStyleLbl="sibTrans2D1" presStyleIdx="0" presStyleCnt="0"/>
      <dgm:spPr/>
    </dgm:pt>
    <dgm:pt modelId="{B2CBBBA3-A83C-4AC1-81B2-92A034CCED6A}" type="pres">
      <dgm:prSet presAssocID="{8FBC5983-67EE-41A2-BE05-217CBBE7F103}" presName="compNode" presStyleCnt="0"/>
      <dgm:spPr/>
    </dgm:pt>
    <dgm:pt modelId="{19B9D798-F183-4415-97D3-4D99E748BA60}" type="pres">
      <dgm:prSet presAssocID="{8FBC5983-67EE-41A2-BE05-217CBBE7F103}" presName="node" presStyleLbl="node1" presStyleIdx="1" presStyleCnt="5">
        <dgm:presLayoutVars>
          <dgm:bulletEnabled val="1"/>
        </dgm:presLayoutVars>
      </dgm:prSet>
      <dgm:spPr/>
    </dgm:pt>
    <dgm:pt modelId="{C8DE63D0-1DD5-4578-9D44-BD24F22B22B7}" type="pres">
      <dgm:prSet presAssocID="{8FBC5983-67EE-41A2-BE05-217CBBE7F103}" presName="invisiNode" presStyleLbl="node1" presStyleIdx="1" presStyleCnt="5"/>
      <dgm:spPr/>
    </dgm:pt>
    <dgm:pt modelId="{7BC6758F-3603-43FD-B883-B70DBD54E4EA}" type="pres">
      <dgm:prSet presAssocID="{8FBC5983-67EE-41A2-BE05-217CBBE7F103}" presName="imagNode" presStyleLbl="fgImgPlace1" presStyleIdx="1" presStyleCnt="5" custScaleX="89032"/>
      <dgm:spPr>
        <a:blipFill dpi="0" rotWithShape="1">
          <a:blip xmlns:r="http://schemas.openxmlformats.org/officeDocument/2006/relationships" r:embed="rId2"/>
          <a:srcRect/>
          <a:stretch>
            <a:fillRect r="-49652" b="-49652"/>
          </a:stretch>
        </a:blipFill>
      </dgm:spPr>
    </dgm:pt>
    <dgm:pt modelId="{EBC527B7-D5A4-4C47-8FA3-AEDBBC618B1F}" type="pres">
      <dgm:prSet presAssocID="{7EAC92BA-4726-48B3-A361-6AAD2E7F2D69}" presName="sibTrans" presStyleLbl="sibTrans2D1" presStyleIdx="0" presStyleCnt="0"/>
      <dgm:spPr/>
    </dgm:pt>
    <dgm:pt modelId="{838BE6F8-5C25-4786-84E8-2864A5AF3995}" type="pres">
      <dgm:prSet presAssocID="{66A96BA1-070C-49CD-94D2-F897ECCB0DE3}" presName="compNode" presStyleCnt="0"/>
      <dgm:spPr/>
    </dgm:pt>
    <dgm:pt modelId="{03B92B3A-0567-46AB-90DB-A41BB6F258D2}" type="pres">
      <dgm:prSet presAssocID="{66A96BA1-070C-49CD-94D2-F897ECCB0DE3}" presName="node" presStyleLbl="node1" presStyleIdx="2" presStyleCnt="5">
        <dgm:presLayoutVars>
          <dgm:bulletEnabled val="1"/>
        </dgm:presLayoutVars>
      </dgm:prSet>
      <dgm:spPr/>
    </dgm:pt>
    <dgm:pt modelId="{9FFADCA9-8032-4B16-A1F8-49557921E2BF}" type="pres">
      <dgm:prSet presAssocID="{66A96BA1-070C-49CD-94D2-F897ECCB0DE3}" presName="invisiNode" presStyleLbl="node1" presStyleIdx="2" presStyleCnt="5"/>
      <dgm:spPr/>
    </dgm:pt>
    <dgm:pt modelId="{53C435E0-4757-4940-9504-0BA7EA3E2179}" type="pres">
      <dgm:prSet presAssocID="{66A96BA1-070C-49CD-94D2-F897ECCB0DE3}" presName="imagNode" presStyleLbl="fgImgPlace1" presStyleIdx="2" presStyleCnt="5" custScaleX="89032"/>
      <dgm:spPr>
        <a:blipFill rotWithShape="1">
          <a:blip xmlns:r="http://schemas.openxmlformats.org/officeDocument/2006/relationships" r:embed="rId3"/>
          <a:srcRect/>
          <a:stretch>
            <a:fillRect t="-6000" b="-6000"/>
          </a:stretch>
        </a:blipFill>
      </dgm:spPr>
    </dgm:pt>
    <dgm:pt modelId="{A8F4B893-E9BD-4449-83E8-9B24D66DCF38}" type="pres">
      <dgm:prSet presAssocID="{37BAA7B7-8D7F-42DD-822D-C96EACCAA510}" presName="sibTrans" presStyleLbl="sibTrans2D1" presStyleIdx="0" presStyleCnt="0"/>
      <dgm:spPr/>
    </dgm:pt>
    <dgm:pt modelId="{567C939F-00AA-4F34-B492-9FC52C0D8CE6}" type="pres">
      <dgm:prSet presAssocID="{8FA95926-3412-4AF0-A897-D34C2B266FE1}" presName="compNode" presStyleCnt="0"/>
      <dgm:spPr/>
    </dgm:pt>
    <dgm:pt modelId="{4DB25203-2040-4C4E-984E-97E6280FB3F7}" type="pres">
      <dgm:prSet presAssocID="{8FA95926-3412-4AF0-A897-D34C2B266FE1}" presName="node" presStyleLbl="node1" presStyleIdx="3" presStyleCnt="5">
        <dgm:presLayoutVars>
          <dgm:bulletEnabled val="1"/>
        </dgm:presLayoutVars>
      </dgm:prSet>
      <dgm:spPr/>
    </dgm:pt>
    <dgm:pt modelId="{13C6880B-D478-41F4-8658-6B67AA5A9687}" type="pres">
      <dgm:prSet presAssocID="{8FA95926-3412-4AF0-A897-D34C2B266FE1}" presName="invisiNode" presStyleLbl="node1" presStyleIdx="3" presStyleCnt="5"/>
      <dgm:spPr/>
    </dgm:pt>
    <dgm:pt modelId="{31DFE43B-7BEA-46A9-A6BA-16047B2AB596}" type="pres">
      <dgm:prSet presAssocID="{8FA95926-3412-4AF0-A897-D34C2B266FE1}" presName="imagNode" presStyleLbl="fgImgPlace1" presStyleIdx="3" presStyleCnt="5" custScaleX="8903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C44A2017-6E4F-411E-B3F8-C9D97866A9C0}" type="pres">
      <dgm:prSet presAssocID="{698D670F-9108-4D89-94D7-D82259D34A04}" presName="sibTrans" presStyleLbl="sibTrans2D1" presStyleIdx="0" presStyleCnt="0"/>
      <dgm:spPr/>
    </dgm:pt>
    <dgm:pt modelId="{C71F4F29-94DA-4CDF-9250-04375E4BD57B}" type="pres">
      <dgm:prSet presAssocID="{CE0B433E-FD64-4766-9693-C9E4609C0DEA}" presName="compNode" presStyleCnt="0"/>
      <dgm:spPr/>
    </dgm:pt>
    <dgm:pt modelId="{6BCF579E-19A2-4627-A868-F30C4FA08CBC}" type="pres">
      <dgm:prSet presAssocID="{CE0B433E-FD64-4766-9693-C9E4609C0DEA}" presName="node" presStyleLbl="node1" presStyleIdx="4" presStyleCnt="5">
        <dgm:presLayoutVars>
          <dgm:bulletEnabled val="1"/>
        </dgm:presLayoutVars>
      </dgm:prSet>
      <dgm:spPr/>
    </dgm:pt>
    <dgm:pt modelId="{3C4EB8A3-CC68-4AAE-ADA9-53A850FB3263}" type="pres">
      <dgm:prSet presAssocID="{CE0B433E-FD64-4766-9693-C9E4609C0DEA}" presName="invisiNode" presStyleLbl="node1" presStyleIdx="4" presStyleCnt="5"/>
      <dgm:spPr/>
    </dgm:pt>
    <dgm:pt modelId="{7F7BC131-552B-4EB1-8AFD-38EB2A7479BB}" type="pres">
      <dgm:prSet presAssocID="{CE0B433E-FD64-4766-9693-C9E4609C0DEA}" presName="imagNode" presStyleLbl="fgImgPlace1" presStyleIdx="4" presStyleCnt="5" custScaleX="89032" custLinFactNeighborY="-1904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6" t="793" r="156" b="-12793"/>
          </a:stretch>
        </a:blipFill>
      </dgm:spPr>
    </dgm:pt>
  </dgm:ptLst>
  <dgm:cxnLst>
    <dgm:cxn modelId="{E5958109-B1F8-46D7-9F68-0D40A38CB467}" srcId="{66A96BA1-070C-49CD-94D2-F897ECCB0DE3}" destId="{7715DBBF-821D-479D-BE97-44E1C3C400D9}" srcOrd="2" destOrd="0" parTransId="{467D7299-91C1-4947-BBFF-5037673F7E45}" sibTransId="{44281FEF-7EED-44E8-9456-28BA67E2A99C}"/>
    <dgm:cxn modelId="{DD48CD0A-AF0B-46E1-B43C-903742F1FCB1}" srcId="{CE0B433E-FD64-4766-9693-C9E4609C0DEA}" destId="{B599CD1C-4EA1-405A-94DE-9903BD74D598}" srcOrd="1" destOrd="0" parTransId="{B2C72264-47DC-43B6-9720-DF51C01FFAC7}" sibTransId="{405BE40D-06A7-4ED2-A925-175ADB248D6F}"/>
    <dgm:cxn modelId="{C23CC020-A9D9-4E46-8E35-43FD995895DE}" srcId="{8ED69A4F-FB99-4633-AC9B-E5BB71A04E28}" destId="{4C12168B-B3A4-45A7-9918-7F6F32845646}" srcOrd="1" destOrd="0" parTransId="{FFA80403-7215-4E93-AC27-255EFFC40E88}" sibTransId="{7380F9B5-7395-4CF4-A66A-985908269DD4}"/>
    <dgm:cxn modelId="{2ED36C21-1D27-4F27-B2C4-6B74A7F92AE2}" type="presOf" srcId="{8ED69A4F-FB99-4633-AC9B-E5BB71A04E28}" destId="{46BB8B03-8BCE-4041-8830-0271537AA55A}" srcOrd="0" destOrd="0" presId="urn:microsoft.com/office/officeart/2005/8/layout/pList2"/>
    <dgm:cxn modelId="{886D662D-22FB-4F76-A2AB-33E8AABBAF33}" srcId="{8FA95926-3412-4AF0-A897-D34C2B266FE1}" destId="{D5716C41-C864-4D36-8B6A-6B07F8F8B17C}" srcOrd="0" destOrd="0" parTransId="{CD0F7AE6-2560-43BF-83B6-2B7C43E01AE4}" sibTransId="{47FBD563-85CE-4B1F-A29C-95453835246B}"/>
    <dgm:cxn modelId="{D2D4E835-32BF-4D32-B4DA-41FBD134A118}" srcId="{66A96BA1-070C-49CD-94D2-F897ECCB0DE3}" destId="{2B4A75DC-CC89-408A-8153-C1FA16D3C91C}" srcOrd="3" destOrd="0" parTransId="{25658404-2830-49B2-B951-E3DB4B2D848F}" sibTransId="{6A6C8B0C-F753-4B82-B1C5-88FF8F620171}"/>
    <dgm:cxn modelId="{21E21539-8426-4B94-97DA-3D21346F3F9C}" srcId="{650F3F04-A6A0-48D0-8CCF-8926351270D5}" destId="{66A96BA1-070C-49CD-94D2-F897ECCB0DE3}" srcOrd="2" destOrd="0" parTransId="{FB220A60-7DBD-457E-9C0F-34A8A3AED092}" sibTransId="{37BAA7B7-8D7F-42DD-822D-C96EACCAA510}"/>
    <dgm:cxn modelId="{3E557139-9250-410F-A5CA-2B6AC6BCBC66}" srcId="{650F3F04-A6A0-48D0-8CCF-8926351270D5}" destId="{8ED69A4F-FB99-4633-AC9B-E5BB71A04E28}" srcOrd="0" destOrd="0" parTransId="{E0BAA4A0-5017-4BCE-AF85-20FD29E6CED4}" sibTransId="{E995ACD3-6EC1-4A34-9CFA-0571BF03E50A}"/>
    <dgm:cxn modelId="{EACF473F-A20D-466C-8EBE-1FE7CE5B2048}" srcId="{8FA95926-3412-4AF0-A897-D34C2B266FE1}" destId="{068CCF53-20A5-4243-8733-1106868733B7}" srcOrd="1" destOrd="0" parTransId="{A3B64906-640C-4A94-AFF7-F1E8460DE0E5}" sibTransId="{9C889641-8114-4F20-8ED0-D0731A8E7BF4}"/>
    <dgm:cxn modelId="{786EAE40-8593-4F22-9170-2F653974F65A}" type="presOf" srcId="{7D19540B-B8A8-494A-9595-F62A29B5089D}" destId="{19B9D798-F183-4415-97D3-4D99E748BA60}" srcOrd="0" destOrd="3" presId="urn:microsoft.com/office/officeart/2005/8/layout/pList2"/>
    <dgm:cxn modelId="{98B57943-8E98-423A-BBA2-A1EBC76C75FB}" type="presOf" srcId="{068CCF53-20A5-4243-8733-1106868733B7}" destId="{4DB25203-2040-4C4E-984E-97E6280FB3F7}" srcOrd="0" destOrd="2" presId="urn:microsoft.com/office/officeart/2005/8/layout/pList2"/>
    <dgm:cxn modelId="{5E018669-61A7-41A0-983B-9F4BE44C31CD}" srcId="{CE0B433E-FD64-4766-9693-C9E4609C0DEA}" destId="{32A10BFF-351F-48AC-BB5E-ACAF77E0193D}" srcOrd="0" destOrd="0" parTransId="{422350E2-F517-465F-821A-90E57B9B7266}" sibTransId="{1575E7AD-E5B4-44BE-A879-2BD84E3A1E8F}"/>
    <dgm:cxn modelId="{2B80886A-268F-438B-ADD3-03AA718D12AF}" type="presOf" srcId="{4C12168B-B3A4-45A7-9918-7F6F32845646}" destId="{46BB8B03-8BCE-4041-8830-0271537AA55A}" srcOrd="0" destOrd="2" presId="urn:microsoft.com/office/officeart/2005/8/layout/pList2"/>
    <dgm:cxn modelId="{C2F3B550-D691-483A-8A25-202FF2CF1C37}" type="presOf" srcId="{B599CD1C-4EA1-405A-94DE-9903BD74D598}" destId="{6BCF579E-19A2-4627-A868-F30C4FA08CBC}" srcOrd="0" destOrd="2" presId="urn:microsoft.com/office/officeart/2005/8/layout/pList2"/>
    <dgm:cxn modelId="{9819D450-4E49-4519-A95F-84CFFC91AFC8}" type="presOf" srcId="{2B4A75DC-CC89-408A-8153-C1FA16D3C91C}" destId="{03B92B3A-0567-46AB-90DB-A41BB6F258D2}" srcOrd="0" destOrd="4" presId="urn:microsoft.com/office/officeart/2005/8/layout/pList2"/>
    <dgm:cxn modelId="{4B27EB70-D55D-480A-9D12-33FB8510FB06}" type="presOf" srcId="{0546A2B0-AA57-4981-A915-6E191147B325}" destId="{46BB8B03-8BCE-4041-8830-0271537AA55A}" srcOrd="0" destOrd="1" presId="urn:microsoft.com/office/officeart/2005/8/layout/pList2"/>
    <dgm:cxn modelId="{E5A4D372-8846-4183-AE92-0F486160D8F3}" type="presOf" srcId="{8FBC5983-67EE-41A2-BE05-217CBBE7F103}" destId="{19B9D798-F183-4415-97D3-4D99E748BA60}" srcOrd="0" destOrd="0" presId="urn:microsoft.com/office/officeart/2005/8/layout/pList2"/>
    <dgm:cxn modelId="{CD742E55-84E9-4014-A693-BC6A3E83BA6A}" type="presOf" srcId="{C0F32682-3334-4D8C-87D0-97C57C001471}" destId="{46BB8B03-8BCE-4041-8830-0271537AA55A}" srcOrd="0" destOrd="3" presId="urn:microsoft.com/office/officeart/2005/8/layout/pList2"/>
    <dgm:cxn modelId="{BFF29476-64B7-49A5-9D46-E85DE4815831}" srcId="{8ED69A4F-FB99-4633-AC9B-E5BB71A04E28}" destId="{98B89447-D50B-4EEA-9563-FD8960A3D7A4}" srcOrd="3" destOrd="0" parTransId="{A37A2730-5247-4460-ABEC-087260AB8485}" sibTransId="{12FFC21F-9904-4DA8-965F-358078BBD5C7}"/>
    <dgm:cxn modelId="{87A25A7A-FA98-4C90-AA1E-C42D30651A5E}" type="presOf" srcId="{7447CCE1-C309-4215-A2CE-2397A44339DE}" destId="{46BB8B03-8BCE-4041-8830-0271537AA55A}" srcOrd="0" destOrd="5" presId="urn:microsoft.com/office/officeart/2005/8/layout/pList2"/>
    <dgm:cxn modelId="{19B7F87B-4776-4749-9CF1-E037CD1D9570}" type="presOf" srcId="{650F3F04-A6A0-48D0-8CCF-8926351270D5}" destId="{690681B3-A776-4A19-B6A4-E0CCDB46948C}" srcOrd="0" destOrd="0" presId="urn:microsoft.com/office/officeart/2005/8/layout/pList2"/>
    <dgm:cxn modelId="{8BD9C680-2F89-4293-90AF-211FE2C3C1C2}" srcId="{650F3F04-A6A0-48D0-8CCF-8926351270D5}" destId="{8FA95926-3412-4AF0-A897-D34C2B266FE1}" srcOrd="3" destOrd="0" parTransId="{B9B95E7E-9DF8-4937-8B13-F73D71DC66C3}" sibTransId="{698D670F-9108-4D89-94D7-D82259D34A04}"/>
    <dgm:cxn modelId="{AE538188-73D6-4974-B58C-C6818DA3D37A}" type="presOf" srcId="{8FA95926-3412-4AF0-A897-D34C2B266FE1}" destId="{4DB25203-2040-4C4E-984E-97E6280FB3F7}" srcOrd="0" destOrd="0" presId="urn:microsoft.com/office/officeart/2005/8/layout/pList2"/>
    <dgm:cxn modelId="{D2034E92-10CB-4A27-95D6-CDD35DBE0A70}" srcId="{66A96BA1-070C-49CD-94D2-F897ECCB0DE3}" destId="{21D0746C-8EE7-4903-B6D1-423507ECD5EE}" srcOrd="1" destOrd="0" parTransId="{5C3756E3-F0BD-405D-8E7C-7DB54EBDD269}" sibTransId="{5F39EE77-7FE8-44CC-A3BB-35559082EB38}"/>
    <dgm:cxn modelId="{A6D49294-1F55-475A-9FB4-B6E4E6F2F183}" srcId="{8FBC5983-67EE-41A2-BE05-217CBBE7F103}" destId="{6E21B56A-1A39-4055-885F-8D5FAB49CD0D}" srcOrd="1" destOrd="0" parTransId="{4AC3881A-79A5-44E0-8875-3DD8140A1034}" sibTransId="{B97830E6-28A6-4201-A861-6F244AD46390}"/>
    <dgm:cxn modelId="{CCD36C95-EDC5-43BB-A443-2E6B71CDB7C8}" type="presOf" srcId="{21D0746C-8EE7-4903-B6D1-423507ECD5EE}" destId="{03B92B3A-0567-46AB-90DB-A41BB6F258D2}" srcOrd="0" destOrd="2" presId="urn:microsoft.com/office/officeart/2005/8/layout/pList2"/>
    <dgm:cxn modelId="{5A1831A5-EA75-4E23-B75F-49AC7D793E24}" type="presOf" srcId="{37BAA7B7-8D7F-42DD-822D-C96EACCAA510}" destId="{A8F4B893-E9BD-4449-83E8-9B24D66DCF38}" srcOrd="0" destOrd="0" presId="urn:microsoft.com/office/officeart/2005/8/layout/pList2"/>
    <dgm:cxn modelId="{3408DEA6-682D-4F8D-884B-103A8540EFB5}" type="presOf" srcId="{7715DBBF-821D-479D-BE97-44E1C3C400D9}" destId="{03B92B3A-0567-46AB-90DB-A41BB6F258D2}" srcOrd="0" destOrd="3" presId="urn:microsoft.com/office/officeart/2005/8/layout/pList2"/>
    <dgm:cxn modelId="{8CC60EA7-FAFD-435F-B0B0-D6974536CB8D}" type="presOf" srcId="{7EAC92BA-4726-48B3-A361-6AAD2E7F2D69}" destId="{EBC527B7-D5A4-4C47-8FA3-AEDBBC618B1F}" srcOrd="0" destOrd="0" presId="urn:microsoft.com/office/officeart/2005/8/layout/pList2"/>
    <dgm:cxn modelId="{6F9A4FA9-5478-4034-9B04-5C88CD296E26}" srcId="{CE0B433E-FD64-4766-9693-C9E4609C0DEA}" destId="{04B5CFA4-B1E4-403C-8127-2933F85BE425}" srcOrd="2" destOrd="0" parTransId="{ECBE697A-069F-479A-977C-401C3F70EFEE}" sibTransId="{DF5B9611-BE2F-4ECC-876C-5D5363575858}"/>
    <dgm:cxn modelId="{E1414BAA-DD49-4AA6-9AB4-B6C6B1945239}" srcId="{66A96BA1-070C-49CD-94D2-F897ECCB0DE3}" destId="{A519DCDA-C2F8-4638-BF75-32E1C05FFEB4}" srcOrd="0" destOrd="0" parTransId="{8ACF1CDB-B17E-41B7-89DC-FA49193C527F}" sibTransId="{E8EFA6AB-D372-47D0-B344-3436B2094B23}"/>
    <dgm:cxn modelId="{99E6E9AF-06C6-4D43-A402-131B8E0837B5}" type="presOf" srcId="{A519DCDA-C2F8-4638-BF75-32E1C05FFEB4}" destId="{03B92B3A-0567-46AB-90DB-A41BB6F258D2}" srcOrd="0" destOrd="1" presId="urn:microsoft.com/office/officeart/2005/8/layout/pList2"/>
    <dgm:cxn modelId="{596659B5-AF55-4DD4-9FF8-202A5B0FF97D}" srcId="{8FBC5983-67EE-41A2-BE05-217CBBE7F103}" destId="{82D881CA-4CEF-4F52-88FC-FC039D93D72F}" srcOrd="0" destOrd="0" parTransId="{C2A04EFC-1CDA-4F81-A594-AF903F7E38A1}" sibTransId="{A8D2626D-F14E-4C99-B931-5AAC8584633E}"/>
    <dgm:cxn modelId="{8A636FB6-3EB6-4693-B617-168FA4E34245}" type="presOf" srcId="{7ABE9869-75C1-41F2-9B73-6FB2F62EEE67}" destId="{6BCF579E-19A2-4627-A868-F30C4FA08CBC}" srcOrd="0" destOrd="4" presId="urn:microsoft.com/office/officeart/2005/8/layout/pList2"/>
    <dgm:cxn modelId="{C8B5B8BC-AB25-4B39-9596-26AF5FD973BE}" type="presOf" srcId="{CE0B433E-FD64-4766-9693-C9E4609C0DEA}" destId="{6BCF579E-19A2-4627-A868-F30C4FA08CBC}" srcOrd="0" destOrd="0" presId="urn:microsoft.com/office/officeart/2005/8/layout/pList2"/>
    <dgm:cxn modelId="{C22FE8BC-5AA9-4BCB-8484-82E8615C574E}" type="presOf" srcId="{98B89447-D50B-4EEA-9563-FD8960A3D7A4}" destId="{46BB8B03-8BCE-4041-8830-0271537AA55A}" srcOrd="0" destOrd="4" presId="urn:microsoft.com/office/officeart/2005/8/layout/pList2"/>
    <dgm:cxn modelId="{A595ADC4-22DE-4304-A72A-7FAAE5D003EB}" type="presOf" srcId="{82D881CA-4CEF-4F52-88FC-FC039D93D72F}" destId="{19B9D798-F183-4415-97D3-4D99E748BA60}" srcOrd="0" destOrd="1" presId="urn:microsoft.com/office/officeart/2005/8/layout/pList2"/>
    <dgm:cxn modelId="{AFA0D3C6-CAAF-46E8-A3E0-4446F9B1D2F0}" srcId="{8FBC5983-67EE-41A2-BE05-217CBBE7F103}" destId="{7D19540B-B8A8-494A-9595-F62A29B5089D}" srcOrd="2" destOrd="0" parTransId="{A6F515D4-CF3D-4E13-AF9B-0D69BA9F5560}" sibTransId="{67B5D696-05CF-4C0E-975E-5D3D010B656D}"/>
    <dgm:cxn modelId="{CCE298C7-F355-4393-BB12-68D10ED4AC5F}" type="presOf" srcId="{6E21B56A-1A39-4055-885F-8D5FAB49CD0D}" destId="{19B9D798-F183-4415-97D3-4D99E748BA60}" srcOrd="0" destOrd="2" presId="urn:microsoft.com/office/officeart/2005/8/layout/pList2"/>
    <dgm:cxn modelId="{B18596CF-0E61-42AF-BE4D-34B05BD1D4A7}" srcId="{CE0B433E-FD64-4766-9693-C9E4609C0DEA}" destId="{7ABE9869-75C1-41F2-9B73-6FB2F62EEE67}" srcOrd="3" destOrd="0" parTransId="{D738EC0E-4492-41C2-97E2-D261FD368902}" sibTransId="{5B109EEB-2FD5-414A-8916-B14AEDE1CBB5}"/>
    <dgm:cxn modelId="{A3B273D5-C299-404F-A9D1-B3A22D5D67AD}" type="presOf" srcId="{D5716C41-C864-4D36-8B6A-6B07F8F8B17C}" destId="{4DB25203-2040-4C4E-984E-97E6280FB3F7}" srcOrd="0" destOrd="1" presId="urn:microsoft.com/office/officeart/2005/8/layout/pList2"/>
    <dgm:cxn modelId="{502557DD-0FB3-4A5D-A14A-AFCAD72C10B8}" srcId="{650F3F04-A6A0-48D0-8CCF-8926351270D5}" destId="{8FBC5983-67EE-41A2-BE05-217CBBE7F103}" srcOrd="1" destOrd="0" parTransId="{D3BB7DBF-1BB2-4887-83DD-65C9914D5284}" sibTransId="{7EAC92BA-4726-48B3-A361-6AAD2E7F2D69}"/>
    <dgm:cxn modelId="{A518EDE3-390D-4643-B921-D25B87FDBF99}" srcId="{8ED69A4F-FB99-4633-AC9B-E5BB71A04E28}" destId="{C0F32682-3334-4D8C-87D0-97C57C001471}" srcOrd="2" destOrd="0" parTransId="{08FDCA9F-53D3-4280-982E-884BBF75E0BC}" sibTransId="{7294F893-2FF2-498B-92DA-7FBF54A5937B}"/>
    <dgm:cxn modelId="{66FE48E6-2E5A-49F3-B88E-E956C019CF7B}" type="presOf" srcId="{698D670F-9108-4D89-94D7-D82259D34A04}" destId="{C44A2017-6E4F-411E-B3F8-C9D97866A9C0}" srcOrd="0" destOrd="0" presId="urn:microsoft.com/office/officeart/2005/8/layout/pList2"/>
    <dgm:cxn modelId="{052DB0E6-281F-486D-9199-005922B79319}" type="presOf" srcId="{66A96BA1-070C-49CD-94D2-F897ECCB0DE3}" destId="{03B92B3A-0567-46AB-90DB-A41BB6F258D2}" srcOrd="0" destOrd="0" presId="urn:microsoft.com/office/officeart/2005/8/layout/pList2"/>
    <dgm:cxn modelId="{DEEE3EE7-2A7F-4E4A-B607-D648F65A858A}" srcId="{8ED69A4F-FB99-4633-AC9B-E5BB71A04E28}" destId="{7447CCE1-C309-4215-A2CE-2397A44339DE}" srcOrd="4" destOrd="0" parTransId="{B6D8D950-684E-439C-A2DC-BA2E2271F9AA}" sibTransId="{B010A097-D4E0-48AE-9EFA-6DA1B236E96C}"/>
    <dgm:cxn modelId="{EA892FEA-B927-4C7F-B823-3642EAEE7A6A}" srcId="{650F3F04-A6A0-48D0-8CCF-8926351270D5}" destId="{CE0B433E-FD64-4766-9693-C9E4609C0DEA}" srcOrd="4" destOrd="0" parTransId="{88026453-DE74-41C5-991A-7C3ACA413050}" sibTransId="{7727DFAE-ACF3-44E4-9B2F-C153673E45BC}"/>
    <dgm:cxn modelId="{EE0C4DEC-C7E2-4749-8F90-8E161705BE3D}" type="presOf" srcId="{32A10BFF-351F-48AC-BB5E-ACAF77E0193D}" destId="{6BCF579E-19A2-4627-A868-F30C4FA08CBC}" srcOrd="0" destOrd="1" presId="urn:microsoft.com/office/officeart/2005/8/layout/pList2"/>
    <dgm:cxn modelId="{35E7DFF1-C9E4-4A71-A35A-D827863E4816}" type="presOf" srcId="{04B5CFA4-B1E4-403C-8127-2933F85BE425}" destId="{6BCF579E-19A2-4627-A868-F30C4FA08CBC}" srcOrd="0" destOrd="3" presId="urn:microsoft.com/office/officeart/2005/8/layout/pList2"/>
    <dgm:cxn modelId="{65FA99F9-8F4A-41BB-8B0A-2C8098F5FCC9}" srcId="{8ED69A4F-FB99-4633-AC9B-E5BB71A04E28}" destId="{0546A2B0-AA57-4981-A915-6E191147B325}" srcOrd="0" destOrd="0" parTransId="{C372B5B9-6D4C-4A35-86CD-2ED2EF9C9864}" sibTransId="{EF4C7FF5-57EC-4962-8E53-5C3D6870D730}"/>
    <dgm:cxn modelId="{16E9AAFB-37B8-4702-A4FC-1505FA242941}" srcId="{8FBC5983-67EE-41A2-BE05-217CBBE7F103}" destId="{7BF084AC-BCEE-4D1F-B133-879368155225}" srcOrd="3" destOrd="0" parTransId="{EDF5D464-C90D-4116-83E4-3E61A633955A}" sibTransId="{23DA1DFC-9FBF-4D88-B018-5756F160E678}"/>
    <dgm:cxn modelId="{6FBEECFB-2741-4A1E-8BAD-6CB955151320}" type="presOf" srcId="{7BF084AC-BCEE-4D1F-B133-879368155225}" destId="{19B9D798-F183-4415-97D3-4D99E748BA60}" srcOrd="0" destOrd="4" presId="urn:microsoft.com/office/officeart/2005/8/layout/pList2"/>
    <dgm:cxn modelId="{885E6DFF-1DCD-48D5-B775-47D88ECA6511}" type="presOf" srcId="{E995ACD3-6EC1-4A34-9CFA-0571BF03E50A}" destId="{1BD921F4-586D-4046-B5BF-4324E448D313}" srcOrd="0" destOrd="0" presId="urn:microsoft.com/office/officeart/2005/8/layout/pList2"/>
    <dgm:cxn modelId="{2B28A7AB-92CA-4045-B5D5-9DB80ED4D845}" type="presParOf" srcId="{690681B3-A776-4A19-B6A4-E0CCDB46948C}" destId="{661538A1-4757-4375-86EC-0CC0BC6E893C}" srcOrd="0" destOrd="0" presId="urn:microsoft.com/office/officeart/2005/8/layout/pList2"/>
    <dgm:cxn modelId="{91A526DE-EEE2-4367-91D7-E5720BE1D4FD}" type="presParOf" srcId="{690681B3-A776-4A19-B6A4-E0CCDB46948C}" destId="{A7A64A47-53D3-46C9-B525-AB7913B050EC}" srcOrd="1" destOrd="0" presId="urn:microsoft.com/office/officeart/2005/8/layout/pList2"/>
    <dgm:cxn modelId="{44541B00-C9F8-433E-B8F3-F7CABEF62FA0}" type="presParOf" srcId="{A7A64A47-53D3-46C9-B525-AB7913B050EC}" destId="{B2DE67D5-44A6-4F85-AB40-007E7777B355}" srcOrd="0" destOrd="0" presId="urn:microsoft.com/office/officeart/2005/8/layout/pList2"/>
    <dgm:cxn modelId="{199F575D-91F1-4387-8A0D-1EC72A31AA29}" type="presParOf" srcId="{B2DE67D5-44A6-4F85-AB40-007E7777B355}" destId="{46BB8B03-8BCE-4041-8830-0271537AA55A}" srcOrd="0" destOrd="0" presId="urn:microsoft.com/office/officeart/2005/8/layout/pList2"/>
    <dgm:cxn modelId="{7ECBC774-CDF7-4AA9-A637-2ED38AE25491}" type="presParOf" srcId="{B2DE67D5-44A6-4F85-AB40-007E7777B355}" destId="{7D5B28EC-A244-4E26-900D-B64FD1830C5C}" srcOrd="1" destOrd="0" presId="urn:microsoft.com/office/officeart/2005/8/layout/pList2"/>
    <dgm:cxn modelId="{0E6A2D5D-8221-475B-B5A7-2A295008F9A6}" type="presParOf" srcId="{B2DE67D5-44A6-4F85-AB40-007E7777B355}" destId="{3D3A365A-1C30-4A43-A186-BA4E3DA64011}" srcOrd="2" destOrd="0" presId="urn:microsoft.com/office/officeart/2005/8/layout/pList2"/>
    <dgm:cxn modelId="{56D5188F-D035-4FF4-8A6C-B4D4E95FC667}" type="presParOf" srcId="{A7A64A47-53D3-46C9-B525-AB7913B050EC}" destId="{1BD921F4-586D-4046-B5BF-4324E448D313}" srcOrd="1" destOrd="0" presId="urn:microsoft.com/office/officeart/2005/8/layout/pList2"/>
    <dgm:cxn modelId="{7A898B64-3D32-460C-844F-45F679EE38F5}" type="presParOf" srcId="{A7A64A47-53D3-46C9-B525-AB7913B050EC}" destId="{B2CBBBA3-A83C-4AC1-81B2-92A034CCED6A}" srcOrd="2" destOrd="0" presId="urn:microsoft.com/office/officeart/2005/8/layout/pList2"/>
    <dgm:cxn modelId="{0DFFF249-688C-4D1E-93EB-2C6F5A60552E}" type="presParOf" srcId="{B2CBBBA3-A83C-4AC1-81B2-92A034CCED6A}" destId="{19B9D798-F183-4415-97D3-4D99E748BA60}" srcOrd="0" destOrd="0" presId="urn:microsoft.com/office/officeart/2005/8/layout/pList2"/>
    <dgm:cxn modelId="{EB16FEB9-CFCF-40A2-928F-F42311A0C766}" type="presParOf" srcId="{B2CBBBA3-A83C-4AC1-81B2-92A034CCED6A}" destId="{C8DE63D0-1DD5-4578-9D44-BD24F22B22B7}" srcOrd="1" destOrd="0" presId="urn:microsoft.com/office/officeart/2005/8/layout/pList2"/>
    <dgm:cxn modelId="{4AF4A9B3-C9C3-4287-8802-3F435EA10A50}" type="presParOf" srcId="{B2CBBBA3-A83C-4AC1-81B2-92A034CCED6A}" destId="{7BC6758F-3603-43FD-B883-B70DBD54E4EA}" srcOrd="2" destOrd="0" presId="urn:microsoft.com/office/officeart/2005/8/layout/pList2"/>
    <dgm:cxn modelId="{0097FFC9-F031-4F7E-81F9-63308AF1B82A}" type="presParOf" srcId="{A7A64A47-53D3-46C9-B525-AB7913B050EC}" destId="{EBC527B7-D5A4-4C47-8FA3-AEDBBC618B1F}" srcOrd="3" destOrd="0" presId="urn:microsoft.com/office/officeart/2005/8/layout/pList2"/>
    <dgm:cxn modelId="{3459D9E1-CBB4-40BA-B3BB-FB21E5CBA513}" type="presParOf" srcId="{A7A64A47-53D3-46C9-B525-AB7913B050EC}" destId="{838BE6F8-5C25-4786-84E8-2864A5AF3995}" srcOrd="4" destOrd="0" presId="urn:microsoft.com/office/officeart/2005/8/layout/pList2"/>
    <dgm:cxn modelId="{FF22C315-F767-40AE-8FCF-DCE0387767E6}" type="presParOf" srcId="{838BE6F8-5C25-4786-84E8-2864A5AF3995}" destId="{03B92B3A-0567-46AB-90DB-A41BB6F258D2}" srcOrd="0" destOrd="0" presId="urn:microsoft.com/office/officeart/2005/8/layout/pList2"/>
    <dgm:cxn modelId="{11ED5BB8-13DD-4FBC-BC49-4C08E092E9A0}" type="presParOf" srcId="{838BE6F8-5C25-4786-84E8-2864A5AF3995}" destId="{9FFADCA9-8032-4B16-A1F8-49557921E2BF}" srcOrd="1" destOrd="0" presId="urn:microsoft.com/office/officeart/2005/8/layout/pList2"/>
    <dgm:cxn modelId="{DC72F653-A0DA-4DEB-8606-8515A5B0074A}" type="presParOf" srcId="{838BE6F8-5C25-4786-84E8-2864A5AF3995}" destId="{53C435E0-4757-4940-9504-0BA7EA3E2179}" srcOrd="2" destOrd="0" presId="urn:microsoft.com/office/officeart/2005/8/layout/pList2"/>
    <dgm:cxn modelId="{8C23C688-BB76-427B-A4D2-8BA61121C9B2}" type="presParOf" srcId="{A7A64A47-53D3-46C9-B525-AB7913B050EC}" destId="{A8F4B893-E9BD-4449-83E8-9B24D66DCF38}" srcOrd="5" destOrd="0" presId="urn:microsoft.com/office/officeart/2005/8/layout/pList2"/>
    <dgm:cxn modelId="{9873C98B-7705-4936-9CE6-8B72E5829EF7}" type="presParOf" srcId="{A7A64A47-53D3-46C9-B525-AB7913B050EC}" destId="{567C939F-00AA-4F34-B492-9FC52C0D8CE6}" srcOrd="6" destOrd="0" presId="urn:microsoft.com/office/officeart/2005/8/layout/pList2"/>
    <dgm:cxn modelId="{622283DD-16D0-4826-9684-CD8481D33398}" type="presParOf" srcId="{567C939F-00AA-4F34-B492-9FC52C0D8CE6}" destId="{4DB25203-2040-4C4E-984E-97E6280FB3F7}" srcOrd="0" destOrd="0" presId="urn:microsoft.com/office/officeart/2005/8/layout/pList2"/>
    <dgm:cxn modelId="{75291C71-0FC3-4D62-95C9-74501B2F1FD8}" type="presParOf" srcId="{567C939F-00AA-4F34-B492-9FC52C0D8CE6}" destId="{13C6880B-D478-41F4-8658-6B67AA5A9687}" srcOrd="1" destOrd="0" presId="urn:microsoft.com/office/officeart/2005/8/layout/pList2"/>
    <dgm:cxn modelId="{5E4962EA-B0DB-4000-B41E-65A0A5F93D6D}" type="presParOf" srcId="{567C939F-00AA-4F34-B492-9FC52C0D8CE6}" destId="{31DFE43B-7BEA-46A9-A6BA-16047B2AB596}" srcOrd="2" destOrd="0" presId="urn:microsoft.com/office/officeart/2005/8/layout/pList2"/>
    <dgm:cxn modelId="{1E597521-9017-4619-81E3-717D4C1F9AD4}" type="presParOf" srcId="{A7A64A47-53D3-46C9-B525-AB7913B050EC}" destId="{C44A2017-6E4F-411E-B3F8-C9D97866A9C0}" srcOrd="7" destOrd="0" presId="urn:microsoft.com/office/officeart/2005/8/layout/pList2"/>
    <dgm:cxn modelId="{AF7C5E28-33E7-461B-89F5-3D40433F016A}" type="presParOf" srcId="{A7A64A47-53D3-46C9-B525-AB7913B050EC}" destId="{C71F4F29-94DA-4CDF-9250-04375E4BD57B}" srcOrd="8" destOrd="0" presId="urn:microsoft.com/office/officeart/2005/8/layout/pList2"/>
    <dgm:cxn modelId="{09B941D3-010D-4C86-852B-A680B94B1B52}" type="presParOf" srcId="{C71F4F29-94DA-4CDF-9250-04375E4BD57B}" destId="{6BCF579E-19A2-4627-A868-F30C4FA08CBC}" srcOrd="0" destOrd="0" presId="urn:microsoft.com/office/officeart/2005/8/layout/pList2"/>
    <dgm:cxn modelId="{BA084D10-6409-4736-8058-4408AAB6E67B}" type="presParOf" srcId="{C71F4F29-94DA-4CDF-9250-04375E4BD57B}" destId="{3C4EB8A3-CC68-4AAE-ADA9-53A850FB3263}" srcOrd="1" destOrd="0" presId="urn:microsoft.com/office/officeart/2005/8/layout/pList2"/>
    <dgm:cxn modelId="{AEF0250D-B9B3-41B5-A257-58112E6AACA5}" type="presParOf" srcId="{C71F4F29-94DA-4CDF-9250-04375E4BD57B}" destId="{7F7BC131-552B-4EB1-8AFD-38EB2A7479B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538A1-4757-4375-86EC-0CC0BC6E893C}">
      <dsp:nvSpPr>
        <dsp:cNvPr id="0" name=""/>
        <dsp:cNvSpPr/>
      </dsp:nvSpPr>
      <dsp:spPr>
        <a:xfrm>
          <a:off x="0" y="2937"/>
          <a:ext cx="7368480" cy="1554277"/>
        </a:xfrm>
        <a:prstGeom prst="roundRect">
          <a:avLst>
            <a:gd name="adj" fmla="val 10000"/>
          </a:avLst>
        </a:prstGeom>
        <a:solidFill>
          <a:schemeClr val="bg1">
            <a:lumMod val="75000"/>
            <a:alpha val="33000"/>
          </a:schemeClr>
        </a:solidFill>
        <a:ln w="12700" cap="flat" cmpd="sng" algn="ctr">
          <a:solidFill>
            <a:schemeClr val="accent1">
              <a:tint val="40000"/>
              <a:hueOff val="0"/>
              <a:satOff val="0"/>
              <a:lumOff val="0"/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A365A-1C30-4A43-A186-BA4E3DA64011}">
      <dsp:nvSpPr>
        <dsp:cNvPr id="0" name=""/>
        <dsp:cNvSpPr/>
      </dsp:nvSpPr>
      <dsp:spPr>
        <a:xfrm rot="5400000">
          <a:off x="293714" y="207236"/>
          <a:ext cx="1141198" cy="113980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" t="-13269" r="-13269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B8B03-8BCE-4041-8830-0271537AA55A}">
      <dsp:nvSpPr>
        <dsp:cNvPr id="0" name=""/>
        <dsp:cNvSpPr/>
      </dsp:nvSpPr>
      <dsp:spPr>
        <a:xfrm rot="10800000">
          <a:off x="223421" y="1554277"/>
          <a:ext cx="1281784" cy="1899672"/>
        </a:xfrm>
        <a:prstGeom prst="round2SameRect">
          <a:avLst>
            <a:gd name="adj1" fmla="val 10500"/>
            <a:gd name="adj2" fmla="val 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/>
            <a:t>Proben-präparation</a:t>
          </a:r>
          <a:endParaRPr lang="de-DE" sz="14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Trennen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Schleifen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Polieren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Ätzen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..</a:t>
          </a:r>
          <a:endParaRPr lang="de-DE" sz="1000" kern="1200" dirty="0"/>
        </a:p>
      </dsp:txBody>
      <dsp:txXfrm rot="10800000">
        <a:off x="262840" y="1554277"/>
        <a:ext cx="1202946" cy="1860253"/>
      </dsp:txXfrm>
    </dsp:sp>
    <dsp:sp modelId="{7BC6758F-3603-43FD-B883-B70DBD54E4EA}">
      <dsp:nvSpPr>
        <dsp:cNvPr id="0" name=""/>
        <dsp:cNvSpPr/>
      </dsp:nvSpPr>
      <dsp:spPr>
        <a:xfrm>
          <a:off x="1703677" y="207236"/>
          <a:ext cx="1141198" cy="113980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r="-49652" b="-4965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9D798-F183-4415-97D3-4D99E748BA60}">
      <dsp:nvSpPr>
        <dsp:cNvPr id="0" name=""/>
        <dsp:cNvSpPr/>
      </dsp:nvSpPr>
      <dsp:spPr>
        <a:xfrm rot="10800000">
          <a:off x="1633384" y="1554277"/>
          <a:ext cx="1281784" cy="1899672"/>
        </a:xfrm>
        <a:prstGeom prst="round2SameRect">
          <a:avLst>
            <a:gd name="adj1" fmla="val 10500"/>
            <a:gd name="adj2" fmla="val 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Bildaufnahme</a:t>
          </a:r>
          <a:endParaRPr lang="de-DE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REM (SE, BSE, EDX, EBSD)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LiMi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CLSM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...</a:t>
          </a:r>
          <a:endParaRPr lang="de-DE" sz="1000" kern="1200" dirty="0"/>
        </a:p>
      </dsp:txBody>
      <dsp:txXfrm rot="10800000">
        <a:off x="1672803" y="1554277"/>
        <a:ext cx="1202946" cy="1860253"/>
      </dsp:txXfrm>
    </dsp:sp>
    <dsp:sp modelId="{53C435E0-4757-4940-9504-0BA7EA3E2179}">
      <dsp:nvSpPr>
        <dsp:cNvPr id="0" name=""/>
        <dsp:cNvSpPr/>
      </dsp:nvSpPr>
      <dsp:spPr>
        <a:xfrm>
          <a:off x="3113640" y="207236"/>
          <a:ext cx="1141198" cy="113980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92B3A-0567-46AB-90DB-A41BB6F258D2}">
      <dsp:nvSpPr>
        <dsp:cNvPr id="0" name=""/>
        <dsp:cNvSpPr/>
      </dsp:nvSpPr>
      <dsp:spPr>
        <a:xfrm rot="10800000">
          <a:off x="3043347" y="1554277"/>
          <a:ext cx="1281784" cy="1899672"/>
        </a:xfrm>
        <a:prstGeom prst="round2SameRect">
          <a:avLst>
            <a:gd name="adj1" fmla="val 10500"/>
            <a:gd name="adj2" fmla="val 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Bild-verarbeitung</a:t>
          </a:r>
          <a:endParaRPr lang="de-DE" sz="12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Zuschneiden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Filtern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Binarisierung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...</a:t>
          </a:r>
          <a:endParaRPr lang="de-DE" sz="1000" kern="1200" dirty="0"/>
        </a:p>
      </dsp:txBody>
      <dsp:txXfrm rot="10800000">
        <a:off x="3082766" y="1554277"/>
        <a:ext cx="1202946" cy="1860253"/>
      </dsp:txXfrm>
    </dsp:sp>
    <dsp:sp modelId="{31DFE43B-7BEA-46A9-A6BA-16047B2AB596}">
      <dsp:nvSpPr>
        <dsp:cNvPr id="0" name=""/>
        <dsp:cNvSpPr/>
      </dsp:nvSpPr>
      <dsp:spPr>
        <a:xfrm>
          <a:off x="4523603" y="207236"/>
          <a:ext cx="1141198" cy="113980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25203-2040-4C4E-984E-97E6280FB3F7}">
      <dsp:nvSpPr>
        <dsp:cNvPr id="0" name=""/>
        <dsp:cNvSpPr/>
      </dsp:nvSpPr>
      <dsp:spPr>
        <a:xfrm rot="10800000">
          <a:off x="4453310" y="1554277"/>
          <a:ext cx="1281784" cy="1899672"/>
        </a:xfrm>
        <a:prstGeom prst="round2SameRect">
          <a:avLst>
            <a:gd name="adj1" fmla="val 10500"/>
            <a:gd name="adj2" fmla="val 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200" kern="1200" dirty="0"/>
            <a:t>Bilderkennung</a:t>
          </a:r>
          <a:endParaRPr lang="de-DE" sz="12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Segmentierung</a:t>
          </a:r>
          <a:endParaRPr lang="de-DE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kern="1200" dirty="0"/>
            <a:t>Messung</a:t>
          </a:r>
          <a:endParaRPr lang="de-DE" sz="1000" kern="1200" dirty="0"/>
        </a:p>
      </dsp:txBody>
      <dsp:txXfrm rot="10800000">
        <a:off x="4492729" y="1554277"/>
        <a:ext cx="1202946" cy="1860253"/>
      </dsp:txXfrm>
    </dsp:sp>
    <dsp:sp modelId="{7F7BC131-552B-4EB1-8AFD-38EB2A7479BB}">
      <dsp:nvSpPr>
        <dsp:cNvPr id="0" name=""/>
        <dsp:cNvSpPr/>
      </dsp:nvSpPr>
      <dsp:spPr>
        <a:xfrm>
          <a:off x="5933566" y="185535"/>
          <a:ext cx="1141198" cy="113980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6" t="793" r="156" b="-1279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F579E-19A2-4627-A868-F30C4FA08CBC}">
      <dsp:nvSpPr>
        <dsp:cNvPr id="0" name=""/>
        <dsp:cNvSpPr/>
      </dsp:nvSpPr>
      <dsp:spPr>
        <a:xfrm rot="10800000">
          <a:off x="5863273" y="1554277"/>
          <a:ext cx="1281784" cy="1899672"/>
        </a:xfrm>
        <a:prstGeom prst="round2SameRect">
          <a:avLst>
            <a:gd name="adj1" fmla="val 10500"/>
            <a:gd name="adj2" fmla="val 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/>
            <a:t>Kennzeichen-Berechnung</a:t>
          </a:r>
          <a:endParaRPr lang="de-DE" sz="13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b="0" kern="1200" dirty="0"/>
            <a:t>Äquivalent-durchmesser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b="0" kern="1200" dirty="0"/>
            <a:t>Korngröße</a:t>
          </a:r>
          <a:endParaRPr lang="de-DE" sz="1000" b="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b="0" kern="1200" dirty="0"/>
            <a:t>Freie-Matrix-Weglänge</a:t>
          </a:r>
          <a:endParaRPr lang="de-DE" sz="1000" b="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000" b="0" kern="1200" dirty="0"/>
            <a:t>...</a:t>
          </a:r>
          <a:endParaRPr lang="de-DE" sz="1000" b="0" kern="1200" dirty="0"/>
        </a:p>
      </dsp:txBody>
      <dsp:txXfrm rot="10800000">
        <a:off x="5902692" y="1554277"/>
        <a:ext cx="1202946" cy="18602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728AD-B8FF-467B-AF5F-4891412E46D0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045E6-D734-4DB2-BEE5-DF972DD20C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0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2177EBBD-2CD3-460C-8834-0B193E5870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2326"/>
          <a:stretch/>
        </p:blipFill>
        <p:spPr>
          <a:xfrm rot="5400000">
            <a:off x="2498399" y="-2498666"/>
            <a:ext cx="3186000" cy="8182800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8F19CFF3-17F5-48C8-8943-A40FF8A68294}"/>
              </a:ext>
            </a:extLst>
          </p:cNvPr>
          <p:cNvSpPr/>
          <p:nvPr userDrawn="1"/>
        </p:nvSpPr>
        <p:spPr>
          <a:xfrm>
            <a:off x="0" y="-266"/>
            <a:ext cx="8182799" cy="3186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0"/>
                </a:schemeClr>
              </a:gs>
              <a:gs pos="100000">
                <a:schemeClr val="tx1">
                  <a:alpha val="4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4230000"/>
            <a:ext cx="7560000" cy="324000"/>
          </a:xfrm>
        </p:spPr>
        <p:txBody>
          <a:bodyPr/>
          <a:lstStyle>
            <a:lvl1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1pPr>
            <a:lvl2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2pPr>
            <a:lvl3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3pPr>
            <a:lvl4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4pPr>
            <a:lvl5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5pPr>
            <a:lvl6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6pPr>
            <a:lvl7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7pPr>
            <a:lvl8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8pPr>
            <a:lvl9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68000" y="4680000"/>
            <a:ext cx="7560000" cy="144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8000" y="3499200"/>
            <a:ext cx="2505600" cy="173898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895200"/>
            <a:ext cx="3527936" cy="324000"/>
          </a:xfrm>
        </p:spPr>
        <p:txBody>
          <a:bodyPr/>
          <a:lstStyle>
            <a:lvl1pPr>
              <a:lnSpc>
                <a:spcPts val="2500"/>
              </a:lnSpc>
              <a:defRPr cap="all" baseline="0"/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1014C3C3-9CC0-4F10-8D64-ECEA7A1298F1}"/>
              </a:ext>
            </a:extLst>
          </p:cNvPr>
          <p:cNvSpPr/>
          <p:nvPr userDrawn="1"/>
        </p:nvSpPr>
        <p:spPr>
          <a:xfrm>
            <a:off x="7096236" y="1829987"/>
            <a:ext cx="965759" cy="965759"/>
          </a:xfrm>
          <a:prstGeom prst="ellipse">
            <a:avLst/>
          </a:prstGeom>
          <a:solidFill>
            <a:srgbClr val="FFFFFF">
              <a:alpha val="21961"/>
            </a:srgbClr>
          </a:solidFill>
          <a:ln w="28575">
            <a:solidFill>
              <a:srgbClr val="EDB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65B86E68-C28E-4811-A5B6-9F615825DD2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26146" y="1915239"/>
            <a:ext cx="727325" cy="72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8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756000"/>
            <a:ext cx="8172000" cy="720000"/>
          </a:xfrm>
        </p:spPr>
        <p:txBody>
          <a:bodyPr/>
          <a:lstStyle>
            <a:lvl1pPr>
              <a:lnSpc>
                <a:spcPts val="57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476441"/>
            <a:ext cx="8172000" cy="1439863"/>
          </a:xfrm>
        </p:spPr>
        <p:txBody>
          <a:bodyPr/>
          <a:lstStyle>
            <a:lvl1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1pPr>
            <a:lvl2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2pPr>
            <a:lvl3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3pPr>
            <a:lvl4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4pPr>
            <a:lvl5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5pPr>
            <a:lvl6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6pPr>
            <a:lvl7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7pPr>
            <a:lvl8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8pPr>
            <a:lvl9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2910894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828000"/>
            <a:ext cx="8172000" cy="540000"/>
          </a:xfrm>
        </p:spPr>
        <p:txBody>
          <a:bodyPr/>
          <a:lstStyle>
            <a:lvl1pPr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367999"/>
            <a:ext cx="8172000" cy="2916000"/>
          </a:xfrm>
        </p:spPr>
        <p:txBody>
          <a:bodyPr/>
          <a:lstStyle>
            <a:lvl1pPr>
              <a:lnSpc>
                <a:spcPts val="4400"/>
              </a:lnSpc>
              <a:spcAft>
                <a:spcPts val="0"/>
              </a:spcAft>
              <a:defRPr sz="3600" b="0">
                <a:solidFill>
                  <a:schemeClr val="bg1"/>
                </a:solidFill>
              </a:defRPr>
            </a:lvl1pPr>
            <a:lvl2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2pPr>
            <a:lvl3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3pPr>
            <a:lvl4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4pPr>
            <a:lvl5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5pPr>
            <a:lvl6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6pPr>
            <a:lvl7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7pPr>
            <a:lvl8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8pPr>
            <a:lvl9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7051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234000">
              <a:tabLst>
                <a:tab pos="234000" algn="l"/>
              </a:tabLst>
              <a:defRPr/>
            </a:lvl2pPr>
            <a:lvl3pPr defTabSz="234000">
              <a:tabLst>
                <a:tab pos="234000" algn="l"/>
              </a:tabLst>
              <a:defRPr/>
            </a:lvl3pPr>
            <a:lvl4pPr defTabSz="234000">
              <a:tabLst>
                <a:tab pos="234000" algn="l"/>
              </a:tabLst>
              <a:defRPr/>
            </a:lvl4pPr>
            <a:lvl5pPr defTabSz="234000">
              <a:tabLst>
                <a:tab pos="234000" algn="l"/>
              </a:tabLst>
              <a:defRPr/>
            </a:lvl5pPr>
            <a:lvl6pPr marL="0" indent="0" defTabSz="234000">
              <a:buFont typeface="+mj-lt"/>
              <a:buNone/>
              <a:tabLst>
                <a:tab pos="234000" algn="l"/>
              </a:tabLst>
              <a:defRPr/>
            </a:lvl6pPr>
            <a:lvl7pPr defTabSz="234000">
              <a:tabLst>
                <a:tab pos="234000" algn="l"/>
              </a:tabLst>
              <a:defRPr/>
            </a:lvl7pPr>
            <a:lvl8pPr defTabSz="234000">
              <a:tabLst>
                <a:tab pos="234000" algn="l"/>
              </a:tabLst>
              <a:defRPr/>
            </a:lvl8pPr>
            <a:lvl9pPr defTabSz="234000">
              <a:tabLst>
                <a:tab pos="234000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58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68000" y="918000"/>
            <a:ext cx="8172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2628800" y="-468000"/>
            <a:ext cx="14833648" cy="6083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9252000" y="3327773"/>
            <a:ext cx="2067213" cy="86415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4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514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391117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052000" y="468000"/>
            <a:ext cx="5040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1999" y="3952800"/>
            <a:ext cx="5040000" cy="32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32570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 userDrawn="1">
          <p15:clr>
            <a:srgbClr val="FBAE40"/>
          </p15:clr>
        </p15:guide>
        <p15:guide id="2" pos="4468" userDrawn="1">
          <p15:clr>
            <a:srgbClr val="FBAE40"/>
          </p15:clr>
        </p15:guide>
        <p15:guide id="3" orient="horz" pos="291" userDrawn="1">
          <p15:clr>
            <a:srgbClr val="FBAE40"/>
          </p15:clr>
        </p15:guide>
        <p15:guide id="4" orient="horz" pos="241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62264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3" userDrawn="1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 userDrawn="1">
          <p15:clr>
            <a:srgbClr val="FBAE40"/>
          </p15:clr>
        </p15:guide>
        <p15:guide id="5" pos="279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426225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  <p15:guide id="5" pos="2790">
          <p15:clr>
            <a:srgbClr val="FBAE40"/>
          </p15:clr>
        </p15:guide>
        <p15:guide id="6" pos="544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324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 | ggf. weitere Angaben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4000" y="954000"/>
            <a:ext cx="4536000" cy="302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119991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50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4104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58719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220000" y="918000"/>
            <a:ext cx="342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13746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5624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 userDrawn="1">
          <p15:clr>
            <a:srgbClr val="FBAE40"/>
          </p15:clr>
        </p15:guide>
        <p15:guide id="5" orient="horz" pos="2564" userDrawn="1">
          <p15:clr>
            <a:srgbClr val="FBAE40"/>
          </p15:clr>
        </p15:guide>
        <p15:guide id="6" orient="horz" pos="151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240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98701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363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1779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468000" y="918000"/>
            <a:ext cx="7560000" cy="336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324000" y="4752000"/>
            <a:ext cx="252000" cy="10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‹Nr.›</a:t>
            </a:fld>
            <a:r>
              <a:rPr lang="de-DE" dirty="0"/>
              <a:t> 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/>
          <p:cNvSpPr/>
          <p:nvPr userDrawn="1"/>
        </p:nvSpPr>
        <p:spPr>
          <a:xfrm>
            <a:off x="611560" y="4679640"/>
            <a:ext cx="5886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AMPM-Übung: Quantitative Metallographie | Santiago Benito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E754090-F1AC-41F0-B538-477D4F942A7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1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67" r:id="rId5"/>
    <p:sldLayoutId id="2147483658" r:id="rId6"/>
    <p:sldLayoutId id="2147483659" r:id="rId7"/>
    <p:sldLayoutId id="2147483660" r:id="rId8"/>
    <p:sldLayoutId id="2147483661" r:id="rId9"/>
    <p:sldLayoutId id="2147483663" r:id="rId10"/>
    <p:sldLayoutId id="2147483662" r:id="rId11"/>
    <p:sldLayoutId id="2147483664" r:id="rId12"/>
    <p:sldLayoutId id="2147483665" r:id="rId13"/>
    <p:sldLayoutId id="2147483666" r:id="rId14"/>
    <p:sldLayoutId id="2147483654" r:id="rId15"/>
    <p:sldLayoutId id="2147483655" r:id="rId16"/>
  </p:sldLayoutIdLst>
  <p:hf hdr="0" dt="0"/>
  <p:txStyles>
    <p:title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1200"/>
        </a:spcAft>
        <a:buSzPct val="75000"/>
        <a:buFont typeface="Arial" panose="020B0604020202020204" pitchFamily="34" charset="0"/>
        <a:buNone/>
        <a:defRPr sz="15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234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468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702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 userDrawn="1">
          <p15:clr>
            <a:srgbClr val="5ACBF0"/>
          </p15:clr>
        </p15:guide>
        <p15:guide id="2" pos="5059" userDrawn="1">
          <p15:clr>
            <a:srgbClr val="5ACBF0"/>
          </p15:clr>
        </p15:guide>
        <p15:guide id="3" orient="horz" pos="245" userDrawn="1">
          <p15:clr>
            <a:srgbClr val="5ACBF0"/>
          </p15:clr>
        </p15:guide>
        <p15:guide id="4" orient="horz" pos="2700" userDrawn="1">
          <p15:clr>
            <a:srgbClr val="5ACBF0"/>
          </p15:clr>
        </p15:guide>
        <p15:guide id="5" pos="5760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0.tif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imagej.net/Fiji/Downloads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ti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3F806E7C-E56D-41BC-8AA6-00785CAB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999" y="4554000"/>
            <a:ext cx="7560000" cy="324000"/>
          </a:xfrm>
        </p:spPr>
        <p:txBody>
          <a:bodyPr/>
          <a:lstStyle/>
          <a:p>
            <a:r>
              <a:rPr lang="de-DE" altLang="de-DE" dirty="0"/>
              <a:t>Santiago Benito, Bochum - 20.10.2026 – benito@wtech.rub.de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91F5E70-F6F5-4247-85F2-66AA884F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99" y="3857166"/>
            <a:ext cx="5760185" cy="658800"/>
          </a:xfrm>
        </p:spPr>
        <p:txBody>
          <a:bodyPr/>
          <a:lstStyle/>
          <a:p>
            <a:r>
              <a:rPr lang="de-DE" sz="2400" dirty="0"/>
              <a:t>AMPM-Übung:</a:t>
            </a:r>
            <a:br>
              <a:rPr lang="de-DE" sz="2400" dirty="0"/>
            </a:br>
            <a:r>
              <a:rPr lang="de-DE" sz="2400" dirty="0"/>
              <a:t>Quantitative Metallographie</a:t>
            </a:r>
            <a:endParaRPr lang="de-DE" sz="2400" cap="non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3552809-4009-4C8A-8D35-353BD9291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080" y="3574299"/>
            <a:ext cx="1622719" cy="56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3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468000" y="424549"/>
            <a:ext cx="7560000" cy="468000"/>
          </a:xfrm>
        </p:spPr>
        <p:txBody>
          <a:bodyPr/>
          <a:lstStyle/>
          <a:p>
            <a:r>
              <a:rPr lang="es-AR" dirty="0">
                <a:solidFill>
                  <a:srgbClr val="17365C"/>
                </a:solidFill>
                <a:latin typeface="Arial" charset="0"/>
                <a:cs typeface="Arial" charset="0"/>
              </a:rPr>
              <a:t>Inhalt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320024" cy="2013790"/>
          </a:xfrm>
        </p:spPr>
        <p:txBody>
          <a:bodyPr/>
          <a:lstStyle/>
          <a:p>
            <a:pPr marL="284400" indent="-284400">
              <a:spcAft>
                <a:spcPts val="600"/>
              </a:spcAft>
              <a:buClr>
                <a:srgbClr val="8DAE10"/>
              </a:buClr>
              <a:buSzPct val="130000"/>
              <a:buFont typeface="Wingdings" charset="2"/>
              <a:buChar char="§"/>
            </a:pPr>
            <a:r>
              <a:rPr lang="es-AR" altLang="de-DE" b="0" dirty="0">
                <a:solidFill>
                  <a:srgbClr val="17365C"/>
                </a:solidFill>
                <a:latin typeface="+mj-lt"/>
                <a:ea typeface="Arial" charset="0"/>
                <a:cs typeface="Arial" charset="0"/>
              </a:rPr>
              <a:t>Motivation</a:t>
            </a:r>
          </a:p>
          <a:p>
            <a:pPr marL="284400" indent="-284400">
              <a:spcAft>
                <a:spcPts val="600"/>
              </a:spcAft>
              <a:buClr>
                <a:srgbClr val="8DAE10"/>
              </a:buClr>
              <a:buSzPct val="130000"/>
              <a:buFont typeface="Wingdings" charset="2"/>
              <a:buChar char="§"/>
            </a:pPr>
            <a:r>
              <a:rPr lang="es-AR" altLang="de-DE" b="0" dirty="0">
                <a:solidFill>
                  <a:srgbClr val="17365C"/>
                </a:solidFill>
                <a:latin typeface="+mj-lt"/>
                <a:ea typeface="Arial" charset="0"/>
                <a:cs typeface="Arial" charset="0"/>
              </a:rPr>
              <a:t>Bildanalyse: Einleitung</a:t>
            </a:r>
          </a:p>
          <a:p>
            <a:pPr marL="284400" indent="-284400">
              <a:spcAft>
                <a:spcPts val="600"/>
              </a:spcAft>
              <a:buClr>
                <a:srgbClr val="8DAE10"/>
              </a:buClr>
              <a:buSzPct val="130000"/>
              <a:buFont typeface="Wingdings" charset="2"/>
              <a:buChar char="§"/>
            </a:pPr>
            <a:r>
              <a:rPr lang="de-DE" altLang="de-DE" b="0" dirty="0">
                <a:solidFill>
                  <a:srgbClr val="17365C"/>
                </a:solidFill>
                <a:latin typeface="+mj-lt"/>
                <a:ea typeface="Arial" charset="0"/>
                <a:cs typeface="Arial" charset="0"/>
              </a:rPr>
              <a:t>Häufige Probleme und deren Lösungen</a:t>
            </a:r>
            <a:endParaRPr lang="es-AR" altLang="de-DE" b="0" dirty="0">
              <a:solidFill>
                <a:srgbClr val="17365C"/>
              </a:solidFill>
              <a:latin typeface="+mj-lt"/>
              <a:ea typeface="Arial" charset="0"/>
              <a:cs typeface="Arial" charset="0"/>
            </a:endParaRPr>
          </a:p>
          <a:p>
            <a:pPr marL="284400" indent="-284400">
              <a:spcAft>
                <a:spcPts val="600"/>
              </a:spcAft>
              <a:buClr>
                <a:srgbClr val="8DAE10"/>
              </a:buClr>
              <a:buSzPct val="130000"/>
              <a:buFont typeface="Wingdings" charset="2"/>
              <a:buChar char="§"/>
            </a:pPr>
            <a:r>
              <a:rPr lang="es-AR" altLang="de-DE" b="0" dirty="0">
                <a:solidFill>
                  <a:srgbClr val="17365C"/>
                </a:solidFill>
                <a:latin typeface="+mj-lt"/>
                <a:ea typeface="Arial" charset="0"/>
                <a:cs typeface="Arial" charset="0"/>
              </a:rPr>
              <a:t>ImageJ</a:t>
            </a:r>
          </a:p>
          <a:p>
            <a:pPr marL="284400" indent="-284400">
              <a:spcAft>
                <a:spcPts val="600"/>
              </a:spcAft>
              <a:buClr>
                <a:srgbClr val="8DAE10"/>
              </a:buClr>
              <a:buSzPct val="130000"/>
              <a:buFont typeface="Wingdings" charset="2"/>
              <a:buChar char="§"/>
            </a:pPr>
            <a:r>
              <a:rPr lang="es-AR" altLang="de-DE" sz="1600" b="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Zusammenfassung</a:t>
            </a:r>
            <a:endParaRPr lang="de-DE" altLang="de-DE" sz="1400" b="0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1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51BFA-5CDC-4124-B6D4-563D2872ADF2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114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3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698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Motivation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4</a:t>
            </a:fld>
            <a:r>
              <a:rPr lang="de-DE" dirty="0"/>
              <a:t> </a:t>
            </a:r>
          </a:p>
        </p:txBody>
      </p:sp>
      <p:sp>
        <p:nvSpPr>
          <p:cNvPr id="16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176008" cy="965341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Warum Quantitative Metallographie?</a:t>
            </a: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9F95BBB1-2692-4437-B970-9923F33477D1}"/>
              </a:ext>
            </a:extLst>
          </p:cNvPr>
          <p:cNvSpPr/>
          <p:nvPr/>
        </p:nvSpPr>
        <p:spPr>
          <a:xfrm>
            <a:off x="2432802" y="2265773"/>
            <a:ext cx="1819965" cy="1740835"/>
          </a:xfrm>
          <a:prstGeom prst="ellipse">
            <a:avLst/>
          </a:prstGeom>
          <a:solidFill>
            <a:srgbClr val="0035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3560"/>
              </a:solidFill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C031935-1945-4455-B854-67A367C8E830}"/>
              </a:ext>
            </a:extLst>
          </p:cNvPr>
          <p:cNvSpPr/>
          <p:nvPr/>
        </p:nvSpPr>
        <p:spPr>
          <a:xfrm>
            <a:off x="3705810" y="1606537"/>
            <a:ext cx="1819965" cy="1740835"/>
          </a:xfrm>
          <a:prstGeom prst="ellipse">
            <a:avLst/>
          </a:prstGeom>
          <a:solidFill>
            <a:srgbClr val="8DAE1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rgbClr val="003560"/>
              </a:solidFill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806B1AF4-5205-4255-96EA-BDB0B8BC5CD7}"/>
              </a:ext>
            </a:extLst>
          </p:cNvPr>
          <p:cNvSpPr/>
          <p:nvPr/>
        </p:nvSpPr>
        <p:spPr>
          <a:xfrm>
            <a:off x="5014963" y="971274"/>
            <a:ext cx="1819965" cy="1740835"/>
          </a:xfrm>
          <a:prstGeom prst="ellipse">
            <a:avLst/>
          </a:prstGeom>
          <a:solidFill>
            <a:schemeClr val="bg1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rgbClr val="003560"/>
                </a:solidFill>
              </a:rPr>
              <a:t>Performance</a:t>
            </a:r>
            <a:endParaRPr lang="de-DE" dirty="0">
              <a:solidFill>
                <a:srgbClr val="003560"/>
              </a:solidFill>
            </a:endParaRPr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BCAF8A8D-84D6-4FE2-8E40-89982A36AC59}"/>
              </a:ext>
            </a:extLst>
          </p:cNvPr>
          <p:cNvCxnSpPr>
            <a:cxnSpLocks/>
          </p:cNvCxnSpPr>
          <p:nvPr/>
        </p:nvCxnSpPr>
        <p:spPr>
          <a:xfrm>
            <a:off x="2064432" y="2288952"/>
            <a:ext cx="1863504" cy="453978"/>
          </a:xfrm>
          <a:prstGeom prst="straightConnector1">
            <a:avLst/>
          </a:prstGeom>
          <a:ln>
            <a:solidFill>
              <a:srgbClr val="0035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0CB5EA45-CC53-49E7-AE14-F38E69EC19A4}"/>
              </a:ext>
            </a:extLst>
          </p:cNvPr>
          <p:cNvSpPr txBox="1"/>
          <p:nvPr/>
        </p:nvSpPr>
        <p:spPr>
          <a:xfrm>
            <a:off x="6624071" y="2987412"/>
            <a:ext cx="15519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003560"/>
                </a:solidFill>
              </a:rPr>
              <a:t>System</a:t>
            </a:r>
            <a:endParaRPr lang="de-DE" dirty="0">
              <a:solidFill>
                <a:srgbClr val="003560"/>
              </a:solidFill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220C6C3D-08EB-41A7-A43C-5AFC7A282E20}"/>
              </a:ext>
            </a:extLst>
          </p:cNvPr>
          <p:cNvSpPr txBox="1"/>
          <p:nvPr/>
        </p:nvSpPr>
        <p:spPr>
          <a:xfrm rot="19956797">
            <a:off x="4022944" y="3456670"/>
            <a:ext cx="257571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srgbClr val="003560"/>
                </a:solidFill>
              </a:rPr>
              <a:t>Bottom-up Vorhersage</a:t>
            </a:r>
            <a:endParaRPr lang="de-DE" dirty="0">
              <a:solidFill>
                <a:srgbClr val="003560"/>
              </a:solidFill>
            </a:endParaRPr>
          </a:p>
        </p:txBody>
      </p: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7718FFAE-9EE3-420F-974E-3BB38DB12603}"/>
              </a:ext>
            </a:extLst>
          </p:cNvPr>
          <p:cNvCxnSpPr>
            <a:cxnSpLocks/>
          </p:cNvCxnSpPr>
          <p:nvPr/>
        </p:nvCxnSpPr>
        <p:spPr>
          <a:xfrm flipV="1">
            <a:off x="3855928" y="2742930"/>
            <a:ext cx="2729448" cy="1432661"/>
          </a:xfrm>
          <a:prstGeom prst="straightConnector1">
            <a:avLst/>
          </a:prstGeom>
          <a:ln w="57150">
            <a:solidFill>
              <a:srgbClr val="00356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C13DC7D3-231B-4936-B271-2ACAC1D2ACA3}"/>
              </a:ext>
            </a:extLst>
          </p:cNvPr>
          <p:cNvCxnSpPr>
            <a:cxnSpLocks/>
          </p:cNvCxnSpPr>
          <p:nvPr/>
        </p:nvCxnSpPr>
        <p:spPr>
          <a:xfrm flipH="1">
            <a:off x="2659715" y="661996"/>
            <a:ext cx="2990417" cy="1572956"/>
          </a:xfrm>
          <a:prstGeom prst="straightConnector1">
            <a:avLst/>
          </a:prstGeom>
          <a:ln w="57150">
            <a:solidFill>
              <a:srgbClr val="0035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C138A46B-32B6-418E-90D9-6F4D83883010}"/>
              </a:ext>
            </a:extLst>
          </p:cNvPr>
          <p:cNvSpPr txBox="1"/>
          <p:nvPr/>
        </p:nvSpPr>
        <p:spPr>
          <a:xfrm rot="19926329">
            <a:off x="2881059" y="1129205"/>
            <a:ext cx="24496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srgbClr val="003560"/>
                </a:solidFill>
              </a:rPr>
              <a:t>Top-down Materials Design</a:t>
            </a:r>
            <a:endParaRPr lang="de-DE" dirty="0">
              <a:solidFill>
                <a:srgbClr val="003560"/>
              </a:solidFill>
            </a:endParaRP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020DA705-7B9D-47CB-A1FD-9087EFC83946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5275045" y="2164843"/>
            <a:ext cx="1349026" cy="972610"/>
          </a:xfrm>
          <a:prstGeom prst="straightConnector1">
            <a:avLst/>
          </a:prstGeom>
          <a:ln>
            <a:solidFill>
              <a:srgbClr val="00356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Bogen 43">
            <a:extLst>
              <a:ext uri="{FF2B5EF4-FFF2-40B4-BE49-F238E27FC236}">
                <a16:creationId xmlns:a16="http://schemas.microsoft.com/office/drawing/2014/main" id="{59A6A195-28B5-4E90-9933-DF6CE1B8C16F}"/>
              </a:ext>
            </a:extLst>
          </p:cNvPr>
          <p:cNvSpPr/>
          <p:nvPr/>
        </p:nvSpPr>
        <p:spPr>
          <a:xfrm>
            <a:off x="2140496" y="2061689"/>
            <a:ext cx="2236628" cy="2294731"/>
          </a:xfrm>
          <a:prstGeom prst="arc">
            <a:avLst>
              <a:gd name="adj1" fmla="val 3755272"/>
              <a:gd name="adj2" fmla="val 14049309"/>
            </a:avLst>
          </a:prstGeom>
          <a:ln w="57150">
            <a:solidFill>
              <a:srgbClr val="003560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Bogen 44">
            <a:extLst>
              <a:ext uri="{FF2B5EF4-FFF2-40B4-BE49-F238E27FC236}">
                <a16:creationId xmlns:a16="http://schemas.microsoft.com/office/drawing/2014/main" id="{F102D267-9BE6-4E51-ACC7-5CCB7482AA04}"/>
              </a:ext>
            </a:extLst>
          </p:cNvPr>
          <p:cNvSpPr/>
          <p:nvPr/>
        </p:nvSpPr>
        <p:spPr>
          <a:xfrm rot="11316894">
            <a:off x="5007520" y="549596"/>
            <a:ext cx="2236628" cy="2294731"/>
          </a:xfrm>
          <a:prstGeom prst="arc">
            <a:avLst>
              <a:gd name="adj1" fmla="val 3461687"/>
              <a:gd name="adj2" fmla="val 14049309"/>
            </a:avLst>
          </a:prstGeom>
          <a:ln w="57150">
            <a:solidFill>
              <a:srgbClr val="003560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724B382-A1FF-4867-B3C6-82CBB2EFF4EC}"/>
              </a:ext>
            </a:extLst>
          </p:cNvPr>
          <p:cNvSpPr txBox="1"/>
          <p:nvPr/>
        </p:nvSpPr>
        <p:spPr>
          <a:xfrm>
            <a:off x="3838399" y="2240402"/>
            <a:ext cx="1551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solidFill>
                  <a:srgbClr val="003560"/>
                </a:solidFill>
              </a:rPr>
              <a:t>Makroskopische Eigenschaften</a:t>
            </a:r>
            <a:endParaRPr lang="de-DE" sz="1400" dirty="0">
              <a:solidFill>
                <a:srgbClr val="003560"/>
              </a:solidFill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4C6EA166-5B8F-46C8-8EFB-57AE498FEA35}"/>
              </a:ext>
            </a:extLst>
          </p:cNvPr>
          <p:cNvSpPr txBox="1"/>
          <p:nvPr/>
        </p:nvSpPr>
        <p:spPr>
          <a:xfrm>
            <a:off x="2432802" y="2908644"/>
            <a:ext cx="1819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>
                <a:solidFill>
                  <a:srgbClr val="003560"/>
                </a:solidFill>
              </a:rPr>
              <a:t>Zusammensetzung,</a:t>
            </a:r>
          </a:p>
          <a:p>
            <a:pPr algn="ctr"/>
            <a:r>
              <a:rPr lang="es-AR" sz="1400" dirty="0">
                <a:solidFill>
                  <a:srgbClr val="003560"/>
                </a:solidFill>
              </a:rPr>
              <a:t>Processing</a:t>
            </a:r>
            <a:endParaRPr lang="de-DE" sz="1400" dirty="0">
              <a:solidFill>
                <a:srgbClr val="003560"/>
              </a:solidFill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10964A62-C43E-41D0-8017-8764664CFD24}"/>
              </a:ext>
            </a:extLst>
          </p:cNvPr>
          <p:cNvSpPr txBox="1"/>
          <p:nvPr/>
        </p:nvSpPr>
        <p:spPr>
          <a:xfrm>
            <a:off x="768288" y="2138911"/>
            <a:ext cx="129614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dirty="0">
                <a:solidFill>
                  <a:srgbClr val="003560"/>
                </a:solidFill>
              </a:rPr>
              <a:t>Mikrostruktur</a:t>
            </a:r>
            <a:endParaRPr lang="de-DE" dirty="0">
              <a:solidFill>
                <a:srgbClr val="003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94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Bildanalyse: Einleitung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5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616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Einleitung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6</a:t>
            </a:fld>
            <a:r>
              <a:rPr lang="de-DE" dirty="0"/>
              <a:t> 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E8524FA1-1DDC-40DB-93B8-B26B6BB6A9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241763"/>
              </p:ext>
            </p:extLst>
          </p:nvPr>
        </p:nvGraphicFramePr>
        <p:xfrm>
          <a:off x="584434" y="946054"/>
          <a:ext cx="7368480" cy="345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48AC5217-19DA-4283-A8FC-8CF9C06D1579}"/>
              </a:ext>
            </a:extLst>
          </p:cNvPr>
          <p:cNvSpPr/>
          <p:nvPr/>
        </p:nvSpPr>
        <p:spPr>
          <a:xfrm>
            <a:off x="3706493" y="1162328"/>
            <a:ext cx="1119600" cy="1120478"/>
          </a:xfrm>
          <a:prstGeom prst="roundRect">
            <a:avLst>
              <a:gd name="adj" fmla="val 9399"/>
            </a:avLst>
          </a:prstGeom>
          <a:gradFill flip="none" rotWithShape="1">
            <a:gsLst>
              <a:gs pos="0">
                <a:schemeClr val="tx2">
                  <a:tint val="66000"/>
                  <a:satMod val="160000"/>
                  <a:alpha val="0"/>
                </a:schemeClr>
              </a:gs>
              <a:gs pos="100000">
                <a:schemeClr val="tx1">
                  <a:alpha val="62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AE6D3E7-3470-4E85-989D-80FA7238D5E3}"/>
              </a:ext>
            </a:extLst>
          </p:cNvPr>
          <p:cNvSpPr/>
          <p:nvPr/>
        </p:nvSpPr>
        <p:spPr>
          <a:xfrm>
            <a:off x="3563888" y="882048"/>
            <a:ext cx="4248472" cy="3568032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1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6B703287-6601-4C7D-8F03-23A516E3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765" y="951205"/>
            <a:ext cx="2353976" cy="2353976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Bilder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7</a:t>
            </a:fld>
            <a:r>
              <a:rPr lang="de-DE" dirty="0"/>
              <a:t> </a:t>
            </a:r>
          </a:p>
        </p:txBody>
      </p:sp>
      <p:sp>
        <p:nvSpPr>
          <p:cNvPr id="16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176008" cy="965341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Bilder sind Matrizen.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C5A0E02-5347-4F28-9D2C-F366D14AD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46" y="1403059"/>
            <a:ext cx="2353976" cy="234764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4EDFD4F-CB04-48AE-BCF1-97186CEE4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896" y="1385965"/>
            <a:ext cx="2334992" cy="232866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19F541B8-9B87-47DC-B397-48EFEEFAED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08" r="1236"/>
          <a:stretch/>
        </p:blipFill>
        <p:spPr>
          <a:xfrm>
            <a:off x="6288280" y="1183445"/>
            <a:ext cx="2318586" cy="232159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92D73D6D-4924-4EDB-91BB-0585619328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t="1226" r="902"/>
          <a:stretch/>
        </p:blipFill>
        <p:spPr>
          <a:xfrm>
            <a:off x="6059540" y="1393031"/>
            <a:ext cx="2326407" cy="2325127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87F2946C-9255-43F2-BEDD-3519AF669D4C}"/>
              </a:ext>
            </a:extLst>
          </p:cNvPr>
          <p:cNvSpPr/>
          <p:nvPr/>
        </p:nvSpPr>
        <p:spPr>
          <a:xfrm>
            <a:off x="1245270" y="3839580"/>
            <a:ext cx="85792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Binärbild</a:t>
            </a:r>
            <a:endParaRPr lang="de-DE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24DB5058-8E02-4E68-A20E-BEFDD8B5A1B8}"/>
              </a:ext>
            </a:extLst>
          </p:cNvPr>
          <p:cNvSpPr/>
          <p:nvPr/>
        </p:nvSpPr>
        <p:spPr>
          <a:xfrm>
            <a:off x="3551426" y="3841939"/>
            <a:ext cx="17139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8-Bit Graustufenbild</a:t>
            </a:r>
            <a:endParaRPr lang="de-DE" dirty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0C9CE868-E63F-437B-9268-E9F8F7C95161}"/>
              </a:ext>
            </a:extLst>
          </p:cNvPr>
          <p:cNvSpPr/>
          <p:nvPr/>
        </p:nvSpPr>
        <p:spPr>
          <a:xfrm>
            <a:off x="6784372" y="3832544"/>
            <a:ext cx="130997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8-Bit RGB-Bild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646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>
            <a:extLst>
              <a:ext uri="{FF2B5EF4-FFF2-40B4-BE49-F238E27FC236}">
                <a16:creationId xmlns:a16="http://schemas.microsoft.com/office/drawing/2014/main" id="{53E3EBAD-2657-49ED-90A6-4A69472FD624}"/>
              </a:ext>
            </a:extLst>
          </p:cNvPr>
          <p:cNvSpPr/>
          <p:nvPr/>
        </p:nvSpPr>
        <p:spPr>
          <a:xfrm>
            <a:off x="6937066" y="1354412"/>
            <a:ext cx="556728" cy="2605696"/>
          </a:xfrm>
          <a:prstGeom prst="rect">
            <a:avLst/>
          </a:prstGeom>
          <a:solidFill>
            <a:srgbClr val="FFCC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9279416A-1FEE-403F-A3C2-A33E9085135C}"/>
              </a:ext>
            </a:extLst>
          </p:cNvPr>
          <p:cNvSpPr/>
          <p:nvPr/>
        </p:nvSpPr>
        <p:spPr>
          <a:xfrm>
            <a:off x="6393926" y="1354412"/>
            <a:ext cx="543140" cy="2605696"/>
          </a:xfrm>
          <a:prstGeom prst="rect">
            <a:avLst/>
          </a:prstGeom>
          <a:solidFill>
            <a:srgbClr val="8DAE1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2D861D5A-3FC0-4B69-A1D9-693BB25324C8}"/>
              </a:ext>
            </a:extLst>
          </p:cNvPr>
          <p:cNvSpPr/>
          <p:nvPr/>
        </p:nvSpPr>
        <p:spPr>
          <a:xfrm>
            <a:off x="4874508" y="1354412"/>
            <a:ext cx="1519417" cy="2605696"/>
          </a:xfrm>
          <a:prstGeom prst="rect">
            <a:avLst/>
          </a:prstGeom>
          <a:solidFill>
            <a:srgbClr val="0035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0844DF88-DB38-4171-B472-CBD94187E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64" y="1213869"/>
            <a:ext cx="2883600" cy="3072609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Histogramm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8</a:t>
            </a:fld>
            <a:r>
              <a:rPr lang="de-DE" dirty="0"/>
              <a:t> </a:t>
            </a:r>
          </a:p>
        </p:txBody>
      </p:sp>
      <p:sp>
        <p:nvSpPr>
          <p:cNvPr id="16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968096" cy="965341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Graphische Darstellung der Verteilung der Grauwerte.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EA055DE-A650-4317-926F-E74991DE6D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69" r="-1" b="27577"/>
          <a:stretch/>
        </p:blipFill>
        <p:spPr>
          <a:xfrm>
            <a:off x="482888" y="1268625"/>
            <a:ext cx="2883600" cy="288485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706AF0D-537A-403E-AFAB-5331F99C9090}"/>
              </a:ext>
            </a:extLst>
          </p:cNvPr>
          <p:cNvGrpSpPr/>
          <p:nvPr/>
        </p:nvGrpSpPr>
        <p:grpSpPr>
          <a:xfrm>
            <a:off x="2585075" y="3761735"/>
            <a:ext cx="770649" cy="377843"/>
            <a:chOff x="6810124" y="6300907"/>
            <a:chExt cx="1241655" cy="504056"/>
          </a:xfrm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1EB0838B-EF04-48C5-8676-085C90AA3D1E}"/>
                </a:ext>
              </a:extLst>
            </p:cNvPr>
            <p:cNvSpPr/>
            <p:nvPr/>
          </p:nvSpPr>
          <p:spPr bwMode="auto">
            <a:xfrm>
              <a:off x="6810124" y="6300907"/>
              <a:ext cx="1241655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20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BE625F14-276E-4A03-B5FA-D5DF42AEF58F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E3C6D83A-A346-48B1-9471-597CB86957C3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D07465C9-2C9D-4B93-9977-00E2ECCC9238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7003B7ED-A948-470D-A9BF-330882EC97E2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30" name="Grafik 29">
            <a:extLst>
              <a:ext uri="{FF2B5EF4-FFF2-40B4-BE49-F238E27FC236}">
                <a16:creationId xmlns:a16="http://schemas.microsoft.com/office/drawing/2014/main" id="{0404C12E-80C8-44C7-ACDA-FED1FF8D88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1" t="7720" r="54709" b="78656"/>
          <a:stretch/>
        </p:blipFill>
        <p:spPr>
          <a:xfrm>
            <a:off x="2002943" y="1192568"/>
            <a:ext cx="1609722" cy="16046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A1D0F0D5-B284-4C1A-82D5-2BD455E1F81E}"/>
              </a:ext>
            </a:extLst>
          </p:cNvPr>
          <p:cNvGrpSpPr/>
          <p:nvPr/>
        </p:nvGrpSpPr>
        <p:grpSpPr>
          <a:xfrm>
            <a:off x="2908865" y="2381624"/>
            <a:ext cx="672534" cy="401855"/>
            <a:chOff x="6810124" y="6300907"/>
            <a:chExt cx="1281546" cy="504056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C4FDBDC4-399B-4949-89D4-8C0BCEEBD2CC}"/>
                </a:ext>
              </a:extLst>
            </p:cNvPr>
            <p:cNvSpPr/>
            <p:nvPr/>
          </p:nvSpPr>
          <p:spPr bwMode="auto">
            <a:xfrm>
              <a:off x="6810124" y="6300907"/>
              <a:ext cx="1281546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500" dirty="0">
                  <a:solidFill>
                    <a:schemeClr val="tx1"/>
                  </a:solidFill>
                </a:rPr>
                <a:t>8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F1A315EF-DF97-4787-9E84-BF3A8FEBDEB2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256BC33A-62D6-4D17-9F17-77D5034DD678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31ECAF9D-F9B1-4EAA-9A82-7C318A54CC94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73022C65-25F1-46E0-9887-52A0C37B997C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2FEF83E5-3490-4666-89C5-E5798D68588A}"/>
              </a:ext>
            </a:extLst>
          </p:cNvPr>
          <p:cNvSpPr/>
          <p:nvPr/>
        </p:nvSpPr>
        <p:spPr>
          <a:xfrm>
            <a:off x="530414" y="1586490"/>
            <a:ext cx="513194" cy="5131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593784C-33CE-41B0-AF91-438E1A57C08B}"/>
              </a:ext>
            </a:extLst>
          </p:cNvPr>
          <p:cNvCxnSpPr>
            <a:cxnSpLocks/>
          </p:cNvCxnSpPr>
          <p:nvPr/>
        </p:nvCxnSpPr>
        <p:spPr>
          <a:xfrm flipV="1">
            <a:off x="1043608" y="1192568"/>
            <a:ext cx="959335" cy="3939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3AB061F-E13D-437B-9101-4568D67259F4}"/>
              </a:ext>
            </a:extLst>
          </p:cNvPr>
          <p:cNvCxnSpPr>
            <a:cxnSpLocks/>
          </p:cNvCxnSpPr>
          <p:nvPr/>
        </p:nvCxnSpPr>
        <p:spPr>
          <a:xfrm>
            <a:off x="1047750" y="2099684"/>
            <a:ext cx="957263" cy="700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2192C596-3594-4D37-A019-36B46D66412C}"/>
              </a:ext>
            </a:extLst>
          </p:cNvPr>
          <p:cNvSpPr txBox="1"/>
          <p:nvPr/>
        </p:nvSpPr>
        <p:spPr>
          <a:xfrm>
            <a:off x="546053" y="3842020"/>
            <a:ext cx="957263" cy="276999"/>
          </a:xfrm>
          <a:prstGeom prst="rect">
            <a:avLst/>
          </a:prstGeom>
          <a:solidFill>
            <a:srgbClr val="FFE57F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MC-Karbid</a:t>
            </a:r>
            <a:endParaRPr lang="en-GB" sz="1200" dirty="0"/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036D11A3-C61C-44B9-B0B2-878B8AC20BA8}"/>
              </a:ext>
            </a:extLst>
          </p:cNvPr>
          <p:cNvCxnSpPr>
            <a:cxnSpLocks/>
            <a:stCxn id="42" idx="0"/>
          </p:cNvCxnSpPr>
          <p:nvPr/>
        </p:nvCxnSpPr>
        <p:spPr bwMode="auto">
          <a:xfrm flipV="1">
            <a:off x="1024685" y="3565021"/>
            <a:ext cx="0" cy="27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CDBFFEAE-BE1C-4818-BABF-C06C67E251B6}"/>
              </a:ext>
            </a:extLst>
          </p:cNvPr>
          <p:cNvSpPr txBox="1"/>
          <p:nvPr/>
        </p:nvSpPr>
        <p:spPr>
          <a:xfrm>
            <a:off x="2108534" y="1251017"/>
            <a:ext cx="499627" cy="276999"/>
          </a:xfrm>
          <a:prstGeom prst="rect">
            <a:avLst/>
          </a:prstGeom>
          <a:solidFill>
            <a:srgbClr val="7F9AAF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SiO</a:t>
            </a:r>
            <a:r>
              <a:rPr lang="de-DE" sz="1200" baseline="-25000" dirty="0"/>
              <a:t>2</a:t>
            </a:r>
            <a:endParaRPr lang="en-GB" sz="1200" baseline="-25000" dirty="0"/>
          </a:p>
        </p:txBody>
      </p: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1E85E019-EEE4-4E5B-AE1B-4E0707F8C534}"/>
              </a:ext>
            </a:extLst>
          </p:cNvPr>
          <p:cNvCxnSpPr>
            <a:cxnSpLocks/>
            <a:stCxn id="44" idx="2"/>
          </p:cNvCxnSpPr>
          <p:nvPr/>
        </p:nvCxnSpPr>
        <p:spPr bwMode="auto">
          <a:xfrm>
            <a:off x="2358348" y="1528016"/>
            <a:ext cx="426292" cy="3372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B0832FE6-F38F-4B8B-804D-F25016CC1D4E}"/>
              </a:ext>
            </a:extLst>
          </p:cNvPr>
          <p:cNvSpPr txBox="1"/>
          <p:nvPr/>
        </p:nvSpPr>
        <p:spPr>
          <a:xfrm>
            <a:off x="2110742" y="2440289"/>
            <a:ext cx="505807" cy="276999"/>
          </a:xfrm>
          <a:prstGeom prst="rect">
            <a:avLst/>
          </a:prstGeom>
          <a:solidFill>
            <a:srgbClr val="7F9AAF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MnS</a:t>
            </a:r>
            <a:endParaRPr lang="en-GB" sz="1200" dirty="0"/>
          </a:p>
        </p:txBody>
      </p: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861A3BE1-9824-448B-AEAE-2E69CF9FDD08}"/>
              </a:ext>
            </a:extLst>
          </p:cNvPr>
          <p:cNvCxnSpPr>
            <a:cxnSpLocks/>
            <a:stCxn id="46" idx="0"/>
          </p:cNvCxnSpPr>
          <p:nvPr/>
        </p:nvCxnSpPr>
        <p:spPr bwMode="auto">
          <a:xfrm flipV="1">
            <a:off x="2363646" y="1994868"/>
            <a:ext cx="420994" cy="4454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BDDEBE19-72F0-410D-AE01-17CC8589FB19}"/>
              </a:ext>
            </a:extLst>
          </p:cNvPr>
          <p:cNvSpPr txBox="1"/>
          <p:nvPr/>
        </p:nvSpPr>
        <p:spPr>
          <a:xfrm>
            <a:off x="2699796" y="3404274"/>
            <a:ext cx="622857" cy="276999"/>
          </a:xfrm>
          <a:prstGeom prst="rect">
            <a:avLst/>
          </a:prstGeom>
          <a:solidFill>
            <a:srgbClr val="C6D687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Matrix</a:t>
            </a:r>
            <a:endParaRPr lang="en-GB" sz="1200" dirty="0"/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5BCE9850-A89E-42D8-BEE6-C8E2106A195E}"/>
              </a:ext>
            </a:extLst>
          </p:cNvPr>
          <p:cNvCxnSpPr>
            <a:cxnSpLocks/>
            <a:stCxn id="62" idx="1"/>
          </p:cNvCxnSpPr>
          <p:nvPr/>
        </p:nvCxnSpPr>
        <p:spPr bwMode="auto">
          <a:xfrm flipH="1" flipV="1">
            <a:off x="2555776" y="3363830"/>
            <a:ext cx="144020" cy="1789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Rechteck 66">
            <a:extLst>
              <a:ext uri="{FF2B5EF4-FFF2-40B4-BE49-F238E27FC236}">
                <a16:creationId xmlns:a16="http://schemas.microsoft.com/office/drawing/2014/main" id="{1F8B2CCF-D462-430A-BE7A-15EE71ED9703}"/>
              </a:ext>
            </a:extLst>
          </p:cNvPr>
          <p:cNvSpPr/>
          <p:nvPr/>
        </p:nvSpPr>
        <p:spPr>
          <a:xfrm>
            <a:off x="463550" y="4151250"/>
            <a:ext cx="290293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CPM</a:t>
            </a:r>
            <a:r>
              <a:rPr lang="es-AR" altLang="de-DE" baseline="3000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®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REX</a:t>
            </a:r>
            <a:r>
              <a:rPr lang="es-AR" altLang="de-DE" baseline="3000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®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121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0814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>
            <a:extLst>
              <a:ext uri="{FF2B5EF4-FFF2-40B4-BE49-F238E27FC236}">
                <a16:creationId xmlns:a16="http://schemas.microsoft.com/office/drawing/2014/main" id="{AD2D672B-1BA5-4BBC-83F7-668A140C2593}"/>
              </a:ext>
            </a:extLst>
          </p:cNvPr>
          <p:cNvSpPr/>
          <p:nvPr/>
        </p:nvSpPr>
        <p:spPr>
          <a:xfrm>
            <a:off x="5232402" y="1354412"/>
            <a:ext cx="982566" cy="2605696"/>
          </a:xfrm>
          <a:prstGeom prst="rect">
            <a:avLst/>
          </a:prstGeom>
          <a:solidFill>
            <a:srgbClr val="8DAE1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2508B6DB-2807-44FD-9C1E-1358F7805B7A}"/>
              </a:ext>
            </a:extLst>
          </p:cNvPr>
          <p:cNvSpPr/>
          <p:nvPr/>
        </p:nvSpPr>
        <p:spPr>
          <a:xfrm>
            <a:off x="4874509" y="1354412"/>
            <a:ext cx="357892" cy="2605696"/>
          </a:xfrm>
          <a:prstGeom prst="rect">
            <a:avLst/>
          </a:prstGeom>
          <a:solidFill>
            <a:srgbClr val="0035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9A0F1867-319F-435B-9FEF-F36B655DEBA9}"/>
              </a:ext>
            </a:extLst>
          </p:cNvPr>
          <p:cNvSpPr/>
          <p:nvPr/>
        </p:nvSpPr>
        <p:spPr>
          <a:xfrm>
            <a:off x="6214968" y="1354412"/>
            <a:ext cx="1278826" cy="2605696"/>
          </a:xfrm>
          <a:prstGeom prst="rect">
            <a:avLst/>
          </a:prstGeom>
          <a:solidFill>
            <a:srgbClr val="FFCC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121A6056-B82A-4F71-B57D-740186423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218905"/>
            <a:ext cx="2966283" cy="306817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62B26AB-C0C6-4242-A5AC-B9619559F2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49" b="8948"/>
          <a:stretch/>
        </p:blipFill>
        <p:spPr>
          <a:xfrm>
            <a:off x="482888" y="1256239"/>
            <a:ext cx="2876580" cy="2873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B9250DAE-6E43-4B8F-94C7-D5E3A98F46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403" t="9375" r="54427" b="73266"/>
          <a:stretch/>
        </p:blipFill>
        <p:spPr>
          <a:xfrm>
            <a:off x="1979712" y="1192048"/>
            <a:ext cx="1609722" cy="1590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Histogramm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9</a:t>
            </a:fld>
            <a:r>
              <a:rPr lang="de-DE" dirty="0"/>
              <a:t> </a:t>
            </a:r>
          </a:p>
        </p:txBody>
      </p:sp>
      <p:sp>
        <p:nvSpPr>
          <p:cNvPr id="16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968096" cy="965341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Graphische Darstellung der Verteilung der Grauwerte.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706AF0D-537A-403E-AFAB-5331F99C9090}"/>
              </a:ext>
            </a:extLst>
          </p:cNvPr>
          <p:cNvGrpSpPr/>
          <p:nvPr/>
        </p:nvGrpSpPr>
        <p:grpSpPr>
          <a:xfrm>
            <a:off x="2585075" y="3745500"/>
            <a:ext cx="770649" cy="377843"/>
            <a:chOff x="6810124" y="6300907"/>
            <a:chExt cx="1241655" cy="504056"/>
          </a:xfrm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1EB0838B-EF04-48C5-8676-085C90AA3D1E}"/>
                </a:ext>
              </a:extLst>
            </p:cNvPr>
            <p:cNvSpPr/>
            <p:nvPr/>
          </p:nvSpPr>
          <p:spPr bwMode="auto">
            <a:xfrm>
              <a:off x="6810124" y="6300907"/>
              <a:ext cx="1241655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20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BE625F14-276E-4A03-B5FA-D5DF42AEF58F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E3C6D83A-A346-48B1-9471-597CB86957C3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D07465C9-2C9D-4B93-9977-00E2ECCC9238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7003B7ED-A948-470D-A9BF-330882EC97E2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A1D0F0D5-B284-4C1A-82D5-2BD455E1F81E}"/>
              </a:ext>
            </a:extLst>
          </p:cNvPr>
          <p:cNvGrpSpPr/>
          <p:nvPr/>
        </p:nvGrpSpPr>
        <p:grpSpPr>
          <a:xfrm>
            <a:off x="2908865" y="2372264"/>
            <a:ext cx="672534" cy="401855"/>
            <a:chOff x="6810124" y="6300907"/>
            <a:chExt cx="1281546" cy="504056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C4FDBDC4-399B-4949-89D4-8C0BCEEBD2CC}"/>
                </a:ext>
              </a:extLst>
            </p:cNvPr>
            <p:cNvSpPr/>
            <p:nvPr/>
          </p:nvSpPr>
          <p:spPr bwMode="auto">
            <a:xfrm>
              <a:off x="6810124" y="6300907"/>
              <a:ext cx="1281546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500" dirty="0">
                  <a:solidFill>
                    <a:schemeClr val="tx1"/>
                  </a:solidFill>
                </a:rPr>
                <a:t>8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F1A315EF-DF97-4787-9E84-BF3A8FEBDEB2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256BC33A-62D6-4D17-9F17-77D5034DD678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31ECAF9D-F9B1-4EAA-9A82-7C318A54CC94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73022C65-25F1-46E0-9887-52A0C37B997C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2FEF83E5-3490-4666-89C5-E5798D68588A}"/>
              </a:ext>
            </a:extLst>
          </p:cNvPr>
          <p:cNvSpPr/>
          <p:nvPr/>
        </p:nvSpPr>
        <p:spPr>
          <a:xfrm>
            <a:off x="530414" y="1577130"/>
            <a:ext cx="513194" cy="5131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593784C-33CE-41B0-AF91-438E1A57C08B}"/>
              </a:ext>
            </a:extLst>
          </p:cNvPr>
          <p:cNvCxnSpPr>
            <a:cxnSpLocks/>
          </p:cNvCxnSpPr>
          <p:nvPr/>
        </p:nvCxnSpPr>
        <p:spPr>
          <a:xfrm flipV="1">
            <a:off x="1043608" y="1183208"/>
            <a:ext cx="959335" cy="3939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3AB061F-E13D-437B-9101-4568D67259F4}"/>
              </a:ext>
            </a:extLst>
          </p:cNvPr>
          <p:cNvCxnSpPr>
            <a:cxnSpLocks/>
          </p:cNvCxnSpPr>
          <p:nvPr/>
        </p:nvCxnSpPr>
        <p:spPr>
          <a:xfrm>
            <a:off x="1047750" y="2090324"/>
            <a:ext cx="957263" cy="700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4CFEC605-F48A-42FB-BB4B-7C78EDAE17FA}"/>
              </a:ext>
            </a:extLst>
          </p:cNvPr>
          <p:cNvSpPr txBox="1"/>
          <p:nvPr/>
        </p:nvSpPr>
        <p:spPr>
          <a:xfrm>
            <a:off x="546053" y="3832660"/>
            <a:ext cx="957263" cy="27699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MC-Karbid</a:t>
            </a:r>
            <a:endParaRPr lang="en-GB" sz="1200" dirty="0"/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5BA41156-F8ED-4F31-9E89-3AB865F5E12E}"/>
              </a:ext>
            </a:extLst>
          </p:cNvPr>
          <p:cNvCxnSpPr>
            <a:cxnSpLocks/>
            <a:stCxn id="43" idx="0"/>
          </p:cNvCxnSpPr>
          <p:nvPr/>
        </p:nvCxnSpPr>
        <p:spPr bwMode="auto">
          <a:xfrm flipV="1">
            <a:off x="1024685" y="3531774"/>
            <a:ext cx="0" cy="3008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12C4CC84-D5D1-4CEF-8F3E-94F44A25550A}"/>
              </a:ext>
            </a:extLst>
          </p:cNvPr>
          <p:cNvSpPr txBox="1"/>
          <p:nvPr/>
        </p:nvSpPr>
        <p:spPr>
          <a:xfrm>
            <a:off x="2108534" y="1241657"/>
            <a:ext cx="591258" cy="27699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/>
              <a:t>SiO</a:t>
            </a:r>
            <a:r>
              <a:rPr lang="de-DE" sz="1200" baseline="-25000" dirty="0"/>
              <a:t>2</a:t>
            </a:r>
            <a:r>
              <a:rPr lang="de-DE" sz="1200" dirty="0"/>
              <a:t>?</a:t>
            </a:r>
            <a:endParaRPr lang="en-GB" sz="1200" dirty="0"/>
          </a:p>
        </p:txBody>
      </p: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8D4A07D0-AE0D-4E77-8A9E-859CAFDABA8B}"/>
              </a:ext>
            </a:extLst>
          </p:cNvPr>
          <p:cNvCxnSpPr>
            <a:cxnSpLocks/>
            <a:stCxn id="45" idx="2"/>
          </p:cNvCxnSpPr>
          <p:nvPr/>
        </p:nvCxnSpPr>
        <p:spPr bwMode="auto">
          <a:xfrm>
            <a:off x="2404163" y="1518656"/>
            <a:ext cx="326337" cy="343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2BB4EB5D-7F60-4B20-979B-247EE529359D}"/>
              </a:ext>
            </a:extLst>
          </p:cNvPr>
          <p:cNvSpPr txBox="1"/>
          <p:nvPr/>
        </p:nvSpPr>
        <p:spPr>
          <a:xfrm>
            <a:off x="2090955" y="2430929"/>
            <a:ext cx="598035" cy="27699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200" dirty="0" err="1"/>
              <a:t>MnS</a:t>
            </a:r>
            <a:r>
              <a:rPr lang="de-DE" sz="1200" dirty="0"/>
              <a:t>?</a:t>
            </a:r>
            <a:endParaRPr lang="en-GB" sz="1200" dirty="0"/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576E201A-A62D-44D1-99ED-D380708BFF76}"/>
              </a:ext>
            </a:extLst>
          </p:cNvPr>
          <p:cNvCxnSpPr>
            <a:cxnSpLocks/>
            <a:stCxn id="47" idx="0"/>
          </p:cNvCxnSpPr>
          <p:nvPr/>
        </p:nvCxnSpPr>
        <p:spPr bwMode="auto">
          <a:xfrm flipV="1">
            <a:off x="2389973" y="2012291"/>
            <a:ext cx="340527" cy="4186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5AD7B3E7-288B-425E-AD7F-8E3DFD0AE777}"/>
              </a:ext>
            </a:extLst>
          </p:cNvPr>
          <p:cNvCxnSpPr>
            <a:cxnSpLocks/>
          </p:cNvCxnSpPr>
          <p:nvPr/>
        </p:nvCxnSpPr>
        <p:spPr>
          <a:xfrm>
            <a:off x="2843808" y="2012291"/>
            <a:ext cx="2030701" cy="11355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eck 52">
            <a:extLst>
              <a:ext uri="{FF2B5EF4-FFF2-40B4-BE49-F238E27FC236}">
                <a16:creationId xmlns:a16="http://schemas.microsoft.com/office/drawing/2014/main" id="{19189B41-C4A7-41A5-B939-538999889C3B}"/>
              </a:ext>
            </a:extLst>
          </p:cNvPr>
          <p:cNvSpPr/>
          <p:nvPr/>
        </p:nvSpPr>
        <p:spPr>
          <a:xfrm>
            <a:off x="463550" y="4141890"/>
            <a:ext cx="290293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CPM</a:t>
            </a:r>
            <a:r>
              <a:rPr lang="es-AR" altLang="de-DE" baseline="3000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®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REX</a:t>
            </a:r>
            <a:r>
              <a:rPr lang="es-AR" altLang="de-DE" baseline="3000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®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121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978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68052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Tun und Lassen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10</a:t>
            </a:fld>
            <a:r>
              <a:rPr lang="de-DE" dirty="0"/>
              <a:t> </a:t>
            </a:r>
          </a:p>
        </p:txBody>
      </p:sp>
      <p:sp>
        <p:nvSpPr>
          <p:cNvPr id="16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176008" cy="3453950"/>
          </a:xfrm>
        </p:spPr>
        <p:txBody>
          <a:bodyPr/>
          <a:lstStyle/>
          <a:p>
            <a:pPr lvl="2">
              <a:buSzPct val="130000"/>
            </a:pP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Garbage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In,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Garbage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Out!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Das Ziel der Analyse vor Beginn der Präparation bzw. Bildaufnahme kennen.</a:t>
            </a: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Bildverarbeitung minimal halten.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Bildkomprimierung vermeiden.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Die richtige Software einsetzen.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dirty="0">
              <a:solidFill>
                <a:srgbClr val="17365C"/>
              </a:solidFill>
              <a:latin typeface="Arial" charset="0"/>
              <a:cs typeface="Arial" charset="0"/>
            </a:endParaRPr>
          </a:p>
          <a:p>
            <a:pPr lvl="2">
              <a:buSzPct val="130000"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21918D5-F59D-435E-9CAF-7893B700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444" y="1020063"/>
            <a:ext cx="687591" cy="687591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33121AB-DA2F-4262-8AAC-807CD44F8F13}"/>
              </a:ext>
            </a:extLst>
          </p:cNvPr>
          <p:cNvSpPr/>
          <p:nvPr/>
        </p:nvSpPr>
        <p:spPr>
          <a:xfrm>
            <a:off x="5868144" y="1956167"/>
            <a:ext cx="1728192" cy="12241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Best Algorithm in the World</a:t>
            </a:r>
            <a:r>
              <a:rPr lang="es-AR" baseline="30000" dirty="0"/>
              <a:t>TM</a:t>
            </a:r>
            <a:endParaRPr lang="de-DE" baseline="300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8BD70FA-08F5-4EF2-B050-90069CFCE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268" y="3428816"/>
            <a:ext cx="687591" cy="687591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83F2B6FF-8A06-4A6D-99A5-24880AD3299F}"/>
              </a:ext>
            </a:extLst>
          </p:cNvPr>
          <p:cNvCxnSpPr>
            <a:stCxn id="4" idx="2"/>
            <a:endCxn id="6" idx="0"/>
          </p:cNvCxnSpPr>
          <p:nvPr/>
        </p:nvCxnSpPr>
        <p:spPr>
          <a:xfrm>
            <a:off x="6732240" y="1707654"/>
            <a:ext cx="0" cy="248513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0DA9A0AC-C38B-4519-B77C-F53B73C8BD24}"/>
              </a:ext>
            </a:extLst>
          </p:cNvPr>
          <p:cNvCxnSpPr/>
          <p:nvPr/>
        </p:nvCxnSpPr>
        <p:spPr>
          <a:xfrm>
            <a:off x="6731063" y="3180303"/>
            <a:ext cx="0" cy="248513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>
            <a:extLst>
              <a:ext uri="{FF2B5EF4-FFF2-40B4-BE49-F238E27FC236}">
                <a16:creationId xmlns:a16="http://schemas.microsoft.com/office/drawing/2014/main" id="{06E7E577-F3F7-4EE1-8D43-65DFE88C8997}"/>
              </a:ext>
            </a:extLst>
          </p:cNvPr>
          <p:cNvSpPr/>
          <p:nvPr/>
        </p:nvSpPr>
        <p:spPr>
          <a:xfrm>
            <a:off x="420573" y="4286250"/>
            <a:ext cx="446449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Quelle: Twitter Inc., CC BY 4.0, https://commons.wikimedia.org/w/index.php?curid=37289124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59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5904656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Stereologie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11</a:t>
            </a:fld>
            <a:r>
              <a:rPr lang="de-D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0"/>
              <p:cNvSpPr>
                <a:spLocks noGrp="1"/>
              </p:cNvSpPr>
              <p:nvPr>
                <p:ph idx="1"/>
              </p:nvPr>
            </p:nvSpPr>
            <p:spPr>
              <a:xfrm>
                <a:off x="468000" y="918000"/>
                <a:ext cx="3888432" cy="3309934"/>
              </a:xfrm>
            </p:spPr>
            <p:txBody>
              <a:bodyPr/>
              <a:lstStyle/>
              <a:p>
                <a:pPr lvl="2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Räumliche Interpretation von Schnitten.</a:t>
                </a:r>
              </a:p>
              <a:p>
                <a:pPr lvl="2">
                  <a:buSzPct val="130000"/>
                </a:pP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Isotropie? </a:t>
                </a:r>
                <a:r>
                  <a:rPr lang="es-AR" altLang="de-DE" sz="2400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→</a:t>
                </a: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sSup>
                      <m:sSupPr>
                        <m:ctrlPr>
                          <a:rPr lang="es-A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p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s-A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s-A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de-DE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de-DE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es-AR" dirty="0">
                  <a:solidFill>
                    <a:srgbClr val="17365C"/>
                  </a:solidFill>
                  <a:latin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de-DE" dirty="0"/>
              </a:p>
            </p:txBody>
          </p:sp>
        </mc:Choice>
        <mc:Fallback xmlns="">
          <p:sp>
            <p:nvSpPr>
              <p:cNvPr id="16" name="Inhaltsplatzhalt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00" y="918000"/>
                <a:ext cx="3888432" cy="3309934"/>
              </a:xfrm>
              <a:blipFill>
                <a:blip r:embed="rId2"/>
                <a:stretch>
                  <a:fillRect l="-3762" t="-34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10">
                <a:extLst>
                  <a:ext uri="{FF2B5EF4-FFF2-40B4-BE49-F238E27FC236}">
                    <a16:creationId xmlns:a16="http://schemas.microsoft.com/office/drawing/2014/main" id="{47F3A947-E7FD-45E4-B6ED-EAA3EA17BF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7568" y="1851670"/>
                <a:ext cx="3888432" cy="1440160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2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Volumenanteil</a:t>
                </a:r>
              </a:p>
              <a:p>
                <a:pPr lvl="2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Flächenanteil</a:t>
                </a:r>
              </a:p>
              <a:p>
                <a:pPr lvl="2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Längenanteil (Linienschnittverfahren)</a:t>
                </a:r>
              </a:p>
              <a:p>
                <a:pPr lvl="2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AR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Punktenanteil (Punktzählverfahren)</a:t>
                </a:r>
              </a:p>
              <a:p>
                <a:pPr marL="0" lvl="2" indent="0">
                  <a:buSzPct val="130000"/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7" name="Inhaltsplatzhalter 10">
                <a:extLst>
                  <a:ext uri="{FF2B5EF4-FFF2-40B4-BE49-F238E27FC236}">
                    <a16:creationId xmlns:a16="http://schemas.microsoft.com/office/drawing/2014/main" id="{47F3A947-E7FD-45E4-B6ED-EAA3EA17B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568" y="1851670"/>
                <a:ext cx="3888432" cy="1440160"/>
              </a:xfrm>
              <a:prstGeom prst="rect">
                <a:avLst/>
              </a:prstGeom>
              <a:blipFill>
                <a:blip r:embed="rId3"/>
                <a:stretch>
                  <a:fillRect l="-3605" t="-805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8">
            <a:extLst>
              <a:ext uri="{FF2B5EF4-FFF2-40B4-BE49-F238E27FC236}">
                <a16:creationId xmlns:a16="http://schemas.microsoft.com/office/drawing/2014/main" id="{CB2A791F-9584-4E4E-9CA7-2890F315E304}"/>
              </a:ext>
            </a:extLst>
          </p:cNvPr>
          <p:cNvSpPr/>
          <p:nvPr/>
        </p:nvSpPr>
        <p:spPr>
          <a:xfrm>
            <a:off x="420573" y="4286250"/>
            <a:ext cx="446449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*A.E. </a:t>
            </a:r>
            <a:r>
              <a:rPr lang="en-US" sz="800" dirty="0" err="1">
                <a:solidFill>
                  <a:schemeClr val="tx2"/>
                </a:solidFill>
              </a:rPr>
              <a:t>Delesse</a:t>
            </a:r>
            <a:r>
              <a:rPr lang="en-US" sz="800" dirty="0">
                <a:solidFill>
                  <a:schemeClr val="tx2"/>
                </a:solidFill>
              </a:rPr>
              <a:t>, Paris, 1847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12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5904656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Stereologie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12</a:t>
            </a:fld>
            <a:r>
              <a:rPr lang="de-D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Inhaltsplatzhalter 10"/>
              <p:cNvSpPr>
                <a:spLocks noGrp="1"/>
              </p:cNvSpPr>
              <p:nvPr>
                <p:ph idx="1"/>
              </p:nvPr>
            </p:nvSpPr>
            <p:spPr>
              <a:xfrm>
                <a:off x="468000" y="918000"/>
                <a:ext cx="4031992" cy="3309934"/>
              </a:xfrm>
            </p:spPr>
            <p:txBody>
              <a:bodyPr/>
              <a:lstStyle/>
              <a:p>
                <a:pPr lvl="2">
                  <a:buSzPct val="130000"/>
                </a:pPr>
                <a:r>
                  <a:rPr lang="de-DE" altLang="de-DE" dirty="0">
                    <a:solidFill>
                      <a:srgbClr val="17365C"/>
                    </a:solidFill>
                  </a:rPr>
                  <a:t>Teilchenanalyse</a:t>
                </a:r>
              </a:p>
              <a:p>
                <a:pPr lvl="2">
                  <a:buSzPct val="130000"/>
                </a:pPr>
                <a:r>
                  <a:rPr lang="de-DE" altLang="de-DE" dirty="0">
                    <a:solidFill>
                      <a:srgbClr val="17365C"/>
                    </a:solidFill>
                  </a:rPr>
                  <a:t>Häufig verwendete Deskriptoren bei abrasivem Verschleiß:</a:t>
                </a: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𝜆:  Mittlere freie Matrixweglänge</a:t>
                </a:r>
                <a:r>
                  <a:rPr lang="es-AR" altLang="de-DE" baseline="30000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1</a:t>
                </a:r>
              </a:p>
              <a:p>
                <a:pPr lvl="3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𝑑: Mittlere Intercept-Länge</a:t>
                </a:r>
              </a:p>
              <a:p>
                <a:pPr lvl="3">
                  <a:buSzPct val="130000"/>
                </a:pP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panose="020B0604020202020204" pitchFamily="34" charset="0"/>
                  </a:rPr>
                  <a:t>Beispiel: Gegenkörper mit der Größe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panose="020B0604020202020204" pitchFamily="34" charset="0"/>
                  </a:rPr>
                  <a:t>:</a:t>
                </a:r>
              </a:p>
              <a:p>
                <a:r>
                  <a:rPr lang="es-AR" altLang="de-DE" i="1" dirty="0">
                    <a:solidFill>
                      <a:srgbClr val="17365C"/>
                    </a:solidFill>
                    <a:latin typeface="Arial" panose="020B0604020202020204" pitchFamily="34" charset="0"/>
                    <a:ea typeface="Cambria Math" panose="02040503050406030204" pitchFamily="18" charset="0"/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s-AR" altLang="de-DE" i="1">
                        <a:solidFill>
                          <a:srgbClr val="17365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s-AR" altLang="de-DE" i="1">
                        <a:solidFill>
                          <a:srgbClr val="17365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s-AR" altLang="de-DE" i="1">
                        <a:solidFill>
                          <a:srgbClr val="17365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s-AR" altLang="de-DE" i="1">
                        <a:solidFill>
                          <a:srgbClr val="17365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s-AR" altLang="de-DE" i="1" dirty="0">
                  <a:solidFill>
                    <a:srgbClr val="17365C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endParaRPr lang="es-AR" altLang="de-DE" i="1" dirty="0">
                  <a:solidFill>
                    <a:srgbClr val="17365C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r>
                  <a:rPr lang="es-AR" altLang="de-DE" sz="900" b="0" baseline="30000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1</a:t>
                </a:r>
                <a:r>
                  <a:rPr lang="en-GB" altLang="de-DE" sz="900" b="0" dirty="0">
                    <a:solidFill>
                      <a:srgbClr val="17365C"/>
                    </a:solidFill>
                    <a:latin typeface="Arial" panose="020B0604020202020204" pitchFamily="34" charset="0"/>
                    <a:ea typeface="Cambria Math" panose="02040503050406030204" pitchFamily="18" charset="0"/>
                  </a:rPr>
                  <a:t>ASTM E1245: Practice for Determining the Inclusion or Second-Phase Constituent Content of Metals by Automatic Image Analysis</a:t>
                </a:r>
                <a:endParaRPr lang="es-AR" altLang="de-DE" sz="1000" b="0" dirty="0">
                  <a:solidFill>
                    <a:srgbClr val="17365C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endParaRPr lang="es-AR" altLang="de-DE" i="1" dirty="0">
                  <a:solidFill>
                    <a:srgbClr val="17365C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lvl="2">
                  <a:buSzPct val="130000"/>
                </a:pPr>
                <a:endParaRPr lang="de-DE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de-DE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es-AR" dirty="0">
                  <a:solidFill>
                    <a:srgbClr val="17365C"/>
                  </a:solidFill>
                  <a:latin typeface="Arial" charset="0"/>
                  <a:cs typeface="Arial" charset="0"/>
                </a:endParaRPr>
              </a:p>
              <a:p>
                <a:pPr lvl="2">
                  <a:buSzPct val="130000"/>
                </a:pPr>
                <a:endParaRPr lang="de-DE" dirty="0"/>
              </a:p>
            </p:txBody>
          </p:sp>
        </mc:Choice>
        <mc:Fallback xmlns="">
          <p:sp>
            <p:nvSpPr>
              <p:cNvPr id="16" name="Inhaltsplatzhalt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00" y="918000"/>
                <a:ext cx="4031992" cy="3309934"/>
              </a:xfrm>
              <a:blipFill>
                <a:blip r:embed="rId2"/>
                <a:stretch>
                  <a:fillRect l="-3631" t="-3499" b="-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Grafik 10">
            <a:extLst>
              <a:ext uri="{FF2B5EF4-FFF2-40B4-BE49-F238E27FC236}">
                <a16:creationId xmlns:a16="http://schemas.microsoft.com/office/drawing/2014/main" id="{E72B4B05-6E2E-4D35-AF75-C7924BF8029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75606"/>
            <a:ext cx="2520280" cy="2092184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536063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Inhaltsplatzhalter 10"/>
              <p:cNvSpPr>
                <a:spLocks noGrp="1"/>
              </p:cNvSpPr>
              <p:nvPr>
                <p:ph idx="1"/>
              </p:nvPr>
            </p:nvSpPr>
            <p:spPr>
              <a:xfrm>
                <a:off x="468000" y="918000"/>
                <a:ext cx="4176008" cy="1437726"/>
              </a:xfrm>
            </p:spPr>
            <p:txBody>
              <a:bodyPr/>
              <a:lstStyle/>
              <a:p>
                <a:pPr lvl="2">
                  <a:buSzPct val="130000"/>
                </a:pPr>
                <a:r>
                  <a:rPr lang="de-DE" altLang="de-DE" dirty="0">
                    <a:solidFill>
                      <a:srgbClr val="17365C"/>
                    </a:solidFill>
                  </a:rPr>
                  <a:t>Teilchenanalyse</a:t>
                </a: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𝑑</m:t>
                        </m:r>
                      </m:e>
                      <m:sub>
                        <m: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Äquivalenzflächen-Durchmesser</a:t>
                </a:r>
              </a:p>
              <a:p>
                <a:pPr lvl="3">
                  <a:buSzPct val="13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es-AR" altLang="de-DE" b="0" i="1" smtClean="0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𝑐𝑖𝑟𝑐</m:t>
                        </m:r>
                      </m:sub>
                    </m:sSub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 : Zirkularität</a:t>
                </a:r>
              </a:p>
              <a:p>
                <a:pPr lvl="1"/>
                <a:endParaRPr lang="de-DE" dirty="0"/>
              </a:p>
            </p:txBody>
          </p:sp>
        </mc:Choice>
        <mc:Fallback xmlns="">
          <p:sp>
            <p:nvSpPr>
              <p:cNvPr id="14" name="Inhaltsplatzhalt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00" y="918000"/>
                <a:ext cx="4176008" cy="1437726"/>
              </a:xfrm>
              <a:blipFill>
                <a:blip r:embed="rId2"/>
                <a:stretch>
                  <a:fillRect l="-3504" t="-8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E743EC41-0946-4765-86DD-5459EB22E262}" type="slidenum">
              <a:rPr lang="de-DE" dirty="0"/>
              <a:t>13</a:t>
            </a:fld>
            <a:r>
              <a:rPr lang="de-DE" dirty="0"/>
              <a:t>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BE220F6-6996-4AE4-8B38-F701F3A5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Stereologie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10D029-06AF-43C3-A821-1DDA2EE03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502219"/>
            <a:ext cx="936104" cy="5711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D77FAF1-F8EB-4EA5-B280-A6B0BE422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3219822"/>
            <a:ext cx="1593072" cy="57533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01524C8-718F-4C7C-9AB3-BA8DBDA34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137" y="869218"/>
            <a:ext cx="4556194" cy="3286720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328AEE1F-5BB5-46BB-B43B-3718FB6E1BC1}"/>
              </a:ext>
            </a:extLst>
          </p:cNvPr>
          <p:cNvSpPr/>
          <p:nvPr/>
        </p:nvSpPr>
        <p:spPr>
          <a:xfrm>
            <a:off x="5125062" y="4151250"/>
            <a:ext cx="290293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PMX245VCrMoCoW9-4-4-2-1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9655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Inhaltsplatzhalter 10"/>
              <p:cNvSpPr>
                <a:spLocks noGrp="1"/>
              </p:cNvSpPr>
              <p:nvPr>
                <p:ph idx="1"/>
              </p:nvPr>
            </p:nvSpPr>
            <p:spPr>
              <a:xfrm>
                <a:off x="468000" y="918000"/>
                <a:ext cx="3815968" cy="1437726"/>
              </a:xfrm>
            </p:spPr>
            <p:txBody>
              <a:bodyPr/>
              <a:lstStyle/>
              <a:p>
                <a:pPr lvl="2">
                  <a:buSzPct val="130000"/>
                </a:pPr>
                <a:r>
                  <a:rPr lang="de-DE" altLang="de-DE" dirty="0">
                    <a:solidFill>
                      <a:srgbClr val="17365C"/>
                    </a:solidFill>
                  </a:rPr>
                  <a:t>Beschreibung der Korngröße</a:t>
                </a: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s-AR" altLang="de-DE" i="1">
                            <a:solidFill>
                              <a:srgbClr val="17365C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𝑙</m:t>
                        </m:r>
                      </m:e>
                    </m:acc>
                  </m:oMath>
                </a14:m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: Mittlere Intercept-Länge</a:t>
                </a:r>
                <a:r>
                  <a:rPr lang="es-AR" altLang="de-DE" baseline="30000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</a:p>
              <a:p>
                <a:pPr lvl="3">
                  <a:buSzPct val="130000"/>
                </a:pPr>
                <a:r>
                  <a:rPr lang="es-AR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G: ASTM-Korngröße</a:t>
                </a:r>
                <a:r>
                  <a:rPr lang="es-AR" altLang="de-DE" baseline="30000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3">
                  <a:buSzPct val="130000"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marL="234000" lvl="3" indent="0">
                  <a:buSzPct val="130000"/>
                  <a:buNone/>
                </a:pPr>
                <a:endParaRPr lang="es-AR" altLang="de-DE" baseline="30000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0"/>
                <a:r>
                  <a:rPr lang="es-AR" altLang="de-DE" sz="900" b="0" baseline="30000" dirty="0">
                    <a:solidFill>
                      <a:srgbClr val="17365C"/>
                    </a:solidFill>
                    <a:latin typeface="Arial" charset="0"/>
                    <a:ea typeface="Cambria Math" panose="02040503050406030204" pitchFamily="18" charset="0"/>
                    <a:cs typeface="Arial" charset="0"/>
                  </a:rPr>
                  <a:t>2</a:t>
                </a:r>
                <a:r>
                  <a:rPr lang="en-GB" altLang="de-DE" sz="900" b="0" dirty="0">
                    <a:solidFill>
                      <a:srgbClr val="17365C"/>
                    </a:solidFill>
                    <a:latin typeface="Arial" panose="020B0604020202020204" pitchFamily="34" charset="0"/>
                    <a:ea typeface="Cambria Math" panose="02040503050406030204" pitchFamily="18" charset="0"/>
                  </a:rPr>
                  <a:t>ASTM E1382: Test Methods for Determining Average Grain Size Using Semiautomatic and Automatic Image Analysis</a:t>
                </a:r>
                <a:endParaRPr lang="es-AR" altLang="de-DE" sz="1000" b="0" dirty="0">
                  <a:solidFill>
                    <a:srgbClr val="17365C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marL="234000" lvl="3" indent="0">
                  <a:buSzPct val="130000"/>
                  <a:buNone/>
                </a:pPr>
                <a:endParaRPr lang="es-AR" altLang="de-DE" dirty="0">
                  <a:solidFill>
                    <a:srgbClr val="17365C"/>
                  </a:solidFill>
                  <a:latin typeface="Arial" charset="0"/>
                  <a:ea typeface="Arial" charset="0"/>
                  <a:cs typeface="Arial" charset="0"/>
                </a:endParaRPr>
              </a:p>
              <a:p>
                <a:pPr lvl="1"/>
                <a:endParaRPr lang="de-DE" dirty="0"/>
              </a:p>
            </p:txBody>
          </p:sp>
        </mc:Choice>
        <mc:Fallback xmlns="">
          <p:sp>
            <p:nvSpPr>
              <p:cNvPr id="14" name="Inhaltsplatzhalt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00" y="918000"/>
                <a:ext cx="3815968" cy="1437726"/>
              </a:xfrm>
              <a:blipFill>
                <a:blip r:embed="rId2"/>
                <a:stretch>
                  <a:fillRect l="-3834" t="-8085" b="-14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E743EC41-0946-4765-86DD-5459EB22E262}" type="slidenum">
              <a:rPr lang="de-DE" dirty="0"/>
              <a:t>14</a:t>
            </a:fld>
            <a:r>
              <a:rPr lang="de-DE" dirty="0"/>
              <a:t> 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BE220F6-6996-4AE4-8B38-F701F3A5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Bildanalyse: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Stereologie</a:t>
            </a:r>
            <a:endParaRPr lang="en-GB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D6EBCAD-DB58-4E04-863A-78D12FE16C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614"/>
          <a:stretch/>
        </p:blipFill>
        <p:spPr>
          <a:xfrm>
            <a:off x="4427984" y="918000"/>
            <a:ext cx="4160689" cy="308301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1C53D50-166F-4F47-88EA-FD133988C255}"/>
              </a:ext>
            </a:extLst>
          </p:cNvPr>
          <p:cNvGrpSpPr/>
          <p:nvPr/>
        </p:nvGrpSpPr>
        <p:grpSpPr>
          <a:xfrm>
            <a:off x="7770066" y="3636101"/>
            <a:ext cx="803783" cy="342957"/>
            <a:chOff x="6810127" y="6391484"/>
            <a:chExt cx="1241655" cy="413483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65074BE-47A2-4516-A3F8-5D0656551CCB}"/>
                </a:ext>
              </a:extLst>
            </p:cNvPr>
            <p:cNvSpPr/>
            <p:nvPr/>
          </p:nvSpPr>
          <p:spPr bwMode="auto">
            <a:xfrm>
              <a:off x="6810127" y="6391484"/>
              <a:ext cx="1241655" cy="4134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AR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100 µm</a:t>
              </a:r>
              <a:endParaRPr kumimoji="0" 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6475E82-4025-42B1-83E9-14FF143B3246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B2396CDF-7504-4531-A3D0-B6BE5E948386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6C42AA74-F9F5-4B27-AAC8-0A6C38FE8C6F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17D61590-FDCE-4E6C-9CAF-B3F67BEDB9E3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93047667-BCB7-4772-BB73-57482D11B513}"/>
              </a:ext>
            </a:extLst>
          </p:cNvPr>
          <p:cNvSpPr/>
          <p:nvPr/>
        </p:nvSpPr>
        <p:spPr>
          <a:xfrm>
            <a:off x="5125062" y="4151250"/>
            <a:ext cx="290293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C20</a:t>
            </a:r>
            <a:endParaRPr lang="de-DE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AB3F39D-D95A-496C-894F-B5BEA74B064D}"/>
              </a:ext>
            </a:extLst>
          </p:cNvPr>
          <p:cNvCxnSpPr/>
          <p:nvPr/>
        </p:nvCxnSpPr>
        <p:spPr>
          <a:xfrm>
            <a:off x="4788024" y="2643758"/>
            <a:ext cx="352839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68B98DE-DA4A-4E6E-955D-0F06FBA49B7D}"/>
              </a:ext>
            </a:extLst>
          </p:cNvPr>
          <p:cNvCxnSpPr/>
          <p:nvPr/>
        </p:nvCxnSpPr>
        <p:spPr>
          <a:xfrm>
            <a:off x="5280174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E593BD6C-E48E-4621-ACF5-C9CD5694FF37}"/>
              </a:ext>
            </a:extLst>
          </p:cNvPr>
          <p:cNvCxnSpPr/>
          <p:nvPr/>
        </p:nvCxnSpPr>
        <p:spPr>
          <a:xfrm>
            <a:off x="6062166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8CBEF319-447E-4B63-B19B-C7FC14B42CFB}"/>
              </a:ext>
            </a:extLst>
          </p:cNvPr>
          <p:cNvCxnSpPr/>
          <p:nvPr/>
        </p:nvCxnSpPr>
        <p:spPr>
          <a:xfrm>
            <a:off x="6240759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4A9F4337-73E3-4A54-9DEF-6849297FE741}"/>
              </a:ext>
            </a:extLst>
          </p:cNvPr>
          <p:cNvCxnSpPr/>
          <p:nvPr/>
        </p:nvCxnSpPr>
        <p:spPr>
          <a:xfrm>
            <a:off x="6328866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24725AF1-E7BB-4970-AB64-E29394B78E90}"/>
              </a:ext>
            </a:extLst>
          </p:cNvPr>
          <p:cNvCxnSpPr/>
          <p:nvPr/>
        </p:nvCxnSpPr>
        <p:spPr>
          <a:xfrm>
            <a:off x="6447928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F41B301-81AD-4557-9A61-36F51761185A}"/>
              </a:ext>
            </a:extLst>
          </p:cNvPr>
          <p:cNvCxnSpPr/>
          <p:nvPr/>
        </p:nvCxnSpPr>
        <p:spPr>
          <a:xfrm>
            <a:off x="6995615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65B11A7A-BE86-42F6-8AD6-54221CDD1FD5}"/>
              </a:ext>
            </a:extLst>
          </p:cNvPr>
          <p:cNvCxnSpPr/>
          <p:nvPr/>
        </p:nvCxnSpPr>
        <p:spPr>
          <a:xfrm>
            <a:off x="7359947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0552CB43-B64B-4513-9D6B-1A84FD946FFF}"/>
              </a:ext>
            </a:extLst>
          </p:cNvPr>
          <p:cNvCxnSpPr/>
          <p:nvPr/>
        </p:nvCxnSpPr>
        <p:spPr>
          <a:xfrm>
            <a:off x="7557591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CDBFC308-A304-4A51-AFD6-45F1118E1397}"/>
              </a:ext>
            </a:extLst>
          </p:cNvPr>
          <p:cNvCxnSpPr/>
          <p:nvPr/>
        </p:nvCxnSpPr>
        <p:spPr>
          <a:xfrm>
            <a:off x="8117184" y="2571750"/>
            <a:ext cx="0" cy="14401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EB1ED52D-7A46-49D7-979A-FC580BE8A78B}"/>
                  </a:ext>
                </a:extLst>
              </p:cNvPr>
              <p:cNvSpPr/>
              <p:nvPr/>
            </p:nvSpPr>
            <p:spPr>
              <a:xfrm>
                <a:off x="4844714" y="2349551"/>
                <a:ext cx="36413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EB1ED52D-7A46-49D7-979A-FC580BE8A7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714" y="2349551"/>
                <a:ext cx="364139" cy="3000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321BDA22-012E-49EC-B97D-65C81A70BD7F}"/>
                  </a:ext>
                </a:extLst>
              </p:cNvPr>
              <p:cNvSpPr/>
              <p:nvPr/>
            </p:nvSpPr>
            <p:spPr>
              <a:xfrm>
                <a:off x="4844714" y="2349551"/>
                <a:ext cx="36413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321BDA22-012E-49EC-B97D-65C81A70BD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714" y="2349551"/>
                <a:ext cx="364139" cy="3000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35259B2F-30BB-461E-B560-B8BBF784CED4}"/>
                  </a:ext>
                </a:extLst>
              </p:cNvPr>
              <p:cNvSpPr/>
              <p:nvPr/>
            </p:nvSpPr>
            <p:spPr>
              <a:xfrm>
                <a:off x="551781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35259B2F-30BB-461E-B560-B8BBF784CE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814" y="2349551"/>
                <a:ext cx="368178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FB70CF-FD95-4686-9125-D6A094C37E4C}"/>
                  </a:ext>
                </a:extLst>
              </p:cNvPr>
              <p:cNvSpPr/>
              <p:nvPr/>
            </p:nvSpPr>
            <p:spPr>
              <a:xfrm>
                <a:off x="597501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FB70CF-FD95-4686-9125-D6A094C37E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014" y="2349551"/>
                <a:ext cx="368178" cy="3000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EFD92FA2-C0AB-45A6-A1D5-2C3E74C68392}"/>
                  </a:ext>
                </a:extLst>
              </p:cNvPr>
              <p:cNvSpPr/>
              <p:nvPr/>
            </p:nvSpPr>
            <p:spPr>
              <a:xfrm>
                <a:off x="6043814" y="2094627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EFD92FA2-C0AB-45A6-A1D5-2C3E74C68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814" y="2094627"/>
                <a:ext cx="368178" cy="300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2F092ACC-55E3-4BE2-A48E-6112186DFCC3}"/>
                  </a:ext>
                </a:extLst>
              </p:cNvPr>
              <p:cNvSpPr/>
              <p:nvPr/>
            </p:nvSpPr>
            <p:spPr>
              <a:xfrm>
                <a:off x="619726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2F092ACC-55E3-4BE2-A48E-6112186DFC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264" y="2349551"/>
                <a:ext cx="368178" cy="3000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0677342F-D5B5-4630-ACE3-BA0296A5D5A2}"/>
                  </a:ext>
                </a:extLst>
              </p:cNvPr>
              <p:cNvSpPr/>
              <p:nvPr/>
            </p:nvSpPr>
            <p:spPr>
              <a:xfrm>
                <a:off x="658461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0677342F-D5B5-4630-ACE3-BA0296A5D5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614" y="2349551"/>
                <a:ext cx="368178" cy="3000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6193D8B2-6E22-41AC-9647-F3A42A64A6B8}"/>
                  </a:ext>
                </a:extLst>
              </p:cNvPr>
              <p:cNvSpPr/>
              <p:nvPr/>
            </p:nvSpPr>
            <p:spPr>
              <a:xfrm>
                <a:off x="699736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6193D8B2-6E22-41AC-9647-F3A42A64A6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364" y="2349551"/>
                <a:ext cx="368178" cy="3000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hteck 36">
                <a:extLst>
                  <a:ext uri="{FF2B5EF4-FFF2-40B4-BE49-F238E27FC236}">
                    <a16:creationId xmlns:a16="http://schemas.microsoft.com/office/drawing/2014/main" id="{FBAE28E2-1CA8-4AF8-AB27-DDD347468E39}"/>
                  </a:ext>
                </a:extLst>
              </p:cNvPr>
              <p:cNvSpPr/>
              <p:nvPr/>
            </p:nvSpPr>
            <p:spPr>
              <a:xfrm>
                <a:off x="7264064" y="2349551"/>
                <a:ext cx="368178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7" name="Rechteck 36">
                <a:extLst>
                  <a:ext uri="{FF2B5EF4-FFF2-40B4-BE49-F238E27FC236}">
                    <a16:creationId xmlns:a16="http://schemas.microsoft.com/office/drawing/2014/main" id="{FBAE28E2-1CA8-4AF8-AB27-DDD347468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064" y="2349551"/>
                <a:ext cx="368178" cy="3000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hteck 37">
                <a:extLst>
                  <a:ext uri="{FF2B5EF4-FFF2-40B4-BE49-F238E27FC236}">
                    <a16:creationId xmlns:a16="http://schemas.microsoft.com/office/drawing/2014/main" id="{14137CA2-DA8C-46B5-8948-17F4B3122CE8}"/>
                  </a:ext>
                </a:extLst>
              </p:cNvPr>
              <p:cNvSpPr/>
              <p:nvPr/>
            </p:nvSpPr>
            <p:spPr>
              <a:xfrm>
                <a:off x="7683164" y="2349551"/>
                <a:ext cx="363369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8" name="Rechteck 37">
                <a:extLst>
                  <a:ext uri="{FF2B5EF4-FFF2-40B4-BE49-F238E27FC236}">
                    <a16:creationId xmlns:a16="http://schemas.microsoft.com/office/drawing/2014/main" id="{14137CA2-DA8C-46B5-8948-17F4B3122C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164" y="2349551"/>
                <a:ext cx="363369" cy="3000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A622BCAD-72BA-4676-B3B5-3BDAE1FAC28F}"/>
                  </a:ext>
                </a:extLst>
              </p:cNvPr>
              <p:cNvSpPr/>
              <p:nvPr/>
            </p:nvSpPr>
            <p:spPr>
              <a:xfrm>
                <a:off x="8051464" y="2349551"/>
                <a:ext cx="437877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GB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𝑙</m:t>
                          </m:r>
                        </m:e>
                        <m:sub>
                          <m:r>
                            <a:rPr lang="es-AR" altLang="de-DE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A622BCAD-72BA-4676-B3B5-3BDAE1FAC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464" y="2349551"/>
                <a:ext cx="437877" cy="3000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9DFFFE0A-A85C-4FB3-A013-09C9B56E71CC}"/>
              </a:ext>
            </a:extLst>
          </p:cNvPr>
          <p:cNvCxnSpPr>
            <a:endCxn id="34" idx="2"/>
          </p:cNvCxnSpPr>
          <p:nvPr/>
        </p:nvCxnSpPr>
        <p:spPr>
          <a:xfrm>
            <a:off x="6237107" y="2355726"/>
            <a:ext cx="49393" cy="28587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D675DA6-D892-4A3C-AE44-A95D1515348B}"/>
                  </a:ext>
                </a:extLst>
              </p:cNvPr>
              <p:cNvSpPr/>
              <p:nvPr/>
            </p:nvSpPr>
            <p:spPr>
              <a:xfrm>
                <a:off x="1586408" y="2257793"/>
                <a:ext cx="1019190" cy="659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s-AR" altLang="de-DE" i="1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accPr>
                        <m:e>
                          <m:r>
                            <a:rPr lang="es-AR" altLang="de-DE" i="1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𝑙</m:t>
                          </m:r>
                        </m:e>
                      </m:acc>
                      <m:r>
                        <a:rPr lang="es-AR" altLang="de-DE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Arial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</m:t>
                          </m:r>
                          <m: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=1</m:t>
                          </m:r>
                        </m:sub>
                        <m:sup>
                          <m:r>
                            <a:rPr lang="es-AR" altLang="de-DE" b="0" i="1" smtClean="0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s-AR" altLang="de-DE" b="0" i="1" smtClean="0">
                                  <a:solidFill>
                                    <a:srgbClr val="17365C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s-AR" altLang="de-DE" b="0" i="1" smtClean="0">
                                  <a:solidFill>
                                    <a:srgbClr val="17365C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s-AR" altLang="de-DE" b="0" i="1" smtClean="0">
                                  <a:solidFill>
                                    <a:srgbClr val="17365C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D675DA6-D892-4A3C-AE44-A95D15153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408" y="2257793"/>
                <a:ext cx="1019190" cy="6595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65651E9B-1373-49AD-B69D-F76CC07FE4BB}"/>
                  </a:ext>
                </a:extLst>
              </p:cNvPr>
              <p:cNvSpPr/>
              <p:nvPr/>
            </p:nvSpPr>
            <p:spPr>
              <a:xfrm>
                <a:off x="1586409" y="3148039"/>
                <a:ext cx="896336" cy="304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s-AR" altLang="de-DE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𝐺</m:t>
                      </m:r>
                      <m:r>
                        <a:rPr lang="es-AR" altLang="de-DE" i="1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Arial" charset="0"/>
                          <a:cs typeface="Arial" charset="0"/>
                        </a:rPr>
                        <m:t>=</m:t>
                      </m:r>
                      <m:r>
                        <a:rPr lang="es-AR" altLang="de-DE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𝐺</m:t>
                      </m:r>
                      <m:r>
                        <a:rPr lang="es-AR" altLang="de-DE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s-AR" altLang="de-DE" i="1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</m:ctrlPr>
                        </m:accPr>
                        <m:e>
                          <m:r>
                            <a:rPr lang="es-AR" altLang="de-DE" i="1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ea typeface="Arial" charset="0"/>
                              <a:cs typeface="Arial" charset="0"/>
                            </a:rPr>
                            <m:t>𝑙</m:t>
                          </m:r>
                        </m:e>
                      </m:acc>
                      <m:r>
                        <a:rPr lang="es-AR" altLang="de-DE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65651E9B-1373-49AD-B69D-F76CC07FE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409" y="3148039"/>
                <a:ext cx="896336" cy="304699"/>
              </a:xfrm>
              <a:prstGeom prst="rect">
                <a:avLst/>
              </a:prstGeom>
              <a:blipFill>
                <a:blip r:embed="rId15"/>
                <a:stretch>
                  <a:fillRect r="-1156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4158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68000" y="1476000"/>
            <a:ext cx="8172000" cy="1239469"/>
          </a:xfrm>
        </p:spPr>
        <p:txBody>
          <a:bodyPr/>
          <a:lstStyle/>
          <a:p>
            <a:r>
              <a:rPr lang="de-DE" dirty="0"/>
              <a:t>Häufige Probleme und deren Lösungen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15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7047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8384" y="414048"/>
            <a:ext cx="756000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Häufige Probleme und deren Lösungen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29EA81-AD24-4D97-BC9C-6C05A3097E5C}" type="slidenum">
              <a:rPr lang="de-DE" dirty="0"/>
              <a:t>16</a:t>
            </a:fld>
            <a:r>
              <a:rPr lang="de-DE" dirty="0"/>
              <a:t> </a:t>
            </a:r>
          </a:p>
        </p:txBody>
      </p:sp>
      <p:sp>
        <p:nvSpPr>
          <p:cNvPr id="24" name="Inhaltsplatzhalter 10">
            <a:extLst>
              <a:ext uri="{FF2B5EF4-FFF2-40B4-BE49-F238E27FC236}">
                <a16:creationId xmlns:a16="http://schemas.microsoft.com/office/drawing/2014/main" id="{1DB009C7-A8FC-4ACF-BC0B-F60B143C68CE}"/>
              </a:ext>
            </a:extLst>
          </p:cNvPr>
          <p:cNvSpPr txBox="1">
            <a:spLocks/>
          </p:cNvSpPr>
          <p:nvPr/>
        </p:nvSpPr>
        <p:spPr>
          <a:xfrm>
            <a:off x="468000" y="917999"/>
            <a:ext cx="4031992" cy="3563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Schmutzige Probe?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Gauß-Filter einsetzen.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Morphologisches Opening anwenden.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Probe sauber machen und neue Bilder aufnehmen.</a:t>
            </a:r>
          </a:p>
          <a:p>
            <a:pPr lvl="3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2" indent="0">
              <a:buSzPct val="130000"/>
              <a:buNone/>
            </a:pPr>
            <a:endParaRPr lang="es-AR" dirty="0"/>
          </a:p>
          <a:p>
            <a:pPr lvl="2">
              <a:buSzPct val="130000"/>
            </a:pP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45A43C1-37B2-4136-9F84-B34E9744E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6" b="20819"/>
          <a:stretch/>
        </p:blipFill>
        <p:spPr>
          <a:xfrm>
            <a:off x="4572000" y="967036"/>
            <a:ext cx="3463509" cy="330696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64506F09-347A-4242-A433-C060E485A8CF}"/>
              </a:ext>
            </a:extLst>
          </p:cNvPr>
          <p:cNvGrpSpPr/>
          <p:nvPr/>
        </p:nvGrpSpPr>
        <p:grpSpPr>
          <a:xfrm>
            <a:off x="6963937" y="3858661"/>
            <a:ext cx="1021823" cy="377843"/>
            <a:chOff x="6810124" y="6300907"/>
            <a:chExt cx="1241655" cy="504056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B4ECC412-5A2D-494B-BB32-211D9F73C7FA}"/>
                </a:ext>
              </a:extLst>
            </p:cNvPr>
            <p:cNvSpPr/>
            <p:nvPr/>
          </p:nvSpPr>
          <p:spPr bwMode="auto">
            <a:xfrm>
              <a:off x="6810124" y="6300907"/>
              <a:ext cx="1241655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500" dirty="0">
                  <a:solidFill>
                    <a:schemeClr val="tx1"/>
                  </a:solidFill>
                </a:rPr>
                <a:t>1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0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6212D36E-FF0A-4B10-966E-52BF89E3940F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452570E9-4FFF-4979-8E7C-93B2D0AD06EF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Gerader Verbinder 29">
                <a:extLst>
                  <a:ext uri="{FF2B5EF4-FFF2-40B4-BE49-F238E27FC236}">
                    <a16:creationId xmlns:a16="http://schemas.microsoft.com/office/drawing/2014/main" id="{CCBB8101-E5F7-4A12-BBE9-7038747E1554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18C38439-20A0-420D-89C9-027133E189B9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66884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533014C-4427-41C7-BC27-81CD6278F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91"/>
          <a:stretch/>
        </p:blipFill>
        <p:spPr>
          <a:xfrm>
            <a:off x="4571999" y="950958"/>
            <a:ext cx="3473753" cy="3335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8384" y="414048"/>
            <a:ext cx="756000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Häufige Probleme und deren Lösungen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29EA81-AD24-4D97-BC9C-6C05A3097E5C}" type="slidenum">
              <a:rPr lang="de-DE" dirty="0"/>
              <a:t>17</a:t>
            </a:fld>
            <a:r>
              <a:rPr lang="de-DE" dirty="0"/>
              <a:t> </a:t>
            </a:r>
          </a:p>
        </p:txBody>
      </p:sp>
      <p:sp>
        <p:nvSpPr>
          <p:cNvPr id="24" name="Inhaltsplatzhalter 10">
            <a:extLst>
              <a:ext uri="{FF2B5EF4-FFF2-40B4-BE49-F238E27FC236}">
                <a16:creationId xmlns:a16="http://schemas.microsoft.com/office/drawing/2014/main" id="{1DB009C7-A8FC-4ACF-BC0B-F60B143C68CE}"/>
              </a:ext>
            </a:extLst>
          </p:cNvPr>
          <p:cNvSpPr txBox="1">
            <a:spLocks/>
          </p:cNvSpPr>
          <p:nvPr/>
        </p:nvSpPr>
        <p:spPr>
          <a:xfrm>
            <a:off x="468000" y="917999"/>
            <a:ext cx="3959984" cy="3563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Ungüngstige Beleuchtung?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Rolling-Ball-Korrektur durchführen.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Minima-Transform nutzen.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Bildparameter am REM anpassen und neue Bilder aufnehmen.</a:t>
            </a:r>
          </a:p>
          <a:p>
            <a:pPr lvl="3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2" indent="0">
              <a:buSzPct val="130000"/>
              <a:buNone/>
            </a:pPr>
            <a:endParaRPr lang="es-AR" dirty="0"/>
          </a:p>
          <a:p>
            <a:pPr lvl="2">
              <a:buSzPct val="130000"/>
            </a:pPr>
            <a:endParaRPr lang="de-DE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64506F09-347A-4242-A433-C060E485A8CF}"/>
              </a:ext>
            </a:extLst>
          </p:cNvPr>
          <p:cNvGrpSpPr/>
          <p:nvPr/>
        </p:nvGrpSpPr>
        <p:grpSpPr>
          <a:xfrm>
            <a:off x="6963937" y="3858661"/>
            <a:ext cx="1021823" cy="377843"/>
            <a:chOff x="6810124" y="6300907"/>
            <a:chExt cx="1241655" cy="504056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B4ECC412-5A2D-494B-BB32-211D9F73C7FA}"/>
                </a:ext>
              </a:extLst>
            </p:cNvPr>
            <p:cNvSpPr/>
            <p:nvPr/>
          </p:nvSpPr>
          <p:spPr bwMode="auto">
            <a:xfrm>
              <a:off x="6810124" y="6300907"/>
              <a:ext cx="1241655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5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6212D36E-FF0A-4B10-966E-52BF89E3940F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452570E9-4FFF-4979-8E7C-93B2D0AD06EF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Gerader Verbinder 29">
                <a:extLst>
                  <a:ext uri="{FF2B5EF4-FFF2-40B4-BE49-F238E27FC236}">
                    <a16:creationId xmlns:a16="http://schemas.microsoft.com/office/drawing/2014/main" id="{CCBB8101-E5F7-4A12-BBE9-7038747E1554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18C38439-20A0-420D-89C9-027133E189B9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34097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8384" y="414048"/>
            <a:ext cx="7560000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Häufige Probleme und deren Lösungen</a:t>
            </a:r>
            <a:b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br>
              <a:rPr lang="de-DE" altLang="de-DE" b="1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</a:b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29EA81-AD24-4D97-BC9C-6C05A3097E5C}" type="slidenum">
              <a:rPr lang="de-DE" dirty="0"/>
              <a:t>18</a:t>
            </a:fld>
            <a:r>
              <a:rPr lang="de-DE" dirty="0"/>
              <a:t> </a:t>
            </a:r>
          </a:p>
        </p:txBody>
      </p:sp>
      <p:sp>
        <p:nvSpPr>
          <p:cNvPr id="24" name="Inhaltsplatzhalter 10">
            <a:extLst>
              <a:ext uri="{FF2B5EF4-FFF2-40B4-BE49-F238E27FC236}">
                <a16:creationId xmlns:a16="http://schemas.microsoft.com/office/drawing/2014/main" id="{1DB009C7-A8FC-4ACF-BC0B-F60B143C68CE}"/>
              </a:ext>
            </a:extLst>
          </p:cNvPr>
          <p:cNvSpPr txBox="1">
            <a:spLocks/>
          </p:cNvSpPr>
          <p:nvPr/>
        </p:nvSpPr>
        <p:spPr>
          <a:xfrm>
            <a:off x="468000" y="917999"/>
            <a:ext cx="4031992" cy="3563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Niedrige Auflösung oder Kontrast?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...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...</a:t>
            </a:r>
          </a:p>
          <a:p>
            <a:pPr marL="576900" lvl="3" indent="-342900">
              <a:buFont typeface="+mj-lt"/>
              <a:buAutoNum type="alphaLcParenR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Neue Bilder aufnehmen!</a:t>
            </a:r>
          </a:p>
          <a:p>
            <a:pPr lvl="3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2" indent="0">
              <a:buSzPct val="130000"/>
              <a:buNone/>
            </a:pPr>
            <a:endParaRPr lang="es-AR" dirty="0"/>
          </a:p>
          <a:p>
            <a:pPr lvl="2">
              <a:buSzPct val="130000"/>
            </a:pP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41F27517-26E8-4B7A-A1BE-192583DC2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91" t="17149" r="18143" b="18037"/>
          <a:stretch/>
        </p:blipFill>
        <p:spPr>
          <a:xfrm>
            <a:off x="4571999" y="941536"/>
            <a:ext cx="3473753" cy="333369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F237353A-9307-4134-A864-D88F3F0B3627}"/>
              </a:ext>
            </a:extLst>
          </p:cNvPr>
          <p:cNvGrpSpPr/>
          <p:nvPr/>
        </p:nvGrpSpPr>
        <p:grpSpPr>
          <a:xfrm>
            <a:off x="6892261" y="3883999"/>
            <a:ext cx="1136123" cy="377843"/>
            <a:chOff x="6810124" y="6300907"/>
            <a:chExt cx="1241655" cy="504056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051ED6F3-6A24-4AD1-A200-D312FD2FE821}"/>
                </a:ext>
              </a:extLst>
            </p:cNvPr>
            <p:cNvSpPr/>
            <p:nvPr/>
          </p:nvSpPr>
          <p:spPr bwMode="auto">
            <a:xfrm>
              <a:off x="6810124" y="6300907"/>
              <a:ext cx="1241655" cy="504056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008063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500" dirty="0">
                  <a:solidFill>
                    <a:schemeClr val="tx1"/>
                  </a:solidFill>
                </a:rPr>
                <a:t>1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0 </a:t>
              </a:r>
              <a:r>
                <a:rPr lang="es-AR" sz="1500" dirty="0">
                  <a:solidFill>
                    <a:schemeClr val="tx1"/>
                  </a:solidFill>
                </a:rPr>
                <a:t>µ</a:t>
              </a:r>
              <a:r>
                <a:rPr kumimoji="0" lang="es-AR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m</a:t>
              </a:r>
              <a:endParaRPr kumimoji="0" lang="de-DE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C0D7A60E-956A-4347-BE4D-B3E8C65AD41C}"/>
                </a:ext>
              </a:extLst>
            </p:cNvPr>
            <p:cNvGrpSpPr/>
            <p:nvPr/>
          </p:nvGrpSpPr>
          <p:grpSpPr>
            <a:xfrm>
              <a:off x="6847319" y="6600848"/>
              <a:ext cx="1167266" cy="144016"/>
              <a:chOff x="4881158" y="7020991"/>
              <a:chExt cx="1167266" cy="144016"/>
            </a:xfrm>
          </p:grpSpPr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4FD90F2E-6EF1-485E-9E05-7C1B72004310}"/>
                  </a:ext>
                </a:extLst>
              </p:cNvPr>
              <p:cNvCxnSpPr/>
              <p:nvPr/>
            </p:nvCxnSpPr>
            <p:spPr bwMode="auto">
              <a:xfrm>
                <a:off x="4881158" y="7092999"/>
                <a:ext cx="116726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Gerader Verbinder 18">
                <a:extLst>
                  <a:ext uri="{FF2B5EF4-FFF2-40B4-BE49-F238E27FC236}">
                    <a16:creationId xmlns:a16="http://schemas.microsoft.com/office/drawing/2014/main" id="{48E961E1-F8BF-41C1-971B-662808329547}"/>
                  </a:ext>
                </a:extLst>
              </p:cNvPr>
              <p:cNvCxnSpPr/>
              <p:nvPr/>
            </p:nvCxnSpPr>
            <p:spPr bwMode="auto">
              <a:xfrm>
                <a:off x="4886937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EA474968-8B06-4A07-AED5-0CF0D1B5F9C3}"/>
                  </a:ext>
                </a:extLst>
              </p:cNvPr>
              <p:cNvCxnSpPr/>
              <p:nvPr/>
            </p:nvCxnSpPr>
            <p:spPr bwMode="auto">
              <a:xfrm>
                <a:off x="6046043" y="7020991"/>
                <a:ext cx="0" cy="14401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81823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68000" y="987575"/>
            <a:ext cx="6192232" cy="3298676"/>
          </a:xfrm>
        </p:spPr>
        <p:txBody>
          <a:bodyPr/>
          <a:lstStyle/>
          <a:p>
            <a:r>
              <a:rPr lang="de-DE" dirty="0" err="1"/>
              <a:t>ImageJ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19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2872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20</a:t>
            </a:fld>
            <a:r>
              <a:rPr lang="de-DE" dirty="0"/>
              <a:t> </a:t>
            </a:r>
          </a:p>
        </p:txBody>
      </p:sp>
      <p:sp>
        <p:nvSpPr>
          <p:cNvPr id="7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392032" cy="3597966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Open Source.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Programmiert von und für Forscher.</a:t>
            </a: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Funktionalität durch Plug-ins und Makros erweiterbar.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Verfügt über eine GUI und eine API.</a:t>
            </a: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1"/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42B341A-8D14-43E5-A56B-8AAD3F04B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7" y="1252288"/>
            <a:ext cx="2042322" cy="2042322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77B92C0C-E0BA-40A9-8BCF-3608E0D29419}"/>
              </a:ext>
            </a:extLst>
          </p:cNvPr>
          <p:cNvSpPr/>
          <p:nvPr/>
        </p:nvSpPr>
        <p:spPr>
          <a:xfrm>
            <a:off x="420572" y="4286250"/>
            <a:ext cx="53035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Quelle: National Institutes of Health, CC BY 4.0, http://creativecommons.org/licenses/by/4.0/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88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Fiji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21</a:t>
            </a:fld>
            <a:r>
              <a:rPr lang="de-DE" dirty="0"/>
              <a:t> </a:t>
            </a:r>
          </a:p>
        </p:txBody>
      </p:sp>
      <p:sp>
        <p:nvSpPr>
          <p:cNvPr id="7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392032" cy="3309934"/>
          </a:xfrm>
        </p:spPr>
        <p:txBody>
          <a:bodyPr/>
          <a:lstStyle/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ImageJ2 mit gebündelten Plug-Ins.</a:t>
            </a: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Herunterladen: 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https://imagej.net/Fiji/Downloads</a:t>
            </a: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Portable Software: Keine Installation erforderlich.</a:t>
            </a:r>
          </a:p>
          <a:p>
            <a:pPr lvl="2">
              <a:buSzPct val="130000"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buSzPct val="130000"/>
            </a:pP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1"/>
            <a:endParaRPr lang="de-DE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77B92C0C-E0BA-40A9-8BCF-3608E0D29419}"/>
              </a:ext>
            </a:extLst>
          </p:cNvPr>
          <p:cNvSpPr/>
          <p:nvPr/>
        </p:nvSpPr>
        <p:spPr>
          <a:xfrm>
            <a:off x="420572" y="4286250"/>
            <a:ext cx="53035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Quelle: Fiji is just ImageJ, CC BY 4.0, http://creativecommons.org/licenses/by/4.0/</a:t>
            </a:r>
            <a:endParaRPr lang="de-DE" sz="800" dirty="0">
              <a:solidFill>
                <a:schemeClr val="tx2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8101CE7-C767-4F37-AE53-5157F13A1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275606"/>
            <a:ext cx="2067694" cy="206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81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Fiji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22</a:t>
            </a:fld>
            <a:r>
              <a:rPr lang="de-DE" dirty="0"/>
              <a:t> </a:t>
            </a:r>
          </a:p>
        </p:txBody>
      </p:sp>
      <p:sp>
        <p:nvSpPr>
          <p:cNvPr id="7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392032" cy="3309934"/>
          </a:xfrm>
        </p:spPr>
        <p:txBody>
          <a:bodyPr/>
          <a:lstStyle/>
          <a:p>
            <a:pPr lvl="2"/>
            <a:r>
              <a:rPr lang="en-GB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T</a:t>
            </a:r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äuschend einfache Benutzeroberfläche.</a:t>
            </a: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Das Menu Bar stellt mehr als 400 Funktionen zur Verfügung, ohne die Plug-Ins zu berücksichtigen.</a:t>
            </a:r>
          </a:p>
          <a:p>
            <a:pPr lvl="1"/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EE88E2E-9497-452C-9342-F6F10A7359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" t="2920" r="504" b="3168"/>
          <a:stretch/>
        </p:blipFill>
        <p:spPr>
          <a:xfrm>
            <a:off x="2123728" y="2607654"/>
            <a:ext cx="4682174" cy="8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43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: Live-Vorführung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23</a:t>
            </a:fld>
            <a:r>
              <a:rPr lang="de-DE" dirty="0"/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1F33E4B-3792-41FC-8C14-5BE511317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" t="2920" r="504" b="3168"/>
          <a:stretch/>
        </p:blipFill>
        <p:spPr>
          <a:xfrm>
            <a:off x="2123728" y="2000342"/>
            <a:ext cx="4682174" cy="8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59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68000" y="1476441"/>
            <a:ext cx="6336248" cy="1439863"/>
          </a:xfrm>
        </p:spPr>
        <p:txBody>
          <a:bodyPr/>
          <a:lstStyle/>
          <a:p>
            <a:r>
              <a:rPr lang="de-DE" dirty="0"/>
              <a:t>Aufgaben</a:t>
            </a:r>
            <a:endParaRPr lang="de-DE" baseline="30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24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75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Aufgabe 1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25</a:t>
            </a:fld>
            <a:r>
              <a:rPr lang="de-DE" dirty="0"/>
              <a:t>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DCC5C22-F737-4E04-9280-D9579E7BD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075" y="555526"/>
            <a:ext cx="4373358" cy="3792522"/>
          </a:xfrm>
          <a:prstGeom prst="rect">
            <a:avLst/>
          </a:prstGeom>
        </p:spPr>
      </p:pic>
      <p:sp>
        <p:nvSpPr>
          <p:cNvPr id="7" name="Inhaltsplatzhalter 10">
            <a:extLst>
              <a:ext uri="{FF2B5EF4-FFF2-40B4-BE49-F238E27FC236}">
                <a16:creationId xmlns:a16="http://schemas.microsoft.com/office/drawing/2014/main" id="{EF84534E-7741-4ED9-89FA-326E0DF02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918000"/>
            <a:ext cx="3311912" cy="3309934"/>
          </a:xfrm>
        </p:spPr>
        <p:txBody>
          <a:bodyPr/>
          <a:lstStyle/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BSE-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Gefügeaufnahme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des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gehippten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Kaltarbeitsstahls PMX245VCrMoCoW9-4-4-2-1</a:t>
            </a:r>
          </a:p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Beschreiben Sie die Karbidphasen anhand der relevanten Kenngrößen.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1706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DBC97A0-D670-4823-8076-0B4D41A57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076" y="555526"/>
            <a:ext cx="4373358" cy="3792521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Aufgabe 2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26</a:t>
            </a:fld>
            <a:r>
              <a:rPr lang="de-DE" dirty="0"/>
              <a:t> </a:t>
            </a:r>
          </a:p>
        </p:txBody>
      </p:sp>
      <p:sp>
        <p:nvSpPr>
          <p:cNvPr id="7" name="Inhaltsplatzhalter 10">
            <a:extLst>
              <a:ext uri="{FF2B5EF4-FFF2-40B4-BE49-F238E27FC236}">
                <a16:creationId xmlns:a16="http://schemas.microsoft.com/office/drawing/2014/main" id="{EF84534E-7741-4ED9-89FA-326E0DF02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918000"/>
            <a:ext cx="3311912" cy="3309934"/>
          </a:xfrm>
        </p:spPr>
        <p:txBody>
          <a:bodyPr/>
          <a:lstStyle/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Versuchen Sie, dieses BSE-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Gefügebild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eines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gehippten</a:t>
            </a:r>
            <a:r>
              <a:rPr lang="de-DE" altLang="de-DE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PMHS 4-3-8 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einer entsprechenden Analyse zu unterziehen</a:t>
            </a:r>
          </a:p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Diskutieren Sie die Herausforderungen, die mit einer solchen halbautomatischen Analyse verbunden sind.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9556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9385B02-6418-4D35-A7E4-22A162F25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077" y="558386"/>
            <a:ext cx="4373358" cy="3793945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Aufgabe 3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27</a:t>
            </a:fld>
            <a:r>
              <a:rPr lang="de-DE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10">
                <a:extLst>
                  <a:ext uri="{FF2B5EF4-FFF2-40B4-BE49-F238E27FC236}">
                    <a16:creationId xmlns:a16="http://schemas.microsoft.com/office/drawing/2014/main" id="{EF84534E-7741-4ED9-89FA-326E0DF02F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8000" y="918000"/>
                <a:ext cx="3311912" cy="3309934"/>
              </a:xfrm>
            </p:spPr>
            <p:txBody>
              <a:bodyPr/>
              <a:lstStyle/>
              <a:p>
                <a:pPr lvl="2"/>
                <a:r>
                  <a:rPr lang="de-DE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Welche qualitativen Aussagen können Sie über den Herstellungsprozess der HS 6-5-2-Probe machen, deren Mikrostruktur hier dargestellt ist?</a:t>
                </a:r>
              </a:p>
              <a:p>
                <a:pPr lvl="2"/>
                <a:r>
                  <a:rPr lang="de-DE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Welche Kenngrößen würden Sie bestimmen, um ihn am besten zu beschreiben?</a:t>
                </a:r>
              </a:p>
              <a:p>
                <a:pPr lvl="2"/>
                <a:r>
                  <a:rPr lang="de-DE" altLang="de-DE" dirty="0">
                    <a:solidFill>
                      <a:srgbClr val="17365C"/>
                    </a:solidFill>
                    <a:latin typeface="Arial" charset="0"/>
                    <a:ea typeface="Arial" charset="0"/>
                    <a:cs typeface="Arial" charset="0"/>
                  </a:rPr>
                  <a:t>Führen Sie schließlich die Messungen durch und erläutern Sie das Ergebnis.</a:t>
                </a:r>
              </a:p>
              <a:p>
                <a:pPr lvl="2"/>
                <a:r>
                  <a:rPr lang="de-DE" dirty="0">
                    <a:solidFill>
                      <a:srgbClr val="17365C"/>
                    </a:solidFill>
                    <a:latin typeface="Arial" charset="0"/>
                    <a:cs typeface="Arial" charset="0"/>
                  </a:rPr>
                  <a:t>Hinweis:</a:t>
                </a:r>
              </a:p>
              <a:p>
                <a:pPr marL="0" lvl="2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de-DE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𝜑</m:t>
                      </m:r>
                      <m:r>
                        <a:rPr lang="es-AR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s-AR" b="0" i="0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ln</m:t>
                      </m:r>
                      <m:r>
                        <a:rPr lang="es-AR" b="0" i="1" smtClean="0">
                          <a:solidFill>
                            <a:srgbClr val="17365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⁡</m:t>
                      </m:r>
                      <m:d>
                        <m:dPr>
                          <m:ctrlPr>
                            <a:rPr lang="es-AR" i="1">
                              <a:solidFill>
                                <a:srgbClr val="17365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AR" b="0" i="1" smtClean="0">
                                  <a:solidFill>
                                    <a:srgbClr val="17365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AR" b="0" i="1" smtClean="0">
                                      <a:solidFill>
                                        <a:srgbClr val="17365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de-DE" dirty="0">
                  <a:solidFill>
                    <a:srgbClr val="17365C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Inhaltsplatzhalter 10">
                <a:extLst>
                  <a:ext uri="{FF2B5EF4-FFF2-40B4-BE49-F238E27FC236}">
                    <a16:creationId xmlns:a16="http://schemas.microsoft.com/office/drawing/2014/main" id="{EF84534E-7741-4ED9-89FA-326E0DF02F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000" y="918000"/>
                <a:ext cx="3311912" cy="3309934"/>
              </a:xfrm>
              <a:blipFill>
                <a:blip r:embed="rId3"/>
                <a:stretch>
                  <a:fillRect l="-3315" t="-1842" r="-3499" b="-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2924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4536504" cy="468000"/>
          </a:xfrm>
        </p:spPr>
        <p:txBody>
          <a:bodyPr/>
          <a:lstStyle/>
          <a:p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Aufgabe 4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28</a:t>
            </a:fld>
            <a:r>
              <a:rPr lang="de-DE" dirty="0"/>
              <a:t> </a:t>
            </a:r>
          </a:p>
        </p:txBody>
      </p:sp>
      <p:sp>
        <p:nvSpPr>
          <p:cNvPr id="7" name="Inhaltsplatzhalter 10">
            <a:extLst>
              <a:ext uri="{FF2B5EF4-FFF2-40B4-BE49-F238E27FC236}">
                <a16:creationId xmlns:a16="http://schemas.microsoft.com/office/drawing/2014/main" id="{EF84534E-7741-4ED9-89FA-326E0DF02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918000"/>
            <a:ext cx="7488376" cy="3309934"/>
          </a:xfrm>
        </p:spPr>
        <p:txBody>
          <a:bodyPr/>
          <a:lstStyle/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Die Abbildung zeigt drei mit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ThermoCalc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® auf der Grundlage von EDS-Messungen berechnete ∆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G</a:t>
            </a:r>
            <a:r>
              <a:rPr lang="de-DE" altLang="de-DE" baseline="30000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γ</a:t>
            </a:r>
            <a:r>
              <a:rPr lang="de-DE" altLang="de-DE" baseline="30000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→α’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-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Mappings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. Diese stellen die lokale Stabilität des Austenits von drei gegossenen und gewalzten Rundstäben des Stahls AISI 304L dar. </a:t>
            </a:r>
          </a:p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Analysieren Sie die als Textdateien bereitgestellten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Austenitstabilitäts-Mappings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und liefern Sie quantitative Informationen über die Effektivität des Glühprozesses zur Erhöhung der Isotropie.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E885B0-2121-426E-86C0-1FD7B1B602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99742"/>
            <a:ext cx="5760720" cy="186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39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468000" y="1476441"/>
            <a:ext cx="6336248" cy="1439863"/>
          </a:xfrm>
        </p:spPr>
        <p:txBody>
          <a:bodyPr/>
          <a:lstStyle/>
          <a:p>
            <a:r>
              <a:rPr lang="de-DE" dirty="0"/>
              <a:t>Zusammenfassung</a:t>
            </a:r>
            <a:endParaRPr lang="de-DE" baseline="30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0" y="4751388"/>
            <a:ext cx="252413" cy="107950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29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0743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67544" y="414048"/>
            <a:ext cx="5760640" cy="468000"/>
          </a:xfrm>
        </p:spPr>
        <p:txBody>
          <a:bodyPr/>
          <a:lstStyle/>
          <a:p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Zusammenfassung</a:t>
            </a:r>
            <a:endParaRPr lang="de-DE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000" y="4752000"/>
            <a:ext cx="252000" cy="108000"/>
          </a:xfrm>
        </p:spPr>
        <p:txBody>
          <a:bodyPr/>
          <a:lstStyle/>
          <a:p>
            <a:fld id="{A04460F8-C54E-44B9-93F5-D37C8F262061}" type="slidenum">
              <a:rPr lang="de-DE"/>
              <a:t>30</a:t>
            </a:fld>
            <a:r>
              <a:rPr lang="de-DE" dirty="0"/>
              <a:t> </a:t>
            </a:r>
          </a:p>
        </p:txBody>
      </p:sp>
      <p:sp>
        <p:nvSpPr>
          <p:cNvPr id="7" name="Inhaltsplatzhalter 10"/>
          <p:cNvSpPr>
            <a:spLocks noGrp="1"/>
          </p:cNvSpPr>
          <p:nvPr>
            <p:ph idx="1"/>
          </p:nvPr>
        </p:nvSpPr>
        <p:spPr>
          <a:xfrm>
            <a:off x="468000" y="918000"/>
            <a:ext cx="4536048" cy="3309934"/>
          </a:xfrm>
        </p:spPr>
        <p:txBody>
          <a:bodyPr/>
          <a:lstStyle/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Bilder sind in Matrizen angeordnete Daten.</a:t>
            </a: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r>
              <a:rPr lang="es-AR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Filtern + Bildkompression → Datenverletzung.</a:t>
            </a: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Verschiedene Materialien bzw. Anwendungen erfordern unterschiedliche Kenngrößen für ihre eindeutige Beschreibung.</a:t>
            </a:r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endParaRPr lang="es-AR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  <a:p>
            <a:pPr lvl="2"/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Fiji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altLang="de-DE" dirty="0" err="1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ImageJ</a:t>
            </a:r>
            <a:r>
              <a:rPr lang="de-DE" altLang="de-DE" dirty="0">
                <a:solidFill>
                  <a:srgbClr val="17365C"/>
                </a:solidFill>
                <a:latin typeface="Arial" charset="0"/>
                <a:ea typeface="Arial" charset="0"/>
                <a:cs typeface="Arial" charset="0"/>
              </a:rPr>
              <a:t> bietet viele nützliche Funktionen und Plugins.</a:t>
            </a:r>
          </a:p>
          <a:p>
            <a:pPr marL="0" lvl="2" indent="0">
              <a:buNone/>
            </a:pPr>
            <a:endParaRPr lang="de-DE" altLang="de-DE" dirty="0">
              <a:solidFill>
                <a:srgbClr val="17365C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689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3F806E7C-E56D-41BC-8AA6-00785CAB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999" y="4554000"/>
            <a:ext cx="7560000" cy="324000"/>
          </a:xfrm>
        </p:spPr>
        <p:txBody>
          <a:bodyPr/>
          <a:lstStyle/>
          <a:p>
            <a:r>
              <a:rPr lang="de-DE" altLang="de-DE" dirty="0"/>
              <a:t>Santiago Benito, Bochum - 20.10.2026 – benito@wtech.rub.de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91F5E70-F6F5-4247-85F2-66AA884F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99" y="3857166"/>
            <a:ext cx="5760185" cy="658800"/>
          </a:xfrm>
        </p:spPr>
        <p:txBody>
          <a:bodyPr/>
          <a:lstStyle/>
          <a:p>
            <a:r>
              <a:rPr lang="de-DE" sz="2400" dirty="0"/>
              <a:t>AMPM-Übung:</a:t>
            </a:r>
            <a:br>
              <a:rPr lang="de-DE" sz="2400" dirty="0"/>
            </a:br>
            <a:r>
              <a:rPr lang="de-DE" sz="2400" dirty="0"/>
              <a:t>Quantitative Metallographie</a:t>
            </a:r>
            <a:endParaRPr lang="de-DE" sz="2400" cap="non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3552809-4009-4C8A-8D35-353BD9291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080" y="3574299"/>
            <a:ext cx="1622719" cy="56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9501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RUB_03a.potx" id="{C867D821-36E8-4CDA-B68D-4949E463F39D}" vid="{F84F8B3F-9528-42A9-B5AE-3004D541450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RUB-Präsentation-16zu9</Template>
  <TotalTime>0</TotalTime>
  <Words>846</Words>
  <Application>Microsoft Office PowerPoint</Application>
  <PresentationFormat>Bildschirmpräsentation (16:9)</PresentationFormat>
  <Paragraphs>261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 Math</vt:lpstr>
      <vt:lpstr>Wingdings</vt:lpstr>
      <vt:lpstr>PowerPoint Master RUB</vt:lpstr>
      <vt:lpstr>AMPM-Übung: Quantitative Metallographie</vt:lpstr>
      <vt:lpstr>Inhalt</vt:lpstr>
      <vt:lpstr> </vt:lpstr>
      <vt:lpstr>Motivation</vt:lpstr>
      <vt:lpstr> </vt:lpstr>
      <vt:lpstr>Bildanalyse: Einleitung  </vt:lpstr>
      <vt:lpstr>Bildanalyse: Bilder  </vt:lpstr>
      <vt:lpstr>Bildanalyse: Histogramm  </vt:lpstr>
      <vt:lpstr>Bildanalyse: Histogramm  </vt:lpstr>
      <vt:lpstr>Bildanalyse: Tun und Lassen  </vt:lpstr>
      <vt:lpstr>Bildanalyse: Stereologie</vt:lpstr>
      <vt:lpstr>Bildanalyse: Stereologie</vt:lpstr>
      <vt:lpstr>Bildanalyse: Stereologie</vt:lpstr>
      <vt:lpstr>Bildanalyse: Stereologie</vt:lpstr>
      <vt:lpstr> </vt:lpstr>
      <vt:lpstr>Häufige Probleme und deren Lösungen  </vt:lpstr>
      <vt:lpstr>Häufige Probleme und deren Lösungen  </vt:lpstr>
      <vt:lpstr>Häufige Probleme und deren Lösungen  </vt:lpstr>
      <vt:lpstr> </vt:lpstr>
      <vt:lpstr>ImageJ</vt:lpstr>
      <vt:lpstr>Fiji ImageJ</vt:lpstr>
      <vt:lpstr>Fiji ImageJ</vt:lpstr>
      <vt:lpstr>ImageJ: Live-Vorführung</vt:lpstr>
      <vt:lpstr> </vt:lpstr>
      <vt:lpstr>Aufgabe 1</vt:lpstr>
      <vt:lpstr>Aufgabe 2</vt:lpstr>
      <vt:lpstr>Aufgabe 3</vt:lpstr>
      <vt:lpstr>Aufgabe 4</vt:lpstr>
      <vt:lpstr> </vt:lpstr>
      <vt:lpstr>Zusammenfassung</vt:lpstr>
      <vt:lpstr>AMPM-Übung: Quantitative Metallographie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2020_10_19_Benito_Hiwi-Seminar_Image Analysis</dc:title>
  <dc:creator>Santiago Benito</dc:creator>
  <cp:lastModifiedBy>Santiago</cp:lastModifiedBy>
  <cp:revision>471</cp:revision>
  <dcterms:created xsi:type="dcterms:W3CDTF">2018-07-05T10:09:29Z</dcterms:created>
  <dcterms:modified xsi:type="dcterms:W3CDTF">2026-10-19T15:23:53Z</dcterms:modified>
</cp:coreProperties>
</file>