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357" r:id="rId4"/>
    <p:sldId id="358" r:id="rId5"/>
    <p:sldId id="359" r:id="rId6"/>
    <p:sldId id="360" r:id="rId7"/>
    <p:sldId id="290" r:id="rId8"/>
    <p:sldId id="297" r:id="rId9"/>
    <p:sldId id="301" r:id="rId10"/>
    <p:sldId id="361" r:id="rId11"/>
    <p:sldId id="362" r:id="rId12"/>
    <p:sldId id="293" r:id="rId13"/>
    <p:sldId id="294" r:id="rId14"/>
    <p:sldId id="295" r:id="rId15"/>
    <p:sldId id="292" r:id="rId16"/>
    <p:sldId id="296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8" autoAdjust="0"/>
    <p:restoredTop sz="94493" autoAdjust="0"/>
  </p:normalViewPr>
  <p:slideViewPr>
    <p:cSldViewPr>
      <p:cViewPr varScale="1">
        <p:scale>
          <a:sx n="151" d="100"/>
          <a:sy n="151" d="100"/>
        </p:scale>
        <p:origin x="22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60513-634A-424E-833A-311F6A00AD36}" type="datetimeFigureOut">
              <a:rPr lang="de-DE" smtClean="0"/>
              <a:pPr/>
              <a:t>21.11.24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6E5A4-611D-43D8-82AB-5E35709423B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80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6E5A4-611D-43D8-82AB-5E35709423B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63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6E5A4-611D-43D8-82AB-5E35709423BA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6E5A4-611D-43D8-82AB-5E35709423BA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70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6E5A4-611D-43D8-82AB-5E35709423BA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71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8898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377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8320" y="273629"/>
            <a:ext cx="2056320" cy="585709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3600" cy="585709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1206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3E676A-2D75-4782-91DB-0337673D1E7F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48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7B6BF4-F10D-427D-9482-324C4875ED10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4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39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5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2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78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2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1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E1D25D-ED24-4601-82E9-07397A9BBB9B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926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6481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9680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04824C-E3CF-49AB-8D50-37F8E2AE3698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28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7F648C-51DC-46F0-A603-FF184DA1A9BC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9379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757B9E-85AC-4D7D-9638-89288CE79068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612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4250E4-9E7E-426D-821B-3F4D0E28B12C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326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B82497-387B-4734-8B9A-15073B32D064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57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37143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B79D4A-8A39-483F-8460-471048F51B75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928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6A2E42-E325-4505-ADFA-46CC495214C5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561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8320" y="273631"/>
            <a:ext cx="2056320" cy="585709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6483" y="273631"/>
            <a:ext cx="6033600" cy="585709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5DFEC8-6BB9-4A4F-81AF-DEE33703365E}" type="slidenum">
              <a:rPr/>
              <a:pPr lvl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2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131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306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8152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0216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58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5308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275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7" y="326"/>
            <a:ext cx="8273827" cy="640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9" tIns="40820" rIns="81639" bIns="408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Inhaltsplatzhalter 5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7398997" y="0"/>
            <a:ext cx="1305877" cy="130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4" cstate="print">
            <a:lum/>
            <a:alphaModFix/>
          </a:blip>
          <a:srcRect/>
          <a:stretch>
            <a:fillRect/>
          </a:stretch>
        </p:blipFill>
        <p:spPr>
          <a:xfrm>
            <a:off x="440518" y="424234"/>
            <a:ext cx="2154911" cy="140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platzhalter 4"/>
          <p:cNvSpPr txBox="1">
            <a:spLocks noGrp="1"/>
          </p:cNvSpPr>
          <p:nvPr>
            <p:ph type="title"/>
          </p:nvPr>
        </p:nvSpPr>
        <p:spPr>
          <a:xfrm>
            <a:off x="456845" y="273352"/>
            <a:ext cx="8228437" cy="11446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6" name="Textplatzhalter 5"/>
          <p:cNvSpPr txBox="1">
            <a:spLocks noGrp="1"/>
          </p:cNvSpPr>
          <p:nvPr>
            <p:ph type="body" idx="1"/>
          </p:nvPr>
        </p:nvSpPr>
        <p:spPr>
          <a:xfrm>
            <a:off x="456845" y="1604515"/>
            <a:ext cx="8228437" cy="45258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1"/>
              </a:spcAft>
              <a:buSzPct val="45000"/>
              <a:buFont typeface="StarSymbol"/>
              <a:buChar char="●"/>
              <a:defRPr lang="de-DE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48"/>
              </a:spcAft>
              <a:buSzPct val="75000"/>
              <a:buFont typeface="StarSymbol"/>
              <a:buChar char="–"/>
              <a:defRPr lang="de-D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de-D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1"/>
              </a:spcAft>
              <a:buSzPct val="75000"/>
              <a:buFont typeface="StarSymbol"/>
              <a:buChar char="–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hangingPunct="1">
        <a:tabLst/>
        <a:defRPr lang="de-DE" sz="21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marL="0" marR="0" indent="0" algn="l" rtl="0" eaLnBrk="1" hangingPunct="1">
        <a:spcBef>
          <a:spcPts val="0"/>
        </a:spcBef>
        <a:spcAft>
          <a:spcPts val="1283"/>
        </a:spcAft>
        <a:tabLst/>
        <a:defRPr lang="de-DE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/>
        </p:nvSpPr>
        <p:spPr>
          <a:xfrm>
            <a:off x="327" y="326"/>
            <a:ext cx="8708140" cy="13056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1" tIns="40816" rIns="81631" bIns="40816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6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Inhaltsplatzhalter 5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8270888" y="0"/>
            <a:ext cx="652776" cy="65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9"/>
          <p:cNvPicPr>
            <a:picLocks noChangeAspect="1"/>
          </p:cNvPicPr>
          <p:nvPr/>
        </p:nvPicPr>
        <p:blipFill>
          <a:blip r:embed="rId14" cstate="print">
            <a:lum/>
            <a:alphaModFix/>
          </a:blip>
          <a:srcRect/>
          <a:stretch>
            <a:fillRect/>
          </a:stretch>
        </p:blipFill>
        <p:spPr>
          <a:xfrm>
            <a:off x="440519" y="207708"/>
            <a:ext cx="1567119" cy="1022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22"/>
          <p:cNvSpPr/>
          <p:nvPr/>
        </p:nvSpPr>
        <p:spPr>
          <a:xfrm>
            <a:off x="8339792" y="6474230"/>
            <a:ext cx="332429" cy="5113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compatLnSpc="0">
            <a:sp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E9939A5-2E34-48A5-BDF9-F4E8BBB702CF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t>‹Nr.›</a:t>
            </a:fld>
            <a:endParaRPr lang="de-DE" sz="900" b="0" i="0" u="none" strike="noStrike" kern="1200" spc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6" name="Titelplatzhalter 5"/>
          <p:cNvSpPr txBox="1">
            <a:spLocks noGrp="1"/>
          </p:cNvSpPr>
          <p:nvPr>
            <p:ph type="title"/>
          </p:nvPr>
        </p:nvSpPr>
        <p:spPr>
          <a:xfrm>
            <a:off x="456846" y="273352"/>
            <a:ext cx="8228437" cy="11446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7" name="Textplatzhalter 6"/>
          <p:cNvSpPr txBox="1">
            <a:spLocks noGrp="1"/>
          </p:cNvSpPr>
          <p:nvPr>
            <p:ph type="body" idx="1"/>
          </p:nvPr>
        </p:nvSpPr>
        <p:spPr>
          <a:xfrm>
            <a:off x="456846" y="1604516"/>
            <a:ext cx="8228437" cy="45258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5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1"/>
              </a:spcAft>
              <a:buSzPct val="45000"/>
              <a:buFont typeface="StarSymbol"/>
              <a:buChar char="●"/>
              <a:defRPr lang="de-DE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48"/>
              </a:spcAft>
              <a:buSzPct val="75000"/>
              <a:buFont typeface="StarSymbol"/>
              <a:buChar char="–"/>
              <a:defRPr lang="de-D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1"/>
              </a:spcAft>
              <a:buSzPct val="45000"/>
              <a:buFont typeface="StarSymbol"/>
              <a:buChar char="●"/>
              <a:defRPr lang="de-DE" sz="2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1"/>
              </a:spcAft>
              <a:buSzPct val="75000"/>
              <a:buFont typeface="StarSymbol"/>
              <a:buChar char="–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1"/>
              </a:spcAft>
              <a:buSzPct val="45000"/>
              <a:buFont typeface="StarSymbol"/>
              <a:buChar char="●"/>
              <a:defRPr lang="de-D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7"/>
          <p:cNvSpPr txBox="1">
            <a:spLocks noGrp="1"/>
          </p:cNvSpPr>
          <p:nvPr>
            <p:ph type="dt" sz="half" idx="2"/>
          </p:nvPr>
        </p:nvSpPr>
        <p:spPr>
          <a:xfrm>
            <a:off x="456845" y="6247580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9" name="Fußzeilenplatzhalter 8"/>
          <p:cNvSpPr txBox="1">
            <a:spLocks noGrp="1"/>
          </p:cNvSpPr>
          <p:nvPr>
            <p:ph type="ftr" sz="quarter" idx="3"/>
          </p:nvPr>
        </p:nvSpPr>
        <p:spPr>
          <a:xfrm>
            <a:off x="3126729" y="6247580"/>
            <a:ext cx="2897815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de-DE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de-DE"/>
              <a:t>Seminar: Kulturkontakt - Kulturkonflikt</a:t>
            </a:r>
          </a:p>
        </p:txBody>
      </p:sp>
      <p:sp>
        <p:nvSpPr>
          <p:cNvPr id="10" name="Foliennummernplatzhalter 9"/>
          <p:cNvSpPr txBox="1">
            <a:spLocks noGrp="1"/>
          </p:cNvSpPr>
          <p:nvPr>
            <p:ph type="sldNum" sz="quarter" idx="4"/>
          </p:nvPr>
        </p:nvSpPr>
        <p:spPr>
          <a:xfrm>
            <a:off x="6555515" y="6247580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AF7BF18-4CA9-4635-B1CE-85D7483D499A}" type="slidenum">
              <a:rPr/>
              <a:pPr lvl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hangingPunct="1">
        <a:tabLst/>
        <a:defRPr lang="de-DE" sz="21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marL="0" marR="0" indent="0" algn="l" rtl="0" eaLnBrk="1" hangingPunct="1">
        <a:spcBef>
          <a:spcPts val="0"/>
        </a:spcBef>
        <a:spcAft>
          <a:spcPts val="1283"/>
        </a:spcAft>
        <a:tabLst/>
        <a:defRPr lang="de-DE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246638"/>
            <a:ext cx="7766248" cy="1470394"/>
          </a:xfrm>
        </p:spPr>
        <p:txBody>
          <a:bodyPr/>
          <a:lstStyle/>
          <a:p>
            <a:pPr algn="ctr">
              <a:buNone/>
            </a:pPr>
            <a:r>
              <a:rPr sz="3600" dirty="0">
                <a:latin typeface="Century Gothic"/>
                <a:cs typeface="Century Gothic"/>
              </a:rPr>
              <a:t>Prüfungsleistungen</a:t>
            </a:r>
            <a:r>
              <a:rPr lang="de-DE" sz="3600" dirty="0">
                <a:latin typeface="Century Gothic"/>
                <a:cs typeface="Century Gothic"/>
              </a:rPr>
              <a:t>: </a:t>
            </a:r>
            <a:br>
              <a:rPr lang="de-DE" sz="3600" dirty="0">
                <a:latin typeface="Century Gothic"/>
                <a:cs typeface="Century Gothic"/>
              </a:rPr>
            </a:br>
            <a:r>
              <a:rPr lang="de-DE" sz="3600" dirty="0">
                <a:latin typeface="Century Gothic"/>
                <a:cs typeface="Century Gothic"/>
              </a:rPr>
              <a:t>Hausarbeit und Mündliche Prüfung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" y="4191000"/>
            <a:ext cx="7947992" cy="1928192"/>
          </a:xfrm>
        </p:spPr>
        <p:txBody>
          <a:bodyPr anchor="ctr"/>
          <a:lstStyle/>
          <a:p>
            <a:pPr algn="l"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Wintersemester 2024/2025</a:t>
            </a:r>
            <a:endParaRPr lang="de-D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hangingPunct="0"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Gesundheit - Migration - Rassismus: Die kollaborativen und interventionistischen Ansätze der Critical Medical Anthropology (</a:t>
            </a:r>
            <a:r>
              <a:rPr lang="de-D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KuWaMi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Teil I)</a:t>
            </a: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Dozent: David Johannes Berchem</a:t>
            </a:r>
            <a:endParaRPr lang="de-D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Kontakt: </a:t>
            </a:r>
            <a:r>
              <a:rPr lang="de-D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David.Berchem-w89@ruhr-uni-bochum.de</a:t>
            </a:r>
            <a:endParaRPr lang="de-DE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18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sz="4400" dirty="0">
                <a:latin typeface="Times New Roman"/>
                <a:cs typeface="Times New Roman"/>
              </a:rPr>
              <a:t>Prüfungsleistung</a:t>
            </a:r>
            <a:endParaRPr lang="de-DE" sz="4400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845" y="1604515"/>
            <a:ext cx="6782155" cy="1824485"/>
          </a:xfrm>
        </p:spPr>
        <p:txBody>
          <a:bodyPr anchor="t"/>
          <a:lstStyle/>
          <a:p>
            <a:pPr marL="889000" algn="just">
              <a:buNone/>
            </a:pPr>
            <a:r>
              <a:rPr lang="en-US" sz="2800" u="sng" dirty="0">
                <a:latin typeface="Times New Roman"/>
                <a:cs typeface="Times New Roman"/>
                <a:sym typeface="Garamond" pitchFamily="-108" charset="0"/>
              </a:rPr>
              <a:t>Essay für </a:t>
            </a:r>
            <a:r>
              <a:rPr lang="en-US" sz="2800" u="sng" dirty="0" err="1">
                <a:latin typeface="Times New Roman"/>
                <a:cs typeface="Times New Roman"/>
                <a:sym typeface="Garamond" pitchFamily="-108" charset="0"/>
              </a:rPr>
              <a:t>einen</a:t>
            </a:r>
            <a:r>
              <a:rPr lang="en-US" sz="2800" u="sng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2800" u="sng" dirty="0" err="1">
                <a:latin typeface="Times New Roman"/>
                <a:cs typeface="Times New Roman"/>
                <a:sym typeface="Garamond" pitchFamily="-108" charset="0"/>
              </a:rPr>
              <a:t>Teilnahmenachweis</a:t>
            </a:r>
            <a:endParaRPr lang="en-US" sz="2800" u="sng" dirty="0">
              <a:latin typeface="Times New Roman"/>
              <a:cs typeface="Times New Roman"/>
              <a:sym typeface="Garamond" pitchFamily="-108" charset="0"/>
            </a:endParaRPr>
          </a:p>
          <a:p>
            <a:pPr marL="889000" algn="just"/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Sie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wählen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ein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Thema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bzw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.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einen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Teilaspekt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des Seminars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aus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Multiperspektivische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Beleuchtung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des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Sachverhaltes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Umfang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: 3-5 Seiten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Literatur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verwenden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Keine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Fragestellung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notwendig</a:t>
            </a:r>
            <a:endParaRPr lang="en-US" sz="1600" dirty="0">
              <a:latin typeface="Times New Roman"/>
              <a:cs typeface="Times New Roman"/>
              <a:sym typeface="Garamond" pitchFamily="-108" charset="0"/>
            </a:endParaRP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Keine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Abgabefrist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Freier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Gestaltungsspielraum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endParaRPr lang="en-US" sz="1200" dirty="0">
              <a:latin typeface="Times New Roman"/>
              <a:cs typeface="Times New Roman"/>
              <a:sym typeface="Garamond" pitchFamily="-108" charset="0"/>
            </a:endParaRPr>
          </a:p>
          <a:p>
            <a:pPr marL="889000" algn="just">
              <a:buNone/>
            </a:pPr>
            <a:r>
              <a:rPr lang="en-US" sz="28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buNone/>
            </a:pPr>
            <a:endParaRPr lang="de-DE" sz="2800" dirty="0">
              <a:latin typeface="Times New Roman"/>
              <a:cs typeface="Times New Roman"/>
            </a:endParaRPr>
          </a:p>
        </p:txBody>
      </p:sp>
      <p:pic>
        <p:nvPicPr>
          <p:cNvPr id="4" name="Bild 3" descr="8396bed1152538590227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016" y="3962400"/>
            <a:ext cx="3579391" cy="237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0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lang="de-DE" sz="3600" dirty="0">
                <a:latin typeface="Garamond" panose="02020404030301010803" pitchFamily="18" charset="0"/>
                <a:cs typeface="Century Gothic"/>
              </a:rPr>
              <a:t>Anleitungen</a:t>
            </a:r>
            <a:r>
              <a:rPr lang="de-DE" sz="3600" dirty="0">
                <a:latin typeface="Century Gothic"/>
                <a:cs typeface="Century Gothic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E968B6-F26B-EC58-4341-BD168F64E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29657"/>
            <a:ext cx="5013176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lang="de-DE" sz="3600" dirty="0">
                <a:latin typeface="Garamond" panose="02020404030301010803" pitchFamily="18" charset="0"/>
                <a:cs typeface="Century Gothic"/>
              </a:rPr>
              <a:t>Anleitungen</a:t>
            </a:r>
            <a:r>
              <a:rPr lang="de-DE" sz="3600" dirty="0">
                <a:latin typeface="Century Gothic"/>
                <a:cs typeface="Century Gothic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85605E-85C7-E8B4-2A90-5CF355C0E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58" y="1484784"/>
            <a:ext cx="354527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4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lang="de-DE" sz="3600" dirty="0">
                <a:latin typeface="Garamond" panose="02020404030301010803" pitchFamily="18" charset="0"/>
                <a:cs typeface="Century Gothic"/>
              </a:rPr>
              <a:t>Anleitungen</a:t>
            </a:r>
            <a:r>
              <a:rPr lang="de-DE" sz="3600" dirty="0">
                <a:latin typeface="Century Gothic"/>
                <a:cs typeface="Century Gothic"/>
              </a:rPr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0EF059-B2EB-8B3C-DE01-9E34634DC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50851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8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sz="3600" dirty="0">
                <a:latin typeface="Garamond" panose="02020404030301010803" pitchFamily="18" charset="0"/>
                <a:cs typeface="Century Gothic"/>
              </a:rPr>
              <a:t>Routinen beim Schreiben</a:t>
            </a:r>
            <a:endParaRPr lang="de-DE" sz="3600" dirty="0">
              <a:latin typeface="Garamond" panose="02020404030301010803" pitchFamily="18" charset="0"/>
              <a:cs typeface="Century Gothic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B82762-76C5-CACB-88D3-53562B29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" y="1772816"/>
            <a:ext cx="3789040" cy="37890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51A91C6-7B00-ECF3-70EE-13BCE9F43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578" y="2132856"/>
            <a:ext cx="4263684" cy="28424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lang="de-DE" sz="3600" dirty="0">
                <a:latin typeface="Garamond" panose="02020404030301010803" pitchFamily="18" charset="0"/>
                <a:cs typeface="Century Gothic"/>
              </a:rPr>
              <a:t>Fragerunde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85D2C1-CA63-13F2-AFDA-44DA3B6E6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6480720" cy="429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0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6200" y="533400"/>
            <a:ext cx="6781800" cy="884238"/>
          </a:xfrm>
        </p:spPr>
        <p:txBody>
          <a:bodyPr/>
          <a:lstStyle/>
          <a:p>
            <a:pPr algn="ctr" eaLnBrk="1" hangingPunct="1">
              <a:buNone/>
            </a:pPr>
            <a:r>
              <a:rPr lang="de-DE" altLang="de-DE" sz="3300" dirty="0">
                <a:solidFill>
                  <a:srgbClr val="000000"/>
                </a:solidFill>
                <a:latin typeface="Times New Roman"/>
                <a:cs typeface="Times New Roman"/>
              </a:rPr>
              <a:t>Phasen der </a:t>
            </a:r>
            <a:r>
              <a:rPr altLang="de-DE" sz="3300" dirty="0">
                <a:solidFill>
                  <a:srgbClr val="000000"/>
                </a:solidFill>
                <a:latin typeface="Times New Roman"/>
                <a:cs typeface="Times New Roman"/>
              </a:rPr>
              <a:t>Hausarbeit</a:t>
            </a:r>
            <a:endParaRPr lang="de-DE" altLang="de-DE" sz="33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1524000" y="1752600"/>
            <a:ext cx="7543800" cy="4373564"/>
          </a:xfrm>
        </p:spPr>
        <p:txBody>
          <a:bodyPr>
            <a:noAutofit/>
          </a:bodyPr>
          <a:lstStyle/>
          <a:p>
            <a:pPr>
              <a:buNone/>
            </a:pPr>
            <a:endParaRPr lang="de-DE" altLang="de-DE" sz="1600" dirty="0">
              <a:solidFill>
                <a:srgbClr val="40404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	</a:t>
            </a:r>
            <a:endParaRPr lang="de-DE" altLang="de-DE" sz="1600" dirty="0"/>
          </a:p>
          <a:p>
            <a:pPr>
              <a:buNone/>
            </a:pPr>
            <a:endParaRPr lang="de-DE" alt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609600" y="1752600"/>
            <a:ext cx="8077200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Planung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Recherche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Lektüre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Forschung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Analyse der Daten / der Literatur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Schreiben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Revision und Editieren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solidFill>
                  <a:srgbClr val="000000"/>
                </a:solidFill>
                <a:latin typeface="Times New Roman"/>
                <a:cs typeface="Times New Roman"/>
              </a:rPr>
              <a:t>Gestaltung</a:t>
            </a:r>
          </a:p>
          <a:p>
            <a:pPr marL="342900" indent="-342900">
              <a:buFont typeface="+mj-lt"/>
              <a:buAutoNum type="arabicPeriod"/>
            </a:pPr>
            <a:endParaRPr lang="de-DE" dirty="0">
              <a:solidFill>
                <a:srgbClr val="F1840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5351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6200" y="533400"/>
            <a:ext cx="6781800" cy="884238"/>
          </a:xfrm>
        </p:spPr>
        <p:txBody>
          <a:bodyPr/>
          <a:lstStyle/>
          <a:p>
            <a:pPr algn="ctr" eaLnBrk="1" hangingPunct="1">
              <a:buNone/>
            </a:pPr>
            <a:r>
              <a:rPr lang="de-DE" altLang="de-DE" sz="3300" dirty="0">
                <a:solidFill>
                  <a:srgbClr val="000000"/>
                </a:solidFill>
                <a:latin typeface="Times New Roman"/>
                <a:cs typeface="Times New Roman"/>
              </a:rPr>
              <a:t>Hausarbeit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381000" y="1447800"/>
            <a:ext cx="7924800" cy="4373564"/>
          </a:xfrm>
        </p:spPr>
        <p:txBody>
          <a:bodyPr>
            <a:noAutofit/>
          </a:bodyPr>
          <a:lstStyle/>
          <a:p>
            <a:pPr>
              <a:buNone/>
            </a:pPr>
            <a:endParaRPr lang="de-DE" altLang="de-DE" sz="1600" dirty="0">
              <a:solidFill>
                <a:srgbClr val="40404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	</a:t>
            </a:r>
            <a:endParaRPr lang="de-DE" altLang="de-DE" sz="1600" dirty="0"/>
          </a:p>
          <a:p>
            <a:pPr>
              <a:buNone/>
            </a:pPr>
            <a:endParaRPr lang="de-DE" alt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77001"/>
            <a:ext cx="62865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altLang="de-DE" dirty="0">
              <a:latin typeface="Georgia" pitchFamily="-6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7200" y="16764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/>
                <a:cs typeface="Times New Roman"/>
              </a:rPr>
              <a:t>Bischoff, Christine/ </a:t>
            </a:r>
            <a:r>
              <a:rPr lang="de-DE" dirty="0" err="1">
                <a:latin typeface="Times New Roman"/>
                <a:cs typeface="Times New Roman"/>
              </a:rPr>
              <a:t>Oehme-Jüngling</a:t>
            </a:r>
            <a:r>
              <a:rPr lang="de-DE" dirty="0">
                <a:latin typeface="Times New Roman"/>
                <a:cs typeface="Times New Roman"/>
              </a:rPr>
              <a:t>, Karoline: Fragestellungen entwickeln. In: </a:t>
            </a:r>
            <a:r>
              <a:rPr lang="de-DE" dirty="0" err="1">
                <a:latin typeface="Times New Roman"/>
                <a:cs typeface="Times New Roman"/>
              </a:rPr>
              <a:t>Leimgruber</a:t>
            </a:r>
            <a:r>
              <a:rPr lang="de-DE" dirty="0">
                <a:latin typeface="Times New Roman"/>
                <a:cs typeface="Times New Roman"/>
              </a:rPr>
              <a:t>, Walter </a:t>
            </a:r>
            <a:r>
              <a:rPr lang="de-DE" dirty="0" err="1">
                <a:latin typeface="Times New Roman"/>
                <a:cs typeface="Times New Roman"/>
              </a:rPr>
              <a:t>u.a</a:t>
            </a:r>
            <a:r>
              <a:rPr lang="de-DE" dirty="0">
                <a:latin typeface="Times New Roman"/>
                <a:cs typeface="Times New Roman"/>
              </a:rPr>
              <a:t>. (Hg.): Methoden der Kulturanthropologie. Bern u. a. 2014, S. 32-52.</a:t>
            </a:r>
          </a:p>
          <a:p>
            <a:r>
              <a:rPr lang="en-GB" dirty="0">
                <a:latin typeface="Times New Roman"/>
                <a:cs typeface="Times New Roman"/>
              </a:rPr>
              <a:t> </a:t>
            </a:r>
            <a:endParaRPr lang="de-DE" b="1" dirty="0">
              <a:latin typeface="Times New Roman"/>
              <a:cs typeface="Times New Roman"/>
            </a:endParaRPr>
          </a:p>
          <a:p>
            <a:r>
              <a:rPr lang="de-DE" dirty="0">
                <a:latin typeface="Times New Roman"/>
                <a:cs typeface="Times New Roman"/>
              </a:rPr>
              <a:t> </a:t>
            </a:r>
          </a:p>
          <a:p>
            <a:r>
              <a:rPr lang="de-DE" dirty="0">
                <a:latin typeface="Times New Roman"/>
                <a:cs typeface="Times New Roman"/>
              </a:rPr>
              <a:t>Was ist ein Exposé?</a:t>
            </a:r>
          </a:p>
          <a:p>
            <a:r>
              <a:rPr lang="de-DE" dirty="0">
                <a:latin typeface="Times New Roman"/>
                <a:cs typeface="Times New Roman"/>
              </a:rPr>
              <a:t>  </a:t>
            </a:r>
          </a:p>
          <a:p>
            <a:r>
              <a:rPr lang="de-DE" dirty="0">
                <a:latin typeface="Times New Roman"/>
                <a:cs typeface="Times New Roman"/>
              </a:rPr>
              <a:t>Schreibberatungsangebote?</a:t>
            </a:r>
          </a:p>
          <a:p>
            <a:endParaRPr lang="de-DE" dirty="0">
              <a:latin typeface="Times New Roman"/>
              <a:cs typeface="Times New Roman"/>
            </a:endParaRPr>
          </a:p>
          <a:p>
            <a:r>
              <a:rPr lang="de-DE" dirty="0">
                <a:latin typeface="Times New Roman"/>
                <a:cs typeface="Times New Roman"/>
              </a:rPr>
              <a:t>Nutzen Sie die Sprechstunde, um sich ein Feedback abzuholen bzw. Details zu klären!</a:t>
            </a:r>
          </a:p>
          <a:p>
            <a:endParaRPr lang="de-DE" dirty="0">
              <a:latin typeface="Times New Roman"/>
              <a:cs typeface="Times New Roman"/>
            </a:endParaRPr>
          </a:p>
          <a:p>
            <a:endParaRPr lang="de-DE" b="1" dirty="0">
              <a:latin typeface="Times New Roman"/>
              <a:cs typeface="Times New Roman"/>
            </a:endParaRPr>
          </a:p>
          <a:p>
            <a:endParaRPr lang="de-DE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605351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6200" y="457200"/>
            <a:ext cx="6781800" cy="960438"/>
          </a:xfrm>
        </p:spPr>
        <p:txBody>
          <a:bodyPr/>
          <a:lstStyle/>
          <a:p>
            <a:pPr algn="ctr" eaLnBrk="1" hangingPunct="1">
              <a:buNone/>
            </a:pPr>
            <a:r>
              <a:rPr lang="de-DE" altLang="de-DE" sz="3300" dirty="0">
                <a:solidFill>
                  <a:srgbClr val="000000"/>
                </a:solidFill>
                <a:latin typeface="Times New Roman"/>
                <a:cs typeface="Times New Roman"/>
              </a:rPr>
              <a:t>Das Exposé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685800" y="1524000"/>
            <a:ext cx="7543800" cy="4373564"/>
          </a:xfrm>
        </p:spPr>
        <p:txBody>
          <a:bodyPr>
            <a:noAutofit/>
          </a:bodyPr>
          <a:lstStyle/>
          <a:p>
            <a:pPr>
              <a:buNone/>
            </a:pPr>
            <a:endParaRPr lang="de-DE" altLang="de-DE" sz="1600" dirty="0">
              <a:solidFill>
                <a:srgbClr val="40404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	</a:t>
            </a:r>
            <a:endParaRPr lang="de-DE" altLang="de-DE" sz="1600" dirty="0"/>
          </a:p>
          <a:p>
            <a:pPr>
              <a:buNone/>
            </a:pPr>
            <a:endParaRPr lang="de-DE" alt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77001"/>
            <a:ext cx="62865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altLang="de-DE" dirty="0">
              <a:latin typeface="Georgia" pitchFamily="-6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5800" y="19050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800" dirty="0">
                <a:latin typeface="Times New Roman"/>
                <a:cs typeface="Times New Roman"/>
              </a:rPr>
              <a:t>Vorläufiger Arbeitstitel der Hausarbeit 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latin typeface="Times New Roman"/>
                <a:cs typeface="Times New Roman"/>
              </a:rPr>
              <a:t>Zentrale Fragestellung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latin typeface="Times New Roman"/>
                <a:cs typeface="Times New Roman"/>
              </a:rPr>
              <a:t>Vorläufiges Inhaltsverzeichnis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latin typeface="Times New Roman"/>
                <a:cs typeface="Times New Roman"/>
              </a:rPr>
              <a:t>Thematische Kurzbeschreibung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>
                <a:latin typeface="Times New Roman"/>
                <a:cs typeface="Times New Roman"/>
              </a:rPr>
              <a:t>Vorläufiges Literaturverzeichnis</a:t>
            </a:r>
          </a:p>
        </p:txBody>
      </p:sp>
    </p:spTree>
    <p:extLst>
      <p:ext uri="{BB962C8B-B14F-4D97-AF65-F5344CB8AC3E}">
        <p14:creationId xmlns:p14="http://schemas.microsoft.com/office/powerpoint/2010/main" val="347605351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6200" y="457200"/>
            <a:ext cx="6781800" cy="960438"/>
          </a:xfrm>
        </p:spPr>
        <p:txBody>
          <a:bodyPr/>
          <a:lstStyle/>
          <a:p>
            <a:pPr algn="ctr" eaLnBrk="1" hangingPunct="1">
              <a:buNone/>
            </a:pPr>
            <a:r>
              <a:rPr lang="de-DE" altLang="de-DE" sz="3300" dirty="0">
                <a:solidFill>
                  <a:srgbClr val="000000"/>
                </a:solidFill>
                <a:latin typeface="Times New Roman"/>
                <a:cs typeface="Times New Roman"/>
              </a:rPr>
              <a:t>Struktur der Hausarbeit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381000" y="1447800"/>
            <a:ext cx="7924800" cy="4373564"/>
          </a:xfrm>
        </p:spPr>
        <p:txBody>
          <a:bodyPr>
            <a:noAutofit/>
          </a:bodyPr>
          <a:lstStyle/>
          <a:p>
            <a:pPr>
              <a:buNone/>
            </a:pPr>
            <a:endParaRPr lang="de-DE" altLang="de-DE" sz="1600" dirty="0">
              <a:solidFill>
                <a:srgbClr val="40404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de-DE" altLang="de-DE" sz="1600" dirty="0">
                <a:solidFill>
                  <a:srgbClr val="404040"/>
                </a:solidFill>
                <a:latin typeface="Calibri" pitchFamily="34" charset="0"/>
              </a:rPr>
              <a:t>	</a:t>
            </a:r>
            <a:endParaRPr lang="de-DE" altLang="de-DE" sz="1600" dirty="0"/>
          </a:p>
          <a:p>
            <a:pPr>
              <a:buNone/>
            </a:pPr>
            <a:endParaRPr lang="de-DE" alt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77001"/>
            <a:ext cx="62865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altLang="de-DE" dirty="0">
              <a:latin typeface="Georgia" pitchFamily="-6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7200" y="1447800"/>
            <a:ext cx="76962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5200" indent="-457200">
              <a:buFont typeface="+mj-lt"/>
              <a:buAutoNum type="arabicPeriod"/>
            </a:pPr>
            <a:r>
              <a:rPr lang="de-DE" sz="2200" dirty="0">
                <a:latin typeface="Times New Roman"/>
                <a:cs typeface="Times New Roman"/>
              </a:rPr>
              <a:t>Einleitung (Gesellschaftliche Relevanz des Themas, Hypothesen, Fragestellungen)</a:t>
            </a:r>
          </a:p>
          <a:p>
            <a:pPr marL="565200" indent="-457200">
              <a:buFont typeface="+mj-lt"/>
              <a:buAutoNum type="arabicPeriod"/>
            </a:pPr>
            <a:r>
              <a:rPr lang="de-DE" sz="2200" dirty="0">
                <a:latin typeface="Times New Roman"/>
                <a:cs typeface="Times New Roman"/>
              </a:rPr>
              <a:t>Theorie (Welche theoretischen Begriffe werden verwendet?)</a:t>
            </a:r>
          </a:p>
          <a:p>
            <a:pPr marL="565200" indent="-457200">
              <a:buFont typeface="+mj-lt"/>
              <a:buAutoNum type="arabicPeriod"/>
            </a:pPr>
            <a:r>
              <a:rPr lang="de-DE" sz="2200" dirty="0">
                <a:latin typeface="Times New Roman"/>
                <a:cs typeface="Times New Roman"/>
              </a:rPr>
              <a:t>Methode (Welche Methodenbausteine wurde zur Anwendung gebracht, Textwissen und Erfahrungswissen?)</a:t>
            </a:r>
          </a:p>
          <a:p>
            <a:pPr marL="565200" indent="-457200">
              <a:buFont typeface="+mj-lt"/>
              <a:buAutoNum type="arabicPeriod"/>
            </a:pPr>
            <a:r>
              <a:rPr lang="de-DE" sz="2200" dirty="0">
                <a:latin typeface="Times New Roman"/>
                <a:cs typeface="Times New Roman"/>
              </a:rPr>
              <a:t>Historie / Kontextkapitel </a:t>
            </a:r>
          </a:p>
          <a:p>
            <a:pPr marL="565200" indent="-457200">
              <a:buFont typeface="+mj-lt"/>
              <a:buAutoNum type="arabicPeriod"/>
            </a:pPr>
            <a:r>
              <a:rPr lang="de-DE" sz="2200" dirty="0">
                <a:latin typeface="Times New Roman"/>
                <a:cs typeface="Times New Roman"/>
              </a:rPr>
              <a:t>Hauptteil</a:t>
            </a:r>
          </a:p>
          <a:p>
            <a:pPr marL="565200" indent="-457200">
              <a:buFont typeface="+mj-lt"/>
              <a:buAutoNum type="arabicPeriod"/>
            </a:pPr>
            <a:r>
              <a:rPr lang="de-DE" sz="2200" dirty="0">
                <a:latin typeface="Times New Roman"/>
                <a:cs typeface="Times New Roman"/>
              </a:rPr>
              <a:t>Fazit/Zusammenfassung (Rekursnahme auf die Ausgangslage)</a:t>
            </a:r>
          </a:p>
          <a:p>
            <a:pPr marL="565200" indent="-457200">
              <a:buFont typeface="+mj-lt"/>
              <a:buAutoNum type="arabicPeriod"/>
            </a:pPr>
            <a:r>
              <a:rPr lang="de-DE" sz="2200" dirty="0">
                <a:latin typeface="Times New Roman"/>
                <a:cs typeface="Times New Roman"/>
              </a:rPr>
              <a:t>Literaturverzeichnis </a:t>
            </a:r>
          </a:p>
          <a:p>
            <a:endParaRPr lang="de-DE" sz="2200" b="1" dirty="0">
              <a:latin typeface="Times New Roman"/>
              <a:cs typeface="Times New Roman"/>
            </a:endParaRPr>
          </a:p>
          <a:p>
            <a:endParaRPr lang="de-DE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605351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sz="3600" dirty="0">
                <a:latin typeface="Century Gothic"/>
                <a:cs typeface="Century Gothic"/>
              </a:rPr>
              <a:t>Allgemeine Informationen</a:t>
            </a:r>
            <a:endParaRPr lang="de-DE" sz="3600" dirty="0">
              <a:latin typeface="Century Gothic"/>
              <a:cs typeface="Century Gothic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845" y="1600200"/>
            <a:ext cx="7715555" cy="4530136"/>
          </a:xfrm>
        </p:spPr>
        <p:txBody>
          <a:bodyPr/>
          <a:lstStyle/>
          <a:p>
            <a:pPr lvl="0"/>
            <a:r>
              <a:rPr sz="2200" dirty="0">
                <a:latin typeface="Times New Roman"/>
                <a:cs typeface="Times New Roman"/>
              </a:rPr>
              <a:t>  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Keine Abgabefrist 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5200" indent="-457200"/>
            <a:r>
              <a:rPr sz="2200" dirty="0">
                <a:latin typeface="Times New Roman"/>
                <a:cs typeface="Times New Roman"/>
              </a:rPr>
              <a:t>Formalia bitte beachten</a:t>
            </a:r>
            <a:r>
              <a:rPr lang="de-DE" sz="2200" dirty="0">
                <a:latin typeface="Times New Roman"/>
                <a:cs typeface="Times New Roman"/>
              </a:rPr>
              <a:t> (</a:t>
            </a:r>
            <a:r>
              <a:rPr lang="de-DE" sz="2200" dirty="0" err="1">
                <a:latin typeface="Times New Roman"/>
                <a:cs typeface="Times New Roman"/>
              </a:rPr>
              <a:t>Sowi</a:t>
            </a:r>
            <a:r>
              <a:rPr lang="de-DE" sz="2200" dirty="0">
                <a:latin typeface="Times New Roman"/>
                <a:cs typeface="Times New Roman"/>
              </a:rPr>
              <a:t>-Reader)</a:t>
            </a:r>
            <a:endParaRPr sz="2200" dirty="0">
              <a:latin typeface="Times New Roman"/>
              <a:cs typeface="Times New Roman"/>
            </a:endParaRPr>
          </a:p>
          <a:p>
            <a:pPr marL="565200" indent="-457200"/>
            <a:r>
              <a:rPr sz="2200" dirty="0">
                <a:latin typeface="Times New Roman"/>
                <a:cs typeface="Times New Roman"/>
              </a:rPr>
              <a:t>Umfang: 15 Seiten</a:t>
            </a:r>
          </a:p>
          <a:p>
            <a:pPr marL="565200" indent="-457200"/>
            <a:r>
              <a:rPr sz="2200" dirty="0">
                <a:latin typeface="Times New Roman"/>
                <a:cs typeface="Times New Roman"/>
              </a:rPr>
              <a:t>Nutzen Sie die Sprechstunde, um sich ein Feedback abzuholen bzw. Details zu klären</a:t>
            </a:r>
          </a:p>
          <a:p>
            <a:pPr marL="565200" indent="-457200" algn="just"/>
            <a:endParaRPr sz="2300" dirty="0">
              <a:latin typeface="Times New Roman"/>
              <a:cs typeface="Times New Roman"/>
            </a:endParaRPr>
          </a:p>
          <a:p>
            <a:pPr marL="565200" indent="-457200" algn="just"/>
            <a:endParaRPr sz="2300" dirty="0">
              <a:latin typeface="Times New Roman"/>
              <a:cs typeface="Times New Roman"/>
            </a:endParaRPr>
          </a:p>
          <a:p>
            <a:pPr marL="565200" indent="-457200" algn="just"/>
            <a:endParaRPr lang="de-DE" sz="2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506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sz="3600" dirty="0">
                <a:latin typeface="Garamond" panose="02020404030301010803" pitchFamily="18" charset="0"/>
                <a:cs typeface="Century Gothic"/>
              </a:rPr>
              <a:t>Allgemeine Informationen</a:t>
            </a:r>
            <a:endParaRPr lang="de-DE" sz="3600" dirty="0">
              <a:latin typeface="Garamond" panose="02020404030301010803" pitchFamily="18" charset="0"/>
              <a:cs typeface="Century Gothic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845" y="1600200"/>
            <a:ext cx="7715555" cy="4530136"/>
          </a:xfrm>
        </p:spPr>
        <p:txBody>
          <a:bodyPr/>
          <a:lstStyle/>
          <a:p>
            <a:pPr marL="565200" indent="-457200"/>
            <a:r>
              <a:rPr lang="de-DE" sz="2300" dirty="0">
                <a:latin typeface="Times New Roman"/>
                <a:cs typeface="Times New Roman"/>
              </a:rPr>
              <a:t>Lektüreleistung (Bibliotheksbesuche)</a:t>
            </a:r>
          </a:p>
          <a:p>
            <a:pPr marL="565200" indent="-457200"/>
            <a:r>
              <a:rPr lang="de-DE" sz="2300" dirty="0">
                <a:latin typeface="Times New Roman"/>
                <a:cs typeface="Times New Roman"/>
              </a:rPr>
              <a:t>Fernleihservice nutzen</a:t>
            </a:r>
          </a:p>
          <a:p>
            <a:pPr marL="565200" indent="-457200"/>
            <a:r>
              <a:rPr lang="de-DE" sz="2300" dirty="0">
                <a:latin typeface="Times New Roman"/>
                <a:cs typeface="Times New Roman"/>
              </a:rPr>
              <a:t>Verwenden Sie neben der von Ihnen recherchierten Literatur ebenfalls die Seminarliteratur (</a:t>
            </a:r>
            <a:r>
              <a:rPr lang="de-DE" sz="2300" dirty="0" err="1">
                <a:latin typeface="Times New Roman"/>
                <a:cs typeface="Times New Roman"/>
              </a:rPr>
              <a:t>Moodle</a:t>
            </a:r>
            <a:r>
              <a:rPr lang="de-DE" sz="2300" dirty="0">
                <a:latin typeface="Times New Roman"/>
                <a:cs typeface="Times New Roman"/>
              </a:rPr>
              <a:t>)</a:t>
            </a:r>
          </a:p>
          <a:p>
            <a:pPr marL="565200" indent="-457200"/>
            <a:r>
              <a:rPr lang="de-DE" sz="2300" dirty="0">
                <a:latin typeface="Times New Roman"/>
                <a:cs typeface="Times New Roman"/>
              </a:rPr>
              <a:t>Korrekturphasen des Manuskriptes ist wichtig (Drittpersonen)</a:t>
            </a:r>
          </a:p>
          <a:p>
            <a:pPr marL="565200" indent="-457200"/>
            <a:r>
              <a:rPr lang="de-DE" sz="2300" dirty="0">
                <a:latin typeface="Times New Roman"/>
                <a:cs typeface="Times New Roman"/>
              </a:rPr>
              <a:t>Kritischer Umgang mit Onlineressourcen </a:t>
            </a:r>
          </a:p>
          <a:p>
            <a:pPr marL="565200" indent="-457200"/>
            <a:r>
              <a:rPr lang="de-DE" sz="2300" dirty="0">
                <a:latin typeface="Times New Roman"/>
                <a:cs typeface="Times New Roman"/>
              </a:rPr>
              <a:t>Proportionale Gewichtung der einzelnen Teilbereiche der Arbeit beachten </a:t>
            </a:r>
          </a:p>
          <a:p>
            <a:pPr marL="565200" indent="-457200"/>
            <a:endParaRPr lang="de-DE" sz="2300" dirty="0">
              <a:latin typeface="Times New Roman"/>
              <a:cs typeface="Times New Roman"/>
            </a:endParaRPr>
          </a:p>
          <a:p>
            <a:pPr marL="565200" indent="-457200"/>
            <a:endParaRPr lang="de-DE" sz="2300" dirty="0">
              <a:latin typeface="Times New Roman"/>
              <a:cs typeface="Times New Roman"/>
            </a:endParaRPr>
          </a:p>
          <a:p>
            <a:pPr marL="565200" indent="-457200"/>
            <a:endParaRPr lang="de-DE" sz="2300" dirty="0">
              <a:latin typeface="Times New Roman"/>
              <a:cs typeface="Times New Roman"/>
            </a:endParaRPr>
          </a:p>
          <a:p>
            <a:pPr marL="565200" indent="-457200"/>
            <a:endParaRPr lang="de-DE" sz="2300" dirty="0">
              <a:latin typeface="Times New Roman"/>
              <a:cs typeface="Times New Roman"/>
            </a:endParaRPr>
          </a:p>
          <a:p>
            <a:pPr marL="565200" indent="-457200"/>
            <a:endParaRPr sz="2300" dirty="0">
              <a:latin typeface="Times New Roman"/>
              <a:cs typeface="Times New Roman"/>
            </a:endParaRPr>
          </a:p>
          <a:p>
            <a:pPr marL="565200" indent="-457200" algn="just"/>
            <a:endParaRPr sz="2300" dirty="0">
              <a:latin typeface="Times New Roman"/>
              <a:cs typeface="Times New Roman"/>
            </a:endParaRPr>
          </a:p>
          <a:p>
            <a:pPr marL="565200" indent="-457200" algn="just"/>
            <a:endParaRPr sz="2300" dirty="0">
              <a:latin typeface="Times New Roman"/>
              <a:cs typeface="Times New Roman"/>
            </a:endParaRPr>
          </a:p>
          <a:p>
            <a:pPr marL="565200" indent="-457200" algn="just"/>
            <a:endParaRPr lang="de-DE" sz="2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055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sz="3600" dirty="0">
                <a:latin typeface="Garamond" panose="02020404030301010803" pitchFamily="18" charset="0"/>
                <a:cs typeface="Century Gothic"/>
              </a:rPr>
              <a:t>Literaturrecherche</a:t>
            </a:r>
            <a:endParaRPr lang="de-DE" sz="3600" dirty="0">
              <a:latin typeface="Garamond" panose="02020404030301010803" pitchFamily="18" charset="0"/>
              <a:cs typeface="Century Gothic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845" y="1447800"/>
            <a:ext cx="7715555" cy="4682536"/>
          </a:xfrm>
        </p:spPr>
        <p:txBody>
          <a:bodyPr/>
          <a:lstStyle/>
          <a:p>
            <a:r>
              <a:rPr sz="2400" dirty="0">
                <a:latin typeface="Times New Roman"/>
                <a:cs typeface="Times New Roman"/>
              </a:rPr>
              <a:t>https://www.evifa.de/v2/de</a:t>
            </a:r>
          </a:p>
          <a:p>
            <a:r>
              <a:rPr sz="2400" dirty="0">
                <a:latin typeface="Times New Roman"/>
                <a:cs typeface="Times New Roman"/>
              </a:rPr>
              <a:t>https://kvk.bibliothek.kit.edu/?kataloge=NRW&amp;digitalOnly=0&amp;embedFulltitle=0&amp;newTab=0</a:t>
            </a:r>
          </a:p>
          <a:p>
            <a:r>
              <a:rPr sz="2400" dirty="0">
                <a:latin typeface="Times New Roman"/>
                <a:cs typeface="Times New Roman"/>
              </a:rPr>
              <a:t>https://www.degruyter.com</a:t>
            </a:r>
          </a:p>
          <a:p>
            <a:r>
              <a:rPr sz="2400" dirty="0">
                <a:latin typeface="Times New Roman"/>
                <a:cs typeface="Times New Roman"/>
              </a:rPr>
              <a:t>https://www.jstor.org/</a:t>
            </a:r>
          </a:p>
          <a:p>
            <a:pPr>
              <a:buNone/>
            </a:pPr>
            <a:endParaRPr sz="24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WICHTIG</a:t>
            </a:r>
            <a:r>
              <a:rPr sz="2400" dirty="0">
                <a:latin typeface="Times New Roman"/>
                <a:cs typeface="Times New Roman"/>
              </a:rPr>
              <a:t>: Bitte treffen Sie die Themenwahl Ihrer Hausarbeit auf der Grundlage eines wichtigen Kriteriums: zu dem gewählten Thema liegt ausreichend qualitative Literatur vor!!!</a:t>
            </a:r>
          </a:p>
          <a:p>
            <a:endParaRPr sz="2400" dirty="0">
              <a:latin typeface="Times New Roman"/>
              <a:cs typeface="Times New Roman"/>
            </a:endParaRPr>
          </a:p>
          <a:p>
            <a:pPr marL="565200" indent="-457200">
              <a:buFont typeface="+mj-lt"/>
              <a:buAutoNum type="arabicPeriod"/>
            </a:pP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965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845" y="620688"/>
            <a:ext cx="6923467" cy="797346"/>
          </a:xfrm>
        </p:spPr>
        <p:txBody>
          <a:bodyPr/>
          <a:lstStyle/>
          <a:p>
            <a:pPr algn="ctr">
              <a:buNone/>
            </a:pPr>
            <a:r>
              <a:rPr sz="4400" dirty="0">
                <a:latin typeface="Times New Roman"/>
                <a:cs typeface="Times New Roman"/>
              </a:rPr>
              <a:t>Prüfungsleistung</a:t>
            </a:r>
            <a:endParaRPr lang="de-DE" sz="4400" dirty="0">
              <a:latin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6845" y="1604515"/>
            <a:ext cx="6782155" cy="1824485"/>
          </a:xfrm>
        </p:spPr>
        <p:txBody>
          <a:bodyPr anchor="t"/>
          <a:lstStyle/>
          <a:p>
            <a:pPr marL="889000" algn="just">
              <a:buNone/>
            </a:pPr>
            <a:r>
              <a:rPr lang="en-US" sz="2800" u="sng" dirty="0" err="1">
                <a:latin typeface="Times New Roman"/>
                <a:cs typeface="Times New Roman"/>
                <a:sym typeface="Garamond" pitchFamily="-108" charset="0"/>
              </a:rPr>
              <a:t>Mündliche</a:t>
            </a:r>
            <a:r>
              <a:rPr lang="en-US" sz="2800" u="sng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2800" u="sng" dirty="0" err="1">
                <a:latin typeface="Times New Roman"/>
                <a:cs typeface="Times New Roman"/>
                <a:sym typeface="Garamond" pitchFamily="-108" charset="0"/>
              </a:rPr>
              <a:t>Prüfung</a:t>
            </a:r>
            <a:endParaRPr lang="en-US" sz="2800" u="sng" dirty="0">
              <a:latin typeface="Times New Roman"/>
              <a:cs typeface="Times New Roman"/>
              <a:sym typeface="Garamond" pitchFamily="-108" charset="0"/>
            </a:endParaRPr>
          </a:p>
          <a:p>
            <a:pPr marL="889000" algn="just"/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2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Themen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aus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dem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Seminar</a:t>
            </a:r>
          </a:p>
          <a:p>
            <a:pPr marL="889000" algn="just"/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3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Thesen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pro Thema </a:t>
            </a:r>
          </a:p>
          <a:p>
            <a:pPr marL="889000" algn="just"/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25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Minuten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Prüfungsdauer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Individuelle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Terminabsprache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Prüfungstermin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in den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Ferien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Zusätzliche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Literatur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Thesenpapier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Prüfungsgespräch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</a:p>
          <a:p>
            <a:pPr marL="889000" algn="just"/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Sprechstundentermin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r>
              <a:rPr lang="en-US" sz="1600" dirty="0" err="1">
                <a:latin typeface="Times New Roman"/>
                <a:cs typeface="Times New Roman"/>
                <a:sym typeface="Garamond" pitchFamily="-108" charset="0"/>
              </a:rPr>
              <a:t>vereinbaren</a:t>
            </a:r>
            <a:r>
              <a:rPr lang="en-US" sz="16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endParaRPr lang="en-US" sz="1200" dirty="0">
              <a:latin typeface="Times New Roman"/>
              <a:cs typeface="Times New Roman"/>
              <a:sym typeface="Garamond" pitchFamily="-108" charset="0"/>
            </a:endParaRPr>
          </a:p>
          <a:p>
            <a:pPr marL="889000" algn="just">
              <a:buNone/>
            </a:pPr>
            <a:r>
              <a:rPr lang="en-US" sz="2800" dirty="0">
                <a:latin typeface="Times New Roman"/>
                <a:cs typeface="Times New Roman"/>
                <a:sym typeface="Garamond" pitchFamily="-108" charset="0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buNone/>
            </a:pPr>
            <a:endParaRPr lang="de-DE" sz="2800" dirty="0">
              <a:latin typeface="Times New Roman"/>
              <a:cs typeface="Times New Roman"/>
            </a:endParaRPr>
          </a:p>
        </p:txBody>
      </p:sp>
      <p:pic>
        <p:nvPicPr>
          <p:cNvPr id="4" name="Bild 3" descr="8396bed1152538590227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016" y="3962400"/>
            <a:ext cx="3579391" cy="23758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UB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RUB</Template>
  <TotalTime>0</TotalTime>
  <Words>421</Words>
  <Application>Microsoft Macintosh PowerPoint</Application>
  <PresentationFormat>Bildschirmpräsentation (4:3)</PresentationFormat>
  <Paragraphs>108</Paragraphs>
  <Slides>15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Georgia</vt:lpstr>
      <vt:lpstr>StarSymbol</vt:lpstr>
      <vt:lpstr>Times New Roman</vt:lpstr>
      <vt:lpstr>RUB</vt:lpstr>
      <vt:lpstr>Standard 2</vt:lpstr>
      <vt:lpstr>Prüfungsleistungen:  Hausarbeit und Mündliche Prüfung</vt:lpstr>
      <vt:lpstr>Phasen der Hausarbeit</vt:lpstr>
      <vt:lpstr>Hausarbeit</vt:lpstr>
      <vt:lpstr>Das Exposé</vt:lpstr>
      <vt:lpstr>Struktur der Hausarbeit</vt:lpstr>
      <vt:lpstr>Allgemeine Informationen</vt:lpstr>
      <vt:lpstr>Allgemeine Informationen</vt:lpstr>
      <vt:lpstr>Literaturrecherche</vt:lpstr>
      <vt:lpstr>Prüfungsleistung</vt:lpstr>
      <vt:lpstr>Prüfungsleistung</vt:lpstr>
      <vt:lpstr>Anleitungen </vt:lpstr>
      <vt:lpstr>Anleitungen </vt:lpstr>
      <vt:lpstr>Anleitungen </vt:lpstr>
      <vt:lpstr>Routinen beim Schreiben</vt:lpstr>
      <vt:lpstr>Fragerunde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Konzepte der Kulturvermischung I: Hybridität  6.Dezember 2013</dc:title>
  <dc:creator>Channy</dc:creator>
  <cp:lastModifiedBy>David Berchem</cp:lastModifiedBy>
  <cp:revision>446</cp:revision>
  <dcterms:created xsi:type="dcterms:W3CDTF">2021-05-31T14:01:45Z</dcterms:created>
  <dcterms:modified xsi:type="dcterms:W3CDTF">2024-11-21T11:04:36Z</dcterms:modified>
</cp:coreProperties>
</file>