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sldIdLst>
    <p:sldId id="256" r:id="rId2"/>
    <p:sldId id="257" r:id="rId3"/>
    <p:sldId id="260" r:id="rId4"/>
    <p:sldId id="279" r:id="rId5"/>
    <p:sldId id="265" r:id="rId6"/>
    <p:sldId id="261" r:id="rId7"/>
    <p:sldId id="262" r:id="rId8"/>
    <p:sldId id="263" r:id="rId9"/>
    <p:sldId id="267" r:id="rId10"/>
    <p:sldId id="268" r:id="rId11"/>
    <p:sldId id="269" r:id="rId12"/>
    <p:sldId id="270" r:id="rId13"/>
    <p:sldId id="271" r:id="rId14"/>
    <p:sldId id="281" r:id="rId15"/>
    <p:sldId id="272" r:id="rId16"/>
    <p:sldId id="273" r:id="rId17"/>
    <p:sldId id="274" r:id="rId18"/>
    <p:sldId id="275" r:id="rId19"/>
    <p:sldId id="277" r:id="rId20"/>
    <p:sldId id="276" r:id="rId21"/>
    <p:sldId id="278" r:id="rId2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189E36-C74F-4D5B-B161-47F2816A4C88}" v="13" dt="2024-11-10T20:16:36.4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4660"/>
  </p:normalViewPr>
  <p:slideViewPr>
    <p:cSldViewPr snapToGrid="0">
      <p:cViewPr varScale="1">
        <p:scale>
          <a:sx n="95" d="100"/>
          <a:sy n="95" d="100"/>
        </p:scale>
        <p:origin x="67" y="23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stin Lange" userId="920f37022e60eb03" providerId="LiveId" clId="{0F189E36-C74F-4D5B-B161-47F2816A4C88}"/>
    <pc:docChg chg="undo custSel addSld delSld modSld sldOrd modMainMaster">
      <pc:chgData name="Justin Lange" userId="920f37022e60eb03" providerId="LiveId" clId="{0F189E36-C74F-4D5B-B161-47F2816A4C88}" dt="2024-11-10T20:36:30.025" v="816" actId="14100"/>
      <pc:docMkLst>
        <pc:docMk/>
      </pc:docMkLst>
      <pc:sldChg chg="modTransition">
        <pc:chgData name="Justin Lange" userId="920f37022e60eb03" providerId="LiveId" clId="{0F189E36-C74F-4D5B-B161-47F2816A4C88}" dt="2024-11-09T13:03:14.132" v="9"/>
        <pc:sldMkLst>
          <pc:docMk/>
          <pc:sldMk cId="726065152" sldId="256"/>
        </pc:sldMkLst>
      </pc:sldChg>
      <pc:sldChg chg="modSp mod modTransition">
        <pc:chgData name="Justin Lange" userId="920f37022e60eb03" providerId="LiveId" clId="{0F189E36-C74F-4D5B-B161-47F2816A4C88}" dt="2024-11-10T20:21:04.689" v="794" actId="20577"/>
        <pc:sldMkLst>
          <pc:docMk/>
          <pc:sldMk cId="181125732" sldId="257"/>
        </pc:sldMkLst>
        <pc:spChg chg="mod">
          <ac:chgData name="Justin Lange" userId="920f37022e60eb03" providerId="LiveId" clId="{0F189E36-C74F-4D5B-B161-47F2816A4C88}" dt="2024-11-10T20:21:04.689" v="794" actId="20577"/>
          <ac:spMkLst>
            <pc:docMk/>
            <pc:sldMk cId="181125732" sldId="257"/>
            <ac:spMk id="3" creationId="{ABCABBDE-605A-F6C5-92D6-177EC7C10463}"/>
          </ac:spMkLst>
        </pc:spChg>
      </pc:sldChg>
      <pc:sldChg chg="modSp del mod ord modTransition">
        <pc:chgData name="Justin Lange" userId="920f37022e60eb03" providerId="LiveId" clId="{0F189E36-C74F-4D5B-B161-47F2816A4C88}" dt="2024-11-10T20:15:38.263" v="742" actId="2696"/>
        <pc:sldMkLst>
          <pc:docMk/>
          <pc:sldMk cId="902027942" sldId="258"/>
        </pc:sldMkLst>
        <pc:spChg chg="mod">
          <ac:chgData name="Justin Lange" userId="920f37022e60eb03" providerId="LiveId" clId="{0F189E36-C74F-4D5B-B161-47F2816A4C88}" dt="2024-11-10T20:15:34.049" v="741" actId="20577"/>
          <ac:spMkLst>
            <pc:docMk/>
            <pc:sldMk cId="902027942" sldId="258"/>
            <ac:spMk id="2" creationId="{A3144692-3E09-F4AE-A53D-29B3004DB75B}"/>
          </ac:spMkLst>
        </pc:spChg>
      </pc:sldChg>
      <pc:sldChg chg="del modTransition">
        <pc:chgData name="Justin Lange" userId="920f37022e60eb03" providerId="LiveId" clId="{0F189E36-C74F-4D5B-B161-47F2816A4C88}" dt="2024-11-10T20:09:13.179" v="707" actId="2696"/>
        <pc:sldMkLst>
          <pc:docMk/>
          <pc:sldMk cId="3491906786" sldId="259"/>
        </pc:sldMkLst>
      </pc:sldChg>
      <pc:sldChg chg="addSp delSp modSp mod modTransition">
        <pc:chgData name="Justin Lange" userId="920f37022e60eb03" providerId="LiveId" clId="{0F189E36-C74F-4D5B-B161-47F2816A4C88}" dt="2024-11-10T20:22:58.598" v="795" actId="20577"/>
        <pc:sldMkLst>
          <pc:docMk/>
          <pc:sldMk cId="1125365704" sldId="260"/>
        </pc:sldMkLst>
        <pc:spChg chg="mod">
          <ac:chgData name="Justin Lange" userId="920f37022e60eb03" providerId="LiveId" clId="{0F189E36-C74F-4D5B-B161-47F2816A4C88}" dt="2024-11-10T19:24:44.094" v="284" actId="14100"/>
          <ac:spMkLst>
            <pc:docMk/>
            <pc:sldMk cId="1125365704" sldId="260"/>
            <ac:spMk id="2" creationId="{89FDA792-9BE9-FBC9-E76F-37758616DBB0}"/>
          </ac:spMkLst>
        </pc:spChg>
        <pc:spChg chg="mod">
          <ac:chgData name="Justin Lange" userId="920f37022e60eb03" providerId="LiveId" clId="{0F189E36-C74F-4D5B-B161-47F2816A4C88}" dt="2024-11-10T20:22:58.598" v="795" actId="20577"/>
          <ac:spMkLst>
            <pc:docMk/>
            <pc:sldMk cId="1125365704" sldId="260"/>
            <ac:spMk id="3" creationId="{F4E30C83-F614-F84C-97D9-8A77F41A807A}"/>
          </ac:spMkLst>
        </pc:spChg>
        <pc:spChg chg="del mod">
          <ac:chgData name="Justin Lange" userId="920f37022e60eb03" providerId="LiveId" clId="{0F189E36-C74F-4D5B-B161-47F2816A4C88}" dt="2024-11-10T19:20:32.621" v="237" actId="21"/>
          <ac:spMkLst>
            <pc:docMk/>
            <pc:sldMk cId="1125365704" sldId="260"/>
            <ac:spMk id="4" creationId="{15B703CC-801F-6D0D-79F1-3FB3BEFE493D}"/>
          </ac:spMkLst>
        </pc:spChg>
        <pc:cxnChg chg="add mod">
          <ac:chgData name="Justin Lange" userId="920f37022e60eb03" providerId="LiveId" clId="{0F189E36-C74F-4D5B-B161-47F2816A4C88}" dt="2024-11-10T19:22:04.959" v="251" actId="1076"/>
          <ac:cxnSpMkLst>
            <pc:docMk/>
            <pc:sldMk cId="1125365704" sldId="260"/>
            <ac:cxnSpMk id="6" creationId="{959D7637-B3E1-67AF-0DE8-D2938E1C2C00}"/>
          </ac:cxnSpMkLst>
        </pc:cxnChg>
        <pc:cxnChg chg="add mod">
          <ac:chgData name="Justin Lange" userId="920f37022e60eb03" providerId="LiveId" clId="{0F189E36-C74F-4D5B-B161-47F2816A4C88}" dt="2024-11-10T19:22:15.083" v="253" actId="1076"/>
          <ac:cxnSpMkLst>
            <pc:docMk/>
            <pc:sldMk cId="1125365704" sldId="260"/>
            <ac:cxnSpMk id="8" creationId="{1F9CB937-1FB6-73A9-A9D6-17A6D9B0AEE4}"/>
          </ac:cxnSpMkLst>
        </pc:cxnChg>
      </pc:sldChg>
      <pc:sldChg chg="modSp mod modTransition">
        <pc:chgData name="Justin Lange" userId="920f37022e60eb03" providerId="LiveId" clId="{0F189E36-C74F-4D5B-B161-47F2816A4C88}" dt="2024-11-10T19:25:30.328" v="292" actId="14100"/>
        <pc:sldMkLst>
          <pc:docMk/>
          <pc:sldMk cId="622373635" sldId="261"/>
        </pc:sldMkLst>
        <pc:spChg chg="mod">
          <ac:chgData name="Justin Lange" userId="920f37022e60eb03" providerId="LiveId" clId="{0F189E36-C74F-4D5B-B161-47F2816A4C88}" dt="2024-11-10T19:25:30.328" v="292" actId="14100"/>
          <ac:spMkLst>
            <pc:docMk/>
            <pc:sldMk cId="622373635" sldId="261"/>
            <ac:spMk id="2" creationId="{3B8C0ED0-171F-D720-89CC-37E29CA3C169}"/>
          </ac:spMkLst>
        </pc:spChg>
      </pc:sldChg>
      <pc:sldChg chg="modSp mod modTransition">
        <pc:chgData name="Justin Lange" userId="920f37022e60eb03" providerId="LiveId" clId="{0F189E36-C74F-4D5B-B161-47F2816A4C88}" dt="2024-11-10T19:33:11.420" v="293" actId="20577"/>
        <pc:sldMkLst>
          <pc:docMk/>
          <pc:sldMk cId="2480188103" sldId="262"/>
        </pc:sldMkLst>
        <pc:spChg chg="mod">
          <ac:chgData name="Justin Lange" userId="920f37022e60eb03" providerId="LiveId" clId="{0F189E36-C74F-4D5B-B161-47F2816A4C88}" dt="2024-11-10T19:33:11.420" v="293" actId="20577"/>
          <ac:spMkLst>
            <pc:docMk/>
            <pc:sldMk cId="2480188103" sldId="262"/>
            <ac:spMk id="3" creationId="{0049DA84-7A7E-8EDB-DEAC-B870488F43F3}"/>
          </ac:spMkLst>
        </pc:spChg>
      </pc:sldChg>
      <pc:sldChg chg="modSp mod modTransition">
        <pc:chgData name="Justin Lange" userId="920f37022e60eb03" providerId="LiveId" clId="{0F189E36-C74F-4D5B-B161-47F2816A4C88}" dt="2024-11-10T20:26:50.883" v="798" actId="20577"/>
        <pc:sldMkLst>
          <pc:docMk/>
          <pc:sldMk cId="2234353356" sldId="263"/>
        </pc:sldMkLst>
        <pc:spChg chg="mod">
          <ac:chgData name="Justin Lange" userId="920f37022e60eb03" providerId="LiveId" clId="{0F189E36-C74F-4D5B-B161-47F2816A4C88}" dt="2024-11-10T20:26:50.883" v="798" actId="20577"/>
          <ac:spMkLst>
            <pc:docMk/>
            <pc:sldMk cId="2234353356" sldId="263"/>
            <ac:spMk id="3" creationId="{66AB4B95-1978-BA4E-6AE6-2BA696876B9D}"/>
          </ac:spMkLst>
        </pc:spChg>
      </pc:sldChg>
      <pc:sldChg chg="modSp mod modTransition">
        <pc:chgData name="Justin Lange" userId="920f37022e60eb03" providerId="LiveId" clId="{0F189E36-C74F-4D5B-B161-47F2816A4C88}" dt="2024-11-10T19:25:04.991" v="291" actId="20577"/>
        <pc:sldMkLst>
          <pc:docMk/>
          <pc:sldMk cId="1579136637" sldId="265"/>
        </pc:sldMkLst>
        <pc:spChg chg="mod">
          <ac:chgData name="Justin Lange" userId="920f37022e60eb03" providerId="LiveId" clId="{0F189E36-C74F-4D5B-B161-47F2816A4C88}" dt="2024-11-10T19:19:22.514" v="71" actId="113"/>
          <ac:spMkLst>
            <pc:docMk/>
            <pc:sldMk cId="1579136637" sldId="265"/>
            <ac:spMk id="2" creationId="{20CC981F-0FC3-7D58-E83E-4DF3C702FA81}"/>
          </ac:spMkLst>
        </pc:spChg>
        <pc:spChg chg="mod">
          <ac:chgData name="Justin Lange" userId="920f37022e60eb03" providerId="LiveId" clId="{0F189E36-C74F-4D5B-B161-47F2816A4C88}" dt="2024-11-10T19:25:04.991" v="291" actId="20577"/>
          <ac:spMkLst>
            <pc:docMk/>
            <pc:sldMk cId="1579136637" sldId="265"/>
            <ac:spMk id="3" creationId="{DA822347-A44D-8E99-E4A3-C2BF2F950E84}"/>
          </ac:spMkLst>
        </pc:spChg>
      </pc:sldChg>
      <pc:sldChg chg="modTransition">
        <pc:chgData name="Justin Lange" userId="920f37022e60eb03" providerId="LiveId" clId="{0F189E36-C74F-4D5B-B161-47F2816A4C88}" dt="2024-11-09T13:03:14.132" v="9"/>
        <pc:sldMkLst>
          <pc:docMk/>
          <pc:sldMk cId="3522914683" sldId="267"/>
        </pc:sldMkLst>
      </pc:sldChg>
      <pc:sldChg chg="modSp mod modTransition">
        <pc:chgData name="Justin Lange" userId="920f37022e60eb03" providerId="LiveId" clId="{0F189E36-C74F-4D5B-B161-47F2816A4C88}" dt="2024-11-10T19:35:20.754" v="297" actId="20577"/>
        <pc:sldMkLst>
          <pc:docMk/>
          <pc:sldMk cId="976840971" sldId="268"/>
        </pc:sldMkLst>
        <pc:spChg chg="mod">
          <ac:chgData name="Justin Lange" userId="920f37022e60eb03" providerId="LiveId" clId="{0F189E36-C74F-4D5B-B161-47F2816A4C88}" dt="2024-11-10T19:35:20.754" v="297" actId="20577"/>
          <ac:spMkLst>
            <pc:docMk/>
            <pc:sldMk cId="976840971" sldId="268"/>
            <ac:spMk id="3" creationId="{9B8BF5AD-9830-920A-3241-D49AEC11BE67}"/>
          </ac:spMkLst>
        </pc:spChg>
      </pc:sldChg>
      <pc:sldChg chg="modSp mod modTransition">
        <pc:chgData name="Justin Lange" userId="920f37022e60eb03" providerId="LiveId" clId="{0F189E36-C74F-4D5B-B161-47F2816A4C88}" dt="2024-11-10T20:27:40.219" v="806" actId="20577"/>
        <pc:sldMkLst>
          <pc:docMk/>
          <pc:sldMk cId="2717138444" sldId="269"/>
        </pc:sldMkLst>
        <pc:spChg chg="mod">
          <ac:chgData name="Justin Lange" userId="920f37022e60eb03" providerId="LiveId" clId="{0F189E36-C74F-4D5B-B161-47F2816A4C88}" dt="2024-11-10T20:27:40.219" v="806" actId="20577"/>
          <ac:spMkLst>
            <pc:docMk/>
            <pc:sldMk cId="2717138444" sldId="269"/>
            <ac:spMk id="3" creationId="{027094BF-F8B6-C316-39CA-5E7FB284F5BF}"/>
          </ac:spMkLst>
        </pc:spChg>
      </pc:sldChg>
      <pc:sldChg chg="modSp mod modTransition">
        <pc:chgData name="Justin Lange" userId="920f37022e60eb03" providerId="LiveId" clId="{0F189E36-C74F-4D5B-B161-47F2816A4C88}" dt="2024-11-10T20:28:22.223" v="807" actId="20577"/>
        <pc:sldMkLst>
          <pc:docMk/>
          <pc:sldMk cId="836181684" sldId="270"/>
        </pc:sldMkLst>
        <pc:spChg chg="mod">
          <ac:chgData name="Justin Lange" userId="920f37022e60eb03" providerId="LiveId" clId="{0F189E36-C74F-4D5B-B161-47F2816A4C88}" dt="2024-11-10T19:37:42.957" v="335" actId="113"/>
          <ac:spMkLst>
            <pc:docMk/>
            <pc:sldMk cId="836181684" sldId="270"/>
            <ac:spMk id="2" creationId="{3CEADD56-FBD9-D069-55E1-112B97C5F113}"/>
          </ac:spMkLst>
        </pc:spChg>
        <pc:spChg chg="mod">
          <ac:chgData name="Justin Lange" userId="920f37022e60eb03" providerId="LiveId" clId="{0F189E36-C74F-4D5B-B161-47F2816A4C88}" dt="2024-11-10T20:28:22.223" v="807" actId="20577"/>
          <ac:spMkLst>
            <pc:docMk/>
            <pc:sldMk cId="836181684" sldId="270"/>
            <ac:spMk id="3" creationId="{A977F3A8-A4F0-6414-AF75-32B67DDC89CD}"/>
          </ac:spMkLst>
        </pc:spChg>
      </pc:sldChg>
      <pc:sldChg chg="modSp mod modTransition">
        <pc:chgData name="Justin Lange" userId="920f37022e60eb03" providerId="LiveId" clId="{0F189E36-C74F-4D5B-B161-47F2816A4C88}" dt="2024-11-10T19:38:13.531" v="338" actId="20577"/>
        <pc:sldMkLst>
          <pc:docMk/>
          <pc:sldMk cId="230724692" sldId="271"/>
        </pc:sldMkLst>
        <pc:spChg chg="mod">
          <ac:chgData name="Justin Lange" userId="920f37022e60eb03" providerId="LiveId" clId="{0F189E36-C74F-4D5B-B161-47F2816A4C88}" dt="2024-11-10T19:37:51.996" v="337" actId="113"/>
          <ac:spMkLst>
            <pc:docMk/>
            <pc:sldMk cId="230724692" sldId="271"/>
            <ac:spMk id="2" creationId="{FC0FD315-6537-C48C-0A96-03D1132AA19B}"/>
          </ac:spMkLst>
        </pc:spChg>
        <pc:spChg chg="mod">
          <ac:chgData name="Justin Lange" userId="920f37022e60eb03" providerId="LiveId" clId="{0F189E36-C74F-4D5B-B161-47F2816A4C88}" dt="2024-11-10T19:38:13.531" v="338" actId="20577"/>
          <ac:spMkLst>
            <pc:docMk/>
            <pc:sldMk cId="230724692" sldId="271"/>
            <ac:spMk id="3" creationId="{5FF96ED3-26D2-E47C-891F-B41A0044A885}"/>
          </ac:spMkLst>
        </pc:spChg>
      </pc:sldChg>
      <pc:sldChg chg="modSp mod modTransition">
        <pc:chgData name="Justin Lange" userId="920f37022e60eb03" providerId="LiveId" clId="{0F189E36-C74F-4D5B-B161-47F2816A4C88}" dt="2024-11-10T19:38:56.689" v="346" actId="313"/>
        <pc:sldMkLst>
          <pc:docMk/>
          <pc:sldMk cId="96297438" sldId="272"/>
        </pc:sldMkLst>
        <pc:spChg chg="mod">
          <ac:chgData name="Justin Lange" userId="920f37022e60eb03" providerId="LiveId" clId="{0F189E36-C74F-4D5B-B161-47F2816A4C88}" dt="2024-11-10T19:38:56.689" v="346" actId="313"/>
          <ac:spMkLst>
            <pc:docMk/>
            <pc:sldMk cId="96297438" sldId="272"/>
            <ac:spMk id="3" creationId="{D29CB4DA-D9B2-3332-55A7-FD4E180587AF}"/>
          </ac:spMkLst>
        </pc:spChg>
      </pc:sldChg>
      <pc:sldChg chg="addSp modSp mod modTransition">
        <pc:chgData name="Justin Lange" userId="920f37022e60eb03" providerId="LiveId" clId="{0F189E36-C74F-4D5B-B161-47F2816A4C88}" dt="2024-11-10T19:42:03.472" v="377" actId="1076"/>
        <pc:sldMkLst>
          <pc:docMk/>
          <pc:sldMk cId="828858628" sldId="273"/>
        </pc:sldMkLst>
        <pc:spChg chg="mod">
          <ac:chgData name="Justin Lange" userId="920f37022e60eb03" providerId="LiveId" clId="{0F189E36-C74F-4D5B-B161-47F2816A4C88}" dt="2024-11-10T19:41:47.521" v="375" actId="14100"/>
          <ac:spMkLst>
            <pc:docMk/>
            <pc:sldMk cId="828858628" sldId="273"/>
            <ac:spMk id="3" creationId="{8646B73E-06C8-A357-BB49-4D4D82432E77}"/>
          </ac:spMkLst>
        </pc:spChg>
        <pc:cxnChg chg="add mod">
          <ac:chgData name="Justin Lange" userId="920f37022e60eb03" providerId="LiveId" clId="{0F189E36-C74F-4D5B-B161-47F2816A4C88}" dt="2024-11-10T19:42:01.110" v="376" actId="1076"/>
          <ac:cxnSpMkLst>
            <pc:docMk/>
            <pc:sldMk cId="828858628" sldId="273"/>
            <ac:cxnSpMk id="5" creationId="{AEF1FC61-DF13-A7CB-7EB3-FF281CE9D476}"/>
          </ac:cxnSpMkLst>
        </pc:cxnChg>
        <pc:cxnChg chg="add mod">
          <ac:chgData name="Justin Lange" userId="920f37022e60eb03" providerId="LiveId" clId="{0F189E36-C74F-4D5B-B161-47F2816A4C88}" dt="2024-11-10T19:42:03.472" v="377" actId="1076"/>
          <ac:cxnSpMkLst>
            <pc:docMk/>
            <pc:sldMk cId="828858628" sldId="273"/>
            <ac:cxnSpMk id="7" creationId="{747EC1A1-CD12-5CFC-41B1-FD79EDAEC070}"/>
          </ac:cxnSpMkLst>
        </pc:cxnChg>
      </pc:sldChg>
      <pc:sldChg chg="modSp mod modTransition">
        <pc:chgData name="Justin Lange" userId="920f37022e60eb03" providerId="LiveId" clId="{0F189E36-C74F-4D5B-B161-47F2816A4C88}" dt="2024-11-10T19:43:03.396" v="440" actId="20577"/>
        <pc:sldMkLst>
          <pc:docMk/>
          <pc:sldMk cId="2263508015" sldId="274"/>
        </pc:sldMkLst>
        <pc:spChg chg="mod">
          <ac:chgData name="Justin Lange" userId="920f37022e60eb03" providerId="LiveId" clId="{0F189E36-C74F-4D5B-B161-47F2816A4C88}" dt="2024-11-10T19:43:03.396" v="440" actId="20577"/>
          <ac:spMkLst>
            <pc:docMk/>
            <pc:sldMk cId="2263508015" sldId="274"/>
            <ac:spMk id="3" creationId="{0C130FF9-025E-7B48-F729-A77D568AA640}"/>
          </ac:spMkLst>
        </pc:spChg>
      </pc:sldChg>
      <pc:sldChg chg="modSp mod modTransition">
        <pc:chgData name="Justin Lange" userId="920f37022e60eb03" providerId="LiveId" clId="{0F189E36-C74F-4D5B-B161-47F2816A4C88}" dt="2024-11-10T20:36:30.025" v="816" actId="14100"/>
        <pc:sldMkLst>
          <pc:docMk/>
          <pc:sldMk cId="3540459413" sldId="275"/>
        </pc:sldMkLst>
        <pc:spChg chg="mod">
          <ac:chgData name="Justin Lange" userId="920f37022e60eb03" providerId="LiveId" clId="{0F189E36-C74F-4D5B-B161-47F2816A4C88}" dt="2024-11-10T19:42:42.356" v="382" actId="14100"/>
          <ac:spMkLst>
            <pc:docMk/>
            <pc:sldMk cId="3540459413" sldId="275"/>
            <ac:spMk id="2" creationId="{053BAE67-18F1-3786-E3D7-39F32542DB82}"/>
          </ac:spMkLst>
        </pc:spChg>
        <pc:spChg chg="mod">
          <ac:chgData name="Justin Lange" userId="920f37022e60eb03" providerId="LiveId" clId="{0F189E36-C74F-4D5B-B161-47F2816A4C88}" dt="2024-11-10T20:36:30.025" v="816" actId="14100"/>
          <ac:spMkLst>
            <pc:docMk/>
            <pc:sldMk cId="3540459413" sldId="275"/>
            <ac:spMk id="3" creationId="{78027162-A603-607B-5A02-9F65E585ECD8}"/>
          </ac:spMkLst>
        </pc:spChg>
      </pc:sldChg>
      <pc:sldChg chg="modTransition">
        <pc:chgData name="Justin Lange" userId="920f37022e60eb03" providerId="LiveId" clId="{0F189E36-C74F-4D5B-B161-47F2816A4C88}" dt="2024-11-09T13:03:14.132" v="9"/>
        <pc:sldMkLst>
          <pc:docMk/>
          <pc:sldMk cId="2927447795" sldId="276"/>
        </pc:sldMkLst>
      </pc:sldChg>
      <pc:sldChg chg="modTransition">
        <pc:chgData name="Justin Lange" userId="920f37022e60eb03" providerId="LiveId" clId="{0F189E36-C74F-4D5B-B161-47F2816A4C88}" dt="2024-11-09T13:03:14.132" v="9"/>
        <pc:sldMkLst>
          <pc:docMk/>
          <pc:sldMk cId="3945197697" sldId="277"/>
        </pc:sldMkLst>
      </pc:sldChg>
      <pc:sldChg chg="modSp mod modTransition">
        <pc:chgData name="Justin Lange" userId="920f37022e60eb03" providerId="LiveId" clId="{0F189E36-C74F-4D5B-B161-47F2816A4C88}" dt="2024-11-10T19:44:20.023" v="466" actId="14100"/>
        <pc:sldMkLst>
          <pc:docMk/>
          <pc:sldMk cId="1833676452" sldId="278"/>
        </pc:sldMkLst>
        <pc:picChg chg="mod">
          <ac:chgData name="Justin Lange" userId="920f37022e60eb03" providerId="LiveId" clId="{0F189E36-C74F-4D5B-B161-47F2816A4C88}" dt="2024-11-10T19:44:20.023" v="466" actId="14100"/>
          <ac:picMkLst>
            <pc:docMk/>
            <pc:sldMk cId="1833676452" sldId="278"/>
            <ac:picMk id="5" creationId="{9CC4F40A-5A71-BF34-73C4-3C91DCAA3F3E}"/>
          </ac:picMkLst>
        </pc:picChg>
      </pc:sldChg>
      <pc:sldChg chg="addSp delSp modSp new mod ord">
        <pc:chgData name="Justin Lange" userId="920f37022e60eb03" providerId="LiveId" clId="{0F189E36-C74F-4D5B-B161-47F2816A4C88}" dt="2024-11-10T20:12:09.672" v="720" actId="14100"/>
        <pc:sldMkLst>
          <pc:docMk/>
          <pc:sldMk cId="3934047738" sldId="279"/>
        </pc:sldMkLst>
        <pc:picChg chg="add del">
          <ac:chgData name="Justin Lange" userId="920f37022e60eb03" providerId="LiveId" clId="{0F189E36-C74F-4D5B-B161-47F2816A4C88}" dt="2024-11-10T20:09:32.623" v="712" actId="21"/>
          <ac:picMkLst>
            <pc:docMk/>
            <pc:sldMk cId="3934047738" sldId="279"/>
            <ac:picMk id="2" creationId="{7AE08924-5819-20BD-5297-9124044564AC}"/>
          </ac:picMkLst>
        </pc:picChg>
        <pc:picChg chg="add mod">
          <ac:chgData name="Justin Lange" userId="920f37022e60eb03" providerId="LiveId" clId="{0F189E36-C74F-4D5B-B161-47F2816A4C88}" dt="2024-11-10T20:11:32.643" v="717" actId="14100"/>
          <ac:picMkLst>
            <pc:docMk/>
            <pc:sldMk cId="3934047738" sldId="279"/>
            <ac:picMk id="4" creationId="{16D32415-2481-3808-B70D-BE6ED1A1E4C5}"/>
          </ac:picMkLst>
        </pc:picChg>
        <pc:picChg chg="add mod">
          <ac:chgData name="Justin Lange" userId="920f37022e60eb03" providerId="LiveId" clId="{0F189E36-C74F-4D5B-B161-47F2816A4C88}" dt="2024-11-10T20:12:09.672" v="720" actId="14100"/>
          <ac:picMkLst>
            <pc:docMk/>
            <pc:sldMk cId="3934047738" sldId="279"/>
            <ac:picMk id="6" creationId="{A3FBD587-4C98-3718-770D-55F35FC1B282}"/>
          </ac:picMkLst>
        </pc:picChg>
      </pc:sldChg>
      <pc:sldChg chg="new del">
        <pc:chgData name="Justin Lange" userId="920f37022e60eb03" providerId="LiveId" clId="{0F189E36-C74F-4D5B-B161-47F2816A4C88}" dt="2024-11-10T20:15:47.638" v="744" actId="2696"/>
        <pc:sldMkLst>
          <pc:docMk/>
          <pc:sldMk cId="1020601101" sldId="280"/>
        </pc:sldMkLst>
      </pc:sldChg>
      <pc:sldChg chg="new del">
        <pc:chgData name="Justin Lange" userId="920f37022e60eb03" providerId="LiveId" clId="{0F189E36-C74F-4D5B-B161-47F2816A4C88}" dt="2024-11-10T20:16:21.801" v="749" actId="2696"/>
        <pc:sldMkLst>
          <pc:docMk/>
          <pc:sldMk cId="1837638171" sldId="280"/>
        </pc:sldMkLst>
      </pc:sldChg>
      <pc:sldChg chg="add del">
        <pc:chgData name="Justin Lange" userId="920f37022e60eb03" providerId="LiveId" clId="{0F189E36-C74F-4D5B-B161-47F2816A4C88}" dt="2024-11-10T20:16:40.962" v="788" actId="2696"/>
        <pc:sldMkLst>
          <pc:docMk/>
          <pc:sldMk cId="2056313855" sldId="280"/>
        </pc:sldMkLst>
      </pc:sldChg>
      <pc:sldChg chg="modSp add mod ord">
        <pc:chgData name="Justin Lange" userId="920f37022e60eb03" providerId="LiveId" clId="{0F189E36-C74F-4D5B-B161-47F2816A4C88}" dt="2024-11-10T20:17:07.338" v="791" actId="113"/>
        <pc:sldMkLst>
          <pc:docMk/>
          <pc:sldMk cId="1466267075" sldId="281"/>
        </pc:sldMkLst>
        <pc:spChg chg="mod">
          <ac:chgData name="Justin Lange" userId="920f37022e60eb03" providerId="LiveId" clId="{0F189E36-C74F-4D5B-B161-47F2816A4C88}" dt="2024-11-10T20:17:07.338" v="791" actId="113"/>
          <ac:spMkLst>
            <pc:docMk/>
            <pc:sldMk cId="1466267075" sldId="281"/>
            <ac:spMk id="2" creationId="{3EAACE13-1D0D-82E6-EB65-86AE7CE5A691}"/>
          </ac:spMkLst>
        </pc:spChg>
        <pc:spChg chg="mod">
          <ac:chgData name="Justin Lange" userId="920f37022e60eb03" providerId="LiveId" clId="{0F189E36-C74F-4D5B-B161-47F2816A4C88}" dt="2024-11-10T20:17:00.327" v="790" actId="14100"/>
          <ac:spMkLst>
            <pc:docMk/>
            <pc:sldMk cId="1466267075" sldId="281"/>
            <ac:spMk id="3" creationId="{0EB12D86-95E9-44A0-B62F-78C65F38086A}"/>
          </ac:spMkLst>
        </pc:spChg>
      </pc:sldChg>
      <pc:sldMasterChg chg="modTransition modSldLayout">
        <pc:chgData name="Justin Lange" userId="920f37022e60eb03" providerId="LiveId" clId="{0F189E36-C74F-4D5B-B161-47F2816A4C88}" dt="2024-11-09T13:03:14.132" v="9"/>
        <pc:sldMasterMkLst>
          <pc:docMk/>
          <pc:sldMasterMk cId="2034736376" sldId="2147483738"/>
        </pc:sldMasterMkLst>
        <pc:sldLayoutChg chg="modTransition">
          <pc:chgData name="Justin Lange" userId="920f37022e60eb03" providerId="LiveId" clId="{0F189E36-C74F-4D5B-B161-47F2816A4C88}" dt="2024-11-09T13:03:14.132" v="9"/>
          <pc:sldLayoutMkLst>
            <pc:docMk/>
            <pc:sldMasterMk cId="2034736376" sldId="2147483738"/>
            <pc:sldLayoutMk cId="2365652506" sldId="2147483727"/>
          </pc:sldLayoutMkLst>
        </pc:sldLayoutChg>
        <pc:sldLayoutChg chg="modTransition">
          <pc:chgData name="Justin Lange" userId="920f37022e60eb03" providerId="LiveId" clId="{0F189E36-C74F-4D5B-B161-47F2816A4C88}" dt="2024-11-09T13:03:14.132" v="9"/>
          <pc:sldLayoutMkLst>
            <pc:docMk/>
            <pc:sldMasterMk cId="2034736376" sldId="2147483738"/>
            <pc:sldLayoutMk cId="363567418" sldId="2147483728"/>
          </pc:sldLayoutMkLst>
        </pc:sldLayoutChg>
        <pc:sldLayoutChg chg="modTransition">
          <pc:chgData name="Justin Lange" userId="920f37022e60eb03" providerId="LiveId" clId="{0F189E36-C74F-4D5B-B161-47F2816A4C88}" dt="2024-11-09T13:03:14.132" v="9"/>
          <pc:sldLayoutMkLst>
            <pc:docMk/>
            <pc:sldMasterMk cId="2034736376" sldId="2147483738"/>
            <pc:sldLayoutMk cId="3107752889" sldId="2147483729"/>
          </pc:sldLayoutMkLst>
        </pc:sldLayoutChg>
        <pc:sldLayoutChg chg="modTransition">
          <pc:chgData name="Justin Lange" userId="920f37022e60eb03" providerId="LiveId" clId="{0F189E36-C74F-4D5B-B161-47F2816A4C88}" dt="2024-11-09T13:03:14.132" v="9"/>
          <pc:sldLayoutMkLst>
            <pc:docMk/>
            <pc:sldMasterMk cId="2034736376" sldId="2147483738"/>
            <pc:sldLayoutMk cId="2679407682" sldId="2147483730"/>
          </pc:sldLayoutMkLst>
        </pc:sldLayoutChg>
        <pc:sldLayoutChg chg="modTransition">
          <pc:chgData name="Justin Lange" userId="920f37022e60eb03" providerId="LiveId" clId="{0F189E36-C74F-4D5B-B161-47F2816A4C88}" dt="2024-11-09T13:03:14.132" v="9"/>
          <pc:sldLayoutMkLst>
            <pc:docMk/>
            <pc:sldMasterMk cId="2034736376" sldId="2147483738"/>
            <pc:sldLayoutMk cId="2724903531" sldId="2147483731"/>
          </pc:sldLayoutMkLst>
        </pc:sldLayoutChg>
        <pc:sldLayoutChg chg="modTransition">
          <pc:chgData name="Justin Lange" userId="920f37022e60eb03" providerId="LiveId" clId="{0F189E36-C74F-4D5B-B161-47F2816A4C88}" dt="2024-11-09T13:03:14.132" v="9"/>
          <pc:sldLayoutMkLst>
            <pc:docMk/>
            <pc:sldMasterMk cId="2034736376" sldId="2147483738"/>
            <pc:sldLayoutMk cId="3416697036" sldId="2147483732"/>
          </pc:sldLayoutMkLst>
        </pc:sldLayoutChg>
        <pc:sldLayoutChg chg="modTransition">
          <pc:chgData name="Justin Lange" userId="920f37022e60eb03" providerId="LiveId" clId="{0F189E36-C74F-4D5B-B161-47F2816A4C88}" dt="2024-11-09T13:03:14.132" v="9"/>
          <pc:sldLayoutMkLst>
            <pc:docMk/>
            <pc:sldMasterMk cId="2034736376" sldId="2147483738"/>
            <pc:sldLayoutMk cId="2238321734" sldId="2147483733"/>
          </pc:sldLayoutMkLst>
        </pc:sldLayoutChg>
        <pc:sldLayoutChg chg="modTransition">
          <pc:chgData name="Justin Lange" userId="920f37022e60eb03" providerId="LiveId" clId="{0F189E36-C74F-4D5B-B161-47F2816A4C88}" dt="2024-11-09T13:03:14.132" v="9"/>
          <pc:sldLayoutMkLst>
            <pc:docMk/>
            <pc:sldMasterMk cId="2034736376" sldId="2147483738"/>
            <pc:sldLayoutMk cId="204875796" sldId="2147483734"/>
          </pc:sldLayoutMkLst>
        </pc:sldLayoutChg>
        <pc:sldLayoutChg chg="modTransition">
          <pc:chgData name="Justin Lange" userId="920f37022e60eb03" providerId="LiveId" clId="{0F189E36-C74F-4D5B-B161-47F2816A4C88}" dt="2024-11-09T13:03:14.132" v="9"/>
          <pc:sldLayoutMkLst>
            <pc:docMk/>
            <pc:sldMasterMk cId="2034736376" sldId="2147483738"/>
            <pc:sldLayoutMk cId="2911791950" sldId="2147483735"/>
          </pc:sldLayoutMkLst>
        </pc:sldLayoutChg>
        <pc:sldLayoutChg chg="modTransition">
          <pc:chgData name="Justin Lange" userId="920f37022e60eb03" providerId="LiveId" clId="{0F189E36-C74F-4D5B-B161-47F2816A4C88}" dt="2024-11-09T13:03:14.132" v="9"/>
          <pc:sldLayoutMkLst>
            <pc:docMk/>
            <pc:sldMasterMk cId="2034736376" sldId="2147483738"/>
            <pc:sldLayoutMk cId="3113880596" sldId="2147483736"/>
          </pc:sldLayoutMkLst>
        </pc:sldLayoutChg>
        <pc:sldLayoutChg chg="modTransition">
          <pc:chgData name="Justin Lange" userId="920f37022e60eb03" providerId="LiveId" clId="{0F189E36-C74F-4D5B-B161-47F2816A4C88}" dt="2024-11-09T13:03:14.132" v="9"/>
          <pc:sldLayoutMkLst>
            <pc:docMk/>
            <pc:sldMasterMk cId="2034736376" sldId="2147483738"/>
            <pc:sldLayoutMk cId="2012927883" sldId="2147483737"/>
          </pc:sldLayoutMkLst>
        </pc:sldLayoutChg>
      </pc:sldMaster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9T11:53:29.7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26 24575,'4'0'0,"5"-4"0,4-1 0,1-3 0,-3-1-8191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11/10/2024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3217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restig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11/10/2024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4076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restig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11/10/2024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66970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restig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11/10/2024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757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restig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11/10/2024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7919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restig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11/10/2024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8805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restig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11/10/2024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9278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restig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11/10/2024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49035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restig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11/10/2024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6525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restig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11/10/2024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674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restig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11/10/2024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7528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restig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11/10/2024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4736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1" r:id="rId6"/>
    <p:sldLayoutId id="2147483727" r:id="rId7"/>
    <p:sldLayoutId id="2147483728" r:id="rId8"/>
    <p:sldLayoutId id="2147483729" r:id="rId9"/>
    <p:sldLayoutId id="2147483730" r:id="rId10"/>
    <p:sldLayoutId id="2147483732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restige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2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2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2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2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2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0Wh9UE_4N88" TargetMode="External"/><Relationship Id="rId2" Type="http://schemas.openxmlformats.org/officeDocument/2006/relationships/hyperlink" Target="https://www.youtube.com/watch?v=HMkeCuNav5Y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16A0E3C-60E6-4F39-BC55-5F7C224E1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5025DAC-8B93-4160-B017-3A274A582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B0E58038-8ACE-4AD9-B404-25C603550D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897619-20FE-D79A-9230-F00602B7867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rcRect t="23513" b="1398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5E172B3-00B6-CAB0-FE61-07B18FD853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286603"/>
            <a:ext cx="10058400" cy="145075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Die </a:t>
            </a:r>
            <a:r>
              <a:rPr lang="en-US" sz="48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Teilnehmende</a:t>
            </a:r>
            <a:r>
              <a:rPr lang="en-US" sz="4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8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Beobachtung</a:t>
            </a:r>
            <a:endParaRPr lang="en-US" sz="4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8A34772-9011-42B5-AA63-FD6DEC92EE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910746"/>
            <a:ext cx="996696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Untertitel 2">
            <a:extLst>
              <a:ext uri="{FF2B5EF4-FFF2-40B4-BE49-F238E27FC236}">
                <a16:creationId xmlns:a16="http://schemas.microsoft.com/office/drawing/2014/main" id="{7F8AAB82-C7EC-C5EC-0116-F1B867D7B1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7280" y="2108201"/>
            <a:ext cx="10058400" cy="3760891"/>
          </a:xfrm>
        </p:spPr>
        <p:txBody>
          <a:bodyPr vert="horz" lIns="0" tIns="45720" rIns="0" bIns="45720" rtlCol="0">
            <a:normAutofit/>
          </a:bodyPr>
          <a:lstStyle/>
          <a:p>
            <a:pPr>
              <a:lnSpc>
                <a:spcPct val="100000"/>
              </a:lnSpc>
            </a:pPr>
            <a:r>
              <a:rPr lang="en-US" b="1" i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 Der ethnologische Blick: Forschungsinstrumentarium Ethnografie</a:t>
            </a:r>
          </a:p>
          <a:p>
            <a:pPr>
              <a:lnSpc>
                <a:spcPct val="100000"/>
              </a:lnSpc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00000"/>
              </a:lnSpc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00000"/>
              </a:lnSpc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Justin Lange</a:t>
            </a:r>
          </a:p>
          <a:p>
            <a:pPr>
              <a:lnSpc>
                <a:spcPct val="100000"/>
              </a:lnSpc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12.11.2024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2BCDE19-2810-4337-9C49-8589C42176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60651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restig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281BFE-65D4-F375-A3A9-49E631EA4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48653"/>
            <a:ext cx="10058400" cy="1355558"/>
          </a:xfrm>
        </p:spPr>
        <p:txBody>
          <a:bodyPr/>
          <a:lstStyle/>
          <a:p>
            <a:r>
              <a:rPr lang="de-DE" b="1" dirty="0"/>
              <a:t>Ethische Angelegenheiten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B8BF5AD-9830-920A-3241-D49AEC11BE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10164278" cy="4132178"/>
          </a:xfrm>
        </p:spPr>
        <p:txBody>
          <a:bodyPr>
            <a:normAutofit lnSpcReduction="10000"/>
          </a:bodyPr>
          <a:lstStyle/>
          <a:p>
            <a:r>
              <a:rPr lang="de-DE" dirty="0"/>
              <a:t>- </a:t>
            </a:r>
            <a:r>
              <a:rPr lang="de-DE" sz="2200" dirty="0"/>
              <a:t>Beim forschen: Fettnäpfchen, </a:t>
            </a:r>
            <a:r>
              <a:rPr lang="de-DE" sz="2200" dirty="0" err="1"/>
              <a:t>unbewusstes</a:t>
            </a:r>
            <a:r>
              <a:rPr lang="de-DE" sz="2200" dirty="0"/>
              <a:t>, respektloses Verhalten oder beleidigen der anderen Kultur etc. </a:t>
            </a:r>
            <a:r>
              <a:rPr lang="de-DE" sz="2200" dirty="0">
                <a:sym typeface="Wingdings" panose="05000000000000000000" pitchFamily="2" charset="2"/>
              </a:rPr>
              <a:t> vorab informieren + vorsichtig agieren</a:t>
            </a:r>
            <a:endParaRPr lang="de-DE" sz="2200" dirty="0"/>
          </a:p>
          <a:p>
            <a:endParaRPr lang="de-DE" sz="2200" dirty="0"/>
          </a:p>
          <a:p>
            <a:r>
              <a:rPr lang="de-DE" sz="2200" dirty="0"/>
              <a:t>- </a:t>
            </a:r>
            <a:r>
              <a:rPr lang="de-DE" sz="2200" b="1" dirty="0"/>
              <a:t>Ethische Schwierigkeiten: Beichten eines Drogendealers der Polizei melden? Beichte einer Mutter, die ihr Kind regelmäßig schlägt der Polizei melden?</a:t>
            </a:r>
          </a:p>
          <a:p>
            <a:endParaRPr lang="de-DE" sz="2200" b="1" dirty="0"/>
          </a:p>
          <a:p>
            <a:r>
              <a:rPr lang="de-DE" sz="2200" b="1" dirty="0"/>
              <a:t>- </a:t>
            </a:r>
            <a:r>
              <a:rPr lang="de-DE" sz="2200" dirty="0"/>
              <a:t>1971 wurden ethische Prinzipien/Standards bezüglich solcher </a:t>
            </a:r>
            <a:r>
              <a:rPr lang="de-DE" sz="2200" dirty="0" err="1"/>
              <a:t>issues</a:t>
            </a:r>
            <a:r>
              <a:rPr lang="de-DE" sz="2200" dirty="0"/>
              <a:t> aufgestellt</a:t>
            </a:r>
          </a:p>
        </p:txBody>
      </p:sp>
    </p:spTree>
    <p:extLst>
      <p:ext uri="{BB962C8B-B14F-4D97-AF65-F5344CB8AC3E}">
        <p14:creationId xmlns:p14="http://schemas.microsoft.com/office/powerpoint/2010/main" val="9768409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restig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3540FB-EF88-44DC-1CCE-391123313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Ethische Angelegenheiten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27094BF-F8B6-C316-39CA-5E7FB284F5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81200"/>
            <a:ext cx="10058400" cy="4387515"/>
          </a:xfrm>
        </p:spPr>
        <p:txBody>
          <a:bodyPr>
            <a:noAutofit/>
          </a:bodyPr>
          <a:lstStyle/>
          <a:p>
            <a:r>
              <a:rPr lang="de-DE" sz="2200" dirty="0"/>
              <a:t>- Der </a:t>
            </a:r>
            <a:r>
              <a:rPr lang="de-DE" sz="2200" dirty="0" err="1"/>
              <a:t>Anthropologist</a:t>
            </a:r>
            <a:r>
              <a:rPr lang="de-DE" sz="2200" dirty="0"/>
              <a:t> </a:t>
            </a:r>
            <a:r>
              <a:rPr lang="de-DE" sz="2200" dirty="0" err="1"/>
              <a:t>muss</a:t>
            </a:r>
            <a:r>
              <a:rPr lang="de-DE" sz="2200" dirty="0"/>
              <a:t> alles dafür tun, </a:t>
            </a:r>
            <a:r>
              <a:rPr lang="de-DE" sz="2200" dirty="0" err="1"/>
              <a:t>dass</a:t>
            </a:r>
            <a:r>
              <a:rPr lang="de-DE" sz="2200" dirty="0"/>
              <a:t> die Würde und Privatsphäre der Informanten geschützt werden</a:t>
            </a:r>
          </a:p>
          <a:p>
            <a:r>
              <a:rPr lang="de-DE" sz="2200" dirty="0"/>
              <a:t>- Rechte, Interessen und Sensibilitäten der Erforschenden müssen sichergestellt werden</a:t>
            </a:r>
          </a:p>
          <a:p>
            <a:r>
              <a:rPr lang="de-DE" sz="2200" dirty="0"/>
              <a:t>- Gilt auch für die Veröffentlichung der Forschung</a:t>
            </a:r>
          </a:p>
          <a:p>
            <a:r>
              <a:rPr lang="de-DE" sz="2200" dirty="0"/>
              <a:t>- Forschungsinteresse offen legen ! </a:t>
            </a:r>
            <a:r>
              <a:rPr lang="de-DE" sz="2200" dirty="0">
                <a:sym typeface="Wingdings" panose="05000000000000000000" pitchFamily="2" charset="2"/>
              </a:rPr>
              <a:t> </a:t>
            </a:r>
            <a:r>
              <a:rPr lang="de-DE" sz="2200" u="sng" dirty="0">
                <a:sym typeface="Wingdings" panose="05000000000000000000" pitchFamily="2" charset="2"/>
              </a:rPr>
              <a:t>„</a:t>
            </a:r>
            <a:r>
              <a:rPr lang="de-DE" sz="2200" u="sng" dirty="0" err="1">
                <a:sym typeface="Wingdings" panose="05000000000000000000" pitchFamily="2" charset="2"/>
              </a:rPr>
              <a:t>Informants</a:t>
            </a:r>
            <a:r>
              <a:rPr lang="de-DE" sz="2200" u="sng" dirty="0">
                <a:sym typeface="Wingdings" panose="05000000000000000000" pitchFamily="2" charset="2"/>
              </a:rPr>
              <a:t> </a:t>
            </a:r>
            <a:r>
              <a:rPr lang="de-DE" sz="2200" u="sng" dirty="0" err="1">
                <a:sym typeface="Wingdings" panose="05000000000000000000" pitchFamily="2" charset="2"/>
              </a:rPr>
              <a:t>have</a:t>
            </a:r>
            <a:r>
              <a:rPr lang="de-DE" sz="2200" u="sng" dirty="0">
                <a:sym typeface="Wingdings" panose="05000000000000000000" pitchFamily="2" charset="2"/>
              </a:rPr>
              <a:t> a </a:t>
            </a:r>
            <a:r>
              <a:rPr lang="de-DE" sz="2200" u="sng" dirty="0" err="1">
                <a:sym typeface="Wingdings" panose="05000000000000000000" pitchFamily="2" charset="2"/>
              </a:rPr>
              <a:t>right</a:t>
            </a:r>
            <a:r>
              <a:rPr lang="de-DE" sz="2200" u="sng" dirty="0">
                <a:sym typeface="Wingdings" panose="05000000000000000000" pitchFamily="2" charset="2"/>
              </a:rPr>
              <a:t> </a:t>
            </a:r>
            <a:r>
              <a:rPr lang="de-DE" sz="2200" u="sng" dirty="0" err="1">
                <a:sym typeface="Wingdings" panose="05000000000000000000" pitchFamily="2" charset="2"/>
              </a:rPr>
              <a:t>to</a:t>
            </a:r>
            <a:r>
              <a:rPr lang="de-DE" sz="2200" u="sng" dirty="0">
                <a:sym typeface="Wingdings" panose="05000000000000000000" pitchFamily="2" charset="2"/>
              </a:rPr>
              <a:t> </a:t>
            </a:r>
            <a:r>
              <a:rPr lang="de-DE" sz="2200" u="sng" dirty="0" err="1">
                <a:sym typeface="Wingdings" panose="05000000000000000000" pitchFamily="2" charset="2"/>
              </a:rPr>
              <a:t>know</a:t>
            </a:r>
            <a:r>
              <a:rPr lang="de-DE" sz="2200" u="sng" dirty="0">
                <a:sym typeface="Wingdings" panose="05000000000000000000" pitchFamily="2" charset="2"/>
              </a:rPr>
              <a:t> </a:t>
            </a:r>
            <a:r>
              <a:rPr lang="de-DE" sz="2200" u="sng" dirty="0" err="1">
                <a:sym typeface="Wingdings" panose="05000000000000000000" pitchFamily="2" charset="2"/>
              </a:rPr>
              <a:t>the</a:t>
            </a:r>
            <a:r>
              <a:rPr lang="de-DE" sz="2200" u="sng" dirty="0">
                <a:sym typeface="Wingdings" panose="05000000000000000000" pitchFamily="2" charset="2"/>
              </a:rPr>
              <a:t> </a:t>
            </a:r>
            <a:r>
              <a:rPr lang="de-DE" sz="2200" u="sng" dirty="0" err="1">
                <a:sym typeface="Wingdings" panose="05000000000000000000" pitchFamily="2" charset="2"/>
              </a:rPr>
              <a:t>ethnographers</a:t>
            </a:r>
            <a:r>
              <a:rPr lang="de-DE" sz="2200" u="sng" dirty="0">
                <a:sym typeface="Wingdings" panose="05000000000000000000" pitchFamily="2" charset="2"/>
              </a:rPr>
              <a:t> </a:t>
            </a:r>
            <a:r>
              <a:rPr lang="de-DE" sz="2200" u="sng" dirty="0" err="1">
                <a:sym typeface="Wingdings" panose="05000000000000000000" pitchFamily="2" charset="2"/>
              </a:rPr>
              <a:t>aims</a:t>
            </a:r>
            <a:r>
              <a:rPr lang="de-DE" sz="2200" u="sng" dirty="0">
                <a:sym typeface="Wingdings" panose="05000000000000000000" pitchFamily="2" charset="2"/>
              </a:rPr>
              <a:t>“</a:t>
            </a:r>
          </a:p>
          <a:p>
            <a:r>
              <a:rPr lang="de-DE" sz="2200" dirty="0">
                <a:sym typeface="Wingdings" panose="05000000000000000000" pitchFamily="2" charset="2"/>
              </a:rPr>
              <a:t>- </a:t>
            </a:r>
            <a:r>
              <a:rPr lang="de-DE" sz="2200" u="sng" dirty="0">
                <a:sym typeface="Wingdings" panose="05000000000000000000" pitchFamily="2" charset="2"/>
              </a:rPr>
              <a:t>„</a:t>
            </a:r>
            <a:r>
              <a:rPr lang="de-DE" sz="2200" u="sng" dirty="0" err="1">
                <a:sym typeface="Wingdings" panose="05000000000000000000" pitchFamily="2" charset="2"/>
              </a:rPr>
              <a:t>Informants</a:t>
            </a:r>
            <a:r>
              <a:rPr lang="de-DE" sz="2200" u="sng" dirty="0">
                <a:sym typeface="Wingdings" panose="05000000000000000000" pitchFamily="2" charset="2"/>
              </a:rPr>
              <a:t> </a:t>
            </a:r>
            <a:r>
              <a:rPr lang="de-DE" sz="2200" u="sng" dirty="0" err="1">
                <a:sym typeface="Wingdings" panose="05000000000000000000" pitchFamily="2" charset="2"/>
              </a:rPr>
              <a:t>have</a:t>
            </a:r>
            <a:r>
              <a:rPr lang="de-DE" sz="2200" u="sng" dirty="0">
                <a:sym typeface="Wingdings" panose="05000000000000000000" pitchFamily="2" charset="2"/>
              </a:rPr>
              <a:t> a </a:t>
            </a:r>
            <a:r>
              <a:rPr lang="de-DE" sz="2200" u="sng" dirty="0" err="1">
                <a:sym typeface="Wingdings" panose="05000000000000000000" pitchFamily="2" charset="2"/>
              </a:rPr>
              <a:t>right</a:t>
            </a:r>
            <a:r>
              <a:rPr lang="de-DE" sz="2200" u="sng" dirty="0">
                <a:sym typeface="Wingdings" panose="05000000000000000000" pitchFamily="2" charset="2"/>
              </a:rPr>
              <a:t> </a:t>
            </a:r>
            <a:r>
              <a:rPr lang="de-DE" sz="2200" u="sng" dirty="0" err="1">
                <a:sym typeface="Wingdings" panose="05000000000000000000" pitchFamily="2" charset="2"/>
              </a:rPr>
              <a:t>to</a:t>
            </a:r>
            <a:r>
              <a:rPr lang="de-DE" sz="2200" u="sng" dirty="0">
                <a:sym typeface="Wingdings" panose="05000000000000000000" pitchFamily="2" charset="2"/>
              </a:rPr>
              <a:t> </a:t>
            </a:r>
            <a:r>
              <a:rPr lang="de-DE" sz="2200" u="sng" dirty="0" err="1">
                <a:sym typeface="Wingdings" panose="05000000000000000000" pitchFamily="2" charset="2"/>
              </a:rPr>
              <a:t>remain</a:t>
            </a:r>
            <a:r>
              <a:rPr lang="de-DE" sz="2200" u="sng" dirty="0">
                <a:sym typeface="Wingdings" panose="05000000000000000000" pitchFamily="2" charset="2"/>
              </a:rPr>
              <a:t> </a:t>
            </a:r>
            <a:r>
              <a:rPr lang="de-DE" sz="2200" u="sng" dirty="0" err="1">
                <a:sym typeface="Wingdings" panose="05000000000000000000" pitchFamily="2" charset="2"/>
              </a:rPr>
              <a:t>anonymous</a:t>
            </a:r>
            <a:r>
              <a:rPr lang="de-DE" sz="2200" u="sng" dirty="0">
                <a:sym typeface="Wingdings" panose="05000000000000000000" pitchFamily="2" charset="2"/>
              </a:rPr>
              <a:t>“ </a:t>
            </a:r>
            <a:r>
              <a:rPr lang="de-DE" sz="2200" dirty="0">
                <a:sym typeface="Wingdings" panose="05000000000000000000" pitchFamily="2" charset="2"/>
              </a:rPr>
              <a:t> </a:t>
            </a:r>
            <a:r>
              <a:rPr lang="de-DE" sz="2200" dirty="0" err="1">
                <a:sym typeface="Wingdings" panose="05000000000000000000" pitchFamily="2" charset="2"/>
              </a:rPr>
              <a:t>Annonymität</a:t>
            </a:r>
            <a:r>
              <a:rPr lang="de-DE" sz="2200" dirty="0">
                <a:sym typeface="Wingdings" panose="05000000000000000000" pitchFamily="2" charset="2"/>
              </a:rPr>
              <a:t> durch anderen Namen, Ortswechsel etc. sicherstellen</a:t>
            </a:r>
            <a:endParaRPr lang="de-DE" sz="2200" dirty="0"/>
          </a:p>
        </p:txBody>
      </p:sp>
    </p:spTree>
    <p:extLst>
      <p:ext uri="{BB962C8B-B14F-4D97-AF65-F5344CB8AC3E}">
        <p14:creationId xmlns:p14="http://schemas.microsoft.com/office/powerpoint/2010/main" val="27171384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restig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EADD56-FBD9-D069-55E1-112B97C5F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Ethische Angelegenheiten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977F3A8-A4F0-6414-AF75-32B67DDC89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671011"/>
            <a:ext cx="10058400" cy="3198081"/>
          </a:xfrm>
        </p:spPr>
        <p:txBody>
          <a:bodyPr/>
          <a:lstStyle/>
          <a:p>
            <a:r>
              <a:rPr lang="de-DE" dirty="0"/>
              <a:t>- </a:t>
            </a:r>
            <a:r>
              <a:rPr lang="de-DE" sz="2200" dirty="0"/>
              <a:t>Reziprozität </a:t>
            </a:r>
            <a:r>
              <a:rPr lang="de-DE" sz="2200" dirty="0">
                <a:sym typeface="Wingdings" panose="05000000000000000000" pitchFamily="2" charset="2"/>
              </a:rPr>
              <a:t> ich brauche die Informanten und sollte deswegen geduldig und dankbar sein und auch etwas zurückgeben</a:t>
            </a:r>
          </a:p>
          <a:p>
            <a:endParaRPr lang="de-DE" sz="2200" dirty="0">
              <a:sym typeface="Wingdings" panose="05000000000000000000" pitchFamily="2" charset="2"/>
            </a:endParaRPr>
          </a:p>
          <a:p>
            <a:r>
              <a:rPr lang="de-DE" sz="2200" dirty="0">
                <a:sym typeface="Wingdings" panose="05000000000000000000" pitchFamily="2" charset="2"/>
              </a:rPr>
              <a:t>- Alles, was ich einreiche bzw. veröffentliche, sollte auch für die Informanten einsehbar sein (Vertrauensbeweis)</a:t>
            </a:r>
            <a:endParaRPr lang="de-DE" sz="2200" dirty="0"/>
          </a:p>
        </p:txBody>
      </p:sp>
    </p:spTree>
    <p:extLst>
      <p:ext uri="{BB962C8B-B14F-4D97-AF65-F5344CB8AC3E}">
        <p14:creationId xmlns:p14="http://schemas.microsoft.com/office/powerpoint/2010/main" val="8361816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restig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0FD315-6537-C48C-0A96-03D1132AA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1"/>
            <a:ext cx="10058400" cy="1737360"/>
          </a:xfrm>
        </p:spPr>
        <p:txBody>
          <a:bodyPr>
            <a:normAutofit fontScale="90000"/>
          </a:bodyPr>
          <a:lstStyle/>
          <a:p>
            <a:r>
              <a:rPr lang="de-DE" b="1" dirty="0"/>
              <a:t>Breidenstein – </a:t>
            </a:r>
            <a:r>
              <a:rPr lang="de-DE" b="1" dirty="0" err="1"/>
              <a:t>Ethnografie</a:t>
            </a:r>
            <a:r>
              <a:rPr lang="de-DE" b="1" dirty="0"/>
              <a:t> – Die Praxis der Feldforschung</a:t>
            </a:r>
            <a:br>
              <a:rPr lang="de-DE" dirty="0"/>
            </a:br>
            <a:r>
              <a:rPr lang="de-DE" dirty="0"/>
              <a:t>Der Zugang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FF96ED3-26D2-E47C-891F-B41A0044A8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277979"/>
            <a:ext cx="10058400" cy="3591113"/>
          </a:xfrm>
        </p:spPr>
        <p:txBody>
          <a:bodyPr/>
          <a:lstStyle/>
          <a:p>
            <a:r>
              <a:rPr lang="de-DE" dirty="0"/>
              <a:t>- </a:t>
            </a:r>
            <a:r>
              <a:rPr lang="de-DE" sz="2300" dirty="0"/>
              <a:t>Gatekeeper: Schlüsselpersonen einer Einrichtung o.ä.</a:t>
            </a:r>
          </a:p>
          <a:p>
            <a:r>
              <a:rPr lang="de-DE" sz="2300" dirty="0"/>
              <a:t>- Auf Gatekeeper achten: wie sind diese in der Einrichtung angesehen, was wollen sie durch den Feldzugang zurückbekommen, lassen sie die Einrichtung absichtlich im besseren Licht stehen…</a:t>
            </a:r>
          </a:p>
          <a:p>
            <a:r>
              <a:rPr lang="de-DE" sz="2300" dirty="0"/>
              <a:t>- Forschende selbst: sei vertrauenswürdig aber ungenau (Themen und Zielpräzisierung)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07246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restig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AACE13-1D0D-82E6-EB65-86AE7CE5A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Autor: Georg Breidenstein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EB12D86-95E9-44A0-B62F-78C65F3808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446421"/>
            <a:ext cx="10058400" cy="3422671"/>
          </a:xfrm>
        </p:spPr>
        <p:txBody>
          <a:bodyPr/>
          <a:lstStyle/>
          <a:p>
            <a:r>
              <a:rPr lang="de-DE" dirty="0"/>
              <a:t>https://schulpaed.philfak3.uni-halle.de/grundschule_bereiche_mitarbeiter/gspaed-fuegd/team/georg_breidenstein/#anchor1574005</a:t>
            </a:r>
          </a:p>
        </p:txBody>
      </p:sp>
    </p:spTree>
    <p:extLst>
      <p:ext uri="{BB962C8B-B14F-4D97-AF65-F5344CB8AC3E}">
        <p14:creationId xmlns:p14="http://schemas.microsoft.com/office/powerpoint/2010/main" val="14662670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restig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16ECB4-6681-2291-4CC0-5C36984BD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Das Forschungsfeld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29CB4DA-D9B2-3332-55A7-FD4E180587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- </a:t>
            </a:r>
            <a:r>
              <a:rPr lang="de-DE" sz="2200" dirty="0"/>
              <a:t>Hierarchie, Struktur und Menschlichkeit zeigt sich direkt im Umgang mit dem Forscher bzw. Fremden </a:t>
            </a:r>
            <a:r>
              <a:rPr lang="de-DE" sz="2200" dirty="0">
                <a:sym typeface="Wingdings" panose="05000000000000000000" pitchFamily="2" charset="2"/>
              </a:rPr>
              <a:t> aus dem ersten Eindruck kann viel abgelesen werden</a:t>
            </a:r>
          </a:p>
          <a:p>
            <a:r>
              <a:rPr lang="de-DE" sz="2200" dirty="0">
                <a:sym typeface="Wingdings" panose="05000000000000000000" pitchFamily="2" charset="2"/>
              </a:rPr>
              <a:t>- Es werden dem Forscher Grenzen aufgezeigt</a:t>
            </a:r>
          </a:p>
          <a:p>
            <a:r>
              <a:rPr lang="de-DE" sz="2200" dirty="0">
                <a:sym typeface="Wingdings" panose="05000000000000000000" pitchFamily="2" charset="2"/>
              </a:rPr>
              <a:t>- Forschungsfeld begrenzt bzw. analytisch zugeschnitten</a:t>
            </a:r>
          </a:p>
          <a:p>
            <a:r>
              <a:rPr lang="de-DE" sz="2200" dirty="0">
                <a:sym typeface="Wingdings" panose="05000000000000000000" pitchFamily="2" charset="2"/>
              </a:rPr>
              <a:t>- Auch wenn der Forscher geduldet ist, kann ein Einblick in das wirklich Interessante noch dauern, da Vertrautheit aufgebaut werden </a:t>
            </a:r>
            <a:r>
              <a:rPr lang="de-DE" sz="2200" dirty="0" err="1">
                <a:sym typeface="Wingdings" panose="05000000000000000000" pitchFamily="2" charset="2"/>
              </a:rPr>
              <a:t>muss</a:t>
            </a:r>
            <a:endParaRPr lang="de-DE" sz="2200" dirty="0">
              <a:sym typeface="Wingdings" panose="05000000000000000000" pitchFamily="2" charset="2"/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2974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restig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901A68-4498-4034-4EDF-FE0505D0B2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Das Forschungsfeld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646B73E-06C8-A357-BB49-4D4D82432E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81726"/>
            <a:ext cx="10058400" cy="3850106"/>
          </a:xfrm>
        </p:spPr>
        <p:txBody>
          <a:bodyPr/>
          <a:lstStyle/>
          <a:p>
            <a:r>
              <a:rPr lang="de-DE" dirty="0"/>
              <a:t>- </a:t>
            </a:r>
            <a:r>
              <a:rPr lang="de-DE" sz="2200" dirty="0"/>
              <a:t>Anwesenheit des Forschers sollte irgendwann „normal“ sein</a:t>
            </a:r>
          </a:p>
          <a:p>
            <a:r>
              <a:rPr lang="de-DE" sz="2200" dirty="0"/>
              <a:t>- </a:t>
            </a:r>
            <a:r>
              <a:rPr lang="de-DE" sz="2200" dirty="0" err="1"/>
              <a:t>Misstrauen</a:t>
            </a:r>
            <a:r>
              <a:rPr lang="de-DE" sz="2200" dirty="0"/>
              <a:t> bei bestimmten Personengruppen:</a:t>
            </a:r>
          </a:p>
          <a:p>
            <a:r>
              <a:rPr lang="de-DE" sz="2200" dirty="0">
                <a:sym typeface="Wingdings" panose="05000000000000000000" pitchFamily="2" charset="2"/>
              </a:rPr>
              <a:t> Polizisten denken ich sei vom Verfassungsschutz, Walfänger denken ich sei ein Versicherungsdetektiv, </a:t>
            </a:r>
            <a:r>
              <a:rPr lang="de-DE" sz="2200" dirty="0" err="1">
                <a:sym typeface="Wingdings" panose="05000000000000000000" pitchFamily="2" charset="2"/>
              </a:rPr>
              <a:t>Psychatrieinsassen</a:t>
            </a:r>
            <a:r>
              <a:rPr lang="de-DE" sz="2200" dirty="0">
                <a:sym typeface="Wingdings" panose="05000000000000000000" pitchFamily="2" charset="2"/>
              </a:rPr>
              <a:t> denken ich sei ein Therapeut</a:t>
            </a:r>
          </a:p>
          <a:p>
            <a:r>
              <a:rPr lang="de-DE" sz="2200" dirty="0">
                <a:sym typeface="Wingdings" panose="05000000000000000000" pitchFamily="2" charset="2"/>
              </a:rPr>
              <a:t>+ Wissen die Leute im Feld überhaupt, was z.B. ein Soziologe genau ist?</a:t>
            </a:r>
            <a:endParaRPr lang="de-DE" sz="2200" dirty="0"/>
          </a:p>
        </p:txBody>
      </p:sp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AEF1FC61-DF13-A7CB-7EB3-FF281CE9D476}"/>
              </a:ext>
            </a:extLst>
          </p:cNvPr>
          <p:cNvCxnSpPr>
            <a:cxnSpLocks/>
          </p:cNvCxnSpPr>
          <p:nvPr/>
        </p:nvCxnSpPr>
        <p:spPr>
          <a:xfrm flipV="1">
            <a:off x="7559839" y="3015916"/>
            <a:ext cx="449179" cy="802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747EC1A1-CD12-5CFC-41B1-FD79EDAEC070}"/>
              </a:ext>
            </a:extLst>
          </p:cNvPr>
          <p:cNvCxnSpPr/>
          <p:nvPr/>
        </p:nvCxnSpPr>
        <p:spPr>
          <a:xfrm flipH="1">
            <a:off x="7648070" y="3035967"/>
            <a:ext cx="360948" cy="35292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88586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restige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E7B1C0-17BC-7E94-6C87-A93479B7F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Das Forschungsfeld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C130FF9-025E-7B48-F729-A77D568AA6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422358"/>
            <a:ext cx="10058400" cy="3446734"/>
          </a:xfrm>
        </p:spPr>
        <p:txBody>
          <a:bodyPr/>
          <a:lstStyle/>
          <a:p>
            <a:r>
              <a:rPr lang="de-DE" dirty="0"/>
              <a:t>- </a:t>
            </a:r>
            <a:r>
              <a:rPr lang="de-DE" sz="2300" dirty="0"/>
              <a:t>Kleidung, Geschlecht, Milieu, Alter sind bedeutende Faktoren</a:t>
            </a:r>
          </a:p>
          <a:p>
            <a:endParaRPr lang="de-DE" sz="2300" dirty="0"/>
          </a:p>
          <a:p>
            <a:r>
              <a:rPr lang="de-DE" sz="2300" dirty="0"/>
              <a:t>- Beispiel Fußballkabine…</a:t>
            </a:r>
          </a:p>
        </p:txBody>
      </p:sp>
    </p:spTree>
    <p:extLst>
      <p:ext uri="{BB962C8B-B14F-4D97-AF65-F5344CB8AC3E}">
        <p14:creationId xmlns:p14="http://schemas.microsoft.com/office/powerpoint/2010/main" val="22635080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restige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3BAE67-18F1-3786-E3D7-39F32542D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21881"/>
          </a:xfrm>
        </p:spPr>
        <p:txBody>
          <a:bodyPr/>
          <a:lstStyle/>
          <a:p>
            <a:r>
              <a:rPr lang="de-DE" b="1" dirty="0"/>
              <a:t>Teilnehmende Beobachtung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8027162-A603-607B-5A02-9F65E585EC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2245895"/>
            <a:ext cx="10140215" cy="4130842"/>
          </a:xfrm>
        </p:spPr>
        <p:txBody>
          <a:bodyPr/>
          <a:lstStyle/>
          <a:p>
            <a:r>
              <a:rPr lang="de-DE" dirty="0"/>
              <a:t>- </a:t>
            </a:r>
            <a:r>
              <a:rPr lang="de-DE" sz="2200" dirty="0"/>
              <a:t>Konstanter Wechsel zw. interner und externer Perspektive bzw. zw. Vertrautheit und Fremdheit</a:t>
            </a:r>
          </a:p>
          <a:p>
            <a:r>
              <a:rPr lang="de-DE" sz="2200" dirty="0">
                <a:sym typeface="Wingdings" panose="05000000000000000000" pitchFamily="2" charset="2"/>
              </a:rPr>
              <a:t> in zwei Welten leben</a:t>
            </a:r>
          </a:p>
          <a:p>
            <a:r>
              <a:rPr lang="de-DE" sz="2200" dirty="0">
                <a:sym typeface="Wingdings" panose="05000000000000000000" pitchFamily="2" charset="2"/>
              </a:rPr>
              <a:t> Mit Verunsicherungen verbunden</a:t>
            </a:r>
          </a:p>
          <a:p>
            <a:endParaRPr lang="de-DE" sz="2200" dirty="0">
              <a:sym typeface="Wingdings" panose="05000000000000000000" pitchFamily="2" charset="2"/>
            </a:endParaRPr>
          </a:p>
          <a:p>
            <a:r>
              <a:rPr lang="de-DE" sz="2200" b="1" dirty="0">
                <a:sym typeface="Wingdings" panose="05000000000000000000" pitchFamily="2" charset="2"/>
              </a:rPr>
              <a:t>Frage: Vor- und Nachteile von starker bzw. schwacher Teilnahme im Feld</a:t>
            </a:r>
            <a:endParaRPr lang="de-DE" sz="2200" b="1" dirty="0"/>
          </a:p>
        </p:txBody>
      </p:sp>
    </p:spTree>
    <p:extLst>
      <p:ext uri="{BB962C8B-B14F-4D97-AF65-F5344CB8AC3E}">
        <p14:creationId xmlns:p14="http://schemas.microsoft.com/office/powerpoint/2010/main" val="35404594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restige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C3206AD5-3BE2-7215-CCB8-6C64BC53DD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848" y="567559"/>
            <a:ext cx="11844304" cy="512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1976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restig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558DB37-9FEE-48A2-8578-ED04015739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FCCA6-00E2-4F74-A105-0D769872F2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0"/>
            <a:ext cx="12188952" cy="1905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A56E437-85F2-0666-B65E-AD8E61D46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anchor="ctr">
            <a:normAutofit/>
          </a:bodyPr>
          <a:lstStyle/>
          <a:p>
            <a:r>
              <a:rPr lang="de-DE" sz="5400" b="1" dirty="0">
                <a:solidFill>
                  <a:srgbClr val="FFFFFF"/>
                </a:solidFill>
              </a:rPr>
              <a:t>Inhaltsverzeichnis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BCABBDE-605A-F6C5-92D6-177EC7C104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69" y="2093495"/>
            <a:ext cx="12019680" cy="4235116"/>
          </a:xfrm>
        </p:spPr>
        <p:txBody>
          <a:bodyPr>
            <a:normAutofit fontScale="25000" lnSpcReduction="20000"/>
          </a:bodyPr>
          <a:lstStyle/>
          <a:p>
            <a:r>
              <a:rPr lang="de-DE" dirty="0"/>
              <a:t> </a:t>
            </a:r>
            <a:r>
              <a:rPr lang="de-DE" sz="5600" b="1" dirty="0"/>
              <a:t>James Spradley (1980) Part </a:t>
            </a:r>
            <a:r>
              <a:rPr lang="de-DE" sz="5600" b="1" dirty="0" err="1"/>
              <a:t>one</a:t>
            </a:r>
            <a:r>
              <a:rPr lang="de-DE" sz="5600" b="1" dirty="0"/>
              <a:t> – </a:t>
            </a:r>
            <a:r>
              <a:rPr lang="de-DE" sz="5600" b="1" dirty="0" err="1"/>
              <a:t>Ethnographic</a:t>
            </a:r>
            <a:r>
              <a:rPr lang="de-DE" sz="5600" b="1" dirty="0"/>
              <a:t> </a:t>
            </a:r>
            <a:r>
              <a:rPr lang="de-DE" sz="5600" b="1" dirty="0" err="1"/>
              <a:t>research</a:t>
            </a:r>
            <a:endParaRPr lang="de-DE" sz="5600" dirty="0"/>
          </a:p>
          <a:p>
            <a:r>
              <a:rPr lang="de-DE" sz="5600" dirty="0"/>
              <a:t>- Ethnografische Feldarbeit</a:t>
            </a:r>
          </a:p>
          <a:p>
            <a:r>
              <a:rPr lang="de-DE" sz="5600" dirty="0"/>
              <a:t>- Ethnografisches Vorgehen und Selbstverständnis</a:t>
            </a:r>
          </a:p>
          <a:p>
            <a:r>
              <a:rPr lang="de-DE" sz="5600" b="1" dirty="0"/>
              <a:t>- </a:t>
            </a:r>
            <a:r>
              <a:rPr lang="de-DE" sz="5600" dirty="0"/>
              <a:t>Ethnografische Feldarbeit</a:t>
            </a:r>
          </a:p>
          <a:p>
            <a:r>
              <a:rPr lang="de-DE" sz="5600" dirty="0"/>
              <a:t>- Culture</a:t>
            </a:r>
          </a:p>
          <a:p>
            <a:r>
              <a:rPr lang="de-DE" sz="5600" dirty="0"/>
              <a:t>- Ethische Angelegenheiten</a:t>
            </a:r>
          </a:p>
          <a:p>
            <a:r>
              <a:rPr lang="de-DE" sz="5600" b="1" dirty="0"/>
              <a:t>Breidenstein – </a:t>
            </a:r>
            <a:r>
              <a:rPr lang="de-DE" sz="5600" b="1" dirty="0" err="1"/>
              <a:t>Ethnografie</a:t>
            </a:r>
            <a:r>
              <a:rPr lang="de-DE" sz="5600" b="1" dirty="0"/>
              <a:t> – Die Praxis der Feldforschung</a:t>
            </a:r>
          </a:p>
          <a:p>
            <a:r>
              <a:rPr lang="de-DE" sz="5600" b="1" dirty="0"/>
              <a:t>- </a:t>
            </a:r>
            <a:r>
              <a:rPr lang="de-DE" sz="5600" dirty="0"/>
              <a:t>Der Zugang</a:t>
            </a:r>
          </a:p>
          <a:p>
            <a:r>
              <a:rPr lang="de-DE" sz="5600" dirty="0"/>
              <a:t>- Das Forschungsfeld</a:t>
            </a:r>
          </a:p>
          <a:p>
            <a:r>
              <a:rPr lang="de-DE" sz="5600" dirty="0"/>
              <a:t>- Teilnehmende Beobachtung</a:t>
            </a:r>
          </a:p>
          <a:p>
            <a:r>
              <a:rPr lang="de-DE" sz="5600" dirty="0"/>
              <a:t>- Frage</a:t>
            </a:r>
          </a:p>
          <a:p>
            <a:endParaRPr lang="de-DE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B834327-03F1-4931-8261-971373A5A6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1257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restige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831136-C141-4E5B-8DAF-1DFDE0949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Frage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3BD379D-5458-53DC-AF3D-FCC99A1FF3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342147"/>
            <a:ext cx="10058400" cy="3526945"/>
          </a:xfrm>
        </p:spPr>
        <p:txBody>
          <a:bodyPr>
            <a:normAutofit/>
          </a:bodyPr>
          <a:lstStyle/>
          <a:p>
            <a:r>
              <a:rPr lang="de-DE" sz="2800" b="1" dirty="0"/>
              <a:t>Wann ist der beste Zeitpunkt, um sich vom Feld zu distanzieren bzw. wieder nach Hause zurückzukehren ?</a:t>
            </a:r>
          </a:p>
        </p:txBody>
      </p:sp>
    </p:spTree>
    <p:extLst>
      <p:ext uri="{BB962C8B-B14F-4D97-AF65-F5344CB8AC3E}">
        <p14:creationId xmlns:p14="http://schemas.microsoft.com/office/powerpoint/2010/main" val="29274477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restige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9B4056F-1959-4627-A683-77F6C0603F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CC4F40A-5A71-BF34-73C4-3C91DCAA3F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145" y="0"/>
            <a:ext cx="12043313" cy="450708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8D7349B-C9FA-4FCE-A1FF-948F460A3A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554906"/>
            <a:ext cx="12188952" cy="2303094"/>
          </a:xfrm>
          <a:prstGeom prst="rect">
            <a:avLst/>
          </a:prstGeom>
          <a:solidFill>
            <a:srgbClr val="C696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1516DD6-7452-E041-6BDC-9E86E584F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5351" y="4905301"/>
            <a:ext cx="3825765" cy="1554485"/>
          </a:xfrm>
        </p:spPr>
        <p:txBody>
          <a:bodyPr anchor="ctr">
            <a:normAutofit/>
          </a:bodyPr>
          <a:lstStyle/>
          <a:p>
            <a:pPr algn="r"/>
            <a:r>
              <a:rPr lang="de-DE" sz="5400" b="1" dirty="0">
                <a:solidFill>
                  <a:srgbClr val="FFFFFF"/>
                </a:solidFill>
              </a:rPr>
              <a:t>Antwort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5646586-8E5D-4A2B-BDA9-01CE28AC89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20770" y="5247564"/>
            <a:ext cx="0" cy="873457"/>
          </a:xfrm>
          <a:prstGeom prst="line">
            <a:avLst/>
          </a:prstGeom>
          <a:ln w="19050">
            <a:solidFill>
              <a:srgbClr val="C696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6C44446-3C1A-60DE-A633-9D0FC84FDB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4301" y="4905300"/>
            <a:ext cx="5493699" cy="1554485"/>
          </a:xfrm>
        </p:spPr>
        <p:txBody>
          <a:bodyPr anchor="ctr">
            <a:normAutofit/>
          </a:bodyPr>
          <a:lstStyle/>
          <a:p>
            <a:endParaRPr lang="de-DE">
              <a:solidFill>
                <a:srgbClr val="FFFFFF"/>
              </a:solidFill>
            </a:endParaRPr>
          </a:p>
          <a:p>
            <a:endParaRPr lang="de-D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6764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restig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FDA792-9BE9-FBC9-E76F-37758616D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6905" y="0"/>
            <a:ext cx="10018295" cy="1764632"/>
          </a:xfrm>
        </p:spPr>
        <p:txBody>
          <a:bodyPr>
            <a:normAutofit fontScale="90000"/>
          </a:bodyPr>
          <a:lstStyle/>
          <a:p>
            <a:r>
              <a:rPr lang="de-DE" b="1" dirty="0"/>
              <a:t>James Spradley (1980) Part </a:t>
            </a:r>
            <a:r>
              <a:rPr lang="de-DE" b="1" dirty="0" err="1"/>
              <a:t>one</a:t>
            </a:r>
            <a:r>
              <a:rPr lang="de-DE" b="1" dirty="0"/>
              <a:t> – </a:t>
            </a:r>
            <a:r>
              <a:rPr lang="de-DE" b="1" dirty="0" err="1"/>
              <a:t>Ethnographic</a:t>
            </a:r>
            <a:r>
              <a:rPr lang="de-DE" b="1" dirty="0"/>
              <a:t> </a:t>
            </a:r>
            <a:r>
              <a:rPr lang="de-DE" b="1" dirty="0" err="1"/>
              <a:t>research</a:t>
            </a:r>
            <a:br>
              <a:rPr lang="de-DE" b="1" dirty="0"/>
            </a:br>
            <a:r>
              <a:rPr lang="de-DE" dirty="0"/>
              <a:t>Ethnografische Feldarbeit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4E30C83-F614-F84C-97D9-8A77F41A80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6905" y="1933074"/>
            <a:ext cx="10419347" cy="4708358"/>
          </a:xfrm>
        </p:spPr>
        <p:txBody>
          <a:bodyPr>
            <a:normAutofit fontScale="92500" lnSpcReduction="10000"/>
          </a:bodyPr>
          <a:lstStyle/>
          <a:p>
            <a:r>
              <a:rPr lang="de-DE" dirty="0"/>
              <a:t>„</a:t>
            </a:r>
            <a:r>
              <a:rPr lang="de-DE" sz="2400" dirty="0"/>
              <a:t>The </a:t>
            </a:r>
            <a:r>
              <a:rPr lang="de-DE" sz="2400" dirty="0" err="1"/>
              <a:t>anthropologist</a:t>
            </a:r>
            <a:r>
              <a:rPr lang="de-DE" sz="2400" dirty="0"/>
              <a:t> </a:t>
            </a:r>
            <a:r>
              <a:rPr lang="de-DE" sz="2400" dirty="0" err="1"/>
              <a:t>goes</a:t>
            </a:r>
            <a:r>
              <a:rPr lang="de-DE" sz="2400" dirty="0"/>
              <a:t> </a:t>
            </a:r>
            <a:r>
              <a:rPr lang="de-DE" sz="2400" dirty="0" err="1"/>
              <a:t>to</a:t>
            </a:r>
            <a:r>
              <a:rPr lang="de-DE" sz="2400" dirty="0"/>
              <a:t> </a:t>
            </a:r>
            <a:r>
              <a:rPr lang="de-DE" sz="2400" dirty="0" err="1"/>
              <a:t>where</a:t>
            </a:r>
            <a:r>
              <a:rPr lang="de-DE" sz="2400" dirty="0"/>
              <a:t> people live and </a:t>
            </a:r>
            <a:r>
              <a:rPr lang="de-DE" sz="2400" dirty="0" err="1"/>
              <a:t>does</a:t>
            </a:r>
            <a:r>
              <a:rPr lang="de-DE" sz="2400" dirty="0"/>
              <a:t> </a:t>
            </a:r>
            <a:r>
              <a:rPr lang="de-DE" sz="2400" dirty="0" err="1"/>
              <a:t>fieldwork</a:t>
            </a:r>
            <a:r>
              <a:rPr lang="de-DE" sz="2400" dirty="0"/>
              <a:t>“.</a:t>
            </a:r>
          </a:p>
          <a:p>
            <a:r>
              <a:rPr lang="de-DE" sz="2400" dirty="0">
                <a:sym typeface="Wingdings" panose="05000000000000000000" pitchFamily="2" charset="2"/>
              </a:rPr>
              <a:t> An Aktivitäten teilnehmen, Fragen stellen, fremdes Essen </a:t>
            </a:r>
            <a:r>
              <a:rPr lang="de-DE" sz="2400" dirty="0" err="1">
                <a:sym typeface="Wingdings" panose="05000000000000000000" pitchFamily="2" charset="2"/>
              </a:rPr>
              <a:t>essen</a:t>
            </a:r>
            <a:r>
              <a:rPr lang="de-DE" sz="2400" dirty="0">
                <a:sym typeface="Wingdings" panose="05000000000000000000" pitchFamily="2" charset="2"/>
              </a:rPr>
              <a:t>, neue Sprachen lernen, Zeremonien gucken, Feldnotizen machen, Briefe nach Hause schicken etc.</a:t>
            </a:r>
          </a:p>
          <a:p>
            <a:r>
              <a:rPr lang="de-DE" sz="2400" b="1" dirty="0" err="1">
                <a:sym typeface="Wingdings" panose="05000000000000000000" pitchFamily="2" charset="2"/>
              </a:rPr>
              <a:t>Ethnografie</a:t>
            </a:r>
            <a:r>
              <a:rPr lang="de-DE" sz="2400" b="1" dirty="0">
                <a:sym typeface="Wingdings" panose="05000000000000000000" pitchFamily="2" charset="2"/>
              </a:rPr>
              <a:t> </a:t>
            </a:r>
            <a:r>
              <a:rPr lang="de-DE" sz="2400" dirty="0">
                <a:sym typeface="Wingdings" panose="05000000000000000000" pitchFamily="2" charset="2"/>
              </a:rPr>
              <a:t> Beschreibung einer Kultur</a:t>
            </a:r>
          </a:p>
          <a:p>
            <a:r>
              <a:rPr lang="de-DE" sz="2400" u="sng" dirty="0">
                <a:sym typeface="Wingdings" panose="05000000000000000000" pitchFamily="2" charset="2"/>
              </a:rPr>
              <a:t>Hauptziel:</a:t>
            </a:r>
            <a:r>
              <a:rPr lang="de-DE" sz="2400" dirty="0">
                <a:sym typeface="Wingdings" panose="05000000000000000000" pitchFamily="2" charset="2"/>
              </a:rPr>
              <a:t> eine andere Art des Lebens aus der Sicht der Einheimischen verstehen                                                                                                                                                                                     Das Inkorporierte, Unsichtbare und Selbstverständliche sichtbar machen</a:t>
            </a:r>
          </a:p>
          <a:p>
            <a:r>
              <a:rPr lang="de-DE" sz="2400" u="sng" dirty="0">
                <a:sym typeface="Wingdings" panose="05000000000000000000" pitchFamily="2" charset="2"/>
              </a:rPr>
              <a:t>Malinowski: </a:t>
            </a:r>
            <a:r>
              <a:rPr lang="de-DE" sz="2400" dirty="0">
                <a:sym typeface="Wingdings" panose="05000000000000000000" pitchFamily="2" charset="2"/>
              </a:rPr>
              <a:t>„</a:t>
            </a:r>
            <a:r>
              <a:rPr lang="de-DE" sz="2400" dirty="0" err="1">
                <a:sym typeface="Wingdings" panose="05000000000000000000" pitchFamily="2" charset="2"/>
              </a:rPr>
              <a:t>to</a:t>
            </a:r>
            <a:r>
              <a:rPr lang="de-DE" sz="2400" dirty="0">
                <a:sym typeface="Wingdings" panose="05000000000000000000" pitchFamily="2" charset="2"/>
              </a:rPr>
              <a:t> </a:t>
            </a:r>
            <a:r>
              <a:rPr lang="de-DE" sz="2400" dirty="0" err="1">
                <a:sym typeface="Wingdings" panose="05000000000000000000" pitchFamily="2" charset="2"/>
              </a:rPr>
              <a:t>grasp</a:t>
            </a:r>
            <a:r>
              <a:rPr lang="de-DE" sz="2400" dirty="0">
                <a:sym typeface="Wingdings" panose="05000000000000000000" pitchFamily="2" charset="2"/>
              </a:rPr>
              <a:t> </a:t>
            </a:r>
            <a:r>
              <a:rPr lang="de-DE" sz="2400" dirty="0" err="1">
                <a:sym typeface="Wingdings" panose="05000000000000000000" pitchFamily="2" charset="2"/>
              </a:rPr>
              <a:t>the</a:t>
            </a:r>
            <a:r>
              <a:rPr lang="de-DE" sz="2400" dirty="0">
                <a:sym typeface="Wingdings" panose="05000000000000000000" pitchFamily="2" charset="2"/>
              </a:rPr>
              <a:t> </a:t>
            </a:r>
            <a:r>
              <a:rPr lang="de-DE" sz="2400" dirty="0" err="1">
                <a:sym typeface="Wingdings" panose="05000000000000000000" pitchFamily="2" charset="2"/>
              </a:rPr>
              <a:t>native´s</a:t>
            </a:r>
            <a:r>
              <a:rPr lang="de-DE" sz="2400" dirty="0">
                <a:sym typeface="Wingdings" panose="05000000000000000000" pitchFamily="2" charset="2"/>
              </a:rPr>
              <a:t> </a:t>
            </a:r>
            <a:r>
              <a:rPr lang="de-DE" sz="2400" dirty="0" err="1">
                <a:sym typeface="Wingdings" panose="05000000000000000000" pitchFamily="2" charset="2"/>
              </a:rPr>
              <a:t>point</a:t>
            </a:r>
            <a:r>
              <a:rPr lang="de-DE" sz="2400" dirty="0">
                <a:sym typeface="Wingdings" panose="05000000000000000000" pitchFamily="2" charset="2"/>
              </a:rPr>
              <a:t> </a:t>
            </a:r>
            <a:r>
              <a:rPr lang="de-DE" sz="2400" dirty="0" err="1">
                <a:sym typeface="Wingdings" panose="05000000000000000000" pitchFamily="2" charset="2"/>
              </a:rPr>
              <a:t>of</a:t>
            </a:r>
            <a:r>
              <a:rPr lang="de-DE" sz="2400" dirty="0">
                <a:sym typeface="Wingdings" panose="05000000000000000000" pitchFamily="2" charset="2"/>
              </a:rPr>
              <a:t> </a:t>
            </a:r>
            <a:r>
              <a:rPr lang="de-DE" sz="2400" dirty="0" err="1">
                <a:sym typeface="Wingdings" panose="05000000000000000000" pitchFamily="2" charset="2"/>
              </a:rPr>
              <a:t>view</a:t>
            </a:r>
            <a:r>
              <a:rPr lang="de-DE" sz="2400" dirty="0">
                <a:sym typeface="Wingdings" panose="05000000000000000000" pitchFamily="2" charset="2"/>
              </a:rPr>
              <a:t>, </a:t>
            </a:r>
            <a:r>
              <a:rPr lang="de-DE" sz="2400" dirty="0" err="1">
                <a:sym typeface="Wingdings" panose="05000000000000000000" pitchFamily="2" charset="2"/>
              </a:rPr>
              <a:t>his</a:t>
            </a:r>
            <a:r>
              <a:rPr lang="de-DE" sz="2400" dirty="0">
                <a:sym typeface="Wingdings" panose="05000000000000000000" pitchFamily="2" charset="2"/>
              </a:rPr>
              <a:t> </a:t>
            </a:r>
            <a:r>
              <a:rPr lang="de-DE" sz="2400" dirty="0" err="1">
                <a:sym typeface="Wingdings" panose="05000000000000000000" pitchFamily="2" charset="2"/>
              </a:rPr>
              <a:t>relation</a:t>
            </a:r>
            <a:r>
              <a:rPr lang="de-DE" sz="2400" dirty="0">
                <a:sym typeface="Wingdings" panose="05000000000000000000" pitchFamily="2" charset="2"/>
              </a:rPr>
              <a:t> </a:t>
            </a:r>
            <a:r>
              <a:rPr lang="de-DE" sz="2400" dirty="0" err="1">
                <a:sym typeface="Wingdings" panose="05000000000000000000" pitchFamily="2" charset="2"/>
              </a:rPr>
              <a:t>to</a:t>
            </a:r>
            <a:r>
              <a:rPr lang="de-DE" sz="2400" dirty="0">
                <a:sym typeface="Wingdings" panose="05000000000000000000" pitchFamily="2" charset="2"/>
              </a:rPr>
              <a:t> </a:t>
            </a:r>
            <a:r>
              <a:rPr lang="de-DE" sz="2400" dirty="0" err="1">
                <a:sym typeface="Wingdings" panose="05000000000000000000" pitchFamily="2" charset="2"/>
              </a:rPr>
              <a:t>life</a:t>
            </a:r>
            <a:r>
              <a:rPr lang="de-DE" sz="2400" dirty="0">
                <a:sym typeface="Wingdings" panose="05000000000000000000" pitchFamily="2" charset="2"/>
              </a:rPr>
              <a:t>, </a:t>
            </a:r>
            <a:r>
              <a:rPr lang="de-DE" sz="2400" dirty="0" err="1">
                <a:sym typeface="Wingdings" panose="05000000000000000000" pitchFamily="2" charset="2"/>
              </a:rPr>
              <a:t>to</a:t>
            </a:r>
            <a:r>
              <a:rPr lang="de-DE" sz="2400" dirty="0">
                <a:sym typeface="Wingdings" panose="05000000000000000000" pitchFamily="2" charset="2"/>
              </a:rPr>
              <a:t> </a:t>
            </a:r>
            <a:r>
              <a:rPr lang="de-DE" sz="2400" dirty="0" err="1">
                <a:sym typeface="Wingdings" panose="05000000000000000000" pitchFamily="2" charset="2"/>
              </a:rPr>
              <a:t>realize</a:t>
            </a:r>
            <a:r>
              <a:rPr lang="de-DE" sz="2400" dirty="0">
                <a:sym typeface="Wingdings" panose="05000000000000000000" pitchFamily="2" charset="2"/>
              </a:rPr>
              <a:t> </a:t>
            </a:r>
            <a:r>
              <a:rPr lang="de-DE" sz="2400" dirty="0" err="1">
                <a:sym typeface="Wingdings" panose="05000000000000000000" pitchFamily="2" charset="2"/>
              </a:rPr>
              <a:t>his</a:t>
            </a:r>
            <a:r>
              <a:rPr lang="de-DE" sz="2400" dirty="0">
                <a:sym typeface="Wingdings" panose="05000000000000000000" pitchFamily="2" charset="2"/>
              </a:rPr>
              <a:t> </a:t>
            </a:r>
            <a:r>
              <a:rPr lang="de-DE" sz="2400" dirty="0" err="1">
                <a:sym typeface="Wingdings" panose="05000000000000000000" pitchFamily="2" charset="2"/>
              </a:rPr>
              <a:t>vision</a:t>
            </a:r>
            <a:r>
              <a:rPr lang="de-DE" sz="2400" dirty="0">
                <a:sym typeface="Wingdings" panose="05000000000000000000" pitchFamily="2" charset="2"/>
              </a:rPr>
              <a:t> </a:t>
            </a:r>
            <a:r>
              <a:rPr lang="de-DE" sz="2400" dirty="0" err="1">
                <a:sym typeface="Wingdings" panose="05000000000000000000" pitchFamily="2" charset="2"/>
              </a:rPr>
              <a:t>of</a:t>
            </a:r>
            <a:r>
              <a:rPr lang="de-DE" sz="2400" dirty="0">
                <a:sym typeface="Wingdings" panose="05000000000000000000" pitchFamily="2" charset="2"/>
              </a:rPr>
              <a:t> </a:t>
            </a:r>
            <a:r>
              <a:rPr lang="de-DE" sz="2400" dirty="0" err="1">
                <a:sym typeface="Wingdings" panose="05000000000000000000" pitchFamily="2" charset="2"/>
              </a:rPr>
              <a:t>his</a:t>
            </a:r>
            <a:r>
              <a:rPr lang="de-DE" sz="2400" dirty="0">
                <a:sym typeface="Wingdings" panose="05000000000000000000" pitchFamily="2" charset="2"/>
              </a:rPr>
              <a:t> </a:t>
            </a:r>
            <a:r>
              <a:rPr lang="de-DE" sz="2400" dirty="0" err="1">
                <a:sym typeface="Wingdings" panose="05000000000000000000" pitchFamily="2" charset="2"/>
              </a:rPr>
              <a:t>world</a:t>
            </a:r>
            <a:r>
              <a:rPr lang="de-DE" sz="2400" dirty="0">
                <a:sym typeface="Wingdings" panose="05000000000000000000" pitchFamily="2" charset="2"/>
              </a:rPr>
              <a:t>“</a:t>
            </a:r>
          </a:p>
        </p:txBody>
      </p:sp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959D7637-B3E1-67AF-0DE8-D2938E1C2C00}"/>
              </a:ext>
            </a:extLst>
          </p:cNvPr>
          <p:cNvCxnSpPr/>
          <p:nvPr/>
        </p:nvCxnSpPr>
        <p:spPr>
          <a:xfrm>
            <a:off x="2542674" y="4756484"/>
            <a:ext cx="914400" cy="280737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mit Pfeil 7">
            <a:extLst>
              <a:ext uri="{FF2B5EF4-FFF2-40B4-BE49-F238E27FC236}">
                <a16:creationId xmlns:a16="http://schemas.microsoft.com/office/drawing/2014/main" id="{1F9CB937-1FB6-73A9-A9D6-17A6D9B0AEE4}"/>
              </a:ext>
            </a:extLst>
          </p:cNvPr>
          <p:cNvCxnSpPr/>
          <p:nvPr/>
        </p:nvCxnSpPr>
        <p:spPr>
          <a:xfrm>
            <a:off x="1668379" y="4166937"/>
            <a:ext cx="601579" cy="200527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53657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restig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16D32415-2481-3808-B70D-BE6ED1A1E4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999204" cy="685800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A3FBD587-4C98-3718-770D-55F35FC1B2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9204" y="112295"/>
            <a:ext cx="8192796" cy="6745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0477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restig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CC981F-0FC3-7D58-E83E-4DF3C702F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Ethnographisches Vorgehen und Selbstverständnis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A822347-A44D-8E99-E4A3-C2BF2F950E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390275"/>
            <a:ext cx="10058400" cy="3478818"/>
          </a:xfrm>
        </p:spPr>
        <p:txBody>
          <a:bodyPr>
            <a:normAutofit/>
          </a:bodyPr>
          <a:lstStyle/>
          <a:p>
            <a:r>
              <a:rPr lang="de-DE" sz="2400" dirty="0"/>
              <a:t>- Ziele nicht zu Allgemein halten, z.B. „fremde Kultur erforschen“</a:t>
            </a:r>
          </a:p>
          <a:p>
            <a:r>
              <a:rPr lang="de-DE" sz="2400" dirty="0"/>
              <a:t>- Konkretes Interesse, z.B. </a:t>
            </a:r>
            <a:r>
              <a:rPr lang="de-DE" sz="2400" dirty="0" err="1"/>
              <a:t>american</a:t>
            </a:r>
            <a:r>
              <a:rPr lang="de-DE" sz="2400" dirty="0"/>
              <a:t> </a:t>
            </a:r>
            <a:r>
              <a:rPr lang="de-DE" sz="2400" dirty="0" err="1"/>
              <a:t>culture</a:t>
            </a:r>
            <a:r>
              <a:rPr lang="de-DE" sz="2400" dirty="0"/>
              <a:t> mit </a:t>
            </a:r>
            <a:r>
              <a:rPr lang="de-DE" sz="2400" dirty="0" err="1"/>
              <a:t>health</a:t>
            </a:r>
            <a:r>
              <a:rPr lang="de-DE" sz="2400" dirty="0"/>
              <a:t> care </a:t>
            </a:r>
            <a:r>
              <a:rPr lang="de-DE" sz="2400" dirty="0" err="1"/>
              <a:t>system</a:t>
            </a:r>
            <a:r>
              <a:rPr lang="de-DE" sz="2400" dirty="0"/>
              <a:t>                                                        </a:t>
            </a:r>
            <a:r>
              <a:rPr lang="de-DE" sz="2400" dirty="0">
                <a:sym typeface="Wingdings" panose="05000000000000000000" pitchFamily="2" charset="2"/>
              </a:rPr>
              <a:t> auf gesellschaftlichen und wissenschaftlichen Mehrwert achten</a:t>
            </a:r>
          </a:p>
          <a:p>
            <a:r>
              <a:rPr lang="de-DE" sz="2400" dirty="0">
                <a:sym typeface="Wingdings" panose="05000000000000000000" pitchFamily="2" charset="2"/>
              </a:rPr>
              <a:t>- Dennoch: Forschungsziel und Forschungsergebnisse können bzw. dürfen  sich im Laufe der Arbeit verändern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15791366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restig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8C0ED0-171F-D720-89CC-37E29CA3C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261460"/>
          </a:xfrm>
        </p:spPr>
        <p:txBody>
          <a:bodyPr/>
          <a:lstStyle/>
          <a:p>
            <a:r>
              <a:rPr lang="de-DE" b="1" dirty="0"/>
              <a:t>Ethnografische Feldarbeit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3F3D57C-CE92-AEB3-78A3-478EEC7E8C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97768"/>
            <a:ext cx="10058400" cy="4186990"/>
          </a:xfrm>
        </p:spPr>
        <p:txBody>
          <a:bodyPr/>
          <a:lstStyle/>
          <a:p>
            <a:r>
              <a:rPr lang="de-DE" dirty="0"/>
              <a:t>„</a:t>
            </a:r>
            <a:r>
              <a:rPr lang="de-DE" sz="2200" dirty="0"/>
              <a:t>Rather </a:t>
            </a:r>
            <a:r>
              <a:rPr lang="de-DE" sz="2200" dirty="0" err="1"/>
              <a:t>than</a:t>
            </a:r>
            <a:r>
              <a:rPr lang="de-DE" sz="2200" dirty="0"/>
              <a:t> </a:t>
            </a:r>
            <a:r>
              <a:rPr lang="de-DE" sz="2200" dirty="0" err="1"/>
              <a:t>studying</a:t>
            </a:r>
            <a:r>
              <a:rPr lang="de-DE" sz="2200" dirty="0"/>
              <a:t> people, </a:t>
            </a:r>
            <a:r>
              <a:rPr lang="de-DE" sz="2200" dirty="0" err="1"/>
              <a:t>ethnography</a:t>
            </a:r>
            <a:r>
              <a:rPr lang="de-DE" sz="2200" dirty="0"/>
              <a:t> </a:t>
            </a:r>
            <a:r>
              <a:rPr lang="de-DE" sz="2200" dirty="0" err="1"/>
              <a:t>means</a:t>
            </a:r>
            <a:r>
              <a:rPr lang="de-DE" sz="2200" dirty="0"/>
              <a:t> </a:t>
            </a:r>
            <a:r>
              <a:rPr lang="de-DE" sz="2200" dirty="0" err="1"/>
              <a:t>learning</a:t>
            </a:r>
            <a:r>
              <a:rPr lang="de-DE" sz="2200" dirty="0"/>
              <a:t> </a:t>
            </a:r>
            <a:r>
              <a:rPr lang="de-DE" sz="2200" dirty="0" err="1"/>
              <a:t>from</a:t>
            </a:r>
            <a:r>
              <a:rPr lang="de-DE" sz="2200" dirty="0"/>
              <a:t> people“</a:t>
            </a:r>
          </a:p>
          <a:p>
            <a:r>
              <a:rPr lang="de-DE" sz="2200" dirty="0">
                <a:sym typeface="Wingdings" panose="05000000000000000000" pitchFamily="2" charset="2"/>
              </a:rPr>
              <a:t> Beispiel aus unserem angesehenen Film…</a:t>
            </a:r>
          </a:p>
          <a:p>
            <a:endParaRPr lang="de-DE" sz="2200" dirty="0">
              <a:sym typeface="Wingdings" panose="05000000000000000000" pitchFamily="2" charset="2"/>
            </a:endParaRPr>
          </a:p>
          <a:p>
            <a:r>
              <a:rPr lang="de-DE" sz="2200" dirty="0">
                <a:sym typeface="Wingdings" panose="05000000000000000000" pitchFamily="2" charset="2"/>
              </a:rPr>
              <a:t>Othering + evtl. </a:t>
            </a:r>
            <a:r>
              <a:rPr lang="de-DE" sz="2200" dirty="0" err="1">
                <a:sym typeface="Wingdings" panose="05000000000000000000" pitchFamily="2" charset="2"/>
              </a:rPr>
              <a:t>Abjektionen</a:t>
            </a:r>
            <a:endParaRPr lang="de-DE" sz="2200" dirty="0">
              <a:sym typeface="Wingdings" panose="05000000000000000000" pitchFamily="2" charset="2"/>
            </a:endParaRPr>
          </a:p>
          <a:p>
            <a:endParaRPr lang="de-DE" sz="2200" dirty="0">
              <a:sym typeface="Wingdings" panose="05000000000000000000" pitchFamily="2" charset="2"/>
            </a:endParaRPr>
          </a:p>
          <a:p>
            <a:r>
              <a:rPr lang="de-DE" sz="2000" dirty="0" err="1">
                <a:hlinkClick r:id="rId2"/>
              </a:rPr>
              <a:t>How</a:t>
            </a:r>
            <a:r>
              <a:rPr lang="de-DE" sz="2000" dirty="0">
                <a:hlinkClick r:id="rId2"/>
              </a:rPr>
              <a:t> </a:t>
            </a:r>
            <a:r>
              <a:rPr lang="de-DE" sz="2000" dirty="0" err="1">
                <a:hlinkClick r:id="rId2"/>
              </a:rPr>
              <a:t>to</a:t>
            </a:r>
            <a:r>
              <a:rPr lang="de-DE" sz="2000" dirty="0">
                <a:hlinkClick r:id="rId2"/>
              </a:rPr>
              <a:t> </a:t>
            </a:r>
            <a:r>
              <a:rPr lang="de-DE" sz="2000" dirty="0" err="1">
                <a:hlinkClick r:id="rId2"/>
              </a:rPr>
              <a:t>slurp</a:t>
            </a:r>
            <a:r>
              <a:rPr lang="de-DE" sz="2000" dirty="0">
                <a:hlinkClick r:id="rId2"/>
              </a:rPr>
              <a:t> </a:t>
            </a:r>
            <a:r>
              <a:rPr lang="de-DE" sz="2000" dirty="0" err="1">
                <a:hlinkClick r:id="rId2"/>
              </a:rPr>
              <a:t>ramen</a:t>
            </a:r>
            <a:endParaRPr lang="de-DE" sz="2000" dirty="0"/>
          </a:p>
          <a:p>
            <a:r>
              <a:rPr lang="de-DE" sz="2000" dirty="0">
                <a:hlinkClick r:id="rId3"/>
              </a:rPr>
              <a:t>Whisky Verkostung: </a:t>
            </a:r>
            <a:r>
              <a:rPr lang="de-DE" sz="2000" dirty="0" err="1">
                <a:hlinkClick r:id="rId3"/>
              </a:rPr>
              <a:t>Glenfiddich</a:t>
            </a:r>
            <a:r>
              <a:rPr lang="de-DE" sz="2000" dirty="0">
                <a:hlinkClick r:id="rId3"/>
              </a:rPr>
              <a:t> 40 Jahre</a:t>
            </a:r>
            <a:r>
              <a:rPr lang="de-DE" sz="2000" dirty="0"/>
              <a:t> 7:15 – 9min</a:t>
            </a:r>
            <a:endParaRPr lang="de-DE" sz="2200" dirty="0"/>
          </a:p>
        </p:txBody>
      </p:sp>
    </p:spTree>
    <p:extLst>
      <p:ext uri="{BB962C8B-B14F-4D97-AF65-F5344CB8AC3E}">
        <p14:creationId xmlns:p14="http://schemas.microsoft.com/office/powerpoint/2010/main" val="6223736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restig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C909C5-FEED-960D-82B9-346826E59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293544"/>
          </a:xfrm>
        </p:spPr>
        <p:txBody>
          <a:bodyPr/>
          <a:lstStyle/>
          <a:p>
            <a:r>
              <a:rPr lang="de-DE" b="1" dirty="0"/>
              <a:t>Culture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049DA84-7A7E-8EDB-DEAC-B870488F43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17032"/>
            <a:ext cx="10058400" cy="4483769"/>
          </a:xfrm>
        </p:spPr>
        <p:txBody>
          <a:bodyPr>
            <a:noAutofit/>
          </a:bodyPr>
          <a:lstStyle/>
          <a:p>
            <a:r>
              <a:rPr lang="de-DE" sz="2200" dirty="0" err="1"/>
              <a:t>When</a:t>
            </a:r>
            <a:r>
              <a:rPr lang="de-DE" sz="2200" dirty="0"/>
              <a:t> </a:t>
            </a:r>
            <a:r>
              <a:rPr lang="de-DE" sz="2200" dirty="0" err="1"/>
              <a:t>ethnographers</a:t>
            </a:r>
            <a:r>
              <a:rPr lang="de-DE" sz="2200" dirty="0"/>
              <a:t> </a:t>
            </a:r>
            <a:r>
              <a:rPr lang="de-DE" sz="2200" dirty="0" err="1"/>
              <a:t>study</a:t>
            </a:r>
            <a:r>
              <a:rPr lang="de-DE" sz="2200" dirty="0"/>
              <a:t> </a:t>
            </a:r>
            <a:r>
              <a:rPr lang="de-DE" sz="2200" dirty="0" err="1"/>
              <a:t>other</a:t>
            </a:r>
            <a:r>
              <a:rPr lang="de-DE" sz="2200" dirty="0"/>
              <a:t> </a:t>
            </a:r>
            <a:r>
              <a:rPr lang="de-DE" sz="2200" dirty="0" err="1"/>
              <a:t>cultures</a:t>
            </a:r>
            <a:r>
              <a:rPr lang="de-DE" sz="2200" dirty="0"/>
              <a:t>, </a:t>
            </a:r>
            <a:r>
              <a:rPr lang="de-DE" sz="2200" dirty="0" err="1"/>
              <a:t>they</a:t>
            </a:r>
            <a:r>
              <a:rPr lang="de-DE" sz="2200" dirty="0"/>
              <a:t> </a:t>
            </a:r>
            <a:r>
              <a:rPr lang="de-DE" sz="2200" dirty="0" err="1"/>
              <a:t>must</a:t>
            </a:r>
            <a:r>
              <a:rPr lang="de-DE" sz="2200" dirty="0"/>
              <a:t> deal </a:t>
            </a:r>
            <a:r>
              <a:rPr lang="de-DE" sz="2200" dirty="0" err="1"/>
              <a:t>with</a:t>
            </a:r>
            <a:r>
              <a:rPr lang="de-DE" sz="2200" dirty="0"/>
              <a:t> </a:t>
            </a:r>
            <a:r>
              <a:rPr lang="de-DE" sz="2200" dirty="0" err="1"/>
              <a:t>the</a:t>
            </a:r>
            <a:r>
              <a:rPr lang="de-DE" sz="2200" dirty="0"/>
              <a:t> fundamental </a:t>
            </a:r>
            <a:r>
              <a:rPr lang="de-DE" sz="2200" dirty="0" err="1"/>
              <a:t>aspects</a:t>
            </a:r>
            <a:r>
              <a:rPr lang="de-DE" sz="2200" dirty="0"/>
              <a:t> </a:t>
            </a:r>
            <a:r>
              <a:rPr lang="de-DE" sz="2200" dirty="0" err="1"/>
              <a:t>of</a:t>
            </a:r>
            <a:r>
              <a:rPr lang="de-DE" sz="2200" dirty="0"/>
              <a:t> human </a:t>
            </a:r>
            <a:r>
              <a:rPr lang="de-DE" sz="2200" dirty="0" err="1"/>
              <a:t>experience</a:t>
            </a:r>
            <a:r>
              <a:rPr lang="de-DE" sz="2200" dirty="0"/>
              <a:t>:</a:t>
            </a:r>
          </a:p>
          <a:p>
            <a:r>
              <a:rPr lang="de-DE" sz="2200" dirty="0"/>
              <a:t>1. </a:t>
            </a:r>
            <a:r>
              <a:rPr lang="de-DE" sz="2200" dirty="0" err="1"/>
              <a:t>What</a:t>
            </a:r>
            <a:r>
              <a:rPr lang="de-DE" sz="2200" dirty="0"/>
              <a:t> people do</a:t>
            </a:r>
          </a:p>
          <a:p>
            <a:r>
              <a:rPr lang="de-DE" sz="2200" dirty="0"/>
              <a:t>2. </a:t>
            </a:r>
            <a:r>
              <a:rPr lang="de-DE" sz="2200" dirty="0" err="1"/>
              <a:t>What</a:t>
            </a:r>
            <a:r>
              <a:rPr lang="de-DE" sz="2200" dirty="0"/>
              <a:t> people </a:t>
            </a:r>
            <a:r>
              <a:rPr lang="de-DE" sz="2200" dirty="0" err="1"/>
              <a:t>know</a:t>
            </a:r>
            <a:endParaRPr lang="de-DE" sz="2200" dirty="0"/>
          </a:p>
          <a:p>
            <a:r>
              <a:rPr lang="de-DE" sz="2200" dirty="0"/>
              <a:t>3. Things people </a:t>
            </a:r>
            <a:r>
              <a:rPr lang="de-DE" sz="2200" dirty="0" err="1"/>
              <a:t>make</a:t>
            </a:r>
            <a:r>
              <a:rPr lang="de-DE" sz="2200" dirty="0"/>
              <a:t> and </a:t>
            </a:r>
            <a:r>
              <a:rPr lang="de-DE" sz="2200" dirty="0" err="1"/>
              <a:t>use</a:t>
            </a:r>
            <a:endParaRPr lang="de-DE" sz="2200" dirty="0"/>
          </a:p>
          <a:p>
            <a:endParaRPr lang="de-DE" sz="2200" dirty="0"/>
          </a:p>
          <a:p>
            <a:r>
              <a:rPr lang="de-DE" sz="2200" dirty="0" err="1"/>
              <a:t>When</a:t>
            </a:r>
            <a:r>
              <a:rPr lang="de-DE" sz="2200" dirty="0"/>
              <a:t> </a:t>
            </a:r>
            <a:r>
              <a:rPr lang="de-DE" sz="2200" dirty="0" err="1"/>
              <a:t>each</a:t>
            </a:r>
            <a:r>
              <a:rPr lang="de-DE" sz="2200" dirty="0"/>
              <a:t> </a:t>
            </a:r>
            <a:r>
              <a:rPr lang="de-DE" sz="2200" dirty="0" err="1"/>
              <a:t>of</a:t>
            </a:r>
            <a:r>
              <a:rPr lang="de-DE" sz="2200" dirty="0"/>
              <a:t> </a:t>
            </a:r>
            <a:r>
              <a:rPr lang="de-DE" sz="2200" dirty="0" err="1"/>
              <a:t>these</a:t>
            </a:r>
            <a:r>
              <a:rPr lang="de-DE" sz="2200" dirty="0"/>
              <a:t> </a:t>
            </a:r>
            <a:r>
              <a:rPr lang="de-DE" sz="2200" dirty="0" err="1"/>
              <a:t>are</a:t>
            </a:r>
            <a:r>
              <a:rPr lang="de-DE" sz="2200" dirty="0"/>
              <a:t> </a:t>
            </a:r>
            <a:r>
              <a:rPr lang="de-DE" sz="2200" dirty="0" err="1"/>
              <a:t>learned</a:t>
            </a:r>
            <a:r>
              <a:rPr lang="de-DE" sz="2200" dirty="0"/>
              <a:t> and </a:t>
            </a:r>
            <a:r>
              <a:rPr lang="de-DE" sz="2200" dirty="0" err="1"/>
              <a:t>shared</a:t>
            </a:r>
            <a:r>
              <a:rPr lang="de-DE" sz="2200" dirty="0"/>
              <a:t> </a:t>
            </a:r>
            <a:r>
              <a:rPr lang="de-DE" sz="2200" dirty="0" err="1"/>
              <a:t>by</a:t>
            </a:r>
            <a:r>
              <a:rPr lang="de-DE" sz="2200" dirty="0"/>
              <a:t> </a:t>
            </a:r>
            <a:r>
              <a:rPr lang="de-DE" sz="2200" dirty="0" err="1"/>
              <a:t>members</a:t>
            </a:r>
            <a:r>
              <a:rPr lang="de-DE" sz="2200" dirty="0"/>
              <a:t> </a:t>
            </a:r>
            <a:r>
              <a:rPr lang="de-DE" sz="2200" dirty="0" err="1"/>
              <a:t>of</a:t>
            </a:r>
            <a:r>
              <a:rPr lang="de-DE" sz="2200" dirty="0"/>
              <a:t> </a:t>
            </a:r>
            <a:r>
              <a:rPr lang="de-DE" sz="2200" dirty="0" err="1"/>
              <a:t>some</a:t>
            </a:r>
            <a:r>
              <a:rPr lang="de-DE" sz="2200" dirty="0"/>
              <a:t> </a:t>
            </a:r>
            <a:r>
              <a:rPr lang="de-DE" sz="2200" dirty="0" err="1"/>
              <a:t>group</a:t>
            </a:r>
            <a:r>
              <a:rPr lang="de-DE" sz="2200" dirty="0"/>
              <a:t>, </a:t>
            </a:r>
            <a:r>
              <a:rPr lang="de-DE" sz="2200" dirty="0" err="1"/>
              <a:t>we</a:t>
            </a:r>
            <a:r>
              <a:rPr lang="de-DE" sz="2200" dirty="0"/>
              <a:t> </a:t>
            </a:r>
            <a:r>
              <a:rPr lang="de-DE" sz="2200" dirty="0" err="1"/>
              <a:t>speak</a:t>
            </a:r>
            <a:r>
              <a:rPr lang="de-DE" sz="2200" dirty="0"/>
              <a:t> </a:t>
            </a:r>
            <a:r>
              <a:rPr lang="de-DE" sz="2200" dirty="0" err="1"/>
              <a:t>of</a:t>
            </a:r>
            <a:r>
              <a:rPr lang="de-DE" sz="2200" dirty="0"/>
              <a:t> </a:t>
            </a:r>
            <a:r>
              <a:rPr lang="de-DE" sz="2200" dirty="0" err="1"/>
              <a:t>them</a:t>
            </a:r>
            <a:r>
              <a:rPr lang="de-DE" sz="2200" dirty="0"/>
              <a:t> </a:t>
            </a:r>
            <a:r>
              <a:rPr lang="de-DE" sz="2200" dirty="0" err="1"/>
              <a:t>as</a:t>
            </a:r>
            <a:r>
              <a:rPr lang="de-DE" sz="2200" dirty="0"/>
              <a:t> </a:t>
            </a:r>
            <a:r>
              <a:rPr lang="de-DE" sz="2200" dirty="0" err="1"/>
              <a:t>cultural</a:t>
            </a:r>
            <a:r>
              <a:rPr lang="de-DE" sz="2200" dirty="0"/>
              <a:t> </a:t>
            </a:r>
            <a:r>
              <a:rPr lang="de-DE" sz="2200" dirty="0" err="1"/>
              <a:t>behaviour</a:t>
            </a:r>
            <a:r>
              <a:rPr lang="de-DE" sz="2200" dirty="0"/>
              <a:t>, </a:t>
            </a:r>
            <a:r>
              <a:rPr lang="de-DE" sz="2200" dirty="0" err="1"/>
              <a:t>culture</a:t>
            </a:r>
            <a:r>
              <a:rPr lang="de-DE" sz="2200" dirty="0"/>
              <a:t> </a:t>
            </a:r>
            <a:r>
              <a:rPr lang="de-DE" sz="2200" dirty="0" err="1"/>
              <a:t>knowledge</a:t>
            </a:r>
            <a:r>
              <a:rPr lang="de-DE" sz="2200" dirty="0"/>
              <a:t> and </a:t>
            </a:r>
            <a:r>
              <a:rPr lang="de-DE" sz="2200" dirty="0" err="1"/>
              <a:t>cultural</a:t>
            </a:r>
            <a:r>
              <a:rPr lang="de-DE" sz="2200" dirty="0"/>
              <a:t> </a:t>
            </a:r>
            <a:r>
              <a:rPr lang="de-DE" sz="2200" dirty="0" err="1"/>
              <a:t>artifacts</a:t>
            </a:r>
            <a:endParaRPr lang="de-DE" sz="2200" dirty="0"/>
          </a:p>
        </p:txBody>
      </p:sp>
    </p:spTree>
    <p:extLst>
      <p:ext uri="{BB962C8B-B14F-4D97-AF65-F5344CB8AC3E}">
        <p14:creationId xmlns:p14="http://schemas.microsoft.com/office/powerpoint/2010/main" val="24801881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restig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C89F91-490B-23B2-A732-4987BC301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365734"/>
          </a:xfrm>
        </p:spPr>
        <p:txBody>
          <a:bodyPr/>
          <a:lstStyle/>
          <a:p>
            <a:r>
              <a:rPr lang="de-DE" b="1" dirty="0"/>
              <a:t>Culture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6AB4B95-1978-BA4E-6AE6-2BA696876B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069431"/>
            <a:ext cx="10058400" cy="4339389"/>
          </a:xfrm>
        </p:spPr>
        <p:txBody>
          <a:bodyPr>
            <a:normAutofit fontScale="85000" lnSpcReduction="20000"/>
          </a:bodyPr>
          <a:lstStyle/>
          <a:p>
            <a:r>
              <a:rPr lang="de-DE" sz="2800" dirty="0"/>
              <a:t>Bradley </a:t>
            </a:r>
            <a:r>
              <a:rPr lang="de-DE" sz="2800" dirty="0" err="1"/>
              <a:t>define</a:t>
            </a:r>
            <a:r>
              <a:rPr lang="de-DE" sz="2800" dirty="0"/>
              <a:t> </a:t>
            </a:r>
            <a:r>
              <a:rPr lang="de-DE" sz="2800" dirty="0" err="1"/>
              <a:t>culture</a:t>
            </a:r>
            <a:r>
              <a:rPr lang="de-DE" sz="2800" dirty="0"/>
              <a:t> </a:t>
            </a:r>
            <a:r>
              <a:rPr lang="de-DE" sz="2800" dirty="0" err="1"/>
              <a:t>as</a:t>
            </a:r>
            <a:r>
              <a:rPr lang="de-DE" sz="2800" dirty="0"/>
              <a:t>: „</a:t>
            </a:r>
            <a:r>
              <a:rPr lang="de-DE" sz="2800" dirty="0" err="1"/>
              <a:t>the</a:t>
            </a:r>
            <a:r>
              <a:rPr lang="de-DE" sz="2800" dirty="0"/>
              <a:t> </a:t>
            </a:r>
            <a:r>
              <a:rPr lang="de-DE" sz="2800" dirty="0" err="1"/>
              <a:t>acquired</a:t>
            </a:r>
            <a:r>
              <a:rPr lang="de-DE" sz="2800" dirty="0"/>
              <a:t> (erworbene) </a:t>
            </a:r>
            <a:r>
              <a:rPr lang="de-DE" sz="2800" dirty="0" err="1"/>
              <a:t>knowledge</a:t>
            </a:r>
            <a:r>
              <a:rPr lang="de-DE" sz="2800" dirty="0"/>
              <a:t> people </a:t>
            </a:r>
            <a:r>
              <a:rPr lang="de-DE" sz="2800" dirty="0" err="1"/>
              <a:t>use</a:t>
            </a:r>
            <a:r>
              <a:rPr lang="de-DE" sz="2800" dirty="0"/>
              <a:t> </a:t>
            </a:r>
            <a:r>
              <a:rPr lang="de-DE" sz="2800" dirty="0" err="1"/>
              <a:t>to</a:t>
            </a:r>
            <a:r>
              <a:rPr lang="de-DE" sz="2800" dirty="0"/>
              <a:t> </a:t>
            </a:r>
            <a:r>
              <a:rPr lang="de-DE" sz="2800" dirty="0" err="1"/>
              <a:t>interpret</a:t>
            </a:r>
            <a:r>
              <a:rPr lang="de-DE" sz="2800" dirty="0"/>
              <a:t> </a:t>
            </a:r>
            <a:r>
              <a:rPr lang="de-DE" sz="2800" dirty="0" err="1"/>
              <a:t>experience</a:t>
            </a:r>
            <a:r>
              <a:rPr lang="de-DE" sz="2800" dirty="0"/>
              <a:t> and </a:t>
            </a:r>
            <a:r>
              <a:rPr lang="de-DE" sz="2800" dirty="0" err="1"/>
              <a:t>generate</a:t>
            </a:r>
            <a:r>
              <a:rPr lang="de-DE" sz="2800" dirty="0"/>
              <a:t> </a:t>
            </a:r>
            <a:r>
              <a:rPr lang="de-DE" sz="2800" dirty="0" err="1"/>
              <a:t>behaviour</a:t>
            </a:r>
            <a:r>
              <a:rPr lang="de-DE" sz="2800" dirty="0"/>
              <a:t>“.</a:t>
            </a:r>
          </a:p>
          <a:p>
            <a:endParaRPr lang="de-DE" sz="2400" dirty="0">
              <a:sym typeface="Wingdings" panose="05000000000000000000" pitchFamily="2" charset="2"/>
            </a:endParaRPr>
          </a:p>
          <a:p>
            <a:r>
              <a:rPr lang="de-DE" sz="2800" u="sng" dirty="0" err="1">
                <a:sym typeface="Wingdings" panose="05000000000000000000" pitchFamily="2" charset="2"/>
              </a:rPr>
              <a:t>We</a:t>
            </a:r>
            <a:r>
              <a:rPr lang="de-DE" sz="2800" u="sng" dirty="0">
                <a:sym typeface="Wingdings" panose="05000000000000000000" pitchFamily="2" charset="2"/>
              </a:rPr>
              <a:t> </a:t>
            </a:r>
            <a:r>
              <a:rPr lang="de-DE" sz="2800" u="sng" dirty="0" err="1">
                <a:sym typeface="Wingdings" panose="05000000000000000000" pitchFamily="2" charset="2"/>
              </a:rPr>
              <a:t>generally</a:t>
            </a:r>
            <a:r>
              <a:rPr lang="de-DE" sz="2800" u="sng" dirty="0">
                <a:sym typeface="Wingdings" panose="05000000000000000000" pitchFamily="2" charset="2"/>
              </a:rPr>
              <a:t> </a:t>
            </a:r>
            <a:r>
              <a:rPr lang="de-DE" sz="2800" u="sng" dirty="0" err="1">
                <a:sym typeface="Wingdings" panose="05000000000000000000" pitchFamily="2" charset="2"/>
              </a:rPr>
              <a:t>use</a:t>
            </a:r>
            <a:r>
              <a:rPr lang="de-DE" sz="2800" u="sng" dirty="0">
                <a:sym typeface="Wingdings" panose="05000000000000000000" pitchFamily="2" charset="2"/>
              </a:rPr>
              <a:t> </a:t>
            </a:r>
            <a:r>
              <a:rPr lang="de-DE" sz="2800" u="sng" dirty="0" err="1">
                <a:sym typeface="Wingdings" panose="05000000000000000000" pitchFamily="2" charset="2"/>
              </a:rPr>
              <a:t>three</a:t>
            </a:r>
            <a:r>
              <a:rPr lang="de-DE" sz="2800" u="sng" dirty="0">
                <a:sym typeface="Wingdings" panose="05000000000000000000" pitchFamily="2" charset="2"/>
              </a:rPr>
              <a:t> </a:t>
            </a:r>
            <a:r>
              <a:rPr lang="de-DE" sz="2800" u="sng" dirty="0" err="1">
                <a:sym typeface="Wingdings" panose="05000000000000000000" pitchFamily="2" charset="2"/>
              </a:rPr>
              <a:t>types</a:t>
            </a:r>
            <a:r>
              <a:rPr lang="de-DE" sz="2800" u="sng" dirty="0">
                <a:sym typeface="Wingdings" panose="05000000000000000000" pitchFamily="2" charset="2"/>
              </a:rPr>
              <a:t> </a:t>
            </a:r>
            <a:r>
              <a:rPr lang="de-DE" sz="2800" u="sng" dirty="0" err="1">
                <a:sym typeface="Wingdings" panose="05000000000000000000" pitchFamily="2" charset="2"/>
              </a:rPr>
              <a:t>of</a:t>
            </a:r>
            <a:r>
              <a:rPr lang="de-DE" sz="2800" u="sng" dirty="0">
                <a:sym typeface="Wingdings" panose="05000000000000000000" pitchFamily="2" charset="2"/>
              </a:rPr>
              <a:t> </a:t>
            </a:r>
            <a:r>
              <a:rPr lang="de-DE" sz="2800" u="sng" dirty="0" err="1">
                <a:sym typeface="Wingdings" panose="05000000000000000000" pitchFamily="2" charset="2"/>
              </a:rPr>
              <a:t>information</a:t>
            </a:r>
            <a:r>
              <a:rPr lang="de-DE" sz="2800" u="sng" dirty="0">
                <a:sym typeface="Wingdings" panose="05000000000000000000" pitchFamily="2" charset="2"/>
              </a:rPr>
              <a:t> </a:t>
            </a:r>
            <a:r>
              <a:rPr lang="de-DE" sz="2800" u="sng" dirty="0" err="1">
                <a:sym typeface="Wingdings" panose="05000000000000000000" pitchFamily="2" charset="2"/>
              </a:rPr>
              <a:t>to</a:t>
            </a:r>
            <a:r>
              <a:rPr lang="de-DE" sz="2800" u="sng" dirty="0">
                <a:sym typeface="Wingdings" panose="05000000000000000000" pitchFamily="2" charset="2"/>
              </a:rPr>
              <a:t> </a:t>
            </a:r>
            <a:r>
              <a:rPr lang="de-DE" sz="2800" u="sng" dirty="0" err="1">
                <a:sym typeface="Wingdings" panose="05000000000000000000" pitchFamily="2" charset="2"/>
              </a:rPr>
              <a:t>make</a:t>
            </a:r>
            <a:r>
              <a:rPr lang="de-DE" sz="2800" u="sng" dirty="0">
                <a:sym typeface="Wingdings" panose="05000000000000000000" pitchFamily="2" charset="2"/>
              </a:rPr>
              <a:t> </a:t>
            </a:r>
            <a:r>
              <a:rPr lang="de-DE" sz="2800" u="sng" dirty="0" err="1">
                <a:sym typeface="Wingdings" panose="05000000000000000000" pitchFamily="2" charset="2"/>
              </a:rPr>
              <a:t>cultural</a:t>
            </a:r>
            <a:r>
              <a:rPr lang="de-DE" sz="2800" u="sng" dirty="0">
                <a:sym typeface="Wingdings" panose="05000000000000000000" pitchFamily="2" charset="2"/>
              </a:rPr>
              <a:t> </a:t>
            </a:r>
            <a:r>
              <a:rPr lang="de-DE" sz="2800" u="sng" dirty="0" err="1">
                <a:sym typeface="Wingdings" panose="05000000000000000000" pitchFamily="2" charset="2"/>
              </a:rPr>
              <a:t>inferences</a:t>
            </a:r>
            <a:endParaRPr lang="de-DE" sz="2800" u="sng" dirty="0">
              <a:sym typeface="Wingdings" panose="05000000000000000000" pitchFamily="2" charset="2"/>
            </a:endParaRPr>
          </a:p>
          <a:p>
            <a:r>
              <a:rPr lang="de-DE" sz="2800" b="1" dirty="0">
                <a:sym typeface="Wingdings" panose="05000000000000000000" pitchFamily="2" charset="2"/>
              </a:rPr>
              <a:t>1.</a:t>
            </a:r>
            <a:r>
              <a:rPr lang="de-DE" sz="2800" dirty="0">
                <a:sym typeface="Wingdings" panose="05000000000000000000" pitchFamily="2" charset="2"/>
              </a:rPr>
              <a:t> </a:t>
            </a:r>
            <a:r>
              <a:rPr lang="de-DE" sz="2800" dirty="0" err="1">
                <a:sym typeface="Wingdings" panose="05000000000000000000" pitchFamily="2" charset="2"/>
              </a:rPr>
              <a:t>Observe</a:t>
            </a:r>
            <a:r>
              <a:rPr lang="de-DE" sz="2800" dirty="0">
                <a:sym typeface="Wingdings" panose="05000000000000000000" pitchFamily="2" charset="2"/>
              </a:rPr>
              <a:t> </a:t>
            </a:r>
            <a:r>
              <a:rPr lang="de-DE" sz="2800" dirty="0" err="1">
                <a:sym typeface="Wingdings" panose="05000000000000000000" pitchFamily="2" charset="2"/>
              </a:rPr>
              <a:t>what</a:t>
            </a:r>
            <a:r>
              <a:rPr lang="de-DE" sz="2800" dirty="0">
                <a:sym typeface="Wingdings" panose="05000000000000000000" pitchFamily="2" charset="2"/>
              </a:rPr>
              <a:t> people do (</a:t>
            </a:r>
            <a:r>
              <a:rPr lang="de-DE" sz="2800" dirty="0" err="1">
                <a:sym typeface="Wingdings" panose="05000000000000000000" pitchFamily="2" charset="2"/>
              </a:rPr>
              <a:t>cultural</a:t>
            </a:r>
            <a:r>
              <a:rPr lang="de-DE" sz="2800" dirty="0">
                <a:sym typeface="Wingdings" panose="05000000000000000000" pitchFamily="2" charset="2"/>
              </a:rPr>
              <a:t> </a:t>
            </a:r>
            <a:r>
              <a:rPr lang="de-DE" sz="2800" dirty="0" err="1">
                <a:sym typeface="Wingdings" panose="05000000000000000000" pitchFamily="2" charset="2"/>
              </a:rPr>
              <a:t>behaviour</a:t>
            </a:r>
            <a:r>
              <a:rPr lang="de-DE" sz="2800" dirty="0">
                <a:sym typeface="Wingdings" panose="05000000000000000000" pitchFamily="2" charset="2"/>
              </a:rPr>
              <a:t>)</a:t>
            </a:r>
          </a:p>
          <a:p>
            <a:r>
              <a:rPr lang="de-DE" sz="2800" b="1" dirty="0">
                <a:sym typeface="Wingdings" panose="05000000000000000000" pitchFamily="2" charset="2"/>
              </a:rPr>
              <a:t>2.</a:t>
            </a:r>
            <a:r>
              <a:rPr lang="de-DE" sz="2800" dirty="0">
                <a:sym typeface="Wingdings" panose="05000000000000000000" pitchFamily="2" charset="2"/>
              </a:rPr>
              <a:t> </a:t>
            </a:r>
            <a:r>
              <a:rPr lang="de-DE" sz="2800" dirty="0" err="1">
                <a:sym typeface="Wingdings" panose="05000000000000000000" pitchFamily="2" charset="2"/>
              </a:rPr>
              <a:t>Observe</a:t>
            </a:r>
            <a:r>
              <a:rPr lang="de-DE" sz="2800" dirty="0">
                <a:sym typeface="Wingdings" panose="05000000000000000000" pitchFamily="2" charset="2"/>
              </a:rPr>
              <a:t> </a:t>
            </a:r>
            <a:r>
              <a:rPr lang="de-DE" sz="2800" dirty="0" err="1">
                <a:sym typeface="Wingdings" panose="05000000000000000000" pitchFamily="2" charset="2"/>
              </a:rPr>
              <a:t>things</a:t>
            </a:r>
            <a:r>
              <a:rPr lang="de-DE" sz="2800" dirty="0">
                <a:sym typeface="Wingdings" panose="05000000000000000000" pitchFamily="2" charset="2"/>
              </a:rPr>
              <a:t> </a:t>
            </a:r>
            <a:r>
              <a:rPr lang="de-DE" sz="2800" dirty="0" err="1">
                <a:sym typeface="Wingdings" panose="05000000000000000000" pitchFamily="2" charset="2"/>
              </a:rPr>
              <a:t>peole</a:t>
            </a:r>
            <a:r>
              <a:rPr lang="de-DE" sz="2800" dirty="0">
                <a:sym typeface="Wingdings" panose="05000000000000000000" pitchFamily="2" charset="2"/>
              </a:rPr>
              <a:t> </a:t>
            </a:r>
            <a:r>
              <a:rPr lang="de-DE" sz="2800" dirty="0" err="1">
                <a:sym typeface="Wingdings" panose="05000000000000000000" pitchFamily="2" charset="2"/>
              </a:rPr>
              <a:t>make</a:t>
            </a:r>
            <a:r>
              <a:rPr lang="de-DE" sz="2800" dirty="0">
                <a:sym typeface="Wingdings" panose="05000000000000000000" pitchFamily="2" charset="2"/>
              </a:rPr>
              <a:t> and </a:t>
            </a:r>
            <a:r>
              <a:rPr lang="de-DE" sz="2800" dirty="0" err="1">
                <a:sym typeface="Wingdings" panose="05000000000000000000" pitchFamily="2" charset="2"/>
              </a:rPr>
              <a:t>use</a:t>
            </a:r>
            <a:r>
              <a:rPr lang="de-DE" sz="2800" dirty="0">
                <a:sym typeface="Wingdings" panose="05000000000000000000" pitchFamily="2" charset="2"/>
              </a:rPr>
              <a:t>, such </a:t>
            </a:r>
            <a:r>
              <a:rPr lang="de-DE" sz="2800" dirty="0" err="1">
                <a:sym typeface="Wingdings" panose="05000000000000000000" pitchFamily="2" charset="2"/>
              </a:rPr>
              <a:t>as</a:t>
            </a:r>
            <a:r>
              <a:rPr lang="de-DE" sz="2800" dirty="0">
                <a:sym typeface="Wingdings" panose="05000000000000000000" pitchFamily="2" charset="2"/>
              </a:rPr>
              <a:t> </a:t>
            </a:r>
            <a:r>
              <a:rPr lang="de-DE" sz="2800" dirty="0" err="1">
                <a:sym typeface="Wingdings" panose="05000000000000000000" pitchFamily="2" charset="2"/>
              </a:rPr>
              <a:t>clothes</a:t>
            </a:r>
            <a:r>
              <a:rPr lang="de-DE" sz="2800" dirty="0">
                <a:sym typeface="Wingdings" panose="05000000000000000000" pitchFamily="2" charset="2"/>
              </a:rPr>
              <a:t> and </a:t>
            </a:r>
            <a:r>
              <a:rPr lang="de-DE" sz="2800" dirty="0" err="1">
                <a:sym typeface="Wingdings" panose="05000000000000000000" pitchFamily="2" charset="2"/>
              </a:rPr>
              <a:t>tools</a:t>
            </a:r>
            <a:r>
              <a:rPr lang="de-DE" sz="2800" dirty="0">
                <a:sym typeface="Wingdings" panose="05000000000000000000" pitchFamily="2" charset="2"/>
              </a:rPr>
              <a:t> (</a:t>
            </a:r>
            <a:r>
              <a:rPr lang="de-DE" sz="2800" dirty="0" err="1">
                <a:sym typeface="Wingdings" panose="05000000000000000000" pitchFamily="2" charset="2"/>
              </a:rPr>
              <a:t>cultural</a:t>
            </a:r>
            <a:r>
              <a:rPr lang="de-DE" sz="2800" dirty="0">
                <a:sym typeface="Wingdings" panose="05000000000000000000" pitchFamily="2" charset="2"/>
              </a:rPr>
              <a:t> </a:t>
            </a:r>
            <a:r>
              <a:rPr lang="de-DE" sz="2800" dirty="0" err="1">
                <a:sym typeface="Wingdings" panose="05000000000000000000" pitchFamily="2" charset="2"/>
              </a:rPr>
              <a:t>artifacts</a:t>
            </a:r>
            <a:r>
              <a:rPr lang="de-DE" sz="2800" dirty="0">
                <a:sym typeface="Wingdings" panose="05000000000000000000" pitchFamily="2" charset="2"/>
              </a:rPr>
              <a:t>)</a:t>
            </a:r>
          </a:p>
          <a:p>
            <a:r>
              <a:rPr lang="de-DE" sz="2800" b="1" dirty="0">
                <a:sym typeface="Wingdings" panose="05000000000000000000" pitchFamily="2" charset="2"/>
              </a:rPr>
              <a:t>3.</a:t>
            </a:r>
            <a:r>
              <a:rPr lang="de-DE" sz="2800" dirty="0">
                <a:sym typeface="Wingdings" panose="05000000000000000000" pitchFamily="2" charset="2"/>
              </a:rPr>
              <a:t> </a:t>
            </a:r>
            <a:r>
              <a:rPr lang="de-DE" sz="2800" dirty="0" err="1">
                <a:sym typeface="Wingdings" panose="05000000000000000000" pitchFamily="2" charset="2"/>
              </a:rPr>
              <a:t>We</a:t>
            </a:r>
            <a:r>
              <a:rPr lang="de-DE" sz="2800" dirty="0">
                <a:sym typeface="Wingdings" panose="05000000000000000000" pitchFamily="2" charset="2"/>
              </a:rPr>
              <a:t> listen </a:t>
            </a:r>
            <a:r>
              <a:rPr lang="de-DE" sz="2800" dirty="0" err="1">
                <a:sym typeface="Wingdings" panose="05000000000000000000" pitchFamily="2" charset="2"/>
              </a:rPr>
              <a:t>to</a:t>
            </a:r>
            <a:r>
              <a:rPr lang="de-DE" sz="2800" dirty="0">
                <a:sym typeface="Wingdings" panose="05000000000000000000" pitchFamily="2" charset="2"/>
              </a:rPr>
              <a:t> </a:t>
            </a:r>
            <a:r>
              <a:rPr lang="de-DE" sz="2800" dirty="0" err="1">
                <a:sym typeface="Wingdings" panose="05000000000000000000" pitchFamily="2" charset="2"/>
              </a:rPr>
              <a:t>what</a:t>
            </a:r>
            <a:r>
              <a:rPr lang="de-DE" sz="2800" dirty="0">
                <a:sym typeface="Wingdings" panose="05000000000000000000" pitchFamily="2" charset="2"/>
              </a:rPr>
              <a:t> people </a:t>
            </a:r>
            <a:r>
              <a:rPr lang="de-DE" sz="2800" dirty="0" err="1">
                <a:sym typeface="Wingdings" panose="05000000000000000000" pitchFamily="2" charset="2"/>
              </a:rPr>
              <a:t>say</a:t>
            </a:r>
            <a:r>
              <a:rPr lang="de-DE" sz="2800" dirty="0">
                <a:sym typeface="Wingdings" panose="05000000000000000000" pitchFamily="2" charset="2"/>
              </a:rPr>
              <a:t> (</a:t>
            </a:r>
            <a:r>
              <a:rPr lang="de-DE" sz="2800" dirty="0" err="1">
                <a:sym typeface="Wingdings" panose="05000000000000000000" pitchFamily="2" charset="2"/>
              </a:rPr>
              <a:t>speech</a:t>
            </a:r>
            <a:r>
              <a:rPr lang="de-DE" sz="2800" dirty="0">
                <a:sym typeface="Wingdings" panose="05000000000000000000" pitchFamily="2" charset="2"/>
              </a:rPr>
              <a:t> </a:t>
            </a:r>
            <a:r>
              <a:rPr lang="de-DE" sz="2800" dirty="0" err="1">
                <a:sym typeface="Wingdings" panose="05000000000000000000" pitchFamily="2" charset="2"/>
              </a:rPr>
              <a:t>messages</a:t>
            </a:r>
            <a:r>
              <a:rPr lang="de-DE" sz="2800" dirty="0">
                <a:sym typeface="Wingdings" panose="05000000000000000000" pitchFamily="2" charset="2"/>
              </a:rPr>
              <a:t>)</a:t>
            </a:r>
          </a:p>
          <a:p>
            <a:endParaRPr lang="de-DE" sz="2800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endParaRPr lang="de-DE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3FB5825A-D939-D9D8-13CF-6392B1301D0D}"/>
                  </a:ext>
                </a:extLst>
              </p14:cNvPr>
              <p14:cNvContentPartPr/>
              <p14:nvPr/>
            </p14:nvContentPartPr>
            <p14:xfrm>
              <a:off x="1275145" y="6270947"/>
              <a:ext cx="18720" cy="9720"/>
            </p14:xfrm>
          </p:contentPart>
        </mc:Choice>
        <mc:Fallback xmlns=""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3FB5825A-D939-D9D8-13CF-6392B1301D0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66145" y="6261947"/>
                <a:ext cx="36360" cy="27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343533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restig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52BD35A-BC99-4831-A358-06E2CEB966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76E24C1-2968-40DC-A36E-F6B85F0F0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solidFill>
            <a:srgbClr val="FFFFFF"/>
          </a:solidFill>
          <a:ln w="69850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F03549D-7ED1-1866-16DA-0CCCDE9BA1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1048" y="600549"/>
            <a:ext cx="7735614" cy="5653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9146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restig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RetrospectVTI">
  <a:themeElements>
    <a:clrScheme name="AnalogousFromLightSeedRightStep">
      <a:dk1>
        <a:srgbClr val="000000"/>
      </a:dk1>
      <a:lt1>
        <a:srgbClr val="FFFFFF"/>
      </a:lt1>
      <a:dk2>
        <a:srgbClr val="412824"/>
      </a:dk2>
      <a:lt2>
        <a:srgbClr val="E2E8E6"/>
      </a:lt2>
      <a:accent1>
        <a:srgbClr val="C696A4"/>
      </a:accent1>
      <a:accent2>
        <a:srgbClr val="BA877F"/>
      </a:accent2>
      <a:accent3>
        <a:srgbClr val="BA9F7F"/>
      </a:accent3>
      <a:accent4>
        <a:srgbClr val="A8A673"/>
      </a:accent4>
      <a:accent5>
        <a:srgbClr val="99A980"/>
      </a:accent5>
      <a:accent6>
        <a:srgbClr val="82AD76"/>
      </a:accent6>
      <a:hlink>
        <a:srgbClr val="568F7F"/>
      </a:hlink>
      <a:folHlink>
        <a:srgbClr val="7F7F7F"/>
      </a:folHlink>
    </a:clrScheme>
    <a:fontScheme name="Retrospect">
      <a:majorFont>
        <a:latin typeface="Sagona Extra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Sagona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865</Words>
  <Application>Microsoft Office PowerPoint</Application>
  <PresentationFormat>Breitbild</PresentationFormat>
  <Paragraphs>95</Paragraphs>
  <Slides>21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26" baseType="lpstr">
      <vt:lpstr>Calibri</vt:lpstr>
      <vt:lpstr>Sagona Book</vt:lpstr>
      <vt:lpstr>Sagona ExtraLight</vt:lpstr>
      <vt:lpstr>Wingdings</vt:lpstr>
      <vt:lpstr>RetrospectVTI</vt:lpstr>
      <vt:lpstr>Die Teilnehmende Beobachtung</vt:lpstr>
      <vt:lpstr>Inhaltsverzeichnis</vt:lpstr>
      <vt:lpstr>James Spradley (1980) Part one – Ethnographic research Ethnografische Feldarbeit</vt:lpstr>
      <vt:lpstr>PowerPoint-Präsentation</vt:lpstr>
      <vt:lpstr>Ethnographisches Vorgehen und Selbstverständnis</vt:lpstr>
      <vt:lpstr>Ethnografische Feldarbeit</vt:lpstr>
      <vt:lpstr>Culture</vt:lpstr>
      <vt:lpstr>Culture</vt:lpstr>
      <vt:lpstr>PowerPoint-Präsentation</vt:lpstr>
      <vt:lpstr>Ethische Angelegenheiten</vt:lpstr>
      <vt:lpstr>Ethische Angelegenheiten</vt:lpstr>
      <vt:lpstr>Ethische Angelegenheiten</vt:lpstr>
      <vt:lpstr>Breidenstein – Ethnografie – Die Praxis der Feldforschung Der Zugang</vt:lpstr>
      <vt:lpstr>Autor: Georg Breidenstein</vt:lpstr>
      <vt:lpstr>Das Forschungsfeld</vt:lpstr>
      <vt:lpstr>Das Forschungsfeld</vt:lpstr>
      <vt:lpstr>Das Forschungsfeld</vt:lpstr>
      <vt:lpstr>Teilnehmende Beobachtung</vt:lpstr>
      <vt:lpstr>PowerPoint-Präsentation</vt:lpstr>
      <vt:lpstr>Frage</vt:lpstr>
      <vt:lpstr>Antwort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Justin Lange</dc:creator>
  <cp:lastModifiedBy>Justin Lange</cp:lastModifiedBy>
  <cp:revision>2</cp:revision>
  <dcterms:created xsi:type="dcterms:W3CDTF">2024-11-09T10:58:57Z</dcterms:created>
  <dcterms:modified xsi:type="dcterms:W3CDTF">2024-11-10T20:36:33Z</dcterms:modified>
</cp:coreProperties>
</file>