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52" r:id="rId3"/>
    <p:sldMasterId id="2147483654" r:id="rId4"/>
    <p:sldMasterId id="2147483656" r:id="rId5"/>
  </p:sldMasterIdLst>
  <p:notesMasterIdLst>
    <p:notesMasterId r:id="rId45"/>
  </p:notesMasterIdLst>
  <p:sldIdLst>
    <p:sldId id="473" r:id="rId6"/>
    <p:sldId id="359" r:id="rId7"/>
    <p:sldId id="345" r:id="rId8"/>
    <p:sldId id="474" r:id="rId9"/>
    <p:sldId id="475" r:id="rId10"/>
    <p:sldId id="476" r:id="rId11"/>
    <p:sldId id="478" r:id="rId12"/>
    <p:sldId id="477" r:id="rId13"/>
    <p:sldId id="479" r:id="rId14"/>
    <p:sldId id="480" r:id="rId15"/>
    <p:sldId id="481" r:id="rId16"/>
    <p:sldId id="482" r:id="rId17"/>
    <p:sldId id="483" r:id="rId18"/>
    <p:sldId id="484" r:id="rId19"/>
    <p:sldId id="485" r:id="rId20"/>
    <p:sldId id="487" r:id="rId21"/>
    <p:sldId id="486" r:id="rId22"/>
    <p:sldId id="488" r:id="rId23"/>
    <p:sldId id="489" r:id="rId24"/>
    <p:sldId id="490" r:id="rId25"/>
    <p:sldId id="491" r:id="rId26"/>
    <p:sldId id="492" r:id="rId27"/>
    <p:sldId id="493" r:id="rId28"/>
    <p:sldId id="495" r:id="rId29"/>
    <p:sldId id="503" r:id="rId30"/>
    <p:sldId id="504" r:id="rId31"/>
    <p:sldId id="505" r:id="rId32"/>
    <p:sldId id="506" r:id="rId33"/>
    <p:sldId id="507" r:id="rId34"/>
    <p:sldId id="509" r:id="rId35"/>
    <p:sldId id="510" r:id="rId36"/>
    <p:sldId id="511" r:id="rId37"/>
    <p:sldId id="512" r:id="rId38"/>
    <p:sldId id="513" r:id="rId39"/>
    <p:sldId id="514" r:id="rId40"/>
    <p:sldId id="517" r:id="rId41"/>
    <p:sldId id="516" r:id="rId42"/>
    <p:sldId id="515" r:id="rId43"/>
    <p:sldId id="518" r:id="rId44"/>
  </p:sldIdLst>
  <p:sldSz cx="10080625" cy="7561263"/>
  <p:notesSz cx="6858000" cy="9144000"/>
  <p:defaultTextStyle>
    <a:defPPr>
      <a:defRPr lang="de-DE"/>
    </a:defPPr>
    <a:lvl1pPr marL="0" algn="l" defTabSz="1008035" rtl="0" eaLnBrk="1" latinLnBrk="0" hangingPunct="1">
      <a:defRPr sz="2000" kern="1200">
        <a:solidFill>
          <a:schemeClr val="tx1"/>
        </a:solidFill>
        <a:latin typeface="+mn-lt"/>
        <a:ea typeface="+mn-ea"/>
        <a:cs typeface="+mn-cs"/>
      </a:defRPr>
    </a:lvl1pPr>
    <a:lvl2pPr marL="504017" algn="l" defTabSz="1008035" rtl="0" eaLnBrk="1" latinLnBrk="0" hangingPunct="1">
      <a:defRPr sz="2000" kern="1200">
        <a:solidFill>
          <a:schemeClr val="tx1"/>
        </a:solidFill>
        <a:latin typeface="+mn-lt"/>
        <a:ea typeface="+mn-ea"/>
        <a:cs typeface="+mn-cs"/>
      </a:defRPr>
    </a:lvl2pPr>
    <a:lvl3pPr marL="1008035" algn="l" defTabSz="1008035" rtl="0" eaLnBrk="1" latinLnBrk="0" hangingPunct="1">
      <a:defRPr sz="2000" kern="1200">
        <a:solidFill>
          <a:schemeClr val="tx1"/>
        </a:solidFill>
        <a:latin typeface="+mn-lt"/>
        <a:ea typeface="+mn-ea"/>
        <a:cs typeface="+mn-cs"/>
      </a:defRPr>
    </a:lvl3pPr>
    <a:lvl4pPr marL="1512052" algn="l" defTabSz="1008035" rtl="0" eaLnBrk="1" latinLnBrk="0" hangingPunct="1">
      <a:defRPr sz="2000" kern="1200">
        <a:solidFill>
          <a:schemeClr val="tx1"/>
        </a:solidFill>
        <a:latin typeface="+mn-lt"/>
        <a:ea typeface="+mn-ea"/>
        <a:cs typeface="+mn-cs"/>
      </a:defRPr>
    </a:lvl4pPr>
    <a:lvl5pPr marL="2016069" algn="l" defTabSz="1008035" rtl="0" eaLnBrk="1" latinLnBrk="0" hangingPunct="1">
      <a:defRPr sz="2000" kern="1200">
        <a:solidFill>
          <a:schemeClr val="tx1"/>
        </a:solidFill>
        <a:latin typeface="+mn-lt"/>
        <a:ea typeface="+mn-ea"/>
        <a:cs typeface="+mn-cs"/>
      </a:defRPr>
    </a:lvl5pPr>
    <a:lvl6pPr marL="2520086" algn="l" defTabSz="1008035" rtl="0" eaLnBrk="1" latinLnBrk="0" hangingPunct="1">
      <a:defRPr sz="2000" kern="1200">
        <a:solidFill>
          <a:schemeClr val="tx1"/>
        </a:solidFill>
        <a:latin typeface="+mn-lt"/>
        <a:ea typeface="+mn-ea"/>
        <a:cs typeface="+mn-cs"/>
      </a:defRPr>
    </a:lvl6pPr>
    <a:lvl7pPr marL="3024104" algn="l" defTabSz="1008035" rtl="0" eaLnBrk="1" latinLnBrk="0" hangingPunct="1">
      <a:defRPr sz="2000" kern="1200">
        <a:solidFill>
          <a:schemeClr val="tx1"/>
        </a:solidFill>
        <a:latin typeface="+mn-lt"/>
        <a:ea typeface="+mn-ea"/>
        <a:cs typeface="+mn-cs"/>
      </a:defRPr>
    </a:lvl7pPr>
    <a:lvl8pPr marL="3528121" algn="l" defTabSz="1008035" rtl="0" eaLnBrk="1" latinLnBrk="0" hangingPunct="1">
      <a:defRPr sz="2000" kern="1200">
        <a:solidFill>
          <a:schemeClr val="tx1"/>
        </a:solidFill>
        <a:latin typeface="+mn-lt"/>
        <a:ea typeface="+mn-ea"/>
        <a:cs typeface="+mn-cs"/>
      </a:defRPr>
    </a:lvl8pPr>
    <a:lvl9pPr marL="4032138" algn="l" defTabSz="1008035"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59">
          <p15:clr>
            <a:srgbClr val="A4A3A4"/>
          </p15:clr>
        </p15:guide>
        <p15:guide id="2" pos="30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C11C"/>
    <a:srgbClr val="003560"/>
    <a:srgbClr val="CDDEFF"/>
    <a:srgbClr val="E7EFFF"/>
    <a:srgbClr val="E6E4E4"/>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00" autoAdjust="0"/>
    <p:restoredTop sz="94707" autoAdjust="0"/>
  </p:normalViewPr>
  <p:slideViewPr>
    <p:cSldViewPr snapToGrid="0" snapToObjects="1">
      <p:cViewPr varScale="1">
        <p:scale>
          <a:sx n="77" d="100"/>
          <a:sy n="77" d="100"/>
        </p:scale>
        <p:origin x="576" y="192"/>
      </p:cViewPr>
      <p:guideLst>
        <p:guide orient="horz" pos="1859"/>
        <p:guide pos="309"/>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RUB Scala MZ" pitchFamily="2" charset="0"/>
              </a:defRPr>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RUB Scala MZ" pitchFamily="2" charset="0"/>
              </a:defRPr>
            </a:lvl1pPr>
          </a:lstStyle>
          <a:p>
            <a:fld id="{84C8A77F-3D00-445F-B220-9D8F98DF2D8C}" type="datetimeFigureOut">
              <a:rPr lang="de-DE" smtClean="0"/>
              <a:pPr/>
              <a:t>14.11.24</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RUB Scala MZ" pitchFamily="2" charset="0"/>
              </a:defRPr>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RUB Scala MZ" pitchFamily="2" charset="0"/>
              </a:defRPr>
            </a:lvl1pPr>
          </a:lstStyle>
          <a:p>
            <a:fld id="{2FF142B0-932D-45B5-941B-F78BA9A0660B}" type="slidenum">
              <a:rPr lang="de-DE" smtClean="0"/>
              <a:pPr/>
              <a:t>‹Nr.›</a:t>
            </a:fld>
            <a:endParaRPr lang="de-DE" dirty="0"/>
          </a:p>
        </p:txBody>
      </p:sp>
    </p:spTree>
    <p:extLst>
      <p:ext uri="{BB962C8B-B14F-4D97-AF65-F5344CB8AC3E}">
        <p14:creationId xmlns:p14="http://schemas.microsoft.com/office/powerpoint/2010/main" val="1148381593"/>
      </p:ext>
    </p:extLst>
  </p:cSld>
  <p:clrMap bg1="lt1" tx1="dk1" bg2="lt2" tx2="dk2" accent1="accent1" accent2="accent2" accent3="accent3" accent4="accent4" accent5="accent5" accent6="accent6" hlink="hlink" folHlink="folHlink"/>
  <p:notesStyle>
    <a:lvl1pPr marL="0" algn="l" defTabSz="1008035" rtl="0" eaLnBrk="1" latinLnBrk="0" hangingPunct="1">
      <a:defRPr sz="1300" kern="1200">
        <a:solidFill>
          <a:schemeClr val="tx1"/>
        </a:solidFill>
        <a:latin typeface="RUB Scala MZ" pitchFamily="2" charset="0"/>
        <a:ea typeface="+mn-ea"/>
        <a:cs typeface="+mn-cs"/>
      </a:defRPr>
    </a:lvl1pPr>
    <a:lvl2pPr marL="504017" algn="l" defTabSz="1008035" rtl="0" eaLnBrk="1" latinLnBrk="0" hangingPunct="1">
      <a:defRPr sz="1300" kern="1200">
        <a:solidFill>
          <a:schemeClr val="tx1"/>
        </a:solidFill>
        <a:latin typeface="RUB Scala MZ" pitchFamily="2" charset="0"/>
        <a:ea typeface="+mn-ea"/>
        <a:cs typeface="+mn-cs"/>
      </a:defRPr>
    </a:lvl2pPr>
    <a:lvl3pPr marL="1008035" algn="l" defTabSz="1008035" rtl="0" eaLnBrk="1" latinLnBrk="0" hangingPunct="1">
      <a:defRPr sz="1300" kern="1200">
        <a:solidFill>
          <a:schemeClr val="tx1"/>
        </a:solidFill>
        <a:latin typeface="RUB Scala MZ" pitchFamily="2" charset="0"/>
        <a:ea typeface="+mn-ea"/>
        <a:cs typeface="+mn-cs"/>
      </a:defRPr>
    </a:lvl3pPr>
    <a:lvl4pPr marL="1512052" algn="l" defTabSz="1008035" rtl="0" eaLnBrk="1" latinLnBrk="0" hangingPunct="1">
      <a:defRPr sz="1300" kern="1200">
        <a:solidFill>
          <a:schemeClr val="tx1"/>
        </a:solidFill>
        <a:latin typeface="RUB Scala MZ" pitchFamily="2" charset="0"/>
        <a:ea typeface="+mn-ea"/>
        <a:cs typeface="+mn-cs"/>
      </a:defRPr>
    </a:lvl4pPr>
    <a:lvl5pPr marL="2016069" algn="l" defTabSz="1008035" rtl="0" eaLnBrk="1" latinLnBrk="0" hangingPunct="1">
      <a:defRPr sz="1300" kern="1200">
        <a:solidFill>
          <a:schemeClr val="tx1"/>
        </a:solidFill>
        <a:latin typeface="RUB Scala MZ" pitchFamily="2" charset="0"/>
        <a:ea typeface="+mn-ea"/>
        <a:cs typeface="+mn-cs"/>
      </a:defRPr>
    </a:lvl5pPr>
    <a:lvl6pPr marL="2520086" algn="l" defTabSz="1008035" rtl="0" eaLnBrk="1" latinLnBrk="0" hangingPunct="1">
      <a:defRPr sz="1300" kern="1200">
        <a:solidFill>
          <a:schemeClr val="tx1"/>
        </a:solidFill>
        <a:latin typeface="+mn-lt"/>
        <a:ea typeface="+mn-ea"/>
        <a:cs typeface="+mn-cs"/>
      </a:defRPr>
    </a:lvl6pPr>
    <a:lvl7pPr marL="3024104" algn="l" defTabSz="1008035" rtl="0" eaLnBrk="1" latinLnBrk="0" hangingPunct="1">
      <a:defRPr sz="1300" kern="1200">
        <a:solidFill>
          <a:schemeClr val="tx1"/>
        </a:solidFill>
        <a:latin typeface="+mn-lt"/>
        <a:ea typeface="+mn-ea"/>
        <a:cs typeface="+mn-cs"/>
      </a:defRPr>
    </a:lvl7pPr>
    <a:lvl8pPr marL="3528121" algn="l" defTabSz="1008035" rtl="0" eaLnBrk="1" latinLnBrk="0" hangingPunct="1">
      <a:defRPr sz="1300" kern="1200">
        <a:solidFill>
          <a:schemeClr val="tx1"/>
        </a:solidFill>
        <a:latin typeface="+mn-lt"/>
        <a:ea typeface="+mn-ea"/>
        <a:cs typeface="+mn-cs"/>
      </a:defRPr>
    </a:lvl8pPr>
    <a:lvl9pPr marL="4032138" algn="l" defTabSz="100803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Folienbildplatzhalter 1"/>
          <p:cNvSpPr>
            <a:spLocks noGrp="1" noRot="1" noChangeAspect="1"/>
          </p:cNvSpPr>
          <p:nvPr>
            <p:ph type="sldImg"/>
          </p:nvPr>
        </p:nvSpPr>
        <p:spPr bwMode="auto">
          <a:noFill/>
          <a:ln>
            <a:solidFill>
              <a:srgbClr val="000000"/>
            </a:solidFill>
            <a:miter lim="800000"/>
            <a:headEnd/>
            <a:tailEnd/>
          </a:ln>
        </p:spPr>
      </p:sp>
      <p:sp>
        <p:nvSpPr>
          <p:cNvPr id="13314"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a:latin typeface="RUB Scala MZ"/>
            </a:endParaRPr>
          </a:p>
        </p:txBody>
      </p:sp>
      <p:sp>
        <p:nvSpPr>
          <p:cNvPr id="13315"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006475" fontAlgn="base">
              <a:spcBef>
                <a:spcPct val="0"/>
              </a:spcBef>
              <a:spcAft>
                <a:spcPct val="0"/>
              </a:spcAft>
            </a:pPr>
            <a:fld id="{75645B67-0FEF-441D-B2F8-BE3A6F7FF87C}" type="slidenum">
              <a:rPr lang="de-DE" smtClean="0">
                <a:latin typeface="RUB Scala MZ"/>
              </a:rPr>
              <a:pPr defTabSz="1006475" fontAlgn="base">
                <a:spcBef>
                  <a:spcPct val="0"/>
                </a:spcBef>
                <a:spcAft>
                  <a:spcPct val="0"/>
                </a:spcAft>
              </a:pPr>
              <a:t>1</a:t>
            </a:fld>
            <a:endParaRPr lang="de-DE">
              <a:latin typeface="RUB Scala MZ"/>
            </a:endParaRPr>
          </a:p>
        </p:txBody>
      </p:sp>
    </p:spTree>
    <p:extLst>
      <p:ext uri="{BB962C8B-B14F-4D97-AF65-F5344CB8AC3E}">
        <p14:creationId xmlns:p14="http://schemas.microsoft.com/office/powerpoint/2010/main" val="1779582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10</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3922067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11</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4276686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12</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3482614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13</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3876720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14</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887309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15</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1829505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16</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3843221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17</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3202583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18</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1690372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19</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1131059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Folienbildplatzhalter 1"/>
          <p:cNvSpPr>
            <a:spLocks noGrp="1" noRot="1" noChangeAspect="1"/>
          </p:cNvSpPr>
          <p:nvPr>
            <p:ph type="sldImg"/>
          </p:nvPr>
        </p:nvSpPr>
        <p:spPr bwMode="auto">
          <a:noFill/>
          <a:ln>
            <a:solidFill>
              <a:srgbClr val="000000"/>
            </a:solidFill>
            <a:miter lim="800000"/>
            <a:headEnd/>
            <a:tailEnd/>
          </a:ln>
        </p:spPr>
      </p:sp>
      <p:sp>
        <p:nvSpPr>
          <p:cNvPr id="13314"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a:latin typeface="RUB Scala MZ"/>
            </a:endParaRPr>
          </a:p>
        </p:txBody>
      </p:sp>
      <p:sp>
        <p:nvSpPr>
          <p:cNvPr id="13315"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006475" fontAlgn="base">
              <a:spcBef>
                <a:spcPct val="0"/>
              </a:spcBef>
              <a:spcAft>
                <a:spcPct val="0"/>
              </a:spcAft>
            </a:pPr>
            <a:fld id="{75645B67-0FEF-441D-B2F8-BE3A6F7FF87C}" type="slidenum">
              <a:rPr lang="de-DE" smtClean="0">
                <a:latin typeface="RUB Scala MZ"/>
              </a:rPr>
              <a:pPr defTabSz="1006475" fontAlgn="base">
                <a:spcBef>
                  <a:spcPct val="0"/>
                </a:spcBef>
                <a:spcAft>
                  <a:spcPct val="0"/>
                </a:spcAft>
              </a:pPr>
              <a:t>2</a:t>
            </a:fld>
            <a:endParaRPr lang="de-DE">
              <a:latin typeface="RUB Scala MZ"/>
            </a:endParaRPr>
          </a:p>
        </p:txBody>
      </p:sp>
    </p:spTree>
    <p:extLst>
      <p:ext uri="{BB962C8B-B14F-4D97-AF65-F5344CB8AC3E}">
        <p14:creationId xmlns:p14="http://schemas.microsoft.com/office/powerpoint/2010/main" val="520598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20</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1736889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21</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1276612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22</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2028569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23</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1687753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24</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130932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25</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1479230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26</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2838481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27</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2370009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28</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1540940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29</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1968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bwMode="auto">
          <a:noFill/>
          <a:ln>
            <a:solidFill>
              <a:srgbClr val="000000"/>
            </a:solidFill>
            <a:miter lim="800000"/>
            <a:headEnd/>
            <a:tailEnd/>
          </a:ln>
        </p:spPr>
      </p:sp>
      <p:sp>
        <p:nvSpPr>
          <p:cNvPr id="19458"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a:latin typeface="RUB Scala MZ"/>
            </a:endParaRPr>
          </a:p>
        </p:txBody>
      </p:sp>
      <p:sp>
        <p:nvSpPr>
          <p:cNvPr id="19459"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006475" fontAlgn="base">
              <a:spcBef>
                <a:spcPct val="0"/>
              </a:spcBef>
              <a:spcAft>
                <a:spcPct val="0"/>
              </a:spcAft>
            </a:pPr>
            <a:fld id="{C423E396-0B50-4327-9838-2BE51EA053E8}" type="slidenum">
              <a:rPr lang="de-DE" smtClean="0">
                <a:solidFill>
                  <a:srgbClr val="000000"/>
                </a:solidFill>
                <a:latin typeface="RUB Scala MZ"/>
              </a:rPr>
              <a:pPr defTabSz="1006475" fontAlgn="base">
                <a:spcBef>
                  <a:spcPct val="0"/>
                </a:spcBef>
                <a:spcAft>
                  <a:spcPct val="0"/>
                </a:spcAft>
              </a:pPr>
              <a:t>3</a:t>
            </a:fld>
            <a:endParaRPr lang="de-DE">
              <a:solidFill>
                <a:srgbClr val="000000"/>
              </a:solidFill>
              <a:latin typeface="RUB Scala MZ"/>
            </a:endParaRPr>
          </a:p>
        </p:txBody>
      </p:sp>
    </p:spTree>
    <p:extLst>
      <p:ext uri="{BB962C8B-B14F-4D97-AF65-F5344CB8AC3E}">
        <p14:creationId xmlns:p14="http://schemas.microsoft.com/office/powerpoint/2010/main" val="819364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30</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3118406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31</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991175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32</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1249483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33</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302223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34</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1030769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35</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3123213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36</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110799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37</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11109086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38</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4111685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39</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3612516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4</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1152786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5</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3143748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6</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2336326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7</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1234343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8</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284568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p:cNvSpPr>
            <a:spLocks noGrp="1" noRot="1" noChangeAspect="1"/>
          </p:cNvSpPr>
          <p:nvPr>
            <p:ph type="sldImg"/>
          </p:nvPr>
        </p:nvSpPr>
        <p:spPr bwMode="auto">
          <a:noFill/>
          <a:ln>
            <a:solidFill>
              <a:srgbClr val="000000"/>
            </a:solidFill>
            <a:miter lim="800000"/>
            <a:headEnd/>
            <a:tailEnd/>
          </a:ln>
        </p:spPr>
      </p:sp>
      <p:sp>
        <p:nvSpPr>
          <p:cNvPr id="3277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latin typeface="RUB Scala MZ"/>
            </a:endParaRPr>
          </a:p>
        </p:txBody>
      </p:sp>
      <p:sp>
        <p:nvSpPr>
          <p:cNvPr id="3277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1006475" rtl="0" eaLnBrk="1" fontAlgn="base" latinLnBrk="0" hangingPunct="1">
              <a:lnSpc>
                <a:spcPct val="100000"/>
              </a:lnSpc>
              <a:spcBef>
                <a:spcPct val="0"/>
              </a:spcBef>
              <a:spcAft>
                <a:spcPct val="0"/>
              </a:spcAft>
              <a:buClrTx/>
              <a:buSzTx/>
              <a:buFontTx/>
              <a:buNone/>
              <a:tabLst/>
              <a:defRPr/>
            </a:pPr>
            <a:fld id="{EBAF7F02-A0DA-41E1-AD71-079A93683990}" type="slidenum">
              <a:rPr kumimoji="0" lang="de-DE" sz="1200" b="0" i="0" u="none" strike="noStrike" kern="1200" cap="none" spc="0" normalizeH="0" baseline="0" noProof="0">
                <a:ln>
                  <a:noFill/>
                </a:ln>
                <a:solidFill>
                  <a:srgbClr val="000000"/>
                </a:solidFill>
                <a:effectLst/>
                <a:uLnTx/>
                <a:uFillTx/>
                <a:latin typeface="RUB Scala MZ"/>
                <a:ea typeface="+mn-ea"/>
                <a:cs typeface="+mn-cs"/>
              </a:rPr>
              <a:pPr marL="0" marR="0" lvl="0" indent="0" algn="r" defTabSz="1006475" rtl="0" eaLnBrk="1" fontAlgn="base" latinLnBrk="0" hangingPunct="1">
                <a:lnSpc>
                  <a:spcPct val="100000"/>
                </a:lnSpc>
                <a:spcBef>
                  <a:spcPct val="0"/>
                </a:spcBef>
                <a:spcAft>
                  <a:spcPct val="0"/>
                </a:spcAft>
                <a:buClrTx/>
                <a:buSzTx/>
                <a:buFontTx/>
                <a:buNone/>
                <a:tabLst/>
                <a:defRPr/>
              </a:pPr>
              <a:t>9</a:t>
            </a:fld>
            <a:endParaRPr kumimoji="0" lang="de-DE" sz="1200" b="0" i="0" u="none" strike="noStrike" kern="1200" cap="none" spc="0" normalizeH="0" baseline="0" noProof="0">
              <a:ln>
                <a:noFill/>
              </a:ln>
              <a:solidFill>
                <a:srgbClr val="000000"/>
              </a:solidFill>
              <a:effectLst/>
              <a:uLnTx/>
              <a:uFillTx/>
              <a:latin typeface="RUB Scala MZ"/>
              <a:ea typeface="+mn-ea"/>
              <a:cs typeface="+mn-cs"/>
            </a:endParaRPr>
          </a:p>
        </p:txBody>
      </p:sp>
    </p:spTree>
    <p:extLst>
      <p:ext uri="{BB962C8B-B14F-4D97-AF65-F5344CB8AC3E}">
        <p14:creationId xmlns:p14="http://schemas.microsoft.com/office/powerpoint/2010/main" val="2844762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mit Tex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546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foli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formate">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4113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1008035" rtl="0" eaLnBrk="1" latinLnBrk="0" hangingPunct="1">
        <a:spcBef>
          <a:spcPct val="0"/>
        </a:spcBef>
        <a:buNone/>
        <a:defRPr sz="4900" kern="1200">
          <a:solidFill>
            <a:schemeClr val="tx1"/>
          </a:solidFill>
          <a:latin typeface="+mj-lt"/>
          <a:ea typeface="+mj-ea"/>
          <a:cs typeface="+mj-cs"/>
        </a:defRPr>
      </a:lvl1pPr>
    </p:titleStyle>
    <p:bodyStyle>
      <a:lvl1pPr marL="378013" indent="-378013" algn="l" defTabSz="1008035" rtl="0" eaLnBrk="1" latinLnBrk="0" hangingPunct="1">
        <a:spcBef>
          <a:spcPct val="20000"/>
        </a:spcBef>
        <a:buFont typeface="Arial" pitchFamily="34" charset="0"/>
        <a:buChar char="•"/>
        <a:defRPr sz="3500" kern="1200">
          <a:solidFill>
            <a:schemeClr val="tx1"/>
          </a:solidFill>
          <a:latin typeface="+mn-lt"/>
          <a:ea typeface="+mn-ea"/>
          <a:cs typeface="+mn-cs"/>
        </a:defRPr>
      </a:lvl1pPr>
      <a:lvl2pPr marL="819028" indent="-315011" algn="l" defTabSz="1008035"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60043" indent="-252009" algn="l" defTabSz="1008035"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6406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68078"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72095"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6112"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8013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4147"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de-DE"/>
      </a:defPPr>
      <a:lvl1pPr marL="0" algn="l" defTabSz="1008035" rtl="0" eaLnBrk="1" latinLnBrk="0" hangingPunct="1">
        <a:defRPr sz="2000" kern="1200">
          <a:solidFill>
            <a:schemeClr val="tx1"/>
          </a:solidFill>
          <a:latin typeface="+mn-lt"/>
          <a:ea typeface="+mn-ea"/>
          <a:cs typeface="+mn-cs"/>
        </a:defRPr>
      </a:lvl1pPr>
      <a:lvl2pPr marL="504017" algn="l" defTabSz="1008035" rtl="0" eaLnBrk="1" latinLnBrk="0" hangingPunct="1">
        <a:defRPr sz="2000" kern="1200">
          <a:solidFill>
            <a:schemeClr val="tx1"/>
          </a:solidFill>
          <a:latin typeface="+mn-lt"/>
          <a:ea typeface="+mn-ea"/>
          <a:cs typeface="+mn-cs"/>
        </a:defRPr>
      </a:lvl2pPr>
      <a:lvl3pPr marL="1008035" algn="l" defTabSz="1008035" rtl="0" eaLnBrk="1" latinLnBrk="0" hangingPunct="1">
        <a:defRPr sz="2000" kern="1200">
          <a:solidFill>
            <a:schemeClr val="tx1"/>
          </a:solidFill>
          <a:latin typeface="+mn-lt"/>
          <a:ea typeface="+mn-ea"/>
          <a:cs typeface="+mn-cs"/>
        </a:defRPr>
      </a:lvl3pPr>
      <a:lvl4pPr marL="1512052" algn="l" defTabSz="1008035" rtl="0" eaLnBrk="1" latinLnBrk="0" hangingPunct="1">
        <a:defRPr sz="2000" kern="1200">
          <a:solidFill>
            <a:schemeClr val="tx1"/>
          </a:solidFill>
          <a:latin typeface="+mn-lt"/>
          <a:ea typeface="+mn-ea"/>
          <a:cs typeface="+mn-cs"/>
        </a:defRPr>
      </a:lvl4pPr>
      <a:lvl5pPr marL="2016069" algn="l" defTabSz="1008035" rtl="0" eaLnBrk="1" latinLnBrk="0" hangingPunct="1">
        <a:defRPr sz="2000" kern="1200">
          <a:solidFill>
            <a:schemeClr val="tx1"/>
          </a:solidFill>
          <a:latin typeface="+mn-lt"/>
          <a:ea typeface="+mn-ea"/>
          <a:cs typeface="+mn-cs"/>
        </a:defRPr>
      </a:lvl5pPr>
      <a:lvl6pPr marL="2520086" algn="l" defTabSz="1008035" rtl="0" eaLnBrk="1" latinLnBrk="0" hangingPunct="1">
        <a:defRPr sz="2000" kern="1200">
          <a:solidFill>
            <a:schemeClr val="tx1"/>
          </a:solidFill>
          <a:latin typeface="+mn-lt"/>
          <a:ea typeface="+mn-ea"/>
          <a:cs typeface="+mn-cs"/>
        </a:defRPr>
      </a:lvl6pPr>
      <a:lvl7pPr marL="3024104" algn="l" defTabSz="1008035" rtl="0" eaLnBrk="1" latinLnBrk="0" hangingPunct="1">
        <a:defRPr sz="2000" kern="1200">
          <a:solidFill>
            <a:schemeClr val="tx1"/>
          </a:solidFill>
          <a:latin typeface="+mn-lt"/>
          <a:ea typeface="+mn-ea"/>
          <a:cs typeface="+mn-cs"/>
        </a:defRPr>
      </a:lvl7pPr>
      <a:lvl8pPr marL="3528121" algn="l" defTabSz="1008035" rtl="0" eaLnBrk="1" latinLnBrk="0" hangingPunct="1">
        <a:defRPr sz="2000" kern="1200">
          <a:solidFill>
            <a:schemeClr val="tx1"/>
          </a:solidFill>
          <a:latin typeface="+mn-lt"/>
          <a:ea typeface="+mn-ea"/>
          <a:cs typeface="+mn-cs"/>
        </a:defRPr>
      </a:lvl8pPr>
      <a:lvl9pPr marL="4032138" algn="l" defTabSz="1008035"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7E7E7"/>
        </a:solidFill>
        <a:effectLst/>
      </p:bgPr>
    </p:bg>
    <p:spTree>
      <p:nvGrpSpPr>
        <p:cNvPr id="1" name=""/>
        <p:cNvGrpSpPr/>
        <p:nvPr/>
      </p:nvGrpSpPr>
      <p:grpSpPr>
        <a:xfrm>
          <a:off x="0" y="0"/>
          <a:ext cx="0" cy="0"/>
          <a:chOff x="0" y="0"/>
          <a:chExt cx="0" cy="0"/>
        </a:xfrm>
      </p:grpSpPr>
      <p:sp>
        <p:nvSpPr>
          <p:cNvPr id="2" name="Rechteck 1"/>
          <p:cNvSpPr/>
          <p:nvPr/>
        </p:nvSpPr>
        <p:spPr>
          <a:xfrm>
            <a:off x="0" y="-3"/>
            <a:ext cx="9122400" cy="7066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RUB Scala MZ" pitchFamily="2" charset="0"/>
            </a:endParaRPr>
          </a:p>
        </p:txBody>
      </p:sp>
      <p:pic>
        <p:nvPicPr>
          <p:cNvPr id="3" name="Inhaltsplatzhalter 5" descr="Label_RUB_WEISS-BLAU_srgb.jpg"/>
          <p:cNvPicPr>
            <a:picLocks noChangeAspect="1"/>
          </p:cNvPicPr>
          <p:nvPr/>
        </p:nvPicPr>
        <p:blipFill>
          <a:blip r:embed="rId4" cstate="print"/>
          <a:stretch>
            <a:fillRect/>
          </a:stretch>
        </p:blipFill>
        <p:spPr>
          <a:xfrm>
            <a:off x="8157600" y="0"/>
            <a:ext cx="1440000" cy="1440000"/>
          </a:xfrm>
          <a:prstGeom prst="rect">
            <a:avLst/>
          </a:prstGeom>
        </p:spPr>
      </p:pic>
      <p:pic>
        <p:nvPicPr>
          <p:cNvPr id="4" name="Grafik 3" descr="Wortmarke_BLAU_srgb.jpg"/>
          <p:cNvPicPr>
            <a:picLocks noChangeAspect="1"/>
          </p:cNvPicPr>
          <p:nvPr/>
        </p:nvPicPr>
        <p:blipFill>
          <a:blip r:embed="rId5" cstate="print"/>
          <a:stretch>
            <a:fillRect/>
          </a:stretch>
        </p:blipFill>
        <p:spPr>
          <a:xfrm>
            <a:off x="486000" y="468000"/>
            <a:ext cx="2376000" cy="155307"/>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9" r:id="rId2"/>
  </p:sldLayoutIdLst>
  <p:txStyles>
    <p:titleStyle>
      <a:lvl1pPr algn="ctr" defTabSz="1008035" rtl="0" eaLnBrk="1" latinLnBrk="0" hangingPunct="1">
        <a:spcBef>
          <a:spcPct val="0"/>
        </a:spcBef>
        <a:buNone/>
        <a:defRPr sz="4900" kern="1200">
          <a:solidFill>
            <a:schemeClr val="tx1"/>
          </a:solidFill>
          <a:latin typeface="+mj-lt"/>
          <a:ea typeface="+mj-ea"/>
          <a:cs typeface="+mj-cs"/>
        </a:defRPr>
      </a:lvl1pPr>
    </p:titleStyle>
    <p:bodyStyle>
      <a:lvl1pPr marL="378013" indent="-378013" algn="l" defTabSz="1008035" rtl="0" eaLnBrk="1" latinLnBrk="0" hangingPunct="1">
        <a:spcBef>
          <a:spcPct val="20000"/>
        </a:spcBef>
        <a:buFont typeface="Arial" pitchFamily="34" charset="0"/>
        <a:buChar char="•"/>
        <a:defRPr sz="3500" kern="1200">
          <a:solidFill>
            <a:schemeClr val="tx1"/>
          </a:solidFill>
          <a:latin typeface="+mn-lt"/>
          <a:ea typeface="+mn-ea"/>
          <a:cs typeface="+mn-cs"/>
        </a:defRPr>
      </a:lvl1pPr>
      <a:lvl2pPr marL="819028" indent="-315011" algn="l" defTabSz="1008035"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60043" indent="-252009" algn="l" defTabSz="1008035"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6406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68078"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72095"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6112"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8013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4147"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de-DE"/>
      </a:defPPr>
      <a:lvl1pPr marL="0" algn="l" defTabSz="1008035" rtl="0" eaLnBrk="1" latinLnBrk="0" hangingPunct="1">
        <a:defRPr sz="2000" kern="1200">
          <a:solidFill>
            <a:schemeClr val="tx1"/>
          </a:solidFill>
          <a:latin typeface="+mn-lt"/>
          <a:ea typeface="+mn-ea"/>
          <a:cs typeface="+mn-cs"/>
        </a:defRPr>
      </a:lvl1pPr>
      <a:lvl2pPr marL="504017" algn="l" defTabSz="1008035" rtl="0" eaLnBrk="1" latinLnBrk="0" hangingPunct="1">
        <a:defRPr sz="2000" kern="1200">
          <a:solidFill>
            <a:schemeClr val="tx1"/>
          </a:solidFill>
          <a:latin typeface="+mn-lt"/>
          <a:ea typeface="+mn-ea"/>
          <a:cs typeface="+mn-cs"/>
        </a:defRPr>
      </a:lvl2pPr>
      <a:lvl3pPr marL="1008035" algn="l" defTabSz="1008035" rtl="0" eaLnBrk="1" latinLnBrk="0" hangingPunct="1">
        <a:defRPr sz="2000" kern="1200">
          <a:solidFill>
            <a:schemeClr val="tx1"/>
          </a:solidFill>
          <a:latin typeface="+mn-lt"/>
          <a:ea typeface="+mn-ea"/>
          <a:cs typeface="+mn-cs"/>
        </a:defRPr>
      </a:lvl3pPr>
      <a:lvl4pPr marL="1512052" algn="l" defTabSz="1008035" rtl="0" eaLnBrk="1" latinLnBrk="0" hangingPunct="1">
        <a:defRPr sz="2000" kern="1200">
          <a:solidFill>
            <a:schemeClr val="tx1"/>
          </a:solidFill>
          <a:latin typeface="+mn-lt"/>
          <a:ea typeface="+mn-ea"/>
          <a:cs typeface="+mn-cs"/>
        </a:defRPr>
      </a:lvl4pPr>
      <a:lvl5pPr marL="2016069" algn="l" defTabSz="1008035" rtl="0" eaLnBrk="1" latinLnBrk="0" hangingPunct="1">
        <a:defRPr sz="2000" kern="1200">
          <a:solidFill>
            <a:schemeClr val="tx1"/>
          </a:solidFill>
          <a:latin typeface="+mn-lt"/>
          <a:ea typeface="+mn-ea"/>
          <a:cs typeface="+mn-cs"/>
        </a:defRPr>
      </a:lvl5pPr>
      <a:lvl6pPr marL="2520086" algn="l" defTabSz="1008035" rtl="0" eaLnBrk="1" latinLnBrk="0" hangingPunct="1">
        <a:defRPr sz="2000" kern="1200">
          <a:solidFill>
            <a:schemeClr val="tx1"/>
          </a:solidFill>
          <a:latin typeface="+mn-lt"/>
          <a:ea typeface="+mn-ea"/>
          <a:cs typeface="+mn-cs"/>
        </a:defRPr>
      </a:lvl6pPr>
      <a:lvl7pPr marL="3024104" algn="l" defTabSz="1008035" rtl="0" eaLnBrk="1" latinLnBrk="0" hangingPunct="1">
        <a:defRPr sz="2000" kern="1200">
          <a:solidFill>
            <a:schemeClr val="tx1"/>
          </a:solidFill>
          <a:latin typeface="+mn-lt"/>
          <a:ea typeface="+mn-ea"/>
          <a:cs typeface="+mn-cs"/>
        </a:defRPr>
      </a:lvl7pPr>
      <a:lvl8pPr marL="3528121" algn="l" defTabSz="1008035" rtl="0" eaLnBrk="1" latinLnBrk="0" hangingPunct="1">
        <a:defRPr sz="2000" kern="1200">
          <a:solidFill>
            <a:schemeClr val="tx1"/>
          </a:solidFill>
          <a:latin typeface="+mn-lt"/>
          <a:ea typeface="+mn-ea"/>
          <a:cs typeface="+mn-cs"/>
        </a:defRPr>
      </a:lvl8pPr>
      <a:lvl9pPr marL="4032138" algn="l" defTabSz="1008035"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7E7E7"/>
        </a:solidFill>
        <a:effectLst/>
      </p:bgPr>
    </p:bg>
    <p:spTree>
      <p:nvGrpSpPr>
        <p:cNvPr id="1" name=""/>
        <p:cNvGrpSpPr/>
        <p:nvPr/>
      </p:nvGrpSpPr>
      <p:grpSpPr>
        <a:xfrm>
          <a:off x="0" y="0"/>
          <a:ext cx="0" cy="0"/>
          <a:chOff x="0" y="0"/>
          <a:chExt cx="0" cy="0"/>
        </a:xfrm>
      </p:grpSpPr>
      <p:sp>
        <p:nvSpPr>
          <p:cNvPr id="7" name="Rechteck 6"/>
          <p:cNvSpPr/>
          <p:nvPr/>
        </p:nvSpPr>
        <p:spPr>
          <a:xfrm>
            <a:off x="0" y="-2"/>
            <a:ext cx="96012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RUB Scala MZ" pitchFamily="2" charset="0"/>
            </a:endParaRPr>
          </a:p>
        </p:txBody>
      </p:sp>
      <p:pic>
        <p:nvPicPr>
          <p:cNvPr id="8" name="Inhaltsplatzhalter 5" descr="Label_RUB_WEISS-BLAU_srgb.jpg"/>
          <p:cNvPicPr>
            <a:picLocks noChangeAspect="1"/>
          </p:cNvPicPr>
          <p:nvPr/>
        </p:nvPicPr>
        <p:blipFill>
          <a:blip r:embed="rId3" cstate="print"/>
          <a:stretch>
            <a:fillRect/>
          </a:stretch>
        </p:blipFill>
        <p:spPr>
          <a:xfrm>
            <a:off x="9118800" y="0"/>
            <a:ext cx="720000" cy="720000"/>
          </a:xfrm>
          <a:prstGeom prst="rect">
            <a:avLst/>
          </a:prstGeom>
        </p:spPr>
      </p:pic>
      <p:pic>
        <p:nvPicPr>
          <p:cNvPr id="10" name="Grafik 9" descr="Wortmarke_BLAU_srgb.jpg"/>
          <p:cNvPicPr>
            <a:picLocks noChangeAspect="1"/>
          </p:cNvPicPr>
          <p:nvPr/>
        </p:nvPicPr>
        <p:blipFill>
          <a:blip r:embed="rId4" cstate="print"/>
          <a:stretch>
            <a:fillRect/>
          </a:stretch>
        </p:blipFill>
        <p:spPr>
          <a:xfrm>
            <a:off x="486000" y="229288"/>
            <a:ext cx="1728000" cy="112953"/>
          </a:xfrm>
          <a:prstGeom prst="rect">
            <a:avLst/>
          </a:prstGeom>
        </p:spPr>
      </p:pic>
      <p:sp>
        <p:nvSpPr>
          <p:cNvPr id="23" name="Textfeld 22"/>
          <p:cNvSpPr txBox="1"/>
          <p:nvPr/>
        </p:nvSpPr>
        <p:spPr>
          <a:xfrm>
            <a:off x="9194740" y="7138217"/>
            <a:ext cx="366714" cy="153888"/>
          </a:xfrm>
          <a:prstGeom prst="rect">
            <a:avLst/>
          </a:prstGeom>
          <a:noFill/>
        </p:spPr>
        <p:txBody>
          <a:bodyPr wrap="square" lIns="0" tIns="0" rIns="0" bIns="0" rtlCol="0">
            <a:spAutoFit/>
          </a:bodyPr>
          <a:lstStyle/>
          <a:p>
            <a:pPr algn="r"/>
            <a:fld id="{9CF035EB-F284-40BB-A304-AA520D83863F}" type="slidenum">
              <a:rPr lang="de-DE" sz="1000" baseline="0" smtClean="0">
                <a:latin typeface="RUB Scala MZ" pitchFamily="2" charset="0"/>
                <a:cs typeface="Arial" pitchFamily="34" charset="0"/>
              </a:rPr>
              <a:pPr algn="r"/>
              <a:t>‹Nr.›</a:t>
            </a:fld>
            <a:endParaRPr lang="de-DE" sz="1000" baseline="0" dirty="0">
              <a:latin typeface="RUB Scala MZ" pitchFamily="2"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1008035" rtl="0" eaLnBrk="1" latinLnBrk="0" hangingPunct="1">
        <a:spcBef>
          <a:spcPct val="0"/>
        </a:spcBef>
        <a:buNone/>
        <a:defRPr sz="4900" kern="1200">
          <a:solidFill>
            <a:schemeClr val="tx1"/>
          </a:solidFill>
          <a:latin typeface="+mj-lt"/>
          <a:ea typeface="+mj-ea"/>
          <a:cs typeface="+mj-cs"/>
        </a:defRPr>
      </a:lvl1pPr>
    </p:titleStyle>
    <p:bodyStyle>
      <a:lvl1pPr marL="378013" indent="-378013" algn="l" defTabSz="1008035" rtl="0" eaLnBrk="1" latinLnBrk="0" hangingPunct="1">
        <a:spcBef>
          <a:spcPct val="20000"/>
        </a:spcBef>
        <a:buFont typeface="Arial" pitchFamily="34" charset="0"/>
        <a:buChar char="•"/>
        <a:defRPr sz="3500" kern="1200">
          <a:solidFill>
            <a:schemeClr val="tx1"/>
          </a:solidFill>
          <a:latin typeface="+mn-lt"/>
          <a:ea typeface="+mn-ea"/>
          <a:cs typeface="+mn-cs"/>
        </a:defRPr>
      </a:lvl1pPr>
      <a:lvl2pPr marL="819028" indent="-315011" algn="l" defTabSz="1008035"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60043" indent="-252009" algn="l" defTabSz="1008035"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6406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68078"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72095"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6112"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8013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4147"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de-DE"/>
      </a:defPPr>
      <a:lvl1pPr marL="0" algn="l" defTabSz="1008035" rtl="0" eaLnBrk="1" latinLnBrk="0" hangingPunct="1">
        <a:defRPr sz="2000" kern="1200">
          <a:solidFill>
            <a:schemeClr val="tx1"/>
          </a:solidFill>
          <a:latin typeface="+mn-lt"/>
          <a:ea typeface="+mn-ea"/>
          <a:cs typeface="+mn-cs"/>
        </a:defRPr>
      </a:lvl1pPr>
      <a:lvl2pPr marL="504017" algn="l" defTabSz="1008035" rtl="0" eaLnBrk="1" latinLnBrk="0" hangingPunct="1">
        <a:defRPr sz="2000" kern="1200">
          <a:solidFill>
            <a:schemeClr val="tx1"/>
          </a:solidFill>
          <a:latin typeface="+mn-lt"/>
          <a:ea typeface="+mn-ea"/>
          <a:cs typeface="+mn-cs"/>
        </a:defRPr>
      </a:lvl2pPr>
      <a:lvl3pPr marL="1008035" algn="l" defTabSz="1008035" rtl="0" eaLnBrk="1" latinLnBrk="0" hangingPunct="1">
        <a:defRPr sz="2000" kern="1200">
          <a:solidFill>
            <a:schemeClr val="tx1"/>
          </a:solidFill>
          <a:latin typeface="+mn-lt"/>
          <a:ea typeface="+mn-ea"/>
          <a:cs typeface="+mn-cs"/>
        </a:defRPr>
      </a:lvl3pPr>
      <a:lvl4pPr marL="1512052" algn="l" defTabSz="1008035" rtl="0" eaLnBrk="1" latinLnBrk="0" hangingPunct="1">
        <a:defRPr sz="2000" kern="1200">
          <a:solidFill>
            <a:schemeClr val="tx1"/>
          </a:solidFill>
          <a:latin typeface="+mn-lt"/>
          <a:ea typeface="+mn-ea"/>
          <a:cs typeface="+mn-cs"/>
        </a:defRPr>
      </a:lvl4pPr>
      <a:lvl5pPr marL="2016069" algn="l" defTabSz="1008035" rtl="0" eaLnBrk="1" latinLnBrk="0" hangingPunct="1">
        <a:defRPr sz="2000" kern="1200">
          <a:solidFill>
            <a:schemeClr val="tx1"/>
          </a:solidFill>
          <a:latin typeface="+mn-lt"/>
          <a:ea typeface="+mn-ea"/>
          <a:cs typeface="+mn-cs"/>
        </a:defRPr>
      </a:lvl5pPr>
      <a:lvl6pPr marL="2520086" algn="l" defTabSz="1008035" rtl="0" eaLnBrk="1" latinLnBrk="0" hangingPunct="1">
        <a:defRPr sz="2000" kern="1200">
          <a:solidFill>
            <a:schemeClr val="tx1"/>
          </a:solidFill>
          <a:latin typeface="+mn-lt"/>
          <a:ea typeface="+mn-ea"/>
          <a:cs typeface="+mn-cs"/>
        </a:defRPr>
      </a:lvl6pPr>
      <a:lvl7pPr marL="3024104" algn="l" defTabSz="1008035" rtl="0" eaLnBrk="1" latinLnBrk="0" hangingPunct="1">
        <a:defRPr sz="2000" kern="1200">
          <a:solidFill>
            <a:schemeClr val="tx1"/>
          </a:solidFill>
          <a:latin typeface="+mn-lt"/>
          <a:ea typeface="+mn-ea"/>
          <a:cs typeface="+mn-cs"/>
        </a:defRPr>
      </a:lvl7pPr>
      <a:lvl8pPr marL="3528121" algn="l" defTabSz="1008035" rtl="0" eaLnBrk="1" latinLnBrk="0" hangingPunct="1">
        <a:defRPr sz="2000" kern="1200">
          <a:solidFill>
            <a:schemeClr val="tx1"/>
          </a:solidFill>
          <a:latin typeface="+mn-lt"/>
          <a:ea typeface="+mn-ea"/>
          <a:cs typeface="+mn-cs"/>
        </a:defRPr>
      </a:lvl8pPr>
      <a:lvl9pPr marL="4032138" algn="l" defTabSz="1008035"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feld 1"/>
          <p:cNvSpPr txBox="1"/>
          <p:nvPr/>
        </p:nvSpPr>
        <p:spPr>
          <a:xfrm>
            <a:off x="437178" y="433473"/>
            <a:ext cx="7215518" cy="1569660"/>
          </a:xfrm>
          <a:prstGeom prst="rect">
            <a:avLst/>
          </a:prstGeom>
          <a:noFill/>
        </p:spPr>
        <p:txBody>
          <a:bodyPr wrap="square" lIns="0" tIns="0" rIns="0" bIns="0" rtlCol="0">
            <a:spAutoFit/>
          </a:bodyPr>
          <a:lstStyle/>
          <a:p>
            <a:r>
              <a:rPr lang="de-DE" sz="3400" b="1" dirty="0">
                <a:solidFill>
                  <a:srgbClr val="003560"/>
                </a:solidFill>
                <a:latin typeface="RUB Scala MZ" pitchFamily="2" charset="0"/>
                <a:cs typeface="Arial" pitchFamily="34" charset="0"/>
              </a:rPr>
              <a:t>Titel der Präsentation</a:t>
            </a:r>
          </a:p>
          <a:p>
            <a:r>
              <a:rPr lang="de-DE" sz="3400" dirty="0">
                <a:solidFill>
                  <a:srgbClr val="003560"/>
                </a:solidFill>
                <a:latin typeface="RUB Scala MZ" pitchFamily="2" charset="0"/>
                <a:cs typeface="Arial" pitchFamily="34" charset="0"/>
              </a:rPr>
              <a:t>Sub-Titel der Präsentation</a:t>
            </a:r>
          </a:p>
          <a:p>
            <a:r>
              <a:rPr lang="de-DE" sz="3400" b="1" baseline="0" dirty="0">
                <a:solidFill>
                  <a:srgbClr val="8DAE10"/>
                </a:solidFill>
                <a:latin typeface="RUB Scala MZ" pitchFamily="2" charset="0"/>
                <a:cs typeface="Arial" pitchFamily="34" charset="0"/>
              </a:rPr>
              <a:t>Datum XX.XX. – XX.XX.20XX</a:t>
            </a:r>
          </a:p>
        </p:txBody>
      </p:sp>
      <p:sp>
        <p:nvSpPr>
          <p:cNvPr id="3" name="Textfeld 2"/>
          <p:cNvSpPr txBox="1"/>
          <p:nvPr/>
        </p:nvSpPr>
        <p:spPr>
          <a:xfrm>
            <a:off x="437178" y="2207462"/>
            <a:ext cx="7215518" cy="430887"/>
          </a:xfrm>
          <a:prstGeom prst="rect">
            <a:avLst/>
          </a:prstGeom>
          <a:noFill/>
        </p:spPr>
        <p:txBody>
          <a:bodyPr wrap="square" lIns="0" tIns="0" rIns="0" bIns="0" rtlCol="0">
            <a:spAutoFit/>
          </a:bodyPr>
          <a:lstStyle/>
          <a:p>
            <a:r>
              <a:rPr lang="de-DE" sz="1400" b="1" dirty="0">
                <a:solidFill>
                  <a:srgbClr val="003560"/>
                </a:solidFill>
                <a:latin typeface="RUB Scala MZ" pitchFamily="2" charset="0"/>
                <a:cs typeface="Arial" pitchFamily="34" charset="0"/>
              </a:rPr>
              <a:t>FAKULTÄT XY</a:t>
            </a:r>
          </a:p>
          <a:p>
            <a:r>
              <a:rPr lang="de-DE" sz="1400" dirty="0">
                <a:solidFill>
                  <a:srgbClr val="003560"/>
                </a:solidFill>
                <a:latin typeface="RUB Scala MZ" pitchFamily="2" charset="0"/>
                <a:cs typeface="Arial" pitchFamily="34" charset="0"/>
              </a:rPr>
              <a:t>Lehrstuhl für XY</a:t>
            </a:r>
          </a:p>
        </p:txBody>
      </p:sp>
      <p:sp>
        <p:nvSpPr>
          <p:cNvPr id="4" name="Textfeld 3"/>
          <p:cNvSpPr txBox="1"/>
          <p:nvPr/>
        </p:nvSpPr>
        <p:spPr>
          <a:xfrm>
            <a:off x="447452" y="2838985"/>
            <a:ext cx="7215518" cy="923330"/>
          </a:xfrm>
          <a:prstGeom prst="rect">
            <a:avLst/>
          </a:prstGeom>
          <a:noFill/>
        </p:spPr>
        <p:txBody>
          <a:bodyPr wrap="square" lIns="0" tIns="0" rIns="0" bIns="0" rtlCol="0">
            <a:spAutoFit/>
          </a:bodyPr>
          <a:lstStyle/>
          <a:p>
            <a:r>
              <a:rPr lang="de-DE" sz="3000" b="1" dirty="0">
                <a:solidFill>
                  <a:srgbClr val="003560"/>
                </a:solidFill>
                <a:latin typeface="RUB Scala MZ" pitchFamily="2" charset="0"/>
                <a:cs typeface="Arial" pitchFamily="34" charset="0"/>
              </a:rPr>
              <a:t>Headline bei längeren Headlines</a:t>
            </a:r>
          </a:p>
          <a:p>
            <a:r>
              <a:rPr lang="de-DE" sz="3000" dirty="0">
                <a:solidFill>
                  <a:srgbClr val="003560"/>
                </a:solidFill>
                <a:latin typeface="RUB Scala MZ" pitchFamily="2" charset="0"/>
                <a:cs typeface="Arial" pitchFamily="34" charset="0"/>
              </a:rPr>
              <a:t>Subheadline – optional</a:t>
            </a:r>
          </a:p>
        </p:txBody>
      </p:sp>
      <p:sp>
        <p:nvSpPr>
          <p:cNvPr id="5" name="Textfeld 4"/>
          <p:cNvSpPr txBox="1"/>
          <p:nvPr/>
        </p:nvSpPr>
        <p:spPr>
          <a:xfrm>
            <a:off x="437178" y="3997842"/>
            <a:ext cx="4460258" cy="1192634"/>
          </a:xfrm>
          <a:prstGeom prst="rect">
            <a:avLst/>
          </a:prstGeom>
          <a:noFill/>
        </p:spPr>
        <p:txBody>
          <a:bodyPr wrap="square" lIns="0" tIns="0" rIns="0" bIns="0" rtlCol="0">
            <a:spAutoFit/>
          </a:bodyPr>
          <a:lstStyle/>
          <a:p>
            <a:pPr indent="288000">
              <a:lnSpc>
                <a:spcPts val="2700"/>
              </a:lnSpc>
              <a:spcAft>
                <a:spcPts val="600"/>
              </a:spcAft>
              <a:buSzPct val="130000"/>
              <a:buFont typeface="Wingdings" pitchFamily="2" charset="2"/>
              <a:buChar char="§"/>
            </a:pPr>
            <a:r>
              <a:rPr lang="de-DE" dirty="0" err="1">
                <a:latin typeface="RUB Scala MZ" pitchFamily="2" charset="0"/>
                <a:cs typeface="Arial" pitchFamily="34" charset="0"/>
              </a:rPr>
              <a:t>Bulletpoint</a:t>
            </a:r>
            <a:r>
              <a:rPr lang="de-DE" dirty="0">
                <a:latin typeface="RUB Scala MZ" pitchFamily="2" charset="0"/>
                <a:cs typeface="Arial" pitchFamily="34" charset="0"/>
              </a:rPr>
              <a:t> 1</a:t>
            </a:r>
          </a:p>
          <a:p>
            <a:pPr indent="288000">
              <a:lnSpc>
                <a:spcPts val="2700"/>
              </a:lnSpc>
              <a:spcAft>
                <a:spcPts val="600"/>
              </a:spcAft>
              <a:buSzPct val="130000"/>
              <a:buFont typeface="Wingdings" pitchFamily="2" charset="2"/>
              <a:buChar char="§"/>
            </a:pPr>
            <a:r>
              <a:rPr lang="de-DE" dirty="0" err="1">
                <a:latin typeface="RUB Scala MZ" pitchFamily="2" charset="0"/>
                <a:cs typeface="Arial" pitchFamily="34" charset="0"/>
              </a:rPr>
              <a:t>Bulletpoint</a:t>
            </a:r>
            <a:r>
              <a:rPr lang="de-DE" dirty="0">
                <a:latin typeface="RUB Scala MZ" pitchFamily="2" charset="0"/>
                <a:cs typeface="Arial" pitchFamily="34" charset="0"/>
              </a:rPr>
              <a:t> 2</a:t>
            </a:r>
          </a:p>
          <a:p>
            <a:pPr indent="288000">
              <a:lnSpc>
                <a:spcPts val="2700"/>
              </a:lnSpc>
              <a:spcAft>
                <a:spcPts val="600"/>
              </a:spcAft>
              <a:buSzPct val="130000"/>
              <a:buFont typeface="Wingdings" pitchFamily="2" charset="2"/>
              <a:buChar char="§"/>
            </a:pPr>
            <a:r>
              <a:rPr lang="de-DE" dirty="0" err="1">
                <a:latin typeface="RUB Scala MZ" pitchFamily="2" charset="0"/>
                <a:cs typeface="Arial" pitchFamily="34" charset="0"/>
              </a:rPr>
              <a:t>Bulletpoint</a:t>
            </a:r>
            <a:r>
              <a:rPr lang="de-DE" dirty="0">
                <a:latin typeface="RUB Scala MZ" pitchFamily="2" charset="0"/>
                <a:cs typeface="Arial" pitchFamily="34" charset="0"/>
              </a:rPr>
              <a:t> 3</a:t>
            </a:r>
          </a:p>
        </p:txBody>
      </p:sp>
      <p:sp>
        <p:nvSpPr>
          <p:cNvPr id="7" name="Textfeld 6"/>
          <p:cNvSpPr txBox="1"/>
          <p:nvPr/>
        </p:nvSpPr>
        <p:spPr>
          <a:xfrm>
            <a:off x="468280" y="7142594"/>
            <a:ext cx="8429684" cy="153888"/>
          </a:xfrm>
          <a:prstGeom prst="rect">
            <a:avLst/>
          </a:prstGeom>
          <a:noFill/>
        </p:spPr>
        <p:txBody>
          <a:bodyPr wrap="square" lIns="0" tIns="0" rIns="0" bIns="0" rtlCol="0">
            <a:spAutoFit/>
          </a:bodyPr>
          <a:lstStyle/>
          <a:p>
            <a:r>
              <a:rPr lang="de-DE" sz="1000" b="1" baseline="0" dirty="0">
                <a:solidFill>
                  <a:srgbClr val="003560"/>
                </a:solidFill>
                <a:latin typeface="RUB Scala MZ" pitchFamily="2" charset="0"/>
                <a:cs typeface="Arial" pitchFamily="34" charset="0"/>
              </a:rPr>
              <a:t>TITEL PRÄSENTATION </a:t>
            </a:r>
            <a:r>
              <a:rPr lang="de-DE" sz="1000" baseline="0" dirty="0">
                <a:solidFill>
                  <a:srgbClr val="003560"/>
                </a:solidFill>
                <a:latin typeface="RUB Scala MZ" pitchFamily="2" charset="0"/>
                <a:cs typeface="Arial" pitchFamily="34" charset="0"/>
              </a:rPr>
              <a:t>TITEL PRÄSENTATION | Bochum | XX. – XX. Monat Jahr</a:t>
            </a:r>
          </a:p>
        </p:txBody>
      </p:sp>
      <p:sp>
        <p:nvSpPr>
          <p:cNvPr id="8" name="Textfeld 7"/>
          <p:cNvSpPr txBox="1"/>
          <p:nvPr/>
        </p:nvSpPr>
        <p:spPr>
          <a:xfrm>
            <a:off x="437178" y="5348170"/>
            <a:ext cx="4460258" cy="1384995"/>
          </a:xfrm>
          <a:prstGeom prst="rect">
            <a:avLst/>
          </a:prstGeom>
          <a:noFill/>
        </p:spPr>
        <p:txBody>
          <a:bodyPr wrap="square" lIns="0" tIns="0" rIns="0" bIns="0" rtlCol="0">
            <a:spAutoFit/>
          </a:bodyPr>
          <a:lstStyle/>
          <a:p>
            <a:pPr>
              <a:lnSpc>
                <a:spcPts val="2700"/>
              </a:lnSpc>
              <a:buSzPct val="130000"/>
            </a:pPr>
            <a:r>
              <a:rPr lang="de-DE" dirty="0" err="1">
                <a:latin typeface="RUB Scala MZ" pitchFamily="2" charset="0"/>
                <a:cs typeface="Arial" pitchFamily="34" charset="0"/>
              </a:rPr>
              <a:t>Cidunt</a:t>
            </a:r>
            <a:r>
              <a:rPr lang="de-DE" dirty="0">
                <a:latin typeface="RUB Scala MZ" pitchFamily="2" charset="0"/>
                <a:cs typeface="Arial" pitchFamily="34" charset="0"/>
              </a:rPr>
              <a:t> </a:t>
            </a:r>
            <a:r>
              <a:rPr lang="de-DE" dirty="0" err="1">
                <a:latin typeface="RUB Scala MZ" pitchFamily="2" charset="0"/>
                <a:cs typeface="Arial" pitchFamily="34" charset="0"/>
              </a:rPr>
              <a:t>adignis</a:t>
            </a:r>
            <a:r>
              <a:rPr lang="de-DE" dirty="0">
                <a:latin typeface="RUB Scala MZ" pitchFamily="2" charset="0"/>
                <a:cs typeface="Arial" pitchFamily="34" charset="0"/>
              </a:rPr>
              <a:t> am </a:t>
            </a:r>
            <a:r>
              <a:rPr lang="de-DE" dirty="0" err="1">
                <a:latin typeface="RUB Scala MZ" pitchFamily="2" charset="0"/>
                <a:cs typeface="Arial" pitchFamily="34" charset="0"/>
              </a:rPr>
              <a:t>venibh</a:t>
            </a:r>
            <a:r>
              <a:rPr lang="de-DE" dirty="0">
                <a:latin typeface="RUB Scala MZ" pitchFamily="2" charset="0"/>
                <a:cs typeface="Arial" pitchFamily="34" charset="0"/>
              </a:rPr>
              <a:t> </a:t>
            </a:r>
            <a:r>
              <a:rPr lang="de-DE" dirty="0" err="1">
                <a:latin typeface="RUB Scala MZ" pitchFamily="2" charset="0"/>
                <a:cs typeface="Arial" pitchFamily="34" charset="0"/>
              </a:rPr>
              <a:t>etue</a:t>
            </a:r>
            <a:r>
              <a:rPr lang="de-DE" dirty="0">
                <a:latin typeface="RUB Scala MZ" pitchFamily="2" charset="0"/>
                <a:cs typeface="Arial" pitchFamily="34" charset="0"/>
              </a:rPr>
              <a:t> </a:t>
            </a:r>
            <a:r>
              <a:rPr lang="de-DE" dirty="0" err="1">
                <a:latin typeface="RUB Scala MZ" pitchFamily="2" charset="0"/>
                <a:cs typeface="Arial" pitchFamily="34" charset="0"/>
              </a:rPr>
              <a:t>alit</a:t>
            </a:r>
            <a:r>
              <a:rPr lang="de-DE" dirty="0">
                <a:latin typeface="RUB Scala MZ" pitchFamily="2" charset="0"/>
                <a:cs typeface="Arial" pitchFamily="34" charset="0"/>
              </a:rPr>
              <a:t> </a:t>
            </a:r>
            <a:r>
              <a:rPr lang="de-DE" dirty="0" err="1">
                <a:latin typeface="RUB Scala MZ" pitchFamily="2" charset="0"/>
                <a:cs typeface="Arial" pitchFamily="34" charset="0"/>
              </a:rPr>
              <a:t>erostio</a:t>
            </a:r>
            <a:r>
              <a:rPr lang="de-DE" dirty="0">
                <a:latin typeface="RUB Scala MZ" pitchFamily="2" charset="0"/>
                <a:cs typeface="Arial" pitchFamily="34" charset="0"/>
              </a:rPr>
              <a:t> </a:t>
            </a:r>
            <a:r>
              <a:rPr lang="de-DE" dirty="0" err="1">
                <a:latin typeface="RUB Scala MZ" pitchFamily="2" charset="0"/>
                <a:cs typeface="Arial" pitchFamily="34" charset="0"/>
              </a:rPr>
              <a:t>dipisisi</a:t>
            </a:r>
            <a:r>
              <a:rPr lang="de-DE" dirty="0">
                <a:latin typeface="RUB Scala MZ" pitchFamily="2" charset="0"/>
                <a:cs typeface="Arial" pitchFamily="34" charset="0"/>
              </a:rPr>
              <a:t> er </a:t>
            </a:r>
            <a:r>
              <a:rPr lang="de-DE" dirty="0" err="1">
                <a:latin typeface="RUB Scala MZ" pitchFamily="2" charset="0"/>
                <a:cs typeface="Arial" pitchFamily="34" charset="0"/>
              </a:rPr>
              <a:t>aliquissi</a:t>
            </a:r>
            <a:r>
              <a:rPr lang="de-DE" dirty="0">
                <a:latin typeface="RUB Scala MZ" pitchFamily="2" charset="0"/>
                <a:cs typeface="Arial" pitchFamily="34" charset="0"/>
              </a:rPr>
              <a:t>. </a:t>
            </a:r>
            <a:r>
              <a:rPr lang="de-DE" dirty="0" err="1">
                <a:latin typeface="RUB Scala MZ" pitchFamily="2" charset="0"/>
                <a:cs typeface="Arial" pitchFamily="34" charset="0"/>
              </a:rPr>
              <a:t>Unt</a:t>
            </a:r>
            <a:r>
              <a:rPr lang="de-DE" dirty="0">
                <a:latin typeface="RUB Scala MZ" pitchFamily="2" charset="0"/>
                <a:cs typeface="Arial" pitchFamily="34" charset="0"/>
              </a:rPr>
              <a:t> </a:t>
            </a:r>
            <a:r>
              <a:rPr lang="de-DE" dirty="0" err="1">
                <a:latin typeface="RUB Scala MZ" pitchFamily="2" charset="0"/>
                <a:cs typeface="Arial" pitchFamily="34" charset="0"/>
              </a:rPr>
              <a:t>lortio</a:t>
            </a:r>
            <a:r>
              <a:rPr lang="de-DE" dirty="0">
                <a:latin typeface="RUB Scala MZ" pitchFamily="2" charset="0"/>
                <a:cs typeface="Arial" pitchFamily="34" charset="0"/>
              </a:rPr>
              <a:t> </a:t>
            </a:r>
            <a:r>
              <a:rPr lang="de-DE" dirty="0" err="1">
                <a:latin typeface="RUB Scala MZ" pitchFamily="2" charset="0"/>
                <a:cs typeface="Arial" pitchFamily="34" charset="0"/>
              </a:rPr>
              <a:t>digna</a:t>
            </a:r>
            <a:r>
              <a:rPr lang="de-DE" dirty="0">
                <a:latin typeface="RUB Scala MZ" pitchFamily="2" charset="0"/>
                <a:cs typeface="Arial" pitchFamily="34" charset="0"/>
              </a:rPr>
              <a:t> </a:t>
            </a:r>
            <a:r>
              <a:rPr lang="de-DE" dirty="0" err="1">
                <a:latin typeface="RUB Scala MZ" pitchFamily="2" charset="0"/>
                <a:cs typeface="Arial" pitchFamily="34" charset="0"/>
              </a:rPr>
              <a:t>cor</a:t>
            </a:r>
            <a:r>
              <a:rPr lang="de-DE" dirty="0">
                <a:latin typeface="RUB Scala MZ" pitchFamily="2" charset="0"/>
                <a:cs typeface="Arial" pitchFamily="34" charset="0"/>
              </a:rPr>
              <a:t> </a:t>
            </a:r>
            <a:r>
              <a:rPr lang="de-DE" dirty="0" err="1">
                <a:latin typeface="RUB Scala MZ" pitchFamily="2" charset="0"/>
                <a:cs typeface="Arial" pitchFamily="34" charset="0"/>
              </a:rPr>
              <a:t>sum</a:t>
            </a:r>
            <a:r>
              <a:rPr lang="de-DE" dirty="0">
                <a:latin typeface="RUB Scala MZ" pitchFamily="2" charset="0"/>
                <a:cs typeface="Arial" pitchFamily="34" charset="0"/>
              </a:rPr>
              <a:t> </a:t>
            </a:r>
            <a:r>
              <a:rPr lang="de-DE" dirty="0" err="1">
                <a:latin typeface="RUB Scala MZ" pitchFamily="2" charset="0"/>
                <a:cs typeface="Arial" pitchFamily="34" charset="0"/>
              </a:rPr>
              <a:t>vel</a:t>
            </a:r>
            <a:r>
              <a:rPr lang="de-DE" dirty="0">
                <a:latin typeface="RUB Scala MZ" pitchFamily="2" charset="0"/>
                <a:cs typeface="Arial" pitchFamily="34" charset="0"/>
              </a:rPr>
              <a:t> </a:t>
            </a:r>
            <a:r>
              <a:rPr lang="de-DE" dirty="0" err="1">
                <a:latin typeface="RUB Scala MZ" pitchFamily="2" charset="0"/>
                <a:cs typeface="Arial" pitchFamily="34" charset="0"/>
              </a:rPr>
              <a:t>il</a:t>
            </a:r>
            <a:r>
              <a:rPr lang="de-DE" dirty="0">
                <a:latin typeface="RUB Scala MZ" pitchFamily="2" charset="0"/>
                <a:cs typeface="Arial" pitchFamily="34" charset="0"/>
              </a:rPr>
              <a:t> </a:t>
            </a:r>
            <a:r>
              <a:rPr lang="de-DE" dirty="0" err="1">
                <a:latin typeface="RUB Scala MZ" pitchFamily="2" charset="0"/>
                <a:cs typeface="Arial" pitchFamily="34" charset="0"/>
              </a:rPr>
              <a:t>utem</a:t>
            </a:r>
            <a:r>
              <a:rPr lang="de-DE" dirty="0">
                <a:latin typeface="RUB Scala MZ" pitchFamily="2" charset="0"/>
                <a:cs typeface="Arial" pitchFamily="34" charset="0"/>
              </a:rPr>
              <a:t> ad et </a:t>
            </a:r>
            <a:r>
              <a:rPr lang="de-DE" dirty="0" err="1">
                <a:latin typeface="RUB Scala MZ" pitchFamily="2" charset="0"/>
                <a:cs typeface="Arial" pitchFamily="34" charset="0"/>
              </a:rPr>
              <a:t>nosto</a:t>
            </a:r>
            <a:r>
              <a:rPr lang="de-DE" dirty="0">
                <a:latin typeface="RUB Scala MZ" pitchFamily="2" charset="0"/>
                <a:cs typeface="Arial" pitchFamily="34" charset="0"/>
              </a:rPr>
              <a:t> </a:t>
            </a:r>
            <a:r>
              <a:rPr lang="de-DE" dirty="0" err="1">
                <a:latin typeface="RUB Scala MZ" pitchFamily="2" charset="0"/>
                <a:cs typeface="Arial" pitchFamily="34" charset="0"/>
              </a:rPr>
              <a:t>od</a:t>
            </a:r>
            <a:r>
              <a:rPr lang="de-DE" dirty="0">
                <a:latin typeface="RUB Scala MZ" pitchFamily="2" charset="0"/>
                <a:cs typeface="Arial" pitchFamily="34" charset="0"/>
              </a:rPr>
              <a:t> magna </a:t>
            </a:r>
            <a:r>
              <a:rPr lang="de-DE" dirty="0" err="1">
                <a:latin typeface="RUB Scala MZ" pitchFamily="2" charset="0"/>
                <a:cs typeface="Arial" pitchFamily="34" charset="0"/>
              </a:rPr>
              <a:t>feugait</a:t>
            </a:r>
            <a:r>
              <a:rPr lang="de-DE" dirty="0">
                <a:latin typeface="RUB Scala MZ" pitchFamily="2" charset="0"/>
                <a:cs typeface="Arial" pitchFamily="34" charset="0"/>
              </a:rPr>
              <a:t>.</a:t>
            </a: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1008035" rtl="0" eaLnBrk="1" latinLnBrk="0" hangingPunct="1">
        <a:spcBef>
          <a:spcPct val="0"/>
        </a:spcBef>
        <a:buNone/>
        <a:defRPr sz="4900" kern="1200">
          <a:solidFill>
            <a:schemeClr val="tx1"/>
          </a:solidFill>
          <a:latin typeface="+mj-lt"/>
          <a:ea typeface="+mj-ea"/>
          <a:cs typeface="+mj-cs"/>
        </a:defRPr>
      </a:lvl1pPr>
    </p:titleStyle>
    <p:bodyStyle>
      <a:lvl1pPr marL="378013" indent="-378013" algn="l" defTabSz="1008035" rtl="0" eaLnBrk="1" latinLnBrk="0" hangingPunct="1">
        <a:spcBef>
          <a:spcPct val="20000"/>
        </a:spcBef>
        <a:buFont typeface="Arial" pitchFamily="34" charset="0"/>
        <a:buChar char="•"/>
        <a:defRPr sz="3500" kern="1200">
          <a:solidFill>
            <a:schemeClr val="tx1"/>
          </a:solidFill>
          <a:latin typeface="+mn-lt"/>
          <a:ea typeface="+mn-ea"/>
          <a:cs typeface="+mn-cs"/>
        </a:defRPr>
      </a:lvl1pPr>
      <a:lvl2pPr marL="819028" indent="-315011" algn="l" defTabSz="1008035"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60043" indent="-252009" algn="l" defTabSz="1008035"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6406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68078"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72095"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6112"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8013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4147"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de-DE"/>
      </a:defPPr>
      <a:lvl1pPr marL="0" algn="l" defTabSz="1008035" rtl="0" eaLnBrk="1" latinLnBrk="0" hangingPunct="1">
        <a:defRPr sz="2000" kern="1200">
          <a:solidFill>
            <a:schemeClr val="tx1"/>
          </a:solidFill>
          <a:latin typeface="+mn-lt"/>
          <a:ea typeface="+mn-ea"/>
          <a:cs typeface="+mn-cs"/>
        </a:defRPr>
      </a:lvl1pPr>
      <a:lvl2pPr marL="504017" algn="l" defTabSz="1008035" rtl="0" eaLnBrk="1" latinLnBrk="0" hangingPunct="1">
        <a:defRPr sz="2000" kern="1200">
          <a:solidFill>
            <a:schemeClr val="tx1"/>
          </a:solidFill>
          <a:latin typeface="+mn-lt"/>
          <a:ea typeface="+mn-ea"/>
          <a:cs typeface="+mn-cs"/>
        </a:defRPr>
      </a:lvl2pPr>
      <a:lvl3pPr marL="1008035" algn="l" defTabSz="1008035" rtl="0" eaLnBrk="1" latinLnBrk="0" hangingPunct="1">
        <a:defRPr sz="2000" kern="1200">
          <a:solidFill>
            <a:schemeClr val="tx1"/>
          </a:solidFill>
          <a:latin typeface="+mn-lt"/>
          <a:ea typeface="+mn-ea"/>
          <a:cs typeface="+mn-cs"/>
        </a:defRPr>
      </a:lvl3pPr>
      <a:lvl4pPr marL="1512052" algn="l" defTabSz="1008035" rtl="0" eaLnBrk="1" latinLnBrk="0" hangingPunct="1">
        <a:defRPr sz="2000" kern="1200">
          <a:solidFill>
            <a:schemeClr val="tx1"/>
          </a:solidFill>
          <a:latin typeface="+mn-lt"/>
          <a:ea typeface="+mn-ea"/>
          <a:cs typeface="+mn-cs"/>
        </a:defRPr>
      </a:lvl4pPr>
      <a:lvl5pPr marL="2016069" algn="l" defTabSz="1008035" rtl="0" eaLnBrk="1" latinLnBrk="0" hangingPunct="1">
        <a:defRPr sz="2000" kern="1200">
          <a:solidFill>
            <a:schemeClr val="tx1"/>
          </a:solidFill>
          <a:latin typeface="+mn-lt"/>
          <a:ea typeface="+mn-ea"/>
          <a:cs typeface="+mn-cs"/>
        </a:defRPr>
      </a:lvl5pPr>
      <a:lvl6pPr marL="2520086" algn="l" defTabSz="1008035" rtl="0" eaLnBrk="1" latinLnBrk="0" hangingPunct="1">
        <a:defRPr sz="2000" kern="1200">
          <a:solidFill>
            <a:schemeClr val="tx1"/>
          </a:solidFill>
          <a:latin typeface="+mn-lt"/>
          <a:ea typeface="+mn-ea"/>
          <a:cs typeface="+mn-cs"/>
        </a:defRPr>
      </a:lvl6pPr>
      <a:lvl7pPr marL="3024104" algn="l" defTabSz="1008035" rtl="0" eaLnBrk="1" latinLnBrk="0" hangingPunct="1">
        <a:defRPr sz="2000" kern="1200">
          <a:solidFill>
            <a:schemeClr val="tx1"/>
          </a:solidFill>
          <a:latin typeface="+mn-lt"/>
          <a:ea typeface="+mn-ea"/>
          <a:cs typeface="+mn-cs"/>
        </a:defRPr>
      </a:lvl7pPr>
      <a:lvl8pPr marL="3528121" algn="l" defTabSz="1008035" rtl="0" eaLnBrk="1" latinLnBrk="0" hangingPunct="1">
        <a:defRPr sz="2000" kern="1200">
          <a:solidFill>
            <a:schemeClr val="tx1"/>
          </a:solidFill>
          <a:latin typeface="+mn-lt"/>
          <a:ea typeface="+mn-ea"/>
          <a:cs typeface="+mn-cs"/>
        </a:defRPr>
      </a:lvl8pPr>
      <a:lvl9pPr marL="4032138" algn="l" defTabSz="1008035"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7E7E7"/>
        </a:solidFill>
        <a:effectLst/>
      </p:bgPr>
    </p:bg>
    <p:spTree>
      <p:nvGrpSpPr>
        <p:cNvPr id="1" name=""/>
        <p:cNvGrpSpPr/>
        <p:nvPr/>
      </p:nvGrpSpPr>
      <p:grpSpPr>
        <a:xfrm>
          <a:off x="0" y="0"/>
          <a:ext cx="0" cy="0"/>
          <a:chOff x="0" y="0"/>
          <a:chExt cx="0" cy="0"/>
        </a:xfrm>
      </p:grpSpPr>
      <p:sp>
        <p:nvSpPr>
          <p:cNvPr id="7" name="Rechteck 6"/>
          <p:cNvSpPr/>
          <p:nvPr/>
        </p:nvSpPr>
        <p:spPr>
          <a:xfrm>
            <a:off x="0" y="-2"/>
            <a:ext cx="96012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latin typeface="RUB Scala MZ" pitchFamily="2" charset="0"/>
            </a:endParaRPr>
          </a:p>
        </p:txBody>
      </p:sp>
      <p:pic>
        <p:nvPicPr>
          <p:cNvPr id="8" name="Inhaltsplatzhalter 5" descr="Label_RUB_WEISS-BLAU_srgb.jpg"/>
          <p:cNvPicPr>
            <a:picLocks noChangeAspect="1"/>
          </p:cNvPicPr>
          <p:nvPr/>
        </p:nvPicPr>
        <p:blipFill>
          <a:blip r:embed="rId3" cstate="print"/>
          <a:stretch>
            <a:fillRect/>
          </a:stretch>
        </p:blipFill>
        <p:spPr>
          <a:xfrm>
            <a:off x="9118800" y="0"/>
            <a:ext cx="720000" cy="720000"/>
          </a:xfrm>
          <a:prstGeom prst="rect">
            <a:avLst/>
          </a:prstGeom>
        </p:spPr>
      </p:pic>
      <p:pic>
        <p:nvPicPr>
          <p:cNvPr id="10" name="Grafik 9" descr="Wortmarke_BLAU_srgb.jpg"/>
          <p:cNvPicPr>
            <a:picLocks noChangeAspect="1"/>
          </p:cNvPicPr>
          <p:nvPr/>
        </p:nvPicPr>
        <p:blipFill>
          <a:blip r:embed="rId4" cstate="print"/>
          <a:stretch>
            <a:fillRect/>
          </a:stretch>
        </p:blipFill>
        <p:spPr>
          <a:xfrm>
            <a:off x="486000" y="229288"/>
            <a:ext cx="1728000" cy="112953"/>
          </a:xfrm>
          <a:prstGeom prst="rect">
            <a:avLst/>
          </a:prstGeom>
        </p:spPr>
      </p:pic>
      <p:sp>
        <p:nvSpPr>
          <p:cNvPr id="23" name="Textfeld 22"/>
          <p:cNvSpPr txBox="1"/>
          <p:nvPr/>
        </p:nvSpPr>
        <p:spPr>
          <a:xfrm>
            <a:off x="9194740" y="7138217"/>
            <a:ext cx="366714" cy="153888"/>
          </a:xfrm>
          <a:prstGeom prst="rect">
            <a:avLst/>
          </a:prstGeom>
          <a:noFill/>
        </p:spPr>
        <p:txBody>
          <a:bodyPr wrap="square" lIns="0" tIns="0" rIns="0" bIns="0" rtlCol="0">
            <a:spAutoFit/>
          </a:bodyPr>
          <a:lstStyle/>
          <a:p>
            <a:pPr algn="r"/>
            <a:fld id="{9CF035EB-F284-40BB-A304-AA520D83863F}" type="slidenum">
              <a:rPr lang="de-DE" sz="1000" smtClean="0">
                <a:solidFill>
                  <a:prstClr val="black"/>
                </a:solidFill>
                <a:latin typeface="RUB Scala MZ" pitchFamily="2" charset="0"/>
                <a:cs typeface="Arial" pitchFamily="34" charset="0"/>
              </a:rPr>
              <a:pPr algn="r"/>
              <a:t>‹Nr.›</a:t>
            </a:fld>
            <a:endParaRPr lang="de-DE" sz="1000" dirty="0">
              <a:solidFill>
                <a:prstClr val="black"/>
              </a:solidFill>
              <a:latin typeface="RUB Scala MZ" pitchFamily="2" charset="0"/>
              <a:cs typeface="Arial" pitchFamily="34" charset="0"/>
            </a:endParaRPr>
          </a:p>
        </p:txBody>
      </p:sp>
    </p:spTree>
    <p:extLst>
      <p:ext uri="{BB962C8B-B14F-4D97-AF65-F5344CB8AC3E}">
        <p14:creationId xmlns:p14="http://schemas.microsoft.com/office/powerpoint/2010/main" val="1863065878"/>
      </p:ext>
    </p:extLst>
  </p:cSld>
  <p:clrMap bg1="lt1" tx1="dk1" bg2="lt2" tx2="dk2" accent1="accent1" accent2="accent2" accent3="accent3" accent4="accent4" accent5="accent5" accent6="accent6" hlink="hlink" folHlink="folHlink"/>
  <p:sldLayoutIdLst>
    <p:sldLayoutId id="2147483657" r:id="rId1"/>
  </p:sldLayoutIdLst>
  <p:txStyles>
    <p:titleStyle>
      <a:lvl1pPr algn="ctr" defTabSz="1008035" rtl="0" eaLnBrk="1" latinLnBrk="0" hangingPunct="1">
        <a:spcBef>
          <a:spcPct val="0"/>
        </a:spcBef>
        <a:buNone/>
        <a:defRPr sz="4900" kern="1200">
          <a:solidFill>
            <a:schemeClr val="tx1"/>
          </a:solidFill>
          <a:latin typeface="+mj-lt"/>
          <a:ea typeface="+mj-ea"/>
          <a:cs typeface="+mj-cs"/>
        </a:defRPr>
      </a:lvl1pPr>
    </p:titleStyle>
    <p:bodyStyle>
      <a:lvl1pPr marL="378013" indent="-378013" algn="l" defTabSz="1008035" rtl="0" eaLnBrk="1" latinLnBrk="0" hangingPunct="1">
        <a:spcBef>
          <a:spcPct val="20000"/>
        </a:spcBef>
        <a:buFont typeface="Arial" pitchFamily="34" charset="0"/>
        <a:buChar char="•"/>
        <a:defRPr sz="3500" kern="1200">
          <a:solidFill>
            <a:schemeClr val="tx1"/>
          </a:solidFill>
          <a:latin typeface="+mn-lt"/>
          <a:ea typeface="+mn-ea"/>
          <a:cs typeface="+mn-cs"/>
        </a:defRPr>
      </a:lvl1pPr>
      <a:lvl2pPr marL="819028" indent="-315011" algn="l" defTabSz="1008035"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60043" indent="-252009" algn="l" defTabSz="1008035"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6406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68078"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72095"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6112"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8013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4147"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de-DE"/>
      </a:defPPr>
      <a:lvl1pPr marL="0" algn="l" defTabSz="1008035" rtl="0" eaLnBrk="1" latinLnBrk="0" hangingPunct="1">
        <a:defRPr sz="2000" kern="1200">
          <a:solidFill>
            <a:schemeClr val="tx1"/>
          </a:solidFill>
          <a:latin typeface="+mn-lt"/>
          <a:ea typeface="+mn-ea"/>
          <a:cs typeface="+mn-cs"/>
        </a:defRPr>
      </a:lvl1pPr>
      <a:lvl2pPr marL="504017" algn="l" defTabSz="1008035" rtl="0" eaLnBrk="1" latinLnBrk="0" hangingPunct="1">
        <a:defRPr sz="2000" kern="1200">
          <a:solidFill>
            <a:schemeClr val="tx1"/>
          </a:solidFill>
          <a:latin typeface="+mn-lt"/>
          <a:ea typeface="+mn-ea"/>
          <a:cs typeface="+mn-cs"/>
        </a:defRPr>
      </a:lvl2pPr>
      <a:lvl3pPr marL="1008035" algn="l" defTabSz="1008035" rtl="0" eaLnBrk="1" latinLnBrk="0" hangingPunct="1">
        <a:defRPr sz="2000" kern="1200">
          <a:solidFill>
            <a:schemeClr val="tx1"/>
          </a:solidFill>
          <a:latin typeface="+mn-lt"/>
          <a:ea typeface="+mn-ea"/>
          <a:cs typeface="+mn-cs"/>
        </a:defRPr>
      </a:lvl3pPr>
      <a:lvl4pPr marL="1512052" algn="l" defTabSz="1008035" rtl="0" eaLnBrk="1" latinLnBrk="0" hangingPunct="1">
        <a:defRPr sz="2000" kern="1200">
          <a:solidFill>
            <a:schemeClr val="tx1"/>
          </a:solidFill>
          <a:latin typeface="+mn-lt"/>
          <a:ea typeface="+mn-ea"/>
          <a:cs typeface="+mn-cs"/>
        </a:defRPr>
      </a:lvl4pPr>
      <a:lvl5pPr marL="2016069" algn="l" defTabSz="1008035" rtl="0" eaLnBrk="1" latinLnBrk="0" hangingPunct="1">
        <a:defRPr sz="2000" kern="1200">
          <a:solidFill>
            <a:schemeClr val="tx1"/>
          </a:solidFill>
          <a:latin typeface="+mn-lt"/>
          <a:ea typeface="+mn-ea"/>
          <a:cs typeface="+mn-cs"/>
        </a:defRPr>
      </a:lvl5pPr>
      <a:lvl6pPr marL="2520086" algn="l" defTabSz="1008035" rtl="0" eaLnBrk="1" latinLnBrk="0" hangingPunct="1">
        <a:defRPr sz="2000" kern="1200">
          <a:solidFill>
            <a:schemeClr val="tx1"/>
          </a:solidFill>
          <a:latin typeface="+mn-lt"/>
          <a:ea typeface="+mn-ea"/>
          <a:cs typeface="+mn-cs"/>
        </a:defRPr>
      </a:lvl6pPr>
      <a:lvl7pPr marL="3024104" algn="l" defTabSz="1008035" rtl="0" eaLnBrk="1" latinLnBrk="0" hangingPunct="1">
        <a:defRPr sz="2000" kern="1200">
          <a:solidFill>
            <a:schemeClr val="tx1"/>
          </a:solidFill>
          <a:latin typeface="+mn-lt"/>
          <a:ea typeface="+mn-ea"/>
          <a:cs typeface="+mn-cs"/>
        </a:defRPr>
      </a:lvl7pPr>
      <a:lvl8pPr marL="3528121" algn="l" defTabSz="1008035" rtl="0" eaLnBrk="1" latinLnBrk="0" hangingPunct="1">
        <a:defRPr sz="2000" kern="1200">
          <a:solidFill>
            <a:schemeClr val="tx1"/>
          </a:solidFill>
          <a:latin typeface="+mn-lt"/>
          <a:ea typeface="+mn-ea"/>
          <a:cs typeface="+mn-cs"/>
        </a:defRPr>
      </a:lvl8pPr>
      <a:lvl9pPr marL="4032138" algn="l" defTabSz="1008035"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354013"/>
            <a:ext cx="10080626" cy="7513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r>
              <a:rPr lang="de-DE" dirty="0">
                <a:latin typeface="RUB Scala MZ" pitchFamily="2" charset="0"/>
              </a:rPr>
              <a:t>F</a:t>
            </a:r>
          </a:p>
          <a:p>
            <a:pPr algn="ctr" defTabSz="1008035" fontAlgn="auto">
              <a:spcBef>
                <a:spcPts val="0"/>
              </a:spcBef>
              <a:spcAft>
                <a:spcPts val="0"/>
              </a:spcAft>
              <a:defRPr/>
            </a:pPr>
            <a:endParaRPr lang="de-DE" dirty="0">
              <a:solidFill>
                <a:srgbClr val="94C11C"/>
              </a:solidFill>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sz="1000" dirty="0">
              <a:solidFill>
                <a:schemeClr val="tx1"/>
              </a:solidFill>
              <a:latin typeface="RUB Scala MZ" pitchFamily="2" charset="0"/>
            </a:endParaRPr>
          </a:p>
          <a:p>
            <a:pPr algn="ctr" defTabSz="1008035" fontAlgn="auto">
              <a:spcBef>
                <a:spcPts val="0"/>
              </a:spcBef>
              <a:spcAft>
                <a:spcPts val="0"/>
              </a:spcAft>
              <a:defRPr/>
            </a:pPr>
            <a:endParaRPr lang="de-DE" sz="1000" dirty="0">
              <a:solidFill>
                <a:schemeClr val="tx1"/>
              </a:solidFill>
              <a:latin typeface="RUB Scala MZ" pitchFamily="2" charset="0"/>
            </a:endParaRPr>
          </a:p>
          <a:p>
            <a:pPr algn="ctr" defTabSz="1008035" fontAlgn="auto">
              <a:spcBef>
                <a:spcPts val="0"/>
              </a:spcBef>
              <a:spcAft>
                <a:spcPts val="0"/>
              </a:spcAft>
              <a:defRPr/>
            </a:pPr>
            <a:r>
              <a:rPr lang="de-DE" sz="1000" i="1" dirty="0">
                <a:solidFill>
                  <a:schemeClr val="tx1"/>
                </a:solidFill>
                <a:latin typeface="RUB Scala MZ" pitchFamily="2" charset="0"/>
              </a:rPr>
              <a:t>					F</a:t>
            </a:r>
            <a:endParaRPr lang="de-DE" sz="1000" dirty="0">
              <a:solidFill>
                <a:schemeClr val="tx1"/>
              </a:solidFill>
              <a:latin typeface="RUB Scala MZ" pitchFamily="2" charset="0"/>
            </a:endParaRPr>
          </a:p>
        </p:txBody>
      </p:sp>
      <p:pic>
        <p:nvPicPr>
          <p:cNvPr id="12290" name="Inhaltsplatzhalter 5" descr="Label_RUB_WEISS-BLAU_srgb.jpg"/>
          <p:cNvPicPr>
            <a:picLocks noChangeAspect="1"/>
          </p:cNvPicPr>
          <p:nvPr/>
        </p:nvPicPr>
        <p:blipFill>
          <a:blip r:embed="rId5"/>
          <a:srcRect/>
          <a:stretch>
            <a:fillRect/>
          </a:stretch>
        </p:blipFill>
        <p:spPr bwMode="auto">
          <a:xfrm>
            <a:off x="8158163" y="0"/>
            <a:ext cx="1439862" cy="1439863"/>
          </a:xfrm>
          <a:prstGeom prst="rect">
            <a:avLst/>
          </a:prstGeom>
          <a:noFill/>
          <a:ln w="9525">
            <a:noFill/>
            <a:miter lim="800000"/>
            <a:headEnd/>
            <a:tailEnd/>
          </a:ln>
        </p:spPr>
      </p:pic>
      <p:sp>
        <p:nvSpPr>
          <p:cNvPr id="12291" name="Textfeld 12"/>
          <p:cNvSpPr txBox="1">
            <a:spLocks noChangeArrowheads="1"/>
          </p:cNvSpPr>
          <p:nvPr/>
        </p:nvSpPr>
        <p:spPr bwMode="auto">
          <a:xfrm>
            <a:off x="446087" y="865188"/>
            <a:ext cx="7712075" cy="2031325"/>
          </a:xfrm>
          <a:prstGeom prst="rect">
            <a:avLst/>
          </a:prstGeom>
          <a:noFill/>
          <a:ln w="9525">
            <a:noFill/>
            <a:miter lim="800000"/>
            <a:headEnd/>
            <a:tailEnd/>
          </a:ln>
        </p:spPr>
        <p:txBody>
          <a:bodyPr wrap="square" lIns="0" tIns="0" rIns="0" bIns="0">
            <a:spAutoFit/>
          </a:bodyPr>
          <a:lstStyle/>
          <a:p>
            <a:r>
              <a:rPr lang="de-DE" sz="3200" b="1" dirty="0">
                <a:solidFill>
                  <a:srgbClr val="003560"/>
                </a:solidFill>
                <a:latin typeface="RUB Scala MZ"/>
                <a:cs typeface="Arial" charset="0"/>
              </a:rPr>
              <a:t>Vorlesung: Vom Augsburger Religionsfrieden bis zum Ersten Weltkrieg </a:t>
            </a:r>
            <a:r>
              <a:rPr lang="de-DE" sz="3400" dirty="0">
                <a:solidFill>
                  <a:srgbClr val="003560"/>
                </a:solidFill>
                <a:latin typeface="RUB Scala MZ"/>
                <a:cs typeface="Arial" charset="0"/>
              </a:rPr>
              <a:t>(eLearning)</a:t>
            </a:r>
          </a:p>
          <a:p>
            <a:r>
              <a:rPr lang="de-DE" sz="3400" b="1" dirty="0">
                <a:solidFill>
                  <a:srgbClr val="8DAE10"/>
                </a:solidFill>
                <a:latin typeface="RUB Scala MZ"/>
                <a:cs typeface="Arial" charset="0"/>
              </a:rPr>
              <a:t>WS 2024/2025</a:t>
            </a:r>
          </a:p>
        </p:txBody>
      </p:sp>
      <p:pic>
        <p:nvPicPr>
          <p:cNvPr id="12292" name="Grafik 13" descr="Wortmarke_BLAU_srgb.jpg"/>
          <p:cNvPicPr>
            <a:picLocks noChangeAspect="1"/>
          </p:cNvPicPr>
          <p:nvPr/>
        </p:nvPicPr>
        <p:blipFill>
          <a:blip r:embed="rId6"/>
          <a:srcRect/>
          <a:stretch>
            <a:fillRect/>
          </a:stretch>
        </p:blipFill>
        <p:spPr bwMode="auto">
          <a:xfrm>
            <a:off x="485775" y="468313"/>
            <a:ext cx="2376488" cy="155575"/>
          </a:xfrm>
          <a:prstGeom prst="rect">
            <a:avLst/>
          </a:prstGeom>
          <a:noFill/>
          <a:ln w="9525">
            <a:noFill/>
            <a:miter lim="800000"/>
            <a:headEnd/>
            <a:tailEnd/>
          </a:ln>
        </p:spPr>
      </p:pic>
      <p:sp>
        <p:nvSpPr>
          <p:cNvPr id="12293" name="Textfeld 14"/>
          <p:cNvSpPr txBox="1">
            <a:spLocks noChangeArrowheads="1"/>
          </p:cNvSpPr>
          <p:nvPr/>
        </p:nvSpPr>
        <p:spPr bwMode="auto">
          <a:xfrm>
            <a:off x="643009" y="2842856"/>
            <a:ext cx="3533631" cy="2031325"/>
          </a:xfrm>
          <a:prstGeom prst="rect">
            <a:avLst/>
          </a:prstGeom>
          <a:noFill/>
          <a:ln w="9525">
            <a:noFill/>
            <a:miter lim="800000"/>
            <a:headEnd/>
            <a:tailEnd/>
          </a:ln>
        </p:spPr>
        <p:txBody>
          <a:bodyPr wrap="square" lIns="0" tIns="0" rIns="0" bIns="0">
            <a:spAutoFit/>
          </a:bodyPr>
          <a:lstStyle/>
          <a:p>
            <a:r>
              <a:rPr lang="de-DE" sz="1800" b="1" dirty="0">
                <a:solidFill>
                  <a:srgbClr val="003560"/>
                </a:solidFill>
                <a:latin typeface="RUB Scala MZ"/>
                <a:cs typeface="Arial" charset="0"/>
              </a:rPr>
              <a:t>Evangelisch-Theologische Fakultät</a:t>
            </a:r>
          </a:p>
          <a:p>
            <a:r>
              <a:rPr lang="de-DE" sz="1800" dirty="0">
                <a:solidFill>
                  <a:srgbClr val="003560"/>
                </a:solidFill>
                <a:latin typeface="RUB Scala MZ"/>
                <a:cs typeface="Arial" charset="0"/>
              </a:rPr>
              <a:t>Lehrstuhl für Kirchengeschichte II</a:t>
            </a:r>
          </a:p>
          <a:p>
            <a:r>
              <a:rPr lang="de-DE" sz="1800" dirty="0">
                <a:solidFill>
                  <a:srgbClr val="003560"/>
                </a:solidFill>
                <a:latin typeface="RUB Scala MZ"/>
                <a:cs typeface="Arial" charset="0"/>
              </a:rPr>
              <a:t>Prof. Dr. Ute </a:t>
            </a:r>
            <a:r>
              <a:rPr lang="de-DE" sz="1800" dirty="0" err="1">
                <a:solidFill>
                  <a:srgbClr val="003560"/>
                </a:solidFill>
                <a:latin typeface="RUB Scala MZ"/>
                <a:cs typeface="Arial" charset="0"/>
              </a:rPr>
              <a:t>Gause</a:t>
            </a:r>
            <a:endParaRPr lang="de-DE" sz="1800" dirty="0">
              <a:solidFill>
                <a:srgbClr val="003560"/>
              </a:solidFill>
              <a:latin typeface="RUB Scala MZ"/>
              <a:cs typeface="Arial" charset="0"/>
            </a:endParaRPr>
          </a:p>
          <a:p>
            <a:endParaRPr lang="de-DE" sz="1800" dirty="0">
              <a:solidFill>
                <a:srgbClr val="003560"/>
              </a:solidFill>
              <a:latin typeface="RUB Scala MZ"/>
              <a:cs typeface="Arial" charset="0"/>
            </a:endParaRPr>
          </a:p>
          <a:p>
            <a:endParaRPr lang="de-DE" sz="1800" dirty="0">
              <a:solidFill>
                <a:srgbClr val="003560"/>
              </a:solidFill>
              <a:latin typeface="RUB Scala MZ"/>
              <a:cs typeface="Arial" charset="0"/>
            </a:endParaRPr>
          </a:p>
          <a:p>
            <a:endParaRPr lang="de-DE" sz="1800" dirty="0">
              <a:solidFill>
                <a:srgbClr val="003560"/>
              </a:solidFill>
              <a:latin typeface="RUB Scala MZ"/>
              <a:cs typeface="Arial" charset="0"/>
            </a:endParaRPr>
          </a:p>
          <a:p>
            <a:r>
              <a:rPr lang="de-DE" sz="2400" b="1" dirty="0">
                <a:solidFill>
                  <a:srgbClr val="94C11C"/>
                </a:solidFill>
                <a:latin typeface="RUB Scala MZ"/>
                <a:cs typeface="Arial" charset="0"/>
              </a:rPr>
              <a:t>Feedback</a:t>
            </a:r>
          </a:p>
        </p:txBody>
      </p:sp>
      <p:pic>
        <p:nvPicPr>
          <p:cNvPr id="12294" name="Grafik 7" descr="Ordnung.JPG"/>
          <p:cNvPicPr>
            <a:picLocks noChangeAspect="1"/>
          </p:cNvPicPr>
          <p:nvPr/>
        </p:nvPicPr>
        <p:blipFill>
          <a:blip r:embed="rId7"/>
          <a:srcRect/>
          <a:stretch>
            <a:fillRect/>
          </a:stretch>
        </p:blipFill>
        <p:spPr bwMode="auto">
          <a:xfrm>
            <a:off x="4373562" y="1958975"/>
            <a:ext cx="5224463" cy="5554663"/>
          </a:xfrm>
          <a:prstGeom prst="rect">
            <a:avLst/>
          </a:prstGeom>
          <a:noFill/>
          <a:ln w="9525">
            <a:noFill/>
            <a:miter lim="800000"/>
            <a:headEnd/>
            <a:tailEnd/>
          </a:ln>
        </p:spPr>
      </p:pic>
      <p:sp>
        <p:nvSpPr>
          <p:cNvPr id="12295" name="Textfeld 9"/>
          <p:cNvSpPr txBox="1">
            <a:spLocks noChangeArrowheads="1"/>
          </p:cNvSpPr>
          <p:nvPr/>
        </p:nvSpPr>
        <p:spPr bwMode="auto">
          <a:xfrm>
            <a:off x="0" y="6805613"/>
            <a:ext cx="4054475" cy="708025"/>
          </a:xfrm>
          <a:prstGeom prst="rect">
            <a:avLst/>
          </a:prstGeom>
          <a:noFill/>
          <a:ln w="9525">
            <a:noFill/>
            <a:miter lim="800000"/>
            <a:headEnd/>
            <a:tailEnd/>
          </a:ln>
        </p:spPr>
        <p:txBody>
          <a:bodyPr>
            <a:spAutoFit/>
          </a:bodyPr>
          <a:lstStyle/>
          <a:p>
            <a:r>
              <a:rPr lang="de-DE" i="1" dirty="0">
                <a:solidFill>
                  <a:srgbClr val="003560"/>
                </a:solidFill>
                <a:latin typeface="RUB Scala MZ"/>
              </a:rPr>
              <a:t>Titelblatt der Regensburger Hebammenordnung (1555</a:t>
            </a:r>
            <a:r>
              <a:rPr lang="de-DE" i="1" dirty="0">
                <a:latin typeface="RUB Scala MZ"/>
              </a:rPr>
              <a:t>)</a:t>
            </a:r>
            <a:endParaRPr lang="de-DE" dirty="0">
              <a:latin typeface="RUB Scala MZ"/>
            </a:endParaRPr>
          </a:p>
        </p:txBody>
      </p:sp>
      <p:pic>
        <p:nvPicPr>
          <p:cNvPr id="2" name="Sound aufgezeichnet">
            <a:hlinkClick r:id="" action="ppaction://media"/>
            <a:extLst>
              <a:ext uri="{FF2B5EF4-FFF2-40B4-BE49-F238E27FC236}">
                <a16:creationId xmlns:a16="http://schemas.microsoft.com/office/drawing/2014/main" id="{FF65E9FB-CFAE-614D-907F-6839FF160B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62263" y="4797703"/>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4641562"/>
          </a:xfrm>
          <a:prstGeom prst="rect">
            <a:avLst/>
          </a:prstGeom>
          <a:noFill/>
          <a:ln w="9525">
            <a:noFill/>
            <a:miter lim="800000"/>
            <a:headEnd/>
            <a:tailEnd/>
          </a:ln>
        </p:spPr>
        <p:txBody>
          <a:bodyPr/>
          <a:lstStyle/>
          <a:p>
            <a:pPr>
              <a:lnSpc>
                <a:spcPct val="150000"/>
              </a:lnSpc>
            </a:pPr>
            <a:r>
              <a:rPr lang="de-DE" sz="1800" dirty="0">
                <a:solidFill>
                  <a:srgbClr val="003560"/>
                </a:solidFill>
                <a:latin typeface="RUB Scala MZ" pitchFamily="2" charset="0"/>
              </a:rPr>
              <a:t>Auswirkungen des Puritanismus:</a:t>
            </a:r>
          </a:p>
          <a:p>
            <a:pPr marL="285750" indent="-285750">
              <a:lnSpc>
                <a:spcPct val="150000"/>
              </a:lnSpc>
              <a:buFont typeface="Arial" panose="020B0604020202020204" pitchFamily="34" charset="0"/>
              <a:buChar char="•"/>
            </a:pPr>
            <a:r>
              <a:rPr lang="de-DE" sz="1800" dirty="0">
                <a:solidFill>
                  <a:srgbClr val="003560"/>
                </a:solidFill>
                <a:latin typeface="RUB Scala MZ" pitchFamily="2" charset="0"/>
              </a:rPr>
              <a:t>Vergeistigung und </a:t>
            </a:r>
            <a:r>
              <a:rPr lang="de-DE" sz="1800" dirty="0" err="1">
                <a:solidFill>
                  <a:srgbClr val="003560"/>
                </a:solidFill>
                <a:latin typeface="RUB Scala MZ" pitchFamily="2" charset="0"/>
              </a:rPr>
              <a:t>Ethisierung</a:t>
            </a:r>
            <a:r>
              <a:rPr lang="de-DE" sz="1800" dirty="0">
                <a:solidFill>
                  <a:srgbClr val="003560"/>
                </a:solidFill>
                <a:latin typeface="RUB Scala MZ" pitchFamily="2" charset="0"/>
              </a:rPr>
              <a:t> der christlichen Religion, Entmaterialisierung des Sakralen, Hochschätzung von Bibel und Predigt, strenge Sonntagsheiligung, asketische Arbeitsmoral, Selbsterforschung, Selbstbeherrschung.</a:t>
            </a:r>
          </a:p>
          <a:p>
            <a:pPr marL="285750" indent="-285750">
              <a:lnSpc>
                <a:spcPct val="150000"/>
              </a:lnSpc>
              <a:buFont typeface="Arial" panose="020B0604020202020204" pitchFamily="34" charset="0"/>
              <a:buChar char="•"/>
            </a:pPr>
            <a:r>
              <a:rPr lang="de-DE" sz="1800" dirty="0">
                <a:solidFill>
                  <a:srgbClr val="003560"/>
                </a:solidFill>
                <a:latin typeface="RUB Scala MZ" pitchFamily="2" charset="0"/>
              </a:rPr>
              <a:t>Independenten schufen den Typus der semi-separatistischen “</a:t>
            </a:r>
            <a:r>
              <a:rPr lang="de-DE" sz="1800" dirty="0" err="1">
                <a:solidFill>
                  <a:srgbClr val="003560"/>
                </a:solidFill>
                <a:latin typeface="RUB Scala MZ" pitchFamily="2" charset="0"/>
              </a:rPr>
              <a:t>gathered</a:t>
            </a:r>
            <a:r>
              <a:rPr lang="de-DE" sz="1800" dirty="0">
                <a:solidFill>
                  <a:srgbClr val="003560"/>
                </a:solidFill>
                <a:latin typeface="RUB Scala MZ" pitchFamily="2" charset="0"/>
              </a:rPr>
              <a:t> </a:t>
            </a:r>
            <a:r>
              <a:rPr lang="de-DE" sz="1800" dirty="0" err="1">
                <a:solidFill>
                  <a:srgbClr val="003560"/>
                </a:solidFill>
                <a:latin typeface="RUB Scala MZ" pitchFamily="2" charset="0"/>
              </a:rPr>
              <a:t>churches</a:t>
            </a:r>
            <a:r>
              <a:rPr lang="de-DE" sz="1800" dirty="0">
                <a:solidFill>
                  <a:srgbClr val="003560"/>
                </a:solidFill>
                <a:latin typeface="RUB Scala MZ" pitchFamily="2" charset="0"/>
              </a:rPr>
              <a:t>“, d.h. keine völlige Loslösung von der Kirche.</a:t>
            </a:r>
          </a:p>
          <a:p>
            <a:pPr marL="285750" indent="-285750">
              <a:lnSpc>
                <a:spcPct val="150000"/>
              </a:lnSpc>
              <a:buFont typeface="Arial" panose="020B0604020202020204" pitchFamily="34" charset="0"/>
              <a:buChar char="•"/>
            </a:pPr>
            <a:r>
              <a:rPr lang="de-DE" sz="1800" dirty="0">
                <a:solidFill>
                  <a:srgbClr val="003560"/>
                </a:solidFill>
                <a:latin typeface="RUB Scala MZ" pitchFamily="2" charset="0"/>
              </a:rPr>
              <a:t>International: durch </a:t>
            </a:r>
            <a:r>
              <a:rPr lang="de-DE" sz="1800" dirty="0" err="1">
                <a:solidFill>
                  <a:srgbClr val="003560"/>
                </a:solidFill>
                <a:latin typeface="RUB Scala MZ" pitchFamily="2" charset="0"/>
              </a:rPr>
              <a:t>Erbauungsschritften</a:t>
            </a:r>
            <a:r>
              <a:rPr lang="de-DE" sz="1800" dirty="0">
                <a:solidFill>
                  <a:srgbClr val="003560"/>
                </a:solidFill>
                <a:latin typeface="RUB Scala MZ" pitchFamily="2" charset="0"/>
              </a:rPr>
              <a:t>, d.h. durch ein Programm der Disziplinierung und Verinnerlichung des Lebens und das Modell einer Sammlung der Frommen in freiwilligen Gesinnungsgemeinschaften: stärkste Auswirkungen durch Übersetzungen in den Niederlanden und im deutschen Pietismus.</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dirty="0">
                <a:solidFill>
                  <a:srgbClr val="003560"/>
                </a:solidFill>
                <a:latin typeface="RUB Scala MZ" pitchFamily="2" charset="0"/>
              </a:rPr>
              <a:t>Puritanismus</a:t>
            </a:r>
          </a:p>
        </p:txBody>
      </p:sp>
      <p:pic>
        <p:nvPicPr>
          <p:cNvPr id="6" name="Sound aufgezeichnet" descr="Sound aufgezeichnet">
            <a:hlinkClick r:id="" action="ppaction://media"/>
            <a:extLst>
              <a:ext uri="{FF2B5EF4-FFF2-40B4-BE49-F238E27FC236}">
                <a16:creationId xmlns:a16="http://schemas.microsoft.com/office/drawing/2014/main" id="{60641B3F-AB86-4554-93E9-887D727203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33913" y="3373438"/>
            <a:ext cx="812800" cy="812800"/>
          </a:xfrm>
          <a:prstGeom prst="rect">
            <a:avLst/>
          </a:prstGeom>
        </p:spPr>
      </p:pic>
    </p:spTree>
    <p:extLst>
      <p:ext uri="{BB962C8B-B14F-4D97-AF65-F5344CB8AC3E}">
        <p14:creationId xmlns:p14="http://schemas.microsoft.com/office/powerpoint/2010/main" val="212340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3"/>
            <a:ext cx="9090025" cy="5514399"/>
          </a:xfrm>
          <a:prstGeom prst="rect">
            <a:avLst/>
          </a:prstGeom>
          <a:noFill/>
          <a:ln w="9525">
            <a:noFill/>
            <a:miter lim="800000"/>
            <a:headEnd/>
            <a:tailEnd/>
          </a:ln>
        </p:spPr>
        <p:txBody>
          <a:bodyPr/>
          <a:lstStyle/>
          <a:p>
            <a:pPr>
              <a:lnSpc>
                <a:spcPct val="150000"/>
              </a:lnSpc>
            </a:pPr>
            <a:endParaRPr lang="de-DE" sz="1800" dirty="0">
              <a:solidFill>
                <a:srgbClr val="003560"/>
              </a:solidFill>
              <a:latin typeface="RUB Scala MZ" pitchFamily="2" charset="0"/>
            </a:endParaRP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dirty="0">
                <a:solidFill>
                  <a:srgbClr val="003560"/>
                </a:solidFill>
                <a:latin typeface="RUB Scala MZ" pitchFamily="2" charset="0"/>
              </a:rPr>
              <a:t>Puritanismus: Sonntagsheiligung</a:t>
            </a:r>
          </a:p>
        </p:txBody>
      </p:sp>
      <p:pic>
        <p:nvPicPr>
          <p:cNvPr id="2" name="Grafik 1">
            <a:extLst>
              <a:ext uri="{FF2B5EF4-FFF2-40B4-BE49-F238E27FC236}">
                <a16:creationId xmlns:a16="http://schemas.microsoft.com/office/drawing/2014/main" id="{0682DC66-0BD0-4265-BF3E-139E7E171E0A}"/>
              </a:ext>
            </a:extLst>
          </p:cNvPr>
          <p:cNvPicPr>
            <a:picLocks noChangeAspect="1"/>
          </p:cNvPicPr>
          <p:nvPr/>
        </p:nvPicPr>
        <p:blipFill rotWithShape="1">
          <a:blip r:embed="rId3"/>
          <a:srcRect l="2228" t="776" r="4197"/>
          <a:stretch/>
        </p:blipFill>
        <p:spPr>
          <a:xfrm>
            <a:off x="468313" y="1573016"/>
            <a:ext cx="6037118" cy="5345084"/>
          </a:xfrm>
          <a:prstGeom prst="rect">
            <a:avLst/>
          </a:prstGeom>
        </p:spPr>
      </p:pic>
      <p:sp>
        <p:nvSpPr>
          <p:cNvPr id="4" name="Textfeld 3">
            <a:extLst>
              <a:ext uri="{FF2B5EF4-FFF2-40B4-BE49-F238E27FC236}">
                <a16:creationId xmlns:a16="http://schemas.microsoft.com/office/drawing/2014/main" id="{137A4D06-5980-452D-9F46-384B9DB0EEFF}"/>
              </a:ext>
            </a:extLst>
          </p:cNvPr>
          <p:cNvSpPr txBox="1"/>
          <p:nvPr/>
        </p:nvSpPr>
        <p:spPr>
          <a:xfrm>
            <a:off x="6559405" y="5357158"/>
            <a:ext cx="3052907" cy="1631216"/>
          </a:xfrm>
          <a:prstGeom prst="rect">
            <a:avLst/>
          </a:prstGeom>
          <a:noFill/>
        </p:spPr>
        <p:txBody>
          <a:bodyPr wrap="square" rtlCol="0">
            <a:spAutoFit/>
          </a:bodyPr>
          <a:lstStyle/>
          <a:p>
            <a:r>
              <a:rPr lang="de-DE" i="1" dirty="0">
                <a:solidFill>
                  <a:srgbClr val="002060"/>
                </a:solidFill>
              </a:rPr>
              <a:t>Brecht, Martin (</a:t>
            </a:r>
            <a:r>
              <a:rPr lang="de-DE" i="1" dirty="0" err="1">
                <a:solidFill>
                  <a:srgbClr val="002060"/>
                </a:solidFill>
              </a:rPr>
              <a:t>Hg</a:t>
            </a:r>
            <a:r>
              <a:rPr lang="de-DE" i="1" dirty="0">
                <a:solidFill>
                  <a:srgbClr val="002060"/>
                </a:solidFill>
              </a:rPr>
              <a:t>.),Der Pietismus vom siebzehnten bis zum frühen achtzehnten Jahrhundert, Band 4, Göttingen 1993, 35.</a:t>
            </a:r>
          </a:p>
        </p:txBody>
      </p:sp>
    </p:spTree>
    <p:extLst>
      <p:ext uri="{BB962C8B-B14F-4D97-AF65-F5344CB8AC3E}">
        <p14:creationId xmlns:p14="http://schemas.microsoft.com/office/powerpoint/2010/main" val="2757225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4641562"/>
          </a:xfrm>
          <a:prstGeom prst="rect">
            <a:avLst/>
          </a:prstGeom>
          <a:noFill/>
          <a:ln w="9525">
            <a:noFill/>
            <a:miter lim="800000"/>
            <a:headEnd/>
            <a:tailEnd/>
          </a:ln>
        </p:spPr>
        <p:txBody>
          <a:bodyPr/>
          <a:lstStyle/>
          <a:p>
            <a:pPr marL="285750" indent="-285750">
              <a:lnSpc>
                <a:spcPct val="150000"/>
              </a:lnSpc>
              <a:buFont typeface="Arial" panose="020B0604020202020204" pitchFamily="34" charset="0"/>
              <a:buChar char="•"/>
            </a:pPr>
            <a:r>
              <a:rPr lang="de-DE" dirty="0">
                <a:solidFill>
                  <a:srgbClr val="003560"/>
                </a:solidFill>
                <a:latin typeface="RUB Scala MZ" pitchFamily="2" charset="0"/>
              </a:rPr>
              <a:t>Verbreitung der Frömmigkeitsbewegung durch den Theologen </a:t>
            </a:r>
            <a:r>
              <a:rPr lang="de-DE" b="1" dirty="0">
                <a:solidFill>
                  <a:srgbClr val="003560"/>
                </a:solidFill>
                <a:latin typeface="RUB Scala MZ" pitchFamily="2" charset="0"/>
              </a:rPr>
              <a:t>Gisbert </a:t>
            </a:r>
            <a:r>
              <a:rPr lang="de-DE" b="1" dirty="0" err="1">
                <a:solidFill>
                  <a:srgbClr val="003560"/>
                </a:solidFill>
                <a:latin typeface="RUB Scala MZ" pitchFamily="2" charset="0"/>
              </a:rPr>
              <a:t>Voetius</a:t>
            </a:r>
            <a:r>
              <a:rPr lang="de-DE" b="1" dirty="0">
                <a:solidFill>
                  <a:srgbClr val="003560"/>
                </a:solidFill>
                <a:latin typeface="RUB Scala MZ" pitchFamily="2" charset="0"/>
              </a:rPr>
              <a:t> </a:t>
            </a:r>
            <a:r>
              <a:rPr lang="de-DE" dirty="0">
                <a:solidFill>
                  <a:srgbClr val="003560"/>
                </a:solidFill>
                <a:latin typeface="RUB Scala MZ" pitchFamily="2" charset="0"/>
              </a:rPr>
              <a:t>(1589-1676).</a:t>
            </a:r>
          </a:p>
          <a:p>
            <a:pPr marL="285750" indent="-285750">
              <a:lnSpc>
                <a:spcPct val="150000"/>
              </a:lnSpc>
              <a:buFont typeface="Arial" panose="020B0604020202020204" pitchFamily="34" charset="0"/>
              <a:buChar char="•"/>
            </a:pPr>
            <a:r>
              <a:rPr lang="de-DE" dirty="0">
                <a:solidFill>
                  <a:srgbClr val="003560"/>
                </a:solidFill>
                <a:latin typeface="RUB Scala MZ" pitchFamily="2" charset="0"/>
              </a:rPr>
              <a:t>seit 1634 in Utrecht an der Universität (seit 1636, vorher Illustre Schule).</a:t>
            </a:r>
          </a:p>
          <a:p>
            <a:pPr marL="285750" indent="-285750">
              <a:lnSpc>
                <a:spcPct val="150000"/>
              </a:lnSpc>
              <a:buFont typeface="Arial" panose="020B0604020202020204" pitchFamily="34" charset="0"/>
              <a:buChar char="•"/>
            </a:pPr>
            <a:r>
              <a:rPr lang="de-DE" dirty="0">
                <a:solidFill>
                  <a:srgbClr val="003560"/>
                </a:solidFill>
                <a:latin typeface="RUB Scala MZ" pitchFamily="2" charset="0"/>
              </a:rPr>
              <a:t>Antrittsvorlesung über die Verbindung von Gottseligkeit und Wissenschaft: Oratio </a:t>
            </a:r>
            <a:r>
              <a:rPr lang="de-DE" dirty="0" err="1">
                <a:solidFill>
                  <a:srgbClr val="003560"/>
                </a:solidFill>
                <a:latin typeface="RUB Scala MZ" pitchFamily="2" charset="0"/>
              </a:rPr>
              <a:t>inauguralis</a:t>
            </a:r>
            <a:r>
              <a:rPr lang="de-DE" dirty="0">
                <a:solidFill>
                  <a:srgbClr val="003560"/>
                </a:solidFill>
                <a:latin typeface="RUB Scala MZ" pitchFamily="2" charset="0"/>
              </a:rPr>
              <a:t> de </a:t>
            </a:r>
            <a:r>
              <a:rPr lang="de-DE" dirty="0" err="1">
                <a:solidFill>
                  <a:srgbClr val="003560"/>
                </a:solidFill>
                <a:latin typeface="RUB Scala MZ" pitchFamily="2" charset="0"/>
              </a:rPr>
              <a:t>pietate</a:t>
            </a:r>
            <a:r>
              <a:rPr lang="de-DE" dirty="0">
                <a:solidFill>
                  <a:srgbClr val="003560"/>
                </a:solidFill>
                <a:latin typeface="RUB Scala MZ" pitchFamily="2" charset="0"/>
              </a:rPr>
              <a:t> cum </a:t>
            </a:r>
            <a:r>
              <a:rPr lang="de-DE" dirty="0" err="1">
                <a:solidFill>
                  <a:srgbClr val="003560"/>
                </a:solidFill>
                <a:latin typeface="RUB Scala MZ" pitchFamily="2" charset="0"/>
              </a:rPr>
              <a:t>scientia</a:t>
            </a:r>
            <a:r>
              <a:rPr lang="de-DE" dirty="0">
                <a:solidFill>
                  <a:srgbClr val="003560"/>
                </a:solidFill>
                <a:latin typeface="RUB Scala MZ" pitchFamily="2" charset="0"/>
              </a:rPr>
              <a:t> </a:t>
            </a:r>
            <a:r>
              <a:rPr lang="de-DE" dirty="0" err="1">
                <a:solidFill>
                  <a:srgbClr val="003560"/>
                </a:solidFill>
                <a:latin typeface="RUB Scala MZ" pitchFamily="2" charset="0"/>
              </a:rPr>
              <a:t>coniugenda</a:t>
            </a:r>
            <a:r>
              <a:rPr lang="de-DE" dirty="0">
                <a:solidFill>
                  <a:srgbClr val="003560"/>
                </a:solidFill>
                <a:latin typeface="RUB Scala MZ" pitchFamily="2" charset="0"/>
              </a:rPr>
              <a:t>, 21.08.1634.</a:t>
            </a:r>
          </a:p>
          <a:p>
            <a:pPr marL="285750" indent="-285750">
              <a:lnSpc>
                <a:spcPct val="150000"/>
              </a:lnSpc>
              <a:buFont typeface="Arial" panose="020B0604020202020204" pitchFamily="34" charset="0"/>
              <a:buChar char="•"/>
            </a:pPr>
            <a:r>
              <a:rPr lang="de-DE" dirty="0">
                <a:solidFill>
                  <a:srgbClr val="003560"/>
                </a:solidFill>
                <a:latin typeface="RUB Scala MZ" pitchFamily="2" charset="0"/>
              </a:rPr>
              <a:t>keine rein ,spekulative‘ Vermittlung der Lehre, Verbindung von Glaubenserkenntnis, Glaubenserfahrung und Glaubenspraxis: „puritanisch-</a:t>
            </a:r>
            <a:r>
              <a:rPr lang="de-DE" dirty="0" err="1">
                <a:solidFill>
                  <a:srgbClr val="003560"/>
                </a:solidFill>
                <a:latin typeface="RUB Scala MZ" pitchFamily="2" charset="0"/>
              </a:rPr>
              <a:t>präzisistischer</a:t>
            </a:r>
            <a:r>
              <a:rPr lang="de-DE" dirty="0">
                <a:solidFill>
                  <a:srgbClr val="003560"/>
                </a:solidFill>
                <a:latin typeface="RUB Scala MZ" pitchFamily="2" charset="0"/>
              </a:rPr>
              <a:t> Frömmigkeitseifer“ (J. Wallmann, Der Pietismus, 1990, 24).</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dirty="0">
                <a:solidFill>
                  <a:srgbClr val="003560"/>
                </a:solidFill>
                <a:latin typeface="RUB Scala MZ" pitchFamily="2" charset="0"/>
              </a:rPr>
              <a:t>Reformierter Pietismus: </a:t>
            </a:r>
            <a:r>
              <a:rPr lang="de-DE" sz="2800" b="1" dirty="0" err="1">
                <a:solidFill>
                  <a:srgbClr val="003560"/>
                </a:solidFill>
                <a:latin typeface="RUB Scala MZ" pitchFamily="2" charset="0"/>
              </a:rPr>
              <a:t>Nadere</a:t>
            </a:r>
            <a:r>
              <a:rPr lang="de-DE" sz="2800" b="1" dirty="0">
                <a:solidFill>
                  <a:srgbClr val="003560"/>
                </a:solidFill>
                <a:latin typeface="RUB Scala MZ" pitchFamily="2" charset="0"/>
              </a:rPr>
              <a:t> </a:t>
            </a:r>
            <a:r>
              <a:rPr lang="de-DE" sz="2800" b="1" dirty="0" err="1">
                <a:solidFill>
                  <a:srgbClr val="003560"/>
                </a:solidFill>
                <a:latin typeface="RUB Scala MZ" pitchFamily="2" charset="0"/>
              </a:rPr>
              <a:t>Reformatie</a:t>
            </a:r>
            <a:endParaRPr lang="de-DE" sz="2800" b="1" dirty="0">
              <a:solidFill>
                <a:srgbClr val="003560"/>
              </a:solidFill>
              <a:latin typeface="RUB Scala MZ" pitchFamily="2" charset="0"/>
            </a:endParaRPr>
          </a:p>
        </p:txBody>
      </p:sp>
    </p:spTree>
    <p:extLst>
      <p:ext uri="{BB962C8B-B14F-4D97-AF65-F5344CB8AC3E}">
        <p14:creationId xmlns:p14="http://schemas.microsoft.com/office/powerpoint/2010/main" val="3255950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4641562"/>
          </a:xfrm>
          <a:prstGeom prst="rect">
            <a:avLst/>
          </a:prstGeom>
          <a:noFill/>
          <a:ln w="9525">
            <a:noFill/>
            <a:miter lim="800000"/>
            <a:headEnd/>
            <a:tailEnd/>
          </a:ln>
        </p:spPr>
        <p:txBody>
          <a:bodyPr/>
          <a:lstStyle/>
          <a:p>
            <a:pPr marL="285750" indent="-285750">
              <a:lnSpc>
                <a:spcPct val="150000"/>
              </a:lnSpc>
              <a:buFont typeface="Arial" panose="020B0604020202020204" pitchFamily="34" charset="0"/>
              <a:buChar char="•"/>
            </a:pPr>
            <a:r>
              <a:rPr lang="de-DE" dirty="0">
                <a:solidFill>
                  <a:srgbClr val="003560"/>
                </a:solidFill>
                <a:latin typeface="RUB Scala MZ" pitchFamily="2" charset="0"/>
              </a:rPr>
              <a:t>Zentrale Auseinandersetzung: die Sonntagsheiligung (sog. Sabbatstreit), aber auch: gegen Luxus in der Kleidung, Haartracht (gegen das lange Haar der Männer), Tanzen, Tabak.</a:t>
            </a:r>
          </a:p>
          <a:p>
            <a:pPr marL="285750" indent="-285750">
              <a:lnSpc>
                <a:spcPct val="150000"/>
              </a:lnSpc>
              <a:buFont typeface="Arial" panose="020B0604020202020204" pitchFamily="34" charset="0"/>
              <a:buChar char="•"/>
            </a:pPr>
            <a:r>
              <a:rPr lang="de-DE" dirty="0">
                <a:solidFill>
                  <a:srgbClr val="003560"/>
                </a:solidFill>
                <a:latin typeface="RUB Scala MZ" pitchFamily="2" charset="0"/>
              </a:rPr>
              <a:t>Dagegen der reformierte Theologe </a:t>
            </a:r>
            <a:r>
              <a:rPr lang="de-DE" b="1" dirty="0" err="1">
                <a:solidFill>
                  <a:srgbClr val="003560"/>
                </a:solidFill>
                <a:latin typeface="RUB Scala MZ" pitchFamily="2" charset="0"/>
              </a:rPr>
              <a:t>Coccejus</a:t>
            </a:r>
            <a:r>
              <a:rPr lang="de-DE" dirty="0">
                <a:solidFill>
                  <a:srgbClr val="003560"/>
                </a:solidFill>
                <a:latin typeface="RUB Scala MZ" pitchFamily="2" charset="0"/>
              </a:rPr>
              <a:t>: betrachtete die </a:t>
            </a:r>
            <a:r>
              <a:rPr lang="de-DE" dirty="0" err="1">
                <a:solidFill>
                  <a:srgbClr val="003560"/>
                </a:solidFill>
                <a:latin typeface="RUB Scala MZ" pitchFamily="2" charset="0"/>
              </a:rPr>
              <a:t>voetianische</a:t>
            </a:r>
            <a:r>
              <a:rPr lang="de-DE" dirty="0">
                <a:solidFill>
                  <a:srgbClr val="003560"/>
                </a:solidFill>
                <a:latin typeface="RUB Scala MZ" pitchFamily="2" charset="0"/>
              </a:rPr>
              <a:t> Sonntagsfeier als Neuentwicklung, die „judaisierend“ sei, der Sonntag liege als wöchentlicher Ruhetag nicht im Sabbat begründet, gegen eine „legalistische“ Auffassung des Sonntags. </a:t>
            </a:r>
          </a:p>
          <a:p>
            <a:pPr marL="285750" indent="-285750">
              <a:lnSpc>
                <a:spcPct val="150000"/>
              </a:lnSpc>
              <a:buFont typeface="Arial" panose="020B0604020202020204" pitchFamily="34" charset="0"/>
              <a:buChar char="•"/>
            </a:pPr>
            <a:r>
              <a:rPr lang="de-DE" dirty="0" err="1">
                <a:solidFill>
                  <a:srgbClr val="003560"/>
                </a:solidFill>
                <a:latin typeface="RUB Scala MZ" pitchFamily="2" charset="0"/>
              </a:rPr>
              <a:t>Coccejus</a:t>
            </a:r>
            <a:r>
              <a:rPr lang="de-DE" dirty="0">
                <a:solidFill>
                  <a:srgbClr val="003560"/>
                </a:solidFill>
                <a:latin typeface="RUB Scala MZ" pitchFamily="2" charset="0"/>
              </a:rPr>
              <a:t> wurde daraufhin als Verteidiger einer laxen Sonntagsfeier angegriffen.</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dirty="0">
                <a:solidFill>
                  <a:srgbClr val="003560"/>
                </a:solidFill>
                <a:latin typeface="RUB Scala MZ" pitchFamily="2" charset="0"/>
              </a:rPr>
              <a:t>Reformierter Pietismus: </a:t>
            </a:r>
            <a:r>
              <a:rPr lang="de-DE" sz="2800" b="1" dirty="0" err="1">
                <a:solidFill>
                  <a:srgbClr val="003560"/>
                </a:solidFill>
                <a:latin typeface="RUB Scala MZ" pitchFamily="2" charset="0"/>
              </a:rPr>
              <a:t>Nadere</a:t>
            </a:r>
            <a:r>
              <a:rPr lang="de-DE" sz="2800" b="1" dirty="0">
                <a:solidFill>
                  <a:srgbClr val="003560"/>
                </a:solidFill>
                <a:latin typeface="RUB Scala MZ" pitchFamily="2" charset="0"/>
              </a:rPr>
              <a:t> </a:t>
            </a:r>
            <a:r>
              <a:rPr lang="de-DE" sz="2800" b="1" dirty="0" err="1">
                <a:solidFill>
                  <a:srgbClr val="003560"/>
                </a:solidFill>
                <a:latin typeface="RUB Scala MZ" pitchFamily="2" charset="0"/>
              </a:rPr>
              <a:t>Reformatie</a:t>
            </a:r>
            <a:endParaRPr lang="de-DE" sz="2800" b="1" dirty="0">
              <a:solidFill>
                <a:srgbClr val="003560"/>
              </a:solidFill>
              <a:latin typeface="RUB Scala MZ" pitchFamily="2" charset="0"/>
            </a:endParaRPr>
          </a:p>
        </p:txBody>
      </p:sp>
      <p:pic>
        <p:nvPicPr>
          <p:cNvPr id="6" name="Sound aufgezeichnet" descr="Sound aufgezeichnet">
            <a:hlinkClick r:id="" action="ppaction://media"/>
            <a:extLst>
              <a:ext uri="{FF2B5EF4-FFF2-40B4-BE49-F238E27FC236}">
                <a16:creationId xmlns:a16="http://schemas.microsoft.com/office/drawing/2014/main" id="{C09E61DA-7BDE-49DB-94F4-EF6F00688A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76725" y="5259389"/>
            <a:ext cx="812800" cy="812800"/>
          </a:xfrm>
          <a:prstGeom prst="rect">
            <a:avLst/>
          </a:prstGeom>
        </p:spPr>
      </p:pic>
    </p:spTree>
    <p:extLst>
      <p:ext uri="{BB962C8B-B14F-4D97-AF65-F5344CB8AC3E}">
        <p14:creationId xmlns:p14="http://schemas.microsoft.com/office/powerpoint/2010/main" val="396868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3"/>
            <a:ext cx="9090025" cy="5555963"/>
          </a:xfrm>
          <a:prstGeom prst="rect">
            <a:avLst/>
          </a:prstGeom>
          <a:noFill/>
          <a:ln w="9525">
            <a:noFill/>
            <a:miter lim="800000"/>
            <a:headEnd/>
            <a:tailEnd/>
          </a:ln>
        </p:spPr>
        <p:txBody>
          <a:bodyPr/>
          <a:lstStyle/>
          <a:p>
            <a:pPr>
              <a:lnSpc>
                <a:spcPct val="150000"/>
              </a:lnSpc>
            </a:pPr>
            <a:r>
              <a:rPr lang="de-DE" dirty="0">
                <a:solidFill>
                  <a:srgbClr val="003560"/>
                </a:solidFill>
                <a:latin typeface="RUB Scala MZ" pitchFamily="2" charset="0"/>
              </a:rPr>
              <a:t>Literatur: Heiner Faulenbach, Die Anfänge des Pietismus bei den Reformierten in Deutschland, in: </a:t>
            </a:r>
            <a:r>
              <a:rPr lang="de-DE" dirty="0" err="1">
                <a:solidFill>
                  <a:srgbClr val="003560"/>
                </a:solidFill>
                <a:latin typeface="RUB Scala MZ" pitchFamily="2" charset="0"/>
              </a:rPr>
              <a:t>PuN</a:t>
            </a:r>
            <a:r>
              <a:rPr lang="de-DE" dirty="0">
                <a:solidFill>
                  <a:srgbClr val="003560"/>
                </a:solidFill>
                <a:latin typeface="RUB Scala MZ" pitchFamily="2" charset="0"/>
              </a:rPr>
              <a:t> 4 (1979), 205-220.</a:t>
            </a:r>
          </a:p>
          <a:p>
            <a:pPr>
              <a:lnSpc>
                <a:spcPct val="150000"/>
              </a:lnSpc>
            </a:pPr>
            <a:r>
              <a:rPr lang="de-DE" dirty="0">
                <a:solidFill>
                  <a:srgbClr val="003560"/>
                </a:solidFill>
                <a:latin typeface="RUB Scala MZ" pitchFamily="2" charset="0"/>
              </a:rPr>
              <a:t>Begründer des Pietismus in der reformierten Kirche in Deutschland: </a:t>
            </a:r>
          </a:p>
          <a:p>
            <a:pPr>
              <a:lnSpc>
                <a:spcPct val="150000"/>
              </a:lnSpc>
            </a:pPr>
            <a:r>
              <a:rPr lang="de-DE" b="1" dirty="0">
                <a:solidFill>
                  <a:srgbClr val="003560"/>
                </a:solidFill>
                <a:latin typeface="RUB Scala MZ" pitchFamily="2" charset="0"/>
              </a:rPr>
              <a:t>Theodor </a:t>
            </a:r>
            <a:r>
              <a:rPr lang="de-DE" b="1" dirty="0" err="1">
                <a:solidFill>
                  <a:srgbClr val="003560"/>
                </a:solidFill>
                <a:latin typeface="RUB Scala MZ" pitchFamily="2" charset="0"/>
              </a:rPr>
              <a:t>Undereyck</a:t>
            </a:r>
            <a:r>
              <a:rPr lang="de-DE" b="1" dirty="0">
                <a:solidFill>
                  <a:srgbClr val="003560"/>
                </a:solidFill>
                <a:latin typeface="RUB Scala MZ" pitchFamily="2" charset="0"/>
              </a:rPr>
              <a:t> </a:t>
            </a:r>
            <a:r>
              <a:rPr lang="de-DE" dirty="0">
                <a:solidFill>
                  <a:srgbClr val="003560"/>
                </a:solidFill>
                <a:latin typeface="RUB Scala MZ" pitchFamily="2" charset="0"/>
              </a:rPr>
              <a:t>(1635-1693), in Duisburg als Sohn eines Kaufmanns geboren </a:t>
            </a:r>
          </a:p>
          <a:p>
            <a:pPr marL="285750" indent="-285750">
              <a:lnSpc>
                <a:spcPct val="150000"/>
              </a:lnSpc>
              <a:buFont typeface="Arial" panose="020B0604020202020204" pitchFamily="34" charset="0"/>
              <a:buChar char="•"/>
            </a:pPr>
            <a:r>
              <a:rPr lang="de-DE" dirty="0">
                <a:solidFill>
                  <a:srgbClr val="003560"/>
                </a:solidFill>
                <a:latin typeface="RUB Scala MZ" pitchFamily="2" charset="0"/>
              </a:rPr>
              <a:t>nach dem Studium 1653-1658 u.a. in den Niederlanden – bei </a:t>
            </a:r>
            <a:r>
              <a:rPr lang="de-DE" dirty="0" err="1">
                <a:solidFill>
                  <a:srgbClr val="003560"/>
                </a:solidFill>
                <a:latin typeface="RUB Scala MZ" pitchFamily="2" charset="0"/>
              </a:rPr>
              <a:t>Voetius</a:t>
            </a:r>
            <a:r>
              <a:rPr lang="de-DE" dirty="0">
                <a:solidFill>
                  <a:srgbClr val="003560"/>
                </a:solidFill>
                <a:latin typeface="RUB Scala MZ" pitchFamily="2" charset="0"/>
              </a:rPr>
              <a:t> in Utrecht  [Verbindung: Prädestinationslehre, </a:t>
            </a:r>
            <a:r>
              <a:rPr lang="de-DE" dirty="0" err="1">
                <a:solidFill>
                  <a:srgbClr val="003560"/>
                </a:solidFill>
                <a:latin typeface="RUB Scala MZ" pitchFamily="2" charset="0"/>
              </a:rPr>
              <a:t>Präzisismus</a:t>
            </a:r>
            <a:r>
              <a:rPr lang="de-DE" dirty="0">
                <a:solidFill>
                  <a:srgbClr val="003560"/>
                </a:solidFill>
                <a:latin typeface="RUB Scala MZ" pitchFamily="2" charset="0"/>
              </a:rPr>
              <a:t> und puritanischer Frömmigkeitseifer] und </a:t>
            </a:r>
            <a:r>
              <a:rPr lang="de-DE" dirty="0" err="1">
                <a:solidFill>
                  <a:srgbClr val="003560"/>
                </a:solidFill>
                <a:latin typeface="RUB Scala MZ" pitchFamily="2" charset="0"/>
              </a:rPr>
              <a:t>Coccejus</a:t>
            </a:r>
            <a:r>
              <a:rPr lang="de-DE" dirty="0">
                <a:solidFill>
                  <a:srgbClr val="003560"/>
                </a:solidFill>
                <a:latin typeface="RUB Scala MZ" pitchFamily="2" charset="0"/>
              </a:rPr>
              <a:t> [</a:t>
            </a:r>
            <a:r>
              <a:rPr lang="de-DE" dirty="0" err="1">
                <a:solidFill>
                  <a:srgbClr val="003560"/>
                </a:solidFill>
                <a:latin typeface="RUB Scala MZ" pitchFamily="2" charset="0"/>
              </a:rPr>
              <a:t>Förderaltheologie</a:t>
            </a:r>
            <a:r>
              <a:rPr lang="de-DE" dirty="0">
                <a:solidFill>
                  <a:srgbClr val="003560"/>
                </a:solidFill>
                <a:latin typeface="RUB Scala MZ" pitchFamily="2" charset="0"/>
              </a:rPr>
              <a:t> in Leiden seit 1658, davor schon Prüfung in Duisburg und Predigtamtskandidat] und dem Kennenlernen der Reformbewegung der </a:t>
            </a:r>
            <a:r>
              <a:rPr lang="de-DE" dirty="0" err="1">
                <a:solidFill>
                  <a:srgbClr val="003560"/>
                </a:solidFill>
                <a:latin typeface="RUB Scala MZ" pitchFamily="2" charset="0"/>
              </a:rPr>
              <a:t>Nadere</a:t>
            </a:r>
            <a:r>
              <a:rPr lang="de-DE" dirty="0">
                <a:solidFill>
                  <a:srgbClr val="003560"/>
                </a:solidFill>
                <a:latin typeface="RUB Scala MZ" pitchFamily="2" charset="0"/>
              </a:rPr>
              <a:t> </a:t>
            </a:r>
            <a:r>
              <a:rPr lang="de-DE" dirty="0" err="1">
                <a:solidFill>
                  <a:srgbClr val="003560"/>
                </a:solidFill>
                <a:latin typeface="RUB Scala MZ" pitchFamily="2" charset="0"/>
              </a:rPr>
              <a:t>Reformatie</a:t>
            </a:r>
            <a:r>
              <a:rPr lang="de-DE" dirty="0">
                <a:solidFill>
                  <a:srgbClr val="003560"/>
                </a:solidFill>
                <a:latin typeface="RUB Scala MZ" pitchFamily="2" charset="0"/>
              </a:rPr>
              <a:t>.</a:t>
            </a:r>
          </a:p>
          <a:p>
            <a:pPr marL="285750" indent="-285750">
              <a:lnSpc>
                <a:spcPct val="150000"/>
              </a:lnSpc>
              <a:buFont typeface="Arial" panose="020B0604020202020204" pitchFamily="34" charset="0"/>
              <a:buChar char="•"/>
            </a:pPr>
            <a:r>
              <a:rPr lang="de-DE" dirty="0">
                <a:solidFill>
                  <a:srgbClr val="003560"/>
                </a:solidFill>
                <a:latin typeface="RUB Scala MZ" pitchFamily="2" charset="0"/>
              </a:rPr>
              <a:t>ab 1660 Pfarramt im reformierten Mülheim/Ruhr an, predigte energisch gegen falsche Glaubenssicherheit und ein bürgerliches Gewohnheitschristentum, übte strenge Kirchenzucht, Ernstnehmen der Prädestinationslehre. </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dirty="0">
                <a:solidFill>
                  <a:srgbClr val="003560"/>
                </a:solidFill>
                <a:latin typeface="RUB Scala MZ" pitchFamily="2" charset="0"/>
              </a:rPr>
              <a:t>Reformierter Pietismus: Theodor </a:t>
            </a:r>
            <a:r>
              <a:rPr lang="de-DE" sz="2800" b="1" dirty="0" err="1">
                <a:solidFill>
                  <a:srgbClr val="003560"/>
                </a:solidFill>
                <a:latin typeface="RUB Scala MZ" pitchFamily="2" charset="0"/>
              </a:rPr>
              <a:t>Undereyeck</a:t>
            </a:r>
            <a:r>
              <a:rPr lang="de-DE" sz="2800" b="1" dirty="0">
                <a:solidFill>
                  <a:srgbClr val="003560"/>
                </a:solidFill>
                <a:latin typeface="RUB Scala MZ" pitchFamily="2" charset="0"/>
              </a:rPr>
              <a:t> </a:t>
            </a:r>
          </a:p>
        </p:txBody>
      </p:sp>
      <p:pic>
        <p:nvPicPr>
          <p:cNvPr id="6" name="Sound aufgezeichnet" descr="Sound aufgezeichnet">
            <a:hlinkClick r:id="" action="ppaction://media"/>
            <a:extLst>
              <a:ext uri="{FF2B5EF4-FFF2-40B4-BE49-F238E27FC236}">
                <a16:creationId xmlns:a16="http://schemas.microsoft.com/office/drawing/2014/main" id="{C179B21F-C5BB-4072-AF07-E0ACCEC40A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8532" y="1869103"/>
            <a:ext cx="812800" cy="812800"/>
          </a:xfrm>
          <a:prstGeom prst="rect">
            <a:avLst/>
          </a:prstGeom>
        </p:spPr>
      </p:pic>
    </p:spTree>
    <p:extLst>
      <p:ext uri="{BB962C8B-B14F-4D97-AF65-F5344CB8AC3E}">
        <p14:creationId xmlns:p14="http://schemas.microsoft.com/office/powerpoint/2010/main" val="160509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3"/>
            <a:ext cx="9090025" cy="5555963"/>
          </a:xfrm>
          <a:prstGeom prst="rect">
            <a:avLst/>
          </a:prstGeom>
          <a:noFill/>
          <a:ln w="9525">
            <a:noFill/>
            <a:miter lim="800000"/>
            <a:headEnd/>
            <a:tailEnd/>
          </a:ln>
        </p:spPr>
        <p:txBody>
          <a:bodyPr/>
          <a:lstStyle/>
          <a:p>
            <a:pPr marL="285750" indent="-285750">
              <a:lnSpc>
                <a:spcPct val="150000"/>
              </a:lnSpc>
              <a:buFont typeface="Arial" panose="020B0604020202020204" pitchFamily="34" charset="0"/>
              <a:buChar char="•"/>
            </a:pPr>
            <a:r>
              <a:rPr lang="de-DE" dirty="0">
                <a:solidFill>
                  <a:srgbClr val="003560"/>
                </a:solidFill>
                <a:latin typeface="RUB Scala MZ" pitchFamily="2" charset="0"/>
              </a:rPr>
              <a:t>ab 1661 eventuell Hauskreise/Konventikel, um ein lebendiges Christentum zu fördern. (D.h. zeitlich vor </a:t>
            </a:r>
            <a:r>
              <a:rPr lang="de-DE" dirty="0" err="1">
                <a:solidFill>
                  <a:srgbClr val="003560"/>
                </a:solidFill>
                <a:latin typeface="RUB Scala MZ" pitchFamily="2" charset="0"/>
              </a:rPr>
              <a:t>Spener</a:t>
            </a:r>
            <a:r>
              <a:rPr lang="de-DE" dirty="0">
                <a:solidFill>
                  <a:srgbClr val="003560"/>
                </a:solidFill>
                <a:latin typeface="RUB Scala MZ" pitchFamily="2" charset="0"/>
              </a:rPr>
              <a:t>! = erster Stifter pietistischer Privatversammlungen), Intensivierung von Hausvisitationen und </a:t>
            </a:r>
            <a:r>
              <a:rPr lang="de-DE" dirty="0" err="1">
                <a:solidFill>
                  <a:srgbClr val="003560"/>
                </a:solidFill>
                <a:latin typeface="RUB Scala MZ" pitchFamily="2" charset="0"/>
              </a:rPr>
              <a:t>Katechesationen</a:t>
            </a:r>
            <a:r>
              <a:rPr lang="de-DE" dirty="0">
                <a:solidFill>
                  <a:srgbClr val="003560"/>
                </a:solidFill>
                <a:latin typeface="RUB Scala MZ" pitchFamily="2" charset="0"/>
              </a:rPr>
              <a:t> der Jugend, Empfehlung von Hausversammlungen mit Lesen, Beten, Lobsingen, gegenseitigem Unterrichten und Ermahnen. </a:t>
            </a:r>
          </a:p>
          <a:p>
            <a:pPr marL="285750" indent="-285750">
              <a:lnSpc>
                <a:spcPct val="150000"/>
              </a:lnSpc>
              <a:buFont typeface="Arial" panose="020B0604020202020204" pitchFamily="34" charset="0"/>
              <a:buChar char="•"/>
            </a:pPr>
            <a:r>
              <a:rPr lang="de-DE" dirty="0">
                <a:solidFill>
                  <a:srgbClr val="003560"/>
                </a:solidFill>
                <a:latin typeface="RUB Scala MZ" pitchFamily="2" charset="0"/>
              </a:rPr>
              <a:t>1668 zwei Jahre Hofprediger in Kassel, ab 1670 wirkte er in Bremen, Pastor an St. Martini (1670-1693): scharfe Bußpredigten, Verbesserung des Katechismusunterrichts, Erbauungsversammlungen.</a:t>
            </a:r>
          </a:p>
          <a:p>
            <a:pPr marL="285750" indent="-285750">
              <a:lnSpc>
                <a:spcPct val="150000"/>
              </a:lnSpc>
              <a:buFont typeface="Arial" panose="020B0604020202020204" pitchFamily="34" charset="0"/>
              <a:buChar char="•"/>
            </a:pPr>
            <a:r>
              <a:rPr lang="de-DE" dirty="0" err="1">
                <a:solidFill>
                  <a:srgbClr val="003560"/>
                </a:solidFill>
                <a:latin typeface="RUB Scala MZ" pitchFamily="2" charset="0"/>
              </a:rPr>
              <a:t>Undereyck</a:t>
            </a:r>
            <a:r>
              <a:rPr lang="de-DE" dirty="0">
                <a:solidFill>
                  <a:srgbClr val="003560"/>
                </a:solidFill>
                <a:latin typeface="RUB Scala MZ" pitchFamily="2" charset="0"/>
              </a:rPr>
              <a:t> wirkte nicht nur als Prediger und Seelsorger, sondern auch als Schriftsteller.</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dirty="0">
                <a:solidFill>
                  <a:srgbClr val="003560"/>
                </a:solidFill>
                <a:latin typeface="RUB Scala MZ" pitchFamily="2" charset="0"/>
              </a:rPr>
              <a:t>Reformierter Pietismus: Theodor </a:t>
            </a:r>
            <a:r>
              <a:rPr lang="de-DE" sz="2800" b="1" dirty="0" err="1">
                <a:solidFill>
                  <a:srgbClr val="003560"/>
                </a:solidFill>
                <a:latin typeface="RUB Scala MZ" pitchFamily="2" charset="0"/>
              </a:rPr>
              <a:t>Undereyeck</a:t>
            </a:r>
            <a:r>
              <a:rPr lang="de-DE" sz="2800" b="1" dirty="0">
                <a:solidFill>
                  <a:srgbClr val="003560"/>
                </a:solidFill>
                <a:latin typeface="RUB Scala MZ" pitchFamily="2" charset="0"/>
              </a:rPr>
              <a:t> </a:t>
            </a:r>
          </a:p>
        </p:txBody>
      </p:sp>
    </p:spTree>
    <p:extLst>
      <p:ext uri="{BB962C8B-B14F-4D97-AF65-F5344CB8AC3E}">
        <p14:creationId xmlns:p14="http://schemas.microsoft.com/office/powerpoint/2010/main" val="1628345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3"/>
            <a:ext cx="9090025" cy="5981991"/>
          </a:xfrm>
          <a:prstGeom prst="rect">
            <a:avLst/>
          </a:prstGeom>
          <a:noFill/>
          <a:ln w="9525">
            <a:noFill/>
            <a:miter lim="800000"/>
            <a:headEnd/>
            <a:tailEnd/>
          </a:ln>
        </p:spPr>
        <p:txBody>
          <a:bodyPr/>
          <a:lstStyle/>
          <a:p>
            <a:pPr marL="285750" indent="-285750">
              <a:lnSpc>
                <a:spcPct val="150000"/>
              </a:lnSpc>
              <a:buFont typeface="Arial" panose="020B0604020202020204" pitchFamily="34" charset="0"/>
              <a:buChar char="•"/>
            </a:pPr>
            <a:r>
              <a:rPr lang="de-DE" dirty="0">
                <a:solidFill>
                  <a:srgbClr val="003560"/>
                </a:solidFill>
                <a:latin typeface="RUB Scala MZ" pitchFamily="2" charset="0"/>
              </a:rPr>
              <a:t>Sein erstes Buch „Christi Braut unter den Töchtern zu </a:t>
            </a:r>
            <a:r>
              <a:rPr lang="de-DE" dirty="0" err="1">
                <a:solidFill>
                  <a:srgbClr val="003560"/>
                </a:solidFill>
                <a:latin typeface="RUB Scala MZ" pitchFamily="2" charset="0"/>
              </a:rPr>
              <a:t>Laodicaea</a:t>
            </a:r>
            <a:r>
              <a:rPr lang="de-DE" dirty="0">
                <a:solidFill>
                  <a:srgbClr val="003560"/>
                </a:solidFill>
                <a:latin typeface="RUB Scala MZ" pitchFamily="2" charset="0"/>
              </a:rPr>
              <a:t>“, 1670, begründet aus der Bibel, dem Heidelberger Katechismus und Zeugnissen „gottselig erfahrener“ Menschen die Notwendigkeit eines lebendigen, seligmachenden Glaubens und seiner Bewährung in einem von Luxus, Spiel und Tanz sich fernhaltenden asketisch-frommen Alltagslebens. </a:t>
            </a:r>
          </a:p>
          <a:p>
            <a:pPr marL="285750" indent="-285750">
              <a:lnSpc>
                <a:spcPct val="150000"/>
              </a:lnSpc>
              <a:buFont typeface="Arial" panose="020B0604020202020204" pitchFamily="34" charset="0"/>
              <a:buChar char="•"/>
            </a:pPr>
            <a:r>
              <a:rPr lang="de-DE" dirty="0">
                <a:solidFill>
                  <a:srgbClr val="003560"/>
                </a:solidFill>
                <a:latin typeface="RUB Scala MZ" pitchFamily="2" charset="0"/>
              </a:rPr>
              <a:t>Schrift behandelt in drei Teilen:</a:t>
            </a:r>
          </a:p>
          <a:p>
            <a:pPr marL="961217" lvl="1" indent="-457200">
              <a:lnSpc>
                <a:spcPct val="150000"/>
              </a:lnSpc>
              <a:buFont typeface="+mj-lt"/>
              <a:buAutoNum type="arabicPeriod"/>
            </a:pPr>
            <a:r>
              <a:rPr lang="de-DE" dirty="0">
                <a:solidFill>
                  <a:srgbClr val="003560"/>
                </a:solidFill>
                <a:latin typeface="RUB Scala MZ" pitchFamily="2" charset="0"/>
              </a:rPr>
              <a:t>die unfehlbaren Kennzeichen</a:t>
            </a:r>
          </a:p>
          <a:p>
            <a:pPr marL="961217" lvl="1" indent="-457200">
              <a:lnSpc>
                <a:spcPct val="150000"/>
              </a:lnSpc>
              <a:buFont typeface="+mj-lt"/>
              <a:buAutoNum type="arabicPeriod"/>
            </a:pPr>
            <a:r>
              <a:rPr lang="de-DE" dirty="0">
                <a:solidFill>
                  <a:srgbClr val="003560"/>
                </a:solidFill>
                <a:latin typeface="RUB Scala MZ" pitchFamily="2" charset="0"/>
              </a:rPr>
              <a:t>die Hindernisse </a:t>
            </a:r>
          </a:p>
          <a:p>
            <a:pPr marL="961217" lvl="1" indent="-457200">
              <a:lnSpc>
                <a:spcPct val="150000"/>
              </a:lnSpc>
              <a:buFont typeface="+mj-lt"/>
              <a:buAutoNum type="arabicPeriod"/>
            </a:pPr>
            <a:r>
              <a:rPr lang="de-DE" dirty="0">
                <a:solidFill>
                  <a:srgbClr val="003560"/>
                </a:solidFill>
                <a:latin typeface="RUB Scala MZ" pitchFamily="2" charset="0"/>
              </a:rPr>
              <a:t>die Mittel zur Förderung des wahren Glaubens</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dirty="0">
                <a:solidFill>
                  <a:srgbClr val="003560"/>
                </a:solidFill>
                <a:latin typeface="RUB Scala MZ" pitchFamily="2" charset="0"/>
              </a:rPr>
              <a:t>Reformierter Pietismus: Theodor </a:t>
            </a:r>
            <a:r>
              <a:rPr lang="de-DE" sz="2800" b="1" dirty="0" err="1">
                <a:solidFill>
                  <a:srgbClr val="003560"/>
                </a:solidFill>
                <a:latin typeface="RUB Scala MZ" pitchFamily="2" charset="0"/>
              </a:rPr>
              <a:t>Undereyeck</a:t>
            </a:r>
            <a:r>
              <a:rPr lang="de-DE" sz="2800" b="1" dirty="0">
                <a:solidFill>
                  <a:srgbClr val="003560"/>
                </a:solidFill>
                <a:latin typeface="RUB Scala MZ" pitchFamily="2" charset="0"/>
              </a:rPr>
              <a:t> </a:t>
            </a:r>
          </a:p>
        </p:txBody>
      </p:sp>
    </p:spTree>
    <p:extLst>
      <p:ext uri="{BB962C8B-B14F-4D97-AF65-F5344CB8AC3E}">
        <p14:creationId xmlns:p14="http://schemas.microsoft.com/office/powerpoint/2010/main" val="17729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2916672"/>
          </a:xfrm>
          <a:prstGeom prst="rect">
            <a:avLst/>
          </a:prstGeom>
          <a:noFill/>
          <a:ln w="9525">
            <a:noFill/>
            <a:miter lim="800000"/>
            <a:headEnd/>
            <a:tailEnd/>
          </a:ln>
        </p:spPr>
        <p:txBody>
          <a:bodyPr/>
          <a:lstStyle/>
          <a:p>
            <a:pPr marL="285750" indent="-285750">
              <a:lnSpc>
                <a:spcPct val="150000"/>
              </a:lnSpc>
              <a:buFont typeface="Arial" panose="020B0604020202020204" pitchFamily="34" charset="0"/>
              <a:buChar char="•"/>
            </a:pPr>
            <a:r>
              <a:rPr lang="de-DE" dirty="0">
                <a:solidFill>
                  <a:srgbClr val="003560"/>
                </a:solidFill>
                <a:latin typeface="RUB Scala MZ" pitchFamily="2" charset="0"/>
              </a:rPr>
              <a:t>1689: Der Närrische Atheist – Hier kritisierte er sowohl den Atheismus der Gottesleugner, wie einen versteckten Atheismus der </a:t>
            </a:r>
            <a:r>
              <a:rPr lang="de-DE" dirty="0" err="1">
                <a:solidFill>
                  <a:srgbClr val="003560"/>
                </a:solidFill>
                <a:latin typeface="RUB Scala MZ" pitchFamily="2" charset="0"/>
              </a:rPr>
              <a:t>Unwiedergeborenen</a:t>
            </a:r>
            <a:r>
              <a:rPr lang="de-DE" dirty="0">
                <a:solidFill>
                  <a:srgbClr val="003560"/>
                </a:solidFill>
                <a:latin typeface="RUB Scala MZ" pitchFamily="2" charset="0"/>
              </a:rPr>
              <a:t>. </a:t>
            </a:r>
          </a:p>
          <a:p>
            <a:pPr marL="285750" indent="-285750">
              <a:lnSpc>
                <a:spcPct val="150000"/>
              </a:lnSpc>
              <a:buFont typeface="Arial" panose="020B0604020202020204" pitchFamily="34" charset="0"/>
              <a:buChar char="•"/>
            </a:pPr>
            <a:r>
              <a:rPr lang="de-DE" dirty="0" err="1">
                <a:solidFill>
                  <a:srgbClr val="003560"/>
                </a:solidFill>
                <a:latin typeface="RUB Scala MZ" pitchFamily="2" charset="0"/>
              </a:rPr>
              <a:t>Undereyck</a:t>
            </a:r>
            <a:r>
              <a:rPr lang="de-DE" dirty="0">
                <a:solidFill>
                  <a:srgbClr val="003560"/>
                </a:solidFill>
                <a:latin typeface="RUB Scala MZ" pitchFamily="2" charset="0"/>
              </a:rPr>
              <a:t> wird manchmal als der </a:t>
            </a:r>
            <a:r>
              <a:rPr lang="de-DE" dirty="0" err="1">
                <a:solidFill>
                  <a:srgbClr val="003560"/>
                </a:solidFill>
                <a:latin typeface="RUB Scala MZ" pitchFamily="2" charset="0"/>
              </a:rPr>
              <a:t>Spener</a:t>
            </a:r>
            <a:r>
              <a:rPr lang="de-DE" dirty="0">
                <a:solidFill>
                  <a:srgbClr val="003560"/>
                </a:solidFill>
                <a:latin typeface="RUB Scala MZ" pitchFamily="2" charset="0"/>
              </a:rPr>
              <a:t> der reformierten Kirche bezeichnet (so Cornelis de Hase, sein Nachfolger in Bremen 1703). </a:t>
            </a:r>
          </a:p>
          <a:p>
            <a:pPr marL="285750" indent="-285750">
              <a:lnSpc>
                <a:spcPct val="150000"/>
              </a:lnSpc>
              <a:buFont typeface="Arial" panose="020B0604020202020204" pitchFamily="34" charset="0"/>
              <a:buChar char="•"/>
            </a:pPr>
            <a:r>
              <a:rPr lang="de-DE" dirty="0">
                <a:solidFill>
                  <a:srgbClr val="003560"/>
                </a:solidFill>
                <a:latin typeface="RUB Scala MZ" pitchFamily="2" charset="0"/>
              </a:rPr>
              <a:t>Durch </a:t>
            </a:r>
            <a:r>
              <a:rPr lang="de-DE" dirty="0" err="1">
                <a:solidFill>
                  <a:srgbClr val="003560"/>
                </a:solidFill>
                <a:latin typeface="RUB Scala MZ" pitchFamily="2" charset="0"/>
              </a:rPr>
              <a:t>Undereyck</a:t>
            </a:r>
            <a:r>
              <a:rPr lang="de-DE" dirty="0">
                <a:solidFill>
                  <a:srgbClr val="003560"/>
                </a:solidFill>
                <a:latin typeface="RUB Scala MZ" pitchFamily="2" charset="0"/>
              </a:rPr>
              <a:t> Verbreitung des Pietismus in Bremen, später in Ostfriesland und im Rheinland; Lippe-Detmold: 1684 Deutsch-reformierte Kirchenordnung von 1684. </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dirty="0">
                <a:solidFill>
                  <a:srgbClr val="003560"/>
                </a:solidFill>
                <a:latin typeface="RUB Scala MZ" pitchFamily="2" charset="0"/>
              </a:rPr>
              <a:t>Reformierter Pietismus: Theodor </a:t>
            </a:r>
            <a:r>
              <a:rPr lang="de-DE" sz="2800" b="1" dirty="0" err="1">
                <a:solidFill>
                  <a:srgbClr val="003560"/>
                </a:solidFill>
                <a:latin typeface="RUB Scala MZ" pitchFamily="2" charset="0"/>
              </a:rPr>
              <a:t>Undereyeck</a:t>
            </a:r>
            <a:r>
              <a:rPr lang="de-DE" sz="2800" b="1" dirty="0">
                <a:solidFill>
                  <a:srgbClr val="003560"/>
                </a:solidFill>
                <a:latin typeface="RUB Scala MZ" pitchFamily="2" charset="0"/>
              </a:rPr>
              <a:t> </a:t>
            </a:r>
          </a:p>
        </p:txBody>
      </p:sp>
    </p:spTree>
    <p:extLst>
      <p:ext uri="{BB962C8B-B14F-4D97-AF65-F5344CB8AC3E}">
        <p14:creationId xmlns:p14="http://schemas.microsoft.com/office/powerpoint/2010/main" val="3227280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3"/>
            <a:ext cx="9090025" cy="5462445"/>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pPr>
            <a:r>
              <a:rPr lang="de-DE" dirty="0">
                <a:solidFill>
                  <a:srgbClr val="003560"/>
                </a:solidFill>
                <a:latin typeface="RUB Scala MZ" pitchFamily="2" charset="0"/>
              </a:rPr>
              <a:t>Ute Gause, Gerhard Tersteegen. Ein protestantischer Mystiker zwischen Reformiertentum, neuzeitlichem Individualismus und radikaler Ethik, in: Mariano Delgado/Gotthard Fuchs (Hgg.), Die Kirchenkritik der Mystiker. Prophetie aus Gotteserfahrung, Fribourg/Stuttgart 2005, 325-341.</a:t>
            </a:r>
          </a:p>
          <a:p>
            <a:pPr marL="285750" indent="-285750">
              <a:lnSpc>
                <a:spcPct val="150000"/>
              </a:lnSpc>
              <a:buFont typeface="Arial" panose="020B0604020202020204" pitchFamily="34" charset="0"/>
              <a:buChar char="•"/>
            </a:pPr>
            <a:r>
              <a:rPr lang="de-DE" dirty="0" err="1">
                <a:solidFill>
                  <a:srgbClr val="003560"/>
                </a:solidFill>
                <a:latin typeface="RUB Scala MZ" pitchFamily="2" charset="0"/>
              </a:rPr>
              <a:t>Hansgünter</a:t>
            </a:r>
            <a:r>
              <a:rPr lang="de-DE" dirty="0">
                <a:solidFill>
                  <a:srgbClr val="003560"/>
                </a:solidFill>
                <a:latin typeface="RUB Scala MZ" pitchFamily="2" charset="0"/>
              </a:rPr>
              <a:t> Ludewig, Gebet und Gotteserfahrung bei Gerhard Tersteegen, Göttingen 1986.</a:t>
            </a:r>
          </a:p>
          <a:p>
            <a:pPr marL="285750" indent="-285750">
              <a:lnSpc>
                <a:spcPct val="150000"/>
              </a:lnSpc>
              <a:buFont typeface="Arial" panose="020B0604020202020204" pitchFamily="34" charset="0"/>
              <a:buChar char="•"/>
            </a:pPr>
            <a:r>
              <a:rPr lang="de-DE" dirty="0">
                <a:solidFill>
                  <a:srgbClr val="003560"/>
                </a:solidFill>
                <a:latin typeface="RUB Scala MZ" pitchFamily="2" charset="0"/>
              </a:rPr>
              <a:t>Dietrich Meyer/Udo Sträter, Zur Rezeption mystischer Traditionen im Protestantismus des 16. bis 19. Jahrhunderts, Köln 2002.</a:t>
            </a:r>
          </a:p>
          <a:p>
            <a:pPr marL="285750" indent="-285750">
              <a:lnSpc>
                <a:spcPct val="150000"/>
              </a:lnSpc>
              <a:buFont typeface="Arial" panose="020B0604020202020204" pitchFamily="34" charset="0"/>
              <a:buChar char="•"/>
            </a:pPr>
            <a:r>
              <a:rPr lang="de-DE" dirty="0">
                <a:solidFill>
                  <a:srgbClr val="003560"/>
                </a:solidFill>
                <a:latin typeface="RUB Scala MZ" pitchFamily="2" charset="0"/>
              </a:rPr>
              <a:t>Gottfried Wolff, </a:t>
            </a:r>
            <a:r>
              <a:rPr lang="de-DE" dirty="0" err="1">
                <a:solidFill>
                  <a:srgbClr val="003560"/>
                </a:solidFill>
                <a:latin typeface="RUB Scala MZ" pitchFamily="2" charset="0"/>
              </a:rPr>
              <a:t>Solus</a:t>
            </a:r>
            <a:r>
              <a:rPr lang="de-DE" dirty="0">
                <a:solidFill>
                  <a:srgbClr val="003560"/>
                </a:solidFill>
                <a:latin typeface="RUB Scala MZ" pitchFamily="2" charset="0"/>
              </a:rPr>
              <a:t> Christus. Wurzeln der Christusmystik bei Gerhard Tersteegen, Gießen 1989.</a:t>
            </a:r>
          </a:p>
          <a:p>
            <a:pPr marL="285750" indent="-285750">
              <a:lnSpc>
                <a:spcPct val="150000"/>
              </a:lnSpc>
              <a:buFont typeface="Arial" panose="020B0604020202020204" pitchFamily="34" charset="0"/>
              <a:buChar char="•"/>
            </a:pPr>
            <a:r>
              <a:rPr lang="de-DE" dirty="0">
                <a:solidFill>
                  <a:srgbClr val="003560"/>
                </a:solidFill>
                <a:latin typeface="RUB Scala MZ" pitchFamily="2" charset="0"/>
              </a:rPr>
              <a:t>Wilfried Zeller, Die Bibel als Quelle der Frömmigkeit bei Gerhard Tersteegen, in: </a:t>
            </a:r>
            <a:r>
              <a:rPr lang="de-DE" dirty="0" err="1">
                <a:solidFill>
                  <a:srgbClr val="003560"/>
                </a:solidFill>
                <a:latin typeface="RUB Scala MZ" pitchFamily="2" charset="0"/>
              </a:rPr>
              <a:t>ders</a:t>
            </a:r>
            <a:r>
              <a:rPr lang="de-DE" dirty="0">
                <a:solidFill>
                  <a:srgbClr val="003560"/>
                </a:solidFill>
                <a:latin typeface="RUB Scala MZ" pitchFamily="2" charset="0"/>
              </a:rPr>
              <a:t>., Theologie und Frömmigkeit. Ges. Aufsätze, Bd. 2, Marburg 1978, 161-184. </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dirty="0">
                <a:solidFill>
                  <a:srgbClr val="003560"/>
                </a:solidFill>
                <a:latin typeface="RUB Scala MZ" pitchFamily="2" charset="0"/>
              </a:rPr>
              <a:t>Literatur zu Gerhard Tersteegen </a:t>
            </a:r>
          </a:p>
        </p:txBody>
      </p:sp>
    </p:spTree>
    <p:extLst>
      <p:ext uri="{BB962C8B-B14F-4D97-AF65-F5344CB8AC3E}">
        <p14:creationId xmlns:p14="http://schemas.microsoft.com/office/powerpoint/2010/main" val="2690636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4693518"/>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pPr>
            <a:r>
              <a:rPr lang="de-DE" dirty="0">
                <a:solidFill>
                  <a:srgbClr val="003560"/>
                </a:solidFill>
                <a:latin typeface="RUB Scala MZ" pitchFamily="2" charset="0"/>
              </a:rPr>
              <a:t>Am 25. November 1697 in Moers am Niederrhein geboren.</a:t>
            </a: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Mülheim: Kaufmannslehre bei seinem Schwager.</a:t>
            </a: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Danach betrieb Tersteegen für kurze Zeit ein eigenes Geschäft, abends vertiefte er sich in geistliche Lektüre. </a:t>
            </a: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Durch den ehemaligen Kandidaten der Theologie Wilhelm Hoffmann geriet Tersteegen in Kontakt zu frommen Kreisen, die in Distanz zur reformierten Landeskirche standen und eine pietistisch-quietistische Frömmigkeit vertraten. </a:t>
            </a: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Hier fand Tersteegen seine geistliche Heimat, die sich 1717 in einer religiösen Lebenswende niederschlug. Die Jahre darauf waren jedoch von Glaubenszweifeln geprägt. </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a:solidFill>
                  <a:srgbClr val="003560"/>
                </a:solidFill>
                <a:latin typeface="RUB Scala MZ" pitchFamily="2" charset="0"/>
              </a:rPr>
              <a:t>Reformierter Pietismus: Gerhard Tersteegen </a:t>
            </a:r>
            <a:endParaRPr lang="de-DE" sz="2800" b="1" dirty="0">
              <a:solidFill>
                <a:srgbClr val="003560"/>
              </a:solidFill>
              <a:latin typeface="RUB Scala MZ" pitchFamily="2" charset="0"/>
            </a:endParaRPr>
          </a:p>
        </p:txBody>
      </p:sp>
    </p:spTree>
    <p:extLst>
      <p:ext uri="{BB962C8B-B14F-4D97-AF65-F5344CB8AC3E}">
        <p14:creationId xmlns:p14="http://schemas.microsoft.com/office/powerpoint/2010/main" val="4014362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0"/>
            <a:ext cx="10080626" cy="7513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dirty="0">
              <a:latin typeface="RUB Scala MZ" pitchFamily="2" charset="0"/>
            </a:endParaRPr>
          </a:p>
          <a:p>
            <a:pPr algn="ctr" defTabSz="1008035" fontAlgn="auto">
              <a:spcBef>
                <a:spcPts val="0"/>
              </a:spcBef>
              <a:spcAft>
                <a:spcPts val="0"/>
              </a:spcAft>
              <a:defRPr/>
            </a:pPr>
            <a:endParaRPr lang="de-DE" sz="1000" dirty="0">
              <a:solidFill>
                <a:schemeClr val="tx1"/>
              </a:solidFill>
              <a:latin typeface="RUB Scala MZ" pitchFamily="2" charset="0"/>
            </a:endParaRPr>
          </a:p>
          <a:p>
            <a:pPr algn="ctr" defTabSz="1008035" fontAlgn="auto">
              <a:spcBef>
                <a:spcPts val="0"/>
              </a:spcBef>
              <a:spcAft>
                <a:spcPts val="0"/>
              </a:spcAft>
              <a:defRPr/>
            </a:pPr>
            <a:endParaRPr lang="de-DE" sz="1000" dirty="0">
              <a:solidFill>
                <a:schemeClr val="tx1"/>
              </a:solidFill>
              <a:latin typeface="RUB Scala MZ" pitchFamily="2" charset="0"/>
            </a:endParaRPr>
          </a:p>
          <a:p>
            <a:pPr algn="ctr" defTabSz="1008035" fontAlgn="auto">
              <a:spcBef>
                <a:spcPts val="0"/>
              </a:spcBef>
              <a:spcAft>
                <a:spcPts val="0"/>
              </a:spcAft>
              <a:defRPr/>
            </a:pPr>
            <a:r>
              <a:rPr lang="de-DE" sz="1000" i="1" dirty="0">
                <a:solidFill>
                  <a:schemeClr val="tx1"/>
                </a:solidFill>
                <a:latin typeface="RUB Scala MZ" pitchFamily="2" charset="0"/>
              </a:rPr>
              <a:t>					</a:t>
            </a:r>
            <a:endParaRPr lang="de-DE" sz="1000" dirty="0">
              <a:solidFill>
                <a:schemeClr val="tx1"/>
              </a:solidFill>
              <a:latin typeface="RUB Scala MZ" pitchFamily="2" charset="0"/>
            </a:endParaRPr>
          </a:p>
        </p:txBody>
      </p:sp>
      <p:pic>
        <p:nvPicPr>
          <p:cNvPr id="12290" name="Inhaltsplatzhalter 5" descr="Label_RUB_WEISS-BLAU_srgb.jpg"/>
          <p:cNvPicPr>
            <a:picLocks noChangeAspect="1"/>
          </p:cNvPicPr>
          <p:nvPr/>
        </p:nvPicPr>
        <p:blipFill>
          <a:blip r:embed="rId5"/>
          <a:srcRect/>
          <a:stretch>
            <a:fillRect/>
          </a:stretch>
        </p:blipFill>
        <p:spPr bwMode="auto">
          <a:xfrm>
            <a:off x="8158163" y="0"/>
            <a:ext cx="1439862" cy="1439863"/>
          </a:xfrm>
          <a:prstGeom prst="rect">
            <a:avLst/>
          </a:prstGeom>
          <a:noFill/>
          <a:ln w="9525">
            <a:noFill/>
            <a:miter lim="800000"/>
            <a:headEnd/>
            <a:tailEnd/>
          </a:ln>
        </p:spPr>
      </p:pic>
      <p:sp>
        <p:nvSpPr>
          <p:cNvPr id="12291" name="Textfeld 12"/>
          <p:cNvSpPr txBox="1">
            <a:spLocks noChangeArrowheads="1"/>
          </p:cNvSpPr>
          <p:nvPr/>
        </p:nvSpPr>
        <p:spPr bwMode="auto">
          <a:xfrm>
            <a:off x="446087" y="865188"/>
            <a:ext cx="7544027" cy="1415772"/>
          </a:xfrm>
          <a:prstGeom prst="rect">
            <a:avLst/>
          </a:prstGeom>
          <a:noFill/>
          <a:ln w="9525">
            <a:noFill/>
            <a:miter lim="800000"/>
            <a:headEnd/>
            <a:tailEnd/>
          </a:ln>
        </p:spPr>
        <p:txBody>
          <a:bodyPr wrap="square" lIns="0" tIns="0" rIns="0" bIns="0">
            <a:spAutoFit/>
          </a:bodyPr>
          <a:lstStyle/>
          <a:p>
            <a:pPr marL="0" marR="0" lvl="0" indent="0" algn="l" defTabSz="1008035"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003560"/>
                </a:solidFill>
                <a:effectLst/>
                <a:uLnTx/>
                <a:uFillTx/>
                <a:latin typeface="RUB Scala MZ" pitchFamily="2" charset="0"/>
                <a:ea typeface="+mn-ea"/>
                <a:cs typeface="+mn-cs"/>
              </a:rPr>
              <a:t>Puritanismus, </a:t>
            </a:r>
            <a:r>
              <a:rPr kumimoji="0" lang="de-DE" sz="3200" b="1" i="0" u="none" strike="noStrike" kern="1200" cap="none" spc="0" normalizeH="0" baseline="0" noProof="0" dirty="0" err="1">
                <a:ln>
                  <a:noFill/>
                </a:ln>
                <a:solidFill>
                  <a:srgbClr val="003560"/>
                </a:solidFill>
                <a:effectLst/>
                <a:uLnTx/>
                <a:uFillTx/>
                <a:latin typeface="RUB Scala MZ" pitchFamily="2" charset="0"/>
                <a:ea typeface="+mn-ea"/>
                <a:cs typeface="+mn-cs"/>
              </a:rPr>
              <a:t>Nadere</a:t>
            </a:r>
            <a:r>
              <a:rPr kumimoji="0" lang="de-DE" sz="3200" b="1" i="0" u="none" strike="noStrike" kern="1200" cap="none" spc="0" normalizeH="0" baseline="0" noProof="0" dirty="0">
                <a:ln>
                  <a:noFill/>
                </a:ln>
                <a:solidFill>
                  <a:srgbClr val="003560"/>
                </a:solidFill>
                <a:effectLst/>
                <a:uLnTx/>
                <a:uFillTx/>
                <a:latin typeface="RUB Scala MZ" pitchFamily="2" charset="0"/>
                <a:ea typeface="+mn-ea"/>
                <a:cs typeface="+mn-cs"/>
              </a:rPr>
              <a:t> </a:t>
            </a:r>
            <a:r>
              <a:rPr kumimoji="0" lang="de-DE" sz="3200" b="1" i="0" u="none" strike="noStrike" kern="1200" cap="none" spc="0" normalizeH="0" baseline="0" noProof="0" dirty="0" err="1">
                <a:ln>
                  <a:noFill/>
                </a:ln>
                <a:solidFill>
                  <a:srgbClr val="003560"/>
                </a:solidFill>
                <a:effectLst/>
                <a:uLnTx/>
                <a:uFillTx/>
                <a:latin typeface="RUB Scala MZ" pitchFamily="2" charset="0"/>
                <a:ea typeface="+mn-ea"/>
                <a:cs typeface="+mn-cs"/>
              </a:rPr>
              <a:t>Reformatie</a:t>
            </a:r>
            <a:r>
              <a:rPr kumimoji="0" lang="de-DE" sz="3200" b="1" i="0" u="none" strike="noStrike" kern="1200" cap="none" spc="0" normalizeH="0" baseline="0" noProof="0" dirty="0">
                <a:ln>
                  <a:noFill/>
                </a:ln>
                <a:solidFill>
                  <a:srgbClr val="003560"/>
                </a:solidFill>
                <a:effectLst/>
                <a:uLnTx/>
                <a:uFillTx/>
                <a:latin typeface="RUB Scala MZ" pitchFamily="2" charset="0"/>
                <a:ea typeface="+mn-ea"/>
                <a:cs typeface="+mn-cs"/>
              </a:rPr>
              <a:t>, reformierter und radikaler Pietismus </a:t>
            </a:r>
          </a:p>
          <a:p>
            <a:r>
              <a:rPr lang="de-DE" sz="2800" dirty="0">
                <a:solidFill>
                  <a:srgbClr val="8DAE10"/>
                </a:solidFill>
                <a:latin typeface="RUB Scala MZ"/>
                <a:cs typeface="Arial" charset="0"/>
              </a:rPr>
              <a:t>6. Lektüre: 14.11.2024</a:t>
            </a:r>
          </a:p>
        </p:txBody>
      </p:sp>
      <p:pic>
        <p:nvPicPr>
          <p:cNvPr id="12292" name="Grafik 13" descr="Wortmarke_BLAU_srgb.jpg"/>
          <p:cNvPicPr>
            <a:picLocks noChangeAspect="1"/>
          </p:cNvPicPr>
          <p:nvPr/>
        </p:nvPicPr>
        <p:blipFill>
          <a:blip r:embed="rId6"/>
          <a:srcRect/>
          <a:stretch>
            <a:fillRect/>
          </a:stretch>
        </p:blipFill>
        <p:spPr bwMode="auto">
          <a:xfrm>
            <a:off x="485775" y="468313"/>
            <a:ext cx="2376488" cy="155575"/>
          </a:xfrm>
          <a:prstGeom prst="rect">
            <a:avLst/>
          </a:prstGeom>
          <a:noFill/>
          <a:ln w="9525">
            <a:noFill/>
            <a:miter lim="800000"/>
            <a:headEnd/>
            <a:tailEnd/>
          </a:ln>
        </p:spPr>
      </p:pic>
      <p:sp>
        <p:nvSpPr>
          <p:cNvPr id="12293" name="Textfeld 14"/>
          <p:cNvSpPr txBox="1">
            <a:spLocks noChangeArrowheads="1"/>
          </p:cNvSpPr>
          <p:nvPr/>
        </p:nvSpPr>
        <p:spPr bwMode="auto">
          <a:xfrm>
            <a:off x="446087" y="2836501"/>
            <a:ext cx="3533631" cy="830997"/>
          </a:xfrm>
          <a:prstGeom prst="rect">
            <a:avLst/>
          </a:prstGeom>
          <a:noFill/>
          <a:ln w="9525">
            <a:noFill/>
            <a:miter lim="800000"/>
            <a:headEnd/>
            <a:tailEnd/>
          </a:ln>
        </p:spPr>
        <p:txBody>
          <a:bodyPr wrap="square" lIns="0" tIns="0" rIns="0" bIns="0">
            <a:spAutoFit/>
          </a:bodyPr>
          <a:lstStyle/>
          <a:p>
            <a:r>
              <a:rPr lang="de-DE" sz="1800" b="1" dirty="0">
                <a:solidFill>
                  <a:srgbClr val="003560"/>
                </a:solidFill>
                <a:latin typeface="RUB Scala MZ"/>
                <a:cs typeface="Arial" charset="0"/>
              </a:rPr>
              <a:t>Evangelisch-Theologische Fakultät</a:t>
            </a:r>
          </a:p>
          <a:p>
            <a:r>
              <a:rPr lang="de-DE" sz="1800" dirty="0">
                <a:solidFill>
                  <a:srgbClr val="003560"/>
                </a:solidFill>
                <a:latin typeface="RUB Scala MZ"/>
                <a:cs typeface="Arial" charset="0"/>
              </a:rPr>
              <a:t>Lehrstuhl für Kirchengeschichte II</a:t>
            </a:r>
          </a:p>
          <a:p>
            <a:r>
              <a:rPr lang="de-DE" sz="1800" dirty="0">
                <a:solidFill>
                  <a:srgbClr val="003560"/>
                </a:solidFill>
                <a:latin typeface="RUB Scala MZ"/>
                <a:cs typeface="Arial" charset="0"/>
              </a:rPr>
              <a:t>Prof. Dr. Ute Gause</a:t>
            </a:r>
          </a:p>
        </p:txBody>
      </p:sp>
      <p:sp>
        <p:nvSpPr>
          <p:cNvPr id="12295" name="Textfeld 9"/>
          <p:cNvSpPr txBox="1">
            <a:spLocks noChangeArrowheads="1"/>
          </p:cNvSpPr>
          <p:nvPr/>
        </p:nvSpPr>
        <p:spPr bwMode="auto">
          <a:xfrm>
            <a:off x="143957" y="6951918"/>
            <a:ext cx="3533631" cy="400110"/>
          </a:xfrm>
          <a:prstGeom prst="rect">
            <a:avLst/>
          </a:prstGeom>
          <a:noFill/>
          <a:ln w="9525">
            <a:noFill/>
            <a:miter lim="800000"/>
            <a:headEnd/>
            <a:tailEnd/>
          </a:ln>
        </p:spPr>
        <p:txBody>
          <a:bodyPr wrap="square">
            <a:spAutoFit/>
          </a:bodyPr>
          <a:lstStyle/>
          <a:p>
            <a:r>
              <a:rPr lang="de-DE" i="1" dirty="0">
                <a:solidFill>
                  <a:srgbClr val="003560"/>
                </a:solidFill>
                <a:latin typeface="RUB Scala MZ"/>
              </a:rPr>
              <a:t>Martin Luther: 95 Thesen</a:t>
            </a:r>
          </a:p>
        </p:txBody>
      </p:sp>
      <p:pic>
        <p:nvPicPr>
          <p:cNvPr id="2" name="Grafik 1">
            <a:extLst>
              <a:ext uri="{FF2B5EF4-FFF2-40B4-BE49-F238E27FC236}">
                <a16:creationId xmlns:a16="http://schemas.microsoft.com/office/drawing/2014/main" id="{E4DBD064-22A2-4900-9529-B248E23C8214}"/>
              </a:ext>
            </a:extLst>
          </p:cNvPr>
          <p:cNvPicPr>
            <a:picLocks noChangeAspect="1"/>
          </p:cNvPicPr>
          <p:nvPr/>
        </p:nvPicPr>
        <p:blipFill>
          <a:blip r:embed="rId7"/>
          <a:stretch>
            <a:fillRect/>
          </a:stretch>
        </p:blipFill>
        <p:spPr>
          <a:xfrm>
            <a:off x="3747722" y="2772859"/>
            <a:ext cx="6230652" cy="4645555"/>
          </a:xfrm>
          <a:prstGeom prst="rect">
            <a:avLst/>
          </a:prstGeom>
        </p:spPr>
      </p:pic>
      <p:pic>
        <p:nvPicPr>
          <p:cNvPr id="3" name="Sound aufgezeichnet">
            <a:hlinkClick r:id="" action="ppaction://media"/>
            <a:extLst>
              <a:ext uri="{FF2B5EF4-FFF2-40B4-BE49-F238E27FC236}">
                <a16:creationId xmlns:a16="http://schemas.microsoft.com/office/drawing/2014/main" id="{8CDB60BC-BDB8-4D49-9CE2-6EFB90CD645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90505" y="3908308"/>
            <a:ext cx="812800" cy="812800"/>
          </a:xfrm>
          <a:prstGeom prst="rect">
            <a:avLst/>
          </a:prstGeom>
        </p:spPr>
      </p:pic>
    </p:spTree>
    <p:extLst>
      <p:ext uri="{BB962C8B-B14F-4D97-AF65-F5344CB8AC3E}">
        <p14:creationId xmlns:p14="http://schemas.microsoft.com/office/powerpoint/2010/main" val="39689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4018108"/>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pPr>
            <a:r>
              <a:rPr lang="de-DE" dirty="0">
                <a:solidFill>
                  <a:srgbClr val="003560"/>
                </a:solidFill>
                <a:latin typeface="RUB Scala MZ" pitchFamily="2" charset="0"/>
              </a:rPr>
              <a:t>Es vollzog sich eine spirituelle Wende, die in einer Verschreibung am Gründonnerstag 1724 mit seinem Blut an Christus gipfelte: </a:t>
            </a:r>
          </a:p>
          <a:p>
            <a:pPr marL="342900" indent="-342900">
              <a:lnSpc>
                <a:spcPct val="150000"/>
              </a:lnSpc>
              <a:buFont typeface="Arial" panose="020B0604020202020204" pitchFamily="34" charset="0"/>
              <a:buChar char="•"/>
            </a:pPr>
            <a:endParaRPr lang="de-DE" dirty="0">
              <a:solidFill>
                <a:srgbClr val="003560"/>
              </a:solidFill>
              <a:latin typeface="RUB Scala MZ" pitchFamily="2" charset="0"/>
            </a:endParaRPr>
          </a:p>
          <a:p>
            <a:pPr lvl="1"/>
            <a:r>
              <a:rPr lang="de-DE" dirty="0">
                <a:solidFill>
                  <a:srgbClr val="003560"/>
                </a:solidFill>
                <a:latin typeface="RUB Scala MZ" pitchFamily="2" charset="0"/>
              </a:rPr>
              <a:t>„Ich gebe Dir Vollmacht über mich, und verspreche, mit deiner Hülfe und </a:t>
            </a:r>
            <a:r>
              <a:rPr lang="de-DE" dirty="0" err="1">
                <a:solidFill>
                  <a:srgbClr val="003560"/>
                </a:solidFill>
                <a:latin typeface="RUB Scala MZ" pitchFamily="2" charset="0"/>
              </a:rPr>
              <a:t>Beystand</a:t>
            </a:r>
            <a:r>
              <a:rPr lang="de-DE" dirty="0">
                <a:solidFill>
                  <a:srgbClr val="003560"/>
                </a:solidFill>
                <a:latin typeface="RUB Scala MZ" pitchFamily="2" charset="0"/>
              </a:rPr>
              <a:t>, eher dieses mein Blut bis auf den letzten Tropfen vergießen zu lassen, als mit Willen und Wissen, in- und auswendig, Dir untreu und ungehorsam zu werden. Siehe, da hast du mich </a:t>
            </a:r>
            <a:r>
              <a:rPr lang="de-DE" dirty="0" err="1">
                <a:solidFill>
                  <a:srgbClr val="003560"/>
                </a:solidFill>
                <a:latin typeface="RUB Scala MZ" pitchFamily="2" charset="0"/>
              </a:rPr>
              <a:t>gantz</a:t>
            </a:r>
            <a:r>
              <a:rPr lang="de-DE" dirty="0">
                <a:solidFill>
                  <a:srgbClr val="003560"/>
                </a:solidFill>
                <a:latin typeface="RUB Scala MZ" pitchFamily="2" charset="0"/>
              </a:rPr>
              <a:t>, süßer Seelen-Freund! in keuscher, jungfräulicher Liebe Dir stets anzuhangen; Dein Geist weiche nicht von mir, und Dein Todes-Kampf unterstütze mich! Ja, Amen! Dein Geist versiegle es, was in Einfalt geschrieben Dein unwürdiges </a:t>
            </a:r>
            <a:r>
              <a:rPr lang="de-DE" dirty="0" err="1">
                <a:solidFill>
                  <a:srgbClr val="003560"/>
                </a:solidFill>
                <a:latin typeface="RUB Scala MZ" pitchFamily="2" charset="0"/>
              </a:rPr>
              <a:t>Eigenthum</a:t>
            </a:r>
            <a:r>
              <a:rPr lang="de-DE" dirty="0">
                <a:solidFill>
                  <a:srgbClr val="003560"/>
                </a:solidFill>
                <a:latin typeface="RUB Scala MZ" pitchFamily="2" charset="0"/>
              </a:rPr>
              <a:t> </a:t>
            </a:r>
            <a:r>
              <a:rPr lang="de-DE" dirty="0" err="1">
                <a:solidFill>
                  <a:srgbClr val="003560"/>
                </a:solidFill>
                <a:latin typeface="RUB Scala MZ" pitchFamily="2" charset="0"/>
              </a:rPr>
              <a:t>Gerh</a:t>
            </a:r>
            <a:r>
              <a:rPr lang="de-DE" dirty="0">
                <a:solidFill>
                  <a:srgbClr val="003560"/>
                </a:solidFill>
                <a:latin typeface="RUB Scala MZ" pitchFamily="2" charset="0"/>
              </a:rPr>
              <a:t>. Tersteegen.” </a:t>
            </a:r>
          </a:p>
          <a:p>
            <a:pPr lvl="1"/>
            <a:r>
              <a:rPr lang="de-DE" sz="1050" dirty="0">
                <a:solidFill>
                  <a:srgbClr val="003560"/>
                </a:solidFill>
                <a:latin typeface="RUB Scala MZ" pitchFamily="2" charset="0"/>
              </a:rPr>
              <a:t>Zitiert nach: Cornelis Pieter van Andel, Gerhard Tersteegen. Leben und Werk – sein Platz in der Kirchengeschichte, Düsseldorf, 1973, 22f., hier: 23</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a:solidFill>
                  <a:srgbClr val="003560"/>
                </a:solidFill>
                <a:latin typeface="RUB Scala MZ" pitchFamily="2" charset="0"/>
              </a:rPr>
              <a:t>Reformierter Pietismus: Gerhard Tersteegen </a:t>
            </a:r>
            <a:endParaRPr lang="de-DE" sz="2800" b="1" dirty="0">
              <a:solidFill>
                <a:srgbClr val="003560"/>
              </a:solidFill>
              <a:latin typeface="RUB Scala MZ" pitchFamily="2" charset="0"/>
            </a:endParaRPr>
          </a:p>
        </p:txBody>
      </p:sp>
    </p:spTree>
    <p:extLst>
      <p:ext uri="{BB962C8B-B14F-4D97-AF65-F5344CB8AC3E}">
        <p14:creationId xmlns:p14="http://schemas.microsoft.com/office/powerpoint/2010/main" val="1061897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5190446"/>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pPr>
            <a:r>
              <a:rPr lang="de-DE" dirty="0">
                <a:solidFill>
                  <a:srgbClr val="003560"/>
                </a:solidFill>
                <a:latin typeface="RUB Scala MZ" pitchFamily="2" charset="0"/>
              </a:rPr>
              <a:t>Folgen: Tersteegen gibt seine Berufstätigkeit als Kaufmann auf und wird Seidenbandweber, Ehelosigkeit, asketischer Lebenswandel mit strengen Speisevorschriften, ab 1725 Hausgenossenschaft mit Heinrich Sommer (Kommunität).</a:t>
            </a: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1725-1727 Woge der Erweckungen, seit 1727 Erbauungsversammlungen und geistliche Reden (öffentlich) von Tersteegen.</a:t>
            </a: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1729 Geistliches </a:t>
            </a:r>
            <a:r>
              <a:rPr lang="de-DE" dirty="0" err="1">
                <a:solidFill>
                  <a:srgbClr val="003560"/>
                </a:solidFill>
                <a:latin typeface="RUB Scala MZ" pitchFamily="2" charset="0"/>
              </a:rPr>
              <a:t>Blumengärtlein</a:t>
            </a:r>
            <a:r>
              <a:rPr lang="de-DE" dirty="0">
                <a:solidFill>
                  <a:srgbClr val="003560"/>
                </a:solidFill>
                <a:latin typeface="RUB Scala MZ" pitchFamily="2" charset="0"/>
              </a:rPr>
              <a:t> mit dem Lied: Gott ist gegenwärtig (EG 165)</a:t>
            </a: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1732 Fromme Lotterie</a:t>
            </a: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1733 Auserlesene Lebensbeschreibungen heiliger Seelen</a:t>
            </a: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1727 Gründung der Kommunität Pilgerhütte </a:t>
            </a:r>
            <a:r>
              <a:rPr lang="de-DE" dirty="0" err="1">
                <a:solidFill>
                  <a:srgbClr val="003560"/>
                </a:solidFill>
                <a:latin typeface="RUB Scala MZ" pitchFamily="2" charset="0"/>
              </a:rPr>
              <a:t>Otterbeck</a:t>
            </a:r>
            <a:r>
              <a:rPr lang="de-DE" dirty="0">
                <a:solidFill>
                  <a:srgbClr val="003560"/>
                </a:solidFill>
                <a:latin typeface="RUB Scala MZ" pitchFamily="2" charset="0"/>
              </a:rPr>
              <a:t>, für die T. eine Hausregel entwarf </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a:solidFill>
                  <a:srgbClr val="003560"/>
                </a:solidFill>
                <a:latin typeface="RUB Scala MZ" pitchFamily="2" charset="0"/>
              </a:rPr>
              <a:t>Reformierter Pietismus: Gerhard Tersteegen </a:t>
            </a:r>
            <a:endParaRPr lang="de-DE" sz="2800" b="1" dirty="0">
              <a:solidFill>
                <a:srgbClr val="003560"/>
              </a:solidFill>
              <a:latin typeface="RUB Scala MZ" pitchFamily="2" charset="0"/>
            </a:endParaRPr>
          </a:p>
        </p:txBody>
      </p:sp>
    </p:spTree>
    <p:extLst>
      <p:ext uri="{BB962C8B-B14F-4D97-AF65-F5344CB8AC3E}">
        <p14:creationId xmlns:p14="http://schemas.microsoft.com/office/powerpoint/2010/main" val="393106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5190446"/>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pPr>
            <a:r>
              <a:rPr lang="de-DE" dirty="0">
                <a:solidFill>
                  <a:srgbClr val="003560"/>
                </a:solidFill>
                <a:latin typeface="RUB Scala MZ" pitchFamily="2" charset="0"/>
              </a:rPr>
              <a:t>1728 Aufgabe der Berufstätigkeit, Prediger, Seelsorger, ausgedehnte Reisen im Umland von Mülheim, Tätigkeit als Heilkundiger.</a:t>
            </a: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 Die Gläubige sollten angeleitet werden zu einem „steten Wandel in Christo vor Gott“.</a:t>
            </a: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aufgrund von Krankheit seit 1756 nur noch schriftstellerische Tätigkeiten.</a:t>
            </a: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Tod am 03.04.1769. </a:t>
            </a:r>
          </a:p>
          <a:p>
            <a:pPr marL="342900" indent="-342900">
              <a:lnSpc>
                <a:spcPct val="150000"/>
              </a:lnSpc>
              <a:buFont typeface="Arial" panose="020B0604020202020204" pitchFamily="34" charset="0"/>
              <a:buChar char="•"/>
            </a:pPr>
            <a:endParaRPr lang="de-DE" dirty="0">
              <a:solidFill>
                <a:srgbClr val="003560"/>
              </a:solidFill>
              <a:latin typeface="RUB Scala MZ" pitchFamily="2" charset="0"/>
            </a:endParaRPr>
          </a:p>
          <a:p>
            <a:pPr>
              <a:lnSpc>
                <a:spcPct val="150000"/>
              </a:lnSpc>
            </a:pPr>
            <a:r>
              <a:rPr lang="de-DE" dirty="0">
                <a:solidFill>
                  <a:srgbClr val="003560"/>
                </a:solidFill>
                <a:latin typeface="RUB Scala MZ" pitchFamily="2" charset="0"/>
              </a:rPr>
              <a:t>Hier Lied: Gott ist gegenwärtig</a:t>
            </a:r>
          </a:p>
          <a:p>
            <a:pPr marL="342900" indent="-342900">
              <a:lnSpc>
                <a:spcPct val="150000"/>
              </a:lnSpc>
              <a:buFont typeface="Arial" panose="020B0604020202020204" pitchFamily="34" charset="0"/>
              <a:buChar char="•"/>
            </a:pPr>
            <a:endParaRPr lang="de-DE" dirty="0">
              <a:solidFill>
                <a:srgbClr val="003560"/>
              </a:solidFill>
              <a:latin typeface="RUB Scala MZ" pitchFamily="2" charset="0"/>
            </a:endParaRP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a:solidFill>
                  <a:srgbClr val="003560"/>
                </a:solidFill>
                <a:latin typeface="RUB Scala MZ" pitchFamily="2" charset="0"/>
              </a:rPr>
              <a:t>Reformierter Pietismus: Gerhard Tersteegen </a:t>
            </a:r>
            <a:endParaRPr lang="de-DE" sz="2800" b="1" dirty="0">
              <a:solidFill>
                <a:srgbClr val="003560"/>
              </a:solidFill>
              <a:latin typeface="RUB Scala MZ" pitchFamily="2" charset="0"/>
            </a:endParaRPr>
          </a:p>
        </p:txBody>
      </p:sp>
      <p:pic>
        <p:nvPicPr>
          <p:cNvPr id="7" name="Gerhard_Buchner_-_Gott_Ist_Gegenwärtig.mp3" descr="Gerhard_Buchner_-_Gott_Ist_Gegenwärtig.mp3">
            <a:hlinkClick r:id="" action="ppaction://media"/>
            <a:extLst>
              <a:ext uri="{FF2B5EF4-FFF2-40B4-BE49-F238E27FC236}">
                <a16:creationId xmlns:a16="http://schemas.microsoft.com/office/drawing/2014/main" id="{35223DD6-B904-4123-8EC0-D107D78B02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177960" y="4377965"/>
            <a:ext cx="1042969" cy="1042969"/>
          </a:xfrm>
          <a:prstGeom prst="rect">
            <a:avLst/>
          </a:prstGeom>
        </p:spPr>
      </p:pic>
    </p:spTree>
    <p:extLst>
      <p:ext uri="{BB962C8B-B14F-4D97-AF65-F5344CB8AC3E}">
        <p14:creationId xmlns:p14="http://schemas.microsoft.com/office/powerpoint/2010/main" val="136279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1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5190446"/>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pPr>
            <a:r>
              <a:rPr lang="de-DE" dirty="0">
                <a:solidFill>
                  <a:srgbClr val="003560"/>
                </a:solidFill>
                <a:latin typeface="RUB Scala MZ" pitchFamily="2" charset="0"/>
              </a:rPr>
              <a:t>Tersteegens Definition der Mystiker:</a:t>
            </a:r>
          </a:p>
          <a:p>
            <a:pPr marL="342900" indent="-342900">
              <a:lnSpc>
                <a:spcPct val="150000"/>
              </a:lnSpc>
              <a:buFont typeface="Arial" panose="020B0604020202020204" pitchFamily="34" charset="0"/>
              <a:buChar char="•"/>
            </a:pPr>
            <a:endParaRPr lang="de-DE" dirty="0">
              <a:solidFill>
                <a:srgbClr val="003560"/>
              </a:solidFill>
              <a:latin typeface="RUB Scala MZ" pitchFamily="2" charset="0"/>
            </a:endParaRPr>
          </a:p>
          <a:p>
            <a:pPr lvl="1"/>
            <a:r>
              <a:rPr lang="de-DE" dirty="0">
                <a:solidFill>
                  <a:srgbClr val="003560"/>
                </a:solidFill>
                <a:latin typeface="RUB Scala MZ" pitchFamily="2" charset="0"/>
              </a:rPr>
              <a:t>„Sie reden wenig, sie tun und sie leiden vieles, sie verleugnen alles, sie beten ohne </a:t>
            </a:r>
            <a:r>
              <a:rPr lang="de-DE" dirty="0" err="1">
                <a:solidFill>
                  <a:srgbClr val="003560"/>
                </a:solidFill>
                <a:latin typeface="RUB Scala MZ" pitchFamily="2" charset="0"/>
              </a:rPr>
              <a:t>Unterlaß</a:t>
            </a:r>
            <a:r>
              <a:rPr lang="de-DE" dirty="0">
                <a:solidFill>
                  <a:srgbClr val="003560"/>
                </a:solidFill>
                <a:latin typeface="RUB Scala MZ" pitchFamily="2" charset="0"/>
              </a:rPr>
              <a:t>, der geheime Umgang mit Gott in Christo ist ihr ganzes Geheimnis.“ </a:t>
            </a:r>
          </a:p>
          <a:p>
            <a:pPr marL="342900" indent="-342900">
              <a:lnSpc>
                <a:spcPct val="150000"/>
              </a:lnSpc>
              <a:buFont typeface="Arial" panose="020B0604020202020204" pitchFamily="34" charset="0"/>
              <a:buChar char="•"/>
            </a:pPr>
            <a:endParaRPr lang="de-DE" dirty="0">
              <a:solidFill>
                <a:srgbClr val="003560"/>
              </a:solidFill>
              <a:latin typeface="RUB Scala MZ" pitchFamily="2" charset="0"/>
            </a:endParaRP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weitere Attribute: Entsagung vom Ich, Reinigung von allen </a:t>
            </a:r>
            <a:r>
              <a:rPr lang="de-DE" dirty="0" err="1">
                <a:solidFill>
                  <a:srgbClr val="003560"/>
                </a:solidFill>
                <a:latin typeface="RUB Scala MZ" pitchFamily="2" charset="0"/>
              </a:rPr>
              <a:t>Befleckungen</a:t>
            </a:r>
            <a:r>
              <a:rPr lang="de-DE" dirty="0">
                <a:solidFill>
                  <a:srgbClr val="003560"/>
                </a:solidFill>
                <a:latin typeface="RUB Scala MZ" pitchFamily="2" charset="0"/>
              </a:rPr>
              <a:t> des Fleisches und des Geistes, Weltverleugnung, Entsagung, ständiges Herzensgebet, Gleichförmigkeit mit Christus</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a:solidFill>
                  <a:srgbClr val="003560"/>
                </a:solidFill>
                <a:latin typeface="RUB Scala MZ" pitchFamily="2" charset="0"/>
              </a:rPr>
              <a:t>Mystische Theologie und praxis pietatis</a:t>
            </a:r>
            <a:endParaRPr lang="de-DE" sz="2800" b="1" dirty="0">
              <a:solidFill>
                <a:srgbClr val="003560"/>
              </a:solidFill>
              <a:latin typeface="RUB Scala MZ" pitchFamily="2" charset="0"/>
            </a:endParaRPr>
          </a:p>
        </p:txBody>
      </p:sp>
      <p:pic>
        <p:nvPicPr>
          <p:cNvPr id="7" name="Sound aufgezeichnet" descr="Sound aufgezeichnet">
            <a:hlinkClick r:id="" action="ppaction://media"/>
            <a:extLst>
              <a:ext uri="{FF2B5EF4-FFF2-40B4-BE49-F238E27FC236}">
                <a16:creationId xmlns:a16="http://schemas.microsoft.com/office/drawing/2014/main" id="{7AEF214D-BFD4-40DF-BE5A-7426F8F274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62475" y="2967831"/>
            <a:ext cx="812800" cy="812800"/>
          </a:xfrm>
          <a:prstGeom prst="rect">
            <a:avLst/>
          </a:prstGeom>
        </p:spPr>
      </p:pic>
    </p:spTree>
    <p:extLst>
      <p:ext uri="{BB962C8B-B14F-4D97-AF65-F5344CB8AC3E}">
        <p14:creationId xmlns:p14="http://schemas.microsoft.com/office/powerpoint/2010/main" val="954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9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5190446"/>
          </a:xfrm>
          <a:prstGeom prst="rect">
            <a:avLst/>
          </a:prstGeom>
          <a:noFill/>
          <a:ln w="9525">
            <a:noFill/>
            <a:miter lim="800000"/>
            <a:headEnd/>
            <a:tailEnd/>
          </a:ln>
        </p:spPr>
        <p:txBody>
          <a:bodyPr/>
          <a:lstStyle/>
          <a:p>
            <a:pPr>
              <a:lnSpc>
                <a:spcPct val="150000"/>
              </a:lnSpc>
              <a:defRPr/>
            </a:pPr>
            <a:r>
              <a:rPr kumimoji="0" lang="de-DE" b="0" i="0" u="none" strike="noStrike" kern="1200" cap="none" spc="0" normalizeH="0" baseline="0" noProof="0" dirty="0">
                <a:ln>
                  <a:noFill/>
                </a:ln>
                <a:solidFill>
                  <a:srgbClr val="003560"/>
                </a:solidFill>
                <a:effectLst/>
                <a:uLnTx/>
                <a:uFillTx/>
                <a:latin typeface="RUB Scala MZ" panose="02000504070000020003" pitchFamily="2" charset="0"/>
                <a:ea typeface="+mn-ea"/>
                <a:cs typeface="+mn-cs"/>
              </a:rPr>
              <a:t>Beschreibung der wahren Gottseligkeit: </a:t>
            </a:r>
          </a:p>
          <a:p>
            <a:pPr marL="504017" marR="0" lvl="1" indent="0" algn="l" defTabSz="1008035" rtl="0" eaLnBrk="1" fontAlgn="auto" latinLnBrk="0" hangingPunct="1">
              <a:lnSpc>
                <a:spcPct val="15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003560"/>
              </a:solidFill>
              <a:effectLst/>
              <a:uLnTx/>
              <a:uFillTx/>
              <a:latin typeface="RUB Scala MZ" panose="02000504070000020003" pitchFamily="2" charset="0"/>
              <a:ea typeface="+mn-ea"/>
              <a:cs typeface="+mn-cs"/>
            </a:endParaRPr>
          </a:p>
          <a:p>
            <a:pPr marL="504017" marR="0" lvl="1" indent="0" algn="l" defTabSz="1008035" rtl="0" eaLnBrk="1" fontAlgn="auto" latinLnBrk="0" hangingPunct="1">
              <a:spcBef>
                <a:spcPts val="0"/>
              </a:spcBef>
              <a:spcAft>
                <a:spcPts val="0"/>
              </a:spcAft>
              <a:buClrTx/>
              <a:buSzTx/>
              <a:buFontTx/>
              <a:buNone/>
              <a:tabLst/>
              <a:defRPr/>
            </a:pPr>
            <a:r>
              <a:rPr kumimoji="0" lang="de-DE" sz="2000" b="0" i="0" u="none" strike="noStrike" kern="1200" cap="none" spc="0" normalizeH="0" baseline="0" noProof="0" dirty="0">
                <a:ln>
                  <a:noFill/>
                </a:ln>
                <a:solidFill>
                  <a:srgbClr val="003560"/>
                </a:solidFill>
                <a:effectLst/>
                <a:uLnTx/>
                <a:uFillTx/>
                <a:latin typeface="RUB Scala MZ" panose="02000504070000020003" pitchFamily="2" charset="0"/>
                <a:ea typeface="+mn-ea"/>
                <a:cs typeface="+mn-cs"/>
              </a:rPr>
              <a:t>„Sie besteht in kindlicher Furcht und Hochachtung, in herzlichem Vertrauen und Glauben und in innigem Anhangen und Liebe Gottes; welche drei Stücke gleichsam so viele wesentliche Teile des Tempels sind, worin Gott </a:t>
            </a:r>
            <a:r>
              <a:rPr kumimoji="0" lang="de-DE" sz="2000" b="0" i="0" u="none" strike="noStrike" kern="1200" cap="none" spc="0" normalizeH="0" baseline="0" noProof="0" dirty="0" err="1">
                <a:ln>
                  <a:noFill/>
                </a:ln>
                <a:solidFill>
                  <a:srgbClr val="003560"/>
                </a:solidFill>
                <a:effectLst/>
                <a:uLnTx/>
                <a:uFillTx/>
                <a:latin typeface="RUB Scala MZ" panose="02000504070000020003" pitchFamily="2" charset="0"/>
                <a:ea typeface="+mn-ea"/>
                <a:cs typeface="+mn-cs"/>
              </a:rPr>
              <a:t>gedienet</a:t>
            </a:r>
            <a:r>
              <a:rPr kumimoji="0" lang="de-DE" sz="2000" b="0" i="0" u="none" strike="noStrike" kern="1200" cap="none" spc="0" normalizeH="0" baseline="0" noProof="0" dirty="0">
                <a:ln>
                  <a:noFill/>
                </a:ln>
                <a:solidFill>
                  <a:srgbClr val="003560"/>
                </a:solidFill>
                <a:effectLst/>
                <a:uLnTx/>
                <a:uFillTx/>
                <a:latin typeface="RUB Scala MZ" panose="02000504070000020003" pitchFamily="2" charset="0"/>
                <a:ea typeface="+mn-ea"/>
                <a:cs typeface="+mn-cs"/>
              </a:rPr>
              <a:t> wird.</a:t>
            </a:r>
            <a:r>
              <a:rPr kumimoji="0" lang="de-DE" sz="2000" b="0" i="1" u="none" strike="noStrike" kern="1200" cap="none" spc="0" normalizeH="0" baseline="0" noProof="0" dirty="0">
                <a:ln>
                  <a:noFill/>
                </a:ln>
                <a:solidFill>
                  <a:srgbClr val="003560"/>
                </a:solidFill>
                <a:effectLst/>
                <a:uLnTx/>
                <a:uFillTx/>
                <a:latin typeface="RUB Scala MZ" panose="02000504070000020003" pitchFamily="2" charset="0"/>
                <a:ea typeface="+mn-ea"/>
                <a:cs typeface="+mn-cs"/>
              </a:rPr>
              <a:t> </a:t>
            </a:r>
            <a:r>
              <a:rPr kumimoji="0" lang="de-DE" sz="2000" b="0" i="0" u="none" strike="noStrike" kern="1200" cap="none" spc="0" normalizeH="0" baseline="0" noProof="0" dirty="0">
                <a:ln>
                  <a:noFill/>
                </a:ln>
                <a:solidFill>
                  <a:srgbClr val="003560"/>
                </a:solidFill>
                <a:effectLst/>
                <a:uLnTx/>
                <a:uFillTx/>
                <a:latin typeface="RUB Scala MZ" panose="02000504070000020003" pitchFamily="2" charset="0"/>
                <a:ea typeface="+mn-ea"/>
                <a:cs typeface="+mn-cs"/>
              </a:rPr>
              <a:t> </a:t>
            </a:r>
          </a:p>
          <a:p>
            <a:pPr marL="504017" marR="0" lvl="1" indent="0" algn="l" defTabSz="1008035" rtl="0" eaLnBrk="1" fontAlgn="auto" latinLnBrk="0" hangingPunct="1">
              <a:spcBef>
                <a:spcPts val="0"/>
              </a:spcBef>
              <a:spcAft>
                <a:spcPts val="0"/>
              </a:spcAft>
              <a:buClrTx/>
              <a:buSzTx/>
              <a:buFontTx/>
              <a:buNone/>
              <a:tabLst/>
              <a:defRPr/>
            </a:pPr>
            <a:r>
              <a:rPr kumimoji="0" lang="de-DE" sz="2000" b="0" i="0" u="none" strike="noStrike" kern="1200" cap="none" spc="0" normalizeH="0" baseline="0" noProof="0" dirty="0">
                <a:ln>
                  <a:noFill/>
                </a:ln>
                <a:solidFill>
                  <a:srgbClr val="003560"/>
                </a:solidFill>
                <a:effectLst/>
                <a:uLnTx/>
                <a:uFillTx/>
                <a:latin typeface="RUB Scala MZ" panose="02000504070000020003" pitchFamily="2" charset="0"/>
                <a:ea typeface="+mn-ea"/>
                <a:cs typeface="+mn-cs"/>
              </a:rPr>
              <a:t>Gewirkt wird diese Gottseligkeit durch den Heiligen Geist, der der Seele das Wesen Gottes zu erkennen gibt. Dadurch wiederum wird sich die Seele ihrer eigenen Nichtigkeit bewusst, ihrer Sündhaftigkeit und überhaupt der Mangelhaftigkeit der Kreaturen.“ </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a:solidFill>
                  <a:srgbClr val="003560"/>
                </a:solidFill>
                <a:latin typeface="RUB Scala MZ" pitchFamily="2" charset="0"/>
              </a:rPr>
              <a:t>Mystische Theologie und praxis pietatis</a:t>
            </a:r>
            <a:endParaRPr lang="de-DE" sz="2800" b="1" dirty="0">
              <a:solidFill>
                <a:srgbClr val="003560"/>
              </a:solidFill>
              <a:latin typeface="RUB Scala MZ" pitchFamily="2" charset="0"/>
            </a:endParaRPr>
          </a:p>
        </p:txBody>
      </p:sp>
    </p:spTree>
    <p:extLst>
      <p:ext uri="{BB962C8B-B14F-4D97-AF65-F5344CB8AC3E}">
        <p14:creationId xmlns:p14="http://schemas.microsoft.com/office/powerpoint/2010/main" val="2970919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3"/>
            <a:ext cx="9090025" cy="5190447"/>
          </a:xfrm>
          <a:prstGeom prst="rect">
            <a:avLst/>
          </a:prstGeom>
          <a:noFill/>
          <a:ln w="9525">
            <a:noFill/>
            <a:miter lim="800000"/>
            <a:headEnd/>
            <a:tailEnd/>
          </a:ln>
        </p:spPr>
        <p:txBody>
          <a:bodyPr/>
          <a:lstStyle/>
          <a:p>
            <a:pPr>
              <a:lnSpc>
                <a:spcPct val="150000"/>
              </a:lnSpc>
              <a:defRPr/>
            </a:pPr>
            <a:r>
              <a:rPr kumimoji="0" lang="de-DE" b="0" i="0" u="sng" strike="noStrike" kern="1200" cap="none" spc="0" normalizeH="0" baseline="0" noProof="0" dirty="0">
                <a:ln>
                  <a:noFill/>
                </a:ln>
                <a:solidFill>
                  <a:srgbClr val="1C3264"/>
                </a:solidFill>
                <a:effectLst/>
                <a:uLnTx/>
                <a:uFillTx/>
                <a:latin typeface="RUB Scala MZ" panose="02000504070000020003" pitchFamily="2" charset="0"/>
                <a:ea typeface="+mn-ea"/>
                <a:cs typeface="+mn-cs"/>
              </a:rPr>
              <a:t>Was zeichnet den radikalen Pietismus aus? </a:t>
            </a:r>
          </a:p>
          <a:p>
            <a:pPr marL="342900" indent="-342900">
              <a:lnSpc>
                <a:spcPct val="150000"/>
              </a:lnSpc>
              <a:buFont typeface="Arial" panose="020B0604020202020204" pitchFamily="34" charset="0"/>
              <a:buChar char="•"/>
              <a:defRPr/>
            </a:pPr>
            <a:endPar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endParaRP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Die orthodoxen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Pietismusgegner</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identifizierten als Radikale diejenigen, die entweder von der orthodoxen Lehre abwichen (Heterodoxie) oder aber sich separierten bzw. sich nonkonformistisch verhielten. Jedoch: auch Pfarrer konnten heterodoxe Einstellungen haben und Separatisten waren nicht notwendig heterodox.</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dirty="0">
                <a:solidFill>
                  <a:srgbClr val="003560"/>
                </a:solidFill>
                <a:latin typeface="RUB Scala MZ" pitchFamily="2" charset="0"/>
              </a:rPr>
              <a:t>Radikaler Pietismus</a:t>
            </a:r>
          </a:p>
        </p:txBody>
      </p:sp>
    </p:spTree>
    <p:extLst>
      <p:ext uri="{BB962C8B-B14F-4D97-AF65-F5344CB8AC3E}">
        <p14:creationId xmlns:p14="http://schemas.microsoft.com/office/powerpoint/2010/main" val="1556646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3893418"/>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Sie sahen sich als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ecclesiola</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extra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ecclesiam</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Sie waren Spiritualisten, d.h. sie gingen davon aus, dass sich der unmittelbare Geistbesitz auswirkt, legten keinen Wert auf Predigt und Sakramentsempfang.</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Prophetie, Visionen, Ekstasen.</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betont wird das neue Sein, das entweder asketisch oder aber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libertinistisch</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verstanden wird.</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Es kommt zu einer Durchlässigkeit bei den sozialen Schranken, gerade für Frauen war der radikale Pietismus attraktiv, weil er größere Entfaltungsmöglichkeiten bot.</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dirty="0">
                <a:solidFill>
                  <a:srgbClr val="003560"/>
                </a:solidFill>
                <a:latin typeface="RUB Scala MZ" pitchFamily="2" charset="0"/>
              </a:rPr>
              <a:t>Skizze des Selbstverständnisses radikaler Pietisten </a:t>
            </a:r>
          </a:p>
        </p:txBody>
      </p:sp>
    </p:spTree>
    <p:extLst>
      <p:ext uri="{BB962C8B-B14F-4D97-AF65-F5344CB8AC3E}">
        <p14:creationId xmlns:p14="http://schemas.microsoft.com/office/powerpoint/2010/main" val="1247448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4412962"/>
          </a:xfrm>
          <a:prstGeom prst="rect">
            <a:avLst/>
          </a:prstGeom>
          <a:noFill/>
          <a:ln w="9525">
            <a:noFill/>
            <a:miter lim="800000"/>
            <a:headEnd/>
            <a:tailEnd/>
          </a:ln>
        </p:spPr>
        <p:txBody>
          <a:bodyPr/>
          <a:lstStyle/>
          <a:p>
            <a:pPr marL="342900" indent="-342900">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neben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Spener</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der Initiator der ersten Konventikel in Frankfurt, Jurist interessierte sich durch die Lehre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Taulers</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für das Christentum, blieb zum Luthertum zeit seines Lebens auf Distanz. </a:t>
            </a:r>
          </a:p>
          <a:p>
            <a:pPr marL="342900" indent="-342900">
              <a:buFont typeface="Arial" panose="020B0604020202020204" pitchFamily="34" charset="0"/>
              <a:buChar char="•"/>
              <a:defRPr/>
            </a:pPr>
            <a:endPar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endParaRPr>
          </a:p>
          <a:p>
            <a:pPr marL="342900" indent="-342900">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Schütz veröffentlicht 1675 ein Christliches Gedenkbüchlein, in dem er Anleitung zu einem anfangenden neuen Leben gibt, das aus drei Stufen bestehe: Ablegung der Sünden, Erleuchtung des inneren Menschen und Vereinigung mit Gott.  </a:t>
            </a:r>
          </a:p>
          <a:p>
            <a:pPr marL="342900" indent="-342900">
              <a:buFont typeface="Arial" panose="020B0604020202020204" pitchFamily="34" charset="0"/>
              <a:buChar char="•"/>
              <a:defRPr/>
            </a:pPr>
            <a:endPar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endParaRPr>
          </a:p>
          <a:p>
            <a:pPr marL="342900" indent="-342900">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Schütz arbeitet mit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Spener</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auch zusammen bei der Gründung eines 1679 eröffneten Frankfurter Armen-, Waisen- und Arbeitshauses. </a:t>
            </a:r>
          </a:p>
          <a:p>
            <a:pPr marL="342900" indent="-342900">
              <a:buFont typeface="Arial" panose="020B0604020202020204" pitchFamily="34" charset="0"/>
              <a:buChar char="•"/>
              <a:defRPr/>
            </a:pPr>
            <a:endPar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endParaRPr>
          </a:p>
          <a:p>
            <a:pPr marL="342900" indent="-342900">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Schütz hat sich nach und nach von der Kirche abgewandt. Als die Pia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desideria</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erschienen, glaubte er noch, dass eine Besserung der lutherischen Kirche möglich sei. </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a:solidFill>
                  <a:srgbClr val="003560"/>
                </a:solidFill>
                <a:latin typeface="RUB Scala MZ" pitchFamily="2" charset="0"/>
              </a:rPr>
              <a:t>Radikaler Pietismus: Johann Jakob Schütz (1640-1690)</a:t>
            </a:r>
            <a:endParaRPr lang="de-DE" sz="2800" b="1" dirty="0">
              <a:solidFill>
                <a:srgbClr val="003560"/>
              </a:solidFill>
              <a:latin typeface="RUB Scala MZ" pitchFamily="2" charset="0"/>
            </a:endParaRPr>
          </a:p>
        </p:txBody>
      </p:sp>
    </p:spTree>
    <p:extLst>
      <p:ext uri="{BB962C8B-B14F-4D97-AF65-F5344CB8AC3E}">
        <p14:creationId xmlns:p14="http://schemas.microsoft.com/office/powerpoint/2010/main" val="3728689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4412962"/>
          </a:xfrm>
          <a:prstGeom prst="rect">
            <a:avLst/>
          </a:prstGeom>
          <a:noFill/>
          <a:ln w="9525">
            <a:noFill/>
            <a:miter lim="800000"/>
            <a:headEnd/>
            <a:tailEnd/>
          </a:ln>
        </p:spPr>
        <p:txBody>
          <a:bodyPr/>
          <a:lstStyle/>
          <a:p>
            <a:pPr marL="342900" indent="-342900">
              <a:buFont typeface="Arial" panose="020B0604020202020204" pitchFamily="34" charset="0"/>
              <a:buChar char="•"/>
              <a:defRPr/>
            </a:pPr>
            <a:r>
              <a:rPr kumimoji="0" lang="de-DE" b="0" i="0" u="none" strike="noStrike" kern="1200" cap="none" spc="0" normalizeH="0" baseline="0" noProof="0">
                <a:ln>
                  <a:noFill/>
                </a:ln>
                <a:solidFill>
                  <a:srgbClr val="1C3264"/>
                </a:solidFill>
                <a:effectLst/>
                <a:uLnTx/>
                <a:uFillTx/>
                <a:latin typeface="RUB Scala MZ" panose="02000504070000020003" pitchFamily="2" charset="0"/>
                <a:ea typeface="+mn-ea"/>
                <a:cs typeface="+mn-cs"/>
              </a:rPr>
              <a:t>1676 gab Schütz den Abendmahlsbesuch auf.</a:t>
            </a:r>
          </a:p>
          <a:p>
            <a:pPr marL="342900" indent="-342900">
              <a:buFont typeface="Arial" panose="020B0604020202020204" pitchFamily="34" charset="0"/>
              <a:buChar char="•"/>
              <a:defRPr/>
            </a:pPr>
            <a:endParaRPr kumimoji="0" lang="de-DE" b="0" i="0" u="none" strike="noStrike" kern="1200" cap="none" spc="0" normalizeH="0" baseline="0" noProof="0">
              <a:ln>
                <a:noFill/>
              </a:ln>
              <a:solidFill>
                <a:srgbClr val="1C3264"/>
              </a:solidFill>
              <a:effectLst/>
              <a:uLnTx/>
              <a:uFillTx/>
              <a:latin typeface="RUB Scala MZ" panose="02000504070000020003" pitchFamily="2" charset="0"/>
              <a:ea typeface="+mn-ea"/>
              <a:cs typeface="+mn-cs"/>
            </a:endParaRPr>
          </a:p>
          <a:p>
            <a:pPr marL="342900" indent="-342900">
              <a:buFont typeface="Arial" panose="020B0604020202020204" pitchFamily="34" charset="0"/>
              <a:buChar char="•"/>
              <a:defRPr/>
            </a:pPr>
            <a:r>
              <a:rPr kumimoji="0" lang="de-DE" b="0" i="0" u="none" strike="noStrike" kern="1200" cap="none" spc="0" normalizeH="0" baseline="0" noProof="0">
                <a:ln>
                  <a:noFill/>
                </a:ln>
                <a:solidFill>
                  <a:srgbClr val="1C3264"/>
                </a:solidFill>
                <a:effectLst/>
                <a:uLnTx/>
                <a:uFillTx/>
                <a:latin typeface="RUB Scala MZ" panose="02000504070000020003" pitchFamily="2" charset="0"/>
                <a:ea typeface="+mn-ea"/>
                <a:cs typeface="+mn-cs"/>
              </a:rPr>
              <a:t>Seit Ende 1682 zog er sich auch vom öffentlichen Gottesdienst zurück. </a:t>
            </a:r>
          </a:p>
          <a:p>
            <a:pPr marL="342900" indent="-342900">
              <a:buFont typeface="Arial" panose="020B0604020202020204" pitchFamily="34" charset="0"/>
              <a:buChar char="•"/>
              <a:defRPr/>
            </a:pPr>
            <a:endParaRPr kumimoji="0" lang="de-DE" b="0" i="0" u="none" strike="noStrike" kern="1200" cap="none" spc="0" normalizeH="0" baseline="0" noProof="0">
              <a:ln>
                <a:noFill/>
              </a:ln>
              <a:solidFill>
                <a:srgbClr val="1C3264"/>
              </a:solidFill>
              <a:effectLst/>
              <a:uLnTx/>
              <a:uFillTx/>
              <a:latin typeface="RUB Scala MZ" panose="02000504070000020003" pitchFamily="2" charset="0"/>
              <a:ea typeface="+mn-ea"/>
              <a:cs typeface="+mn-cs"/>
            </a:endParaRPr>
          </a:p>
          <a:p>
            <a:pPr marL="342900" indent="-342900">
              <a:buFont typeface="Arial" panose="020B0604020202020204" pitchFamily="34" charset="0"/>
              <a:buChar char="•"/>
              <a:defRPr/>
            </a:pPr>
            <a:r>
              <a:rPr kumimoji="0" lang="de-DE" b="0" i="0" u="none" strike="noStrike" kern="1200" cap="none" spc="0" normalizeH="0" baseline="0" noProof="0">
                <a:ln>
                  <a:noFill/>
                </a:ln>
                <a:solidFill>
                  <a:srgbClr val="1C3264"/>
                </a:solidFill>
                <a:effectLst/>
                <a:uLnTx/>
                <a:uFillTx/>
                <a:latin typeface="RUB Scala MZ" panose="02000504070000020003" pitchFamily="2" charset="0"/>
                <a:ea typeface="+mn-ea"/>
                <a:cs typeface="+mn-cs"/>
              </a:rPr>
              <a:t>1684 veröffentlich Schütz seine separatistische Auffassung und begründet sie mit dem Neuen Testament : die im NT geforderte Bruderliebe könne nur in kleinen Gemeinschaften verwirklicht werden, nicht im großen Haufen einer Volkskirche. </a:t>
            </a:r>
          </a:p>
          <a:p>
            <a:pPr marL="342900" indent="-342900">
              <a:buFont typeface="Arial" panose="020B0604020202020204" pitchFamily="34" charset="0"/>
              <a:buChar char="•"/>
              <a:defRPr/>
            </a:pPr>
            <a:endParaRPr kumimoji="0" lang="de-DE" b="0" i="0" u="none" strike="noStrike" kern="1200" cap="none" spc="0" normalizeH="0" baseline="0" noProof="0">
              <a:ln>
                <a:noFill/>
              </a:ln>
              <a:solidFill>
                <a:srgbClr val="1C3264"/>
              </a:solidFill>
              <a:effectLst/>
              <a:uLnTx/>
              <a:uFillTx/>
              <a:latin typeface="RUB Scala MZ" panose="02000504070000020003" pitchFamily="2" charset="0"/>
              <a:ea typeface="+mn-ea"/>
              <a:cs typeface="+mn-cs"/>
            </a:endParaRPr>
          </a:p>
          <a:p>
            <a:pPr marL="342900" indent="-342900">
              <a:buFont typeface="Arial" panose="020B0604020202020204" pitchFamily="34" charset="0"/>
              <a:buChar char="•"/>
              <a:defRPr/>
            </a:pPr>
            <a:r>
              <a:rPr kumimoji="0" lang="de-DE" b="0" i="0" u="none" strike="noStrike" kern="1200" cap="none" spc="0" normalizeH="0" baseline="0" noProof="0">
                <a:ln>
                  <a:noFill/>
                </a:ln>
                <a:solidFill>
                  <a:srgbClr val="1C3264"/>
                </a:solidFill>
                <a:effectLst/>
                <a:uLnTx/>
                <a:uFillTx/>
                <a:latin typeface="RUB Scala MZ" panose="02000504070000020003" pitchFamily="2" charset="0"/>
                <a:ea typeface="+mn-ea"/>
                <a:cs typeface="+mn-cs"/>
              </a:rPr>
              <a:t>Schütz entwickelt eine mystisch-spiritualistische Wiedergeburtslehre bzw. eine Lehre von der Gerechtmachung, die die lutherische Rechtfertigungslehre verdrängt</a:t>
            </a:r>
            <a:endPar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endParaRP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a:solidFill>
                  <a:srgbClr val="003560"/>
                </a:solidFill>
                <a:latin typeface="RUB Scala MZ" pitchFamily="2" charset="0"/>
              </a:rPr>
              <a:t>Radikaler Pietismus: Johann Jakob Schütz (1640-1690)</a:t>
            </a:r>
            <a:endParaRPr lang="de-DE" sz="2800" b="1" dirty="0">
              <a:solidFill>
                <a:srgbClr val="003560"/>
              </a:solidFill>
              <a:latin typeface="RUB Scala MZ" pitchFamily="2" charset="0"/>
            </a:endParaRPr>
          </a:p>
        </p:txBody>
      </p:sp>
    </p:spTree>
    <p:extLst>
      <p:ext uri="{BB962C8B-B14F-4D97-AF65-F5344CB8AC3E}">
        <p14:creationId xmlns:p14="http://schemas.microsoft.com/office/powerpoint/2010/main" val="37993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3"/>
            <a:ext cx="9435104" cy="5407673"/>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geb. 1644 in Frankfurt. </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theologische Schriftstellerin adliger Herkunft, umfangreiche Publikationen, auch Verfasserin einer Autobiographie.</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verarmter Adel, Unterweisung durch einen lutherischen Geistlichen.</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im Alter von 12 Jahren: Hofdame an einem Adelshof in Rödelheim bei Graf von Solms, danach Hofdame bei Anna Margaretha von Hessen-Homburg, z.T. auf Schloss Wiesenburg im sächsischen Erzgebirge, wurde vom Hof- zum Kammerfräulein, Freundschaft mit Benigna von Solms-Laubach, die seit 1680 im hessischen Laubach wohnte und Kontakt zu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Spener</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hatte und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collegia</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pietatis</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besuchte.</a:t>
            </a:r>
          </a:p>
          <a:p>
            <a:pPr marL="342900" indent="-342900">
              <a:buFont typeface="Arial" panose="020B0604020202020204" pitchFamily="34" charset="0"/>
              <a:buChar char="•"/>
              <a:defRPr/>
            </a:pPr>
            <a:r>
              <a:rPr lang="de-DE" dirty="0">
                <a:solidFill>
                  <a:srgbClr val="1C3264"/>
                </a:solidFill>
                <a:latin typeface="RUB Scala MZ" panose="02000504070000020003" pitchFamily="2" charset="0"/>
              </a:rPr>
              <a:t>Zunehmende Entfremdung vom Hofleben, Bitte um Entlassung („Als sie aber </a:t>
            </a:r>
            <a:r>
              <a:rPr lang="de-DE" dirty="0" err="1">
                <a:solidFill>
                  <a:srgbClr val="1C3264"/>
                </a:solidFill>
                <a:latin typeface="RUB Scala MZ" panose="02000504070000020003" pitchFamily="2" charset="0"/>
              </a:rPr>
              <a:t>begehreten</a:t>
            </a:r>
            <a:r>
              <a:rPr lang="de-DE" dirty="0">
                <a:solidFill>
                  <a:srgbClr val="1C3264"/>
                </a:solidFill>
                <a:latin typeface="RUB Scala MZ" panose="02000504070000020003" pitchFamily="2" charset="0"/>
              </a:rPr>
              <a:t> zu wissen/was mich dazu </a:t>
            </a:r>
            <a:r>
              <a:rPr lang="de-DE" dirty="0" err="1">
                <a:solidFill>
                  <a:srgbClr val="1C3264"/>
                </a:solidFill>
                <a:latin typeface="RUB Scala MZ" panose="02000504070000020003" pitchFamily="2" charset="0"/>
              </a:rPr>
              <a:t>bewegete</a:t>
            </a:r>
            <a:r>
              <a:rPr lang="de-DE" dirty="0">
                <a:solidFill>
                  <a:srgbClr val="1C3264"/>
                </a:solidFill>
                <a:latin typeface="RUB Scala MZ" panose="02000504070000020003" pitchFamily="2" charset="0"/>
              </a:rPr>
              <a:t>/sagte ich </a:t>
            </a:r>
            <a:r>
              <a:rPr lang="de-DE" dirty="0" err="1">
                <a:solidFill>
                  <a:srgbClr val="1C3264"/>
                </a:solidFill>
                <a:latin typeface="RUB Scala MZ" panose="02000504070000020003" pitchFamily="2" charset="0"/>
              </a:rPr>
              <a:t>frey</a:t>
            </a:r>
            <a:r>
              <a:rPr lang="de-DE" dirty="0">
                <a:solidFill>
                  <a:srgbClr val="1C3264"/>
                </a:solidFill>
                <a:latin typeface="RUB Scala MZ" panose="02000504070000020003" pitchFamily="2" charset="0"/>
              </a:rPr>
              <a:t> heraus/</a:t>
            </a:r>
            <a:r>
              <a:rPr lang="de-DE" dirty="0" err="1">
                <a:solidFill>
                  <a:srgbClr val="1C3264"/>
                </a:solidFill>
                <a:latin typeface="RUB Scala MZ" panose="02000504070000020003" pitchFamily="2" charset="0"/>
              </a:rPr>
              <a:t>daß</a:t>
            </a:r>
            <a:r>
              <a:rPr lang="de-DE" dirty="0">
                <a:solidFill>
                  <a:srgbClr val="1C3264"/>
                </a:solidFill>
                <a:latin typeface="RUB Scala MZ" panose="02000504070000020003" pitchFamily="2" charset="0"/>
              </a:rPr>
              <a:t> mein Wandel/wie ich ihn </a:t>
            </a:r>
            <a:r>
              <a:rPr lang="de-DE" dirty="0" err="1">
                <a:solidFill>
                  <a:srgbClr val="1C3264"/>
                </a:solidFill>
                <a:latin typeface="RUB Scala MZ" panose="02000504070000020003" pitchFamily="2" charset="0"/>
              </a:rPr>
              <a:t>bey</a:t>
            </a:r>
            <a:r>
              <a:rPr lang="de-DE" dirty="0">
                <a:solidFill>
                  <a:srgbClr val="1C3264"/>
                </a:solidFill>
                <a:latin typeface="RUB Scala MZ" panose="02000504070000020003" pitchFamily="2" charset="0"/>
              </a:rPr>
              <a:t> Hofe führen </a:t>
            </a:r>
            <a:r>
              <a:rPr lang="de-DE" dirty="0" err="1">
                <a:solidFill>
                  <a:srgbClr val="1C3264"/>
                </a:solidFill>
                <a:latin typeface="RUB Scala MZ" panose="02000504070000020003" pitchFamily="2" charset="0"/>
              </a:rPr>
              <a:t>müste</a:t>
            </a:r>
            <a:r>
              <a:rPr lang="de-DE" dirty="0">
                <a:solidFill>
                  <a:srgbClr val="1C3264"/>
                </a:solidFill>
                <a:latin typeface="RUB Scala MZ" panose="02000504070000020003" pitchFamily="2" charset="0"/>
              </a:rPr>
              <a:t>/wieder mein Gewissen stritte.“ (J.E. Petersen, Eine </a:t>
            </a:r>
            <a:r>
              <a:rPr lang="de-DE" dirty="0" err="1">
                <a:solidFill>
                  <a:srgbClr val="1C3264"/>
                </a:solidFill>
                <a:latin typeface="RUB Scala MZ" panose="02000504070000020003" pitchFamily="2" charset="0"/>
              </a:rPr>
              <a:t>kurtze</a:t>
            </a:r>
            <a:r>
              <a:rPr lang="de-DE" dirty="0">
                <a:solidFill>
                  <a:srgbClr val="1C3264"/>
                </a:solidFill>
                <a:latin typeface="RUB Scala MZ" panose="02000504070000020003" pitchFamily="2" charset="0"/>
              </a:rPr>
              <a:t> </a:t>
            </a:r>
            <a:r>
              <a:rPr lang="de-DE" dirty="0" err="1">
                <a:solidFill>
                  <a:srgbClr val="1C3264"/>
                </a:solidFill>
                <a:latin typeface="RUB Scala MZ" panose="02000504070000020003" pitchFamily="2" charset="0"/>
              </a:rPr>
              <a:t>Erzehlung</a:t>
            </a:r>
            <a:r>
              <a:rPr lang="de-DE" dirty="0">
                <a:solidFill>
                  <a:srgbClr val="1C3264"/>
                </a:solidFill>
                <a:latin typeface="RUB Scala MZ" panose="02000504070000020003" pitchFamily="2" charset="0"/>
              </a:rPr>
              <a:t>, 1689, 272.)</a:t>
            </a:r>
          </a:p>
          <a:p>
            <a:pPr marL="342900" indent="-342900">
              <a:lnSpc>
                <a:spcPct val="150000"/>
              </a:lnSpc>
              <a:buFont typeface="Arial" panose="020B0604020202020204" pitchFamily="34" charset="0"/>
              <a:buChar char="•"/>
              <a:defRPr/>
            </a:pPr>
            <a:endPar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endParaRP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it-IT" sz="2800" b="1">
                <a:solidFill>
                  <a:srgbClr val="003560"/>
                </a:solidFill>
                <a:latin typeface="RUB Scala MZ" pitchFamily="2" charset="0"/>
              </a:rPr>
              <a:t>Johanna Eleonora v. der Merlau (1644-1724)</a:t>
            </a:r>
            <a:endParaRPr lang="it-IT" sz="2800" b="1" dirty="0">
              <a:solidFill>
                <a:srgbClr val="003560"/>
              </a:solidFill>
              <a:latin typeface="RUB Scala MZ" pitchFamily="2" charset="0"/>
            </a:endParaRPr>
          </a:p>
        </p:txBody>
      </p:sp>
    </p:spTree>
    <p:extLst>
      <p:ext uri="{BB962C8B-B14F-4D97-AF65-F5344CB8AC3E}">
        <p14:creationId xmlns:p14="http://schemas.microsoft.com/office/powerpoint/2010/main" val="4782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wrap="square" lIns="0" tIns="0" rIns="0" bIns="0">
            <a:spAutoFit/>
          </a:bodyPr>
          <a:lstStyle/>
          <a:p>
            <a:r>
              <a:rPr lang="de-DE" sz="1050" b="1" dirty="0">
                <a:solidFill>
                  <a:srgbClr val="003560"/>
                </a:solidFill>
                <a:latin typeface="RUB Scala MZ"/>
                <a:cs typeface="Arial" charset="0"/>
              </a:rPr>
              <a:t>Lehrstuhl für Kirchengeschichte II</a:t>
            </a:r>
          </a:p>
          <a:p>
            <a:r>
              <a:rPr lang="de-DE" sz="1050" dirty="0">
                <a:solidFill>
                  <a:srgbClr val="003560"/>
                </a:solidFill>
                <a:latin typeface="RUB Scala MZ"/>
                <a:cs typeface="Arial" charset="0"/>
              </a:rPr>
              <a:t>Reformation und Neuere Zeit</a:t>
            </a:r>
            <a:r>
              <a:rPr lang="de-DE" sz="1050" dirty="0">
                <a:solidFill>
                  <a:srgbClr val="000000"/>
                </a:solidFill>
                <a:latin typeface="RUB Scala MZ"/>
                <a:cs typeface="Arial" charset="0"/>
              </a:rPr>
              <a:t>|</a:t>
            </a:r>
            <a:r>
              <a:rPr lang="de-DE" sz="1050" dirty="0">
                <a:solidFill>
                  <a:srgbClr val="003560"/>
                </a:solidFill>
                <a:latin typeface="RUB Scala MZ"/>
                <a:cs typeface="Arial" charset="0"/>
              </a:rPr>
              <a:t> Professorin Dr. Ute Gause</a:t>
            </a:r>
          </a:p>
        </p:txBody>
      </p:sp>
      <p:sp>
        <p:nvSpPr>
          <p:cNvPr id="18434" name="Textfeld 19"/>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r>
              <a:rPr lang="de-DE" sz="1000" b="1">
                <a:solidFill>
                  <a:srgbClr val="003560"/>
                </a:solidFill>
                <a:latin typeface="RUB Scala MZ"/>
                <a:cs typeface="Arial" charset="0"/>
              </a:rPr>
              <a:t>Kirchengeschichte III: Reformation|</a:t>
            </a:r>
            <a:r>
              <a:rPr lang="de-DE" sz="1000">
                <a:solidFill>
                  <a:srgbClr val="003560"/>
                </a:solidFill>
                <a:latin typeface="RUB Scala MZ"/>
                <a:cs typeface="Arial" charset="0"/>
              </a:rPr>
              <a:t> Bochum | 10.04.2012</a:t>
            </a:r>
          </a:p>
        </p:txBody>
      </p:sp>
      <p:sp>
        <p:nvSpPr>
          <p:cNvPr id="7" name="Textfeld 6">
            <a:extLst>
              <a:ext uri="{FF2B5EF4-FFF2-40B4-BE49-F238E27FC236}">
                <a16:creationId xmlns:a16="http://schemas.microsoft.com/office/drawing/2014/main" id="{BC260CCF-E9CD-4046-9715-2AA63972DE9A}"/>
              </a:ext>
            </a:extLst>
          </p:cNvPr>
          <p:cNvSpPr txBox="1"/>
          <p:nvPr/>
        </p:nvSpPr>
        <p:spPr>
          <a:xfrm>
            <a:off x="468313" y="843780"/>
            <a:ext cx="5078730" cy="523220"/>
          </a:xfrm>
          <a:prstGeom prst="rect">
            <a:avLst/>
          </a:prstGeom>
          <a:noFill/>
        </p:spPr>
        <p:txBody>
          <a:bodyPr wrap="square">
            <a:spAutoFit/>
          </a:bodyPr>
          <a:lstStyle>
            <a:defPPr>
              <a:defRPr lang="de-DE"/>
            </a:defPPr>
            <a:lvl1pPr>
              <a:defRPr sz="2800">
                <a:solidFill>
                  <a:srgbClr val="003560"/>
                </a:solidFill>
                <a:latin typeface="RUB Scala MZ"/>
              </a:defRPr>
            </a:lvl1pPr>
          </a:lstStyle>
          <a:p>
            <a:r>
              <a:rPr lang="de-DE" b="1" dirty="0"/>
              <a:t>Inhaltliche Übersicht</a:t>
            </a:r>
          </a:p>
        </p:txBody>
      </p:sp>
      <p:graphicFrame>
        <p:nvGraphicFramePr>
          <p:cNvPr id="6" name="Group 109"/>
          <p:cNvGraphicFramePr>
            <a:graphicFrameLocks noGrp="1"/>
          </p:cNvGraphicFramePr>
          <p:nvPr>
            <p:extLst>
              <p:ext uri="{D42A27DB-BD31-4B8C-83A1-F6EECF244321}">
                <p14:modId xmlns:p14="http://schemas.microsoft.com/office/powerpoint/2010/main" val="2542299914"/>
              </p:ext>
            </p:extLst>
          </p:nvPr>
        </p:nvGraphicFramePr>
        <p:xfrm>
          <a:off x="0" y="1367004"/>
          <a:ext cx="10080624" cy="6380146"/>
        </p:xfrm>
        <a:graphic>
          <a:graphicData uri="http://schemas.openxmlformats.org/drawingml/2006/table">
            <a:tbl>
              <a:tblPr/>
              <a:tblGrid>
                <a:gridCol w="1162051">
                  <a:extLst>
                    <a:ext uri="{9D8B030D-6E8A-4147-A177-3AD203B41FA5}">
                      <a16:colId xmlns:a16="http://schemas.microsoft.com/office/drawing/2014/main" val="20000"/>
                    </a:ext>
                  </a:extLst>
                </a:gridCol>
                <a:gridCol w="1606549">
                  <a:extLst>
                    <a:ext uri="{9D8B030D-6E8A-4147-A177-3AD203B41FA5}">
                      <a16:colId xmlns:a16="http://schemas.microsoft.com/office/drawing/2014/main" val="20001"/>
                    </a:ext>
                  </a:extLst>
                </a:gridCol>
                <a:gridCol w="7312024">
                  <a:extLst>
                    <a:ext uri="{9D8B030D-6E8A-4147-A177-3AD203B41FA5}">
                      <a16:colId xmlns:a16="http://schemas.microsoft.com/office/drawing/2014/main" val="20002"/>
                    </a:ext>
                  </a:extLst>
                </a:gridCol>
              </a:tblGrid>
              <a:tr h="3539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FFFFFF"/>
                          </a:solidFill>
                          <a:effectLst/>
                          <a:latin typeface="RUB Scala MZ"/>
                        </a:rPr>
                        <a:t>Sitzung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FFFFFF"/>
                          </a:solidFill>
                          <a:effectLst/>
                          <a:latin typeface="RUB Scala MZ"/>
                        </a:rPr>
                        <a:t>Datum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FFFFFF"/>
                          </a:solidFill>
                          <a:effectLst/>
                          <a:latin typeface="RUB Scala MZ"/>
                        </a:rPr>
                        <a:t>Thema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539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rgbClr val="000000"/>
                          </a:solidFill>
                          <a:effectLst/>
                          <a:latin typeface="RUB Scala MZ"/>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rgbClr val="000000"/>
                          </a:solidFill>
                          <a:effectLst/>
                          <a:latin typeface="RUB Scala MZ"/>
                        </a:rPr>
                        <a:t>10.10.2024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chemeClr val="tx1"/>
                          </a:solidFill>
                          <a:effectLst/>
                          <a:latin typeface="RUB Scala MZ"/>
                        </a:rPr>
                        <a:t>Augsburger Religionsfrieden, Konfessionalisierung und Orthodoxie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extLst>
                  <a:ext uri="{0D108BD9-81ED-4DB2-BD59-A6C34878D82A}">
                    <a16:rowId xmlns:a16="http://schemas.microsoft.com/office/drawing/2014/main" val="10001"/>
                  </a:ext>
                </a:extLst>
              </a:tr>
              <a:tr h="3539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RUB Scala MZ"/>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rgbClr val="000000"/>
                          </a:solidFill>
                          <a:effectLst/>
                          <a:latin typeface="RUB Scala MZ"/>
                        </a:rPr>
                        <a:t>17.10.2024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chemeClr val="tx1"/>
                          </a:solidFill>
                          <a:effectLst/>
                          <a:latin typeface="RUB Scala MZ"/>
                        </a:rPr>
                        <a:t>Jean Calvin und die reformierte Reformation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extLst>
                  <a:ext uri="{0D108BD9-81ED-4DB2-BD59-A6C34878D82A}">
                    <a16:rowId xmlns:a16="http://schemas.microsoft.com/office/drawing/2014/main" val="10002"/>
                  </a:ext>
                </a:extLst>
              </a:tr>
              <a:tr h="3539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RUB Scala MZ"/>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rgbClr val="000000"/>
                          </a:solidFill>
                          <a:effectLst/>
                          <a:latin typeface="RUB Scala MZ"/>
                        </a:rPr>
                        <a:t>24.10.2024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chemeClr val="tx1"/>
                          </a:solidFill>
                          <a:effectLst/>
                          <a:latin typeface="RUB Scala MZ"/>
                        </a:rPr>
                        <a:t>Dreißigjähriger Krieg und neue Frömmigkeit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extLst>
                  <a:ext uri="{0D108BD9-81ED-4DB2-BD59-A6C34878D82A}">
                    <a16:rowId xmlns:a16="http://schemas.microsoft.com/office/drawing/2014/main" val="10003"/>
                  </a:ext>
                </a:extLst>
              </a:tr>
              <a:tr h="3539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rgbClr val="000000"/>
                          </a:solidFill>
                          <a:effectLst/>
                          <a:latin typeface="RUB Scala MZ"/>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rgbClr val="000000"/>
                          </a:solidFill>
                          <a:effectLst/>
                          <a:latin typeface="RUB Scala MZ"/>
                        </a:rPr>
                        <a:t>31.10.2024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800" b="0" dirty="0">
                          <a:solidFill>
                            <a:schemeClr val="tx1"/>
                          </a:solidFill>
                          <a:latin typeface="RUB Scala MZ" pitchFamily="2" charset="0"/>
                          <a:cs typeface="Arial" pitchFamily="34" charset="0"/>
                        </a:rPr>
                        <a:t>Der lutherische Pietismus: Philipp Jakob </a:t>
                      </a:r>
                      <a:r>
                        <a:rPr lang="de-DE" sz="1800" b="0" dirty="0" err="1">
                          <a:solidFill>
                            <a:schemeClr val="tx1"/>
                          </a:solidFill>
                          <a:latin typeface="RUB Scala MZ" pitchFamily="2" charset="0"/>
                          <a:cs typeface="Arial" pitchFamily="34" charset="0"/>
                        </a:rPr>
                        <a:t>Spener</a:t>
                      </a:r>
                      <a:endParaRPr lang="de-DE" sz="1800" b="0" dirty="0">
                        <a:solidFill>
                          <a:schemeClr val="tx1"/>
                        </a:solidFill>
                        <a:latin typeface="RUB Scala MZ" pitchFamily="2" charset="0"/>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extLst>
                  <a:ext uri="{0D108BD9-81ED-4DB2-BD59-A6C34878D82A}">
                    <a16:rowId xmlns:a16="http://schemas.microsoft.com/office/drawing/2014/main" val="10004"/>
                  </a:ext>
                </a:extLst>
              </a:tr>
              <a:tr h="3539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RUB Scala MZ"/>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rgbClr val="000000"/>
                          </a:solidFill>
                          <a:effectLst/>
                          <a:latin typeface="RUB Scala MZ"/>
                        </a:rPr>
                        <a:t>07.11.2024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800" b="0" dirty="0">
                          <a:solidFill>
                            <a:schemeClr val="tx1"/>
                          </a:solidFill>
                          <a:latin typeface="RUB Scala MZ" pitchFamily="2" charset="0"/>
                        </a:rPr>
                        <a:t>August Hermann Francke und der Hallesche Pietismus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extLst>
                  <a:ext uri="{0D108BD9-81ED-4DB2-BD59-A6C34878D82A}">
                    <a16:rowId xmlns:a16="http://schemas.microsoft.com/office/drawing/2014/main" val="10005"/>
                  </a:ext>
                </a:extLst>
              </a:tr>
              <a:tr h="3539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a:ln>
                            <a:noFill/>
                          </a:ln>
                          <a:solidFill>
                            <a:srgbClr val="000000"/>
                          </a:solidFill>
                          <a:effectLst/>
                          <a:latin typeface="RUB Scala MZ"/>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1" i="0" u="none" strike="noStrike" cap="none" normalizeH="0" baseline="0" dirty="0">
                          <a:ln>
                            <a:noFill/>
                          </a:ln>
                          <a:solidFill>
                            <a:srgbClr val="000000"/>
                          </a:solidFill>
                          <a:effectLst/>
                          <a:latin typeface="RUB Scala MZ"/>
                        </a:rPr>
                        <a:t>14.11.2024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800" b="1" dirty="0">
                          <a:solidFill>
                            <a:schemeClr val="tx1"/>
                          </a:solidFill>
                          <a:latin typeface="RUB Scala MZ" pitchFamily="2" charset="0"/>
                        </a:rPr>
                        <a:t>Puritanismus und </a:t>
                      </a:r>
                      <a:r>
                        <a:rPr lang="de-DE" sz="1800" b="1" dirty="0" err="1">
                          <a:solidFill>
                            <a:schemeClr val="tx1"/>
                          </a:solidFill>
                          <a:latin typeface="RUB Scala MZ" pitchFamily="2" charset="0"/>
                        </a:rPr>
                        <a:t>Nadere</a:t>
                      </a:r>
                      <a:r>
                        <a:rPr lang="de-DE" sz="1800" b="1" dirty="0">
                          <a:solidFill>
                            <a:schemeClr val="tx1"/>
                          </a:solidFill>
                          <a:latin typeface="RUB Scala MZ" pitchFamily="2" charset="0"/>
                        </a:rPr>
                        <a:t> </a:t>
                      </a:r>
                      <a:r>
                        <a:rPr lang="de-DE" sz="1800" b="1" dirty="0" err="1">
                          <a:solidFill>
                            <a:schemeClr val="tx1"/>
                          </a:solidFill>
                          <a:latin typeface="RUB Scala MZ" pitchFamily="2" charset="0"/>
                        </a:rPr>
                        <a:t>Reformatie</a:t>
                      </a:r>
                      <a:r>
                        <a:rPr lang="de-DE" sz="1800" b="1" dirty="0">
                          <a:solidFill>
                            <a:schemeClr val="tx1"/>
                          </a:solidFill>
                          <a:latin typeface="RUB Scala MZ" pitchFamily="2"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extLst>
                  <a:ext uri="{0D108BD9-81ED-4DB2-BD59-A6C34878D82A}">
                    <a16:rowId xmlns:a16="http://schemas.microsoft.com/office/drawing/2014/main" val="10006"/>
                  </a:ext>
                </a:extLst>
              </a:tr>
              <a:tr h="3539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RUB Scala MZ"/>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rgbClr val="000000"/>
                          </a:solidFill>
                          <a:effectLst/>
                          <a:latin typeface="RUB Scala MZ"/>
                        </a:rPr>
                        <a:t>21.11.2024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800" b="0" i="0" u="none" strike="noStrike" dirty="0">
                          <a:solidFill>
                            <a:schemeClr val="tx1"/>
                          </a:solidFill>
                          <a:latin typeface="RUB Scala MZ" pitchFamily="2" charset="0"/>
                        </a:rPr>
                        <a:t>Zinzendorf/ Voraussetzungen der Aufklärung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extLst>
                  <a:ext uri="{0D108BD9-81ED-4DB2-BD59-A6C34878D82A}">
                    <a16:rowId xmlns:a16="http://schemas.microsoft.com/office/drawing/2014/main" val="10007"/>
                  </a:ext>
                </a:extLst>
              </a:tr>
              <a:tr h="3539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RUB Scala MZ"/>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rgbClr val="000000"/>
                          </a:solidFill>
                          <a:effectLst/>
                          <a:latin typeface="RUB Scala MZ"/>
                        </a:rPr>
                        <a:t>28.11.2024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chemeClr val="tx1"/>
                          </a:solidFill>
                          <a:effectLst/>
                          <a:latin typeface="RUB Scala MZ"/>
                        </a:rPr>
                        <a:t>Aufklärungstheologie(n): Neologie und Rationalismus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extLst>
                  <a:ext uri="{0D108BD9-81ED-4DB2-BD59-A6C34878D82A}">
                    <a16:rowId xmlns:a16="http://schemas.microsoft.com/office/drawing/2014/main" val="10008"/>
                  </a:ext>
                </a:extLst>
              </a:tr>
              <a:tr h="6194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rgbClr val="000000"/>
                          </a:solidFill>
                          <a:effectLst/>
                          <a:latin typeface="RUB Scala MZ"/>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rgbClr val="000000"/>
                          </a:solidFill>
                          <a:effectLst/>
                          <a:latin typeface="RUB Scala MZ"/>
                        </a:rPr>
                        <a:t>05.12.2024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chemeClr val="tx1"/>
                          </a:solidFill>
                          <a:effectLst/>
                          <a:latin typeface="RUB Scala MZ"/>
                        </a:rPr>
                        <a:t>Politische Entwicklung/ protestantischer Nationalismus: Befreiungskriege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extLst>
                  <a:ext uri="{0D108BD9-81ED-4DB2-BD59-A6C34878D82A}">
                    <a16:rowId xmlns:a16="http://schemas.microsoft.com/office/drawing/2014/main" val="10009"/>
                  </a:ext>
                </a:extLst>
              </a:tr>
              <a:tr h="3539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RUB Scala MZ"/>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rgbClr val="000000"/>
                          </a:solidFill>
                          <a:effectLst/>
                          <a:latin typeface="RUB Scala MZ"/>
                        </a:rPr>
                        <a:t>12.12.2024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chemeClr val="tx1"/>
                          </a:solidFill>
                          <a:effectLst/>
                          <a:latin typeface="RUB Scala MZ"/>
                        </a:rPr>
                        <a:t>Staat und Kirche im Vormärz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extLst>
                  <a:ext uri="{0D108BD9-81ED-4DB2-BD59-A6C34878D82A}">
                    <a16:rowId xmlns:a16="http://schemas.microsoft.com/office/drawing/2014/main" val="10010"/>
                  </a:ext>
                </a:extLst>
              </a:tr>
              <a:tr h="3539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RUB Scala MZ"/>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rgbClr val="000000"/>
                          </a:solidFill>
                          <a:effectLst/>
                          <a:latin typeface="RUB Scala MZ"/>
                        </a:rPr>
                        <a:t>19.12.2024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chemeClr val="tx1"/>
                          </a:solidFill>
                          <a:effectLst/>
                          <a:latin typeface="RUB Scala MZ"/>
                        </a:rPr>
                        <a:t>König-/Kaisertum und Protestantismus nach der Revolution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extLst>
                  <a:ext uri="{0D108BD9-81ED-4DB2-BD59-A6C34878D82A}">
                    <a16:rowId xmlns:a16="http://schemas.microsoft.com/office/drawing/2014/main" val="10011"/>
                  </a:ext>
                </a:extLst>
              </a:tr>
              <a:tr h="3539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RUB Scala MZ"/>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rgbClr val="000000"/>
                          </a:solidFill>
                          <a:effectLst/>
                          <a:latin typeface="RUB Scala MZ"/>
                        </a:rPr>
                        <a:t>09.01.2025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chemeClr val="tx1"/>
                          </a:solidFill>
                          <a:effectLst/>
                          <a:latin typeface="RUB Scala MZ"/>
                        </a:rPr>
                        <a:t>Wichern und die Innere Mission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extLst>
                  <a:ext uri="{0D108BD9-81ED-4DB2-BD59-A6C34878D82A}">
                    <a16:rowId xmlns:a16="http://schemas.microsoft.com/office/drawing/2014/main" val="10012"/>
                  </a:ext>
                </a:extLst>
              </a:tr>
              <a:tr h="3539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rgbClr val="000000"/>
                          </a:solidFill>
                          <a:effectLst/>
                          <a:latin typeface="RUB Scala MZ"/>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rgbClr val="000000"/>
                          </a:solidFill>
                          <a:effectLst/>
                          <a:latin typeface="RUB Scala MZ"/>
                        </a:rPr>
                        <a:t>16.01.2025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chemeClr val="tx1"/>
                          </a:solidFill>
                          <a:effectLst/>
                          <a:latin typeface="RUB Scala MZ"/>
                        </a:rPr>
                        <a:t>Vermittlungstheologie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extLst>
                  <a:ext uri="{0D108BD9-81ED-4DB2-BD59-A6C34878D82A}">
                    <a16:rowId xmlns:a16="http://schemas.microsoft.com/office/drawing/2014/main" val="10013"/>
                  </a:ext>
                </a:extLst>
              </a:tr>
              <a:tr h="3539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rgbClr val="000000"/>
                          </a:solidFill>
                          <a:effectLst/>
                          <a:latin typeface="RUB Scala MZ"/>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rgbClr val="000000"/>
                          </a:solidFill>
                          <a:effectLst/>
                          <a:latin typeface="RUB Scala MZ"/>
                        </a:rPr>
                        <a:t>23.01.2025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4FF"/>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chemeClr val="tx1"/>
                          </a:solidFill>
                          <a:effectLst/>
                          <a:latin typeface="RUB Scala MZ"/>
                        </a:rPr>
                        <a:t>Erweckungstheologie – Schlussbetrachtungen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2FF"/>
                    </a:solidFill>
                  </a:tcPr>
                </a:tc>
                <a:extLst>
                  <a:ext uri="{0D108BD9-81ED-4DB2-BD59-A6C34878D82A}">
                    <a16:rowId xmlns:a16="http://schemas.microsoft.com/office/drawing/2014/main" val="10014"/>
                  </a:ext>
                </a:extLst>
              </a:tr>
              <a:tr h="6194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rgbClr val="000000"/>
                          </a:solidFill>
                          <a:effectLst/>
                          <a:latin typeface="RUB Scala MZ"/>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rgbClr val="000000"/>
                          </a:solidFill>
                          <a:effectLst/>
                          <a:latin typeface="RUB Scala MZ"/>
                        </a:rPr>
                        <a:t>30.01.2025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800" b="0" i="0" u="none" strike="noStrike" cap="none" normalizeH="0" baseline="0" dirty="0">
                          <a:ln>
                            <a:noFill/>
                          </a:ln>
                          <a:solidFill>
                            <a:schemeClr val="tx1"/>
                          </a:solidFill>
                          <a:effectLst/>
                          <a:latin typeface="RUB Scala MZ"/>
                        </a:rPr>
                        <a:t>(Bonus)  Schleiermacher </a:t>
                      </a:r>
                    </a:p>
                    <a:p>
                      <a:pPr marL="0" marR="0" lvl="0" indent="0" algn="l" defTabSz="1006475"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tx1"/>
                        </a:solidFill>
                        <a:effectLst/>
                        <a:latin typeface="RUB Scala MZ"/>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extLst>
                  <a:ext uri="{0D108BD9-81ED-4DB2-BD59-A6C34878D82A}">
                    <a16:rowId xmlns:a16="http://schemas.microsoft.com/office/drawing/2014/main" val="3910183749"/>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3"/>
            <a:ext cx="9090025" cy="5472836"/>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seit 1672 Korrespondenz mit Schütz und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Spener</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seit Frühjahr 1675 bis Herbst 1680 in Frankfurt bei der Witwe Maria Juliana Baur von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Eyseneck</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(1641-1684) im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Saalhof</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am Mainufer, innige Freundschaft, unterrichteten die Kinder der Witwe und weitere Kinder aus dem Umkreis (handarbeiten und Bibellektüre, Grundkenntnisse der griech. Sprache), J.E.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V.d.</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Merlau konnte Griechisch und Hebräisch, nahm seit 1682 an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Speners</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Versammlungen in der Barfüßerkirche teil, kurz danach auch Treffen im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Saalhof</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als alternative pietistische Versammlung (dort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weiber</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und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mägde</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=predigten“), Predigten von dem Quäker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Wiliam</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Penn (1644-1718) im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Saalhof</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Korrespondenz mit dem Böhme-Schüler Johann Georg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Gichtel</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in Amsterdam (Sophia-Theologie)  </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Spener</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traute Johann Wilhelm Petersen und Johanna Eleonora am 7. September 1680.</a:t>
            </a:r>
          </a:p>
          <a:p>
            <a:pPr marL="342900" indent="-342900">
              <a:lnSpc>
                <a:spcPct val="150000"/>
              </a:lnSpc>
              <a:buFont typeface="Arial" panose="020B0604020202020204" pitchFamily="34" charset="0"/>
              <a:buChar char="•"/>
              <a:defRPr/>
            </a:pPr>
            <a:endPar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endParaRP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it-IT" sz="2800" b="1">
                <a:solidFill>
                  <a:srgbClr val="003560"/>
                </a:solidFill>
                <a:latin typeface="RUB Scala MZ" pitchFamily="2" charset="0"/>
              </a:rPr>
              <a:t>Johanna Eleonora v. der Merlau (1644-1724)</a:t>
            </a:r>
            <a:endParaRPr lang="it-IT" sz="2800" b="1" dirty="0">
              <a:solidFill>
                <a:srgbClr val="003560"/>
              </a:solidFill>
              <a:latin typeface="RUB Scala MZ" pitchFamily="2" charset="0"/>
            </a:endParaRPr>
          </a:p>
        </p:txBody>
      </p:sp>
    </p:spTree>
    <p:extLst>
      <p:ext uri="{BB962C8B-B14F-4D97-AF65-F5344CB8AC3E}">
        <p14:creationId xmlns:p14="http://schemas.microsoft.com/office/powerpoint/2010/main" val="2044178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3"/>
            <a:ext cx="9090025" cy="5472836"/>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Johann Petersen berichtet 40 Jahre später in seiner Autobiographie über das erste, durch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Spener</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vermittelte Zusammentreffen mit seiner zukünftigen Frau:</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Bei seinem ersten Besuch bei ihr überreichte er ihr eine von ihm verfertigte Disputation in der Meinung, sie würde daran Gefallen finden. </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„Sie aber antwortete mir: ich hätte den Gott Petersen darinnen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geehret</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es würde viel mehr zu einer wahren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Erkäntnüß</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Gottes in Christo erfordert, als solche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äusserliche</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Gelährigkeit</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damit man ich gemeiniglich brüstete, und zu der göttlichen Einfalt der himmlischen Dinge schwerlich gelangen könnte, so lange man sich noch darinnen suchte, welche Rede tief in mein Herz fiel, und gleich überzeuget ward, dass dem so wäre.“ </a:t>
            </a:r>
          </a:p>
          <a:p>
            <a:pPr lvl="1">
              <a:lnSpc>
                <a:spcPct val="150000"/>
              </a:lnSpc>
              <a:defRPr/>
            </a:pPr>
            <a:endParaRPr lang="de-DE" dirty="0">
              <a:solidFill>
                <a:srgbClr val="1C3264"/>
              </a:solidFill>
              <a:latin typeface="RUB Scala MZ" panose="02000504070000020003" pitchFamily="2" charset="0"/>
            </a:endParaRPr>
          </a:p>
          <a:p>
            <a:pPr lvl="1">
              <a:lnSpc>
                <a:spcPct val="150000"/>
              </a:lnSpc>
              <a:defRPr/>
            </a:pPr>
            <a:r>
              <a:rPr kumimoji="0" lang="de-DE" sz="1100"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J.W. Petersen. Lebens-Beschreibung, 1719, 19. </a:t>
            </a:r>
          </a:p>
          <a:p>
            <a:pPr marL="342900" indent="-342900">
              <a:lnSpc>
                <a:spcPct val="150000"/>
              </a:lnSpc>
              <a:buFont typeface="Arial" panose="020B0604020202020204" pitchFamily="34" charset="0"/>
              <a:buChar char="•"/>
              <a:defRPr/>
            </a:pPr>
            <a:endPar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endParaRPr>
          </a:p>
          <a:p>
            <a:pPr marL="342900" indent="-342900">
              <a:lnSpc>
                <a:spcPct val="150000"/>
              </a:lnSpc>
              <a:buFont typeface="Arial" panose="020B0604020202020204" pitchFamily="34" charset="0"/>
              <a:buChar char="•"/>
              <a:defRPr/>
            </a:pPr>
            <a:endPar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endParaRP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it-IT" sz="2800" b="1">
                <a:solidFill>
                  <a:srgbClr val="003560"/>
                </a:solidFill>
                <a:latin typeface="RUB Scala MZ" pitchFamily="2" charset="0"/>
              </a:rPr>
              <a:t>Johann Petersen (1649-1727)</a:t>
            </a:r>
            <a:endParaRPr lang="it-IT" sz="2800" b="1" dirty="0">
              <a:solidFill>
                <a:srgbClr val="003560"/>
              </a:solidFill>
              <a:latin typeface="RUB Scala MZ" pitchFamily="2" charset="0"/>
            </a:endParaRPr>
          </a:p>
        </p:txBody>
      </p:sp>
    </p:spTree>
    <p:extLst>
      <p:ext uri="{BB962C8B-B14F-4D97-AF65-F5344CB8AC3E}">
        <p14:creationId xmlns:p14="http://schemas.microsoft.com/office/powerpoint/2010/main" val="2896806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3"/>
            <a:ext cx="9090025" cy="4631172"/>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defRPr/>
            </a:pPr>
            <a:r>
              <a:rPr kumimoji="0" lang="de-DE" b="0" i="0" u="none" strike="noStrike" kern="1200" cap="none" spc="0" normalizeH="0" baseline="0" noProof="0">
                <a:ln>
                  <a:noFill/>
                </a:ln>
                <a:solidFill>
                  <a:srgbClr val="1C3264"/>
                </a:solidFill>
                <a:effectLst/>
                <a:uLnTx/>
                <a:uFillTx/>
                <a:latin typeface="RUB Scala MZ" panose="02000504070000020003" pitchFamily="2" charset="0"/>
                <a:ea typeface="+mn-ea"/>
                <a:cs typeface="+mn-cs"/>
              </a:rPr>
              <a:t>Petersen (1649 in Osnabrück geboren) studierte zw. 1669 und 1677 Theologie in Gießen und Rostock , lernte seine spätere Frau in Frankfurt kennen, 1680 Heirat. </a:t>
            </a:r>
          </a:p>
          <a:p>
            <a:pPr marL="342900" indent="-342900">
              <a:lnSpc>
                <a:spcPct val="150000"/>
              </a:lnSpc>
              <a:buFont typeface="Arial" panose="020B0604020202020204" pitchFamily="34" charset="0"/>
              <a:buChar char="•"/>
              <a:defRPr/>
            </a:pPr>
            <a:r>
              <a:rPr kumimoji="0" lang="de-DE" b="0" i="0" u="none" strike="noStrike" kern="1200" cap="none" spc="0" normalizeH="0" baseline="0" noProof="0">
                <a:ln>
                  <a:noFill/>
                </a:ln>
                <a:solidFill>
                  <a:srgbClr val="1C3264"/>
                </a:solidFill>
                <a:effectLst/>
                <a:uLnTx/>
                <a:uFillTx/>
                <a:latin typeface="RUB Scala MZ" panose="02000504070000020003" pitchFamily="2" charset="0"/>
                <a:ea typeface="+mn-ea"/>
                <a:cs typeface="+mn-cs"/>
              </a:rPr>
              <a:t>Petersen nimmt die Konzeption Speners von der besonderen Erleuchtung der Wiedergeborenen mit ihrer Tendenz zu einer subjektiven und dann auch enthusiastischen Schrifterkenntnis auf. In dieser auf Selbsterfahrung gegründeten biblischen Hermeneutik besteht ein gemeinsamer Ansatz des kirchlichen und radikalen Pietismus. </a:t>
            </a:r>
          </a:p>
          <a:p>
            <a:pPr marL="342900" indent="-342900">
              <a:lnSpc>
                <a:spcPct val="150000"/>
              </a:lnSpc>
              <a:buFont typeface="Arial" panose="020B0604020202020204" pitchFamily="34" charset="0"/>
              <a:buChar char="•"/>
              <a:defRPr/>
            </a:pPr>
            <a:r>
              <a:rPr kumimoji="0" lang="de-DE" b="0" i="0" u="none" strike="noStrike" kern="1200" cap="none" spc="0" normalizeH="0" baseline="0" noProof="0">
                <a:ln>
                  <a:noFill/>
                </a:ln>
                <a:solidFill>
                  <a:srgbClr val="1C3264"/>
                </a:solidFill>
                <a:effectLst/>
                <a:uLnTx/>
                <a:uFillTx/>
                <a:latin typeface="RUB Scala MZ" panose="02000504070000020003" pitchFamily="2" charset="0"/>
                <a:ea typeface="+mn-ea"/>
                <a:cs typeface="+mn-cs"/>
              </a:rPr>
              <a:t>Zw. 1678 und 1688 ist Petersen Hofprediger in Eutin. </a:t>
            </a:r>
          </a:p>
          <a:p>
            <a:pPr marL="342900" indent="-342900">
              <a:lnSpc>
                <a:spcPct val="150000"/>
              </a:lnSpc>
              <a:buFont typeface="Arial" panose="020B0604020202020204" pitchFamily="34" charset="0"/>
              <a:buChar char="•"/>
              <a:defRPr/>
            </a:pPr>
            <a:r>
              <a:rPr kumimoji="0" lang="de-DE" b="0" i="0" u="none" strike="noStrike" kern="1200" cap="none" spc="0" normalizeH="0" baseline="0" noProof="0">
                <a:ln>
                  <a:noFill/>
                </a:ln>
                <a:solidFill>
                  <a:srgbClr val="1C3264"/>
                </a:solidFill>
                <a:effectLst/>
                <a:uLnTx/>
                <a:uFillTx/>
                <a:latin typeface="RUB Scala MZ" panose="02000504070000020003" pitchFamily="2" charset="0"/>
                <a:ea typeface="+mn-ea"/>
                <a:cs typeface="+mn-cs"/>
              </a:rPr>
              <a:t>1685 entdeckt das Ehepaar Petersen unabhängig voneinander beim Studium der Apokalypse den Chiliasmus. </a:t>
            </a:r>
            <a:endPar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endParaRP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a:solidFill>
                  <a:srgbClr val="003560"/>
                </a:solidFill>
                <a:latin typeface="RUB Scala MZ" pitchFamily="2" charset="0"/>
              </a:rPr>
              <a:t>Johanna Eleonore v. der Merlau und Johann Petersen</a:t>
            </a:r>
            <a:endParaRPr lang="de-DE" sz="2800" b="1" dirty="0">
              <a:solidFill>
                <a:srgbClr val="003560"/>
              </a:solidFill>
              <a:latin typeface="RUB Scala MZ" pitchFamily="2" charset="0"/>
            </a:endParaRPr>
          </a:p>
        </p:txBody>
      </p:sp>
    </p:spTree>
    <p:extLst>
      <p:ext uri="{BB962C8B-B14F-4D97-AF65-F5344CB8AC3E}">
        <p14:creationId xmlns:p14="http://schemas.microsoft.com/office/powerpoint/2010/main" val="456359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2"/>
            <a:ext cx="9090025" cy="5190447"/>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1688 wird Petersen Superintendent in Lüneburg, predigte chiliastisch und setzte sich für die Prophetin Rosamunde Juliane von Asseburg ein. Er entfachte einen Streit über die Möglichkeit nachbiblischer unmittelbarer Erfahrung.  </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1692 Amtsenthebung.</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Danach zog sich das Ehepaar nach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Niederdodeleben</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bei Magdeburg zurück, </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Höhepunkt ihrer endzeitlichen-spekulativen Bibelauslegung war die Entdeckung der Lehre von der Allversöhnung (Apokatastasis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panton</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Acta 3,21), die sie unabhängig voneinander entdeckten. Mit dem Gedanken der Allmacht des göttlichen Heilswillens sei die ewige Verdammnis eines Teil der Menschheit unvereinbar. Die Menschen würden nach einem Reinigungsprozess (Modifikation der kath. Fegfeuer-Vorstellung) erlöst werden. </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a:solidFill>
                  <a:srgbClr val="003560"/>
                </a:solidFill>
                <a:latin typeface="RUB Scala MZ" pitchFamily="2" charset="0"/>
              </a:rPr>
              <a:t>Johanna Eleonore v. der Merlau und Johann Petersen</a:t>
            </a:r>
            <a:endParaRPr lang="de-DE" sz="2800" b="1" dirty="0">
              <a:solidFill>
                <a:srgbClr val="003560"/>
              </a:solidFill>
              <a:latin typeface="RUB Scala MZ" pitchFamily="2" charset="0"/>
            </a:endParaRPr>
          </a:p>
        </p:txBody>
      </p:sp>
    </p:spTree>
    <p:extLst>
      <p:ext uri="{BB962C8B-B14F-4D97-AF65-F5344CB8AC3E}">
        <p14:creationId xmlns:p14="http://schemas.microsoft.com/office/powerpoint/2010/main" val="4030656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2"/>
            <a:ext cx="9090025" cy="2843937"/>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Mit diesen Vorstellungen förderten sie die Naherwartung – es bildeten sich philadelphische Bewegungen, die das Ehepaar als Haupt der Bewegung sah (nach der Gemeinde von Philadelphia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Apok</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3, 7-14).</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Nach Chiliasmus und Apokatastasis kam 1708 noch eine dritte Erkenntnis dazu, nämlich die von der Gottmenschheit Christi, diese ging auf Einflüsse der mystisch-theosophischen Tradition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Schwenckfeld</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Weigel) zurück .</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a:solidFill>
                  <a:srgbClr val="003560"/>
                </a:solidFill>
                <a:latin typeface="RUB Scala MZ" pitchFamily="2" charset="0"/>
              </a:rPr>
              <a:t>Johanna Eleonore v. der Merlau und Johann Petersen</a:t>
            </a:r>
            <a:endParaRPr lang="de-DE" sz="2800" b="1" dirty="0">
              <a:solidFill>
                <a:srgbClr val="003560"/>
              </a:solidFill>
              <a:latin typeface="RUB Scala MZ" pitchFamily="2" charset="0"/>
            </a:endParaRPr>
          </a:p>
        </p:txBody>
      </p:sp>
    </p:spTree>
    <p:extLst>
      <p:ext uri="{BB962C8B-B14F-4D97-AF65-F5344CB8AC3E}">
        <p14:creationId xmlns:p14="http://schemas.microsoft.com/office/powerpoint/2010/main" val="3602598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2"/>
            <a:ext cx="9090025" cy="5190448"/>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geb. in Annaberg, Erzgebirge, Studium der Theologie 1685-1689 in Wittenberg, </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ab 1689 Hauslehrer in Dresden, Beschäftigung mit Schriften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Speners</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Briefkontakt, ab 1693 Informator (Hauslehrer) in Quedlinburg, Beschäftigung mit mystisch-spiritualistischer Frömmigkeit, Verzicht auf Pfarramt und Ehe.</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erstes Werk: „Die erste Lieb, Das ist: wahre Abbildung der ersten Christen nach ihrem lebendigen Glauben: Christentum der apostolischen Zeit als Zeit ohne klerikale Hierarchie, ohne Dogmenzwang, ohne reglementierten Kult und Kirchengebäude, als Zeit der ersten Liebe, der aufrichtigen Herzensfrömmigkeit, der konsequenten Verwirklichung eines Priestertums aller Gläubigen: die Urkirche als Idealbild und bleibender Maßstab des Christentums“.</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seit 1697 Geschichtsprofessor an der Universität Gießen bis Ende März 1698.</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a:solidFill>
                  <a:srgbClr val="003560"/>
                </a:solidFill>
                <a:latin typeface="RUB Scala MZ" pitchFamily="2" charset="0"/>
              </a:rPr>
              <a:t>Gottfried Arnold (1666-1714)</a:t>
            </a:r>
            <a:endParaRPr lang="de-DE" sz="2800" b="1" dirty="0">
              <a:solidFill>
                <a:srgbClr val="003560"/>
              </a:solidFill>
              <a:latin typeface="RUB Scala MZ" pitchFamily="2" charset="0"/>
            </a:endParaRPr>
          </a:p>
        </p:txBody>
      </p:sp>
    </p:spTree>
    <p:extLst>
      <p:ext uri="{BB962C8B-B14F-4D97-AF65-F5344CB8AC3E}">
        <p14:creationId xmlns:p14="http://schemas.microsoft.com/office/powerpoint/2010/main" val="2041861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1"/>
            <a:ext cx="9090025" cy="5535183"/>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danach: wieder Quedlinburg (Verlassen der Stadt Gießen als Ausgang aus ,Babel‘).</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1698 „Offenherziges Bekenntnis“: das verweltlichte akademische Leben sei ihm zur Anfechtung geworden; 1698 Geistliche Lyrik mit heftiger Kirchenkritik.</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1699/ 1700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Unparteyische</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Kirchen- und Ketzerhistorie“ – Sturm der Entrüstung bei den Rezipienten wegen der Kirchenkritik Unparteiisch = Standort jenseits der großen Konfessionskirchen.</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Eigener Standpunkt: unkirchlicher mystischer Spiritualismus, alle verfassten Kirchen werden als Sekten verworfen, nur die unsichtbare Kirche des Geistes gilt, Institutionalisierung widerstrebe dem Wesen des christlichen Geistes, Verfassung, Kirchenrecht und Dogmen seine Zeichen des Verfalls, unter dem die Kirchengeschichte seit der Konstantinischen Wende stehe.</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Stattdessen: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Orthopraxie</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 gelebte Frömmigkeit.</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a:solidFill>
                  <a:srgbClr val="003560"/>
                </a:solidFill>
                <a:latin typeface="RUB Scala MZ" pitchFamily="2" charset="0"/>
              </a:rPr>
              <a:t>Gottfried Arnold (1666-1714)</a:t>
            </a:r>
            <a:endParaRPr lang="de-DE" sz="2800" b="1" dirty="0">
              <a:solidFill>
                <a:srgbClr val="003560"/>
              </a:solidFill>
              <a:latin typeface="RUB Scala MZ" pitchFamily="2" charset="0"/>
            </a:endParaRPr>
          </a:p>
        </p:txBody>
      </p:sp>
    </p:spTree>
    <p:extLst>
      <p:ext uri="{BB962C8B-B14F-4D97-AF65-F5344CB8AC3E}">
        <p14:creationId xmlns:p14="http://schemas.microsoft.com/office/powerpoint/2010/main" val="717785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1"/>
            <a:ext cx="9090025" cy="5535183"/>
          </a:xfrm>
          <a:prstGeom prst="rect">
            <a:avLst/>
          </a:prstGeom>
          <a:noFill/>
          <a:ln w="9525">
            <a:noFill/>
            <a:miter lim="800000"/>
            <a:headEnd/>
            <a:tailEnd/>
          </a:ln>
        </p:spPr>
        <p:txBody>
          <a:bodyPr/>
          <a:lstStyle/>
          <a:p>
            <a:pPr lvl="1">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„Deswegen, wo auch eine unparteiische Kirchenhistorie sonst nichts nütze wäre, so kann sie doch darin einem Gemüte, dem es allein um die Rettung der Seligkeit zu tun ist, dazu hauptsächlich dienen,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daß</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es durch die Erkenntnis des allgemeinen Elends desto kräftiger zu Christo, dem ewigen lebendigen Wort des Vaters, allein getrieben wird und sich bei so augenscheinlicher Gefahr in innigster Begierde des Glaubens in ihn hinein senkt.</a:t>
            </a:r>
          </a:p>
          <a:p>
            <a:pPr lvl="1">
              <a:defRPr/>
            </a:pPr>
            <a:endParaRPr lang="de-DE" dirty="0">
              <a:solidFill>
                <a:srgbClr val="1C3264"/>
              </a:solidFill>
              <a:latin typeface="RUB Scala MZ" panose="02000504070000020003" pitchFamily="2" charset="0"/>
            </a:endParaRPr>
          </a:p>
          <a:p>
            <a:pPr lvl="1">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Denn wenn von allen Seiten mit vollem Hals gerufen wird: Sehet, hier ist Christus! Da ist Christus! Sehet, er ist in dieser Kirche oder Schule, in der oder in jener Predigt oder Übung, in diesem Kollegium oder Kammer- und Hausversammlung, bei der oder jener Person ist er allein! So folget ein Herz, das Christus wahrhaftig kennet, nicht, gehet auch nicht außer sich und außer der Gemeinschaft und dem steten Umgang mit dem Herrn [...].“ </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a:solidFill>
                  <a:srgbClr val="003560"/>
                </a:solidFill>
                <a:latin typeface="RUB Scala MZ" pitchFamily="2" charset="0"/>
              </a:rPr>
              <a:t>Gottfried Arnold (1666-1714)</a:t>
            </a:r>
            <a:endParaRPr lang="de-DE" sz="2800" b="1" dirty="0">
              <a:solidFill>
                <a:srgbClr val="003560"/>
              </a:solidFill>
              <a:latin typeface="RUB Scala MZ" pitchFamily="2" charset="0"/>
            </a:endParaRPr>
          </a:p>
        </p:txBody>
      </p:sp>
    </p:spTree>
    <p:extLst>
      <p:ext uri="{BB962C8B-B14F-4D97-AF65-F5344CB8AC3E}">
        <p14:creationId xmlns:p14="http://schemas.microsoft.com/office/powerpoint/2010/main" val="3883605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1"/>
            <a:ext cx="9090025" cy="4672738"/>
          </a:xfrm>
          <a:prstGeom prst="rect">
            <a:avLst/>
          </a:prstGeom>
          <a:noFill/>
          <a:ln w="9525">
            <a:noFill/>
            <a:miter lim="800000"/>
            <a:headEnd/>
            <a:tailEnd/>
          </a:ln>
        </p:spPr>
        <p:txBody>
          <a:bodyPr/>
          <a:lstStyle/>
          <a:p>
            <a:pPr lvl="1">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„Kein Atheist kann sich hier weißbrennen, als hätte er den Zug Gottes und die Empfindung einer höheren Kraft niemals bei sich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gemerket</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Er wird auch derselben nimmer entlaufen noch sie gar unterdrücken oder von sich weisen können, er wehre sich gleich noch so lange und mühsam wieder; folget er nicht in Liebe, so mag er mit Schaden klug werden. Viel weniger darf jemand einwenden, er wisse bei solcher Uneinigkeit und Verderbnis der Parteien unter den Christen nicht, welche Wahrheit er suchen solle. Er darf sie nur bei dem suchen, auf welchen uns der Schöpfer gewiesen hat,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daß</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wir ihn als seinen geliebten Sohn hören sollen, so wird er sie nicht allein finden, sondern auch empfinden und in den Kräften oder geistlichen Sinnen seiner Seele schmecken, hören, sehen und genießen. Und also wird er sich mit den häufigen Sekten nicht länger entschuldigen, weil ihn der Geist Christi alles prüfen und das Gute behalten lehren wird [...].“ </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a:solidFill>
                  <a:srgbClr val="003560"/>
                </a:solidFill>
                <a:latin typeface="RUB Scala MZ" pitchFamily="2" charset="0"/>
              </a:rPr>
              <a:t>Gottfried Arnold (1666-1714)</a:t>
            </a:r>
            <a:endParaRPr lang="de-DE" sz="2800" b="1" dirty="0">
              <a:solidFill>
                <a:srgbClr val="003560"/>
              </a:solidFill>
              <a:latin typeface="RUB Scala MZ" pitchFamily="2" charset="0"/>
            </a:endParaRPr>
          </a:p>
        </p:txBody>
      </p:sp>
      <p:sp>
        <p:nvSpPr>
          <p:cNvPr id="2" name="Textfeld 1">
            <a:extLst>
              <a:ext uri="{FF2B5EF4-FFF2-40B4-BE49-F238E27FC236}">
                <a16:creationId xmlns:a16="http://schemas.microsoft.com/office/drawing/2014/main" id="{5CA0D3EC-8DD4-476B-9F97-2240CC4D6360}"/>
              </a:ext>
            </a:extLst>
          </p:cNvPr>
          <p:cNvSpPr txBox="1"/>
          <p:nvPr/>
        </p:nvSpPr>
        <p:spPr>
          <a:xfrm>
            <a:off x="1072141" y="6350726"/>
            <a:ext cx="8238114" cy="461665"/>
          </a:xfrm>
          <a:prstGeom prst="rect">
            <a:avLst/>
          </a:prstGeom>
          <a:noFill/>
        </p:spPr>
        <p:txBody>
          <a:bodyPr wrap="square" rtlCol="0">
            <a:spAutoFit/>
          </a:bodyPr>
          <a:lstStyle/>
          <a:p>
            <a:r>
              <a:rPr lang="de-DE" sz="1200" dirty="0">
                <a:solidFill>
                  <a:srgbClr val="002060"/>
                </a:solidFill>
              </a:rPr>
              <a:t>G. Arnold, Unparteiische Kirchen- und Ketzerhistorie, in: Klassiker des Protestantismus, Bd. VI, hrsg. von </a:t>
            </a:r>
            <a:r>
              <a:rPr lang="de-DE" sz="1200" dirty="0" err="1">
                <a:solidFill>
                  <a:srgbClr val="002060"/>
                </a:solidFill>
              </a:rPr>
              <a:t>Ch.M</a:t>
            </a:r>
            <a:r>
              <a:rPr lang="de-DE" sz="1200" dirty="0">
                <a:solidFill>
                  <a:srgbClr val="002060"/>
                </a:solidFill>
              </a:rPr>
              <a:t>. Schröder, Bremen 1965, 145; </a:t>
            </a:r>
          </a:p>
        </p:txBody>
      </p:sp>
      <p:pic>
        <p:nvPicPr>
          <p:cNvPr id="10" name="Sound aufgezeichnet" descr="Sound aufgezeichnet">
            <a:hlinkClick r:id="" action="ppaction://media"/>
            <a:extLst>
              <a:ext uri="{FF2B5EF4-FFF2-40B4-BE49-F238E27FC236}">
                <a16:creationId xmlns:a16="http://schemas.microsoft.com/office/drawing/2014/main" id="{B0E964A0-40E7-4CFD-B96C-FD8A586985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43790" y="5349009"/>
            <a:ext cx="812800" cy="812800"/>
          </a:xfrm>
          <a:prstGeom prst="rect">
            <a:avLst/>
          </a:prstGeom>
        </p:spPr>
      </p:pic>
    </p:spTree>
    <p:extLst>
      <p:ext uri="{BB962C8B-B14F-4D97-AF65-F5344CB8AC3E}">
        <p14:creationId xmlns:p14="http://schemas.microsoft.com/office/powerpoint/2010/main" val="219967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8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1"/>
            <a:ext cx="9090025" cy="4153193"/>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1700: „Das Geheimnis der göttlichen Sophia“ – Spekulationen vom androgyn erschaffenen Menschen, der mit der als göttlicher Hypostase vorgestellten himmlischen Sophia zu der mann-weiblichen Ganzheit des Ebenbildes Gottes verbunden ist; durch die Geburt des Messias als Mann aus einer Jungfrau werden die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männl</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u. weibl. Elemente wieder vereint und seither wird die neue Kreatur möglich.</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Sinneswandel 1701: Arnold heiratet und nimmt ein Pfarramt an (!)</a:t>
            </a:r>
          </a:p>
          <a:p>
            <a:pPr marL="342900"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durch </a:t>
            </a:r>
            <a:r>
              <a:rPr kumimoji="0" lang="de-DE" b="0" i="0" u="none" strike="noStrike" kern="1200" cap="none" spc="0" normalizeH="0" baseline="0" noProof="0" dirty="0" err="1">
                <a:ln>
                  <a:noFill/>
                </a:ln>
                <a:solidFill>
                  <a:srgbClr val="1C3264"/>
                </a:solidFill>
                <a:effectLst/>
                <a:uLnTx/>
                <a:uFillTx/>
                <a:latin typeface="RUB Scala MZ" panose="02000504070000020003" pitchFamily="2" charset="0"/>
                <a:ea typeface="+mn-ea"/>
                <a:cs typeface="+mn-cs"/>
              </a:rPr>
              <a:t>Speners</a:t>
            </a:r>
            <a:r>
              <a:rPr kumimoji="0" lang="de-DE" b="0" i="0" u="none" strike="noStrike" kern="1200" cap="none" spc="0" normalizeH="0" baseline="0" noProof="0" dirty="0">
                <a:ln>
                  <a:noFill/>
                </a:ln>
                <a:solidFill>
                  <a:srgbClr val="1C3264"/>
                </a:solidFill>
                <a:effectLst/>
                <a:uLnTx/>
                <a:uFillTx/>
                <a:latin typeface="RUB Scala MZ" panose="02000504070000020003" pitchFamily="2" charset="0"/>
                <a:ea typeface="+mn-ea"/>
                <a:cs typeface="+mn-cs"/>
              </a:rPr>
              <a:t> Vermittlung Pfarrer in Werben (Altmark), 1707 in Perleberg (Altmark), starb als treuer Diener der Staatskirche.</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a:solidFill>
                  <a:srgbClr val="003560"/>
                </a:solidFill>
                <a:latin typeface="RUB Scala MZ" pitchFamily="2" charset="0"/>
              </a:rPr>
              <a:t>Gottfried Arnold (1666-1714)</a:t>
            </a:r>
            <a:endParaRPr lang="de-DE" sz="2800" b="1" dirty="0">
              <a:solidFill>
                <a:srgbClr val="003560"/>
              </a:solidFill>
              <a:latin typeface="RUB Scala MZ" pitchFamily="2" charset="0"/>
            </a:endParaRPr>
          </a:p>
        </p:txBody>
      </p:sp>
    </p:spTree>
    <p:extLst>
      <p:ext uri="{BB962C8B-B14F-4D97-AF65-F5344CB8AC3E}">
        <p14:creationId xmlns:p14="http://schemas.microsoft.com/office/powerpoint/2010/main" val="2210194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5504007"/>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pPr>
            <a:r>
              <a:rPr lang="de-DE" dirty="0">
                <a:solidFill>
                  <a:srgbClr val="003560"/>
                </a:solidFill>
                <a:latin typeface="RUB Scala MZ" pitchFamily="2" charset="0"/>
              </a:rPr>
              <a:t>Johannes van den Berg, Die Anfänge der reformierten Frömmigkeitsbewegung und der </a:t>
            </a:r>
            <a:r>
              <a:rPr lang="de-DE" dirty="0" err="1">
                <a:solidFill>
                  <a:srgbClr val="003560"/>
                </a:solidFill>
                <a:latin typeface="RUB Scala MZ" pitchFamily="2" charset="0"/>
              </a:rPr>
              <a:t>Einfluß</a:t>
            </a:r>
            <a:r>
              <a:rPr lang="de-DE" dirty="0">
                <a:solidFill>
                  <a:srgbClr val="003560"/>
                </a:solidFill>
                <a:latin typeface="RUB Scala MZ" pitchFamily="2" charset="0"/>
              </a:rPr>
              <a:t> des Puritanismus, in: Martin Brecht u.a. (Hgg.), Geschichte des Pietismus, Bd. 1, Göttingen 1993, 68-112.</a:t>
            </a:r>
          </a:p>
          <a:p>
            <a:pPr>
              <a:lnSpc>
                <a:spcPct val="150000"/>
              </a:lnSpc>
            </a:pPr>
            <a:r>
              <a:rPr lang="de-DE" dirty="0">
                <a:solidFill>
                  <a:srgbClr val="003560"/>
                </a:solidFill>
                <a:latin typeface="RUB Scala MZ" pitchFamily="2" charset="0"/>
              </a:rPr>
              <a:t>In den Niederlanden:</a:t>
            </a: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1576 Holland und Zeeland bekannten sich zur reformierten Religion mit theokratischem Ideal.</a:t>
            </a: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Vorläufer/ Wegbereiter der </a:t>
            </a:r>
            <a:r>
              <a:rPr lang="de-DE" dirty="0" err="1">
                <a:solidFill>
                  <a:srgbClr val="003560"/>
                </a:solidFill>
                <a:latin typeface="RUB Scala MZ" pitchFamily="2" charset="0"/>
              </a:rPr>
              <a:t>Nadere</a:t>
            </a:r>
            <a:r>
              <a:rPr lang="de-DE" dirty="0">
                <a:solidFill>
                  <a:srgbClr val="003560"/>
                </a:solidFill>
                <a:latin typeface="RUB Scala MZ" pitchFamily="2" charset="0"/>
              </a:rPr>
              <a:t> </a:t>
            </a:r>
            <a:r>
              <a:rPr lang="de-DE" dirty="0" err="1">
                <a:solidFill>
                  <a:srgbClr val="003560"/>
                </a:solidFill>
                <a:latin typeface="RUB Scala MZ" pitchFamily="2" charset="0"/>
              </a:rPr>
              <a:t>Reformatie</a:t>
            </a:r>
            <a:r>
              <a:rPr lang="de-DE" dirty="0">
                <a:solidFill>
                  <a:srgbClr val="003560"/>
                </a:solidFill>
                <a:latin typeface="RUB Scala MZ" pitchFamily="2" charset="0"/>
              </a:rPr>
              <a:t> (</a:t>
            </a:r>
            <a:r>
              <a:rPr lang="de-DE" dirty="0" err="1">
                <a:solidFill>
                  <a:srgbClr val="003560"/>
                </a:solidFill>
                <a:latin typeface="RUB Scala MZ" pitchFamily="2" charset="0"/>
              </a:rPr>
              <a:t>weitergehendere</a:t>
            </a:r>
            <a:r>
              <a:rPr lang="de-DE" dirty="0">
                <a:solidFill>
                  <a:srgbClr val="003560"/>
                </a:solidFill>
                <a:latin typeface="RUB Scala MZ" pitchFamily="2" charset="0"/>
              </a:rPr>
              <a:t>/präzisere Reformation) in den Niederlanden: der wallonische Pfarrer </a:t>
            </a:r>
            <a:r>
              <a:rPr lang="de-DE" b="1" dirty="0">
                <a:solidFill>
                  <a:srgbClr val="003560"/>
                </a:solidFill>
                <a:latin typeface="RUB Scala MZ" pitchFamily="2" charset="0"/>
              </a:rPr>
              <a:t>Jean </a:t>
            </a:r>
            <a:r>
              <a:rPr lang="de-DE" b="1" dirty="0" err="1">
                <a:solidFill>
                  <a:srgbClr val="003560"/>
                </a:solidFill>
                <a:latin typeface="RUB Scala MZ" pitchFamily="2" charset="0"/>
              </a:rPr>
              <a:t>Taffin</a:t>
            </a:r>
            <a:r>
              <a:rPr lang="de-DE" b="1" dirty="0">
                <a:solidFill>
                  <a:srgbClr val="003560"/>
                </a:solidFill>
                <a:latin typeface="RUB Scala MZ" pitchFamily="2" charset="0"/>
              </a:rPr>
              <a:t> </a:t>
            </a:r>
            <a:r>
              <a:rPr lang="de-DE" dirty="0">
                <a:solidFill>
                  <a:srgbClr val="003560"/>
                </a:solidFill>
                <a:latin typeface="RUB Scala MZ" pitchFamily="2" charset="0"/>
              </a:rPr>
              <a:t>(1528-1602): durch Calvin beeinflusst/ am Aufbau der </a:t>
            </a:r>
            <a:r>
              <a:rPr lang="de-DE" dirty="0" err="1">
                <a:solidFill>
                  <a:srgbClr val="003560"/>
                </a:solidFill>
                <a:latin typeface="RUB Scala MZ" pitchFamily="2" charset="0"/>
              </a:rPr>
              <a:t>ref</a:t>
            </a:r>
            <a:r>
              <a:rPr lang="de-DE" dirty="0">
                <a:solidFill>
                  <a:srgbClr val="003560"/>
                </a:solidFill>
                <a:latin typeface="RUB Scala MZ" pitchFamily="2" charset="0"/>
              </a:rPr>
              <a:t>. Kirche in den Niederlanden beteiligt/ theokratische Anliegen, ,Präzision‘ der Lebensführung; Einflüsse durch puritanische Literatur: Das Christenleben als Pilgerreise, das Wissen von der Nähe des Königreiches Gottes muss zur Besserung des Lebens anregen.</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dirty="0" err="1">
                <a:solidFill>
                  <a:srgbClr val="003560"/>
                </a:solidFill>
                <a:latin typeface="RUB Scala MZ" pitchFamily="2" charset="0"/>
              </a:rPr>
              <a:t>Nadere</a:t>
            </a:r>
            <a:r>
              <a:rPr lang="de-DE" sz="2800" b="1" dirty="0">
                <a:solidFill>
                  <a:srgbClr val="003560"/>
                </a:solidFill>
                <a:latin typeface="RUB Scala MZ" pitchFamily="2" charset="0"/>
              </a:rPr>
              <a:t> </a:t>
            </a:r>
            <a:r>
              <a:rPr lang="de-DE" sz="2800" b="1" dirty="0" err="1">
                <a:solidFill>
                  <a:srgbClr val="003560"/>
                </a:solidFill>
                <a:latin typeface="RUB Scala MZ" pitchFamily="2" charset="0"/>
              </a:rPr>
              <a:t>Reformatie</a:t>
            </a:r>
            <a:r>
              <a:rPr lang="de-DE" sz="2800" b="1" dirty="0">
                <a:solidFill>
                  <a:srgbClr val="003560"/>
                </a:solidFill>
                <a:latin typeface="RUB Scala MZ" pitchFamily="2" charset="0"/>
              </a:rPr>
              <a:t> – Vorläufer</a:t>
            </a:r>
          </a:p>
        </p:txBody>
      </p:sp>
    </p:spTree>
    <p:extLst>
      <p:ext uri="{BB962C8B-B14F-4D97-AF65-F5344CB8AC3E}">
        <p14:creationId xmlns:p14="http://schemas.microsoft.com/office/powerpoint/2010/main" val="3670962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5504007"/>
          </a:xfrm>
          <a:prstGeom prst="rect">
            <a:avLst/>
          </a:prstGeom>
          <a:noFill/>
          <a:ln w="9525">
            <a:noFill/>
            <a:miter lim="800000"/>
            <a:headEnd/>
            <a:tailEnd/>
          </a:ln>
        </p:spPr>
        <p:txBody>
          <a:bodyPr/>
          <a:lstStyle/>
          <a:p>
            <a:pPr marL="342900" indent="-342900">
              <a:lnSpc>
                <a:spcPct val="150000"/>
              </a:lnSpc>
              <a:buFont typeface="Arial" panose="020B0604020202020204" pitchFamily="34" charset="0"/>
              <a:buChar char="•"/>
            </a:pPr>
            <a:r>
              <a:rPr lang="de-DE" b="1" dirty="0">
                <a:solidFill>
                  <a:srgbClr val="003560"/>
                </a:solidFill>
                <a:latin typeface="RUB Scala MZ" pitchFamily="2" charset="0"/>
              </a:rPr>
              <a:t>Willem </a:t>
            </a:r>
            <a:r>
              <a:rPr lang="de-DE" b="1" dirty="0" err="1">
                <a:solidFill>
                  <a:srgbClr val="003560"/>
                </a:solidFill>
                <a:latin typeface="RUB Scala MZ" pitchFamily="2" charset="0"/>
              </a:rPr>
              <a:t>Teelinck</a:t>
            </a:r>
            <a:r>
              <a:rPr lang="de-DE" b="1" dirty="0">
                <a:solidFill>
                  <a:srgbClr val="003560"/>
                </a:solidFill>
                <a:latin typeface="RUB Scala MZ" pitchFamily="2" charset="0"/>
              </a:rPr>
              <a:t> </a:t>
            </a:r>
            <a:r>
              <a:rPr lang="de-DE" dirty="0">
                <a:solidFill>
                  <a:srgbClr val="003560"/>
                </a:solidFill>
                <a:latin typeface="RUB Scala MZ" pitchFamily="2" charset="0"/>
              </a:rPr>
              <a:t>(1579-1629), Pfarrer seit 1613 in der </a:t>
            </a:r>
            <a:r>
              <a:rPr lang="de-DE" dirty="0" err="1">
                <a:solidFill>
                  <a:srgbClr val="003560"/>
                </a:solidFill>
                <a:latin typeface="RUB Scala MZ" pitchFamily="2" charset="0"/>
              </a:rPr>
              <a:t>seeländischen</a:t>
            </a:r>
            <a:r>
              <a:rPr lang="de-DE" dirty="0">
                <a:solidFill>
                  <a:srgbClr val="003560"/>
                </a:solidFill>
                <a:latin typeface="RUB Scala MZ" pitchFamily="2" charset="0"/>
              </a:rPr>
              <a:t> Hauptstadt Middelburg: überaus wichtig: die Heiligung des Sonntags, gegen Luxus und Verschwendung, Betonung der Sittenzucht, Notwendigkeit der Selbstprüfung </a:t>
            </a:r>
            <a:r>
              <a:rPr lang="de-DE" dirty="0" err="1">
                <a:solidFill>
                  <a:srgbClr val="003560"/>
                </a:solidFill>
                <a:latin typeface="RUB Scala MZ" pitchFamily="2" charset="0"/>
              </a:rPr>
              <a:t>Teelinck</a:t>
            </a:r>
            <a:r>
              <a:rPr lang="de-DE" dirty="0">
                <a:solidFill>
                  <a:srgbClr val="003560"/>
                </a:solidFill>
                <a:latin typeface="RUB Scala MZ" pitchFamily="2" charset="0"/>
              </a:rPr>
              <a:t>, Soliloquium (1635):</a:t>
            </a:r>
          </a:p>
          <a:p>
            <a:pPr lvl="1"/>
            <a:endParaRPr lang="de-DE" dirty="0">
              <a:solidFill>
                <a:srgbClr val="003560"/>
              </a:solidFill>
              <a:latin typeface="RUB Scala MZ" pitchFamily="2" charset="0"/>
            </a:endParaRPr>
          </a:p>
          <a:p>
            <a:pPr lvl="1"/>
            <a:r>
              <a:rPr lang="de-DE" dirty="0">
                <a:solidFill>
                  <a:srgbClr val="003560"/>
                </a:solidFill>
                <a:latin typeface="RUB Scala MZ" pitchFamily="2" charset="0"/>
              </a:rPr>
              <a:t>„Ach Herr Jesu/ Herr Jesu drücke deinen warmen und blutschwitzenden Leib an mein elendes verschmachtetes und kaltes Herz/ </a:t>
            </a:r>
            <a:r>
              <a:rPr lang="de-DE" dirty="0" err="1">
                <a:solidFill>
                  <a:srgbClr val="003560"/>
                </a:solidFill>
                <a:latin typeface="RUB Scala MZ" pitchFamily="2" charset="0"/>
              </a:rPr>
              <a:t>daß</a:t>
            </a:r>
            <a:r>
              <a:rPr lang="de-DE" dirty="0">
                <a:solidFill>
                  <a:srgbClr val="003560"/>
                </a:solidFill>
                <a:latin typeface="RUB Scala MZ" pitchFamily="2" charset="0"/>
              </a:rPr>
              <a:t> alle meine Lieder feurig werden mögen zu deinem Dienst ... Presse doch o Herr Jesu/ deinen klagenden Mund an meinen sündigen Mund ... Dieses ... </a:t>
            </a:r>
            <a:r>
              <a:rPr lang="de-DE" dirty="0" err="1">
                <a:solidFill>
                  <a:srgbClr val="003560"/>
                </a:solidFill>
                <a:latin typeface="RUB Scala MZ" pitchFamily="2" charset="0"/>
              </a:rPr>
              <a:t>laß</a:t>
            </a:r>
            <a:r>
              <a:rPr lang="de-DE" dirty="0">
                <a:solidFill>
                  <a:srgbClr val="003560"/>
                </a:solidFill>
                <a:latin typeface="RUB Scala MZ" pitchFamily="2" charset="0"/>
              </a:rPr>
              <a:t> mich o Herr empfinden und erfahren/ </a:t>
            </a:r>
            <a:r>
              <a:rPr lang="de-DE" dirty="0" err="1">
                <a:solidFill>
                  <a:srgbClr val="003560"/>
                </a:solidFill>
                <a:latin typeface="RUB Scala MZ" pitchFamily="2" charset="0"/>
              </a:rPr>
              <a:t>daß</a:t>
            </a:r>
            <a:r>
              <a:rPr lang="de-DE" dirty="0">
                <a:solidFill>
                  <a:srgbClr val="003560"/>
                </a:solidFill>
                <a:latin typeface="RUB Scala MZ" pitchFamily="2" charset="0"/>
              </a:rPr>
              <a:t> du mich liebest.“ (zitiert nach van den Berg, 71)</a:t>
            </a:r>
          </a:p>
          <a:p>
            <a:pPr marL="342900" indent="-342900">
              <a:buFont typeface="Arial" panose="020B0604020202020204" pitchFamily="34" charset="0"/>
              <a:buChar char="•"/>
            </a:pPr>
            <a:endParaRPr lang="de-DE" dirty="0">
              <a:solidFill>
                <a:srgbClr val="003560"/>
              </a:solidFill>
              <a:latin typeface="RUB Scala MZ" pitchFamily="2" charset="0"/>
            </a:endParaRP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Zahlreiche Neuausgaben und Übersetzungen puritanischer Werke:</a:t>
            </a: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William Perkins, A </a:t>
            </a:r>
            <a:r>
              <a:rPr lang="de-DE" dirty="0" err="1">
                <a:solidFill>
                  <a:srgbClr val="003560"/>
                </a:solidFill>
                <a:latin typeface="RUB Scala MZ" pitchFamily="2" charset="0"/>
              </a:rPr>
              <a:t>Discourse</a:t>
            </a:r>
            <a:r>
              <a:rPr lang="de-DE" dirty="0">
                <a:solidFill>
                  <a:srgbClr val="003560"/>
                </a:solidFill>
                <a:latin typeface="RUB Scala MZ" pitchFamily="2" charset="0"/>
              </a:rPr>
              <a:t> </a:t>
            </a:r>
            <a:r>
              <a:rPr lang="de-DE" dirty="0" err="1">
                <a:solidFill>
                  <a:srgbClr val="003560"/>
                </a:solidFill>
                <a:latin typeface="RUB Scala MZ" pitchFamily="2" charset="0"/>
              </a:rPr>
              <a:t>of</a:t>
            </a:r>
            <a:r>
              <a:rPr lang="de-DE" dirty="0">
                <a:solidFill>
                  <a:srgbClr val="003560"/>
                </a:solidFill>
                <a:latin typeface="RUB Scala MZ" pitchFamily="2" charset="0"/>
              </a:rPr>
              <a:t> </a:t>
            </a:r>
            <a:r>
              <a:rPr lang="de-DE" dirty="0" err="1">
                <a:solidFill>
                  <a:srgbClr val="003560"/>
                </a:solidFill>
                <a:latin typeface="RUB Scala MZ" pitchFamily="2" charset="0"/>
              </a:rPr>
              <a:t>Conscience</a:t>
            </a:r>
            <a:r>
              <a:rPr lang="de-DE" dirty="0">
                <a:solidFill>
                  <a:srgbClr val="003560"/>
                </a:solidFill>
                <a:latin typeface="RUB Scala MZ" pitchFamily="2" charset="0"/>
              </a:rPr>
              <a:t> (1598 ins Niederländische übersetzt).</a:t>
            </a:r>
          </a:p>
          <a:p>
            <a:pPr marL="342900" indent="-342900">
              <a:lnSpc>
                <a:spcPct val="150000"/>
              </a:lnSpc>
              <a:buFont typeface="Arial" panose="020B0604020202020204" pitchFamily="34" charset="0"/>
              <a:buChar char="•"/>
            </a:pPr>
            <a:r>
              <a:rPr lang="de-DE" dirty="0">
                <a:solidFill>
                  <a:srgbClr val="003560"/>
                </a:solidFill>
                <a:latin typeface="RUB Scala MZ" pitchFamily="2" charset="0"/>
              </a:rPr>
              <a:t>Lewis </a:t>
            </a:r>
            <a:r>
              <a:rPr lang="de-DE" dirty="0" err="1">
                <a:solidFill>
                  <a:srgbClr val="003560"/>
                </a:solidFill>
                <a:latin typeface="RUB Scala MZ" pitchFamily="2" charset="0"/>
              </a:rPr>
              <a:t>Bayly</a:t>
            </a:r>
            <a:r>
              <a:rPr lang="de-DE" dirty="0">
                <a:solidFill>
                  <a:srgbClr val="003560"/>
                </a:solidFill>
                <a:latin typeface="RUB Scala MZ" pitchFamily="2" charset="0"/>
              </a:rPr>
              <a:t>, The Practice </a:t>
            </a:r>
            <a:r>
              <a:rPr lang="de-DE" dirty="0" err="1">
                <a:solidFill>
                  <a:srgbClr val="003560"/>
                </a:solidFill>
                <a:latin typeface="RUB Scala MZ" pitchFamily="2" charset="0"/>
              </a:rPr>
              <a:t>of</a:t>
            </a:r>
            <a:r>
              <a:rPr lang="de-DE" dirty="0">
                <a:solidFill>
                  <a:srgbClr val="003560"/>
                </a:solidFill>
                <a:latin typeface="RUB Scala MZ" pitchFamily="2" charset="0"/>
              </a:rPr>
              <a:t> </a:t>
            </a:r>
            <a:r>
              <a:rPr lang="de-DE" dirty="0" err="1">
                <a:solidFill>
                  <a:srgbClr val="003560"/>
                </a:solidFill>
                <a:latin typeface="RUB Scala MZ" pitchFamily="2" charset="0"/>
              </a:rPr>
              <a:t>Piety</a:t>
            </a:r>
            <a:r>
              <a:rPr lang="de-DE" dirty="0">
                <a:solidFill>
                  <a:srgbClr val="003560"/>
                </a:solidFill>
                <a:latin typeface="RUB Scala MZ" pitchFamily="2" charset="0"/>
              </a:rPr>
              <a:t> (1620 übersetzt, 30! Neudrucke).</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dirty="0" err="1">
                <a:solidFill>
                  <a:srgbClr val="003560"/>
                </a:solidFill>
                <a:latin typeface="RUB Scala MZ" pitchFamily="2" charset="0"/>
              </a:rPr>
              <a:t>Nadere</a:t>
            </a:r>
            <a:r>
              <a:rPr lang="de-DE" sz="2800" b="1" dirty="0">
                <a:solidFill>
                  <a:srgbClr val="003560"/>
                </a:solidFill>
                <a:latin typeface="RUB Scala MZ" pitchFamily="2" charset="0"/>
              </a:rPr>
              <a:t> </a:t>
            </a:r>
            <a:r>
              <a:rPr lang="de-DE" sz="2800" b="1" dirty="0" err="1">
                <a:solidFill>
                  <a:srgbClr val="003560"/>
                </a:solidFill>
                <a:latin typeface="RUB Scala MZ" pitchFamily="2" charset="0"/>
              </a:rPr>
              <a:t>Reformatie</a:t>
            </a:r>
            <a:r>
              <a:rPr lang="de-DE" sz="2800" b="1" dirty="0">
                <a:solidFill>
                  <a:srgbClr val="003560"/>
                </a:solidFill>
                <a:latin typeface="RUB Scala MZ" pitchFamily="2" charset="0"/>
              </a:rPr>
              <a:t> – Vorläufer</a:t>
            </a:r>
          </a:p>
        </p:txBody>
      </p:sp>
    </p:spTree>
    <p:extLst>
      <p:ext uri="{BB962C8B-B14F-4D97-AF65-F5344CB8AC3E}">
        <p14:creationId xmlns:p14="http://schemas.microsoft.com/office/powerpoint/2010/main" val="2539158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5077981"/>
          </a:xfrm>
          <a:prstGeom prst="rect">
            <a:avLst/>
          </a:prstGeom>
          <a:noFill/>
          <a:ln w="9525">
            <a:noFill/>
            <a:miter lim="800000"/>
            <a:headEnd/>
            <a:tailEnd/>
          </a:ln>
        </p:spPr>
        <p:txBody>
          <a:bodyPr/>
          <a:lstStyle/>
          <a:p>
            <a:pPr>
              <a:lnSpc>
                <a:spcPct val="150000"/>
              </a:lnSpc>
            </a:pPr>
            <a:r>
              <a:rPr lang="de-DE" sz="1800" dirty="0">
                <a:solidFill>
                  <a:srgbClr val="003560"/>
                </a:solidFill>
                <a:latin typeface="RUB Scala MZ" pitchFamily="2" charset="0"/>
              </a:rPr>
              <a:t>In England: </a:t>
            </a:r>
          </a:p>
          <a:p>
            <a:pPr marL="342900" indent="-342900">
              <a:lnSpc>
                <a:spcPct val="150000"/>
              </a:lnSpc>
              <a:buFont typeface="Arial" panose="020B0604020202020204" pitchFamily="34" charset="0"/>
              <a:buChar char="•"/>
            </a:pPr>
            <a:r>
              <a:rPr lang="de-DE" sz="1800" dirty="0">
                <a:solidFill>
                  <a:srgbClr val="003560"/>
                </a:solidFill>
                <a:latin typeface="RUB Scala MZ" pitchFamily="2" charset="0"/>
              </a:rPr>
              <a:t>Puritaner = kritische Protestanten der Kirche von England, Veränderungen in Gottesdienst und Kirchenverfassung, ohne sich von der Kirche trennen zu wollen; Begründung: bestimmte Riten der anglikanischen Kirche seien Relikte der Papstkirche, Predigt und Bibelstudium wichtiger als das Zelebrieren von Riten; Ziel: die Gesellschaft insgesamt reformieren und disziplinieren, verbunden mit einer presbyterianisch oder kongregationalistisch orientierten Kirchenverfassung. </a:t>
            </a:r>
          </a:p>
          <a:p>
            <a:pPr marL="342900" indent="-342900">
              <a:lnSpc>
                <a:spcPct val="150000"/>
              </a:lnSpc>
              <a:buFont typeface="Arial" panose="020B0604020202020204" pitchFamily="34" charset="0"/>
              <a:buChar char="•"/>
            </a:pPr>
            <a:r>
              <a:rPr lang="de-DE" sz="1800" dirty="0">
                <a:solidFill>
                  <a:srgbClr val="003560"/>
                </a:solidFill>
                <a:latin typeface="RUB Scala MZ" pitchFamily="2" charset="0"/>
              </a:rPr>
              <a:t>Puritaner (zwischen 1560 und 1660 stärkste geistige Kraft): Abgrenzung zur Volkskultur: asketische Sonderkultur (Spiritualisierung der Familie, Sonntagsheiligung, gewissenhafte Erfüllung der Berufspflichten, nannten sich die Frommen (“</a:t>
            </a:r>
            <a:r>
              <a:rPr lang="de-DE" sz="1800" dirty="0" err="1">
                <a:solidFill>
                  <a:srgbClr val="003560"/>
                </a:solidFill>
                <a:latin typeface="RUB Scala MZ" pitchFamily="2" charset="0"/>
              </a:rPr>
              <a:t>the</a:t>
            </a:r>
            <a:r>
              <a:rPr lang="de-DE" sz="1800" dirty="0">
                <a:solidFill>
                  <a:srgbClr val="003560"/>
                </a:solidFill>
                <a:latin typeface="RUB Scala MZ" pitchFamily="2" charset="0"/>
              </a:rPr>
              <a:t> </a:t>
            </a:r>
            <a:r>
              <a:rPr lang="de-DE" sz="1800" dirty="0" err="1">
                <a:solidFill>
                  <a:srgbClr val="003560"/>
                </a:solidFill>
                <a:latin typeface="RUB Scala MZ" pitchFamily="2" charset="0"/>
              </a:rPr>
              <a:t>godly</a:t>
            </a:r>
            <a:r>
              <a:rPr lang="de-DE" sz="1800" dirty="0">
                <a:solidFill>
                  <a:srgbClr val="003560"/>
                </a:solidFill>
                <a:latin typeface="RUB Scala MZ" pitchFamily="2" charset="0"/>
              </a:rPr>
              <a:t>“) oder Bekenner (“</a:t>
            </a:r>
            <a:r>
              <a:rPr lang="de-DE" sz="1800" dirty="0" err="1">
                <a:solidFill>
                  <a:srgbClr val="003560"/>
                </a:solidFill>
                <a:latin typeface="RUB Scala MZ" pitchFamily="2" charset="0"/>
              </a:rPr>
              <a:t>professors</a:t>
            </a:r>
            <a:r>
              <a:rPr lang="de-DE" sz="1800" dirty="0">
                <a:solidFill>
                  <a:srgbClr val="003560"/>
                </a:solidFill>
                <a:latin typeface="RUB Scala MZ" pitchFamily="2" charset="0"/>
              </a:rPr>
              <a:t>“) oder Heilige (“</a:t>
            </a:r>
            <a:r>
              <a:rPr lang="de-DE" sz="1800" dirty="0" err="1">
                <a:solidFill>
                  <a:srgbClr val="003560"/>
                </a:solidFill>
                <a:latin typeface="RUB Scala MZ" pitchFamily="2" charset="0"/>
              </a:rPr>
              <a:t>saints</a:t>
            </a:r>
            <a:r>
              <a:rPr lang="de-DE" sz="1800" dirty="0">
                <a:solidFill>
                  <a:srgbClr val="003560"/>
                </a:solidFill>
                <a:latin typeface="RUB Scala MZ" pitchFamily="2" charset="0"/>
              </a:rPr>
              <a:t>“), Gegner nannten sie mit Spottnamen Puritaner (die Reinen), um sie in den Verdacht der Heuchelei bzw. der Ketzerei zu bringen.</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dirty="0">
                <a:solidFill>
                  <a:srgbClr val="003560"/>
                </a:solidFill>
                <a:latin typeface="RUB Scala MZ" pitchFamily="2" charset="0"/>
              </a:rPr>
              <a:t>Verhältnis Puritanismus / </a:t>
            </a:r>
            <a:r>
              <a:rPr lang="de-DE" sz="2800" b="1" dirty="0" err="1">
                <a:solidFill>
                  <a:srgbClr val="003560"/>
                </a:solidFill>
                <a:latin typeface="RUB Scala MZ" pitchFamily="2" charset="0"/>
              </a:rPr>
              <a:t>Nadere</a:t>
            </a:r>
            <a:r>
              <a:rPr lang="de-DE" sz="2800" b="1" dirty="0">
                <a:solidFill>
                  <a:srgbClr val="003560"/>
                </a:solidFill>
                <a:latin typeface="RUB Scala MZ" pitchFamily="2" charset="0"/>
              </a:rPr>
              <a:t> </a:t>
            </a:r>
            <a:r>
              <a:rPr lang="de-DE" sz="2800" b="1" dirty="0" err="1">
                <a:solidFill>
                  <a:srgbClr val="003560"/>
                </a:solidFill>
                <a:latin typeface="RUB Scala MZ" pitchFamily="2" charset="0"/>
              </a:rPr>
              <a:t>Reformatie</a:t>
            </a:r>
            <a:endParaRPr lang="de-DE" sz="2800" b="1" dirty="0">
              <a:solidFill>
                <a:srgbClr val="003560"/>
              </a:solidFill>
              <a:latin typeface="RUB Scala MZ" pitchFamily="2" charset="0"/>
            </a:endParaRPr>
          </a:p>
        </p:txBody>
      </p:sp>
    </p:spTree>
    <p:extLst>
      <p:ext uri="{BB962C8B-B14F-4D97-AF65-F5344CB8AC3E}">
        <p14:creationId xmlns:p14="http://schemas.microsoft.com/office/powerpoint/2010/main" val="27362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4216401"/>
          </a:xfrm>
          <a:prstGeom prst="rect">
            <a:avLst/>
          </a:prstGeom>
          <a:noFill/>
          <a:ln w="9525">
            <a:noFill/>
            <a:miter lim="800000"/>
            <a:headEnd/>
            <a:tailEnd/>
          </a:ln>
        </p:spPr>
        <p:txBody>
          <a:bodyPr/>
          <a:lstStyle/>
          <a:p>
            <a:pPr>
              <a:lnSpc>
                <a:spcPct val="150000"/>
              </a:lnSpc>
            </a:pPr>
            <a:r>
              <a:rPr lang="de-DE" dirty="0">
                <a:solidFill>
                  <a:srgbClr val="003560"/>
                </a:solidFill>
                <a:latin typeface="RUB Scala MZ" pitchFamily="2" charset="0"/>
              </a:rPr>
              <a:t>Vertreter: </a:t>
            </a:r>
            <a:r>
              <a:rPr lang="de-DE" b="1" dirty="0">
                <a:solidFill>
                  <a:srgbClr val="003560"/>
                </a:solidFill>
                <a:latin typeface="RUB Scala MZ" pitchFamily="2" charset="0"/>
              </a:rPr>
              <a:t>John Field </a:t>
            </a:r>
            <a:r>
              <a:rPr lang="de-DE" dirty="0">
                <a:solidFill>
                  <a:srgbClr val="003560"/>
                </a:solidFill>
                <a:latin typeface="RUB Scala MZ" pitchFamily="2" charset="0"/>
              </a:rPr>
              <a:t>und </a:t>
            </a:r>
            <a:r>
              <a:rPr lang="de-DE" b="1" dirty="0">
                <a:solidFill>
                  <a:srgbClr val="003560"/>
                </a:solidFill>
                <a:latin typeface="RUB Scala MZ" pitchFamily="2" charset="0"/>
              </a:rPr>
              <a:t>Thomas Wilcox</a:t>
            </a:r>
            <a:r>
              <a:rPr lang="de-DE" dirty="0">
                <a:solidFill>
                  <a:srgbClr val="003560"/>
                </a:solidFill>
                <a:latin typeface="RUB Scala MZ" pitchFamily="2" charset="0"/>
              </a:rPr>
              <a:t>: forderten die Abschaffung des Book </a:t>
            </a:r>
            <a:r>
              <a:rPr lang="de-DE" dirty="0" err="1">
                <a:solidFill>
                  <a:srgbClr val="003560"/>
                </a:solidFill>
                <a:latin typeface="RUB Scala MZ" pitchFamily="2" charset="0"/>
              </a:rPr>
              <a:t>of</a:t>
            </a:r>
            <a:r>
              <a:rPr lang="de-DE" dirty="0">
                <a:solidFill>
                  <a:srgbClr val="003560"/>
                </a:solidFill>
                <a:latin typeface="RUB Scala MZ" pitchFamily="2" charset="0"/>
              </a:rPr>
              <a:t> Common Prayer und Beseitigung papistischer Missbräuche, </a:t>
            </a:r>
            <a:r>
              <a:rPr lang="de-DE" dirty="0" err="1">
                <a:solidFill>
                  <a:srgbClr val="003560"/>
                </a:solidFill>
                <a:latin typeface="RUB Scala MZ" pitchFamily="2" charset="0"/>
              </a:rPr>
              <a:t>Entfeudalisierung</a:t>
            </a:r>
            <a:r>
              <a:rPr lang="de-DE" dirty="0">
                <a:solidFill>
                  <a:srgbClr val="003560"/>
                </a:solidFill>
                <a:latin typeface="RUB Scala MZ" pitchFamily="2" charset="0"/>
              </a:rPr>
              <a:t> der Kirche, Verzicht der Königin auf das Kirchenregiment, Ablehnung der Kirchenverfassung; diese Ziele konnten </a:t>
            </a:r>
            <a:r>
              <a:rPr lang="de-DE" b="1" dirty="0">
                <a:solidFill>
                  <a:srgbClr val="003560"/>
                </a:solidFill>
                <a:latin typeface="RUB Scala MZ" pitchFamily="2" charset="0"/>
              </a:rPr>
              <a:t>nicht</a:t>
            </a:r>
            <a:r>
              <a:rPr lang="de-DE" dirty="0">
                <a:solidFill>
                  <a:srgbClr val="003560"/>
                </a:solidFill>
                <a:latin typeface="RUB Scala MZ" pitchFamily="2" charset="0"/>
              </a:rPr>
              <a:t> durchgesetzt werden.</a:t>
            </a:r>
          </a:p>
          <a:p>
            <a:pPr>
              <a:lnSpc>
                <a:spcPct val="150000"/>
              </a:lnSpc>
            </a:pPr>
            <a:r>
              <a:rPr lang="de-DE" u="sng" dirty="0">
                <a:solidFill>
                  <a:srgbClr val="003560"/>
                </a:solidFill>
                <a:latin typeface="RUB Scala MZ" pitchFamily="2" charset="0"/>
              </a:rPr>
              <a:t>Dagegen:</a:t>
            </a:r>
            <a:r>
              <a:rPr lang="de-DE" dirty="0">
                <a:solidFill>
                  <a:srgbClr val="003560"/>
                </a:solidFill>
                <a:latin typeface="RUB Scala MZ" pitchFamily="2" charset="0"/>
              </a:rPr>
              <a:t> </a:t>
            </a:r>
            <a:r>
              <a:rPr lang="de-DE" b="1" dirty="0">
                <a:solidFill>
                  <a:srgbClr val="003560"/>
                </a:solidFill>
                <a:latin typeface="RUB Scala MZ" pitchFamily="2" charset="0"/>
              </a:rPr>
              <a:t>Mehrheit</a:t>
            </a:r>
            <a:r>
              <a:rPr lang="de-DE" dirty="0">
                <a:solidFill>
                  <a:srgbClr val="003560"/>
                </a:solidFill>
                <a:latin typeface="RUB Scala MZ" pitchFamily="2" charset="0"/>
              </a:rPr>
              <a:t> der Church </a:t>
            </a:r>
            <a:r>
              <a:rPr lang="de-DE" dirty="0" err="1">
                <a:solidFill>
                  <a:srgbClr val="003560"/>
                </a:solidFill>
                <a:latin typeface="RUB Scala MZ" pitchFamily="2" charset="0"/>
              </a:rPr>
              <a:t>of</a:t>
            </a:r>
            <a:r>
              <a:rPr lang="de-DE" dirty="0">
                <a:solidFill>
                  <a:srgbClr val="003560"/>
                </a:solidFill>
                <a:latin typeface="RUB Scala MZ" pitchFamily="2" charset="0"/>
              </a:rPr>
              <a:t> England. Sie legte Wert auf: </a:t>
            </a:r>
          </a:p>
          <a:p>
            <a:pPr marL="342900" indent="-342900">
              <a:lnSpc>
                <a:spcPct val="150000"/>
              </a:lnSpc>
              <a:buAutoNum type="arabicParenR"/>
            </a:pPr>
            <a:r>
              <a:rPr lang="de-DE" dirty="0">
                <a:solidFill>
                  <a:srgbClr val="003560"/>
                </a:solidFill>
                <a:latin typeface="RUB Scala MZ" pitchFamily="2" charset="0"/>
              </a:rPr>
              <a:t>Einheitlichkeit der Gewänder</a:t>
            </a:r>
          </a:p>
          <a:p>
            <a:pPr marL="342900" indent="-342900">
              <a:lnSpc>
                <a:spcPct val="150000"/>
              </a:lnSpc>
              <a:buAutoNum type="arabicParenR"/>
            </a:pPr>
            <a:r>
              <a:rPr lang="de-DE" dirty="0">
                <a:solidFill>
                  <a:srgbClr val="003560"/>
                </a:solidFill>
                <a:latin typeface="RUB Scala MZ" pitchFamily="2" charset="0"/>
              </a:rPr>
              <a:t> des Gottesdienstes</a:t>
            </a:r>
          </a:p>
          <a:p>
            <a:pPr marL="342900" indent="-342900">
              <a:lnSpc>
                <a:spcPct val="150000"/>
              </a:lnSpc>
              <a:buAutoNum type="arabicParenR"/>
            </a:pPr>
            <a:r>
              <a:rPr lang="de-DE" dirty="0">
                <a:solidFill>
                  <a:srgbClr val="003560"/>
                </a:solidFill>
                <a:latin typeface="RUB Scala MZ" pitchFamily="2" charset="0"/>
              </a:rPr>
              <a:t> auf den Glanz der Riten und der Liturgien, zelebriert wird nach dem Book </a:t>
            </a:r>
            <a:r>
              <a:rPr lang="de-DE" dirty="0" err="1">
                <a:solidFill>
                  <a:srgbClr val="003560"/>
                </a:solidFill>
                <a:latin typeface="RUB Scala MZ" pitchFamily="2" charset="0"/>
              </a:rPr>
              <a:t>of</a:t>
            </a:r>
            <a:r>
              <a:rPr lang="de-DE" dirty="0">
                <a:solidFill>
                  <a:srgbClr val="003560"/>
                </a:solidFill>
                <a:latin typeface="RUB Scala MZ" pitchFamily="2" charset="0"/>
              </a:rPr>
              <a:t> Common Prayer = anglokatholische Prägung</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dirty="0">
                <a:solidFill>
                  <a:srgbClr val="003560"/>
                </a:solidFill>
                <a:latin typeface="RUB Scala MZ" pitchFamily="2" charset="0"/>
              </a:rPr>
              <a:t>Verhältnis Puritanismus / </a:t>
            </a:r>
            <a:r>
              <a:rPr lang="de-DE" sz="2800" b="1" dirty="0" err="1">
                <a:solidFill>
                  <a:srgbClr val="003560"/>
                </a:solidFill>
                <a:latin typeface="RUB Scala MZ" pitchFamily="2" charset="0"/>
              </a:rPr>
              <a:t>Nadere</a:t>
            </a:r>
            <a:r>
              <a:rPr lang="de-DE" sz="2800" b="1" dirty="0">
                <a:solidFill>
                  <a:srgbClr val="003560"/>
                </a:solidFill>
                <a:latin typeface="RUB Scala MZ" pitchFamily="2" charset="0"/>
              </a:rPr>
              <a:t> </a:t>
            </a:r>
            <a:r>
              <a:rPr lang="de-DE" sz="2800" b="1" dirty="0" err="1">
                <a:solidFill>
                  <a:srgbClr val="003560"/>
                </a:solidFill>
                <a:latin typeface="RUB Scala MZ" pitchFamily="2" charset="0"/>
              </a:rPr>
              <a:t>Reformatie</a:t>
            </a:r>
            <a:endParaRPr lang="de-DE" sz="2800" b="1" dirty="0">
              <a:solidFill>
                <a:srgbClr val="003560"/>
              </a:solidFill>
              <a:latin typeface="RUB Scala MZ" pitchFamily="2" charset="0"/>
            </a:endParaRPr>
          </a:p>
        </p:txBody>
      </p:sp>
    </p:spTree>
    <p:extLst>
      <p:ext uri="{BB962C8B-B14F-4D97-AF65-F5344CB8AC3E}">
        <p14:creationId xmlns:p14="http://schemas.microsoft.com/office/powerpoint/2010/main" val="3716176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4641562"/>
          </a:xfrm>
          <a:prstGeom prst="rect">
            <a:avLst/>
          </a:prstGeom>
          <a:noFill/>
          <a:ln w="9525">
            <a:noFill/>
            <a:miter lim="800000"/>
            <a:headEnd/>
            <a:tailEnd/>
          </a:ln>
        </p:spPr>
        <p:txBody>
          <a:bodyPr/>
          <a:lstStyle/>
          <a:p>
            <a:pPr marL="285750" indent="-285750">
              <a:lnSpc>
                <a:spcPct val="150000"/>
              </a:lnSpc>
              <a:buFont typeface="Arial" panose="020B0604020202020204" pitchFamily="34" charset="0"/>
              <a:buChar char="•"/>
            </a:pPr>
            <a:r>
              <a:rPr lang="de-DE" sz="1800" b="1" dirty="0">
                <a:solidFill>
                  <a:srgbClr val="003560"/>
                </a:solidFill>
                <a:latin typeface="RUB Scala MZ" pitchFamily="2" charset="0"/>
              </a:rPr>
              <a:t>Robert Brown </a:t>
            </a:r>
            <a:r>
              <a:rPr lang="de-DE" sz="1800" dirty="0">
                <a:solidFill>
                  <a:srgbClr val="003560"/>
                </a:solidFill>
                <a:latin typeface="RUB Scala MZ" pitchFamily="2" charset="0"/>
              </a:rPr>
              <a:t>und </a:t>
            </a:r>
            <a:r>
              <a:rPr lang="de-DE" sz="1800" b="1" dirty="0">
                <a:solidFill>
                  <a:srgbClr val="003560"/>
                </a:solidFill>
                <a:latin typeface="RUB Scala MZ" pitchFamily="2" charset="0"/>
              </a:rPr>
              <a:t>Robert Harrison </a:t>
            </a:r>
            <a:r>
              <a:rPr lang="de-DE" sz="1800" dirty="0">
                <a:solidFill>
                  <a:srgbClr val="003560"/>
                </a:solidFill>
                <a:latin typeface="RUB Scala MZ" pitchFamily="2" charset="0"/>
              </a:rPr>
              <a:t>organisierten danach die erste separatistische Gemeinde in Norwich.</a:t>
            </a:r>
          </a:p>
          <a:p>
            <a:pPr marL="285750" indent="-285750">
              <a:lnSpc>
                <a:spcPct val="150000"/>
              </a:lnSpc>
              <a:buFont typeface="Arial" panose="020B0604020202020204" pitchFamily="34" charset="0"/>
              <a:buChar char="•"/>
            </a:pPr>
            <a:r>
              <a:rPr lang="de-DE" sz="1800" dirty="0">
                <a:solidFill>
                  <a:srgbClr val="003560"/>
                </a:solidFill>
                <a:latin typeface="RUB Scala MZ" pitchFamily="2" charset="0"/>
              </a:rPr>
              <a:t> Gemeinde wanderte 1582 nach Middelburg, Seeland aus: wahre Kirche = freiwillige Gemeinschaft der Gläubigen, die sich im Bund (“</a:t>
            </a:r>
            <a:r>
              <a:rPr lang="de-DE" sz="1800" dirty="0" err="1">
                <a:solidFill>
                  <a:srgbClr val="003560"/>
                </a:solidFill>
                <a:latin typeface="RUB Scala MZ" pitchFamily="2" charset="0"/>
              </a:rPr>
              <a:t>covenant</a:t>
            </a:r>
            <a:r>
              <a:rPr lang="de-DE" sz="1800" dirty="0">
                <a:solidFill>
                  <a:srgbClr val="003560"/>
                </a:solidFill>
                <a:latin typeface="RUB Scala MZ" pitchFamily="2" charset="0"/>
              </a:rPr>
              <a:t>“) zum Gehorsam gegenüber dem göttlichen Gesetz verpflichteten.  </a:t>
            </a:r>
          </a:p>
          <a:p>
            <a:pPr marL="285750" indent="-285750">
              <a:lnSpc>
                <a:spcPct val="150000"/>
              </a:lnSpc>
              <a:buFont typeface="Arial" panose="020B0604020202020204" pitchFamily="34" charset="0"/>
              <a:buChar char="•"/>
            </a:pPr>
            <a:r>
              <a:rPr lang="de-DE" sz="1800" dirty="0">
                <a:solidFill>
                  <a:srgbClr val="003560"/>
                </a:solidFill>
                <a:latin typeface="RUB Scala MZ" pitchFamily="2" charset="0"/>
              </a:rPr>
              <a:t>Durch diese Auswanderung verbanden sich puritanische Vorstellungen mit  der ,</a:t>
            </a:r>
            <a:r>
              <a:rPr lang="de-DE" sz="1800" dirty="0" err="1">
                <a:solidFill>
                  <a:srgbClr val="003560"/>
                </a:solidFill>
                <a:latin typeface="RUB Scala MZ" pitchFamily="2" charset="0"/>
              </a:rPr>
              <a:t>Nadere</a:t>
            </a:r>
            <a:r>
              <a:rPr lang="de-DE" sz="1800" dirty="0">
                <a:solidFill>
                  <a:srgbClr val="003560"/>
                </a:solidFill>
                <a:latin typeface="RUB Scala MZ" pitchFamily="2" charset="0"/>
              </a:rPr>
              <a:t> </a:t>
            </a:r>
            <a:r>
              <a:rPr lang="de-DE" sz="1800" dirty="0" err="1">
                <a:solidFill>
                  <a:srgbClr val="003560"/>
                </a:solidFill>
                <a:latin typeface="RUB Scala MZ" pitchFamily="2" charset="0"/>
              </a:rPr>
              <a:t>reformatie</a:t>
            </a:r>
            <a:r>
              <a:rPr lang="de-DE" sz="1800" dirty="0">
                <a:solidFill>
                  <a:srgbClr val="003560"/>
                </a:solidFill>
                <a:latin typeface="RUB Scala MZ" pitchFamily="2" charset="0"/>
              </a:rPr>
              <a:t>‘. </a:t>
            </a:r>
          </a:p>
          <a:p>
            <a:pPr marL="285750" indent="-285750">
              <a:lnSpc>
                <a:spcPct val="150000"/>
              </a:lnSpc>
              <a:buFont typeface="Arial" panose="020B0604020202020204" pitchFamily="34" charset="0"/>
              <a:buChar char="•"/>
            </a:pPr>
            <a:r>
              <a:rPr lang="de-DE" sz="1800" dirty="0">
                <a:solidFill>
                  <a:srgbClr val="003560"/>
                </a:solidFill>
                <a:latin typeface="RUB Scala MZ" pitchFamily="2" charset="0"/>
              </a:rPr>
              <a:t>Theologie des Puritanismus</a:t>
            </a:r>
            <a:r>
              <a:rPr lang="de-DE" sz="1800" b="1" dirty="0">
                <a:solidFill>
                  <a:srgbClr val="003560"/>
                </a:solidFill>
                <a:latin typeface="RUB Scala MZ" pitchFamily="2" charset="0"/>
              </a:rPr>
              <a:t>: William Perkins </a:t>
            </a:r>
            <a:r>
              <a:rPr lang="de-DE" sz="1800" dirty="0">
                <a:solidFill>
                  <a:srgbClr val="003560"/>
                </a:solidFill>
                <a:latin typeface="RUB Scala MZ" pitchFamily="2" charset="0"/>
              </a:rPr>
              <a:t>(1558-1602): Konzentration auf die Änderung des Individuums mit Hilfe von Predigt und erbaulichem Schrifttum.</a:t>
            </a:r>
          </a:p>
          <a:p>
            <a:pPr marL="285750" indent="-285750">
              <a:lnSpc>
                <a:spcPct val="150000"/>
              </a:lnSpc>
              <a:buFont typeface="Arial" panose="020B0604020202020204" pitchFamily="34" charset="0"/>
              <a:buChar char="•"/>
            </a:pPr>
            <a:r>
              <a:rPr lang="de-DE" sz="1800" dirty="0">
                <a:solidFill>
                  <a:srgbClr val="003560"/>
                </a:solidFill>
                <a:latin typeface="RUB Scala MZ" pitchFamily="2" charset="0"/>
              </a:rPr>
              <a:t>Definition der Theologie: “</a:t>
            </a:r>
            <a:r>
              <a:rPr lang="de-DE" sz="1800" dirty="0" err="1">
                <a:solidFill>
                  <a:srgbClr val="003560"/>
                </a:solidFill>
                <a:latin typeface="RUB Scala MZ" pitchFamily="2" charset="0"/>
              </a:rPr>
              <a:t>the</a:t>
            </a:r>
            <a:r>
              <a:rPr lang="de-DE" sz="1800" dirty="0">
                <a:solidFill>
                  <a:srgbClr val="003560"/>
                </a:solidFill>
                <a:latin typeface="RUB Scala MZ" pitchFamily="2" charset="0"/>
              </a:rPr>
              <a:t> </a:t>
            </a:r>
            <a:r>
              <a:rPr lang="de-DE" sz="1800" dirty="0" err="1">
                <a:solidFill>
                  <a:srgbClr val="003560"/>
                </a:solidFill>
                <a:latin typeface="RUB Scala MZ" pitchFamily="2" charset="0"/>
              </a:rPr>
              <a:t>science</a:t>
            </a:r>
            <a:r>
              <a:rPr lang="de-DE" sz="1800" dirty="0">
                <a:solidFill>
                  <a:srgbClr val="003560"/>
                </a:solidFill>
                <a:latin typeface="RUB Scala MZ" pitchFamily="2" charset="0"/>
              </a:rPr>
              <a:t> </a:t>
            </a:r>
            <a:r>
              <a:rPr lang="de-DE" sz="1800" dirty="0" err="1">
                <a:solidFill>
                  <a:srgbClr val="003560"/>
                </a:solidFill>
                <a:latin typeface="RUB Scala MZ" pitchFamily="2" charset="0"/>
              </a:rPr>
              <a:t>of</a:t>
            </a:r>
            <a:r>
              <a:rPr lang="de-DE" sz="1800" dirty="0">
                <a:solidFill>
                  <a:srgbClr val="003560"/>
                </a:solidFill>
                <a:latin typeface="RUB Scala MZ" pitchFamily="2" charset="0"/>
              </a:rPr>
              <a:t> </a:t>
            </a:r>
            <a:r>
              <a:rPr lang="de-DE" sz="1800" dirty="0" err="1">
                <a:solidFill>
                  <a:srgbClr val="003560"/>
                </a:solidFill>
                <a:latin typeface="RUB Scala MZ" pitchFamily="2" charset="0"/>
              </a:rPr>
              <a:t>living</a:t>
            </a:r>
            <a:r>
              <a:rPr lang="de-DE" sz="1800" dirty="0">
                <a:solidFill>
                  <a:srgbClr val="003560"/>
                </a:solidFill>
                <a:latin typeface="RUB Scala MZ" pitchFamily="2" charset="0"/>
              </a:rPr>
              <a:t> </a:t>
            </a:r>
            <a:r>
              <a:rPr lang="de-DE" sz="1800" dirty="0" err="1">
                <a:solidFill>
                  <a:srgbClr val="003560"/>
                </a:solidFill>
                <a:latin typeface="RUB Scala MZ" pitchFamily="2" charset="0"/>
              </a:rPr>
              <a:t>blessedly</a:t>
            </a:r>
            <a:r>
              <a:rPr lang="de-DE" sz="1800" dirty="0">
                <a:solidFill>
                  <a:srgbClr val="003560"/>
                </a:solidFill>
                <a:latin typeface="RUB Scala MZ" pitchFamily="2" charset="0"/>
              </a:rPr>
              <a:t> </a:t>
            </a:r>
            <a:r>
              <a:rPr lang="de-DE" sz="1800" dirty="0" err="1">
                <a:solidFill>
                  <a:srgbClr val="003560"/>
                </a:solidFill>
                <a:latin typeface="RUB Scala MZ" pitchFamily="2" charset="0"/>
              </a:rPr>
              <a:t>forever</a:t>
            </a:r>
            <a:r>
              <a:rPr lang="de-DE" sz="1800" dirty="0">
                <a:solidFill>
                  <a:srgbClr val="003560"/>
                </a:solidFill>
                <a:latin typeface="RUB Scala MZ" pitchFamily="2" charset="0"/>
              </a:rPr>
              <a:t>“ </a:t>
            </a:r>
          </a:p>
          <a:p>
            <a:pPr marL="285750" indent="-285750">
              <a:lnSpc>
                <a:spcPct val="150000"/>
              </a:lnSpc>
              <a:buFont typeface="Arial" panose="020B0604020202020204" pitchFamily="34" charset="0"/>
              <a:buChar char="•"/>
            </a:pPr>
            <a:r>
              <a:rPr lang="de-DE" sz="1800" dirty="0">
                <a:solidFill>
                  <a:srgbClr val="003560"/>
                </a:solidFill>
                <a:latin typeface="RUB Scala MZ" pitchFamily="2" charset="0"/>
              </a:rPr>
              <a:t>zwei Angelpunkte puritanischer Theologie: Erwählung (</a:t>
            </a:r>
            <a:r>
              <a:rPr lang="de-DE" sz="1800" dirty="0" err="1">
                <a:solidFill>
                  <a:srgbClr val="003560"/>
                </a:solidFill>
                <a:latin typeface="RUB Scala MZ" pitchFamily="2" charset="0"/>
              </a:rPr>
              <a:t>election</a:t>
            </a:r>
            <a:r>
              <a:rPr lang="de-DE" sz="1800" dirty="0">
                <a:solidFill>
                  <a:srgbClr val="003560"/>
                </a:solidFill>
                <a:latin typeface="RUB Scala MZ" pitchFamily="2" charset="0"/>
              </a:rPr>
              <a:t>) und Bund (</a:t>
            </a:r>
            <a:r>
              <a:rPr lang="de-DE" sz="1800" dirty="0" err="1">
                <a:solidFill>
                  <a:srgbClr val="003560"/>
                </a:solidFill>
                <a:latin typeface="RUB Scala MZ" pitchFamily="2" charset="0"/>
              </a:rPr>
              <a:t>covenant</a:t>
            </a:r>
            <a:r>
              <a:rPr lang="de-DE" sz="1800" dirty="0">
                <a:solidFill>
                  <a:srgbClr val="003560"/>
                </a:solidFill>
                <a:latin typeface="RUB Scala MZ" pitchFamily="2" charset="0"/>
              </a:rPr>
              <a:t>).</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dirty="0">
                <a:solidFill>
                  <a:srgbClr val="003560"/>
                </a:solidFill>
                <a:latin typeface="RUB Scala MZ" pitchFamily="2" charset="0"/>
              </a:rPr>
              <a:t>Verhältnis Puritanismus / </a:t>
            </a:r>
            <a:r>
              <a:rPr lang="de-DE" sz="2800" b="1" dirty="0" err="1">
                <a:solidFill>
                  <a:srgbClr val="003560"/>
                </a:solidFill>
                <a:latin typeface="RUB Scala MZ" pitchFamily="2" charset="0"/>
              </a:rPr>
              <a:t>Nadere</a:t>
            </a:r>
            <a:r>
              <a:rPr lang="de-DE" sz="2800" b="1" dirty="0">
                <a:solidFill>
                  <a:srgbClr val="003560"/>
                </a:solidFill>
                <a:latin typeface="RUB Scala MZ" pitchFamily="2" charset="0"/>
              </a:rPr>
              <a:t> </a:t>
            </a:r>
            <a:r>
              <a:rPr lang="de-DE" sz="2800" b="1" dirty="0" err="1">
                <a:solidFill>
                  <a:srgbClr val="003560"/>
                </a:solidFill>
                <a:latin typeface="RUB Scala MZ" pitchFamily="2" charset="0"/>
              </a:rPr>
              <a:t>Reformatie</a:t>
            </a:r>
            <a:endParaRPr lang="de-DE" sz="2800" b="1" dirty="0">
              <a:solidFill>
                <a:srgbClr val="003560"/>
              </a:solidFill>
              <a:latin typeface="RUB Scala MZ" pitchFamily="2" charset="0"/>
            </a:endParaRPr>
          </a:p>
        </p:txBody>
      </p:sp>
    </p:spTree>
    <p:extLst>
      <p:ext uri="{BB962C8B-B14F-4D97-AF65-F5344CB8AC3E}">
        <p14:creationId xmlns:p14="http://schemas.microsoft.com/office/powerpoint/2010/main" val="1915673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5"/>
          <p:cNvSpPr txBox="1">
            <a:spLocks noChangeArrowheads="1"/>
          </p:cNvSpPr>
          <p:nvPr/>
        </p:nvSpPr>
        <p:spPr bwMode="auto">
          <a:xfrm>
            <a:off x="468313" y="390525"/>
            <a:ext cx="4500562" cy="323165"/>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1" i="0" u="none" strike="noStrike" kern="1200" cap="none" spc="0" normalizeH="0" baseline="0" noProof="0" dirty="0">
                <a:ln>
                  <a:noFill/>
                </a:ln>
                <a:solidFill>
                  <a:srgbClr val="003560"/>
                </a:solidFill>
                <a:effectLst/>
                <a:uLnTx/>
                <a:uFillTx/>
                <a:latin typeface="RUB Scala MZ"/>
                <a:ea typeface="+mn-ea"/>
                <a:cs typeface="Arial" charset="0"/>
              </a:rPr>
              <a:t>Lehrstuhl für Kirchengeschichte II</a:t>
            </a:r>
          </a:p>
          <a:p>
            <a:pPr marL="0" marR="0" lvl="0" indent="0" algn="l" defTabSz="1006475"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Reformation und Neuere Zeit</a:t>
            </a:r>
            <a:r>
              <a:rPr kumimoji="0" lang="de-DE" sz="1050" b="0" i="0" u="none" strike="noStrike" kern="1200" cap="none" spc="0" normalizeH="0" baseline="0" noProof="0" dirty="0">
                <a:ln>
                  <a:noFill/>
                </a:ln>
                <a:solidFill>
                  <a:srgbClr val="000000"/>
                </a:solidFill>
                <a:effectLst/>
                <a:uLnTx/>
                <a:uFillTx/>
                <a:latin typeface="RUB Scala MZ"/>
                <a:ea typeface="+mn-ea"/>
                <a:cs typeface="Arial" charset="0"/>
              </a:rPr>
              <a:t>|</a:t>
            </a:r>
            <a:r>
              <a:rPr kumimoji="0" lang="de-DE" sz="1050" b="0" i="0" u="none" strike="noStrike" kern="1200" cap="none" spc="0" normalizeH="0" baseline="0" noProof="0" dirty="0">
                <a:ln>
                  <a:noFill/>
                </a:ln>
                <a:solidFill>
                  <a:srgbClr val="003560"/>
                </a:solidFill>
                <a:effectLst/>
                <a:uLnTx/>
                <a:uFillTx/>
                <a:latin typeface="RUB Scala MZ"/>
                <a:ea typeface="+mn-ea"/>
                <a:cs typeface="Arial" charset="0"/>
              </a:rPr>
              <a:t> Professorin Dr. Ute Gause</a:t>
            </a:r>
          </a:p>
        </p:txBody>
      </p:sp>
      <p:sp>
        <p:nvSpPr>
          <p:cNvPr id="31746" name="Inhaltsplatzhalter 2"/>
          <p:cNvSpPr txBox="1">
            <a:spLocks/>
          </p:cNvSpPr>
          <p:nvPr/>
        </p:nvSpPr>
        <p:spPr bwMode="auto">
          <a:xfrm>
            <a:off x="468313" y="1489074"/>
            <a:ext cx="9090025" cy="4641562"/>
          </a:xfrm>
          <a:prstGeom prst="rect">
            <a:avLst/>
          </a:prstGeom>
          <a:noFill/>
          <a:ln w="9525">
            <a:noFill/>
            <a:miter lim="800000"/>
            <a:headEnd/>
            <a:tailEnd/>
          </a:ln>
        </p:spPr>
        <p:txBody>
          <a:bodyPr/>
          <a:lstStyle/>
          <a:p>
            <a:pPr marL="285750" indent="-285750">
              <a:lnSpc>
                <a:spcPct val="150000"/>
              </a:lnSpc>
              <a:buFont typeface="Arial" panose="020B0604020202020204" pitchFamily="34" charset="0"/>
              <a:buChar char="•"/>
            </a:pPr>
            <a:r>
              <a:rPr lang="de-DE" sz="1800" dirty="0">
                <a:solidFill>
                  <a:srgbClr val="003560"/>
                </a:solidFill>
                <a:latin typeface="RUB Scala MZ" pitchFamily="2" charset="0"/>
              </a:rPr>
              <a:t>Anfänge des Kongregationalismus: d.h. </a:t>
            </a:r>
            <a:r>
              <a:rPr lang="de-DE" sz="1800" dirty="0" err="1">
                <a:solidFill>
                  <a:srgbClr val="003560"/>
                </a:solidFill>
                <a:latin typeface="RUB Scala MZ" pitchFamily="2" charset="0"/>
              </a:rPr>
              <a:t>independente</a:t>
            </a:r>
            <a:r>
              <a:rPr lang="de-DE" sz="1800" dirty="0">
                <a:solidFill>
                  <a:srgbClr val="003560"/>
                </a:solidFill>
                <a:latin typeface="RUB Scala MZ" pitchFamily="2" charset="0"/>
              </a:rPr>
              <a:t>, semi-separatistische Gemeinden.</a:t>
            </a:r>
          </a:p>
          <a:p>
            <a:pPr marL="285750" indent="-285750">
              <a:lnSpc>
                <a:spcPct val="150000"/>
              </a:lnSpc>
              <a:buFont typeface="Arial" panose="020B0604020202020204" pitchFamily="34" charset="0"/>
              <a:buChar char="•"/>
            </a:pPr>
            <a:r>
              <a:rPr lang="de-DE" sz="1800" dirty="0">
                <a:solidFill>
                  <a:srgbClr val="003560"/>
                </a:solidFill>
                <a:latin typeface="RUB Scala MZ" pitchFamily="2" charset="0"/>
              </a:rPr>
              <a:t>Mitglieder sollten sich nicht vollständig von ihren Ortsgemeinden trennen, aber: Mitglieder schlossen mit Gott und untereinander einen Bund, verpflichteten sich zu Gehorsam gegenüber dem göttlichen Wort.</a:t>
            </a:r>
          </a:p>
          <a:p>
            <a:pPr marL="285750" indent="-285750">
              <a:lnSpc>
                <a:spcPct val="150000"/>
              </a:lnSpc>
              <a:buFont typeface="Arial" panose="020B0604020202020204" pitchFamily="34" charset="0"/>
              <a:buChar char="•"/>
            </a:pPr>
            <a:r>
              <a:rPr lang="de-DE" sz="1800" dirty="0">
                <a:solidFill>
                  <a:srgbClr val="003560"/>
                </a:solidFill>
                <a:latin typeface="RUB Scala MZ" pitchFamily="2" charset="0"/>
              </a:rPr>
              <a:t>selbst gewählter Pastor wurde aus Beiträgen der Gemeinschaft bezahlt, heimliche Verbreitung in London, Süd- und Ostengland – Könige und Bischöfe lehnten auch diese Form der autonomen Gemeindebildung ab.</a:t>
            </a:r>
          </a:p>
          <a:p>
            <a:pPr marL="285750" indent="-285750">
              <a:lnSpc>
                <a:spcPct val="150000"/>
              </a:lnSpc>
              <a:buFont typeface="Arial" panose="020B0604020202020204" pitchFamily="34" charset="0"/>
              <a:buChar char="•"/>
            </a:pPr>
            <a:r>
              <a:rPr lang="de-DE" sz="1800" dirty="0">
                <a:solidFill>
                  <a:srgbClr val="003560"/>
                </a:solidFill>
                <a:latin typeface="RUB Scala MZ" pitchFamily="2" charset="0"/>
              </a:rPr>
              <a:t>insgesamt scheiterte der Puritanismus, vermochte es nicht die anglikanische Bischofsverfassung auszuhebeln.</a:t>
            </a:r>
          </a:p>
        </p:txBody>
      </p:sp>
      <p:sp>
        <p:nvSpPr>
          <p:cNvPr id="31750" name="Textfeld 5"/>
          <p:cNvSpPr txBox="1">
            <a:spLocks noChangeArrowheads="1"/>
          </p:cNvSpPr>
          <p:nvPr/>
        </p:nvSpPr>
        <p:spPr bwMode="auto">
          <a:xfrm>
            <a:off x="468313" y="7142163"/>
            <a:ext cx="8429625" cy="153987"/>
          </a:xfrm>
          <a:prstGeom prst="rect">
            <a:avLst/>
          </a:prstGeom>
          <a:noFill/>
          <a:ln w="9525">
            <a:noFill/>
            <a:miter lim="800000"/>
            <a:headEnd/>
            <a:tailEnd/>
          </a:ln>
        </p:spPr>
        <p:txBody>
          <a:bodyPr lIns="0" tIns="0" rIns="0" bIns="0">
            <a:spAutoFit/>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lang="de-DE" sz="1000" b="1" dirty="0">
                <a:solidFill>
                  <a:srgbClr val="003560"/>
                </a:solidFill>
                <a:latin typeface="RUB Scala MZ"/>
                <a:cs typeface="Arial" charset="0"/>
              </a:rPr>
              <a:t>KG IV </a:t>
            </a:r>
            <a:r>
              <a:rPr kumimoji="0" lang="de-DE" sz="1000" b="1" i="0" u="none" strike="noStrike" kern="1200" cap="none" spc="0" normalizeH="0" baseline="0" noProof="0" dirty="0">
                <a:ln>
                  <a:noFill/>
                </a:ln>
                <a:solidFill>
                  <a:srgbClr val="003560"/>
                </a:solidFill>
                <a:effectLst/>
                <a:uLnTx/>
                <a:uFillTx/>
                <a:latin typeface="RUB Scala MZ"/>
                <a:ea typeface="+mn-ea"/>
                <a:cs typeface="Arial" charset="0"/>
              </a:rPr>
              <a:t>| Bochum | 14.11.2024</a:t>
            </a:r>
            <a:r>
              <a:rPr lang="de-DE" sz="1000" b="1" dirty="0">
                <a:solidFill>
                  <a:srgbClr val="003560"/>
                </a:solidFill>
                <a:latin typeface="RUB Scala MZ"/>
                <a:cs typeface="Arial" charset="0"/>
              </a:rPr>
              <a:t> </a:t>
            </a:r>
            <a:endParaRPr kumimoji="0" lang="de-DE" sz="1000" b="0" i="0" u="none" strike="noStrike" kern="1200" cap="none" spc="0" normalizeH="0" baseline="0" noProof="0" dirty="0">
              <a:ln>
                <a:noFill/>
              </a:ln>
              <a:solidFill>
                <a:srgbClr val="003560"/>
              </a:solidFill>
              <a:effectLst/>
              <a:uLnTx/>
              <a:uFillTx/>
              <a:latin typeface="RUB Scala MZ"/>
              <a:ea typeface="+mn-ea"/>
              <a:cs typeface="Arial" charset="0"/>
            </a:endParaRPr>
          </a:p>
        </p:txBody>
      </p:sp>
      <p:sp>
        <p:nvSpPr>
          <p:cNvPr id="3" name="Textfeld 2">
            <a:extLst>
              <a:ext uri="{FF2B5EF4-FFF2-40B4-BE49-F238E27FC236}">
                <a16:creationId xmlns:a16="http://schemas.microsoft.com/office/drawing/2014/main" id="{70C360FB-F0E8-4937-8237-9D149C9CA56A}"/>
              </a:ext>
            </a:extLst>
          </p:cNvPr>
          <p:cNvSpPr txBox="1"/>
          <p:nvPr/>
        </p:nvSpPr>
        <p:spPr>
          <a:xfrm>
            <a:off x="468313" y="881743"/>
            <a:ext cx="8588829" cy="523220"/>
          </a:xfrm>
          <a:prstGeom prst="rect">
            <a:avLst/>
          </a:prstGeom>
          <a:noFill/>
        </p:spPr>
        <p:txBody>
          <a:bodyPr wrap="square" rtlCol="0">
            <a:spAutoFit/>
          </a:bodyPr>
          <a:lstStyle/>
          <a:p>
            <a:pPr>
              <a:defRPr/>
            </a:pPr>
            <a:r>
              <a:rPr lang="de-DE" sz="2800" b="1" dirty="0">
                <a:solidFill>
                  <a:srgbClr val="003560"/>
                </a:solidFill>
                <a:latin typeface="RUB Scala MZ" pitchFamily="2" charset="0"/>
              </a:rPr>
              <a:t>Puritanismus</a:t>
            </a:r>
          </a:p>
        </p:txBody>
      </p:sp>
    </p:spTree>
    <p:extLst>
      <p:ext uri="{BB962C8B-B14F-4D97-AF65-F5344CB8AC3E}">
        <p14:creationId xmlns:p14="http://schemas.microsoft.com/office/powerpoint/2010/main" val="673314401"/>
      </p:ext>
    </p:extLst>
  </p:cSld>
  <p:clrMapOvr>
    <a:masterClrMapping/>
  </p:clrMapOvr>
</p:sld>
</file>

<file path=ppt/theme/theme1.xml><?xml version="1.0" encoding="utf-8"?>
<a:theme xmlns:a="http://schemas.openxmlformats.org/drawingml/2006/main" name="01_PPT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itelfolie mit Text">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Contentfolie">
  <a:themeElements>
    <a:clrScheme name="Astraios">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Textformat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1_Contentfolie">
  <a:themeElements>
    <a:clrScheme name="Astraios">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01_PPT Arial</Template>
  <TotalTime>0</TotalTime>
  <Words>4877</Words>
  <Application>Microsoft Macintosh PowerPoint</Application>
  <PresentationFormat>Benutzerdefiniert</PresentationFormat>
  <Paragraphs>453</Paragraphs>
  <Slides>39</Slides>
  <Notes>39</Notes>
  <HiddenSlides>0</HiddenSlides>
  <MMClips>8</MMClips>
  <ScaleCrop>false</ScaleCrop>
  <HeadingPairs>
    <vt:vector size="6" baseType="variant">
      <vt:variant>
        <vt:lpstr>Verwendete Schriftarten</vt:lpstr>
      </vt:variant>
      <vt:variant>
        <vt:i4>4</vt:i4>
      </vt:variant>
      <vt:variant>
        <vt:lpstr>Design</vt:lpstr>
      </vt:variant>
      <vt:variant>
        <vt:i4>5</vt:i4>
      </vt:variant>
      <vt:variant>
        <vt:lpstr>Folientitel</vt:lpstr>
      </vt:variant>
      <vt:variant>
        <vt:i4>39</vt:i4>
      </vt:variant>
    </vt:vector>
  </HeadingPairs>
  <TitlesOfParts>
    <vt:vector size="48" baseType="lpstr">
      <vt:lpstr>Arial</vt:lpstr>
      <vt:lpstr>Calibri</vt:lpstr>
      <vt:lpstr>RUB Scala MZ</vt:lpstr>
      <vt:lpstr>Wingdings</vt:lpstr>
      <vt:lpstr>01_PPT Arial</vt:lpstr>
      <vt:lpstr>Titelfolie mit Text</vt:lpstr>
      <vt:lpstr>Contentfolie</vt:lpstr>
      <vt:lpstr>Textformate</vt:lpstr>
      <vt:lpstr>1_Contentfolie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Ruhr-Universität Bochum</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Christentumsgeschichte II</dc:title>
  <dc:subject>Luther und die Alternativen</dc:subject>
  <dc:creator>Prof. Dr. Ute Gause</dc:creator>
  <cp:lastModifiedBy>Microsoft Office User</cp:lastModifiedBy>
  <cp:revision>298</cp:revision>
  <dcterms:created xsi:type="dcterms:W3CDTF">2013-04-24T06:52:58Z</dcterms:created>
  <dcterms:modified xsi:type="dcterms:W3CDTF">2024-11-14T06:19:57Z</dcterms:modified>
  <cp:category>Religionswissenschaften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earbeitet von">
    <vt:lpwstr>Jens Beuermann</vt:lpwstr>
  </property>
</Properties>
</file>