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2" r:id="rId4"/>
    <p:sldId id="257" r:id="rId5"/>
    <p:sldId id="258" r:id="rId6"/>
    <p:sldId id="259" r:id="rId7"/>
    <p:sldId id="260" r:id="rId8"/>
    <p:sldId id="261"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7" autoAdjust="0"/>
    <p:restoredTop sz="94660"/>
  </p:normalViewPr>
  <p:slideViewPr>
    <p:cSldViewPr snapToGrid="0">
      <p:cViewPr>
        <p:scale>
          <a:sx n="67" d="100"/>
          <a:sy n="67" d="100"/>
        </p:scale>
        <p:origin x="753" y="4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E4B7FC-C74B-4BA6-A8CD-213DA5A389BC}" type="doc">
      <dgm:prSet loTypeId="urn:microsoft.com/office/officeart/2005/8/layout/hierarchy1" loCatId="hierarchy" qsTypeId="urn:microsoft.com/office/officeart/2005/8/quickstyle/simple5" qsCatId="simple" csTypeId="urn:microsoft.com/office/officeart/2005/8/colors/accent1_2" csCatId="accent1" phldr="1"/>
      <dgm:spPr/>
      <dgm:t>
        <a:bodyPr/>
        <a:lstStyle/>
        <a:p>
          <a:endParaRPr lang="en-US"/>
        </a:p>
      </dgm:t>
    </dgm:pt>
    <dgm:pt modelId="{224204F8-795F-48E7-B148-89942805C276}">
      <dgm:prSet/>
      <dgm:spPr/>
      <dgm:t>
        <a:bodyPr/>
        <a:lstStyle/>
        <a:p>
          <a:r>
            <a:rPr lang="de-DE" b="0" i="0" dirty="0">
              <a:solidFill>
                <a:schemeClr val="accent2"/>
              </a:solidFill>
            </a:rPr>
            <a:t>Assemblage</a:t>
          </a:r>
          <a:r>
            <a:rPr lang="de-DE" b="0" i="0" dirty="0"/>
            <a:t>: methodologisches Konzept, das in der europäischen Ethnologie verwendet wird, um die komplexen und dynamischen </a:t>
          </a:r>
          <a:r>
            <a:rPr lang="de-DE" b="0" i="0" dirty="0">
              <a:solidFill>
                <a:schemeClr val="accent2"/>
              </a:solidFill>
            </a:rPr>
            <a:t>Verflechtungen</a:t>
          </a:r>
          <a:r>
            <a:rPr lang="de-DE" b="0" i="0" dirty="0"/>
            <a:t> moderner sozialer und kultureller Phänomene zu erfassen</a:t>
          </a:r>
          <a:endParaRPr lang="en-US" dirty="0"/>
        </a:p>
      </dgm:t>
    </dgm:pt>
    <dgm:pt modelId="{4991C679-2AA2-4159-9034-E90B312EC3CD}" type="parTrans" cxnId="{59C3E1EB-E6B9-4819-A1EF-7E65B840C2FE}">
      <dgm:prSet/>
      <dgm:spPr/>
      <dgm:t>
        <a:bodyPr/>
        <a:lstStyle/>
        <a:p>
          <a:endParaRPr lang="en-US"/>
        </a:p>
      </dgm:t>
    </dgm:pt>
    <dgm:pt modelId="{F4A1638C-0109-46D2-9A27-3AE0BD5EC545}" type="sibTrans" cxnId="{59C3E1EB-E6B9-4819-A1EF-7E65B840C2FE}">
      <dgm:prSet/>
      <dgm:spPr/>
      <dgm:t>
        <a:bodyPr/>
        <a:lstStyle/>
        <a:p>
          <a:endParaRPr lang="en-US"/>
        </a:p>
      </dgm:t>
    </dgm:pt>
    <dgm:pt modelId="{B80A8970-DD25-4428-A02D-778C7B8393B9}">
      <dgm:prSet/>
      <dgm:spPr/>
      <dgm:t>
        <a:bodyPr/>
        <a:lstStyle/>
        <a:p>
          <a:r>
            <a:rPr lang="de-DE" b="0" i="0" dirty="0">
              <a:solidFill>
                <a:schemeClr val="accent2"/>
              </a:solidFill>
            </a:rPr>
            <a:t>Feldforschung:</a:t>
          </a:r>
          <a:r>
            <a:rPr lang="de-DE" b="0" i="0" dirty="0"/>
            <a:t> traditionelle Methode der europäischen Ethnologie, bei der </a:t>
          </a:r>
          <a:r>
            <a:rPr lang="de-DE" b="0" dirty="0"/>
            <a:t>Forscherinnen längere Zeit in einem bestimmten sozialen oder kulturellen Kontext verbringen, um detaillierte ethnografische Daten zu sammeln. Diese Methode betont die </a:t>
          </a:r>
          <a:r>
            <a:rPr lang="de-DE" b="0" dirty="0">
              <a:solidFill>
                <a:schemeClr val="accent2"/>
              </a:solidFill>
            </a:rPr>
            <a:t>direkte</a:t>
          </a:r>
          <a:r>
            <a:rPr lang="de-DE" b="0" dirty="0"/>
            <a:t> Beobachtung und Teilnahme am Alltag der untersuchten Gemeinschaften, um ein tiefes Verständnis ihrer Lebensweisen  zu erlangen. Feldforschung zielt darauf ab, </a:t>
          </a:r>
          <a:r>
            <a:rPr lang="de-DE" b="0" dirty="0">
              <a:solidFill>
                <a:schemeClr val="accent2"/>
              </a:solidFill>
            </a:rPr>
            <a:t>authentische</a:t>
          </a:r>
          <a:r>
            <a:rPr lang="de-DE" b="0" dirty="0"/>
            <a:t> und umfassende Einblicke in die untersuchten Kulturen zu gewinnen, indem Forscherinnen vor Ort leben und arbeiten.</a:t>
          </a:r>
          <a:endParaRPr lang="en-US" dirty="0"/>
        </a:p>
      </dgm:t>
    </dgm:pt>
    <dgm:pt modelId="{D83B4752-81AC-4E32-8313-8D45DFB5A803}" type="parTrans" cxnId="{B325970F-8D7E-4CE3-93A5-938348E5FD6E}">
      <dgm:prSet/>
      <dgm:spPr/>
      <dgm:t>
        <a:bodyPr/>
        <a:lstStyle/>
        <a:p>
          <a:endParaRPr lang="en-US"/>
        </a:p>
      </dgm:t>
    </dgm:pt>
    <dgm:pt modelId="{3986E0EA-D54F-4726-B62A-1C3DD838193E}" type="sibTrans" cxnId="{B325970F-8D7E-4CE3-93A5-938348E5FD6E}">
      <dgm:prSet/>
      <dgm:spPr/>
      <dgm:t>
        <a:bodyPr/>
        <a:lstStyle/>
        <a:p>
          <a:endParaRPr lang="en-US"/>
        </a:p>
      </dgm:t>
    </dgm:pt>
    <dgm:pt modelId="{DF08F6BA-CF55-42BE-A3B2-7AAD4A75D629}" type="pres">
      <dgm:prSet presAssocID="{AEE4B7FC-C74B-4BA6-A8CD-213DA5A389BC}" presName="hierChild1" presStyleCnt="0">
        <dgm:presLayoutVars>
          <dgm:chPref val="1"/>
          <dgm:dir/>
          <dgm:animOne val="branch"/>
          <dgm:animLvl val="lvl"/>
          <dgm:resizeHandles/>
        </dgm:presLayoutVars>
      </dgm:prSet>
      <dgm:spPr/>
    </dgm:pt>
    <dgm:pt modelId="{EA6AF82F-E1D9-460B-A43B-C471F009F2D6}" type="pres">
      <dgm:prSet presAssocID="{224204F8-795F-48E7-B148-89942805C276}" presName="hierRoot1" presStyleCnt="0"/>
      <dgm:spPr/>
    </dgm:pt>
    <dgm:pt modelId="{97920EB1-7439-45A2-B31F-1A3852D3C9EF}" type="pres">
      <dgm:prSet presAssocID="{224204F8-795F-48E7-B148-89942805C276}" presName="composite" presStyleCnt="0"/>
      <dgm:spPr/>
    </dgm:pt>
    <dgm:pt modelId="{B67A1FE6-79BE-4578-A97F-C890C75E828D}" type="pres">
      <dgm:prSet presAssocID="{224204F8-795F-48E7-B148-89942805C276}" presName="background" presStyleLbl="node0" presStyleIdx="0" presStyleCnt="2"/>
      <dgm:spPr/>
    </dgm:pt>
    <dgm:pt modelId="{975CF53D-F1F6-4654-B970-9CC01C79719F}" type="pres">
      <dgm:prSet presAssocID="{224204F8-795F-48E7-B148-89942805C276}" presName="text" presStyleLbl="fgAcc0" presStyleIdx="0" presStyleCnt="2">
        <dgm:presLayoutVars>
          <dgm:chPref val="3"/>
        </dgm:presLayoutVars>
      </dgm:prSet>
      <dgm:spPr/>
    </dgm:pt>
    <dgm:pt modelId="{4376320F-8B29-4CD2-B52B-568D43D2D792}" type="pres">
      <dgm:prSet presAssocID="{224204F8-795F-48E7-B148-89942805C276}" presName="hierChild2" presStyleCnt="0"/>
      <dgm:spPr/>
    </dgm:pt>
    <dgm:pt modelId="{35480EDE-D968-473E-9D42-BA1EC1B4D543}" type="pres">
      <dgm:prSet presAssocID="{B80A8970-DD25-4428-A02D-778C7B8393B9}" presName="hierRoot1" presStyleCnt="0"/>
      <dgm:spPr/>
    </dgm:pt>
    <dgm:pt modelId="{5513502C-4BBE-4DC4-A231-400BCB9886AD}" type="pres">
      <dgm:prSet presAssocID="{B80A8970-DD25-4428-A02D-778C7B8393B9}" presName="composite" presStyleCnt="0"/>
      <dgm:spPr/>
    </dgm:pt>
    <dgm:pt modelId="{2DD3F669-DE25-4E6B-83A7-1061DC69C630}" type="pres">
      <dgm:prSet presAssocID="{B80A8970-DD25-4428-A02D-778C7B8393B9}" presName="background" presStyleLbl="node0" presStyleIdx="1" presStyleCnt="2"/>
      <dgm:spPr/>
    </dgm:pt>
    <dgm:pt modelId="{A949E88B-2D5C-4466-9EA2-3F1AB406B1E2}" type="pres">
      <dgm:prSet presAssocID="{B80A8970-DD25-4428-A02D-778C7B8393B9}" presName="text" presStyleLbl="fgAcc0" presStyleIdx="1" presStyleCnt="2">
        <dgm:presLayoutVars>
          <dgm:chPref val="3"/>
        </dgm:presLayoutVars>
      </dgm:prSet>
      <dgm:spPr/>
    </dgm:pt>
    <dgm:pt modelId="{CF982712-2FC5-4A9A-942D-0022DD84A2D1}" type="pres">
      <dgm:prSet presAssocID="{B80A8970-DD25-4428-A02D-778C7B8393B9}" presName="hierChild2" presStyleCnt="0"/>
      <dgm:spPr/>
    </dgm:pt>
  </dgm:ptLst>
  <dgm:cxnLst>
    <dgm:cxn modelId="{F7DB4501-DEB4-49E8-8568-B963730F5AE0}" type="presOf" srcId="{AEE4B7FC-C74B-4BA6-A8CD-213DA5A389BC}" destId="{DF08F6BA-CF55-42BE-A3B2-7AAD4A75D629}" srcOrd="0" destOrd="0" presId="urn:microsoft.com/office/officeart/2005/8/layout/hierarchy1"/>
    <dgm:cxn modelId="{B325970F-8D7E-4CE3-93A5-938348E5FD6E}" srcId="{AEE4B7FC-C74B-4BA6-A8CD-213DA5A389BC}" destId="{B80A8970-DD25-4428-A02D-778C7B8393B9}" srcOrd="1" destOrd="0" parTransId="{D83B4752-81AC-4E32-8313-8D45DFB5A803}" sibTransId="{3986E0EA-D54F-4726-B62A-1C3DD838193E}"/>
    <dgm:cxn modelId="{58387B21-8342-4369-9001-850B33FA6963}" type="presOf" srcId="{B80A8970-DD25-4428-A02D-778C7B8393B9}" destId="{A949E88B-2D5C-4466-9EA2-3F1AB406B1E2}" srcOrd="0" destOrd="0" presId="urn:microsoft.com/office/officeart/2005/8/layout/hierarchy1"/>
    <dgm:cxn modelId="{6B880E55-33EB-48B3-9214-DD06AF112EB9}" type="presOf" srcId="{224204F8-795F-48E7-B148-89942805C276}" destId="{975CF53D-F1F6-4654-B970-9CC01C79719F}" srcOrd="0" destOrd="0" presId="urn:microsoft.com/office/officeart/2005/8/layout/hierarchy1"/>
    <dgm:cxn modelId="{59C3E1EB-E6B9-4819-A1EF-7E65B840C2FE}" srcId="{AEE4B7FC-C74B-4BA6-A8CD-213DA5A389BC}" destId="{224204F8-795F-48E7-B148-89942805C276}" srcOrd="0" destOrd="0" parTransId="{4991C679-2AA2-4159-9034-E90B312EC3CD}" sibTransId="{F4A1638C-0109-46D2-9A27-3AE0BD5EC545}"/>
    <dgm:cxn modelId="{58D5520F-79E9-4BC4-9C43-63C064814777}" type="presParOf" srcId="{DF08F6BA-CF55-42BE-A3B2-7AAD4A75D629}" destId="{EA6AF82F-E1D9-460B-A43B-C471F009F2D6}" srcOrd="0" destOrd="0" presId="urn:microsoft.com/office/officeart/2005/8/layout/hierarchy1"/>
    <dgm:cxn modelId="{CD6EF1CC-AE9D-4E2F-B247-A0D43CFCB10D}" type="presParOf" srcId="{EA6AF82F-E1D9-460B-A43B-C471F009F2D6}" destId="{97920EB1-7439-45A2-B31F-1A3852D3C9EF}" srcOrd="0" destOrd="0" presId="urn:microsoft.com/office/officeart/2005/8/layout/hierarchy1"/>
    <dgm:cxn modelId="{795BA224-7EB1-46B1-808F-D6D7B5CB1B00}" type="presParOf" srcId="{97920EB1-7439-45A2-B31F-1A3852D3C9EF}" destId="{B67A1FE6-79BE-4578-A97F-C890C75E828D}" srcOrd="0" destOrd="0" presId="urn:microsoft.com/office/officeart/2005/8/layout/hierarchy1"/>
    <dgm:cxn modelId="{B38D0DCD-29EE-4772-B717-3D923D4E798F}" type="presParOf" srcId="{97920EB1-7439-45A2-B31F-1A3852D3C9EF}" destId="{975CF53D-F1F6-4654-B970-9CC01C79719F}" srcOrd="1" destOrd="0" presId="urn:microsoft.com/office/officeart/2005/8/layout/hierarchy1"/>
    <dgm:cxn modelId="{899F2B29-33A2-4022-87E2-E48427867101}" type="presParOf" srcId="{EA6AF82F-E1D9-460B-A43B-C471F009F2D6}" destId="{4376320F-8B29-4CD2-B52B-568D43D2D792}" srcOrd="1" destOrd="0" presId="urn:microsoft.com/office/officeart/2005/8/layout/hierarchy1"/>
    <dgm:cxn modelId="{85FAFFEF-6313-43D6-8B3F-DD2A5F6B89A7}" type="presParOf" srcId="{DF08F6BA-CF55-42BE-A3B2-7AAD4A75D629}" destId="{35480EDE-D968-473E-9D42-BA1EC1B4D543}" srcOrd="1" destOrd="0" presId="urn:microsoft.com/office/officeart/2005/8/layout/hierarchy1"/>
    <dgm:cxn modelId="{AC0B97A9-2AA2-4EC8-A2A2-6E371AFE5F68}" type="presParOf" srcId="{35480EDE-D968-473E-9D42-BA1EC1B4D543}" destId="{5513502C-4BBE-4DC4-A231-400BCB9886AD}" srcOrd="0" destOrd="0" presId="urn:microsoft.com/office/officeart/2005/8/layout/hierarchy1"/>
    <dgm:cxn modelId="{1C7F6E1A-073B-40F8-B53E-7AB8855ED9E9}" type="presParOf" srcId="{5513502C-4BBE-4DC4-A231-400BCB9886AD}" destId="{2DD3F669-DE25-4E6B-83A7-1061DC69C630}" srcOrd="0" destOrd="0" presId="urn:microsoft.com/office/officeart/2005/8/layout/hierarchy1"/>
    <dgm:cxn modelId="{F402401B-BC15-462E-AB99-0CC35CD44F2B}" type="presParOf" srcId="{5513502C-4BBE-4DC4-A231-400BCB9886AD}" destId="{A949E88B-2D5C-4466-9EA2-3F1AB406B1E2}" srcOrd="1" destOrd="0" presId="urn:microsoft.com/office/officeart/2005/8/layout/hierarchy1"/>
    <dgm:cxn modelId="{9A7FF0DE-D167-4AE6-A3FC-5F858AF9E0B9}" type="presParOf" srcId="{35480EDE-D968-473E-9D42-BA1EC1B4D543}" destId="{CF982712-2FC5-4A9A-942D-0022DD84A2D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7A1FE6-79BE-4578-A97F-C890C75E828D}">
      <dsp:nvSpPr>
        <dsp:cNvPr id="0" name=""/>
        <dsp:cNvSpPr/>
      </dsp:nvSpPr>
      <dsp:spPr>
        <a:xfrm>
          <a:off x="1283" y="507350"/>
          <a:ext cx="4505585" cy="286104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75CF53D-F1F6-4654-B970-9CC01C79719F}">
      <dsp:nvSpPr>
        <dsp:cNvPr id="0" name=""/>
        <dsp:cNvSpPr/>
      </dsp:nvSpPr>
      <dsp:spPr>
        <a:xfrm>
          <a:off x="501904" y="982940"/>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de-DE" sz="1500" b="0" i="0" kern="1200" dirty="0">
              <a:solidFill>
                <a:schemeClr val="accent2"/>
              </a:solidFill>
            </a:rPr>
            <a:t>Assemblage</a:t>
          </a:r>
          <a:r>
            <a:rPr lang="de-DE" sz="1500" b="0" i="0" kern="1200" dirty="0"/>
            <a:t>: methodologisches Konzept, das in der europäischen Ethnologie verwendet wird, um die komplexen und dynamischen </a:t>
          </a:r>
          <a:r>
            <a:rPr lang="de-DE" sz="1500" b="0" i="0" kern="1200" dirty="0">
              <a:solidFill>
                <a:schemeClr val="accent2"/>
              </a:solidFill>
            </a:rPr>
            <a:t>Verflechtungen</a:t>
          </a:r>
          <a:r>
            <a:rPr lang="de-DE" sz="1500" b="0" i="0" kern="1200" dirty="0"/>
            <a:t> moderner sozialer und kultureller Phänomene zu erfassen</a:t>
          </a:r>
          <a:endParaRPr lang="en-US" sz="1500" kern="1200" dirty="0"/>
        </a:p>
      </dsp:txBody>
      <dsp:txXfrm>
        <a:off x="585701" y="1066737"/>
        <a:ext cx="4337991" cy="2693452"/>
      </dsp:txXfrm>
    </dsp:sp>
    <dsp:sp modelId="{2DD3F669-DE25-4E6B-83A7-1061DC69C630}">
      <dsp:nvSpPr>
        <dsp:cNvPr id="0" name=""/>
        <dsp:cNvSpPr/>
      </dsp:nvSpPr>
      <dsp:spPr>
        <a:xfrm>
          <a:off x="5508110" y="507350"/>
          <a:ext cx="4505585" cy="286104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949E88B-2D5C-4466-9EA2-3F1AB406B1E2}">
      <dsp:nvSpPr>
        <dsp:cNvPr id="0" name=""/>
        <dsp:cNvSpPr/>
      </dsp:nvSpPr>
      <dsp:spPr>
        <a:xfrm>
          <a:off x="6008730" y="982940"/>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de-DE" sz="1500" b="0" i="0" kern="1200" dirty="0">
              <a:solidFill>
                <a:schemeClr val="accent2"/>
              </a:solidFill>
            </a:rPr>
            <a:t>Feldforschung:</a:t>
          </a:r>
          <a:r>
            <a:rPr lang="de-DE" sz="1500" b="0" i="0" kern="1200" dirty="0"/>
            <a:t> traditionelle Methode der europäischen Ethnologie, bei der </a:t>
          </a:r>
          <a:r>
            <a:rPr lang="de-DE" sz="1500" b="0" kern="1200" dirty="0"/>
            <a:t>Forscherinnen längere Zeit in einem bestimmten sozialen oder kulturellen Kontext verbringen, um detaillierte ethnografische Daten zu sammeln. Diese Methode betont die </a:t>
          </a:r>
          <a:r>
            <a:rPr lang="de-DE" sz="1500" b="0" kern="1200" dirty="0">
              <a:solidFill>
                <a:schemeClr val="accent2"/>
              </a:solidFill>
            </a:rPr>
            <a:t>direkte</a:t>
          </a:r>
          <a:r>
            <a:rPr lang="de-DE" sz="1500" b="0" kern="1200" dirty="0"/>
            <a:t> Beobachtung und Teilnahme am Alltag der untersuchten Gemeinschaften, um ein tiefes Verständnis ihrer Lebensweisen  zu erlangen. Feldforschung zielt darauf ab, </a:t>
          </a:r>
          <a:r>
            <a:rPr lang="de-DE" sz="1500" b="0" kern="1200" dirty="0">
              <a:solidFill>
                <a:schemeClr val="accent2"/>
              </a:solidFill>
            </a:rPr>
            <a:t>authentische</a:t>
          </a:r>
          <a:r>
            <a:rPr lang="de-DE" sz="1500" b="0" kern="1200" dirty="0"/>
            <a:t> und umfassende Einblicke in die untersuchten Kulturen zu gewinnen, indem Forscherinnen vor Ort leben und arbeiten.</a:t>
          </a:r>
          <a:endParaRPr lang="en-US" sz="1500" kern="1200" dirty="0"/>
        </a:p>
      </dsp:txBody>
      <dsp:txXfrm>
        <a:off x="6092527" y="1066737"/>
        <a:ext cx="4337991" cy="26934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B15F34-8EC7-7BAD-2F38-55536FB10B5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F2300A1-F2E1-9021-87A6-CB070C4748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A5AD30D-35B5-9142-FB90-00703F45F0D2}"/>
              </a:ext>
            </a:extLst>
          </p:cNvPr>
          <p:cNvSpPr>
            <a:spLocks noGrp="1"/>
          </p:cNvSpPr>
          <p:nvPr>
            <p:ph type="dt" sz="half" idx="10"/>
          </p:nvPr>
        </p:nvSpPr>
        <p:spPr/>
        <p:txBody>
          <a:bodyPr/>
          <a:lstStyle/>
          <a:p>
            <a:fld id="{335FBF7A-9DF1-427E-B51D-6EB01C145B3E}" type="datetimeFigureOut">
              <a:rPr lang="de-DE" smtClean="0"/>
              <a:t>29.10.2024</a:t>
            </a:fld>
            <a:endParaRPr lang="de-DE"/>
          </a:p>
        </p:txBody>
      </p:sp>
      <p:sp>
        <p:nvSpPr>
          <p:cNvPr id="5" name="Fußzeilenplatzhalter 4">
            <a:extLst>
              <a:ext uri="{FF2B5EF4-FFF2-40B4-BE49-F238E27FC236}">
                <a16:creationId xmlns:a16="http://schemas.microsoft.com/office/drawing/2014/main" id="{BC1D2436-BD84-3C4F-8B18-742DCA223C6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C37087D-1B93-386D-D6D9-D4C18E34B28D}"/>
              </a:ext>
            </a:extLst>
          </p:cNvPr>
          <p:cNvSpPr>
            <a:spLocks noGrp="1"/>
          </p:cNvSpPr>
          <p:nvPr>
            <p:ph type="sldNum" sz="quarter" idx="12"/>
          </p:nvPr>
        </p:nvSpPr>
        <p:spPr/>
        <p:txBody>
          <a:bodyPr/>
          <a:lstStyle/>
          <a:p>
            <a:fld id="{FD503271-4828-4596-ACB9-9BD9B76E7CD7}" type="slidenum">
              <a:rPr lang="de-DE" smtClean="0"/>
              <a:t>‹Nr.›</a:t>
            </a:fld>
            <a:endParaRPr lang="de-DE"/>
          </a:p>
        </p:txBody>
      </p:sp>
    </p:spTree>
    <p:extLst>
      <p:ext uri="{BB962C8B-B14F-4D97-AF65-F5344CB8AC3E}">
        <p14:creationId xmlns:p14="http://schemas.microsoft.com/office/powerpoint/2010/main" val="2160152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5A4917-74BD-C333-A35D-EC368520F732}"/>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70DD163D-F58F-3966-D455-46EF0E29122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2EDABB7-5792-5333-4A37-9B9B58E1168F}"/>
              </a:ext>
            </a:extLst>
          </p:cNvPr>
          <p:cNvSpPr>
            <a:spLocks noGrp="1"/>
          </p:cNvSpPr>
          <p:nvPr>
            <p:ph type="dt" sz="half" idx="10"/>
          </p:nvPr>
        </p:nvSpPr>
        <p:spPr/>
        <p:txBody>
          <a:bodyPr/>
          <a:lstStyle/>
          <a:p>
            <a:fld id="{335FBF7A-9DF1-427E-B51D-6EB01C145B3E}" type="datetimeFigureOut">
              <a:rPr lang="de-DE" smtClean="0"/>
              <a:t>29.10.2024</a:t>
            </a:fld>
            <a:endParaRPr lang="de-DE"/>
          </a:p>
        </p:txBody>
      </p:sp>
      <p:sp>
        <p:nvSpPr>
          <p:cNvPr id="5" name="Fußzeilenplatzhalter 4">
            <a:extLst>
              <a:ext uri="{FF2B5EF4-FFF2-40B4-BE49-F238E27FC236}">
                <a16:creationId xmlns:a16="http://schemas.microsoft.com/office/drawing/2014/main" id="{0F32DB4D-C40C-6B1F-542A-0FEEFF6A288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F5DC427-618A-398D-0CAD-6258692C29D7}"/>
              </a:ext>
            </a:extLst>
          </p:cNvPr>
          <p:cNvSpPr>
            <a:spLocks noGrp="1"/>
          </p:cNvSpPr>
          <p:nvPr>
            <p:ph type="sldNum" sz="quarter" idx="12"/>
          </p:nvPr>
        </p:nvSpPr>
        <p:spPr/>
        <p:txBody>
          <a:bodyPr/>
          <a:lstStyle/>
          <a:p>
            <a:fld id="{FD503271-4828-4596-ACB9-9BD9B76E7CD7}" type="slidenum">
              <a:rPr lang="de-DE" smtClean="0"/>
              <a:t>‹Nr.›</a:t>
            </a:fld>
            <a:endParaRPr lang="de-DE"/>
          </a:p>
        </p:txBody>
      </p:sp>
    </p:spTree>
    <p:extLst>
      <p:ext uri="{BB962C8B-B14F-4D97-AF65-F5344CB8AC3E}">
        <p14:creationId xmlns:p14="http://schemas.microsoft.com/office/powerpoint/2010/main" val="421917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0DA3112-962F-EDC8-73B5-E3EEBB8939A7}"/>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55E62BD-096B-692C-315D-E5F47162C6D4}"/>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08A9FD5-DB78-59FE-9A0F-B38001079446}"/>
              </a:ext>
            </a:extLst>
          </p:cNvPr>
          <p:cNvSpPr>
            <a:spLocks noGrp="1"/>
          </p:cNvSpPr>
          <p:nvPr>
            <p:ph type="dt" sz="half" idx="10"/>
          </p:nvPr>
        </p:nvSpPr>
        <p:spPr/>
        <p:txBody>
          <a:bodyPr/>
          <a:lstStyle/>
          <a:p>
            <a:fld id="{335FBF7A-9DF1-427E-B51D-6EB01C145B3E}" type="datetimeFigureOut">
              <a:rPr lang="de-DE" smtClean="0"/>
              <a:t>29.10.2024</a:t>
            </a:fld>
            <a:endParaRPr lang="de-DE"/>
          </a:p>
        </p:txBody>
      </p:sp>
      <p:sp>
        <p:nvSpPr>
          <p:cNvPr id="5" name="Fußzeilenplatzhalter 4">
            <a:extLst>
              <a:ext uri="{FF2B5EF4-FFF2-40B4-BE49-F238E27FC236}">
                <a16:creationId xmlns:a16="http://schemas.microsoft.com/office/drawing/2014/main" id="{CB9E80D6-62FE-8ECA-C3F3-7E0836540CB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91A3361-BB71-BD39-482B-E15D47BFF323}"/>
              </a:ext>
            </a:extLst>
          </p:cNvPr>
          <p:cNvSpPr>
            <a:spLocks noGrp="1"/>
          </p:cNvSpPr>
          <p:nvPr>
            <p:ph type="sldNum" sz="quarter" idx="12"/>
          </p:nvPr>
        </p:nvSpPr>
        <p:spPr/>
        <p:txBody>
          <a:bodyPr/>
          <a:lstStyle/>
          <a:p>
            <a:fld id="{FD503271-4828-4596-ACB9-9BD9B76E7CD7}" type="slidenum">
              <a:rPr lang="de-DE" smtClean="0"/>
              <a:t>‹Nr.›</a:t>
            </a:fld>
            <a:endParaRPr lang="de-DE"/>
          </a:p>
        </p:txBody>
      </p:sp>
    </p:spTree>
    <p:extLst>
      <p:ext uri="{BB962C8B-B14F-4D97-AF65-F5344CB8AC3E}">
        <p14:creationId xmlns:p14="http://schemas.microsoft.com/office/powerpoint/2010/main" val="2242808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D03DF1-DC34-6A9A-1280-238FA51A5E8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F48FBF5-0A43-79F9-565D-8496D53AA22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686A1F5-D392-D079-BC44-66FFCFFD6D5A}"/>
              </a:ext>
            </a:extLst>
          </p:cNvPr>
          <p:cNvSpPr>
            <a:spLocks noGrp="1"/>
          </p:cNvSpPr>
          <p:nvPr>
            <p:ph type="dt" sz="half" idx="10"/>
          </p:nvPr>
        </p:nvSpPr>
        <p:spPr/>
        <p:txBody>
          <a:bodyPr/>
          <a:lstStyle/>
          <a:p>
            <a:fld id="{335FBF7A-9DF1-427E-B51D-6EB01C145B3E}" type="datetimeFigureOut">
              <a:rPr lang="de-DE" smtClean="0"/>
              <a:t>29.10.2024</a:t>
            </a:fld>
            <a:endParaRPr lang="de-DE"/>
          </a:p>
        </p:txBody>
      </p:sp>
      <p:sp>
        <p:nvSpPr>
          <p:cNvPr id="5" name="Fußzeilenplatzhalter 4">
            <a:extLst>
              <a:ext uri="{FF2B5EF4-FFF2-40B4-BE49-F238E27FC236}">
                <a16:creationId xmlns:a16="http://schemas.microsoft.com/office/drawing/2014/main" id="{82C3BC91-77BC-FF36-BB5E-8ADAA8DD03D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9757B16-35CE-B2EF-4EA4-7D6D92807FE3}"/>
              </a:ext>
            </a:extLst>
          </p:cNvPr>
          <p:cNvSpPr>
            <a:spLocks noGrp="1"/>
          </p:cNvSpPr>
          <p:nvPr>
            <p:ph type="sldNum" sz="quarter" idx="12"/>
          </p:nvPr>
        </p:nvSpPr>
        <p:spPr/>
        <p:txBody>
          <a:bodyPr/>
          <a:lstStyle/>
          <a:p>
            <a:fld id="{FD503271-4828-4596-ACB9-9BD9B76E7CD7}" type="slidenum">
              <a:rPr lang="de-DE" smtClean="0"/>
              <a:t>‹Nr.›</a:t>
            </a:fld>
            <a:endParaRPr lang="de-DE"/>
          </a:p>
        </p:txBody>
      </p:sp>
    </p:spTree>
    <p:extLst>
      <p:ext uri="{BB962C8B-B14F-4D97-AF65-F5344CB8AC3E}">
        <p14:creationId xmlns:p14="http://schemas.microsoft.com/office/powerpoint/2010/main" val="3274287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131EDA-D901-7F6D-FD78-29D023F7018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2778BE9-CED1-65C2-01A6-35974AF106D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14A39F6B-AF3F-0731-0F1F-7C41B32F3D8F}"/>
              </a:ext>
            </a:extLst>
          </p:cNvPr>
          <p:cNvSpPr>
            <a:spLocks noGrp="1"/>
          </p:cNvSpPr>
          <p:nvPr>
            <p:ph type="dt" sz="half" idx="10"/>
          </p:nvPr>
        </p:nvSpPr>
        <p:spPr/>
        <p:txBody>
          <a:bodyPr/>
          <a:lstStyle/>
          <a:p>
            <a:fld id="{335FBF7A-9DF1-427E-B51D-6EB01C145B3E}" type="datetimeFigureOut">
              <a:rPr lang="de-DE" smtClean="0"/>
              <a:t>29.10.2024</a:t>
            </a:fld>
            <a:endParaRPr lang="de-DE"/>
          </a:p>
        </p:txBody>
      </p:sp>
      <p:sp>
        <p:nvSpPr>
          <p:cNvPr id="5" name="Fußzeilenplatzhalter 4">
            <a:extLst>
              <a:ext uri="{FF2B5EF4-FFF2-40B4-BE49-F238E27FC236}">
                <a16:creationId xmlns:a16="http://schemas.microsoft.com/office/drawing/2014/main" id="{76605323-E9E2-1306-C5B6-5B6816A864B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12806DC-823F-13E0-0ECE-28643E464E01}"/>
              </a:ext>
            </a:extLst>
          </p:cNvPr>
          <p:cNvSpPr>
            <a:spLocks noGrp="1"/>
          </p:cNvSpPr>
          <p:nvPr>
            <p:ph type="sldNum" sz="quarter" idx="12"/>
          </p:nvPr>
        </p:nvSpPr>
        <p:spPr/>
        <p:txBody>
          <a:bodyPr/>
          <a:lstStyle/>
          <a:p>
            <a:fld id="{FD503271-4828-4596-ACB9-9BD9B76E7CD7}" type="slidenum">
              <a:rPr lang="de-DE" smtClean="0"/>
              <a:t>‹Nr.›</a:t>
            </a:fld>
            <a:endParaRPr lang="de-DE"/>
          </a:p>
        </p:txBody>
      </p:sp>
    </p:spTree>
    <p:extLst>
      <p:ext uri="{BB962C8B-B14F-4D97-AF65-F5344CB8AC3E}">
        <p14:creationId xmlns:p14="http://schemas.microsoft.com/office/powerpoint/2010/main" val="364919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7670BD-EB1C-EE09-001F-4BC24D92EE6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180F92C-B4E0-2D85-B1CD-6FB29A388386}"/>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B4AFB01-EFB7-F40B-9F81-80FFFA06454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351F972-9A43-FFA1-FC25-B2712EDABC9C}"/>
              </a:ext>
            </a:extLst>
          </p:cNvPr>
          <p:cNvSpPr>
            <a:spLocks noGrp="1"/>
          </p:cNvSpPr>
          <p:nvPr>
            <p:ph type="dt" sz="half" idx="10"/>
          </p:nvPr>
        </p:nvSpPr>
        <p:spPr/>
        <p:txBody>
          <a:bodyPr/>
          <a:lstStyle/>
          <a:p>
            <a:fld id="{335FBF7A-9DF1-427E-B51D-6EB01C145B3E}" type="datetimeFigureOut">
              <a:rPr lang="de-DE" smtClean="0"/>
              <a:t>29.10.2024</a:t>
            </a:fld>
            <a:endParaRPr lang="de-DE"/>
          </a:p>
        </p:txBody>
      </p:sp>
      <p:sp>
        <p:nvSpPr>
          <p:cNvPr id="6" name="Fußzeilenplatzhalter 5">
            <a:extLst>
              <a:ext uri="{FF2B5EF4-FFF2-40B4-BE49-F238E27FC236}">
                <a16:creationId xmlns:a16="http://schemas.microsoft.com/office/drawing/2014/main" id="{FBC2CEE2-1C35-6A8C-3CA9-239348D4F2C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E98AFE4-B53C-96EC-E86A-56827450465B}"/>
              </a:ext>
            </a:extLst>
          </p:cNvPr>
          <p:cNvSpPr>
            <a:spLocks noGrp="1"/>
          </p:cNvSpPr>
          <p:nvPr>
            <p:ph type="sldNum" sz="quarter" idx="12"/>
          </p:nvPr>
        </p:nvSpPr>
        <p:spPr/>
        <p:txBody>
          <a:bodyPr/>
          <a:lstStyle/>
          <a:p>
            <a:fld id="{FD503271-4828-4596-ACB9-9BD9B76E7CD7}" type="slidenum">
              <a:rPr lang="de-DE" smtClean="0"/>
              <a:t>‹Nr.›</a:t>
            </a:fld>
            <a:endParaRPr lang="de-DE"/>
          </a:p>
        </p:txBody>
      </p:sp>
    </p:spTree>
    <p:extLst>
      <p:ext uri="{BB962C8B-B14F-4D97-AF65-F5344CB8AC3E}">
        <p14:creationId xmlns:p14="http://schemas.microsoft.com/office/powerpoint/2010/main" val="2546191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86A63D-8102-180A-147E-AE8A044675AB}"/>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F74E55EA-023D-DA45-6CB0-D81D5E9D09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D2FB1AE-FE31-4A4F-50A5-3D870EEE5CF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2990BE7-44BD-C138-D3F7-09FCD532C3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5B359DB-B948-675E-EB25-BB0308B02E6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EB26DF6A-725F-BC82-0FCD-842B37962FBA}"/>
              </a:ext>
            </a:extLst>
          </p:cNvPr>
          <p:cNvSpPr>
            <a:spLocks noGrp="1"/>
          </p:cNvSpPr>
          <p:nvPr>
            <p:ph type="dt" sz="half" idx="10"/>
          </p:nvPr>
        </p:nvSpPr>
        <p:spPr/>
        <p:txBody>
          <a:bodyPr/>
          <a:lstStyle/>
          <a:p>
            <a:fld id="{335FBF7A-9DF1-427E-B51D-6EB01C145B3E}" type="datetimeFigureOut">
              <a:rPr lang="de-DE" smtClean="0"/>
              <a:t>29.10.2024</a:t>
            </a:fld>
            <a:endParaRPr lang="de-DE"/>
          </a:p>
        </p:txBody>
      </p:sp>
      <p:sp>
        <p:nvSpPr>
          <p:cNvPr id="8" name="Fußzeilenplatzhalter 7">
            <a:extLst>
              <a:ext uri="{FF2B5EF4-FFF2-40B4-BE49-F238E27FC236}">
                <a16:creationId xmlns:a16="http://schemas.microsoft.com/office/drawing/2014/main" id="{72C4F940-8918-6A03-D96D-6DA85C9EA8E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E7E0C1B3-D3F9-5B62-8236-A95D535A5E96}"/>
              </a:ext>
            </a:extLst>
          </p:cNvPr>
          <p:cNvSpPr>
            <a:spLocks noGrp="1"/>
          </p:cNvSpPr>
          <p:nvPr>
            <p:ph type="sldNum" sz="quarter" idx="12"/>
          </p:nvPr>
        </p:nvSpPr>
        <p:spPr/>
        <p:txBody>
          <a:bodyPr/>
          <a:lstStyle/>
          <a:p>
            <a:fld id="{FD503271-4828-4596-ACB9-9BD9B76E7CD7}" type="slidenum">
              <a:rPr lang="de-DE" smtClean="0"/>
              <a:t>‹Nr.›</a:t>
            </a:fld>
            <a:endParaRPr lang="de-DE"/>
          </a:p>
        </p:txBody>
      </p:sp>
    </p:spTree>
    <p:extLst>
      <p:ext uri="{BB962C8B-B14F-4D97-AF65-F5344CB8AC3E}">
        <p14:creationId xmlns:p14="http://schemas.microsoft.com/office/powerpoint/2010/main" val="3474536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B41F19-B773-C373-05F4-1BBF4CC11E6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0E0E176D-C494-CC03-87CA-6293E406E3A5}"/>
              </a:ext>
            </a:extLst>
          </p:cNvPr>
          <p:cNvSpPr>
            <a:spLocks noGrp="1"/>
          </p:cNvSpPr>
          <p:nvPr>
            <p:ph type="dt" sz="half" idx="10"/>
          </p:nvPr>
        </p:nvSpPr>
        <p:spPr/>
        <p:txBody>
          <a:bodyPr/>
          <a:lstStyle/>
          <a:p>
            <a:fld id="{335FBF7A-9DF1-427E-B51D-6EB01C145B3E}" type="datetimeFigureOut">
              <a:rPr lang="de-DE" smtClean="0"/>
              <a:t>29.10.2024</a:t>
            </a:fld>
            <a:endParaRPr lang="de-DE"/>
          </a:p>
        </p:txBody>
      </p:sp>
      <p:sp>
        <p:nvSpPr>
          <p:cNvPr id="4" name="Fußzeilenplatzhalter 3">
            <a:extLst>
              <a:ext uri="{FF2B5EF4-FFF2-40B4-BE49-F238E27FC236}">
                <a16:creationId xmlns:a16="http://schemas.microsoft.com/office/drawing/2014/main" id="{B8D58C1E-7455-2BCA-AFFC-B66D9ADF8303}"/>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3BD219A-FA9B-E097-1F48-EDAE277DA8F7}"/>
              </a:ext>
            </a:extLst>
          </p:cNvPr>
          <p:cNvSpPr>
            <a:spLocks noGrp="1"/>
          </p:cNvSpPr>
          <p:nvPr>
            <p:ph type="sldNum" sz="quarter" idx="12"/>
          </p:nvPr>
        </p:nvSpPr>
        <p:spPr/>
        <p:txBody>
          <a:bodyPr/>
          <a:lstStyle/>
          <a:p>
            <a:fld id="{FD503271-4828-4596-ACB9-9BD9B76E7CD7}" type="slidenum">
              <a:rPr lang="de-DE" smtClean="0"/>
              <a:t>‹Nr.›</a:t>
            </a:fld>
            <a:endParaRPr lang="de-DE"/>
          </a:p>
        </p:txBody>
      </p:sp>
    </p:spTree>
    <p:extLst>
      <p:ext uri="{BB962C8B-B14F-4D97-AF65-F5344CB8AC3E}">
        <p14:creationId xmlns:p14="http://schemas.microsoft.com/office/powerpoint/2010/main" val="84399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6E50A8E-45E6-C205-A45B-CD9895F93A61}"/>
              </a:ext>
            </a:extLst>
          </p:cNvPr>
          <p:cNvSpPr>
            <a:spLocks noGrp="1"/>
          </p:cNvSpPr>
          <p:nvPr>
            <p:ph type="dt" sz="half" idx="10"/>
          </p:nvPr>
        </p:nvSpPr>
        <p:spPr/>
        <p:txBody>
          <a:bodyPr/>
          <a:lstStyle/>
          <a:p>
            <a:fld id="{335FBF7A-9DF1-427E-B51D-6EB01C145B3E}" type="datetimeFigureOut">
              <a:rPr lang="de-DE" smtClean="0"/>
              <a:t>29.10.2024</a:t>
            </a:fld>
            <a:endParaRPr lang="de-DE"/>
          </a:p>
        </p:txBody>
      </p:sp>
      <p:sp>
        <p:nvSpPr>
          <p:cNvPr id="3" name="Fußzeilenplatzhalter 2">
            <a:extLst>
              <a:ext uri="{FF2B5EF4-FFF2-40B4-BE49-F238E27FC236}">
                <a16:creationId xmlns:a16="http://schemas.microsoft.com/office/drawing/2014/main" id="{8EDF37D7-BC9C-5FC9-0D4A-644581DDAA00}"/>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DF5194B-280F-B2C3-0D99-7CEADE14B072}"/>
              </a:ext>
            </a:extLst>
          </p:cNvPr>
          <p:cNvSpPr>
            <a:spLocks noGrp="1"/>
          </p:cNvSpPr>
          <p:nvPr>
            <p:ph type="sldNum" sz="quarter" idx="12"/>
          </p:nvPr>
        </p:nvSpPr>
        <p:spPr/>
        <p:txBody>
          <a:bodyPr/>
          <a:lstStyle/>
          <a:p>
            <a:fld id="{FD503271-4828-4596-ACB9-9BD9B76E7CD7}" type="slidenum">
              <a:rPr lang="de-DE" smtClean="0"/>
              <a:t>‹Nr.›</a:t>
            </a:fld>
            <a:endParaRPr lang="de-DE"/>
          </a:p>
        </p:txBody>
      </p:sp>
    </p:spTree>
    <p:extLst>
      <p:ext uri="{BB962C8B-B14F-4D97-AF65-F5344CB8AC3E}">
        <p14:creationId xmlns:p14="http://schemas.microsoft.com/office/powerpoint/2010/main" val="2943297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1F8D93-5208-0680-D62B-2C0B1032FDD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28E9B1B-83FB-93AA-0605-18E7E68272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09B0A21-0411-8479-15FD-41E021BE3B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1F395E3-2293-32C3-721F-7282501656D3}"/>
              </a:ext>
            </a:extLst>
          </p:cNvPr>
          <p:cNvSpPr>
            <a:spLocks noGrp="1"/>
          </p:cNvSpPr>
          <p:nvPr>
            <p:ph type="dt" sz="half" idx="10"/>
          </p:nvPr>
        </p:nvSpPr>
        <p:spPr/>
        <p:txBody>
          <a:bodyPr/>
          <a:lstStyle/>
          <a:p>
            <a:fld id="{335FBF7A-9DF1-427E-B51D-6EB01C145B3E}" type="datetimeFigureOut">
              <a:rPr lang="de-DE" smtClean="0"/>
              <a:t>29.10.2024</a:t>
            </a:fld>
            <a:endParaRPr lang="de-DE"/>
          </a:p>
        </p:txBody>
      </p:sp>
      <p:sp>
        <p:nvSpPr>
          <p:cNvPr id="6" name="Fußzeilenplatzhalter 5">
            <a:extLst>
              <a:ext uri="{FF2B5EF4-FFF2-40B4-BE49-F238E27FC236}">
                <a16:creationId xmlns:a16="http://schemas.microsoft.com/office/drawing/2014/main" id="{9AEDD1BD-F450-6892-002F-7AB1BF0A1C0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7D6759D-8A3A-66A4-782F-576447B5F34D}"/>
              </a:ext>
            </a:extLst>
          </p:cNvPr>
          <p:cNvSpPr>
            <a:spLocks noGrp="1"/>
          </p:cNvSpPr>
          <p:nvPr>
            <p:ph type="sldNum" sz="quarter" idx="12"/>
          </p:nvPr>
        </p:nvSpPr>
        <p:spPr/>
        <p:txBody>
          <a:bodyPr/>
          <a:lstStyle/>
          <a:p>
            <a:fld id="{FD503271-4828-4596-ACB9-9BD9B76E7CD7}" type="slidenum">
              <a:rPr lang="de-DE" smtClean="0"/>
              <a:t>‹Nr.›</a:t>
            </a:fld>
            <a:endParaRPr lang="de-DE"/>
          </a:p>
        </p:txBody>
      </p:sp>
    </p:spTree>
    <p:extLst>
      <p:ext uri="{BB962C8B-B14F-4D97-AF65-F5344CB8AC3E}">
        <p14:creationId xmlns:p14="http://schemas.microsoft.com/office/powerpoint/2010/main" val="7341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43372D-6075-D2C4-CA7D-58C10B0C02B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D50FFA1-76C2-40F0-D6D1-4D69E05566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C86B8A3F-91A4-9F87-A6F8-9E5B9B1602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7727BA3-C5F3-142D-A4E8-548B233D1253}"/>
              </a:ext>
            </a:extLst>
          </p:cNvPr>
          <p:cNvSpPr>
            <a:spLocks noGrp="1"/>
          </p:cNvSpPr>
          <p:nvPr>
            <p:ph type="dt" sz="half" idx="10"/>
          </p:nvPr>
        </p:nvSpPr>
        <p:spPr/>
        <p:txBody>
          <a:bodyPr/>
          <a:lstStyle/>
          <a:p>
            <a:fld id="{335FBF7A-9DF1-427E-B51D-6EB01C145B3E}" type="datetimeFigureOut">
              <a:rPr lang="de-DE" smtClean="0"/>
              <a:t>29.10.2024</a:t>
            </a:fld>
            <a:endParaRPr lang="de-DE"/>
          </a:p>
        </p:txBody>
      </p:sp>
      <p:sp>
        <p:nvSpPr>
          <p:cNvPr id="6" name="Fußzeilenplatzhalter 5">
            <a:extLst>
              <a:ext uri="{FF2B5EF4-FFF2-40B4-BE49-F238E27FC236}">
                <a16:creationId xmlns:a16="http://schemas.microsoft.com/office/drawing/2014/main" id="{B34C455A-87DF-B577-C2DB-4EC7D681C92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C42C831-73D5-0476-E8EF-52BB13436EE5}"/>
              </a:ext>
            </a:extLst>
          </p:cNvPr>
          <p:cNvSpPr>
            <a:spLocks noGrp="1"/>
          </p:cNvSpPr>
          <p:nvPr>
            <p:ph type="sldNum" sz="quarter" idx="12"/>
          </p:nvPr>
        </p:nvSpPr>
        <p:spPr/>
        <p:txBody>
          <a:bodyPr/>
          <a:lstStyle/>
          <a:p>
            <a:fld id="{FD503271-4828-4596-ACB9-9BD9B76E7CD7}" type="slidenum">
              <a:rPr lang="de-DE" smtClean="0"/>
              <a:t>‹Nr.›</a:t>
            </a:fld>
            <a:endParaRPr lang="de-DE"/>
          </a:p>
        </p:txBody>
      </p:sp>
    </p:spTree>
    <p:extLst>
      <p:ext uri="{BB962C8B-B14F-4D97-AF65-F5344CB8AC3E}">
        <p14:creationId xmlns:p14="http://schemas.microsoft.com/office/powerpoint/2010/main" val="418042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008A8FD8-150F-96C2-34BF-B42DAD27E2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21B2F3F-3802-D4B6-6963-812DE3DA32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A0D8853-04D6-5B0B-CBCA-B9768D4A64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35FBF7A-9DF1-427E-B51D-6EB01C145B3E}" type="datetimeFigureOut">
              <a:rPr lang="de-DE" smtClean="0"/>
              <a:t>29.10.2024</a:t>
            </a:fld>
            <a:endParaRPr lang="de-DE"/>
          </a:p>
        </p:txBody>
      </p:sp>
      <p:sp>
        <p:nvSpPr>
          <p:cNvPr id="5" name="Fußzeilenplatzhalter 4">
            <a:extLst>
              <a:ext uri="{FF2B5EF4-FFF2-40B4-BE49-F238E27FC236}">
                <a16:creationId xmlns:a16="http://schemas.microsoft.com/office/drawing/2014/main" id="{3814BB58-C467-C5E2-3044-E22C20431F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Foliennummernplatzhalter 5">
            <a:extLst>
              <a:ext uri="{FF2B5EF4-FFF2-40B4-BE49-F238E27FC236}">
                <a16:creationId xmlns:a16="http://schemas.microsoft.com/office/drawing/2014/main" id="{6BD5687A-73F7-B90D-3B39-4611385CF3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D503271-4828-4596-ACB9-9BD9B76E7CD7}" type="slidenum">
              <a:rPr lang="de-DE" smtClean="0"/>
              <a:t>‹Nr.›</a:t>
            </a:fld>
            <a:endParaRPr lang="de-DE"/>
          </a:p>
        </p:txBody>
      </p:sp>
    </p:spTree>
    <p:extLst>
      <p:ext uri="{BB962C8B-B14F-4D97-AF65-F5344CB8AC3E}">
        <p14:creationId xmlns:p14="http://schemas.microsoft.com/office/powerpoint/2010/main" val="2182149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Luftaufnahme von Ackerland mit Feldwegen">
            <a:extLst>
              <a:ext uri="{FF2B5EF4-FFF2-40B4-BE49-F238E27FC236}">
                <a16:creationId xmlns:a16="http://schemas.microsoft.com/office/drawing/2014/main" id="{E5D397DD-8CE4-704C-D949-5BF54E735CA6}"/>
              </a:ext>
            </a:extLst>
          </p:cNvPr>
          <p:cNvPicPr>
            <a:picLocks noChangeAspect="1"/>
          </p:cNvPicPr>
          <p:nvPr/>
        </p:nvPicPr>
        <p:blipFill>
          <a:blip r:embed="rId2">
            <a:alphaModFix/>
          </a:blip>
          <a:srcRect t="2116" b="13615"/>
          <a:stretch/>
        </p:blipFill>
        <p:spPr>
          <a:xfrm>
            <a:off x="20" y="10"/>
            <a:ext cx="12191979" cy="6857990"/>
          </a:xfrm>
          <a:prstGeom prst="rect">
            <a:avLst/>
          </a:prstGeom>
        </p:spPr>
      </p:pic>
      <p:sp>
        <p:nvSpPr>
          <p:cNvPr id="9" name="Rectangle 8">
            <a:extLst>
              <a:ext uri="{FF2B5EF4-FFF2-40B4-BE49-F238E27FC236}">
                <a16:creationId xmlns:a16="http://schemas.microsoft.com/office/drawing/2014/main" id="{EB0222B5-B739-82A9-5CCC-C5585AE12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344663" y="-4344657"/>
            <a:ext cx="3512260" cy="12201589"/>
          </a:xfrm>
          <a:prstGeom prst="rect">
            <a:avLst/>
          </a:prstGeom>
          <a:gradFill flip="none" rotWithShape="1">
            <a:gsLst>
              <a:gs pos="10000">
                <a:srgbClr val="000000">
                  <a:alpha val="0"/>
                </a:srgbClr>
              </a:gs>
              <a:gs pos="66000">
                <a:srgbClr val="000000">
                  <a:alpha val="46000"/>
                </a:srgbClr>
              </a:gs>
              <a:gs pos="100000">
                <a:srgbClr val="000000">
                  <a:alpha val="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E413642-1ACA-AEA7-7AD0-BB3AEB92C432}"/>
              </a:ext>
            </a:extLst>
          </p:cNvPr>
          <p:cNvSpPr>
            <a:spLocks noGrp="1"/>
          </p:cNvSpPr>
          <p:nvPr>
            <p:ph type="ctrTitle"/>
          </p:nvPr>
        </p:nvSpPr>
        <p:spPr>
          <a:xfrm>
            <a:off x="762000" y="1137434"/>
            <a:ext cx="7800660" cy="3848903"/>
          </a:xfrm>
        </p:spPr>
        <p:txBody>
          <a:bodyPr anchor="t">
            <a:noAutofit/>
          </a:bodyPr>
          <a:lstStyle/>
          <a:p>
            <a:pPr algn="l"/>
            <a:r>
              <a:rPr lang="de-DE" sz="4400" dirty="0">
                <a:solidFill>
                  <a:srgbClr val="FFFFFF"/>
                </a:solidFill>
              </a:rPr>
              <a:t>Sabine Hess und Maria Schwertl: Vom ‘Feld’ zur ‘Assemblage’? Perspektiven europäisch-ethnologischer Methodenentwicklung – eine Hinleitung</a:t>
            </a:r>
          </a:p>
        </p:txBody>
      </p:sp>
      <p:sp>
        <p:nvSpPr>
          <p:cNvPr id="11" name="Rectangle 10">
            <a:extLst>
              <a:ext uri="{FF2B5EF4-FFF2-40B4-BE49-F238E27FC236}">
                <a16:creationId xmlns:a16="http://schemas.microsoft.com/office/drawing/2014/main" id="{5BE23E75-E7E9-4D9F-6D25-5512363F86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78570" y="-449383"/>
            <a:ext cx="2425271" cy="12201588"/>
          </a:xfrm>
          <a:prstGeom prst="rect">
            <a:avLst/>
          </a:prstGeom>
          <a:gradFill flip="none" rotWithShape="1">
            <a:gsLst>
              <a:gs pos="10000">
                <a:srgbClr val="000000">
                  <a:alpha val="0"/>
                </a:srgbClr>
              </a:gs>
              <a:gs pos="66000">
                <a:srgbClr val="000000">
                  <a:alpha val="35000"/>
                </a:srgbClr>
              </a:gs>
              <a:gs pos="100000">
                <a:srgbClr val="000000">
                  <a:alpha val="4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61B115DB-65EB-3FC3-7284-CFDF4ADC60B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2146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D916B6-4614-292A-866F-0C0176CAAD7E}"/>
              </a:ext>
            </a:extLst>
          </p:cNvPr>
          <p:cNvSpPr>
            <a:spLocks noGrp="1"/>
          </p:cNvSpPr>
          <p:nvPr>
            <p:ph type="title"/>
          </p:nvPr>
        </p:nvSpPr>
        <p:spPr/>
        <p:txBody>
          <a:bodyPr/>
          <a:lstStyle/>
          <a:p>
            <a:r>
              <a:rPr lang="de-DE" dirty="0"/>
              <a:t>Einleitung</a:t>
            </a:r>
          </a:p>
        </p:txBody>
      </p:sp>
      <p:sp>
        <p:nvSpPr>
          <p:cNvPr id="3" name="Inhaltsplatzhalter 2">
            <a:extLst>
              <a:ext uri="{FF2B5EF4-FFF2-40B4-BE49-F238E27FC236}">
                <a16:creationId xmlns:a16="http://schemas.microsoft.com/office/drawing/2014/main" id="{D6CB1D61-035E-A2D3-69F4-C9EF559960E6}"/>
              </a:ext>
            </a:extLst>
          </p:cNvPr>
          <p:cNvSpPr>
            <a:spLocks noGrp="1"/>
          </p:cNvSpPr>
          <p:nvPr>
            <p:ph idx="1"/>
          </p:nvPr>
        </p:nvSpPr>
        <p:spPr/>
        <p:txBody>
          <a:bodyPr/>
          <a:lstStyle/>
          <a:p>
            <a:pPr algn="l"/>
            <a:r>
              <a:rPr lang="de-DE" dirty="0">
                <a:solidFill>
                  <a:srgbClr val="3C3C3C"/>
                </a:solidFill>
                <a:latin typeface="Flama"/>
              </a:rPr>
              <a:t>M</a:t>
            </a:r>
            <a:r>
              <a:rPr lang="de-DE" b="0" i="0" dirty="0">
                <a:solidFill>
                  <a:srgbClr val="3C3C3C"/>
                </a:solidFill>
                <a:effectLst/>
                <a:latin typeface="Flama"/>
              </a:rPr>
              <a:t>ethodologische Weiterentwicklung in der europäischen Ethnologie, die den komplexen und vernetzten Charakter moderner Gesellschaften besser widerspiegelt</a:t>
            </a:r>
          </a:p>
          <a:p>
            <a:pPr algn="l"/>
            <a:r>
              <a:rPr lang="de-DE" b="0" i="0" dirty="0">
                <a:solidFill>
                  <a:srgbClr val="3C3C3C"/>
                </a:solidFill>
                <a:effectLst/>
                <a:latin typeface="Flama"/>
              </a:rPr>
              <a:t>Der Übergang vom traditionellen “</a:t>
            </a:r>
            <a:r>
              <a:rPr lang="de-DE" b="0" i="0" dirty="0">
                <a:solidFill>
                  <a:schemeClr val="accent2"/>
                </a:solidFill>
                <a:effectLst/>
                <a:latin typeface="Flama"/>
              </a:rPr>
              <a:t>Feld</a:t>
            </a:r>
            <a:r>
              <a:rPr lang="de-DE" b="0" i="0" dirty="0">
                <a:solidFill>
                  <a:srgbClr val="3C3C3C"/>
                </a:solidFill>
                <a:effectLst/>
                <a:latin typeface="Flama"/>
              </a:rPr>
              <a:t>” zur “</a:t>
            </a:r>
            <a:r>
              <a:rPr lang="de-DE" b="0" i="0" dirty="0">
                <a:solidFill>
                  <a:schemeClr val="accent2"/>
                </a:solidFill>
                <a:effectLst/>
                <a:latin typeface="Flama"/>
              </a:rPr>
              <a:t>Assemblage</a:t>
            </a:r>
            <a:r>
              <a:rPr lang="de-DE" b="0" i="0" dirty="0">
                <a:solidFill>
                  <a:srgbClr val="3C3C3C"/>
                </a:solidFill>
                <a:effectLst/>
                <a:latin typeface="Flama"/>
              </a:rPr>
              <a:t>” stellt eine notwendige Anpassung an die Herausforderungen und Realitäten der heutigen Welt dar</a:t>
            </a:r>
          </a:p>
          <a:p>
            <a:pPr marL="0" indent="0">
              <a:buNone/>
            </a:pPr>
            <a:endParaRPr lang="de-DE" dirty="0"/>
          </a:p>
        </p:txBody>
      </p:sp>
    </p:spTree>
    <p:extLst>
      <p:ext uri="{BB962C8B-B14F-4D97-AF65-F5344CB8AC3E}">
        <p14:creationId xmlns:p14="http://schemas.microsoft.com/office/powerpoint/2010/main" val="4168732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F11B41E-8AED-B628-7880-D9443D777081}"/>
              </a:ext>
            </a:extLst>
          </p:cNvPr>
          <p:cNvPicPr>
            <a:picLocks noChangeAspect="1"/>
          </p:cNvPicPr>
          <p:nvPr/>
        </p:nvPicPr>
        <p:blipFill>
          <a:blip r:embed="rId2">
            <a:duotone>
              <a:schemeClr val="bg2">
                <a:shade val="45000"/>
                <a:satMod val="135000"/>
              </a:schemeClr>
              <a:prstClr val="white"/>
            </a:duotone>
          </a:blip>
          <a:srcRect t="11756" b="3975"/>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02233DE-3C01-C648-B369-BDB6DF0A1B38}"/>
              </a:ext>
            </a:extLst>
          </p:cNvPr>
          <p:cNvSpPr>
            <a:spLocks noGrp="1"/>
          </p:cNvSpPr>
          <p:nvPr>
            <p:ph type="title"/>
          </p:nvPr>
        </p:nvSpPr>
        <p:spPr>
          <a:xfrm>
            <a:off x="838200" y="365125"/>
            <a:ext cx="10515600" cy="1325563"/>
          </a:xfrm>
        </p:spPr>
        <p:txBody>
          <a:bodyPr>
            <a:normAutofit/>
          </a:bodyPr>
          <a:lstStyle/>
          <a:p>
            <a:r>
              <a:rPr lang="de-DE" dirty="0"/>
              <a:t>Definitionen:</a:t>
            </a:r>
          </a:p>
        </p:txBody>
      </p:sp>
      <p:graphicFrame>
        <p:nvGraphicFramePr>
          <p:cNvPr id="5" name="Inhaltsplatzhalter 2">
            <a:extLst>
              <a:ext uri="{FF2B5EF4-FFF2-40B4-BE49-F238E27FC236}">
                <a16:creationId xmlns:a16="http://schemas.microsoft.com/office/drawing/2014/main" id="{F5A124F4-64C2-9E45-50E7-D6E38439C631}"/>
              </a:ext>
            </a:extLst>
          </p:cNvPr>
          <p:cNvGraphicFramePr>
            <a:graphicFrameLocks noGrp="1"/>
          </p:cNvGraphicFramePr>
          <p:nvPr>
            <p:ph idx="1"/>
            <p:extLst>
              <p:ext uri="{D42A27DB-BD31-4B8C-83A1-F6EECF244321}">
                <p14:modId xmlns:p14="http://schemas.microsoft.com/office/powerpoint/2010/main" val="7263819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79672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958CFC-5530-331C-3139-5977189162C7}"/>
              </a:ext>
            </a:extLst>
          </p:cNvPr>
          <p:cNvSpPr>
            <a:spLocks noGrp="1"/>
          </p:cNvSpPr>
          <p:nvPr>
            <p:ph type="title"/>
          </p:nvPr>
        </p:nvSpPr>
        <p:spPr/>
        <p:txBody>
          <a:bodyPr/>
          <a:lstStyle/>
          <a:p>
            <a:r>
              <a:rPr lang="de-DE" b="1" dirty="0"/>
              <a:t>Traditionelle Feldforschung:</a:t>
            </a:r>
          </a:p>
        </p:txBody>
      </p:sp>
      <p:sp>
        <p:nvSpPr>
          <p:cNvPr id="3" name="Inhaltsplatzhalter 2">
            <a:extLst>
              <a:ext uri="{FF2B5EF4-FFF2-40B4-BE49-F238E27FC236}">
                <a16:creationId xmlns:a16="http://schemas.microsoft.com/office/drawing/2014/main" id="{CDF9484A-69BD-180D-BEB7-EF8F159AFBBB}"/>
              </a:ext>
            </a:extLst>
          </p:cNvPr>
          <p:cNvSpPr>
            <a:spLocks noGrp="1"/>
          </p:cNvSpPr>
          <p:nvPr>
            <p:ph idx="1"/>
          </p:nvPr>
        </p:nvSpPr>
        <p:spPr/>
        <p:txBody>
          <a:bodyPr/>
          <a:lstStyle/>
          <a:p>
            <a:pPr marL="742950" lvl="1" indent="-285750" algn="l">
              <a:buFont typeface="+mj-lt"/>
              <a:buAutoNum type="arabicPeriod"/>
            </a:pPr>
            <a:r>
              <a:rPr lang="de-DE" b="0" i="0" dirty="0">
                <a:solidFill>
                  <a:srgbClr val="3C3C3C"/>
                </a:solidFill>
                <a:effectLst/>
                <a:latin typeface="Flama"/>
              </a:rPr>
              <a:t>Ursprünglich basierte die europäische Ethnologie stark auf der Feldforschung, bei der Forscher*innen längere Zeit in einem bestimmten sozialen oder kulturellen Kontext verbrachten, um detaillierte ethnografische Daten zu sammeln.</a:t>
            </a:r>
          </a:p>
          <a:p>
            <a:pPr marL="742950" lvl="1" indent="-285750" algn="l">
              <a:buFont typeface="+mj-lt"/>
              <a:buAutoNum type="arabicPeriod"/>
            </a:pPr>
            <a:r>
              <a:rPr lang="de-DE" b="0" i="0" dirty="0">
                <a:solidFill>
                  <a:srgbClr val="3C3C3C"/>
                </a:solidFill>
                <a:effectLst/>
                <a:latin typeface="Flama"/>
              </a:rPr>
              <a:t>Diese Methode betonte die direkte Beobachtung und Teilnahme am Alltag der untersuchten Gemeinschaften.</a:t>
            </a:r>
          </a:p>
          <a:p>
            <a:endParaRPr lang="de-DE" dirty="0"/>
          </a:p>
        </p:txBody>
      </p:sp>
    </p:spTree>
    <p:extLst>
      <p:ext uri="{BB962C8B-B14F-4D97-AF65-F5344CB8AC3E}">
        <p14:creationId xmlns:p14="http://schemas.microsoft.com/office/powerpoint/2010/main" val="1791082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5FEA48-0CC8-C13A-89C5-E9E60CAFD80D}"/>
              </a:ext>
            </a:extLst>
          </p:cNvPr>
          <p:cNvSpPr>
            <a:spLocks noGrp="1"/>
          </p:cNvSpPr>
          <p:nvPr>
            <p:ph type="title"/>
          </p:nvPr>
        </p:nvSpPr>
        <p:spPr/>
        <p:txBody>
          <a:bodyPr/>
          <a:lstStyle/>
          <a:p>
            <a:r>
              <a:rPr lang="de-DE" b="1" i="0" dirty="0">
                <a:solidFill>
                  <a:srgbClr val="3C3C3C"/>
                </a:solidFill>
                <a:effectLst/>
                <a:latin typeface="Flama"/>
              </a:rPr>
              <a:t>Kritik und Grenzen</a:t>
            </a:r>
            <a:r>
              <a:rPr lang="de-DE" b="0" i="0" dirty="0">
                <a:solidFill>
                  <a:srgbClr val="3C3C3C"/>
                </a:solidFill>
                <a:effectLst/>
                <a:latin typeface="Flama"/>
              </a:rPr>
              <a:t>:</a:t>
            </a:r>
            <a:br>
              <a:rPr lang="de-DE" b="0" i="0" dirty="0">
                <a:solidFill>
                  <a:srgbClr val="3C3C3C"/>
                </a:solidFill>
                <a:effectLst/>
                <a:latin typeface="Flama"/>
              </a:rPr>
            </a:br>
            <a:endParaRPr lang="de-DE" dirty="0"/>
          </a:p>
        </p:txBody>
      </p:sp>
      <p:sp>
        <p:nvSpPr>
          <p:cNvPr id="3" name="Inhaltsplatzhalter 2">
            <a:extLst>
              <a:ext uri="{FF2B5EF4-FFF2-40B4-BE49-F238E27FC236}">
                <a16:creationId xmlns:a16="http://schemas.microsoft.com/office/drawing/2014/main" id="{DF31F305-22CB-0D8E-F2F9-DBFB836C41E5}"/>
              </a:ext>
            </a:extLst>
          </p:cNvPr>
          <p:cNvSpPr>
            <a:spLocks noGrp="1"/>
          </p:cNvSpPr>
          <p:nvPr>
            <p:ph idx="1"/>
          </p:nvPr>
        </p:nvSpPr>
        <p:spPr/>
        <p:txBody>
          <a:bodyPr/>
          <a:lstStyle/>
          <a:p>
            <a:pPr marL="742950" lvl="1" indent="-285750" algn="l">
              <a:buFont typeface="+mj-lt"/>
              <a:buAutoNum type="arabicPeriod"/>
            </a:pPr>
            <a:r>
              <a:rPr lang="de-DE" b="0" i="0" dirty="0">
                <a:solidFill>
                  <a:srgbClr val="3C3C3C"/>
                </a:solidFill>
                <a:effectLst/>
                <a:latin typeface="Flama"/>
              </a:rPr>
              <a:t>Die traditionellen Methoden wurden zunehmend kritisiert, da sie oft statische und isolierte Darstellungen von Kulturen und Gesellschaften lieferten. - </a:t>
            </a:r>
            <a:r>
              <a:rPr lang="de-DE" b="0" i="0" dirty="0" err="1">
                <a:solidFill>
                  <a:srgbClr val="3C3C3C"/>
                </a:solidFill>
                <a:effectLst/>
                <a:latin typeface="Flama"/>
              </a:rPr>
              <a:t>othering</a:t>
            </a:r>
            <a:endParaRPr lang="de-DE" b="0" i="0" dirty="0">
              <a:solidFill>
                <a:srgbClr val="3C3C3C"/>
              </a:solidFill>
              <a:effectLst/>
              <a:latin typeface="Flama"/>
            </a:endParaRPr>
          </a:p>
          <a:p>
            <a:pPr marL="742950" lvl="1" indent="-285750" algn="l">
              <a:buFont typeface="+mj-lt"/>
              <a:buAutoNum type="arabicPeriod"/>
            </a:pPr>
            <a:r>
              <a:rPr lang="de-DE" b="0" i="0" dirty="0">
                <a:solidFill>
                  <a:srgbClr val="3C3C3C"/>
                </a:solidFill>
                <a:effectLst/>
                <a:latin typeface="Flama"/>
              </a:rPr>
              <a:t>In einer globalisierten Welt, in der soziale und kulturelle Phänomene zunehmend vernetzt und dynamisch sind, erwiesen sich diese Ansätze als unzureichend.</a:t>
            </a:r>
          </a:p>
          <a:p>
            <a:pPr marL="742950" lvl="1" indent="-285750" algn="l">
              <a:buFont typeface="+mj-lt"/>
              <a:buAutoNum type="arabicPeriod"/>
            </a:pPr>
            <a:r>
              <a:rPr lang="de-DE" dirty="0">
                <a:solidFill>
                  <a:srgbClr val="3C3C3C"/>
                </a:solidFill>
                <a:latin typeface="Flama"/>
              </a:rPr>
              <a:t>Es ist unmöglich den Einfluss des Beobachters auszuschließen bzw. der Forschende wird mit Erinnerungen, Erfahrungen, Gefühlen du Identitätspositionen zum Medium der Erkenntnis</a:t>
            </a:r>
            <a:endParaRPr lang="de-DE" b="0" i="0" dirty="0">
              <a:solidFill>
                <a:srgbClr val="3C3C3C"/>
              </a:solidFill>
              <a:effectLst/>
              <a:latin typeface="Flama"/>
            </a:endParaRPr>
          </a:p>
          <a:p>
            <a:endParaRPr lang="de-DE" dirty="0"/>
          </a:p>
        </p:txBody>
      </p:sp>
    </p:spTree>
    <p:extLst>
      <p:ext uri="{BB962C8B-B14F-4D97-AF65-F5344CB8AC3E}">
        <p14:creationId xmlns:p14="http://schemas.microsoft.com/office/powerpoint/2010/main" val="3782118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BE0CC4-25DF-6B26-9625-A8DB107E0DA2}"/>
              </a:ext>
            </a:extLst>
          </p:cNvPr>
          <p:cNvSpPr>
            <a:spLocks noGrp="1"/>
          </p:cNvSpPr>
          <p:nvPr>
            <p:ph type="title"/>
          </p:nvPr>
        </p:nvSpPr>
        <p:spPr/>
        <p:txBody>
          <a:bodyPr/>
          <a:lstStyle/>
          <a:p>
            <a:r>
              <a:rPr lang="de-DE" b="1" i="0" dirty="0">
                <a:solidFill>
                  <a:srgbClr val="3C3C3C"/>
                </a:solidFill>
                <a:effectLst/>
                <a:latin typeface="Flama"/>
              </a:rPr>
              <a:t>Konzept der Assemblage</a:t>
            </a:r>
            <a:r>
              <a:rPr lang="de-DE" b="0" i="0" dirty="0">
                <a:solidFill>
                  <a:srgbClr val="3C3C3C"/>
                </a:solidFill>
                <a:effectLst/>
                <a:latin typeface="Flama"/>
              </a:rPr>
              <a:t>:</a:t>
            </a:r>
            <a:br>
              <a:rPr lang="de-DE" b="0" i="0" dirty="0">
                <a:solidFill>
                  <a:srgbClr val="3C3C3C"/>
                </a:solidFill>
                <a:effectLst/>
                <a:latin typeface="Flama"/>
              </a:rPr>
            </a:br>
            <a:endParaRPr lang="de-DE" dirty="0"/>
          </a:p>
        </p:txBody>
      </p:sp>
      <p:sp>
        <p:nvSpPr>
          <p:cNvPr id="3" name="Inhaltsplatzhalter 2">
            <a:extLst>
              <a:ext uri="{FF2B5EF4-FFF2-40B4-BE49-F238E27FC236}">
                <a16:creationId xmlns:a16="http://schemas.microsoft.com/office/drawing/2014/main" id="{C9B6AD35-269D-44AC-7550-C306F5DD0388}"/>
              </a:ext>
            </a:extLst>
          </p:cNvPr>
          <p:cNvSpPr>
            <a:spLocks noGrp="1"/>
          </p:cNvSpPr>
          <p:nvPr>
            <p:ph idx="1"/>
          </p:nvPr>
        </p:nvSpPr>
        <p:spPr/>
        <p:txBody>
          <a:bodyPr/>
          <a:lstStyle/>
          <a:p>
            <a:pPr marL="742950" lvl="1" indent="-285750" algn="l">
              <a:buFont typeface="+mj-lt"/>
              <a:buAutoNum type="arabicPeriod"/>
            </a:pPr>
            <a:r>
              <a:rPr lang="de-DE" b="0" i="0" dirty="0">
                <a:solidFill>
                  <a:srgbClr val="3C3C3C"/>
                </a:solidFill>
                <a:effectLst/>
                <a:latin typeface="Flama"/>
              </a:rPr>
              <a:t>Die Autorinnen schlagen das Konzept der “Assemblage” vor, um den komplexen und vernetzten Charakter moderner sozialer und kultureller Phänomene besser zu erfassen.</a:t>
            </a:r>
          </a:p>
          <a:p>
            <a:pPr marL="742950" lvl="1" indent="-285750" algn="l">
              <a:buFont typeface="+mj-lt"/>
              <a:buAutoNum type="arabicPeriod"/>
            </a:pPr>
            <a:r>
              <a:rPr lang="de-DE" b="0" i="0" dirty="0">
                <a:solidFill>
                  <a:srgbClr val="3C3C3C"/>
                </a:solidFill>
                <a:effectLst/>
                <a:latin typeface="Flama"/>
              </a:rPr>
              <a:t>Eine Assemblage ist ein Gefüge aus heterogenen Elementen, die in ständiger Interaktion und Veränderung stehen.</a:t>
            </a:r>
          </a:p>
          <a:p>
            <a:pPr marL="742950" lvl="1" indent="-285750" algn="l">
              <a:buFont typeface="+mj-lt"/>
              <a:buAutoNum type="arabicPeriod"/>
            </a:pPr>
            <a:r>
              <a:rPr lang="de-DE" b="0" i="0" dirty="0">
                <a:solidFill>
                  <a:srgbClr val="3C3C3C"/>
                </a:solidFill>
                <a:effectLst/>
                <a:latin typeface="Flama"/>
              </a:rPr>
              <a:t>Dieser Ansatz ermöglicht es, die Fluidität und Vielschichtigkeit von sozialen Realitäten zu berücksichtigen.</a:t>
            </a:r>
          </a:p>
          <a:p>
            <a:endParaRPr lang="de-DE" dirty="0"/>
          </a:p>
        </p:txBody>
      </p:sp>
    </p:spTree>
    <p:extLst>
      <p:ext uri="{BB962C8B-B14F-4D97-AF65-F5344CB8AC3E}">
        <p14:creationId xmlns:p14="http://schemas.microsoft.com/office/powerpoint/2010/main" val="1627577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5E4724-D4A9-2A7E-3879-E24CA2ADB6FE}"/>
              </a:ext>
            </a:extLst>
          </p:cNvPr>
          <p:cNvSpPr>
            <a:spLocks noGrp="1"/>
          </p:cNvSpPr>
          <p:nvPr>
            <p:ph type="title"/>
          </p:nvPr>
        </p:nvSpPr>
        <p:spPr/>
        <p:txBody>
          <a:bodyPr/>
          <a:lstStyle/>
          <a:p>
            <a:r>
              <a:rPr lang="de-DE" b="1" i="0" dirty="0">
                <a:solidFill>
                  <a:srgbClr val="3C3C3C"/>
                </a:solidFill>
                <a:effectLst/>
                <a:latin typeface="Flama"/>
              </a:rPr>
              <a:t>Methodologische Implikationen</a:t>
            </a:r>
            <a:r>
              <a:rPr lang="de-DE" b="0" i="0" dirty="0">
                <a:solidFill>
                  <a:srgbClr val="3C3C3C"/>
                </a:solidFill>
                <a:effectLst/>
                <a:latin typeface="Flama"/>
              </a:rPr>
              <a:t>:</a:t>
            </a:r>
            <a:br>
              <a:rPr lang="de-DE" b="0" i="0" dirty="0">
                <a:solidFill>
                  <a:srgbClr val="3C3C3C"/>
                </a:solidFill>
                <a:effectLst/>
                <a:latin typeface="Flama"/>
              </a:rPr>
            </a:br>
            <a:endParaRPr lang="de-DE" dirty="0"/>
          </a:p>
        </p:txBody>
      </p:sp>
      <p:sp>
        <p:nvSpPr>
          <p:cNvPr id="3" name="Inhaltsplatzhalter 2">
            <a:extLst>
              <a:ext uri="{FF2B5EF4-FFF2-40B4-BE49-F238E27FC236}">
                <a16:creationId xmlns:a16="http://schemas.microsoft.com/office/drawing/2014/main" id="{EB04C060-8602-0083-0C4D-CA0F0312431B}"/>
              </a:ext>
            </a:extLst>
          </p:cNvPr>
          <p:cNvSpPr>
            <a:spLocks noGrp="1"/>
          </p:cNvSpPr>
          <p:nvPr>
            <p:ph idx="1"/>
          </p:nvPr>
        </p:nvSpPr>
        <p:spPr/>
        <p:txBody>
          <a:bodyPr/>
          <a:lstStyle/>
          <a:p>
            <a:pPr marL="742950" lvl="1" indent="-285750" algn="l">
              <a:buFont typeface="+mj-lt"/>
              <a:buAutoNum type="arabicPeriod"/>
            </a:pPr>
            <a:r>
              <a:rPr lang="de-DE" b="0" i="0" dirty="0">
                <a:solidFill>
                  <a:srgbClr val="3C3C3C"/>
                </a:solidFill>
                <a:effectLst/>
                <a:latin typeface="Flama"/>
              </a:rPr>
              <a:t>Die Anwendung des Assemblage-Konzepts erfordert flexible und adaptive Forschungsmethoden.</a:t>
            </a:r>
          </a:p>
          <a:p>
            <a:pPr marL="742950" lvl="1" indent="-285750" algn="l">
              <a:buFont typeface="+mj-lt"/>
              <a:buAutoNum type="arabicPeriod"/>
            </a:pPr>
            <a:r>
              <a:rPr lang="de-DE" b="0" i="0" dirty="0">
                <a:solidFill>
                  <a:srgbClr val="3C3C3C"/>
                </a:solidFill>
                <a:effectLst/>
                <a:latin typeface="Flama"/>
              </a:rPr>
              <a:t>Forscher*innen müssen in der Lage sein, verschiedene Datenquellen und -typen zu integrieren und die Verbindungen zwischen lokalen und globalen Prozessen zu analysieren.</a:t>
            </a:r>
          </a:p>
          <a:p>
            <a:pPr marL="742950" lvl="1" indent="-285750" algn="l">
              <a:buFont typeface="+mj-lt"/>
              <a:buAutoNum type="arabicPeriod"/>
            </a:pPr>
            <a:r>
              <a:rPr lang="de-DE" b="0" i="0" dirty="0">
                <a:solidFill>
                  <a:srgbClr val="3C3C3C"/>
                </a:solidFill>
                <a:effectLst/>
                <a:latin typeface="Flama"/>
              </a:rPr>
              <a:t>Es wird betont, dass ethnologische Forschung nicht nur beschreibend, sondern auch analytisch und kritisch sein sollte.</a:t>
            </a:r>
          </a:p>
          <a:p>
            <a:pPr marL="457200" lvl="1" indent="0" algn="l">
              <a:buNone/>
            </a:pPr>
            <a:endParaRPr lang="de-DE" b="0" i="0" dirty="0">
              <a:solidFill>
                <a:srgbClr val="3C3C3C"/>
              </a:solidFill>
              <a:effectLst/>
              <a:latin typeface="Flama"/>
            </a:endParaRPr>
          </a:p>
          <a:p>
            <a:endParaRPr lang="de-DE" dirty="0"/>
          </a:p>
        </p:txBody>
      </p:sp>
    </p:spTree>
    <p:extLst>
      <p:ext uri="{BB962C8B-B14F-4D97-AF65-F5344CB8AC3E}">
        <p14:creationId xmlns:p14="http://schemas.microsoft.com/office/powerpoint/2010/main" val="1699759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CC53EA-0A90-29C1-CFC2-151A61694EDF}"/>
              </a:ext>
            </a:extLst>
          </p:cNvPr>
          <p:cNvSpPr>
            <a:spLocks noGrp="1"/>
          </p:cNvSpPr>
          <p:nvPr>
            <p:ph type="title"/>
          </p:nvPr>
        </p:nvSpPr>
        <p:spPr/>
        <p:txBody>
          <a:bodyPr/>
          <a:lstStyle/>
          <a:p>
            <a:r>
              <a:rPr lang="de-DE" dirty="0"/>
              <a:t>Beispiel:</a:t>
            </a:r>
          </a:p>
        </p:txBody>
      </p:sp>
      <p:sp>
        <p:nvSpPr>
          <p:cNvPr id="3" name="Inhaltsplatzhalter 2">
            <a:extLst>
              <a:ext uri="{FF2B5EF4-FFF2-40B4-BE49-F238E27FC236}">
                <a16:creationId xmlns:a16="http://schemas.microsoft.com/office/drawing/2014/main" id="{D752CB4A-2208-1554-9C4E-2382806840C1}"/>
              </a:ext>
            </a:extLst>
          </p:cNvPr>
          <p:cNvSpPr>
            <a:spLocks noGrp="1"/>
          </p:cNvSpPr>
          <p:nvPr>
            <p:ph idx="1"/>
          </p:nvPr>
        </p:nvSpPr>
        <p:spPr/>
        <p:txBody>
          <a:bodyPr/>
          <a:lstStyle/>
          <a:p>
            <a:pPr algn="l"/>
            <a:r>
              <a:rPr lang="de-DE" b="1" i="0" dirty="0">
                <a:solidFill>
                  <a:srgbClr val="3C3C3C"/>
                </a:solidFill>
                <a:effectLst/>
                <a:latin typeface="Flama"/>
              </a:rPr>
              <a:t>Städtische Räume</a:t>
            </a:r>
            <a:r>
              <a:rPr lang="de-DE" b="0" i="0" dirty="0">
                <a:solidFill>
                  <a:srgbClr val="17365C"/>
                </a:solidFill>
                <a:effectLst/>
                <a:latin typeface="Flama"/>
              </a:rPr>
              <a:t>:</a:t>
            </a:r>
          </a:p>
          <a:p>
            <a:pPr algn="l">
              <a:buFont typeface="Arial" panose="020B0604020202020204" pitchFamily="34" charset="0"/>
              <a:buChar char="•"/>
            </a:pPr>
            <a:r>
              <a:rPr lang="de-DE" b="1" i="0" dirty="0">
                <a:solidFill>
                  <a:srgbClr val="3C3C3C"/>
                </a:solidFill>
                <a:effectLst/>
                <a:latin typeface="Flama"/>
              </a:rPr>
              <a:t>Beispiel</a:t>
            </a:r>
            <a:r>
              <a:rPr lang="de-DE" b="0" i="0" dirty="0">
                <a:solidFill>
                  <a:srgbClr val="3C3C3C"/>
                </a:solidFill>
                <a:effectLst/>
                <a:latin typeface="Flama"/>
              </a:rPr>
              <a:t>: Die Erforschung von städtischen Umgebungen.</a:t>
            </a:r>
          </a:p>
          <a:p>
            <a:pPr algn="l">
              <a:buFont typeface="Arial" panose="020B0604020202020204" pitchFamily="34" charset="0"/>
              <a:buChar char="•"/>
            </a:pPr>
            <a:r>
              <a:rPr lang="de-DE" b="1" i="0" dirty="0">
                <a:solidFill>
                  <a:srgbClr val="3C3C3C"/>
                </a:solidFill>
                <a:effectLst/>
                <a:latin typeface="Flama"/>
              </a:rPr>
              <a:t>Erklärung</a:t>
            </a:r>
            <a:r>
              <a:rPr lang="de-DE" b="0" i="0" dirty="0">
                <a:solidFill>
                  <a:srgbClr val="3C3C3C"/>
                </a:solidFill>
                <a:effectLst/>
                <a:latin typeface="Flama"/>
              </a:rPr>
              <a:t>: Eine Stadt wird nicht nur als physischer Raum betrachtet, sondern als eine Assemblage von Gebäuden, Infrastrukturen, sozialen Interaktionen, kulturellen Praktiken und politischen Entscheidungen. Diese verschiedenen Elemente formen zusammen die städtische Erfahrung und verändern sich ständig durch neue Bauprojekte, Migration, wirtschaftliche Entwicklungen und politische Maßnahmen.</a:t>
            </a:r>
          </a:p>
          <a:p>
            <a:endParaRPr lang="de-DE" dirty="0"/>
          </a:p>
        </p:txBody>
      </p:sp>
    </p:spTree>
    <p:extLst>
      <p:ext uri="{BB962C8B-B14F-4D97-AF65-F5344CB8AC3E}">
        <p14:creationId xmlns:p14="http://schemas.microsoft.com/office/powerpoint/2010/main" val="344841091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482</Words>
  <Application>Microsoft Office PowerPoint</Application>
  <PresentationFormat>Breitbild</PresentationFormat>
  <Paragraphs>26</Paragraphs>
  <Slides>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Flama</vt:lpstr>
      <vt:lpstr>Aptos</vt:lpstr>
      <vt:lpstr>Aptos Display</vt:lpstr>
      <vt:lpstr>Arial</vt:lpstr>
      <vt:lpstr>Office</vt:lpstr>
      <vt:lpstr>Sabine Hess und Maria Schwertl: Vom ‘Feld’ zur ‘Assemblage’? Perspektiven europäisch-ethnologischer Methodenentwicklung – eine Hinleitung</vt:lpstr>
      <vt:lpstr>Einleitung</vt:lpstr>
      <vt:lpstr>Definitionen:</vt:lpstr>
      <vt:lpstr>Traditionelle Feldforschung:</vt:lpstr>
      <vt:lpstr>Kritik und Grenzen: </vt:lpstr>
      <vt:lpstr>Konzept der Assemblage: </vt:lpstr>
      <vt:lpstr>Methodologische Implikationen: </vt:lpstr>
      <vt:lpstr>Beispiel: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Melike Birinci</dc:creator>
  <cp:lastModifiedBy>Melike Birinci</cp:lastModifiedBy>
  <cp:revision>1</cp:revision>
  <dcterms:created xsi:type="dcterms:W3CDTF">2024-10-29T13:35:43Z</dcterms:created>
  <dcterms:modified xsi:type="dcterms:W3CDTF">2024-10-29T14:09:53Z</dcterms:modified>
</cp:coreProperties>
</file>