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16" r:id="rId3"/>
  </p:sldMasterIdLst>
  <p:notesMasterIdLst>
    <p:notesMasterId r:id="rId86"/>
  </p:notesMasterIdLst>
  <p:handoutMasterIdLst>
    <p:handoutMasterId r:id="rId87"/>
  </p:handoutMasterIdLst>
  <p:sldIdLst>
    <p:sldId id="259" r:id="rId4"/>
    <p:sldId id="260" r:id="rId5"/>
    <p:sldId id="394" r:id="rId6"/>
    <p:sldId id="282" r:id="rId7"/>
    <p:sldId id="280" r:id="rId8"/>
    <p:sldId id="330" r:id="rId9"/>
    <p:sldId id="281" r:id="rId10"/>
    <p:sldId id="369" r:id="rId11"/>
    <p:sldId id="284" r:id="rId12"/>
    <p:sldId id="285" r:id="rId13"/>
    <p:sldId id="288" r:id="rId14"/>
    <p:sldId id="370" r:id="rId15"/>
    <p:sldId id="290" r:id="rId16"/>
    <p:sldId id="331" r:id="rId17"/>
    <p:sldId id="332" r:id="rId18"/>
    <p:sldId id="286" r:id="rId19"/>
    <p:sldId id="397" r:id="rId20"/>
    <p:sldId id="398" r:id="rId21"/>
    <p:sldId id="399" r:id="rId22"/>
    <p:sldId id="297" r:id="rId23"/>
    <p:sldId id="298" r:id="rId24"/>
    <p:sldId id="336" r:id="rId25"/>
    <p:sldId id="301" r:id="rId26"/>
    <p:sldId id="371" r:id="rId27"/>
    <p:sldId id="388" r:id="rId28"/>
    <p:sldId id="430" r:id="rId29"/>
    <p:sldId id="401" r:id="rId30"/>
    <p:sldId id="400" r:id="rId31"/>
    <p:sldId id="306" r:id="rId32"/>
    <p:sldId id="305" r:id="rId33"/>
    <p:sldId id="307" r:id="rId34"/>
    <p:sldId id="365" r:id="rId35"/>
    <p:sldId id="364" r:id="rId36"/>
    <p:sldId id="342" r:id="rId37"/>
    <p:sldId id="312" r:id="rId38"/>
    <p:sldId id="313" r:id="rId39"/>
    <p:sldId id="389" r:id="rId40"/>
    <p:sldId id="390" r:id="rId41"/>
    <p:sldId id="391" r:id="rId42"/>
    <p:sldId id="392" r:id="rId43"/>
    <p:sldId id="396" r:id="rId44"/>
    <p:sldId id="372" r:id="rId45"/>
    <p:sldId id="373" r:id="rId46"/>
    <p:sldId id="337" r:id="rId47"/>
    <p:sldId id="403" r:id="rId48"/>
    <p:sldId id="510" r:id="rId49"/>
    <p:sldId id="408" r:id="rId50"/>
    <p:sldId id="409" r:id="rId51"/>
    <p:sldId id="410" r:id="rId52"/>
    <p:sldId id="411" r:id="rId53"/>
    <p:sldId id="327" r:id="rId54"/>
    <p:sldId id="341" r:id="rId55"/>
    <p:sldId id="377" r:id="rId56"/>
    <p:sldId id="395" r:id="rId57"/>
    <p:sldId id="328" r:id="rId58"/>
    <p:sldId id="509" r:id="rId59"/>
    <p:sldId id="383" r:id="rId60"/>
    <p:sldId id="379" r:id="rId61"/>
    <p:sldId id="382" r:id="rId62"/>
    <p:sldId id="381" r:id="rId63"/>
    <p:sldId id="384" r:id="rId64"/>
    <p:sldId id="385" r:id="rId65"/>
    <p:sldId id="350" r:id="rId66"/>
    <p:sldId id="505" r:id="rId67"/>
    <p:sldId id="257" r:id="rId68"/>
    <p:sldId id="258" r:id="rId69"/>
    <p:sldId id="413" r:id="rId70"/>
    <p:sldId id="506" r:id="rId71"/>
    <p:sldId id="262" r:id="rId72"/>
    <p:sldId id="263" r:id="rId73"/>
    <p:sldId id="264" r:id="rId74"/>
    <p:sldId id="507" r:id="rId75"/>
    <p:sldId id="414" r:id="rId76"/>
    <p:sldId id="508" r:id="rId77"/>
    <p:sldId id="266" r:id="rId78"/>
    <p:sldId id="504" r:id="rId79"/>
    <p:sldId id="499" r:id="rId80"/>
    <p:sldId id="503" r:id="rId81"/>
    <p:sldId id="459" r:id="rId82"/>
    <p:sldId id="351" r:id="rId83"/>
    <p:sldId id="279" r:id="rId84"/>
    <p:sldId id="275" r:id="rId85"/>
  </p:sldIdLst>
  <p:sldSz cx="12192000" cy="6858000"/>
  <p:notesSz cx="7099300" cy="10234613"/>
  <p:custDataLst>
    <p:tags r:id="rId8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25" userDrawn="1">
          <p15:clr>
            <a:srgbClr val="A4A3A4"/>
          </p15:clr>
        </p15:guide>
        <p15:guide id="4" orient="horz" pos="22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224">
          <p15:clr>
            <a:srgbClr val="A4A3A4"/>
          </p15:clr>
        </p15:guide>
        <p15:guide id="4"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aap" initials="s" lastIdx="2" clrIdx="0">
    <p:extLst>
      <p:ext uri="{19B8F6BF-5375-455C-9EA6-DF929625EA0E}">
        <p15:presenceInfo xmlns:p15="http://schemas.microsoft.com/office/powerpoint/2012/main" userId="schaap" providerId="None"/>
      </p:ext>
    </p:extLst>
  </p:cmAuthor>
  <p:cmAuthor id="2" name="zudrop" initials="z" lastIdx="1" clrIdx="1">
    <p:extLst>
      <p:ext uri="{19B8F6BF-5375-455C-9EA6-DF929625EA0E}">
        <p15:presenceInfo xmlns:p15="http://schemas.microsoft.com/office/powerpoint/2012/main" userId="zudrop" providerId="None"/>
      </p:ext>
    </p:extLst>
  </p:cmAuthor>
  <p:cmAuthor id="3" name="HiWi" initials="H" lastIdx="2" clrIdx="2">
    <p:extLst>
      <p:ext uri="{19B8F6BF-5375-455C-9EA6-DF929625EA0E}">
        <p15:presenceInfo xmlns:p15="http://schemas.microsoft.com/office/powerpoint/2012/main" userId="HiW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131"/>
    <a:srgbClr val="00549F"/>
    <a:srgbClr val="569AFF"/>
    <a:srgbClr val="00B050"/>
    <a:srgbClr val="FF0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49" autoAdjust="0"/>
    <p:restoredTop sz="88152" autoAdjust="0"/>
  </p:normalViewPr>
  <p:slideViewPr>
    <p:cSldViewPr>
      <p:cViewPr varScale="1">
        <p:scale>
          <a:sx n="103" d="100"/>
          <a:sy n="103" d="100"/>
        </p:scale>
        <p:origin x="114" y="360"/>
      </p:cViewPr>
      <p:guideLst>
        <p:guide orient="horz" pos="686"/>
        <p:guide pos="325"/>
        <p:guide orient="horz" pos="2260"/>
      </p:guideLst>
    </p:cSldViewPr>
  </p:slideViewPr>
  <p:outlineViewPr>
    <p:cViewPr>
      <p:scale>
        <a:sx n="33" d="100"/>
        <a:sy n="33" d="100"/>
      </p:scale>
      <p:origin x="0" y="2049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2" d="100"/>
          <a:sy n="72" d="100"/>
        </p:scale>
        <p:origin x="-1194" y="-90"/>
      </p:cViewPr>
      <p:guideLst>
        <p:guide orient="horz" pos="2880"/>
        <p:guide pos="2160"/>
        <p:guide orient="horz" pos="3224"/>
        <p:guide pos="2236"/>
      </p:guideLst>
    </p:cSldViewPr>
  </p:notesViewPr>
  <p:gridSpacing cx="180023" cy="180023"/>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commentAuthors" Target="commentAuthor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ags" Target="tags/tag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1" Type="http://schemas.openxmlformats.org/officeDocument/2006/relationships/oleObject" Target="file:///\\vkaw010.vka.rwth-aachen.de\Exzellenzcluster_Phase2$\14_Antrag_Phase3\05_Begehung\01_Pr&#228;sentation\Daten_Motivation\PtL_Metastudi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52475515950501E-2"/>
          <c:y val="3.6666666666666667E-2"/>
          <c:w val="0.90051546670680127"/>
          <c:h val="0.91700155152433194"/>
        </c:manualLayout>
      </c:layout>
      <c:barChart>
        <c:barDir val="col"/>
        <c:grouping val="stacked"/>
        <c:varyColors val="0"/>
        <c:ser>
          <c:idx val="0"/>
          <c:order val="0"/>
          <c:spPr>
            <a:solidFill>
              <a:schemeClr val="accent3"/>
            </a:solidFill>
            <a:ln>
              <a:noFill/>
            </a:ln>
            <a:effectLst/>
          </c:spPr>
          <c:invertIfNegative val="0"/>
          <c:cat>
            <c:multiLvlStrRef>
              <c:f>Verkehr1!$D$20:$E$27</c:f>
              <c:multiLvlStrCache>
                <c:ptCount val="7"/>
                <c:lvl>
                  <c:pt idx="0">
                    <c:v>ISE_85_ambMixBeschl</c:v>
                  </c:pt>
                  <c:pt idx="1">
                    <c:v>ÖKO_95</c:v>
                  </c:pt>
                  <c:pt idx="2">
                    <c:v>NIT_94,5</c:v>
                  </c:pt>
                  <c:pt idx="3">
                    <c:v>BCG_95_GLO</c:v>
                  </c:pt>
                  <c:pt idx="4">
                    <c:v>ENV_100_elek</c:v>
                  </c:pt>
                  <c:pt idx="5">
                    <c:v>FRO_95_Strom</c:v>
                  </c:pt>
                  <c:pt idx="6">
                    <c:v>FRO_95_StromPtG</c:v>
                  </c:pt>
                </c:lvl>
                <c:lvl>
                  <c:pt idx="0">
                    <c:v>85</c:v>
                  </c:pt>
                  <c:pt idx="1">
                    <c:v>95</c:v>
                  </c:pt>
                </c:lvl>
              </c:multiLvlStrCache>
            </c:multiLvlStrRef>
          </c:cat>
          <c:val>
            <c:numRef>
              <c:f>Verkehr1!$F$20:$F$26</c:f>
              <c:numCache>
                <c:formatCode>General</c:formatCode>
                <c:ptCount val="7"/>
                <c:pt idx="0">
                  <c:v>8.2608695652173908E-2</c:v>
                </c:pt>
                <c:pt idx="1">
                  <c:v>0</c:v>
                </c:pt>
                <c:pt idx="2">
                  <c:v>0.45163947469414883</c:v>
                </c:pt>
                <c:pt idx="3">
                  <c:v>5.8974358974358973E-2</c:v>
                </c:pt>
                <c:pt idx="4">
                  <c:v>0</c:v>
                </c:pt>
                <c:pt idx="5">
                  <c:v>0</c:v>
                </c:pt>
                <c:pt idx="6">
                  <c:v>0</c:v>
                </c:pt>
              </c:numCache>
            </c:numRef>
          </c:val>
          <c:extLst>
            <c:ext xmlns:c16="http://schemas.microsoft.com/office/drawing/2014/chart" uri="{C3380CC4-5D6E-409C-BE32-E72D297353CC}">
              <c16:uniqueId val="{00000000-B361-40EC-8169-4CC6074D3BA1}"/>
            </c:ext>
          </c:extLst>
        </c:ser>
        <c:ser>
          <c:idx val="1"/>
          <c:order val="1"/>
          <c:spPr>
            <a:solidFill>
              <a:schemeClr val="accent3"/>
            </a:solidFill>
            <a:ln>
              <a:noFill/>
            </a:ln>
            <a:effectLst/>
          </c:spPr>
          <c:invertIfNegative val="0"/>
          <c:cat>
            <c:multiLvlStrRef>
              <c:f>Verkehr1!$D$20:$E$27</c:f>
              <c:multiLvlStrCache>
                <c:ptCount val="7"/>
                <c:lvl>
                  <c:pt idx="0">
                    <c:v>ISE_85_ambMixBeschl</c:v>
                  </c:pt>
                  <c:pt idx="1">
                    <c:v>ÖKO_95</c:v>
                  </c:pt>
                  <c:pt idx="2">
                    <c:v>NIT_94,5</c:v>
                  </c:pt>
                  <c:pt idx="3">
                    <c:v>BCG_95_GLO</c:v>
                  </c:pt>
                  <c:pt idx="4">
                    <c:v>ENV_100_elek</c:v>
                  </c:pt>
                  <c:pt idx="5">
                    <c:v>FRO_95_Strom</c:v>
                  </c:pt>
                  <c:pt idx="6">
                    <c:v>FRO_95_StromPtG</c:v>
                  </c:pt>
                </c:lvl>
                <c:lvl>
                  <c:pt idx="0">
                    <c:v>85</c:v>
                  </c:pt>
                  <c:pt idx="1">
                    <c:v>95</c:v>
                  </c:pt>
                </c:lvl>
              </c:multiLvlStrCache>
            </c:multiLvlStrRef>
          </c:cat>
          <c:val>
            <c:numRef>
              <c:f>Verkehr1!$G$20:$G$26</c:f>
              <c:numCache>
                <c:formatCode>General</c:formatCode>
                <c:ptCount val="7"/>
                <c:pt idx="0">
                  <c:v>8.6956521739130432E-2</c:v>
                </c:pt>
                <c:pt idx="1">
                  <c:v>0</c:v>
                </c:pt>
                <c:pt idx="2">
                  <c:v>0</c:v>
                </c:pt>
                <c:pt idx="3">
                  <c:v>7.179487179487179E-2</c:v>
                </c:pt>
                <c:pt idx="4">
                  <c:v>0</c:v>
                </c:pt>
                <c:pt idx="5">
                  <c:v>0</c:v>
                </c:pt>
                <c:pt idx="6">
                  <c:v>0</c:v>
                </c:pt>
              </c:numCache>
            </c:numRef>
          </c:val>
          <c:extLst>
            <c:ext xmlns:c16="http://schemas.microsoft.com/office/drawing/2014/chart" uri="{C3380CC4-5D6E-409C-BE32-E72D297353CC}">
              <c16:uniqueId val="{00000001-B361-40EC-8169-4CC6074D3BA1}"/>
            </c:ext>
          </c:extLst>
        </c:ser>
        <c:ser>
          <c:idx val="2"/>
          <c:order val="2"/>
          <c:spPr>
            <a:solidFill>
              <a:schemeClr val="accent3"/>
            </a:solidFill>
            <a:ln>
              <a:noFill/>
            </a:ln>
            <a:effectLst/>
          </c:spPr>
          <c:invertIfNegative val="0"/>
          <c:cat>
            <c:multiLvlStrRef>
              <c:f>Verkehr1!$D$20:$E$27</c:f>
              <c:multiLvlStrCache>
                <c:ptCount val="7"/>
                <c:lvl>
                  <c:pt idx="0">
                    <c:v>ISE_85_ambMixBeschl</c:v>
                  </c:pt>
                  <c:pt idx="1">
                    <c:v>ÖKO_95</c:v>
                  </c:pt>
                  <c:pt idx="2">
                    <c:v>NIT_94,5</c:v>
                  </c:pt>
                  <c:pt idx="3">
                    <c:v>BCG_95_GLO</c:v>
                  </c:pt>
                  <c:pt idx="4">
                    <c:v>ENV_100_elek</c:v>
                  </c:pt>
                  <c:pt idx="5">
                    <c:v>FRO_95_Strom</c:v>
                  </c:pt>
                  <c:pt idx="6">
                    <c:v>FRO_95_StromPtG</c:v>
                  </c:pt>
                </c:lvl>
                <c:lvl>
                  <c:pt idx="0">
                    <c:v>85</c:v>
                  </c:pt>
                  <c:pt idx="1">
                    <c:v>95</c:v>
                  </c:pt>
                </c:lvl>
              </c:multiLvlStrCache>
            </c:multiLvlStrRef>
          </c:cat>
          <c:val>
            <c:numRef>
              <c:f>Verkehr1!$H$20:$H$26</c:f>
              <c:numCache>
                <c:formatCode>General</c:formatCode>
                <c:ptCount val="7"/>
                <c:pt idx="0">
                  <c:v>0</c:v>
                </c:pt>
                <c:pt idx="1">
                  <c:v>0</c:v>
                </c:pt>
                <c:pt idx="2">
                  <c:v>0</c:v>
                </c:pt>
                <c:pt idx="3">
                  <c:v>0</c:v>
                </c:pt>
                <c:pt idx="4">
                  <c:v>0.33298374410068171</c:v>
                </c:pt>
                <c:pt idx="5">
                  <c:v>0</c:v>
                </c:pt>
                <c:pt idx="6">
                  <c:v>0.24</c:v>
                </c:pt>
              </c:numCache>
            </c:numRef>
          </c:val>
          <c:extLst>
            <c:ext xmlns:c16="http://schemas.microsoft.com/office/drawing/2014/chart" uri="{C3380CC4-5D6E-409C-BE32-E72D297353CC}">
              <c16:uniqueId val="{00000002-B361-40EC-8169-4CC6074D3BA1}"/>
            </c:ext>
          </c:extLst>
        </c:ser>
        <c:ser>
          <c:idx val="3"/>
          <c:order val="3"/>
          <c:spPr>
            <a:solidFill>
              <a:schemeClr val="tx2"/>
            </a:solidFill>
            <a:ln>
              <a:noFill/>
            </a:ln>
            <a:effectLst/>
          </c:spPr>
          <c:invertIfNegative val="0"/>
          <c:cat>
            <c:multiLvlStrRef>
              <c:f>Verkehr1!$D$20:$E$27</c:f>
              <c:multiLvlStrCache>
                <c:ptCount val="7"/>
                <c:lvl>
                  <c:pt idx="0">
                    <c:v>ISE_85_ambMixBeschl</c:v>
                  </c:pt>
                  <c:pt idx="1">
                    <c:v>ÖKO_95</c:v>
                  </c:pt>
                  <c:pt idx="2">
                    <c:v>NIT_94,5</c:v>
                  </c:pt>
                  <c:pt idx="3">
                    <c:v>BCG_95_GLO</c:v>
                  </c:pt>
                  <c:pt idx="4">
                    <c:v>ENV_100_elek</c:v>
                  </c:pt>
                  <c:pt idx="5">
                    <c:v>FRO_95_Strom</c:v>
                  </c:pt>
                  <c:pt idx="6">
                    <c:v>FRO_95_StromPtG</c:v>
                  </c:pt>
                </c:lvl>
                <c:lvl>
                  <c:pt idx="0">
                    <c:v>85</c:v>
                  </c:pt>
                  <c:pt idx="1">
                    <c:v>95</c:v>
                  </c:pt>
                </c:lvl>
              </c:multiLvlStrCache>
            </c:multiLvlStrRef>
          </c:cat>
          <c:val>
            <c:numRef>
              <c:f>Verkehr1!$I$20:$I$26</c:f>
              <c:numCache>
                <c:formatCode>General</c:formatCode>
                <c:ptCount val="7"/>
                <c:pt idx="0">
                  <c:v>4.0579710144927533E-2</c:v>
                </c:pt>
                <c:pt idx="1">
                  <c:v>0.30550404615242521</c:v>
                </c:pt>
                <c:pt idx="2">
                  <c:v>0</c:v>
                </c:pt>
                <c:pt idx="3">
                  <c:v>0.55641025641025643</c:v>
                </c:pt>
                <c:pt idx="4">
                  <c:v>0.37493445201887782</c:v>
                </c:pt>
                <c:pt idx="5">
                  <c:v>0.79999999999999993</c:v>
                </c:pt>
                <c:pt idx="6">
                  <c:v>0.71</c:v>
                </c:pt>
              </c:numCache>
            </c:numRef>
          </c:val>
          <c:extLst>
            <c:ext xmlns:c16="http://schemas.microsoft.com/office/drawing/2014/chart" uri="{C3380CC4-5D6E-409C-BE32-E72D297353CC}">
              <c16:uniqueId val="{00000003-B361-40EC-8169-4CC6074D3BA1}"/>
            </c:ext>
          </c:extLst>
        </c:ser>
        <c:dLbls>
          <c:showLegendKey val="0"/>
          <c:showVal val="0"/>
          <c:showCatName val="0"/>
          <c:showSerName val="0"/>
          <c:showPercent val="0"/>
          <c:showBubbleSize val="0"/>
        </c:dLbls>
        <c:gapWidth val="75"/>
        <c:overlap val="100"/>
        <c:axId val="623008240"/>
        <c:axId val="623014904"/>
      </c:barChart>
      <c:catAx>
        <c:axId val="623008240"/>
        <c:scaling>
          <c:orientation val="minMax"/>
        </c:scaling>
        <c:delete val="1"/>
        <c:axPos val="b"/>
        <c:numFmt formatCode="General" sourceLinked="1"/>
        <c:majorTickMark val="none"/>
        <c:minorTickMark val="none"/>
        <c:tickLblPos val="nextTo"/>
        <c:crossAx val="623014904"/>
        <c:crosses val="autoZero"/>
        <c:auto val="1"/>
        <c:lblAlgn val="ctr"/>
        <c:lblOffset val="100"/>
        <c:noMultiLvlLbl val="0"/>
      </c:catAx>
      <c:valAx>
        <c:axId val="623014904"/>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23008240"/>
        <c:crosses val="autoZero"/>
        <c:crossBetween val="between"/>
        <c:majorUnit val="0.2"/>
        <c:dispUnits>
          <c:custUnit val="1.0000000000000002E-2"/>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E456163-82C1-49F6-B6F2-C406D46D9E66}" type="datetimeFigureOut">
              <a:rPr lang="de-DE" smtClean="0"/>
              <a:pPr/>
              <a:t>10.11.2021</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6F358917-7B21-4DEB-A1C2-CBE918A02E10}" type="slidenum">
              <a:rPr lang="de-DE" smtClean="0"/>
              <a:pPr/>
              <a:t>‹#›</a:t>
            </a:fld>
            <a:endParaRPr lang="de-DE"/>
          </a:p>
        </p:txBody>
      </p:sp>
    </p:spTree>
    <p:extLst>
      <p:ext uri="{BB962C8B-B14F-4D97-AF65-F5344CB8AC3E}">
        <p14:creationId xmlns:p14="http://schemas.microsoft.com/office/powerpoint/2010/main" val="3475196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05B7348-D002-4E89-9D00-950B690EC2A2}" type="datetimeFigureOut">
              <a:rPr lang="de-DE" smtClean="0"/>
              <a:pPr/>
              <a:t>10.11.2021</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1C1BCF4-49A2-4B2E-8644-7240B4E49BD5}" type="slidenum">
              <a:rPr lang="de-DE" smtClean="0"/>
              <a:pPr/>
              <a:t>‹#›</a:t>
            </a:fld>
            <a:endParaRPr lang="de-DE"/>
          </a:p>
        </p:txBody>
      </p:sp>
    </p:spTree>
    <p:extLst>
      <p:ext uri="{BB962C8B-B14F-4D97-AF65-F5344CB8AC3E}">
        <p14:creationId xmlns:p14="http://schemas.microsoft.com/office/powerpoint/2010/main" val="29431586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wikipedia.org/wiki/Gewerbesteuer"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gesetze-im-internet.de/gewstg/__11.html" TargetMode="External"/><Relationship Id="rId5" Type="http://schemas.openxmlformats.org/officeDocument/2006/relationships/hyperlink" Target="https://de.wikipedia.org/wiki/Freibetrag" TargetMode="External"/><Relationship Id="rId4" Type="http://schemas.openxmlformats.org/officeDocument/2006/relationships/hyperlink" Target="https://de.wikipedia.org/wiki/Deutschland"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673318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5D39C-2951-42B8-9545-050A7F01ADB7}" type="slidenum">
              <a:rPr lang="de-DE" smtClean="0"/>
              <a:pPr/>
              <a:t>70</a:t>
            </a:fld>
            <a:endParaRPr lang="de-DE"/>
          </a:p>
        </p:txBody>
      </p:sp>
    </p:spTree>
    <p:extLst>
      <p:ext uri="{BB962C8B-B14F-4D97-AF65-F5344CB8AC3E}">
        <p14:creationId xmlns:p14="http://schemas.microsoft.com/office/powerpoint/2010/main" val="332898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5D39C-2951-42B8-9545-050A7F01ADB7}" type="slidenum">
              <a:rPr lang="de-DE" smtClean="0"/>
              <a:pPr/>
              <a:t>71</a:t>
            </a:fld>
            <a:endParaRPr lang="de-DE"/>
          </a:p>
        </p:txBody>
      </p:sp>
    </p:spTree>
    <p:extLst>
      <p:ext uri="{BB962C8B-B14F-4D97-AF65-F5344CB8AC3E}">
        <p14:creationId xmlns:p14="http://schemas.microsoft.com/office/powerpoint/2010/main" val="259482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687255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14745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90358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5592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dirty="0"/>
              <a:t>Gewerbeertrag * Steuermesszahl = Gewerbesteuermessbetrag</a:t>
            </a:r>
          </a:p>
          <a:p>
            <a:r>
              <a:rPr lang="de-DE" dirty="0"/>
              <a:t>Gewerbesteuermessbetrag</a:t>
            </a:r>
            <a:r>
              <a:rPr lang="de-DE" baseline="0" dirty="0"/>
              <a:t> * Gewerbesteuerhebesatz = </a:t>
            </a:r>
            <a:r>
              <a:rPr lang="de-DE" dirty="0"/>
              <a:t>Gewerbesteuer</a:t>
            </a:r>
          </a:p>
          <a:p>
            <a:endParaRPr lang="de-DE" dirty="0"/>
          </a:p>
          <a:p>
            <a:r>
              <a:rPr lang="de-DE" b="1" dirty="0"/>
              <a:t>Steuermesszahl:</a:t>
            </a:r>
            <a:r>
              <a:rPr lang="de-DE" dirty="0"/>
              <a:t> Faktor zur Ermittlung der </a:t>
            </a:r>
            <a:r>
              <a:rPr lang="de-DE" dirty="0">
                <a:hlinkClick r:id="rId3" tooltip="Gewerbesteuer"/>
              </a:rPr>
              <a:t>Gewerbesteuer</a:t>
            </a:r>
            <a:r>
              <a:rPr lang="de-DE" dirty="0"/>
              <a:t> in </a:t>
            </a:r>
            <a:r>
              <a:rPr lang="de-DE" dirty="0">
                <a:hlinkClick r:id="rId4" tooltip="Deutschland"/>
              </a:rPr>
              <a:t>Deutschland</a:t>
            </a:r>
            <a:r>
              <a:rPr lang="de-DE" dirty="0"/>
              <a:t>. Der nach Abzug des </a:t>
            </a:r>
            <a:r>
              <a:rPr lang="de-DE" dirty="0">
                <a:hlinkClick r:id="rId5" tooltip="Freibetrag"/>
              </a:rPr>
              <a:t>Freibetrages</a:t>
            </a:r>
            <a:r>
              <a:rPr lang="de-DE" dirty="0"/>
              <a:t> verbleibende Gewerbeertrag wird mit einer Steuermesszahl multipliziert und ergibt so die Bemessungsgrundlage für die Gewerbesteuer. Bis 2008 war die Steuermesszahl gestaffelt, ab 2009 beträgt sie einheitlich 3,5 %, vergleiche hierzu die Vorschrift des </a:t>
            </a:r>
            <a:r>
              <a:rPr lang="de-DE" dirty="0">
                <a:hlinkClick r:id="rId6"/>
              </a:rPr>
              <a:t>§ 11 GewStG</a:t>
            </a:r>
            <a:endParaRPr lang="de-DE" dirty="0"/>
          </a:p>
          <a:p>
            <a:endParaRPr lang="de-DE" dirty="0"/>
          </a:p>
          <a:p>
            <a:r>
              <a:rPr lang="de-DE" dirty="0"/>
              <a:t>http://orgprints.org/5046/1/5046-02OE469-uni-hohenheim-2003-raeuml-verteilg.pdf</a:t>
            </a:r>
          </a:p>
          <a:p>
            <a:r>
              <a:rPr lang="de-DE" dirty="0"/>
              <a:t>http://orgprints.org/1844/1/F25-oeko-anbau-nrw.pdf</a:t>
            </a:r>
          </a:p>
        </p:txBody>
      </p:sp>
    </p:spTree>
    <p:extLst>
      <p:ext uri="{BB962C8B-B14F-4D97-AF65-F5344CB8AC3E}">
        <p14:creationId xmlns:p14="http://schemas.microsoft.com/office/powerpoint/2010/main" val="90718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Tripelalgorithmus</a:t>
            </a:r>
            <a:r>
              <a:rPr lang="de-DE" baseline="0" dirty="0"/>
              <a:t> soll nicht mehr in der VL vorgerechnet werden.</a:t>
            </a:r>
            <a:endParaRPr lang="de-DE" dirty="0"/>
          </a:p>
        </p:txBody>
      </p:sp>
      <p:sp>
        <p:nvSpPr>
          <p:cNvPr id="4" name="Foliennummernplatzhalter 3"/>
          <p:cNvSpPr>
            <a:spLocks noGrp="1"/>
          </p:cNvSpPr>
          <p:nvPr>
            <p:ph type="sldNum" sz="quarter" idx="10"/>
          </p:nvPr>
        </p:nvSpPr>
        <p:spPr/>
        <p:txBody>
          <a:bodyPr/>
          <a:lstStyle/>
          <a:p>
            <a:fld id="{6C75D39C-2951-42B8-9545-050A7F01ADB7}" type="slidenum">
              <a:rPr lang="de-DE" smtClean="0"/>
              <a:pPr/>
              <a:t>27</a:t>
            </a:fld>
            <a:endParaRPr lang="de-DE"/>
          </a:p>
        </p:txBody>
      </p:sp>
    </p:spTree>
    <p:extLst>
      <p:ext uri="{BB962C8B-B14F-4D97-AF65-F5344CB8AC3E}">
        <p14:creationId xmlns:p14="http://schemas.microsoft.com/office/powerpoint/2010/main" val="391472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r>
              <a:rPr lang="de-DE" sz="1200" dirty="0"/>
              <a:t>Quelle: https://ch.mymuesli.com/blog/2011/08/04/wir-ziehen-in-eine-neue-manufaktur-um-bald-jedenfalls/</a:t>
            </a:r>
          </a:p>
          <a:p>
            <a:r>
              <a:rPr lang="de-DE" sz="1200" dirty="0"/>
              <a:t>Quelle: https://ch.mymuesli.com/ueber-uns/story</a:t>
            </a:r>
          </a:p>
          <a:p>
            <a:endParaRPr lang="de-DE" dirty="0"/>
          </a:p>
        </p:txBody>
      </p:sp>
    </p:spTree>
    <p:extLst>
      <p:ext uri="{BB962C8B-B14F-4D97-AF65-F5344CB8AC3E}">
        <p14:creationId xmlns:p14="http://schemas.microsoft.com/office/powerpoint/2010/main" val="42117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Quelle: http://www.salzburg.com/nachrichten/salzburg/wirtschaft/sn/artikel/mymuesli-eroeffnet-ersten-laden-in-salzburg-142361/</a:t>
            </a:r>
            <a:br>
              <a:rPr lang="de-DE" sz="1200" dirty="0"/>
            </a:br>
            <a:r>
              <a:rPr lang="de-DE" sz="1200" dirty="0"/>
              <a:t>http://www.moneycab.com/mcc/2015/09/03/mymuesli-eroeffnet-ersten-schweizer-store-in-bern/</a:t>
            </a:r>
            <a:br>
              <a:rPr lang="de-DE" sz="1200" dirty="0"/>
            </a:br>
            <a:r>
              <a:rPr lang="de-DE" sz="1200" dirty="0"/>
              <a:t>http://www.blick.ch/news/schweiz/bern/mymuesli-kommt-in-die-schweiz-deutsche-wildern-in-unserem-birchermueesli-markt-id3879992.html</a:t>
            </a:r>
          </a:p>
          <a:p>
            <a:endParaRPr lang="de-DE" dirty="0"/>
          </a:p>
        </p:txBody>
      </p:sp>
    </p:spTree>
    <p:extLst>
      <p:ext uri="{BB962C8B-B14F-4D97-AF65-F5344CB8AC3E}">
        <p14:creationId xmlns:p14="http://schemas.microsoft.com/office/powerpoint/2010/main" val="225106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058497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4AA6088-1FF0-4E53-845C-EFEDD1C948F8}" type="slidenum">
              <a:rPr lang="de-DE" smtClean="0"/>
              <a:pPr/>
              <a:t>65</a:t>
            </a:fld>
            <a:endParaRPr lang="de-DE"/>
          </a:p>
        </p:txBody>
      </p:sp>
    </p:spTree>
    <p:extLst>
      <p:ext uri="{BB962C8B-B14F-4D97-AF65-F5344CB8AC3E}">
        <p14:creationId xmlns:p14="http://schemas.microsoft.com/office/powerpoint/2010/main" val="96869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9700" y="768350"/>
            <a:ext cx="6819900" cy="3836988"/>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6088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C75D39C-2951-42B8-9545-050A7F01ADB7}" type="slidenum">
              <a:rPr lang="de-DE" smtClean="0"/>
              <a:pPr/>
              <a:t>69</a:t>
            </a:fld>
            <a:endParaRPr lang="de-DE"/>
          </a:p>
        </p:txBody>
      </p:sp>
    </p:spTree>
    <p:extLst>
      <p:ext uri="{BB962C8B-B14F-4D97-AF65-F5344CB8AC3E}">
        <p14:creationId xmlns:p14="http://schemas.microsoft.com/office/powerpoint/2010/main" val="1278234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_Text">
    <p:spTree>
      <p:nvGrpSpPr>
        <p:cNvPr id="1" name=""/>
        <p:cNvGrpSpPr/>
        <p:nvPr/>
      </p:nvGrpSpPr>
      <p:grpSpPr>
        <a:xfrm>
          <a:off x="0" y="0"/>
          <a:ext cx="0" cy="0"/>
          <a:chOff x="0" y="0"/>
          <a:chExt cx="0" cy="0"/>
        </a:xfrm>
      </p:grpSpPr>
      <p:sp>
        <p:nvSpPr>
          <p:cNvPr id="7" name="Title 1"/>
          <p:cNvSpPr>
            <a:spLocks noGrp="1"/>
          </p:cNvSpPr>
          <p:nvPr>
            <p:ph type="ctrTitle"/>
          </p:nvPr>
        </p:nvSpPr>
        <p:spPr>
          <a:xfrm>
            <a:off x="384000" y="2487600"/>
            <a:ext cx="1142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2" name="Subtitle 2"/>
          <p:cNvSpPr>
            <a:spLocks noGrp="1"/>
          </p:cNvSpPr>
          <p:nvPr>
            <p:ph type="subTitle" idx="1"/>
          </p:nvPr>
        </p:nvSpPr>
        <p:spPr>
          <a:xfrm>
            <a:off x="384000" y="2980801"/>
            <a:ext cx="11424000" cy="448200"/>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cxnSp>
        <p:nvCxnSpPr>
          <p:cNvPr id="8" name="Gerade Verbindung 7"/>
          <p:cNvCxnSpPr/>
          <p:nvPr userDrawn="1"/>
        </p:nvCxnSpPr>
        <p:spPr>
          <a:xfrm>
            <a:off x="335360" y="3344776"/>
            <a:ext cx="11856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7"/>
          <p:cNvSpPr>
            <a:spLocks noChangeArrowheads="1"/>
          </p:cNvSpPr>
          <p:nvPr userDrawn="1"/>
        </p:nvSpPr>
        <p:spPr bwMode="auto">
          <a:xfrm>
            <a:off x="351307" y="3564185"/>
            <a:ext cx="4680520" cy="1369606"/>
          </a:xfrm>
          <a:prstGeom prst="rect">
            <a:avLst/>
          </a:prstGeom>
          <a:noFill/>
          <a:ln w="9525">
            <a:noFill/>
            <a:miter lim="800000"/>
            <a:headEnd/>
            <a:tailEnd/>
          </a:ln>
        </p:spPr>
        <p:txBody>
          <a:bodyPr wrap="square" lIns="0" tIns="0" rIns="0" bIns="0">
            <a:spAutoFit/>
          </a:bodyPr>
          <a:lstStyle/>
          <a:p>
            <a:pPr marL="0" marR="0" indent="0" algn="l" defTabSz="914400" rtl="0" eaLnBrk="0" fontAlgn="auto" latinLnBrk="0" hangingPunct="0">
              <a:lnSpc>
                <a:spcPct val="100000"/>
              </a:lnSpc>
              <a:spcBef>
                <a:spcPts val="0"/>
              </a:spcBef>
              <a:spcAft>
                <a:spcPts val="0"/>
              </a:spcAft>
              <a:buClrTx/>
              <a:buSzTx/>
              <a:buFontTx/>
              <a:buNone/>
              <a:tabLst/>
              <a:defRPr/>
            </a:pPr>
            <a:r>
              <a:rPr lang="de-DE" sz="1500" b="1" dirty="0">
                <a:solidFill>
                  <a:srgbClr val="00549F"/>
                </a:solidFill>
                <a:ea typeface="ＭＳ Ｐゴシック" pitchFamily="34" charset="-128"/>
              </a:rPr>
              <a:t>Prof. Dr. Grit Walther</a:t>
            </a:r>
          </a:p>
          <a:p>
            <a:pPr eaLnBrk="0" hangingPunct="0"/>
            <a:r>
              <a:rPr lang="de-DE" sz="1500" dirty="0">
                <a:solidFill>
                  <a:srgbClr val="000000"/>
                </a:solidFill>
                <a:latin typeface="Arial" pitchFamily="34" charset="0"/>
                <a:cs typeface="Arial" pitchFamily="34" charset="0"/>
              </a:rPr>
              <a:t>Lehrstuhl für Operations Management</a:t>
            </a:r>
          </a:p>
          <a:p>
            <a:pPr eaLnBrk="0" hangingPunct="0"/>
            <a:r>
              <a:rPr lang="de-DE" sz="1500" dirty="0">
                <a:solidFill>
                  <a:srgbClr val="000000"/>
                </a:solidFill>
                <a:latin typeface="Arial" pitchFamily="34" charset="0"/>
                <a:cs typeface="Arial" pitchFamily="34" charset="0"/>
              </a:rPr>
              <a:t>RWTH Aachen</a:t>
            </a:r>
          </a:p>
          <a:p>
            <a:pPr eaLnBrk="0" hangingPunct="0">
              <a:spcAft>
                <a:spcPct val="50000"/>
              </a:spcAft>
            </a:pPr>
            <a:r>
              <a:rPr lang="de-DE" sz="1500" dirty="0">
                <a:solidFill>
                  <a:srgbClr val="000000"/>
                </a:solidFill>
                <a:latin typeface="Arial" pitchFamily="34" charset="0"/>
                <a:cs typeface="Arial" pitchFamily="34" charset="0"/>
              </a:rPr>
              <a:t>Kackertstraße 7</a:t>
            </a:r>
            <a:br>
              <a:rPr lang="de-DE" sz="1500" dirty="0">
                <a:solidFill>
                  <a:srgbClr val="000000"/>
                </a:solidFill>
                <a:latin typeface="Arial" pitchFamily="34" charset="0"/>
                <a:cs typeface="Arial" pitchFamily="34" charset="0"/>
              </a:rPr>
            </a:br>
            <a:r>
              <a:rPr lang="de-DE" sz="1500" dirty="0">
                <a:solidFill>
                  <a:srgbClr val="000000"/>
                </a:solidFill>
                <a:latin typeface="Arial" pitchFamily="34" charset="0"/>
                <a:cs typeface="Arial" pitchFamily="34" charset="0"/>
              </a:rPr>
              <a:t>52072 Aachen</a:t>
            </a:r>
            <a:r>
              <a:rPr lang="de-DE" sz="1400" b="1" dirty="0">
                <a:solidFill>
                  <a:srgbClr val="000000"/>
                </a:solidFill>
                <a:latin typeface="Arial" pitchFamily="34" charset="0"/>
                <a:cs typeface="Arial" pitchFamily="34" charset="0"/>
              </a:rPr>
              <a:t> </a:t>
            </a:r>
            <a:br>
              <a:rPr lang="de-DE" sz="1400" b="1" dirty="0">
                <a:solidFill>
                  <a:srgbClr val="000000"/>
                </a:solidFill>
                <a:latin typeface="Tahoma" pitchFamily="34" charset="0"/>
              </a:rPr>
            </a:br>
            <a:endParaRPr lang="de-DE" sz="1400" b="1" dirty="0">
              <a:solidFill>
                <a:srgbClr val="000000"/>
              </a:solidFill>
              <a:latin typeface="Tahoma" pitchFamily="34" charset="0"/>
            </a:endParaRPr>
          </a:p>
        </p:txBody>
      </p:sp>
      <p:pic>
        <p:nvPicPr>
          <p:cNvPr id="10" name="Picture 2" descr="C:\Users\Felix Giedziella\Documents\Lehrstuhl\02 Logo\endgültiges Logo\02 Bildmarke und Text\PNG\rwth_om_rgb.png">
            <a:extLst>
              <a:ext uri="{FF2B5EF4-FFF2-40B4-BE49-F238E27FC236}">
                <a16:creationId xmlns:a16="http://schemas.microsoft.com/office/drawing/2014/main" id="{F5EA7767-F4A1-4E65-B388-BFE000FE0BF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6664" y="5382000"/>
            <a:ext cx="5279238" cy="14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2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rnziele-Folie">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334435" y="908052"/>
            <a:ext cx="11523133" cy="2700973"/>
          </a:xfrm>
          <a:prstGeom prst="rect">
            <a:avLst/>
          </a:prstGeom>
        </p:spPr>
        <p:txBody>
          <a:bodyPr/>
          <a:lstStyle>
            <a:lvl1pPr marL="92075" indent="-92075">
              <a:defRPr sz="2000"/>
            </a:lvl1pPr>
          </a:lstStyle>
          <a:p>
            <a:pPr lvl="0"/>
            <a:r>
              <a:rPr lang="de-DE" dirty="0"/>
              <a:t>Textmasterformat bearbeiten</a:t>
            </a:r>
          </a:p>
        </p:txBody>
      </p:sp>
      <p:sp>
        <p:nvSpPr>
          <p:cNvPr id="12" name="Inhaltsplatzhalter 11"/>
          <p:cNvSpPr>
            <a:spLocks noGrp="1"/>
          </p:cNvSpPr>
          <p:nvPr>
            <p:ph sz="quarter" idx="13"/>
          </p:nvPr>
        </p:nvSpPr>
        <p:spPr>
          <a:xfrm>
            <a:off x="340500" y="3789048"/>
            <a:ext cx="11523133" cy="2700345"/>
          </a:xfrm>
          <a:prstGeom prst="rect">
            <a:avLst/>
          </a:prstGeom>
        </p:spPr>
        <p:txBody>
          <a:bodyPr/>
          <a:lstStyle>
            <a:lvl1pPr marL="0" indent="0">
              <a:buNone/>
              <a:defRPr sz="2000"/>
            </a:lvl1pPr>
          </a:lstStyle>
          <a:p>
            <a:pPr lvl="0"/>
            <a:endParaRPr lang="de-DE" dirty="0"/>
          </a:p>
        </p:txBody>
      </p:sp>
      <p:sp>
        <p:nvSpPr>
          <p:cNvPr id="7" name="Textplatzhalter 6"/>
          <p:cNvSpPr>
            <a:spLocks noGrp="1"/>
          </p:cNvSpPr>
          <p:nvPr>
            <p:ph type="body" sz="quarter" idx="14" hasCustomPrompt="1"/>
          </p:nvPr>
        </p:nvSpPr>
        <p:spPr>
          <a:xfrm>
            <a:off x="335263" y="3"/>
            <a:ext cx="8161044"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4257327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oben rechts">
    <p:spTree>
      <p:nvGrpSpPr>
        <p:cNvPr id="1" name=""/>
        <p:cNvGrpSpPr/>
        <p:nvPr/>
      </p:nvGrpSpPr>
      <p:grpSpPr>
        <a:xfrm>
          <a:off x="0" y="0"/>
          <a:ext cx="0" cy="0"/>
          <a:chOff x="0" y="0"/>
          <a:chExt cx="0" cy="0"/>
        </a:xfrm>
      </p:grpSpPr>
      <p:sp>
        <p:nvSpPr>
          <p:cNvPr id="8" name="Textplatzhalter 7"/>
          <p:cNvSpPr>
            <a:spLocks noGrp="1"/>
          </p:cNvSpPr>
          <p:nvPr>
            <p:ph type="body" sz="quarter" idx="12" hasCustomPrompt="1"/>
          </p:nvPr>
        </p:nvSpPr>
        <p:spPr>
          <a:xfrm>
            <a:off x="334435" y="908050"/>
            <a:ext cx="5761567" cy="2520950"/>
          </a:xfrm>
          <a:prstGeom prst="rect">
            <a:avLst/>
          </a:prstGeom>
        </p:spPr>
        <p:txBody>
          <a:bodyPr/>
          <a:lstStyle>
            <a:lvl1pPr marL="0" indent="0">
              <a:buNone/>
              <a:defRPr sz="2000"/>
            </a:lvl1pPr>
          </a:lstStyle>
          <a:p>
            <a:pPr lvl="0"/>
            <a:r>
              <a:rPr lang="de-DE" dirty="0"/>
              <a:t>Textbereich</a:t>
            </a:r>
          </a:p>
        </p:txBody>
      </p:sp>
      <p:sp>
        <p:nvSpPr>
          <p:cNvPr id="12" name="Textplatzhalter 11"/>
          <p:cNvSpPr>
            <a:spLocks noGrp="1"/>
          </p:cNvSpPr>
          <p:nvPr>
            <p:ph type="body" sz="quarter" idx="14" hasCustomPrompt="1"/>
          </p:nvPr>
        </p:nvSpPr>
        <p:spPr>
          <a:xfrm>
            <a:off x="334435" y="3429000"/>
            <a:ext cx="11523133" cy="3060700"/>
          </a:xfrm>
          <a:prstGeom prst="rect">
            <a:avLst/>
          </a:prstGeom>
        </p:spPr>
        <p:txBody>
          <a:bodyPr/>
          <a:lstStyle>
            <a:lvl1pPr marL="0" indent="0">
              <a:buNone/>
              <a:defRPr sz="2000"/>
            </a:lvl1pPr>
          </a:lstStyle>
          <a:p>
            <a:pPr lvl="0"/>
            <a:r>
              <a:rPr lang="de-DE" dirty="0"/>
              <a:t>Textbereich</a:t>
            </a:r>
          </a:p>
        </p:txBody>
      </p:sp>
      <p:sp>
        <p:nvSpPr>
          <p:cNvPr id="5" name="Inhaltsplatzhalter 4"/>
          <p:cNvSpPr>
            <a:spLocks noGrp="1"/>
          </p:cNvSpPr>
          <p:nvPr>
            <p:ph sz="quarter" idx="15"/>
          </p:nvPr>
        </p:nvSpPr>
        <p:spPr>
          <a:xfrm>
            <a:off x="6096002" y="908050"/>
            <a:ext cx="5761567" cy="2520950"/>
          </a:xfrm>
          <a:prstGeom prst="rect">
            <a:avLst/>
          </a:prstGeom>
        </p:spPr>
        <p:txBody>
          <a:bodyPr/>
          <a:lstStyle>
            <a:lvl1pPr marL="0" indent="0">
              <a:buNone/>
              <a:defRPr sz="2000"/>
            </a:lvl1pPr>
          </a:lstStyle>
          <a:p>
            <a:pPr lvl="0"/>
            <a:endParaRPr lang="de-DE" dirty="0"/>
          </a:p>
        </p:txBody>
      </p:sp>
      <p:sp>
        <p:nvSpPr>
          <p:cNvPr id="9"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396489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m groß">
    <p:spTree>
      <p:nvGrpSpPr>
        <p:cNvPr id="1" name=""/>
        <p:cNvGrpSpPr/>
        <p:nvPr/>
      </p:nvGrpSpPr>
      <p:grpSpPr>
        <a:xfrm>
          <a:off x="0" y="0"/>
          <a:ext cx="0" cy="0"/>
          <a:chOff x="0" y="0"/>
          <a:chExt cx="0" cy="0"/>
        </a:xfrm>
      </p:grpSpPr>
      <p:sp>
        <p:nvSpPr>
          <p:cNvPr id="6" name="Diagrammplatzhalter 5"/>
          <p:cNvSpPr>
            <a:spLocks noGrp="1"/>
          </p:cNvSpPr>
          <p:nvPr>
            <p:ph type="chart" sz="quarter" idx="12"/>
          </p:nvPr>
        </p:nvSpPr>
        <p:spPr>
          <a:xfrm>
            <a:off x="334435" y="908050"/>
            <a:ext cx="11523133" cy="5581650"/>
          </a:xfrm>
          <a:prstGeom prst="rect">
            <a:avLst/>
          </a:prstGeom>
        </p:spPr>
        <p:txBody>
          <a:bodyPr/>
          <a:lstStyle>
            <a:lvl1pPr>
              <a:defRPr sz="2000"/>
            </a:lvl1pPr>
          </a:lstStyle>
          <a:p>
            <a:r>
              <a:rPr lang="de-DE" dirty="0"/>
              <a:t>Diagramm durch Klicken auf Symbol hinzufügen</a:t>
            </a:r>
          </a:p>
        </p:txBody>
      </p:sp>
      <p:sp>
        <p:nvSpPr>
          <p:cNvPr id="7"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1432949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3"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1325499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75734" y="1270000"/>
            <a:ext cx="11040533" cy="4859338"/>
          </a:xfrm>
          <a:prstGeom prst="rect">
            <a:avLst/>
          </a:prstGeom>
        </p:spPr>
        <p:txBody>
          <a:bodyPr lIns="36000" tIns="36000" rIns="36000" bIns="36000"/>
          <a:lstStyle>
            <a:lvl1pPr>
              <a:buFont typeface="Tahoma" pitchFamily="34" charset="0"/>
              <a:buChar char="•"/>
              <a:defRPr sz="2000">
                <a:solidFill>
                  <a:srgbClr val="060606"/>
                </a:solidFill>
                <a:latin typeface="Arial" pitchFamily="34" charset="0"/>
                <a:cs typeface="Arial" pitchFamily="34" charset="0"/>
              </a:defRPr>
            </a:lvl1pPr>
            <a:lvl2pPr marL="539750" indent="-180000">
              <a:buFont typeface="Arial" pitchFamily="34" charset="0"/>
              <a:buChar char="•"/>
              <a:defRPr sz="2000">
                <a:solidFill>
                  <a:srgbClr val="060606"/>
                </a:solidFill>
                <a:latin typeface="Arial" pitchFamily="34" charset="0"/>
                <a:cs typeface="Arial" pitchFamily="34" charset="0"/>
              </a:defRPr>
            </a:lvl2pPr>
            <a:lvl3pPr marL="900000" indent="-180000">
              <a:buFont typeface="Arial" pitchFamily="34" charset="0"/>
              <a:buChar char="•"/>
              <a:defRPr sz="2000">
                <a:solidFill>
                  <a:srgbClr val="060606"/>
                </a:solidFill>
                <a:latin typeface="Arial" pitchFamily="34" charset="0"/>
                <a:cs typeface="Arial" pitchFamily="34" charset="0"/>
              </a:defRPr>
            </a:lvl3pPr>
            <a:lvl4pPr marL="1260000" indent="-180000">
              <a:buFont typeface="Arial" pitchFamily="34" charset="0"/>
              <a:buChar char="•"/>
              <a:defRPr sz="2000">
                <a:solidFill>
                  <a:srgbClr val="060606"/>
                </a:solidFill>
                <a:latin typeface="Arial" pitchFamily="34" charset="0"/>
                <a:cs typeface="Arial" pitchFamily="34" charset="0"/>
              </a:defRPr>
            </a:lvl4pPr>
            <a:lvl5pPr marL="1620000" indent="-179388">
              <a:buFont typeface="Arial" pitchFamily="34" charset="0"/>
              <a:buChar char="•"/>
              <a:defRPr sz="2000">
                <a:solidFill>
                  <a:srgbClr val="060606"/>
                </a:solidFill>
                <a:latin typeface="Arial" pitchFamily="34" charset="0"/>
                <a:cs typeface="Arial"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4"/>
          <p:cNvSpPr>
            <a:spLocks noGrp="1"/>
          </p:cNvSpPr>
          <p:nvPr>
            <p:ph type="sldNum" sz="quarter" idx="4"/>
          </p:nvPr>
        </p:nvSpPr>
        <p:spPr>
          <a:xfrm>
            <a:off x="10314115" y="6645031"/>
            <a:ext cx="1871583" cy="18864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t>Seite </a:t>
            </a:r>
            <a:fld id="{CAA6C96E-2230-416D-AD7C-E86B56BC488A}" type="slidenum">
              <a:rPr lang="de-DE" smtClean="0"/>
              <a:pPr/>
              <a:t>‹#›</a:t>
            </a:fld>
            <a:endParaRPr lang="de-DE" dirty="0"/>
          </a:p>
        </p:txBody>
      </p:sp>
      <p:sp>
        <p:nvSpPr>
          <p:cNvPr id="6" name="Textplatzhalter 6"/>
          <p:cNvSpPr>
            <a:spLocks noGrp="1"/>
          </p:cNvSpPr>
          <p:nvPr>
            <p:ph type="body" sz="quarter" idx="13" hasCustomPrompt="1"/>
          </p:nvPr>
        </p:nvSpPr>
        <p:spPr>
          <a:xfrm>
            <a:off x="334433" y="1"/>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333389735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Zwei Überschriften">
    <p:spTree>
      <p:nvGrpSpPr>
        <p:cNvPr id="1" name=""/>
        <p:cNvGrpSpPr/>
        <p:nvPr/>
      </p:nvGrpSpPr>
      <p:grpSpPr>
        <a:xfrm>
          <a:off x="0" y="0"/>
          <a:ext cx="0" cy="0"/>
          <a:chOff x="0" y="0"/>
          <a:chExt cx="0" cy="0"/>
        </a:xfrm>
      </p:grpSpPr>
      <p:sp>
        <p:nvSpPr>
          <p:cNvPr id="6" name="Textplatzhalter 6"/>
          <p:cNvSpPr>
            <a:spLocks noGrp="1"/>
          </p:cNvSpPr>
          <p:nvPr>
            <p:ph type="body" sz="quarter" idx="13" hasCustomPrompt="1"/>
          </p:nvPr>
        </p:nvSpPr>
        <p:spPr>
          <a:xfrm>
            <a:off x="334433" y="1"/>
            <a:ext cx="8161873" cy="728663"/>
          </a:xfrm>
          <a:prstGeom prst="rect">
            <a:avLst/>
          </a:prstGeom>
        </p:spPr>
        <p:txBody>
          <a:bodyPr/>
          <a:lstStyle>
            <a:lvl1pPr marL="0" indent="0">
              <a:buNone/>
              <a:defRPr sz="1800" b="1"/>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33517114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684800"/>
            <a:ext cx="11484000" cy="3193200"/>
          </a:xfrm>
          <a:prstGeom prst="rect">
            <a:avLst/>
          </a:prstGeom>
        </p:spPr>
        <p:txBody>
          <a:bodyPr lIns="0" tIns="0" rIns="0" bIns="0"/>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6"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Tree>
    <p:extLst>
      <p:ext uri="{BB962C8B-B14F-4D97-AF65-F5344CB8AC3E}">
        <p14:creationId xmlns:p14="http://schemas.microsoft.com/office/powerpoint/2010/main" val="407929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_1/3 Farbe">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F0A73D3-FBC1-4D47-8543-A11BA3B4DC28}"/>
              </a:ext>
            </a:extLst>
          </p:cNvPr>
          <p:cNvSpPr/>
          <p:nvPr userDrawn="1"/>
        </p:nvSpPr>
        <p:spPr>
          <a:xfrm>
            <a:off x="0" y="0"/>
            <a:ext cx="12192000" cy="23129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ctr" eaLnBrk="1" fontAlgn="auto" hangingPunct="1">
              <a:spcBef>
                <a:spcPts val="0"/>
              </a:spcBef>
              <a:spcAft>
                <a:spcPts val="0"/>
              </a:spcAft>
              <a:defRPr/>
            </a:pPr>
            <a:endParaRPr lang="de-DE">
              <a:solidFill>
                <a:schemeClr val="bg1"/>
              </a:solidFill>
            </a:endParaRPr>
          </a:p>
        </p:txBody>
      </p:sp>
      <p:sp>
        <p:nvSpPr>
          <p:cNvPr id="7" name="Textfeld 6">
            <a:extLst>
              <a:ext uri="{FF2B5EF4-FFF2-40B4-BE49-F238E27FC236}">
                <a16:creationId xmlns:a16="http://schemas.microsoft.com/office/drawing/2014/main" id="{6F4CBBA1-954F-4A35-A14D-1D851EF8E326}"/>
              </a:ext>
            </a:extLst>
          </p:cNvPr>
          <p:cNvSpPr txBox="1"/>
          <p:nvPr userDrawn="1"/>
        </p:nvSpPr>
        <p:spPr>
          <a:xfrm>
            <a:off x="-1776413" y="479425"/>
            <a:ext cx="1576388" cy="1323975"/>
          </a:xfrm>
          <a:prstGeom prst="rect">
            <a:avLst/>
          </a:prstGeom>
          <a:noFill/>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a:t>Institutslogo:</a:t>
            </a:r>
          </a:p>
          <a:p>
            <a:pPr eaLnBrk="1" hangingPunct="1">
              <a:buFontTx/>
              <a:buChar char="-"/>
              <a:defRPr/>
            </a:pPr>
            <a:r>
              <a:rPr lang="de-DE" altLang="de-DE" sz="1000"/>
              <a:t>Dateiformat: PNG in RGB</a:t>
            </a:r>
          </a:p>
          <a:p>
            <a:pPr eaLnBrk="1" hangingPunct="1">
              <a:buFontTx/>
              <a:buChar char="-"/>
              <a:defRPr/>
            </a:pPr>
            <a:r>
              <a:rPr lang="de-DE" altLang="de-DE" sz="1000"/>
              <a:t>Skalieren auf</a:t>
            </a:r>
          </a:p>
          <a:p>
            <a:pPr eaLnBrk="1" hangingPunct="1">
              <a:defRPr/>
            </a:pPr>
            <a:r>
              <a:rPr lang="de-DE" altLang="de-DE" sz="1000"/>
              <a:t>     Höhe: 2,26 cm</a:t>
            </a:r>
          </a:p>
          <a:p>
            <a:pPr eaLnBrk="1" hangingPunct="1">
              <a:defRPr/>
            </a:pPr>
            <a:r>
              <a:rPr lang="de-DE" altLang="de-DE" sz="1000"/>
              <a:t>     (Breite variiert je nach   </a:t>
            </a:r>
          </a:p>
          <a:p>
            <a:pPr eaLnBrk="1" hangingPunct="1">
              <a:defRPr/>
            </a:pPr>
            <a:r>
              <a:rPr lang="de-DE" altLang="de-DE" sz="1000"/>
              <a:t>     Schutzraum)</a:t>
            </a:r>
          </a:p>
        </p:txBody>
      </p:sp>
      <p:sp>
        <p:nvSpPr>
          <p:cNvPr id="5" name="Title 1"/>
          <p:cNvSpPr>
            <a:spLocks noGrp="1"/>
          </p:cNvSpPr>
          <p:nvPr>
            <p:ph type="ctrTitle"/>
          </p:nvPr>
        </p:nvSpPr>
        <p:spPr>
          <a:xfrm>
            <a:off x="3852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6"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8" name="Grafik 7" descr="Ein Bild, das Objekt enthält.&#10;&#10;Mit hoher Zuverlässigkeit generierte Beschreibung">
            <a:extLst>
              <a:ext uri="{FF2B5EF4-FFF2-40B4-BE49-F238E27FC236}">
                <a16:creationId xmlns:a16="http://schemas.microsoft.com/office/drawing/2014/main" id="{19A859E0-99BD-4462-A66E-7FFF62E401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9094" y="6044400"/>
            <a:ext cx="2910019" cy="813600"/>
          </a:xfrm>
          <a:prstGeom prst="rect">
            <a:avLst/>
          </a:prstGeom>
        </p:spPr>
      </p:pic>
    </p:spTree>
    <p:extLst>
      <p:ext uri="{BB962C8B-B14F-4D97-AF65-F5344CB8AC3E}">
        <p14:creationId xmlns:p14="http://schemas.microsoft.com/office/powerpoint/2010/main" val="243077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el_1/3 Foto">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id="{965939E9-23E5-4822-9F20-1E5729CD1F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C54D22BF-B1FC-40F1-832A-3AB19A24FBCE}"/>
              </a:ext>
            </a:extLst>
          </p:cNvPr>
          <p:cNvSpPr txBox="1"/>
          <p:nvPr userDrawn="1"/>
        </p:nvSpPr>
        <p:spPr>
          <a:xfrm>
            <a:off x="-1703388" y="495300"/>
            <a:ext cx="1439863" cy="1477963"/>
          </a:xfrm>
          <a:prstGeom prst="rect">
            <a:avLst/>
          </a:prstGeom>
          <a:noFill/>
        </p:spPr>
        <p:txBody>
          <a:bodyPr>
            <a:spAutoFit/>
          </a:bodyPr>
          <a:lstStyle/>
          <a:p>
            <a:pPr eaLnBrk="1" fontAlgn="auto" hangingPunct="1">
              <a:spcBef>
                <a:spcPts val="0"/>
              </a:spcBef>
              <a:spcAft>
                <a:spcPts val="0"/>
              </a:spcAft>
              <a:defRPr/>
            </a:pPr>
            <a:r>
              <a:rPr lang="de-DE" sz="1000" b="1" dirty="0">
                <a:latin typeface="+mn-lt"/>
                <a:ea typeface="+mn-ea"/>
              </a:rPr>
              <a:t>Bild zuschneiden unter:</a:t>
            </a:r>
          </a:p>
          <a:p>
            <a:pPr marL="171450" indent="-171450" eaLnBrk="1" fontAlgn="auto" hangingPunct="1">
              <a:spcBef>
                <a:spcPts val="0"/>
              </a:spcBef>
              <a:spcAft>
                <a:spcPts val="0"/>
              </a:spcAft>
              <a:buFontTx/>
              <a:buChar char="-"/>
              <a:defRPr/>
            </a:pPr>
            <a:r>
              <a:rPr lang="de-DE" sz="1000" dirty="0">
                <a:latin typeface="+mn-lt"/>
                <a:ea typeface="+mn-ea"/>
              </a:rPr>
              <a:t>Format</a:t>
            </a:r>
          </a:p>
          <a:p>
            <a:pPr marL="171450" indent="-171450" eaLnBrk="1" fontAlgn="auto" hangingPunct="1">
              <a:spcBef>
                <a:spcPts val="0"/>
              </a:spcBef>
              <a:spcAft>
                <a:spcPts val="0"/>
              </a:spcAft>
              <a:buFontTx/>
              <a:buChar char="-"/>
              <a:defRPr/>
            </a:pPr>
            <a:r>
              <a:rPr lang="de-DE" sz="1000" dirty="0">
                <a:latin typeface="+mn-lt"/>
                <a:ea typeface="+mn-ea"/>
              </a:rPr>
              <a:t>Zuschneiden</a:t>
            </a:r>
          </a:p>
          <a:p>
            <a:pPr marL="171450" indent="-171450" eaLnBrk="1" fontAlgn="auto" hangingPunct="1">
              <a:spcBef>
                <a:spcPts val="0"/>
              </a:spcBef>
              <a:spcAft>
                <a:spcPts val="0"/>
              </a:spcAft>
              <a:buFontTx/>
              <a:buChar char="-"/>
              <a:defRPr/>
            </a:pPr>
            <a:r>
              <a:rPr lang="de-DE" sz="1000" dirty="0" err="1">
                <a:latin typeface="+mn-lt"/>
                <a:ea typeface="+mn-ea"/>
              </a:rPr>
              <a:t>Zuschneidewerkzeug</a:t>
            </a:r>
            <a:r>
              <a:rPr lang="de-DE" sz="1000" dirty="0">
                <a:latin typeface="+mn-lt"/>
                <a:ea typeface="+mn-ea"/>
              </a:rPr>
              <a:t> horizontal bis zur ersten oder zweiten Linie ziehen</a:t>
            </a:r>
          </a:p>
        </p:txBody>
      </p:sp>
      <p:sp>
        <p:nvSpPr>
          <p:cNvPr id="5"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6"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7" name="Grafik 6" descr="Ein Bild, das Objekt enthält.&#10;&#10;Mit hoher Zuverlässigkeit generierte Beschreibung">
            <a:extLst>
              <a:ext uri="{FF2B5EF4-FFF2-40B4-BE49-F238E27FC236}">
                <a16:creationId xmlns:a16="http://schemas.microsoft.com/office/drawing/2014/main" id="{CCAD97C0-27D9-4A7C-82D4-A17FE9DE90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9094" y="6044400"/>
            <a:ext cx="2910019" cy="813600"/>
          </a:xfrm>
          <a:prstGeom prst="rect">
            <a:avLst/>
          </a:prstGeom>
        </p:spPr>
      </p:pic>
    </p:spTree>
    <p:extLst>
      <p:ext uri="{BB962C8B-B14F-4D97-AF65-F5344CB8AC3E}">
        <p14:creationId xmlns:p14="http://schemas.microsoft.com/office/powerpoint/2010/main" val="14292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_2/3 Foto">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90C6E24-94B2-4220-99A9-3818B4A91586}"/>
              </a:ext>
            </a:extLst>
          </p:cNvPr>
          <p:cNvSpPr txBox="1"/>
          <p:nvPr userDrawn="1"/>
        </p:nvSpPr>
        <p:spPr>
          <a:xfrm>
            <a:off x="-1703388" y="495300"/>
            <a:ext cx="1439863" cy="1477963"/>
          </a:xfrm>
          <a:prstGeom prst="rect">
            <a:avLst/>
          </a:prstGeom>
          <a:noFill/>
        </p:spPr>
        <p:txBody>
          <a:bodyPr>
            <a:spAutoFit/>
          </a:bodyPr>
          <a:lstStyle/>
          <a:p>
            <a:pPr eaLnBrk="1" fontAlgn="auto" hangingPunct="1">
              <a:spcBef>
                <a:spcPts val="0"/>
              </a:spcBef>
              <a:spcAft>
                <a:spcPts val="0"/>
              </a:spcAft>
              <a:defRPr/>
            </a:pPr>
            <a:r>
              <a:rPr lang="de-DE" sz="1000" b="1" dirty="0">
                <a:latin typeface="+mn-lt"/>
                <a:ea typeface="+mn-ea"/>
              </a:rPr>
              <a:t>Bild zuschneiden unter:</a:t>
            </a:r>
          </a:p>
          <a:p>
            <a:pPr marL="171450" indent="-171450" eaLnBrk="1" fontAlgn="auto" hangingPunct="1">
              <a:spcBef>
                <a:spcPts val="0"/>
              </a:spcBef>
              <a:spcAft>
                <a:spcPts val="0"/>
              </a:spcAft>
              <a:buFontTx/>
              <a:buChar char="-"/>
              <a:defRPr/>
            </a:pPr>
            <a:r>
              <a:rPr lang="de-DE" sz="1000" dirty="0">
                <a:latin typeface="+mn-lt"/>
                <a:ea typeface="+mn-ea"/>
              </a:rPr>
              <a:t>Format</a:t>
            </a:r>
          </a:p>
          <a:p>
            <a:pPr marL="171450" indent="-171450" eaLnBrk="1" fontAlgn="auto" hangingPunct="1">
              <a:spcBef>
                <a:spcPts val="0"/>
              </a:spcBef>
              <a:spcAft>
                <a:spcPts val="0"/>
              </a:spcAft>
              <a:buFontTx/>
              <a:buChar char="-"/>
              <a:defRPr/>
            </a:pPr>
            <a:r>
              <a:rPr lang="de-DE" sz="1000" dirty="0">
                <a:latin typeface="+mn-lt"/>
                <a:ea typeface="+mn-ea"/>
              </a:rPr>
              <a:t>Zuschneiden</a:t>
            </a:r>
          </a:p>
          <a:p>
            <a:pPr marL="171450" indent="-171450" eaLnBrk="1" fontAlgn="auto" hangingPunct="1">
              <a:spcBef>
                <a:spcPts val="0"/>
              </a:spcBef>
              <a:spcAft>
                <a:spcPts val="0"/>
              </a:spcAft>
              <a:buFontTx/>
              <a:buChar char="-"/>
              <a:defRPr/>
            </a:pPr>
            <a:r>
              <a:rPr lang="de-DE" sz="1000" dirty="0" err="1">
                <a:latin typeface="+mn-lt"/>
                <a:ea typeface="+mn-ea"/>
              </a:rPr>
              <a:t>Zuschneidewerkzeug</a:t>
            </a:r>
            <a:r>
              <a:rPr lang="de-DE" sz="1000" dirty="0">
                <a:latin typeface="+mn-lt"/>
                <a:ea typeface="+mn-ea"/>
              </a:rPr>
              <a:t> horizontal bis zur ersten oder zweiten Linie ziehen</a:t>
            </a:r>
          </a:p>
        </p:txBody>
      </p:sp>
      <p:pic>
        <p:nvPicPr>
          <p:cNvPr id="5" name="Grafik 9">
            <a:extLst>
              <a:ext uri="{FF2B5EF4-FFF2-40B4-BE49-F238E27FC236}">
                <a16:creationId xmlns:a16="http://schemas.microsoft.com/office/drawing/2014/main" id="{E3EF9CEB-A41E-45D4-A833-3E2B3393FD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384000" y="473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1" name="Subtitle 2"/>
          <p:cNvSpPr>
            <a:spLocks noGrp="1"/>
          </p:cNvSpPr>
          <p:nvPr>
            <p:ph type="subTitle" idx="1"/>
          </p:nvPr>
        </p:nvSpPr>
        <p:spPr>
          <a:xfrm>
            <a:off x="384000" y="5230801"/>
            <a:ext cx="11484000" cy="812813"/>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7" name="Grafik 6" descr="Ein Bild, das Objekt enthält.&#10;&#10;Mit hoher Zuverlässigkeit generierte Beschreibung">
            <a:extLst>
              <a:ext uri="{FF2B5EF4-FFF2-40B4-BE49-F238E27FC236}">
                <a16:creationId xmlns:a16="http://schemas.microsoft.com/office/drawing/2014/main" id="{75A3AB05-F813-4AC6-9044-5F0DA7A3C8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39094" y="6044400"/>
            <a:ext cx="2910019" cy="813600"/>
          </a:xfrm>
          <a:prstGeom prst="rect">
            <a:avLst/>
          </a:prstGeom>
        </p:spPr>
      </p:pic>
    </p:spTree>
    <p:extLst>
      <p:ext uri="{BB962C8B-B14F-4D97-AF65-F5344CB8AC3E}">
        <p14:creationId xmlns:p14="http://schemas.microsoft.com/office/powerpoint/2010/main" val="383947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sfolie">
    <p:spTree>
      <p:nvGrpSpPr>
        <p:cNvPr id="1" name=""/>
        <p:cNvGrpSpPr/>
        <p:nvPr/>
      </p:nvGrpSpPr>
      <p:grpSpPr>
        <a:xfrm>
          <a:off x="0" y="0"/>
          <a:ext cx="0" cy="0"/>
          <a:chOff x="0" y="0"/>
          <a:chExt cx="0" cy="0"/>
        </a:xfrm>
      </p:grpSpPr>
      <p:sp>
        <p:nvSpPr>
          <p:cNvPr id="5" name="Textplatzhalter 5"/>
          <p:cNvSpPr>
            <a:spLocks noGrp="1"/>
          </p:cNvSpPr>
          <p:nvPr>
            <p:ph type="body" sz="quarter" idx="12" hasCustomPrompt="1"/>
          </p:nvPr>
        </p:nvSpPr>
        <p:spPr>
          <a:xfrm>
            <a:off x="335362" y="908680"/>
            <a:ext cx="11521279" cy="5580713"/>
          </a:xfrm>
          <a:prstGeom prst="rect">
            <a:avLst/>
          </a:prstGeom>
        </p:spPr>
        <p:txBody>
          <a:bodyPr anchor="t"/>
          <a:lstStyle>
            <a:lvl1pPr marL="514350" indent="-514350">
              <a:buFont typeface="+mj-lt"/>
              <a:buAutoNum type="romanUcPeriod"/>
              <a:defRPr sz="2000" baseline="0">
                <a:solidFill>
                  <a:schemeClr val="tx1"/>
                </a:solidFill>
              </a:defRPr>
            </a:lvl1pPr>
            <a:lvl2pPr marL="914400" indent="-457200">
              <a:buFont typeface="+mj-lt"/>
              <a:buAutoNum type="arabicPeriod"/>
              <a:defRPr sz="2000" baseline="0">
                <a:solidFill>
                  <a:schemeClr val="tx1"/>
                </a:solidFill>
              </a:defRPr>
            </a:lvl2pPr>
            <a:lvl3pPr marL="1371600" indent="-457200">
              <a:buFont typeface="+mj-lt"/>
              <a:buAutoNum type="alphaLcPeriod"/>
              <a:defRPr sz="2000" baseline="0">
                <a:solidFill>
                  <a:schemeClr val="tx1"/>
                </a:solidFill>
              </a:defRPr>
            </a:lvl3pPr>
          </a:lstStyle>
          <a:p>
            <a:pPr lvl="0"/>
            <a:r>
              <a:rPr lang="de-DE" dirty="0"/>
              <a:t>Textmasterformat bearbeiten, nur aktuelles Kapitel schwarz</a:t>
            </a:r>
          </a:p>
          <a:p>
            <a:pPr lvl="1"/>
            <a:r>
              <a:rPr lang="de-DE" dirty="0"/>
              <a:t>Zweite Ebene</a:t>
            </a:r>
          </a:p>
          <a:p>
            <a:pPr lvl="2"/>
            <a:r>
              <a:rPr lang="de-DE" dirty="0"/>
              <a:t>Dritte Ebene</a:t>
            </a:r>
          </a:p>
          <a:p>
            <a:pPr lvl="1"/>
            <a:r>
              <a:rPr lang="de-DE" dirty="0"/>
              <a:t>Zweite Ebene</a:t>
            </a:r>
          </a:p>
          <a:p>
            <a:pPr lvl="2"/>
            <a:endParaRPr lang="de-DE" dirty="0"/>
          </a:p>
        </p:txBody>
      </p:sp>
      <p:sp>
        <p:nvSpPr>
          <p:cNvPr id="7" name="Textplatzhalter 6"/>
          <p:cNvSpPr>
            <a:spLocks noGrp="1"/>
          </p:cNvSpPr>
          <p:nvPr>
            <p:ph type="body" sz="quarter" idx="13" hasCustomPrompt="1"/>
          </p:nvPr>
        </p:nvSpPr>
        <p:spPr>
          <a:xfrm>
            <a:off x="334434" y="3"/>
            <a:ext cx="8161873" cy="728655"/>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3048278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_Text">
    <p:spTree>
      <p:nvGrpSpPr>
        <p:cNvPr id="1" name=""/>
        <p:cNvGrpSpPr/>
        <p:nvPr/>
      </p:nvGrpSpPr>
      <p:grpSpPr>
        <a:xfrm>
          <a:off x="0" y="0"/>
          <a:ext cx="0" cy="0"/>
          <a:chOff x="0" y="0"/>
          <a:chExt cx="0" cy="0"/>
        </a:xfrm>
      </p:grpSpPr>
      <p:cxnSp>
        <p:nvCxnSpPr>
          <p:cNvPr id="4" name="Gerader Verbinder 3">
            <a:extLst>
              <a:ext uri="{FF2B5EF4-FFF2-40B4-BE49-F238E27FC236}">
                <a16:creationId xmlns:a16="http://schemas.microsoft.com/office/drawing/2014/main" id="{FCEC0078-E1D4-4A54-B33E-F7A0F4720198}"/>
              </a:ext>
            </a:extLst>
          </p:cNvPr>
          <p:cNvCxnSpPr/>
          <p:nvPr userDrawn="1"/>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2" name="Subtitle 2"/>
          <p:cNvSpPr>
            <a:spLocks noGrp="1"/>
          </p:cNvSpPr>
          <p:nvPr>
            <p:ph type="subTitle" idx="1"/>
          </p:nvPr>
        </p:nvSpPr>
        <p:spPr>
          <a:xfrm>
            <a:off x="384000" y="2980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6" name="Grafik 5" descr="Ein Bild, das Objekt enthält.&#10;&#10;Mit hoher Zuverlässigkeit generierte Beschreibung">
            <a:extLst>
              <a:ext uri="{FF2B5EF4-FFF2-40B4-BE49-F238E27FC236}">
                <a16:creationId xmlns:a16="http://schemas.microsoft.com/office/drawing/2014/main" id="{D05B0B5C-83F5-4414-B2AA-037B41B9C7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9094" y="6044400"/>
            <a:ext cx="2910019" cy="813600"/>
          </a:xfrm>
          <a:prstGeom prst="rect">
            <a:avLst/>
          </a:prstGeom>
        </p:spPr>
      </p:pic>
    </p:spTree>
    <p:extLst>
      <p:ext uri="{BB962C8B-B14F-4D97-AF65-F5344CB8AC3E}">
        <p14:creationId xmlns:p14="http://schemas.microsoft.com/office/powerpoint/2010/main" val="2688639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_mittig, horizontale Linie">
    <p:spTree>
      <p:nvGrpSpPr>
        <p:cNvPr id="1" name=""/>
        <p:cNvGrpSpPr/>
        <p:nvPr/>
      </p:nvGrpSpPr>
      <p:grpSpPr>
        <a:xfrm>
          <a:off x="0" y="0"/>
          <a:ext cx="0" cy="0"/>
          <a:chOff x="0" y="0"/>
          <a:chExt cx="0" cy="0"/>
        </a:xfrm>
      </p:grpSpPr>
      <p:cxnSp>
        <p:nvCxnSpPr>
          <p:cNvPr id="5" name="Gerader Verbinder 7">
            <a:extLst>
              <a:ext uri="{FF2B5EF4-FFF2-40B4-BE49-F238E27FC236}">
                <a16:creationId xmlns:a16="http://schemas.microsoft.com/office/drawing/2014/main" id="{D5D0E2FC-3DC5-4EA0-A175-0B1CC51FC78A}"/>
              </a:ext>
            </a:extLst>
          </p:cNvPr>
          <p:cNvCxnSpPr/>
          <p:nvPr userDrawn="1"/>
        </p:nvCxnSpPr>
        <p:spPr>
          <a:xfrm>
            <a:off x="392113" y="30368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384000" y="2487600"/>
            <a:ext cx="1148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9" name="Subtitle 2"/>
          <p:cNvSpPr>
            <a:spLocks noGrp="1"/>
          </p:cNvSpPr>
          <p:nvPr>
            <p:ph type="subTitle" idx="1"/>
          </p:nvPr>
        </p:nvSpPr>
        <p:spPr>
          <a:xfrm>
            <a:off x="384000" y="3196800"/>
            <a:ext cx="11484000" cy="1655762"/>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pic>
        <p:nvPicPr>
          <p:cNvPr id="6" name="Grafik 5" descr="Ein Bild, das Objekt enthält.&#10;&#10;Mit hoher Zuverlässigkeit generierte Beschreibung">
            <a:extLst>
              <a:ext uri="{FF2B5EF4-FFF2-40B4-BE49-F238E27FC236}">
                <a16:creationId xmlns:a16="http://schemas.microsoft.com/office/drawing/2014/main" id="{813E6BA0-BACC-4066-A4A7-81433711D3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9094" y="6044400"/>
            <a:ext cx="2910019" cy="813600"/>
          </a:xfrm>
          <a:prstGeom prst="rect">
            <a:avLst/>
          </a:prstGeom>
        </p:spPr>
      </p:pic>
    </p:spTree>
    <p:extLst>
      <p:ext uri="{BB962C8B-B14F-4D97-AF65-F5344CB8AC3E}">
        <p14:creationId xmlns:p14="http://schemas.microsoft.com/office/powerpoint/2010/main" val="746206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684800"/>
            <a:ext cx="11484000" cy="3193200"/>
          </a:xfrm>
          <a:prstGeom prst="rect">
            <a:avLst/>
          </a:prstGeom>
        </p:spPr>
        <p:txBody>
          <a:bodyPr lIns="0" tIns="0" rIns="0" bIns="0"/>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6"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Tree>
    <p:extLst>
      <p:ext uri="{BB962C8B-B14F-4D97-AF65-F5344CB8AC3E}">
        <p14:creationId xmlns:p14="http://schemas.microsoft.com/office/powerpoint/2010/main" val="3938294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alt_Text">
    <p:spTree>
      <p:nvGrpSpPr>
        <p:cNvPr id="1" name=""/>
        <p:cNvGrpSpPr/>
        <p:nvPr/>
      </p:nvGrpSpPr>
      <p:grpSpPr>
        <a:xfrm>
          <a:off x="0" y="0"/>
          <a:ext cx="0" cy="0"/>
          <a:chOff x="0" y="0"/>
          <a:chExt cx="0" cy="0"/>
        </a:xfrm>
      </p:grpSpPr>
      <p:sp>
        <p:nvSpPr>
          <p:cNvPr id="2"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3"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
        <p:nvSpPr>
          <p:cNvPr id="7" name="Textplatzhalter 6"/>
          <p:cNvSpPr>
            <a:spLocks noGrp="1"/>
          </p:cNvSpPr>
          <p:nvPr>
            <p:ph type="body" sz="quarter" idx="12"/>
          </p:nvPr>
        </p:nvSpPr>
        <p:spPr>
          <a:xfrm>
            <a:off x="383117" y="1684801"/>
            <a:ext cx="11484000" cy="3751263"/>
          </a:xfrm>
          <a:prstGeom prst="rect">
            <a:avLst/>
          </a:prstGeom>
        </p:spPr>
        <p:txBody>
          <a:bodyPr lIns="0" tIns="0" rIns="0" bIns="0"/>
          <a:lstStyle>
            <a:lvl1pPr marL="0" indent="0">
              <a:buFontTx/>
              <a:buNone/>
              <a:defRPr/>
            </a:lvl1pPr>
          </a:lstStyle>
          <a:p>
            <a:pPr lvl="0"/>
            <a:r>
              <a:rPr lang="de-DE"/>
              <a:t>Formatvorlagen des Textmasters bearbeiten</a:t>
            </a:r>
          </a:p>
        </p:txBody>
      </p:sp>
    </p:spTree>
    <p:extLst>
      <p:ext uri="{BB962C8B-B14F-4D97-AF65-F5344CB8AC3E}">
        <p14:creationId xmlns:p14="http://schemas.microsoft.com/office/powerpoint/2010/main" val="3051763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_Text_Bild">
    <p:spTree>
      <p:nvGrpSpPr>
        <p:cNvPr id="1" name=""/>
        <p:cNvGrpSpPr/>
        <p:nvPr/>
      </p:nvGrpSpPr>
      <p:grpSpPr>
        <a:xfrm>
          <a:off x="0" y="0"/>
          <a:ext cx="0" cy="0"/>
          <a:chOff x="0" y="0"/>
          <a:chExt cx="0" cy="0"/>
        </a:xfrm>
      </p:grpSpPr>
      <p:pic>
        <p:nvPicPr>
          <p:cNvPr id="5" name="Grafik 7">
            <a:extLst>
              <a:ext uri="{FF2B5EF4-FFF2-40B4-BE49-F238E27FC236}">
                <a16:creationId xmlns:a16="http://schemas.microsoft.com/office/drawing/2014/main" id="{25821BAF-A998-441B-8191-CE326EE1E9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07375" y="1684338"/>
            <a:ext cx="3635375"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platzhalter 11"/>
          <p:cNvSpPr>
            <a:spLocks noGrp="1"/>
          </p:cNvSpPr>
          <p:nvPr>
            <p:ph type="body" sz="quarter" idx="14"/>
          </p:nvPr>
        </p:nvSpPr>
        <p:spPr>
          <a:xfrm>
            <a:off x="383117" y="1684800"/>
            <a:ext cx="7560000" cy="3985955"/>
          </a:xfrm>
          <a:prstGeom prst="rect">
            <a:avLst/>
          </a:prstGeom>
        </p:spPr>
        <p:txBody>
          <a:bodyPr lIns="0" tIns="0" rIns="0" bIns="0"/>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6"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7"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Tree>
    <p:extLst>
      <p:ext uri="{BB962C8B-B14F-4D97-AF65-F5344CB8AC3E}">
        <p14:creationId xmlns:p14="http://schemas.microsoft.com/office/powerpoint/2010/main" val="2116072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_Bild">
    <p:spTree>
      <p:nvGrpSpPr>
        <p:cNvPr id="1" name=""/>
        <p:cNvGrpSpPr/>
        <p:nvPr/>
      </p:nvGrpSpPr>
      <p:grpSpPr>
        <a:xfrm>
          <a:off x="0" y="0"/>
          <a:ext cx="0" cy="0"/>
          <a:chOff x="0" y="0"/>
          <a:chExt cx="0" cy="0"/>
        </a:xfrm>
      </p:grpSpPr>
      <p:pic>
        <p:nvPicPr>
          <p:cNvPr id="4" name="Grafik 7">
            <a:extLst>
              <a:ext uri="{FF2B5EF4-FFF2-40B4-BE49-F238E27FC236}">
                <a16:creationId xmlns:a16="http://schemas.microsoft.com/office/drawing/2014/main" id="{668FF3C9-89D1-4793-A0F8-160C43D2C7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5763" y="1152525"/>
            <a:ext cx="114808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platzhalter 9"/>
          <p:cNvSpPr>
            <a:spLocks noGrp="1"/>
          </p:cNvSpPr>
          <p:nvPr>
            <p:ph type="body" sz="quarter" idx="13"/>
          </p:nvPr>
        </p:nvSpPr>
        <p:spPr>
          <a:xfrm>
            <a:off x="383117" y="5359401"/>
            <a:ext cx="11484000" cy="499533"/>
          </a:xfrm>
          <a:prstGeom prst="rect">
            <a:avLst/>
          </a:prstGeom>
        </p:spPr>
        <p:txBody>
          <a:bodyPr>
            <a:normAutofit/>
          </a:bodyPr>
          <a:lstStyle>
            <a:lvl1pPr marL="0" indent="0" algn="r">
              <a:buNone/>
              <a:defRPr sz="900" baseline="0"/>
            </a:lvl1pPr>
          </a:lstStyle>
          <a:p>
            <a:pPr lvl="0"/>
            <a:r>
              <a:rPr lang="de-DE"/>
              <a:t>Formatvorlagen des Textmasters bearbeiten</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3173077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_Diagramm">
    <p:spTree>
      <p:nvGrpSpPr>
        <p:cNvPr id="1" name=""/>
        <p:cNvGrpSpPr/>
        <p:nvPr/>
      </p:nvGrpSpPr>
      <p:grpSpPr>
        <a:xfrm>
          <a:off x="0" y="0"/>
          <a:ext cx="0" cy="0"/>
          <a:chOff x="0" y="0"/>
          <a:chExt cx="0" cy="0"/>
        </a:xfrm>
      </p:grpSpPr>
      <p:sp>
        <p:nvSpPr>
          <p:cNvPr id="12" name="Textplatzhalter 24"/>
          <p:cNvSpPr>
            <a:spLocks noGrp="1"/>
          </p:cNvSpPr>
          <p:nvPr>
            <p:ph type="body" sz="quarter" idx="11"/>
          </p:nvPr>
        </p:nvSpPr>
        <p:spPr>
          <a:xfrm>
            <a:off x="384000" y="1152000"/>
            <a:ext cx="11484000" cy="252000"/>
          </a:xfrm>
          <a:prstGeom prst="rect">
            <a:avLst/>
          </a:prstGeom>
        </p:spPr>
        <p:txBody>
          <a:bodyPr lIns="0" tIns="0" rIns="0" bIns="0"/>
          <a:lstStyle>
            <a:lvl1pPr marL="0" indent="0">
              <a:lnSpc>
                <a:spcPct val="100000"/>
              </a:lnSpc>
              <a:buFontTx/>
              <a:buNone/>
              <a:defRPr sz="2000" b="1"/>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a:t>Formatvorlagen des Textmasters bearbeiten</a:t>
            </a:r>
          </a:p>
        </p:txBody>
      </p:sp>
      <p:sp>
        <p:nvSpPr>
          <p:cNvPr id="9" name="Diagrammplatzhalter 8"/>
          <p:cNvSpPr>
            <a:spLocks noGrp="1"/>
          </p:cNvSpPr>
          <p:nvPr>
            <p:ph type="chart" sz="quarter" idx="13"/>
          </p:nvPr>
        </p:nvSpPr>
        <p:spPr>
          <a:xfrm>
            <a:off x="383117" y="1684800"/>
            <a:ext cx="11484000" cy="3632200"/>
          </a:xfrm>
          <a:prstGeom prst="rect">
            <a:avLst/>
          </a:prstGeom>
        </p:spPr>
        <p:txBody>
          <a:bodyPr lIns="0" tIns="0" rIns="0" bIns="0"/>
          <a:lstStyle/>
          <a:p>
            <a:pPr lvl="0"/>
            <a:r>
              <a:rPr lang="de-DE" noProof="0"/>
              <a:t>Diagramm durch Klicken auf Symbol hinzufügen</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Tree>
    <p:extLst>
      <p:ext uri="{BB962C8B-B14F-4D97-AF65-F5344CB8AC3E}">
        <p14:creationId xmlns:p14="http://schemas.microsoft.com/office/powerpoint/2010/main" val="1258429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3FBA6D-D185-4E65-BA58-F6D60A8CDCD2}"/>
              </a:ext>
            </a:extLst>
          </p:cNvPr>
          <p:cNvSpPr txBox="1">
            <a:spLocks/>
          </p:cNvSpPr>
          <p:nvPr userDrawn="1"/>
        </p:nvSpPr>
        <p:spPr>
          <a:xfrm>
            <a:off x="382588" y="2487613"/>
            <a:ext cx="11483975" cy="1079500"/>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defRPr/>
            </a:pPr>
            <a:r>
              <a:rPr lang="de-DE" altLang="de-DE" sz="3200" b="1" dirty="0" err="1">
                <a:solidFill>
                  <a:schemeClr val="tx2"/>
                </a:solidFill>
              </a:rPr>
              <a:t>Thank</a:t>
            </a:r>
            <a:r>
              <a:rPr lang="de-DE" altLang="de-DE" sz="3200" b="1" dirty="0">
                <a:solidFill>
                  <a:schemeClr val="tx2"/>
                </a:solidFill>
              </a:rPr>
              <a:t> </a:t>
            </a:r>
            <a:r>
              <a:rPr lang="de-DE" altLang="de-DE" sz="3200" b="1" dirty="0" err="1">
                <a:solidFill>
                  <a:schemeClr val="tx2"/>
                </a:solidFill>
              </a:rPr>
              <a:t>you</a:t>
            </a:r>
            <a:endParaRPr lang="de-DE" altLang="de-DE" sz="3200" b="1" dirty="0">
              <a:solidFill>
                <a:schemeClr val="tx2"/>
              </a:solidFill>
            </a:endParaRPr>
          </a:p>
          <a:p>
            <a:pPr eaLnBrk="1" hangingPunct="1">
              <a:lnSpc>
                <a:spcPct val="90000"/>
              </a:lnSpc>
              <a:defRPr/>
            </a:pPr>
            <a:r>
              <a:rPr lang="de-DE" altLang="de-DE" sz="3200" b="1" dirty="0" err="1">
                <a:solidFill>
                  <a:schemeClr val="tx2"/>
                </a:solidFill>
              </a:rPr>
              <a:t>for</a:t>
            </a:r>
            <a:r>
              <a:rPr lang="de-DE" altLang="de-DE" sz="3200" b="1" dirty="0">
                <a:solidFill>
                  <a:schemeClr val="tx2"/>
                </a:solidFill>
              </a:rPr>
              <a:t> </a:t>
            </a:r>
            <a:r>
              <a:rPr lang="de-DE" altLang="de-DE" sz="3200" b="1" dirty="0" err="1">
                <a:solidFill>
                  <a:schemeClr val="tx2"/>
                </a:solidFill>
              </a:rPr>
              <a:t>your</a:t>
            </a:r>
            <a:r>
              <a:rPr lang="de-DE" altLang="de-DE" sz="3200" b="1" dirty="0">
                <a:solidFill>
                  <a:schemeClr val="tx2"/>
                </a:solidFill>
              </a:rPr>
              <a:t> </a:t>
            </a:r>
            <a:r>
              <a:rPr lang="de-DE" altLang="de-DE" sz="3200" b="1" dirty="0" err="1">
                <a:solidFill>
                  <a:schemeClr val="tx2"/>
                </a:solidFill>
              </a:rPr>
              <a:t>attention</a:t>
            </a:r>
            <a:endParaRPr lang="en-US" altLang="de-DE" sz="3200" b="1" dirty="0">
              <a:solidFill>
                <a:schemeClr val="tx2"/>
              </a:solidFill>
            </a:endParaRPr>
          </a:p>
        </p:txBody>
      </p:sp>
      <p:cxnSp>
        <p:nvCxnSpPr>
          <p:cNvPr id="5" name="Gerader Verbinder 11">
            <a:extLst>
              <a:ext uri="{FF2B5EF4-FFF2-40B4-BE49-F238E27FC236}">
                <a16:creationId xmlns:a16="http://schemas.microsoft.com/office/drawing/2014/main" id="{7EAD0A55-458C-461C-8A98-FB757E9F4A7E}"/>
              </a:ext>
            </a:extLst>
          </p:cNvPr>
          <p:cNvCxnSpPr/>
          <p:nvPr userDrawn="1"/>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platzhalter 24"/>
          <p:cNvSpPr>
            <a:spLocks noGrp="1"/>
          </p:cNvSpPr>
          <p:nvPr>
            <p:ph type="body" sz="quarter" idx="11"/>
          </p:nvPr>
        </p:nvSpPr>
        <p:spPr>
          <a:xfrm>
            <a:off x="384000" y="3988800"/>
            <a:ext cx="11484000" cy="1656000"/>
          </a:xfrm>
          <a:prstGeom prst="rect">
            <a:avLst/>
          </a:prstGeom>
        </p:spPr>
        <p:txBody>
          <a:bodyPr lIns="0" tIns="0" rIns="0" bIns="0"/>
          <a:lstStyle>
            <a:lvl1pPr marL="0" indent="0">
              <a:lnSpc>
                <a:spcPct val="100000"/>
              </a:lnSpc>
              <a:spcBef>
                <a:spcPts val="0"/>
              </a:spcBef>
              <a:buFontTx/>
              <a:buNone/>
              <a:defRPr sz="1600" b="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de-DE" dirty="0"/>
              <a:t>Formatvorlagen des Textmasters bearbeiten</a:t>
            </a:r>
          </a:p>
        </p:txBody>
      </p:sp>
      <p:pic>
        <p:nvPicPr>
          <p:cNvPr id="6" name="Grafik 5" descr="Ein Bild, das Objekt enthält.&#10;&#10;Mit hoher Zuverlässigkeit generierte Beschreibung">
            <a:extLst>
              <a:ext uri="{FF2B5EF4-FFF2-40B4-BE49-F238E27FC236}">
                <a16:creationId xmlns:a16="http://schemas.microsoft.com/office/drawing/2014/main" id="{BF6B2EA4-A7DF-477E-A555-153DA86B23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39094" y="6044400"/>
            <a:ext cx="2910019" cy="813600"/>
          </a:xfrm>
          <a:prstGeom prst="rect">
            <a:avLst/>
          </a:prstGeom>
        </p:spPr>
      </p:pic>
      <p:pic>
        <p:nvPicPr>
          <p:cNvPr id="2" name="Grafik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18516" y="6260720"/>
            <a:ext cx="2910019" cy="597280"/>
          </a:xfrm>
          <a:prstGeom prst="rect">
            <a:avLst/>
          </a:prstGeom>
        </p:spPr>
      </p:pic>
      <p:pic>
        <p:nvPicPr>
          <p:cNvPr id="4" name="Grafik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55975" y="6099911"/>
            <a:ext cx="2910019" cy="758089"/>
          </a:xfrm>
          <a:prstGeom prst="rect">
            <a:avLst/>
          </a:prstGeom>
        </p:spPr>
      </p:pic>
      <p:pic>
        <p:nvPicPr>
          <p:cNvPr id="7" name="Grafik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362" y="6142196"/>
            <a:ext cx="2910019" cy="715804"/>
          </a:xfrm>
          <a:prstGeom prst="rect">
            <a:avLst/>
          </a:prstGeom>
        </p:spPr>
      </p:pic>
    </p:spTree>
    <p:extLst>
      <p:ext uri="{BB962C8B-B14F-4D97-AF65-F5344CB8AC3E}">
        <p14:creationId xmlns:p14="http://schemas.microsoft.com/office/powerpoint/2010/main" val="218006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Überschrif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82" name="think-cell Folie" r:id="rId4" imgW="353" imgH="353" progId="TCLayout.ActiveDocument.1">
                  <p:embed/>
                </p:oleObj>
              </mc:Choice>
              <mc:Fallback>
                <p:oleObj name="think-cell Folie" r:id="rId4" imgW="353" imgH="353" progId="TCLayout.ActiveDocument.1">
                  <p:embed/>
                  <p:pic>
                    <p:nvPicPr>
                      <p:cNvPr id="3" name="Objek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384000" y="201600"/>
            <a:ext cx="11424000" cy="543600"/>
          </a:xfrm>
          <a:prstGeom prst="rect">
            <a:avLst/>
          </a:prstGeom>
        </p:spPr>
        <p:txBody>
          <a:bodyPr lIns="0" tIns="0" rIns="0" bIns="0" anchor="b" anchorCtr="0"/>
          <a:lstStyle>
            <a:lvl1pPr algn="l">
              <a:defRPr sz="2000" b="1">
                <a:solidFill>
                  <a:schemeClr val="tx2"/>
                </a:solidFill>
              </a:defRPr>
            </a:lvl1pPr>
          </a:lstStyle>
          <a:p>
            <a:r>
              <a:rPr lang="de-DE" dirty="0"/>
              <a:t>Überschrift durch Klicken bearbeiten</a:t>
            </a:r>
            <a:endParaRPr lang="en-US" dirty="0"/>
          </a:p>
        </p:txBody>
      </p:sp>
      <p:sp>
        <p:nvSpPr>
          <p:cNvPr id="5" name="Datumsplatzhalter 2"/>
          <p:cNvSpPr>
            <a:spLocks noGrp="1"/>
          </p:cNvSpPr>
          <p:nvPr>
            <p:ph type="dt" sz="half" idx="2"/>
          </p:nvPr>
        </p:nvSpPr>
        <p:spPr>
          <a:xfrm>
            <a:off x="1310400" y="6543716"/>
            <a:ext cx="1440000" cy="180000"/>
          </a:xfrm>
          <a:prstGeom prst="rect">
            <a:avLst/>
          </a:prstGeom>
        </p:spPr>
        <p:txBody>
          <a:bodyPr vert="horz" lIns="0" tIns="0" rIns="0" bIns="0" rtlCol="0" anchor="t"/>
          <a:lstStyle>
            <a:lvl1pPr algn="l">
              <a:defRPr sz="900">
                <a:solidFill>
                  <a:srgbClr val="00549F"/>
                </a:solidFill>
              </a:defRPr>
            </a:lvl1pPr>
          </a:lstStyle>
          <a:p>
            <a:fld id="{F3E3CC93-D710-496A-9D5E-FD8091A1B913}" type="datetime1">
              <a:rPr lang="de-DE" smtClean="0"/>
              <a:t>10.11.2021</a:t>
            </a:fld>
            <a:endParaRPr lang="en-US" dirty="0"/>
          </a:p>
        </p:txBody>
      </p:sp>
      <p:sp>
        <p:nvSpPr>
          <p:cNvPr id="6" name="Fußzeilenplatzhalter 3"/>
          <p:cNvSpPr>
            <a:spLocks noGrp="1"/>
          </p:cNvSpPr>
          <p:nvPr>
            <p:ph type="ftr" sz="quarter" idx="3"/>
          </p:nvPr>
        </p:nvSpPr>
        <p:spPr>
          <a:xfrm>
            <a:off x="1309410" y="6222247"/>
            <a:ext cx="5760000" cy="316800"/>
          </a:xfrm>
          <a:prstGeom prst="rect">
            <a:avLst/>
          </a:prstGeom>
        </p:spPr>
        <p:txBody>
          <a:bodyPr vert="horz" lIns="0" tIns="0" rIns="0" bIns="0" rtlCol="0" anchor="t"/>
          <a:lstStyle>
            <a:lvl1pPr marL="0" algn="l" defTabSz="914400" rtl="0" eaLnBrk="1" fontAlgn="auto" latinLnBrk="0" hangingPunct="1">
              <a:spcBef>
                <a:spcPts val="0"/>
              </a:spcBef>
              <a:spcAft>
                <a:spcPts val="0"/>
              </a:spcAft>
              <a:defRPr lang="de-DE" sz="900" kern="1200" smtClean="0">
                <a:solidFill>
                  <a:schemeClr val="tx2"/>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3343620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Leere Folie">
    <p:spTree>
      <p:nvGrpSpPr>
        <p:cNvPr id="1" name=""/>
        <p:cNvGrpSpPr/>
        <p:nvPr/>
      </p:nvGrpSpPr>
      <p:grpSpPr>
        <a:xfrm>
          <a:off x="0" y="0"/>
          <a:ext cx="0" cy="0"/>
          <a:chOff x="0" y="0"/>
          <a:chExt cx="0" cy="0"/>
        </a:xfrm>
      </p:grpSpPr>
      <p:sp>
        <p:nvSpPr>
          <p:cNvPr id="3"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42188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334435" y="908050"/>
            <a:ext cx="11523133" cy="5581650"/>
          </a:xfrm>
          <a:prstGeom prst="rect">
            <a:avLst/>
          </a:prstGeom>
        </p:spPr>
        <p:txBody>
          <a:bodyPr/>
          <a:lstStyle>
            <a:lvl1pPr marL="0" indent="0" algn="just">
              <a:buNone/>
              <a:defRPr sz="1800" baseline="0"/>
            </a:lvl1pPr>
          </a:lstStyle>
          <a:p>
            <a:pPr lvl="0"/>
            <a:r>
              <a:rPr lang="de-DE" dirty="0"/>
              <a:t>Reine Textfolie</a:t>
            </a:r>
          </a:p>
        </p:txBody>
      </p:sp>
      <p:sp>
        <p:nvSpPr>
          <p:cNvPr id="7"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92800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el_Text">
    <p:spTree>
      <p:nvGrpSpPr>
        <p:cNvPr id="1" name=""/>
        <p:cNvGrpSpPr/>
        <p:nvPr/>
      </p:nvGrpSpPr>
      <p:grpSpPr>
        <a:xfrm>
          <a:off x="0" y="0"/>
          <a:ext cx="0" cy="0"/>
          <a:chOff x="0" y="0"/>
          <a:chExt cx="0" cy="0"/>
        </a:xfrm>
      </p:grpSpPr>
      <p:sp>
        <p:nvSpPr>
          <p:cNvPr id="7" name="Title 1"/>
          <p:cNvSpPr>
            <a:spLocks noGrp="1"/>
          </p:cNvSpPr>
          <p:nvPr>
            <p:ph type="ctrTitle"/>
          </p:nvPr>
        </p:nvSpPr>
        <p:spPr>
          <a:xfrm>
            <a:off x="384000" y="2487600"/>
            <a:ext cx="11424000" cy="540000"/>
          </a:xfrm>
          <a:prstGeom prst="rect">
            <a:avLst/>
          </a:prstGeom>
        </p:spPr>
        <p:txBody>
          <a:bodyPr lIns="0" tIns="0" rIns="0" bIns="0" anchor="t" anchorCtr="0">
            <a:noAutofit/>
          </a:bodyPr>
          <a:lstStyle>
            <a:lvl1pPr algn="l">
              <a:defRPr sz="3200" b="1">
                <a:solidFill>
                  <a:schemeClr val="tx2"/>
                </a:solidFill>
                <a:latin typeface="Arial" panose="020B0604020202020204" pitchFamily="34" charset="0"/>
                <a:cs typeface="Arial" panose="020B0604020202020204" pitchFamily="34" charset="0"/>
              </a:defRPr>
            </a:lvl1pPr>
          </a:lstStyle>
          <a:p>
            <a:r>
              <a:rPr lang="de-DE"/>
              <a:t>Titelmasterformat durch Klicken bearbeiten</a:t>
            </a:r>
            <a:endParaRPr lang="en-US" dirty="0"/>
          </a:p>
        </p:txBody>
      </p:sp>
      <p:sp>
        <p:nvSpPr>
          <p:cNvPr id="12" name="Subtitle 2"/>
          <p:cNvSpPr>
            <a:spLocks noGrp="1"/>
          </p:cNvSpPr>
          <p:nvPr>
            <p:ph type="subTitle" idx="1"/>
          </p:nvPr>
        </p:nvSpPr>
        <p:spPr>
          <a:xfrm>
            <a:off x="384000" y="2980801"/>
            <a:ext cx="11424000" cy="448200"/>
          </a:xfrm>
          <a:prstGeom prst="rect">
            <a:avLst/>
          </a:prstGeom>
        </p:spPr>
        <p:txBody>
          <a:bodyPr lIns="0" tIns="0" rIns="0" bIns="0"/>
          <a:lstStyle>
            <a:lvl1pPr marL="0" indent="0" algn="l">
              <a:lnSpc>
                <a:spcPct val="10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cxnSp>
        <p:nvCxnSpPr>
          <p:cNvPr id="8" name="Gerade Verbindung 7"/>
          <p:cNvCxnSpPr/>
          <p:nvPr userDrawn="1"/>
        </p:nvCxnSpPr>
        <p:spPr>
          <a:xfrm>
            <a:off x="335360" y="3344776"/>
            <a:ext cx="11856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7"/>
          <p:cNvSpPr>
            <a:spLocks noChangeArrowheads="1"/>
          </p:cNvSpPr>
          <p:nvPr userDrawn="1"/>
        </p:nvSpPr>
        <p:spPr bwMode="auto">
          <a:xfrm>
            <a:off x="351307" y="3564185"/>
            <a:ext cx="4680520" cy="1369606"/>
          </a:xfrm>
          <a:prstGeom prst="rect">
            <a:avLst/>
          </a:prstGeom>
          <a:noFill/>
          <a:ln w="9525">
            <a:noFill/>
            <a:miter lim="800000"/>
            <a:headEnd/>
            <a:tailEnd/>
          </a:ln>
        </p:spPr>
        <p:txBody>
          <a:bodyPr wrap="square" lIns="0" tIns="0" rIns="0" bIns="0">
            <a:spAutoFit/>
          </a:bodyPr>
          <a:lstStyle/>
          <a:p>
            <a:pPr marL="0" marR="0" indent="0" algn="l" defTabSz="914400" rtl="0" eaLnBrk="0" fontAlgn="auto" latinLnBrk="0" hangingPunct="0">
              <a:lnSpc>
                <a:spcPct val="100000"/>
              </a:lnSpc>
              <a:spcBef>
                <a:spcPts val="0"/>
              </a:spcBef>
              <a:spcAft>
                <a:spcPts val="0"/>
              </a:spcAft>
              <a:buClrTx/>
              <a:buSzTx/>
              <a:buFontTx/>
              <a:buNone/>
              <a:tabLst/>
              <a:defRPr/>
            </a:pPr>
            <a:r>
              <a:rPr lang="de-DE" sz="1500" b="1" dirty="0">
                <a:solidFill>
                  <a:srgbClr val="00549F"/>
                </a:solidFill>
                <a:ea typeface="ＭＳ Ｐゴシック" pitchFamily="34" charset="-128"/>
              </a:rPr>
              <a:t>Prof. Dr. Grit Walther</a:t>
            </a:r>
          </a:p>
          <a:p>
            <a:pPr eaLnBrk="0" hangingPunct="0"/>
            <a:r>
              <a:rPr lang="de-DE" sz="1500" dirty="0">
                <a:solidFill>
                  <a:srgbClr val="000000"/>
                </a:solidFill>
                <a:latin typeface="Arial" pitchFamily="34" charset="0"/>
                <a:cs typeface="Arial" pitchFamily="34" charset="0"/>
              </a:rPr>
              <a:t>Lehrstuhl für Operations Management</a:t>
            </a:r>
          </a:p>
          <a:p>
            <a:pPr eaLnBrk="0" hangingPunct="0"/>
            <a:r>
              <a:rPr lang="de-DE" sz="1500" dirty="0">
                <a:solidFill>
                  <a:srgbClr val="000000"/>
                </a:solidFill>
                <a:latin typeface="Arial" pitchFamily="34" charset="0"/>
                <a:cs typeface="Arial" pitchFamily="34" charset="0"/>
              </a:rPr>
              <a:t>RWTH Aachen</a:t>
            </a:r>
          </a:p>
          <a:p>
            <a:pPr eaLnBrk="0" hangingPunct="0">
              <a:spcAft>
                <a:spcPct val="50000"/>
              </a:spcAft>
            </a:pPr>
            <a:r>
              <a:rPr lang="de-DE" sz="1500" dirty="0">
                <a:solidFill>
                  <a:srgbClr val="000000"/>
                </a:solidFill>
                <a:latin typeface="Arial" pitchFamily="34" charset="0"/>
                <a:cs typeface="Arial" pitchFamily="34" charset="0"/>
              </a:rPr>
              <a:t>Kackertstraße 7</a:t>
            </a:r>
            <a:br>
              <a:rPr lang="de-DE" sz="1500" dirty="0">
                <a:solidFill>
                  <a:srgbClr val="000000"/>
                </a:solidFill>
                <a:latin typeface="Arial" pitchFamily="34" charset="0"/>
                <a:cs typeface="Arial" pitchFamily="34" charset="0"/>
              </a:rPr>
            </a:br>
            <a:r>
              <a:rPr lang="de-DE" sz="1500" dirty="0">
                <a:solidFill>
                  <a:srgbClr val="000000"/>
                </a:solidFill>
                <a:latin typeface="Arial" pitchFamily="34" charset="0"/>
                <a:cs typeface="Arial" pitchFamily="34" charset="0"/>
              </a:rPr>
              <a:t>52072 Aachen</a:t>
            </a:r>
            <a:r>
              <a:rPr lang="de-DE" sz="1400" b="1" dirty="0">
                <a:solidFill>
                  <a:srgbClr val="000000"/>
                </a:solidFill>
                <a:latin typeface="Arial" pitchFamily="34" charset="0"/>
                <a:cs typeface="Arial" pitchFamily="34" charset="0"/>
              </a:rPr>
              <a:t> </a:t>
            </a:r>
            <a:br>
              <a:rPr lang="de-DE" sz="1400" b="1" dirty="0">
                <a:solidFill>
                  <a:srgbClr val="000000"/>
                </a:solidFill>
                <a:latin typeface="Tahoma" pitchFamily="34" charset="0"/>
              </a:rPr>
            </a:br>
            <a:endParaRPr lang="de-DE" sz="1400" b="1" dirty="0">
              <a:solidFill>
                <a:srgbClr val="000000"/>
              </a:solidFill>
              <a:latin typeface="Tahoma" pitchFamily="34" charset="0"/>
            </a:endParaRPr>
          </a:p>
        </p:txBody>
      </p:sp>
      <p:pic>
        <p:nvPicPr>
          <p:cNvPr id="10" name="Picture 2" descr="C:\Users\Felix Giedziella\Documents\Lehrstuhl\02 Logo\endgültiges Logo\02 Bildmarke und Text\PNG\rwth_om_rgb.png">
            <a:extLst>
              <a:ext uri="{FF2B5EF4-FFF2-40B4-BE49-F238E27FC236}">
                <a16:creationId xmlns:a16="http://schemas.microsoft.com/office/drawing/2014/main" id="{F5EA7767-F4A1-4E65-B388-BFE000FE0BF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6664" y="5382000"/>
            <a:ext cx="5279238" cy="147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458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liederungsfolie">
    <p:spTree>
      <p:nvGrpSpPr>
        <p:cNvPr id="1" name=""/>
        <p:cNvGrpSpPr/>
        <p:nvPr/>
      </p:nvGrpSpPr>
      <p:grpSpPr>
        <a:xfrm>
          <a:off x="0" y="0"/>
          <a:ext cx="0" cy="0"/>
          <a:chOff x="0" y="0"/>
          <a:chExt cx="0" cy="0"/>
        </a:xfrm>
      </p:grpSpPr>
      <p:sp>
        <p:nvSpPr>
          <p:cNvPr id="5" name="Textplatzhalter 5"/>
          <p:cNvSpPr>
            <a:spLocks noGrp="1"/>
          </p:cNvSpPr>
          <p:nvPr>
            <p:ph type="body" sz="quarter" idx="12" hasCustomPrompt="1"/>
          </p:nvPr>
        </p:nvSpPr>
        <p:spPr>
          <a:xfrm>
            <a:off x="335362" y="908680"/>
            <a:ext cx="11521279" cy="5580713"/>
          </a:xfrm>
          <a:prstGeom prst="rect">
            <a:avLst/>
          </a:prstGeom>
        </p:spPr>
        <p:txBody>
          <a:bodyPr anchor="t"/>
          <a:lstStyle>
            <a:lvl1pPr marL="514350" indent="-514350">
              <a:buFont typeface="+mj-lt"/>
              <a:buAutoNum type="romanUcPeriod"/>
              <a:defRPr sz="2000" baseline="0">
                <a:solidFill>
                  <a:schemeClr val="tx1"/>
                </a:solidFill>
              </a:defRPr>
            </a:lvl1pPr>
            <a:lvl2pPr marL="914400" indent="-457200">
              <a:buFont typeface="+mj-lt"/>
              <a:buAutoNum type="arabicPeriod"/>
              <a:defRPr sz="2000" baseline="0">
                <a:solidFill>
                  <a:schemeClr val="tx1"/>
                </a:solidFill>
              </a:defRPr>
            </a:lvl2pPr>
            <a:lvl3pPr marL="1371600" indent="-457200">
              <a:buFont typeface="+mj-lt"/>
              <a:buAutoNum type="alphaLcPeriod"/>
              <a:defRPr sz="2000" baseline="0">
                <a:solidFill>
                  <a:schemeClr val="tx1"/>
                </a:solidFill>
              </a:defRPr>
            </a:lvl3pPr>
          </a:lstStyle>
          <a:p>
            <a:pPr lvl="0"/>
            <a:r>
              <a:rPr lang="de-DE" dirty="0"/>
              <a:t>Textmasterformat bearbeiten, nur aktuelles Kapitel schwarz</a:t>
            </a:r>
          </a:p>
          <a:p>
            <a:pPr lvl="1"/>
            <a:r>
              <a:rPr lang="de-DE" dirty="0"/>
              <a:t>Zweite Ebene</a:t>
            </a:r>
          </a:p>
          <a:p>
            <a:pPr lvl="2"/>
            <a:r>
              <a:rPr lang="de-DE" dirty="0"/>
              <a:t>Dritte Ebene</a:t>
            </a:r>
          </a:p>
          <a:p>
            <a:pPr lvl="1"/>
            <a:r>
              <a:rPr lang="de-DE" dirty="0"/>
              <a:t>Zweite Ebene</a:t>
            </a:r>
          </a:p>
          <a:p>
            <a:pPr lvl="2"/>
            <a:endParaRPr lang="de-DE" dirty="0"/>
          </a:p>
        </p:txBody>
      </p:sp>
      <p:sp>
        <p:nvSpPr>
          <p:cNvPr id="7" name="Textplatzhalter 6"/>
          <p:cNvSpPr>
            <a:spLocks noGrp="1"/>
          </p:cNvSpPr>
          <p:nvPr>
            <p:ph type="body" sz="quarter" idx="13" hasCustomPrompt="1"/>
          </p:nvPr>
        </p:nvSpPr>
        <p:spPr>
          <a:xfrm>
            <a:off x="334434" y="3"/>
            <a:ext cx="8161873" cy="728655"/>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3779539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334435" y="908050"/>
            <a:ext cx="11523133" cy="5581650"/>
          </a:xfrm>
          <a:prstGeom prst="rect">
            <a:avLst/>
          </a:prstGeom>
        </p:spPr>
        <p:txBody>
          <a:bodyPr/>
          <a:lstStyle>
            <a:lvl1pPr marL="0" indent="0" algn="just">
              <a:buNone/>
              <a:defRPr sz="1800" baseline="0"/>
            </a:lvl1pPr>
          </a:lstStyle>
          <a:p>
            <a:pPr lvl="0"/>
            <a:r>
              <a:rPr lang="de-DE" dirty="0"/>
              <a:t>Reine Textfolie</a:t>
            </a:r>
          </a:p>
        </p:txBody>
      </p:sp>
      <p:sp>
        <p:nvSpPr>
          <p:cNvPr id="7"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340721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ichpunkt-Folie">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334435" y="908050"/>
            <a:ext cx="11523133" cy="5581650"/>
          </a:xfrm>
          <a:prstGeom prst="rect">
            <a:avLst/>
          </a:prstGeom>
        </p:spPr>
        <p:txBody>
          <a:bodyPr/>
          <a:lstStyle>
            <a:lvl1pPr marL="92075" indent="-92075" algn="just">
              <a:defRPr sz="1800"/>
            </a:lvl1pPr>
            <a:lvl2pPr algn="just">
              <a:defRPr sz="1800"/>
            </a:lvl2pPr>
          </a:lstStyle>
          <a:p>
            <a:pPr lvl="0"/>
            <a:r>
              <a:rPr lang="de-DE" dirty="0"/>
              <a:t>Stichpunkte-Folie</a:t>
            </a:r>
          </a:p>
          <a:p>
            <a:pPr lvl="1"/>
            <a:r>
              <a:rPr lang="de-DE" dirty="0"/>
              <a:t>Stichpunkt </a:t>
            </a:r>
          </a:p>
          <a:p>
            <a:pPr lvl="0"/>
            <a:endParaRPr lang="de-DE" dirty="0"/>
          </a:p>
        </p:txBody>
      </p:sp>
      <p:sp>
        <p:nvSpPr>
          <p:cNvPr id="7" name="Textplatzhalter 6"/>
          <p:cNvSpPr>
            <a:spLocks noGrp="1"/>
          </p:cNvSpPr>
          <p:nvPr>
            <p:ph type="body" sz="quarter" idx="13" hasCustomPrompt="1"/>
          </p:nvPr>
        </p:nvSpPr>
        <p:spPr>
          <a:xfrm>
            <a:off x="334434" y="3"/>
            <a:ext cx="8284049"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097792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bjekt-Folie">
    <p:spTree>
      <p:nvGrpSpPr>
        <p:cNvPr id="1" name=""/>
        <p:cNvGrpSpPr/>
        <p:nvPr/>
      </p:nvGrpSpPr>
      <p:grpSpPr>
        <a:xfrm>
          <a:off x="0" y="0"/>
          <a:ext cx="0" cy="0"/>
          <a:chOff x="0" y="0"/>
          <a:chExt cx="0" cy="0"/>
        </a:xfrm>
      </p:grpSpPr>
      <p:sp>
        <p:nvSpPr>
          <p:cNvPr id="7" name="Inhaltsplatzhalter 6"/>
          <p:cNvSpPr>
            <a:spLocks noGrp="1"/>
          </p:cNvSpPr>
          <p:nvPr>
            <p:ph sz="quarter" idx="12" hasCustomPrompt="1"/>
          </p:nvPr>
        </p:nvSpPr>
        <p:spPr>
          <a:xfrm>
            <a:off x="335360" y="908678"/>
            <a:ext cx="11523133" cy="5581650"/>
          </a:xfrm>
          <a:prstGeom prst="rect">
            <a:avLst/>
          </a:prstGeom>
        </p:spPr>
        <p:txBody>
          <a:bodyPr/>
          <a:lstStyle>
            <a:lvl1pPr marL="0" indent="0">
              <a:buNone/>
              <a:defRPr sz="1800" baseline="0"/>
            </a:lvl1pPr>
          </a:lstStyle>
          <a:p>
            <a:pPr lvl="0"/>
            <a:r>
              <a:rPr lang="de-DE" dirty="0"/>
              <a:t>Objekt</a:t>
            </a:r>
          </a:p>
        </p:txBody>
      </p:sp>
      <p:sp>
        <p:nvSpPr>
          <p:cNvPr id="6"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143812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oßer Kasten oben blau">
    <p:spTree>
      <p:nvGrpSpPr>
        <p:cNvPr id="1" name=""/>
        <p:cNvGrpSpPr/>
        <p:nvPr/>
      </p:nvGrpSpPr>
      <p:grpSpPr>
        <a:xfrm>
          <a:off x="0" y="0"/>
          <a:ext cx="0" cy="0"/>
          <a:chOff x="0" y="0"/>
          <a:chExt cx="0" cy="0"/>
        </a:xfrm>
      </p:grpSpPr>
      <p:sp>
        <p:nvSpPr>
          <p:cNvPr id="5" name="Rechteck 4"/>
          <p:cNvSpPr/>
          <p:nvPr/>
        </p:nvSpPr>
        <p:spPr>
          <a:xfrm>
            <a:off x="335360" y="908720"/>
            <a:ext cx="11521280" cy="55806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p:cNvSpPr/>
          <p:nvPr userDrawn="1"/>
        </p:nvSpPr>
        <p:spPr>
          <a:xfrm>
            <a:off x="335360" y="908681"/>
            <a:ext cx="11521280" cy="55806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Textplatzhalter 6"/>
          <p:cNvSpPr>
            <a:spLocks noGrp="1"/>
          </p:cNvSpPr>
          <p:nvPr>
            <p:ph type="body" sz="quarter" idx="13" hasCustomPrompt="1"/>
          </p:nvPr>
        </p:nvSpPr>
        <p:spPr>
          <a:xfrm>
            <a:off x="334435" y="908053"/>
            <a:ext cx="11523133" cy="360363"/>
          </a:xfrm>
          <a:prstGeom prst="rect">
            <a:avLst/>
          </a:prstGeom>
          <a:solidFill>
            <a:schemeClr val="tx2"/>
          </a:solidFill>
        </p:spPr>
        <p:txBody>
          <a:bodyPr/>
          <a:lstStyle>
            <a:lvl1pPr marL="0" indent="0">
              <a:buNone/>
              <a:defRPr sz="2000">
                <a:solidFill>
                  <a:schemeClr val="bg1"/>
                </a:solidFill>
              </a:defRPr>
            </a:lvl1pPr>
          </a:lstStyle>
          <a:p>
            <a:pPr lvl="0"/>
            <a:r>
              <a:rPr lang="de-DE" sz="2000" dirty="0"/>
              <a:t>Text…</a:t>
            </a:r>
            <a:endParaRPr lang="de-DE" dirty="0"/>
          </a:p>
        </p:txBody>
      </p:sp>
      <p:sp>
        <p:nvSpPr>
          <p:cNvPr id="17" name="Inhaltsplatzhalter 16"/>
          <p:cNvSpPr>
            <a:spLocks noGrp="1"/>
          </p:cNvSpPr>
          <p:nvPr>
            <p:ph sz="quarter" idx="14"/>
          </p:nvPr>
        </p:nvSpPr>
        <p:spPr>
          <a:xfrm>
            <a:off x="575735" y="1449390"/>
            <a:ext cx="11040533" cy="4859337"/>
          </a:xfrm>
          <a:prstGeom prst="rect">
            <a:avLst/>
          </a:prstGeom>
        </p:spPr>
        <p:txBody>
          <a:bodyPr/>
          <a:lstStyle>
            <a:lvl1pPr marL="0" indent="0">
              <a:buNone/>
              <a:defRPr sz="2000"/>
            </a:lvl1pPr>
          </a:lstStyle>
          <a:p>
            <a:pPr lvl="0"/>
            <a:endParaRPr lang="de-DE" dirty="0"/>
          </a:p>
        </p:txBody>
      </p:sp>
      <p:sp>
        <p:nvSpPr>
          <p:cNvPr id="10" name="Textplatzhalter 6"/>
          <p:cNvSpPr>
            <a:spLocks noGrp="1"/>
          </p:cNvSpPr>
          <p:nvPr>
            <p:ph type="body" sz="quarter" idx="15" hasCustomPrompt="1"/>
          </p:nvPr>
        </p:nvSpPr>
        <p:spPr>
          <a:xfrm>
            <a:off x="334434" y="3"/>
            <a:ext cx="8161873" cy="728663"/>
          </a:xfrm>
          <a:prstGeom prst="rect">
            <a:avLst/>
          </a:prstGeom>
        </p:spPr>
        <p:txBody>
          <a:bodyPr/>
          <a:lstStyle>
            <a:lvl1pPr marL="0" indent="0">
              <a:buNone/>
              <a:defRPr sz="24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1917074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uer Kasten dynamisch">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34435" y="1268727"/>
            <a:ext cx="11523133" cy="3600139"/>
          </a:xfrm>
          <a:prstGeom prst="rect">
            <a:avLst/>
          </a:prstGeom>
          <a:ln w="25400">
            <a:solidFill>
              <a:schemeClr val="tx2"/>
            </a:solidFill>
          </a:ln>
        </p:spPr>
        <p:txBody>
          <a:bodyPr/>
          <a:lstStyle>
            <a:lvl1pPr marL="0" indent="0">
              <a:buNone/>
              <a:defRPr sz="2000"/>
            </a:lvl1pPr>
          </a:lstStyle>
          <a:p>
            <a:pPr lvl="0"/>
            <a:endParaRPr lang="de-DE" dirty="0"/>
          </a:p>
          <a:p>
            <a:pPr lvl="0"/>
            <a:endParaRPr lang="de-DE" dirty="0"/>
          </a:p>
        </p:txBody>
      </p:sp>
      <p:sp>
        <p:nvSpPr>
          <p:cNvPr id="7" name="Textplatzhalter 6"/>
          <p:cNvSpPr>
            <a:spLocks noGrp="1"/>
          </p:cNvSpPr>
          <p:nvPr>
            <p:ph type="body" sz="quarter" idx="15" hasCustomPrompt="1"/>
          </p:nvPr>
        </p:nvSpPr>
        <p:spPr>
          <a:xfrm>
            <a:off x="334433" y="3"/>
            <a:ext cx="7681384" cy="728663"/>
          </a:xfrm>
          <a:prstGeom prst="rect">
            <a:avLst/>
          </a:prstGeom>
        </p:spPr>
        <p:txBody>
          <a:bodyPr/>
          <a:lstStyle>
            <a:lvl1pPr marL="0" indent="0">
              <a:buNone/>
              <a:defRPr sz="2400" b="1">
                <a:solidFill>
                  <a:schemeClr val="tx1"/>
                </a:solidFill>
              </a:defRPr>
            </a:lvl1pPr>
          </a:lstStyle>
          <a:p>
            <a:pPr lvl="0"/>
            <a:r>
              <a:rPr lang="de-DE" sz="2000" dirty="0"/>
              <a:t>Überschrift</a:t>
            </a:r>
          </a:p>
          <a:p>
            <a:pPr lvl="0"/>
            <a:r>
              <a:rPr lang="de-DE" sz="1800" dirty="0"/>
              <a:t>Unterüberschrift</a:t>
            </a:r>
            <a:endParaRPr lang="de-DE" dirty="0"/>
          </a:p>
        </p:txBody>
      </p:sp>
      <p:sp>
        <p:nvSpPr>
          <p:cNvPr id="9" name="Textplatzhalter 6"/>
          <p:cNvSpPr>
            <a:spLocks noGrp="1"/>
          </p:cNvSpPr>
          <p:nvPr>
            <p:ph type="body" sz="quarter" idx="13" hasCustomPrompt="1"/>
          </p:nvPr>
        </p:nvSpPr>
        <p:spPr>
          <a:xfrm>
            <a:off x="334435" y="908053"/>
            <a:ext cx="11523133" cy="360363"/>
          </a:xfrm>
          <a:prstGeom prst="rect">
            <a:avLst/>
          </a:prstGeom>
          <a:solidFill>
            <a:schemeClr val="tx2"/>
          </a:solidFill>
        </p:spPr>
        <p:txBody>
          <a:bodyPr/>
          <a:lstStyle>
            <a:lvl1pPr marL="0" indent="0">
              <a:buNone/>
              <a:defRPr sz="2000">
                <a:solidFill>
                  <a:schemeClr val="bg1"/>
                </a:solidFill>
              </a:defRPr>
            </a:lvl1pPr>
          </a:lstStyle>
          <a:p>
            <a:pPr lvl="0"/>
            <a:r>
              <a:rPr lang="de-DE" sz="2000" dirty="0"/>
              <a:t>Text…</a:t>
            </a:r>
            <a:endParaRPr lang="de-DE" dirty="0"/>
          </a:p>
        </p:txBody>
      </p:sp>
    </p:spTree>
    <p:extLst>
      <p:ext uri="{BB962C8B-B14F-4D97-AF65-F5344CB8AC3E}">
        <p14:creationId xmlns:p14="http://schemas.microsoft.com/office/powerpoint/2010/main" val="2846478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asten groß blau oben und unten">
    <p:spTree>
      <p:nvGrpSpPr>
        <p:cNvPr id="1" name=""/>
        <p:cNvGrpSpPr/>
        <p:nvPr/>
      </p:nvGrpSpPr>
      <p:grpSpPr>
        <a:xfrm>
          <a:off x="0" y="0"/>
          <a:ext cx="0" cy="0"/>
          <a:chOff x="0" y="0"/>
          <a:chExt cx="0" cy="0"/>
        </a:xfrm>
      </p:grpSpPr>
      <p:sp>
        <p:nvSpPr>
          <p:cNvPr id="5" name="Rechteck 4"/>
          <p:cNvSpPr/>
          <p:nvPr/>
        </p:nvSpPr>
        <p:spPr>
          <a:xfrm>
            <a:off x="335360" y="908720"/>
            <a:ext cx="11521280" cy="55806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p:cNvSpPr/>
          <p:nvPr userDrawn="1"/>
        </p:nvSpPr>
        <p:spPr>
          <a:xfrm>
            <a:off x="335360" y="908720"/>
            <a:ext cx="11521280" cy="55806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Textplatzhalter 12"/>
          <p:cNvSpPr>
            <a:spLocks noGrp="1"/>
          </p:cNvSpPr>
          <p:nvPr>
            <p:ph type="body" sz="quarter" idx="13" hasCustomPrompt="1"/>
          </p:nvPr>
        </p:nvSpPr>
        <p:spPr>
          <a:xfrm>
            <a:off x="334435" y="908053"/>
            <a:ext cx="11523133" cy="360363"/>
          </a:xfrm>
          <a:prstGeom prst="rect">
            <a:avLst/>
          </a:prstGeom>
          <a:solidFill>
            <a:schemeClr val="tx2"/>
          </a:solidFill>
        </p:spPr>
        <p:txBody>
          <a:bodyPr/>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de-DE" dirty="0"/>
              <a:t>Text…</a:t>
            </a:r>
          </a:p>
        </p:txBody>
      </p:sp>
      <p:sp>
        <p:nvSpPr>
          <p:cNvPr id="15" name="Textplatzhalter 14"/>
          <p:cNvSpPr>
            <a:spLocks noGrp="1"/>
          </p:cNvSpPr>
          <p:nvPr>
            <p:ph type="body" sz="quarter" idx="14" hasCustomPrompt="1"/>
          </p:nvPr>
        </p:nvSpPr>
        <p:spPr>
          <a:xfrm>
            <a:off x="334435" y="6129338"/>
            <a:ext cx="11523133" cy="360362"/>
          </a:xfrm>
          <a:prstGeom prst="rect">
            <a:avLst/>
          </a:prstGeom>
          <a:solidFill>
            <a:schemeClr val="tx2"/>
          </a:solidFill>
        </p:spPr>
        <p:txBody>
          <a:bodyPr/>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de-DE" dirty="0"/>
              <a:t>Text…</a:t>
            </a:r>
          </a:p>
        </p:txBody>
      </p:sp>
      <p:sp>
        <p:nvSpPr>
          <p:cNvPr id="17" name="Inhaltsplatzhalter 16"/>
          <p:cNvSpPr>
            <a:spLocks noGrp="1"/>
          </p:cNvSpPr>
          <p:nvPr>
            <p:ph sz="quarter" idx="15"/>
          </p:nvPr>
        </p:nvSpPr>
        <p:spPr>
          <a:xfrm>
            <a:off x="575735" y="1449388"/>
            <a:ext cx="11040533" cy="4500562"/>
          </a:xfrm>
          <a:prstGeom prst="rect">
            <a:avLst/>
          </a:prstGeom>
        </p:spPr>
        <p:txBody>
          <a:bodyPr/>
          <a:lstStyle>
            <a:lvl1pPr marL="0" indent="0">
              <a:buNone/>
              <a:defRPr sz="2000"/>
            </a:lvl1pPr>
          </a:lstStyle>
          <a:p>
            <a:pPr lvl="0"/>
            <a:endParaRPr lang="de-DE" dirty="0"/>
          </a:p>
        </p:txBody>
      </p:sp>
      <p:sp>
        <p:nvSpPr>
          <p:cNvPr id="10" name="Textplatzhalter 6"/>
          <p:cNvSpPr>
            <a:spLocks noGrp="1"/>
          </p:cNvSpPr>
          <p:nvPr>
            <p:ph type="body" sz="quarter" idx="16" hasCustomPrompt="1"/>
          </p:nvPr>
        </p:nvSpPr>
        <p:spPr>
          <a:xfrm>
            <a:off x="334433" y="3"/>
            <a:ext cx="7681384"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44201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Kästen blau oben">
    <p:spTree>
      <p:nvGrpSpPr>
        <p:cNvPr id="1" name=""/>
        <p:cNvGrpSpPr/>
        <p:nvPr/>
      </p:nvGrpSpPr>
      <p:grpSpPr>
        <a:xfrm>
          <a:off x="0" y="0"/>
          <a:ext cx="0" cy="0"/>
          <a:chOff x="0" y="0"/>
          <a:chExt cx="0" cy="0"/>
        </a:xfrm>
      </p:grpSpPr>
      <p:sp>
        <p:nvSpPr>
          <p:cNvPr id="5" name="Rechteck 4"/>
          <p:cNvSpPr/>
          <p:nvPr/>
        </p:nvSpPr>
        <p:spPr>
          <a:xfrm>
            <a:off x="335360" y="908721"/>
            <a:ext cx="11521280" cy="27003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p:nvSpPr>
        <p:spPr>
          <a:xfrm>
            <a:off x="335360" y="3789049"/>
            <a:ext cx="11521280" cy="270030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p:cNvSpPr/>
          <p:nvPr userDrawn="1"/>
        </p:nvSpPr>
        <p:spPr>
          <a:xfrm>
            <a:off x="335360" y="908721"/>
            <a:ext cx="11521280" cy="27003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p:cNvSpPr/>
          <p:nvPr userDrawn="1"/>
        </p:nvSpPr>
        <p:spPr>
          <a:xfrm>
            <a:off x="335360" y="3789049"/>
            <a:ext cx="11521280" cy="270030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Textplatzhalter 12"/>
          <p:cNvSpPr>
            <a:spLocks noGrp="1"/>
          </p:cNvSpPr>
          <p:nvPr>
            <p:ph type="body" sz="quarter" idx="14" hasCustomPrompt="1"/>
          </p:nvPr>
        </p:nvSpPr>
        <p:spPr>
          <a:xfrm>
            <a:off x="334435" y="908053"/>
            <a:ext cx="11523133" cy="360363"/>
          </a:xfrm>
          <a:prstGeom prst="rect">
            <a:avLst/>
          </a:prstGeom>
          <a:solidFill>
            <a:schemeClr val="tx2"/>
          </a:solidFill>
        </p:spPr>
        <p:txBody>
          <a:bodyPr/>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de-DE" dirty="0"/>
              <a:t>Text…</a:t>
            </a:r>
          </a:p>
        </p:txBody>
      </p:sp>
      <p:sp>
        <p:nvSpPr>
          <p:cNvPr id="18" name="Textplatzhalter 12"/>
          <p:cNvSpPr>
            <a:spLocks noGrp="1"/>
          </p:cNvSpPr>
          <p:nvPr>
            <p:ph type="body" sz="quarter" idx="15" hasCustomPrompt="1"/>
          </p:nvPr>
        </p:nvSpPr>
        <p:spPr>
          <a:xfrm>
            <a:off x="333508" y="3789046"/>
            <a:ext cx="11523133" cy="360363"/>
          </a:xfrm>
          <a:prstGeom prst="rect">
            <a:avLst/>
          </a:prstGeom>
          <a:solidFill>
            <a:schemeClr val="tx2"/>
          </a:solidFill>
        </p:spPr>
        <p:txBody>
          <a:bodyPr/>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de-DE" dirty="0"/>
              <a:t>Text…</a:t>
            </a:r>
          </a:p>
        </p:txBody>
      </p:sp>
      <p:sp>
        <p:nvSpPr>
          <p:cNvPr id="22" name="Inhaltsplatzhalter 21"/>
          <p:cNvSpPr>
            <a:spLocks noGrp="1"/>
          </p:cNvSpPr>
          <p:nvPr>
            <p:ph sz="quarter" idx="16"/>
          </p:nvPr>
        </p:nvSpPr>
        <p:spPr>
          <a:xfrm>
            <a:off x="575735" y="1449388"/>
            <a:ext cx="11040533" cy="1979612"/>
          </a:xfrm>
          <a:prstGeom prst="rect">
            <a:avLst/>
          </a:prstGeom>
        </p:spPr>
        <p:txBody>
          <a:bodyPr/>
          <a:lstStyle>
            <a:lvl1pPr marL="0" indent="0">
              <a:buNone/>
              <a:defRPr sz="2000"/>
            </a:lvl1pPr>
          </a:lstStyle>
          <a:p>
            <a:pPr lvl="0"/>
            <a:endParaRPr lang="de-DE" dirty="0"/>
          </a:p>
        </p:txBody>
      </p:sp>
      <p:sp>
        <p:nvSpPr>
          <p:cNvPr id="23" name="Inhaltsplatzhalter 21"/>
          <p:cNvSpPr>
            <a:spLocks noGrp="1"/>
          </p:cNvSpPr>
          <p:nvPr>
            <p:ph sz="quarter" idx="17"/>
          </p:nvPr>
        </p:nvSpPr>
        <p:spPr>
          <a:xfrm>
            <a:off x="575735" y="4329115"/>
            <a:ext cx="11040533" cy="1979612"/>
          </a:xfrm>
          <a:prstGeom prst="rect">
            <a:avLst/>
          </a:prstGeom>
        </p:spPr>
        <p:txBody>
          <a:bodyPr/>
          <a:lstStyle>
            <a:lvl1pPr marL="0" indent="0">
              <a:buNone/>
              <a:defRPr sz="2000"/>
            </a:lvl1pPr>
          </a:lstStyle>
          <a:p>
            <a:pPr lvl="0"/>
            <a:endParaRPr lang="de-DE" dirty="0"/>
          </a:p>
        </p:txBody>
      </p:sp>
      <p:sp>
        <p:nvSpPr>
          <p:cNvPr id="13" name="Textplatzhalter 6"/>
          <p:cNvSpPr>
            <a:spLocks noGrp="1"/>
          </p:cNvSpPr>
          <p:nvPr>
            <p:ph type="body" sz="quarter" idx="13" hasCustomPrompt="1"/>
          </p:nvPr>
        </p:nvSpPr>
        <p:spPr>
          <a:xfrm>
            <a:off x="334433" y="3"/>
            <a:ext cx="7681384"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8397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rnziele-Folie">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a:xfrm>
            <a:off x="334435" y="908052"/>
            <a:ext cx="11523133" cy="2700973"/>
          </a:xfrm>
          <a:prstGeom prst="rect">
            <a:avLst/>
          </a:prstGeom>
        </p:spPr>
        <p:txBody>
          <a:bodyPr/>
          <a:lstStyle>
            <a:lvl1pPr marL="92075" indent="-92075">
              <a:defRPr sz="2000"/>
            </a:lvl1pPr>
          </a:lstStyle>
          <a:p>
            <a:pPr lvl="0"/>
            <a:r>
              <a:rPr lang="de-DE" dirty="0"/>
              <a:t>Textmasterformat bearbeiten</a:t>
            </a:r>
          </a:p>
        </p:txBody>
      </p:sp>
      <p:sp>
        <p:nvSpPr>
          <p:cNvPr id="12" name="Inhaltsplatzhalter 11"/>
          <p:cNvSpPr>
            <a:spLocks noGrp="1"/>
          </p:cNvSpPr>
          <p:nvPr>
            <p:ph sz="quarter" idx="13"/>
          </p:nvPr>
        </p:nvSpPr>
        <p:spPr>
          <a:xfrm>
            <a:off x="340500" y="3789048"/>
            <a:ext cx="11523133" cy="2700345"/>
          </a:xfrm>
          <a:prstGeom prst="rect">
            <a:avLst/>
          </a:prstGeom>
        </p:spPr>
        <p:txBody>
          <a:bodyPr/>
          <a:lstStyle>
            <a:lvl1pPr marL="0" indent="0">
              <a:buNone/>
              <a:defRPr sz="2000"/>
            </a:lvl1pPr>
          </a:lstStyle>
          <a:p>
            <a:pPr lvl="0"/>
            <a:endParaRPr lang="de-DE" dirty="0"/>
          </a:p>
        </p:txBody>
      </p:sp>
      <p:sp>
        <p:nvSpPr>
          <p:cNvPr id="7" name="Textplatzhalter 6"/>
          <p:cNvSpPr>
            <a:spLocks noGrp="1"/>
          </p:cNvSpPr>
          <p:nvPr>
            <p:ph type="body" sz="quarter" idx="14" hasCustomPrompt="1"/>
          </p:nvPr>
        </p:nvSpPr>
        <p:spPr>
          <a:xfrm>
            <a:off x="335263" y="3"/>
            <a:ext cx="8161044"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786343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ichpunkt-Folie">
    <p:spTree>
      <p:nvGrpSpPr>
        <p:cNvPr id="1" name=""/>
        <p:cNvGrpSpPr/>
        <p:nvPr/>
      </p:nvGrpSpPr>
      <p:grpSpPr>
        <a:xfrm>
          <a:off x="0" y="0"/>
          <a:ext cx="0" cy="0"/>
          <a:chOff x="0" y="0"/>
          <a:chExt cx="0" cy="0"/>
        </a:xfrm>
      </p:grpSpPr>
      <p:sp>
        <p:nvSpPr>
          <p:cNvPr id="6" name="Textplatzhalter 5"/>
          <p:cNvSpPr>
            <a:spLocks noGrp="1"/>
          </p:cNvSpPr>
          <p:nvPr>
            <p:ph type="body" sz="quarter" idx="12" hasCustomPrompt="1"/>
          </p:nvPr>
        </p:nvSpPr>
        <p:spPr>
          <a:xfrm>
            <a:off x="334435" y="908050"/>
            <a:ext cx="11523133" cy="5581650"/>
          </a:xfrm>
          <a:prstGeom prst="rect">
            <a:avLst/>
          </a:prstGeom>
        </p:spPr>
        <p:txBody>
          <a:bodyPr/>
          <a:lstStyle>
            <a:lvl1pPr marL="92075" indent="-92075" algn="just">
              <a:defRPr sz="1800"/>
            </a:lvl1pPr>
            <a:lvl2pPr algn="just">
              <a:defRPr sz="1800"/>
            </a:lvl2pPr>
          </a:lstStyle>
          <a:p>
            <a:pPr lvl="0"/>
            <a:r>
              <a:rPr lang="de-DE" dirty="0"/>
              <a:t>Stichpunkte-Folie</a:t>
            </a:r>
          </a:p>
          <a:p>
            <a:pPr lvl="1"/>
            <a:r>
              <a:rPr lang="de-DE" dirty="0"/>
              <a:t>Stichpunkt </a:t>
            </a:r>
          </a:p>
          <a:p>
            <a:pPr lvl="0"/>
            <a:endParaRPr lang="de-DE" dirty="0"/>
          </a:p>
        </p:txBody>
      </p:sp>
      <p:sp>
        <p:nvSpPr>
          <p:cNvPr id="7" name="Textplatzhalter 6"/>
          <p:cNvSpPr>
            <a:spLocks noGrp="1"/>
          </p:cNvSpPr>
          <p:nvPr>
            <p:ph type="body" sz="quarter" idx="13" hasCustomPrompt="1"/>
          </p:nvPr>
        </p:nvSpPr>
        <p:spPr>
          <a:xfrm>
            <a:off x="334434" y="3"/>
            <a:ext cx="8284049"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9073556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ild oben rechts">
    <p:spTree>
      <p:nvGrpSpPr>
        <p:cNvPr id="1" name=""/>
        <p:cNvGrpSpPr/>
        <p:nvPr/>
      </p:nvGrpSpPr>
      <p:grpSpPr>
        <a:xfrm>
          <a:off x="0" y="0"/>
          <a:ext cx="0" cy="0"/>
          <a:chOff x="0" y="0"/>
          <a:chExt cx="0" cy="0"/>
        </a:xfrm>
      </p:grpSpPr>
      <p:sp>
        <p:nvSpPr>
          <p:cNvPr id="8" name="Textplatzhalter 7"/>
          <p:cNvSpPr>
            <a:spLocks noGrp="1"/>
          </p:cNvSpPr>
          <p:nvPr>
            <p:ph type="body" sz="quarter" idx="12" hasCustomPrompt="1"/>
          </p:nvPr>
        </p:nvSpPr>
        <p:spPr>
          <a:xfrm>
            <a:off x="334435" y="908050"/>
            <a:ext cx="5761567" cy="2520950"/>
          </a:xfrm>
          <a:prstGeom prst="rect">
            <a:avLst/>
          </a:prstGeom>
        </p:spPr>
        <p:txBody>
          <a:bodyPr/>
          <a:lstStyle>
            <a:lvl1pPr marL="0" indent="0">
              <a:buNone/>
              <a:defRPr sz="2000"/>
            </a:lvl1pPr>
          </a:lstStyle>
          <a:p>
            <a:pPr lvl="0"/>
            <a:r>
              <a:rPr lang="de-DE" dirty="0"/>
              <a:t>Textbereich</a:t>
            </a:r>
          </a:p>
        </p:txBody>
      </p:sp>
      <p:sp>
        <p:nvSpPr>
          <p:cNvPr id="12" name="Textplatzhalter 11"/>
          <p:cNvSpPr>
            <a:spLocks noGrp="1"/>
          </p:cNvSpPr>
          <p:nvPr>
            <p:ph type="body" sz="quarter" idx="14" hasCustomPrompt="1"/>
          </p:nvPr>
        </p:nvSpPr>
        <p:spPr>
          <a:xfrm>
            <a:off x="334435" y="3429000"/>
            <a:ext cx="11523133" cy="3060700"/>
          </a:xfrm>
          <a:prstGeom prst="rect">
            <a:avLst/>
          </a:prstGeom>
        </p:spPr>
        <p:txBody>
          <a:bodyPr/>
          <a:lstStyle>
            <a:lvl1pPr marL="0" indent="0">
              <a:buNone/>
              <a:defRPr sz="2000"/>
            </a:lvl1pPr>
          </a:lstStyle>
          <a:p>
            <a:pPr lvl="0"/>
            <a:r>
              <a:rPr lang="de-DE" dirty="0"/>
              <a:t>Textbereich</a:t>
            </a:r>
          </a:p>
        </p:txBody>
      </p:sp>
      <p:sp>
        <p:nvSpPr>
          <p:cNvPr id="5" name="Inhaltsplatzhalter 4"/>
          <p:cNvSpPr>
            <a:spLocks noGrp="1"/>
          </p:cNvSpPr>
          <p:nvPr>
            <p:ph sz="quarter" idx="15"/>
          </p:nvPr>
        </p:nvSpPr>
        <p:spPr>
          <a:xfrm>
            <a:off x="6096002" y="908050"/>
            <a:ext cx="5761567" cy="2520950"/>
          </a:xfrm>
          <a:prstGeom prst="rect">
            <a:avLst/>
          </a:prstGeom>
        </p:spPr>
        <p:txBody>
          <a:bodyPr/>
          <a:lstStyle>
            <a:lvl1pPr marL="0" indent="0">
              <a:buNone/>
              <a:defRPr sz="2000"/>
            </a:lvl1pPr>
          </a:lstStyle>
          <a:p>
            <a:pPr lvl="0"/>
            <a:endParaRPr lang="de-DE" dirty="0"/>
          </a:p>
        </p:txBody>
      </p:sp>
      <p:sp>
        <p:nvSpPr>
          <p:cNvPr id="9"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7509260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agramm groß">
    <p:spTree>
      <p:nvGrpSpPr>
        <p:cNvPr id="1" name=""/>
        <p:cNvGrpSpPr/>
        <p:nvPr/>
      </p:nvGrpSpPr>
      <p:grpSpPr>
        <a:xfrm>
          <a:off x="0" y="0"/>
          <a:ext cx="0" cy="0"/>
          <a:chOff x="0" y="0"/>
          <a:chExt cx="0" cy="0"/>
        </a:xfrm>
      </p:grpSpPr>
      <p:sp>
        <p:nvSpPr>
          <p:cNvPr id="6" name="Diagrammplatzhalter 5"/>
          <p:cNvSpPr>
            <a:spLocks noGrp="1"/>
          </p:cNvSpPr>
          <p:nvPr>
            <p:ph type="chart" sz="quarter" idx="12"/>
          </p:nvPr>
        </p:nvSpPr>
        <p:spPr>
          <a:xfrm>
            <a:off x="334435" y="908050"/>
            <a:ext cx="11523133" cy="5581650"/>
          </a:xfrm>
          <a:prstGeom prst="rect">
            <a:avLst/>
          </a:prstGeom>
        </p:spPr>
        <p:txBody>
          <a:bodyPr/>
          <a:lstStyle>
            <a:lvl1pPr>
              <a:defRPr sz="2000"/>
            </a:lvl1pPr>
          </a:lstStyle>
          <a:p>
            <a:r>
              <a:rPr lang="de-DE" dirty="0"/>
              <a:t>Diagramm durch Klicken auf Symbol hinzufügen</a:t>
            </a:r>
          </a:p>
        </p:txBody>
      </p:sp>
      <p:sp>
        <p:nvSpPr>
          <p:cNvPr id="7"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897444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3"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693507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575734" y="1270000"/>
            <a:ext cx="11040533" cy="4859338"/>
          </a:xfrm>
          <a:prstGeom prst="rect">
            <a:avLst/>
          </a:prstGeom>
        </p:spPr>
        <p:txBody>
          <a:bodyPr lIns="36000" tIns="36000" rIns="36000" bIns="36000"/>
          <a:lstStyle>
            <a:lvl1pPr>
              <a:buFont typeface="Tahoma" pitchFamily="34" charset="0"/>
              <a:buChar char="•"/>
              <a:defRPr sz="2000">
                <a:solidFill>
                  <a:srgbClr val="060606"/>
                </a:solidFill>
                <a:latin typeface="Arial" pitchFamily="34" charset="0"/>
                <a:cs typeface="Arial" pitchFamily="34" charset="0"/>
              </a:defRPr>
            </a:lvl1pPr>
            <a:lvl2pPr marL="539750" indent="-180000">
              <a:buFont typeface="Arial" pitchFamily="34" charset="0"/>
              <a:buChar char="•"/>
              <a:defRPr sz="2000">
                <a:solidFill>
                  <a:srgbClr val="060606"/>
                </a:solidFill>
                <a:latin typeface="Arial" pitchFamily="34" charset="0"/>
                <a:cs typeface="Arial" pitchFamily="34" charset="0"/>
              </a:defRPr>
            </a:lvl2pPr>
            <a:lvl3pPr marL="900000" indent="-180000">
              <a:buFont typeface="Arial" pitchFamily="34" charset="0"/>
              <a:buChar char="•"/>
              <a:defRPr sz="2000">
                <a:solidFill>
                  <a:srgbClr val="060606"/>
                </a:solidFill>
                <a:latin typeface="Arial" pitchFamily="34" charset="0"/>
                <a:cs typeface="Arial" pitchFamily="34" charset="0"/>
              </a:defRPr>
            </a:lvl3pPr>
            <a:lvl4pPr marL="1260000" indent="-180000">
              <a:buFont typeface="Arial" pitchFamily="34" charset="0"/>
              <a:buChar char="•"/>
              <a:defRPr sz="2000">
                <a:solidFill>
                  <a:srgbClr val="060606"/>
                </a:solidFill>
                <a:latin typeface="Arial" pitchFamily="34" charset="0"/>
                <a:cs typeface="Arial" pitchFamily="34" charset="0"/>
              </a:defRPr>
            </a:lvl4pPr>
            <a:lvl5pPr marL="1620000" indent="-179388">
              <a:buFont typeface="Arial" pitchFamily="34" charset="0"/>
              <a:buChar char="•"/>
              <a:defRPr sz="2000">
                <a:solidFill>
                  <a:srgbClr val="060606"/>
                </a:solidFill>
                <a:latin typeface="Arial" pitchFamily="34" charset="0"/>
                <a:cs typeface="Arial" pitchFamily="34" charset="0"/>
              </a:defRPr>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4"/>
          <p:cNvSpPr>
            <a:spLocks noGrp="1"/>
          </p:cNvSpPr>
          <p:nvPr>
            <p:ph type="sldNum" sz="quarter" idx="4"/>
          </p:nvPr>
        </p:nvSpPr>
        <p:spPr>
          <a:xfrm>
            <a:off x="10314115" y="6645031"/>
            <a:ext cx="1871583" cy="18864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de-DE"/>
              <a:t>Seite </a:t>
            </a:r>
            <a:fld id="{CAA6C96E-2230-416D-AD7C-E86B56BC488A}" type="slidenum">
              <a:rPr lang="de-DE" smtClean="0"/>
              <a:pPr/>
              <a:t>‹#›</a:t>
            </a:fld>
            <a:endParaRPr lang="de-DE" dirty="0"/>
          </a:p>
        </p:txBody>
      </p:sp>
      <p:sp>
        <p:nvSpPr>
          <p:cNvPr id="6" name="Textplatzhalter 6"/>
          <p:cNvSpPr>
            <a:spLocks noGrp="1"/>
          </p:cNvSpPr>
          <p:nvPr>
            <p:ph type="body" sz="quarter" idx="13" hasCustomPrompt="1"/>
          </p:nvPr>
        </p:nvSpPr>
        <p:spPr>
          <a:xfrm>
            <a:off x="334433" y="1"/>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3162179976"/>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nhalt_Aufzählung">
    <p:spTree>
      <p:nvGrpSpPr>
        <p:cNvPr id="1" name=""/>
        <p:cNvGrpSpPr/>
        <p:nvPr/>
      </p:nvGrpSpPr>
      <p:grpSpPr>
        <a:xfrm>
          <a:off x="0" y="0"/>
          <a:ext cx="0" cy="0"/>
          <a:chOff x="0" y="0"/>
          <a:chExt cx="0" cy="0"/>
        </a:xfrm>
      </p:grpSpPr>
      <p:sp>
        <p:nvSpPr>
          <p:cNvPr id="12" name="Textplatzhalter 11"/>
          <p:cNvSpPr>
            <a:spLocks noGrp="1"/>
          </p:cNvSpPr>
          <p:nvPr>
            <p:ph type="body" sz="quarter" idx="13"/>
          </p:nvPr>
        </p:nvSpPr>
        <p:spPr>
          <a:xfrm>
            <a:off x="373038" y="1684800"/>
            <a:ext cx="11484000" cy="3193200"/>
          </a:xfrm>
          <a:prstGeom prst="rect">
            <a:avLst/>
          </a:prstGeom>
        </p:spPr>
        <p:txBody>
          <a:bodyPr lIns="0" tIns="0" rIns="0" bIns="0"/>
          <a:lstStyle/>
          <a:p>
            <a:pPr lvl="0"/>
            <a:r>
              <a:rPr lang="de-DE"/>
              <a:t>Formatvorlagen des Textmasters bearbeiten</a:t>
            </a:r>
          </a:p>
          <a:p>
            <a:pPr lvl="1"/>
            <a:r>
              <a:rPr lang="de-DE"/>
              <a:t>Zweite Ebene</a:t>
            </a:r>
          </a:p>
          <a:p>
            <a:pPr lvl="2"/>
            <a:r>
              <a:rPr lang="de-DE"/>
              <a:t>Dritte Ebene</a:t>
            </a:r>
          </a:p>
          <a:p>
            <a:pPr lvl="3"/>
            <a:r>
              <a:rPr lang="de-DE"/>
              <a:t>Vierte Ebene</a:t>
            </a:r>
          </a:p>
        </p:txBody>
      </p:sp>
      <p:sp>
        <p:nvSpPr>
          <p:cNvPr id="5" name="Title 1"/>
          <p:cNvSpPr>
            <a:spLocks noGrp="1"/>
          </p:cNvSpPr>
          <p:nvPr>
            <p:ph type="title"/>
          </p:nvPr>
        </p:nvSpPr>
        <p:spPr>
          <a:xfrm>
            <a:off x="384000" y="201600"/>
            <a:ext cx="11484000" cy="543600"/>
          </a:xfrm>
          <a:prstGeom prst="rect">
            <a:avLst/>
          </a:prstGeom>
        </p:spPr>
        <p:txBody>
          <a:bodyPr lIns="0" tIns="0" rIns="0" bIns="0" anchor="b" anchorCtr="0"/>
          <a:lstStyle>
            <a:lvl1pPr algn="l">
              <a:defRPr sz="2000" b="1">
                <a:solidFill>
                  <a:schemeClr val="tx2"/>
                </a:solidFill>
              </a:defRPr>
            </a:lvl1pPr>
          </a:lstStyle>
          <a:p>
            <a:r>
              <a:rPr lang="de-DE"/>
              <a:t>Titelmasterformat durch Klicken bearbeiten</a:t>
            </a:r>
            <a:endParaRPr lang="en-US" dirty="0"/>
          </a:p>
        </p:txBody>
      </p:sp>
      <p:sp>
        <p:nvSpPr>
          <p:cNvPr id="6" name="Content Placeholder 2"/>
          <p:cNvSpPr>
            <a:spLocks noGrp="1"/>
          </p:cNvSpPr>
          <p:nvPr>
            <p:ph idx="1"/>
          </p:nvPr>
        </p:nvSpPr>
        <p:spPr>
          <a:xfrm>
            <a:off x="384000" y="1152000"/>
            <a:ext cx="11484000" cy="252000"/>
          </a:xfrm>
          <a:prstGeom prst="rect">
            <a:avLst/>
          </a:prstGeom>
          <a:noFill/>
        </p:spPr>
        <p:txBody>
          <a:bodyPr lIns="0" tIns="0" rIns="0" bIns="0"/>
          <a:lstStyle>
            <a:lvl1pPr marL="0" indent="0">
              <a:lnSpc>
                <a:spcPct val="100000"/>
              </a:lnSpc>
              <a:spcBef>
                <a:spcPts val="0"/>
              </a:spcBef>
              <a:buFontTx/>
              <a:buNone/>
              <a:defRPr sz="2000" b="1" i="0"/>
            </a:lvl1pPr>
            <a:lvl2pPr marL="216000" indent="180000">
              <a:buClr>
                <a:schemeClr val="tx2"/>
              </a:buClr>
              <a:defRPr sz="1800"/>
            </a:lvl2pPr>
            <a:lvl3pPr marL="432000" indent="180000">
              <a:buClr>
                <a:schemeClr val="tx2"/>
              </a:buClr>
              <a:buFont typeface="Symbol" panose="05050102010706020507" pitchFamily="18" charset="2"/>
              <a:buChar char="-"/>
              <a:defRPr sz="1600"/>
            </a:lvl3pPr>
            <a:lvl4pPr marL="648000" indent="180000">
              <a:buClr>
                <a:schemeClr val="tx2"/>
              </a:buClr>
              <a:buFont typeface="Wingdings" panose="05000000000000000000" pitchFamily="2" charset="2"/>
              <a:buChar char="§"/>
              <a:defRPr sz="1600"/>
            </a:lvl4pPr>
            <a:lvl5pPr marL="864000" indent="180000">
              <a:buClr>
                <a:schemeClr val="tx2"/>
              </a:buClr>
              <a:buFont typeface="Arial" panose="020B0604020202020204" pitchFamily="34" charset="0"/>
              <a:buChar char="-"/>
              <a:defRPr sz="1600"/>
            </a:lvl5pPr>
          </a:lstStyle>
          <a:p>
            <a:pPr lvl="0"/>
            <a:r>
              <a:rPr lang="de-DE"/>
              <a:t>Formatvorlagen des Textmasters bearbeiten</a:t>
            </a:r>
          </a:p>
        </p:txBody>
      </p:sp>
    </p:spTree>
    <p:extLst>
      <p:ext uri="{BB962C8B-B14F-4D97-AF65-F5344CB8AC3E}">
        <p14:creationId xmlns:p14="http://schemas.microsoft.com/office/powerpoint/2010/main" val="116340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kt-Folie">
    <p:spTree>
      <p:nvGrpSpPr>
        <p:cNvPr id="1" name=""/>
        <p:cNvGrpSpPr/>
        <p:nvPr/>
      </p:nvGrpSpPr>
      <p:grpSpPr>
        <a:xfrm>
          <a:off x="0" y="0"/>
          <a:ext cx="0" cy="0"/>
          <a:chOff x="0" y="0"/>
          <a:chExt cx="0" cy="0"/>
        </a:xfrm>
      </p:grpSpPr>
      <p:sp>
        <p:nvSpPr>
          <p:cNvPr id="7" name="Inhaltsplatzhalter 6"/>
          <p:cNvSpPr>
            <a:spLocks noGrp="1"/>
          </p:cNvSpPr>
          <p:nvPr>
            <p:ph sz="quarter" idx="12" hasCustomPrompt="1"/>
          </p:nvPr>
        </p:nvSpPr>
        <p:spPr>
          <a:xfrm>
            <a:off x="335360" y="908678"/>
            <a:ext cx="11523133" cy="5581650"/>
          </a:xfrm>
          <a:prstGeom prst="rect">
            <a:avLst/>
          </a:prstGeom>
        </p:spPr>
        <p:txBody>
          <a:bodyPr/>
          <a:lstStyle>
            <a:lvl1pPr marL="0" indent="0">
              <a:buNone/>
              <a:defRPr sz="1800" baseline="0"/>
            </a:lvl1pPr>
          </a:lstStyle>
          <a:p>
            <a:pPr lvl="0"/>
            <a:r>
              <a:rPr lang="de-DE" dirty="0"/>
              <a:t>Objekt</a:t>
            </a:r>
          </a:p>
        </p:txBody>
      </p:sp>
      <p:sp>
        <p:nvSpPr>
          <p:cNvPr id="6" name="Textplatzhalter 6"/>
          <p:cNvSpPr>
            <a:spLocks noGrp="1"/>
          </p:cNvSpPr>
          <p:nvPr>
            <p:ph type="body" sz="quarter" idx="13" hasCustomPrompt="1"/>
          </p:nvPr>
        </p:nvSpPr>
        <p:spPr>
          <a:xfrm>
            <a:off x="334434" y="3"/>
            <a:ext cx="8161873"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123908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ßer Kasten oben blau">
    <p:spTree>
      <p:nvGrpSpPr>
        <p:cNvPr id="1" name=""/>
        <p:cNvGrpSpPr/>
        <p:nvPr/>
      </p:nvGrpSpPr>
      <p:grpSpPr>
        <a:xfrm>
          <a:off x="0" y="0"/>
          <a:ext cx="0" cy="0"/>
          <a:chOff x="0" y="0"/>
          <a:chExt cx="0" cy="0"/>
        </a:xfrm>
      </p:grpSpPr>
      <p:sp>
        <p:nvSpPr>
          <p:cNvPr id="5" name="Rechteck 4"/>
          <p:cNvSpPr/>
          <p:nvPr/>
        </p:nvSpPr>
        <p:spPr>
          <a:xfrm>
            <a:off x="335360" y="908720"/>
            <a:ext cx="11521280" cy="55806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9" name="Rechteck 8"/>
          <p:cNvSpPr/>
          <p:nvPr userDrawn="1"/>
        </p:nvSpPr>
        <p:spPr>
          <a:xfrm>
            <a:off x="335360" y="908681"/>
            <a:ext cx="11521280" cy="55806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Textplatzhalter 6"/>
          <p:cNvSpPr>
            <a:spLocks noGrp="1"/>
          </p:cNvSpPr>
          <p:nvPr>
            <p:ph type="body" sz="quarter" idx="13" hasCustomPrompt="1"/>
          </p:nvPr>
        </p:nvSpPr>
        <p:spPr>
          <a:xfrm>
            <a:off x="334435" y="908053"/>
            <a:ext cx="11523133" cy="360363"/>
          </a:xfrm>
          <a:prstGeom prst="rect">
            <a:avLst/>
          </a:prstGeom>
          <a:solidFill>
            <a:schemeClr val="tx2"/>
          </a:solidFill>
        </p:spPr>
        <p:txBody>
          <a:bodyPr/>
          <a:lstStyle>
            <a:lvl1pPr marL="0" indent="0">
              <a:buNone/>
              <a:defRPr sz="2000">
                <a:solidFill>
                  <a:schemeClr val="bg1"/>
                </a:solidFill>
              </a:defRPr>
            </a:lvl1pPr>
          </a:lstStyle>
          <a:p>
            <a:pPr lvl="0"/>
            <a:r>
              <a:rPr lang="de-DE" sz="2000" dirty="0"/>
              <a:t>Text…</a:t>
            </a:r>
            <a:endParaRPr lang="de-DE" dirty="0"/>
          </a:p>
        </p:txBody>
      </p:sp>
      <p:sp>
        <p:nvSpPr>
          <p:cNvPr id="17" name="Inhaltsplatzhalter 16"/>
          <p:cNvSpPr>
            <a:spLocks noGrp="1"/>
          </p:cNvSpPr>
          <p:nvPr>
            <p:ph sz="quarter" idx="14"/>
          </p:nvPr>
        </p:nvSpPr>
        <p:spPr>
          <a:xfrm>
            <a:off x="575735" y="1449390"/>
            <a:ext cx="11040533" cy="4859337"/>
          </a:xfrm>
          <a:prstGeom prst="rect">
            <a:avLst/>
          </a:prstGeom>
        </p:spPr>
        <p:txBody>
          <a:bodyPr/>
          <a:lstStyle>
            <a:lvl1pPr marL="0" indent="0">
              <a:buNone/>
              <a:defRPr sz="2000"/>
            </a:lvl1pPr>
          </a:lstStyle>
          <a:p>
            <a:pPr lvl="0"/>
            <a:endParaRPr lang="de-DE" dirty="0"/>
          </a:p>
        </p:txBody>
      </p:sp>
      <p:sp>
        <p:nvSpPr>
          <p:cNvPr id="10" name="Textplatzhalter 6"/>
          <p:cNvSpPr>
            <a:spLocks noGrp="1"/>
          </p:cNvSpPr>
          <p:nvPr>
            <p:ph type="body" sz="quarter" idx="15" hasCustomPrompt="1"/>
          </p:nvPr>
        </p:nvSpPr>
        <p:spPr>
          <a:xfrm>
            <a:off x="334434" y="3"/>
            <a:ext cx="8161873" cy="728663"/>
          </a:xfrm>
          <a:prstGeom prst="rect">
            <a:avLst/>
          </a:prstGeom>
        </p:spPr>
        <p:txBody>
          <a:bodyPr/>
          <a:lstStyle>
            <a:lvl1pPr marL="0" indent="0">
              <a:buNone/>
              <a:defRPr sz="24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273518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uer Kasten dynamisch">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334435" y="1268727"/>
            <a:ext cx="11523133" cy="3600139"/>
          </a:xfrm>
          <a:prstGeom prst="rect">
            <a:avLst/>
          </a:prstGeom>
          <a:ln w="25400">
            <a:solidFill>
              <a:schemeClr val="tx2"/>
            </a:solidFill>
          </a:ln>
        </p:spPr>
        <p:txBody>
          <a:bodyPr/>
          <a:lstStyle>
            <a:lvl1pPr marL="0" indent="0">
              <a:buNone/>
              <a:defRPr sz="2000"/>
            </a:lvl1pPr>
          </a:lstStyle>
          <a:p>
            <a:pPr lvl="0"/>
            <a:endParaRPr lang="de-DE" dirty="0"/>
          </a:p>
          <a:p>
            <a:pPr lvl="0"/>
            <a:endParaRPr lang="de-DE" dirty="0"/>
          </a:p>
        </p:txBody>
      </p:sp>
      <p:sp>
        <p:nvSpPr>
          <p:cNvPr id="7" name="Textplatzhalter 6"/>
          <p:cNvSpPr>
            <a:spLocks noGrp="1"/>
          </p:cNvSpPr>
          <p:nvPr>
            <p:ph type="body" sz="quarter" idx="15" hasCustomPrompt="1"/>
          </p:nvPr>
        </p:nvSpPr>
        <p:spPr>
          <a:xfrm>
            <a:off x="334433" y="3"/>
            <a:ext cx="7681384" cy="728663"/>
          </a:xfrm>
          <a:prstGeom prst="rect">
            <a:avLst/>
          </a:prstGeom>
        </p:spPr>
        <p:txBody>
          <a:bodyPr/>
          <a:lstStyle>
            <a:lvl1pPr marL="0" indent="0">
              <a:buNone/>
              <a:defRPr sz="2400" b="1">
                <a:solidFill>
                  <a:schemeClr val="tx1"/>
                </a:solidFill>
              </a:defRPr>
            </a:lvl1pPr>
          </a:lstStyle>
          <a:p>
            <a:pPr lvl="0"/>
            <a:r>
              <a:rPr lang="de-DE" sz="2000" dirty="0"/>
              <a:t>Überschrift</a:t>
            </a:r>
          </a:p>
          <a:p>
            <a:pPr lvl="0"/>
            <a:r>
              <a:rPr lang="de-DE" sz="1800" dirty="0"/>
              <a:t>Unterüberschrift</a:t>
            </a:r>
            <a:endParaRPr lang="de-DE" dirty="0"/>
          </a:p>
        </p:txBody>
      </p:sp>
      <p:sp>
        <p:nvSpPr>
          <p:cNvPr id="9" name="Textplatzhalter 6"/>
          <p:cNvSpPr>
            <a:spLocks noGrp="1"/>
          </p:cNvSpPr>
          <p:nvPr>
            <p:ph type="body" sz="quarter" idx="13" hasCustomPrompt="1"/>
          </p:nvPr>
        </p:nvSpPr>
        <p:spPr>
          <a:xfrm>
            <a:off x="334435" y="908053"/>
            <a:ext cx="11523133" cy="360363"/>
          </a:xfrm>
          <a:prstGeom prst="rect">
            <a:avLst/>
          </a:prstGeom>
          <a:solidFill>
            <a:schemeClr val="tx2"/>
          </a:solidFill>
        </p:spPr>
        <p:txBody>
          <a:bodyPr/>
          <a:lstStyle>
            <a:lvl1pPr marL="0" indent="0">
              <a:buNone/>
              <a:defRPr sz="2000">
                <a:solidFill>
                  <a:schemeClr val="bg1"/>
                </a:solidFill>
              </a:defRPr>
            </a:lvl1pPr>
          </a:lstStyle>
          <a:p>
            <a:pPr lvl="0"/>
            <a:r>
              <a:rPr lang="de-DE" sz="2000" dirty="0"/>
              <a:t>Text…</a:t>
            </a:r>
            <a:endParaRPr lang="de-DE" dirty="0"/>
          </a:p>
        </p:txBody>
      </p:sp>
    </p:spTree>
    <p:extLst>
      <p:ext uri="{BB962C8B-B14F-4D97-AF65-F5344CB8AC3E}">
        <p14:creationId xmlns:p14="http://schemas.microsoft.com/office/powerpoint/2010/main" val="90065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sten groß blau oben und unten">
    <p:spTree>
      <p:nvGrpSpPr>
        <p:cNvPr id="1" name=""/>
        <p:cNvGrpSpPr/>
        <p:nvPr/>
      </p:nvGrpSpPr>
      <p:grpSpPr>
        <a:xfrm>
          <a:off x="0" y="0"/>
          <a:ext cx="0" cy="0"/>
          <a:chOff x="0" y="0"/>
          <a:chExt cx="0" cy="0"/>
        </a:xfrm>
      </p:grpSpPr>
      <p:sp>
        <p:nvSpPr>
          <p:cNvPr id="5" name="Rechteck 4"/>
          <p:cNvSpPr/>
          <p:nvPr/>
        </p:nvSpPr>
        <p:spPr>
          <a:xfrm>
            <a:off x="335360" y="908720"/>
            <a:ext cx="11521280" cy="55806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8" name="Rechteck 7"/>
          <p:cNvSpPr/>
          <p:nvPr userDrawn="1"/>
        </p:nvSpPr>
        <p:spPr>
          <a:xfrm>
            <a:off x="335360" y="908720"/>
            <a:ext cx="11521280" cy="558067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Textplatzhalter 12"/>
          <p:cNvSpPr>
            <a:spLocks noGrp="1"/>
          </p:cNvSpPr>
          <p:nvPr>
            <p:ph type="body" sz="quarter" idx="13" hasCustomPrompt="1"/>
          </p:nvPr>
        </p:nvSpPr>
        <p:spPr>
          <a:xfrm>
            <a:off x="334435" y="908053"/>
            <a:ext cx="11523133" cy="360363"/>
          </a:xfrm>
          <a:prstGeom prst="rect">
            <a:avLst/>
          </a:prstGeom>
          <a:solidFill>
            <a:schemeClr val="tx2"/>
          </a:solidFill>
        </p:spPr>
        <p:txBody>
          <a:bodyPr/>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de-DE" dirty="0"/>
              <a:t>Text…</a:t>
            </a:r>
          </a:p>
        </p:txBody>
      </p:sp>
      <p:sp>
        <p:nvSpPr>
          <p:cNvPr id="15" name="Textplatzhalter 14"/>
          <p:cNvSpPr>
            <a:spLocks noGrp="1"/>
          </p:cNvSpPr>
          <p:nvPr>
            <p:ph type="body" sz="quarter" idx="14" hasCustomPrompt="1"/>
          </p:nvPr>
        </p:nvSpPr>
        <p:spPr>
          <a:xfrm>
            <a:off x="334435" y="6129338"/>
            <a:ext cx="11523133" cy="360362"/>
          </a:xfrm>
          <a:prstGeom prst="rect">
            <a:avLst/>
          </a:prstGeom>
          <a:solidFill>
            <a:schemeClr val="tx2"/>
          </a:solidFill>
        </p:spPr>
        <p:txBody>
          <a:bodyPr/>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de-DE" dirty="0"/>
              <a:t>Text…</a:t>
            </a:r>
          </a:p>
        </p:txBody>
      </p:sp>
      <p:sp>
        <p:nvSpPr>
          <p:cNvPr id="17" name="Inhaltsplatzhalter 16"/>
          <p:cNvSpPr>
            <a:spLocks noGrp="1"/>
          </p:cNvSpPr>
          <p:nvPr>
            <p:ph sz="quarter" idx="15"/>
          </p:nvPr>
        </p:nvSpPr>
        <p:spPr>
          <a:xfrm>
            <a:off x="575735" y="1449388"/>
            <a:ext cx="11040533" cy="4500562"/>
          </a:xfrm>
          <a:prstGeom prst="rect">
            <a:avLst/>
          </a:prstGeom>
        </p:spPr>
        <p:txBody>
          <a:bodyPr/>
          <a:lstStyle>
            <a:lvl1pPr marL="0" indent="0">
              <a:buNone/>
              <a:defRPr sz="2000"/>
            </a:lvl1pPr>
          </a:lstStyle>
          <a:p>
            <a:pPr lvl="0"/>
            <a:endParaRPr lang="de-DE" dirty="0"/>
          </a:p>
        </p:txBody>
      </p:sp>
      <p:sp>
        <p:nvSpPr>
          <p:cNvPr id="10" name="Textplatzhalter 6"/>
          <p:cNvSpPr>
            <a:spLocks noGrp="1"/>
          </p:cNvSpPr>
          <p:nvPr>
            <p:ph type="body" sz="quarter" idx="16" hasCustomPrompt="1"/>
          </p:nvPr>
        </p:nvSpPr>
        <p:spPr>
          <a:xfrm>
            <a:off x="334433" y="3"/>
            <a:ext cx="7681384"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147581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ästen blau oben">
    <p:spTree>
      <p:nvGrpSpPr>
        <p:cNvPr id="1" name=""/>
        <p:cNvGrpSpPr/>
        <p:nvPr/>
      </p:nvGrpSpPr>
      <p:grpSpPr>
        <a:xfrm>
          <a:off x="0" y="0"/>
          <a:ext cx="0" cy="0"/>
          <a:chOff x="0" y="0"/>
          <a:chExt cx="0" cy="0"/>
        </a:xfrm>
      </p:grpSpPr>
      <p:sp>
        <p:nvSpPr>
          <p:cNvPr id="5" name="Rechteck 4"/>
          <p:cNvSpPr/>
          <p:nvPr/>
        </p:nvSpPr>
        <p:spPr>
          <a:xfrm>
            <a:off x="335360" y="908721"/>
            <a:ext cx="11521280" cy="27003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Rechteck 6"/>
          <p:cNvSpPr/>
          <p:nvPr/>
        </p:nvSpPr>
        <p:spPr>
          <a:xfrm>
            <a:off x="335360" y="3789049"/>
            <a:ext cx="11521280" cy="270030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2" name="Rechteck 11"/>
          <p:cNvSpPr/>
          <p:nvPr userDrawn="1"/>
        </p:nvSpPr>
        <p:spPr>
          <a:xfrm>
            <a:off x="335360" y="908721"/>
            <a:ext cx="11521280" cy="27003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p:cNvSpPr/>
          <p:nvPr userDrawn="1"/>
        </p:nvSpPr>
        <p:spPr>
          <a:xfrm>
            <a:off x="335360" y="3789049"/>
            <a:ext cx="11521280" cy="270030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Textplatzhalter 12"/>
          <p:cNvSpPr>
            <a:spLocks noGrp="1"/>
          </p:cNvSpPr>
          <p:nvPr>
            <p:ph type="body" sz="quarter" idx="14" hasCustomPrompt="1"/>
          </p:nvPr>
        </p:nvSpPr>
        <p:spPr>
          <a:xfrm>
            <a:off x="334435" y="908053"/>
            <a:ext cx="11523133" cy="360363"/>
          </a:xfrm>
          <a:prstGeom prst="rect">
            <a:avLst/>
          </a:prstGeom>
          <a:solidFill>
            <a:schemeClr val="tx2"/>
          </a:solidFill>
        </p:spPr>
        <p:txBody>
          <a:bodyPr/>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de-DE" dirty="0"/>
              <a:t>Text…</a:t>
            </a:r>
          </a:p>
        </p:txBody>
      </p:sp>
      <p:sp>
        <p:nvSpPr>
          <p:cNvPr id="18" name="Textplatzhalter 12"/>
          <p:cNvSpPr>
            <a:spLocks noGrp="1"/>
          </p:cNvSpPr>
          <p:nvPr>
            <p:ph type="body" sz="quarter" idx="15" hasCustomPrompt="1"/>
          </p:nvPr>
        </p:nvSpPr>
        <p:spPr>
          <a:xfrm>
            <a:off x="333508" y="3789046"/>
            <a:ext cx="11523133" cy="360363"/>
          </a:xfrm>
          <a:prstGeom prst="rect">
            <a:avLst/>
          </a:prstGeom>
          <a:solidFill>
            <a:schemeClr val="tx2"/>
          </a:solidFill>
        </p:spPr>
        <p:txBody>
          <a:bodyPr/>
          <a:lstStyle>
            <a:lvl1pPr marL="0" indent="0">
              <a:buNone/>
              <a:defRPr sz="2000">
                <a:solidFill>
                  <a:schemeClr val="bg1"/>
                </a:solidFill>
              </a:defRPr>
            </a:lvl1pPr>
            <a:lvl2pPr>
              <a:defRPr sz="2000"/>
            </a:lvl2pPr>
            <a:lvl3pPr>
              <a:defRPr sz="2000"/>
            </a:lvl3pPr>
            <a:lvl4pPr>
              <a:defRPr sz="2000"/>
            </a:lvl4pPr>
            <a:lvl5pPr>
              <a:defRPr sz="2000"/>
            </a:lvl5pPr>
          </a:lstStyle>
          <a:p>
            <a:pPr lvl="0"/>
            <a:r>
              <a:rPr lang="de-DE" dirty="0"/>
              <a:t>Text…</a:t>
            </a:r>
          </a:p>
        </p:txBody>
      </p:sp>
      <p:sp>
        <p:nvSpPr>
          <p:cNvPr id="22" name="Inhaltsplatzhalter 21"/>
          <p:cNvSpPr>
            <a:spLocks noGrp="1"/>
          </p:cNvSpPr>
          <p:nvPr>
            <p:ph sz="quarter" idx="16"/>
          </p:nvPr>
        </p:nvSpPr>
        <p:spPr>
          <a:xfrm>
            <a:off x="575735" y="1449388"/>
            <a:ext cx="11040533" cy="1979612"/>
          </a:xfrm>
          <a:prstGeom prst="rect">
            <a:avLst/>
          </a:prstGeom>
        </p:spPr>
        <p:txBody>
          <a:bodyPr/>
          <a:lstStyle>
            <a:lvl1pPr marL="0" indent="0">
              <a:buNone/>
              <a:defRPr sz="2000"/>
            </a:lvl1pPr>
          </a:lstStyle>
          <a:p>
            <a:pPr lvl="0"/>
            <a:endParaRPr lang="de-DE" dirty="0"/>
          </a:p>
        </p:txBody>
      </p:sp>
      <p:sp>
        <p:nvSpPr>
          <p:cNvPr id="23" name="Inhaltsplatzhalter 21"/>
          <p:cNvSpPr>
            <a:spLocks noGrp="1"/>
          </p:cNvSpPr>
          <p:nvPr>
            <p:ph sz="quarter" idx="17"/>
          </p:nvPr>
        </p:nvSpPr>
        <p:spPr>
          <a:xfrm>
            <a:off x="575735" y="4329115"/>
            <a:ext cx="11040533" cy="1979612"/>
          </a:xfrm>
          <a:prstGeom prst="rect">
            <a:avLst/>
          </a:prstGeom>
        </p:spPr>
        <p:txBody>
          <a:bodyPr/>
          <a:lstStyle>
            <a:lvl1pPr marL="0" indent="0">
              <a:buNone/>
              <a:defRPr sz="2000"/>
            </a:lvl1pPr>
          </a:lstStyle>
          <a:p>
            <a:pPr lvl="0"/>
            <a:endParaRPr lang="de-DE" dirty="0"/>
          </a:p>
        </p:txBody>
      </p:sp>
      <p:sp>
        <p:nvSpPr>
          <p:cNvPr id="13" name="Textplatzhalter 6"/>
          <p:cNvSpPr>
            <a:spLocks noGrp="1"/>
          </p:cNvSpPr>
          <p:nvPr>
            <p:ph type="body" sz="quarter" idx="13" hasCustomPrompt="1"/>
          </p:nvPr>
        </p:nvSpPr>
        <p:spPr>
          <a:xfrm>
            <a:off x="334433" y="3"/>
            <a:ext cx="7681384" cy="728663"/>
          </a:xfrm>
          <a:prstGeom prst="rect">
            <a:avLst/>
          </a:prstGeom>
        </p:spPr>
        <p:txBody>
          <a:bodyPr/>
          <a:lstStyle>
            <a:lvl1pPr marL="0" indent="0">
              <a:buNone/>
              <a:defRPr sz="1800" b="1">
                <a:solidFill>
                  <a:schemeClr val="tx1"/>
                </a:solidFill>
              </a:defRPr>
            </a:lvl1pPr>
          </a:lstStyle>
          <a:p>
            <a:pPr lvl="0"/>
            <a:r>
              <a:rPr lang="de-DE" sz="2000" dirty="0"/>
              <a:t>Überschrift</a:t>
            </a:r>
          </a:p>
          <a:p>
            <a:pPr lvl="0"/>
            <a:r>
              <a:rPr lang="de-DE" sz="1800" dirty="0"/>
              <a:t>Unterüberschrift</a:t>
            </a:r>
            <a:endParaRPr lang="de-DE" dirty="0"/>
          </a:p>
        </p:txBody>
      </p:sp>
    </p:spTree>
    <p:extLst>
      <p:ext uri="{BB962C8B-B14F-4D97-AF65-F5344CB8AC3E}">
        <p14:creationId xmlns:p14="http://schemas.microsoft.com/office/powerpoint/2010/main" val="99481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Gerade Verbindung 12"/>
          <p:cNvCxnSpPr/>
          <p:nvPr/>
        </p:nvCxnSpPr>
        <p:spPr>
          <a:xfrm>
            <a:off x="0" y="764704"/>
            <a:ext cx="11856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0" y="764704"/>
            <a:ext cx="11856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1077" y="6574821"/>
            <a:ext cx="9361196" cy="276999"/>
          </a:xfrm>
          <a:prstGeom prst="rect">
            <a:avLst/>
          </a:prstGeom>
          <a:noFill/>
        </p:spPr>
        <p:txBody>
          <a:bodyPr wrap="square"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lumMod val="65000"/>
                  </a:schemeClr>
                </a:solidFill>
              </a:rPr>
              <a:t>WS21/22 | Prof. Dr. Walther | Lehrveranstaltung | Kapitel 2 – Standortplanung</a:t>
            </a:r>
            <a:endParaRPr lang="de-DE" sz="1800" dirty="0"/>
          </a:p>
        </p:txBody>
      </p:sp>
      <p:cxnSp>
        <p:nvCxnSpPr>
          <p:cNvPr id="10" name="Gerade Verbindung 9"/>
          <p:cNvCxnSpPr/>
          <p:nvPr userDrawn="1"/>
        </p:nvCxnSpPr>
        <p:spPr>
          <a:xfrm>
            <a:off x="-15848" y="6607320"/>
            <a:ext cx="11856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userDrawn="1"/>
        </p:nvSpPr>
        <p:spPr>
          <a:xfrm>
            <a:off x="10560000" y="6621085"/>
            <a:ext cx="1440184" cy="184666"/>
          </a:xfrm>
          <a:prstGeom prst="rect">
            <a:avLst/>
          </a:prstGeom>
          <a:noFill/>
        </p:spPr>
        <p:txBody>
          <a:bodyPr wrap="square" lIns="0" tIns="0" rIns="0" bIns="0" rtlCol="0" anchor="ctr">
            <a:spAutoFit/>
          </a:bodyPr>
          <a:lstStyle/>
          <a:p>
            <a:pPr algn="r"/>
            <a:r>
              <a:rPr lang="de-DE" sz="1200" dirty="0">
                <a:solidFill>
                  <a:schemeClr val="bg1">
                    <a:lumMod val="65000"/>
                  </a:schemeClr>
                </a:solidFill>
              </a:rPr>
              <a:t>Seite </a:t>
            </a:r>
            <a:fld id="{BBD5B583-16A6-49F1-A085-5E9F74A67D22}" type="slidenum">
              <a:rPr lang="de-DE" sz="1200" smtClean="0">
                <a:solidFill>
                  <a:schemeClr val="bg1">
                    <a:lumMod val="65000"/>
                  </a:schemeClr>
                </a:solidFill>
              </a:rPr>
              <a:pPr algn="r"/>
              <a:t>‹#›</a:t>
            </a:fld>
            <a:endParaRPr lang="de-DE" sz="1200" dirty="0">
              <a:solidFill>
                <a:schemeClr val="bg1">
                  <a:lumMod val="65000"/>
                </a:schemeClr>
              </a:solidFill>
            </a:endParaRPr>
          </a:p>
        </p:txBody>
      </p:sp>
      <p:pic>
        <p:nvPicPr>
          <p:cNvPr id="14" name="Picture 3" descr="C:\Users\Felix Giedziella\Documents\Lehrstuhl\02 Logo\endgültiges Logo\03 Bildmarke\PNG\rwth_om_bild_rgb.png">
            <a:extLst>
              <a:ext uri="{FF2B5EF4-FFF2-40B4-BE49-F238E27FC236}">
                <a16:creationId xmlns:a16="http://schemas.microsoft.com/office/drawing/2014/main" id="{8490ABC7-D6B9-4A5F-AE1B-5C6EB874E0D1}"/>
              </a:ext>
            </a:extLst>
          </p:cNvPr>
          <p:cNvPicPr>
            <a:picLocks noChangeAspect="1" noChangeArrowheads="1"/>
          </p:cNvPicPr>
          <p:nvPr userDrawn="1"/>
        </p:nvPicPr>
        <p:blipFill rotWithShape="1">
          <a:blip r:embed="rId18" cstate="print">
            <a:extLst>
              <a:ext uri="{28A0092B-C50C-407E-A947-70E740481C1C}">
                <a14:useLocalDpi xmlns:a14="http://schemas.microsoft.com/office/drawing/2010/main" val="0"/>
              </a:ext>
            </a:extLst>
          </a:blip>
          <a:srcRect t="14888" b="18710"/>
          <a:stretch/>
        </p:blipFill>
        <p:spPr bwMode="auto">
          <a:xfrm>
            <a:off x="8742188" y="0"/>
            <a:ext cx="3369600"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973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1"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8CBF0E6-97C3-473E-A6E8-CB800563BB33}"/>
              </a:ext>
            </a:extLst>
          </p:cNvPr>
          <p:cNvSpPr txBox="1">
            <a:spLocks/>
          </p:cNvSpPr>
          <p:nvPr userDrawn="1"/>
        </p:nvSpPr>
        <p:spPr>
          <a:xfrm>
            <a:off x="1195388" y="6227763"/>
            <a:ext cx="7002462" cy="630237"/>
          </a:xfrm>
          <a:prstGeom prst="rect">
            <a:avLst/>
          </a:prstGeom>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de-DE" sz="900" dirty="0">
                <a:solidFill>
                  <a:schemeClr val="tx2"/>
                </a:solidFill>
              </a:rPr>
              <a:t>Hybrid production networks for renewable fuels</a:t>
            </a:r>
            <a:r>
              <a:rPr lang="de-DE" altLang="de-DE" sz="900" dirty="0">
                <a:solidFill>
                  <a:schemeClr val="tx2"/>
                </a:solidFill>
              </a:rPr>
              <a:t> </a:t>
            </a:r>
            <a:br>
              <a:rPr lang="de-DE" altLang="de-DE" sz="900" dirty="0">
                <a:solidFill>
                  <a:schemeClr val="tx2"/>
                </a:solidFill>
              </a:rPr>
            </a:br>
            <a:r>
              <a:rPr lang="de-DE" altLang="de-DE" sz="900" dirty="0">
                <a:solidFill>
                  <a:schemeClr val="tx2"/>
                </a:solidFill>
              </a:rPr>
              <a:t>Larissa Doré |  </a:t>
            </a:r>
            <a:r>
              <a:rPr lang="de-DE" altLang="de-DE" sz="900" dirty="0" err="1">
                <a:solidFill>
                  <a:schemeClr val="tx2"/>
                </a:solidFill>
              </a:rPr>
              <a:t>Chair</a:t>
            </a:r>
            <a:r>
              <a:rPr lang="de-DE" altLang="de-DE" sz="900" dirty="0">
                <a:solidFill>
                  <a:schemeClr val="tx2"/>
                </a:solidFill>
              </a:rPr>
              <a:t> </a:t>
            </a:r>
            <a:r>
              <a:rPr lang="de-DE" altLang="de-DE" sz="900" dirty="0" err="1">
                <a:solidFill>
                  <a:schemeClr val="tx2"/>
                </a:solidFill>
              </a:rPr>
              <a:t>of</a:t>
            </a:r>
            <a:r>
              <a:rPr lang="de-DE" altLang="de-DE" sz="900" dirty="0">
                <a:solidFill>
                  <a:schemeClr val="tx2"/>
                </a:solidFill>
              </a:rPr>
              <a:t> Operations</a:t>
            </a:r>
            <a:r>
              <a:rPr lang="de-DE" altLang="de-DE" sz="900" baseline="0" dirty="0">
                <a:solidFill>
                  <a:schemeClr val="tx2"/>
                </a:solidFill>
              </a:rPr>
              <a:t> Management</a:t>
            </a:r>
            <a:r>
              <a:rPr lang="de-DE" altLang="de-DE" sz="900" dirty="0">
                <a:solidFill>
                  <a:schemeClr val="tx2"/>
                </a:solidFill>
              </a:rPr>
              <a:t>  |  RWTH Aachen University</a:t>
            </a:r>
            <a:br>
              <a:rPr lang="de-DE" altLang="de-DE" sz="900" dirty="0">
                <a:solidFill>
                  <a:schemeClr val="tx2"/>
                </a:solidFill>
              </a:rPr>
            </a:br>
            <a:r>
              <a:rPr lang="de-DE" altLang="de-DE" sz="900" dirty="0">
                <a:solidFill>
                  <a:schemeClr val="tx2"/>
                </a:solidFill>
              </a:rPr>
              <a:t>Operations</a:t>
            </a:r>
            <a:r>
              <a:rPr lang="de-DE" altLang="de-DE" sz="900" baseline="0" dirty="0">
                <a:solidFill>
                  <a:schemeClr val="tx2"/>
                </a:solidFill>
              </a:rPr>
              <a:t> Research 2019  </a:t>
            </a:r>
            <a:r>
              <a:rPr lang="de-DE" altLang="de-DE" sz="900" dirty="0">
                <a:solidFill>
                  <a:schemeClr val="tx2"/>
                </a:solidFill>
              </a:rPr>
              <a:t>|  04.09.2019</a:t>
            </a:r>
          </a:p>
          <a:p>
            <a:pPr eaLnBrk="1" hangingPunct="1">
              <a:defRPr/>
            </a:pPr>
            <a:endParaRPr lang="de-DE" altLang="de-DE" sz="900" dirty="0">
              <a:solidFill>
                <a:schemeClr val="tx2"/>
              </a:solidFill>
            </a:endParaRPr>
          </a:p>
        </p:txBody>
      </p:sp>
      <p:cxnSp>
        <p:nvCxnSpPr>
          <p:cNvPr id="11" name="Gerader Verbinder 10">
            <a:extLst>
              <a:ext uri="{FF2B5EF4-FFF2-40B4-BE49-F238E27FC236}">
                <a16:creationId xmlns:a16="http://schemas.microsoft.com/office/drawing/2014/main" id="{03F14107-F8A8-4432-ADBA-17617EB7E0D5}"/>
              </a:ext>
            </a:extLst>
          </p:cNvPr>
          <p:cNvCxnSpPr/>
          <p:nvPr userDrawn="1"/>
        </p:nvCxnSpPr>
        <p:spPr>
          <a:xfrm>
            <a:off x="360363" y="81438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A4433757-720D-4347-908D-4390B2080B31}"/>
              </a:ext>
            </a:extLst>
          </p:cNvPr>
          <p:cNvCxnSpPr/>
          <p:nvPr userDrawn="1"/>
        </p:nvCxnSpPr>
        <p:spPr>
          <a:xfrm>
            <a:off x="360363" y="6040438"/>
            <a:ext cx="114839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0" name="Textfeld 6">
            <a:extLst>
              <a:ext uri="{FF2B5EF4-FFF2-40B4-BE49-F238E27FC236}">
                <a16:creationId xmlns:a16="http://schemas.microsoft.com/office/drawing/2014/main" id="{1EFD7C95-1B86-405C-AB6F-F43FD0AF2273}"/>
              </a:ext>
            </a:extLst>
          </p:cNvPr>
          <p:cNvSpPr txBox="1">
            <a:spLocks noChangeArrowheads="1"/>
          </p:cNvSpPr>
          <p:nvPr userDrawn="1"/>
        </p:nvSpPr>
        <p:spPr bwMode="auto">
          <a:xfrm>
            <a:off x="-1784350" y="5073650"/>
            <a:ext cx="1668462"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de-DE" altLang="de-DE" sz="1000" b="1"/>
              <a:t>Fußzeile anpassen:</a:t>
            </a:r>
            <a:endParaRPr lang="de-DE" altLang="de-DE" sz="1000"/>
          </a:p>
          <a:p>
            <a:pPr eaLnBrk="1" hangingPunct="1">
              <a:defRPr/>
            </a:pPr>
            <a:r>
              <a:rPr lang="de-DE" altLang="de-DE" sz="1000"/>
              <a:t>Zum Anpassen der Fußzeile unter Karteireiter Ansicht &gt; auf Folienmaster klicken. Links in der Übersicht auf die oberste Folie scrollen und dort in die Fußzeile klicken. So wird der Text automatisch auf allen Seiten angepasst.</a:t>
            </a:r>
            <a:endParaRPr lang="de-DE" altLang="de-DE" sz="1000" b="1"/>
          </a:p>
        </p:txBody>
      </p:sp>
      <p:sp>
        <p:nvSpPr>
          <p:cNvPr id="1031" name="Textfeld 13">
            <a:extLst>
              <a:ext uri="{FF2B5EF4-FFF2-40B4-BE49-F238E27FC236}">
                <a16:creationId xmlns:a16="http://schemas.microsoft.com/office/drawing/2014/main" id="{6F5E163A-F32F-4307-A238-CBCE094AFDC3}"/>
              </a:ext>
            </a:extLst>
          </p:cNvPr>
          <p:cNvSpPr txBox="1">
            <a:spLocks noChangeArrowheads="1"/>
          </p:cNvSpPr>
          <p:nvPr userDrawn="1"/>
        </p:nvSpPr>
        <p:spPr bwMode="auto">
          <a:xfrm>
            <a:off x="360363" y="6227763"/>
            <a:ext cx="7302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D96AFAB6-A7B6-45C5-B5AC-8B3CADFAAA85}" type="slidenum">
              <a:rPr lang="de-DE" altLang="de-DE" sz="900">
                <a:solidFill>
                  <a:schemeClr val="tx2"/>
                </a:solidFill>
              </a:rPr>
              <a:pPr eaLnBrk="1" hangingPunct="1"/>
              <a:t>‹#›</a:t>
            </a:fld>
            <a:endParaRPr lang="de-DE" altLang="de-DE" sz="900">
              <a:solidFill>
                <a:schemeClr val="tx2"/>
              </a:solidFill>
            </a:endParaRPr>
          </a:p>
        </p:txBody>
      </p:sp>
      <p:pic>
        <p:nvPicPr>
          <p:cNvPr id="3" name="Grafik 2" descr="Ein Bild, das Objekt enthält.&#10;&#10;Mit hoher Zuverlässigkeit generierte Beschreibung">
            <a:extLst>
              <a:ext uri="{FF2B5EF4-FFF2-40B4-BE49-F238E27FC236}">
                <a16:creationId xmlns:a16="http://schemas.microsoft.com/office/drawing/2014/main" id="{9A65EF06-F076-4140-B064-D92FFD5FE32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039094" y="6044400"/>
            <a:ext cx="2910019" cy="813600"/>
          </a:xfrm>
          <a:prstGeom prst="rect">
            <a:avLst/>
          </a:prstGeom>
        </p:spPr>
      </p:pic>
    </p:spTree>
    <p:extLst>
      <p:ext uri="{BB962C8B-B14F-4D97-AF65-F5344CB8AC3E}">
        <p14:creationId xmlns:p14="http://schemas.microsoft.com/office/powerpoint/2010/main" val="396058599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Arial" panose="020B0604020202020204" pitchFamily="34" charset="0"/>
          <a:ea typeface="ＭＳ Ｐゴシック" charset="0"/>
          <a:cs typeface="Arial" panose="020B0604020202020204" pitchFamily="34" charset="0"/>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ea typeface="ＭＳ Ｐゴシック" charset="0"/>
          <a:cs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215900" indent="-215900" algn="l" defTabSz="215900" rtl="0" eaLnBrk="1" fontAlgn="base" hangingPunct="1">
        <a:spcBef>
          <a:spcPct val="0"/>
        </a:spcBef>
        <a:spcAft>
          <a:spcPct val="0"/>
        </a:spcAft>
        <a:buClr>
          <a:schemeClr val="tx2"/>
        </a:buClr>
        <a:buFont typeface="Arial" panose="020B0604020202020204" pitchFamily="34" charset="0"/>
        <a:buChar char="•"/>
        <a:tabLst>
          <a:tab pos="215900" algn="l"/>
        </a:tabLst>
        <a:defRPr kern="1200">
          <a:solidFill>
            <a:schemeClr val="tx1"/>
          </a:solidFill>
          <a:latin typeface="Arial" panose="020B0604020202020204" pitchFamily="34" charset="0"/>
          <a:ea typeface="ＭＳ Ｐゴシック" charset="0"/>
          <a:cs typeface="Arial" panose="020B0604020202020204" pitchFamily="34" charset="0"/>
        </a:defRPr>
      </a:lvl1pPr>
      <a:lvl2pPr marL="431800" indent="-215900" algn="l" rtl="0" eaLnBrk="1" fontAlgn="base" hangingPunct="1">
        <a:spcBef>
          <a:spcPct val="0"/>
        </a:spcBef>
        <a:spcAft>
          <a:spcPct val="0"/>
        </a:spcAft>
        <a:buClr>
          <a:schemeClr val="tx2"/>
        </a:buClr>
        <a:buFont typeface="Symbol" panose="05050102010706020507" pitchFamily="18" charset="2"/>
        <a:buChar char="-"/>
        <a:tabLst>
          <a:tab pos="431800" algn="l"/>
        </a:tabLst>
        <a:defRPr sz="1600" kern="1200">
          <a:solidFill>
            <a:schemeClr val="tx1"/>
          </a:solidFill>
          <a:latin typeface="Arial" panose="020B0604020202020204" pitchFamily="34" charset="0"/>
          <a:ea typeface="Arial" charset="0"/>
          <a:cs typeface="Arial" panose="020B0604020202020204" pitchFamily="34" charset="0"/>
        </a:defRPr>
      </a:lvl2pPr>
      <a:lvl3pPr marL="647700" indent="-215900" algn="l" defTabSz="215900" rtl="0" eaLnBrk="1" fontAlgn="base" hangingPunct="1">
        <a:spcBef>
          <a:spcPct val="0"/>
        </a:spcBef>
        <a:spcAft>
          <a:spcPct val="0"/>
        </a:spcAft>
        <a:buClr>
          <a:schemeClr val="tx2"/>
        </a:buClr>
        <a:buSzPct val="80000"/>
        <a:buFont typeface="Wingdings" panose="05000000000000000000" pitchFamily="2" charset="2"/>
        <a:buChar char="§"/>
        <a:tabLst>
          <a:tab pos="647700" algn="l"/>
        </a:tabLst>
        <a:defRPr sz="1600" kern="1200">
          <a:solidFill>
            <a:schemeClr val="tx1"/>
          </a:solidFill>
          <a:latin typeface="Arial" panose="020B0604020202020204" pitchFamily="34" charset="0"/>
          <a:ea typeface="Arial" charset="0"/>
          <a:cs typeface="Arial" panose="020B0604020202020204" pitchFamily="34" charset="0"/>
        </a:defRPr>
      </a:lvl3pPr>
      <a:lvl4pPr marL="863600" indent="-215900" algn="l" defTabSz="215900" rtl="0" eaLnBrk="1" fontAlgn="base" hangingPunct="1">
        <a:spcBef>
          <a:spcPct val="0"/>
        </a:spcBef>
        <a:spcAft>
          <a:spcPct val="0"/>
        </a:spcAft>
        <a:buClr>
          <a:schemeClr val="tx2"/>
        </a:buClr>
        <a:buSzPct val="100000"/>
        <a:buFont typeface="Arial" panose="020B0604020202020204" pitchFamily="34" charset="0"/>
        <a:buChar char="-"/>
        <a:tabLst>
          <a:tab pos="863600" algn="l"/>
        </a:tabLst>
        <a:defRPr sz="1600" kern="1200">
          <a:solidFill>
            <a:schemeClr val="tx1"/>
          </a:solidFill>
          <a:latin typeface="Arial" panose="020B0604020202020204" pitchFamily="34" charset="0"/>
          <a:ea typeface="Arial" charset="0"/>
          <a:cs typeface="Arial" panose="020B0604020202020204" pitchFamily="34" charset="0"/>
        </a:defRPr>
      </a:lvl4pPr>
      <a:lvl5pPr marL="863600" indent="-215900" algn="l" rtl="0" eaLnBrk="1" fontAlgn="base" hangingPunct="1">
        <a:lnSpc>
          <a:spcPct val="90000"/>
        </a:lnSpc>
        <a:spcBef>
          <a:spcPct val="0"/>
        </a:spcBef>
        <a:spcAft>
          <a:spcPct val="0"/>
        </a:spcAft>
        <a:buClr>
          <a:schemeClr val="tx2"/>
        </a:buClr>
        <a:buFont typeface="Arial" panose="020B0604020202020204" pitchFamily="34" charset="0"/>
        <a:buChar char="-"/>
        <a:tabLst>
          <a:tab pos="895350" algn="l"/>
        </a:tabLst>
        <a:defRPr sz="1600" kern="1200">
          <a:solidFill>
            <a:schemeClr val="tx1"/>
          </a:solidFill>
          <a:latin typeface="Arial" panose="020B0604020202020204" pitchFamily="34" charset="0"/>
          <a:ea typeface="Arial"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Gerade Verbindung 12"/>
          <p:cNvCxnSpPr/>
          <p:nvPr/>
        </p:nvCxnSpPr>
        <p:spPr>
          <a:xfrm>
            <a:off x="0" y="764704"/>
            <a:ext cx="11856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a:off x="0" y="764704"/>
            <a:ext cx="11856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userDrawn="1"/>
        </p:nvSpPr>
        <p:spPr>
          <a:xfrm>
            <a:off x="-1077" y="6574821"/>
            <a:ext cx="9361196" cy="276999"/>
          </a:xfrm>
          <a:prstGeom prst="rect">
            <a:avLst/>
          </a:prstGeom>
          <a:noFill/>
        </p:spPr>
        <p:txBody>
          <a:bodyPr wrap="square" rtlCol="0" anchor="ctr">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bg1">
                    <a:lumMod val="65000"/>
                  </a:schemeClr>
                </a:solidFill>
              </a:rPr>
              <a:t>WS19/20 | Prof. Dr. Walther | Lehrveranstaltung | Kapitel 2 – Standortplanung</a:t>
            </a:r>
            <a:endParaRPr lang="de-DE" sz="1800" dirty="0"/>
          </a:p>
        </p:txBody>
      </p:sp>
      <p:cxnSp>
        <p:nvCxnSpPr>
          <p:cNvPr id="10" name="Gerade Verbindung 9"/>
          <p:cNvCxnSpPr/>
          <p:nvPr userDrawn="1"/>
        </p:nvCxnSpPr>
        <p:spPr>
          <a:xfrm>
            <a:off x="-15848" y="6607320"/>
            <a:ext cx="1185664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userDrawn="1"/>
        </p:nvSpPr>
        <p:spPr>
          <a:xfrm>
            <a:off x="10560000" y="6621085"/>
            <a:ext cx="1440184" cy="184666"/>
          </a:xfrm>
          <a:prstGeom prst="rect">
            <a:avLst/>
          </a:prstGeom>
          <a:noFill/>
        </p:spPr>
        <p:txBody>
          <a:bodyPr wrap="square" lIns="0" tIns="0" rIns="0" bIns="0" rtlCol="0" anchor="ctr">
            <a:spAutoFit/>
          </a:bodyPr>
          <a:lstStyle/>
          <a:p>
            <a:pPr algn="r"/>
            <a:r>
              <a:rPr lang="de-DE" sz="1200" dirty="0">
                <a:solidFill>
                  <a:schemeClr val="bg1">
                    <a:lumMod val="65000"/>
                  </a:schemeClr>
                </a:solidFill>
              </a:rPr>
              <a:t>Seite </a:t>
            </a:r>
            <a:fld id="{BBD5B583-16A6-49F1-A085-5E9F74A67D22}" type="slidenum">
              <a:rPr lang="de-DE" sz="1200" smtClean="0">
                <a:solidFill>
                  <a:schemeClr val="bg1">
                    <a:lumMod val="65000"/>
                  </a:schemeClr>
                </a:solidFill>
              </a:rPr>
              <a:pPr algn="r"/>
              <a:t>‹#›</a:t>
            </a:fld>
            <a:endParaRPr lang="de-DE" sz="1200" dirty="0">
              <a:solidFill>
                <a:schemeClr val="bg1">
                  <a:lumMod val="65000"/>
                </a:schemeClr>
              </a:solidFill>
            </a:endParaRPr>
          </a:p>
        </p:txBody>
      </p:sp>
      <p:pic>
        <p:nvPicPr>
          <p:cNvPr id="14" name="Picture 3" descr="C:\Users\Felix Giedziella\Documents\Lehrstuhl\02 Logo\endgültiges Logo\03 Bildmarke\PNG\rwth_om_bild_rgb.png">
            <a:extLst>
              <a:ext uri="{FF2B5EF4-FFF2-40B4-BE49-F238E27FC236}">
                <a16:creationId xmlns:a16="http://schemas.microsoft.com/office/drawing/2014/main" id="{8490ABC7-D6B9-4A5F-AE1B-5C6EB874E0D1}"/>
              </a:ext>
            </a:extLst>
          </p:cNvPr>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t="14888" b="18710"/>
          <a:stretch/>
        </p:blipFill>
        <p:spPr bwMode="auto">
          <a:xfrm>
            <a:off x="8742188" y="0"/>
            <a:ext cx="3369600" cy="76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75694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image" Target="../media/image37.png"/><Relationship Id="rId21" Type="http://schemas.openxmlformats.org/officeDocument/2006/relationships/tags" Target="../tags/tag22.xml"/><Relationship Id="rId34" Type="http://schemas.openxmlformats.org/officeDocument/2006/relationships/image" Target="../media/image27.png"/><Relationship Id="rId42" Type="http://schemas.openxmlformats.org/officeDocument/2006/relationships/image" Target="../media/image38.pn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image" Target="../media/image340.png"/><Relationship Id="rId1" Type="http://schemas.openxmlformats.org/officeDocument/2006/relationships/vmlDrawing" Target="../drawings/vmlDrawing3.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image" Target="../media/image35.wmf"/><Relationship Id="rId37" Type="http://schemas.openxmlformats.org/officeDocument/2006/relationships/image" Target="../media/image30.png"/><Relationship Id="rId40" Type="http://schemas.openxmlformats.org/officeDocument/2006/relationships/image" Target="../media/image371.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image" Target="../media/image29.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package" Target="../embeddings/Microsoft_Excel_Worksheet.xlsx"/><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slideLayout" Target="../slideLayouts/slideLayout4.xml"/><Relationship Id="rId35" Type="http://schemas.openxmlformats.org/officeDocument/2006/relationships/image" Target="../media/image28.png"/><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26.png"/><Relationship Id="rId38"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50.png"/><Relationship Id="rId1" Type="http://schemas.openxmlformats.org/officeDocument/2006/relationships/slideLayout" Target="../slideLayouts/slideLayout4.xml"/><Relationship Id="rId5" Type="http://schemas.openxmlformats.org/officeDocument/2006/relationships/image" Target="../media/image370.png"/><Relationship Id="rId4" Type="http://schemas.openxmlformats.org/officeDocument/2006/relationships/image" Target="../media/image36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3" Type="http://schemas.openxmlformats.org/officeDocument/2006/relationships/tags" Target="../tags/tag42.xml"/><Relationship Id="rId18" Type="http://schemas.openxmlformats.org/officeDocument/2006/relationships/slideLayout" Target="../slideLayouts/slideLayout4.xml"/><Relationship Id="rId26" Type="http://schemas.openxmlformats.org/officeDocument/2006/relationships/image" Target="../media/image51.png"/><Relationship Id="rId39" Type="http://schemas.openxmlformats.org/officeDocument/2006/relationships/image" Target="../media/image62.png"/><Relationship Id="rId21" Type="http://schemas.openxmlformats.org/officeDocument/2006/relationships/image" Target="../media/image44.wmf"/><Relationship Id="rId34" Type="http://schemas.openxmlformats.org/officeDocument/2006/relationships/image" Target="../media/image57.png"/><Relationship Id="rId42" Type="http://schemas.openxmlformats.org/officeDocument/2006/relationships/image" Target="../media/image65.png"/><Relationship Id="rId7" Type="http://schemas.openxmlformats.org/officeDocument/2006/relationships/tags" Target="../tags/tag36.xml"/><Relationship Id="rId2" Type="http://schemas.openxmlformats.org/officeDocument/2006/relationships/tags" Target="../tags/tag31.xml"/><Relationship Id="rId16" Type="http://schemas.openxmlformats.org/officeDocument/2006/relationships/tags" Target="../tags/tag45.xml"/><Relationship Id="rId29" Type="http://schemas.openxmlformats.org/officeDocument/2006/relationships/image" Target="../media/image54.png"/><Relationship Id="rId1" Type="http://schemas.openxmlformats.org/officeDocument/2006/relationships/vmlDrawing" Target="../drawings/vmlDrawing4.v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image" Target="../media/image49.png"/><Relationship Id="rId32" Type="http://schemas.openxmlformats.org/officeDocument/2006/relationships/oleObject" Target="../embeddings/oleObject4.bin"/><Relationship Id="rId37" Type="http://schemas.openxmlformats.org/officeDocument/2006/relationships/image" Target="../media/image60.png"/><Relationship Id="rId40" Type="http://schemas.openxmlformats.org/officeDocument/2006/relationships/image" Target="../media/image63.png"/><Relationship Id="rId45" Type="http://schemas.openxmlformats.org/officeDocument/2006/relationships/image" Target="../media/image68.png"/><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image" Target="../media/image48.png"/><Relationship Id="rId28" Type="http://schemas.openxmlformats.org/officeDocument/2006/relationships/image" Target="../media/image53.png"/><Relationship Id="rId36" Type="http://schemas.openxmlformats.org/officeDocument/2006/relationships/image" Target="../media/image59.png"/><Relationship Id="rId10" Type="http://schemas.openxmlformats.org/officeDocument/2006/relationships/tags" Target="../tags/tag39.xml"/><Relationship Id="rId19" Type="http://schemas.openxmlformats.org/officeDocument/2006/relationships/image" Target="../media/image46.png"/><Relationship Id="rId31" Type="http://schemas.openxmlformats.org/officeDocument/2006/relationships/image" Target="../media/image56.png"/><Relationship Id="rId44" Type="http://schemas.openxmlformats.org/officeDocument/2006/relationships/image" Target="../media/image67.png"/><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image" Target="../media/image47.png"/><Relationship Id="rId27" Type="http://schemas.openxmlformats.org/officeDocument/2006/relationships/image" Target="../media/image52.png"/><Relationship Id="rId30" Type="http://schemas.openxmlformats.org/officeDocument/2006/relationships/image" Target="../media/image55.png"/><Relationship Id="rId35" Type="http://schemas.openxmlformats.org/officeDocument/2006/relationships/image" Target="../media/image58.png"/><Relationship Id="rId43" Type="http://schemas.openxmlformats.org/officeDocument/2006/relationships/image" Target="../media/image66.png"/><Relationship Id="rId8" Type="http://schemas.openxmlformats.org/officeDocument/2006/relationships/tags" Target="../tags/tag37.xml"/><Relationship Id="rId3" Type="http://schemas.openxmlformats.org/officeDocument/2006/relationships/tags" Target="../tags/tag32.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image" Target="../media/image50.png"/><Relationship Id="rId33" Type="http://schemas.openxmlformats.org/officeDocument/2006/relationships/image" Target="../media/image45.wmf"/><Relationship Id="rId38" Type="http://schemas.openxmlformats.org/officeDocument/2006/relationships/image" Target="../media/image61.png"/><Relationship Id="rId20" Type="http://schemas.openxmlformats.org/officeDocument/2006/relationships/oleObject" Target="../embeddings/oleObject3.bin"/><Relationship Id="rId41" Type="http://schemas.openxmlformats.org/officeDocument/2006/relationships/image" Target="../media/image6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69.png"/><Relationship Id="rId1" Type="http://schemas.openxmlformats.org/officeDocument/2006/relationships/slideLayout" Target="../slideLayouts/slideLayout3.xml"/><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hyperlink" Target="Modelle/WLP/.oplproject"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8" Type="http://schemas.openxmlformats.org/officeDocument/2006/relationships/image" Target="../media/image471.png"/><Relationship Id="rId13" Type="http://schemas.openxmlformats.org/officeDocument/2006/relationships/image" Target="../media/image522.png"/><Relationship Id="rId3" Type="http://schemas.openxmlformats.org/officeDocument/2006/relationships/image" Target="../media/image42.png"/><Relationship Id="rId7" Type="http://schemas.openxmlformats.org/officeDocument/2006/relationships/image" Target="../media/image462.png"/><Relationship Id="rId12" Type="http://schemas.openxmlformats.org/officeDocument/2006/relationships/image" Target="../media/image512.png"/><Relationship Id="rId17" Type="http://schemas.openxmlformats.org/officeDocument/2006/relationships/image" Target="../media/image561.png"/><Relationship Id="rId2" Type="http://schemas.openxmlformats.org/officeDocument/2006/relationships/image" Target="../media/image41.png"/><Relationship Id="rId16" Type="http://schemas.openxmlformats.org/officeDocument/2006/relationships/image" Target="../media/image552.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2.png"/><Relationship Id="rId5" Type="http://schemas.openxmlformats.org/officeDocument/2006/relationships/image" Target="../media/image441.png"/><Relationship Id="rId15" Type="http://schemas.openxmlformats.org/officeDocument/2006/relationships/image" Target="../media/image542.png"/><Relationship Id="rId10" Type="http://schemas.openxmlformats.org/officeDocument/2006/relationships/image" Target="../media/image492.png"/><Relationship Id="rId4" Type="http://schemas.openxmlformats.org/officeDocument/2006/relationships/image" Target="../media/image430.png"/><Relationship Id="rId9" Type="http://schemas.openxmlformats.org/officeDocument/2006/relationships/image" Target="../media/image482.png"/><Relationship Id="rId14" Type="http://schemas.openxmlformats.org/officeDocument/2006/relationships/image" Target="../media/image532.png"/></Relationships>
</file>

<file path=ppt/slides/_rels/slide47.xml.rels><?xml version="1.0" encoding="UTF-8" standalone="yes"?>
<Relationships xmlns="http://schemas.openxmlformats.org/package/2006/relationships"><Relationship Id="rId8" Type="http://schemas.openxmlformats.org/officeDocument/2006/relationships/image" Target="../media/image471.png"/><Relationship Id="rId13" Type="http://schemas.openxmlformats.org/officeDocument/2006/relationships/image" Target="../media/image522.png"/><Relationship Id="rId18" Type="http://schemas.openxmlformats.org/officeDocument/2006/relationships/image" Target="../media/image571.png"/><Relationship Id="rId3" Type="http://schemas.openxmlformats.org/officeDocument/2006/relationships/image" Target="../media/image42.png"/><Relationship Id="rId7" Type="http://schemas.openxmlformats.org/officeDocument/2006/relationships/image" Target="../media/image462.png"/><Relationship Id="rId12" Type="http://schemas.openxmlformats.org/officeDocument/2006/relationships/image" Target="../media/image512.png"/><Relationship Id="rId17" Type="http://schemas.openxmlformats.org/officeDocument/2006/relationships/image" Target="../media/image561.png"/><Relationship Id="rId2" Type="http://schemas.openxmlformats.org/officeDocument/2006/relationships/image" Target="../media/image41.png"/><Relationship Id="rId16" Type="http://schemas.openxmlformats.org/officeDocument/2006/relationships/image" Target="../media/image552.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2.png"/><Relationship Id="rId5" Type="http://schemas.openxmlformats.org/officeDocument/2006/relationships/image" Target="../media/image441.png"/><Relationship Id="rId15" Type="http://schemas.openxmlformats.org/officeDocument/2006/relationships/image" Target="../media/image542.png"/><Relationship Id="rId10" Type="http://schemas.openxmlformats.org/officeDocument/2006/relationships/image" Target="../media/image492.png"/><Relationship Id="rId4" Type="http://schemas.openxmlformats.org/officeDocument/2006/relationships/image" Target="../media/image430.png"/><Relationship Id="rId9" Type="http://schemas.openxmlformats.org/officeDocument/2006/relationships/image" Target="../media/image482.png"/><Relationship Id="rId14" Type="http://schemas.openxmlformats.org/officeDocument/2006/relationships/image" Target="../media/image532.png"/></Relationships>
</file>

<file path=ppt/slides/_rels/slide48.xml.rels><?xml version="1.0" encoding="UTF-8" standalone="yes"?>
<Relationships xmlns="http://schemas.openxmlformats.org/package/2006/relationships"><Relationship Id="rId8" Type="http://schemas.openxmlformats.org/officeDocument/2006/relationships/image" Target="../media/image471.png"/><Relationship Id="rId13" Type="http://schemas.openxmlformats.org/officeDocument/2006/relationships/image" Target="../media/image522.png"/><Relationship Id="rId18" Type="http://schemas.openxmlformats.org/officeDocument/2006/relationships/image" Target="../media/image582.png"/><Relationship Id="rId3" Type="http://schemas.openxmlformats.org/officeDocument/2006/relationships/image" Target="../media/image42.png"/><Relationship Id="rId7" Type="http://schemas.openxmlformats.org/officeDocument/2006/relationships/image" Target="../media/image462.png"/><Relationship Id="rId12" Type="http://schemas.openxmlformats.org/officeDocument/2006/relationships/image" Target="../media/image512.png"/><Relationship Id="rId17" Type="http://schemas.openxmlformats.org/officeDocument/2006/relationships/image" Target="../media/image561.png"/><Relationship Id="rId2" Type="http://schemas.openxmlformats.org/officeDocument/2006/relationships/image" Target="../media/image41.png"/><Relationship Id="rId16" Type="http://schemas.openxmlformats.org/officeDocument/2006/relationships/image" Target="../media/image552.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2.png"/><Relationship Id="rId5" Type="http://schemas.openxmlformats.org/officeDocument/2006/relationships/image" Target="../media/image441.png"/><Relationship Id="rId15" Type="http://schemas.openxmlformats.org/officeDocument/2006/relationships/image" Target="../media/image542.png"/><Relationship Id="rId10" Type="http://schemas.openxmlformats.org/officeDocument/2006/relationships/image" Target="../media/image492.png"/><Relationship Id="rId4" Type="http://schemas.openxmlformats.org/officeDocument/2006/relationships/image" Target="../media/image430.png"/><Relationship Id="rId9" Type="http://schemas.openxmlformats.org/officeDocument/2006/relationships/image" Target="../media/image482.png"/><Relationship Id="rId14" Type="http://schemas.openxmlformats.org/officeDocument/2006/relationships/image" Target="../media/image532.png"/></Relationships>
</file>

<file path=ppt/slides/_rels/slide49.xml.rels><?xml version="1.0" encoding="UTF-8" standalone="yes"?>
<Relationships xmlns="http://schemas.openxmlformats.org/package/2006/relationships"><Relationship Id="rId8" Type="http://schemas.openxmlformats.org/officeDocument/2006/relationships/image" Target="../media/image471.png"/><Relationship Id="rId13" Type="http://schemas.openxmlformats.org/officeDocument/2006/relationships/image" Target="../media/image522.png"/><Relationship Id="rId18" Type="http://schemas.openxmlformats.org/officeDocument/2006/relationships/image" Target="../media/image593.png"/><Relationship Id="rId3" Type="http://schemas.openxmlformats.org/officeDocument/2006/relationships/image" Target="../media/image42.png"/><Relationship Id="rId7" Type="http://schemas.openxmlformats.org/officeDocument/2006/relationships/image" Target="../media/image462.png"/><Relationship Id="rId12" Type="http://schemas.openxmlformats.org/officeDocument/2006/relationships/image" Target="../media/image512.png"/><Relationship Id="rId17" Type="http://schemas.openxmlformats.org/officeDocument/2006/relationships/image" Target="../media/image561.png"/><Relationship Id="rId2" Type="http://schemas.openxmlformats.org/officeDocument/2006/relationships/image" Target="../media/image41.png"/><Relationship Id="rId16" Type="http://schemas.openxmlformats.org/officeDocument/2006/relationships/image" Target="../media/image552.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2.png"/><Relationship Id="rId5" Type="http://schemas.openxmlformats.org/officeDocument/2006/relationships/image" Target="../media/image441.png"/><Relationship Id="rId15" Type="http://schemas.openxmlformats.org/officeDocument/2006/relationships/image" Target="../media/image542.png"/><Relationship Id="rId10" Type="http://schemas.openxmlformats.org/officeDocument/2006/relationships/image" Target="../media/image492.png"/><Relationship Id="rId19" Type="http://schemas.openxmlformats.org/officeDocument/2006/relationships/image" Target="../media/image602.png"/><Relationship Id="rId4" Type="http://schemas.openxmlformats.org/officeDocument/2006/relationships/image" Target="../media/image430.png"/><Relationship Id="rId9" Type="http://schemas.openxmlformats.org/officeDocument/2006/relationships/image" Target="../media/image482.png"/><Relationship Id="rId14" Type="http://schemas.openxmlformats.org/officeDocument/2006/relationships/image" Target="../media/image53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50.xml.rels><?xml version="1.0" encoding="UTF-8" standalone="yes"?>
<Relationships xmlns="http://schemas.openxmlformats.org/package/2006/relationships"><Relationship Id="rId8" Type="http://schemas.openxmlformats.org/officeDocument/2006/relationships/image" Target="../media/image611.png"/><Relationship Id="rId13" Type="http://schemas.openxmlformats.org/officeDocument/2006/relationships/image" Target="../media/image522.png"/><Relationship Id="rId18" Type="http://schemas.openxmlformats.org/officeDocument/2006/relationships/image" Target="../media/image631.png"/><Relationship Id="rId3" Type="http://schemas.openxmlformats.org/officeDocument/2006/relationships/image" Target="../media/image42.png"/><Relationship Id="rId7" Type="http://schemas.openxmlformats.org/officeDocument/2006/relationships/image" Target="../media/image462.png"/><Relationship Id="rId12" Type="http://schemas.openxmlformats.org/officeDocument/2006/relationships/image" Target="../media/image621.png"/><Relationship Id="rId17" Type="http://schemas.openxmlformats.org/officeDocument/2006/relationships/image" Target="../media/image561.png"/><Relationship Id="rId2" Type="http://schemas.openxmlformats.org/officeDocument/2006/relationships/image" Target="../media/image41.png"/><Relationship Id="rId16" Type="http://schemas.openxmlformats.org/officeDocument/2006/relationships/image" Target="../media/image552.png"/><Relationship Id="rId1" Type="http://schemas.openxmlformats.org/officeDocument/2006/relationships/slideLayout" Target="../slideLayouts/slideLayout5.xml"/><Relationship Id="rId6" Type="http://schemas.openxmlformats.org/officeDocument/2006/relationships/image" Target="../media/image45.png"/><Relationship Id="rId11" Type="http://schemas.openxmlformats.org/officeDocument/2006/relationships/image" Target="../media/image502.png"/><Relationship Id="rId5" Type="http://schemas.openxmlformats.org/officeDocument/2006/relationships/image" Target="../media/image441.png"/><Relationship Id="rId15" Type="http://schemas.openxmlformats.org/officeDocument/2006/relationships/image" Target="../media/image542.png"/><Relationship Id="rId10" Type="http://schemas.openxmlformats.org/officeDocument/2006/relationships/image" Target="../media/image492.png"/><Relationship Id="rId4" Type="http://schemas.openxmlformats.org/officeDocument/2006/relationships/image" Target="../media/image430.png"/><Relationship Id="rId9" Type="http://schemas.openxmlformats.org/officeDocument/2006/relationships/image" Target="../media/image482.png"/><Relationship Id="rId14" Type="http://schemas.openxmlformats.org/officeDocument/2006/relationships/image" Target="../media/image532.png"/></Relationships>
</file>

<file path=ppt/slides/_rels/slide51.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image" Target="../media/image440.png"/><Relationship Id="rId1" Type="http://schemas.openxmlformats.org/officeDocument/2006/relationships/slideLayout" Target="../slideLayouts/slideLayout3.xml"/><Relationship Id="rId6" Type="http://schemas.openxmlformats.org/officeDocument/2006/relationships/image" Target="../media/image490.png"/><Relationship Id="rId5" Type="http://schemas.openxmlformats.org/officeDocument/2006/relationships/image" Target="../media/image480.png"/><Relationship Id="rId4" Type="http://schemas.openxmlformats.org/officeDocument/2006/relationships/image" Target="../media/image47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00.png"/><Relationship Id="rId7" Type="http://schemas.openxmlformats.org/officeDocument/2006/relationships/image" Target="../media/image540.png"/><Relationship Id="rId2" Type="http://schemas.openxmlformats.org/officeDocument/2006/relationships/image" Target="../media/image450.png"/><Relationship Id="rId1" Type="http://schemas.openxmlformats.org/officeDocument/2006/relationships/slideLayout" Target="../slideLayouts/slideLayout4.xml"/><Relationship Id="rId6" Type="http://schemas.openxmlformats.org/officeDocument/2006/relationships/image" Target="../media/image530.png"/><Relationship Id="rId5" Type="http://schemas.openxmlformats.org/officeDocument/2006/relationships/image" Target="../media/image520.png"/><Relationship Id="rId4" Type="http://schemas.openxmlformats.org/officeDocument/2006/relationships/image" Target="../media/image510.png"/></Relationships>
</file>

<file path=ppt/slides/_rels/slide54.xml.rels><?xml version="1.0" encoding="UTF-8" standalone="yes"?>
<Relationships xmlns="http://schemas.openxmlformats.org/package/2006/relationships"><Relationship Id="rId8" Type="http://schemas.openxmlformats.org/officeDocument/2006/relationships/image" Target="../media/image591.png"/><Relationship Id="rId13" Type="http://schemas.openxmlformats.org/officeDocument/2006/relationships/image" Target="../media/image630.png"/><Relationship Id="rId18" Type="http://schemas.openxmlformats.org/officeDocument/2006/relationships/image" Target="../media/image760.png"/><Relationship Id="rId26" Type="http://schemas.openxmlformats.org/officeDocument/2006/relationships/image" Target="../media/image770.png"/><Relationship Id="rId3" Type="http://schemas.openxmlformats.org/officeDocument/2006/relationships/image" Target="../media/image42.png"/><Relationship Id="rId21" Type="http://schemas.openxmlformats.org/officeDocument/2006/relationships/image" Target="../media/image711.png"/><Relationship Id="rId7" Type="http://schemas.openxmlformats.org/officeDocument/2006/relationships/image" Target="../media/image580.png"/><Relationship Id="rId12" Type="http://schemas.openxmlformats.org/officeDocument/2006/relationships/image" Target="../media/image620.png"/><Relationship Id="rId17" Type="http://schemas.openxmlformats.org/officeDocument/2006/relationships/image" Target="../media/image680.png"/><Relationship Id="rId25" Type="http://schemas.openxmlformats.org/officeDocument/2006/relationships/image" Target="../media/image750.png"/><Relationship Id="rId2" Type="http://schemas.openxmlformats.org/officeDocument/2006/relationships/image" Target="../media/image41.png"/><Relationship Id="rId16" Type="http://schemas.openxmlformats.org/officeDocument/2006/relationships/image" Target="../media/image670.png"/><Relationship Id="rId20" Type="http://schemas.openxmlformats.org/officeDocument/2006/relationships/image" Target="../media/image700.png"/><Relationship Id="rId1" Type="http://schemas.openxmlformats.org/officeDocument/2006/relationships/slideLayout" Target="../slideLayouts/slideLayout5.xml"/><Relationship Id="rId6" Type="http://schemas.openxmlformats.org/officeDocument/2006/relationships/image" Target="../media/image570.png"/><Relationship Id="rId11" Type="http://schemas.openxmlformats.org/officeDocument/2006/relationships/image" Target="../media/image610.png"/><Relationship Id="rId24" Type="http://schemas.openxmlformats.org/officeDocument/2006/relationships/image" Target="../media/image740.png"/><Relationship Id="rId5" Type="http://schemas.openxmlformats.org/officeDocument/2006/relationships/image" Target="../media/image560.png"/><Relationship Id="rId15" Type="http://schemas.openxmlformats.org/officeDocument/2006/relationships/image" Target="../media/image650.png"/><Relationship Id="rId23" Type="http://schemas.openxmlformats.org/officeDocument/2006/relationships/image" Target="../media/image730.png"/><Relationship Id="rId10" Type="http://schemas.openxmlformats.org/officeDocument/2006/relationships/image" Target="../media/image600.png"/><Relationship Id="rId19" Type="http://schemas.openxmlformats.org/officeDocument/2006/relationships/image" Target="../media/image690.png"/><Relationship Id="rId4" Type="http://schemas.openxmlformats.org/officeDocument/2006/relationships/image" Target="../media/image550.png"/><Relationship Id="rId9" Type="http://schemas.openxmlformats.org/officeDocument/2006/relationships/image" Target="../media/image590.png"/><Relationship Id="rId14" Type="http://schemas.openxmlformats.org/officeDocument/2006/relationships/image" Target="../media/image640.png"/><Relationship Id="rId22" Type="http://schemas.openxmlformats.org/officeDocument/2006/relationships/image" Target="../media/image720.png"/></Relationships>
</file>

<file path=ppt/slides/_rels/slide55.xml.rels><?xml version="1.0" encoding="UTF-8" standalone="yes"?>
<Relationships xmlns="http://schemas.openxmlformats.org/package/2006/relationships"><Relationship Id="rId8" Type="http://schemas.openxmlformats.org/officeDocument/2006/relationships/image" Target="../media/image840.png"/><Relationship Id="rId3" Type="http://schemas.openxmlformats.org/officeDocument/2006/relationships/image" Target="../media/image790.png"/><Relationship Id="rId7" Type="http://schemas.openxmlformats.org/officeDocument/2006/relationships/image" Target="../media/image830.png"/><Relationship Id="rId2" Type="http://schemas.openxmlformats.org/officeDocument/2006/relationships/image" Target="../media/image780.png"/><Relationship Id="rId1" Type="http://schemas.openxmlformats.org/officeDocument/2006/relationships/slideLayout" Target="../slideLayouts/slideLayout5.xml"/><Relationship Id="rId6" Type="http://schemas.openxmlformats.org/officeDocument/2006/relationships/image" Target="../media/image820.png"/><Relationship Id="rId5" Type="http://schemas.openxmlformats.org/officeDocument/2006/relationships/image" Target="../media/image810.png"/><Relationship Id="rId10" Type="http://schemas.openxmlformats.org/officeDocument/2006/relationships/image" Target="../media/image86.png"/><Relationship Id="rId4" Type="http://schemas.openxmlformats.org/officeDocument/2006/relationships/image" Target="../media/image691.png"/><Relationship Id="rId9" Type="http://schemas.openxmlformats.org/officeDocument/2006/relationships/image" Target="../media/image850.png"/></Relationships>
</file>

<file path=ppt/slides/_rels/slide56.xml.rels><?xml version="1.0" encoding="UTF-8" standalone="yes"?>
<Relationships xmlns="http://schemas.openxmlformats.org/package/2006/relationships"><Relationship Id="rId3" Type="http://schemas.openxmlformats.org/officeDocument/2006/relationships/image" Target="../media/image701.png"/><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44.w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60.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hyperlink" Target="Modelle/WLP/.oplproject" TargetMode="External"/><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6.png"/><Relationship Id="rId4" Type="http://schemas.openxmlformats.org/officeDocument/2006/relationships/image" Target="../media/image75.jpeg"/></Relationships>
</file>

<file path=ppt/slides/_rels/slide6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13.png"/><Relationship Id="rId3" Type="http://schemas.openxmlformats.org/officeDocument/2006/relationships/image" Target="../media/image310.png"/><Relationship Id="rId7" Type="http://schemas.openxmlformats.org/officeDocument/2006/relationships/image" Target="../media/image710.png"/><Relationship Id="rId12" Type="http://schemas.openxmlformats.org/officeDocument/2006/relationships/image" Target="../media/image120.png"/><Relationship Id="rId2" Type="http://schemas.openxmlformats.org/officeDocument/2006/relationships/notesSlide" Target="../notesSlides/notesSlide7.xml"/><Relationship Id="rId16" Type="http://schemas.openxmlformats.org/officeDocument/2006/relationships/image" Target="../media/image160.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5.png"/><Relationship Id="rId5" Type="http://schemas.openxmlformats.org/officeDocument/2006/relationships/image" Target="../media/image5.png"/><Relationship Id="rId15" Type="http://schemas.openxmlformats.org/officeDocument/2006/relationships/image" Target="../media/image81.png"/><Relationship Id="rId10" Type="http://schemas.openxmlformats.org/officeDocument/2006/relationships/image" Target="../media/image10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461.png"/><Relationship Id="rId2" Type="http://schemas.openxmlformats.org/officeDocument/2006/relationships/image" Target="../media/image451.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8" Type="http://schemas.openxmlformats.org/officeDocument/2006/relationships/image" Target="../media/image531.png"/><Relationship Id="rId13" Type="http://schemas.openxmlformats.org/officeDocument/2006/relationships/image" Target="../media/image581.png"/><Relationship Id="rId3" Type="http://schemas.openxmlformats.org/officeDocument/2006/relationships/image" Target="../media/image481.png"/><Relationship Id="rId7" Type="http://schemas.openxmlformats.org/officeDocument/2006/relationships/image" Target="../media/image521.png"/><Relationship Id="rId12"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511.png"/><Relationship Id="rId11" Type="http://schemas.openxmlformats.org/officeDocument/2006/relationships/image" Target="../media/image18.png"/><Relationship Id="rId5" Type="http://schemas.openxmlformats.org/officeDocument/2006/relationships/image" Target="../media/image501.png"/><Relationship Id="rId15" Type="http://schemas.openxmlformats.org/officeDocument/2006/relationships/image" Target="../media/image601.png"/><Relationship Id="rId10" Type="http://schemas.openxmlformats.org/officeDocument/2006/relationships/image" Target="../media/image551.png"/><Relationship Id="rId4" Type="http://schemas.openxmlformats.org/officeDocument/2006/relationships/image" Target="../media/image491.png"/><Relationship Id="rId9" Type="http://schemas.openxmlformats.org/officeDocument/2006/relationships/image" Target="../media/image541.png"/><Relationship Id="rId14" Type="http://schemas.openxmlformats.org/officeDocument/2006/relationships/image" Target="../media/image592.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file:///C:\Users\walther\Desktop\VL_SoSe%202012\Logistikmgt_SoSe%202012\Vorlesung\Modelle_Standortplanung\WLP_Demontageplanung_Kapitel%202-4.lg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4.xml"/><Relationship Id="rId4" Type="http://schemas.openxmlformats.org/officeDocument/2006/relationships/image" Target="../media/image86.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8" Type="http://schemas.openxmlformats.org/officeDocument/2006/relationships/image" Target="../media/image91.jpeg"/><Relationship Id="rId13" Type="http://schemas.openxmlformats.org/officeDocument/2006/relationships/image" Target="../media/image96.jpeg"/><Relationship Id="rId18" Type="http://schemas.openxmlformats.org/officeDocument/2006/relationships/image" Target="../media/image101.jpeg"/><Relationship Id="rId3" Type="http://schemas.openxmlformats.org/officeDocument/2006/relationships/notesSlide" Target="../notesSlides/notesSlide14.xml"/><Relationship Id="rId7" Type="http://schemas.openxmlformats.org/officeDocument/2006/relationships/image" Target="../media/image90.jpeg"/><Relationship Id="rId12" Type="http://schemas.openxmlformats.org/officeDocument/2006/relationships/image" Target="../media/image95.jpeg"/><Relationship Id="rId17" Type="http://schemas.openxmlformats.org/officeDocument/2006/relationships/image" Target="../media/image100.jpeg"/><Relationship Id="rId2" Type="http://schemas.openxmlformats.org/officeDocument/2006/relationships/slideLayout" Target="../slideLayouts/slideLayout3.xml"/><Relationship Id="rId16" Type="http://schemas.openxmlformats.org/officeDocument/2006/relationships/image" Target="../media/image99.jpeg"/><Relationship Id="rId1" Type="http://schemas.openxmlformats.org/officeDocument/2006/relationships/themeOverride" Target="../theme/themeOverride1.xml"/><Relationship Id="rId6" Type="http://schemas.openxmlformats.org/officeDocument/2006/relationships/image" Target="../media/image89.jpeg"/><Relationship Id="rId11" Type="http://schemas.openxmlformats.org/officeDocument/2006/relationships/image" Target="../media/image94.jpeg"/><Relationship Id="rId5" Type="http://schemas.openxmlformats.org/officeDocument/2006/relationships/image" Target="../media/image88.jpeg"/><Relationship Id="rId15" Type="http://schemas.openxmlformats.org/officeDocument/2006/relationships/image" Target="../media/image98.jpeg"/><Relationship Id="rId10" Type="http://schemas.openxmlformats.org/officeDocument/2006/relationships/image" Target="../media/image93.jpeg"/><Relationship Id="rId19" Type="http://schemas.openxmlformats.org/officeDocument/2006/relationships/image" Target="../media/image102.jpeg"/><Relationship Id="rId4" Type="http://schemas.openxmlformats.org/officeDocument/2006/relationships/image" Target="../media/image87.jpeg"/><Relationship Id="rId9" Type="http://schemas.openxmlformats.org/officeDocument/2006/relationships/image" Target="../media/image92.jpeg"/><Relationship Id="rId14" Type="http://schemas.openxmlformats.org/officeDocument/2006/relationships/image" Target="../media/image97.jpeg"/></Relationships>
</file>

<file path=ppt/slides/_rels/slide77.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106.jpeg"/><Relationship Id="rId18" Type="http://schemas.openxmlformats.org/officeDocument/2006/relationships/image" Target="../media/image111.jpeg"/><Relationship Id="rId3" Type="http://schemas.openxmlformats.org/officeDocument/2006/relationships/tags" Target="../tags/tag49.xml"/><Relationship Id="rId21" Type="http://schemas.openxmlformats.org/officeDocument/2006/relationships/image" Target="../media/image114.jpeg"/><Relationship Id="rId7" Type="http://schemas.openxmlformats.org/officeDocument/2006/relationships/tags" Target="../tags/tag53.xml"/><Relationship Id="rId12" Type="http://schemas.openxmlformats.org/officeDocument/2006/relationships/image" Target="../media/image105.jpeg"/><Relationship Id="rId17" Type="http://schemas.openxmlformats.org/officeDocument/2006/relationships/image" Target="../media/image110.jpeg"/><Relationship Id="rId25" Type="http://schemas.openxmlformats.org/officeDocument/2006/relationships/image" Target="../media/image118.jpeg"/><Relationship Id="rId2" Type="http://schemas.openxmlformats.org/officeDocument/2006/relationships/tags" Target="../tags/tag48.xml"/><Relationship Id="rId16" Type="http://schemas.openxmlformats.org/officeDocument/2006/relationships/image" Target="../media/image109.jpeg"/><Relationship Id="rId20" Type="http://schemas.openxmlformats.org/officeDocument/2006/relationships/image" Target="../media/image113.jpe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04.jpeg"/><Relationship Id="rId24" Type="http://schemas.openxmlformats.org/officeDocument/2006/relationships/image" Target="../media/image117.jpeg"/><Relationship Id="rId5" Type="http://schemas.openxmlformats.org/officeDocument/2006/relationships/tags" Target="../tags/tag51.xml"/><Relationship Id="rId15" Type="http://schemas.openxmlformats.org/officeDocument/2006/relationships/image" Target="../media/image108.jpeg"/><Relationship Id="rId23" Type="http://schemas.openxmlformats.org/officeDocument/2006/relationships/image" Target="../media/image116.jpeg"/><Relationship Id="rId10" Type="http://schemas.openxmlformats.org/officeDocument/2006/relationships/image" Target="../media/image103.jpeg"/><Relationship Id="rId19" Type="http://schemas.openxmlformats.org/officeDocument/2006/relationships/image" Target="../media/image112.jpeg"/><Relationship Id="rId4" Type="http://schemas.openxmlformats.org/officeDocument/2006/relationships/tags" Target="../tags/tag50.xml"/><Relationship Id="rId9" Type="http://schemas.openxmlformats.org/officeDocument/2006/relationships/slideLayout" Target="../slideLayouts/slideLayout3.xml"/><Relationship Id="rId14" Type="http://schemas.openxmlformats.org/officeDocument/2006/relationships/image" Target="../media/image107.jpeg"/><Relationship Id="rId22" Type="http://schemas.openxmlformats.org/officeDocument/2006/relationships/image" Target="../media/image115.jpeg"/></Relationships>
</file>

<file path=ppt/slides/_rels/slide78.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79.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29.png"/><Relationship Id="rId2" Type="http://schemas.openxmlformats.org/officeDocument/2006/relationships/image" Target="../media/image124.png"/><Relationship Id="rId1" Type="http://schemas.openxmlformats.org/officeDocument/2006/relationships/slideLayout" Target="../slideLayouts/slideLayout3.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Produktion und Logistik </a:t>
            </a:r>
            <a:r>
              <a:rPr lang="de-DE"/>
              <a:t>WS 2021/2022</a:t>
            </a:r>
            <a:endParaRPr lang="de-DE" dirty="0"/>
          </a:p>
        </p:txBody>
      </p:sp>
      <p:sp>
        <p:nvSpPr>
          <p:cNvPr id="3" name="Untertitel 2"/>
          <p:cNvSpPr>
            <a:spLocks noGrp="1"/>
          </p:cNvSpPr>
          <p:nvPr>
            <p:ph type="subTitle" idx="1"/>
          </p:nvPr>
        </p:nvSpPr>
        <p:spPr/>
        <p:txBody>
          <a:bodyPr/>
          <a:lstStyle/>
          <a:p>
            <a:r>
              <a:rPr lang="de-DE" dirty="0"/>
              <a:t>II. Strategische Netzwerkplanung</a:t>
            </a:r>
          </a:p>
        </p:txBody>
      </p:sp>
    </p:spTree>
    <p:extLst>
      <p:ext uri="{BB962C8B-B14F-4D97-AF65-F5344CB8AC3E}">
        <p14:creationId xmlns:p14="http://schemas.microsoft.com/office/powerpoint/2010/main" val="593274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p:cNvSpPr>
            <a:spLocks noGrp="1"/>
          </p:cNvSpPr>
          <p:nvPr>
            <p:ph type="body" sz="quarter" idx="12"/>
          </p:nvPr>
        </p:nvSpPr>
        <p:spPr/>
        <p:txBody>
          <a:bodyPr/>
          <a:lstStyle/>
          <a:p>
            <a:pPr marL="0" indent="0">
              <a:buNone/>
            </a:pPr>
            <a:r>
              <a:rPr lang="de-DE" sz="2000" b="1" dirty="0">
                <a:solidFill>
                  <a:srgbClr val="00549F"/>
                </a:solidFill>
              </a:rPr>
              <a:t>Volkswirtschaftliche Standortplanung:</a:t>
            </a:r>
          </a:p>
          <a:p>
            <a:pPr marL="358775" lvl="1" indent="0">
              <a:buNone/>
            </a:pPr>
            <a:r>
              <a:rPr lang="de-DE" sz="2000" dirty="0">
                <a:solidFill>
                  <a:srgbClr val="060606"/>
                </a:solidFill>
              </a:rPr>
              <a:t>Erklärt die Ansiedlung von Unternehmen innerhalb eines Wirtschaftsgebietes sowie die Entwicklung bestimmter Wirtschaftsgebiete</a:t>
            </a:r>
          </a:p>
          <a:p>
            <a:pPr marL="0" indent="0">
              <a:buNone/>
            </a:pPr>
            <a:endParaRPr lang="de-DE" sz="2000" b="1" dirty="0">
              <a:solidFill>
                <a:srgbClr val="00549F"/>
              </a:solidFill>
            </a:endParaRPr>
          </a:p>
          <a:p>
            <a:pPr marL="0" indent="0">
              <a:buNone/>
            </a:pPr>
            <a:r>
              <a:rPr lang="de-DE" sz="2000" b="1" dirty="0">
                <a:solidFill>
                  <a:srgbClr val="00549F"/>
                </a:solidFill>
              </a:rPr>
              <a:t>Betriebliche Standortplanung:</a:t>
            </a:r>
          </a:p>
          <a:p>
            <a:pPr marL="358775" lvl="1" indent="0">
              <a:buNone/>
            </a:pPr>
            <a:r>
              <a:rPr lang="de-DE" sz="2000" dirty="0">
                <a:solidFill>
                  <a:srgbClr val="060606"/>
                </a:solidFill>
              </a:rPr>
              <a:t>Fragen der Standortwahl für einzelne Unternehmen und öffentliche Einrichtungen (Produktionsstätten, Zentral-, Beschaffungs- und Auslieferungslager; Schulen, Krankenhäuser, etc.)</a:t>
            </a:r>
          </a:p>
          <a:p>
            <a:pPr marL="0" indent="0">
              <a:buNone/>
            </a:pPr>
            <a:endParaRPr lang="de-DE" sz="2000" b="1" dirty="0">
              <a:solidFill>
                <a:srgbClr val="00549F"/>
              </a:solidFill>
            </a:endParaRPr>
          </a:p>
          <a:p>
            <a:pPr marL="0" indent="0">
              <a:buNone/>
            </a:pPr>
            <a:r>
              <a:rPr lang="de-DE" sz="2000" b="1" dirty="0">
                <a:solidFill>
                  <a:srgbClr val="00549F"/>
                </a:solidFill>
              </a:rPr>
              <a:t>Innerbetriebliche Standortplanung (</a:t>
            </a:r>
            <a:r>
              <a:rPr lang="de-DE" sz="2000" b="1" dirty="0">
                <a:solidFill>
                  <a:srgbClr val="00549F"/>
                </a:solidFill>
                <a:sym typeface="Wingdings" panose="05000000000000000000" pitchFamily="2" charset="2"/>
              </a:rPr>
              <a:t> </a:t>
            </a:r>
            <a:r>
              <a:rPr lang="de-DE" sz="2000" b="1" dirty="0">
                <a:solidFill>
                  <a:srgbClr val="00549F"/>
                </a:solidFill>
              </a:rPr>
              <a:t>Standortbezogene Prozessgestaltung, siehe Kapitel III):</a:t>
            </a:r>
          </a:p>
          <a:p>
            <a:pPr lvl="1" algn="l">
              <a:spcBef>
                <a:spcPts val="0"/>
              </a:spcBef>
              <a:spcAft>
                <a:spcPts val="600"/>
              </a:spcAft>
            </a:pPr>
            <a:r>
              <a:rPr lang="de-DE" sz="2000" dirty="0">
                <a:solidFill>
                  <a:srgbClr val="060606"/>
                </a:solidFill>
              </a:rPr>
              <a:t>Planung der räumlichen Anordnung von Betriebsmitteln innerhalb des Betriebsgrundstückes </a:t>
            </a:r>
            <a:br>
              <a:rPr lang="de-DE" sz="2000" dirty="0">
                <a:solidFill>
                  <a:srgbClr val="060606"/>
                </a:solidFill>
              </a:rPr>
            </a:br>
            <a:r>
              <a:rPr lang="de-DE" sz="2000" dirty="0">
                <a:solidFill>
                  <a:srgbClr val="060606"/>
                </a:solidFill>
                <a:sym typeface="Symbol"/>
              </a:rPr>
              <a:t> Layoutplanung</a:t>
            </a:r>
            <a:r>
              <a:rPr lang="de-DE" sz="2000" dirty="0">
                <a:sym typeface="Symbol"/>
              </a:rPr>
              <a:t>, Teil der standortbezogenen Prozessgestaltung</a:t>
            </a:r>
            <a:endParaRPr lang="de-DE" sz="2000" dirty="0">
              <a:solidFill>
                <a:srgbClr val="060606"/>
              </a:solidFill>
              <a:sym typeface="Symbol"/>
            </a:endParaRPr>
          </a:p>
          <a:p>
            <a:pPr lvl="1">
              <a:spcBef>
                <a:spcPts val="0"/>
              </a:spcBef>
              <a:spcAft>
                <a:spcPts val="600"/>
              </a:spcAft>
            </a:pPr>
            <a:r>
              <a:rPr lang="de-DE" sz="2000" dirty="0">
                <a:solidFill>
                  <a:srgbClr val="060606"/>
                </a:solidFill>
              </a:rPr>
              <a:t>Maschinen in einer Fabrikhalle</a:t>
            </a:r>
          </a:p>
          <a:p>
            <a:pPr lvl="1">
              <a:spcBef>
                <a:spcPts val="0"/>
              </a:spcBef>
              <a:spcAft>
                <a:spcPts val="600"/>
              </a:spcAft>
            </a:pPr>
            <a:r>
              <a:rPr lang="de-DE" sz="2000" dirty="0">
                <a:solidFill>
                  <a:srgbClr val="060606"/>
                </a:solidFill>
              </a:rPr>
              <a:t>Anordnung von Arbeitsplätzen</a:t>
            </a:r>
          </a:p>
        </p:txBody>
      </p:sp>
      <p:sp>
        <p:nvSpPr>
          <p:cNvPr id="3" name="Textplatzhalter 2"/>
          <p:cNvSpPr>
            <a:spLocks noGrp="1"/>
          </p:cNvSpPr>
          <p:nvPr>
            <p:ph type="body" sz="quarter" idx="13"/>
          </p:nvPr>
        </p:nvSpPr>
        <p:spPr/>
        <p:txBody>
          <a:bodyPr/>
          <a:lstStyle/>
          <a:p>
            <a:r>
              <a:rPr lang="de-DE" sz="2000" dirty="0"/>
              <a:t>Grundlagen Standortplanung</a:t>
            </a:r>
          </a:p>
          <a:p>
            <a:r>
              <a:rPr lang="de-DE" dirty="0"/>
              <a:t>Teilgebiete der Standortplanung</a:t>
            </a:r>
          </a:p>
        </p:txBody>
      </p:sp>
      <p:sp>
        <p:nvSpPr>
          <p:cNvPr id="2" name="Rechteck 1"/>
          <p:cNvSpPr/>
          <p:nvPr/>
        </p:nvSpPr>
        <p:spPr>
          <a:xfrm>
            <a:off x="335264" y="2168839"/>
            <a:ext cx="11521472" cy="1620207"/>
          </a:xfrm>
          <a:prstGeom prst="rect">
            <a:avLst/>
          </a:prstGeom>
          <a:noFill/>
          <a:ln>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865566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1"/>
          <p:cNvSpPr>
            <a:spLocks noGrp="1"/>
          </p:cNvSpPr>
          <p:nvPr>
            <p:ph type="body" sz="quarter" idx="12"/>
          </p:nvPr>
        </p:nvSpPr>
        <p:spPr/>
        <p:txBody>
          <a:bodyPr/>
          <a:lstStyle/>
          <a:p>
            <a:r>
              <a:rPr lang="de-DE" sz="2000" b="1" dirty="0">
                <a:solidFill>
                  <a:srgbClr val="00549F"/>
                </a:solidFill>
              </a:rPr>
              <a:t>Ziel der betrieblichen Standortplanung:</a:t>
            </a:r>
          </a:p>
          <a:p>
            <a:pPr>
              <a:lnSpc>
                <a:spcPct val="110000"/>
              </a:lnSpc>
              <a:spcBef>
                <a:spcPts val="600"/>
              </a:spcBef>
              <a:tabLst>
                <a:tab pos="0" algn="l"/>
              </a:tabLst>
              <a:defRPr/>
            </a:pPr>
            <a:r>
              <a:rPr lang="de-DE" sz="2000" dirty="0">
                <a:solidFill>
                  <a:srgbClr val="060606"/>
                </a:solidFill>
              </a:rPr>
              <a:t>Entwicklung einer Standortstruktur, so dass betriebsinterne (produktionsbedingte) und externe (marktbedingte) Anforderungen langfristig zur Sicherung des wirtschaftlichen Erfolgs des Unternehmens miteinander im Einklang stehen:</a:t>
            </a:r>
          </a:p>
          <a:p>
            <a:pPr marL="266700" indent="-266700">
              <a:spcBef>
                <a:spcPts val="0"/>
              </a:spcBef>
              <a:spcAft>
                <a:spcPts val="600"/>
              </a:spcAft>
              <a:buFont typeface="Wingdings" pitchFamily="2" charset="2"/>
              <a:buChar char="§"/>
              <a:tabLst>
                <a:tab pos="0" algn="l"/>
                <a:tab pos="266700" algn="l"/>
              </a:tabLst>
              <a:defRPr/>
            </a:pPr>
            <a:endParaRPr lang="de-DE" sz="2000" dirty="0">
              <a:solidFill>
                <a:srgbClr val="060606"/>
              </a:solidFill>
            </a:endParaRPr>
          </a:p>
          <a:p>
            <a:pPr marL="179388" indent="-179388">
              <a:spcBef>
                <a:spcPts val="0"/>
              </a:spcBef>
              <a:spcAft>
                <a:spcPts val="600"/>
              </a:spcAft>
              <a:buSzPct val="100000"/>
              <a:buFont typeface="Arial" pitchFamily="34" charset="0"/>
              <a:buChar char="•"/>
              <a:tabLst>
                <a:tab pos="179388" algn="l"/>
              </a:tabLst>
              <a:defRPr/>
            </a:pPr>
            <a:r>
              <a:rPr lang="de-DE" sz="2000" dirty="0">
                <a:solidFill>
                  <a:srgbClr val="060606"/>
                </a:solidFill>
              </a:rPr>
              <a:t>Erlangung von Wettbewerbsvorteilen durch günstige Standorte („Bequemlichkeitsrente“)</a:t>
            </a:r>
          </a:p>
          <a:p>
            <a:pPr marL="179388" indent="-179388">
              <a:spcBef>
                <a:spcPts val="0"/>
              </a:spcBef>
              <a:spcAft>
                <a:spcPts val="600"/>
              </a:spcAft>
              <a:buSzPct val="100000"/>
              <a:buFont typeface="Arial" pitchFamily="34" charset="0"/>
              <a:buChar char="•"/>
              <a:tabLst>
                <a:tab pos="179388" algn="l"/>
              </a:tabLst>
              <a:defRPr/>
            </a:pPr>
            <a:r>
              <a:rPr lang="de-DE" sz="2000" dirty="0">
                <a:solidFill>
                  <a:srgbClr val="060606"/>
                </a:solidFill>
              </a:rPr>
              <a:t>Schlechte Standorte erfordern erhöhte Anstrengung zur Kompensation standortbedingter Wettbewerbsnachteile gegenüber der Konkurrenz</a:t>
            </a:r>
          </a:p>
          <a:p>
            <a:endParaRPr lang="de-DE" sz="2400" dirty="0">
              <a:solidFill>
                <a:srgbClr val="060606"/>
              </a:solidFill>
            </a:endParaRPr>
          </a:p>
          <a:p>
            <a:endParaRPr lang="de-DE" dirty="0">
              <a:solidFill>
                <a:srgbClr val="060606"/>
              </a:solidFill>
            </a:endParaRPr>
          </a:p>
          <a:p>
            <a:endParaRPr lang="de-DE" dirty="0">
              <a:solidFill>
                <a:srgbClr val="060606"/>
              </a:solidFill>
            </a:endParaRPr>
          </a:p>
        </p:txBody>
      </p:sp>
      <p:sp>
        <p:nvSpPr>
          <p:cNvPr id="2" name="Textplatzhalter 1"/>
          <p:cNvSpPr>
            <a:spLocks noGrp="1"/>
          </p:cNvSpPr>
          <p:nvPr>
            <p:ph type="body" sz="quarter" idx="13"/>
          </p:nvPr>
        </p:nvSpPr>
        <p:spPr/>
        <p:txBody>
          <a:bodyPr/>
          <a:lstStyle/>
          <a:p>
            <a:r>
              <a:rPr lang="de-DE" sz="2000" dirty="0"/>
              <a:t>Grundlagen Standortplanung</a:t>
            </a:r>
          </a:p>
          <a:p>
            <a:r>
              <a:rPr lang="de-DE" dirty="0"/>
              <a:t>Betriebliche Standortplanung</a:t>
            </a:r>
          </a:p>
          <a:p>
            <a:endParaRPr lang="de-DE" dirty="0"/>
          </a:p>
        </p:txBody>
      </p:sp>
      <p:sp>
        <p:nvSpPr>
          <p:cNvPr id="7" name="Textfeld 6"/>
          <p:cNvSpPr txBox="1"/>
          <p:nvPr/>
        </p:nvSpPr>
        <p:spPr>
          <a:xfrm>
            <a:off x="2184400" y="6407150"/>
            <a:ext cx="8045450" cy="222250"/>
          </a:xfrm>
          <a:prstGeom prst="rect">
            <a:avLst/>
          </a:prstGeom>
          <a:noFill/>
        </p:spPr>
        <p:txBody>
          <a:bodyPr wrap="none" lIns="36000" tIns="36000" rIns="36000" bIns="36000" rtlCol="0">
            <a:noAutofit/>
          </a:bodyPr>
          <a:lstStyle/>
          <a:p>
            <a:pPr algn="r"/>
            <a:r>
              <a:rPr lang="de-DE" sz="1100" kern="0" dirty="0">
                <a:solidFill>
                  <a:schemeClr val="bg1">
                    <a:lumMod val="50000"/>
                  </a:schemeClr>
                </a:solidFill>
              </a:rPr>
              <a:t>Quelle: Domschke et al (2002)</a:t>
            </a:r>
            <a:endParaRPr lang="de-DE" sz="1100" dirty="0">
              <a:solidFill>
                <a:schemeClr val="bg1">
                  <a:lumMod val="50000"/>
                </a:schemeClr>
              </a:solidFill>
            </a:endParaRPr>
          </a:p>
        </p:txBody>
      </p:sp>
    </p:spTree>
    <p:extLst>
      <p:ext uri="{BB962C8B-B14F-4D97-AF65-F5344CB8AC3E}">
        <p14:creationId xmlns:p14="http://schemas.microsoft.com/office/powerpoint/2010/main" val="332411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dirty="0"/>
              <a:t>Einführung </a:t>
            </a:r>
          </a:p>
          <a:p>
            <a:r>
              <a:rPr lang="de-DE" dirty="0">
                <a:solidFill>
                  <a:schemeClr val="tx1"/>
                </a:solidFill>
              </a:rPr>
              <a:t>Strategische Netzwerkplanung</a:t>
            </a:r>
          </a:p>
          <a:p>
            <a:pPr lvl="1"/>
            <a:r>
              <a:rPr lang="de-DE" dirty="0"/>
              <a:t>Grundlagen Standortplanung</a:t>
            </a:r>
          </a:p>
          <a:p>
            <a:pPr lvl="1"/>
            <a:r>
              <a:rPr lang="de-DE" dirty="0"/>
              <a:t>Qualitative Verfahren der Standortplanung</a:t>
            </a:r>
          </a:p>
          <a:p>
            <a:pPr lvl="1"/>
            <a:r>
              <a:rPr lang="de-DE" dirty="0"/>
              <a:t>Quantitative Verfahren der Standortplanung</a:t>
            </a:r>
          </a:p>
          <a:p>
            <a:pPr lvl="2">
              <a:buFont typeface="+mj-lt"/>
              <a:buAutoNum type="romanLcPeriod"/>
            </a:pPr>
            <a:r>
              <a:rPr lang="de-DE" dirty="0"/>
              <a:t>Distanzermittlung</a:t>
            </a:r>
          </a:p>
          <a:p>
            <a:pPr lvl="2">
              <a:buFont typeface="+mj-lt"/>
              <a:buAutoNum type="romanLcPeriod"/>
            </a:pPr>
            <a:r>
              <a:rPr lang="de-DE" dirty="0"/>
              <a:t>Standortplanung in Netzen</a:t>
            </a:r>
          </a:p>
          <a:p>
            <a:pPr lvl="2">
              <a:buFont typeface="+mj-lt"/>
              <a:buAutoNum type="romanLcPeriod"/>
            </a:pPr>
            <a:r>
              <a:rPr lang="de-DE" dirty="0"/>
              <a:t>Erweiterungen Standortplanungsmodellen</a:t>
            </a:r>
          </a:p>
          <a:p>
            <a:r>
              <a:rPr lang="de-DE" dirty="0"/>
              <a:t>Standortbezogene Prozessgestaltung</a:t>
            </a:r>
          </a:p>
          <a:p>
            <a:r>
              <a:rPr lang="de-DE" dirty="0"/>
              <a:t>Absatzplanung</a:t>
            </a:r>
          </a:p>
          <a:p>
            <a:r>
              <a:rPr lang="de-DE" dirty="0"/>
              <a:t>Produktionsprogrammplanung</a:t>
            </a:r>
          </a:p>
          <a:p>
            <a:r>
              <a:rPr lang="de-DE" dirty="0"/>
              <a:t>Bestandsmanagement</a:t>
            </a:r>
          </a:p>
          <a:p>
            <a:r>
              <a:rPr lang="de-DE" dirty="0"/>
              <a:t>Losgrößen- und Ressourceneinsatzplanung</a:t>
            </a:r>
          </a:p>
          <a:p>
            <a:r>
              <a:rPr lang="de-DE" dirty="0"/>
              <a:t>Distributionsplanung</a:t>
            </a:r>
          </a:p>
        </p:txBody>
      </p:sp>
      <p:sp>
        <p:nvSpPr>
          <p:cNvPr id="5" name="Textplatzhalter 4"/>
          <p:cNvSpPr>
            <a:spLocks noGrp="1"/>
          </p:cNvSpPr>
          <p:nvPr>
            <p:ph type="body" sz="quarter" idx="13"/>
          </p:nvPr>
        </p:nvSpPr>
        <p:spPr/>
        <p:txBody>
          <a:bodyPr/>
          <a:lstStyle/>
          <a:p>
            <a:r>
              <a:rPr lang="de-DE" sz="2000" dirty="0"/>
              <a:t>Überblick</a:t>
            </a:r>
          </a:p>
        </p:txBody>
      </p:sp>
      <p:sp>
        <p:nvSpPr>
          <p:cNvPr id="6" name="Rechteck 5"/>
          <p:cNvSpPr/>
          <p:nvPr/>
        </p:nvSpPr>
        <p:spPr>
          <a:xfrm>
            <a:off x="338890" y="1988816"/>
            <a:ext cx="5889821" cy="36004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Tree>
    <p:extLst>
      <p:ext uri="{BB962C8B-B14F-4D97-AF65-F5344CB8AC3E}">
        <p14:creationId xmlns:p14="http://schemas.microsoft.com/office/powerpoint/2010/main" val="225365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
          <p:cNvSpPr>
            <a:spLocks noGrp="1"/>
          </p:cNvSpPr>
          <p:nvPr>
            <p:ph type="body" sz="quarter" idx="12"/>
          </p:nvPr>
        </p:nvSpPr>
        <p:spPr>
          <a:xfrm>
            <a:off x="334432" y="908678"/>
            <a:ext cx="11523133" cy="5761045"/>
          </a:xfrm>
        </p:spPr>
        <p:txBody>
          <a:bodyPr/>
          <a:lstStyle/>
          <a:p>
            <a:pPr marL="0" indent="0">
              <a:spcBef>
                <a:spcPts val="0"/>
              </a:spcBef>
              <a:spcAft>
                <a:spcPts val="600"/>
              </a:spcAft>
              <a:buNone/>
              <a:tabLst>
                <a:tab pos="0" algn="l"/>
                <a:tab pos="266700" algn="l"/>
              </a:tabLst>
              <a:defRPr/>
            </a:pPr>
            <a:r>
              <a:rPr lang="de-DE" sz="2000" b="1" dirty="0">
                <a:solidFill>
                  <a:srgbClr val="00549F"/>
                </a:solidFill>
              </a:rPr>
              <a:t>Kriterien bei der Wahl des Landes oder des Wirtschaftsraumes</a:t>
            </a:r>
          </a:p>
          <a:p>
            <a:pPr marL="0" indent="0">
              <a:spcBef>
                <a:spcPts val="0"/>
              </a:spcBef>
              <a:spcAft>
                <a:spcPts val="600"/>
              </a:spcAft>
              <a:buNone/>
              <a:tabLst>
                <a:tab pos="0" algn="l"/>
                <a:tab pos="266700" algn="l"/>
              </a:tabLst>
              <a:defRPr/>
            </a:pPr>
            <a:endParaRPr lang="de-DE" b="1" dirty="0">
              <a:solidFill>
                <a:srgbClr val="00549F"/>
              </a:solidFill>
            </a:endParaRPr>
          </a:p>
          <a:p>
            <a:pPr marL="0" indent="0">
              <a:buNone/>
            </a:pPr>
            <a:endParaRPr lang="de-DE" dirty="0">
              <a:solidFill>
                <a:srgbClr val="060606"/>
              </a:solidFill>
            </a:endParaRPr>
          </a:p>
        </p:txBody>
      </p:sp>
      <p:sp>
        <p:nvSpPr>
          <p:cNvPr id="4" name="Textplatzhalter 3"/>
          <p:cNvSpPr>
            <a:spLocks noGrp="1"/>
          </p:cNvSpPr>
          <p:nvPr>
            <p:ph type="body" sz="quarter" idx="13"/>
          </p:nvPr>
        </p:nvSpPr>
        <p:spPr/>
        <p:txBody>
          <a:bodyPr/>
          <a:lstStyle/>
          <a:p>
            <a:r>
              <a:rPr lang="de-DE" sz="2000" dirty="0"/>
              <a:t>Qualitative Standortplanung</a:t>
            </a:r>
          </a:p>
          <a:p>
            <a:r>
              <a:rPr lang="de-DE" dirty="0"/>
              <a:t>Systematik von Standortfaktoren</a:t>
            </a:r>
          </a:p>
        </p:txBody>
      </p:sp>
      <p:sp>
        <p:nvSpPr>
          <p:cNvPr id="17" name="Textfeld 16"/>
          <p:cNvSpPr txBox="1"/>
          <p:nvPr/>
        </p:nvSpPr>
        <p:spPr>
          <a:xfrm>
            <a:off x="10236529" y="3068954"/>
            <a:ext cx="1080120" cy="216024"/>
          </a:xfrm>
          <a:prstGeom prst="rect">
            <a:avLst/>
          </a:prstGeom>
          <a:noFill/>
        </p:spPr>
        <p:txBody>
          <a:bodyPr wrap="square" rtlCol="0">
            <a:spAutoFit/>
          </a:bodyPr>
          <a:lstStyle/>
          <a:p>
            <a:r>
              <a:rPr lang="de-DE" sz="800" dirty="0">
                <a:solidFill>
                  <a:schemeClr val="bg1"/>
                </a:solidFill>
              </a:rPr>
              <a:t>www.flickr.com</a:t>
            </a:r>
          </a:p>
        </p:txBody>
      </p:sp>
      <p:pic>
        <p:nvPicPr>
          <p:cNvPr id="10" name="Picture 2" descr="X:\Vorlesungen\Logistik\Bildmaterial\flickr.com\iran.jpg"/>
          <p:cNvPicPr>
            <a:picLocks noChangeAspect="1" noChangeArrowheads="1"/>
          </p:cNvPicPr>
          <p:nvPr/>
        </p:nvPicPr>
        <p:blipFill>
          <a:blip r:embed="rId2" cstate="print"/>
          <a:srcRect/>
          <a:stretch>
            <a:fillRect/>
          </a:stretch>
        </p:blipFill>
        <p:spPr bwMode="auto">
          <a:xfrm>
            <a:off x="8794666" y="820776"/>
            <a:ext cx="2883726" cy="2085732"/>
          </a:xfrm>
          <a:prstGeom prst="rect">
            <a:avLst/>
          </a:prstGeom>
          <a:noFill/>
        </p:spPr>
      </p:pic>
      <p:pic>
        <p:nvPicPr>
          <p:cNvPr id="11" name="Picture 2" descr="X:\Vorlesungen\BWL 2\SS 11\01 Vorlesung\Bilder\Rente_DW_Wirtschaft_861275a.jpg"/>
          <p:cNvPicPr>
            <a:picLocks noChangeAspect="1" noChangeArrowheads="1"/>
          </p:cNvPicPr>
          <p:nvPr/>
        </p:nvPicPr>
        <p:blipFill>
          <a:blip r:embed="rId3" cstate="print"/>
          <a:srcRect/>
          <a:stretch>
            <a:fillRect/>
          </a:stretch>
        </p:blipFill>
        <p:spPr bwMode="auto">
          <a:xfrm>
            <a:off x="8774156" y="2936202"/>
            <a:ext cx="2883726" cy="1455339"/>
          </a:xfrm>
          <a:prstGeom prst="rect">
            <a:avLst/>
          </a:prstGeom>
          <a:noFill/>
        </p:spPr>
      </p:pic>
      <p:pic>
        <p:nvPicPr>
          <p:cNvPr id="12" name="Picture 3" descr="X:\Vorlesungen\BWL 2\SS 11\01 Vorlesung\Bilder\Finanzkrise_Griechenland.jpg"/>
          <p:cNvPicPr>
            <a:picLocks noChangeAspect="1" noChangeArrowheads="1"/>
          </p:cNvPicPr>
          <p:nvPr/>
        </p:nvPicPr>
        <p:blipFill>
          <a:blip r:embed="rId4" cstate="print"/>
          <a:srcRect/>
          <a:stretch>
            <a:fillRect/>
          </a:stretch>
        </p:blipFill>
        <p:spPr bwMode="auto">
          <a:xfrm>
            <a:off x="8794666" y="4421235"/>
            <a:ext cx="2883726" cy="2080700"/>
          </a:xfrm>
          <a:prstGeom prst="rect">
            <a:avLst/>
          </a:prstGeom>
          <a:noFill/>
        </p:spPr>
      </p:pic>
      <p:sp>
        <p:nvSpPr>
          <p:cNvPr id="15" name="Textfeld 14"/>
          <p:cNvSpPr txBox="1"/>
          <p:nvPr/>
        </p:nvSpPr>
        <p:spPr>
          <a:xfrm>
            <a:off x="8881222" y="2996083"/>
            <a:ext cx="1080120" cy="216024"/>
          </a:xfrm>
          <a:prstGeom prst="rect">
            <a:avLst/>
          </a:prstGeom>
          <a:noFill/>
        </p:spPr>
        <p:txBody>
          <a:bodyPr wrap="square" rtlCol="0">
            <a:spAutoFit/>
          </a:bodyPr>
          <a:lstStyle/>
          <a:p>
            <a:r>
              <a:rPr lang="de-DE" sz="800" dirty="0">
                <a:solidFill>
                  <a:schemeClr val="bg1"/>
                </a:solidFill>
              </a:rPr>
              <a:t>www.flickr.com</a:t>
            </a:r>
          </a:p>
        </p:txBody>
      </p:sp>
      <p:sp>
        <p:nvSpPr>
          <p:cNvPr id="20" name="Rechteck 19"/>
          <p:cNvSpPr/>
          <p:nvPr/>
        </p:nvSpPr>
        <p:spPr>
          <a:xfrm>
            <a:off x="10428808" y="4391541"/>
            <a:ext cx="1428760" cy="214314"/>
          </a:xfrm>
          <a:prstGeom prst="rect">
            <a:avLst/>
          </a:prstGeom>
        </p:spPr>
        <p:txBody>
          <a:bodyPr wrap="square">
            <a:spAutoFit/>
          </a:bodyPr>
          <a:lstStyle/>
          <a:p>
            <a:r>
              <a:rPr lang="de-DE" sz="800" dirty="0">
                <a:solidFill>
                  <a:srgbClr val="060606"/>
                </a:solidFill>
              </a:rPr>
              <a:t>www.helles-koepfchen.de</a:t>
            </a:r>
          </a:p>
        </p:txBody>
      </p:sp>
      <p:sp>
        <p:nvSpPr>
          <p:cNvPr id="21" name="Rechteck 20"/>
          <p:cNvSpPr/>
          <p:nvPr/>
        </p:nvSpPr>
        <p:spPr>
          <a:xfrm>
            <a:off x="10928874" y="2926392"/>
            <a:ext cx="928694" cy="214314"/>
          </a:xfrm>
          <a:prstGeom prst="rect">
            <a:avLst/>
          </a:prstGeom>
        </p:spPr>
        <p:txBody>
          <a:bodyPr wrap="square">
            <a:spAutoFit/>
          </a:bodyPr>
          <a:lstStyle/>
          <a:p>
            <a:r>
              <a:rPr lang="de-DE" sz="800" dirty="0">
                <a:solidFill>
                  <a:srgbClr val="060606"/>
                </a:solidFill>
              </a:rPr>
              <a:t>www.welt.de</a:t>
            </a:r>
          </a:p>
        </p:txBody>
      </p:sp>
      <p:sp>
        <p:nvSpPr>
          <p:cNvPr id="3" name="Rechteck 2">
            <a:extLst>
              <a:ext uri="{FF2B5EF4-FFF2-40B4-BE49-F238E27FC236}">
                <a16:creationId xmlns:a16="http://schemas.microsoft.com/office/drawing/2014/main" id="{F4ABBF4C-44B3-4F11-957A-149CDF64199B}"/>
              </a:ext>
            </a:extLst>
          </p:cNvPr>
          <p:cNvSpPr/>
          <p:nvPr/>
        </p:nvSpPr>
        <p:spPr>
          <a:xfrm>
            <a:off x="619288" y="1448747"/>
            <a:ext cx="6916895" cy="4632037"/>
          </a:xfrm>
          <a:prstGeom prst="rect">
            <a:avLst/>
          </a:prstGeom>
        </p:spPr>
        <p:txBody>
          <a:bodyPr wrap="square">
            <a:spAutoFit/>
          </a:bodyPr>
          <a:lstStyle/>
          <a:p>
            <a:pPr marL="285750" indent="-285750">
              <a:spcAft>
                <a:spcPts val="600"/>
              </a:spcAft>
              <a:buSzPct val="100000"/>
              <a:buFont typeface="Arial" panose="020B0604020202020204" pitchFamily="34" charset="0"/>
              <a:buChar char="•"/>
              <a:defRPr/>
            </a:pPr>
            <a:r>
              <a:rPr lang="de-DE" sz="2000" dirty="0">
                <a:solidFill>
                  <a:srgbClr val="060606"/>
                </a:solidFill>
              </a:rPr>
              <a:t>Attraktivität des Wirtschaftsraumes</a:t>
            </a:r>
          </a:p>
          <a:p>
            <a:pPr marL="285750" indent="-285750">
              <a:spcAft>
                <a:spcPts val="600"/>
              </a:spcAft>
              <a:buSzPct val="100000"/>
              <a:buFont typeface="Arial" panose="020B0604020202020204" pitchFamily="34" charset="0"/>
              <a:buChar char="•"/>
              <a:defRPr/>
            </a:pPr>
            <a:r>
              <a:rPr lang="de-DE" sz="2000" dirty="0">
                <a:solidFill>
                  <a:srgbClr val="060606"/>
                </a:solidFill>
              </a:rPr>
              <a:t>Politische Stabilität</a:t>
            </a:r>
          </a:p>
          <a:p>
            <a:pPr marL="285750" indent="-285750">
              <a:spcAft>
                <a:spcPts val="600"/>
              </a:spcAft>
              <a:buSzPct val="100000"/>
              <a:buFont typeface="Arial" panose="020B0604020202020204" pitchFamily="34" charset="0"/>
              <a:buChar char="•"/>
              <a:defRPr/>
            </a:pPr>
            <a:r>
              <a:rPr lang="de-DE" sz="2000" dirty="0">
                <a:solidFill>
                  <a:srgbClr val="060606"/>
                </a:solidFill>
              </a:rPr>
              <a:t>Soziales Klima</a:t>
            </a:r>
          </a:p>
          <a:p>
            <a:pPr marL="285750" indent="-285750">
              <a:spcAft>
                <a:spcPts val="600"/>
              </a:spcAft>
              <a:buSzPct val="100000"/>
              <a:buFont typeface="Arial" panose="020B0604020202020204" pitchFamily="34" charset="0"/>
              <a:buChar char="•"/>
              <a:defRPr/>
            </a:pPr>
            <a:r>
              <a:rPr lang="de-DE" sz="2000" dirty="0">
                <a:solidFill>
                  <a:srgbClr val="060606"/>
                </a:solidFill>
              </a:rPr>
              <a:t>Sprache und Kultur</a:t>
            </a:r>
          </a:p>
          <a:p>
            <a:pPr marL="285750" indent="-285750">
              <a:spcAft>
                <a:spcPts val="600"/>
              </a:spcAft>
              <a:buSzPct val="100000"/>
              <a:buFont typeface="Arial" panose="020B0604020202020204" pitchFamily="34" charset="0"/>
              <a:buChar char="•"/>
              <a:defRPr/>
            </a:pPr>
            <a:r>
              <a:rPr lang="de-DE" sz="2000" dirty="0">
                <a:solidFill>
                  <a:srgbClr val="060606"/>
                </a:solidFill>
              </a:rPr>
              <a:t>Gesetzliche Vorschriften zur lokalen Produktion</a:t>
            </a:r>
          </a:p>
          <a:p>
            <a:pPr marL="285750" indent="-285750">
              <a:spcAft>
                <a:spcPts val="600"/>
              </a:spcAft>
              <a:buSzPct val="100000"/>
              <a:buFont typeface="Arial" panose="020B0604020202020204" pitchFamily="34" charset="0"/>
              <a:buChar char="•"/>
              <a:defRPr/>
            </a:pPr>
            <a:r>
              <a:rPr lang="de-DE" sz="2000" dirty="0">
                <a:solidFill>
                  <a:srgbClr val="060606"/>
                </a:solidFill>
              </a:rPr>
              <a:t>Umwelteinflüsse (Klima) </a:t>
            </a:r>
          </a:p>
          <a:p>
            <a:pPr marL="285750" indent="-285750">
              <a:spcAft>
                <a:spcPts val="600"/>
              </a:spcAft>
              <a:buSzPct val="100000"/>
              <a:buFont typeface="Arial" panose="020B0604020202020204" pitchFamily="34" charset="0"/>
              <a:buChar char="•"/>
              <a:defRPr/>
            </a:pPr>
            <a:r>
              <a:rPr lang="de-DE" sz="2000" dirty="0">
                <a:solidFill>
                  <a:srgbClr val="060606"/>
                </a:solidFill>
              </a:rPr>
              <a:t>Größe des zu beliefernden Absatzmarktes</a:t>
            </a:r>
          </a:p>
          <a:p>
            <a:pPr marL="285750" indent="-285750">
              <a:spcAft>
                <a:spcPts val="600"/>
              </a:spcAft>
              <a:buSzPct val="100000"/>
              <a:buFont typeface="Arial" panose="020B0604020202020204" pitchFamily="34" charset="0"/>
              <a:buChar char="•"/>
              <a:defRPr/>
            </a:pPr>
            <a:r>
              <a:rPr lang="de-DE" sz="2000" dirty="0">
                <a:solidFill>
                  <a:srgbClr val="060606"/>
                </a:solidFill>
              </a:rPr>
              <a:t>Größenordnungen und Schwankungen der Nachfrage</a:t>
            </a:r>
          </a:p>
          <a:p>
            <a:pPr marL="285750" indent="-285750">
              <a:spcAft>
                <a:spcPts val="600"/>
              </a:spcAft>
              <a:buSzPct val="100000"/>
              <a:buFont typeface="Arial" panose="020B0604020202020204" pitchFamily="34" charset="0"/>
              <a:buChar char="•"/>
              <a:defRPr/>
            </a:pPr>
            <a:r>
              <a:rPr lang="de-DE" sz="2000" dirty="0">
                <a:solidFill>
                  <a:srgbClr val="060606"/>
                </a:solidFill>
              </a:rPr>
              <a:t>Bevölkerungsentwicklung</a:t>
            </a:r>
          </a:p>
          <a:p>
            <a:pPr marL="285750" indent="-285750">
              <a:spcAft>
                <a:spcPts val="600"/>
              </a:spcAft>
              <a:buSzPct val="100000"/>
              <a:buFont typeface="Arial" panose="020B0604020202020204" pitchFamily="34" charset="0"/>
              <a:buChar char="•"/>
              <a:defRPr/>
            </a:pPr>
            <a:r>
              <a:rPr lang="de-DE" sz="2000" dirty="0">
                <a:solidFill>
                  <a:srgbClr val="060606"/>
                </a:solidFill>
              </a:rPr>
              <a:t>Vorhandensein von Wettbewerbern</a:t>
            </a:r>
          </a:p>
          <a:p>
            <a:pPr marL="285750" indent="-285750">
              <a:spcAft>
                <a:spcPts val="600"/>
              </a:spcAft>
              <a:buSzPct val="100000"/>
              <a:buFont typeface="Arial" panose="020B0604020202020204" pitchFamily="34" charset="0"/>
              <a:buChar char="•"/>
              <a:defRPr/>
            </a:pPr>
            <a:r>
              <a:rPr lang="de-DE" sz="2000" dirty="0">
                <a:solidFill>
                  <a:srgbClr val="060606"/>
                </a:solidFill>
              </a:rPr>
              <a:t>Währungsstabilität</a:t>
            </a:r>
          </a:p>
          <a:p>
            <a:pPr marL="285750" indent="-285750">
              <a:spcAft>
                <a:spcPts val="600"/>
              </a:spcAft>
              <a:buSzPct val="100000"/>
              <a:buFont typeface="Arial" panose="020B0604020202020204" pitchFamily="34" charset="0"/>
              <a:buChar char="•"/>
              <a:defRPr/>
            </a:pPr>
            <a:r>
              <a:rPr lang="de-DE" sz="2000" dirty="0">
                <a:solidFill>
                  <a:srgbClr val="060606"/>
                </a:solidFill>
              </a:rPr>
              <a:t>Verschuldungsgrad des Landes</a:t>
            </a:r>
            <a:endParaRPr lang="de-DE" sz="2000" dirty="0"/>
          </a:p>
        </p:txBody>
      </p:sp>
    </p:spTree>
    <p:extLst>
      <p:ext uri="{BB962C8B-B14F-4D97-AF65-F5344CB8AC3E}">
        <p14:creationId xmlns:p14="http://schemas.microsoft.com/office/powerpoint/2010/main" val="3590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
          <p:cNvSpPr>
            <a:spLocks noGrp="1"/>
          </p:cNvSpPr>
          <p:nvPr>
            <p:ph type="body" sz="quarter" idx="12"/>
          </p:nvPr>
        </p:nvSpPr>
        <p:spPr>
          <a:xfrm>
            <a:off x="325035" y="1088701"/>
            <a:ext cx="11523133" cy="5761045"/>
          </a:xfrm>
        </p:spPr>
        <p:txBody>
          <a:bodyPr/>
          <a:lstStyle/>
          <a:p>
            <a:pPr marL="0" indent="0">
              <a:spcBef>
                <a:spcPts val="0"/>
              </a:spcBef>
              <a:spcAft>
                <a:spcPts val="600"/>
              </a:spcAft>
              <a:buNone/>
              <a:tabLst>
                <a:tab pos="0" algn="l"/>
                <a:tab pos="266700" algn="l"/>
              </a:tabLst>
              <a:defRPr/>
            </a:pPr>
            <a:r>
              <a:rPr lang="de-DE" sz="2000" b="1" dirty="0">
                <a:solidFill>
                  <a:srgbClr val="00549F"/>
                </a:solidFill>
              </a:rPr>
              <a:t>Kriterien für die regionale Eingrenzung innerhalb eines Landes:</a:t>
            </a:r>
          </a:p>
          <a:p>
            <a:pPr marL="285750" indent="-285750">
              <a:spcAft>
                <a:spcPts val="600"/>
              </a:spcAft>
              <a:buSzPct val="100000"/>
              <a:defRPr/>
            </a:pPr>
            <a:r>
              <a:rPr lang="de-DE" sz="2000" dirty="0">
                <a:solidFill>
                  <a:srgbClr val="060606"/>
                </a:solidFill>
              </a:rPr>
              <a:t>Verfügbarkeit und Qualität von Arbeitskräften</a:t>
            </a:r>
          </a:p>
          <a:p>
            <a:pPr marL="285750" indent="-285750">
              <a:spcAft>
                <a:spcPts val="600"/>
              </a:spcAft>
              <a:buSzPct val="100000"/>
              <a:defRPr/>
            </a:pPr>
            <a:r>
              <a:rPr lang="de-DE" sz="2000" dirty="0">
                <a:solidFill>
                  <a:srgbClr val="060606"/>
                </a:solidFill>
              </a:rPr>
              <a:t>Lohnniveau (Personalkosten)</a:t>
            </a:r>
          </a:p>
          <a:p>
            <a:pPr marL="285750" indent="-285750">
              <a:spcAft>
                <a:spcPts val="600"/>
              </a:spcAft>
              <a:buSzPct val="100000"/>
              <a:defRPr/>
            </a:pPr>
            <a:r>
              <a:rPr lang="de-DE" sz="2000" dirty="0">
                <a:solidFill>
                  <a:srgbClr val="060606"/>
                </a:solidFill>
              </a:rPr>
              <a:t>Regionale Wirtschaftsförderung</a:t>
            </a:r>
          </a:p>
          <a:p>
            <a:pPr marL="285750" indent="-285750">
              <a:spcAft>
                <a:spcPts val="600"/>
              </a:spcAft>
              <a:buSzPct val="100000"/>
              <a:defRPr/>
            </a:pPr>
            <a:r>
              <a:rPr lang="de-DE" sz="2000" dirty="0">
                <a:solidFill>
                  <a:srgbClr val="060606"/>
                </a:solidFill>
              </a:rPr>
              <a:t>Vorhandensein von Zulieferern </a:t>
            </a:r>
          </a:p>
          <a:p>
            <a:pPr marL="285750" indent="-285750">
              <a:spcAft>
                <a:spcPts val="600"/>
              </a:spcAft>
              <a:buSzPct val="100000"/>
              <a:defRPr/>
            </a:pPr>
            <a:r>
              <a:rPr lang="de-DE" sz="2000" dirty="0">
                <a:solidFill>
                  <a:srgbClr val="060606"/>
                </a:solidFill>
              </a:rPr>
              <a:t>Energieversorgung</a:t>
            </a:r>
          </a:p>
          <a:p>
            <a:pPr marL="285750" indent="-285750">
              <a:spcAft>
                <a:spcPts val="600"/>
              </a:spcAft>
              <a:buSzPct val="100000"/>
              <a:defRPr/>
            </a:pPr>
            <a:r>
              <a:rPr lang="de-DE" sz="2000" dirty="0">
                <a:solidFill>
                  <a:srgbClr val="060606"/>
                </a:solidFill>
              </a:rPr>
              <a:t>Beschaffungskosten für Materialien</a:t>
            </a:r>
          </a:p>
          <a:p>
            <a:pPr marL="285750" indent="-285750">
              <a:spcAft>
                <a:spcPts val="600"/>
              </a:spcAft>
              <a:buSzPct val="100000"/>
              <a:defRPr/>
            </a:pPr>
            <a:r>
              <a:rPr lang="de-DE" sz="2000" dirty="0">
                <a:solidFill>
                  <a:srgbClr val="060606"/>
                </a:solidFill>
              </a:rPr>
              <a:t>Transportmöglichkeiten</a:t>
            </a:r>
          </a:p>
          <a:p>
            <a:pPr marL="285750" indent="-285750">
              <a:spcAft>
                <a:spcPts val="600"/>
              </a:spcAft>
              <a:buSzPct val="100000"/>
              <a:defRPr/>
            </a:pPr>
            <a:r>
              <a:rPr lang="de-DE" sz="2000" dirty="0">
                <a:solidFill>
                  <a:srgbClr val="060606"/>
                </a:solidFill>
              </a:rPr>
              <a:t>Transportkosten</a:t>
            </a:r>
          </a:p>
          <a:p>
            <a:pPr marL="0" indent="0">
              <a:spcBef>
                <a:spcPts val="0"/>
              </a:spcBef>
              <a:spcAft>
                <a:spcPts val="600"/>
              </a:spcAft>
              <a:buNone/>
              <a:tabLst>
                <a:tab pos="0" algn="l"/>
                <a:tab pos="266700" algn="l"/>
              </a:tabLst>
              <a:defRPr/>
            </a:pPr>
            <a:endParaRPr lang="de-DE" sz="2000" b="1" dirty="0">
              <a:solidFill>
                <a:srgbClr val="00549F"/>
              </a:solidFill>
            </a:endParaRPr>
          </a:p>
          <a:p>
            <a:pPr marL="0" indent="0">
              <a:spcBef>
                <a:spcPts val="0"/>
              </a:spcBef>
              <a:spcAft>
                <a:spcPts val="600"/>
              </a:spcAft>
              <a:buNone/>
              <a:tabLst>
                <a:tab pos="0" algn="l"/>
                <a:tab pos="266700" algn="l"/>
              </a:tabLst>
              <a:defRPr/>
            </a:pPr>
            <a:endParaRPr lang="de-DE" sz="2000" b="1" dirty="0">
              <a:solidFill>
                <a:srgbClr val="00549F"/>
              </a:solidFill>
            </a:endParaRPr>
          </a:p>
          <a:p>
            <a:pPr marL="0" indent="0">
              <a:buNone/>
            </a:pPr>
            <a:endParaRPr lang="de-DE" sz="2000" dirty="0">
              <a:solidFill>
                <a:srgbClr val="060606"/>
              </a:solidFill>
            </a:endParaRPr>
          </a:p>
        </p:txBody>
      </p:sp>
      <p:sp>
        <p:nvSpPr>
          <p:cNvPr id="4" name="Textplatzhalter 3"/>
          <p:cNvSpPr>
            <a:spLocks noGrp="1"/>
          </p:cNvSpPr>
          <p:nvPr>
            <p:ph type="body" sz="quarter" idx="13"/>
          </p:nvPr>
        </p:nvSpPr>
        <p:spPr/>
        <p:txBody>
          <a:bodyPr/>
          <a:lstStyle/>
          <a:p>
            <a:r>
              <a:rPr lang="de-DE" sz="2000" dirty="0"/>
              <a:t>Qualitative Standortplanung</a:t>
            </a:r>
          </a:p>
          <a:p>
            <a:r>
              <a:rPr lang="de-DE" dirty="0"/>
              <a:t>Systematik von Standortfaktoren</a:t>
            </a:r>
          </a:p>
        </p:txBody>
      </p:sp>
      <p:sp>
        <p:nvSpPr>
          <p:cNvPr id="23" name="Rechteck 22"/>
          <p:cNvSpPr/>
          <p:nvPr/>
        </p:nvSpPr>
        <p:spPr>
          <a:xfrm>
            <a:off x="10776598" y="3248977"/>
            <a:ext cx="1071570" cy="230832"/>
          </a:xfrm>
          <a:prstGeom prst="rect">
            <a:avLst/>
          </a:prstGeom>
        </p:spPr>
        <p:txBody>
          <a:bodyPr wrap="square">
            <a:spAutoFit/>
          </a:bodyPr>
          <a:lstStyle/>
          <a:p>
            <a:r>
              <a:rPr lang="de-DE" sz="900" dirty="0">
                <a:solidFill>
                  <a:schemeClr val="bg1"/>
                </a:solidFill>
              </a:rPr>
              <a:t>http://p4.focus.de</a:t>
            </a:r>
          </a:p>
        </p:txBody>
      </p:sp>
      <p:sp>
        <p:nvSpPr>
          <p:cNvPr id="24" name="Textfeld 23"/>
          <p:cNvSpPr txBox="1"/>
          <p:nvPr/>
        </p:nvSpPr>
        <p:spPr>
          <a:xfrm>
            <a:off x="10776598" y="6207749"/>
            <a:ext cx="1350150" cy="230832"/>
          </a:xfrm>
          <a:prstGeom prst="rect">
            <a:avLst/>
          </a:prstGeom>
          <a:noFill/>
        </p:spPr>
        <p:txBody>
          <a:bodyPr wrap="square" rtlCol="0">
            <a:spAutoFit/>
          </a:bodyPr>
          <a:lstStyle/>
          <a:p>
            <a:r>
              <a:rPr lang="de-DE" sz="900" dirty="0">
                <a:solidFill>
                  <a:schemeClr val="bg1"/>
                </a:solidFill>
              </a:rPr>
              <a:t>Quelle: flickr.com</a:t>
            </a:r>
          </a:p>
        </p:txBody>
      </p:sp>
      <p:pic>
        <p:nvPicPr>
          <p:cNvPr id="8" name="Picture 1" descr="X:\Vorlesungen\Logistik\Bildmaterial\flickr.com\umspannwerk (small).jpg"/>
          <p:cNvPicPr>
            <a:picLocks noChangeAspect="1" noChangeArrowheads="1"/>
          </p:cNvPicPr>
          <p:nvPr/>
        </p:nvPicPr>
        <p:blipFill>
          <a:blip r:embed="rId2" cstate="print"/>
          <a:srcRect/>
          <a:stretch>
            <a:fillRect/>
          </a:stretch>
        </p:blipFill>
        <p:spPr bwMode="auto">
          <a:xfrm>
            <a:off x="8256276" y="3736982"/>
            <a:ext cx="3414270" cy="2561398"/>
          </a:xfrm>
          <a:prstGeom prst="rect">
            <a:avLst/>
          </a:prstGeom>
          <a:noFill/>
        </p:spPr>
      </p:pic>
      <p:pic>
        <p:nvPicPr>
          <p:cNvPr id="9" name="Picture 2" descr="X:\Vorlesungen\BWL 2\SS 11\01 Vorlesung\Bilder\Arbeitskräfte.jpg"/>
          <p:cNvPicPr>
            <a:picLocks noChangeAspect="1" noChangeArrowheads="1"/>
          </p:cNvPicPr>
          <p:nvPr/>
        </p:nvPicPr>
        <p:blipFill>
          <a:blip r:embed="rId3" cstate="print"/>
          <a:srcRect/>
          <a:stretch>
            <a:fillRect/>
          </a:stretch>
        </p:blipFill>
        <p:spPr bwMode="auto">
          <a:xfrm>
            <a:off x="8256276" y="846168"/>
            <a:ext cx="3414270" cy="2555825"/>
          </a:xfrm>
          <a:prstGeom prst="rect">
            <a:avLst/>
          </a:prstGeom>
          <a:noFill/>
        </p:spPr>
      </p:pic>
      <p:sp>
        <p:nvSpPr>
          <p:cNvPr id="10" name="Rechteck 9"/>
          <p:cNvSpPr/>
          <p:nvPr/>
        </p:nvSpPr>
        <p:spPr>
          <a:xfrm>
            <a:off x="8235293" y="3171161"/>
            <a:ext cx="1693810" cy="230832"/>
          </a:xfrm>
          <a:prstGeom prst="rect">
            <a:avLst/>
          </a:prstGeom>
        </p:spPr>
        <p:txBody>
          <a:bodyPr wrap="square">
            <a:spAutoFit/>
          </a:bodyPr>
          <a:lstStyle/>
          <a:p>
            <a:r>
              <a:rPr lang="de-DE" sz="900" dirty="0">
                <a:solidFill>
                  <a:schemeClr val="bg1"/>
                </a:solidFill>
              </a:rPr>
              <a:t>http://p4.focus.de</a:t>
            </a:r>
          </a:p>
        </p:txBody>
      </p:sp>
      <p:sp>
        <p:nvSpPr>
          <p:cNvPr id="11" name="Textfeld 10"/>
          <p:cNvSpPr txBox="1"/>
          <p:nvPr/>
        </p:nvSpPr>
        <p:spPr>
          <a:xfrm>
            <a:off x="8205684" y="6067548"/>
            <a:ext cx="2134156" cy="230832"/>
          </a:xfrm>
          <a:prstGeom prst="rect">
            <a:avLst/>
          </a:prstGeom>
          <a:noFill/>
        </p:spPr>
        <p:txBody>
          <a:bodyPr wrap="square" rtlCol="0">
            <a:spAutoFit/>
          </a:bodyPr>
          <a:lstStyle/>
          <a:p>
            <a:r>
              <a:rPr lang="de-DE" sz="900" dirty="0">
                <a:solidFill>
                  <a:schemeClr val="bg1"/>
                </a:solidFill>
              </a:rPr>
              <a:t>Quelle: flickr.com</a:t>
            </a:r>
          </a:p>
        </p:txBody>
      </p:sp>
    </p:spTree>
    <p:extLst>
      <p:ext uri="{BB962C8B-B14F-4D97-AF65-F5344CB8AC3E}">
        <p14:creationId xmlns:p14="http://schemas.microsoft.com/office/powerpoint/2010/main" val="8233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
          <p:cNvSpPr>
            <a:spLocks noGrp="1"/>
          </p:cNvSpPr>
          <p:nvPr>
            <p:ph type="body" sz="quarter" idx="12"/>
          </p:nvPr>
        </p:nvSpPr>
        <p:spPr>
          <a:xfrm>
            <a:off x="334433" y="731822"/>
            <a:ext cx="11523133" cy="5581650"/>
          </a:xfrm>
        </p:spPr>
        <p:txBody>
          <a:bodyPr/>
          <a:lstStyle/>
          <a:p>
            <a:pPr marL="0" indent="0">
              <a:spcBef>
                <a:spcPts val="0"/>
              </a:spcBef>
              <a:spcAft>
                <a:spcPts val="600"/>
              </a:spcAft>
              <a:buNone/>
              <a:tabLst>
                <a:tab pos="0" algn="l"/>
                <a:tab pos="266700" algn="l"/>
              </a:tabLst>
              <a:defRPr/>
            </a:pPr>
            <a:r>
              <a:rPr lang="de-DE" sz="2000" b="1" dirty="0">
                <a:solidFill>
                  <a:srgbClr val="00549F"/>
                </a:solidFill>
              </a:rPr>
              <a:t>Kriterien bei der Entscheidung für eine bestimmte Gemeinde:</a:t>
            </a:r>
          </a:p>
          <a:p>
            <a:pPr marL="285750" indent="-285750">
              <a:spcAft>
                <a:spcPts val="600"/>
              </a:spcAft>
              <a:defRPr/>
            </a:pPr>
            <a:endParaRPr lang="de-DE" sz="2000" dirty="0">
              <a:solidFill>
                <a:srgbClr val="060606"/>
              </a:solidFill>
            </a:endParaRPr>
          </a:p>
          <a:p>
            <a:pPr marL="0" indent="0">
              <a:spcBef>
                <a:spcPts val="0"/>
              </a:spcBef>
              <a:spcAft>
                <a:spcPts val="600"/>
              </a:spcAft>
              <a:buNone/>
              <a:tabLst>
                <a:tab pos="0" algn="l"/>
                <a:tab pos="266700" algn="l"/>
              </a:tabLst>
              <a:defRPr/>
            </a:pPr>
            <a:endParaRPr lang="de-DE" sz="2000" b="1" dirty="0">
              <a:solidFill>
                <a:srgbClr val="00549F"/>
              </a:solidFill>
            </a:endParaRPr>
          </a:p>
          <a:p>
            <a:pPr marL="0" indent="0">
              <a:spcBef>
                <a:spcPts val="0"/>
              </a:spcBef>
              <a:spcAft>
                <a:spcPts val="600"/>
              </a:spcAft>
              <a:buNone/>
              <a:tabLst>
                <a:tab pos="0" algn="l"/>
                <a:tab pos="266700" algn="l"/>
              </a:tabLst>
              <a:defRPr/>
            </a:pPr>
            <a:endParaRPr lang="de-DE" sz="2000" b="1" dirty="0">
              <a:solidFill>
                <a:srgbClr val="00549F"/>
              </a:solidFill>
            </a:endParaRPr>
          </a:p>
          <a:p>
            <a:pPr marL="0" indent="0">
              <a:spcBef>
                <a:spcPts val="0"/>
              </a:spcBef>
              <a:spcAft>
                <a:spcPts val="600"/>
              </a:spcAft>
              <a:buNone/>
              <a:tabLst>
                <a:tab pos="0" algn="l"/>
                <a:tab pos="266700" algn="l"/>
              </a:tabLst>
              <a:defRPr/>
            </a:pPr>
            <a:endParaRPr lang="de-DE" sz="2000" b="1" dirty="0">
              <a:solidFill>
                <a:srgbClr val="00549F"/>
              </a:solidFill>
            </a:endParaRPr>
          </a:p>
          <a:p>
            <a:pPr marL="0" indent="0">
              <a:spcBef>
                <a:spcPts val="0"/>
              </a:spcBef>
              <a:spcAft>
                <a:spcPts val="600"/>
              </a:spcAft>
              <a:buNone/>
              <a:tabLst>
                <a:tab pos="0" algn="l"/>
                <a:tab pos="266700" algn="l"/>
              </a:tabLst>
              <a:defRPr/>
            </a:pPr>
            <a:endParaRPr lang="de-DE" sz="2000" b="1" dirty="0">
              <a:solidFill>
                <a:srgbClr val="00549F"/>
              </a:solidFill>
            </a:endParaRPr>
          </a:p>
          <a:p>
            <a:pPr marL="0" indent="0">
              <a:spcBef>
                <a:spcPts val="0"/>
              </a:spcBef>
              <a:spcAft>
                <a:spcPts val="600"/>
              </a:spcAft>
              <a:buNone/>
              <a:tabLst>
                <a:tab pos="0" algn="l"/>
                <a:tab pos="266700" algn="l"/>
              </a:tabLst>
              <a:defRPr/>
            </a:pPr>
            <a:endParaRPr lang="de-DE" sz="2000" b="1" dirty="0">
              <a:solidFill>
                <a:srgbClr val="00549F"/>
              </a:solidFill>
            </a:endParaRPr>
          </a:p>
          <a:p>
            <a:pPr marL="0" indent="0">
              <a:spcBef>
                <a:spcPts val="0"/>
              </a:spcBef>
              <a:spcAft>
                <a:spcPts val="600"/>
              </a:spcAft>
              <a:buNone/>
              <a:tabLst>
                <a:tab pos="0" algn="l"/>
                <a:tab pos="266700" algn="l"/>
              </a:tabLst>
              <a:defRPr/>
            </a:pPr>
            <a:r>
              <a:rPr lang="de-DE" sz="2000" b="1" dirty="0">
                <a:solidFill>
                  <a:srgbClr val="00549F"/>
                </a:solidFill>
              </a:rPr>
              <a:t>Wahl eines Bauplatzes</a:t>
            </a:r>
          </a:p>
          <a:p>
            <a:pPr marL="0" indent="0">
              <a:spcBef>
                <a:spcPts val="0"/>
              </a:spcBef>
              <a:spcAft>
                <a:spcPts val="600"/>
              </a:spcAft>
              <a:buNone/>
              <a:tabLst>
                <a:tab pos="0" algn="l"/>
                <a:tab pos="266700" algn="l"/>
              </a:tabLst>
              <a:defRPr/>
            </a:pPr>
            <a:endParaRPr lang="de-DE" sz="2000" b="1" dirty="0">
              <a:solidFill>
                <a:srgbClr val="00549F"/>
              </a:solidFill>
            </a:endParaRPr>
          </a:p>
          <a:p>
            <a:pPr marL="0" indent="0">
              <a:spcBef>
                <a:spcPts val="0"/>
              </a:spcBef>
              <a:spcAft>
                <a:spcPts val="600"/>
              </a:spcAft>
              <a:buNone/>
              <a:tabLst>
                <a:tab pos="0" algn="l"/>
                <a:tab pos="266700" algn="l"/>
              </a:tabLst>
              <a:defRPr/>
            </a:pPr>
            <a:endParaRPr lang="de-DE" sz="2000" b="1" dirty="0">
              <a:solidFill>
                <a:srgbClr val="00549F"/>
              </a:solidFill>
            </a:endParaRPr>
          </a:p>
          <a:p>
            <a:pPr marL="0" indent="0">
              <a:spcBef>
                <a:spcPts val="0"/>
              </a:spcBef>
              <a:spcAft>
                <a:spcPts val="600"/>
              </a:spcAft>
              <a:buNone/>
              <a:tabLst>
                <a:tab pos="0" algn="l"/>
                <a:tab pos="266700" algn="l"/>
              </a:tabLst>
              <a:defRPr/>
            </a:pPr>
            <a:endParaRPr lang="de-DE" sz="2000" b="1" dirty="0">
              <a:solidFill>
                <a:srgbClr val="00549F"/>
              </a:solidFill>
            </a:endParaRPr>
          </a:p>
          <a:p>
            <a:pPr marL="0" indent="0">
              <a:buNone/>
            </a:pPr>
            <a:endParaRPr lang="de-DE" sz="2000" dirty="0">
              <a:solidFill>
                <a:srgbClr val="060606"/>
              </a:solidFill>
            </a:endParaRPr>
          </a:p>
        </p:txBody>
      </p:sp>
      <p:sp>
        <p:nvSpPr>
          <p:cNvPr id="4" name="Textplatzhalter 3"/>
          <p:cNvSpPr>
            <a:spLocks noGrp="1"/>
          </p:cNvSpPr>
          <p:nvPr>
            <p:ph type="body" sz="quarter" idx="13"/>
          </p:nvPr>
        </p:nvSpPr>
        <p:spPr/>
        <p:txBody>
          <a:bodyPr/>
          <a:lstStyle/>
          <a:p>
            <a:r>
              <a:rPr lang="de-DE" sz="2000" dirty="0"/>
              <a:t>Qualitative Standortplanung</a:t>
            </a:r>
          </a:p>
          <a:p>
            <a:r>
              <a:rPr lang="de-DE" dirty="0"/>
              <a:t>Systematik von Standortfaktoren</a:t>
            </a:r>
          </a:p>
        </p:txBody>
      </p:sp>
      <p:sp>
        <p:nvSpPr>
          <p:cNvPr id="14" name="Textfeld 13"/>
          <p:cNvSpPr txBox="1"/>
          <p:nvPr/>
        </p:nvSpPr>
        <p:spPr>
          <a:xfrm>
            <a:off x="9769735" y="3815585"/>
            <a:ext cx="2087828" cy="427031"/>
          </a:xfrm>
          <a:prstGeom prst="rect">
            <a:avLst/>
          </a:prstGeom>
          <a:noFill/>
        </p:spPr>
        <p:txBody>
          <a:bodyPr wrap="square" rtlCol="0">
            <a:spAutoFit/>
          </a:bodyPr>
          <a:lstStyle/>
          <a:p>
            <a:r>
              <a:rPr lang="de-DE" sz="900" dirty="0">
                <a:solidFill>
                  <a:schemeClr val="bg1"/>
                </a:solidFill>
              </a:rPr>
              <a:t>www.flickr.com</a:t>
            </a:r>
          </a:p>
        </p:txBody>
      </p:sp>
      <p:sp>
        <p:nvSpPr>
          <p:cNvPr id="12" name="Rechteck 11"/>
          <p:cNvSpPr/>
          <p:nvPr/>
        </p:nvSpPr>
        <p:spPr>
          <a:xfrm>
            <a:off x="323990" y="3948954"/>
            <a:ext cx="7752263" cy="2246769"/>
          </a:xfrm>
          <a:prstGeom prst="rect">
            <a:avLst/>
          </a:prstGeom>
        </p:spPr>
        <p:txBody>
          <a:bodyPr wrap="square">
            <a:spAutoFit/>
          </a:bodyPr>
          <a:lstStyle/>
          <a:p>
            <a:pPr marL="285750" indent="-285750">
              <a:spcAft>
                <a:spcPts val="600"/>
              </a:spcAft>
              <a:buFont typeface="Arial" panose="020B0604020202020204" pitchFamily="34" charset="0"/>
              <a:buChar char="•"/>
              <a:tabLst>
                <a:tab pos="180975" algn="l"/>
              </a:tabLst>
              <a:defRPr/>
            </a:pPr>
            <a:r>
              <a:rPr lang="de-DE" sz="2000" dirty="0">
                <a:solidFill>
                  <a:srgbClr val="060606"/>
                </a:solidFill>
              </a:rPr>
              <a:t>Beschaffenheit der Grundstücke </a:t>
            </a:r>
            <a:br>
              <a:rPr lang="de-DE" sz="2000" dirty="0">
                <a:solidFill>
                  <a:srgbClr val="060606"/>
                </a:solidFill>
              </a:rPr>
            </a:br>
            <a:r>
              <a:rPr lang="de-DE" sz="2000" dirty="0">
                <a:solidFill>
                  <a:srgbClr val="060606"/>
                </a:solidFill>
              </a:rPr>
              <a:t>und der vorhandenen Gebäude</a:t>
            </a:r>
          </a:p>
          <a:p>
            <a:pPr marL="285750" indent="-285750">
              <a:spcAft>
                <a:spcPts val="600"/>
              </a:spcAft>
              <a:buFont typeface="Arial" panose="020B0604020202020204" pitchFamily="34" charset="0"/>
              <a:buChar char="•"/>
              <a:defRPr/>
            </a:pPr>
            <a:r>
              <a:rPr lang="de-DE" sz="2000" dirty="0">
                <a:solidFill>
                  <a:srgbClr val="060606"/>
                </a:solidFill>
              </a:rPr>
              <a:t>Grundstückskosten</a:t>
            </a:r>
          </a:p>
          <a:p>
            <a:pPr marL="285750" indent="-285750">
              <a:spcAft>
                <a:spcPts val="600"/>
              </a:spcAft>
              <a:buFont typeface="Arial" panose="020B0604020202020204" pitchFamily="34" charset="0"/>
              <a:buChar char="•"/>
              <a:defRPr/>
            </a:pPr>
            <a:r>
              <a:rPr lang="de-DE" sz="2000" dirty="0">
                <a:solidFill>
                  <a:srgbClr val="060606"/>
                </a:solidFill>
              </a:rPr>
              <a:t>Erweiterungsmöglichkeiten</a:t>
            </a:r>
          </a:p>
          <a:p>
            <a:pPr marL="285750" indent="-285750">
              <a:spcAft>
                <a:spcPts val="600"/>
              </a:spcAft>
              <a:buFont typeface="Arial" panose="020B0604020202020204" pitchFamily="34" charset="0"/>
              <a:buChar char="•"/>
              <a:defRPr/>
            </a:pPr>
            <a:r>
              <a:rPr lang="de-DE" sz="2000" dirty="0">
                <a:solidFill>
                  <a:srgbClr val="060606"/>
                </a:solidFill>
              </a:rPr>
              <a:t>Umweltschutzrestriktionen</a:t>
            </a:r>
          </a:p>
          <a:p>
            <a:pPr marL="285750" indent="-285750">
              <a:spcAft>
                <a:spcPts val="600"/>
              </a:spcAft>
              <a:buFont typeface="Arial" panose="020B0604020202020204" pitchFamily="34" charset="0"/>
              <a:buChar char="•"/>
              <a:defRPr/>
            </a:pPr>
            <a:r>
              <a:rPr lang="de-DE" sz="2000" dirty="0">
                <a:solidFill>
                  <a:srgbClr val="060606"/>
                </a:solidFill>
              </a:rPr>
              <a:t>Verkehrswegeanbindung</a:t>
            </a:r>
          </a:p>
        </p:txBody>
      </p:sp>
      <p:sp>
        <p:nvSpPr>
          <p:cNvPr id="15" name="Rechteck 14"/>
          <p:cNvSpPr/>
          <p:nvPr/>
        </p:nvSpPr>
        <p:spPr>
          <a:xfrm>
            <a:off x="334432" y="1320054"/>
            <a:ext cx="7836263" cy="1938992"/>
          </a:xfrm>
          <a:prstGeom prst="rect">
            <a:avLst/>
          </a:prstGeom>
        </p:spPr>
        <p:txBody>
          <a:bodyPr wrap="square">
            <a:spAutoFit/>
          </a:bodyPr>
          <a:lstStyle/>
          <a:p>
            <a:pPr marL="285750" indent="-285750">
              <a:spcAft>
                <a:spcPts val="600"/>
              </a:spcAft>
              <a:buFont typeface="Arial" panose="020B0604020202020204" pitchFamily="34" charset="0"/>
              <a:buChar char="•"/>
              <a:defRPr/>
            </a:pPr>
            <a:r>
              <a:rPr lang="de-DE" sz="2000" dirty="0">
                <a:solidFill>
                  <a:srgbClr val="060606"/>
                </a:solidFill>
              </a:rPr>
              <a:t>Infrastrukturanbindung</a:t>
            </a:r>
          </a:p>
          <a:p>
            <a:pPr marL="285750" indent="-285750">
              <a:spcAft>
                <a:spcPts val="600"/>
              </a:spcAft>
              <a:buFont typeface="Arial" panose="020B0604020202020204" pitchFamily="34" charset="0"/>
              <a:buChar char="•"/>
              <a:defRPr/>
            </a:pPr>
            <a:r>
              <a:rPr lang="de-DE" sz="2000" dirty="0">
                <a:solidFill>
                  <a:srgbClr val="060606"/>
                </a:solidFill>
              </a:rPr>
              <a:t>Vorhandensein attraktiver Grundstücke oder Bauobjekte</a:t>
            </a:r>
          </a:p>
          <a:p>
            <a:pPr marL="285750" indent="-285750">
              <a:spcAft>
                <a:spcPts val="600"/>
              </a:spcAft>
              <a:buFont typeface="Arial" panose="020B0604020202020204" pitchFamily="34" charset="0"/>
              <a:buChar char="•"/>
              <a:defRPr/>
            </a:pPr>
            <a:r>
              <a:rPr lang="de-DE" sz="2000" dirty="0">
                <a:solidFill>
                  <a:srgbClr val="060606"/>
                </a:solidFill>
              </a:rPr>
              <a:t>Steuerliche Bedingungen </a:t>
            </a:r>
          </a:p>
          <a:p>
            <a:pPr marL="285750" indent="-285750">
              <a:spcAft>
                <a:spcPts val="600"/>
              </a:spcAft>
              <a:buFont typeface="Arial" panose="020B0604020202020204" pitchFamily="34" charset="0"/>
              <a:buChar char="•"/>
              <a:defRPr/>
            </a:pPr>
            <a:r>
              <a:rPr lang="de-DE" sz="2000" dirty="0">
                <a:solidFill>
                  <a:srgbClr val="060606"/>
                </a:solidFill>
              </a:rPr>
              <a:t>Subventionen</a:t>
            </a:r>
          </a:p>
          <a:p>
            <a:pPr marL="285750" indent="-285750">
              <a:spcAft>
                <a:spcPts val="600"/>
              </a:spcAft>
              <a:buFont typeface="Arial" panose="020B0604020202020204" pitchFamily="34" charset="0"/>
              <a:buChar char="•"/>
              <a:defRPr/>
            </a:pPr>
            <a:r>
              <a:rPr lang="de-DE" sz="2000" dirty="0">
                <a:solidFill>
                  <a:srgbClr val="060606"/>
                </a:solidFill>
              </a:rPr>
              <a:t>Lebensqualität am Ort</a:t>
            </a:r>
          </a:p>
        </p:txBody>
      </p:sp>
      <p:grpSp>
        <p:nvGrpSpPr>
          <p:cNvPr id="16" name="Gruppieren 15"/>
          <p:cNvGrpSpPr>
            <a:grpSpLocks noChangeAspect="1"/>
          </p:cNvGrpSpPr>
          <p:nvPr/>
        </p:nvGrpSpPr>
        <p:grpSpPr>
          <a:xfrm>
            <a:off x="8172720" y="3948954"/>
            <a:ext cx="3303147" cy="2478033"/>
            <a:chOff x="6462210" y="4778890"/>
            <a:chExt cx="2160000" cy="1620440"/>
          </a:xfrm>
        </p:grpSpPr>
        <p:pic>
          <p:nvPicPr>
            <p:cNvPr id="17" name="Picture 2" descr="X:\Vorlesungen\Logistik\Bildmaterial\bosch-presse.de\salzgitter.jpg"/>
            <p:cNvPicPr>
              <a:picLocks noChangeAspect="1" noChangeArrowheads="1"/>
            </p:cNvPicPr>
            <p:nvPr/>
          </p:nvPicPr>
          <p:blipFill>
            <a:blip r:embed="rId2" cstate="print"/>
            <a:srcRect/>
            <a:stretch>
              <a:fillRect/>
            </a:stretch>
          </p:blipFill>
          <p:spPr bwMode="auto">
            <a:xfrm>
              <a:off x="6462210" y="4778890"/>
              <a:ext cx="2160000" cy="1620440"/>
            </a:xfrm>
            <a:prstGeom prst="rect">
              <a:avLst/>
            </a:prstGeom>
            <a:noFill/>
          </p:spPr>
        </p:pic>
        <p:sp>
          <p:nvSpPr>
            <p:cNvPr id="18" name="Textfeld 17"/>
            <p:cNvSpPr txBox="1"/>
            <p:nvPr/>
          </p:nvSpPr>
          <p:spPr>
            <a:xfrm>
              <a:off x="6462210" y="4788731"/>
              <a:ext cx="1043826" cy="230832"/>
            </a:xfrm>
            <a:prstGeom prst="rect">
              <a:avLst/>
            </a:prstGeom>
            <a:noFill/>
          </p:spPr>
          <p:txBody>
            <a:bodyPr wrap="square" rtlCol="0">
              <a:spAutoFit/>
            </a:bodyPr>
            <a:lstStyle/>
            <a:p>
              <a:r>
                <a:rPr lang="de-DE" sz="900" dirty="0">
                  <a:solidFill>
                    <a:schemeClr val="bg1"/>
                  </a:solidFill>
                </a:rPr>
                <a:t>Quelle: Bosch</a:t>
              </a:r>
            </a:p>
          </p:txBody>
        </p:sp>
      </p:grpSp>
      <p:grpSp>
        <p:nvGrpSpPr>
          <p:cNvPr id="19" name="Gruppieren 18"/>
          <p:cNvGrpSpPr>
            <a:grpSpLocks noChangeAspect="1"/>
          </p:cNvGrpSpPr>
          <p:nvPr/>
        </p:nvGrpSpPr>
        <p:grpSpPr>
          <a:xfrm>
            <a:off x="8170696" y="1113838"/>
            <a:ext cx="3303147" cy="2517868"/>
            <a:chOff x="6549322" y="2449272"/>
            <a:chExt cx="2162931" cy="1648723"/>
          </a:xfrm>
        </p:grpSpPr>
        <p:pic>
          <p:nvPicPr>
            <p:cNvPr id="20" name="Picture 1" descr="X:\Vorlesungen\Logistik\Bildmaterial\flickr.com\industriegebiet (small).jpg"/>
            <p:cNvPicPr>
              <a:picLocks noChangeAspect="1" noChangeArrowheads="1"/>
            </p:cNvPicPr>
            <p:nvPr/>
          </p:nvPicPr>
          <p:blipFill>
            <a:blip r:embed="rId3" cstate="print"/>
            <a:srcRect/>
            <a:stretch>
              <a:fillRect/>
            </a:stretch>
          </p:blipFill>
          <p:spPr bwMode="auto">
            <a:xfrm>
              <a:off x="6552253" y="2449272"/>
              <a:ext cx="2160000" cy="1620000"/>
            </a:xfrm>
            <a:prstGeom prst="rect">
              <a:avLst/>
            </a:prstGeom>
            <a:noFill/>
          </p:spPr>
        </p:pic>
        <p:sp>
          <p:nvSpPr>
            <p:cNvPr id="21" name="Textfeld 20"/>
            <p:cNvSpPr txBox="1"/>
            <p:nvPr/>
          </p:nvSpPr>
          <p:spPr>
            <a:xfrm>
              <a:off x="6549322" y="3867163"/>
              <a:ext cx="1043826" cy="230832"/>
            </a:xfrm>
            <a:prstGeom prst="rect">
              <a:avLst/>
            </a:prstGeom>
            <a:noFill/>
          </p:spPr>
          <p:txBody>
            <a:bodyPr wrap="square" rtlCol="0">
              <a:spAutoFit/>
            </a:bodyPr>
            <a:lstStyle/>
            <a:p>
              <a:r>
                <a:rPr lang="de-DE" sz="900" dirty="0">
                  <a:solidFill>
                    <a:schemeClr val="bg1"/>
                  </a:solidFill>
                </a:rPr>
                <a:t>www.flickr.com</a:t>
              </a:r>
            </a:p>
          </p:txBody>
        </p:sp>
      </p:grpSp>
    </p:spTree>
    <p:extLst>
      <p:ext uri="{BB962C8B-B14F-4D97-AF65-F5344CB8AC3E}">
        <p14:creationId xmlns:p14="http://schemas.microsoft.com/office/powerpoint/2010/main" val="391277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155241" y="908677"/>
            <a:ext cx="11881518" cy="5580713"/>
            <a:chOff x="385733" y="1340768"/>
            <a:chExt cx="8427997" cy="4338728"/>
          </a:xfrm>
        </p:grpSpPr>
        <p:sp>
          <p:nvSpPr>
            <p:cNvPr id="10" name="Rectangle 31"/>
            <p:cNvSpPr>
              <a:spLocks noChangeArrowheads="1"/>
            </p:cNvSpPr>
            <p:nvPr/>
          </p:nvSpPr>
          <p:spPr bwMode="auto">
            <a:xfrm>
              <a:off x="2554774" y="1340768"/>
              <a:ext cx="2664000" cy="504000"/>
            </a:xfrm>
            <a:prstGeom prst="rect">
              <a:avLst/>
            </a:prstGeom>
            <a:solidFill>
              <a:srgbClr val="00549F"/>
            </a:solidFill>
            <a:ln w="9525" algn="ctr">
              <a:solidFill>
                <a:srgbClr val="17488C"/>
              </a:solidFill>
              <a:miter lim="800000"/>
              <a:headEnd/>
              <a:tailEnd/>
            </a:ln>
          </p:spPr>
          <p:txBody>
            <a:bodyPr anchor="ctr"/>
            <a:lstStyle/>
            <a:p>
              <a:pPr algn="ctr" eaLnBrk="0" hangingPunct="0"/>
              <a:r>
                <a:rPr lang="de-DE" sz="2000" b="1" dirty="0">
                  <a:solidFill>
                    <a:schemeClr val="bg1"/>
                  </a:solidFill>
                </a:rPr>
                <a:t>Normative</a:t>
              </a:r>
              <a:r>
                <a:rPr lang="de-DE" sz="2400" b="1" dirty="0">
                  <a:solidFill>
                    <a:schemeClr val="bg1"/>
                  </a:solidFill>
                </a:rPr>
                <a:t> </a:t>
              </a:r>
              <a:r>
                <a:rPr lang="de-DE" sz="2000" b="1" dirty="0">
                  <a:solidFill>
                    <a:schemeClr val="bg1"/>
                  </a:solidFill>
                </a:rPr>
                <a:t>Ansätze</a:t>
              </a:r>
              <a:endParaRPr lang="de-DE" sz="2400" b="1" dirty="0">
                <a:solidFill>
                  <a:schemeClr val="bg1"/>
                </a:solidFill>
              </a:endParaRPr>
            </a:p>
          </p:txBody>
        </p:sp>
        <p:sp>
          <p:nvSpPr>
            <p:cNvPr id="11" name="Rectangle 32"/>
            <p:cNvSpPr>
              <a:spLocks noChangeArrowheads="1"/>
            </p:cNvSpPr>
            <p:nvPr/>
          </p:nvSpPr>
          <p:spPr bwMode="auto">
            <a:xfrm>
              <a:off x="385733" y="2205029"/>
              <a:ext cx="2554465" cy="504000"/>
            </a:xfrm>
            <a:prstGeom prst="rect">
              <a:avLst/>
            </a:prstGeom>
            <a:solidFill>
              <a:srgbClr val="00549F"/>
            </a:solidFill>
            <a:ln w="9525" algn="ctr">
              <a:solidFill>
                <a:srgbClr val="17488C"/>
              </a:solidFill>
              <a:miter lim="800000"/>
              <a:headEnd/>
              <a:tailEnd/>
            </a:ln>
          </p:spPr>
          <p:txBody>
            <a:bodyPr anchor="ctr"/>
            <a:lstStyle/>
            <a:p>
              <a:pPr algn="ctr" eaLnBrk="0" hangingPunct="0"/>
              <a:r>
                <a:rPr lang="de-DE" sz="2000" b="1" dirty="0">
                  <a:solidFill>
                    <a:schemeClr val="bg1"/>
                  </a:solidFill>
                </a:rPr>
                <a:t>Qualitative</a:t>
              </a:r>
              <a:r>
                <a:rPr lang="de-DE" sz="2400" b="1" dirty="0">
                  <a:solidFill>
                    <a:schemeClr val="bg1"/>
                  </a:solidFill>
                </a:rPr>
                <a:t> </a:t>
              </a:r>
              <a:r>
                <a:rPr lang="de-DE" sz="2000" b="1" dirty="0">
                  <a:solidFill>
                    <a:schemeClr val="bg1"/>
                  </a:solidFill>
                </a:rPr>
                <a:t>Verfahren</a:t>
              </a:r>
              <a:endParaRPr lang="de-DE" sz="2400" b="1" dirty="0">
                <a:solidFill>
                  <a:schemeClr val="bg1"/>
                </a:solidFill>
              </a:endParaRPr>
            </a:p>
          </p:txBody>
        </p:sp>
        <p:sp>
          <p:nvSpPr>
            <p:cNvPr id="12" name="Rectangle 33"/>
            <p:cNvSpPr>
              <a:spLocks noChangeArrowheads="1"/>
            </p:cNvSpPr>
            <p:nvPr/>
          </p:nvSpPr>
          <p:spPr bwMode="auto">
            <a:xfrm>
              <a:off x="4723816" y="2205029"/>
              <a:ext cx="2664000" cy="504000"/>
            </a:xfrm>
            <a:prstGeom prst="rect">
              <a:avLst/>
            </a:prstGeom>
            <a:solidFill>
              <a:srgbClr val="00549F"/>
            </a:solidFill>
            <a:ln w="9525" algn="ctr">
              <a:solidFill>
                <a:srgbClr val="17488C"/>
              </a:solidFill>
              <a:miter lim="800000"/>
              <a:headEnd/>
              <a:tailEnd/>
            </a:ln>
          </p:spPr>
          <p:txBody>
            <a:bodyPr anchor="ctr"/>
            <a:lstStyle/>
            <a:p>
              <a:pPr algn="ctr" eaLnBrk="0" hangingPunct="0"/>
              <a:r>
                <a:rPr lang="de-DE" sz="2000" b="1" dirty="0">
                  <a:solidFill>
                    <a:schemeClr val="bg1"/>
                  </a:solidFill>
                </a:rPr>
                <a:t>Quantitative</a:t>
              </a:r>
              <a:r>
                <a:rPr lang="de-DE" sz="2400" b="1" dirty="0">
                  <a:solidFill>
                    <a:schemeClr val="bg1"/>
                  </a:solidFill>
                </a:rPr>
                <a:t> </a:t>
              </a:r>
              <a:r>
                <a:rPr lang="de-DE" sz="2000" b="1" dirty="0">
                  <a:solidFill>
                    <a:schemeClr val="bg1"/>
                  </a:solidFill>
                </a:rPr>
                <a:t>Verfahren</a:t>
              </a:r>
              <a:endParaRPr lang="de-DE" sz="2400" b="1" dirty="0">
                <a:solidFill>
                  <a:schemeClr val="bg1"/>
                </a:solidFill>
              </a:endParaRPr>
            </a:p>
          </p:txBody>
        </p:sp>
        <p:sp>
          <p:nvSpPr>
            <p:cNvPr id="14" name="Rectangle 34"/>
            <p:cNvSpPr>
              <a:spLocks noChangeArrowheads="1"/>
            </p:cNvSpPr>
            <p:nvPr/>
          </p:nvSpPr>
          <p:spPr bwMode="auto">
            <a:xfrm>
              <a:off x="3092006" y="2958338"/>
              <a:ext cx="2588433" cy="504000"/>
            </a:xfrm>
            <a:prstGeom prst="rect">
              <a:avLst/>
            </a:prstGeom>
            <a:solidFill>
              <a:srgbClr val="00549F"/>
            </a:solidFill>
            <a:ln w="9525" algn="ctr">
              <a:noFill/>
              <a:miter lim="800000"/>
              <a:headEnd/>
              <a:tailEnd/>
            </a:ln>
          </p:spPr>
          <p:txBody>
            <a:bodyPr anchor="ctr"/>
            <a:lstStyle/>
            <a:p>
              <a:pPr algn="ctr" eaLnBrk="0" hangingPunct="0"/>
              <a:r>
                <a:rPr lang="de-DE" b="1" dirty="0">
                  <a:solidFill>
                    <a:schemeClr val="bg1"/>
                  </a:solidFill>
                </a:rPr>
                <a:t>Wirtschaftlichkeitsrechnungen</a:t>
              </a:r>
              <a:endParaRPr lang="de-DE" sz="1600" b="1" dirty="0">
                <a:solidFill>
                  <a:schemeClr val="bg1"/>
                </a:solidFill>
              </a:endParaRPr>
            </a:p>
          </p:txBody>
        </p:sp>
        <p:sp>
          <p:nvSpPr>
            <p:cNvPr id="15" name="Rectangle 35"/>
            <p:cNvSpPr>
              <a:spLocks noChangeArrowheads="1"/>
            </p:cNvSpPr>
            <p:nvPr/>
          </p:nvSpPr>
          <p:spPr bwMode="auto">
            <a:xfrm>
              <a:off x="5819774" y="2958338"/>
              <a:ext cx="2993956" cy="504000"/>
            </a:xfrm>
            <a:prstGeom prst="rect">
              <a:avLst/>
            </a:prstGeom>
            <a:solidFill>
              <a:srgbClr val="00549F"/>
            </a:solidFill>
            <a:ln w="9525" algn="ctr">
              <a:noFill/>
              <a:miter lim="800000"/>
              <a:headEnd/>
              <a:tailEnd/>
            </a:ln>
          </p:spPr>
          <p:txBody>
            <a:bodyPr anchor="ctr"/>
            <a:lstStyle/>
            <a:p>
              <a:pPr algn="ctr" eaLnBrk="0" hangingPunct="0"/>
              <a:r>
                <a:rPr lang="de-DE" sz="2000" b="1" dirty="0">
                  <a:solidFill>
                    <a:schemeClr val="bg1"/>
                  </a:solidFill>
                </a:rPr>
                <a:t>Modellgestützte</a:t>
              </a:r>
              <a:r>
                <a:rPr lang="de-DE" sz="1600" b="1" dirty="0">
                  <a:solidFill>
                    <a:schemeClr val="bg1"/>
                  </a:solidFill>
                </a:rPr>
                <a:t> </a:t>
              </a:r>
              <a:r>
                <a:rPr lang="de-DE" sz="2000" b="1" dirty="0">
                  <a:solidFill>
                    <a:schemeClr val="bg1"/>
                  </a:solidFill>
                </a:rPr>
                <a:t>Planungen</a:t>
              </a:r>
              <a:endParaRPr lang="de-DE" sz="1600" b="1" dirty="0">
                <a:solidFill>
                  <a:schemeClr val="bg1"/>
                </a:solidFill>
              </a:endParaRPr>
            </a:p>
          </p:txBody>
        </p:sp>
        <p:cxnSp>
          <p:nvCxnSpPr>
            <p:cNvPr id="16" name="AutoShape 36"/>
            <p:cNvCxnSpPr>
              <a:cxnSpLocks noChangeShapeType="1"/>
              <a:stCxn id="10" idx="2"/>
              <a:endCxn id="11" idx="0"/>
            </p:cNvCxnSpPr>
            <p:nvPr/>
          </p:nvCxnSpPr>
          <p:spPr bwMode="auto">
            <a:xfrm rot="5400000">
              <a:off x="2594740" y="912994"/>
              <a:ext cx="360261" cy="2223808"/>
            </a:xfrm>
            <a:prstGeom prst="bentConnector3">
              <a:avLst>
                <a:gd name="adj1" fmla="val 50000"/>
              </a:avLst>
            </a:prstGeom>
            <a:noFill/>
            <a:ln w="9525">
              <a:solidFill>
                <a:schemeClr val="accent1"/>
              </a:solidFill>
              <a:miter lim="800000"/>
              <a:headEnd/>
              <a:tailEnd type="triangle" w="med" len="med"/>
            </a:ln>
          </p:spPr>
        </p:cxnSp>
        <p:cxnSp>
          <p:nvCxnSpPr>
            <p:cNvPr id="17" name="AutoShape 37"/>
            <p:cNvCxnSpPr>
              <a:cxnSpLocks noChangeShapeType="1"/>
              <a:stCxn id="10" idx="2"/>
              <a:endCxn id="12" idx="0"/>
            </p:cNvCxnSpPr>
            <p:nvPr/>
          </p:nvCxnSpPr>
          <p:spPr bwMode="auto">
            <a:xfrm rot="16200000" flipH="1">
              <a:off x="4791165" y="940377"/>
              <a:ext cx="360261" cy="2169042"/>
            </a:xfrm>
            <a:prstGeom prst="bentConnector3">
              <a:avLst>
                <a:gd name="adj1" fmla="val 50000"/>
              </a:avLst>
            </a:prstGeom>
            <a:noFill/>
            <a:ln w="9525">
              <a:solidFill>
                <a:schemeClr val="accent1"/>
              </a:solidFill>
              <a:miter lim="800000"/>
              <a:headEnd/>
              <a:tailEnd type="triangle" w="med" len="med"/>
            </a:ln>
          </p:spPr>
        </p:cxnSp>
        <p:cxnSp>
          <p:nvCxnSpPr>
            <p:cNvPr id="18" name="AutoShape 38"/>
            <p:cNvCxnSpPr>
              <a:cxnSpLocks noChangeShapeType="1"/>
              <a:stCxn id="12" idx="2"/>
              <a:endCxn id="14" idx="0"/>
            </p:cNvCxnSpPr>
            <p:nvPr/>
          </p:nvCxnSpPr>
          <p:spPr bwMode="auto">
            <a:xfrm rot="5400000">
              <a:off x="5096365" y="1998886"/>
              <a:ext cx="249309" cy="1669593"/>
            </a:xfrm>
            <a:prstGeom prst="bentConnector3">
              <a:avLst>
                <a:gd name="adj1" fmla="val 50000"/>
              </a:avLst>
            </a:prstGeom>
            <a:noFill/>
            <a:ln w="9525">
              <a:solidFill>
                <a:schemeClr val="accent1"/>
              </a:solidFill>
              <a:miter lim="800000"/>
              <a:headEnd/>
              <a:tailEnd type="triangle" w="med" len="med"/>
            </a:ln>
          </p:spPr>
        </p:cxnSp>
        <p:cxnSp>
          <p:nvCxnSpPr>
            <p:cNvPr id="19" name="AutoShape 39"/>
            <p:cNvCxnSpPr>
              <a:cxnSpLocks noChangeShapeType="1"/>
              <a:stCxn id="12" idx="2"/>
              <a:endCxn id="15" idx="0"/>
            </p:cNvCxnSpPr>
            <p:nvPr/>
          </p:nvCxnSpPr>
          <p:spPr bwMode="auto">
            <a:xfrm rot="16200000" flipH="1">
              <a:off x="6561630" y="2203215"/>
              <a:ext cx="249309" cy="1260936"/>
            </a:xfrm>
            <a:prstGeom prst="bentConnector3">
              <a:avLst>
                <a:gd name="adj1" fmla="val 50000"/>
              </a:avLst>
            </a:prstGeom>
            <a:noFill/>
            <a:ln w="9525">
              <a:solidFill>
                <a:schemeClr val="accent1"/>
              </a:solidFill>
              <a:miter lim="800000"/>
              <a:headEnd/>
              <a:tailEnd type="triangle" w="med" len="med"/>
            </a:ln>
          </p:spPr>
        </p:cxnSp>
        <p:sp>
          <p:nvSpPr>
            <p:cNvPr id="20" name="Text Box 40"/>
            <p:cNvSpPr txBox="1">
              <a:spLocks noChangeArrowheads="1"/>
            </p:cNvSpPr>
            <p:nvPr/>
          </p:nvSpPr>
          <p:spPr bwMode="auto">
            <a:xfrm>
              <a:off x="385733" y="2798873"/>
              <a:ext cx="2554465" cy="2880623"/>
            </a:xfrm>
            <a:prstGeom prst="rect">
              <a:avLst/>
            </a:prstGeom>
            <a:solidFill>
              <a:schemeClr val="bg1"/>
            </a:solidFill>
            <a:ln w="9525">
              <a:solidFill>
                <a:srgbClr val="5F5F5F"/>
              </a:solidFill>
              <a:miter lim="800000"/>
              <a:headEnd/>
              <a:tailEnd/>
            </a:ln>
          </p:spPr>
          <p:txBody>
            <a:bodyPr wrap="square"/>
            <a:lstStyle/>
            <a:p>
              <a:pPr marL="87313" indent="-87313" eaLnBrk="0" hangingPunct="0">
                <a:spcAft>
                  <a:spcPts val="600"/>
                </a:spcAft>
                <a:buFont typeface="Arial" pitchFamily="34" charset="0"/>
                <a:buChar char="•"/>
              </a:pPr>
              <a:endParaRPr lang="de-DE" sz="2000" dirty="0">
                <a:solidFill>
                  <a:srgbClr val="060606"/>
                </a:solidFill>
              </a:endParaRPr>
            </a:p>
          </p:txBody>
        </p:sp>
        <p:sp>
          <p:nvSpPr>
            <p:cNvPr id="21" name="Text Box 41"/>
            <p:cNvSpPr txBox="1">
              <a:spLocks noChangeArrowheads="1"/>
            </p:cNvSpPr>
            <p:nvPr/>
          </p:nvSpPr>
          <p:spPr bwMode="auto">
            <a:xfrm>
              <a:off x="3092006" y="3554873"/>
              <a:ext cx="2588433" cy="2124623"/>
            </a:xfrm>
            <a:prstGeom prst="rect">
              <a:avLst/>
            </a:prstGeom>
            <a:noFill/>
            <a:ln w="9525">
              <a:solidFill>
                <a:srgbClr val="5F5F5F"/>
              </a:solidFill>
              <a:miter lim="800000"/>
              <a:headEnd/>
              <a:tailEnd/>
            </a:ln>
          </p:spPr>
          <p:txBody>
            <a:bodyPr wrap="square"/>
            <a:lstStyle/>
            <a:p>
              <a:pPr marL="87313" indent="-87313" eaLnBrk="0" hangingPunct="0">
                <a:spcAft>
                  <a:spcPts val="600"/>
                </a:spcAft>
                <a:buFont typeface="Arial" pitchFamily="34" charset="0"/>
                <a:buChar char="•"/>
              </a:pPr>
              <a:r>
                <a:rPr lang="de-DE" sz="2000" dirty="0">
                  <a:solidFill>
                    <a:srgbClr val="060606"/>
                  </a:solidFill>
                </a:rPr>
                <a:t>Investitionsrechnung</a:t>
              </a:r>
            </a:p>
            <a:p>
              <a:pPr marL="87313" indent="-87313" eaLnBrk="0" hangingPunct="0">
                <a:spcAft>
                  <a:spcPts val="600"/>
                </a:spcAft>
                <a:buFont typeface="Arial" pitchFamily="34" charset="0"/>
                <a:buChar char="•"/>
              </a:pPr>
              <a:r>
                <a:rPr lang="de-DE" sz="2000" dirty="0">
                  <a:solidFill>
                    <a:srgbClr val="060606"/>
                  </a:solidFill>
                </a:rPr>
                <a:t>Kostenvergleichsrechnung</a:t>
              </a:r>
            </a:p>
            <a:p>
              <a:pPr marL="87313" indent="-87313" eaLnBrk="0" hangingPunct="0">
                <a:spcAft>
                  <a:spcPts val="600"/>
                </a:spcAft>
                <a:buFont typeface="Arial" pitchFamily="34" charset="0"/>
                <a:buChar char="•"/>
              </a:pPr>
              <a:r>
                <a:rPr lang="de-DE" sz="2000" dirty="0">
                  <a:solidFill>
                    <a:srgbClr val="060606"/>
                  </a:solidFill>
                </a:rPr>
                <a:t>Real-Options-Ansätze</a:t>
              </a:r>
              <a:endParaRPr lang="de-DE" sz="1600" dirty="0">
                <a:solidFill>
                  <a:srgbClr val="060606"/>
                </a:solidFill>
              </a:endParaRPr>
            </a:p>
          </p:txBody>
        </p:sp>
        <p:sp>
          <p:nvSpPr>
            <p:cNvPr id="22" name="Text Box 42"/>
            <p:cNvSpPr txBox="1">
              <a:spLocks noChangeArrowheads="1"/>
            </p:cNvSpPr>
            <p:nvPr/>
          </p:nvSpPr>
          <p:spPr bwMode="auto">
            <a:xfrm>
              <a:off x="5819774" y="3554873"/>
              <a:ext cx="2993956" cy="2124623"/>
            </a:xfrm>
            <a:prstGeom prst="rect">
              <a:avLst/>
            </a:prstGeom>
            <a:noFill/>
            <a:ln w="9525">
              <a:solidFill>
                <a:srgbClr val="5F5F5F"/>
              </a:solidFill>
              <a:miter lim="800000"/>
              <a:headEnd/>
              <a:tailEnd/>
            </a:ln>
          </p:spPr>
          <p:txBody>
            <a:bodyPr wrap="square"/>
            <a:lstStyle/>
            <a:p>
              <a:pPr marL="0" lvl="1" eaLnBrk="0" hangingPunct="0">
                <a:spcAft>
                  <a:spcPts val="600"/>
                </a:spcAft>
              </a:pPr>
              <a:r>
                <a:rPr lang="de-DE" dirty="0">
                  <a:solidFill>
                    <a:srgbClr val="060606"/>
                  </a:solidFill>
                </a:rPr>
                <a:t>(Voraussetzung: Information über Distanzen bzw. kürzeste Wege)</a:t>
              </a:r>
            </a:p>
            <a:p>
              <a:pPr marL="87313" indent="-87313" eaLnBrk="0" hangingPunct="0">
                <a:spcAft>
                  <a:spcPts val="600"/>
                </a:spcAft>
                <a:buFont typeface="Arial" pitchFamily="34" charset="0"/>
                <a:buChar char="•"/>
              </a:pPr>
              <a:r>
                <a:rPr lang="de-DE" sz="2000" dirty="0">
                  <a:solidFill>
                    <a:srgbClr val="060606"/>
                  </a:solidFill>
                </a:rPr>
                <a:t>Optimierung</a:t>
              </a:r>
            </a:p>
            <a:p>
              <a:pPr marL="444500" lvl="2" indent="-63500" eaLnBrk="0" hangingPunct="0">
                <a:spcAft>
                  <a:spcPts val="600"/>
                </a:spcAft>
                <a:buFont typeface="Arial" pitchFamily="34" charset="0"/>
                <a:buChar char="•"/>
              </a:pPr>
              <a:r>
                <a:rPr lang="de-DE" sz="1900" dirty="0">
                  <a:solidFill>
                    <a:srgbClr val="060606"/>
                  </a:solidFill>
                </a:rPr>
                <a:t>Standortplanung in Netzen</a:t>
              </a:r>
            </a:p>
            <a:p>
              <a:pPr marL="444500" lvl="2" indent="-63500" eaLnBrk="0" hangingPunct="0">
                <a:spcAft>
                  <a:spcPts val="600"/>
                </a:spcAft>
                <a:buFont typeface="Arial" pitchFamily="34" charset="0"/>
                <a:buChar char="•"/>
              </a:pPr>
              <a:r>
                <a:rPr lang="de-DE" sz="1900" dirty="0" err="1">
                  <a:solidFill>
                    <a:srgbClr val="060606"/>
                  </a:solidFill>
                </a:rPr>
                <a:t>Zentrenprobleme</a:t>
              </a:r>
              <a:endParaRPr lang="de-DE" sz="1900" dirty="0">
                <a:solidFill>
                  <a:srgbClr val="060606"/>
                </a:solidFill>
              </a:endParaRPr>
            </a:p>
            <a:p>
              <a:pPr marL="444500" lvl="2" indent="-63500" eaLnBrk="0" hangingPunct="0">
                <a:spcAft>
                  <a:spcPts val="600"/>
                </a:spcAft>
                <a:buFont typeface="Arial" pitchFamily="34" charset="0"/>
                <a:buChar char="•"/>
              </a:pPr>
              <a:r>
                <a:rPr lang="de-DE" sz="1900" dirty="0">
                  <a:solidFill>
                    <a:srgbClr val="060606"/>
                  </a:solidFill>
                </a:rPr>
                <a:t>Quadrat. Zuordnungsprobleme</a:t>
              </a:r>
            </a:p>
            <a:p>
              <a:pPr marL="87313" lvl="1" indent="-87313" eaLnBrk="0" hangingPunct="0">
                <a:spcAft>
                  <a:spcPts val="600"/>
                </a:spcAft>
                <a:buFont typeface="Arial" pitchFamily="34" charset="0"/>
                <a:buChar char="•"/>
              </a:pPr>
              <a:r>
                <a:rPr lang="de-DE" sz="2000" dirty="0">
                  <a:solidFill>
                    <a:srgbClr val="060606"/>
                  </a:solidFill>
                </a:rPr>
                <a:t>Simulation 	</a:t>
              </a:r>
            </a:p>
          </p:txBody>
        </p:sp>
      </p:grpSp>
      <p:sp>
        <p:nvSpPr>
          <p:cNvPr id="3" name="Textplatzhalter 2"/>
          <p:cNvSpPr>
            <a:spLocks noGrp="1"/>
          </p:cNvSpPr>
          <p:nvPr>
            <p:ph type="body" sz="quarter" idx="13"/>
          </p:nvPr>
        </p:nvSpPr>
        <p:spPr/>
        <p:txBody>
          <a:bodyPr/>
          <a:lstStyle/>
          <a:p>
            <a:r>
              <a:rPr lang="de-DE" sz="2000" dirty="0"/>
              <a:t>Qualitative Verfahren der Standortplanung</a:t>
            </a:r>
          </a:p>
          <a:p>
            <a:r>
              <a:rPr lang="de-DE" dirty="0"/>
              <a:t>Überblick</a:t>
            </a:r>
          </a:p>
        </p:txBody>
      </p:sp>
      <p:sp>
        <p:nvSpPr>
          <p:cNvPr id="2" name="Rechteck 1"/>
          <p:cNvSpPr/>
          <p:nvPr/>
        </p:nvSpPr>
        <p:spPr>
          <a:xfrm>
            <a:off x="155241" y="2784172"/>
            <a:ext cx="3601202" cy="3705217"/>
          </a:xfrm>
          <a:prstGeom prst="rect">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4" name="Textfeld 3"/>
          <p:cNvSpPr txBox="1"/>
          <p:nvPr/>
        </p:nvSpPr>
        <p:spPr>
          <a:xfrm>
            <a:off x="155241" y="2828946"/>
            <a:ext cx="3601202" cy="2523768"/>
          </a:xfrm>
          <a:prstGeom prst="rect">
            <a:avLst/>
          </a:prstGeom>
          <a:noFill/>
        </p:spPr>
        <p:txBody>
          <a:bodyPr wrap="square" rtlCol="0">
            <a:spAutoFit/>
          </a:bodyPr>
          <a:lstStyle/>
          <a:p>
            <a:pPr marL="87313" indent="-87313" eaLnBrk="0" hangingPunct="0">
              <a:spcAft>
                <a:spcPts val="600"/>
              </a:spcAft>
              <a:buFont typeface="Arial" pitchFamily="34" charset="0"/>
              <a:buChar char="•"/>
            </a:pPr>
            <a:r>
              <a:rPr lang="de-DE" sz="2000" dirty="0">
                <a:solidFill>
                  <a:srgbClr val="060606"/>
                </a:solidFill>
              </a:rPr>
              <a:t>Kennzahlenanalyse</a:t>
            </a:r>
          </a:p>
          <a:p>
            <a:pPr marL="87313" indent="-87313" eaLnBrk="0" hangingPunct="0">
              <a:spcAft>
                <a:spcPts val="600"/>
              </a:spcAft>
              <a:buFont typeface="Arial" pitchFamily="34" charset="0"/>
              <a:buChar char="•"/>
            </a:pPr>
            <a:r>
              <a:rPr lang="de-DE" sz="2000" dirty="0">
                <a:solidFill>
                  <a:srgbClr val="060606"/>
                </a:solidFill>
              </a:rPr>
              <a:t>Stärken-Schwächen-Analyse, z. B. SWOT</a:t>
            </a:r>
          </a:p>
          <a:p>
            <a:pPr marL="87313" indent="-87313" eaLnBrk="0" hangingPunct="0">
              <a:spcAft>
                <a:spcPts val="600"/>
              </a:spcAft>
              <a:buFont typeface="Arial" pitchFamily="34" charset="0"/>
              <a:buChar char="•"/>
            </a:pPr>
            <a:r>
              <a:rPr lang="de-DE" sz="2000" dirty="0">
                <a:solidFill>
                  <a:srgbClr val="060606"/>
                </a:solidFill>
              </a:rPr>
              <a:t>Portfoliotechniken</a:t>
            </a:r>
          </a:p>
          <a:p>
            <a:pPr marL="87313" indent="-87313" eaLnBrk="0" hangingPunct="0">
              <a:spcAft>
                <a:spcPts val="600"/>
              </a:spcAft>
              <a:buFont typeface="Arial" pitchFamily="34" charset="0"/>
              <a:buChar char="•"/>
            </a:pPr>
            <a:r>
              <a:rPr lang="de-DE" sz="2000" dirty="0">
                <a:solidFill>
                  <a:srgbClr val="060606"/>
                </a:solidFill>
              </a:rPr>
              <a:t>Scoring-Modelle, z. B.</a:t>
            </a:r>
            <a:br>
              <a:rPr lang="de-DE" sz="2000" dirty="0">
                <a:solidFill>
                  <a:srgbClr val="060606"/>
                </a:solidFill>
              </a:rPr>
            </a:br>
            <a:r>
              <a:rPr lang="de-DE" sz="2000" dirty="0">
                <a:solidFill>
                  <a:srgbClr val="060606"/>
                </a:solidFill>
              </a:rPr>
              <a:t>Nutzwertanalyse</a:t>
            </a:r>
          </a:p>
          <a:p>
            <a:endParaRPr lang="de-DE" dirty="0"/>
          </a:p>
        </p:txBody>
      </p:sp>
    </p:spTree>
    <p:extLst>
      <p:ext uri="{BB962C8B-B14F-4D97-AF65-F5344CB8AC3E}">
        <p14:creationId xmlns:p14="http://schemas.microsoft.com/office/powerpoint/2010/main" val="8697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nhaltsplatzhalter 1"/>
          <p:cNvSpPr>
            <a:spLocks noGrp="1"/>
          </p:cNvSpPr>
          <p:nvPr>
            <p:ph type="body" sz="quarter" idx="12"/>
          </p:nvPr>
        </p:nvSpPr>
        <p:spPr>
          <a:xfrm>
            <a:off x="334433" y="733313"/>
            <a:ext cx="11523133" cy="5581650"/>
          </a:xfrm>
        </p:spPr>
        <p:txBody>
          <a:bodyPr/>
          <a:lstStyle/>
          <a:p>
            <a:pPr>
              <a:spcBef>
                <a:spcPts val="0"/>
              </a:spcBef>
              <a:spcAft>
                <a:spcPts val="600"/>
              </a:spcAft>
              <a:tabLst>
                <a:tab pos="0" algn="l"/>
                <a:tab pos="266700" algn="l"/>
              </a:tabLst>
              <a:defRPr/>
            </a:pPr>
            <a:r>
              <a:rPr lang="de-DE" sz="2000" b="1" dirty="0">
                <a:solidFill>
                  <a:srgbClr val="00549F"/>
                </a:solidFill>
              </a:rPr>
              <a:t>Beispiel: YOUR-MÜSLI</a:t>
            </a:r>
          </a:p>
          <a:p>
            <a:pPr>
              <a:spcBef>
                <a:spcPts val="0"/>
              </a:spcBef>
              <a:spcAft>
                <a:spcPts val="600"/>
              </a:spcAft>
              <a:tabLst>
                <a:tab pos="0" algn="l"/>
                <a:tab pos="266700" algn="l"/>
              </a:tabLst>
              <a:defRPr/>
            </a:pPr>
            <a:r>
              <a:rPr lang="de-DE" sz="2000" dirty="0">
                <a:solidFill>
                  <a:srgbClr val="060606"/>
                </a:solidFill>
              </a:rPr>
              <a:t>Die drei Studenten stehen vor der Wahl eines Standortes für die neue Firmenzentrale von YOUR-MÜSLI. In „Produktion und Logistik“ haben sie die Verfahren Kennzahlenanalyse, Stärken-Schwächen-Analyse, Portfoliotechnik und Nutzwertanalyse kennengelernt und wenden diese an, um zwischen den drei Städten Dortmund, Köln und Frankfurt entscheiden zu können.</a:t>
            </a:r>
            <a:endParaRPr lang="de-DE" sz="2000" b="1" dirty="0">
              <a:solidFill>
                <a:srgbClr val="060606"/>
              </a:solidFill>
            </a:endParaRPr>
          </a:p>
          <a:p>
            <a:pPr>
              <a:spcBef>
                <a:spcPts val="0"/>
              </a:spcBef>
              <a:spcAft>
                <a:spcPts val="600"/>
              </a:spcAft>
              <a:tabLst>
                <a:tab pos="0" algn="l"/>
                <a:tab pos="266700" algn="l"/>
              </a:tabLst>
              <a:defRPr/>
            </a:pPr>
            <a:endParaRPr lang="de-DE" dirty="0">
              <a:solidFill>
                <a:srgbClr val="060606"/>
              </a:solidFill>
            </a:endParaRPr>
          </a:p>
          <a:p>
            <a:endParaRPr lang="de-DE" dirty="0">
              <a:solidFill>
                <a:srgbClr val="060606"/>
              </a:solidFill>
            </a:endParaRPr>
          </a:p>
          <a:p>
            <a:pPr algn="just"/>
            <a:endParaRPr lang="de-DE" dirty="0">
              <a:solidFill>
                <a:srgbClr val="060606"/>
              </a:solidFill>
            </a:endParaRPr>
          </a:p>
          <a:p>
            <a:pPr algn="just"/>
            <a:endParaRPr lang="de-DE" dirty="0">
              <a:solidFill>
                <a:srgbClr val="060606"/>
              </a:solidFill>
            </a:endParaRPr>
          </a:p>
        </p:txBody>
      </p:sp>
      <p:sp>
        <p:nvSpPr>
          <p:cNvPr id="3" name="Textplatzhalter 2"/>
          <p:cNvSpPr>
            <a:spLocks noGrp="1"/>
          </p:cNvSpPr>
          <p:nvPr>
            <p:ph type="body" sz="quarter" idx="13"/>
          </p:nvPr>
        </p:nvSpPr>
        <p:spPr/>
        <p:txBody>
          <a:bodyPr/>
          <a:lstStyle/>
          <a:p>
            <a:r>
              <a:rPr lang="de-DE" sz="2000" dirty="0"/>
              <a:t>Qualitative Verfahren der Standortplanung</a:t>
            </a:r>
          </a:p>
          <a:p>
            <a:r>
              <a:rPr lang="de-DE" dirty="0"/>
              <a:t>Beispiel</a:t>
            </a:r>
          </a:p>
        </p:txBody>
      </p:sp>
      <p:pic>
        <p:nvPicPr>
          <p:cNvPr id="24" name="Picture 2" descr="X:\Vorlesungen\Logistik\Bildmaterial\wikipedia.org\Dortmunder_U_2007 (small).jpg"/>
          <p:cNvPicPr>
            <a:picLocks noChangeAspect="1" noChangeArrowheads="1"/>
          </p:cNvPicPr>
          <p:nvPr/>
        </p:nvPicPr>
        <p:blipFill>
          <a:blip r:embed="rId2" cstate="print"/>
          <a:srcRect/>
          <a:stretch>
            <a:fillRect/>
          </a:stretch>
        </p:blipFill>
        <p:spPr bwMode="auto">
          <a:xfrm>
            <a:off x="335263" y="3068954"/>
            <a:ext cx="3360431" cy="2520322"/>
          </a:xfrm>
          <a:prstGeom prst="rect">
            <a:avLst/>
          </a:prstGeom>
          <a:noFill/>
        </p:spPr>
      </p:pic>
      <p:pic>
        <p:nvPicPr>
          <p:cNvPr id="31" name="Picture 3" descr="X:\Vorlesungen\Logistik\Bildmaterial\wikipedia.org\Bankenviertel_Frankfurt (small).jpg"/>
          <p:cNvPicPr>
            <a:picLocks noChangeAspect="1" noChangeArrowheads="1"/>
          </p:cNvPicPr>
          <p:nvPr/>
        </p:nvPicPr>
        <p:blipFill>
          <a:blip r:embed="rId3" cstate="print"/>
          <a:srcRect/>
          <a:stretch>
            <a:fillRect/>
          </a:stretch>
        </p:blipFill>
        <p:spPr bwMode="auto">
          <a:xfrm>
            <a:off x="4355778" y="3068954"/>
            <a:ext cx="3312387" cy="2484291"/>
          </a:xfrm>
          <a:prstGeom prst="rect">
            <a:avLst/>
          </a:prstGeom>
          <a:noFill/>
        </p:spPr>
      </p:pic>
      <p:pic>
        <p:nvPicPr>
          <p:cNvPr id="32" name="Picture 4" descr="X:\Vorlesungen\Logistik\Bildmaterial\commons.wikimedia.org\Koelnehrenfeld (small).jpg"/>
          <p:cNvPicPr>
            <a:picLocks noChangeAspect="1" noChangeArrowheads="1"/>
          </p:cNvPicPr>
          <p:nvPr/>
        </p:nvPicPr>
        <p:blipFill>
          <a:blip r:embed="rId4" cstate="print"/>
          <a:srcRect/>
          <a:stretch>
            <a:fillRect/>
          </a:stretch>
        </p:blipFill>
        <p:spPr bwMode="auto">
          <a:xfrm>
            <a:off x="8328248" y="3068954"/>
            <a:ext cx="3360429" cy="2520322"/>
          </a:xfrm>
          <a:prstGeom prst="rect">
            <a:avLst/>
          </a:prstGeom>
          <a:noFill/>
        </p:spPr>
      </p:pic>
      <p:sp>
        <p:nvSpPr>
          <p:cNvPr id="33" name="Rechteck 32"/>
          <p:cNvSpPr/>
          <p:nvPr/>
        </p:nvSpPr>
        <p:spPr>
          <a:xfrm>
            <a:off x="335264" y="3068954"/>
            <a:ext cx="2088232" cy="369332"/>
          </a:xfrm>
          <a:prstGeom prst="rect">
            <a:avLst/>
          </a:prstGeom>
        </p:spPr>
        <p:txBody>
          <a:bodyPr wrap="square">
            <a:spAutoFit/>
          </a:bodyPr>
          <a:lstStyle/>
          <a:p>
            <a:pPr algn="ctr"/>
            <a:r>
              <a:rPr lang="de-DE" kern="0" dirty="0">
                <a:solidFill>
                  <a:srgbClr val="060606"/>
                </a:solidFill>
              </a:rPr>
              <a:t>Dortmund</a:t>
            </a:r>
            <a:endParaRPr lang="de-DE" dirty="0">
              <a:solidFill>
                <a:srgbClr val="060606"/>
              </a:solidFill>
            </a:endParaRPr>
          </a:p>
        </p:txBody>
      </p:sp>
      <p:sp>
        <p:nvSpPr>
          <p:cNvPr id="34" name="Rechteck 33"/>
          <p:cNvSpPr/>
          <p:nvPr/>
        </p:nvSpPr>
        <p:spPr>
          <a:xfrm>
            <a:off x="8868317" y="3068954"/>
            <a:ext cx="2160240" cy="369332"/>
          </a:xfrm>
          <a:prstGeom prst="rect">
            <a:avLst/>
          </a:prstGeom>
        </p:spPr>
        <p:txBody>
          <a:bodyPr wrap="square">
            <a:spAutoFit/>
          </a:bodyPr>
          <a:lstStyle/>
          <a:p>
            <a:pPr algn="ctr"/>
            <a:r>
              <a:rPr lang="de-DE" kern="0" dirty="0">
                <a:solidFill>
                  <a:srgbClr val="060606"/>
                </a:solidFill>
              </a:rPr>
              <a:t>Köln</a:t>
            </a:r>
            <a:endParaRPr lang="de-DE" dirty="0">
              <a:solidFill>
                <a:srgbClr val="060606"/>
              </a:solidFill>
            </a:endParaRPr>
          </a:p>
        </p:txBody>
      </p:sp>
      <p:sp>
        <p:nvSpPr>
          <p:cNvPr id="35" name="Rechteck 34"/>
          <p:cNvSpPr/>
          <p:nvPr/>
        </p:nvSpPr>
        <p:spPr>
          <a:xfrm>
            <a:off x="5051883" y="3068954"/>
            <a:ext cx="2088232" cy="369332"/>
          </a:xfrm>
          <a:prstGeom prst="rect">
            <a:avLst/>
          </a:prstGeom>
        </p:spPr>
        <p:txBody>
          <a:bodyPr wrap="square">
            <a:spAutoFit/>
          </a:bodyPr>
          <a:lstStyle/>
          <a:p>
            <a:pPr algn="ctr"/>
            <a:r>
              <a:rPr lang="de-DE" kern="0" dirty="0">
                <a:solidFill>
                  <a:srgbClr val="060606"/>
                </a:solidFill>
              </a:rPr>
              <a:t>Frankfurt</a:t>
            </a:r>
            <a:endParaRPr lang="de-DE" dirty="0">
              <a:solidFill>
                <a:srgbClr val="060606"/>
              </a:solidFill>
            </a:endParaRPr>
          </a:p>
        </p:txBody>
      </p:sp>
      <p:sp>
        <p:nvSpPr>
          <p:cNvPr id="36" name="Textfeld 35"/>
          <p:cNvSpPr txBox="1"/>
          <p:nvPr/>
        </p:nvSpPr>
        <p:spPr>
          <a:xfrm>
            <a:off x="10400386" y="5584903"/>
            <a:ext cx="1367862" cy="230832"/>
          </a:xfrm>
          <a:prstGeom prst="rect">
            <a:avLst/>
          </a:prstGeom>
          <a:noFill/>
        </p:spPr>
        <p:txBody>
          <a:bodyPr wrap="square" rtlCol="0">
            <a:spAutoFit/>
          </a:bodyPr>
          <a:lstStyle/>
          <a:p>
            <a:r>
              <a:rPr lang="de-DE" sz="900" dirty="0">
                <a:solidFill>
                  <a:srgbClr val="060606"/>
                </a:solidFill>
              </a:rPr>
              <a:t>Quelle: wikipedia.org</a:t>
            </a:r>
          </a:p>
        </p:txBody>
      </p:sp>
    </p:spTree>
    <p:extLst>
      <p:ext uri="{BB962C8B-B14F-4D97-AF65-F5344CB8AC3E}">
        <p14:creationId xmlns:p14="http://schemas.microsoft.com/office/powerpoint/2010/main" val="4248507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elle 13"/>
          <p:cNvGraphicFramePr>
            <a:graphicFrameLocks noGrp="1"/>
          </p:cNvGraphicFramePr>
          <p:nvPr>
            <p:extLst/>
          </p:nvPr>
        </p:nvGraphicFramePr>
        <p:xfrm>
          <a:off x="375905" y="1160063"/>
          <a:ext cx="11660855" cy="5057398"/>
        </p:xfrm>
        <a:graphic>
          <a:graphicData uri="http://schemas.openxmlformats.org/drawingml/2006/table">
            <a:tbl>
              <a:tblPr firstRow="1" bandRow="1">
                <a:tableStyleId>{2D5ABB26-0587-4C30-8999-92F81FD0307C}</a:tableStyleId>
              </a:tblPr>
              <a:tblGrid>
                <a:gridCol w="2332171">
                  <a:extLst>
                    <a:ext uri="{9D8B030D-6E8A-4147-A177-3AD203B41FA5}">
                      <a16:colId xmlns:a16="http://schemas.microsoft.com/office/drawing/2014/main" val="20000"/>
                    </a:ext>
                  </a:extLst>
                </a:gridCol>
                <a:gridCol w="2332171">
                  <a:extLst>
                    <a:ext uri="{9D8B030D-6E8A-4147-A177-3AD203B41FA5}">
                      <a16:colId xmlns:a16="http://schemas.microsoft.com/office/drawing/2014/main" val="20001"/>
                    </a:ext>
                  </a:extLst>
                </a:gridCol>
                <a:gridCol w="2332171">
                  <a:extLst>
                    <a:ext uri="{9D8B030D-6E8A-4147-A177-3AD203B41FA5}">
                      <a16:colId xmlns:a16="http://schemas.microsoft.com/office/drawing/2014/main" val="20002"/>
                    </a:ext>
                  </a:extLst>
                </a:gridCol>
                <a:gridCol w="2332171">
                  <a:extLst>
                    <a:ext uri="{9D8B030D-6E8A-4147-A177-3AD203B41FA5}">
                      <a16:colId xmlns:a16="http://schemas.microsoft.com/office/drawing/2014/main" val="20003"/>
                    </a:ext>
                  </a:extLst>
                </a:gridCol>
                <a:gridCol w="2332171">
                  <a:extLst>
                    <a:ext uri="{9D8B030D-6E8A-4147-A177-3AD203B41FA5}">
                      <a16:colId xmlns:a16="http://schemas.microsoft.com/office/drawing/2014/main" val="20004"/>
                    </a:ext>
                  </a:extLst>
                </a:gridCol>
              </a:tblGrid>
              <a:tr h="950133">
                <a:tc>
                  <a:txBody>
                    <a:bodyPr/>
                    <a:lstStyle/>
                    <a:p>
                      <a:pPr algn="l"/>
                      <a:r>
                        <a:rPr lang="de-DE" sz="1800" b="1" dirty="0">
                          <a:solidFill>
                            <a:schemeClr val="bg1"/>
                          </a:solidFill>
                          <a:latin typeface="Arial" pitchFamily="34" charset="0"/>
                          <a:cs typeface="Arial" pitchFamily="34" charset="0"/>
                        </a:rPr>
                        <a:t>Standort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49F"/>
                    </a:solidFill>
                  </a:tcPr>
                </a:tc>
                <a:tc>
                  <a:txBody>
                    <a:bodyPr/>
                    <a:lstStyle/>
                    <a:p>
                      <a:pPr algn="ctr"/>
                      <a:r>
                        <a:rPr lang="de-DE" sz="1800" b="1" dirty="0">
                          <a:solidFill>
                            <a:schemeClr val="bg1"/>
                          </a:solidFill>
                          <a:latin typeface="Arial" pitchFamily="34" charset="0"/>
                          <a:cs typeface="Arial" pitchFamily="34" charset="0"/>
                        </a:rPr>
                        <a:t>Art der Kennzahl</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49F"/>
                    </a:solidFill>
                  </a:tcPr>
                </a:tc>
                <a:tc>
                  <a:txBody>
                    <a:bodyPr/>
                    <a:lstStyle/>
                    <a:p>
                      <a:pPr algn="ctr"/>
                      <a:r>
                        <a:rPr lang="de-DE" sz="1800" b="1" dirty="0">
                          <a:solidFill>
                            <a:schemeClr val="bg1"/>
                          </a:solidFill>
                          <a:latin typeface="Arial" pitchFamily="34" charset="0"/>
                          <a:cs typeface="Arial" pitchFamily="34" charset="0"/>
                        </a:rPr>
                        <a:t>Dortmund</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49F"/>
                    </a:solidFill>
                  </a:tcPr>
                </a:tc>
                <a:tc>
                  <a:txBody>
                    <a:bodyPr/>
                    <a:lstStyle/>
                    <a:p>
                      <a:pPr algn="ctr"/>
                      <a:r>
                        <a:rPr lang="de-DE" sz="1800" b="1" dirty="0">
                          <a:solidFill>
                            <a:schemeClr val="bg1"/>
                          </a:solidFill>
                          <a:latin typeface="Arial" pitchFamily="34" charset="0"/>
                          <a:cs typeface="Arial" pitchFamily="34" charset="0"/>
                        </a:rPr>
                        <a:t>Frankfurt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49F"/>
                    </a:solidFill>
                  </a:tcPr>
                </a:tc>
                <a:tc>
                  <a:txBody>
                    <a:bodyPr/>
                    <a:lstStyle/>
                    <a:p>
                      <a:pPr algn="ctr"/>
                      <a:r>
                        <a:rPr lang="de-DE" sz="1800" b="1" dirty="0">
                          <a:solidFill>
                            <a:schemeClr val="bg1"/>
                          </a:solidFill>
                          <a:latin typeface="Arial" pitchFamily="34" charset="0"/>
                          <a:cs typeface="Arial" pitchFamily="34" charset="0"/>
                        </a:rPr>
                        <a:t>Köln</a:t>
                      </a:r>
                    </a:p>
                  </a:txBody>
                  <a:tcPr anchor="ctr">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49F"/>
                    </a:solidFill>
                  </a:tcPr>
                </a:tc>
                <a:extLst>
                  <a:ext uri="{0D108BD9-81ED-4DB2-BD59-A6C34878D82A}">
                    <a16:rowId xmlns:a16="http://schemas.microsoft.com/office/drawing/2014/main" val="10000"/>
                  </a:ext>
                </a:extLst>
              </a:tr>
              <a:tr h="961889">
                <a:tc>
                  <a:txBody>
                    <a:bodyPr/>
                    <a:lstStyle/>
                    <a:p>
                      <a:pPr algn="l"/>
                      <a:r>
                        <a:rPr lang="de-DE" sz="1600" dirty="0">
                          <a:solidFill>
                            <a:schemeClr val="bg1"/>
                          </a:solidFill>
                          <a:latin typeface="Arial" pitchFamily="34" charset="0"/>
                          <a:cs typeface="Arial" pitchFamily="34" charset="0"/>
                        </a:rPr>
                        <a:t>Grundstückspreis (in €/m²)</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49F"/>
                    </a:solidFill>
                  </a:tcPr>
                </a:tc>
                <a:tc>
                  <a:txBody>
                    <a:bodyPr/>
                    <a:lstStyle/>
                    <a:p>
                      <a:pPr marL="0" algn="ctr" defTabSz="914400" rtl="0" eaLnBrk="1" latinLnBrk="0" hangingPunct="1"/>
                      <a:r>
                        <a:rPr lang="de-DE" sz="1600" kern="1200" dirty="0">
                          <a:solidFill>
                            <a:srgbClr val="060606"/>
                          </a:solidFill>
                          <a:latin typeface="Arial" pitchFamily="34" charset="0"/>
                          <a:ea typeface="+mn-ea"/>
                          <a:cs typeface="Arial" pitchFamily="34" charset="0"/>
                        </a:rPr>
                        <a:t>metrisch, relativ, [in €]</a:t>
                      </a:r>
                    </a:p>
                  </a:txBody>
                  <a:tcPr anchor="ctr">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t>60</a:t>
                      </a:r>
                      <a:endParaRPr lang="de-DE" sz="1600" dirty="0">
                        <a:solidFill>
                          <a:srgbClr val="060606"/>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180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t>140</a:t>
                      </a:r>
                      <a:endParaRPr lang="de-DE" sz="1600" dirty="0">
                        <a:solidFill>
                          <a:srgbClr val="060606"/>
                        </a:solidFill>
                        <a:latin typeface="Arial" pitchFamily="34" charset="0"/>
                        <a:cs typeface="Arial" pitchFamily="34"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61889">
                <a:tc>
                  <a:txBody>
                    <a:bodyPr/>
                    <a:lstStyle/>
                    <a:p>
                      <a:pPr algn="l"/>
                      <a:r>
                        <a:rPr lang="de-DE" sz="1600" dirty="0">
                          <a:solidFill>
                            <a:schemeClr val="bg1"/>
                          </a:solidFill>
                          <a:latin typeface="Arial" pitchFamily="34" charset="0"/>
                          <a:cs typeface="Arial" pitchFamily="34" charset="0"/>
                        </a:rPr>
                        <a:t>Gewerbesteuer-</a:t>
                      </a:r>
                      <a:r>
                        <a:rPr lang="de-DE" sz="1600" dirty="0" err="1">
                          <a:solidFill>
                            <a:schemeClr val="bg1"/>
                          </a:solidFill>
                          <a:latin typeface="Arial" pitchFamily="34" charset="0"/>
                          <a:cs typeface="Arial" pitchFamily="34" charset="0"/>
                        </a:rPr>
                        <a:t>hebesatz</a:t>
                      </a:r>
                      <a:r>
                        <a:rPr lang="de-DE" sz="1600" baseline="0" dirty="0">
                          <a:solidFill>
                            <a:schemeClr val="bg1"/>
                          </a:solidFill>
                          <a:latin typeface="Arial" pitchFamily="34" charset="0"/>
                          <a:cs typeface="Arial" pitchFamily="34" charset="0"/>
                        </a:rPr>
                        <a:t> </a:t>
                      </a:r>
                      <a:endParaRPr lang="de-DE" sz="1600" dirty="0">
                        <a:solidFill>
                          <a:schemeClr val="bg1"/>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49F"/>
                    </a:solidFill>
                  </a:tcPr>
                </a:tc>
                <a:tc>
                  <a:txBody>
                    <a:bodyPr/>
                    <a:lstStyle/>
                    <a:p>
                      <a:pPr marL="0" algn="ctr" defTabSz="914400" rtl="0" eaLnBrk="1" latinLnBrk="0" hangingPunct="1"/>
                      <a:r>
                        <a:rPr lang="de-DE" sz="1600" kern="1200" dirty="0">
                          <a:solidFill>
                            <a:srgbClr val="060606"/>
                          </a:solidFill>
                          <a:latin typeface="Arial" pitchFamily="34" charset="0"/>
                          <a:ea typeface="+mn-ea"/>
                          <a:cs typeface="Arial" pitchFamily="34" charset="0"/>
                        </a:rPr>
                        <a:t>metrisch, relativ, [in %]</a:t>
                      </a:r>
                    </a:p>
                  </a:txBody>
                  <a:tcPr anchor="ctr">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485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460</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475</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61889">
                <a:tc>
                  <a:txBody>
                    <a:bodyPr/>
                    <a:lstStyle/>
                    <a:p>
                      <a:pPr algn="l"/>
                      <a:r>
                        <a:rPr lang="de-DE" sz="1600" dirty="0">
                          <a:solidFill>
                            <a:schemeClr val="bg1"/>
                          </a:solidFill>
                          <a:latin typeface="Arial" pitchFamily="34" charset="0"/>
                          <a:cs typeface="Arial" pitchFamily="34" charset="0"/>
                        </a:rPr>
                        <a:t>Durchschnittliche</a:t>
                      </a:r>
                      <a:r>
                        <a:rPr lang="de-DE" sz="1600" baseline="0" dirty="0">
                          <a:solidFill>
                            <a:schemeClr val="bg1"/>
                          </a:solidFill>
                          <a:latin typeface="Arial" pitchFamily="34" charset="0"/>
                          <a:cs typeface="Arial" pitchFamily="34" charset="0"/>
                        </a:rPr>
                        <a:t> PKW </a:t>
                      </a:r>
                      <a:r>
                        <a:rPr lang="de-DE" sz="1600" dirty="0">
                          <a:solidFill>
                            <a:schemeClr val="bg1"/>
                          </a:solidFill>
                          <a:latin typeface="Arial" pitchFamily="34" charset="0"/>
                          <a:cs typeface="Arial" pitchFamily="34" charset="0"/>
                        </a:rPr>
                        <a:t>Fahrzeit zum nächsten Flughafen</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549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kern="1200" dirty="0">
                          <a:solidFill>
                            <a:srgbClr val="060606"/>
                          </a:solidFill>
                          <a:latin typeface="Arial" pitchFamily="34" charset="0"/>
                          <a:ea typeface="+mn-ea"/>
                          <a:cs typeface="Arial" pitchFamily="34" charset="0"/>
                        </a:rPr>
                        <a:t>metrisch, absolut,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kern="1200" dirty="0">
                          <a:solidFill>
                            <a:srgbClr val="060606"/>
                          </a:solidFill>
                          <a:latin typeface="Arial" pitchFamily="34" charset="0"/>
                          <a:ea typeface="+mn-ea"/>
                          <a:cs typeface="Arial" pitchFamily="34" charset="0"/>
                        </a:rPr>
                        <a:t>[in Minuten]</a:t>
                      </a:r>
                    </a:p>
                  </a:txBody>
                  <a:tcPr anchor="ctr">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19</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16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18</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21598">
                <a:tc>
                  <a:txBody>
                    <a:bodyPr/>
                    <a:lstStyle/>
                    <a:p>
                      <a:pPr algn="l"/>
                      <a:r>
                        <a:rPr lang="de-DE" sz="1600" dirty="0">
                          <a:solidFill>
                            <a:schemeClr val="bg1"/>
                          </a:solidFill>
                          <a:latin typeface="Arial" pitchFamily="34" charset="0"/>
                          <a:cs typeface="Arial" pitchFamily="34" charset="0"/>
                        </a:rPr>
                        <a:t>Rangplatz in Städteranking 2017</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549F"/>
                    </a:solidFill>
                  </a:tcPr>
                </a:tc>
                <a:tc>
                  <a:txBody>
                    <a:bodyPr/>
                    <a:lstStyle/>
                    <a:p>
                      <a:pPr marL="0" algn="ctr" defTabSz="914400" rtl="0" eaLnBrk="1" latinLnBrk="0" hangingPunct="1"/>
                      <a:r>
                        <a:rPr lang="de-DE" sz="1600" kern="1200" dirty="0" err="1">
                          <a:solidFill>
                            <a:srgbClr val="060606"/>
                          </a:solidFill>
                          <a:latin typeface="Arial" pitchFamily="34" charset="0"/>
                          <a:ea typeface="+mn-ea"/>
                          <a:cs typeface="Arial" pitchFamily="34" charset="0"/>
                        </a:rPr>
                        <a:t>ordinalskaliert</a:t>
                      </a:r>
                      <a:r>
                        <a:rPr lang="de-DE" sz="1600" kern="1200" dirty="0">
                          <a:solidFill>
                            <a:srgbClr val="060606"/>
                          </a:solidFill>
                          <a:latin typeface="Arial" pitchFamily="34" charset="0"/>
                          <a:ea typeface="+mn-ea"/>
                          <a:cs typeface="Arial" pitchFamily="34" charset="0"/>
                        </a:rPr>
                        <a:t>, absolut, [dimensionslos]</a:t>
                      </a:r>
                    </a:p>
                  </a:txBody>
                  <a:tcPr anchor="ctr">
                    <a:lnL w="19050" cap="flat" cmpd="sng" algn="ctr">
                      <a:solidFill>
                        <a:schemeClr val="bg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24</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3</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a:r>
                        <a:rPr lang="de-DE" sz="1600" dirty="0">
                          <a:solidFill>
                            <a:srgbClr val="060606"/>
                          </a:solidFill>
                          <a:latin typeface="Arial" pitchFamily="34" charset="0"/>
                          <a:cs typeface="Arial" pitchFamily="34" charset="0"/>
                        </a:rPr>
                        <a:t>6</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Rechteck 1"/>
          <p:cNvSpPr/>
          <p:nvPr/>
        </p:nvSpPr>
        <p:spPr>
          <a:xfrm>
            <a:off x="334434" y="728655"/>
            <a:ext cx="2943626" cy="400110"/>
          </a:xfrm>
          <a:prstGeom prst="rect">
            <a:avLst/>
          </a:prstGeom>
        </p:spPr>
        <p:txBody>
          <a:bodyPr wrap="none">
            <a:spAutoFit/>
          </a:bodyPr>
          <a:lstStyle/>
          <a:p>
            <a:pPr>
              <a:spcAft>
                <a:spcPts val="600"/>
              </a:spcAft>
              <a:tabLst>
                <a:tab pos="0" algn="l"/>
                <a:tab pos="266700" algn="l"/>
              </a:tabLst>
              <a:defRPr/>
            </a:pPr>
            <a:r>
              <a:rPr lang="de-DE" sz="2000" b="1" dirty="0">
                <a:solidFill>
                  <a:srgbClr val="00549F"/>
                </a:solidFill>
              </a:rPr>
              <a:t>Beispiel: YOUR-MÜSLI</a:t>
            </a:r>
          </a:p>
        </p:txBody>
      </p:sp>
      <p:sp>
        <p:nvSpPr>
          <p:cNvPr id="9" name="Textfeld 8"/>
          <p:cNvSpPr txBox="1"/>
          <p:nvPr/>
        </p:nvSpPr>
        <p:spPr>
          <a:xfrm>
            <a:off x="4115747" y="6207189"/>
            <a:ext cx="6158922" cy="282202"/>
          </a:xfrm>
          <a:prstGeom prst="rect">
            <a:avLst/>
          </a:prstGeom>
          <a:noFill/>
        </p:spPr>
        <p:txBody>
          <a:bodyPr wrap="none" lIns="36000" tIns="36000" rIns="36000" bIns="36000" rtlCol="0">
            <a:noAutofit/>
          </a:bodyPr>
          <a:lstStyle/>
          <a:p>
            <a:pPr algn="r"/>
            <a:r>
              <a:rPr lang="de-DE" sz="1100" kern="0" dirty="0">
                <a:solidFill>
                  <a:schemeClr val="bg1">
                    <a:lumMod val="50000"/>
                  </a:schemeClr>
                </a:solidFill>
              </a:rPr>
              <a:t>Quelle: www.berenberg.de</a:t>
            </a:r>
            <a:r>
              <a:rPr lang="de-DE" sz="1100" dirty="0">
                <a:solidFill>
                  <a:schemeClr val="bg1">
                    <a:lumMod val="50000"/>
                  </a:schemeClr>
                </a:solidFill>
              </a:rPr>
              <a:t>; statistik.arbeitsagentur.de; www.geoportal.hessen.de; www.boris.nrw.de</a:t>
            </a:r>
          </a:p>
        </p:txBody>
      </p:sp>
      <p:sp>
        <p:nvSpPr>
          <p:cNvPr id="6" name="Textplatzhalter 5"/>
          <p:cNvSpPr>
            <a:spLocks noGrp="1"/>
          </p:cNvSpPr>
          <p:nvPr>
            <p:ph type="body" sz="quarter" idx="13"/>
          </p:nvPr>
        </p:nvSpPr>
        <p:spPr/>
        <p:txBody>
          <a:bodyPr/>
          <a:lstStyle/>
          <a:p>
            <a:r>
              <a:rPr lang="de-DE" sz="2000" dirty="0">
                <a:solidFill>
                  <a:srgbClr val="060606"/>
                </a:solidFill>
              </a:rPr>
              <a:t>Qualitative Verfahren der Standortplanung</a:t>
            </a:r>
          </a:p>
          <a:p>
            <a:r>
              <a:rPr lang="de-DE" dirty="0"/>
              <a:t>Kennzahlenanalyse</a:t>
            </a:r>
          </a:p>
          <a:p>
            <a:endParaRPr lang="de-DE" dirty="0"/>
          </a:p>
        </p:txBody>
      </p:sp>
    </p:spTree>
    <p:extLst>
      <p:ext uri="{BB962C8B-B14F-4D97-AF65-F5344CB8AC3E}">
        <p14:creationId xmlns:p14="http://schemas.microsoft.com/office/powerpoint/2010/main" val="245037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feil nach rechts 16"/>
          <p:cNvSpPr/>
          <p:nvPr/>
        </p:nvSpPr>
        <p:spPr bwMode="auto">
          <a:xfrm rot="2178454">
            <a:off x="8459156" y="5018683"/>
            <a:ext cx="1214446" cy="642942"/>
          </a:xfrm>
          <a:prstGeom prst="rightArrow">
            <a:avLst/>
          </a:prstGeom>
          <a:solidFill>
            <a:srgbClr val="FF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18" name="Pfeil nach rechts 17"/>
          <p:cNvSpPr/>
          <p:nvPr/>
        </p:nvSpPr>
        <p:spPr bwMode="auto">
          <a:xfrm rot="19508944">
            <a:off x="2601103" y="5176119"/>
            <a:ext cx="1214446" cy="642942"/>
          </a:xfrm>
          <a:prstGeom prst="rightArrow">
            <a:avLst/>
          </a:prstGeom>
          <a:solidFill>
            <a:srgbClr val="FF8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endParaRPr>
          </a:p>
        </p:txBody>
      </p:sp>
      <p:sp>
        <p:nvSpPr>
          <p:cNvPr id="11" name="Rechteck 10"/>
          <p:cNvSpPr/>
          <p:nvPr/>
        </p:nvSpPr>
        <p:spPr bwMode="auto">
          <a:xfrm>
            <a:off x="6276023" y="3969069"/>
            <a:ext cx="5580713" cy="613652"/>
          </a:xfrm>
          <a:prstGeom prst="rect">
            <a:avLst/>
          </a:prstGeom>
          <a:solidFill>
            <a:schemeClr val="tx2"/>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2000" b="1" spc="300" dirty="0" err="1">
                <a:solidFill>
                  <a:schemeClr val="bg1"/>
                </a:solidFill>
                <a:latin typeface="Arial" charset="0"/>
              </a:rPr>
              <a:t>Threats</a:t>
            </a:r>
            <a:endParaRPr lang="de-DE" sz="2000" b="1" spc="300" dirty="0">
              <a:solidFill>
                <a:schemeClr val="bg1"/>
              </a:solidFill>
              <a:latin typeface="Arial" charset="0"/>
            </a:endParaRPr>
          </a:p>
        </p:txBody>
      </p:sp>
      <p:sp>
        <p:nvSpPr>
          <p:cNvPr id="12" name="Rechteck 11"/>
          <p:cNvSpPr/>
          <p:nvPr/>
        </p:nvSpPr>
        <p:spPr bwMode="auto">
          <a:xfrm>
            <a:off x="335264" y="3969069"/>
            <a:ext cx="5746124" cy="613653"/>
          </a:xfrm>
          <a:prstGeom prst="rect">
            <a:avLst/>
          </a:prstGeom>
          <a:solidFill>
            <a:schemeClr val="tx2"/>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2000" b="1" spc="300" dirty="0" err="1">
                <a:solidFill>
                  <a:schemeClr val="bg1"/>
                </a:solidFill>
                <a:latin typeface="Arial" charset="0"/>
              </a:rPr>
              <a:t>Opportunities</a:t>
            </a:r>
            <a:endParaRPr lang="de-DE" sz="2000" b="1" spc="300" dirty="0">
              <a:solidFill>
                <a:schemeClr val="bg1"/>
              </a:solidFill>
              <a:latin typeface="Arial" charset="0"/>
            </a:endParaRPr>
          </a:p>
        </p:txBody>
      </p:sp>
      <p:sp>
        <p:nvSpPr>
          <p:cNvPr id="13" name="Rechteck 12"/>
          <p:cNvSpPr/>
          <p:nvPr/>
        </p:nvSpPr>
        <p:spPr>
          <a:xfrm>
            <a:off x="7224839" y="1665480"/>
            <a:ext cx="2036619" cy="240065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de-DE" sz="15000" b="1" spc="150" dirty="0">
                <a:ln w="11430"/>
                <a:solidFill>
                  <a:srgbClr val="F8F8F8"/>
                </a:solidFill>
                <a:effectLst>
                  <a:outerShdw blurRad="25400" algn="tl" rotWithShape="0">
                    <a:srgbClr val="000000">
                      <a:alpha val="43000"/>
                    </a:srgbClr>
                  </a:outerShdw>
                </a:effectLst>
              </a:rPr>
              <a:t>-</a:t>
            </a:r>
          </a:p>
        </p:txBody>
      </p:sp>
      <p:sp>
        <p:nvSpPr>
          <p:cNvPr id="16" name="Rechteck 15"/>
          <p:cNvSpPr/>
          <p:nvPr/>
        </p:nvSpPr>
        <p:spPr>
          <a:xfrm>
            <a:off x="2900646" y="1665480"/>
            <a:ext cx="2036619" cy="240065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de-DE" sz="15000" b="1" spc="150" dirty="0">
                <a:ln w="11430"/>
                <a:solidFill>
                  <a:srgbClr val="F8F8F8"/>
                </a:solidFill>
                <a:effectLst>
                  <a:outerShdw blurRad="25400" algn="tl" rotWithShape="0">
                    <a:srgbClr val="000000">
                      <a:alpha val="43000"/>
                    </a:srgbClr>
                  </a:outerShdw>
                </a:effectLst>
              </a:rPr>
              <a:t>+</a:t>
            </a:r>
          </a:p>
        </p:txBody>
      </p:sp>
      <p:sp>
        <p:nvSpPr>
          <p:cNvPr id="19" name="Rechteck 18"/>
          <p:cNvSpPr/>
          <p:nvPr/>
        </p:nvSpPr>
        <p:spPr bwMode="auto">
          <a:xfrm>
            <a:off x="6276022" y="1448747"/>
            <a:ext cx="5580713" cy="585058"/>
          </a:xfrm>
          <a:prstGeom prst="rect">
            <a:avLst/>
          </a:prstGeom>
          <a:solidFill>
            <a:schemeClr val="tx2"/>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2000" b="1" spc="300" dirty="0" err="1">
                <a:solidFill>
                  <a:schemeClr val="bg1"/>
                </a:solidFill>
                <a:latin typeface="Arial" charset="0"/>
              </a:rPr>
              <a:t>Weaknesses</a:t>
            </a:r>
            <a:endParaRPr lang="de-DE" sz="2000" b="1" spc="300" dirty="0">
              <a:solidFill>
                <a:schemeClr val="bg1"/>
              </a:solidFill>
              <a:latin typeface="Arial" charset="0"/>
            </a:endParaRPr>
          </a:p>
        </p:txBody>
      </p:sp>
      <p:sp>
        <p:nvSpPr>
          <p:cNvPr id="20" name="Rechteck 19"/>
          <p:cNvSpPr/>
          <p:nvPr/>
        </p:nvSpPr>
        <p:spPr bwMode="auto">
          <a:xfrm>
            <a:off x="335264" y="1448747"/>
            <a:ext cx="5746124" cy="585058"/>
          </a:xfrm>
          <a:prstGeom prst="rect">
            <a:avLst/>
          </a:prstGeom>
          <a:solidFill>
            <a:schemeClr val="tx2"/>
          </a:solidFill>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de-DE" sz="2000" b="1" spc="300" dirty="0" err="1">
                <a:solidFill>
                  <a:schemeClr val="bg1"/>
                </a:solidFill>
                <a:latin typeface="Arial" charset="0"/>
              </a:rPr>
              <a:t>Strengths</a:t>
            </a:r>
            <a:endParaRPr lang="de-DE" sz="2000" b="1" spc="300" dirty="0">
              <a:solidFill>
                <a:schemeClr val="bg1"/>
              </a:solidFill>
              <a:latin typeface="Arial" charset="0"/>
            </a:endParaRPr>
          </a:p>
        </p:txBody>
      </p:sp>
      <p:sp>
        <p:nvSpPr>
          <p:cNvPr id="23" name="Textfeld 22"/>
          <p:cNvSpPr txBox="1"/>
          <p:nvPr/>
        </p:nvSpPr>
        <p:spPr>
          <a:xfrm>
            <a:off x="1055357" y="2083382"/>
            <a:ext cx="4955898" cy="1779247"/>
          </a:xfrm>
          <a:prstGeom prst="rect">
            <a:avLst/>
          </a:prstGeom>
          <a:noFill/>
        </p:spPr>
        <p:txBody>
          <a:bodyPr wrap="square" rtlCol="0">
            <a:noAutofit/>
          </a:bodyPr>
          <a:lstStyle/>
          <a:p>
            <a:pPr marL="87313" indent="-87313">
              <a:spcBef>
                <a:spcPts val="600"/>
              </a:spcBef>
              <a:buFont typeface="Arial" pitchFamily="34" charset="0"/>
              <a:buChar char="•"/>
            </a:pPr>
            <a:r>
              <a:rPr lang="de-DE" sz="1600" dirty="0">
                <a:solidFill>
                  <a:srgbClr val="060606"/>
                </a:solidFill>
              </a:rPr>
              <a:t>Gute Anbindung an das Verkehrsnetz (Autobahn, Deutsche Bahn)</a:t>
            </a:r>
          </a:p>
          <a:p>
            <a:pPr marL="87313" indent="-87313">
              <a:spcBef>
                <a:spcPts val="600"/>
              </a:spcBef>
              <a:buFont typeface="Arial" pitchFamily="34" charset="0"/>
              <a:buChar char="•"/>
            </a:pPr>
            <a:r>
              <a:rPr lang="de-DE" sz="1600" dirty="0">
                <a:solidFill>
                  <a:srgbClr val="060606"/>
                </a:solidFill>
              </a:rPr>
              <a:t>Etwa 40 Prozent der EU-Bürger leben in einem Umkreis von 500 Kilometern</a:t>
            </a:r>
          </a:p>
          <a:p>
            <a:pPr marL="87313" indent="-87313">
              <a:spcBef>
                <a:spcPts val="600"/>
              </a:spcBef>
              <a:buFont typeface="Arial" pitchFamily="34" charset="0"/>
              <a:buChar char="•"/>
            </a:pPr>
            <a:r>
              <a:rPr lang="de-DE" sz="1600" dirty="0">
                <a:solidFill>
                  <a:srgbClr val="060606"/>
                </a:solidFill>
              </a:rPr>
              <a:t>Nähe zu vielen Großstädten</a:t>
            </a:r>
          </a:p>
          <a:p>
            <a:pPr marL="87313" indent="-87313">
              <a:spcBef>
                <a:spcPts val="600"/>
              </a:spcBef>
              <a:buFont typeface="Arial" pitchFamily="34" charset="0"/>
              <a:buChar char="•"/>
            </a:pPr>
            <a:r>
              <a:rPr lang="de-DE" sz="1600" dirty="0">
                <a:solidFill>
                  <a:srgbClr val="060606"/>
                </a:solidFill>
              </a:rPr>
              <a:t>Höhe Verfügbarkeit an preiswerten Grundstücken</a:t>
            </a:r>
          </a:p>
        </p:txBody>
      </p:sp>
      <p:sp>
        <p:nvSpPr>
          <p:cNvPr id="24" name="Textfeld 23"/>
          <p:cNvSpPr txBox="1"/>
          <p:nvPr/>
        </p:nvSpPr>
        <p:spPr>
          <a:xfrm>
            <a:off x="6323506" y="2083383"/>
            <a:ext cx="3948283" cy="1647074"/>
          </a:xfrm>
          <a:prstGeom prst="rect">
            <a:avLst/>
          </a:prstGeom>
          <a:noFill/>
        </p:spPr>
        <p:txBody>
          <a:bodyPr wrap="square" rtlCol="0">
            <a:noAutofit/>
          </a:bodyPr>
          <a:lstStyle/>
          <a:p>
            <a:pPr marL="87313" indent="-87313">
              <a:spcBef>
                <a:spcPts val="600"/>
              </a:spcBef>
              <a:buFont typeface="Arial" pitchFamily="34" charset="0"/>
              <a:buChar char="•"/>
            </a:pPr>
            <a:r>
              <a:rPr lang="de-DE" sz="1600" dirty="0">
                <a:solidFill>
                  <a:srgbClr val="060606"/>
                </a:solidFill>
              </a:rPr>
              <a:t>Image des alten Kohle- und Stahlstandortes</a:t>
            </a:r>
            <a:endParaRPr lang="de-DE" sz="1600" i="1" dirty="0">
              <a:solidFill>
                <a:srgbClr val="060606"/>
              </a:solidFill>
            </a:endParaRPr>
          </a:p>
          <a:p>
            <a:pPr marL="87313" indent="-87313">
              <a:spcBef>
                <a:spcPts val="600"/>
              </a:spcBef>
              <a:buFont typeface="Arial" pitchFamily="34" charset="0"/>
              <a:buChar char="•"/>
            </a:pPr>
            <a:r>
              <a:rPr lang="de-DE" sz="1600" dirty="0">
                <a:solidFill>
                  <a:srgbClr val="060606"/>
                </a:solidFill>
              </a:rPr>
              <a:t>Mittelmäßige Lebensqualität</a:t>
            </a:r>
          </a:p>
        </p:txBody>
      </p:sp>
      <p:sp>
        <p:nvSpPr>
          <p:cNvPr id="25" name="Rectangle 3"/>
          <p:cNvSpPr txBox="1">
            <a:spLocks noChangeAspect="1" noChangeArrowheads="1"/>
          </p:cNvSpPr>
          <p:nvPr/>
        </p:nvSpPr>
        <p:spPr bwMode="auto">
          <a:xfrm>
            <a:off x="326573" y="1105705"/>
            <a:ext cx="8506177" cy="365131"/>
          </a:xfrm>
          <a:prstGeom prst="rect">
            <a:avLst/>
          </a:prstGeom>
          <a:noFill/>
          <a:ln w="9525">
            <a:noFill/>
            <a:miter lim="800000"/>
            <a:headEnd/>
            <a:tailEnd/>
          </a:ln>
          <a:effectLst/>
        </p:spPr>
        <p:txBody>
          <a:bodyPr vert="horz" wrap="square" lIns="87279" tIns="43640" rIns="87279" bIns="43640" numCol="1" anchor="t" anchorCtr="0" compatLnSpc="1">
            <a:prstTxWarp prst="textNoShape">
              <a:avLst/>
            </a:prstTxWarp>
            <a:spAutoFit/>
          </a:bodyPr>
          <a:lstStyle/>
          <a:p>
            <a:pPr marL="266700" indent="-266700">
              <a:spcAft>
                <a:spcPts val="600"/>
              </a:spcAft>
              <a:tabLst>
                <a:tab pos="0" algn="l"/>
                <a:tab pos="266700" algn="l"/>
              </a:tabLst>
              <a:defRPr/>
            </a:pPr>
            <a:r>
              <a:rPr lang="de-DE" b="1" kern="0" dirty="0">
                <a:solidFill>
                  <a:schemeClr val="tx2"/>
                </a:solidFill>
                <a:latin typeface="Arial" pitchFamily="34" charset="0"/>
                <a:cs typeface="Arial" pitchFamily="34" charset="0"/>
              </a:rPr>
              <a:t>Ansiedlung Dortmund</a:t>
            </a:r>
          </a:p>
        </p:txBody>
      </p:sp>
      <p:sp>
        <p:nvSpPr>
          <p:cNvPr id="2" name="Rechteck 1"/>
          <p:cNvSpPr/>
          <p:nvPr/>
        </p:nvSpPr>
        <p:spPr>
          <a:xfrm>
            <a:off x="334434" y="732107"/>
            <a:ext cx="2943626" cy="400110"/>
          </a:xfrm>
          <a:prstGeom prst="rect">
            <a:avLst/>
          </a:prstGeom>
        </p:spPr>
        <p:txBody>
          <a:bodyPr wrap="none">
            <a:spAutoFit/>
          </a:bodyPr>
          <a:lstStyle/>
          <a:p>
            <a:pPr>
              <a:spcAft>
                <a:spcPts val="600"/>
              </a:spcAft>
              <a:tabLst>
                <a:tab pos="0" algn="l"/>
                <a:tab pos="266700" algn="l"/>
              </a:tabLst>
              <a:defRPr/>
            </a:pPr>
            <a:r>
              <a:rPr lang="de-DE" sz="2000" b="1" dirty="0">
                <a:solidFill>
                  <a:srgbClr val="00549F"/>
                </a:solidFill>
              </a:rPr>
              <a:t>Beispiel: YOUR-MÜSLI</a:t>
            </a:r>
          </a:p>
        </p:txBody>
      </p:sp>
      <p:sp>
        <p:nvSpPr>
          <p:cNvPr id="3" name="Textplatzhalter 2"/>
          <p:cNvSpPr>
            <a:spLocks noGrp="1"/>
          </p:cNvSpPr>
          <p:nvPr>
            <p:ph type="body" sz="quarter" idx="13"/>
          </p:nvPr>
        </p:nvSpPr>
        <p:spPr/>
        <p:txBody>
          <a:bodyPr/>
          <a:lstStyle/>
          <a:p>
            <a:r>
              <a:rPr lang="de-DE" sz="2000" dirty="0">
                <a:solidFill>
                  <a:srgbClr val="060606"/>
                </a:solidFill>
              </a:rPr>
              <a:t>Qualitative Verfahren der Standortplanung</a:t>
            </a:r>
          </a:p>
          <a:p>
            <a:r>
              <a:rPr lang="de-DE" dirty="0"/>
              <a:t>Stärken-Schwächen-Analyse</a:t>
            </a:r>
          </a:p>
          <a:p>
            <a:endParaRPr lang="de-DE" dirty="0"/>
          </a:p>
        </p:txBody>
      </p:sp>
      <p:sp>
        <p:nvSpPr>
          <p:cNvPr id="4" name="Rechteck 3">
            <a:extLst>
              <a:ext uri="{FF2B5EF4-FFF2-40B4-BE49-F238E27FC236}">
                <a16:creationId xmlns:a16="http://schemas.microsoft.com/office/drawing/2014/main" id="{0D0C9903-E1FD-4E24-A6C6-4A89F4F53C6E}"/>
              </a:ext>
            </a:extLst>
          </p:cNvPr>
          <p:cNvSpPr/>
          <p:nvPr/>
        </p:nvSpPr>
        <p:spPr>
          <a:xfrm rot="18386843">
            <a:off x="8595605" y="4652925"/>
            <a:ext cx="863710" cy="1365706"/>
          </a:xfrm>
          <a:prstGeom prst="rect">
            <a:avLst/>
          </a:prstGeom>
          <a:solidFill>
            <a:srgbClr val="FFFFFF">
              <a:alpha val="6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6" name="Rechteck 25">
            <a:extLst>
              <a:ext uri="{FF2B5EF4-FFF2-40B4-BE49-F238E27FC236}">
                <a16:creationId xmlns:a16="http://schemas.microsoft.com/office/drawing/2014/main" id="{38070568-F20F-4D4B-A865-89988C12A4FD}"/>
              </a:ext>
            </a:extLst>
          </p:cNvPr>
          <p:cNvSpPr/>
          <p:nvPr/>
        </p:nvSpPr>
        <p:spPr>
          <a:xfrm rot="14479178">
            <a:off x="2732683" y="4824130"/>
            <a:ext cx="863710" cy="1365706"/>
          </a:xfrm>
          <a:prstGeom prst="rect">
            <a:avLst/>
          </a:prstGeom>
          <a:solidFill>
            <a:srgbClr val="FFFFFF">
              <a:alpha val="61176"/>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22" name="Textfeld 21"/>
          <p:cNvSpPr txBox="1"/>
          <p:nvPr/>
        </p:nvSpPr>
        <p:spPr>
          <a:xfrm>
            <a:off x="1055357" y="4689161"/>
            <a:ext cx="4860620" cy="1562111"/>
          </a:xfrm>
          <a:prstGeom prst="rect">
            <a:avLst/>
          </a:prstGeom>
          <a:noFill/>
        </p:spPr>
        <p:txBody>
          <a:bodyPr wrap="square" rtlCol="0">
            <a:noAutofit/>
          </a:bodyPr>
          <a:lstStyle/>
          <a:p>
            <a:pPr marL="87313" indent="-87313">
              <a:spcBef>
                <a:spcPts val="600"/>
              </a:spcBef>
              <a:buFont typeface="Arial" pitchFamily="34" charset="0"/>
              <a:buChar char="•"/>
            </a:pPr>
            <a:r>
              <a:rPr lang="de-DE" sz="1600" dirty="0">
                <a:solidFill>
                  <a:srgbClr val="060606"/>
                </a:solidFill>
              </a:rPr>
              <a:t>Entwicklung zu einem neuen europäischen Mittelpunkt</a:t>
            </a:r>
          </a:p>
          <a:p>
            <a:pPr marL="87313" indent="-87313">
              <a:spcBef>
                <a:spcPts val="600"/>
              </a:spcBef>
              <a:buFont typeface="Arial" pitchFamily="34" charset="0"/>
              <a:buChar char="•"/>
            </a:pPr>
            <a:r>
              <a:rPr lang="de-DE" sz="1600" dirty="0">
                <a:solidFill>
                  <a:srgbClr val="060606"/>
                </a:solidFill>
              </a:rPr>
              <a:t>Verstärkte Ansiedlung moderner Technologieunternehmen</a:t>
            </a:r>
          </a:p>
          <a:p>
            <a:pPr marL="87313" indent="-87313">
              <a:spcBef>
                <a:spcPts val="600"/>
              </a:spcBef>
              <a:buFont typeface="Arial" pitchFamily="34" charset="0"/>
              <a:buChar char="•"/>
            </a:pPr>
            <a:r>
              <a:rPr lang="de-DE" sz="1600" dirty="0">
                <a:solidFill>
                  <a:srgbClr val="060606"/>
                </a:solidFill>
              </a:rPr>
              <a:t>Kundenfreundlicher Flughafen für allgemeine Luftfahrt </a:t>
            </a:r>
          </a:p>
        </p:txBody>
      </p:sp>
      <p:sp>
        <p:nvSpPr>
          <p:cNvPr id="21" name="Textfeld 20"/>
          <p:cNvSpPr txBox="1"/>
          <p:nvPr/>
        </p:nvSpPr>
        <p:spPr>
          <a:xfrm>
            <a:off x="6456047" y="4689161"/>
            <a:ext cx="5220666" cy="1419235"/>
          </a:xfrm>
          <a:prstGeom prst="rect">
            <a:avLst/>
          </a:prstGeom>
          <a:noFill/>
        </p:spPr>
        <p:txBody>
          <a:bodyPr wrap="square" rtlCol="0">
            <a:noAutofit/>
          </a:bodyPr>
          <a:lstStyle/>
          <a:p>
            <a:pPr marL="87313" indent="-87313">
              <a:spcBef>
                <a:spcPts val="600"/>
              </a:spcBef>
              <a:buFont typeface="Arial" pitchFamily="34" charset="0"/>
              <a:buChar char="•"/>
            </a:pPr>
            <a:r>
              <a:rPr lang="de-DE" sz="1600" dirty="0">
                <a:solidFill>
                  <a:srgbClr val="060606"/>
                </a:solidFill>
              </a:rPr>
              <a:t>Hohe Arbeitslosigkeit</a:t>
            </a:r>
          </a:p>
          <a:p>
            <a:pPr marL="87313" indent="-87313">
              <a:spcBef>
                <a:spcPts val="600"/>
              </a:spcBef>
              <a:buFont typeface="Arial" pitchFamily="34" charset="0"/>
              <a:buChar char="•"/>
            </a:pPr>
            <a:r>
              <a:rPr lang="de-DE" sz="1600" dirty="0">
                <a:solidFill>
                  <a:srgbClr val="060606"/>
                </a:solidFill>
              </a:rPr>
              <a:t>Schwache Kaufkraft in der Region (geringes BIP)</a:t>
            </a:r>
          </a:p>
          <a:p>
            <a:pPr marL="87313" indent="-87313">
              <a:spcBef>
                <a:spcPts val="600"/>
              </a:spcBef>
              <a:buFont typeface="Arial" pitchFamily="34" charset="0"/>
              <a:buChar char="•"/>
            </a:pPr>
            <a:r>
              <a:rPr lang="de-DE" sz="1600" dirty="0">
                <a:solidFill>
                  <a:srgbClr val="060606"/>
                </a:solidFill>
              </a:rPr>
              <a:t>Schlechte öffentliche Finanzlage</a:t>
            </a:r>
          </a:p>
        </p:txBody>
      </p:sp>
    </p:spTree>
    <p:extLst>
      <p:ext uri="{BB962C8B-B14F-4D97-AF65-F5344CB8AC3E}">
        <p14:creationId xmlns:p14="http://schemas.microsoft.com/office/powerpoint/2010/main" val="134997086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dirty="0"/>
              <a:t>Einführung </a:t>
            </a:r>
          </a:p>
          <a:p>
            <a:r>
              <a:rPr lang="de-DE" dirty="0">
                <a:solidFill>
                  <a:schemeClr val="tx1"/>
                </a:solidFill>
              </a:rPr>
              <a:t>Strategische Netzwerkplanung</a:t>
            </a:r>
          </a:p>
          <a:p>
            <a:pPr lvl="1"/>
            <a:r>
              <a:rPr lang="de-DE" dirty="0"/>
              <a:t>Grundlagen Standortplanung</a:t>
            </a:r>
          </a:p>
          <a:p>
            <a:pPr lvl="1"/>
            <a:r>
              <a:rPr lang="de-DE" dirty="0"/>
              <a:t>Qualitative Verfahren der Standortplanung</a:t>
            </a:r>
          </a:p>
          <a:p>
            <a:pPr lvl="1"/>
            <a:r>
              <a:rPr lang="de-DE" dirty="0"/>
              <a:t>Quantitative Verfahren der Standortplanung</a:t>
            </a:r>
          </a:p>
          <a:p>
            <a:pPr lvl="2">
              <a:buFont typeface="+mj-lt"/>
              <a:buAutoNum type="romanLcPeriod"/>
            </a:pPr>
            <a:r>
              <a:rPr lang="de-DE" dirty="0"/>
              <a:t>Distanzermittlung</a:t>
            </a:r>
          </a:p>
          <a:p>
            <a:pPr lvl="2">
              <a:buFont typeface="+mj-lt"/>
              <a:buAutoNum type="romanLcPeriod"/>
            </a:pPr>
            <a:r>
              <a:rPr lang="de-DE" dirty="0"/>
              <a:t>Standortplanung in Netzen</a:t>
            </a:r>
          </a:p>
          <a:p>
            <a:pPr lvl="2">
              <a:buFont typeface="+mj-lt"/>
              <a:buAutoNum type="romanLcPeriod"/>
            </a:pPr>
            <a:r>
              <a:rPr lang="de-DE" dirty="0">
                <a:solidFill>
                  <a:schemeClr val="tx1"/>
                </a:solidFill>
              </a:rPr>
              <a:t>Erweiterungen Standortplanungsmodelle</a:t>
            </a:r>
          </a:p>
          <a:p>
            <a:r>
              <a:rPr lang="de-DE" dirty="0"/>
              <a:t>Standortbezogene Prozessgestaltung</a:t>
            </a:r>
          </a:p>
          <a:p>
            <a:r>
              <a:rPr lang="de-DE" dirty="0"/>
              <a:t>Absatzplanung</a:t>
            </a:r>
          </a:p>
          <a:p>
            <a:r>
              <a:rPr lang="de-DE" dirty="0"/>
              <a:t>Produktionsprogrammplanung</a:t>
            </a:r>
          </a:p>
          <a:p>
            <a:r>
              <a:rPr lang="de-DE" dirty="0"/>
              <a:t>Bestandsmanagement</a:t>
            </a:r>
          </a:p>
          <a:p>
            <a:r>
              <a:rPr lang="de-DE" dirty="0"/>
              <a:t>Losgrößen- und Ressourceneinsatzplanung</a:t>
            </a:r>
          </a:p>
          <a:p>
            <a:r>
              <a:rPr lang="de-DE" dirty="0"/>
              <a:t>Distributionsplanung</a:t>
            </a:r>
          </a:p>
        </p:txBody>
      </p:sp>
      <p:sp>
        <p:nvSpPr>
          <p:cNvPr id="5" name="Textplatzhalter 4"/>
          <p:cNvSpPr>
            <a:spLocks noGrp="1"/>
          </p:cNvSpPr>
          <p:nvPr>
            <p:ph type="body" sz="quarter" idx="13"/>
          </p:nvPr>
        </p:nvSpPr>
        <p:spPr/>
        <p:txBody>
          <a:bodyPr/>
          <a:lstStyle/>
          <a:p>
            <a:r>
              <a:rPr lang="de-DE" sz="2000" dirty="0"/>
              <a:t>Überblick</a:t>
            </a:r>
          </a:p>
        </p:txBody>
      </p:sp>
      <p:sp>
        <p:nvSpPr>
          <p:cNvPr id="6" name="Rechteck 5"/>
          <p:cNvSpPr/>
          <p:nvPr/>
        </p:nvSpPr>
        <p:spPr>
          <a:xfrm>
            <a:off x="334434" y="1268723"/>
            <a:ext cx="6841704" cy="2621105"/>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Tree>
    <p:extLst>
      <p:ext uri="{BB962C8B-B14F-4D97-AF65-F5344CB8AC3E}">
        <p14:creationId xmlns:p14="http://schemas.microsoft.com/office/powerpoint/2010/main" val="296311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Gerade Verbindung mit Pfeil 24"/>
          <p:cNvCxnSpPr/>
          <p:nvPr/>
        </p:nvCxnSpPr>
        <p:spPr bwMode="auto">
          <a:xfrm flipV="1">
            <a:off x="1235379" y="1268724"/>
            <a:ext cx="1588" cy="4860621"/>
          </a:xfrm>
          <a:prstGeom prst="straightConnector1">
            <a:avLst/>
          </a:prstGeom>
          <a:solidFill>
            <a:schemeClr val="accent1"/>
          </a:solidFill>
          <a:ln w="19050" cap="flat" cmpd="sng" algn="ctr">
            <a:solidFill>
              <a:srgbClr val="000000"/>
            </a:solidFill>
            <a:prstDash val="solid"/>
            <a:round/>
            <a:headEnd type="none" w="med" len="med"/>
            <a:tailEnd type="triangle"/>
          </a:ln>
          <a:effectLst/>
        </p:spPr>
      </p:cxnSp>
      <p:cxnSp>
        <p:nvCxnSpPr>
          <p:cNvPr id="26" name="Gerade Verbindung mit Pfeil 25"/>
          <p:cNvCxnSpPr/>
          <p:nvPr/>
        </p:nvCxnSpPr>
        <p:spPr bwMode="auto">
          <a:xfrm>
            <a:off x="1235379" y="6129345"/>
            <a:ext cx="9541219" cy="0"/>
          </a:xfrm>
          <a:prstGeom prst="straightConnector1">
            <a:avLst/>
          </a:prstGeom>
          <a:solidFill>
            <a:schemeClr val="accent1"/>
          </a:solidFill>
          <a:ln w="19050" cap="flat" cmpd="sng" algn="ctr">
            <a:solidFill>
              <a:srgbClr val="000000"/>
            </a:solidFill>
            <a:prstDash val="solid"/>
            <a:round/>
            <a:headEnd type="none" w="med" len="med"/>
            <a:tailEnd type="triangle"/>
          </a:ln>
          <a:effectLst/>
        </p:spPr>
      </p:cxnSp>
      <p:sp>
        <p:nvSpPr>
          <p:cNvPr id="27" name="Textfeld 26"/>
          <p:cNvSpPr txBox="1"/>
          <p:nvPr/>
        </p:nvSpPr>
        <p:spPr>
          <a:xfrm rot="16200000">
            <a:off x="-1318993" y="3521540"/>
            <a:ext cx="4680600" cy="338554"/>
          </a:xfrm>
          <a:prstGeom prst="rect">
            <a:avLst/>
          </a:prstGeom>
          <a:noFill/>
        </p:spPr>
        <p:txBody>
          <a:bodyPr wrap="square" rtlCol="0">
            <a:spAutoFit/>
          </a:bodyPr>
          <a:lstStyle/>
          <a:p>
            <a:pPr algn="ctr"/>
            <a:r>
              <a:rPr lang="de-DE" sz="1600" dirty="0">
                <a:solidFill>
                  <a:srgbClr val="060606"/>
                </a:solidFill>
              </a:rPr>
              <a:t>niedrig			       hoch</a:t>
            </a:r>
          </a:p>
        </p:txBody>
      </p:sp>
      <p:sp>
        <p:nvSpPr>
          <p:cNvPr id="28" name="Textfeld 27"/>
          <p:cNvSpPr txBox="1"/>
          <p:nvPr/>
        </p:nvSpPr>
        <p:spPr>
          <a:xfrm>
            <a:off x="8191471" y="5645536"/>
            <a:ext cx="4000529" cy="369332"/>
          </a:xfrm>
          <a:prstGeom prst="rect">
            <a:avLst/>
          </a:prstGeom>
          <a:noFill/>
        </p:spPr>
        <p:txBody>
          <a:bodyPr vert="horz" wrap="none" lIns="36000" tIns="36000" rIns="36000" bIns="36000" rtlCol="0">
            <a:noAutofit/>
          </a:bodyPr>
          <a:lstStyle>
            <a:defPPr>
              <a:defRPr lang="de-DE"/>
            </a:defPPr>
            <a:lvl1pPr>
              <a:defRPr>
                <a:solidFill>
                  <a:srgbClr val="000000"/>
                </a:solidFill>
              </a:defRPr>
            </a:lvl1pPr>
          </a:lstStyle>
          <a:p>
            <a:pPr algn="ctr"/>
            <a:r>
              <a:rPr lang="de-DE" dirty="0"/>
              <a:t>Arbeitskräfteverfügbarkeit</a:t>
            </a:r>
          </a:p>
        </p:txBody>
      </p:sp>
      <p:sp>
        <p:nvSpPr>
          <p:cNvPr id="29" name="Textfeld 28"/>
          <p:cNvSpPr txBox="1"/>
          <p:nvPr/>
        </p:nvSpPr>
        <p:spPr>
          <a:xfrm>
            <a:off x="1235379" y="6129345"/>
            <a:ext cx="9901265" cy="338554"/>
          </a:xfrm>
          <a:prstGeom prst="rect">
            <a:avLst/>
          </a:prstGeom>
          <a:noFill/>
        </p:spPr>
        <p:txBody>
          <a:bodyPr wrap="square" rtlCol="0">
            <a:spAutoFit/>
          </a:bodyPr>
          <a:lstStyle/>
          <a:p>
            <a:r>
              <a:rPr lang="de-DE" sz="1600" dirty="0">
                <a:solidFill>
                  <a:srgbClr val="060606"/>
                </a:solidFill>
              </a:rPr>
              <a:t>niedrig  			              	                                                                          hoch</a:t>
            </a:r>
          </a:p>
        </p:txBody>
      </p:sp>
      <p:sp>
        <p:nvSpPr>
          <p:cNvPr id="30" name="Ellipse 29"/>
          <p:cNvSpPr/>
          <p:nvPr/>
        </p:nvSpPr>
        <p:spPr bwMode="auto">
          <a:xfrm>
            <a:off x="6559506" y="908678"/>
            <a:ext cx="3497000" cy="3261917"/>
          </a:xfrm>
          <a:prstGeom prst="ellipse">
            <a:avLst/>
          </a:prstGeom>
          <a:solidFill>
            <a:srgbClr val="00549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a:solidFill>
                <a:srgbClr val="060606"/>
              </a:solidFill>
              <a:latin typeface="Arial" charset="0"/>
            </a:endParaRPr>
          </a:p>
        </p:txBody>
      </p:sp>
      <p:sp>
        <p:nvSpPr>
          <p:cNvPr id="31" name="Ellipse 30"/>
          <p:cNvSpPr/>
          <p:nvPr/>
        </p:nvSpPr>
        <p:spPr bwMode="auto">
          <a:xfrm>
            <a:off x="2307163" y="1085907"/>
            <a:ext cx="1358839" cy="1262955"/>
          </a:xfrm>
          <a:prstGeom prst="ellipse">
            <a:avLst/>
          </a:prstGeom>
          <a:solidFill>
            <a:srgbClr val="00549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a:solidFill>
                <a:srgbClr val="060606"/>
              </a:solidFill>
              <a:latin typeface="Arial" charset="0"/>
            </a:endParaRPr>
          </a:p>
        </p:txBody>
      </p:sp>
      <p:sp>
        <p:nvSpPr>
          <p:cNvPr id="32" name="Ellipse 31"/>
          <p:cNvSpPr/>
          <p:nvPr/>
        </p:nvSpPr>
        <p:spPr bwMode="auto">
          <a:xfrm>
            <a:off x="4792851" y="3609023"/>
            <a:ext cx="2021434" cy="1943107"/>
          </a:xfrm>
          <a:prstGeom prst="ellipse">
            <a:avLst/>
          </a:prstGeom>
          <a:solidFill>
            <a:srgbClr val="00549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a:solidFill>
                <a:srgbClr val="060606"/>
              </a:solidFill>
              <a:latin typeface="Arial" charset="0"/>
            </a:endParaRPr>
          </a:p>
        </p:txBody>
      </p:sp>
      <p:sp>
        <p:nvSpPr>
          <p:cNvPr id="33" name="Textfeld 32"/>
          <p:cNvSpPr txBox="1"/>
          <p:nvPr/>
        </p:nvSpPr>
        <p:spPr>
          <a:xfrm>
            <a:off x="2377564" y="1493660"/>
            <a:ext cx="1197764" cy="369332"/>
          </a:xfrm>
          <a:prstGeom prst="rect">
            <a:avLst/>
          </a:prstGeom>
          <a:noFill/>
        </p:spPr>
        <p:txBody>
          <a:bodyPr wrap="none" rtlCol="0">
            <a:spAutoFit/>
          </a:bodyPr>
          <a:lstStyle/>
          <a:p>
            <a:r>
              <a:rPr lang="de-DE" b="1" i="1" dirty="0">
                <a:solidFill>
                  <a:schemeClr val="bg1"/>
                </a:solidFill>
              </a:rPr>
              <a:t>Frankfurt</a:t>
            </a:r>
          </a:p>
        </p:txBody>
      </p:sp>
      <p:sp>
        <p:nvSpPr>
          <p:cNvPr id="34" name="Textfeld 33"/>
          <p:cNvSpPr txBox="1"/>
          <p:nvPr/>
        </p:nvSpPr>
        <p:spPr>
          <a:xfrm>
            <a:off x="5375908" y="4350607"/>
            <a:ext cx="867545" cy="461665"/>
          </a:xfrm>
          <a:prstGeom prst="rect">
            <a:avLst/>
          </a:prstGeom>
          <a:noFill/>
        </p:spPr>
        <p:txBody>
          <a:bodyPr wrap="none" rtlCol="0">
            <a:spAutoFit/>
          </a:bodyPr>
          <a:lstStyle/>
          <a:p>
            <a:r>
              <a:rPr lang="de-DE" sz="2400" b="1" i="1" dirty="0">
                <a:solidFill>
                  <a:schemeClr val="bg1"/>
                </a:solidFill>
              </a:rPr>
              <a:t>Köln</a:t>
            </a:r>
          </a:p>
        </p:txBody>
      </p:sp>
      <p:sp>
        <p:nvSpPr>
          <p:cNvPr id="35" name="Textfeld 34"/>
          <p:cNvSpPr txBox="1"/>
          <p:nvPr/>
        </p:nvSpPr>
        <p:spPr>
          <a:xfrm>
            <a:off x="7480696" y="2308803"/>
            <a:ext cx="1654620" cy="461665"/>
          </a:xfrm>
          <a:prstGeom prst="rect">
            <a:avLst/>
          </a:prstGeom>
          <a:noFill/>
        </p:spPr>
        <p:txBody>
          <a:bodyPr wrap="none" rtlCol="0">
            <a:spAutoFit/>
          </a:bodyPr>
          <a:lstStyle/>
          <a:p>
            <a:r>
              <a:rPr lang="de-DE" sz="2400" b="1" i="1" dirty="0">
                <a:solidFill>
                  <a:schemeClr val="bg1"/>
                </a:solidFill>
              </a:rPr>
              <a:t>Dortmund</a:t>
            </a:r>
          </a:p>
        </p:txBody>
      </p:sp>
      <p:sp>
        <p:nvSpPr>
          <p:cNvPr id="36" name="Ellipse 35"/>
          <p:cNvSpPr/>
          <p:nvPr/>
        </p:nvSpPr>
        <p:spPr bwMode="auto">
          <a:xfrm>
            <a:off x="10416551" y="4726307"/>
            <a:ext cx="936000" cy="936000"/>
          </a:xfrm>
          <a:prstGeom prst="ellipse">
            <a:avLst/>
          </a:prstGeom>
          <a:solidFill>
            <a:srgbClr val="00549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a:solidFill>
                <a:srgbClr val="060606"/>
              </a:solidFill>
              <a:latin typeface="Arial" charset="0"/>
            </a:endParaRPr>
          </a:p>
        </p:txBody>
      </p:sp>
      <p:sp>
        <p:nvSpPr>
          <p:cNvPr id="37" name="Ellipse 36"/>
          <p:cNvSpPr/>
          <p:nvPr/>
        </p:nvSpPr>
        <p:spPr bwMode="auto">
          <a:xfrm>
            <a:off x="9635252" y="4942307"/>
            <a:ext cx="720092" cy="720000"/>
          </a:xfrm>
          <a:prstGeom prst="ellipse">
            <a:avLst/>
          </a:prstGeom>
          <a:solidFill>
            <a:srgbClr val="00549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a:solidFill>
                <a:srgbClr val="060606"/>
              </a:solidFill>
              <a:latin typeface="Arial" charset="0"/>
            </a:endParaRPr>
          </a:p>
        </p:txBody>
      </p:sp>
      <p:sp>
        <p:nvSpPr>
          <p:cNvPr id="38" name="Ellipse 37"/>
          <p:cNvSpPr/>
          <p:nvPr/>
        </p:nvSpPr>
        <p:spPr bwMode="auto">
          <a:xfrm>
            <a:off x="9033977" y="5122307"/>
            <a:ext cx="540069" cy="540000"/>
          </a:xfrm>
          <a:prstGeom prst="ellipse">
            <a:avLst/>
          </a:prstGeom>
          <a:solidFill>
            <a:srgbClr val="00549F"/>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de-DE" sz="1600">
              <a:solidFill>
                <a:srgbClr val="060606"/>
              </a:solidFill>
              <a:latin typeface="Arial" charset="0"/>
            </a:endParaRPr>
          </a:p>
        </p:txBody>
      </p:sp>
      <p:sp>
        <p:nvSpPr>
          <p:cNvPr id="39" name="Textfeld 38"/>
          <p:cNvSpPr txBox="1"/>
          <p:nvPr/>
        </p:nvSpPr>
        <p:spPr>
          <a:xfrm>
            <a:off x="4690784" y="6293714"/>
            <a:ext cx="3339376" cy="369332"/>
          </a:xfrm>
          <a:prstGeom prst="rect">
            <a:avLst/>
          </a:prstGeom>
          <a:noFill/>
        </p:spPr>
        <p:txBody>
          <a:bodyPr wrap="none" rtlCol="0">
            <a:spAutoFit/>
          </a:bodyPr>
          <a:lstStyle/>
          <a:p>
            <a:r>
              <a:rPr lang="de-DE" dirty="0">
                <a:solidFill>
                  <a:srgbClr val="060606"/>
                </a:solidFill>
              </a:rPr>
              <a:t>Erweiterbarkeit des Standortes</a:t>
            </a:r>
          </a:p>
        </p:txBody>
      </p:sp>
      <p:sp>
        <p:nvSpPr>
          <p:cNvPr id="4" name="Textfeld 3"/>
          <p:cNvSpPr txBox="1"/>
          <p:nvPr/>
        </p:nvSpPr>
        <p:spPr>
          <a:xfrm>
            <a:off x="470215" y="2569931"/>
            <a:ext cx="539055" cy="2078183"/>
          </a:xfrm>
          <a:prstGeom prst="rect">
            <a:avLst/>
          </a:prstGeom>
          <a:noFill/>
        </p:spPr>
        <p:txBody>
          <a:bodyPr vert="vert270" wrap="none" lIns="36000" tIns="36000" rIns="36000" bIns="36000" rtlCol="0">
            <a:noAutofit/>
          </a:bodyPr>
          <a:lstStyle/>
          <a:p>
            <a:r>
              <a:rPr lang="de-DE" dirty="0">
                <a:solidFill>
                  <a:srgbClr val="000000"/>
                </a:solidFill>
              </a:rPr>
              <a:t>Verkehrsanbindung</a:t>
            </a:r>
          </a:p>
        </p:txBody>
      </p:sp>
      <p:sp>
        <p:nvSpPr>
          <p:cNvPr id="21" name="Textplatzhalter 2"/>
          <p:cNvSpPr>
            <a:spLocks noGrp="1"/>
          </p:cNvSpPr>
          <p:nvPr>
            <p:ph type="body" sz="quarter" idx="13"/>
          </p:nvPr>
        </p:nvSpPr>
        <p:spPr>
          <a:prstGeom prst="rect">
            <a:avLst/>
          </a:prstGeom>
        </p:spPr>
        <p:txBody>
          <a:bodyPr/>
          <a:lstStyle/>
          <a:p>
            <a:r>
              <a:rPr lang="de-DE" sz="2000" dirty="0">
                <a:solidFill>
                  <a:srgbClr val="060606"/>
                </a:solidFill>
              </a:rPr>
              <a:t>Qualitative Verfahren der Standortplanung</a:t>
            </a:r>
          </a:p>
          <a:p>
            <a:r>
              <a:rPr lang="de-DE" dirty="0"/>
              <a:t>Portfoliotechnik</a:t>
            </a:r>
          </a:p>
        </p:txBody>
      </p:sp>
      <p:sp>
        <p:nvSpPr>
          <p:cNvPr id="20" name="Rechteck 19"/>
          <p:cNvSpPr/>
          <p:nvPr/>
        </p:nvSpPr>
        <p:spPr>
          <a:xfrm>
            <a:off x="334434" y="736309"/>
            <a:ext cx="2943626" cy="400110"/>
          </a:xfrm>
          <a:prstGeom prst="rect">
            <a:avLst/>
          </a:prstGeom>
        </p:spPr>
        <p:txBody>
          <a:bodyPr wrap="none">
            <a:spAutoFit/>
          </a:bodyPr>
          <a:lstStyle/>
          <a:p>
            <a:pPr>
              <a:spcAft>
                <a:spcPts val="600"/>
              </a:spcAft>
              <a:tabLst>
                <a:tab pos="0" algn="l"/>
                <a:tab pos="266700" algn="l"/>
              </a:tabLst>
              <a:defRPr/>
            </a:pPr>
            <a:r>
              <a:rPr lang="de-DE" sz="2000" b="1" dirty="0">
                <a:solidFill>
                  <a:srgbClr val="00549F"/>
                </a:solidFill>
              </a:rPr>
              <a:t>Beispiel: YOUR-MÜSLI</a:t>
            </a:r>
          </a:p>
        </p:txBody>
      </p:sp>
    </p:spTree>
    <p:extLst>
      <p:ext uri="{BB962C8B-B14F-4D97-AF65-F5344CB8AC3E}">
        <p14:creationId xmlns:p14="http://schemas.microsoft.com/office/powerpoint/2010/main" val="53249082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spect="1" noChangeArrowheads="1"/>
          </p:cNvSpPr>
          <p:nvPr/>
        </p:nvSpPr>
        <p:spPr>
          <a:xfrm>
            <a:off x="5375908" y="1139416"/>
            <a:ext cx="6362862" cy="4944718"/>
          </a:xfrm>
          <a:prstGeom prst="rect">
            <a:avLst/>
          </a:prstGeom>
          <a:noFill/>
        </p:spPr>
        <p:txBody>
          <a:bodyPr lIns="87279" tIns="43640" rIns="87279" bIns="43640"/>
          <a:lstStyle>
            <a:lvl1pPr marL="180975" indent="-180975" algn="l" rtl="0" eaLnBrk="1" fontAlgn="base" hangingPunct="1">
              <a:spcBef>
                <a:spcPct val="40000"/>
              </a:spcBef>
              <a:spcAft>
                <a:spcPct val="0"/>
              </a:spcAft>
              <a:buFont typeface="Tahoma" pitchFamily="34" charset="0"/>
              <a:buChar char="•"/>
              <a:defRPr sz="2000">
                <a:solidFill>
                  <a:srgbClr val="696C6E"/>
                </a:solidFill>
                <a:latin typeface="Arial" pitchFamily="34" charset="0"/>
                <a:ea typeface="+mn-ea"/>
                <a:cs typeface="Arial" pitchFamily="34" charset="0"/>
              </a:defRPr>
            </a:lvl1pPr>
            <a:lvl2pPr marL="539750" indent="-180000" algn="l" rtl="0" eaLnBrk="1" fontAlgn="base" hangingPunct="1">
              <a:spcBef>
                <a:spcPct val="40000"/>
              </a:spcBef>
              <a:spcAft>
                <a:spcPct val="0"/>
              </a:spcAft>
              <a:buFont typeface="Arial" pitchFamily="34" charset="0"/>
              <a:buChar char="•"/>
              <a:defRPr sz="2000">
                <a:solidFill>
                  <a:srgbClr val="696C6E"/>
                </a:solidFill>
                <a:latin typeface="Arial" pitchFamily="34" charset="0"/>
                <a:cs typeface="Arial" pitchFamily="34" charset="0"/>
              </a:defRPr>
            </a:lvl2pPr>
            <a:lvl3pPr marL="900000" indent="-180000" algn="l" rtl="0" eaLnBrk="1" fontAlgn="base" hangingPunct="1">
              <a:spcBef>
                <a:spcPct val="40000"/>
              </a:spcBef>
              <a:spcAft>
                <a:spcPct val="0"/>
              </a:spcAft>
              <a:buFont typeface="Arial" pitchFamily="34" charset="0"/>
              <a:buChar char="•"/>
              <a:defRPr sz="2000">
                <a:solidFill>
                  <a:srgbClr val="696C6E"/>
                </a:solidFill>
                <a:latin typeface="Arial" pitchFamily="34" charset="0"/>
                <a:cs typeface="Arial" pitchFamily="34" charset="0"/>
              </a:defRPr>
            </a:lvl3pPr>
            <a:lvl4pPr marL="1260000" indent="-180000" algn="l" rtl="0" eaLnBrk="1" fontAlgn="base" hangingPunct="1">
              <a:spcBef>
                <a:spcPct val="40000"/>
              </a:spcBef>
              <a:spcAft>
                <a:spcPct val="0"/>
              </a:spcAft>
              <a:buFont typeface="Arial" pitchFamily="34" charset="0"/>
              <a:buChar char="•"/>
              <a:defRPr sz="2000">
                <a:solidFill>
                  <a:srgbClr val="696C6E"/>
                </a:solidFill>
                <a:latin typeface="Arial" pitchFamily="34" charset="0"/>
                <a:cs typeface="Arial" pitchFamily="34" charset="0"/>
              </a:defRPr>
            </a:lvl4pPr>
            <a:lvl5pPr marL="1620000" indent="-179388" algn="l" rtl="0" eaLnBrk="1" fontAlgn="base" hangingPunct="1">
              <a:spcBef>
                <a:spcPct val="40000"/>
              </a:spcBef>
              <a:spcAft>
                <a:spcPct val="0"/>
              </a:spcAft>
              <a:buFont typeface="Arial" pitchFamily="34" charset="0"/>
              <a:buChar char="•"/>
              <a:defRPr sz="2000">
                <a:solidFill>
                  <a:srgbClr val="696C6E"/>
                </a:solidFill>
                <a:latin typeface="Arial" pitchFamily="34" charset="0"/>
                <a:cs typeface="Arial" pitchFamily="34" charset="0"/>
              </a:defRPr>
            </a:lvl5pPr>
            <a:lvl6pPr marL="3508375" indent="-180975" algn="l" rtl="0" eaLnBrk="1" fontAlgn="base" hangingPunct="1">
              <a:spcBef>
                <a:spcPct val="40000"/>
              </a:spcBef>
              <a:spcAft>
                <a:spcPct val="0"/>
              </a:spcAft>
              <a:buChar char="»"/>
              <a:defRPr sz="2100">
                <a:solidFill>
                  <a:srgbClr val="696C6E"/>
                </a:solidFill>
                <a:latin typeface="+mn-lt"/>
              </a:defRPr>
            </a:lvl6pPr>
            <a:lvl7pPr marL="3965575" indent="-180975" algn="l" rtl="0" eaLnBrk="1" fontAlgn="base" hangingPunct="1">
              <a:spcBef>
                <a:spcPct val="40000"/>
              </a:spcBef>
              <a:spcAft>
                <a:spcPct val="0"/>
              </a:spcAft>
              <a:buChar char="»"/>
              <a:defRPr sz="2100">
                <a:solidFill>
                  <a:srgbClr val="696C6E"/>
                </a:solidFill>
                <a:latin typeface="+mn-lt"/>
              </a:defRPr>
            </a:lvl7pPr>
            <a:lvl8pPr marL="4422775" indent="-180975" algn="l" rtl="0" eaLnBrk="1" fontAlgn="base" hangingPunct="1">
              <a:spcBef>
                <a:spcPct val="40000"/>
              </a:spcBef>
              <a:spcAft>
                <a:spcPct val="0"/>
              </a:spcAft>
              <a:buChar char="»"/>
              <a:defRPr sz="2100">
                <a:solidFill>
                  <a:srgbClr val="696C6E"/>
                </a:solidFill>
                <a:latin typeface="+mn-lt"/>
              </a:defRPr>
            </a:lvl8pPr>
            <a:lvl9pPr marL="4879975" indent="-180975" algn="l" rtl="0" eaLnBrk="1" fontAlgn="base" hangingPunct="1">
              <a:spcBef>
                <a:spcPct val="40000"/>
              </a:spcBef>
              <a:spcAft>
                <a:spcPct val="0"/>
              </a:spcAft>
              <a:buChar char="»"/>
              <a:defRPr sz="2100">
                <a:solidFill>
                  <a:srgbClr val="696C6E"/>
                </a:solidFill>
                <a:latin typeface="+mn-lt"/>
              </a:defRPr>
            </a:lvl9pPr>
          </a:lstStyle>
          <a:p>
            <a:pPr marL="0" indent="0">
              <a:spcAft>
                <a:spcPts val="0"/>
              </a:spcAft>
              <a:buNone/>
            </a:pPr>
            <a:endParaRPr lang="de-DE" sz="1800" dirty="0">
              <a:solidFill>
                <a:srgbClr val="060606"/>
              </a:solidFill>
            </a:endParaRPr>
          </a:p>
          <a:p>
            <a:pPr marL="0" indent="0">
              <a:spcAft>
                <a:spcPts val="0"/>
              </a:spcAft>
              <a:buNone/>
            </a:pPr>
            <a:r>
              <a:rPr lang="de-DE" sz="1800" dirty="0">
                <a:solidFill>
                  <a:srgbClr val="060606"/>
                </a:solidFill>
              </a:rPr>
              <a:t>Vorauswahl von möglichen Standorten</a:t>
            </a:r>
          </a:p>
          <a:p>
            <a:pPr marL="0" indent="0">
              <a:spcAft>
                <a:spcPts val="0"/>
              </a:spcAft>
              <a:buNone/>
            </a:pPr>
            <a:endParaRPr lang="de-DE" sz="1800" dirty="0">
              <a:solidFill>
                <a:srgbClr val="060606"/>
              </a:solidFill>
            </a:endParaRPr>
          </a:p>
          <a:p>
            <a:pPr marL="0" indent="0">
              <a:spcAft>
                <a:spcPts val="0"/>
              </a:spcAft>
              <a:buNone/>
            </a:pPr>
            <a:r>
              <a:rPr lang="de-DE" sz="1800" dirty="0">
                <a:solidFill>
                  <a:srgbClr val="060606"/>
                </a:solidFill>
              </a:rPr>
              <a:t>Definition der relevanten Standortfaktoren (Anforderungen)</a:t>
            </a:r>
          </a:p>
          <a:p>
            <a:pPr marL="0" indent="0">
              <a:spcAft>
                <a:spcPts val="0"/>
              </a:spcAft>
              <a:buNone/>
            </a:pPr>
            <a:endParaRPr lang="de-DE" sz="1800" dirty="0">
              <a:solidFill>
                <a:srgbClr val="060606"/>
              </a:solidFill>
            </a:endParaRPr>
          </a:p>
          <a:p>
            <a:pPr marL="0" indent="0">
              <a:spcAft>
                <a:spcPts val="0"/>
              </a:spcAft>
              <a:buNone/>
            </a:pPr>
            <a:r>
              <a:rPr lang="de-DE" sz="1800" dirty="0">
                <a:solidFill>
                  <a:srgbClr val="060606"/>
                </a:solidFill>
              </a:rPr>
              <a:t>Üblicherweise gilt: </a:t>
            </a:r>
          </a:p>
          <a:p>
            <a:pPr>
              <a:spcAft>
                <a:spcPts val="0"/>
              </a:spcAft>
            </a:pPr>
            <a:endParaRPr lang="de-DE" sz="1200" dirty="0">
              <a:solidFill>
                <a:srgbClr val="060606"/>
              </a:solidFill>
            </a:endParaRPr>
          </a:p>
          <a:p>
            <a:pPr marL="0" indent="0">
              <a:spcAft>
                <a:spcPts val="600"/>
              </a:spcAft>
              <a:buNone/>
            </a:pPr>
            <a:r>
              <a:rPr lang="de-DE" sz="1800" dirty="0">
                <a:solidFill>
                  <a:srgbClr val="060606"/>
                </a:solidFill>
              </a:rPr>
              <a:t>Operationalisierung der Zielkriterien auf einer nominalen Skala (Welche Kriterienausprägungen erhalten welche Punktzahl?)</a:t>
            </a:r>
          </a:p>
          <a:p>
            <a:pPr marL="0" indent="0">
              <a:spcAft>
                <a:spcPts val="1200"/>
              </a:spcAft>
              <a:buNone/>
            </a:pPr>
            <a:r>
              <a:rPr lang="de-DE" sz="1800" dirty="0">
                <a:solidFill>
                  <a:srgbClr val="060606"/>
                </a:solidFill>
              </a:rPr>
              <a:t>Alternativen hinsichtlich der Kriterien bewerten (Übereinstimmung der Bedingungen mit den Anforderungen); Ergebnis: Teilnutzenwerte</a:t>
            </a:r>
          </a:p>
          <a:p>
            <a:pPr marL="0" indent="0">
              <a:spcAft>
                <a:spcPts val="0"/>
              </a:spcAft>
              <a:buNone/>
            </a:pPr>
            <a:r>
              <a:rPr lang="de-DE" sz="1800" dirty="0">
                <a:solidFill>
                  <a:srgbClr val="060606"/>
                </a:solidFill>
              </a:rPr>
              <a:t>Addition der Teilnutzenwerte zu einem Gesamtnutzenwert, welcher die Basis für die Entscheidung darstellt</a:t>
            </a:r>
          </a:p>
        </p:txBody>
      </p:sp>
      <p:sp>
        <p:nvSpPr>
          <p:cNvPr id="32" name="AutoShape 9"/>
          <p:cNvSpPr>
            <a:spLocks noChangeArrowheads="1"/>
          </p:cNvSpPr>
          <p:nvPr/>
        </p:nvSpPr>
        <p:spPr bwMode="auto">
          <a:xfrm rot="5400000">
            <a:off x="2146791" y="3618932"/>
            <a:ext cx="914921" cy="4930404"/>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31" name="AutoShape 9"/>
          <p:cNvSpPr>
            <a:spLocks noChangeArrowheads="1"/>
          </p:cNvSpPr>
          <p:nvPr/>
        </p:nvSpPr>
        <p:spPr bwMode="auto">
          <a:xfrm rot="5400000">
            <a:off x="2146791" y="2732727"/>
            <a:ext cx="914921" cy="4930404"/>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29" name="AutoShape 9"/>
          <p:cNvSpPr>
            <a:spLocks noChangeArrowheads="1"/>
          </p:cNvSpPr>
          <p:nvPr/>
        </p:nvSpPr>
        <p:spPr bwMode="auto">
          <a:xfrm rot="5400000">
            <a:off x="2146791" y="1846524"/>
            <a:ext cx="914921" cy="4930404"/>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algn="ctr"/>
            <a:endParaRPr lang="de-DE" dirty="0">
              <a:solidFill>
                <a:schemeClr val="bg1"/>
              </a:solidFill>
            </a:endParaRPr>
          </a:p>
        </p:txBody>
      </p:sp>
      <p:sp>
        <p:nvSpPr>
          <p:cNvPr id="33" name="AutoShape 9"/>
          <p:cNvSpPr>
            <a:spLocks noChangeArrowheads="1"/>
          </p:cNvSpPr>
          <p:nvPr/>
        </p:nvSpPr>
        <p:spPr bwMode="auto">
          <a:xfrm rot="5400000">
            <a:off x="2146791" y="960321"/>
            <a:ext cx="914921" cy="4930404"/>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30" name="AutoShape 9"/>
          <p:cNvSpPr>
            <a:spLocks noChangeArrowheads="1"/>
          </p:cNvSpPr>
          <p:nvPr/>
        </p:nvSpPr>
        <p:spPr bwMode="auto">
          <a:xfrm rot="5400000">
            <a:off x="2146792" y="74118"/>
            <a:ext cx="914921" cy="4930404"/>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18" name="AutoShape 9"/>
          <p:cNvSpPr>
            <a:spLocks noChangeArrowheads="1"/>
          </p:cNvSpPr>
          <p:nvPr/>
        </p:nvSpPr>
        <p:spPr bwMode="auto">
          <a:xfrm rot="5400000">
            <a:off x="2146792" y="-812085"/>
            <a:ext cx="914921" cy="4930404"/>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42" name="Text Box 10"/>
          <p:cNvSpPr txBox="1">
            <a:spLocks noChangeArrowheads="1"/>
          </p:cNvSpPr>
          <p:nvPr/>
        </p:nvSpPr>
        <p:spPr bwMode="auto">
          <a:xfrm>
            <a:off x="1530849" y="1539537"/>
            <a:ext cx="2437725" cy="375409"/>
          </a:xfrm>
          <a:prstGeom prst="rect">
            <a:avLst/>
          </a:prstGeom>
          <a:noFill/>
          <a:ln w="9525">
            <a:noFill/>
            <a:miter lim="800000"/>
            <a:headEnd/>
            <a:tailEnd/>
          </a:ln>
        </p:spPr>
        <p:txBody>
          <a:bodyPr wrap="none">
            <a:spAutoFit/>
          </a:bodyPr>
          <a:lstStyle/>
          <a:p>
            <a:r>
              <a:rPr lang="de-DE" dirty="0">
                <a:solidFill>
                  <a:schemeClr val="bg1"/>
                </a:solidFill>
              </a:rPr>
              <a:t>Alternativen festlegen</a:t>
            </a:r>
          </a:p>
        </p:txBody>
      </p:sp>
      <p:sp>
        <p:nvSpPr>
          <p:cNvPr id="43" name="Text Box 11"/>
          <p:cNvSpPr txBox="1">
            <a:spLocks noChangeArrowheads="1"/>
          </p:cNvSpPr>
          <p:nvPr/>
        </p:nvSpPr>
        <p:spPr bwMode="auto">
          <a:xfrm>
            <a:off x="1446296" y="2411380"/>
            <a:ext cx="2606830" cy="375409"/>
          </a:xfrm>
          <a:prstGeom prst="rect">
            <a:avLst/>
          </a:prstGeom>
          <a:noFill/>
          <a:ln w="9525">
            <a:noFill/>
            <a:miter lim="800000"/>
            <a:headEnd/>
            <a:tailEnd/>
          </a:ln>
        </p:spPr>
        <p:txBody>
          <a:bodyPr wrap="none">
            <a:spAutoFit/>
          </a:bodyPr>
          <a:lstStyle/>
          <a:p>
            <a:r>
              <a:rPr lang="de-DE" dirty="0">
                <a:solidFill>
                  <a:schemeClr val="bg1"/>
                </a:solidFill>
              </a:rPr>
              <a:t>Zielkriterien bestimmen</a:t>
            </a:r>
          </a:p>
        </p:txBody>
      </p:sp>
      <p:sp>
        <p:nvSpPr>
          <p:cNvPr id="44" name="Text Box 12"/>
          <p:cNvSpPr txBox="1">
            <a:spLocks noChangeArrowheads="1"/>
          </p:cNvSpPr>
          <p:nvPr/>
        </p:nvSpPr>
        <p:spPr bwMode="auto">
          <a:xfrm>
            <a:off x="1725971" y="3177424"/>
            <a:ext cx="2047480" cy="656963"/>
          </a:xfrm>
          <a:prstGeom prst="rect">
            <a:avLst/>
          </a:prstGeom>
          <a:noFill/>
          <a:ln w="9525">
            <a:noFill/>
            <a:miter lim="800000"/>
            <a:headEnd/>
            <a:tailEnd/>
          </a:ln>
        </p:spPr>
        <p:txBody>
          <a:bodyPr wrap="none">
            <a:spAutoFit/>
          </a:bodyPr>
          <a:lstStyle/>
          <a:p>
            <a:pPr algn="ctr"/>
            <a:r>
              <a:rPr lang="de-DE" dirty="0" err="1">
                <a:solidFill>
                  <a:schemeClr val="bg1"/>
                </a:solidFill>
              </a:rPr>
              <a:t>Kriteriengewichte</a:t>
            </a:r>
            <a:r>
              <a:rPr lang="de-DE" dirty="0">
                <a:solidFill>
                  <a:schemeClr val="bg1"/>
                </a:solidFill>
              </a:rPr>
              <a:t> </a:t>
            </a:r>
          </a:p>
          <a:p>
            <a:pPr algn="ctr"/>
            <a:r>
              <a:rPr lang="de-DE" dirty="0">
                <a:solidFill>
                  <a:schemeClr val="bg1"/>
                </a:solidFill>
              </a:rPr>
              <a:t>festlegen</a:t>
            </a:r>
          </a:p>
        </p:txBody>
      </p:sp>
      <p:sp>
        <p:nvSpPr>
          <p:cNvPr id="46" name="Text Box 14"/>
          <p:cNvSpPr txBox="1">
            <a:spLocks noChangeArrowheads="1"/>
          </p:cNvSpPr>
          <p:nvPr/>
        </p:nvSpPr>
        <p:spPr bwMode="auto">
          <a:xfrm>
            <a:off x="1934100" y="5005381"/>
            <a:ext cx="1631223" cy="656963"/>
          </a:xfrm>
          <a:prstGeom prst="rect">
            <a:avLst/>
          </a:prstGeom>
          <a:noFill/>
          <a:ln w="9525">
            <a:noFill/>
            <a:miter lim="800000"/>
            <a:headEnd/>
            <a:tailEnd/>
          </a:ln>
        </p:spPr>
        <p:txBody>
          <a:bodyPr wrap="none">
            <a:spAutoFit/>
          </a:bodyPr>
          <a:lstStyle/>
          <a:p>
            <a:pPr algn="ctr"/>
            <a:r>
              <a:rPr lang="de-DE" dirty="0">
                <a:solidFill>
                  <a:schemeClr val="bg1"/>
                </a:solidFill>
              </a:rPr>
              <a:t>Kriterienwerte</a:t>
            </a:r>
          </a:p>
          <a:p>
            <a:pPr algn="ctr"/>
            <a:r>
              <a:rPr lang="de-DE" dirty="0">
                <a:solidFill>
                  <a:schemeClr val="bg1"/>
                </a:solidFill>
              </a:rPr>
              <a:t>zuordnen</a:t>
            </a:r>
          </a:p>
        </p:txBody>
      </p:sp>
      <p:sp>
        <p:nvSpPr>
          <p:cNvPr id="47" name="Text Box 15"/>
          <p:cNvSpPr txBox="1">
            <a:spLocks noChangeArrowheads="1"/>
          </p:cNvSpPr>
          <p:nvPr/>
        </p:nvSpPr>
        <p:spPr bwMode="auto">
          <a:xfrm>
            <a:off x="1910199" y="5846292"/>
            <a:ext cx="1679025" cy="656963"/>
          </a:xfrm>
          <a:prstGeom prst="rect">
            <a:avLst/>
          </a:prstGeom>
          <a:noFill/>
          <a:ln w="9525">
            <a:noFill/>
            <a:miter lim="800000"/>
            <a:headEnd/>
            <a:tailEnd/>
          </a:ln>
        </p:spPr>
        <p:txBody>
          <a:bodyPr wrap="none">
            <a:spAutoFit/>
          </a:bodyPr>
          <a:lstStyle/>
          <a:p>
            <a:pPr algn="ctr"/>
            <a:r>
              <a:rPr lang="de-DE" dirty="0">
                <a:solidFill>
                  <a:schemeClr val="bg1"/>
                </a:solidFill>
              </a:rPr>
              <a:t>Wertsynthese </a:t>
            </a:r>
          </a:p>
          <a:p>
            <a:pPr algn="ctr"/>
            <a:r>
              <a:rPr lang="de-DE" dirty="0">
                <a:solidFill>
                  <a:schemeClr val="bg1"/>
                </a:solidFill>
              </a:rPr>
              <a:t>durchführen</a:t>
            </a:r>
          </a:p>
        </p:txBody>
      </p:sp>
      <p:graphicFrame>
        <p:nvGraphicFramePr>
          <p:cNvPr id="48" name="Objekt 47"/>
          <p:cNvGraphicFramePr>
            <a:graphicFrameLocks noChangeAspect="1"/>
          </p:cNvGraphicFramePr>
          <p:nvPr>
            <p:extLst>
              <p:ext uri="{D42A27DB-BD31-4B8C-83A1-F6EECF244321}">
                <p14:modId xmlns:p14="http://schemas.microsoft.com/office/powerpoint/2010/main" val="2575607992"/>
              </p:ext>
            </p:extLst>
          </p:nvPr>
        </p:nvGraphicFramePr>
        <p:xfrm>
          <a:off x="7536184" y="2813058"/>
          <a:ext cx="1266769" cy="798717"/>
        </p:xfrm>
        <a:graphic>
          <a:graphicData uri="http://schemas.openxmlformats.org/presentationml/2006/ole">
            <mc:AlternateContent xmlns:mc="http://schemas.openxmlformats.org/markup-compatibility/2006">
              <mc:Choice xmlns:v="urn:schemas-microsoft-com:vml" Requires="v">
                <p:oleObj spid="_x0000_s1380" name="Formel" r:id="rId3" imgW="685800" imgH="431800" progId="">
                  <p:embed/>
                </p:oleObj>
              </mc:Choice>
              <mc:Fallback>
                <p:oleObj name="Formel" r:id="rId3" imgW="685800" imgH="431800" progId="">
                  <p:embed/>
                  <p:pic>
                    <p:nvPicPr>
                      <p:cNvPr id="0"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84" y="2813058"/>
                        <a:ext cx="1266769" cy="798717"/>
                      </a:xfrm>
                      <a:prstGeom prst="rect">
                        <a:avLst/>
                      </a:prstGeom>
                      <a:noFill/>
                      <a:extLst/>
                    </p:spPr>
                  </p:pic>
                </p:oleObj>
              </mc:Fallback>
            </mc:AlternateContent>
          </a:graphicData>
        </a:graphic>
      </p:graphicFrame>
      <p:sp>
        <p:nvSpPr>
          <p:cNvPr id="19" name="Textplatzhalter 2"/>
          <p:cNvSpPr>
            <a:spLocks noGrp="1"/>
          </p:cNvSpPr>
          <p:nvPr>
            <p:ph type="body" sz="quarter" idx="13"/>
          </p:nvPr>
        </p:nvSpPr>
        <p:spPr>
          <a:prstGeom prst="rect">
            <a:avLst/>
          </a:prstGeom>
        </p:spPr>
        <p:txBody>
          <a:bodyPr/>
          <a:lstStyle/>
          <a:p>
            <a:r>
              <a:rPr lang="de-DE" sz="2000" dirty="0">
                <a:solidFill>
                  <a:srgbClr val="060606"/>
                </a:solidFill>
              </a:rPr>
              <a:t>Qualitative Verfahren der Standortplanung</a:t>
            </a:r>
          </a:p>
          <a:p>
            <a:r>
              <a:rPr lang="de-DE" dirty="0"/>
              <a:t>Nutzwertanalyse</a:t>
            </a:r>
          </a:p>
        </p:txBody>
      </p:sp>
      <p:sp>
        <p:nvSpPr>
          <p:cNvPr id="3" name="Textfeld 2"/>
          <p:cNvSpPr txBox="1"/>
          <p:nvPr/>
        </p:nvSpPr>
        <p:spPr>
          <a:xfrm>
            <a:off x="1048549" y="739306"/>
            <a:ext cx="3572829" cy="400110"/>
          </a:xfrm>
          <a:prstGeom prst="rect">
            <a:avLst/>
          </a:prstGeom>
          <a:noFill/>
        </p:spPr>
        <p:txBody>
          <a:bodyPr wrap="square" rtlCol="0">
            <a:spAutoFit/>
          </a:bodyPr>
          <a:lstStyle/>
          <a:p>
            <a:r>
              <a:rPr lang="de-DE" sz="2000" b="1" dirty="0">
                <a:solidFill>
                  <a:srgbClr val="00549F"/>
                </a:solidFill>
              </a:rPr>
              <a:t>Vorgehen Nutzwertanalyse</a:t>
            </a:r>
          </a:p>
        </p:txBody>
      </p:sp>
      <p:sp>
        <p:nvSpPr>
          <p:cNvPr id="5" name="Textfeld 4">
            <a:extLst>
              <a:ext uri="{FF2B5EF4-FFF2-40B4-BE49-F238E27FC236}">
                <a16:creationId xmlns:a16="http://schemas.microsoft.com/office/drawing/2014/main" id="{0799CF3A-4938-4AA7-89E4-2BDF1DCE7A0D}"/>
              </a:ext>
            </a:extLst>
          </p:cNvPr>
          <p:cNvSpPr txBox="1"/>
          <p:nvPr/>
        </p:nvSpPr>
        <p:spPr>
          <a:xfrm>
            <a:off x="1490392" y="4043749"/>
            <a:ext cx="2518639" cy="923330"/>
          </a:xfrm>
          <a:prstGeom prst="rect">
            <a:avLst/>
          </a:prstGeom>
          <a:noFill/>
        </p:spPr>
        <p:txBody>
          <a:bodyPr wrap="none" rtlCol="0">
            <a:spAutoFit/>
          </a:bodyPr>
          <a:lstStyle/>
          <a:p>
            <a:pPr algn="ctr"/>
            <a:r>
              <a:rPr lang="de-DE" dirty="0" err="1">
                <a:solidFill>
                  <a:schemeClr val="bg1"/>
                </a:solidFill>
              </a:rPr>
              <a:t>Kriterienausprägungen</a:t>
            </a:r>
            <a:endParaRPr lang="de-DE" dirty="0">
              <a:solidFill>
                <a:schemeClr val="bg1"/>
              </a:solidFill>
            </a:endParaRPr>
          </a:p>
          <a:p>
            <a:pPr algn="ctr"/>
            <a:r>
              <a:rPr lang="de-DE" dirty="0">
                <a:solidFill>
                  <a:schemeClr val="bg1"/>
                </a:solidFill>
              </a:rPr>
              <a:t>beschreiben</a:t>
            </a:r>
          </a:p>
          <a:p>
            <a:endParaRPr lang="de-DE" dirty="0"/>
          </a:p>
        </p:txBody>
      </p:sp>
    </p:spTree>
    <p:extLst>
      <p:ext uri="{BB962C8B-B14F-4D97-AF65-F5344CB8AC3E}">
        <p14:creationId xmlns:p14="http://schemas.microsoft.com/office/powerpoint/2010/main" val="2816771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a:spLocks noGrp="1"/>
          </p:cNvSpPr>
          <p:nvPr>
            <p:ph type="body" sz="quarter" idx="12"/>
          </p:nvPr>
        </p:nvSpPr>
        <p:spPr>
          <a:xfrm>
            <a:off x="334433" y="760227"/>
            <a:ext cx="11523133" cy="5581650"/>
          </a:xfrm>
          <a:prstGeom prst="rect">
            <a:avLst/>
          </a:prstGeom>
        </p:spPr>
        <p:txBody>
          <a:bodyPr/>
          <a:lstStyle/>
          <a:p>
            <a:pPr marL="0" indent="0">
              <a:spcBef>
                <a:spcPts val="0"/>
              </a:spcBef>
              <a:spcAft>
                <a:spcPts val="600"/>
              </a:spcAft>
              <a:buNone/>
              <a:tabLst>
                <a:tab pos="0" algn="l"/>
                <a:tab pos="266700" algn="l"/>
              </a:tabLst>
              <a:defRPr/>
            </a:pPr>
            <a:r>
              <a:rPr lang="de-DE" sz="2000" b="1" dirty="0">
                <a:solidFill>
                  <a:srgbClr val="00549F"/>
                </a:solidFill>
              </a:rPr>
              <a:t>Beispiel: YOUR-MÜSLI</a:t>
            </a:r>
          </a:p>
        </p:txBody>
      </p:sp>
      <p:sp>
        <p:nvSpPr>
          <p:cNvPr id="3" name="Textplatzhalter 2"/>
          <p:cNvSpPr>
            <a:spLocks noGrp="1"/>
          </p:cNvSpPr>
          <p:nvPr>
            <p:ph type="body" sz="quarter" idx="13"/>
          </p:nvPr>
        </p:nvSpPr>
        <p:spPr/>
        <p:txBody>
          <a:bodyPr/>
          <a:lstStyle/>
          <a:p>
            <a:r>
              <a:rPr lang="de-DE" sz="2000" dirty="0"/>
              <a:t>Qualitative Verfahren der Standortplanung</a:t>
            </a:r>
          </a:p>
          <a:p>
            <a:r>
              <a:rPr lang="de-DE" dirty="0"/>
              <a:t>Nutzwertanalyse Beispiel</a:t>
            </a:r>
          </a:p>
        </p:txBody>
      </p:sp>
      <p:graphicFrame>
        <p:nvGraphicFramePr>
          <p:cNvPr id="5" name="Tabelle 4"/>
          <p:cNvGraphicFramePr>
            <a:graphicFrameLocks noGrp="1"/>
          </p:cNvGraphicFramePr>
          <p:nvPr>
            <p:extLst>
              <p:ext uri="{D42A27DB-BD31-4B8C-83A1-F6EECF244321}">
                <p14:modId xmlns:p14="http://schemas.microsoft.com/office/powerpoint/2010/main" val="605262014"/>
              </p:ext>
            </p:extLst>
          </p:nvPr>
        </p:nvGraphicFramePr>
        <p:xfrm>
          <a:off x="367026" y="1278007"/>
          <a:ext cx="11702325" cy="5220670"/>
        </p:xfrm>
        <a:graphic>
          <a:graphicData uri="http://schemas.openxmlformats.org/drawingml/2006/table">
            <a:tbl>
              <a:tblPr firstRow="1" bandRow="1">
                <a:effectLst/>
                <a:tableStyleId>{2D5ABB26-0587-4C30-8999-92F81FD0307C}</a:tableStyleId>
              </a:tblPr>
              <a:tblGrid>
                <a:gridCol w="4589149">
                  <a:extLst>
                    <a:ext uri="{9D8B030D-6E8A-4147-A177-3AD203B41FA5}">
                      <a16:colId xmlns:a16="http://schemas.microsoft.com/office/drawing/2014/main" val="20000"/>
                    </a:ext>
                  </a:extLst>
                </a:gridCol>
                <a:gridCol w="1147286">
                  <a:extLst>
                    <a:ext uri="{9D8B030D-6E8A-4147-A177-3AD203B41FA5}">
                      <a16:colId xmlns:a16="http://schemas.microsoft.com/office/drawing/2014/main" val="20001"/>
                    </a:ext>
                  </a:extLst>
                </a:gridCol>
                <a:gridCol w="1988630">
                  <a:extLst>
                    <a:ext uri="{9D8B030D-6E8A-4147-A177-3AD203B41FA5}">
                      <a16:colId xmlns:a16="http://schemas.microsoft.com/office/drawing/2014/main" val="20002"/>
                    </a:ext>
                  </a:extLst>
                </a:gridCol>
                <a:gridCol w="1988630">
                  <a:extLst>
                    <a:ext uri="{9D8B030D-6E8A-4147-A177-3AD203B41FA5}">
                      <a16:colId xmlns:a16="http://schemas.microsoft.com/office/drawing/2014/main" val="20003"/>
                    </a:ext>
                  </a:extLst>
                </a:gridCol>
                <a:gridCol w="1988630">
                  <a:extLst>
                    <a:ext uri="{9D8B030D-6E8A-4147-A177-3AD203B41FA5}">
                      <a16:colId xmlns:a16="http://schemas.microsoft.com/office/drawing/2014/main" val="20004"/>
                    </a:ext>
                  </a:extLst>
                </a:gridCol>
              </a:tblGrid>
              <a:tr h="745810">
                <a:tc>
                  <a:txBody>
                    <a:bodyPr/>
                    <a:lstStyle/>
                    <a:p>
                      <a:endParaRPr lang="de-DE" sz="1800" dirty="0">
                        <a:solidFill>
                          <a:schemeClr val="bg1"/>
                        </a:solidFill>
                        <a:latin typeface="Arial" pitchFamily="34" charset="0"/>
                        <a:cs typeface="Arial" pitchFamily="34" charset="0"/>
                      </a:endParaRPr>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solidFill>
                  </a:tcPr>
                </a:tc>
                <a:tc>
                  <a:txBody>
                    <a:bodyPr/>
                    <a:lstStyle/>
                    <a:p>
                      <a:pPr algn="ctr"/>
                      <a:r>
                        <a:rPr lang="de-DE" sz="1800" i="1" dirty="0">
                          <a:solidFill>
                            <a:schemeClr val="bg1"/>
                          </a:solidFill>
                          <a:latin typeface="Arial" pitchFamily="34" charset="0"/>
                          <a:cs typeface="Arial" pitchFamily="34" charset="0"/>
                        </a:rPr>
                        <a:t>g(i)</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00549F"/>
                    </a:solidFill>
                  </a:tcPr>
                </a:tc>
                <a:tc>
                  <a:txBody>
                    <a:bodyPr/>
                    <a:lstStyle/>
                    <a:p>
                      <a:pPr algn="ctr"/>
                      <a:r>
                        <a:rPr lang="de-DE" sz="1800" dirty="0">
                          <a:solidFill>
                            <a:schemeClr val="bg1"/>
                          </a:solidFill>
                          <a:latin typeface="Arial" pitchFamily="34" charset="0"/>
                          <a:cs typeface="Arial" pitchFamily="34" charset="0"/>
                        </a:rPr>
                        <a:t>Frankfurt a.M.</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549F"/>
                    </a:solidFill>
                  </a:tcPr>
                </a:tc>
                <a:tc>
                  <a:txBody>
                    <a:bodyPr/>
                    <a:lstStyle/>
                    <a:p>
                      <a:pPr algn="ctr"/>
                      <a:r>
                        <a:rPr lang="de-DE" sz="1800" dirty="0">
                          <a:solidFill>
                            <a:schemeClr val="bg1"/>
                          </a:solidFill>
                          <a:latin typeface="Arial" pitchFamily="34" charset="0"/>
                          <a:cs typeface="Arial" pitchFamily="34" charset="0"/>
                        </a:rPr>
                        <a:t>Köln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549F"/>
                    </a:solidFill>
                  </a:tcPr>
                </a:tc>
                <a:tc>
                  <a:txBody>
                    <a:bodyPr/>
                    <a:lstStyle/>
                    <a:p>
                      <a:pPr algn="ctr"/>
                      <a:r>
                        <a:rPr lang="de-DE" sz="1800" dirty="0">
                          <a:solidFill>
                            <a:schemeClr val="bg1"/>
                          </a:solidFill>
                          <a:latin typeface="Arial" pitchFamily="34" charset="0"/>
                          <a:cs typeface="Arial" pitchFamily="34" charset="0"/>
                        </a:rPr>
                        <a:t>Dortmund</a:t>
                      </a:r>
                    </a:p>
                  </a:txBody>
                  <a:tcPr anchor="ctr">
                    <a:lnL w="381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549F"/>
                    </a:solidFill>
                  </a:tcPr>
                </a:tc>
                <a:extLst>
                  <a:ext uri="{0D108BD9-81ED-4DB2-BD59-A6C34878D82A}">
                    <a16:rowId xmlns:a16="http://schemas.microsoft.com/office/drawing/2014/main" val="10000"/>
                  </a:ext>
                </a:extLst>
              </a:tr>
              <a:tr h="745810">
                <a:tc>
                  <a:txBody>
                    <a:bodyPr/>
                    <a:lstStyle/>
                    <a:p>
                      <a:pPr marL="273050" indent="-273050">
                        <a:buAutoNum type="arabicParenBoth"/>
                      </a:pPr>
                      <a:r>
                        <a:rPr lang="de-DE" sz="1800" dirty="0">
                          <a:solidFill>
                            <a:schemeClr val="bg1"/>
                          </a:solidFill>
                          <a:latin typeface="Arial" pitchFamily="34" charset="0"/>
                          <a:cs typeface="Arial" pitchFamily="34" charset="0"/>
                        </a:rPr>
                        <a:t> Arbeitskräftepotenzial</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49F"/>
                    </a:solidFill>
                  </a:tcPr>
                </a:tc>
                <a:tc>
                  <a:txBody>
                    <a:bodyPr/>
                    <a:lstStyle/>
                    <a:p>
                      <a:pPr algn="ctr"/>
                      <a:r>
                        <a:rPr lang="de-DE" sz="1800" dirty="0">
                          <a:solidFill>
                            <a:schemeClr val="bg1"/>
                          </a:solidFill>
                          <a:latin typeface="Arial" pitchFamily="34" charset="0"/>
                          <a:cs typeface="Arial" pitchFamily="34" charset="0"/>
                        </a:rPr>
                        <a:t>0,2</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49F"/>
                    </a:solidFill>
                  </a:tcPr>
                </a:tc>
                <a:tc>
                  <a:txBody>
                    <a:bodyPr/>
                    <a:lstStyle/>
                    <a:p>
                      <a:pPr algn="ctr" rtl="0" fontAlgn="ctr"/>
                      <a:r>
                        <a:rPr lang="en-DE" sz="1800" b="0" i="0" u="none" strike="noStrike">
                          <a:solidFill>
                            <a:srgbClr val="060606"/>
                          </a:solidFill>
                          <a:effectLst/>
                          <a:latin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DE" sz="1800" b="0" i="0" u="none" strike="noStrike">
                          <a:solidFill>
                            <a:srgbClr val="060606"/>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DE" sz="1800" b="0" i="0" u="none" strike="noStrike">
                          <a:solidFill>
                            <a:srgbClr val="060606"/>
                          </a:solidFill>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45810">
                <a:tc>
                  <a:txBody>
                    <a:bodyPr/>
                    <a:lstStyle/>
                    <a:p>
                      <a:r>
                        <a:rPr lang="de-DE" sz="1800" dirty="0">
                          <a:solidFill>
                            <a:schemeClr val="bg1"/>
                          </a:solidFill>
                          <a:latin typeface="Arial" pitchFamily="34" charset="0"/>
                          <a:cs typeface="Arial" pitchFamily="34" charset="0"/>
                        </a:rPr>
                        <a:t>(2) Lohnkostenniveau</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49F"/>
                    </a:solidFill>
                  </a:tcPr>
                </a:tc>
                <a:tc>
                  <a:txBody>
                    <a:bodyPr/>
                    <a:lstStyle/>
                    <a:p>
                      <a:pPr algn="ctr"/>
                      <a:r>
                        <a:rPr lang="de-DE" sz="1800" dirty="0">
                          <a:solidFill>
                            <a:schemeClr val="bg1"/>
                          </a:solidFill>
                          <a:latin typeface="Arial" pitchFamily="34" charset="0"/>
                          <a:cs typeface="Arial" pitchFamily="34" charset="0"/>
                        </a:rPr>
                        <a:t>0,3</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49F"/>
                    </a:solidFill>
                  </a:tcPr>
                </a:tc>
                <a:tc>
                  <a:txBody>
                    <a:bodyPr/>
                    <a:lstStyle/>
                    <a:p>
                      <a:pPr algn="ctr" rtl="0" fontAlgn="ctr"/>
                      <a:r>
                        <a:rPr lang="en-DE" sz="1800" b="0" i="0" u="none" strike="noStrike">
                          <a:solidFill>
                            <a:srgbClr val="060606"/>
                          </a:solidFill>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DE" sz="1800" b="0" i="0" u="none" strike="noStrike">
                          <a:solidFill>
                            <a:srgbClr val="060606"/>
                          </a:solidFill>
                          <a:effectLst/>
                          <a:latin typeface="Arial" panose="020B060402020202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DE" sz="1800" b="0" i="0" u="none" strike="noStrike">
                          <a:solidFill>
                            <a:srgbClr val="060606"/>
                          </a:solidFill>
                          <a:effectLst/>
                          <a:latin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745810">
                <a:tc>
                  <a:txBody>
                    <a:bodyPr/>
                    <a:lstStyle/>
                    <a:p>
                      <a:r>
                        <a:rPr lang="de-DE" sz="1800" dirty="0">
                          <a:solidFill>
                            <a:schemeClr val="bg1"/>
                          </a:solidFill>
                          <a:latin typeface="Arial" pitchFamily="34" charset="0"/>
                          <a:cs typeface="Arial" pitchFamily="34" charset="0"/>
                        </a:rPr>
                        <a:t>(3) Verkehrsanbindung</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49F"/>
                    </a:solidFill>
                  </a:tcPr>
                </a:tc>
                <a:tc>
                  <a:txBody>
                    <a:bodyPr/>
                    <a:lstStyle/>
                    <a:p>
                      <a:pPr algn="ctr"/>
                      <a:r>
                        <a:rPr lang="de-DE" sz="1800" dirty="0">
                          <a:solidFill>
                            <a:schemeClr val="bg1"/>
                          </a:solidFill>
                          <a:latin typeface="Arial" pitchFamily="34" charset="0"/>
                          <a:cs typeface="Arial" pitchFamily="34" charset="0"/>
                        </a:rPr>
                        <a:t>0,2</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49F"/>
                    </a:solidFill>
                  </a:tcPr>
                </a:tc>
                <a:tc>
                  <a:txBody>
                    <a:bodyPr/>
                    <a:lstStyle/>
                    <a:p>
                      <a:pPr algn="ctr" rtl="0" fontAlgn="ctr"/>
                      <a:r>
                        <a:rPr lang="en-DE" sz="1800" b="0" i="0" u="none" strike="noStrike">
                          <a:solidFill>
                            <a:srgbClr val="060606"/>
                          </a:solidFill>
                          <a:effectLst/>
                          <a:latin typeface="Arial" panose="020B0604020202020204" pitchFamily="34" charset="0"/>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DE" sz="1800" b="0" i="0" u="none" strike="noStrike">
                          <a:solidFill>
                            <a:srgbClr val="060606"/>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DE" sz="1800" b="0" i="0" u="none" strike="noStrike">
                          <a:solidFill>
                            <a:srgbClr val="060606"/>
                          </a:solidFill>
                          <a:effectLst/>
                          <a:latin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745810">
                <a:tc>
                  <a:txBody>
                    <a:bodyPr/>
                    <a:lstStyle/>
                    <a:p>
                      <a:r>
                        <a:rPr lang="de-DE" sz="1800" dirty="0">
                          <a:solidFill>
                            <a:schemeClr val="bg1"/>
                          </a:solidFill>
                          <a:latin typeface="Arial" pitchFamily="34" charset="0"/>
                          <a:cs typeface="Arial" pitchFamily="34" charset="0"/>
                        </a:rPr>
                        <a:t>(4) Lage (Zentralität)</a:t>
                      </a:r>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49F"/>
                    </a:solidFill>
                  </a:tcPr>
                </a:tc>
                <a:tc>
                  <a:txBody>
                    <a:bodyPr/>
                    <a:lstStyle/>
                    <a:p>
                      <a:pPr algn="ctr"/>
                      <a:r>
                        <a:rPr lang="de-DE" sz="1800" dirty="0">
                          <a:solidFill>
                            <a:schemeClr val="bg1"/>
                          </a:solidFill>
                          <a:latin typeface="Arial" pitchFamily="34" charset="0"/>
                          <a:cs typeface="Arial" pitchFamily="34" charset="0"/>
                        </a:rPr>
                        <a:t>0,3</a:t>
                      </a:r>
                    </a:p>
                  </a:txBody>
                  <a:tcPr anchor="ctr">
                    <a:lnL w="381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549F"/>
                    </a:solidFill>
                  </a:tcPr>
                </a:tc>
                <a:tc>
                  <a:txBody>
                    <a:bodyPr/>
                    <a:lstStyle/>
                    <a:p>
                      <a:pPr algn="ctr" rtl="0" fontAlgn="ctr"/>
                      <a:r>
                        <a:rPr lang="en-DE" sz="1800" b="0" i="0" u="none" strike="noStrike" dirty="0">
                          <a:solidFill>
                            <a:srgbClr val="060606"/>
                          </a:solidFill>
                          <a:effectLst/>
                          <a:latin typeface="Arial" panose="020B0604020202020204" pitchFamily="34" charset="0"/>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DE" sz="1800" b="0" i="0" u="none" strike="noStrike">
                          <a:solidFill>
                            <a:srgbClr val="060606"/>
                          </a:solidFill>
                          <a:effectLst/>
                          <a:latin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DE" sz="1800" b="0" i="0" u="none" strike="noStrike" dirty="0">
                          <a:solidFill>
                            <a:srgbClr val="060606"/>
                          </a:solidFill>
                          <a:effectLst/>
                          <a:latin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45810">
                <a:tc gridSpan="2">
                  <a:txBody>
                    <a:bodyPr/>
                    <a:lstStyle/>
                    <a:p>
                      <a:pPr algn="ctr"/>
                      <a:r>
                        <a:rPr lang="de-DE" sz="1800" b="1" dirty="0">
                          <a:solidFill>
                            <a:schemeClr val="bg1"/>
                          </a:solidFill>
                          <a:latin typeface="Arial" pitchFamily="34" charset="0"/>
                          <a:cs typeface="Arial" pitchFamily="34" charset="0"/>
                        </a:rPr>
                        <a:t>Nutzwert</a:t>
                      </a:r>
                    </a:p>
                  </a:txBody>
                  <a:tcPr anchor="ctr">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solidFill>
                      <a:srgbClr val="00549F"/>
                    </a:solidFill>
                  </a:tcPr>
                </a:tc>
                <a:tc hMerge="1">
                  <a:txBody>
                    <a:bodyPr/>
                    <a:lstStyle/>
                    <a:p>
                      <a:pPr algn="ctr"/>
                      <a:endParaRPr lang="de-DE" sz="1300" dirty="0">
                        <a:solidFill>
                          <a:schemeClr val="bg1"/>
                        </a:solidFill>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17488C"/>
                    </a:solidFill>
                  </a:tcPr>
                </a:tc>
                <a:tc>
                  <a:txBody>
                    <a:bodyPr/>
                    <a:lstStyle/>
                    <a:p>
                      <a:pPr algn="ctr" fontAlgn="b"/>
                      <a:r>
                        <a:rPr lang="de-DE" sz="2800" b="1" i="0" u="none" strike="noStrike" dirty="0">
                          <a:solidFill>
                            <a:srgbClr val="000000"/>
                          </a:solidFill>
                          <a:effectLst/>
                          <a:latin typeface="+mn-lt"/>
                        </a:rPr>
                        <a:t>6,4</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de-DE" sz="2800" b="1" i="0" u="none" strike="noStrike" dirty="0">
                          <a:solidFill>
                            <a:srgbClr val="000000"/>
                          </a:solidFill>
                          <a:effectLst/>
                          <a:latin typeface="+mn-lt"/>
                        </a:rPr>
                        <a:t>6,3</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de-DE" sz="2800" b="1" i="0" u="none" strike="noStrike" dirty="0">
                          <a:solidFill>
                            <a:srgbClr val="000000"/>
                          </a:solidFill>
                          <a:effectLst/>
                          <a:latin typeface="+mn-lt"/>
                        </a:rPr>
                        <a:t>6</a:t>
                      </a:r>
                    </a:p>
                  </a:txBody>
                  <a:tcPr marL="5443" marR="5443" marT="54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745810">
                <a:tc gridSpan="5">
                  <a:txBody>
                    <a:bodyPr/>
                    <a:lstStyle/>
                    <a:p>
                      <a:pPr algn="ctr"/>
                      <a:endParaRPr lang="de-DE" sz="1800" dirty="0">
                        <a:solidFill>
                          <a:schemeClr val="tx1"/>
                        </a:solidFill>
                        <a:latin typeface="Arial" pitchFamily="34" charset="0"/>
                        <a:cs typeface="Arial" pitchFamily="34" charset="0"/>
                      </a:endParaRPr>
                    </a:p>
                  </a:txBody>
                  <a:tcPr anchor="ctr">
                    <a:lnL>
                      <a:noFill/>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hMerge="1">
                  <a:txBody>
                    <a:bodyPr/>
                    <a:lstStyle/>
                    <a:p>
                      <a:endParaRPr lang="de-DE"/>
                    </a:p>
                  </a:txBody>
                  <a:tcPr/>
                </a:tc>
                <a:tc hMerge="1">
                  <a:txBody>
                    <a:bodyPr/>
                    <a:lstStyle/>
                    <a:p>
                      <a:pPr algn="ctr"/>
                      <a:endParaRPr lang="de-DE" sz="1300" dirty="0">
                        <a:solidFill>
                          <a:schemeClr val="tx1"/>
                        </a:solidFill>
                      </a:endParaRPr>
                    </a:p>
                  </a:txBody>
                  <a:tcPr anchor="ctr">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hMerge="1">
                  <a:txBody>
                    <a:bodyPr/>
                    <a:lstStyle/>
                    <a:p>
                      <a:pPr algn="ctr"/>
                      <a:endParaRPr lang="de-DE" sz="13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solidFill>
                  </a:tcPr>
                </a:tc>
                <a:tc hMerge="1">
                  <a:txBody>
                    <a:bodyPr/>
                    <a:lstStyle/>
                    <a:p>
                      <a:pPr algn="ctr"/>
                      <a:endParaRPr lang="de-DE" sz="1300" dirty="0">
                        <a:solidFill>
                          <a:schemeClr val="tx1"/>
                        </a:solidFill>
                      </a:endParaRPr>
                    </a:p>
                  </a:txBody>
                  <a:tcPr anchor="ctr">
                    <a:lnL w="635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6"/>
                  </a:ext>
                </a:extLst>
              </a:tr>
            </a:tbl>
          </a:graphicData>
        </a:graphic>
      </p:graphicFrame>
      <p:sp>
        <p:nvSpPr>
          <p:cNvPr id="6" name="Rechteck 5"/>
          <p:cNvSpPr/>
          <p:nvPr/>
        </p:nvSpPr>
        <p:spPr>
          <a:xfrm>
            <a:off x="3035609" y="6020167"/>
            <a:ext cx="5805622" cy="400110"/>
          </a:xfrm>
          <a:prstGeom prst="rect">
            <a:avLst/>
          </a:prstGeom>
        </p:spPr>
        <p:txBody>
          <a:bodyPr wrap="square">
            <a:spAutoFit/>
          </a:bodyPr>
          <a:lstStyle/>
          <a:p>
            <a:pPr marL="342900" indent="-342900">
              <a:spcAft>
                <a:spcPct val="20000"/>
              </a:spcAft>
            </a:pPr>
            <a:r>
              <a:rPr lang="de-DE" sz="2000" b="1" dirty="0">
                <a:solidFill>
                  <a:srgbClr val="FF8000"/>
                </a:solidFill>
                <a:sym typeface="Symbol"/>
              </a:rPr>
              <a:t> Frankfurt erzeugt den höchsten Nutzen</a:t>
            </a:r>
            <a:endParaRPr lang="de-DE" b="1" dirty="0">
              <a:solidFill>
                <a:srgbClr val="FF8000"/>
              </a:solidFill>
            </a:endParaRPr>
          </a:p>
        </p:txBody>
      </p:sp>
    </p:spTree>
    <p:extLst>
      <p:ext uri="{BB962C8B-B14F-4D97-AF65-F5344CB8AC3E}">
        <p14:creationId xmlns:p14="http://schemas.microsoft.com/office/powerpoint/2010/main" val="76081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a:spLocks noGrp="1"/>
          </p:cNvSpPr>
          <p:nvPr>
            <p:ph type="body" sz="quarter" idx="12"/>
          </p:nvPr>
        </p:nvSpPr>
        <p:spPr>
          <a:prstGeom prst="rect">
            <a:avLst/>
          </a:prstGeom>
        </p:spPr>
        <p:txBody>
          <a:bodyPr/>
          <a:lstStyle/>
          <a:p>
            <a:pPr marL="342900" indent="-342900">
              <a:spcBef>
                <a:spcPts val="0"/>
              </a:spcBef>
              <a:spcAft>
                <a:spcPts val="600"/>
              </a:spcAft>
              <a:buSzPct val="100000"/>
              <a:buFont typeface="Arial" panose="020B0604020202020204" pitchFamily="34" charset="0"/>
              <a:buChar char="•"/>
              <a:defRPr/>
            </a:pPr>
            <a:r>
              <a:rPr lang="de-DE" sz="2000" kern="0" dirty="0"/>
              <a:t>Zielsystem sehr flexibel</a:t>
            </a:r>
          </a:p>
          <a:p>
            <a:pPr marL="342900" indent="-342900">
              <a:spcBef>
                <a:spcPts val="0"/>
              </a:spcBef>
              <a:spcAft>
                <a:spcPts val="600"/>
              </a:spcAft>
              <a:buSzPct val="100000"/>
              <a:buFont typeface="Arial" panose="020B0604020202020204" pitchFamily="34" charset="0"/>
              <a:buChar char="•"/>
              <a:defRPr/>
            </a:pPr>
            <a:r>
              <a:rPr lang="de-DE" sz="2000" kern="0" dirty="0"/>
              <a:t>Direkte Vergleichbarkeit der einzelnen Alternativen</a:t>
            </a:r>
          </a:p>
          <a:p>
            <a:pPr marL="342900" indent="-342900">
              <a:spcBef>
                <a:spcPts val="0"/>
              </a:spcBef>
              <a:spcAft>
                <a:spcPts val="600"/>
              </a:spcAft>
              <a:buSzPct val="100000"/>
              <a:buFont typeface="Arial" panose="020B0604020202020204" pitchFamily="34" charset="0"/>
              <a:buChar char="•"/>
              <a:defRPr/>
            </a:pPr>
            <a:r>
              <a:rPr lang="de-DE" sz="2000" kern="0" dirty="0"/>
              <a:t>Übersichtlichkeit der Informationen</a:t>
            </a:r>
          </a:p>
          <a:p>
            <a:pPr marL="342900" indent="-342900">
              <a:spcBef>
                <a:spcPts val="0"/>
              </a:spcBef>
              <a:spcAft>
                <a:spcPts val="600"/>
              </a:spcAft>
              <a:buSzPct val="100000"/>
              <a:buFont typeface="Arial" panose="020B0604020202020204" pitchFamily="34" charset="0"/>
              <a:buChar char="•"/>
              <a:defRPr/>
            </a:pPr>
            <a:r>
              <a:rPr lang="de-DE" sz="2000" kern="0" dirty="0"/>
              <a:t>Qualitative Standortfaktoren können quantifiziert und verglichen werden</a:t>
            </a:r>
          </a:p>
          <a:p>
            <a:endParaRPr lang="de-DE" sz="2000" kern="0" dirty="0"/>
          </a:p>
          <a:p>
            <a:pPr marL="0" indent="0">
              <a:buNone/>
            </a:pPr>
            <a:r>
              <a:rPr lang="de-DE" sz="2000" b="1" kern="0" dirty="0">
                <a:solidFill>
                  <a:srgbClr val="00549F"/>
                </a:solidFill>
              </a:rPr>
              <a:t>ABER:</a:t>
            </a:r>
          </a:p>
          <a:p>
            <a:pPr marL="342900" indent="-342900">
              <a:buFont typeface="Arial" panose="020B0604020202020204" pitchFamily="34" charset="0"/>
              <a:buChar char="•"/>
            </a:pPr>
            <a:r>
              <a:rPr lang="de-DE" sz="2000" kern="0" dirty="0"/>
              <a:t>Informationsbeschaffung teilweise sehr aufwendig</a:t>
            </a:r>
          </a:p>
          <a:p>
            <a:pPr marL="342900" indent="-342900">
              <a:buFont typeface="Arial" panose="020B0604020202020204" pitchFamily="34" charset="0"/>
              <a:buChar char="•"/>
            </a:pPr>
            <a:r>
              <a:rPr lang="de-DE" sz="2000" kern="0" dirty="0"/>
              <a:t>Gewichtung und Bewertung der Kriterien haben subjektiven Charakter</a:t>
            </a:r>
          </a:p>
          <a:p>
            <a:pPr marL="342900" indent="-342900">
              <a:buFont typeface="Arial" panose="020B0604020202020204" pitchFamily="34" charset="0"/>
              <a:buChar char="•"/>
            </a:pPr>
            <a:r>
              <a:rPr lang="de-DE" sz="2000" kern="0" dirty="0"/>
              <a:t>Kompensation zwischen Faktoren möglich </a:t>
            </a:r>
          </a:p>
          <a:p>
            <a:endParaRPr lang="de-DE" sz="2000" kern="0" dirty="0"/>
          </a:p>
          <a:p>
            <a:pPr marL="0" indent="0">
              <a:buNone/>
            </a:pPr>
            <a:endParaRPr lang="de-DE" sz="2000" kern="0" dirty="0"/>
          </a:p>
          <a:p>
            <a:pPr marL="0" indent="0">
              <a:buNone/>
            </a:pPr>
            <a:endParaRPr lang="de-DE" dirty="0">
              <a:solidFill>
                <a:srgbClr val="060606"/>
              </a:solidFill>
            </a:endParaRPr>
          </a:p>
        </p:txBody>
      </p:sp>
      <p:sp>
        <p:nvSpPr>
          <p:cNvPr id="24" name="Textfeld 23"/>
          <p:cNvSpPr txBox="1"/>
          <p:nvPr/>
        </p:nvSpPr>
        <p:spPr>
          <a:xfrm>
            <a:off x="7761185" y="5184195"/>
            <a:ext cx="1350150" cy="230832"/>
          </a:xfrm>
          <a:prstGeom prst="rect">
            <a:avLst/>
          </a:prstGeom>
          <a:noFill/>
        </p:spPr>
        <p:txBody>
          <a:bodyPr wrap="square" rtlCol="0">
            <a:spAutoFit/>
          </a:bodyPr>
          <a:lstStyle/>
          <a:p>
            <a:r>
              <a:rPr lang="de-DE" sz="900" dirty="0">
                <a:solidFill>
                  <a:schemeClr val="bg1"/>
                </a:solidFill>
              </a:rPr>
              <a:t>Quelle: flickr.com</a:t>
            </a:r>
          </a:p>
        </p:txBody>
      </p:sp>
      <p:sp>
        <p:nvSpPr>
          <p:cNvPr id="10" name="Inhaltsplatzhalter 1"/>
          <p:cNvSpPr txBox="1">
            <a:spLocks/>
          </p:cNvSpPr>
          <p:nvPr/>
        </p:nvSpPr>
        <p:spPr>
          <a:xfrm>
            <a:off x="2108200" y="1422400"/>
            <a:ext cx="8280400" cy="4859338"/>
          </a:xfrm>
          <a:prstGeom prst="rect">
            <a:avLst/>
          </a:prstGeom>
        </p:spPr>
        <p:txBody>
          <a:bodyPr lIns="36000" tIns="36000" rIns="36000" bIns="36000"/>
          <a:lstStyle>
            <a:lvl1pPr marL="180975" indent="-180975" algn="l" rtl="0" eaLnBrk="1" fontAlgn="base" hangingPunct="1">
              <a:spcBef>
                <a:spcPct val="40000"/>
              </a:spcBef>
              <a:spcAft>
                <a:spcPct val="0"/>
              </a:spcAft>
              <a:buFont typeface="Tahoma" pitchFamily="34" charset="0"/>
              <a:buChar char="•"/>
              <a:defRPr sz="2000">
                <a:solidFill>
                  <a:srgbClr val="060606"/>
                </a:solidFill>
                <a:latin typeface="Arial" pitchFamily="34" charset="0"/>
                <a:ea typeface="+mn-ea"/>
                <a:cs typeface="Arial" pitchFamily="34" charset="0"/>
              </a:defRPr>
            </a:lvl1pPr>
            <a:lvl2pPr marL="539750" indent="-180000" algn="l" rtl="0" eaLnBrk="1" fontAlgn="base" hangingPunct="1">
              <a:spcBef>
                <a:spcPct val="40000"/>
              </a:spcBef>
              <a:spcAft>
                <a:spcPct val="0"/>
              </a:spcAft>
              <a:buFont typeface="Arial" pitchFamily="34" charset="0"/>
              <a:buChar char="•"/>
              <a:defRPr sz="2000">
                <a:solidFill>
                  <a:srgbClr val="060606"/>
                </a:solidFill>
                <a:latin typeface="Arial" pitchFamily="34" charset="0"/>
                <a:cs typeface="Arial" pitchFamily="34" charset="0"/>
              </a:defRPr>
            </a:lvl2pPr>
            <a:lvl3pPr marL="900000" indent="-180000" algn="l" rtl="0" eaLnBrk="1" fontAlgn="base" hangingPunct="1">
              <a:spcBef>
                <a:spcPct val="40000"/>
              </a:spcBef>
              <a:spcAft>
                <a:spcPct val="0"/>
              </a:spcAft>
              <a:buFont typeface="Arial" pitchFamily="34" charset="0"/>
              <a:buChar char="•"/>
              <a:defRPr sz="2000">
                <a:solidFill>
                  <a:srgbClr val="060606"/>
                </a:solidFill>
                <a:latin typeface="Arial" pitchFamily="34" charset="0"/>
                <a:cs typeface="Arial" pitchFamily="34" charset="0"/>
              </a:defRPr>
            </a:lvl3pPr>
            <a:lvl4pPr marL="1260000" indent="-180000" algn="l" rtl="0" eaLnBrk="1" fontAlgn="base" hangingPunct="1">
              <a:spcBef>
                <a:spcPct val="40000"/>
              </a:spcBef>
              <a:spcAft>
                <a:spcPct val="0"/>
              </a:spcAft>
              <a:buFont typeface="Arial" pitchFamily="34" charset="0"/>
              <a:buChar char="•"/>
              <a:defRPr sz="2000">
                <a:solidFill>
                  <a:srgbClr val="060606"/>
                </a:solidFill>
                <a:latin typeface="Arial" pitchFamily="34" charset="0"/>
                <a:cs typeface="Arial" pitchFamily="34" charset="0"/>
              </a:defRPr>
            </a:lvl4pPr>
            <a:lvl5pPr marL="1620000" indent="-179388" algn="l" rtl="0" eaLnBrk="1" fontAlgn="base" hangingPunct="1">
              <a:spcBef>
                <a:spcPct val="40000"/>
              </a:spcBef>
              <a:spcAft>
                <a:spcPct val="0"/>
              </a:spcAft>
              <a:buFont typeface="Arial" pitchFamily="34" charset="0"/>
              <a:buChar char="•"/>
              <a:defRPr sz="2000">
                <a:solidFill>
                  <a:srgbClr val="060606"/>
                </a:solidFill>
                <a:latin typeface="Arial" pitchFamily="34" charset="0"/>
                <a:cs typeface="Arial" pitchFamily="34" charset="0"/>
              </a:defRPr>
            </a:lvl5pPr>
            <a:lvl6pPr marL="3508375" indent="-180975" algn="l" rtl="0" eaLnBrk="1" fontAlgn="base" hangingPunct="1">
              <a:spcBef>
                <a:spcPct val="40000"/>
              </a:spcBef>
              <a:spcAft>
                <a:spcPct val="0"/>
              </a:spcAft>
              <a:buChar char="»"/>
              <a:defRPr sz="2100">
                <a:solidFill>
                  <a:srgbClr val="696C6E"/>
                </a:solidFill>
                <a:latin typeface="+mn-lt"/>
              </a:defRPr>
            </a:lvl6pPr>
            <a:lvl7pPr marL="3965575" indent="-180975" algn="l" rtl="0" eaLnBrk="1" fontAlgn="base" hangingPunct="1">
              <a:spcBef>
                <a:spcPct val="40000"/>
              </a:spcBef>
              <a:spcAft>
                <a:spcPct val="0"/>
              </a:spcAft>
              <a:buChar char="»"/>
              <a:defRPr sz="2100">
                <a:solidFill>
                  <a:srgbClr val="696C6E"/>
                </a:solidFill>
                <a:latin typeface="+mn-lt"/>
              </a:defRPr>
            </a:lvl7pPr>
            <a:lvl8pPr marL="4422775" indent="-180975" algn="l" rtl="0" eaLnBrk="1" fontAlgn="base" hangingPunct="1">
              <a:spcBef>
                <a:spcPct val="40000"/>
              </a:spcBef>
              <a:spcAft>
                <a:spcPct val="0"/>
              </a:spcAft>
              <a:buChar char="»"/>
              <a:defRPr sz="2100">
                <a:solidFill>
                  <a:srgbClr val="696C6E"/>
                </a:solidFill>
                <a:latin typeface="+mn-lt"/>
              </a:defRPr>
            </a:lvl8pPr>
            <a:lvl9pPr marL="4879975" indent="-180975" algn="l" rtl="0" eaLnBrk="1" fontAlgn="base" hangingPunct="1">
              <a:spcBef>
                <a:spcPct val="40000"/>
              </a:spcBef>
              <a:spcAft>
                <a:spcPct val="0"/>
              </a:spcAft>
              <a:buChar char="»"/>
              <a:defRPr sz="2100">
                <a:solidFill>
                  <a:srgbClr val="696C6E"/>
                </a:solidFill>
                <a:latin typeface="+mn-lt"/>
              </a:defRPr>
            </a:lvl9pPr>
          </a:lstStyle>
          <a:p>
            <a:pPr marL="0" indent="0">
              <a:buNone/>
            </a:pPr>
            <a:endParaRPr lang="de-DE" kern="0" dirty="0"/>
          </a:p>
        </p:txBody>
      </p:sp>
      <p:sp>
        <p:nvSpPr>
          <p:cNvPr id="2" name="Textplatzhalter 1"/>
          <p:cNvSpPr>
            <a:spLocks noGrp="1"/>
          </p:cNvSpPr>
          <p:nvPr>
            <p:ph type="body" sz="quarter" idx="13"/>
          </p:nvPr>
        </p:nvSpPr>
        <p:spPr/>
        <p:txBody>
          <a:bodyPr/>
          <a:lstStyle/>
          <a:p>
            <a:r>
              <a:rPr lang="de-DE" sz="2000" dirty="0"/>
              <a:t>Qualitative Verfahren der Standortplanung</a:t>
            </a:r>
          </a:p>
          <a:p>
            <a:r>
              <a:rPr lang="de-DE" dirty="0"/>
              <a:t>Bewertung</a:t>
            </a:r>
          </a:p>
        </p:txBody>
      </p:sp>
    </p:spTree>
    <p:extLst>
      <p:ext uri="{BB962C8B-B14F-4D97-AF65-F5344CB8AC3E}">
        <p14:creationId xmlns:p14="http://schemas.microsoft.com/office/powerpoint/2010/main" val="965737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dirty="0"/>
              <a:t>Einführung </a:t>
            </a:r>
          </a:p>
          <a:p>
            <a:r>
              <a:rPr lang="de-DE" dirty="0">
                <a:solidFill>
                  <a:schemeClr val="tx1"/>
                </a:solidFill>
              </a:rPr>
              <a:t>Strategische Netzwerkplanung</a:t>
            </a:r>
          </a:p>
          <a:p>
            <a:pPr lvl="1"/>
            <a:r>
              <a:rPr lang="de-DE" dirty="0"/>
              <a:t>Grundlagen Standortplanung</a:t>
            </a:r>
          </a:p>
          <a:p>
            <a:pPr lvl="1"/>
            <a:r>
              <a:rPr lang="de-DE" dirty="0"/>
              <a:t>Qualitative Verfahren der Standortplanung</a:t>
            </a:r>
          </a:p>
          <a:p>
            <a:pPr lvl="1"/>
            <a:r>
              <a:rPr lang="de-DE" dirty="0"/>
              <a:t>Quantitative Verfahren der Standortplanung</a:t>
            </a:r>
          </a:p>
          <a:p>
            <a:pPr lvl="2">
              <a:buFont typeface="+mj-lt"/>
              <a:buAutoNum type="romanLcPeriod"/>
            </a:pPr>
            <a:r>
              <a:rPr lang="de-DE" dirty="0"/>
              <a:t>Distanzermittlung</a:t>
            </a:r>
          </a:p>
          <a:p>
            <a:pPr lvl="2">
              <a:buFont typeface="+mj-lt"/>
              <a:buAutoNum type="romanLcPeriod"/>
            </a:pPr>
            <a:r>
              <a:rPr lang="de-DE" dirty="0"/>
              <a:t>Standortplanung in Netzen</a:t>
            </a:r>
          </a:p>
          <a:p>
            <a:pPr lvl="2">
              <a:buFont typeface="+mj-lt"/>
              <a:buAutoNum type="romanLcPeriod"/>
            </a:pPr>
            <a:r>
              <a:rPr lang="de-DE" dirty="0"/>
              <a:t>Erweiterungen Standortplanungsmodelle</a:t>
            </a:r>
          </a:p>
          <a:p>
            <a:r>
              <a:rPr lang="de-DE" dirty="0"/>
              <a:t>Standortbezogene Prozessgestaltung</a:t>
            </a:r>
          </a:p>
          <a:p>
            <a:r>
              <a:rPr lang="de-DE" dirty="0"/>
              <a:t>Absatzplanung</a:t>
            </a:r>
          </a:p>
          <a:p>
            <a:r>
              <a:rPr lang="de-DE" dirty="0"/>
              <a:t>Produktionsprogrammplanung</a:t>
            </a:r>
          </a:p>
          <a:p>
            <a:r>
              <a:rPr lang="de-DE" dirty="0"/>
              <a:t>Bestandsmanagement</a:t>
            </a:r>
          </a:p>
          <a:p>
            <a:r>
              <a:rPr lang="de-DE" dirty="0"/>
              <a:t>Losgrößen- und Ressourceneinsatzplanung</a:t>
            </a:r>
          </a:p>
          <a:p>
            <a:r>
              <a:rPr lang="de-DE" dirty="0"/>
              <a:t>Distributionsplanung</a:t>
            </a:r>
          </a:p>
        </p:txBody>
      </p:sp>
      <p:sp>
        <p:nvSpPr>
          <p:cNvPr id="5" name="Textplatzhalter 4"/>
          <p:cNvSpPr>
            <a:spLocks noGrp="1"/>
          </p:cNvSpPr>
          <p:nvPr>
            <p:ph type="body" sz="quarter" idx="13"/>
          </p:nvPr>
        </p:nvSpPr>
        <p:spPr/>
        <p:txBody>
          <a:bodyPr/>
          <a:lstStyle/>
          <a:p>
            <a:r>
              <a:rPr lang="de-DE" sz="2000" dirty="0"/>
              <a:t>Überblick</a:t>
            </a:r>
            <a:endParaRPr lang="de-DE" dirty="0"/>
          </a:p>
        </p:txBody>
      </p:sp>
      <p:sp>
        <p:nvSpPr>
          <p:cNvPr id="6" name="Rechteck 5"/>
          <p:cNvSpPr/>
          <p:nvPr/>
        </p:nvSpPr>
        <p:spPr>
          <a:xfrm>
            <a:off x="334434" y="2348862"/>
            <a:ext cx="6121612" cy="36004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Tree>
    <p:extLst>
      <p:ext uri="{BB962C8B-B14F-4D97-AF65-F5344CB8AC3E}">
        <p14:creationId xmlns:p14="http://schemas.microsoft.com/office/powerpoint/2010/main" val="225365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8"/>
          <p:cNvGrpSpPr/>
          <p:nvPr/>
        </p:nvGrpSpPr>
        <p:grpSpPr>
          <a:xfrm>
            <a:off x="155241" y="908677"/>
            <a:ext cx="11881518" cy="5580713"/>
            <a:chOff x="385733" y="1340768"/>
            <a:chExt cx="8427997" cy="4338728"/>
          </a:xfrm>
        </p:grpSpPr>
        <p:sp>
          <p:nvSpPr>
            <p:cNvPr id="10" name="Rectangle 31"/>
            <p:cNvSpPr>
              <a:spLocks noChangeArrowheads="1"/>
            </p:cNvSpPr>
            <p:nvPr/>
          </p:nvSpPr>
          <p:spPr bwMode="auto">
            <a:xfrm>
              <a:off x="2554774" y="1340768"/>
              <a:ext cx="2664000" cy="504000"/>
            </a:xfrm>
            <a:prstGeom prst="rect">
              <a:avLst/>
            </a:prstGeom>
            <a:solidFill>
              <a:srgbClr val="00549F"/>
            </a:solidFill>
            <a:ln w="9525" algn="ctr">
              <a:solidFill>
                <a:srgbClr val="17488C"/>
              </a:solidFill>
              <a:miter lim="800000"/>
              <a:headEnd/>
              <a:tailEnd/>
            </a:ln>
          </p:spPr>
          <p:txBody>
            <a:bodyPr anchor="ctr"/>
            <a:lstStyle/>
            <a:p>
              <a:pPr algn="ctr" eaLnBrk="0" hangingPunct="0"/>
              <a:r>
                <a:rPr lang="de-DE" sz="2000" b="1" dirty="0">
                  <a:solidFill>
                    <a:schemeClr val="bg1"/>
                  </a:solidFill>
                </a:rPr>
                <a:t>Normative</a:t>
              </a:r>
              <a:r>
                <a:rPr lang="de-DE" sz="2400" b="1" dirty="0">
                  <a:solidFill>
                    <a:schemeClr val="bg1"/>
                  </a:solidFill>
                </a:rPr>
                <a:t> </a:t>
              </a:r>
              <a:r>
                <a:rPr lang="de-DE" sz="2000" b="1" dirty="0">
                  <a:solidFill>
                    <a:schemeClr val="bg1"/>
                  </a:solidFill>
                </a:rPr>
                <a:t>Ansätze</a:t>
              </a:r>
              <a:endParaRPr lang="de-DE" sz="2400" b="1" dirty="0">
                <a:solidFill>
                  <a:schemeClr val="bg1"/>
                </a:solidFill>
              </a:endParaRPr>
            </a:p>
          </p:txBody>
        </p:sp>
        <p:sp>
          <p:nvSpPr>
            <p:cNvPr id="11" name="Rectangle 32"/>
            <p:cNvSpPr>
              <a:spLocks noChangeArrowheads="1"/>
            </p:cNvSpPr>
            <p:nvPr/>
          </p:nvSpPr>
          <p:spPr bwMode="auto">
            <a:xfrm>
              <a:off x="385733" y="2205029"/>
              <a:ext cx="2554465" cy="504000"/>
            </a:xfrm>
            <a:prstGeom prst="rect">
              <a:avLst/>
            </a:prstGeom>
            <a:solidFill>
              <a:srgbClr val="00549F"/>
            </a:solidFill>
            <a:ln w="9525" algn="ctr">
              <a:solidFill>
                <a:srgbClr val="17488C"/>
              </a:solidFill>
              <a:miter lim="800000"/>
              <a:headEnd/>
              <a:tailEnd/>
            </a:ln>
          </p:spPr>
          <p:txBody>
            <a:bodyPr anchor="ctr"/>
            <a:lstStyle/>
            <a:p>
              <a:pPr algn="ctr" eaLnBrk="0" hangingPunct="0"/>
              <a:r>
                <a:rPr lang="de-DE" sz="2000" b="1" dirty="0">
                  <a:solidFill>
                    <a:schemeClr val="bg1"/>
                  </a:solidFill>
                </a:rPr>
                <a:t>Qualitative</a:t>
              </a:r>
              <a:r>
                <a:rPr lang="de-DE" sz="2400" b="1" dirty="0">
                  <a:solidFill>
                    <a:schemeClr val="bg1"/>
                  </a:solidFill>
                </a:rPr>
                <a:t> </a:t>
              </a:r>
              <a:r>
                <a:rPr lang="de-DE" sz="2000" b="1" dirty="0">
                  <a:solidFill>
                    <a:schemeClr val="bg1"/>
                  </a:solidFill>
                </a:rPr>
                <a:t>Verfahren</a:t>
              </a:r>
              <a:endParaRPr lang="de-DE" sz="2400" b="1" dirty="0">
                <a:solidFill>
                  <a:schemeClr val="bg1"/>
                </a:solidFill>
              </a:endParaRPr>
            </a:p>
          </p:txBody>
        </p:sp>
        <p:sp>
          <p:nvSpPr>
            <p:cNvPr id="12" name="Rectangle 33"/>
            <p:cNvSpPr>
              <a:spLocks noChangeArrowheads="1"/>
            </p:cNvSpPr>
            <p:nvPr/>
          </p:nvSpPr>
          <p:spPr bwMode="auto">
            <a:xfrm>
              <a:off x="4723816" y="2205029"/>
              <a:ext cx="2664000" cy="504000"/>
            </a:xfrm>
            <a:prstGeom prst="rect">
              <a:avLst/>
            </a:prstGeom>
            <a:solidFill>
              <a:srgbClr val="00549F"/>
            </a:solidFill>
            <a:ln w="9525" algn="ctr">
              <a:solidFill>
                <a:srgbClr val="17488C"/>
              </a:solidFill>
              <a:miter lim="800000"/>
              <a:headEnd/>
              <a:tailEnd/>
            </a:ln>
          </p:spPr>
          <p:txBody>
            <a:bodyPr anchor="ctr"/>
            <a:lstStyle/>
            <a:p>
              <a:pPr algn="ctr" eaLnBrk="0" hangingPunct="0"/>
              <a:r>
                <a:rPr lang="de-DE" sz="2000" b="1" dirty="0">
                  <a:solidFill>
                    <a:schemeClr val="bg1"/>
                  </a:solidFill>
                </a:rPr>
                <a:t>Quantitative</a:t>
              </a:r>
              <a:r>
                <a:rPr lang="de-DE" sz="2400" b="1" dirty="0">
                  <a:solidFill>
                    <a:schemeClr val="bg1"/>
                  </a:solidFill>
                </a:rPr>
                <a:t> </a:t>
              </a:r>
              <a:r>
                <a:rPr lang="de-DE" sz="2000" b="1" dirty="0">
                  <a:solidFill>
                    <a:schemeClr val="bg1"/>
                  </a:solidFill>
                </a:rPr>
                <a:t>Verfahren</a:t>
              </a:r>
              <a:endParaRPr lang="de-DE" sz="2400" b="1" dirty="0">
                <a:solidFill>
                  <a:schemeClr val="bg1"/>
                </a:solidFill>
              </a:endParaRPr>
            </a:p>
          </p:txBody>
        </p:sp>
        <p:sp>
          <p:nvSpPr>
            <p:cNvPr id="14" name="Rectangle 34"/>
            <p:cNvSpPr>
              <a:spLocks noChangeArrowheads="1"/>
            </p:cNvSpPr>
            <p:nvPr/>
          </p:nvSpPr>
          <p:spPr bwMode="auto">
            <a:xfrm>
              <a:off x="3092006" y="2958338"/>
              <a:ext cx="2588433" cy="504000"/>
            </a:xfrm>
            <a:prstGeom prst="rect">
              <a:avLst/>
            </a:prstGeom>
            <a:solidFill>
              <a:srgbClr val="00549F"/>
            </a:solidFill>
            <a:ln w="9525" algn="ctr">
              <a:noFill/>
              <a:miter lim="800000"/>
              <a:headEnd/>
              <a:tailEnd/>
            </a:ln>
          </p:spPr>
          <p:txBody>
            <a:bodyPr anchor="ctr"/>
            <a:lstStyle/>
            <a:p>
              <a:pPr algn="ctr" eaLnBrk="0" hangingPunct="0"/>
              <a:r>
                <a:rPr lang="de-DE" b="1" dirty="0">
                  <a:solidFill>
                    <a:schemeClr val="bg1"/>
                  </a:solidFill>
                </a:rPr>
                <a:t>Wirtschaftlichkeitsrechnungen</a:t>
              </a:r>
              <a:endParaRPr lang="de-DE" sz="1600" b="1" dirty="0">
                <a:solidFill>
                  <a:schemeClr val="bg1"/>
                </a:solidFill>
              </a:endParaRPr>
            </a:p>
          </p:txBody>
        </p:sp>
        <p:sp>
          <p:nvSpPr>
            <p:cNvPr id="15" name="Rectangle 35"/>
            <p:cNvSpPr>
              <a:spLocks noChangeArrowheads="1"/>
            </p:cNvSpPr>
            <p:nvPr/>
          </p:nvSpPr>
          <p:spPr bwMode="auto">
            <a:xfrm>
              <a:off x="5819774" y="2958338"/>
              <a:ext cx="2993956" cy="504000"/>
            </a:xfrm>
            <a:prstGeom prst="rect">
              <a:avLst/>
            </a:prstGeom>
            <a:solidFill>
              <a:srgbClr val="00549F"/>
            </a:solidFill>
            <a:ln w="9525" algn="ctr">
              <a:noFill/>
              <a:miter lim="800000"/>
              <a:headEnd/>
              <a:tailEnd/>
            </a:ln>
          </p:spPr>
          <p:txBody>
            <a:bodyPr anchor="ctr"/>
            <a:lstStyle/>
            <a:p>
              <a:pPr algn="ctr" eaLnBrk="0" hangingPunct="0"/>
              <a:r>
                <a:rPr lang="de-DE" sz="2000" b="1" dirty="0">
                  <a:solidFill>
                    <a:schemeClr val="bg1"/>
                  </a:solidFill>
                </a:rPr>
                <a:t>Modellgestützte</a:t>
              </a:r>
              <a:r>
                <a:rPr lang="de-DE" sz="1600" b="1" dirty="0">
                  <a:solidFill>
                    <a:schemeClr val="bg1"/>
                  </a:solidFill>
                </a:rPr>
                <a:t> </a:t>
              </a:r>
              <a:r>
                <a:rPr lang="de-DE" sz="2000" b="1" dirty="0">
                  <a:solidFill>
                    <a:schemeClr val="bg1"/>
                  </a:solidFill>
                </a:rPr>
                <a:t>Planungen</a:t>
              </a:r>
              <a:endParaRPr lang="de-DE" sz="1600" b="1" dirty="0">
                <a:solidFill>
                  <a:schemeClr val="bg1"/>
                </a:solidFill>
              </a:endParaRPr>
            </a:p>
          </p:txBody>
        </p:sp>
        <p:cxnSp>
          <p:nvCxnSpPr>
            <p:cNvPr id="16" name="AutoShape 36"/>
            <p:cNvCxnSpPr>
              <a:cxnSpLocks noChangeShapeType="1"/>
              <a:stCxn id="10" idx="2"/>
              <a:endCxn id="11" idx="0"/>
            </p:cNvCxnSpPr>
            <p:nvPr/>
          </p:nvCxnSpPr>
          <p:spPr bwMode="auto">
            <a:xfrm rot="5400000">
              <a:off x="2594740" y="912994"/>
              <a:ext cx="360261" cy="2223808"/>
            </a:xfrm>
            <a:prstGeom prst="bentConnector3">
              <a:avLst>
                <a:gd name="adj1" fmla="val 50000"/>
              </a:avLst>
            </a:prstGeom>
            <a:noFill/>
            <a:ln w="9525">
              <a:solidFill>
                <a:schemeClr val="accent1"/>
              </a:solidFill>
              <a:miter lim="800000"/>
              <a:headEnd/>
              <a:tailEnd type="triangle" w="med" len="med"/>
            </a:ln>
          </p:spPr>
        </p:cxnSp>
        <p:cxnSp>
          <p:nvCxnSpPr>
            <p:cNvPr id="17" name="AutoShape 37"/>
            <p:cNvCxnSpPr>
              <a:cxnSpLocks noChangeShapeType="1"/>
              <a:stCxn id="10" idx="2"/>
              <a:endCxn id="12" idx="0"/>
            </p:cNvCxnSpPr>
            <p:nvPr/>
          </p:nvCxnSpPr>
          <p:spPr bwMode="auto">
            <a:xfrm rot="16200000" flipH="1">
              <a:off x="4791165" y="940377"/>
              <a:ext cx="360261" cy="2169042"/>
            </a:xfrm>
            <a:prstGeom prst="bentConnector3">
              <a:avLst>
                <a:gd name="adj1" fmla="val 50000"/>
              </a:avLst>
            </a:prstGeom>
            <a:noFill/>
            <a:ln w="9525">
              <a:solidFill>
                <a:schemeClr val="accent1"/>
              </a:solidFill>
              <a:miter lim="800000"/>
              <a:headEnd/>
              <a:tailEnd type="triangle" w="med" len="med"/>
            </a:ln>
          </p:spPr>
        </p:cxnSp>
        <p:cxnSp>
          <p:nvCxnSpPr>
            <p:cNvPr id="18" name="AutoShape 38"/>
            <p:cNvCxnSpPr>
              <a:cxnSpLocks noChangeShapeType="1"/>
              <a:stCxn id="12" idx="2"/>
              <a:endCxn id="14" idx="0"/>
            </p:cNvCxnSpPr>
            <p:nvPr/>
          </p:nvCxnSpPr>
          <p:spPr bwMode="auto">
            <a:xfrm rot="5400000">
              <a:off x="5096365" y="1998886"/>
              <a:ext cx="249309" cy="1669593"/>
            </a:xfrm>
            <a:prstGeom prst="bentConnector3">
              <a:avLst>
                <a:gd name="adj1" fmla="val 50000"/>
              </a:avLst>
            </a:prstGeom>
            <a:noFill/>
            <a:ln w="9525">
              <a:solidFill>
                <a:schemeClr val="accent1"/>
              </a:solidFill>
              <a:miter lim="800000"/>
              <a:headEnd/>
              <a:tailEnd type="triangle" w="med" len="med"/>
            </a:ln>
          </p:spPr>
        </p:cxnSp>
        <p:cxnSp>
          <p:nvCxnSpPr>
            <p:cNvPr id="19" name="AutoShape 39"/>
            <p:cNvCxnSpPr>
              <a:cxnSpLocks noChangeShapeType="1"/>
              <a:stCxn id="12" idx="2"/>
              <a:endCxn id="15" idx="0"/>
            </p:cNvCxnSpPr>
            <p:nvPr/>
          </p:nvCxnSpPr>
          <p:spPr bwMode="auto">
            <a:xfrm rot="16200000" flipH="1">
              <a:off x="6561630" y="2203215"/>
              <a:ext cx="249309" cy="1260936"/>
            </a:xfrm>
            <a:prstGeom prst="bentConnector3">
              <a:avLst>
                <a:gd name="adj1" fmla="val 50000"/>
              </a:avLst>
            </a:prstGeom>
            <a:noFill/>
            <a:ln w="9525">
              <a:solidFill>
                <a:schemeClr val="accent1"/>
              </a:solidFill>
              <a:miter lim="800000"/>
              <a:headEnd/>
              <a:tailEnd type="triangle" w="med" len="med"/>
            </a:ln>
          </p:spPr>
        </p:cxnSp>
        <p:sp>
          <p:nvSpPr>
            <p:cNvPr id="20" name="Text Box 40"/>
            <p:cNvSpPr txBox="1">
              <a:spLocks noChangeArrowheads="1"/>
            </p:cNvSpPr>
            <p:nvPr/>
          </p:nvSpPr>
          <p:spPr bwMode="auto">
            <a:xfrm>
              <a:off x="385733" y="2798873"/>
              <a:ext cx="2554465" cy="2880623"/>
            </a:xfrm>
            <a:prstGeom prst="rect">
              <a:avLst/>
            </a:prstGeom>
            <a:solidFill>
              <a:schemeClr val="bg1"/>
            </a:solidFill>
            <a:ln w="9525">
              <a:solidFill>
                <a:srgbClr val="5F5F5F"/>
              </a:solidFill>
              <a:miter lim="800000"/>
              <a:headEnd/>
              <a:tailEnd/>
            </a:ln>
          </p:spPr>
          <p:txBody>
            <a:bodyPr wrap="square"/>
            <a:lstStyle/>
            <a:p>
              <a:pPr marL="87313" indent="-87313" eaLnBrk="0" hangingPunct="0">
                <a:spcAft>
                  <a:spcPts val="600"/>
                </a:spcAft>
                <a:buFont typeface="Arial" pitchFamily="34" charset="0"/>
                <a:buChar char="•"/>
              </a:pPr>
              <a:r>
                <a:rPr lang="de-DE" sz="2000" dirty="0">
                  <a:solidFill>
                    <a:srgbClr val="060606"/>
                  </a:solidFill>
                </a:rPr>
                <a:t>Kennzahlenanalyse</a:t>
              </a:r>
            </a:p>
            <a:p>
              <a:pPr marL="87313" indent="-87313" eaLnBrk="0" hangingPunct="0">
                <a:spcAft>
                  <a:spcPts val="600"/>
                </a:spcAft>
                <a:buFont typeface="Arial" pitchFamily="34" charset="0"/>
                <a:buChar char="•"/>
              </a:pPr>
              <a:r>
                <a:rPr lang="de-DE" sz="2000" dirty="0">
                  <a:solidFill>
                    <a:srgbClr val="060606"/>
                  </a:solidFill>
                </a:rPr>
                <a:t>Stärken-Schwächen-Analyse, z. B. SWOT</a:t>
              </a:r>
            </a:p>
            <a:p>
              <a:pPr marL="87313" indent="-87313" eaLnBrk="0" hangingPunct="0">
                <a:spcAft>
                  <a:spcPts val="600"/>
                </a:spcAft>
                <a:buFont typeface="Arial" pitchFamily="34" charset="0"/>
                <a:buChar char="•"/>
              </a:pPr>
              <a:r>
                <a:rPr lang="de-DE" sz="2000" dirty="0" err="1">
                  <a:solidFill>
                    <a:srgbClr val="060606"/>
                  </a:solidFill>
                </a:rPr>
                <a:t>Portfoliotechniken</a:t>
              </a:r>
              <a:endParaRPr lang="de-DE" sz="2000" dirty="0">
                <a:solidFill>
                  <a:srgbClr val="060606"/>
                </a:solidFill>
              </a:endParaRPr>
            </a:p>
            <a:p>
              <a:pPr marL="87313" indent="-87313" eaLnBrk="0" hangingPunct="0">
                <a:spcAft>
                  <a:spcPts val="600"/>
                </a:spcAft>
                <a:buFont typeface="Arial" pitchFamily="34" charset="0"/>
                <a:buChar char="•"/>
              </a:pPr>
              <a:r>
                <a:rPr lang="de-DE" sz="2000" dirty="0" err="1">
                  <a:solidFill>
                    <a:srgbClr val="060606"/>
                  </a:solidFill>
                </a:rPr>
                <a:t>Scoring</a:t>
              </a:r>
              <a:r>
                <a:rPr lang="de-DE" sz="2000" dirty="0">
                  <a:solidFill>
                    <a:srgbClr val="060606"/>
                  </a:solidFill>
                </a:rPr>
                <a:t>-Modelle, z. B.</a:t>
              </a:r>
              <a:br>
                <a:rPr lang="de-DE" sz="2000" dirty="0">
                  <a:solidFill>
                    <a:srgbClr val="060606"/>
                  </a:solidFill>
                </a:rPr>
              </a:br>
              <a:r>
                <a:rPr lang="de-DE" sz="2000" dirty="0">
                  <a:solidFill>
                    <a:srgbClr val="060606"/>
                  </a:solidFill>
                </a:rPr>
                <a:t>Nutzwertanalyse</a:t>
              </a:r>
            </a:p>
          </p:txBody>
        </p:sp>
        <p:sp>
          <p:nvSpPr>
            <p:cNvPr id="21" name="Text Box 41"/>
            <p:cNvSpPr txBox="1">
              <a:spLocks noChangeArrowheads="1"/>
            </p:cNvSpPr>
            <p:nvPr/>
          </p:nvSpPr>
          <p:spPr bwMode="auto">
            <a:xfrm>
              <a:off x="3092006" y="3554873"/>
              <a:ext cx="2588433" cy="2124623"/>
            </a:xfrm>
            <a:prstGeom prst="rect">
              <a:avLst/>
            </a:prstGeom>
            <a:noFill/>
            <a:ln w="9525">
              <a:solidFill>
                <a:srgbClr val="5F5F5F"/>
              </a:solidFill>
              <a:miter lim="800000"/>
              <a:headEnd/>
              <a:tailEnd/>
            </a:ln>
          </p:spPr>
          <p:txBody>
            <a:bodyPr wrap="square"/>
            <a:lstStyle/>
            <a:p>
              <a:pPr marL="87313" indent="-87313" eaLnBrk="0" hangingPunct="0">
                <a:spcAft>
                  <a:spcPts val="600"/>
                </a:spcAft>
                <a:buFont typeface="Arial" pitchFamily="34" charset="0"/>
                <a:buChar char="•"/>
              </a:pPr>
              <a:r>
                <a:rPr lang="de-DE" sz="2000" dirty="0">
                  <a:solidFill>
                    <a:srgbClr val="060606"/>
                  </a:solidFill>
                </a:rPr>
                <a:t>Investitionsrechnung</a:t>
              </a:r>
            </a:p>
            <a:p>
              <a:pPr marL="87313" indent="-87313" eaLnBrk="0" hangingPunct="0">
                <a:spcAft>
                  <a:spcPts val="600"/>
                </a:spcAft>
                <a:buFont typeface="Arial" pitchFamily="34" charset="0"/>
                <a:buChar char="•"/>
              </a:pPr>
              <a:r>
                <a:rPr lang="de-DE" sz="2000" dirty="0">
                  <a:solidFill>
                    <a:srgbClr val="060606"/>
                  </a:solidFill>
                </a:rPr>
                <a:t>Kostenvergleichsrechnung</a:t>
              </a:r>
            </a:p>
            <a:p>
              <a:pPr marL="87313" indent="-87313" eaLnBrk="0" hangingPunct="0">
                <a:spcAft>
                  <a:spcPts val="600"/>
                </a:spcAft>
                <a:buFont typeface="Arial" pitchFamily="34" charset="0"/>
                <a:buChar char="•"/>
              </a:pPr>
              <a:r>
                <a:rPr lang="de-DE" sz="2000" dirty="0">
                  <a:solidFill>
                    <a:srgbClr val="060606"/>
                  </a:solidFill>
                </a:rPr>
                <a:t>Real-Options-Ansätze</a:t>
              </a:r>
              <a:endParaRPr lang="de-DE" sz="1600" dirty="0">
                <a:solidFill>
                  <a:srgbClr val="060606"/>
                </a:solidFill>
              </a:endParaRPr>
            </a:p>
          </p:txBody>
        </p:sp>
        <p:sp>
          <p:nvSpPr>
            <p:cNvPr id="22" name="Text Box 42"/>
            <p:cNvSpPr txBox="1">
              <a:spLocks noChangeArrowheads="1"/>
            </p:cNvSpPr>
            <p:nvPr/>
          </p:nvSpPr>
          <p:spPr bwMode="auto">
            <a:xfrm>
              <a:off x="5819774" y="3554873"/>
              <a:ext cx="2993956" cy="2124623"/>
            </a:xfrm>
            <a:prstGeom prst="rect">
              <a:avLst/>
            </a:prstGeom>
            <a:solidFill>
              <a:schemeClr val="bg1"/>
            </a:solidFill>
            <a:ln w="9525">
              <a:solidFill>
                <a:srgbClr val="5F5F5F"/>
              </a:solidFill>
              <a:miter lim="800000"/>
              <a:headEnd/>
              <a:tailEnd/>
            </a:ln>
          </p:spPr>
          <p:txBody>
            <a:bodyPr wrap="square"/>
            <a:lstStyle/>
            <a:p>
              <a:pPr marL="87313" indent="-87313" eaLnBrk="0" hangingPunct="0">
                <a:spcAft>
                  <a:spcPts val="600"/>
                </a:spcAft>
                <a:buFont typeface="Arial" pitchFamily="34" charset="0"/>
                <a:buChar char="•"/>
              </a:pPr>
              <a:endParaRPr lang="de-DE" sz="2000" dirty="0">
                <a:solidFill>
                  <a:srgbClr val="060606"/>
                </a:solidFill>
              </a:endParaRPr>
            </a:p>
          </p:txBody>
        </p:sp>
      </p:gr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Überblick</a:t>
            </a:r>
          </a:p>
        </p:txBody>
      </p:sp>
      <p:sp>
        <p:nvSpPr>
          <p:cNvPr id="5" name="Rechteck 4"/>
          <p:cNvSpPr/>
          <p:nvPr/>
        </p:nvSpPr>
        <p:spPr>
          <a:xfrm>
            <a:off x="7815977" y="3756582"/>
            <a:ext cx="4220782" cy="2732808"/>
          </a:xfrm>
          <a:prstGeom prst="rect">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a:p>
        </p:txBody>
      </p:sp>
      <p:sp>
        <p:nvSpPr>
          <p:cNvPr id="6" name="Textfeld 5"/>
          <p:cNvSpPr txBox="1"/>
          <p:nvPr/>
        </p:nvSpPr>
        <p:spPr>
          <a:xfrm>
            <a:off x="7815977" y="3756582"/>
            <a:ext cx="4049231" cy="2523768"/>
          </a:xfrm>
          <a:prstGeom prst="rect">
            <a:avLst/>
          </a:prstGeom>
          <a:noFill/>
        </p:spPr>
        <p:txBody>
          <a:bodyPr wrap="square" rtlCol="0">
            <a:spAutoFit/>
          </a:bodyPr>
          <a:lstStyle/>
          <a:p>
            <a:pPr marL="0" lvl="1" eaLnBrk="0" hangingPunct="0">
              <a:spcAft>
                <a:spcPts val="600"/>
              </a:spcAft>
            </a:pPr>
            <a:r>
              <a:rPr lang="de-DE" dirty="0">
                <a:solidFill>
                  <a:srgbClr val="060606"/>
                </a:solidFill>
              </a:rPr>
              <a:t>(Voraussetzung: Information über Distanzen bzw. kürzeste Wege)</a:t>
            </a:r>
          </a:p>
          <a:p>
            <a:pPr marL="87313" indent="-87313" eaLnBrk="0" hangingPunct="0">
              <a:spcAft>
                <a:spcPts val="600"/>
              </a:spcAft>
              <a:buFont typeface="Arial" pitchFamily="34" charset="0"/>
              <a:buChar char="•"/>
            </a:pPr>
            <a:r>
              <a:rPr lang="de-DE" sz="2000" dirty="0">
                <a:solidFill>
                  <a:srgbClr val="060606"/>
                </a:solidFill>
              </a:rPr>
              <a:t>Optimierung</a:t>
            </a:r>
          </a:p>
          <a:p>
            <a:pPr marL="444500" lvl="2" indent="-63500" eaLnBrk="0" hangingPunct="0">
              <a:spcAft>
                <a:spcPts val="600"/>
              </a:spcAft>
              <a:buFont typeface="Arial" pitchFamily="34" charset="0"/>
              <a:buChar char="•"/>
            </a:pPr>
            <a:r>
              <a:rPr lang="de-DE" sz="1900" dirty="0">
                <a:solidFill>
                  <a:srgbClr val="060606"/>
                </a:solidFill>
              </a:rPr>
              <a:t>Standortplanung in Netzen</a:t>
            </a:r>
          </a:p>
          <a:p>
            <a:pPr marL="444500" lvl="2" indent="-63500" eaLnBrk="0" hangingPunct="0">
              <a:spcAft>
                <a:spcPts val="600"/>
              </a:spcAft>
              <a:buFont typeface="Arial" pitchFamily="34" charset="0"/>
              <a:buChar char="•"/>
            </a:pPr>
            <a:r>
              <a:rPr lang="de-DE" sz="1900" dirty="0" err="1">
                <a:solidFill>
                  <a:srgbClr val="060606"/>
                </a:solidFill>
              </a:rPr>
              <a:t>Zentrenprobleme</a:t>
            </a:r>
            <a:endParaRPr lang="de-DE" sz="1900" dirty="0">
              <a:solidFill>
                <a:srgbClr val="060606"/>
              </a:solidFill>
            </a:endParaRPr>
          </a:p>
          <a:p>
            <a:pPr marL="444500" lvl="2" indent="-63500" eaLnBrk="0" hangingPunct="0">
              <a:spcAft>
                <a:spcPts val="600"/>
              </a:spcAft>
              <a:buFont typeface="Arial" pitchFamily="34" charset="0"/>
              <a:buChar char="•"/>
            </a:pPr>
            <a:r>
              <a:rPr lang="de-DE" sz="1900" dirty="0">
                <a:solidFill>
                  <a:srgbClr val="060606"/>
                </a:solidFill>
              </a:rPr>
              <a:t>Quadrat. Zuordnungsprobleme</a:t>
            </a:r>
          </a:p>
          <a:p>
            <a:pPr marL="87313" lvl="1" indent="-87313" eaLnBrk="0" hangingPunct="0">
              <a:spcAft>
                <a:spcPts val="600"/>
              </a:spcAft>
              <a:buFont typeface="Arial" pitchFamily="34" charset="0"/>
              <a:buChar char="•"/>
            </a:pPr>
            <a:r>
              <a:rPr lang="de-DE" sz="2000" dirty="0">
                <a:solidFill>
                  <a:srgbClr val="060606"/>
                </a:solidFill>
              </a:rPr>
              <a:t>Simulation 	</a:t>
            </a:r>
          </a:p>
        </p:txBody>
      </p:sp>
    </p:spTree>
    <p:extLst>
      <p:ext uri="{BB962C8B-B14F-4D97-AF65-F5344CB8AC3E}">
        <p14:creationId xmlns:p14="http://schemas.microsoft.com/office/powerpoint/2010/main" val="17002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334436" y="908050"/>
            <a:ext cx="5941588" cy="5581650"/>
          </a:xfrm>
        </p:spPr>
        <p:txBody>
          <a:bodyPr/>
          <a:lstStyle/>
          <a:p>
            <a:pPr marL="0" indent="0">
              <a:buNone/>
            </a:pPr>
            <a:r>
              <a:rPr lang="de-DE" b="1" dirty="0">
                <a:solidFill>
                  <a:srgbClr val="000000"/>
                </a:solidFill>
              </a:rPr>
              <a:t>Vorgehen</a:t>
            </a:r>
            <a:endParaRPr lang="de-DE" dirty="0">
              <a:solidFill>
                <a:srgbClr val="000000"/>
              </a:solidFill>
            </a:endParaRPr>
          </a:p>
          <a:p>
            <a:pPr marL="0" indent="0">
              <a:buNone/>
            </a:pPr>
            <a:endParaRPr lang="de-DE" dirty="0">
              <a:solidFill>
                <a:srgbClr val="000000"/>
              </a:solidFill>
            </a:endParaRPr>
          </a:p>
          <a:p>
            <a:pPr marL="0" indent="0">
              <a:buNone/>
            </a:pPr>
            <a:endParaRPr lang="de-DE" b="1" dirty="0">
              <a:solidFill>
                <a:schemeClr val="tx2"/>
              </a:solidFill>
            </a:endParaRP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Distributionsplanung</a:t>
            </a:r>
          </a:p>
        </p:txBody>
      </p:sp>
      <p:pic>
        <p:nvPicPr>
          <p:cNvPr id="108" name="Picture 2"/>
          <p:cNvPicPr>
            <a:picLocks noChangeAspect="1" noChangeArrowheads="1"/>
          </p:cNvPicPr>
          <p:nvPr/>
        </p:nvPicPr>
        <p:blipFill>
          <a:blip r:embed="rId2" cstate="print"/>
          <a:srcRect/>
          <a:stretch>
            <a:fillRect/>
          </a:stretch>
        </p:blipFill>
        <p:spPr bwMode="auto">
          <a:xfrm>
            <a:off x="6004290" y="1942859"/>
            <a:ext cx="5665202" cy="3906307"/>
          </a:xfrm>
          <a:prstGeom prst="rect">
            <a:avLst/>
          </a:prstGeom>
          <a:noFill/>
          <a:ln w="9525">
            <a:noFill/>
            <a:miter lim="800000"/>
            <a:headEnd/>
            <a:tailEnd/>
          </a:ln>
        </p:spPr>
      </p:pic>
      <p:sp>
        <p:nvSpPr>
          <p:cNvPr id="7" name="Textfeld 6">
            <a:extLst>
              <a:ext uri="{FF2B5EF4-FFF2-40B4-BE49-F238E27FC236}">
                <a16:creationId xmlns:a16="http://schemas.microsoft.com/office/drawing/2014/main" id="{684CA984-C4C0-49E4-8DF9-372131CE8E92}"/>
              </a:ext>
            </a:extLst>
          </p:cNvPr>
          <p:cNvSpPr txBox="1"/>
          <p:nvPr/>
        </p:nvSpPr>
        <p:spPr>
          <a:xfrm>
            <a:off x="5917722" y="1372556"/>
            <a:ext cx="5401522" cy="646331"/>
          </a:xfrm>
          <a:prstGeom prst="rect">
            <a:avLst/>
          </a:prstGeom>
          <a:noFill/>
        </p:spPr>
        <p:txBody>
          <a:bodyPr wrap="square" rtlCol="0">
            <a:spAutoFit/>
          </a:bodyPr>
          <a:lstStyle/>
          <a:p>
            <a:r>
              <a:rPr lang="en-US" dirty="0" err="1">
                <a:solidFill>
                  <a:schemeClr val="tx2"/>
                </a:solidFill>
              </a:rPr>
              <a:t>Beispiel</a:t>
            </a:r>
            <a:r>
              <a:rPr lang="en-US" dirty="0">
                <a:solidFill>
                  <a:schemeClr val="tx2"/>
                </a:solidFill>
              </a:rPr>
              <a:t> </a:t>
            </a:r>
            <a:r>
              <a:rPr lang="en-US" dirty="0" err="1">
                <a:solidFill>
                  <a:schemeClr val="tx2"/>
                </a:solidFill>
              </a:rPr>
              <a:t>eines</a:t>
            </a:r>
            <a:r>
              <a:rPr lang="en-US" dirty="0">
                <a:solidFill>
                  <a:schemeClr val="tx2"/>
                </a:solidFill>
              </a:rPr>
              <a:t> </a:t>
            </a:r>
            <a:r>
              <a:rPr lang="en-US" dirty="0" err="1">
                <a:solidFill>
                  <a:schemeClr val="tx2"/>
                </a:solidFill>
              </a:rPr>
              <a:t>Distributionsnetzwerkes</a:t>
            </a:r>
            <a:endParaRPr lang="en-US" dirty="0">
              <a:solidFill>
                <a:schemeClr val="tx2"/>
              </a:solidFill>
            </a:endParaRPr>
          </a:p>
          <a:p>
            <a:endParaRPr lang="en-US" dirty="0"/>
          </a:p>
        </p:txBody>
      </p:sp>
      <p:sp>
        <p:nvSpPr>
          <p:cNvPr id="15" name="Rechteck 14">
            <a:extLst>
              <a:ext uri="{FF2B5EF4-FFF2-40B4-BE49-F238E27FC236}">
                <a16:creationId xmlns:a16="http://schemas.microsoft.com/office/drawing/2014/main" id="{236E64AC-B6D9-4529-93E2-A06A24CF17A2}"/>
              </a:ext>
            </a:extLst>
          </p:cNvPr>
          <p:cNvSpPr/>
          <p:nvPr/>
        </p:nvSpPr>
        <p:spPr>
          <a:xfrm>
            <a:off x="430796" y="1329838"/>
            <a:ext cx="5125133" cy="1413090"/>
          </a:xfrm>
          <a:prstGeom prst="rect">
            <a:avLst/>
          </a:prstGeom>
          <a:ln w="12700">
            <a:prstDash val="sysDash"/>
          </a:ln>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03043" tIns="103043" rIns="180000" bIns="103043" numCol="1" spcCol="1270" anchor="t" anchorCtr="0">
            <a:noAutofit/>
          </a:bodyPr>
          <a:lstStyle/>
          <a:p>
            <a:pPr marL="0" lvl="0" indent="0" defTabSz="889000">
              <a:lnSpc>
                <a:spcPct val="90000"/>
              </a:lnSpc>
              <a:spcBef>
                <a:spcPct val="0"/>
              </a:spcBef>
              <a:spcAft>
                <a:spcPct val="35000"/>
              </a:spcAft>
              <a:buNone/>
            </a:pPr>
            <a:r>
              <a:rPr lang="en-US" b="1" kern="1200" dirty="0"/>
              <a:t>1. </a:t>
            </a:r>
            <a:r>
              <a:rPr lang="en-US" b="1" kern="1200" dirty="0" err="1"/>
              <a:t>Auswahl</a:t>
            </a:r>
            <a:r>
              <a:rPr lang="en-US" b="1" kern="1200" dirty="0"/>
              <a:t> </a:t>
            </a:r>
            <a:r>
              <a:rPr lang="en-US" b="1" kern="1200" dirty="0" err="1"/>
              <a:t>potentieller</a:t>
            </a:r>
            <a:r>
              <a:rPr lang="en-US" b="1" kern="1200" dirty="0"/>
              <a:t> </a:t>
            </a:r>
            <a:r>
              <a:rPr lang="en-US" b="1" kern="1200" dirty="0" err="1"/>
              <a:t>Standorte</a:t>
            </a:r>
            <a:endParaRPr lang="en-US" b="1" kern="1200" dirty="0"/>
          </a:p>
          <a:p>
            <a:pPr marL="0" lvl="0" indent="0" algn="l" defTabSz="889000">
              <a:lnSpc>
                <a:spcPct val="90000"/>
              </a:lnSpc>
              <a:spcBef>
                <a:spcPct val="0"/>
              </a:spcBef>
              <a:spcAft>
                <a:spcPct val="35000"/>
              </a:spcAft>
              <a:buNone/>
            </a:pPr>
            <a:r>
              <a:rPr lang="en-US" kern="1200" dirty="0" err="1">
                <a:solidFill>
                  <a:schemeClr val="tx1"/>
                </a:solidFill>
              </a:rPr>
              <a:t>Vorauswahl</a:t>
            </a:r>
            <a:r>
              <a:rPr lang="en-US" kern="1200" dirty="0">
                <a:solidFill>
                  <a:schemeClr val="tx1"/>
                </a:solidFill>
              </a:rPr>
              <a:t> </a:t>
            </a:r>
            <a:r>
              <a:rPr lang="en-US" kern="1200" dirty="0" err="1">
                <a:solidFill>
                  <a:schemeClr val="tx1"/>
                </a:solidFill>
              </a:rPr>
              <a:t>potentieller</a:t>
            </a:r>
            <a:r>
              <a:rPr lang="en-US" kern="1200" dirty="0">
                <a:solidFill>
                  <a:schemeClr val="tx1"/>
                </a:solidFill>
              </a:rPr>
              <a:t> </a:t>
            </a:r>
            <a:r>
              <a:rPr lang="en-US" kern="1200" dirty="0" err="1">
                <a:solidFill>
                  <a:schemeClr val="tx1"/>
                </a:solidFill>
              </a:rPr>
              <a:t>Standorte</a:t>
            </a:r>
            <a:r>
              <a:rPr lang="en-US" kern="1200" dirty="0">
                <a:solidFill>
                  <a:schemeClr val="tx1"/>
                </a:solidFill>
              </a:rPr>
              <a:t> </a:t>
            </a:r>
            <a:r>
              <a:rPr lang="en-US" kern="1200" dirty="0" err="1">
                <a:solidFill>
                  <a:schemeClr val="tx1"/>
                </a:solidFill>
              </a:rPr>
              <a:t>bspw</a:t>
            </a:r>
            <a:r>
              <a:rPr lang="en-US" kern="1200" dirty="0">
                <a:solidFill>
                  <a:schemeClr val="tx1"/>
                </a:solidFill>
              </a:rPr>
              <a:t>. </a:t>
            </a:r>
            <a:r>
              <a:rPr lang="en-US" kern="1200" dirty="0" err="1">
                <a:solidFill>
                  <a:schemeClr val="tx1"/>
                </a:solidFill>
              </a:rPr>
              <a:t>durch</a:t>
            </a:r>
            <a:r>
              <a:rPr lang="en-US" kern="1200" dirty="0">
                <a:solidFill>
                  <a:schemeClr val="tx1"/>
                </a:solidFill>
              </a:rPr>
              <a:t> qualitative </a:t>
            </a:r>
            <a:r>
              <a:rPr lang="en-US" kern="1200" dirty="0" err="1">
                <a:solidFill>
                  <a:schemeClr val="tx1"/>
                </a:solidFill>
              </a:rPr>
              <a:t>Verfahren</a:t>
            </a:r>
            <a:r>
              <a:rPr lang="en-US" kern="1200" dirty="0">
                <a:solidFill>
                  <a:schemeClr val="tx1"/>
                </a:solidFill>
              </a:rPr>
              <a:t> der </a:t>
            </a:r>
            <a:r>
              <a:rPr lang="en-US" kern="1200" dirty="0" err="1">
                <a:solidFill>
                  <a:schemeClr val="tx1"/>
                </a:solidFill>
              </a:rPr>
              <a:t>Standortplanung</a:t>
            </a:r>
            <a:endParaRPr lang="en-US" kern="1200" dirty="0">
              <a:solidFill>
                <a:schemeClr val="tx1"/>
              </a:solidFill>
            </a:endParaRPr>
          </a:p>
          <a:p>
            <a:pPr marL="0" lvl="0" indent="0" algn="l" defTabSz="889000">
              <a:lnSpc>
                <a:spcPct val="90000"/>
              </a:lnSpc>
              <a:spcBef>
                <a:spcPct val="0"/>
              </a:spcBef>
              <a:spcAft>
                <a:spcPct val="35000"/>
              </a:spcAft>
              <a:buNone/>
            </a:pP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Distributionsnetzwerk</a:t>
            </a:r>
            <a:endParaRPr lang="en-US" kern="1200" dirty="0">
              <a:solidFill>
                <a:schemeClr val="tx1"/>
              </a:solidFill>
            </a:endParaRPr>
          </a:p>
        </p:txBody>
      </p:sp>
      <p:sp>
        <p:nvSpPr>
          <p:cNvPr id="16" name="Rechteck 15">
            <a:extLst>
              <a:ext uri="{FF2B5EF4-FFF2-40B4-BE49-F238E27FC236}">
                <a16:creationId xmlns:a16="http://schemas.microsoft.com/office/drawing/2014/main" id="{8A45DF87-9E27-4144-87A6-D6F318539830}"/>
              </a:ext>
            </a:extLst>
          </p:cNvPr>
          <p:cNvSpPr/>
          <p:nvPr/>
        </p:nvSpPr>
        <p:spPr>
          <a:xfrm>
            <a:off x="430796" y="2892088"/>
            <a:ext cx="5125133" cy="1573182"/>
          </a:xfrm>
          <a:prstGeom prst="rect">
            <a:avLst/>
          </a:pr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03043" tIns="103043" rIns="72000" bIns="103043" numCol="1" spcCol="1270" anchor="t" anchorCtr="0">
            <a:noAutofit/>
          </a:bodyPr>
          <a:lstStyle/>
          <a:p>
            <a:pPr defTabSz="889000">
              <a:lnSpc>
                <a:spcPct val="90000"/>
              </a:lnSpc>
              <a:spcBef>
                <a:spcPct val="0"/>
              </a:spcBef>
              <a:spcAft>
                <a:spcPct val="35000"/>
              </a:spcAft>
            </a:pPr>
            <a:r>
              <a:rPr lang="en-US" b="1" dirty="0"/>
              <a:t>2. </a:t>
            </a:r>
            <a:r>
              <a:rPr lang="en-US" b="1" dirty="0" err="1"/>
              <a:t>Distanzermittlung</a:t>
            </a:r>
            <a:endParaRPr lang="en-US" b="1" dirty="0"/>
          </a:p>
          <a:p>
            <a:pPr defTabSz="889000">
              <a:lnSpc>
                <a:spcPct val="90000"/>
              </a:lnSpc>
              <a:spcBef>
                <a:spcPct val="0"/>
              </a:spcBef>
              <a:spcAft>
                <a:spcPct val="35000"/>
              </a:spcAft>
            </a:pPr>
            <a:r>
              <a:rPr lang="de-DE" dirty="0">
                <a:solidFill>
                  <a:schemeClr val="tx1"/>
                </a:solidFill>
              </a:rPr>
              <a:t>Ermittlung der Distanzen bzw. Fahrzeiten zwischen den (potentiellen) Punkten des Netzwerkes</a:t>
            </a:r>
          </a:p>
          <a:p>
            <a:pPr defTabSz="889000">
              <a:lnSpc>
                <a:spcPct val="90000"/>
              </a:lnSpc>
              <a:spcBef>
                <a:spcPct val="0"/>
              </a:spcBef>
              <a:spcAft>
                <a:spcPct val="35000"/>
              </a:spcAft>
            </a:pPr>
            <a:r>
              <a:rPr lang="de-DE" dirty="0">
                <a:solidFill>
                  <a:schemeClr val="tx1"/>
                </a:solidFill>
                <a:sym typeface="Wingdings" panose="05000000000000000000" pitchFamily="2" charset="2"/>
              </a:rPr>
              <a:t> Distanzmatrix /  Transportkostenmatrix</a:t>
            </a:r>
            <a:endParaRPr lang="en-US" dirty="0">
              <a:solidFill>
                <a:schemeClr val="tx1"/>
              </a:solidFill>
            </a:endParaRPr>
          </a:p>
        </p:txBody>
      </p:sp>
      <p:sp>
        <p:nvSpPr>
          <p:cNvPr id="17" name="Rechteck 16">
            <a:extLst>
              <a:ext uri="{FF2B5EF4-FFF2-40B4-BE49-F238E27FC236}">
                <a16:creationId xmlns:a16="http://schemas.microsoft.com/office/drawing/2014/main" id="{898BA801-F884-4E97-BA08-1BA924CB1698}"/>
              </a:ext>
            </a:extLst>
          </p:cNvPr>
          <p:cNvSpPr/>
          <p:nvPr/>
        </p:nvSpPr>
        <p:spPr>
          <a:xfrm>
            <a:off x="430795" y="4614429"/>
            <a:ext cx="5125133" cy="1354072"/>
          </a:xfrm>
          <a:prstGeom prst="rect">
            <a:avLst/>
          </a:pr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03043" tIns="103043" rIns="72000" bIns="103043" numCol="1" spcCol="1270" anchor="t" anchorCtr="0">
            <a:noAutofit/>
          </a:bodyPr>
          <a:lstStyle/>
          <a:p>
            <a:pPr marL="0" lvl="0" indent="0" algn="l" defTabSz="889000">
              <a:lnSpc>
                <a:spcPct val="90000"/>
              </a:lnSpc>
              <a:spcBef>
                <a:spcPct val="0"/>
              </a:spcBef>
              <a:spcAft>
                <a:spcPct val="35000"/>
              </a:spcAft>
              <a:buNone/>
            </a:pPr>
            <a:r>
              <a:rPr lang="en-US" b="1" kern="1200" dirty="0"/>
              <a:t>3. </a:t>
            </a:r>
            <a:r>
              <a:rPr lang="en-US" b="1" kern="1200" dirty="0" err="1"/>
              <a:t>Planung</a:t>
            </a:r>
            <a:r>
              <a:rPr lang="en-US" b="1" kern="1200" dirty="0"/>
              <a:t> </a:t>
            </a:r>
            <a:r>
              <a:rPr lang="en-US" b="1" kern="1200" dirty="0" err="1"/>
              <a:t>optimaler</a:t>
            </a:r>
            <a:r>
              <a:rPr lang="en-US" b="1" kern="1200" dirty="0"/>
              <a:t> </a:t>
            </a:r>
            <a:r>
              <a:rPr lang="en-US" b="1" kern="1200" dirty="0" err="1"/>
              <a:t>Standorte</a:t>
            </a:r>
            <a:endParaRPr lang="en-US" b="1" kern="1200" dirty="0"/>
          </a:p>
          <a:p>
            <a:pPr marL="0" lvl="0" indent="0" algn="l" defTabSz="889000">
              <a:lnSpc>
                <a:spcPct val="90000"/>
              </a:lnSpc>
              <a:spcBef>
                <a:spcPct val="0"/>
              </a:spcBef>
              <a:spcAft>
                <a:spcPct val="35000"/>
              </a:spcAft>
              <a:buNone/>
            </a:pPr>
            <a:r>
              <a:rPr lang="de-DE" kern="1200" dirty="0">
                <a:solidFill>
                  <a:srgbClr val="000000"/>
                </a:solidFill>
              </a:rPr>
              <a:t>Wahl optimaler Standorte </a:t>
            </a:r>
            <a:r>
              <a:rPr lang="de-DE" dirty="0">
                <a:solidFill>
                  <a:srgbClr val="000000"/>
                </a:solidFill>
                <a:sym typeface="Wingdings" panose="05000000000000000000" pitchFamily="2" charset="2"/>
              </a:rPr>
              <a:t>durch quantitative Verfahren der Standortplanung in Netzen</a:t>
            </a:r>
            <a:endParaRPr lang="de-DE" kern="1200" dirty="0">
              <a:solidFill>
                <a:srgbClr val="000000"/>
              </a:solidFill>
              <a:sym typeface="Wingdings" panose="05000000000000000000" pitchFamily="2" charset="2"/>
            </a:endParaRPr>
          </a:p>
          <a:p>
            <a:pPr marL="0" lvl="0" indent="0" algn="l" defTabSz="889000">
              <a:lnSpc>
                <a:spcPct val="90000"/>
              </a:lnSpc>
              <a:spcBef>
                <a:spcPct val="0"/>
              </a:spcBef>
              <a:spcAft>
                <a:spcPct val="35000"/>
              </a:spcAft>
              <a:buNone/>
            </a:pPr>
            <a:r>
              <a:rPr lang="de-DE" kern="1200" dirty="0">
                <a:solidFill>
                  <a:srgbClr val="000000"/>
                </a:solidFill>
                <a:sym typeface="Wingdings" panose="05000000000000000000" pitchFamily="2" charset="2"/>
              </a:rPr>
              <a:t> </a:t>
            </a:r>
            <a:r>
              <a:rPr lang="de-DE" dirty="0">
                <a:solidFill>
                  <a:srgbClr val="000000"/>
                </a:solidFill>
                <a:sym typeface="Wingdings" panose="05000000000000000000" pitchFamily="2" charset="2"/>
              </a:rPr>
              <a:t>Strategische Netzwerkgestaltung</a:t>
            </a:r>
            <a:endParaRPr lang="en-US" kern="1200" dirty="0"/>
          </a:p>
        </p:txBody>
      </p:sp>
      <p:sp>
        <p:nvSpPr>
          <p:cNvPr id="18" name="Freihandform: Form 17">
            <a:extLst>
              <a:ext uri="{FF2B5EF4-FFF2-40B4-BE49-F238E27FC236}">
                <a16:creationId xmlns:a16="http://schemas.microsoft.com/office/drawing/2014/main" id="{3AA5F8D6-67DD-4742-BA1A-528A511685B5}"/>
              </a:ext>
            </a:extLst>
          </p:cNvPr>
          <p:cNvSpPr/>
          <p:nvPr/>
        </p:nvSpPr>
        <p:spPr>
          <a:xfrm rot="10800000">
            <a:off x="4753706" y="2763670"/>
            <a:ext cx="631458" cy="256833"/>
          </a:xfrm>
          <a:custGeom>
            <a:avLst/>
            <a:gdLst>
              <a:gd name="connsiteX0" fmla="*/ 0 w 595717"/>
              <a:gd name="connsiteY0" fmla="*/ 595717 h 595717"/>
              <a:gd name="connsiteX1" fmla="*/ 297859 w 595717"/>
              <a:gd name="connsiteY1" fmla="*/ 0 h 595717"/>
              <a:gd name="connsiteX2" fmla="*/ 595717 w 595717"/>
              <a:gd name="connsiteY2" fmla="*/ 595717 h 595717"/>
              <a:gd name="connsiteX3" fmla="*/ 0 w 595717"/>
              <a:gd name="connsiteY3" fmla="*/ 595717 h 595717"/>
            </a:gdLst>
            <a:ahLst/>
            <a:cxnLst>
              <a:cxn ang="0">
                <a:pos x="connsiteX0" y="connsiteY0"/>
              </a:cxn>
              <a:cxn ang="0">
                <a:pos x="connsiteX1" y="connsiteY1"/>
              </a:cxn>
              <a:cxn ang="0">
                <a:pos x="connsiteX2" y="connsiteY2"/>
              </a:cxn>
              <a:cxn ang="0">
                <a:pos x="connsiteX3" y="connsiteY3"/>
              </a:cxn>
            </a:cxnLst>
            <a:rect l="l" t="t" r="r" b="b"/>
            <a:pathLst>
              <a:path w="595717" h="595717">
                <a:moveTo>
                  <a:pt x="0" y="595717"/>
                </a:moveTo>
                <a:lnTo>
                  <a:pt x="297859" y="0"/>
                </a:lnTo>
                <a:lnTo>
                  <a:pt x="595717" y="595717"/>
                </a:lnTo>
                <a:lnTo>
                  <a:pt x="0" y="595717"/>
                </a:lnTo>
                <a:close/>
              </a:path>
            </a:pathLst>
          </a:custGeom>
          <a:ln w="12700"/>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74328" tIns="323257" rIns="174330" bIns="25401" numCol="1" spcCol="1270" anchor="t" anchorCtr="0">
            <a:noAutofit/>
          </a:bodyPr>
          <a:lstStyle/>
          <a:p>
            <a:pPr marL="0" lvl="0" indent="0" algn="ctr" defTabSz="889000">
              <a:lnSpc>
                <a:spcPct val="90000"/>
              </a:lnSpc>
              <a:spcBef>
                <a:spcPct val="0"/>
              </a:spcBef>
              <a:spcAft>
                <a:spcPct val="35000"/>
              </a:spcAft>
              <a:buNone/>
            </a:pPr>
            <a:endParaRPr lang="en-US" sz="2000" kern="1200"/>
          </a:p>
        </p:txBody>
      </p:sp>
      <p:sp>
        <p:nvSpPr>
          <p:cNvPr id="21" name="Freihandform: Form 20">
            <a:extLst>
              <a:ext uri="{FF2B5EF4-FFF2-40B4-BE49-F238E27FC236}">
                <a16:creationId xmlns:a16="http://schemas.microsoft.com/office/drawing/2014/main" id="{CB491CEB-EC6F-417F-8657-4DEFCD914895}"/>
              </a:ext>
            </a:extLst>
          </p:cNvPr>
          <p:cNvSpPr/>
          <p:nvPr/>
        </p:nvSpPr>
        <p:spPr>
          <a:xfrm rot="10800000">
            <a:off x="4766038" y="4479614"/>
            <a:ext cx="631458" cy="256834"/>
          </a:xfrm>
          <a:custGeom>
            <a:avLst/>
            <a:gdLst>
              <a:gd name="connsiteX0" fmla="*/ 0 w 595717"/>
              <a:gd name="connsiteY0" fmla="*/ 595717 h 595717"/>
              <a:gd name="connsiteX1" fmla="*/ 297859 w 595717"/>
              <a:gd name="connsiteY1" fmla="*/ 0 h 595717"/>
              <a:gd name="connsiteX2" fmla="*/ 595717 w 595717"/>
              <a:gd name="connsiteY2" fmla="*/ 595717 h 595717"/>
              <a:gd name="connsiteX3" fmla="*/ 0 w 595717"/>
              <a:gd name="connsiteY3" fmla="*/ 595717 h 595717"/>
            </a:gdLst>
            <a:ahLst/>
            <a:cxnLst>
              <a:cxn ang="0">
                <a:pos x="connsiteX0" y="connsiteY0"/>
              </a:cxn>
              <a:cxn ang="0">
                <a:pos x="connsiteX1" y="connsiteY1"/>
              </a:cxn>
              <a:cxn ang="0">
                <a:pos x="connsiteX2" y="connsiteY2"/>
              </a:cxn>
              <a:cxn ang="0">
                <a:pos x="connsiteX3" y="connsiteY3"/>
              </a:cxn>
            </a:cxnLst>
            <a:rect l="l" t="t" r="r" b="b"/>
            <a:pathLst>
              <a:path w="595717" h="595717">
                <a:moveTo>
                  <a:pt x="0" y="595717"/>
                </a:moveTo>
                <a:lnTo>
                  <a:pt x="297859" y="0"/>
                </a:lnTo>
                <a:lnTo>
                  <a:pt x="595717" y="595717"/>
                </a:lnTo>
                <a:lnTo>
                  <a:pt x="0" y="595717"/>
                </a:lnTo>
                <a:close/>
              </a:path>
            </a:pathLst>
          </a:custGeom>
          <a:ln w="12700"/>
        </p:spPr>
        <p:style>
          <a:lnRef idx="2">
            <a:schemeClr val="accent1">
              <a:shade val="50000"/>
            </a:schemeClr>
          </a:lnRef>
          <a:fillRef idx="1">
            <a:schemeClr val="accent1"/>
          </a:fillRef>
          <a:effectRef idx="0">
            <a:schemeClr val="accent1"/>
          </a:effectRef>
          <a:fontRef idx="minor">
            <a:schemeClr val="lt1"/>
          </a:fontRef>
        </p:style>
        <p:txBody>
          <a:bodyPr spcFirstLastPara="0" vert="horz" wrap="square" lIns="174328" tIns="323257" rIns="174330" bIns="25401" numCol="1" spcCol="1270" anchor="ctr" anchorCtr="0">
            <a:noAutofit/>
          </a:bodyPr>
          <a:lstStyle/>
          <a:p>
            <a:pPr marL="0" lvl="0" indent="0" algn="ctr" defTabSz="889000">
              <a:lnSpc>
                <a:spcPct val="90000"/>
              </a:lnSpc>
              <a:spcBef>
                <a:spcPct val="0"/>
              </a:spcBef>
              <a:spcAft>
                <a:spcPct val="35000"/>
              </a:spcAft>
              <a:buNone/>
            </a:pPr>
            <a:endParaRPr lang="en-US" sz="2000" kern="1200"/>
          </a:p>
        </p:txBody>
      </p:sp>
    </p:spTree>
    <p:extLst>
      <p:ext uri="{BB962C8B-B14F-4D97-AF65-F5344CB8AC3E}">
        <p14:creationId xmlns:p14="http://schemas.microsoft.com/office/powerpoint/2010/main" val="190780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7" grpId="0" animBg="1"/>
      <p:bldP spid="18"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64" name="Picture 3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069" y="1448747"/>
            <a:ext cx="4860621" cy="458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feld 13"/>
          <p:cNvSpPr txBox="1">
            <a:spLocks noChangeArrowheads="1"/>
          </p:cNvSpPr>
          <p:nvPr/>
        </p:nvSpPr>
        <p:spPr bwMode="auto">
          <a:xfrm>
            <a:off x="8436299" y="6029738"/>
            <a:ext cx="3091595" cy="261610"/>
          </a:xfrm>
          <a:prstGeom prst="rect">
            <a:avLst/>
          </a:prstGeom>
          <a:noFill/>
          <a:ln w="9525">
            <a:noFill/>
            <a:miter lim="800000"/>
            <a:headEnd/>
            <a:tailEnd/>
          </a:ln>
        </p:spPr>
        <p:txBody>
          <a:bodyPr wrap="square">
            <a:spAutoFit/>
          </a:bodyPr>
          <a:lstStyle/>
          <a:p>
            <a:pPr algn="r"/>
            <a:r>
              <a:rPr lang="de-DE" sz="1100" dirty="0">
                <a:solidFill>
                  <a:srgbClr val="696C6E"/>
                </a:solidFill>
                <a:ea typeface="ＭＳ Ｐゴシック" pitchFamily="34" charset="-128"/>
              </a:rPr>
              <a:t>Quelle: </a:t>
            </a:r>
            <a:r>
              <a:rPr lang="de-DE" sz="1100" dirty="0" err="1">
                <a:solidFill>
                  <a:srgbClr val="696C6E"/>
                </a:solidFill>
                <a:ea typeface="ＭＳ Ｐゴシック" pitchFamily="34" charset="-128"/>
              </a:rPr>
              <a:t>google</a:t>
            </a:r>
            <a:r>
              <a:rPr lang="de-DE" sz="1100" dirty="0">
                <a:solidFill>
                  <a:srgbClr val="696C6E"/>
                </a:solidFill>
                <a:ea typeface="ＭＳ Ｐゴシック" pitchFamily="34" charset="-128"/>
              </a:rPr>
              <a:t> </a:t>
            </a:r>
            <a:r>
              <a:rPr lang="de-DE" sz="1100" dirty="0" err="1">
                <a:solidFill>
                  <a:srgbClr val="696C6E"/>
                </a:solidFill>
                <a:ea typeface="ＭＳ Ｐゴシック" pitchFamily="34" charset="-128"/>
              </a:rPr>
              <a:t>maps</a:t>
            </a:r>
            <a:endParaRPr lang="de-DE" sz="1100" dirty="0">
              <a:solidFill>
                <a:srgbClr val="696C6E"/>
              </a:solidFill>
              <a:ea typeface="ＭＳ Ｐゴシック" pitchFamily="34" charset="-128"/>
            </a:endParaRPr>
          </a:p>
        </p:txBody>
      </p:sp>
      <p:sp>
        <p:nvSpPr>
          <p:cNvPr id="9" name="Inhaltsplatzhalter 5"/>
          <p:cNvSpPr txBox="1">
            <a:spLocks/>
          </p:cNvSpPr>
          <p:nvPr/>
        </p:nvSpPr>
        <p:spPr>
          <a:xfrm>
            <a:off x="515287" y="908678"/>
            <a:ext cx="5940758" cy="4967312"/>
          </a:xfrm>
          <a:prstGeom prst="rect">
            <a:avLst/>
          </a:prstGeom>
        </p:spPr>
        <p:txBody>
          <a:bodyPr vert="horz" lIns="36000" tIns="36000" rIns="36000" bIns="36000" rtlCol="0">
            <a:noAutofit/>
          </a:bodyPr>
          <a:lstStyle>
            <a:lvl1pPr marL="342900" indent="-342900" algn="l" rtl="0" eaLnBrk="1" fontAlgn="base" hangingPunct="1">
              <a:lnSpc>
                <a:spcPct val="100000"/>
              </a:lnSpc>
              <a:spcBef>
                <a:spcPts val="600"/>
              </a:spcBef>
              <a:spcAft>
                <a:spcPct val="0"/>
              </a:spcAft>
              <a:buClrTx/>
              <a:buSzPct val="100000"/>
              <a:buFont typeface="Tahoma" pitchFamily="34" charset="0"/>
              <a:buChar char="•"/>
              <a:defRPr sz="1800" baseline="0">
                <a:solidFill>
                  <a:srgbClr val="000000"/>
                </a:solidFill>
                <a:latin typeface="Arial" pitchFamily="34" charset="0"/>
                <a:ea typeface="+mn-ea"/>
                <a:cs typeface="Arial" pitchFamily="34" charset="0"/>
              </a:defRPr>
            </a:lvl1pPr>
            <a:lvl2pPr marL="539750" indent="-180000" algn="l" rtl="0" eaLnBrk="1" fontAlgn="base" hangingPunct="1">
              <a:lnSpc>
                <a:spcPct val="100000"/>
              </a:lnSpc>
              <a:spcBef>
                <a:spcPts val="600"/>
              </a:spcBef>
              <a:spcAft>
                <a:spcPct val="0"/>
              </a:spcAft>
              <a:buClrTx/>
              <a:buSzPct val="100000"/>
              <a:buFont typeface="Arial" pitchFamily="34" charset="0"/>
              <a:buChar char="•"/>
              <a:defRPr sz="1800" baseline="0">
                <a:solidFill>
                  <a:srgbClr val="000000"/>
                </a:solidFill>
                <a:latin typeface="Arial" pitchFamily="34" charset="0"/>
                <a:cs typeface="Arial" pitchFamily="34" charset="0"/>
              </a:defRPr>
            </a:lvl2pPr>
            <a:lvl3pPr marL="900000" indent="-180000" algn="l" rtl="0" eaLnBrk="1" fontAlgn="base" hangingPunct="1">
              <a:lnSpc>
                <a:spcPct val="100000"/>
              </a:lnSpc>
              <a:spcBef>
                <a:spcPts val="600"/>
              </a:spcBef>
              <a:spcAft>
                <a:spcPct val="0"/>
              </a:spcAft>
              <a:buFont typeface="Arial" pitchFamily="34" charset="0"/>
              <a:buChar char="•"/>
              <a:tabLst>
                <a:tab pos="990600" algn="l"/>
              </a:tabLst>
              <a:defRPr sz="1800" baseline="0">
                <a:solidFill>
                  <a:srgbClr val="000000"/>
                </a:solidFill>
                <a:latin typeface="Arial" pitchFamily="34" charset="0"/>
                <a:cs typeface="Arial" pitchFamily="34" charset="0"/>
              </a:defRPr>
            </a:lvl3pPr>
            <a:lvl4pPr marL="1260000" indent="-180000" algn="l" rtl="0" eaLnBrk="1" fontAlgn="base" hangingPunct="1">
              <a:lnSpc>
                <a:spcPct val="100000"/>
              </a:lnSpc>
              <a:spcBef>
                <a:spcPts val="600"/>
              </a:spcBef>
              <a:spcAft>
                <a:spcPct val="0"/>
              </a:spcAft>
              <a:buFont typeface="Arial" pitchFamily="34" charset="0"/>
              <a:buChar char="•"/>
              <a:defRPr sz="1800" baseline="0">
                <a:solidFill>
                  <a:srgbClr val="000000"/>
                </a:solidFill>
                <a:latin typeface="Arial" pitchFamily="34" charset="0"/>
                <a:cs typeface="Arial" pitchFamily="34" charset="0"/>
              </a:defRPr>
            </a:lvl4pPr>
            <a:lvl5pPr marL="1620000" indent="-179388" algn="l" rtl="0" eaLnBrk="1" fontAlgn="base" hangingPunct="1">
              <a:lnSpc>
                <a:spcPct val="100000"/>
              </a:lnSpc>
              <a:spcBef>
                <a:spcPts val="600"/>
              </a:spcBef>
              <a:spcAft>
                <a:spcPct val="0"/>
              </a:spcAft>
              <a:buFont typeface="Arial" pitchFamily="34" charset="0"/>
              <a:buChar char="•"/>
              <a:defRPr sz="1800" baseline="0">
                <a:solidFill>
                  <a:srgbClr val="000000"/>
                </a:solidFill>
                <a:latin typeface="Arial" pitchFamily="34" charset="0"/>
                <a:cs typeface="Arial" pitchFamily="34" charset="0"/>
              </a:defRPr>
            </a:lvl5pPr>
            <a:lvl6pPr marL="3508375" indent="-180975" algn="l" rtl="0" eaLnBrk="1" fontAlgn="base" hangingPunct="1">
              <a:spcBef>
                <a:spcPct val="40000"/>
              </a:spcBef>
              <a:spcAft>
                <a:spcPct val="0"/>
              </a:spcAft>
              <a:buChar char="»"/>
              <a:defRPr sz="2100">
                <a:solidFill>
                  <a:srgbClr val="696C6E"/>
                </a:solidFill>
                <a:latin typeface="+mn-lt"/>
              </a:defRPr>
            </a:lvl6pPr>
            <a:lvl7pPr marL="3965575" indent="-180975" algn="l" rtl="0" eaLnBrk="1" fontAlgn="base" hangingPunct="1">
              <a:spcBef>
                <a:spcPct val="40000"/>
              </a:spcBef>
              <a:spcAft>
                <a:spcPct val="0"/>
              </a:spcAft>
              <a:buChar char="»"/>
              <a:defRPr sz="2100">
                <a:solidFill>
                  <a:srgbClr val="696C6E"/>
                </a:solidFill>
                <a:latin typeface="+mn-lt"/>
              </a:defRPr>
            </a:lvl7pPr>
            <a:lvl8pPr marL="4422775" indent="-180975" algn="l" rtl="0" eaLnBrk="1" fontAlgn="base" hangingPunct="1">
              <a:spcBef>
                <a:spcPct val="40000"/>
              </a:spcBef>
              <a:spcAft>
                <a:spcPct val="0"/>
              </a:spcAft>
              <a:buChar char="»"/>
              <a:defRPr sz="2100">
                <a:solidFill>
                  <a:srgbClr val="696C6E"/>
                </a:solidFill>
                <a:latin typeface="+mn-lt"/>
              </a:defRPr>
            </a:lvl8pPr>
            <a:lvl9pPr marL="4699000" indent="0" algn="l" rtl="0" eaLnBrk="1" fontAlgn="base" hangingPunct="1">
              <a:spcBef>
                <a:spcPct val="40000"/>
              </a:spcBef>
              <a:spcAft>
                <a:spcPct val="0"/>
              </a:spcAft>
              <a:buNone/>
              <a:defRPr sz="2100">
                <a:solidFill>
                  <a:srgbClr val="696C6E"/>
                </a:solidFill>
                <a:latin typeface="+mn-lt"/>
              </a:defRPr>
            </a:lvl9pPr>
          </a:lstStyle>
          <a:p>
            <a:pPr marL="265113" indent="-265113">
              <a:spcAft>
                <a:spcPts val="0"/>
              </a:spcAft>
              <a:buNone/>
              <a:defRPr/>
            </a:pPr>
            <a:r>
              <a:rPr lang="de-DE" b="1" dirty="0">
                <a:solidFill>
                  <a:srgbClr val="00549F"/>
                </a:solidFill>
              </a:rPr>
              <a:t>Distanzermittlung in Netzen</a:t>
            </a:r>
          </a:p>
          <a:p>
            <a:pPr marL="265113" indent="-265113">
              <a:spcAft>
                <a:spcPts val="0"/>
              </a:spcAft>
              <a:buNone/>
              <a:defRPr/>
            </a:pPr>
            <a:r>
              <a:rPr lang="de-DE" b="1" kern="0" dirty="0"/>
              <a:t>Problemstellung</a:t>
            </a:r>
            <a:endParaRPr lang="de-DE" b="1" kern="0" dirty="0">
              <a:solidFill>
                <a:srgbClr val="696C6E"/>
              </a:solidFill>
            </a:endParaRPr>
          </a:p>
          <a:p>
            <a:pPr marL="0" indent="0" fontAlgn="auto">
              <a:spcAft>
                <a:spcPts val="0"/>
              </a:spcAft>
              <a:buNone/>
              <a:defRPr/>
            </a:pPr>
            <a:r>
              <a:rPr lang="de-DE" kern="0" dirty="0"/>
              <a:t>In einem Straßennetz sind Start- und Zielpunkte gegeben. Zwischen den Punkten existiert eine große Anzahl möglicher Verbindungsstrecken. Diese bestehen aus Teilstrecken, die miteinander kombiniert werden können.</a:t>
            </a:r>
          </a:p>
          <a:p>
            <a:pPr marL="0" indent="0" fontAlgn="auto">
              <a:spcAft>
                <a:spcPts val="0"/>
              </a:spcAft>
              <a:buNone/>
              <a:defRPr/>
            </a:pPr>
            <a:endParaRPr lang="de-DE" kern="0" dirty="0"/>
          </a:p>
          <a:p>
            <a:pPr marL="265113" indent="-265113">
              <a:spcAft>
                <a:spcPts val="0"/>
              </a:spcAft>
              <a:buNone/>
              <a:defRPr/>
            </a:pPr>
            <a:r>
              <a:rPr lang="de-DE" b="1" kern="0" dirty="0"/>
              <a:t>Ziel</a:t>
            </a:r>
          </a:p>
          <a:p>
            <a:pPr marL="0" indent="0" fontAlgn="auto">
              <a:spcAft>
                <a:spcPts val="0"/>
              </a:spcAft>
              <a:buNone/>
              <a:defRPr/>
            </a:pPr>
            <a:r>
              <a:rPr lang="de-DE" kern="0" dirty="0"/>
              <a:t>Ermitteln der kürzesten (schnellsten, günstigsten, etc.) </a:t>
            </a:r>
            <a:br>
              <a:rPr lang="de-DE" kern="0" dirty="0"/>
            </a:br>
            <a:r>
              <a:rPr lang="de-DE" kern="0" dirty="0"/>
              <a:t>Strecken zwischen einem Start- und einem Zielpunkt </a:t>
            </a:r>
            <a:br>
              <a:rPr lang="de-DE" kern="0" dirty="0"/>
            </a:br>
            <a:r>
              <a:rPr lang="de-DE" kern="0" dirty="0"/>
              <a:t>in einem Straßennetz.</a:t>
            </a:r>
          </a:p>
          <a:p>
            <a:pPr marL="0" indent="0" fontAlgn="auto">
              <a:spcAft>
                <a:spcPts val="0"/>
              </a:spcAft>
              <a:buNone/>
              <a:defRPr/>
            </a:pPr>
            <a:endParaRPr lang="de-DE" kern="0" dirty="0"/>
          </a:p>
          <a:p>
            <a:pPr marL="0" indent="0" fontAlgn="auto">
              <a:spcAft>
                <a:spcPts val="0"/>
              </a:spcAft>
              <a:buNone/>
              <a:defRPr/>
            </a:pPr>
            <a:r>
              <a:rPr lang="de-DE" b="1" kern="0" dirty="0"/>
              <a:t>Anwendungsfall</a:t>
            </a:r>
          </a:p>
          <a:p>
            <a:pPr fontAlgn="auto">
              <a:spcAft>
                <a:spcPts val="0"/>
              </a:spcAft>
              <a:defRPr/>
            </a:pPr>
            <a:r>
              <a:rPr lang="de-DE" kern="0" dirty="0"/>
              <a:t>Navigationsgeräte und Routenplaner wie z.B. </a:t>
            </a:r>
            <a:r>
              <a:rPr lang="de-DE" kern="0" dirty="0" err="1"/>
              <a:t>google</a:t>
            </a:r>
            <a:r>
              <a:rPr lang="de-DE" kern="0" dirty="0"/>
              <a:t> </a:t>
            </a:r>
            <a:r>
              <a:rPr lang="de-DE" kern="0" dirty="0" err="1"/>
              <a:t>maps</a:t>
            </a:r>
            <a:endParaRPr lang="de-DE" kern="0" dirty="0"/>
          </a:p>
          <a:p>
            <a:pPr fontAlgn="auto">
              <a:spcAft>
                <a:spcPts val="0"/>
              </a:spcAft>
              <a:defRPr/>
            </a:pPr>
            <a:r>
              <a:rPr lang="de-DE" kern="0" dirty="0"/>
              <a:t>Distanzermittlung bildet die Voraussetzung für quantitative Standortplanungsmodelle</a:t>
            </a:r>
          </a:p>
        </p:txBody>
      </p:sp>
      <p:sp>
        <p:nvSpPr>
          <p:cNvPr id="10" name="Textplatzhalter 2"/>
          <p:cNvSpPr>
            <a:spLocks noGrp="1"/>
          </p:cNvSpPr>
          <p:nvPr>
            <p:ph type="body" sz="quarter" idx="13"/>
          </p:nvPr>
        </p:nvSpPr>
        <p:spPr>
          <a:xfrm>
            <a:off x="334434" y="3"/>
            <a:ext cx="8284049" cy="728663"/>
          </a:xfrm>
        </p:spPr>
        <p:txBody>
          <a:bodyPr/>
          <a:lstStyle/>
          <a:p>
            <a:r>
              <a:rPr lang="de-DE" sz="2000" dirty="0"/>
              <a:t>Quantitative Verfahren der Standortplanung</a:t>
            </a:r>
          </a:p>
          <a:p>
            <a:r>
              <a:rPr lang="de-DE" dirty="0"/>
              <a:t>Ermittlung der Distanzen</a:t>
            </a:r>
          </a:p>
        </p:txBody>
      </p:sp>
    </p:spTree>
    <p:extLst>
      <p:ext uri="{BB962C8B-B14F-4D97-AF65-F5344CB8AC3E}">
        <p14:creationId xmlns:p14="http://schemas.microsoft.com/office/powerpoint/2010/main" val="365048677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nhaltsplatzhalter 1"/>
          <p:cNvSpPr>
            <a:spLocks noGrp="1"/>
          </p:cNvSpPr>
          <p:nvPr>
            <p:ph type="body" sz="quarter" idx="12"/>
          </p:nvPr>
        </p:nvSpPr>
        <p:spPr/>
        <p:txBody>
          <a:bodyPr/>
          <a:lstStyle/>
          <a:p>
            <a:pPr marL="0" indent="0">
              <a:spcAft>
                <a:spcPts val="600"/>
              </a:spcAft>
              <a:buNone/>
            </a:pPr>
            <a:endParaRPr lang="de-DE" sz="2000" kern="1200" dirty="0">
              <a:latin typeface="Arial" charset="0"/>
              <a:cs typeface="+mn-cs"/>
            </a:endParaRPr>
          </a:p>
          <a:p>
            <a:pPr marL="0" indent="0">
              <a:buNone/>
            </a:pPr>
            <a:endParaRPr lang="de-DE" dirty="0">
              <a:solidFill>
                <a:srgbClr val="060606"/>
              </a:solidFill>
            </a:endParaRPr>
          </a:p>
          <a:p>
            <a:pPr marL="0" indent="0">
              <a:buNone/>
            </a:pPr>
            <a:endParaRPr lang="de-DE" dirty="0">
              <a:solidFill>
                <a:srgbClr val="060606"/>
              </a:solidFill>
            </a:endParaRPr>
          </a:p>
        </p:txBody>
      </p:sp>
      <p:sp>
        <p:nvSpPr>
          <p:cNvPr id="109" name="Textfeld 108"/>
          <p:cNvSpPr txBox="1"/>
          <p:nvPr/>
        </p:nvSpPr>
        <p:spPr>
          <a:xfrm>
            <a:off x="194828" y="826191"/>
            <a:ext cx="8101035" cy="1575816"/>
          </a:xfrm>
          <a:prstGeom prst="rect">
            <a:avLst/>
          </a:prstGeom>
          <a:noFill/>
        </p:spPr>
        <p:txBody>
          <a:bodyPr wrap="square" rtlCol="0">
            <a:spAutoFit/>
          </a:bodyPr>
          <a:lstStyle/>
          <a:p>
            <a:pPr marL="285750" indent="-285750">
              <a:lnSpc>
                <a:spcPct val="120000"/>
              </a:lnSpc>
              <a:spcBef>
                <a:spcPts val="600"/>
              </a:spcBef>
              <a:buFont typeface="Arial" panose="020B0604020202020204" pitchFamily="34" charset="0"/>
              <a:buChar char="•"/>
            </a:pPr>
            <a:r>
              <a:rPr lang="en-US" dirty="0"/>
              <a:t>Motivation </a:t>
            </a:r>
            <a:r>
              <a:rPr lang="en-US" dirty="0" err="1"/>
              <a:t>Kürzeste</a:t>
            </a:r>
            <a:r>
              <a:rPr lang="en-US" dirty="0"/>
              <a:t>-</a:t>
            </a:r>
            <a:r>
              <a:rPr lang="en-US" dirty="0" err="1"/>
              <a:t>Wege</a:t>
            </a:r>
            <a:r>
              <a:rPr lang="en-US" dirty="0"/>
              <a:t>-Problem</a:t>
            </a:r>
          </a:p>
          <a:p>
            <a:pPr marL="742950" lvl="1" indent="-285750">
              <a:lnSpc>
                <a:spcPct val="120000"/>
              </a:lnSpc>
              <a:spcBef>
                <a:spcPts val="600"/>
              </a:spcBef>
              <a:buFont typeface="Arial" panose="020B0604020202020204" pitchFamily="34" charset="0"/>
              <a:buChar char="−"/>
            </a:pPr>
            <a:r>
              <a:rPr lang="en-US" dirty="0" err="1"/>
              <a:t>Ermittlung</a:t>
            </a:r>
            <a:r>
              <a:rPr lang="en-US" dirty="0"/>
              <a:t> </a:t>
            </a:r>
            <a:r>
              <a:rPr lang="en-US" dirty="0" err="1"/>
              <a:t>kostenminimaler</a:t>
            </a:r>
            <a:r>
              <a:rPr lang="en-US" dirty="0"/>
              <a:t> </a:t>
            </a:r>
            <a:r>
              <a:rPr lang="en-US" dirty="0" err="1"/>
              <a:t>Standorte</a:t>
            </a:r>
            <a:r>
              <a:rPr lang="en-US" dirty="0"/>
              <a:t> </a:t>
            </a:r>
            <a:r>
              <a:rPr lang="en-US" dirty="0" err="1"/>
              <a:t>hängt</a:t>
            </a:r>
            <a:r>
              <a:rPr lang="en-US" dirty="0"/>
              <a:t> von den </a:t>
            </a:r>
            <a:r>
              <a:rPr lang="en-US" dirty="0" err="1"/>
              <a:t>Distanzen</a:t>
            </a:r>
            <a:r>
              <a:rPr lang="en-US" dirty="0"/>
              <a:t> </a:t>
            </a:r>
            <a:r>
              <a:rPr lang="en-US" dirty="0" err="1"/>
              <a:t>zwischen</a:t>
            </a:r>
            <a:r>
              <a:rPr lang="en-US" dirty="0"/>
              <a:t> den </a:t>
            </a:r>
            <a:r>
              <a:rPr lang="en-US" dirty="0" err="1"/>
              <a:t>einzelnen</a:t>
            </a:r>
            <a:r>
              <a:rPr lang="en-US" dirty="0"/>
              <a:t> </a:t>
            </a:r>
            <a:r>
              <a:rPr lang="en-US" dirty="0" err="1"/>
              <a:t>Knoten</a:t>
            </a:r>
            <a:r>
              <a:rPr lang="en-US" dirty="0"/>
              <a:t> des </a:t>
            </a:r>
            <a:r>
              <a:rPr lang="en-US" dirty="0" err="1"/>
              <a:t>Distributionsnetzwerks</a:t>
            </a:r>
            <a:r>
              <a:rPr lang="en-US" dirty="0"/>
              <a:t> ab</a:t>
            </a:r>
          </a:p>
          <a:p>
            <a:pPr lvl="1">
              <a:lnSpc>
                <a:spcPct val="120000"/>
              </a:lnSpc>
              <a:spcBef>
                <a:spcPts val="600"/>
              </a:spcBef>
            </a:pPr>
            <a:r>
              <a:rPr lang="en-US" b="1" dirty="0" err="1"/>
              <a:t>Effiziente</a:t>
            </a:r>
            <a:r>
              <a:rPr lang="en-US" b="1" dirty="0"/>
              <a:t> </a:t>
            </a:r>
            <a:r>
              <a:rPr lang="en-US" b="1" dirty="0" err="1"/>
              <a:t>Ermittlung</a:t>
            </a:r>
            <a:r>
              <a:rPr lang="en-US" b="1" dirty="0"/>
              <a:t> der </a:t>
            </a:r>
            <a:r>
              <a:rPr lang="en-US" b="1" dirty="0" err="1"/>
              <a:t>Distanzen</a:t>
            </a:r>
            <a:r>
              <a:rPr lang="en-US" b="1" dirty="0"/>
              <a:t>?</a:t>
            </a:r>
          </a:p>
        </p:txBody>
      </p:sp>
      <p:grpSp>
        <p:nvGrpSpPr>
          <p:cNvPr id="123" name="Gruppieren 122"/>
          <p:cNvGrpSpPr>
            <a:grpSpLocks noChangeAspect="1"/>
          </p:cNvGrpSpPr>
          <p:nvPr/>
        </p:nvGrpSpPr>
        <p:grpSpPr>
          <a:xfrm>
            <a:off x="7770544" y="813895"/>
            <a:ext cx="1386579" cy="1851072"/>
            <a:chOff x="8620681" y="1130761"/>
            <a:chExt cx="2698184" cy="3594678"/>
          </a:xfrm>
        </p:grpSpPr>
        <p:sp>
          <p:nvSpPr>
            <p:cNvPr id="74" name="ee4p_NW_1"/>
            <p:cNvSpPr>
              <a:spLocks/>
            </p:cNvSpPr>
            <p:nvPr>
              <p:custDataLst>
                <p:tags r:id="rId2"/>
              </p:custDataLst>
            </p:nvPr>
          </p:nvSpPr>
          <p:spPr bwMode="auto">
            <a:xfrm>
              <a:off x="8620681" y="2293307"/>
              <a:ext cx="1060789" cy="970143"/>
            </a:xfrm>
            <a:custGeom>
              <a:avLst/>
              <a:gdLst>
                <a:gd name="T0" fmla="*/ 2147483647 w 391"/>
                <a:gd name="T1" fmla="*/ 2147483647 h 364"/>
                <a:gd name="T2" fmla="*/ 2147483647 w 391"/>
                <a:gd name="T3" fmla="*/ 2147483647 h 364"/>
                <a:gd name="T4" fmla="*/ 2147483647 w 391"/>
                <a:gd name="T5" fmla="*/ 2147483647 h 364"/>
                <a:gd name="T6" fmla="*/ 2147483647 w 391"/>
                <a:gd name="T7" fmla="*/ 2147483647 h 364"/>
                <a:gd name="T8" fmla="*/ 2147483647 w 391"/>
                <a:gd name="T9" fmla="*/ 2147483647 h 364"/>
                <a:gd name="T10" fmla="*/ 2147483647 w 391"/>
                <a:gd name="T11" fmla="*/ 2147483647 h 364"/>
                <a:gd name="T12" fmla="*/ 2147483647 w 391"/>
                <a:gd name="T13" fmla="*/ 2147483647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2147483647 w 391"/>
                <a:gd name="T39" fmla="*/ 2147483647 h 364"/>
                <a:gd name="T40" fmla="*/ 2147483647 w 391"/>
                <a:gd name="T41" fmla="*/ 2147483647 h 364"/>
                <a:gd name="T42" fmla="*/ 2147483647 w 391"/>
                <a:gd name="T43" fmla="*/ 2147483647 h 364"/>
                <a:gd name="T44" fmla="*/ 2147483647 w 391"/>
                <a:gd name="T45" fmla="*/ 2147483647 h 364"/>
                <a:gd name="T46" fmla="*/ 2147483647 w 391"/>
                <a:gd name="T47" fmla="*/ 2147483647 h 364"/>
                <a:gd name="T48" fmla="*/ 2147483647 w 391"/>
                <a:gd name="T49" fmla="*/ 2147483647 h 364"/>
                <a:gd name="T50" fmla="*/ 2147483647 w 391"/>
                <a:gd name="T51" fmla="*/ 2147483647 h 364"/>
                <a:gd name="T52" fmla="*/ 2147483647 w 391"/>
                <a:gd name="T53" fmla="*/ 2147483647 h 364"/>
                <a:gd name="T54" fmla="*/ 2147483647 w 391"/>
                <a:gd name="T55" fmla="*/ 2147483647 h 364"/>
                <a:gd name="T56" fmla="*/ 2147483647 w 391"/>
                <a:gd name="T57" fmla="*/ 2147483647 h 364"/>
                <a:gd name="T58" fmla="*/ 2147483647 w 391"/>
                <a:gd name="T59" fmla="*/ 2147483647 h 364"/>
                <a:gd name="T60" fmla="*/ 2147483647 w 391"/>
                <a:gd name="T61" fmla="*/ 2147483647 h 364"/>
                <a:gd name="T62" fmla="*/ 2147483647 w 391"/>
                <a:gd name="T63" fmla="*/ 2147483647 h 364"/>
                <a:gd name="T64" fmla="*/ 2147483647 w 391"/>
                <a:gd name="T65" fmla="*/ 2147483647 h 364"/>
                <a:gd name="T66" fmla="*/ 2147483647 w 391"/>
                <a:gd name="T67" fmla="*/ 2147483647 h 364"/>
                <a:gd name="T68" fmla="*/ 2147483647 w 391"/>
                <a:gd name="T69" fmla="*/ 2147483647 h 364"/>
                <a:gd name="T70" fmla="*/ 2147483647 w 391"/>
                <a:gd name="T71" fmla="*/ 2147483647 h 364"/>
                <a:gd name="T72" fmla="*/ 2147483647 w 391"/>
                <a:gd name="T73" fmla="*/ 2147483647 h 364"/>
                <a:gd name="T74" fmla="*/ 0 w 391"/>
                <a:gd name="T75" fmla="*/ 2147483647 h 364"/>
                <a:gd name="T76" fmla="*/ 2147483647 w 391"/>
                <a:gd name="T77" fmla="*/ 2147483647 h 364"/>
                <a:gd name="T78" fmla="*/ 2147483647 w 391"/>
                <a:gd name="T79" fmla="*/ 2147483647 h 364"/>
                <a:gd name="T80" fmla="*/ 2147483647 w 391"/>
                <a:gd name="T81" fmla="*/ 2147483647 h 364"/>
                <a:gd name="T82" fmla="*/ 2147483647 w 391"/>
                <a:gd name="T83" fmla="*/ 2147483647 h 364"/>
                <a:gd name="T84" fmla="*/ 2147483647 w 391"/>
                <a:gd name="T85" fmla="*/ 2147483647 h 364"/>
                <a:gd name="T86" fmla="*/ 2147483647 w 391"/>
                <a:gd name="T87" fmla="*/ 2147483647 h 364"/>
                <a:gd name="T88" fmla="*/ 2147483647 w 391"/>
                <a:gd name="T89" fmla="*/ 2147483647 h 3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364"/>
                <a:gd name="T137" fmla="*/ 391 w 391"/>
                <a:gd name="T138" fmla="*/ 364 h 3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364">
                  <a:moveTo>
                    <a:pt x="41" y="96"/>
                  </a:moveTo>
                  <a:cubicBezTo>
                    <a:pt x="43" y="96"/>
                    <a:pt x="61" y="106"/>
                    <a:pt x="64" y="107"/>
                  </a:cubicBezTo>
                  <a:cubicBezTo>
                    <a:pt x="67" y="108"/>
                    <a:pt x="95" y="99"/>
                    <a:pt x="98" y="99"/>
                  </a:cubicBezTo>
                  <a:cubicBezTo>
                    <a:pt x="101" y="98"/>
                    <a:pt x="115" y="94"/>
                    <a:pt x="113" y="86"/>
                  </a:cubicBezTo>
                  <a:cubicBezTo>
                    <a:pt x="110" y="79"/>
                    <a:pt x="101" y="75"/>
                    <a:pt x="99" y="74"/>
                  </a:cubicBezTo>
                  <a:cubicBezTo>
                    <a:pt x="97" y="72"/>
                    <a:pt x="106" y="63"/>
                    <a:pt x="106" y="61"/>
                  </a:cubicBezTo>
                  <a:cubicBezTo>
                    <a:pt x="107" y="60"/>
                    <a:pt x="119" y="60"/>
                    <a:pt x="120" y="59"/>
                  </a:cubicBezTo>
                  <a:cubicBezTo>
                    <a:pt x="121" y="58"/>
                    <a:pt x="136" y="45"/>
                    <a:pt x="137" y="43"/>
                  </a:cubicBezTo>
                  <a:cubicBezTo>
                    <a:pt x="139" y="41"/>
                    <a:pt x="140" y="36"/>
                    <a:pt x="140" y="36"/>
                  </a:cubicBezTo>
                  <a:cubicBezTo>
                    <a:pt x="166" y="41"/>
                    <a:pt x="166" y="41"/>
                    <a:pt x="166" y="41"/>
                  </a:cubicBezTo>
                  <a:cubicBezTo>
                    <a:pt x="173" y="41"/>
                    <a:pt x="196" y="27"/>
                    <a:pt x="196" y="25"/>
                  </a:cubicBezTo>
                  <a:cubicBezTo>
                    <a:pt x="197" y="23"/>
                    <a:pt x="200" y="7"/>
                    <a:pt x="200" y="7"/>
                  </a:cubicBezTo>
                  <a:cubicBezTo>
                    <a:pt x="230" y="20"/>
                    <a:pt x="230" y="20"/>
                    <a:pt x="230" y="20"/>
                  </a:cubicBezTo>
                  <a:cubicBezTo>
                    <a:pt x="236" y="36"/>
                    <a:pt x="236" y="36"/>
                    <a:pt x="236" y="36"/>
                  </a:cubicBezTo>
                  <a:cubicBezTo>
                    <a:pt x="226" y="69"/>
                    <a:pt x="226" y="69"/>
                    <a:pt x="226" y="69"/>
                  </a:cubicBezTo>
                  <a:cubicBezTo>
                    <a:pt x="226" y="69"/>
                    <a:pt x="234" y="83"/>
                    <a:pt x="236" y="81"/>
                  </a:cubicBezTo>
                  <a:cubicBezTo>
                    <a:pt x="238" y="79"/>
                    <a:pt x="260" y="70"/>
                    <a:pt x="263" y="68"/>
                  </a:cubicBezTo>
                  <a:cubicBezTo>
                    <a:pt x="266" y="66"/>
                    <a:pt x="273" y="70"/>
                    <a:pt x="278" y="70"/>
                  </a:cubicBezTo>
                  <a:cubicBezTo>
                    <a:pt x="283" y="70"/>
                    <a:pt x="289" y="63"/>
                    <a:pt x="289" y="63"/>
                  </a:cubicBezTo>
                  <a:cubicBezTo>
                    <a:pt x="289" y="63"/>
                    <a:pt x="287" y="45"/>
                    <a:pt x="287" y="38"/>
                  </a:cubicBezTo>
                  <a:cubicBezTo>
                    <a:pt x="287" y="31"/>
                    <a:pt x="273" y="25"/>
                    <a:pt x="273" y="25"/>
                  </a:cubicBezTo>
                  <a:cubicBezTo>
                    <a:pt x="272" y="13"/>
                    <a:pt x="272" y="13"/>
                    <a:pt x="272" y="13"/>
                  </a:cubicBezTo>
                  <a:cubicBezTo>
                    <a:pt x="272" y="13"/>
                    <a:pt x="307" y="0"/>
                    <a:pt x="309" y="1"/>
                  </a:cubicBezTo>
                  <a:cubicBezTo>
                    <a:pt x="312" y="3"/>
                    <a:pt x="316" y="23"/>
                    <a:pt x="318" y="23"/>
                  </a:cubicBezTo>
                  <a:cubicBezTo>
                    <a:pt x="320" y="23"/>
                    <a:pt x="334" y="24"/>
                    <a:pt x="337" y="22"/>
                  </a:cubicBezTo>
                  <a:cubicBezTo>
                    <a:pt x="340" y="20"/>
                    <a:pt x="349" y="5"/>
                    <a:pt x="349" y="5"/>
                  </a:cubicBezTo>
                  <a:cubicBezTo>
                    <a:pt x="363" y="14"/>
                    <a:pt x="363" y="14"/>
                    <a:pt x="363" y="14"/>
                  </a:cubicBezTo>
                  <a:cubicBezTo>
                    <a:pt x="363" y="14"/>
                    <a:pt x="356" y="30"/>
                    <a:pt x="353" y="33"/>
                  </a:cubicBezTo>
                  <a:cubicBezTo>
                    <a:pt x="351" y="36"/>
                    <a:pt x="345" y="38"/>
                    <a:pt x="345" y="40"/>
                  </a:cubicBezTo>
                  <a:cubicBezTo>
                    <a:pt x="345" y="42"/>
                    <a:pt x="345" y="67"/>
                    <a:pt x="345" y="67"/>
                  </a:cubicBezTo>
                  <a:cubicBezTo>
                    <a:pt x="345" y="67"/>
                    <a:pt x="359" y="67"/>
                    <a:pt x="359" y="70"/>
                  </a:cubicBezTo>
                  <a:cubicBezTo>
                    <a:pt x="359" y="72"/>
                    <a:pt x="362" y="93"/>
                    <a:pt x="365" y="96"/>
                  </a:cubicBezTo>
                  <a:cubicBezTo>
                    <a:pt x="367" y="100"/>
                    <a:pt x="375" y="115"/>
                    <a:pt x="375" y="115"/>
                  </a:cubicBezTo>
                  <a:cubicBezTo>
                    <a:pt x="391" y="117"/>
                    <a:pt x="391" y="117"/>
                    <a:pt x="391" y="117"/>
                  </a:cubicBezTo>
                  <a:cubicBezTo>
                    <a:pt x="391" y="117"/>
                    <a:pt x="386" y="142"/>
                    <a:pt x="385" y="146"/>
                  </a:cubicBezTo>
                  <a:cubicBezTo>
                    <a:pt x="384" y="147"/>
                    <a:pt x="384" y="148"/>
                    <a:pt x="383" y="150"/>
                  </a:cubicBezTo>
                  <a:cubicBezTo>
                    <a:pt x="382" y="157"/>
                    <a:pt x="378" y="169"/>
                    <a:pt x="376" y="172"/>
                  </a:cubicBezTo>
                  <a:cubicBezTo>
                    <a:pt x="372" y="175"/>
                    <a:pt x="361" y="191"/>
                    <a:pt x="357" y="191"/>
                  </a:cubicBezTo>
                  <a:cubicBezTo>
                    <a:pt x="353" y="191"/>
                    <a:pt x="356" y="178"/>
                    <a:pt x="353" y="178"/>
                  </a:cubicBezTo>
                  <a:cubicBezTo>
                    <a:pt x="350" y="178"/>
                    <a:pt x="340" y="176"/>
                    <a:pt x="335" y="177"/>
                  </a:cubicBezTo>
                  <a:cubicBezTo>
                    <a:pt x="330" y="178"/>
                    <a:pt x="338" y="195"/>
                    <a:pt x="336" y="196"/>
                  </a:cubicBezTo>
                  <a:cubicBezTo>
                    <a:pt x="334" y="198"/>
                    <a:pt x="322" y="196"/>
                    <a:pt x="316" y="196"/>
                  </a:cubicBezTo>
                  <a:cubicBezTo>
                    <a:pt x="311" y="196"/>
                    <a:pt x="298" y="209"/>
                    <a:pt x="295" y="213"/>
                  </a:cubicBezTo>
                  <a:cubicBezTo>
                    <a:pt x="292" y="217"/>
                    <a:pt x="311" y="218"/>
                    <a:pt x="312" y="221"/>
                  </a:cubicBezTo>
                  <a:cubicBezTo>
                    <a:pt x="313" y="225"/>
                    <a:pt x="310" y="245"/>
                    <a:pt x="307" y="245"/>
                  </a:cubicBezTo>
                  <a:cubicBezTo>
                    <a:pt x="303" y="245"/>
                    <a:pt x="290" y="250"/>
                    <a:pt x="290" y="250"/>
                  </a:cubicBezTo>
                  <a:cubicBezTo>
                    <a:pt x="290" y="250"/>
                    <a:pt x="282" y="277"/>
                    <a:pt x="279" y="281"/>
                  </a:cubicBezTo>
                  <a:cubicBezTo>
                    <a:pt x="276" y="284"/>
                    <a:pt x="257" y="287"/>
                    <a:pt x="253" y="291"/>
                  </a:cubicBezTo>
                  <a:cubicBezTo>
                    <a:pt x="250" y="294"/>
                    <a:pt x="253" y="307"/>
                    <a:pt x="253" y="307"/>
                  </a:cubicBezTo>
                  <a:cubicBezTo>
                    <a:pt x="253" y="307"/>
                    <a:pt x="243" y="315"/>
                    <a:pt x="240" y="318"/>
                  </a:cubicBezTo>
                  <a:cubicBezTo>
                    <a:pt x="235" y="307"/>
                    <a:pt x="227" y="293"/>
                    <a:pt x="227" y="291"/>
                  </a:cubicBezTo>
                  <a:cubicBezTo>
                    <a:pt x="225" y="287"/>
                    <a:pt x="216" y="279"/>
                    <a:pt x="214" y="276"/>
                  </a:cubicBezTo>
                  <a:cubicBezTo>
                    <a:pt x="213" y="272"/>
                    <a:pt x="202" y="274"/>
                    <a:pt x="199" y="274"/>
                  </a:cubicBezTo>
                  <a:cubicBezTo>
                    <a:pt x="196" y="274"/>
                    <a:pt x="196" y="290"/>
                    <a:pt x="198" y="292"/>
                  </a:cubicBezTo>
                  <a:cubicBezTo>
                    <a:pt x="199" y="294"/>
                    <a:pt x="188" y="300"/>
                    <a:pt x="185" y="302"/>
                  </a:cubicBezTo>
                  <a:cubicBezTo>
                    <a:pt x="181" y="304"/>
                    <a:pt x="165" y="312"/>
                    <a:pt x="161" y="312"/>
                  </a:cubicBezTo>
                  <a:cubicBezTo>
                    <a:pt x="158" y="312"/>
                    <a:pt x="158" y="323"/>
                    <a:pt x="152" y="324"/>
                  </a:cubicBezTo>
                  <a:cubicBezTo>
                    <a:pt x="147" y="325"/>
                    <a:pt x="129" y="325"/>
                    <a:pt x="127" y="327"/>
                  </a:cubicBezTo>
                  <a:cubicBezTo>
                    <a:pt x="124" y="330"/>
                    <a:pt x="102" y="336"/>
                    <a:pt x="100" y="340"/>
                  </a:cubicBezTo>
                  <a:cubicBezTo>
                    <a:pt x="97" y="344"/>
                    <a:pt x="99" y="360"/>
                    <a:pt x="96" y="363"/>
                  </a:cubicBezTo>
                  <a:cubicBezTo>
                    <a:pt x="95" y="363"/>
                    <a:pt x="74" y="363"/>
                    <a:pt x="74" y="363"/>
                  </a:cubicBezTo>
                  <a:cubicBezTo>
                    <a:pt x="49" y="364"/>
                    <a:pt x="49" y="364"/>
                    <a:pt x="49" y="364"/>
                  </a:cubicBezTo>
                  <a:cubicBezTo>
                    <a:pt x="44" y="356"/>
                    <a:pt x="44" y="356"/>
                    <a:pt x="44" y="356"/>
                  </a:cubicBezTo>
                  <a:cubicBezTo>
                    <a:pt x="42" y="354"/>
                    <a:pt x="50" y="348"/>
                    <a:pt x="47" y="343"/>
                  </a:cubicBezTo>
                  <a:cubicBezTo>
                    <a:pt x="44" y="338"/>
                    <a:pt x="35" y="336"/>
                    <a:pt x="34" y="336"/>
                  </a:cubicBezTo>
                  <a:cubicBezTo>
                    <a:pt x="33" y="336"/>
                    <a:pt x="29" y="328"/>
                    <a:pt x="28" y="326"/>
                  </a:cubicBezTo>
                  <a:cubicBezTo>
                    <a:pt x="28" y="323"/>
                    <a:pt x="35" y="321"/>
                    <a:pt x="35" y="320"/>
                  </a:cubicBezTo>
                  <a:cubicBezTo>
                    <a:pt x="35" y="319"/>
                    <a:pt x="25" y="299"/>
                    <a:pt x="23" y="297"/>
                  </a:cubicBezTo>
                  <a:cubicBezTo>
                    <a:pt x="20" y="295"/>
                    <a:pt x="16" y="297"/>
                    <a:pt x="14" y="296"/>
                  </a:cubicBezTo>
                  <a:cubicBezTo>
                    <a:pt x="13" y="295"/>
                    <a:pt x="11" y="285"/>
                    <a:pt x="10" y="283"/>
                  </a:cubicBezTo>
                  <a:cubicBezTo>
                    <a:pt x="10" y="280"/>
                    <a:pt x="18" y="274"/>
                    <a:pt x="19" y="274"/>
                  </a:cubicBezTo>
                  <a:cubicBezTo>
                    <a:pt x="21" y="274"/>
                    <a:pt x="21" y="265"/>
                    <a:pt x="21" y="263"/>
                  </a:cubicBezTo>
                  <a:cubicBezTo>
                    <a:pt x="21" y="261"/>
                    <a:pt x="15" y="260"/>
                    <a:pt x="15" y="258"/>
                  </a:cubicBezTo>
                  <a:cubicBezTo>
                    <a:pt x="14" y="257"/>
                    <a:pt x="14" y="252"/>
                    <a:pt x="14" y="251"/>
                  </a:cubicBezTo>
                  <a:cubicBezTo>
                    <a:pt x="14" y="251"/>
                    <a:pt x="4" y="251"/>
                    <a:pt x="3" y="250"/>
                  </a:cubicBezTo>
                  <a:cubicBezTo>
                    <a:pt x="2" y="250"/>
                    <a:pt x="0" y="243"/>
                    <a:pt x="0" y="240"/>
                  </a:cubicBezTo>
                  <a:cubicBezTo>
                    <a:pt x="0" y="238"/>
                    <a:pt x="31" y="227"/>
                    <a:pt x="33" y="226"/>
                  </a:cubicBezTo>
                  <a:cubicBezTo>
                    <a:pt x="35" y="225"/>
                    <a:pt x="34" y="218"/>
                    <a:pt x="33" y="217"/>
                  </a:cubicBezTo>
                  <a:cubicBezTo>
                    <a:pt x="32" y="216"/>
                    <a:pt x="26" y="219"/>
                    <a:pt x="25" y="219"/>
                  </a:cubicBezTo>
                  <a:cubicBezTo>
                    <a:pt x="23" y="219"/>
                    <a:pt x="23" y="208"/>
                    <a:pt x="23" y="207"/>
                  </a:cubicBezTo>
                  <a:cubicBezTo>
                    <a:pt x="24" y="206"/>
                    <a:pt x="40" y="193"/>
                    <a:pt x="40" y="190"/>
                  </a:cubicBezTo>
                  <a:cubicBezTo>
                    <a:pt x="41" y="187"/>
                    <a:pt x="42" y="179"/>
                    <a:pt x="42" y="175"/>
                  </a:cubicBezTo>
                  <a:cubicBezTo>
                    <a:pt x="42" y="171"/>
                    <a:pt x="44" y="163"/>
                    <a:pt x="42" y="160"/>
                  </a:cubicBezTo>
                  <a:cubicBezTo>
                    <a:pt x="39" y="157"/>
                    <a:pt x="32" y="148"/>
                    <a:pt x="32" y="146"/>
                  </a:cubicBezTo>
                  <a:cubicBezTo>
                    <a:pt x="32" y="144"/>
                    <a:pt x="35" y="139"/>
                    <a:pt x="34" y="137"/>
                  </a:cubicBezTo>
                  <a:cubicBezTo>
                    <a:pt x="32" y="135"/>
                    <a:pt x="27" y="136"/>
                    <a:pt x="25" y="133"/>
                  </a:cubicBezTo>
                  <a:cubicBezTo>
                    <a:pt x="24" y="129"/>
                    <a:pt x="28" y="125"/>
                    <a:pt x="25" y="123"/>
                  </a:cubicBezTo>
                  <a:cubicBezTo>
                    <a:pt x="22" y="121"/>
                    <a:pt x="19" y="121"/>
                    <a:pt x="19" y="118"/>
                  </a:cubicBezTo>
                  <a:cubicBezTo>
                    <a:pt x="19" y="115"/>
                    <a:pt x="18" y="107"/>
                    <a:pt x="18" y="107"/>
                  </a:cubicBezTo>
                  <a:cubicBezTo>
                    <a:pt x="18" y="107"/>
                    <a:pt x="30" y="102"/>
                    <a:pt x="30" y="101"/>
                  </a:cubicBezTo>
                  <a:cubicBezTo>
                    <a:pt x="31" y="100"/>
                    <a:pt x="40" y="97"/>
                    <a:pt x="41" y="96"/>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grpSp>
          <p:nvGrpSpPr>
            <p:cNvPr id="122" name="Gruppieren 121"/>
            <p:cNvGrpSpPr/>
            <p:nvPr/>
          </p:nvGrpSpPr>
          <p:grpSpPr>
            <a:xfrm>
              <a:off x="8666203" y="1130761"/>
              <a:ext cx="2652662" cy="3594678"/>
              <a:chOff x="8666203" y="1130761"/>
              <a:chExt cx="2652662" cy="3594678"/>
            </a:xfrm>
          </p:grpSpPr>
          <p:sp>
            <p:nvSpPr>
              <p:cNvPr id="53" name="ee4p_BE_1"/>
              <p:cNvSpPr>
                <a:spLocks/>
              </p:cNvSpPr>
              <p:nvPr>
                <p:custDataLst>
                  <p:tags r:id="rId3"/>
                </p:custDataLst>
              </p:nvPr>
            </p:nvSpPr>
            <p:spPr bwMode="auto">
              <a:xfrm>
                <a:off x="10729844" y="2237754"/>
                <a:ext cx="190363" cy="140915"/>
              </a:xfrm>
              <a:custGeom>
                <a:avLst/>
                <a:gdLst>
                  <a:gd name="T0" fmla="*/ 2147483647 w 70"/>
                  <a:gd name="T1" fmla="*/ 2147483647 h 53"/>
                  <a:gd name="T2" fmla="*/ 2147483647 w 70"/>
                  <a:gd name="T3" fmla="*/ 2147483647 h 53"/>
                  <a:gd name="T4" fmla="*/ 2147483647 w 70"/>
                  <a:gd name="T5" fmla="*/ 2147483647 h 53"/>
                  <a:gd name="T6" fmla="*/ 2147483647 w 70"/>
                  <a:gd name="T7" fmla="*/ 0 h 53"/>
                  <a:gd name="T8" fmla="*/ 2147483647 w 70"/>
                  <a:gd name="T9" fmla="*/ 2147483647 h 53"/>
                  <a:gd name="T10" fmla="*/ 2147483647 w 70"/>
                  <a:gd name="T11" fmla="*/ 2147483647 h 53"/>
                  <a:gd name="T12" fmla="*/ 2147483647 w 70"/>
                  <a:gd name="T13" fmla="*/ 2147483647 h 53"/>
                  <a:gd name="T14" fmla="*/ 2147483647 w 70"/>
                  <a:gd name="T15" fmla="*/ 2147483647 h 53"/>
                  <a:gd name="T16" fmla="*/ 2147483647 w 70"/>
                  <a:gd name="T17" fmla="*/ 2147483647 h 53"/>
                  <a:gd name="T18" fmla="*/ 2147483647 w 70"/>
                  <a:gd name="T19" fmla="*/ 2147483647 h 53"/>
                  <a:gd name="T20" fmla="*/ 2147483647 w 70"/>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3"/>
                  <a:gd name="T35" fmla="*/ 70 w 70"/>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3">
                    <a:moveTo>
                      <a:pt x="4" y="26"/>
                    </a:moveTo>
                    <a:cubicBezTo>
                      <a:pt x="4" y="24"/>
                      <a:pt x="5" y="11"/>
                      <a:pt x="5" y="10"/>
                    </a:cubicBezTo>
                    <a:cubicBezTo>
                      <a:pt x="5" y="9"/>
                      <a:pt x="16" y="1"/>
                      <a:pt x="18" y="1"/>
                    </a:cubicBezTo>
                    <a:cubicBezTo>
                      <a:pt x="20" y="0"/>
                      <a:pt x="36" y="0"/>
                      <a:pt x="38" y="0"/>
                    </a:cubicBezTo>
                    <a:cubicBezTo>
                      <a:pt x="40" y="0"/>
                      <a:pt x="56" y="14"/>
                      <a:pt x="58" y="16"/>
                    </a:cubicBezTo>
                    <a:cubicBezTo>
                      <a:pt x="60" y="17"/>
                      <a:pt x="54" y="26"/>
                      <a:pt x="54" y="27"/>
                    </a:cubicBezTo>
                    <a:cubicBezTo>
                      <a:pt x="53" y="28"/>
                      <a:pt x="70" y="35"/>
                      <a:pt x="70" y="35"/>
                    </a:cubicBezTo>
                    <a:cubicBezTo>
                      <a:pt x="69" y="36"/>
                      <a:pt x="59" y="53"/>
                      <a:pt x="59" y="53"/>
                    </a:cubicBezTo>
                    <a:cubicBezTo>
                      <a:pt x="59" y="53"/>
                      <a:pt x="34" y="44"/>
                      <a:pt x="29" y="44"/>
                    </a:cubicBezTo>
                    <a:cubicBezTo>
                      <a:pt x="25" y="44"/>
                      <a:pt x="5" y="44"/>
                      <a:pt x="2" y="44"/>
                    </a:cubicBezTo>
                    <a:cubicBezTo>
                      <a:pt x="0" y="44"/>
                      <a:pt x="4" y="28"/>
                      <a:pt x="4" y="26"/>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54" name="ee4p_SN_1"/>
              <p:cNvSpPr>
                <a:spLocks/>
              </p:cNvSpPr>
              <p:nvPr>
                <p:custDataLst>
                  <p:tags r:id="rId4"/>
                </p:custDataLst>
              </p:nvPr>
            </p:nvSpPr>
            <p:spPr bwMode="auto">
              <a:xfrm>
                <a:off x="10404296" y="2703856"/>
                <a:ext cx="914569" cy="672054"/>
              </a:xfrm>
              <a:custGeom>
                <a:avLst/>
                <a:gdLst>
                  <a:gd name="T0" fmla="*/ 2147483647 w 337"/>
                  <a:gd name="T1" fmla="*/ 2147483647 h 252"/>
                  <a:gd name="T2" fmla="*/ 2147483647 w 337"/>
                  <a:gd name="T3" fmla="*/ 2147483647 h 252"/>
                  <a:gd name="T4" fmla="*/ 2147483647 w 337"/>
                  <a:gd name="T5" fmla="*/ 2147483647 h 252"/>
                  <a:gd name="T6" fmla="*/ 0 w 337"/>
                  <a:gd name="T7" fmla="*/ 2147483647 h 252"/>
                  <a:gd name="T8" fmla="*/ 2147483647 w 337"/>
                  <a:gd name="T9" fmla="*/ 2147483647 h 252"/>
                  <a:gd name="T10" fmla="*/ 2147483647 w 337"/>
                  <a:gd name="T11" fmla="*/ 2147483647 h 252"/>
                  <a:gd name="T12" fmla="*/ 2147483647 w 337"/>
                  <a:gd name="T13" fmla="*/ 2147483647 h 252"/>
                  <a:gd name="T14" fmla="*/ 2147483647 w 337"/>
                  <a:gd name="T15" fmla="*/ 2147483647 h 252"/>
                  <a:gd name="T16" fmla="*/ 2147483647 w 337"/>
                  <a:gd name="T17" fmla="*/ 2147483647 h 252"/>
                  <a:gd name="T18" fmla="*/ 2147483647 w 337"/>
                  <a:gd name="T19" fmla="*/ 2147483647 h 252"/>
                  <a:gd name="T20" fmla="*/ 2147483647 w 337"/>
                  <a:gd name="T21" fmla="*/ 2147483647 h 252"/>
                  <a:gd name="T22" fmla="*/ 2147483647 w 337"/>
                  <a:gd name="T23" fmla="*/ 2147483647 h 252"/>
                  <a:gd name="T24" fmla="*/ 2147483647 w 337"/>
                  <a:gd name="T25" fmla="*/ 2147483647 h 252"/>
                  <a:gd name="T26" fmla="*/ 2147483647 w 337"/>
                  <a:gd name="T27" fmla="*/ 2147483647 h 252"/>
                  <a:gd name="T28" fmla="*/ 2147483647 w 337"/>
                  <a:gd name="T29" fmla="*/ 2147483647 h 252"/>
                  <a:gd name="T30" fmla="*/ 2147483647 w 337"/>
                  <a:gd name="T31" fmla="*/ 0 h 252"/>
                  <a:gd name="T32" fmla="*/ 2147483647 w 337"/>
                  <a:gd name="T33" fmla="*/ 2147483647 h 252"/>
                  <a:gd name="T34" fmla="*/ 2147483647 w 337"/>
                  <a:gd name="T35" fmla="*/ 2147483647 h 252"/>
                  <a:gd name="T36" fmla="*/ 2147483647 w 337"/>
                  <a:gd name="T37" fmla="*/ 2147483647 h 252"/>
                  <a:gd name="T38" fmla="*/ 2147483647 w 337"/>
                  <a:gd name="T39" fmla="*/ 2147483647 h 252"/>
                  <a:gd name="T40" fmla="*/ 2147483647 w 337"/>
                  <a:gd name="T41" fmla="*/ 2147483647 h 252"/>
                  <a:gd name="T42" fmla="*/ 2147483647 w 337"/>
                  <a:gd name="T43" fmla="*/ 2147483647 h 252"/>
                  <a:gd name="T44" fmla="*/ 2147483647 w 337"/>
                  <a:gd name="T45" fmla="*/ 2147483647 h 252"/>
                  <a:gd name="T46" fmla="*/ 2147483647 w 337"/>
                  <a:gd name="T47" fmla="*/ 2147483647 h 252"/>
                  <a:gd name="T48" fmla="*/ 2147483647 w 337"/>
                  <a:gd name="T49" fmla="*/ 2147483647 h 252"/>
                  <a:gd name="T50" fmla="*/ 2147483647 w 337"/>
                  <a:gd name="T51" fmla="*/ 2147483647 h 252"/>
                  <a:gd name="T52" fmla="*/ 2147483647 w 337"/>
                  <a:gd name="T53" fmla="*/ 2147483647 h 252"/>
                  <a:gd name="T54" fmla="*/ 2147483647 w 337"/>
                  <a:gd name="T55" fmla="*/ 2147483647 h 252"/>
                  <a:gd name="T56" fmla="*/ 2147483647 w 337"/>
                  <a:gd name="T57" fmla="*/ 2147483647 h 252"/>
                  <a:gd name="T58" fmla="*/ 2147483647 w 337"/>
                  <a:gd name="T59" fmla="*/ 2147483647 h 252"/>
                  <a:gd name="T60" fmla="*/ 2147483647 w 337"/>
                  <a:gd name="T61" fmla="*/ 2147483647 h 252"/>
                  <a:gd name="T62" fmla="*/ 2147483647 w 337"/>
                  <a:gd name="T63" fmla="*/ 2147483647 h 252"/>
                  <a:gd name="T64" fmla="*/ 2147483647 w 337"/>
                  <a:gd name="T65" fmla="*/ 2147483647 h 252"/>
                  <a:gd name="T66" fmla="*/ 2147483647 w 337"/>
                  <a:gd name="T67" fmla="*/ 2147483647 h 252"/>
                  <a:gd name="T68" fmla="*/ 2147483647 w 337"/>
                  <a:gd name="T69" fmla="*/ 2147483647 h 252"/>
                  <a:gd name="T70" fmla="*/ 2147483647 w 337"/>
                  <a:gd name="T71" fmla="*/ 2147483647 h 252"/>
                  <a:gd name="T72" fmla="*/ 2147483647 w 337"/>
                  <a:gd name="T73" fmla="*/ 2147483647 h 252"/>
                  <a:gd name="T74" fmla="*/ 2147483647 w 337"/>
                  <a:gd name="T75" fmla="*/ 2147483647 h 252"/>
                  <a:gd name="T76" fmla="*/ 2147483647 w 337"/>
                  <a:gd name="T77" fmla="*/ 2147483647 h 252"/>
                  <a:gd name="T78" fmla="*/ 2147483647 w 337"/>
                  <a:gd name="T79" fmla="*/ 2147483647 h 252"/>
                  <a:gd name="T80" fmla="*/ 2147483647 w 337"/>
                  <a:gd name="T81" fmla="*/ 2147483647 h 252"/>
                  <a:gd name="T82" fmla="*/ 2147483647 w 337"/>
                  <a:gd name="T83" fmla="*/ 2147483647 h 252"/>
                  <a:gd name="T84" fmla="*/ 2147483647 w 337"/>
                  <a:gd name="T85" fmla="*/ 2147483647 h 252"/>
                  <a:gd name="T86" fmla="*/ 2147483647 w 337"/>
                  <a:gd name="T87" fmla="*/ 2147483647 h 252"/>
                  <a:gd name="T88" fmla="*/ 2147483647 w 337"/>
                  <a:gd name="T89" fmla="*/ 2147483647 h 252"/>
                  <a:gd name="T90" fmla="*/ 2147483647 w 337"/>
                  <a:gd name="T91" fmla="*/ 2147483647 h 252"/>
                  <a:gd name="T92" fmla="*/ 2147483647 w 337"/>
                  <a:gd name="T93" fmla="*/ 2147483647 h 252"/>
                  <a:gd name="T94" fmla="*/ 2147483647 w 337"/>
                  <a:gd name="T95" fmla="*/ 2147483647 h 252"/>
                  <a:gd name="T96" fmla="*/ 2147483647 w 337"/>
                  <a:gd name="T97" fmla="*/ 2147483647 h 252"/>
                  <a:gd name="T98" fmla="*/ 2147483647 w 337"/>
                  <a:gd name="T99" fmla="*/ 2147483647 h 252"/>
                  <a:gd name="T100" fmla="*/ 2147483647 w 337"/>
                  <a:gd name="T101" fmla="*/ 2147483647 h 252"/>
                  <a:gd name="T102" fmla="*/ 2147483647 w 337"/>
                  <a:gd name="T103" fmla="*/ 2147483647 h 252"/>
                  <a:gd name="T104" fmla="*/ 2147483647 w 337"/>
                  <a:gd name="T105" fmla="*/ 2147483647 h 252"/>
                  <a:gd name="T106" fmla="*/ 2147483647 w 337"/>
                  <a:gd name="T107" fmla="*/ 2147483647 h 252"/>
                  <a:gd name="T108" fmla="*/ 2147483647 w 337"/>
                  <a:gd name="T109" fmla="*/ 2147483647 h 252"/>
                  <a:gd name="T110" fmla="*/ 2147483647 w 337"/>
                  <a:gd name="T111" fmla="*/ 2147483647 h 252"/>
                  <a:gd name="T112" fmla="*/ 2147483647 w 337"/>
                  <a:gd name="T113" fmla="*/ 2147483647 h 252"/>
                  <a:gd name="T114" fmla="*/ 2147483647 w 337"/>
                  <a:gd name="T115" fmla="*/ 2147483647 h 2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7"/>
                  <a:gd name="T175" fmla="*/ 0 h 252"/>
                  <a:gd name="T176" fmla="*/ 337 w 337"/>
                  <a:gd name="T177" fmla="*/ 252 h 2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7" h="252">
                    <a:moveTo>
                      <a:pt x="46" y="252"/>
                    </a:moveTo>
                    <a:cubicBezTo>
                      <a:pt x="41" y="251"/>
                      <a:pt x="35" y="231"/>
                      <a:pt x="31" y="229"/>
                    </a:cubicBezTo>
                    <a:cubicBezTo>
                      <a:pt x="27" y="227"/>
                      <a:pt x="14" y="231"/>
                      <a:pt x="14" y="231"/>
                    </a:cubicBezTo>
                    <a:cubicBezTo>
                      <a:pt x="11" y="228"/>
                      <a:pt x="0" y="211"/>
                      <a:pt x="0" y="211"/>
                    </a:cubicBezTo>
                    <a:cubicBezTo>
                      <a:pt x="0" y="207"/>
                      <a:pt x="5" y="194"/>
                      <a:pt x="9" y="191"/>
                    </a:cubicBezTo>
                    <a:cubicBezTo>
                      <a:pt x="13" y="188"/>
                      <a:pt x="24" y="184"/>
                      <a:pt x="27" y="181"/>
                    </a:cubicBezTo>
                    <a:cubicBezTo>
                      <a:pt x="30" y="179"/>
                      <a:pt x="42" y="169"/>
                      <a:pt x="42" y="169"/>
                    </a:cubicBezTo>
                    <a:cubicBezTo>
                      <a:pt x="37" y="148"/>
                      <a:pt x="37" y="148"/>
                      <a:pt x="37" y="148"/>
                    </a:cubicBezTo>
                    <a:cubicBezTo>
                      <a:pt x="69" y="129"/>
                      <a:pt x="69" y="129"/>
                      <a:pt x="69" y="129"/>
                    </a:cubicBezTo>
                    <a:cubicBezTo>
                      <a:pt x="69" y="129"/>
                      <a:pt x="46" y="101"/>
                      <a:pt x="44" y="100"/>
                    </a:cubicBezTo>
                    <a:cubicBezTo>
                      <a:pt x="43" y="99"/>
                      <a:pt x="40" y="98"/>
                      <a:pt x="37" y="97"/>
                    </a:cubicBezTo>
                    <a:cubicBezTo>
                      <a:pt x="34" y="96"/>
                      <a:pt x="31" y="95"/>
                      <a:pt x="31" y="93"/>
                    </a:cubicBezTo>
                    <a:cubicBezTo>
                      <a:pt x="29" y="90"/>
                      <a:pt x="25" y="72"/>
                      <a:pt x="24" y="67"/>
                    </a:cubicBezTo>
                    <a:cubicBezTo>
                      <a:pt x="24" y="61"/>
                      <a:pt x="29" y="24"/>
                      <a:pt x="29" y="21"/>
                    </a:cubicBezTo>
                    <a:cubicBezTo>
                      <a:pt x="29" y="17"/>
                      <a:pt x="62" y="7"/>
                      <a:pt x="66" y="7"/>
                    </a:cubicBezTo>
                    <a:cubicBezTo>
                      <a:pt x="70" y="6"/>
                      <a:pt x="103" y="0"/>
                      <a:pt x="106" y="0"/>
                    </a:cubicBezTo>
                    <a:cubicBezTo>
                      <a:pt x="107" y="0"/>
                      <a:pt x="112" y="2"/>
                      <a:pt x="117" y="4"/>
                    </a:cubicBezTo>
                    <a:cubicBezTo>
                      <a:pt x="122" y="7"/>
                      <a:pt x="129" y="10"/>
                      <a:pt x="131" y="13"/>
                    </a:cubicBezTo>
                    <a:cubicBezTo>
                      <a:pt x="136" y="17"/>
                      <a:pt x="136" y="38"/>
                      <a:pt x="136" y="40"/>
                    </a:cubicBezTo>
                    <a:cubicBezTo>
                      <a:pt x="136" y="43"/>
                      <a:pt x="155" y="38"/>
                      <a:pt x="160" y="38"/>
                    </a:cubicBezTo>
                    <a:cubicBezTo>
                      <a:pt x="165" y="38"/>
                      <a:pt x="180" y="49"/>
                      <a:pt x="186" y="49"/>
                    </a:cubicBezTo>
                    <a:cubicBezTo>
                      <a:pt x="193" y="49"/>
                      <a:pt x="224" y="43"/>
                      <a:pt x="227" y="41"/>
                    </a:cubicBezTo>
                    <a:cubicBezTo>
                      <a:pt x="230" y="39"/>
                      <a:pt x="233" y="20"/>
                      <a:pt x="236" y="20"/>
                    </a:cubicBezTo>
                    <a:cubicBezTo>
                      <a:pt x="239" y="20"/>
                      <a:pt x="251" y="22"/>
                      <a:pt x="256" y="21"/>
                    </a:cubicBezTo>
                    <a:cubicBezTo>
                      <a:pt x="262" y="20"/>
                      <a:pt x="274" y="14"/>
                      <a:pt x="275" y="14"/>
                    </a:cubicBezTo>
                    <a:cubicBezTo>
                      <a:pt x="277" y="13"/>
                      <a:pt x="283" y="16"/>
                      <a:pt x="283" y="16"/>
                    </a:cubicBezTo>
                    <a:cubicBezTo>
                      <a:pt x="286" y="16"/>
                      <a:pt x="296" y="8"/>
                      <a:pt x="300" y="5"/>
                    </a:cubicBezTo>
                    <a:cubicBezTo>
                      <a:pt x="300" y="5"/>
                      <a:pt x="302" y="12"/>
                      <a:pt x="305" y="14"/>
                    </a:cubicBezTo>
                    <a:cubicBezTo>
                      <a:pt x="310" y="16"/>
                      <a:pt x="319" y="17"/>
                      <a:pt x="324" y="23"/>
                    </a:cubicBezTo>
                    <a:cubicBezTo>
                      <a:pt x="329" y="29"/>
                      <a:pt x="327" y="32"/>
                      <a:pt x="328" y="40"/>
                    </a:cubicBezTo>
                    <a:cubicBezTo>
                      <a:pt x="329" y="47"/>
                      <a:pt x="335" y="49"/>
                      <a:pt x="336" y="54"/>
                    </a:cubicBezTo>
                    <a:cubicBezTo>
                      <a:pt x="337" y="58"/>
                      <a:pt x="333" y="65"/>
                      <a:pt x="332" y="70"/>
                    </a:cubicBezTo>
                    <a:cubicBezTo>
                      <a:pt x="331" y="76"/>
                      <a:pt x="327" y="96"/>
                      <a:pt x="326" y="102"/>
                    </a:cubicBezTo>
                    <a:cubicBezTo>
                      <a:pt x="325" y="108"/>
                      <a:pt x="314" y="129"/>
                      <a:pt x="313" y="132"/>
                    </a:cubicBezTo>
                    <a:cubicBezTo>
                      <a:pt x="311" y="136"/>
                      <a:pt x="298" y="127"/>
                      <a:pt x="295" y="126"/>
                    </a:cubicBezTo>
                    <a:cubicBezTo>
                      <a:pt x="291" y="126"/>
                      <a:pt x="292" y="111"/>
                      <a:pt x="290" y="106"/>
                    </a:cubicBezTo>
                    <a:cubicBezTo>
                      <a:pt x="288" y="102"/>
                      <a:pt x="279" y="98"/>
                      <a:pt x="274" y="96"/>
                    </a:cubicBezTo>
                    <a:cubicBezTo>
                      <a:pt x="269" y="95"/>
                      <a:pt x="260" y="97"/>
                      <a:pt x="257" y="97"/>
                    </a:cubicBezTo>
                    <a:cubicBezTo>
                      <a:pt x="255" y="97"/>
                      <a:pt x="253" y="107"/>
                      <a:pt x="253" y="109"/>
                    </a:cubicBezTo>
                    <a:cubicBezTo>
                      <a:pt x="253" y="111"/>
                      <a:pt x="266" y="113"/>
                      <a:pt x="269" y="115"/>
                    </a:cubicBezTo>
                    <a:cubicBezTo>
                      <a:pt x="271" y="117"/>
                      <a:pt x="267" y="124"/>
                      <a:pt x="267" y="124"/>
                    </a:cubicBezTo>
                    <a:cubicBezTo>
                      <a:pt x="267" y="124"/>
                      <a:pt x="249" y="131"/>
                      <a:pt x="244" y="133"/>
                    </a:cubicBezTo>
                    <a:cubicBezTo>
                      <a:pt x="239" y="135"/>
                      <a:pt x="228" y="136"/>
                      <a:pt x="224" y="139"/>
                    </a:cubicBezTo>
                    <a:cubicBezTo>
                      <a:pt x="220" y="142"/>
                      <a:pt x="215" y="140"/>
                      <a:pt x="214" y="143"/>
                    </a:cubicBezTo>
                    <a:cubicBezTo>
                      <a:pt x="213" y="146"/>
                      <a:pt x="217" y="155"/>
                      <a:pt x="212" y="156"/>
                    </a:cubicBezTo>
                    <a:cubicBezTo>
                      <a:pt x="207" y="156"/>
                      <a:pt x="196" y="156"/>
                      <a:pt x="192" y="156"/>
                    </a:cubicBezTo>
                    <a:cubicBezTo>
                      <a:pt x="188" y="156"/>
                      <a:pt x="182" y="158"/>
                      <a:pt x="179" y="158"/>
                    </a:cubicBezTo>
                    <a:cubicBezTo>
                      <a:pt x="175" y="158"/>
                      <a:pt x="178" y="175"/>
                      <a:pt x="170" y="176"/>
                    </a:cubicBezTo>
                    <a:cubicBezTo>
                      <a:pt x="162" y="176"/>
                      <a:pt x="162" y="169"/>
                      <a:pt x="157" y="171"/>
                    </a:cubicBezTo>
                    <a:cubicBezTo>
                      <a:pt x="153" y="173"/>
                      <a:pt x="145" y="180"/>
                      <a:pt x="143" y="182"/>
                    </a:cubicBezTo>
                    <a:cubicBezTo>
                      <a:pt x="141" y="184"/>
                      <a:pt x="143" y="194"/>
                      <a:pt x="140" y="196"/>
                    </a:cubicBezTo>
                    <a:cubicBezTo>
                      <a:pt x="137" y="199"/>
                      <a:pt x="126" y="197"/>
                      <a:pt x="123" y="197"/>
                    </a:cubicBezTo>
                    <a:cubicBezTo>
                      <a:pt x="121" y="197"/>
                      <a:pt x="124" y="205"/>
                      <a:pt x="121" y="208"/>
                    </a:cubicBezTo>
                    <a:cubicBezTo>
                      <a:pt x="119" y="210"/>
                      <a:pt x="113" y="214"/>
                      <a:pt x="111" y="214"/>
                    </a:cubicBezTo>
                    <a:cubicBezTo>
                      <a:pt x="108" y="214"/>
                      <a:pt x="103" y="205"/>
                      <a:pt x="97" y="206"/>
                    </a:cubicBezTo>
                    <a:cubicBezTo>
                      <a:pt x="92" y="206"/>
                      <a:pt x="69" y="212"/>
                      <a:pt x="65" y="216"/>
                    </a:cubicBezTo>
                    <a:cubicBezTo>
                      <a:pt x="62" y="220"/>
                      <a:pt x="57" y="232"/>
                      <a:pt x="54" y="236"/>
                    </a:cubicBezTo>
                    <a:cubicBezTo>
                      <a:pt x="51" y="240"/>
                      <a:pt x="51" y="252"/>
                      <a:pt x="46" y="252"/>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55" name="ee4p_BB_1"/>
              <p:cNvSpPr>
                <a:spLocks noEditPoints="1"/>
              </p:cNvSpPr>
              <p:nvPr>
                <p:custDataLst>
                  <p:tags r:id="rId5"/>
                </p:custDataLst>
              </p:nvPr>
            </p:nvSpPr>
            <p:spPr bwMode="auto">
              <a:xfrm>
                <a:off x="10287043" y="1881402"/>
                <a:ext cx="939399" cy="952529"/>
              </a:xfrm>
              <a:custGeom>
                <a:avLst/>
                <a:gdLst>
                  <a:gd name="T0" fmla="*/ 2147483647 w 346"/>
                  <a:gd name="T1" fmla="*/ 2147483647 h 358"/>
                  <a:gd name="T2" fmla="*/ 2147483647 w 346"/>
                  <a:gd name="T3" fmla="*/ 2147483647 h 358"/>
                  <a:gd name="T4" fmla="*/ 2147483647 w 346"/>
                  <a:gd name="T5" fmla="*/ 2147483647 h 358"/>
                  <a:gd name="T6" fmla="*/ 2147483647 w 346"/>
                  <a:gd name="T7" fmla="*/ 2147483647 h 358"/>
                  <a:gd name="T8" fmla="*/ 2147483647 w 346"/>
                  <a:gd name="T9" fmla="*/ 2147483647 h 358"/>
                  <a:gd name="T10" fmla="*/ 2147483647 w 346"/>
                  <a:gd name="T11" fmla="*/ 2147483647 h 358"/>
                  <a:gd name="T12" fmla="*/ 2147483647 w 346"/>
                  <a:gd name="T13" fmla="*/ 2147483647 h 358"/>
                  <a:gd name="T14" fmla="*/ 2147483647 w 346"/>
                  <a:gd name="T15" fmla="*/ 2147483647 h 358"/>
                  <a:gd name="T16" fmla="*/ 2147483647 w 346"/>
                  <a:gd name="T17" fmla="*/ 2147483647 h 358"/>
                  <a:gd name="T18" fmla="*/ 2147483647 w 346"/>
                  <a:gd name="T19" fmla="*/ 2147483647 h 358"/>
                  <a:gd name="T20" fmla="*/ 2147483647 w 346"/>
                  <a:gd name="T21" fmla="*/ 2147483647 h 358"/>
                  <a:gd name="T22" fmla="*/ 2147483647 w 346"/>
                  <a:gd name="T23" fmla="*/ 2147483647 h 358"/>
                  <a:gd name="T24" fmla="*/ 2147483647 w 346"/>
                  <a:gd name="T25" fmla="*/ 2147483647 h 358"/>
                  <a:gd name="T26" fmla="*/ 2147483647 w 346"/>
                  <a:gd name="T27" fmla="*/ 2147483647 h 358"/>
                  <a:gd name="T28" fmla="*/ 2147483647 w 346"/>
                  <a:gd name="T29" fmla="*/ 2147483647 h 358"/>
                  <a:gd name="T30" fmla="*/ 2147483647 w 346"/>
                  <a:gd name="T31" fmla="*/ 2147483647 h 358"/>
                  <a:gd name="T32" fmla="*/ 2147483647 w 346"/>
                  <a:gd name="T33" fmla="*/ 2147483647 h 358"/>
                  <a:gd name="T34" fmla="*/ 2147483647 w 346"/>
                  <a:gd name="T35" fmla="*/ 2147483647 h 358"/>
                  <a:gd name="T36" fmla="*/ 2147483647 w 346"/>
                  <a:gd name="T37" fmla="*/ 2147483647 h 358"/>
                  <a:gd name="T38" fmla="*/ 2147483647 w 346"/>
                  <a:gd name="T39" fmla="*/ 2147483647 h 358"/>
                  <a:gd name="T40" fmla="*/ 2147483647 w 346"/>
                  <a:gd name="T41" fmla="*/ 2147483647 h 358"/>
                  <a:gd name="T42" fmla="*/ 2147483647 w 346"/>
                  <a:gd name="T43" fmla="*/ 2147483647 h 358"/>
                  <a:gd name="T44" fmla="*/ 2147483647 w 346"/>
                  <a:gd name="T45" fmla="*/ 2147483647 h 358"/>
                  <a:gd name="T46" fmla="*/ 2147483647 w 346"/>
                  <a:gd name="T47" fmla="*/ 2147483647 h 358"/>
                  <a:gd name="T48" fmla="*/ 2147483647 w 346"/>
                  <a:gd name="T49" fmla="*/ 2147483647 h 358"/>
                  <a:gd name="T50" fmla="*/ 2147483647 w 346"/>
                  <a:gd name="T51" fmla="*/ 2147483647 h 358"/>
                  <a:gd name="T52" fmla="*/ 2147483647 w 346"/>
                  <a:gd name="T53" fmla="*/ 2147483647 h 358"/>
                  <a:gd name="T54" fmla="*/ 2147483647 w 346"/>
                  <a:gd name="T55" fmla="*/ 2147483647 h 358"/>
                  <a:gd name="T56" fmla="*/ 2147483647 w 346"/>
                  <a:gd name="T57" fmla="*/ 2147483647 h 358"/>
                  <a:gd name="T58" fmla="*/ 2147483647 w 346"/>
                  <a:gd name="T59" fmla="*/ 2147483647 h 358"/>
                  <a:gd name="T60" fmla="*/ 2147483647 w 346"/>
                  <a:gd name="T61" fmla="*/ 2147483647 h 358"/>
                  <a:gd name="T62" fmla="*/ 2147483647 w 346"/>
                  <a:gd name="T63" fmla="*/ 2147483647 h 358"/>
                  <a:gd name="T64" fmla="*/ 2147483647 w 346"/>
                  <a:gd name="T65" fmla="*/ 2147483647 h 358"/>
                  <a:gd name="T66" fmla="*/ 2147483647 w 346"/>
                  <a:gd name="T67" fmla="*/ 2147483647 h 358"/>
                  <a:gd name="T68" fmla="*/ 2147483647 w 346"/>
                  <a:gd name="T69" fmla="*/ 2147483647 h 358"/>
                  <a:gd name="T70" fmla="*/ 2147483647 w 346"/>
                  <a:gd name="T71" fmla="*/ 2147483647 h 3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6"/>
                  <a:gd name="T109" fmla="*/ 0 h 358"/>
                  <a:gd name="T110" fmla="*/ 346 w 346"/>
                  <a:gd name="T111" fmla="*/ 358 h 3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6" h="358">
                    <a:moveTo>
                      <a:pt x="37" y="95"/>
                    </a:moveTo>
                    <a:cubicBezTo>
                      <a:pt x="32" y="93"/>
                      <a:pt x="10" y="73"/>
                      <a:pt x="8" y="72"/>
                    </a:cubicBezTo>
                    <a:cubicBezTo>
                      <a:pt x="13" y="67"/>
                      <a:pt x="14" y="59"/>
                      <a:pt x="12" y="55"/>
                    </a:cubicBezTo>
                    <a:cubicBezTo>
                      <a:pt x="9" y="50"/>
                      <a:pt x="0" y="40"/>
                      <a:pt x="8" y="37"/>
                    </a:cubicBezTo>
                    <a:cubicBezTo>
                      <a:pt x="15" y="33"/>
                      <a:pt x="29" y="38"/>
                      <a:pt x="33" y="34"/>
                    </a:cubicBezTo>
                    <a:cubicBezTo>
                      <a:pt x="37" y="30"/>
                      <a:pt x="42" y="18"/>
                      <a:pt x="48" y="16"/>
                    </a:cubicBezTo>
                    <a:cubicBezTo>
                      <a:pt x="53" y="14"/>
                      <a:pt x="68" y="17"/>
                      <a:pt x="75" y="21"/>
                    </a:cubicBezTo>
                    <a:cubicBezTo>
                      <a:pt x="82" y="25"/>
                      <a:pt x="91" y="31"/>
                      <a:pt x="96" y="31"/>
                    </a:cubicBezTo>
                    <a:cubicBezTo>
                      <a:pt x="100" y="31"/>
                      <a:pt x="122" y="38"/>
                      <a:pt x="126" y="41"/>
                    </a:cubicBezTo>
                    <a:cubicBezTo>
                      <a:pt x="129" y="43"/>
                      <a:pt x="144" y="47"/>
                      <a:pt x="148" y="47"/>
                    </a:cubicBezTo>
                    <a:cubicBezTo>
                      <a:pt x="152" y="47"/>
                      <a:pt x="167" y="27"/>
                      <a:pt x="172" y="27"/>
                    </a:cubicBezTo>
                    <a:cubicBezTo>
                      <a:pt x="176" y="27"/>
                      <a:pt x="187" y="32"/>
                      <a:pt x="191" y="29"/>
                    </a:cubicBezTo>
                    <a:cubicBezTo>
                      <a:pt x="195" y="27"/>
                      <a:pt x="202" y="5"/>
                      <a:pt x="206" y="3"/>
                    </a:cubicBezTo>
                    <a:cubicBezTo>
                      <a:pt x="210" y="2"/>
                      <a:pt x="222" y="4"/>
                      <a:pt x="226" y="4"/>
                    </a:cubicBezTo>
                    <a:cubicBezTo>
                      <a:pt x="231" y="4"/>
                      <a:pt x="242" y="0"/>
                      <a:pt x="245" y="0"/>
                    </a:cubicBezTo>
                    <a:cubicBezTo>
                      <a:pt x="248" y="0"/>
                      <a:pt x="258" y="5"/>
                      <a:pt x="259" y="9"/>
                    </a:cubicBezTo>
                    <a:cubicBezTo>
                      <a:pt x="260" y="13"/>
                      <a:pt x="262" y="27"/>
                      <a:pt x="262" y="27"/>
                    </a:cubicBezTo>
                    <a:cubicBezTo>
                      <a:pt x="265" y="27"/>
                      <a:pt x="281" y="17"/>
                      <a:pt x="292" y="13"/>
                    </a:cubicBezTo>
                    <a:cubicBezTo>
                      <a:pt x="292" y="13"/>
                      <a:pt x="297" y="21"/>
                      <a:pt x="297" y="26"/>
                    </a:cubicBezTo>
                    <a:cubicBezTo>
                      <a:pt x="297" y="30"/>
                      <a:pt x="290" y="34"/>
                      <a:pt x="290" y="39"/>
                    </a:cubicBezTo>
                    <a:cubicBezTo>
                      <a:pt x="290" y="43"/>
                      <a:pt x="296" y="48"/>
                      <a:pt x="293" y="55"/>
                    </a:cubicBezTo>
                    <a:cubicBezTo>
                      <a:pt x="290" y="61"/>
                      <a:pt x="274" y="75"/>
                      <a:pt x="270" y="76"/>
                    </a:cubicBezTo>
                    <a:cubicBezTo>
                      <a:pt x="267" y="77"/>
                      <a:pt x="270" y="85"/>
                      <a:pt x="270" y="89"/>
                    </a:cubicBezTo>
                    <a:cubicBezTo>
                      <a:pt x="270" y="93"/>
                      <a:pt x="263" y="98"/>
                      <a:pt x="266" y="101"/>
                    </a:cubicBezTo>
                    <a:cubicBezTo>
                      <a:pt x="270" y="105"/>
                      <a:pt x="276" y="101"/>
                      <a:pt x="278" y="103"/>
                    </a:cubicBezTo>
                    <a:cubicBezTo>
                      <a:pt x="280" y="106"/>
                      <a:pt x="291" y="111"/>
                      <a:pt x="294" y="115"/>
                    </a:cubicBezTo>
                    <a:cubicBezTo>
                      <a:pt x="298" y="119"/>
                      <a:pt x="301" y="127"/>
                      <a:pt x="306" y="129"/>
                    </a:cubicBezTo>
                    <a:cubicBezTo>
                      <a:pt x="310" y="131"/>
                      <a:pt x="320" y="139"/>
                      <a:pt x="322" y="143"/>
                    </a:cubicBezTo>
                    <a:cubicBezTo>
                      <a:pt x="324" y="146"/>
                      <a:pt x="324" y="156"/>
                      <a:pt x="322" y="159"/>
                    </a:cubicBezTo>
                    <a:cubicBezTo>
                      <a:pt x="319" y="161"/>
                      <a:pt x="317" y="167"/>
                      <a:pt x="314" y="167"/>
                    </a:cubicBezTo>
                    <a:cubicBezTo>
                      <a:pt x="312" y="167"/>
                      <a:pt x="313" y="174"/>
                      <a:pt x="314" y="179"/>
                    </a:cubicBezTo>
                    <a:cubicBezTo>
                      <a:pt x="316" y="185"/>
                      <a:pt x="316" y="191"/>
                      <a:pt x="320" y="193"/>
                    </a:cubicBezTo>
                    <a:cubicBezTo>
                      <a:pt x="323" y="195"/>
                      <a:pt x="330" y="193"/>
                      <a:pt x="332" y="197"/>
                    </a:cubicBezTo>
                    <a:cubicBezTo>
                      <a:pt x="334" y="201"/>
                      <a:pt x="332" y="219"/>
                      <a:pt x="332" y="221"/>
                    </a:cubicBezTo>
                    <a:cubicBezTo>
                      <a:pt x="333" y="223"/>
                      <a:pt x="342" y="223"/>
                      <a:pt x="342" y="227"/>
                    </a:cubicBezTo>
                    <a:cubicBezTo>
                      <a:pt x="342" y="230"/>
                      <a:pt x="340" y="237"/>
                      <a:pt x="339" y="244"/>
                    </a:cubicBezTo>
                    <a:cubicBezTo>
                      <a:pt x="338" y="251"/>
                      <a:pt x="335" y="258"/>
                      <a:pt x="332" y="260"/>
                    </a:cubicBezTo>
                    <a:cubicBezTo>
                      <a:pt x="330" y="262"/>
                      <a:pt x="324" y="265"/>
                      <a:pt x="324" y="269"/>
                    </a:cubicBezTo>
                    <a:cubicBezTo>
                      <a:pt x="324" y="273"/>
                      <a:pt x="334" y="275"/>
                      <a:pt x="334" y="277"/>
                    </a:cubicBezTo>
                    <a:cubicBezTo>
                      <a:pt x="334" y="280"/>
                      <a:pt x="336" y="287"/>
                      <a:pt x="339" y="290"/>
                    </a:cubicBezTo>
                    <a:cubicBezTo>
                      <a:pt x="342" y="293"/>
                      <a:pt x="346" y="302"/>
                      <a:pt x="346" y="306"/>
                    </a:cubicBezTo>
                    <a:cubicBezTo>
                      <a:pt x="346" y="310"/>
                      <a:pt x="343" y="314"/>
                      <a:pt x="343" y="314"/>
                    </a:cubicBezTo>
                    <a:cubicBezTo>
                      <a:pt x="339" y="317"/>
                      <a:pt x="329" y="325"/>
                      <a:pt x="326" y="325"/>
                    </a:cubicBezTo>
                    <a:cubicBezTo>
                      <a:pt x="326" y="325"/>
                      <a:pt x="320" y="322"/>
                      <a:pt x="318" y="323"/>
                    </a:cubicBezTo>
                    <a:cubicBezTo>
                      <a:pt x="317" y="323"/>
                      <a:pt x="305" y="329"/>
                      <a:pt x="299" y="330"/>
                    </a:cubicBezTo>
                    <a:cubicBezTo>
                      <a:pt x="294" y="331"/>
                      <a:pt x="282" y="329"/>
                      <a:pt x="279" y="329"/>
                    </a:cubicBezTo>
                    <a:cubicBezTo>
                      <a:pt x="276" y="329"/>
                      <a:pt x="273" y="348"/>
                      <a:pt x="270" y="350"/>
                    </a:cubicBezTo>
                    <a:cubicBezTo>
                      <a:pt x="267" y="352"/>
                      <a:pt x="236" y="358"/>
                      <a:pt x="229" y="358"/>
                    </a:cubicBezTo>
                    <a:cubicBezTo>
                      <a:pt x="223" y="358"/>
                      <a:pt x="208" y="347"/>
                      <a:pt x="203" y="347"/>
                    </a:cubicBezTo>
                    <a:cubicBezTo>
                      <a:pt x="198" y="347"/>
                      <a:pt x="179" y="352"/>
                      <a:pt x="179" y="349"/>
                    </a:cubicBezTo>
                    <a:cubicBezTo>
                      <a:pt x="179" y="347"/>
                      <a:pt x="179" y="326"/>
                      <a:pt x="174" y="322"/>
                    </a:cubicBezTo>
                    <a:cubicBezTo>
                      <a:pt x="172" y="319"/>
                      <a:pt x="165" y="316"/>
                      <a:pt x="160" y="313"/>
                    </a:cubicBezTo>
                    <a:cubicBezTo>
                      <a:pt x="164" y="309"/>
                      <a:pt x="172" y="303"/>
                      <a:pt x="170" y="295"/>
                    </a:cubicBezTo>
                    <a:cubicBezTo>
                      <a:pt x="168" y="286"/>
                      <a:pt x="166" y="274"/>
                      <a:pt x="162" y="271"/>
                    </a:cubicBezTo>
                    <a:cubicBezTo>
                      <a:pt x="158" y="269"/>
                      <a:pt x="125" y="251"/>
                      <a:pt x="121" y="250"/>
                    </a:cubicBezTo>
                    <a:cubicBezTo>
                      <a:pt x="117" y="248"/>
                      <a:pt x="99" y="252"/>
                      <a:pt x="94" y="247"/>
                    </a:cubicBezTo>
                    <a:cubicBezTo>
                      <a:pt x="89" y="241"/>
                      <a:pt x="70" y="220"/>
                      <a:pt x="70" y="217"/>
                    </a:cubicBezTo>
                    <a:cubicBezTo>
                      <a:pt x="70" y="214"/>
                      <a:pt x="79" y="166"/>
                      <a:pt x="79" y="162"/>
                    </a:cubicBezTo>
                    <a:cubicBezTo>
                      <a:pt x="80" y="155"/>
                      <a:pt x="60" y="157"/>
                      <a:pt x="60" y="154"/>
                    </a:cubicBezTo>
                    <a:cubicBezTo>
                      <a:pt x="60" y="151"/>
                      <a:pt x="69" y="137"/>
                      <a:pt x="69" y="132"/>
                    </a:cubicBezTo>
                    <a:cubicBezTo>
                      <a:pt x="69" y="127"/>
                      <a:pt x="70" y="104"/>
                      <a:pt x="69" y="102"/>
                    </a:cubicBezTo>
                    <a:cubicBezTo>
                      <a:pt x="68" y="100"/>
                      <a:pt x="42" y="97"/>
                      <a:pt x="37" y="95"/>
                    </a:cubicBezTo>
                    <a:close/>
                    <a:moveTo>
                      <a:pt x="222" y="187"/>
                    </a:moveTo>
                    <a:cubicBezTo>
                      <a:pt x="222" y="187"/>
                      <a:pt x="232" y="170"/>
                      <a:pt x="233" y="169"/>
                    </a:cubicBezTo>
                    <a:cubicBezTo>
                      <a:pt x="233" y="169"/>
                      <a:pt x="216" y="162"/>
                      <a:pt x="217" y="161"/>
                    </a:cubicBezTo>
                    <a:cubicBezTo>
                      <a:pt x="217" y="160"/>
                      <a:pt x="223" y="151"/>
                      <a:pt x="221" y="150"/>
                    </a:cubicBezTo>
                    <a:cubicBezTo>
                      <a:pt x="219" y="148"/>
                      <a:pt x="203" y="134"/>
                      <a:pt x="201" y="134"/>
                    </a:cubicBezTo>
                    <a:cubicBezTo>
                      <a:pt x="199" y="134"/>
                      <a:pt x="183" y="134"/>
                      <a:pt x="181" y="135"/>
                    </a:cubicBezTo>
                    <a:cubicBezTo>
                      <a:pt x="179" y="135"/>
                      <a:pt x="168" y="143"/>
                      <a:pt x="168" y="144"/>
                    </a:cubicBezTo>
                    <a:cubicBezTo>
                      <a:pt x="168" y="145"/>
                      <a:pt x="167" y="158"/>
                      <a:pt x="167" y="160"/>
                    </a:cubicBezTo>
                    <a:cubicBezTo>
                      <a:pt x="167" y="162"/>
                      <a:pt x="163" y="178"/>
                      <a:pt x="165" y="178"/>
                    </a:cubicBezTo>
                    <a:cubicBezTo>
                      <a:pt x="168" y="178"/>
                      <a:pt x="188" y="178"/>
                      <a:pt x="192" y="178"/>
                    </a:cubicBezTo>
                    <a:cubicBezTo>
                      <a:pt x="197" y="178"/>
                      <a:pt x="222" y="187"/>
                      <a:pt x="222" y="187"/>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56" name="ee4p_MV_1"/>
              <p:cNvSpPr>
                <a:spLocks/>
              </p:cNvSpPr>
              <p:nvPr>
                <p:custDataLst>
                  <p:tags r:id="rId6"/>
                </p:custDataLst>
              </p:nvPr>
            </p:nvSpPr>
            <p:spPr bwMode="auto">
              <a:xfrm>
                <a:off x="10898136" y="1537246"/>
                <a:ext cx="125529" cy="150399"/>
              </a:xfrm>
              <a:custGeom>
                <a:avLst/>
                <a:gdLst>
                  <a:gd name="T0" fmla="*/ 2147483647 w 46"/>
                  <a:gd name="T1" fmla="*/ 0 h 57"/>
                  <a:gd name="T2" fmla="*/ 2147483647 w 46"/>
                  <a:gd name="T3" fmla="*/ 2147483647 h 57"/>
                  <a:gd name="T4" fmla="*/ 2147483647 w 46"/>
                  <a:gd name="T5" fmla="*/ 2147483647 h 57"/>
                  <a:gd name="T6" fmla="*/ 2147483647 w 46"/>
                  <a:gd name="T7" fmla="*/ 2147483647 h 57"/>
                  <a:gd name="T8" fmla="*/ 2147483647 w 46"/>
                  <a:gd name="T9" fmla="*/ 2147483647 h 57"/>
                  <a:gd name="T10" fmla="*/ 2147483647 w 46"/>
                  <a:gd name="T11" fmla="*/ 2147483647 h 57"/>
                  <a:gd name="T12" fmla="*/ 2147483647 w 46"/>
                  <a:gd name="T13" fmla="*/ 2147483647 h 57"/>
                  <a:gd name="T14" fmla="*/ 2147483647 w 46"/>
                  <a:gd name="T15" fmla="*/ 2147483647 h 57"/>
                  <a:gd name="T16" fmla="*/ 2147483647 w 46"/>
                  <a:gd name="T17" fmla="*/ 2147483647 h 57"/>
                  <a:gd name="T18" fmla="*/ 2147483647 w 46"/>
                  <a:gd name="T19" fmla="*/ 2147483647 h 57"/>
                  <a:gd name="T20" fmla="*/ 2147483647 w 46"/>
                  <a:gd name="T21" fmla="*/ 2147483647 h 57"/>
                  <a:gd name="T22" fmla="*/ 2147483647 w 46"/>
                  <a:gd name="T23" fmla="*/ 2147483647 h 57"/>
                  <a:gd name="T24" fmla="*/ 2147483647 w 46"/>
                  <a:gd name="T25" fmla="*/ 2147483647 h 57"/>
                  <a:gd name="T26" fmla="*/ 2147483647 w 46"/>
                  <a:gd name="T27" fmla="*/ 2147483647 h 57"/>
                  <a:gd name="T28" fmla="*/ 2147483647 w 46"/>
                  <a:gd name="T29" fmla="*/ 2147483647 h 57"/>
                  <a:gd name="T30" fmla="*/ 2147483647 w 46"/>
                  <a:gd name="T31" fmla="*/ 2147483647 h 57"/>
                  <a:gd name="T32" fmla="*/ 2147483647 w 46"/>
                  <a:gd name="T33" fmla="*/ 2147483647 h 57"/>
                  <a:gd name="T34" fmla="*/ 2147483647 w 46"/>
                  <a:gd name="T35" fmla="*/ 2147483647 h 57"/>
                  <a:gd name="T36" fmla="*/ 2147483647 w 46"/>
                  <a:gd name="T37" fmla="*/ 2147483647 h 57"/>
                  <a:gd name="T38" fmla="*/ 2147483647 w 46"/>
                  <a:gd name="T39" fmla="*/ 2147483647 h 57"/>
                  <a:gd name="T40" fmla="*/ 2147483647 w 46"/>
                  <a:gd name="T41" fmla="*/ 2147483647 h 57"/>
                  <a:gd name="T42" fmla="*/ 2147483647 w 46"/>
                  <a:gd name="T43" fmla="*/ 2147483647 h 57"/>
                  <a:gd name="T44" fmla="*/ 2147483647 w 46"/>
                  <a:gd name="T45" fmla="*/ 2147483647 h 57"/>
                  <a:gd name="T46" fmla="*/ 2147483647 w 46"/>
                  <a:gd name="T47" fmla="*/ 2147483647 h 57"/>
                  <a:gd name="T48" fmla="*/ 2147483647 w 46"/>
                  <a:gd name="T49" fmla="*/ 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57"/>
                  <a:gd name="T77" fmla="*/ 46 w 46"/>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57">
                    <a:moveTo>
                      <a:pt x="7" y="0"/>
                    </a:moveTo>
                    <a:cubicBezTo>
                      <a:pt x="7" y="0"/>
                      <a:pt x="9" y="6"/>
                      <a:pt x="11" y="9"/>
                    </a:cubicBezTo>
                    <a:cubicBezTo>
                      <a:pt x="12" y="11"/>
                      <a:pt x="16" y="13"/>
                      <a:pt x="19" y="14"/>
                    </a:cubicBezTo>
                    <a:cubicBezTo>
                      <a:pt x="21" y="16"/>
                      <a:pt x="26" y="17"/>
                      <a:pt x="29" y="20"/>
                    </a:cubicBezTo>
                    <a:cubicBezTo>
                      <a:pt x="31" y="23"/>
                      <a:pt x="36" y="29"/>
                      <a:pt x="39" y="32"/>
                    </a:cubicBezTo>
                    <a:cubicBezTo>
                      <a:pt x="42" y="35"/>
                      <a:pt x="46" y="40"/>
                      <a:pt x="46" y="40"/>
                    </a:cubicBezTo>
                    <a:cubicBezTo>
                      <a:pt x="43" y="43"/>
                      <a:pt x="43" y="43"/>
                      <a:pt x="43" y="43"/>
                    </a:cubicBezTo>
                    <a:cubicBezTo>
                      <a:pt x="44" y="46"/>
                      <a:pt x="44" y="46"/>
                      <a:pt x="44" y="46"/>
                    </a:cubicBezTo>
                    <a:cubicBezTo>
                      <a:pt x="44" y="46"/>
                      <a:pt x="46" y="51"/>
                      <a:pt x="43" y="51"/>
                    </a:cubicBezTo>
                    <a:cubicBezTo>
                      <a:pt x="40" y="51"/>
                      <a:pt x="36" y="51"/>
                      <a:pt x="31" y="51"/>
                    </a:cubicBezTo>
                    <a:cubicBezTo>
                      <a:pt x="25" y="52"/>
                      <a:pt x="25" y="55"/>
                      <a:pt x="20" y="56"/>
                    </a:cubicBezTo>
                    <a:cubicBezTo>
                      <a:pt x="15" y="57"/>
                      <a:pt x="16" y="56"/>
                      <a:pt x="13" y="55"/>
                    </a:cubicBezTo>
                    <a:cubicBezTo>
                      <a:pt x="11" y="53"/>
                      <a:pt x="13" y="52"/>
                      <a:pt x="14" y="50"/>
                    </a:cubicBezTo>
                    <a:cubicBezTo>
                      <a:pt x="16" y="49"/>
                      <a:pt x="19" y="47"/>
                      <a:pt x="20" y="45"/>
                    </a:cubicBezTo>
                    <a:cubicBezTo>
                      <a:pt x="21" y="42"/>
                      <a:pt x="18" y="39"/>
                      <a:pt x="17" y="36"/>
                    </a:cubicBezTo>
                    <a:cubicBezTo>
                      <a:pt x="16" y="33"/>
                      <a:pt x="17" y="32"/>
                      <a:pt x="19" y="32"/>
                    </a:cubicBezTo>
                    <a:cubicBezTo>
                      <a:pt x="21" y="32"/>
                      <a:pt x="21" y="37"/>
                      <a:pt x="24" y="37"/>
                    </a:cubicBezTo>
                    <a:cubicBezTo>
                      <a:pt x="28" y="38"/>
                      <a:pt x="27" y="37"/>
                      <a:pt x="27" y="34"/>
                    </a:cubicBezTo>
                    <a:cubicBezTo>
                      <a:pt x="27" y="30"/>
                      <a:pt x="23" y="24"/>
                      <a:pt x="21" y="23"/>
                    </a:cubicBezTo>
                    <a:cubicBezTo>
                      <a:pt x="19" y="22"/>
                      <a:pt x="17" y="21"/>
                      <a:pt x="14" y="22"/>
                    </a:cubicBezTo>
                    <a:cubicBezTo>
                      <a:pt x="11" y="24"/>
                      <a:pt x="11" y="29"/>
                      <a:pt x="7" y="28"/>
                    </a:cubicBezTo>
                    <a:cubicBezTo>
                      <a:pt x="4" y="27"/>
                      <a:pt x="4" y="22"/>
                      <a:pt x="5" y="20"/>
                    </a:cubicBezTo>
                    <a:cubicBezTo>
                      <a:pt x="6" y="17"/>
                      <a:pt x="7" y="13"/>
                      <a:pt x="5" y="9"/>
                    </a:cubicBezTo>
                    <a:cubicBezTo>
                      <a:pt x="3" y="6"/>
                      <a:pt x="0" y="3"/>
                      <a:pt x="1" y="1"/>
                    </a:cubicBezTo>
                    <a:cubicBezTo>
                      <a:pt x="3" y="0"/>
                      <a:pt x="4" y="1"/>
                      <a:pt x="7" y="0"/>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57" name="ee4p_MV_2"/>
              <p:cNvSpPr>
                <a:spLocks/>
              </p:cNvSpPr>
              <p:nvPr>
                <p:custDataLst>
                  <p:tags r:id="rId7"/>
                </p:custDataLst>
              </p:nvPr>
            </p:nvSpPr>
            <p:spPr bwMode="auto">
              <a:xfrm>
                <a:off x="10713291" y="1305549"/>
                <a:ext cx="177948" cy="211372"/>
              </a:xfrm>
              <a:custGeom>
                <a:avLst/>
                <a:gdLst>
                  <a:gd name="T0" fmla="*/ 2147483647 w 66"/>
                  <a:gd name="T1" fmla="*/ 2147483647 h 80"/>
                  <a:gd name="T2" fmla="*/ 2147483647 w 66"/>
                  <a:gd name="T3" fmla="*/ 2147483647 h 80"/>
                  <a:gd name="T4" fmla="*/ 2147483647 w 66"/>
                  <a:gd name="T5" fmla="*/ 2147483647 h 80"/>
                  <a:gd name="T6" fmla="*/ 2147483647 w 66"/>
                  <a:gd name="T7" fmla="*/ 2147483647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2147483647 w 66"/>
                  <a:gd name="T35" fmla="*/ 2147483647 h 80"/>
                  <a:gd name="T36" fmla="*/ 2147483647 w 66"/>
                  <a:gd name="T37" fmla="*/ 2147483647 h 80"/>
                  <a:gd name="T38" fmla="*/ 2147483647 w 66"/>
                  <a:gd name="T39" fmla="*/ 2147483647 h 80"/>
                  <a:gd name="T40" fmla="*/ 2147483647 w 66"/>
                  <a:gd name="T41" fmla="*/ 2147483647 h 80"/>
                  <a:gd name="T42" fmla="*/ 2147483647 w 66"/>
                  <a:gd name="T43" fmla="*/ 2147483647 h 80"/>
                  <a:gd name="T44" fmla="*/ 2147483647 w 66"/>
                  <a:gd name="T45" fmla="*/ 2147483647 h 80"/>
                  <a:gd name="T46" fmla="*/ 2147483647 w 66"/>
                  <a:gd name="T47" fmla="*/ 2147483647 h 80"/>
                  <a:gd name="T48" fmla="*/ 2147483647 w 66"/>
                  <a:gd name="T49" fmla="*/ 2147483647 h 80"/>
                  <a:gd name="T50" fmla="*/ 2147483647 w 66"/>
                  <a:gd name="T51" fmla="*/ 2147483647 h 80"/>
                  <a:gd name="T52" fmla="*/ 2147483647 w 66"/>
                  <a:gd name="T53" fmla="*/ 2147483647 h 80"/>
                  <a:gd name="T54" fmla="*/ 2147483647 w 66"/>
                  <a:gd name="T55" fmla="*/ 2147483647 h 80"/>
                  <a:gd name="T56" fmla="*/ 2147483647 w 66"/>
                  <a:gd name="T57" fmla="*/ 2147483647 h 80"/>
                  <a:gd name="T58" fmla="*/ 2147483647 w 66"/>
                  <a:gd name="T59" fmla="*/ 2147483647 h 80"/>
                  <a:gd name="T60" fmla="*/ 2147483647 w 66"/>
                  <a:gd name="T61" fmla="*/ 2147483647 h 80"/>
                  <a:gd name="T62" fmla="*/ 2147483647 w 66"/>
                  <a:gd name="T63" fmla="*/ 2147483647 h 80"/>
                  <a:gd name="T64" fmla="*/ 2147483647 w 66"/>
                  <a:gd name="T65" fmla="*/ 2147483647 h 80"/>
                  <a:gd name="T66" fmla="*/ 2147483647 w 66"/>
                  <a:gd name="T67" fmla="*/ 2147483647 h 80"/>
                  <a:gd name="T68" fmla="*/ 2147483647 w 66"/>
                  <a:gd name="T69" fmla="*/ 2147483647 h 80"/>
                  <a:gd name="T70" fmla="*/ 2147483647 w 66"/>
                  <a:gd name="T71" fmla="*/ 2147483647 h 80"/>
                  <a:gd name="T72" fmla="*/ 2147483647 w 66"/>
                  <a:gd name="T73" fmla="*/ 2147483647 h 80"/>
                  <a:gd name="T74" fmla="*/ 2147483647 w 66"/>
                  <a:gd name="T75" fmla="*/ 2147483647 h 80"/>
                  <a:gd name="T76" fmla="*/ 2147483647 w 66"/>
                  <a:gd name="T77" fmla="*/ 2147483647 h 80"/>
                  <a:gd name="T78" fmla="*/ 2147483647 w 66"/>
                  <a:gd name="T79" fmla="*/ 2147483647 h 80"/>
                  <a:gd name="T80" fmla="*/ 2147483647 w 66"/>
                  <a:gd name="T81" fmla="*/ 2147483647 h 80"/>
                  <a:gd name="T82" fmla="*/ 2147483647 w 66"/>
                  <a:gd name="T83" fmla="*/ 2147483647 h 80"/>
                  <a:gd name="T84" fmla="*/ 2147483647 w 66"/>
                  <a:gd name="T85" fmla="*/ 2147483647 h 80"/>
                  <a:gd name="T86" fmla="*/ 2147483647 w 66"/>
                  <a:gd name="T87" fmla="*/ 2147483647 h 80"/>
                  <a:gd name="T88" fmla="*/ 2147483647 w 66"/>
                  <a:gd name="T89" fmla="*/ 2147483647 h 80"/>
                  <a:gd name="T90" fmla="*/ 2147483647 w 66"/>
                  <a:gd name="T91" fmla="*/ 2147483647 h 80"/>
                  <a:gd name="T92" fmla="*/ 2147483647 w 66"/>
                  <a:gd name="T93" fmla="*/ 2147483647 h 80"/>
                  <a:gd name="T94" fmla="*/ 2147483647 w 66"/>
                  <a:gd name="T95" fmla="*/ 2147483647 h 80"/>
                  <a:gd name="T96" fmla="*/ 2147483647 w 66"/>
                  <a:gd name="T97" fmla="*/ 2147483647 h 80"/>
                  <a:gd name="T98" fmla="*/ 2147483647 w 66"/>
                  <a:gd name="T99" fmla="*/ 2147483647 h 80"/>
                  <a:gd name="T100" fmla="*/ 2147483647 w 66"/>
                  <a:gd name="T101" fmla="*/ 2147483647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80"/>
                  <a:gd name="T155" fmla="*/ 66 w 66"/>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80">
                    <a:moveTo>
                      <a:pt x="13" y="10"/>
                    </a:moveTo>
                    <a:cubicBezTo>
                      <a:pt x="12" y="10"/>
                      <a:pt x="11" y="11"/>
                      <a:pt x="10" y="11"/>
                    </a:cubicBezTo>
                    <a:cubicBezTo>
                      <a:pt x="8" y="10"/>
                      <a:pt x="9" y="6"/>
                      <a:pt x="11" y="4"/>
                    </a:cubicBezTo>
                    <a:cubicBezTo>
                      <a:pt x="14" y="3"/>
                      <a:pt x="18" y="2"/>
                      <a:pt x="22" y="1"/>
                    </a:cubicBezTo>
                    <a:cubicBezTo>
                      <a:pt x="25" y="1"/>
                      <a:pt x="29" y="1"/>
                      <a:pt x="31" y="0"/>
                    </a:cubicBezTo>
                    <a:cubicBezTo>
                      <a:pt x="32" y="0"/>
                      <a:pt x="32" y="5"/>
                      <a:pt x="31" y="6"/>
                    </a:cubicBezTo>
                    <a:cubicBezTo>
                      <a:pt x="30" y="7"/>
                      <a:pt x="26" y="5"/>
                      <a:pt x="25" y="7"/>
                    </a:cubicBezTo>
                    <a:cubicBezTo>
                      <a:pt x="24" y="9"/>
                      <a:pt x="25" y="16"/>
                      <a:pt x="28" y="17"/>
                    </a:cubicBezTo>
                    <a:cubicBezTo>
                      <a:pt x="30" y="18"/>
                      <a:pt x="35" y="20"/>
                      <a:pt x="39" y="19"/>
                    </a:cubicBezTo>
                    <a:cubicBezTo>
                      <a:pt x="42" y="18"/>
                      <a:pt x="51" y="15"/>
                      <a:pt x="52" y="16"/>
                    </a:cubicBezTo>
                    <a:cubicBezTo>
                      <a:pt x="54" y="17"/>
                      <a:pt x="57" y="19"/>
                      <a:pt x="56" y="24"/>
                    </a:cubicBezTo>
                    <a:cubicBezTo>
                      <a:pt x="55" y="29"/>
                      <a:pt x="49" y="31"/>
                      <a:pt x="47" y="34"/>
                    </a:cubicBezTo>
                    <a:cubicBezTo>
                      <a:pt x="45" y="38"/>
                      <a:pt x="45" y="39"/>
                      <a:pt x="47" y="43"/>
                    </a:cubicBezTo>
                    <a:cubicBezTo>
                      <a:pt x="48" y="46"/>
                      <a:pt x="48" y="47"/>
                      <a:pt x="51" y="48"/>
                    </a:cubicBezTo>
                    <a:cubicBezTo>
                      <a:pt x="53" y="48"/>
                      <a:pt x="55" y="47"/>
                      <a:pt x="57" y="48"/>
                    </a:cubicBezTo>
                    <a:cubicBezTo>
                      <a:pt x="58" y="49"/>
                      <a:pt x="60" y="54"/>
                      <a:pt x="62" y="55"/>
                    </a:cubicBezTo>
                    <a:cubicBezTo>
                      <a:pt x="64" y="57"/>
                      <a:pt x="66" y="58"/>
                      <a:pt x="66" y="58"/>
                    </a:cubicBezTo>
                    <a:cubicBezTo>
                      <a:pt x="66" y="58"/>
                      <a:pt x="63" y="60"/>
                      <a:pt x="63" y="63"/>
                    </a:cubicBezTo>
                    <a:cubicBezTo>
                      <a:pt x="62" y="66"/>
                      <a:pt x="64" y="70"/>
                      <a:pt x="62" y="70"/>
                    </a:cubicBezTo>
                    <a:cubicBezTo>
                      <a:pt x="60" y="70"/>
                      <a:pt x="57" y="68"/>
                      <a:pt x="56" y="67"/>
                    </a:cubicBezTo>
                    <a:cubicBezTo>
                      <a:pt x="55" y="66"/>
                      <a:pt x="58" y="63"/>
                      <a:pt x="56" y="61"/>
                    </a:cubicBezTo>
                    <a:cubicBezTo>
                      <a:pt x="55" y="60"/>
                      <a:pt x="51" y="59"/>
                      <a:pt x="48" y="59"/>
                    </a:cubicBezTo>
                    <a:cubicBezTo>
                      <a:pt x="46" y="59"/>
                      <a:pt x="41" y="58"/>
                      <a:pt x="38" y="60"/>
                    </a:cubicBezTo>
                    <a:cubicBezTo>
                      <a:pt x="35" y="62"/>
                      <a:pt x="31" y="66"/>
                      <a:pt x="31" y="68"/>
                    </a:cubicBezTo>
                    <a:cubicBezTo>
                      <a:pt x="30" y="71"/>
                      <a:pt x="29" y="71"/>
                      <a:pt x="30" y="73"/>
                    </a:cubicBezTo>
                    <a:cubicBezTo>
                      <a:pt x="32" y="75"/>
                      <a:pt x="33" y="78"/>
                      <a:pt x="32" y="79"/>
                    </a:cubicBezTo>
                    <a:cubicBezTo>
                      <a:pt x="31" y="80"/>
                      <a:pt x="29" y="80"/>
                      <a:pt x="26" y="79"/>
                    </a:cubicBezTo>
                    <a:cubicBezTo>
                      <a:pt x="23" y="77"/>
                      <a:pt x="22" y="77"/>
                      <a:pt x="22" y="76"/>
                    </a:cubicBezTo>
                    <a:cubicBezTo>
                      <a:pt x="21" y="75"/>
                      <a:pt x="20" y="73"/>
                      <a:pt x="20" y="73"/>
                    </a:cubicBezTo>
                    <a:cubicBezTo>
                      <a:pt x="18" y="73"/>
                      <a:pt x="17" y="74"/>
                      <a:pt x="13" y="72"/>
                    </a:cubicBezTo>
                    <a:cubicBezTo>
                      <a:pt x="10" y="70"/>
                      <a:pt x="7" y="66"/>
                      <a:pt x="5" y="64"/>
                    </a:cubicBezTo>
                    <a:cubicBezTo>
                      <a:pt x="3" y="63"/>
                      <a:pt x="1" y="63"/>
                      <a:pt x="1" y="61"/>
                    </a:cubicBezTo>
                    <a:cubicBezTo>
                      <a:pt x="1" y="58"/>
                      <a:pt x="0" y="54"/>
                      <a:pt x="3" y="54"/>
                    </a:cubicBezTo>
                    <a:cubicBezTo>
                      <a:pt x="5" y="54"/>
                      <a:pt x="11" y="55"/>
                      <a:pt x="13" y="54"/>
                    </a:cubicBezTo>
                    <a:cubicBezTo>
                      <a:pt x="15" y="52"/>
                      <a:pt x="15" y="51"/>
                      <a:pt x="13" y="49"/>
                    </a:cubicBezTo>
                    <a:cubicBezTo>
                      <a:pt x="10" y="46"/>
                      <a:pt x="2" y="44"/>
                      <a:pt x="1" y="43"/>
                    </a:cubicBezTo>
                    <a:cubicBezTo>
                      <a:pt x="0" y="41"/>
                      <a:pt x="3" y="38"/>
                      <a:pt x="5" y="38"/>
                    </a:cubicBezTo>
                    <a:cubicBezTo>
                      <a:pt x="7" y="38"/>
                      <a:pt x="12" y="39"/>
                      <a:pt x="12" y="37"/>
                    </a:cubicBezTo>
                    <a:cubicBezTo>
                      <a:pt x="12" y="34"/>
                      <a:pt x="12" y="32"/>
                      <a:pt x="11" y="31"/>
                    </a:cubicBezTo>
                    <a:cubicBezTo>
                      <a:pt x="11" y="29"/>
                      <a:pt x="6" y="31"/>
                      <a:pt x="5" y="30"/>
                    </a:cubicBezTo>
                    <a:cubicBezTo>
                      <a:pt x="4" y="30"/>
                      <a:pt x="2" y="26"/>
                      <a:pt x="3" y="25"/>
                    </a:cubicBezTo>
                    <a:cubicBezTo>
                      <a:pt x="4" y="24"/>
                      <a:pt x="7" y="24"/>
                      <a:pt x="10" y="23"/>
                    </a:cubicBezTo>
                    <a:cubicBezTo>
                      <a:pt x="11" y="23"/>
                      <a:pt x="16" y="26"/>
                      <a:pt x="18" y="27"/>
                    </a:cubicBezTo>
                    <a:cubicBezTo>
                      <a:pt x="25" y="30"/>
                      <a:pt x="29" y="39"/>
                      <a:pt x="31" y="39"/>
                    </a:cubicBezTo>
                    <a:cubicBezTo>
                      <a:pt x="33" y="39"/>
                      <a:pt x="37" y="34"/>
                      <a:pt x="37" y="32"/>
                    </a:cubicBezTo>
                    <a:cubicBezTo>
                      <a:pt x="37" y="30"/>
                      <a:pt x="38" y="27"/>
                      <a:pt x="36" y="26"/>
                    </a:cubicBezTo>
                    <a:cubicBezTo>
                      <a:pt x="34" y="25"/>
                      <a:pt x="25" y="25"/>
                      <a:pt x="24" y="24"/>
                    </a:cubicBezTo>
                    <a:cubicBezTo>
                      <a:pt x="23" y="22"/>
                      <a:pt x="20" y="19"/>
                      <a:pt x="20" y="18"/>
                    </a:cubicBezTo>
                    <a:cubicBezTo>
                      <a:pt x="19" y="17"/>
                      <a:pt x="13" y="19"/>
                      <a:pt x="12" y="19"/>
                    </a:cubicBezTo>
                    <a:cubicBezTo>
                      <a:pt x="11" y="18"/>
                      <a:pt x="14" y="13"/>
                      <a:pt x="15" y="12"/>
                    </a:cubicBezTo>
                    <a:cubicBezTo>
                      <a:pt x="15" y="12"/>
                      <a:pt x="15" y="10"/>
                      <a:pt x="13" y="10"/>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58" name="ee4p_MV_3"/>
              <p:cNvSpPr>
                <a:spLocks/>
              </p:cNvSpPr>
              <p:nvPr>
                <p:custDataLst>
                  <p:tags r:id="rId8"/>
                </p:custDataLst>
              </p:nvPr>
            </p:nvSpPr>
            <p:spPr bwMode="auto">
              <a:xfrm>
                <a:off x="10026330" y="1399041"/>
                <a:ext cx="1052513" cy="672054"/>
              </a:xfrm>
              <a:custGeom>
                <a:avLst/>
                <a:gdLst>
                  <a:gd name="T0" fmla="*/ 2147483647 w 388"/>
                  <a:gd name="T1" fmla="*/ 2147483647 h 252"/>
                  <a:gd name="T2" fmla="*/ 2147483647 w 388"/>
                  <a:gd name="T3" fmla="*/ 2147483647 h 252"/>
                  <a:gd name="T4" fmla="*/ 2147483647 w 388"/>
                  <a:gd name="T5" fmla="*/ 2147483647 h 252"/>
                  <a:gd name="T6" fmla="*/ 2147483647 w 388"/>
                  <a:gd name="T7" fmla="*/ 2147483647 h 252"/>
                  <a:gd name="T8" fmla="*/ 2147483647 w 388"/>
                  <a:gd name="T9" fmla="*/ 2147483647 h 252"/>
                  <a:gd name="T10" fmla="*/ 2147483647 w 388"/>
                  <a:gd name="T11" fmla="*/ 2147483647 h 252"/>
                  <a:gd name="T12" fmla="*/ 2147483647 w 388"/>
                  <a:gd name="T13" fmla="*/ 2147483647 h 252"/>
                  <a:gd name="T14" fmla="*/ 2147483647 w 388"/>
                  <a:gd name="T15" fmla="*/ 2147483647 h 252"/>
                  <a:gd name="T16" fmla="*/ 2147483647 w 388"/>
                  <a:gd name="T17" fmla="*/ 2147483647 h 252"/>
                  <a:gd name="T18" fmla="*/ 2147483647 w 388"/>
                  <a:gd name="T19" fmla="*/ 2147483647 h 252"/>
                  <a:gd name="T20" fmla="*/ 2147483647 w 388"/>
                  <a:gd name="T21" fmla="*/ 2147483647 h 252"/>
                  <a:gd name="T22" fmla="*/ 2147483647 w 388"/>
                  <a:gd name="T23" fmla="*/ 2147483647 h 252"/>
                  <a:gd name="T24" fmla="*/ 2147483647 w 388"/>
                  <a:gd name="T25" fmla="*/ 2147483647 h 252"/>
                  <a:gd name="T26" fmla="*/ 2147483647 w 388"/>
                  <a:gd name="T27" fmla="*/ 2147483647 h 252"/>
                  <a:gd name="T28" fmla="*/ 2147483647 w 388"/>
                  <a:gd name="T29" fmla="*/ 2147483647 h 252"/>
                  <a:gd name="T30" fmla="*/ 2147483647 w 388"/>
                  <a:gd name="T31" fmla="*/ 2147483647 h 252"/>
                  <a:gd name="T32" fmla="*/ 2147483647 w 388"/>
                  <a:gd name="T33" fmla="*/ 2147483647 h 252"/>
                  <a:gd name="T34" fmla="*/ 2147483647 w 388"/>
                  <a:gd name="T35" fmla="*/ 2147483647 h 252"/>
                  <a:gd name="T36" fmla="*/ 2147483647 w 388"/>
                  <a:gd name="T37" fmla="*/ 2147483647 h 252"/>
                  <a:gd name="T38" fmla="*/ 2147483647 w 388"/>
                  <a:gd name="T39" fmla="*/ 2147483647 h 252"/>
                  <a:gd name="T40" fmla="*/ 2147483647 w 388"/>
                  <a:gd name="T41" fmla="*/ 2147483647 h 252"/>
                  <a:gd name="T42" fmla="*/ 2147483647 w 388"/>
                  <a:gd name="T43" fmla="*/ 2147483647 h 252"/>
                  <a:gd name="T44" fmla="*/ 2147483647 w 388"/>
                  <a:gd name="T45" fmla="*/ 2147483647 h 252"/>
                  <a:gd name="T46" fmla="*/ 2147483647 w 388"/>
                  <a:gd name="T47" fmla="*/ 2147483647 h 252"/>
                  <a:gd name="T48" fmla="*/ 2147483647 w 388"/>
                  <a:gd name="T49" fmla="*/ 2147483647 h 252"/>
                  <a:gd name="T50" fmla="*/ 2147483647 w 388"/>
                  <a:gd name="T51" fmla="*/ 2147483647 h 252"/>
                  <a:gd name="T52" fmla="*/ 2147483647 w 388"/>
                  <a:gd name="T53" fmla="*/ 2147483647 h 252"/>
                  <a:gd name="T54" fmla="*/ 2147483647 w 388"/>
                  <a:gd name="T55" fmla="*/ 2147483647 h 252"/>
                  <a:gd name="T56" fmla="*/ 2147483647 w 388"/>
                  <a:gd name="T57" fmla="*/ 2147483647 h 252"/>
                  <a:gd name="T58" fmla="*/ 2147483647 w 388"/>
                  <a:gd name="T59" fmla="*/ 2147483647 h 252"/>
                  <a:gd name="T60" fmla="*/ 2147483647 w 388"/>
                  <a:gd name="T61" fmla="*/ 2147483647 h 252"/>
                  <a:gd name="T62" fmla="*/ 2147483647 w 388"/>
                  <a:gd name="T63" fmla="*/ 2147483647 h 252"/>
                  <a:gd name="T64" fmla="*/ 2147483647 w 388"/>
                  <a:gd name="T65" fmla="*/ 2147483647 h 252"/>
                  <a:gd name="T66" fmla="*/ 2147483647 w 388"/>
                  <a:gd name="T67" fmla="*/ 2147483647 h 252"/>
                  <a:gd name="T68" fmla="*/ 2147483647 w 388"/>
                  <a:gd name="T69" fmla="*/ 2147483647 h 252"/>
                  <a:gd name="T70" fmla="*/ 2147483647 w 388"/>
                  <a:gd name="T71" fmla="*/ 2147483647 h 252"/>
                  <a:gd name="T72" fmla="*/ 2147483647 w 388"/>
                  <a:gd name="T73" fmla="*/ 2147483647 h 252"/>
                  <a:gd name="T74" fmla="*/ 2147483647 w 388"/>
                  <a:gd name="T75" fmla="*/ 2147483647 h 252"/>
                  <a:gd name="T76" fmla="*/ 2147483647 w 388"/>
                  <a:gd name="T77" fmla="*/ 2147483647 h 252"/>
                  <a:gd name="T78" fmla="*/ 2147483647 w 388"/>
                  <a:gd name="T79" fmla="*/ 2147483647 h 252"/>
                  <a:gd name="T80" fmla="*/ 2147483647 w 388"/>
                  <a:gd name="T81" fmla="*/ 2147483647 h 252"/>
                  <a:gd name="T82" fmla="*/ 2147483647 w 388"/>
                  <a:gd name="T83" fmla="*/ 2147483647 h 252"/>
                  <a:gd name="T84" fmla="*/ 2147483647 w 388"/>
                  <a:gd name="T85" fmla="*/ 2147483647 h 252"/>
                  <a:gd name="T86" fmla="*/ 2147483647 w 388"/>
                  <a:gd name="T87" fmla="*/ 2147483647 h 252"/>
                  <a:gd name="T88" fmla="*/ 2147483647 w 388"/>
                  <a:gd name="T89" fmla="*/ 2147483647 h 252"/>
                  <a:gd name="T90" fmla="*/ 2147483647 w 388"/>
                  <a:gd name="T91" fmla="*/ 2147483647 h 252"/>
                  <a:gd name="T92" fmla="*/ 2147483647 w 388"/>
                  <a:gd name="T93" fmla="*/ 2147483647 h 252"/>
                  <a:gd name="T94" fmla="*/ 2147483647 w 388"/>
                  <a:gd name="T95" fmla="*/ 2147483647 h 252"/>
                  <a:gd name="T96" fmla="*/ 2147483647 w 388"/>
                  <a:gd name="T97" fmla="*/ 2147483647 h 252"/>
                  <a:gd name="T98" fmla="*/ 2147483647 w 388"/>
                  <a:gd name="T99" fmla="*/ 2147483647 h 252"/>
                  <a:gd name="T100" fmla="*/ 2147483647 w 388"/>
                  <a:gd name="T101" fmla="*/ 2147483647 h 252"/>
                  <a:gd name="T102" fmla="*/ 2147483647 w 388"/>
                  <a:gd name="T103" fmla="*/ 2147483647 h 252"/>
                  <a:gd name="T104" fmla="*/ 0 w 388"/>
                  <a:gd name="T105" fmla="*/ 2147483647 h 252"/>
                  <a:gd name="T106" fmla="*/ 2147483647 w 388"/>
                  <a:gd name="T107" fmla="*/ 2147483647 h 252"/>
                  <a:gd name="T108" fmla="*/ 2147483647 w 388"/>
                  <a:gd name="T109" fmla="*/ 2147483647 h 252"/>
                  <a:gd name="T110" fmla="*/ 2147483647 w 388"/>
                  <a:gd name="T111" fmla="*/ 2147483647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8"/>
                  <a:gd name="T169" fmla="*/ 0 h 252"/>
                  <a:gd name="T170" fmla="*/ 388 w 388"/>
                  <a:gd name="T171" fmla="*/ 252 h 2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8" h="252">
                    <a:moveTo>
                      <a:pt x="27" y="94"/>
                    </a:moveTo>
                    <a:cubicBezTo>
                      <a:pt x="29" y="94"/>
                      <a:pt x="32" y="91"/>
                      <a:pt x="35" y="90"/>
                    </a:cubicBezTo>
                    <a:cubicBezTo>
                      <a:pt x="38" y="88"/>
                      <a:pt x="42" y="85"/>
                      <a:pt x="46" y="84"/>
                    </a:cubicBezTo>
                    <a:cubicBezTo>
                      <a:pt x="49" y="84"/>
                      <a:pt x="53" y="82"/>
                      <a:pt x="56" y="84"/>
                    </a:cubicBezTo>
                    <a:cubicBezTo>
                      <a:pt x="59" y="85"/>
                      <a:pt x="61" y="88"/>
                      <a:pt x="62" y="89"/>
                    </a:cubicBezTo>
                    <a:cubicBezTo>
                      <a:pt x="63" y="89"/>
                      <a:pt x="62" y="95"/>
                      <a:pt x="63" y="97"/>
                    </a:cubicBezTo>
                    <a:cubicBezTo>
                      <a:pt x="65" y="98"/>
                      <a:pt x="66" y="99"/>
                      <a:pt x="69" y="98"/>
                    </a:cubicBezTo>
                    <a:cubicBezTo>
                      <a:pt x="71" y="97"/>
                      <a:pt x="71" y="93"/>
                      <a:pt x="72" y="93"/>
                    </a:cubicBezTo>
                    <a:cubicBezTo>
                      <a:pt x="73" y="94"/>
                      <a:pt x="82" y="102"/>
                      <a:pt x="83" y="102"/>
                    </a:cubicBezTo>
                    <a:cubicBezTo>
                      <a:pt x="85" y="103"/>
                      <a:pt x="87" y="99"/>
                      <a:pt x="87" y="97"/>
                    </a:cubicBezTo>
                    <a:cubicBezTo>
                      <a:pt x="87" y="95"/>
                      <a:pt x="89" y="92"/>
                      <a:pt x="87" y="92"/>
                    </a:cubicBezTo>
                    <a:cubicBezTo>
                      <a:pt x="86" y="91"/>
                      <a:pt x="79" y="92"/>
                      <a:pt x="79" y="89"/>
                    </a:cubicBezTo>
                    <a:cubicBezTo>
                      <a:pt x="78" y="87"/>
                      <a:pt x="79" y="83"/>
                      <a:pt x="81" y="83"/>
                    </a:cubicBezTo>
                    <a:cubicBezTo>
                      <a:pt x="84" y="83"/>
                      <a:pt x="88" y="83"/>
                      <a:pt x="90" y="82"/>
                    </a:cubicBezTo>
                    <a:cubicBezTo>
                      <a:pt x="92" y="80"/>
                      <a:pt x="97" y="80"/>
                      <a:pt x="98" y="77"/>
                    </a:cubicBezTo>
                    <a:cubicBezTo>
                      <a:pt x="98" y="75"/>
                      <a:pt x="99" y="70"/>
                      <a:pt x="100" y="68"/>
                    </a:cubicBezTo>
                    <a:cubicBezTo>
                      <a:pt x="102" y="67"/>
                      <a:pt x="105" y="59"/>
                      <a:pt x="107" y="59"/>
                    </a:cubicBezTo>
                    <a:cubicBezTo>
                      <a:pt x="110" y="59"/>
                      <a:pt x="119" y="61"/>
                      <a:pt x="124" y="60"/>
                    </a:cubicBezTo>
                    <a:cubicBezTo>
                      <a:pt x="129" y="60"/>
                      <a:pt x="138" y="54"/>
                      <a:pt x="141" y="54"/>
                    </a:cubicBezTo>
                    <a:cubicBezTo>
                      <a:pt x="144" y="54"/>
                      <a:pt x="149" y="57"/>
                      <a:pt x="152" y="55"/>
                    </a:cubicBezTo>
                    <a:cubicBezTo>
                      <a:pt x="154" y="52"/>
                      <a:pt x="156" y="46"/>
                      <a:pt x="159" y="43"/>
                    </a:cubicBezTo>
                    <a:cubicBezTo>
                      <a:pt x="162" y="41"/>
                      <a:pt x="171" y="35"/>
                      <a:pt x="173" y="32"/>
                    </a:cubicBezTo>
                    <a:cubicBezTo>
                      <a:pt x="174" y="30"/>
                      <a:pt x="178" y="19"/>
                      <a:pt x="180" y="18"/>
                    </a:cubicBezTo>
                    <a:cubicBezTo>
                      <a:pt x="182" y="17"/>
                      <a:pt x="185" y="13"/>
                      <a:pt x="186" y="10"/>
                    </a:cubicBezTo>
                    <a:cubicBezTo>
                      <a:pt x="186" y="8"/>
                      <a:pt x="190" y="0"/>
                      <a:pt x="192" y="0"/>
                    </a:cubicBezTo>
                    <a:cubicBezTo>
                      <a:pt x="194" y="0"/>
                      <a:pt x="191" y="5"/>
                      <a:pt x="193" y="5"/>
                    </a:cubicBezTo>
                    <a:cubicBezTo>
                      <a:pt x="195" y="6"/>
                      <a:pt x="199" y="6"/>
                      <a:pt x="201" y="6"/>
                    </a:cubicBezTo>
                    <a:cubicBezTo>
                      <a:pt x="203" y="6"/>
                      <a:pt x="222" y="7"/>
                      <a:pt x="225" y="7"/>
                    </a:cubicBezTo>
                    <a:cubicBezTo>
                      <a:pt x="229" y="7"/>
                      <a:pt x="230" y="6"/>
                      <a:pt x="231" y="7"/>
                    </a:cubicBezTo>
                    <a:cubicBezTo>
                      <a:pt x="232" y="7"/>
                      <a:pt x="233" y="11"/>
                      <a:pt x="231" y="11"/>
                    </a:cubicBezTo>
                    <a:cubicBezTo>
                      <a:pt x="229" y="12"/>
                      <a:pt x="225" y="12"/>
                      <a:pt x="223" y="12"/>
                    </a:cubicBezTo>
                    <a:cubicBezTo>
                      <a:pt x="220" y="12"/>
                      <a:pt x="213" y="13"/>
                      <a:pt x="211" y="12"/>
                    </a:cubicBezTo>
                    <a:cubicBezTo>
                      <a:pt x="209" y="11"/>
                      <a:pt x="206" y="13"/>
                      <a:pt x="205" y="14"/>
                    </a:cubicBezTo>
                    <a:cubicBezTo>
                      <a:pt x="204" y="14"/>
                      <a:pt x="202" y="11"/>
                      <a:pt x="200" y="11"/>
                    </a:cubicBezTo>
                    <a:cubicBezTo>
                      <a:pt x="199" y="11"/>
                      <a:pt x="196" y="14"/>
                      <a:pt x="195" y="15"/>
                    </a:cubicBezTo>
                    <a:cubicBezTo>
                      <a:pt x="195" y="16"/>
                      <a:pt x="195" y="19"/>
                      <a:pt x="193" y="19"/>
                    </a:cubicBezTo>
                    <a:cubicBezTo>
                      <a:pt x="191" y="19"/>
                      <a:pt x="188" y="18"/>
                      <a:pt x="187" y="19"/>
                    </a:cubicBezTo>
                    <a:cubicBezTo>
                      <a:pt x="186" y="19"/>
                      <a:pt x="182" y="21"/>
                      <a:pt x="182" y="23"/>
                    </a:cubicBezTo>
                    <a:cubicBezTo>
                      <a:pt x="182" y="25"/>
                      <a:pt x="183" y="25"/>
                      <a:pt x="182" y="27"/>
                    </a:cubicBezTo>
                    <a:cubicBezTo>
                      <a:pt x="181" y="30"/>
                      <a:pt x="178" y="30"/>
                      <a:pt x="178" y="32"/>
                    </a:cubicBezTo>
                    <a:cubicBezTo>
                      <a:pt x="178" y="34"/>
                      <a:pt x="177" y="37"/>
                      <a:pt x="178" y="39"/>
                    </a:cubicBezTo>
                    <a:cubicBezTo>
                      <a:pt x="179" y="40"/>
                      <a:pt x="182" y="42"/>
                      <a:pt x="185" y="42"/>
                    </a:cubicBezTo>
                    <a:cubicBezTo>
                      <a:pt x="187" y="42"/>
                      <a:pt x="186" y="41"/>
                      <a:pt x="187" y="40"/>
                    </a:cubicBezTo>
                    <a:cubicBezTo>
                      <a:pt x="187" y="40"/>
                      <a:pt x="183" y="38"/>
                      <a:pt x="183" y="35"/>
                    </a:cubicBezTo>
                    <a:cubicBezTo>
                      <a:pt x="184" y="33"/>
                      <a:pt x="189" y="34"/>
                      <a:pt x="189" y="31"/>
                    </a:cubicBezTo>
                    <a:cubicBezTo>
                      <a:pt x="189" y="28"/>
                      <a:pt x="192" y="27"/>
                      <a:pt x="193" y="26"/>
                    </a:cubicBezTo>
                    <a:cubicBezTo>
                      <a:pt x="194" y="24"/>
                      <a:pt x="196" y="23"/>
                      <a:pt x="199" y="22"/>
                    </a:cubicBezTo>
                    <a:cubicBezTo>
                      <a:pt x="201" y="22"/>
                      <a:pt x="205" y="19"/>
                      <a:pt x="206" y="19"/>
                    </a:cubicBezTo>
                    <a:cubicBezTo>
                      <a:pt x="207" y="18"/>
                      <a:pt x="208" y="18"/>
                      <a:pt x="212" y="19"/>
                    </a:cubicBezTo>
                    <a:cubicBezTo>
                      <a:pt x="215" y="19"/>
                      <a:pt x="216" y="17"/>
                      <a:pt x="218" y="18"/>
                    </a:cubicBezTo>
                    <a:cubicBezTo>
                      <a:pt x="221" y="20"/>
                      <a:pt x="220" y="23"/>
                      <a:pt x="221" y="23"/>
                    </a:cubicBezTo>
                    <a:cubicBezTo>
                      <a:pt x="223" y="24"/>
                      <a:pt x="228" y="23"/>
                      <a:pt x="229" y="21"/>
                    </a:cubicBezTo>
                    <a:cubicBezTo>
                      <a:pt x="229" y="19"/>
                      <a:pt x="234" y="15"/>
                      <a:pt x="236" y="14"/>
                    </a:cubicBezTo>
                    <a:cubicBezTo>
                      <a:pt x="239" y="14"/>
                      <a:pt x="240" y="9"/>
                      <a:pt x="241" y="9"/>
                    </a:cubicBezTo>
                    <a:cubicBezTo>
                      <a:pt x="243" y="9"/>
                      <a:pt x="242" y="17"/>
                      <a:pt x="244" y="17"/>
                    </a:cubicBezTo>
                    <a:cubicBezTo>
                      <a:pt x="247" y="18"/>
                      <a:pt x="248" y="16"/>
                      <a:pt x="248" y="19"/>
                    </a:cubicBezTo>
                    <a:cubicBezTo>
                      <a:pt x="248" y="22"/>
                      <a:pt x="246" y="27"/>
                      <a:pt x="248" y="29"/>
                    </a:cubicBezTo>
                    <a:cubicBezTo>
                      <a:pt x="249" y="31"/>
                      <a:pt x="249" y="34"/>
                      <a:pt x="252" y="36"/>
                    </a:cubicBezTo>
                    <a:cubicBezTo>
                      <a:pt x="256" y="39"/>
                      <a:pt x="261" y="40"/>
                      <a:pt x="265" y="42"/>
                    </a:cubicBezTo>
                    <a:cubicBezTo>
                      <a:pt x="268" y="44"/>
                      <a:pt x="272" y="48"/>
                      <a:pt x="274" y="50"/>
                    </a:cubicBezTo>
                    <a:cubicBezTo>
                      <a:pt x="276" y="52"/>
                      <a:pt x="280" y="52"/>
                      <a:pt x="281" y="54"/>
                    </a:cubicBezTo>
                    <a:cubicBezTo>
                      <a:pt x="282" y="55"/>
                      <a:pt x="285" y="68"/>
                      <a:pt x="287" y="68"/>
                    </a:cubicBezTo>
                    <a:cubicBezTo>
                      <a:pt x="290" y="68"/>
                      <a:pt x="294" y="68"/>
                      <a:pt x="294" y="67"/>
                    </a:cubicBezTo>
                    <a:cubicBezTo>
                      <a:pt x="294" y="66"/>
                      <a:pt x="291" y="61"/>
                      <a:pt x="294" y="60"/>
                    </a:cubicBezTo>
                    <a:cubicBezTo>
                      <a:pt x="296" y="60"/>
                      <a:pt x="301" y="60"/>
                      <a:pt x="302" y="58"/>
                    </a:cubicBezTo>
                    <a:cubicBezTo>
                      <a:pt x="304" y="56"/>
                      <a:pt x="310" y="51"/>
                      <a:pt x="311" y="52"/>
                    </a:cubicBezTo>
                    <a:cubicBezTo>
                      <a:pt x="313" y="52"/>
                      <a:pt x="311" y="55"/>
                      <a:pt x="314" y="57"/>
                    </a:cubicBezTo>
                    <a:cubicBezTo>
                      <a:pt x="316" y="59"/>
                      <a:pt x="320" y="60"/>
                      <a:pt x="320" y="63"/>
                    </a:cubicBezTo>
                    <a:cubicBezTo>
                      <a:pt x="321" y="66"/>
                      <a:pt x="318" y="74"/>
                      <a:pt x="318" y="76"/>
                    </a:cubicBezTo>
                    <a:cubicBezTo>
                      <a:pt x="317" y="78"/>
                      <a:pt x="319" y="80"/>
                      <a:pt x="322" y="82"/>
                    </a:cubicBezTo>
                    <a:cubicBezTo>
                      <a:pt x="325" y="84"/>
                      <a:pt x="329" y="85"/>
                      <a:pt x="329" y="87"/>
                    </a:cubicBezTo>
                    <a:cubicBezTo>
                      <a:pt x="330" y="89"/>
                      <a:pt x="336" y="92"/>
                      <a:pt x="334" y="94"/>
                    </a:cubicBezTo>
                    <a:cubicBezTo>
                      <a:pt x="332" y="97"/>
                      <a:pt x="327" y="100"/>
                      <a:pt x="326" y="103"/>
                    </a:cubicBezTo>
                    <a:cubicBezTo>
                      <a:pt x="326" y="106"/>
                      <a:pt x="328" y="108"/>
                      <a:pt x="330" y="110"/>
                    </a:cubicBezTo>
                    <a:cubicBezTo>
                      <a:pt x="333" y="112"/>
                      <a:pt x="339" y="117"/>
                      <a:pt x="341" y="118"/>
                    </a:cubicBezTo>
                    <a:cubicBezTo>
                      <a:pt x="344" y="120"/>
                      <a:pt x="352" y="125"/>
                      <a:pt x="357" y="125"/>
                    </a:cubicBezTo>
                    <a:cubicBezTo>
                      <a:pt x="362" y="125"/>
                      <a:pt x="365" y="121"/>
                      <a:pt x="368" y="121"/>
                    </a:cubicBezTo>
                    <a:cubicBezTo>
                      <a:pt x="370" y="121"/>
                      <a:pt x="372" y="122"/>
                      <a:pt x="372" y="122"/>
                    </a:cubicBezTo>
                    <a:cubicBezTo>
                      <a:pt x="372" y="122"/>
                      <a:pt x="373" y="130"/>
                      <a:pt x="373" y="131"/>
                    </a:cubicBezTo>
                    <a:cubicBezTo>
                      <a:pt x="373" y="133"/>
                      <a:pt x="379" y="157"/>
                      <a:pt x="379" y="160"/>
                    </a:cubicBezTo>
                    <a:cubicBezTo>
                      <a:pt x="380" y="164"/>
                      <a:pt x="388" y="178"/>
                      <a:pt x="388" y="182"/>
                    </a:cubicBezTo>
                    <a:cubicBezTo>
                      <a:pt x="388" y="186"/>
                      <a:pt x="388" y="193"/>
                      <a:pt x="388" y="193"/>
                    </a:cubicBezTo>
                    <a:cubicBezTo>
                      <a:pt x="377" y="197"/>
                      <a:pt x="361" y="207"/>
                      <a:pt x="358" y="207"/>
                    </a:cubicBezTo>
                    <a:cubicBezTo>
                      <a:pt x="358" y="207"/>
                      <a:pt x="356" y="193"/>
                      <a:pt x="355" y="189"/>
                    </a:cubicBezTo>
                    <a:cubicBezTo>
                      <a:pt x="354" y="185"/>
                      <a:pt x="344" y="180"/>
                      <a:pt x="341" y="180"/>
                    </a:cubicBezTo>
                    <a:cubicBezTo>
                      <a:pt x="338" y="180"/>
                      <a:pt x="327" y="184"/>
                      <a:pt x="322" y="184"/>
                    </a:cubicBezTo>
                    <a:cubicBezTo>
                      <a:pt x="318" y="184"/>
                      <a:pt x="306" y="182"/>
                      <a:pt x="302" y="183"/>
                    </a:cubicBezTo>
                    <a:cubicBezTo>
                      <a:pt x="298" y="185"/>
                      <a:pt x="291" y="207"/>
                      <a:pt x="287" y="209"/>
                    </a:cubicBezTo>
                    <a:cubicBezTo>
                      <a:pt x="283" y="212"/>
                      <a:pt x="272" y="207"/>
                      <a:pt x="268" y="207"/>
                    </a:cubicBezTo>
                    <a:cubicBezTo>
                      <a:pt x="263" y="207"/>
                      <a:pt x="248" y="227"/>
                      <a:pt x="244" y="227"/>
                    </a:cubicBezTo>
                    <a:cubicBezTo>
                      <a:pt x="240" y="227"/>
                      <a:pt x="225" y="223"/>
                      <a:pt x="222" y="221"/>
                    </a:cubicBezTo>
                    <a:cubicBezTo>
                      <a:pt x="218" y="218"/>
                      <a:pt x="196" y="211"/>
                      <a:pt x="192" y="211"/>
                    </a:cubicBezTo>
                    <a:cubicBezTo>
                      <a:pt x="187" y="211"/>
                      <a:pt x="178" y="205"/>
                      <a:pt x="171" y="201"/>
                    </a:cubicBezTo>
                    <a:cubicBezTo>
                      <a:pt x="164" y="197"/>
                      <a:pt x="149" y="194"/>
                      <a:pt x="144" y="196"/>
                    </a:cubicBezTo>
                    <a:cubicBezTo>
                      <a:pt x="138" y="198"/>
                      <a:pt x="133" y="210"/>
                      <a:pt x="129" y="214"/>
                    </a:cubicBezTo>
                    <a:cubicBezTo>
                      <a:pt x="125" y="218"/>
                      <a:pt x="111" y="213"/>
                      <a:pt x="104" y="217"/>
                    </a:cubicBezTo>
                    <a:cubicBezTo>
                      <a:pt x="96" y="220"/>
                      <a:pt x="105" y="230"/>
                      <a:pt x="108" y="235"/>
                    </a:cubicBezTo>
                    <a:cubicBezTo>
                      <a:pt x="110" y="239"/>
                      <a:pt x="109" y="247"/>
                      <a:pt x="104" y="252"/>
                    </a:cubicBezTo>
                    <a:cubicBezTo>
                      <a:pt x="102" y="251"/>
                      <a:pt x="91" y="246"/>
                      <a:pt x="87" y="245"/>
                    </a:cubicBezTo>
                    <a:cubicBezTo>
                      <a:pt x="82" y="243"/>
                      <a:pt x="76" y="252"/>
                      <a:pt x="71" y="248"/>
                    </a:cubicBezTo>
                    <a:cubicBezTo>
                      <a:pt x="66" y="244"/>
                      <a:pt x="65" y="234"/>
                      <a:pt x="59" y="231"/>
                    </a:cubicBezTo>
                    <a:cubicBezTo>
                      <a:pt x="52" y="227"/>
                      <a:pt x="49" y="234"/>
                      <a:pt x="45" y="232"/>
                    </a:cubicBezTo>
                    <a:cubicBezTo>
                      <a:pt x="41" y="229"/>
                      <a:pt x="32" y="218"/>
                      <a:pt x="27" y="215"/>
                    </a:cubicBezTo>
                    <a:cubicBezTo>
                      <a:pt x="23" y="212"/>
                      <a:pt x="14" y="208"/>
                      <a:pt x="13" y="205"/>
                    </a:cubicBezTo>
                    <a:cubicBezTo>
                      <a:pt x="12" y="202"/>
                      <a:pt x="14" y="193"/>
                      <a:pt x="9" y="192"/>
                    </a:cubicBezTo>
                    <a:cubicBezTo>
                      <a:pt x="6" y="191"/>
                      <a:pt x="3" y="192"/>
                      <a:pt x="0" y="192"/>
                    </a:cubicBezTo>
                    <a:cubicBezTo>
                      <a:pt x="2" y="179"/>
                      <a:pt x="2" y="179"/>
                      <a:pt x="2" y="179"/>
                    </a:cubicBezTo>
                    <a:cubicBezTo>
                      <a:pt x="2" y="176"/>
                      <a:pt x="14" y="172"/>
                      <a:pt x="18" y="171"/>
                    </a:cubicBezTo>
                    <a:cubicBezTo>
                      <a:pt x="22" y="169"/>
                      <a:pt x="28" y="158"/>
                      <a:pt x="32" y="153"/>
                    </a:cubicBezTo>
                    <a:cubicBezTo>
                      <a:pt x="36" y="149"/>
                      <a:pt x="26" y="137"/>
                      <a:pt x="22" y="137"/>
                    </a:cubicBezTo>
                    <a:cubicBezTo>
                      <a:pt x="18" y="137"/>
                      <a:pt x="14" y="125"/>
                      <a:pt x="15" y="121"/>
                    </a:cubicBezTo>
                    <a:cubicBezTo>
                      <a:pt x="15" y="110"/>
                      <a:pt x="18" y="108"/>
                      <a:pt x="23" y="104"/>
                    </a:cubicBezTo>
                    <a:cubicBezTo>
                      <a:pt x="27" y="99"/>
                      <a:pt x="27" y="94"/>
                      <a:pt x="27" y="9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59" name="ee4p_ST_1"/>
              <p:cNvSpPr>
                <a:spLocks/>
              </p:cNvSpPr>
              <p:nvPr>
                <p:custDataLst>
                  <p:tags r:id="rId9"/>
                </p:custDataLst>
              </p:nvPr>
            </p:nvSpPr>
            <p:spPr bwMode="auto">
              <a:xfrm>
                <a:off x="10002879" y="2071095"/>
                <a:ext cx="751795" cy="966078"/>
              </a:xfrm>
              <a:custGeom>
                <a:avLst/>
                <a:gdLst>
                  <a:gd name="T0" fmla="*/ 2147483647 w 277"/>
                  <a:gd name="T1" fmla="*/ 2147483647 h 362"/>
                  <a:gd name="T2" fmla="*/ 2147483647 w 277"/>
                  <a:gd name="T3" fmla="*/ 2147483647 h 362"/>
                  <a:gd name="T4" fmla="*/ 2147483647 w 277"/>
                  <a:gd name="T5" fmla="*/ 2147483647 h 362"/>
                  <a:gd name="T6" fmla="*/ 2147483647 w 277"/>
                  <a:gd name="T7" fmla="*/ 2147483647 h 362"/>
                  <a:gd name="T8" fmla="*/ 2147483647 w 277"/>
                  <a:gd name="T9" fmla="*/ 2147483647 h 362"/>
                  <a:gd name="T10" fmla="*/ 2147483647 w 277"/>
                  <a:gd name="T11" fmla="*/ 0 h 362"/>
                  <a:gd name="T12" fmla="*/ 2147483647 w 277"/>
                  <a:gd name="T13" fmla="*/ 2147483647 h 362"/>
                  <a:gd name="T14" fmla="*/ 2147483647 w 277"/>
                  <a:gd name="T15" fmla="*/ 2147483647 h 362"/>
                  <a:gd name="T16" fmla="*/ 2147483647 w 277"/>
                  <a:gd name="T17" fmla="*/ 2147483647 h 362"/>
                  <a:gd name="T18" fmla="*/ 2147483647 w 277"/>
                  <a:gd name="T19" fmla="*/ 2147483647 h 362"/>
                  <a:gd name="T20" fmla="*/ 2147483647 w 277"/>
                  <a:gd name="T21" fmla="*/ 2147483647 h 362"/>
                  <a:gd name="T22" fmla="*/ 2147483647 w 277"/>
                  <a:gd name="T23" fmla="*/ 2147483647 h 362"/>
                  <a:gd name="T24" fmla="*/ 2147483647 w 277"/>
                  <a:gd name="T25" fmla="*/ 2147483647 h 362"/>
                  <a:gd name="T26" fmla="*/ 2147483647 w 277"/>
                  <a:gd name="T27" fmla="*/ 2147483647 h 362"/>
                  <a:gd name="T28" fmla="*/ 2147483647 w 277"/>
                  <a:gd name="T29" fmla="*/ 2147483647 h 362"/>
                  <a:gd name="T30" fmla="*/ 2147483647 w 277"/>
                  <a:gd name="T31" fmla="*/ 2147483647 h 362"/>
                  <a:gd name="T32" fmla="*/ 2147483647 w 277"/>
                  <a:gd name="T33" fmla="*/ 2147483647 h 362"/>
                  <a:gd name="T34" fmla="*/ 2147483647 w 277"/>
                  <a:gd name="T35" fmla="*/ 2147483647 h 362"/>
                  <a:gd name="T36" fmla="*/ 2147483647 w 277"/>
                  <a:gd name="T37" fmla="*/ 2147483647 h 362"/>
                  <a:gd name="T38" fmla="*/ 2147483647 w 277"/>
                  <a:gd name="T39" fmla="*/ 2147483647 h 362"/>
                  <a:gd name="T40" fmla="*/ 2147483647 w 277"/>
                  <a:gd name="T41" fmla="*/ 2147483647 h 362"/>
                  <a:gd name="T42" fmla="*/ 2147483647 w 277"/>
                  <a:gd name="T43" fmla="*/ 2147483647 h 362"/>
                  <a:gd name="T44" fmla="*/ 2147483647 w 277"/>
                  <a:gd name="T45" fmla="*/ 2147483647 h 362"/>
                  <a:gd name="T46" fmla="*/ 2147483647 w 277"/>
                  <a:gd name="T47" fmla="*/ 2147483647 h 362"/>
                  <a:gd name="T48" fmla="*/ 2147483647 w 277"/>
                  <a:gd name="T49" fmla="*/ 2147483647 h 362"/>
                  <a:gd name="T50" fmla="*/ 2147483647 w 277"/>
                  <a:gd name="T51" fmla="*/ 2147483647 h 362"/>
                  <a:gd name="T52" fmla="*/ 2147483647 w 277"/>
                  <a:gd name="T53" fmla="*/ 2147483647 h 362"/>
                  <a:gd name="T54" fmla="*/ 2147483647 w 277"/>
                  <a:gd name="T55" fmla="*/ 2147483647 h 362"/>
                  <a:gd name="T56" fmla="*/ 2147483647 w 277"/>
                  <a:gd name="T57" fmla="*/ 2147483647 h 362"/>
                  <a:gd name="T58" fmla="*/ 2147483647 w 277"/>
                  <a:gd name="T59" fmla="*/ 2147483647 h 362"/>
                  <a:gd name="T60" fmla="*/ 2147483647 w 277"/>
                  <a:gd name="T61" fmla="*/ 2147483647 h 362"/>
                  <a:gd name="T62" fmla="*/ 2147483647 w 277"/>
                  <a:gd name="T63" fmla="*/ 2147483647 h 362"/>
                  <a:gd name="T64" fmla="*/ 2147483647 w 277"/>
                  <a:gd name="T65" fmla="*/ 2147483647 h 362"/>
                  <a:gd name="T66" fmla="*/ 2147483647 w 277"/>
                  <a:gd name="T67" fmla="*/ 2147483647 h 362"/>
                  <a:gd name="T68" fmla="*/ 2147483647 w 277"/>
                  <a:gd name="T69" fmla="*/ 2147483647 h 362"/>
                  <a:gd name="T70" fmla="*/ 2147483647 w 277"/>
                  <a:gd name="T71" fmla="*/ 2147483647 h 362"/>
                  <a:gd name="T72" fmla="*/ 2147483647 w 277"/>
                  <a:gd name="T73" fmla="*/ 2147483647 h 362"/>
                  <a:gd name="T74" fmla="*/ 2147483647 w 277"/>
                  <a:gd name="T75" fmla="*/ 2147483647 h 362"/>
                  <a:gd name="T76" fmla="*/ 2147483647 w 277"/>
                  <a:gd name="T77" fmla="*/ 2147483647 h 362"/>
                  <a:gd name="T78" fmla="*/ 2147483647 w 277"/>
                  <a:gd name="T79" fmla="*/ 2147483647 h 362"/>
                  <a:gd name="T80" fmla="*/ 2147483647 w 277"/>
                  <a:gd name="T81" fmla="*/ 2147483647 h 362"/>
                  <a:gd name="T82" fmla="*/ 2147483647 w 277"/>
                  <a:gd name="T83" fmla="*/ 2147483647 h 362"/>
                  <a:gd name="T84" fmla="*/ 2147483647 w 277"/>
                  <a:gd name="T85" fmla="*/ 2147483647 h 362"/>
                  <a:gd name="T86" fmla="*/ 2147483647 w 277"/>
                  <a:gd name="T87" fmla="*/ 2147483647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7"/>
                  <a:gd name="T133" fmla="*/ 0 h 362"/>
                  <a:gd name="T134" fmla="*/ 277 w 277"/>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7" h="362">
                    <a:moveTo>
                      <a:pt x="23" y="35"/>
                    </a:moveTo>
                    <a:cubicBezTo>
                      <a:pt x="25" y="30"/>
                      <a:pt x="38" y="32"/>
                      <a:pt x="42" y="32"/>
                    </a:cubicBezTo>
                    <a:cubicBezTo>
                      <a:pt x="46" y="32"/>
                      <a:pt x="47" y="22"/>
                      <a:pt x="52" y="22"/>
                    </a:cubicBezTo>
                    <a:cubicBezTo>
                      <a:pt x="57" y="22"/>
                      <a:pt x="76" y="28"/>
                      <a:pt x="79" y="26"/>
                    </a:cubicBezTo>
                    <a:cubicBezTo>
                      <a:pt x="82" y="25"/>
                      <a:pt x="97" y="19"/>
                      <a:pt x="101" y="15"/>
                    </a:cubicBezTo>
                    <a:cubicBezTo>
                      <a:pt x="105" y="10"/>
                      <a:pt x="113" y="0"/>
                      <a:pt x="113" y="0"/>
                    </a:cubicBezTo>
                    <a:cubicBezTo>
                      <a:pt x="115" y="1"/>
                      <a:pt x="137" y="21"/>
                      <a:pt x="142" y="23"/>
                    </a:cubicBezTo>
                    <a:cubicBezTo>
                      <a:pt x="147" y="25"/>
                      <a:pt x="173" y="28"/>
                      <a:pt x="174" y="30"/>
                    </a:cubicBezTo>
                    <a:cubicBezTo>
                      <a:pt x="175" y="32"/>
                      <a:pt x="174" y="55"/>
                      <a:pt x="174" y="60"/>
                    </a:cubicBezTo>
                    <a:cubicBezTo>
                      <a:pt x="174" y="65"/>
                      <a:pt x="165" y="79"/>
                      <a:pt x="165" y="82"/>
                    </a:cubicBezTo>
                    <a:cubicBezTo>
                      <a:pt x="165" y="85"/>
                      <a:pt x="185" y="83"/>
                      <a:pt x="184" y="90"/>
                    </a:cubicBezTo>
                    <a:cubicBezTo>
                      <a:pt x="184" y="94"/>
                      <a:pt x="175" y="142"/>
                      <a:pt x="175" y="145"/>
                    </a:cubicBezTo>
                    <a:cubicBezTo>
                      <a:pt x="175" y="148"/>
                      <a:pt x="194" y="169"/>
                      <a:pt x="199" y="175"/>
                    </a:cubicBezTo>
                    <a:cubicBezTo>
                      <a:pt x="204" y="180"/>
                      <a:pt x="222" y="176"/>
                      <a:pt x="226" y="178"/>
                    </a:cubicBezTo>
                    <a:cubicBezTo>
                      <a:pt x="230" y="179"/>
                      <a:pt x="263" y="197"/>
                      <a:pt x="267" y="199"/>
                    </a:cubicBezTo>
                    <a:cubicBezTo>
                      <a:pt x="271" y="202"/>
                      <a:pt x="273" y="214"/>
                      <a:pt x="275" y="223"/>
                    </a:cubicBezTo>
                    <a:cubicBezTo>
                      <a:pt x="277" y="231"/>
                      <a:pt x="269" y="237"/>
                      <a:pt x="265" y="241"/>
                    </a:cubicBezTo>
                    <a:cubicBezTo>
                      <a:pt x="260" y="239"/>
                      <a:pt x="255" y="237"/>
                      <a:pt x="254" y="237"/>
                    </a:cubicBezTo>
                    <a:cubicBezTo>
                      <a:pt x="251" y="237"/>
                      <a:pt x="218" y="243"/>
                      <a:pt x="214" y="244"/>
                    </a:cubicBezTo>
                    <a:cubicBezTo>
                      <a:pt x="210" y="244"/>
                      <a:pt x="177" y="254"/>
                      <a:pt x="177" y="258"/>
                    </a:cubicBezTo>
                    <a:cubicBezTo>
                      <a:pt x="177" y="261"/>
                      <a:pt x="172" y="298"/>
                      <a:pt x="172" y="304"/>
                    </a:cubicBezTo>
                    <a:cubicBezTo>
                      <a:pt x="173" y="309"/>
                      <a:pt x="177" y="327"/>
                      <a:pt x="179" y="330"/>
                    </a:cubicBezTo>
                    <a:cubicBezTo>
                      <a:pt x="179" y="332"/>
                      <a:pt x="182" y="333"/>
                      <a:pt x="185" y="334"/>
                    </a:cubicBezTo>
                    <a:cubicBezTo>
                      <a:pt x="185" y="334"/>
                      <a:pt x="180" y="359"/>
                      <a:pt x="178" y="361"/>
                    </a:cubicBezTo>
                    <a:cubicBezTo>
                      <a:pt x="176" y="362"/>
                      <a:pt x="162" y="359"/>
                      <a:pt x="159" y="359"/>
                    </a:cubicBezTo>
                    <a:cubicBezTo>
                      <a:pt x="156" y="359"/>
                      <a:pt x="133" y="351"/>
                      <a:pt x="129" y="350"/>
                    </a:cubicBezTo>
                    <a:cubicBezTo>
                      <a:pt x="124" y="348"/>
                      <a:pt x="124" y="341"/>
                      <a:pt x="122" y="335"/>
                    </a:cubicBezTo>
                    <a:cubicBezTo>
                      <a:pt x="119" y="330"/>
                      <a:pt x="99" y="336"/>
                      <a:pt x="96" y="333"/>
                    </a:cubicBezTo>
                    <a:cubicBezTo>
                      <a:pt x="92" y="330"/>
                      <a:pt x="76" y="292"/>
                      <a:pt x="74" y="290"/>
                    </a:cubicBezTo>
                    <a:cubicBezTo>
                      <a:pt x="72" y="288"/>
                      <a:pt x="46" y="281"/>
                      <a:pt x="44" y="277"/>
                    </a:cubicBezTo>
                    <a:cubicBezTo>
                      <a:pt x="42" y="274"/>
                      <a:pt x="41" y="253"/>
                      <a:pt x="41" y="250"/>
                    </a:cubicBezTo>
                    <a:cubicBezTo>
                      <a:pt x="41" y="244"/>
                      <a:pt x="22" y="241"/>
                      <a:pt x="15" y="241"/>
                    </a:cubicBezTo>
                    <a:cubicBezTo>
                      <a:pt x="15" y="241"/>
                      <a:pt x="11" y="226"/>
                      <a:pt x="8" y="222"/>
                    </a:cubicBezTo>
                    <a:cubicBezTo>
                      <a:pt x="4" y="219"/>
                      <a:pt x="0" y="209"/>
                      <a:pt x="2" y="206"/>
                    </a:cubicBezTo>
                    <a:cubicBezTo>
                      <a:pt x="5" y="204"/>
                      <a:pt x="11" y="195"/>
                      <a:pt x="10" y="192"/>
                    </a:cubicBezTo>
                    <a:cubicBezTo>
                      <a:pt x="9" y="190"/>
                      <a:pt x="6" y="172"/>
                      <a:pt x="6" y="172"/>
                    </a:cubicBezTo>
                    <a:cubicBezTo>
                      <a:pt x="6" y="172"/>
                      <a:pt x="41" y="168"/>
                      <a:pt x="43" y="168"/>
                    </a:cubicBezTo>
                    <a:cubicBezTo>
                      <a:pt x="45" y="168"/>
                      <a:pt x="53" y="155"/>
                      <a:pt x="53" y="150"/>
                    </a:cubicBezTo>
                    <a:cubicBezTo>
                      <a:pt x="53" y="146"/>
                      <a:pt x="48" y="130"/>
                      <a:pt x="49" y="127"/>
                    </a:cubicBezTo>
                    <a:cubicBezTo>
                      <a:pt x="49" y="124"/>
                      <a:pt x="57" y="115"/>
                      <a:pt x="53" y="110"/>
                    </a:cubicBezTo>
                    <a:cubicBezTo>
                      <a:pt x="50" y="106"/>
                      <a:pt x="41" y="101"/>
                      <a:pt x="40" y="97"/>
                    </a:cubicBezTo>
                    <a:cubicBezTo>
                      <a:pt x="40" y="92"/>
                      <a:pt x="47" y="88"/>
                      <a:pt x="45" y="84"/>
                    </a:cubicBezTo>
                    <a:cubicBezTo>
                      <a:pt x="44" y="81"/>
                      <a:pt x="34" y="61"/>
                      <a:pt x="30" y="57"/>
                    </a:cubicBezTo>
                    <a:cubicBezTo>
                      <a:pt x="26" y="52"/>
                      <a:pt x="21" y="39"/>
                      <a:pt x="23" y="35"/>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0" name="ee4p_TH_1"/>
              <p:cNvSpPr>
                <a:spLocks/>
              </p:cNvSpPr>
              <p:nvPr>
                <p:custDataLst>
                  <p:tags r:id="rId10"/>
                </p:custDataLst>
              </p:nvPr>
            </p:nvSpPr>
            <p:spPr bwMode="auto">
              <a:xfrm>
                <a:off x="9790445" y="2714695"/>
                <a:ext cx="801455" cy="657150"/>
              </a:xfrm>
              <a:custGeom>
                <a:avLst/>
                <a:gdLst>
                  <a:gd name="T0" fmla="*/ 2147483647 w 295"/>
                  <a:gd name="T1" fmla="*/ 2147483647 h 246"/>
                  <a:gd name="T2" fmla="*/ 2147483647 w 295"/>
                  <a:gd name="T3" fmla="*/ 2147483647 h 246"/>
                  <a:gd name="T4" fmla="*/ 2147483647 w 295"/>
                  <a:gd name="T5" fmla="*/ 2147483647 h 246"/>
                  <a:gd name="T6" fmla="*/ 2147483647 w 295"/>
                  <a:gd name="T7" fmla="*/ 2147483647 h 246"/>
                  <a:gd name="T8" fmla="*/ 2147483647 w 295"/>
                  <a:gd name="T9" fmla="*/ 2147483647 h 246"/>
                  <a:gd name="T10" fmla="*/ 2147483647 w 295"/>
                  <a:gd name="T11" fmla="*/ 2147483647 h 246"/>
                  <a:gd name="T12" fmla="*/ 2147483647 w 295"/>
                  <a:gd name="T13" fmla="*/ 2147483647 h 246"/>
                  <a:gd name="T14" fmla="*/ 2147483647 w 295"/>
                  <a:gd name="T15" fmla="*/ 2147483647 h 246"/>
                  <a:gd name="T16" fmla="*/ 2147483647 w 295"/>
                  <a:gd name="T17" fmla="*/ 2147483647 h 246"/>
                  <a:gd name="T18" fmla="*/ 2147483647 w 295"/>
                  <a:gd name="T19" fmla="*/ 2147483647 h 246"/>
                  <a:gd name="T20" fmla="*/ 2147483647 w 295"/>
                  <a:gd name="T21" fmla="*/ 2147483647 h 246"/>
                  <a:gd name="T22" fmla="*/ 2147483647 w 295"/>
                  <a:gd name="T23" fmla="*/ 2147483647 h 246"/>
                  <a:gd name="T24" fmla="*/ 2147483647 w 295"/>
                  <a:gd name="T25" fmla="*/ 0 h 246"/>
                  <a:gd name="T26" fmla="*/ 2147483647 w 295"/>
                  <a:gd name="T27" fmla="*/ 2147483647 h 246"/>
                  <a:gd name="T28" fmla="*/ 2147483647 w 295"/>
                  <a:gd name="T29" fmla="*/ 2147483647 h 246"/>
                  <a:gd name="T30" fmla="*/ 2147483647 w 295"/>
                  <a:gd name="T31" fmla="*/ 2147483647 h 246"/>
                  <a:gd name="T32" fmla="*/ 2147483647 w 295"/>
                  <a:gd name="T33" fmla="*/ 2147483647 h 246"/>
                  <a:gd name="T34" fmla="*/ 2147483647 w 295"/>
                  <a:gd name="T35" fmla="*/ 2147483647 h 246"/>
                  <a:gd name="T36" fmla="*/ 2147483647 w 295"/>
                  <a:gd name="T37" fmla="*/ 2147483647 h 246"/>
                  <a:gd name="T38" fmla="*/ 2147483647 w 295"/>
                  <a:gd name="T39" fmla="*/ 2147483647 h 246"/>
                  <a:gd name="T40" fmla="*/ 2147483647 w 295"/>
                  <a:gd name="T41" fmla="*/ 2147483647 h 246"/>
                  <a:gd name="T42" fmla="*/ 2147483647 w 295"/>
                  <a:gd name="T43" fmla="*/ 2147483647 h 246"/>
                  <a:gd name="T44" fmla="*/ 2147483647 w 295"/>
                  <a:gd name="T45" fmla="*/ 2147483647 h 246"/>
                  <a:gd name="T46" fmla="*/ 2147483647 w 295"/>
                  <a:gd name="T47" fmla="*/ 2147483647 h 246"/>
                  <a:gd name="T48" fmla="*/ 2147483647 w 295"/>
                  <a:gd name="T49" fmla="*/ 2147483647 h 246"/>
                  <a:gd name="T50" fmla="*/ 2147483647 w 295"/>
                  <a:gd name="T51" fmla="*/ 2147483647 h 246"/>
                  <a:gd name="T52" fmla="*/ 2147483647 w 295"/>
                  <a:gd name="T53" fmla="*/ 2147483647 h 246"/>
                  <a:gd name="T54" fmla="*/ 2147483647 w 295"/>
                  <a:gd name="T55" fmla="*/ 2147483647 h 246"/>
                  <a:gd name="T56" fmla="*/ 2147483647 w 295"/>
                  <a:gd name="T57" fmla="*/ 2147483647 h 246"/>
                  <a:gd name="T58" fmla="*/ 2147483647 w 295"/>
                  <a:gd name="T59" fmla="*/ 2147483647 h 246"/>
                  <a:gd name="T60" fmla="*/ 2147483647 w 295"/>
                  <a:gd name="T61" fmla="*/ 2147483647 h 246"/>
                  <a:gd name="T62" fmla="*/ 2147483647 w 295"/>
                  <a:gd name="T63" fmla="*/ 2147483647 h 246"/>
                  <a:gd name="T64" fmla="*/ 2147483647 w 295"/>
                  <a:gd name="T65" fmla="*/ 2147483647 h 246"/>
                  <a:gd name="T66" fmla="*/ 2147483647 w 295"/>
                  <a:gd name="T67" fmla="*/ 2147483647 h 246"/>
                  <a:gd name="T68" fmla="*/ 2147483647 w 295"/>
                  <a:gd name="T69" fmla="*/ 2147483647 h 246"/>
                  <a:gd name="T70" fmla="*/ 2147483647 w 295"/>
                  <a:gd name="T71" fmla="*/ 2147483647 h 246"/>
                  <a:gd name="T72" fmla="*/ 2147483647 w 295"/>
                  <a:gd name="T73" fmla="*/ 2147483647 h 246"/>
                  <a:gd name="T74" fmla="*/ 2147483647 w 295"/>
                  <a:gd name="T75" fmla="*/ 2147483647 h 246"/>
                  <a:gd name="T76" fmla="*/ 2147483647 w 295"/>
                  <a:gd name="T77" fmla="*/ 2147483647 h 246"/>
                  <a:gd name="T78" fmla="*/ 2147483647 w 295"/>
                  <a:gd name="T79" fmla="*/ 2147483647 h 246"/>
                  <a:gd name="T80" fmla="*/ 2147483647 w 295"/>
                  <a:gd name="T81" fmla="*/ 2147483647 h 246"/>
                  <a:gd name="T82" fmla="*/ 2147483647 w 295"/>
                  <a:gd name="T83" fmla="*/ 2147483647 h 246"/>
                  <a:gd name="T84" fmla="*/ 2147483647 w 295"/>
                  <a:gd name="T85" fmla="*/ 2147483647 h 246"/>
                  <a:gd name="T86" fmla="*/ 2147483647 w 295"/>
                  <a:gd name="T87" fmla="*/ 2147483647 h 246"/>
                  <a:gd name="T88" fmla="*/ 2147483647 w 295"/>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5"/>
                  <a:gd name="T136" fmla="*/ 0 h 246"/>
                  <a:gd name="T137" fmla="*/ 295 w 295"/>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5" h="246">
                    <a:moveTo>
                      <a:pt x="4" y="165"/>
                    </a:moveTo>
                    <a:cubicBezTo>
                      <a:pt x="0" y="163"/>
                      <a:pt x="18" y="137"/>
                      <a:pt x="19" y="132"/>
                    </a:cubicBezTo>
                    <a:cubicBezTo>
                      <a:pt x="20" y="127"/>
                      <a:pt x="16" y="115"/>
                      <a:pt x="20" y="111"/>
                    </a:cubicBezTo>
                    <a:cubicBezTo>
                      <a:pt x="25" y="107"/>
                      <a:pt x="38" y="110"/>
                      <a:pt x="39" y="106"/>
                    </a:cubicBezTo>
                    <a:cubicBezTo>
                      <a:pt x="40" y="102"/>
                      <a:pt x="42" y="78"/>
                      <a:pt x="42" y="78"/>
                    </a:cubicBezTo>
                    <a:cubicBezTo>
                      <a:pt x="42" y="78"/>
                      <a:pt x="24" y="69"/>
                      <a:pt x="20" y="64"/>
                    </a:cubicBezTo>
                    <a:cubicBezTo>
                      <a:pt x="18" y="60"/>
                      <a:pt x="14" y="51"/>
                      <a:pt x="12" y="46"/>
                    </a:cubicBezTo>
                    <a:cubicBezTo>
                      <a:pt x="12" y="46"/>
                      <a:pt x="12" y="46"/>
                      <a:pt x="12" y="46"/>
                    </a:cubicBezTo>
                    <a:cubicBezTo>
                      <a:pt x="16" y="41"/>
                      <a:pt x="24" y="36"/>
                      <a:pt x="30" y="36"/>
                    </a:cubicBezTo>
                    <a:cubicBezTo>
                      <a:pt x="38" y="35"/>
                      <a:pt x="47" y="25"/>
                      <a:pt x="51" y="22"/>
                    </a:cubicBezTo>
                    <a:cubicBezTo>
                      <a:pt x="55" y="19"/>
                      <a:pt x="55" y="8"/>
                      <a:pt x="60" y="8"/>
                    </a:cubicBezTo>
                    <a:cubicBezTo>
                      <a:pt x="65" y="8"/>
                      <a:pt x="74" y="16"/>
                      <a:pt x="76" y="14"/>
                    </a:cubicBezTo>
                    <a:cubicBezTo>
                      <a:pt x="79" y="13"/>
                      <a:pt x="93" y="0"/>
                      <a:pt x="93" y="0"/>
                    </a:cubicBezTo>
                    <a:cubicBezTo>
                      <a:pt x="100" y="0"/>
                      <a:pt x="119" y="3"/>
                      <a:pt x="119" y="9"/>
                    </a:cubicBezTo>
                    <a:cubicBezTo>
                      <a:pt x="119" y="12"/>
                      <a:pt x="120" y="33"/>
                      <a:pt x="122" y="36"/>
                    </a:cubicBezTo>
                    <a:cubicBezTo>
                      <a:pt x="124" y="40"/>
                      <a:pt x="150" y="47"/>
                      <a:pt x="152" y="49"/>
                    </a:cubicBezTo>
                    <a:cubicBezTo>
                      <a:pt x="154" y="51"/>
                      <a:pt x="170" y="89"/>
                      <a:pt x="174" y="92"/>
                    </a:cubicBezTo>
                    <a:cubicBezTo>
                      <a:pt x="177" y="95"/>
                      <a:pt x="197" y="89"/>
                      <a:pt x="200" y="94"/>
                    </a:cubicBezTo>
                    <a:cubicBezTo>
                      <a:pt x="202" y="100"/>
                      <a:pt x="202" y="107"/>
                      <a:pt x="207" y="109"/>
                    </a:cubicBezTo>
                    <a:cubicBezTo>
                      <a:pt x="211" y="110"/>
                      <a:pt x="234" y="118"/>
                      <a:pt x="237" y="118"/>
                    </a:cubicBezTo>
                    <a:cubicBezTo>
                      <a:pt x="240" y="118"/>
                      <a:pt x="254" y="121"/>
                      <a:pt x="256" y="120"/>
                    </a:cubicBezTo>
                    <a:cubicBezTo>
                      <a:pt x="258" y="118"/>
                      <a:pt x="263" y="93"/>
                      <a:pt x="263" y="93"/>
                    </a:cubicBezTo>
                    <a:cubicBezTo>
                      <a:pt x="266" y="94"/>
                      <a:pt x="269" y="95"/>
                      <a:pt x="270" y="96"/>
                    </a:cubicBezTo>
                    <a:cubicBezTo>
                      <a:pt x="272" y="97"/>
                      <a:pt x="295" y="125"/>
                      <a:pt x="295" y="125"/>
                    </a:cubicBezTo>
                    <a:cubicBezTo>
                      <a:pt x="263" y="144"/>
                      <a:pt x="263" y="144"/>
                      <a:pt x="263" y="144"/>
                    </a:cubicBezTo>
                    <a:cubicBezTo>
                      <a:pt x="268" y="165"/>
                      <a:pt x="268" y="165"/>
                      <a:pt x="268" y="165"/>
                    </a:cubicBezTo>
                    <a:cubicBezTo>
                      <a:pt x="268" y="165"/>
                      <a:pt x="256" y="175"/>
                      <a:pt x="253" y="177"/>
                    </a:cubicBezTo>
                    <a:cubicBezTo>
                      <a:pt x="250" y="180"/>
                      <a:pt x="239" y="184"/>
                      <a:pt x="235" y="187"/>
                    </a:cubicBezTo>
                    <a:cubicBezTo>
                      <a:pt x="231" y="190"/>
                      <a:pt x="226" y="203"/>
                      <a:pt x="226" y="207"/>
                    </a:cubicBezTo>
                    <a:cubicBezTo>
                      <a:pt x="226" y="207"/>
                      <a:pt x="211" y="211"/>
                      <a:pt x="206" y="213"/>
                    </a:cubicBezTo>
                    <a:cubicBezTo>
                      <a:pt x="201" y="214"/>
                      <a:pt x="188" y="215"/>
                      <a:pt x="186" y="215"/>
                    </a:cubicBezTo>
                    <a:cubicBezTo>
                      <a:pt x="183" y="214"/>
                      <a:pt x="175" y="196"/>
                      <a:pt x="173" y="194"/>
                    </a:cubicBezTo>
                    <a:cubicBezTo>
                      <a:pt x="170" y="192"/>
                      <a:pt x="161" y="194"/>
                      <a:pt x="158" y="196"/>
                    </a:cubicBezTo>
                    <a:cubicBezTo>
                      <a:pt x="155" y="198"/>
                      <a:pt x="157" y="213"/>
                      <a:pt x="157" y="216"/>
                    </a:cubicBezTo>
                    <a:cubicBezTo>
                      <a:pt x="157" y="219"/>
                      <a:pt x="156" y="234"/>
                      <a:pt x="152" y="236"/>
                    </a:cubicBezTo>
                    <a:cubicBezTo>
                      <a:pt x="148" y="238"/>
                      <a:pt x="142" y="228"/>
                      <a:pt x="140" y="224"/>
                    </a:cubicBezTo>
                    <a:cubicBezTo>
                      <a:pt x="138" y="221"/>
                      <a:pt x="127" y="218"/>
                      <a:pt x="126" y="218"/>
                    </a:cubicBezTo>
                    <a:cubicBezTo>
                      <a:pt x="124" y="218"/>
                      <a:pt x="100" y="216"/>
                      <a:pt x="98" y="218"/>
                    </a:cubicBezTo>
                    <a:cubicBezTo>
                      <a:pt x="96" y="220"/>
                      <a:pt x="106" y="232"/>
                      <a:pt x="106" y="232"/>
                    </a:cubicBezTo>
                    <a:cubicBezTo>
                      <a:pt x="107" y="244"/>
                      <a:pt x="107" y="244"/>
                      <a:pt x="107" y="244"/>
                    </a:cubicBezTo>
                    <a:cubicBezTo>
                      <a:pt x="107" y="244"/>
                      <a:pt x="82" y="246"/>
                      <a:pt x="82" y="242"/>
                    </a:cubicBezTo>
                    <a:cubicBezTo>
                      <a:pt x="82" y="238"/>
                      <a:pt x="81" y="230"/>
                      <a:pt x="79" y="226"/>
                    </a:cubicBezTo>
                    <a:cubicBezTo>
                      <a:pt x="77" y="221"/>
                      <a:pt x="58" y="206"/>
                      <a:pt x="54" y="203"/>
                    </a:cubicBezTo>
                    <a:cubicBezTo>
                      <a:pt x="51" y="200"/>
                      <a:pt x="28" y="184"/>
                      <a:pt x="27" y="186"/>
                    </a:cubicBezTo>
                    <a:cubicBezTo>
                      <a:pt x="23" y="182"/>
                      <a:pt x="8" y="168"/>
                      <a:pt x="4" y="165"/>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1" name="ee4p_HH_1"/>
              <p:cNvSpPr>
                <a:spLocks/>
              </p:cNvSpPr>
              <p:nvPr>
                <p:custDataLst>
                  <p:tags r:id="rId11"/>
                </p:custDataLst>
              </p:nvPr>
            </p:nvSpPr>
            <p:spPr bwMode="auto">
              <a:xfrm>
                <a:off x="9771133" y="1755392"/>
                <a:ext cx="168292" cy="155819"/>
              </a:xfrm>
              <a:custGeom>
                <a:avLst/>
                <a:gdLst>
                  <a:gd name="T0" fmla="*/ 2147483647 w 62"/>
                  <a:gd name="T1" fmla="*/ 2147483647 h 59"/>
                  <a:gd name="T2" fmla="*/ 2147483647 w 62"/>
                  <a:gd name="T3" fmla="*/ 2147483647 h 59"/>
                  <a:gd name="T4" fmla="*/ 0 w 62"/>
                  <a:gd name="T5" fmla="*/ 2147483647 h 59"/>
                  <a:gd name="T6" fmla="*/ 2147483647 w 62"/>
                  <a:gd name="T7" fmla="*/ 2147483647 h 59"/>
                  <a:gd name="T8" fmla="*/ 2147483647 w 62"/>
                  <a:gd name="T9" fmla="*/ 2147483647 h 59"/>
                  <a:gd name="T10" fmla="*/ 2147483647 w 62"/>
                  <a:gd name="T11" fmla="*/ 0 h 59"/>
                  <a:gd name="T12" fmla="*/ 2147483647 w 62"/>
                  <a:gd name="T13" fmla="*/ 2147483647 h 59"/>
                  <a:gd name="T14" fmla="*/ 2147483647 w 62"/>
                  <a:gd name="T15" fmla="*/ 2147483647 h 59"/>
                  <a:gd name="T16" fmla="*/ 2147483647 w 62"/>
                  <a:gd name="T17" fmla="*/ 2147483647 h 59"/>
                  <a:gd name="T18" fmla="*/ 2147483647 w 62"/>
                  <a:gd name="T19" fmla="*/ 2147483647 h 59"/>
                  <a:gd name="T20" fmla="*/ 2147483647 w 62"/>
                  <a:gd name="T21" fmla="*/ 2147483647 h 59"/>
                  <a:gd name="T22" fmla="*/ 2147483647 w 62"/>
                  <a:gd name="T23" fmla="*/ 2147483647 h 59"/>
                  <a:gd name="T24" fmla="*/ 2147483647 w 62"/>
                  <a:gd name="T25" fmla="*/ 2147483647 h 59"/>
                  <a:gd name="T26" fmla="*/ 2147483647 w 62"/>
                  <a:gd name="T27" fmla="*/ 214748364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59"/>
                  <a:gd name="T44" fmla="*/ 62 w 62"/>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59">
                    <a:moveTo>
                      <a:pt x="18" y="53"/>
                    </a:moveTo>
                    <a:cubicBezTo>
                      <a:pt x="12" y="49"/>
                      <a:pt x="5" y="36"/>
                      <a:pt x="5" y="33"/>
                    </a:cubicBezTo>
                    <a:cubicBezTo>
                      <a:pt x="5" y="30"/>
                      <a:pt x="4" y="29"/>
                      <a:pt x="0" y="27"/>
                    </a:cubicBezTo>
                    <a:cubicBezTo>
                      <a:pt x="3" y="23"/>
                      <a:pt x="12" y="15"/>
                      <a:pt x="12" y="15"/>
                    </a:cubicBezTo>
                    <a:cubicBezTo>
                      <a:pt x="14" y="12"/>
                      <a:pt x="27" y="12"/>
                      <a:pt x="30" y="9"/>
                    </a:cubicBezTo>
                    <a:cubicBezTo>
                      <a:pt x="34" y="6"/>
                      <a:pt x="40" y="0"/>
                      <a:pt x="42" y="0"/>
                    </a:cubicBezTo>
                    <a:cubicBezTo>
                      <a:pt x="45" y="0"/>
                      <a:pt x="49" y="1"/>
                      <a:pt x="53" y="1"/>
                    </a:cubicBezTo>
                    <a:cubicBezTo>
                      <a:pt x="57" y="1"/>
                      <a:pt x="56" y="14"/>
                      <a:pt x="54" y="17"/>
                    </a:cubicBezTo>
                    <a:cubicBezTo>
                      <a:pt x="51" y="20"/>
                      <a:pt x="49" y="26"/>
                      <a:pt x="50" y="30"/>
                    </a:cubicBezTo>
                    <a:cubicBezTo>
                      <a:pt x="52" y="34"/>
                      <a:pt x="56" y="39"/>
                      <a:pt x="58" y="42"/>
                    </a:cubicBezTo>
                    <a:cubicBezTo>
                      <a:pt x="60" y="44"/>
                      <a:pt x="62" y="51"/>
                      <a:pt x="62" y="51"/>
                    </a:cubicBezTo>
                    <a:cubicBezTo>
                      <a:pt x="59" y="51"/>
                      <a:pt x="56" y="59"/>
                      <a:pt x="50" y="57"/>
                    </a:cubicBezTo>
                    <a:cubicBezTo>
                      <a:pt x="45" y="55"/>
                      <a:pt x="39" y="47"/>
                      <a:pt x="36" y="49"/>
                    </a:cubicBezTo>
                    <a:cubicBezTo>
                      <a:pt x="33" y="50"/>
                      <a:pt x="24" y="57"/>
                      <a:pt x="18" y="53"/>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2" name="ee4p_BY_1"/>
              <p:cNvSpPr>
                <a:spLocks/>
              </p:cNvSpPr>
              <p:nvPr>
                <p:custDataLst>
                  <p:tags r:id="rId12"/>
                </p:custDataLst>
              </p:nvPr>
            </p:nvSpPr>
            <p:spPr bwMode="auto">
              <a:xfrm>
                <a:off x="9532491" y="3205187"/>
                <a:ext cx="1470482" cy="1520252"/>
              </a:xfrm>
              <a:custGeom>
                <a:avLst/>
                <a:gdLst>
                  <a:gd name="T0" fmla="*/ 0 w 542"/>
                  <a:gd name="T1" fmla="*/ 2147483647 h 570"/>
                  <a:gd name="T2" fmla="*/ 2147483647 w 542"/>
                  <a:gd name="T3" fmla="*/ 2147483647 h 570"/>
                  <a:gd name="T4" fmla="*/ 2147483647 w 542"/>
                  <a:gd name="T5" fmla="*/ 2147483647 h 570"/>
                  <a:gd name="T6" fmla="*/ 2147483647 w 542"/>
                  <a:gd name="T7" fmla="*/ 2147483647 h 570"/>
                  <a:gd name="T8" fmla="*/ 2147483647 w 542"/>
                  <a:gd name="T9" fmla="*/ 2147483647 h 570"/>
                  <a:gd name="T10" fmla="*/ 2147483647 w 542"/>
                  <a:gd name="T11" fmla="*/ 2147483647 h 570"/>
                  <a:gd name="T12" fmla="*/ 2147483647 w 542"/>
                  <a:gd name="T13" fmla="*/ 2147483647 h 570"/>
                  <a:gd name="T14" fmla="*/ 2147483647 w 542"/>
                  <a:gd name="T15" fmla="*/ 2147483647 h 570"/>
                  <a:gd name="T16" fmla="*/ 2147483647 w 542"/>
                  <a:gd name="T17" fmla="*/ 2147483647 h 570"/>
                  <a:gd name="T18" fmla="*/ 2147483647 w 542"/>
                  <a:gd name="T19" fmla="*/ 2147483647 h 570"/>
                  <a:gd name="T20" fmla="*/ 2147483647 w 542"/>
                  <a:gd name="T21" fmla="*/ 2147483647 h 570"/>
                  <a:gd name="T22" fmla="*/ 2147483647 w 542"/>
                  <a:gd name="T23" fmla="*/ 2147483647 h 570"/>
                  <a:gd name="T24" fmla="*/ 2147483647 w 542"/>
                  <a:gd name="T25" fmla="*/ 2147483647 h 570"/>
                  <a:gd name="T26" fmla="*/ 2147483647 w 542"/>
                  <a:gd name="T27" fmla="*/ 2147483647 h 570"/>
                  <a:gd name="T28" fmla="*/ 2147483647 w 542"/>
                  <a:gd name="T29" fmla="*/ 2147483647 h 570"/>
                  <a:gd name="T30" fmla="*/ 2147483647 w 542"/>
                  <a:gd name="T31" fmla="*/ 2147483647 h 570"/>
                  <a:gd name="T32" fmla="*/ 2147483647 w 542"/>
                  <a:gd name="T33" fmla="*/ 2147483647 h 570"/>
                  <a:gd name="T34" fmla="*/ 2147483647 w 542"/>
                  <a:gd name="T35" fmla="*/ 2147483647 h 570"/>
                  <a:gd name="T36" fmla="*/ 2147483647 w 542"/>
                  <a:gd name="T37" fmla="*/ 2147483647 h 570"/>
                  <a:gd name="T38" fmla="*/ 2147483647 w 542"/>
                  <a:gd name="T39" fmla="*/ 2147483647 h 570"/>
                  <a:gd name="T40" fmla="*/ 2147483647 w 542"/>
                  <a:gd name="T41" fmla="*/ 2147483647 h 570"/>
                  <a:gd name="T42" fmla="*/ 2147483647 w 542"/>
                  <a:gd name="T43" fmla="*/ 2147483647 h 570"/>
                  <a:gd name="T44" fmla="*/ 2147483647 w 542"/>
                  <a:gd name="T45" fmla="*/ 2147483647 h 570"/>
                  <a:gd name="T46" fmla="*/ 2147483647 w 542"/>
                  <a:gd name="T47" fmla="*/ 2147483647 h 570"/>
                  <a:gd name="T48" fmla="*/ 2147483647 w 542"/>
                  <a:gd name="T49" fmla="*/ 2147483647 h 570"/>
                  <a:gd name="T50" fmla="*/ 2147483647 w 542"/>
                  <a:gd name="T51" fmla="*/ 2147483647 h 570"/>
                  <a:gd name="T52" fmla="*/ 2147483647 w 542"/>
                  <a:gd name="T53" fmla="*/ 2147483647 h 570"/>
                  <a:gd name="T54" fmla="*/ 2147483647 w 542"/>
                  <a:gd name="T55" fmla="*/ 2147483647 h 570"/>
                  <a:gd name="T56" fmla="*/ 2147483647 w 542"/>
                  <a:gd name="T57" fmla="*/ 2147483647 h 570"/>
                  <a:gd name="T58" fmla="*/ 2147483647 w 542"/>
                  <a:gd name="T59" fmla="*/ 2147483647 h 570"/>
                  <a:gd name="T60" fmla="*/ 2147483647 w 542"/>
                  <a:gd name="T61" fmla="*/ 2147483647 h 570"/>
                  <a:gd name="T62" fmla="*/ 2147483647 w 542"/>
                  <a:gd name="T63" fmla="*/ 2147483647 h 570"/>
                  <a:gd name="T64" fmla="*/ 2147483647 w 542"/>
                  <a:gd name="T65" fmla="*/ 2147483647 h 570"/>
                  <a:gd name="T66" fmla="*/ 2147483647 w 542"/>
                  <a:gd name="T67" fmla="*/ 2147483647 h 570"/>
                  <a:gd name="T68" fmla="*/ 2147483647 w 542"/>
                  <a:gd name="T69" fmla="*/ 2147483647 h 570"/>
                  <a:gd name="T70" fmla="*/ 2147483647 w 542"/>
                  <a:gd name="T71" fmla="*/ 2147483647 h 570"/>
                  <a:gd name="T72" fmla="*/ 2147483647 w 542"/>
                  <a:gd name="T73" fmla="*/ 2147483647 h 570"/>
                  <a:gd name="T74" fmla="*/ 2147483647 w 542"/>
                  <a:gd name="T75" fmla="*/ 2147483647 h 570"/>
                  <a:gd name="T76" fmla="*/ 2147483647 w 542"/>
                  <a:gd name="T77" fmla="*/ 2147483647 h 570"/>
                  <a:gd name="T78" fmla="*/ 2147483647 w 542"/>
                  <a:gd name="T79" fmla="*/ 2147483647 h 570"/>
                  <a:gd name="T80" fmla="*/ 2147483647 w 542"/>
                  <a:gd name="T81" fmla="*/ 2147483647 h 570"/>
                  <a:gd name="T82" fmla="*/ 2147483647 w 542"/>
                  <a:gd name="T83" fmla="*/ 2147483647 h 570"/>
                  <a:gd name="T84" fmla="*/ 2147483647 w 542"/>
                  <a:gd name="T85" fmla="*/ 2147483647 h 570"/>
                  <a:gd name="T86" fmla="*/ 2147483647 w 542"/>
                  <a:gd name="T87" fmla="*/ 2147483647 h 570"/>
                  <a:gd name="T88" fmla="*/ 2147483647 w 542"/>
                  <a:gd name="T89" fmla="*/ 2147483647 h 570"/>
                  <a:gd name="T90" fmla="*/ 2147483647 w 542"/>
                  <a:gd name="T91" fmla="*/ 2147483647 h 570"/>
                  <a:gd name="T92" fmla="*/ 2147483647 w 542"/>
                  <a:gd name="T93" fmla="*/ 2147483647 h 570"/>
                  <a:gd name="T94" fmla="*/ 2147483647 w 542"/>
                  <a:gd name="T95" fmla="*/ 2147483647 h 570"/>
                  <a:gd name="T96" fmla="*/ 2147483647 w 542"/>
                  <a:gd name="T97" fmla="*/ 2147483647 h 570"/>
                  <a:gd name="T98" fmla="*/ 2147483647 w 542"/>
                  <a:gd name="T99" fmla="*/ 2147483647 h 570"/>
                  <a:gd name="T100" fmla="*/ 2147483647 w 542"/>
                  <a:gd name="T101" fmla="*/ 2147483647 h 570"/>
                  <a:gd name="T102" fmla="*/ 2147483647 w 542"/>
                  <a:gd name="T103" fmla="*/ 2147483647 h 570"/>
                  <a:gd name="T104" fmla="*/ 2147483647 w 542"/>
                  <a:gd name="T105" fmla="*/ 2147483647 h 570"/>
                  <a:gd name="T106" fmla="*/ 2147483647 w 542"/>
                  <a:gd name="T107" fmla="*/ 2147483647 h 570"/>
                  <a:gd name="T108" fmla="*/ 2147483647 w 542"/>
                  <a:gd name="T109" fmla="*/ 2147483647 h 570"/>
                  <a:gd name="T110" fmla="*/ 2147483647 w 542"/>
                  <a:gd name="T111" fmla="*/ 2147483647 h 570"/>
                  <a:gd name="T112" fmla="*/ 2147483647 w 542"/>
                  <a:gd name="T113" fmla="*/ 2147483647 h 570"/>
                  <a:gd name="T114" fmla="*/ 2147483647 w 542"/>
                  <a:gd name="T115" fmla="*/ 2147483647 h 570"/>
                  <a:gd name="T116" fmla="*/ 2147483647 w 542"/>
                  <a:gd name="T117" fmla="*/ 2147483647 h 570"/>
                  <a:gd name="T118" fmla="*/ 2147483647 w 542"/>
                  <a:gd name="T119" fmla="*/ 2147483647 h 570"/>
                  <a:gd name="T120" fmla="*/ 2147483647 w 542"/>
                  <a:gd name="T121" fmla="*/ 2147483647 h 5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2"/>
                  <a:gd name="T184" fmla="*/ 0 h 570"/>
                  <a:gd name="T185" fmla="*/ 542 w 542"/>
                  <a:gd name="T186" fmla="*/ 570 h 5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2" h="570">
                    <a:moveTo>
                      <a:pt x="0" y="105"/>
                    </a:moveTo>
                    <a:cubicBezTo>
                      <a:pt x="0" y="102"/>
                      <a:pt x="0" y="78"/>
                      <a:pt x="0" y="78"/>
                    </a:cubicBezTo>
                    <a:cubicBezTo>
                      <a:pt x="0" y="78"/>
                      <a:pt x="21" y="71"/>
                      <a:pt x="25" y="71"/>
                    </a:cubicBezTo>
                    <a:cubicBezTo>
                      <a:pt x="28" y="71"/>
                      <a:pt x="44" y="79"/>
                      <a:pt x="44" y="80"/>
                    </a:cubicBezTo>
                    <a:cubicBezTo>
                      <a:pt x="44" y="81"/>
                      <a:pt x="59" y="79"/>
                      <a:pt x="59" y="79"/>
                    </a:cubicBezTo>
                    <a:cubicBezTo>
                      <a:pt x="59" y="54"/>
                      <a:pt x="59" y="54"/>
                      <a:pt x="59" y="54"/>
                    </a:cubicBezTo>
                    <a:cubicBezTo>
                      <a:pt x="59" y="54"/>
                      <a:pt x="72" y="54"/>
                      <a:pt x="74" y="54"/>
                    </a:cubicBezTo>
                    <a:cubicBezTo>
                      <a:pt x="76" y="54"/>
                      <a:pt x="85" y="26"/>
                      <a:pt x="85" y="26"/>
                    </a:cubicBezTo>
                    <a:cubicBezTo>
                      <a:pt x="110" y="20"/>
                      <a:pt x="110" y="20"/>
                      <a:pt x="110" y="20"/>
                    </a:cubicBezTo>
                    <a:cubicBezTo>
                      <a:pt x="110" y="20"/>
                      <a:pt x="120" y="3"/>
                      <a:pt x="122" y="2"/>
                    </a:cubicBezTo>
                    <a:cubicBezTo>
                      <a:pt x="123" y="0"/>
                      <a:pt x="146" y="16"/>
                      <a:pt x="149" y="19"/>
                    </a:cubicBezTo>
                    <a:cubicBezTo>
                      <a:pt x="153" y="22"/>
                      <a:pt x="172" y="37"/>
                      <a:pt x="174" y="42"/>
                    </a:cubicBezTo>
                    <a:cubicBezTo>
                      <a:pt x="176" y="46"/>
                      <a:pt x="177" y="54"/>
                      <a:pt x="177" y="58"/>
                    </a:cubicBezTo>
                    <a:cubicBezTo>
                      <a:pt x="177" y="62"/>
                      <a:pt x="202" y="60"/>
                      <a:pt x="202" y="60"/>
                    </a:cubicBezTo>
                    <a:cubicBezTo>
                      <a:pt x="201" y="48"/>
                      <a:pt x="201" y="48"/>
                      <a:pt x="201" y="48"/>
                    </a:cubicBezTo>
                    <a:cubicBezTo>
                      <a:pt x="201" y="48"/>
                      <a:pt x="191" y="36"/>
                      <a:pt x="193" y="34"/>
                    </a:cubicBezTo>
                    <a:cubicBezTo>
                      <a:pt x="195" y="32"/>
                      <a:pt x="219" y="34"/>
                      <a:pt x="221" y="34"/>
                    </a:cubicBezTo>
                    <a:cubicBezTo>
                      <a:pt x="222" y="34"/>
                      <a:pt x="233" y="37"/>
                      <a:pt x="235" y="40"/>
                    </a:cubicBezTo>
                    <a:cubicBezTo>
                      <a:pt x="237" y="44"/>
                      <a:pt x="243" y="54"/>
                      <a:pt x="247" y="52"/>
                    </a:cubicBezTo>
                    <a:cubicBezTo>
                      <a:pt x="251" y="50"/>
                      <a:pt x="252" y="35"/>
                      <a:pt x="252" y="32"/>
                    </a:cubicBezTo>
                    <a:cubicBezTo>
                      <a:pt x="252" y="29"/>
                      <a:pt x="250" y="14"/>
                      <a:pt x="253" y="12"/>
                    </a:cubicBezTo>
                    <a:cubicBezTo>
                      <a:pt x="256" y="10"/>
                      <a:pt x="265" y="8"/>
                      <a:pt x="268" y="10"/>
                    </a:cubicBezTo>
                    <a:cubicBezTo>
                      <a:pt x="270" y="12"/>
                      <a:pt x="278" y="30"/>
                      <a:pt x="281" y="31"/>
                    </a:cubicBezTo>
                    <a:cubicBezTo>
                      <a:pt x="283" y="31"/>
                      <a:pt x="296" y="30"/>
                      <a:pt x="301" y="29"/>
                    </a:cubicBezTo>
                    <a:cubicBezTo>
                      <a:pt x="306" y="27"/>
                      <a:pt x="321" y="23"/>
                      <a:pt x="321" y="23"/>
                    </a:cubicBezTo>
                    <a:cubicBezTo>
                      <a:pt x="321" y="23"/>
                      <a:pt x="332" y="40"/>
                      <a:pt x="335" y="43"/>
                    </a:cubicBezTo>
                    <a:cubicBezTo>
                      <a:pt x="335" y="43"/>
                      <a:pt x="335" y="49"/>
                      <a:pt x="338" y="54"/>
                    </a:cubicBezTo>
                    <a:cubicBezTo>
                      <a:pt x="339" y="56"/>
                      <a:pt x="348" y="59"/>
                      <a:pt x="349" y="64"/>
                    </a:cubicBezTo>
                    <a:cubicBezTo>
                      <a:pt x="350" y="68"/>
                      <a:pt x="350" y="74"/>
                      <a:pt x="356" y="79"/>
                    </a:cubicBezTo>
                    <a:cubicBezTo>
                      <a:pt x="361" y="84"/>
                      <a:pt x="381" y="98"/>
                      <a:pt x="385" y="101"/>
                    </a:cubicBezTo>
                    <a:cubicBezTo>
                      <a:pt x="389" y="104"/>
                      <a:pt x="396" y="110"/>
                      <a:pt x="394" y="114"/>
                    </a:cubicBezTo>
                    <a:cubicBezTo>
                      <a:pt x="392" y="117"/>
                      <a:pt x="377" y="130"/>
                      <a:pt x="377" y="137"/>
                    </a:cubicBezTo>
                    <a:cubicBezTo>
                      <a:pt x="377" y="144"/>
                      <a:pt x="388" y="144"/>
                      <a:pt x="390" y="151"/>
                    </a:cubicBezTo>
                    <a:cubicBezTo>
                      <a:pt x="391" y="158"/>
                      <a:pt x="395" y="160"/>
                      <a:pt x="395" y="168"/>
                    </a:cubicBezTo>
                    <a:cubicBezTo>
                      <a:pt x="395" y="175"/>
                      <a:pt x="397" y="176"/>
                      <a:pt x="398" y="178"/>
                    </a:cubicBezTo>
                    <a:cubicBezTo>
                      <a:pt x="398" y="180"/>
                      <a:pt x="407" y="174"/>
                      <a:pt x="408" y="178"/>
                    </a:cubicBezTo>
                    <a:cubicBezTo>
                      <a:pt x="408" y="182"/>
                      <a:pt x="406" y="188"/>
                      <a:pt x="410" y="196"/>
                    </a:cubicBezTo>
                    <a:cubicBezTo>
                      <a:pt x="414" y="203"/>
                      <a:pt x="419" y="209"/>
                      <a:pt x="424" y="209"/>
                    </a:cubicBezTo>
                    <a:cubicBezTo>
                      <a:pt x="428" y="209"/>
                      <a:pt x="434" y="204"/>
                      <a:pt x="439" y="206"/>
                    </a:cubicBezTo>
                    <a:cubicBezTo>
                      <a:pt x="444" y="208"/>
                      <a:pt x="454" y="224"/>
                      <a:pt x="458" y="230"/>
                    </a:cubicBezTo>
                    <a:cubicBezTo>
                      <a:pt x="463" y="236"/>
                      <a:pt x="460" y="241"/>
                      <a:pt x="464" y="244"/>
                    </a:cubicBezTo>
                    <a:cubicBezTo>
                      <a:pt x="469" y="248"/>
                      <a:pt x="472" y="243"/>
                      <a:pt x="479" y="246"/>
                    </a:cubicBezTo>
                    <a:cubicBezTo>
                      <a:pt x="486" y="250"/>
                      <a:pt x="492" y="254"/>
                      <a:pt x="492" y="259"/>
                    </a:cubicBezTo>
                    <a:cubicBezTo>
                      <a:pt x="492" y="264"/>
                      <a:pt x="490" y="266"/>
                      <a:pt x="492" y="270"/>
                    </a:cubicBezTo>
                    <a:cubicBezTo>
                      <a:pt x="494" y="274"/>
                      <a:pt x="502" y="278"/>
                      <a:pt x="504" y="278"/>
                    </a:cubicBezTo>
                    <a:cubicBezTo>
                      <a:pt x="507" y="278"/>
                      <a:pt x="510" y="270"/>
                      <a:pt x="512" y="272"/>
                    </a:cubicBezTo>
                    <a:cubicBezTo>
                      <a:pt x="515" y="274"/>
                      <a:pt x="520" y="282"/>
                      <a:pt x="524" y="283"/>
                    </a:cubicBezTo>
                    <a:cubicBezTo>
                      <a:pt x="528" y="284"/>
                      <a:pt x="532" y="280"/>
                      <a:pt x="534" y="285"/>
                    </a:cubicBezTo>
                    <a:cubicBezTo>
                      <a:pt x="536" y="290"/>
                      <a:pt x="541" y="300"/>
                      <a:pt x="541" y="304"/>
                    </a:cubicBezTo>
                    <a:cubicBezTo>
                      <a:pt x="541" y="308"/>
                      <a:pt x="542" y="332"/>
                      <a:pt x="540" y="337"/>
                    </a:cubicBezTo>
                    <a:cubicBezTo>
                      <a:pt x="537" y="342"/>
                      <a:pt x="534" y="348"/>
                      <a:pt x="530" y="348"/>
                    </a:cubicBezTo>
                    <a:cubicBezTo>
                      <a:pt x="527" y="348"/>
                      <a:pt x="510" y="334"/>
                      <a:pt x="507" y="334"/>
                    </a:cubicBezTo>
                    <a:cubicBezTo>
                      <a:pt x="504" y="335"/>
                      <a:pt x="500" y="342"/>
                      <a:pt x="498" y="342"/>
                    </a:cubicBezTo>
                    <a:cubicBezTo>
                      <a:pt x="496" y="343"/>
                      <a:pt x="504" y="367"/>
                      <a:pt x="497" y="372"/>
                    </a:cubicBezTo>
                    <a:cubicBezTo>
                      <a:pt x="490" y="376"/>
                      <a:pt x="486" y="387"/>
                      <a:pt x="480" y="387"/>
                    </a:cubicBezTo>
                    <a:cubicBezTo>
                      <a:pt x="475" y="387"/>
                      <a:pt x="468" y="391"/>
                      <a:pt x="456" y="393"/>
                    </a:cubicBezTo>
                    <a:cubicBezTo>
                      <a:pt x="445" y="395"/>
                      <a:pt x="440" y="404"/>
                      <a:pt x="436" y="406"/>
                    </a:cubicBezTo>
                    <a:cubicBezTo>
                      <a:pt x="431" y="408"/>
                      <a:pt x="426" y="415"/>
                      <a:pt x="423" y="421"/>
                    </a:cubicBezTo>
                    <a:cubicBezTo>
                      <a:pt x="420" y="427"/>
                      <a:pt x="428" y="431"/>
                      <a:pt x="432" y="436"/>
                    </a:cubicBezTo>
                    <a:cubicBezTo>
                      <a:pt x="437" y="442"/>
                      <a:pt x="449" y="459"/>
                      <a:pt x="452" y="464"/>
                    </a:cubicBezTo>
                    <a:cubicBezTo>
                      <a:pt x="456" y="468"/>
                      <a:pt x="442" y="480"/>
                      <a:pt x="442" y="485"/>
                    </a:cubicBezTo>
                    <a:cubicBezTo>
                      <a:pt x="442" y="490"/>
                      <a:pt x="448" y="488"/>
                      <a:pt x="453" y="488"/>
                    </a:cubicBezTo>
                    <a:cubicBezTo>
                      <a:pt x="458" y="487"/>
                      <a:pt x="459" y="486"/>
                      <a:pt x="462" y="491"/>
                    </a:cubicBezTo>
                    <a:cubicBezTo>
                      <a:pt x="466" y="496"/>
                      <a:pt x="461" y="508"/>
                      <a:pt x="460" y="513"/>
                    </a:cubicBezTo>
                    <a:cubicBezTo>
                      <a:pt x="458" y="518"/>
                      <a:pt x="464" y="524"/>
                      <a:pt x="458" y="526"/>
                    </a:cubicBezTo>
                    <a:cubicBezTo>
                      <a:pt x="453" y="529"/>
                      <a:pt x="452" y="532"/>
                      <a:pt x="448" y="530"/>
                    </a:cubicBezTo>
                    <a:cubicBezTo>
                      <a:pt x="444" y="528"/>
                      <a:pt x="436" y="520"/>
                      <a:pt x="432" y="516"/>
                    </a:cubicBezTo>
                    <a:cubicBezTo>
                      <a:pt x="428" y="512"/>
                      <a:pt x="436" y="508"/>
                      <a:pt x="434" y="504"/>
                    </a:cubicBezTo>
                    <a:cubicBezTo>
                      <a:pt x="432" y="500"/>
                      <a:pt x="431" y="497"/>
                      <a:pt x="427" y="495"/>
                    </a:cubicBezTo>
                    <a:cubicBezTo>
                      <a:pt x="423" y="493"/>
                      <a:pt x="416" y="494"/>
                      <a:pt x="411" y="495"/>
                    </a:cubicBezTo>
                    <a:cubicBezTo>
                      <a:pt x="406" y="496"/>
                      <a:pt x="408" y="505"/>
                      <a:pt x="404" y="506"/>
                    </a:cubicBezTo>
                    <a:cubicBezTo>
                      <a:pt x="400" y="506"/>
                      <a:pt x="398" y="508"/>
                      <a:pt x="394" y="506"/>
                    </a:cubicBezTo>
                    <a:cubicBezTo>
                      <a:pt x="390" y="504"/>
                      <a:pt x="390" y="491"/>
                      <a:pt x="386" y="490"/>
                    </a:cubicBezTo>
                    <a:cubicBezTo>
                      <a:pt x="382" y="490"/>
                      <a:pt x="362" y="494"/>
                      <a:pt x="358" y="494"/>
                    </a:cubicBezTo>
                    <a:cubicBezTo>
                      <a:pt x="354" y="494"/>
                      <a:pt x="364" y="508"/>
                      <a:pt x="359" y="508"/>
                    </a:cubicBezTo>
                    <a:cubicBezTo>
                      <a:pt x="354" y="509"/>
                      <a:pt x="324" y="510"/>
                      <a:pt x="316" y="510"/>
                    </a:cubicBezTo>
                    <a:cubicBezTo>
                      <a:pt x="308" y="510"/>
                      <a:pt x="296" y="514"/>
                      <a:pt x="292" y="514"/>
                    </a:cubicBezTo>
                    <a:cubicBezTo>
                      <a:pt x="287" y="514"/>
                      <a:pt x="290" y="526"/>
                      <a:pt x="285" y="526"/>
                    </a:cubicBezTo>
                    <a:cubicBezTo>
                      <a:pt x="280" y="527"/>
                      <a:pt x="272" y="524"/>
                      <a:pt x="268" y="526"/>
                    </a:cubicBezTo>
                    <a:cubicBezTo>
                      <a:pt x="264" y="528"/>
                      <a:pt x="272" y="539"/>
                      <a:pt x="266" y="539"/>
                    </a:cubicBezTo>
                    <a:cubicBezTo>
                      <a:pt x="260" y="539"/>
                      <a:pt x="238" y="544"/>
                      <a:pt x="230" y="545"/>
                    </a:cubicBezTo>
                    <a:cubicBezTo>
                      <a:pt x="222" y="546"/>
                      <a:pt x="222" y="546"/>
                      <a:pt x="219" y="546"/>
                    </a:cubicBezTo>
                    <a:cubicBezTo>
                      <a:pt x="216" y="545"/>
                      <a:pt x="210" y="528"/>
                      <a:pt x="206" y="525"/>
                    </a:cubicBezTo>
                    <a:cubicBezTo>
                      <a:pt x="202" y="522"/>
                      <a:pt x="184" y="514"/>
                      <a:pt x="178" y="516"/>
                    </a:cubicBezTo>
                    <a:cubicBezTo>
                      <a:pt x="172" y="517"/>
                      <a:pt x="168" y="521"/>
                      <a:pt x="166" y="521"/>
                    </a:cubicBezTo>
                    <a:cubicBezTo>
                      <a:pt x="163" y="521"/>
                      <a:pt x="159" y="518"/>
                      <a:pt x="156" y="518"/>
                    </a:cubicBezTo>
                    <a:cubicBezTo>
                      <a:pt x="152" y="519"/>
                      <a:pt x="152" y="525"/>
                      <a:pt x="154" y="528"/>
                    </a:cubicBezTo>
                    <a:cubicBezTo>
                      <a:pt x="156" y="532"/>
                      <a:pt x="160" y="536"/>
                      <a:pt x="156" y="541"/>
                    </a:cubicBezTo>
                    <a:cubicBezTo>
                      <a:pt x="152" y="546"/>
                      <a:pt x="147" y="560"/>
                      <a:pt x="142" y="560"/>
                    </a:cubicBezTo>
                    <a:cubicBezTo>
                      <a:pt x="138" y="560"/>
                      <a:pt x="128" y="570"/>
                      <a:pt x="123" y="566"/>
                    </a:cubicBezTo>
                    <a:cubicBezTo>
                      <a:pt x="118" y="562"/>
                      <a:pt x="132" y="552"/>
                      <a:pt x="128" y="548"/>
                    </a:cubicBezTo>
                    <a:cubicBezTo>
                      <a:pt x="123" y="544"/>
                      <a:pt x="116" y="551"/>
                      <a:pt x="114" y="546"/>
                    </a:cubicBezTo>
                    <a:cubicBezTo>
                      <a:pt x="111" y="542"/>
                      <a:pt x="114" y="537"/>
                      <a:pt x="109" y="531"/>
                    </a:cubicBezTo>
                    <a:cubicBezTo>
                      <a:pt x="104" y="525"/>
                      <a:pt x="103" y="524"/>
                      <a:pt x="98" y="520"/>
                    </a:cubicBezTo>
                    <a:cubicBezTo>
                      <a:pt x="94" y="517"/>
                      <a:pt x="85" y="513"/>
                      <a:pt x="81" y="513"/>
                    </a:cubicBezTo>
                    <a:cubicBezTo>
                      <a:pt x="77" y="513"/>
                      <a:pt x="75" y="524"/>
                      <a:pt x="72" y="525"/>
                    </a:cubicBezTo>
                    <a:cubicBezTo>
                      <a:pt x="68" y="526"/>
                      <a:pt x="52" y="529"/>
                      <a:pt x="52" y="529"/>
                    </a:cubicBezTo>
                    <a:cubicBezTo>
                      <a:pt x="52" y="525"/>
                      <a:pt x="58" y="509"/>
                      <a:pt x="60" y="507"/>
                    </a:cubicBezTo>
                    <a:cubicBezTo>
                      <a:pt x="62" y="505"/>
                      <a:pt x="79" y="492"/>
                      <a:pt x="82" y="491"/>
                    </a:cubicBezTo>
                    <a:cubicBezTo>
                      <a:pt x="85" y="490"/>
                      <a:pt x="113" y="496"/>
                      <a:pt x="116" y="496"/>
                    </a:cubicBezTo>
                    <a:cubicBezTo>
                      <a:pt x="119" y="496"/>
                      <a:pt x="116" y="474"/>
                      <a:pt x="116" y="468"/>
                    </a:cubicBezTo>
                    <a:cubicBezTo>
                      <a:pt x="116" y="462"/>
                      <a:pt x="119" y="432"/>
                      <a:pt x="119" y="427"/>
                    </a:cubicBezTo>
                    <a:cubicBezTo>
                      <a:pt x="120" y="422"/>
                      <a:pt x="107" y="379"/>
                      <a:pt x="106" y="374"/>
                    </a:cubicBezTo>
                    <a:cubicBezTo>
                      <a:pt x="104" y="369"/>
                      <a:pt x="137" y="351"/>
                      <a:pt x="140" y="348"/>
                    </a:cubicBezTo>
                    <a:cubicBezTo>
                      <a:pt x="143" y="346"/>
                      <a:pt x="140" y="333"/>
                      <a:pt x="140" y="330"/>
                    </a:cubicBezTo>
                    <a:cubicBezTo>
                      <a:pt x="139" y="328"/>
                      <a:pt x="160" y="322"/>
                      <a:pt x="161" y="321"/>
                    </a:cubicBezTo>
                    <a:cubicBezTo>
                      <a:pt x="163" y="319"/>
                      <a:pt x="161" y="284"/>
                      <a:pt x="158" y="279"/>
                    </a:cubicBezTo>
                    <a:cubicBezTo>
                      <a:pt x="156" y="275"/>
                      <a:pt x="137" y="256"/>
                      <a:pt x="134" y="252"/>
                    </a:cubicBezTo>
                    <a:cubicBezTo>
                      <a:pt x="131" y="248"/>
                      <a:pt x="123" y="225"/>
                      <a:pt x="123" y="219"/>
                    </a:cubicBezTo>
                    <a:cubicBezTo>
                      <a:pt x="123" y="214"/>
                      <a:pt x="126" y="207"/>
                      <a:pt x="126" y="205"/>
                    </a:cubicBezTo>
                    <a:cubicBezTo>
                      <a:pt x="127" y="203"/>
                      <a:pt x="120" y="181"/>
                      <a:pt x="120" y="181"/>
                    </a:cubicBezTo>
                    <a:cubicBezTo>
                      <a:pt x="100" y="187"/>
                      <a:pt x="100" y="187"/>
                      <a:pt x="100" y="187"/>
                    </a:cubicBezTo>
                    <a:cubicBezTo>
                      <a:pt x="100" y="187"/>
                      <a:pt x="90" y="150"/>
                      <a:pt x="88" y="147"/>
                    </a:cubicBezTo>
                    <a:cubicBezTo>
                      <a:pt x="86" y="144"/>
                      <a:pt x="70" y="147"/>
                      <a:pt x="70" y="147"/>
                    </a:cubicBezTo>
                    <a:cubicBezTo>
                      <a:pt x="69" y="133"/>
                      <a:pt x="69" y="133"/>
                      <a:pt x="69" y="133"/>
                    </a:cubicBezTo>
                    <a:cubicBezTo>
                      <a:pt x="38" y="132"/>
                      <a:pt x="38" y="132"/>
                      <a:pt x="38" y="132"/>
                    </a:cubicBezTo>
                    <a:cubicBezTo>
                      <a:pt x="36" y="147"/>
                      <a:pt x="36" y="147"/>
                      <a:pt x="36" y="147"/>
                    </a:cubicBezTo>
                    <a:cubicBezTo>
                      <a:pt x="36" y="147"/>
                      <a:pt x="46" y="150"/>
                      <a:pt x="48" y="151"/>
                    </a:cubicBezTo>
                    <a:cubicBezTo>
                      <a:pt x="49" y="151"/>
                      <a:pt x="46" y="160"/>
                      <a:pt x="46" y="162"/>
                    </a:cubicBezTo>
                    <a:cubicBezTo>
                      <a:pt x="46" y="165"/>
                      <a:pt x="14" y="171"/>
                      <a:pt x="11" y="173"/>
                    </a:cubicBezTo>
                    <a:cubicBezTo>
                      <a:pt x="6" y="169"/>
                      <a:pt x="7" y="156"/>
                      <a:pt x="7" y="156"/>
                    </a:cubicBezTo>
                    <a:cubicBezTo>
                      <a:pt x="6" y="149"/>
                      <a:pt x="12" y="139"/>
                      <a:pt x="11" y="134"/>
                    </a:cubicBezTo>
                    <a:cubicBezTo>
                      <a:pt x="9" y="129"/>
                      <a:pt x="0" y="109"/>
                      <a:pt x="0" y="105"/>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3" name="ee4p_SH_1"/>
              <p:cNvSpPr>
                <a:spLocks/>
              </p:cNvSpPr>
              <p:nvPr>
                <p:custDataLst>
                  <p:tags r:id="rId13"/>
                </p:custDataLst>
              </p:nvPr>
            </p:nvSpPr>
            <p:spPr bwMode="auto">
              <a:xfrm>
                <a:off x="9394547" y="1296065"/>
                <a:ext cx="30348" cy="42003"/>
              </a:xfrm>
              <a:custGeom>
                <a:avLst/>
                <a:gdLst>
                  <a:gd name="T0" fmla="*/ 2147483647 w 11"/>
                  <a:gd name="T1" fmla="*/ 0 h 16"/>
                  <a:gd name="T2" fmla="*/ 0 w 11"/>
                  <a:gd name="T3" fmla="*/ 2147483647 h 16"/>
                  <a:gd name="T4" fmla="*/ 2147483647 w 11"/>
                  <a:gd name="T5" fmla="*/ 2147483647 h 16"/>
                  <a:gd name="T6" fmla="*/ 2147483647 w 11"/>
                  <a:gd name="T7" fmla="*/ 2147483647 h 16"/>
                  <a:gd name="T8" fmla="*/ 2147483647 w 11"/>
                  <a:gd name="T9" fmla="*/ 2147483647 h 16"/>
                  <a:gd name="T10" fmla="*/ 2147483647 w 11"/>
                  <a:gd name="T11" fmla="*/ 2147483647 h 16"/>
                  <a:gd name="T12" fmla="*/ 2147483647 w 11"/>
                  <a:gd name="T13" fmla="*/ 0 h 16"/>
                  <a:gd name="T14" fmla="*/ 0 60000 65536"/>
                  <a:gd name="T15" fmla="*/ 0 60000 65536"/>
                  <a:gd name="T16" fmla="*/ 0 60000 65536"/>
                  <a:gd name="T17" fmla="*/ 0 60000 65536"/>
                  <a:gd name="T18" fmla="*/ 0 60000 65536"/>
                  <a:gd name="T19" fmla="*/ 0 60000 65536"/>
                  <a:gd name="T20" fmla="*/ 0 60000 65536"/>
                  <a:gd name="T21" fmla="*/ 0 w 11"/>
                  <a:gd name="T22" fmla="*/ 0 h 16"/>
                  <a:gd name="T23" fmla="*/ 11 w 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6">
                    <a:moveTo>
                      <a:pt x="4" y="0"/>
                    </a:moveTo>
                    <a:cubicBezTo>
                      <a:pt x="3" y="0"/>
                      <a:pt x="0" y="2"/>
                      <a:pt x="0" y="6"/>
                    </a:cubicBezTo>
                    <a:cubicBezTo>
                      <a:pt x="0" y="11"/>
                      <a:pt x="2" y="16"/>
                      <a:pt x="4" y="16"/>
                    </a:cubicBezTo>
                    <a:cubicBezTo>
                      <a:pt x="5" y="16"/>
                      <a:pt x="6" y="15"/>
                      <a:pt x="8" y="14"/>
                    </a:cubicBezTo>
                    <a:cubicBezTo>
                      <a:pt x="10" y="13"/>
                      <a:pt x="11" y="10"/>
                      <a:pt x="9" y="8"/>
                    </a:cubicBezTo>
                    <a:cubicBezTo>
                      <a:pt x="7" y="6"/>
                      <a:pt x="7" y="5"/>
                      <a:pt x="6" y="3"/>
                    </a:cubicBezTo>
                    <a:cubicBezTo>
                      <a:pt x="6" y="1"/>
                      <a:pt x="4" y="0"/>
                      <a:pt x="4" y="0"/>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4" name="ee4p_SH_2"/>
              <p:cNvSpPr>
                <a:spLocks/>
              </p:cNvSpPr>
              <p:nvPr>
                <p:custDataLst>
                  <p:tags r:id="rId14"/>
                </p:custDataLst>
              </p:nvPr>
            </p:nvSpPr>
            <p:spPr bwMode="auto">
              <a:xfrm>
                <a:off x="9427653" y="1401751"/>
                <a:ext cx="28969" cy="25744"/>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0 h 9"/>
                  <a:gd name="T10" fmla="*/ 2147483647 w 11"/>
                  <a:gd name="T11" fmla="*/ 0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3" y="0"/>
                    </a:moveTo>
                    <a:cubicBezTo>
                      <a:pt x="0" y="0"/>
                      <a:pt x="2" y="2"/>
                      <a:pt x="2" y="4"/>
                    </a:cubicBezTo>
                    <a:cubicBezTo>
                      <a:pt x="2" y="5"/>
                      <a:pt x="4" y="9"/>
                      <a:pt x="6" y="9"/>
                    </a:cubicBezTo>
                    <a:cubicBezTo>
                      <a:pt x="8" y="9"/>
                      <a:pt x="11" y="7"/>
                      <a:pt x="9" y="5"/>
                    </a:cubicBezTo>
                    <a:cubicBezTo>
                      <a:pt x="7" y="2"/>
                      <a:pt x="4" y="0"/>
                      <a:pt x="4" y="0"/>
                    </a:cubicBezTo>
                    <a:lnTo>
                      <a:pt x="3" y="0"/>
                    </a:ln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5" name="ee4p_SH_3"/>
              <p:cNvSpPr>
                <a:spLocks/>
              </p:cNvSpPr>
              <p:nvPr>
                <p:custDataLst>
                  <p:tags r:id="rId15"/>
                </p:custDataLst>
              </p:nvPr>
            </p:nvSpPr>
            <p:spPr bwMode="auto">
              <a:xfrm>
                <a:off x="10129788" y="1382781"/>
                <a:ext cx="89664" cy="66392"/>
              </a:xfrm>
              <a:custGeom>
                <a:avLst/>
                <a:gdLst>
                  <a:gd name="T0" fmla="*/ 2147483647 w 33"/>
                  <a:gd name="T1" fmla="*/ 2147483647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2147483647 h 24"/>
                  <a:gd name="T16" fmla="*/ 2147483647 w 33"/>
                  <a:gd name="T17" fmla="*/ 0 h 24"/>
                  <a:gd name="T18" fmla="*/ 2147483647 w 33"/>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4"/>
                  <a:gd name="T32" fmla="*/ 33 w 3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4">
                    <a:moveTo>
                      <a:pt x="24" y="5"/>
                    </a:moveTo>
                    <a:cubicBezTo>
                      <a:pt x="26" y="8"/>
                      <a:pt x="27" y="11"/>
                      <a:pt x="28" y="14"/>
                    </a:cubicBezTo>
                    <a:cubicBezTo>
                      <a:pt x="29" y="17"/>
                      <a:pt x="33" y="22"/>
                      <a:pt x="32" y="23"/>
                    </a:cubicBezTo>
                    <a:cubicBezTo>
                      <a:pt x="32" y="24"/>
                      <a:pt x="24" y="19"/>
                      <a:pt x="22" y="19"/>
                    </a:cubicBezTo>
                    <a:cubicBezTo>
                      <a:pt x="20" y="19"/>
                      <a:pt x="17" y="20"/>
                      <a:pt x="14" y="19"/>
                    </a:cubicBezTo>
                    <a:cubicBezTo>
                      <a:pt x="11" y="18"/>
                      <a:pt x="11" y="13"/>
                      <a:pt x="9" y="14"/>
                    </a:cubicBezTo>
                    <a:cubicBezTo>
                      <a:pt x="6" y="14"/>
                      <a:pt x="4" y="17"/>
                      <a:pt x="2" y="16"/>
                    </a:cubicBezTo>
                    <a:cubicBezTo>
                      <a:pt x="0" y="15"/>
                      <a:pt x="3" y="7"/>
                      <a:pt x="3" y="7"/>
                    </a:cubicBezTo>
                    <a:cubicBezTo>
                      <a:pt x="4" y="5"/>
                      <a:pt x="5" y="0"/>
                      <a:pt x="8" y="0"/>
                    </a:cubicBezTo>
                    <a:cubicBezTo>
                      <a:pt x="11" y="0"/>
                      <a:pt x="21" y="3"/>
                      <a:pt x="24" y="5"/>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6" name="ee4p_SH_4"/>
              <p:cNvSpPr>
                <a:spLocks/>
              </p:cNvSpPr>
              <p:nvPr>
                <p:custDataLst>
                  <p:tags r:id="rId16"/>
                </p:custDataLst>
              </p:nvPr>
            </p:nvSpPr>
            <p:spPr bwMode="auto">
              <a:xfrm>
                <a:off x="9470416" y="1199863"/>
                <a:ext cx="702135" cy="714057"/>
              </a:xfrm>
              <a:custGeom>
                <a:avLst/>
                <a:gdLst>
                  <a:gd name="T0" fmla="*/ 2147483647 w 259"/>
                  <a:gd name="T1" fmla="*/ 2147483647 h 268"/>
                  <a:gd name="T2" fmla="*/ 2147483647 w 259"/>
                  <a:gd name="T3" fmla="*/ 2147483647 h 268"/>
                  <a:gd name="T4" fmla="*/ 2147483647 w 259"/>
                  <a:gd name="T5" fmla="*/ 2147483647 h 268"/>
                  <a:gd name="T6" fmla="*/ 2147483647 w 259"/>
                  <a:gd name="T7" fmla="*/ 2147483647 h 268"/>
                  <a:gd name="T8" fmla="*/ 2147483647 w 259"/>
                  <a:gd name="T9" fmla="*/ 2147483647 h 268"/>
                  <a:gd name="T10" fmla="*/ 2147483647 w 259"/>
                  <a:gd name="T11" fmla="*/ 2147483647 h 268"/>
                  <a:gd name="T12" fmla="*/ 2147483647 w 259"/>
                  <a:gd name="T13" fmla="*/ 2147483647 h 268"/>
                  <a:gd name="T14" fmla="*/ 2147483647 w 259"/>
                  <a:gd name="T15" fmla="*/ 2147483647 h 268"/>
                  <a:gd name="T16" fmla="*/ 2147483647 w 259"/>
                  <a:gd name="T17" fmla="*/ 2147483647 h 268"/>
                  <a:gd name="T18" fmla="*/ 2147483647 w 259"/>
                  <a:gd name="T19" fmla="*/ 0 h 268"/>
                  <a:gd name="T20" fmla="*/ 2147483647 w 259"/>
                  <a:gd name="T21" fmla="*/ 2147483647 h 268"/>
                  <a:gd name="T22" fmla="*/ 2147483647 w 259"/>
                  <a:gd name="T23" fmla="*/ 2147483647 h 268"/>
                  <a:gd name="T24" fmla="*/ 2147483647 w 259"/>
                  <a:gd name="T25" fmla="*/ 2147483647 h 268"/>
                  <a:gd name="T26" fmla="*/ 2147483647 w 259"/>
                  <a:gd name="T27" fmla="*/ 2147483647 h 268"/>
                  <a:gd name="T28" fmla="*/ 2147483647 w 259"/>
                  <a:gd name="T29" fmla="*/ 2147483647 h 268"/>
                  <a:gd name="T30" fmla="*/ 2147483647 w 259"/>
                  <a:gd name="T31" fmla="*/ 2147483647 h 268"/>
                  <a:gd name="T32" fmla="*/ 2147483647 w 259"/>
                  <a:gd name="T33" fmla="*/ 2147483647 h 268"/>
                  <a:gd name="T34" fmla="*/ 2147483647 w 259"/>
                  <a:gd name="T35" fmla="*/ 2147483647 h 268"/>
                  <a:gd name="T36" fmla="*/ 2147483647 w 259"/>
                  <a:gd name="T37" fmla="*/ 2147483647 h 268"/>
                  <a:gd name="T38" fmla="*/ 2147483647 w 259"/>
                  <a:gd name="T39" fmla="*/ 2147483647 h 268"/>
                  <a:gd name="T40" fmla="*/ 2147483647 w 259"/>
                  <a:gd name="T41" fmla="*/ 2147483647 h 268"/>
                  <a:gd name="T42" fmla="*/ 2147483647 w 259"/>
                  <a:gd name="T43" fmla="*/ 2147483647 h 268"/>
                  <a:gd name="T44" fmla="*/ 2147483647 w 259"/>
                  <a:gd name="T45" fmla="*/ 2147483647 h 268"/>
                  <a:gd name="T46" fmla="*/ 2147483647 w 259"/>
                  <a:gd name="T47" fmla="*/ 2147483647 h 268"/>
                  <a:gd name="T48" fmla="*/ 2147483647 w 259"/>
                  <a:gd name="T49" fmla="*/ 2147483647 h 268"/>
                  <a:gd name="T50" fmla="*/ 2147483647 w 259"/>
                  <a:gd name="T51" fmla="*/ 2147483647 h 268"/>
                  <a:gd name="T52" fmla="*/ 2147483647 w 259"/>
                  <a:gd name="T53" fmla="*/ 2147483647 h 268"/>
                  <a:gd name="T54" fmla="*/ 2147483647 w 259"/>
                  <a:gd name="T55" fmla="*/ 2147483647 h 268"/>
                  <a:gd name="T56" fmla="*/ 2147483647 w 259"/>
                  <a:gd name="T57" fmla="*/ 2147483647 h 268"/>
                  <a:gd name="T58" fmla="*/ 2147483647 w 259"/>
                  <a:gd name="T59" fmla="*/ 2147483647 h 268"/>
                  <a:gd name="T60" fmla="*/ 2147483647 w 259"/>
                  <a:gd name="T61" fmla="*/ 2147483647 h 268"/>
                  <a:gd name="T62" fmla="*/ 2147483647 w 259"/>
                  <a:gd name="T63" fmla="*/ 2147483647 h 268"/>
                  <a:gd name="T64" fmla="*/ 2147483647 w 259"/>
                  <a:gd name="T65" fmla="*/ 2147483647 h 268"/>
                  <a:gd name="T66" fmla="*/ 2147483647 w 259"/>
                  <a:gd name="T67" fmla="*/ 2147483647 h 268"/>
                  <a:gd name="T68" fmla="*/ 2147483647 w 259"/>
                  <a:gd name="T69" fmla="*/ 2147483647 h 268"/>
                  <a:gd name="T70" fmla="*/ 2147483647 w 259"/>
                  <a:gd name="T71" fmla="*/ 2147483647 h 268"/>
                  <a:gd name="T72" fmla="*/ 2147483647 w 259"/>
                  <a:gd name="T73" fmla="*/ 2147483647 h 268"/>
                  <a:gd name="T74" fmla="*/ 2147483647 w 259"/>
                  <a:gd name="T75" fmla="*/ 2147483647 h 268"/>
                  <a:gd name="T76" fmla="*/ 2147483647 w 259"/>
                  <a:gd name="T77" fmla="*/ 2147483647 h 268"/>
                  <a:gd name="T78" fmla="*/ 2147483647 w 259"/>
                  <a:gd name="T79" fmla="*/ 2147483647 h 268"/>
                  <a:gd name="T80" fmla="*/ 2147483647 w 259"/>
                  <a:gd name="T81" fmla="*/ 2147483647 h 268"/>
                  <a:gd name="T82" fmla="*/ 2147483647 w 259"/>
                  <a:gd name="T83" fmla="*/ 2147483647 h 268"/>
                  <a:gd name="T84" fmla="*/ 2147483647 w 259"/>
                  <a:gd name="T85" fmla="*/ 2147483647 h 268"/>
                  <a:gd name="T86" fmla="*/ 2147483647 w 259"/>
                  <a:gd name="T87" fmla="*/ 2147483647 h 268"/>
                  <a:gd name="T88" fmla="*/ 2147483647 w 259"/>
                  <a:gd name="T89" fmla="*/ 2147483647 h 268"/>
                  <a:gd name="T90" fmla="*/ 2147483647 w 259"/>
                  <a:gd name="T91" fmla="*/ 2147483647 h 268"/>
                  <a:gd name="T92" fmla="*/ 2147483647 w 259"/>
                  <a:gd name="T93" fmla="*/ 2147483647 h 268"/>
                  <a:gd name="T94" fmla="*/ 2147483647 w 259"/>
                  <a:gd name="T95" fmla="*/ 2147483647 h 268"/>
                  <a:gd name="T96" fmla="*/ 2147483647 w 259"/>
                  <a:gd name="T97" fmla="*/ 2147483647 h 268"/>
                  <a:gd name="T98" fmla="*/ 2147483647 w 259"/>
                  <a:gd name="T99" fmla="*/ 2147483647 h 268"/>
                  <a:gd name="T100" fmla="*/ 2147483647 w 259"/>
                  <a:gd name="T101" fmla="*/ 2147483647 h 268"/>
                  <a:gd name="T102" fmla="*/ 2147483647 w 259"/>
                  <a:gd name="T103" fmla="*/ 2147483647 h 268"/>
                  <a:gd name="T104" fmla="*/ 2147483647 w 259"/>
                  <a:gd name="T105" fmla="*/ 2147483647 h 2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9"/>
                  <a:gd name="T160" fmla="*/ 0 h 268"/>
                  <a:gd name="T161" fmla="*/ 259 w 259"/>
                  <a:gd name="T162" fmla="*/ 268 h 2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9" h="268">
                    <a:moveTo>
                      <a:pt x="0" y="106"/>
                    </a:moveTo>
                    <a:cubicBezTo>
                      <a:pt x="0" y="104"/>
                      <a:pt x="3" y="90"/>
                      <a:pt x="6" y="89"/>
                    </a:cubicBezTo>
                    <a:cubicBezTo>
                      <a:pt x="13" y="86"/>
                      <a:pt x="23" y="88"/>
                      <a:pt x="27" y="88"/>
                    </a:cubicBezTo>
                    <a:cubicBezTo>
                      <a:pt x="31" y="87"/>
                      <a:pt x="36" y="84"/>
                      <a:pt x="38" y="82"/>
                    </a:cubicBezTo>
                    <a:cubicBezTo>
                      <a:pt x="39" y="80"/>
                      <a:pt x="45" y="78"/>
                      <a:pt x="45" y="76"/>
                    </a:cubicBezTo>
                    <a:cubicBezTo>
                      <a:pt x="45" y="74"/>
                      <a:pt x="44" y="70"/>
                      <a:pt x="42" y="69"/>
                    </a:cubicBezTo>
                    <a:cubicBezTo>
                      <a:pt x="41" y="67"/>
                      <a:pt x="35" y="77"/>
                      <a:pt x="33" y="77"/>
                    </a:cubicBezTo>
                    <a:cubicBezTo>
                      <a:pt x="30" y="77"/>
                      <a:pt x="23" y="77"/>
                      <a:pt x="23" y="72"/>
                    </a:cubicBezTo>
                    <a:cubicBezTo>
                      <a:pt x="23" y="68"/>
                      <a:pt x="23" y="69"/>
                      <a:pt x="26" y="68"/>
                    </a:cubicBezTo>
                    <a:cubicBezTo>
                      <a:pt x="29" y="66"/>
                      <a:pt x="36" y="66"/>
                      <a:pt x="37" y="65"/>
                    </a:cubicBezTo>
                    <a:cubicBezTo>
                      <a:pt x="38" y="64"/>
                      <a:pt x="36" y="63"/>
                      <a:pt x="34" y="59"/>
                    </a:cubicBezTo>
                    <a:cubicBezTo>
                      <a:pt x="32" y="56"/>
                      <a:pt x="32" y="55"/>
                      <a:pt x="31" y="54"/>
                    </a:cubicBezTo>
                    <a:cubicBezTo>
                      <a:pt x="30" y="53"/>
                      <a:pt x="25" y="56"/>
                      <a:pt x="24" y="54"/>
                    </a:cubicBezTo>
                    <a:cubicBezTo>
                      <a:pt x="23" y="52"/>
                      <a:pt x="28" y="50"/>
                      <a:pt x="26" y="47"/>
                    </a:cubicBezTo>
                    <a:cubicBezTo>
                      <a:pt x="25" y="43"/>
                      <a:pt x="21" y="42"/>
                      <a:pt x="19" y="39"/>
                    </a:cubicBezTo>
                    <a:cubicBezTo>
                      <a:pt x="17" y="36"/>
                      <a:pt x="15" y="34"/>
                      <a:pt x="14" y="31"/>
                    </a:cubicBezTo>
                    <a:cubicBezTo>
                      <a:pt x="13" y="29"/>
                      <a:pt x="19" y="28"/>
                      <a:pt x="16" y="25"/>
                    </a:cubicBezTo>
                    <a:cubicBezTo>
                      <a:pt x="13" y="21"/>
                      <a:pt x="11" y="19"/>
                      <a:pt x="8" y="14"/>
                    </a:cubicBezTo>
                    <a:cubicBezTo>
                      <a:pt x="6" y="9"/>
                      <a:pt x="6" y="7"/>
                      <a:pt x="6" y="5"/>
                    </a:cubicBezTo>
                    <a:cubicBezTo>
                      <a:pt x="6" y="3"/>
                      <a:pt x="9" y="0"/>
                      <a:pt x="9" y="0"/>
                    </a:cubicBezTo>
                    <a:cubicBezTo>
                      <a:pt x="9" y="0"/>
                      <a:pt x="23" y="0"/>
                      <a:pt x="26" y="1"/>
                    </a:cubicBezTo>
                    <a:cubicBezTo>
                      <a:pt x="29" y="1"/>
                      <a:pt x="39" y="3"/>
                      <a:pt x="43" y="5"/>
                    </a:cubicBezTo>
                    <a:cubicBezTo>
                      <a:pt x="47" y="6"/>
                      <a:pt x="57" y="6"/>
                      <a:pt x="61" y="9"/>
                    </a:cubicBezTo>
                    <a:cubicBezTo>
                      <a:pt x="64" y="12"/>
                      <a:pt x="72" y="17"/>
                      <a:pt x="72" y="19"/>
                    </a:cubicBezTo>
                    <a:cubicBezTo>
                      <a:pt x="72" y="22"/>
                      <a:pt x="78" y="21"/>
                      <a:pt x="80" y="20"/>
                    </a:cubicBezTo>
                    <a:cubicBezTo>
                      <a:pt x="81" y="19"/>
                      <a:pt x="82" y="14"/>
                      <a:pt x="85" y="14"/>
                    </a:cubicBezTo>
                    <a:cubicBezTo>
                      <a:pt x="88" y="14"/>
                      <a:pt x="89" y="14"/>
                      <a:pt x="91" y="14"/>
                    </a:cubicBezTo>
                    <a:cubicBezTo>
                      <a:pt x="93" y="14"/>
                      <a:pt x="92" y="17"/>
                      <a:pt x="94" y="16"/>
                    </a:cubicBezTo>
                    <a:cubicBezTo>
                      <a:pt x="96" y="16"/>
                      <a:pt x="100" y="12"/>
                      <a:pt x="103" y="14"/>
                    </a:cubicBezTo>
                    <a:cubicBezTo>
                      <a:pt x="106" y="16"/>
                      <a:pt x="119" y="19"/>
                      <a:pt x="121" y="22"/>
                    </a:cubicBezTo>
                    <a:cubicBezTo>
                      <a:pt x="123" y="24"/>
                      <a:pt x="126" y="29"/>
                      <a:pt x="129" y="29"/>
                    </a:cubicBezTo>
                    <a:cubicBezTo>
                      <a:pt x="132" y="29"/>
                      <a:pt x="134" y="24"/>
                      <a:pt x="134" y="23"/>
                    </a:cubicBezTo>
                    <a:cubicBezTo>
                      <a:pt x="135" y="22"/>
                      <a:pt x="137" y="21"/>
                      <a:pt x="138" y="24"/>
                    </a:cubicBezTo>
                    <a:cubicBezTo>
                      <a:pt x="140" y="27"/>
                      <a:pt x="140" y="34"/>
                      <a:pt x="142" y="35"/>
                    </a:cubicBezTo>
                    <a:cubicBezTo>
                      <a:pt x="143" y="37"/>
                      <a:pt x="147" y="39"/>
                      <a:pt x="147" y="42"/>
                    </a:cubicBezTo>
                    <a:cubicBezTo>
                      <a:pt x="147" y="44"/>
                      <a:pt x="146" y="63"/>
                      <a:pt x="145" y="65"/>
                    </a:cubicBezTo>
                    <a:cubicBezTo>
                      <a:pt x="145" y="67"/>
                      <a:pt x="135" y="74"/>
                      <a:pt x="133" y="75"/>
                    </a:cubicBezTo>
                    <a:cubicBezTo>
                      <a:pt x="130" y="76"/>
                      <a:pt x="127" y="77"/>
                      <a:pt x="126" y="77"/>
                    </a:cubicBezTo>
                    <a:cubicBezTo>
                      <a:pt x="125" y="77"/>
                      <a:pt x="126" y="82"/>
                      <a:pt x="129" y="83"/>
                    </a:cubicBezTo>
                    <a:cubicBezTo>
                      <a:pt x="131" y="84"/>
                      <a:pt x="133" y="82"/>
                      <a:pt x="136" y="82"/>
                    </a:cubicBezTo>
                    <a:cubicBezTo>
                      <a:pt x="139" y="81"/>
                      <a:pt x="151" y="77"/>
                      <a:pt x="154" y="77"/>
                    </a:cubicBezTo>
                    <a:cubicBezTo>
                      <a:pt x="156" y="77"/>
                      <a:pt x="162" y="79"/>
                      <a:pt x="163" y="81"/>
                    </a:cubicBezTo>
                    <a:cubicBezTo>
                      <a:pt x="163" y="84"/>
                      <a:pt x="158" y="84"/>
                      <a:pt x="158" y="86"/>
                    </a:cubicBezTo>
                    <a:cubicBezTo>
                      <a:pt x="158" y="89"/>
                      <a:pt x="161" y="90"/>
                      <a:pt x="159" y="92"/>
                    </a:cubicBezTo>
                    <a:cubicBezTo>
                      <a:pt x="158" y="94"/>
                      <a:pt x="155" y="96"/>
                      <a:pt x="155" y="99"/>
                    </a:cubicBezTo>
                    <a:cubicBezTo>
                      <a:pt x="155" y="102"/>
                      <a:pt x="155" y="101"/>
                      <a:pt x="154" y="103"/>
                    </a:cubicBezTo>
                    <a:cubicBezTo>
                      <a:pt x="153" y="105"/>
                      <a:pt x="154" y="107"/>
                      <a:pt x="155" y="107"/>
                    </a:cubicBezTo>
                    <a:cubicBezTo>
                      <a:pt x="156" y="107"/>
                      <a:pt x="158" y="105"/>
                      <a:pt x="159" y="103"/>
                    </a:cubicBezTo>
                    <a:cubicBezTo>
                      <a:pt x="161" y="102"/>
                      <a:pt x="162" y="98"/>
                      <a:pt x="163" y="97"/>
                    </a:cubicBezTo>
                    <a:cubicBezTo>
                      <a:pt x="163" y="95"/>
                      <a:pt x="166" y="90"/>
                      <a:pt x="168" y="89"/>
                    </a:cubicBezTo>
                    <a:cubicBezTo>
                      <a:pt x="169" y="89"/>
                      <a:pt x="174" y="87"/>
                      <a:pt x="175" y="86"/>
                    </a:cubicBezTo>
                    <a:cubicBezTo>
                      <a:pt x="176" y="85"/>
                      <a:pt x="179" y="87"/>
                      <a:pt x="180" y="88"/>
                    </a:cubicBezTo>
                    <a:cubicBezTo>
                      <a:pt x="182" y="88"/>
                      <a:pt x="186" y="91"/>
                      <a:pt x="189" y="93"/>
                    </a:cubicBezTo>
                    <a:cubicBezTo>
                      <a:pt x="192" y="94"/>
                      <a:pt x="202" y="96"/>
                      <a:pt x="204" y="98"/>
                    </a:cubicBezTo>
                    <a:cubicBezTo>
                      <a:pt x="205" y="100"/>
                      <a:pt x="209" y="107"/>
                      <a:pt x="211" y="107"/>
                    </a:cubicBezTo>
                    <a:cubicBezTo>
                      <a:pt x="213" y="107"/>
                      <a:pt x="220" y="109"/>
                      <a:pt x="222" y="107"/>
                    </a:cubicBezTo>
                    <a:cubicBezTo>
                      <a:pt x="226" y="104"/>
                      <a:pt x="230" y="99"/>
                      <a:pt x="234" y="97"/>
                    </a:cubicBezTo>
                    <a:cubicBezTo>
                      <a:pt x="237" y="95"/>
                      <a:pt x="240" y="94"/>
                      <a:pt x="242" y="96"/>
                    </a:cubicBezTo>
                    <a:cubicBezTo>
                      <a:pt x="245" y="97"/>
                      <a:pt x="245" y="97"/>
                      <a:pt x="248" y="97"/>
                    </a:cubicBezTo>
                    <a:cubicBezTo>
                      <a:pt x="250" y="96"/>
                      <a:pt x="253" y="93"/>
                      <a:pt x="254" y="93"/>
                    </a:cubicBezTo>
                    <a:cubicBezTo>
                      <a:pt x="255" y="93"/>
                      <a:pt x="259" y="96"/>
                      <a:pt x="255" y="100"/>
                    </a:cubicBezTo>
                    <a:cubicBezTo>
                      <a:pt x="251" y="103"/>
                      <a:pt x="252" y="106"/>
                      <a:pt x="252" y="107"/>
                    </a:cubicBezTo>
                    <a:cubicBezTo>
                      <a:pt x="252" y="109"/>
                      <a:pt x="254" y="126"/>
                      <a:pt x="254" y="127"/>
                    </a:cubicBezTo>
                    <a:cubicBezTo>
                      <a:pt x="253" y="128"/>
                      <a:pt x="254" y="129"/>
                      <a:pt x="249" y="130"/>
                    </a:cubicBezTo>
                    <a:cubicBezTo>
                      <a:pt x="243" y="132"/>
                      <a:pt x="239" y="136"/>
                      <a:pt x="237" y="138"/>
                    </a:cubicBezTo>
                    <a:cubicBezTo>
                      <a:pt x="236" y="141"/>
                      <a:pt x="233" y="146"/>
                      <a:pt x="231" y="146"/>
                    </a:cubicBezTo>
                    <a:cubicBezTo>
                      <a:pt x="229" y="146"/>
                      <a:pt x="224" y="144"/>
                      <a:pt x="223" y="145"/>
                    </a:cubicBezTo>
                    <a:cubicBezTo>
                      <a:pt x="222" y="146"/>
                      <a:pt x="217" y="151"/>
                      <a:pt x="218" y="154"/>
                    </a:cubicBezTo>
                    <a:cubicBezTo>
                      <a:pt x="220" y="157"/>
                      <a:pt x="220" y="162"/>
                      <a:pt x="223" y="162"/>
                    </a:cubicBezTo>
                    <a:cubicBezTo>
                      <a:pt x="226" y="162"/>
                      <a:pt x="226" y="162"/>
                      <a:pt x="228" y="163"/>
                    </a:cubicBezTo>
                    <a:cubicBezTo>
                      <a:pt x="230" y="163"/>
                      <a:pt x="230" y="169"/>
                      <a:pt x="232" y="169"/>
                    </a:cubicBezTo>
                    <a:cubicBezTo>
                      <a:pt x="232" y="169"/>
                      <a:pt x="232" y="174"/>
                      <a:pt x="228" y="179"/>
                    </a:cubicBezTo>
                    <a:cubicBezTo>
                      <a:pt x="223" y="183"/>
                      <a:pt x="220" y="185"/>
                      <a:pt x="220" y="196"/>
                    </a:cubicBezTo>
                    <a:cubicBezTo>
                      <a:pt x="219" y="200"/>
                      <a:pt x="223" y="212"/>
                      <a:pt x="227" y="212"/>
                    </a:cubicBezTo>
                    <a:cubicBezTo>
                      <a:pt x="231" y="212"/>
                      <a:pt x="241" y="224"/>
                      <a:pt x="237" y="228"/>
                    </a:cubicBezTo>
                    <a:cubicBezTo>
                      <a:pt x="233" y="233"/>
                      <a:pt x="227" y="244"/>
                      <a:pt x="223" y="246"/>
                    </a:cubicBezTo>
                    <a:cubicBezTo>
                      <a:pt x="219" y="247"/>
                      <a:pt x="207" y="251"/>
                      <a:pt x="207" y="254"/>
                    </a:cubicBezTo>
                    <a:cubicBezTo>
                      <a:pt x="205" y="267"/>
                      <a:pt x="205" y="267"/>
                      <a:pt x="205" y="267"/>
                    </a:cubicBezTo>
                    <a:cubicBezTo>
                      <a:pt x="200" y="268"/>
                      <a:pt x="194" y="268"/>
                      <a:pt x="192" y="266"/>
                    </a:cubicBezTo>
                    <a:cubicBezTo>
                      <a:pt x="187" y="263"/>
                      <a:pt x="177" y="259"/>
                      <a:pt x="173" y="259"/>
                    </a:cubicBezTo>
                    <a:cubicBezTo>
                      <a:pt x="173" y="259"/>
                      <a:pt x="171" y="252"/>
                      <a:pt x="169" y="250"/>
                    </a:cubicBezTo>
                    <a:cubicBezTo>
                      <a:pt x="167" y="247"/>
                      <a:pt x="163" y="242"/>
                      <a:pt x="161" y="238"/>
                    </a:cubicBezTo>
                    <a:cubicBezTo>
                      <a:pt x="160" y="234"/>
                      <a:pt x="162" y="228"/>
                      <a:pt x="165" y="225"/>
                    </a:cubicBezTo>
                    <a:cubicBezTo>
                      <a:pt x="167" y="222"/>
                      <a:pt x="168" y="209"/>
                      <a:pt x="164" y="209"/>
                    </a:cubicBezTo>
                    <a:cubicBezTo>
                      <a:pt x="160" y="209"/>
                      <a:pt x="156" y="208"/>
                      <a:pt x="153" y="208"/>
                    </a:cubicBezTo>
                    <a:cubicBezTo>
                      <a:pt x="151" y="208"/>
                      <a:pt x="145" y="214"/>
                      <a:pt x="141" y="217"/>
                    </a:cubicBezTo>
                    <a:cubicBezTo>
                      <a:pt x="138" y="220"/>
                      <a:pt x="125" y="220"/>
                      <a:pt x="123" y="223"/>
                    </a:cubicBezTo>
                    <a:cubicBezTo>
                      <a:pt x="123" y="223"/>
                      <a:pt x="114" y="231"/>
                      <a:pt x="111" y="235"/>
                    </a:cubicBezTo>
                    <a:cubicBezTo>
                      <a:pt x="106" y="233"/>
                      <a:pt x="95" y="228"/>
                      <a:pt x="92" y="219"/>
                    </a:cubicBezTo>
                    <a:cubicBezTo>
                      <a:pt x="89" y="211"/>
                      <a:pt x="90" y="210"/>
                      <a:pt x="86" y="201"/>
                    </a:cubicBezTo>
                    <a:cubicBezTo>
                      <a:pt x="83" y="193"/>
                      <a:pt x="82" y="182"/>
                      <a:pt x="77" y="180"/>
                    </a:cubicBezTo>
                    <a:cubicBezTo>
                      <a:pt x="73" y="178"/>
                      <a:pt x="69" y="178"/>
                      <a:pt x="69" y="178"/>
                    </a:cubicBezTo>
                    <a:cubicBezTo>
                      <a:pt x="51" y="178"/>
                      <a:pt x="51" y="178"/>
                      <a:pt x="51" y="178"/>
                    </a:cubicBezTo>
                    <a:cubicBezTo>
                      <a:pt x="51" y="178"/>
                      <a:pt x="40" y="177"/>
                      <a:pt x="38" y="176"/>
                    </a:cubicBezTo>
                    <a:cubicBezTo>
                      <a:pt x="37" y="176"/>
                      <a:pt x="23" y="155"/>
                      <a:pt x="24" y="153"/>
                    </a:cubicBezTo>
                    <a:cubicBezTo>
                      <a:pt x="25" y="150"/>
                      <a:pt x="27" y="150"/>
                      <a:pt x="29" y="150"/>
                    </a:cubicBezTo>
                    <a:cubicBezTo>
                      <a:pt x="31" y="150"/>
                      <a:pt x="36" y="156"/>
                      <a:pt x="39" y="154"/>
                    </a:cubicBezTo>
                    <a:cubicBezTo>
                      <a:pt x="42" y="153"/>
                      <a:pt x="43" y="144"/>
                      <a:pt x="43" y="143"/>
                    </a:cubicBezTo>
                    <a:cubicBezTo>
                      <a:pt x="43" y="143"/>
                      <a:pt x="41" y="135"/>
                      <a:pt x="38" y="135"/>
                    </a:cubicBezTo>
                    <a:cubicBezTo>
                      <a:pt x="34" y="134"/>
                      <a:pt x="29" y="138"/>
                      <a:pt x="26" y="137"/>
                    </a:cubicBezTo>
                    <a:cubicBezTo>
                      <a:pt x="24" y="136"/>
                      <a:pt x="22" y="124"/>
                      <a:pt x="24" y="122"/>
                    </a:cubicBezTo>
                    <a:cubicBezTo>
                      <a:pt x="26" y="119"/>
                      <a:pt x="26" y="114"/>
                      <a:pt x="28" y="114"/>
                    </a:cubicBezTo>
                    <a:cubicBezTo>
                      <a:pt x="31" y="113"/>
                      <a:pt x="35" y="110"/>
                      <a:pt x="35" y="108"/>
                    </a:cubicBezTo>
                    <a:cubicBezTo>
                      <a:pt x="35" y="106"/>
                      <a:pt x="36" y="104"/>
                      <a:pt x="36" y="104"/>
                    </a:cubicBezTo>
                    <a:cubicBezTo>
                      <a:pt x="36" y="104"/>
                      <a:pt x="27" y="105"/>
                      <a:pt x="23" y="106"/>
                    </a:cubicBezTo>
                    <a:cubicBezTo>
                      <a:pt x="19" y="107"/>
                      <a:pt x="13" y="109"/>
                      <a:pt x="11" y="110"/>
                    </a:cubicBezTo>
                    <a:cubicBezTo>
                      <a:pt x="9" y="111"/>
                      <a:pt x="0" y="109"/>
                      <a:pt x="0" y="106"/>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7" name="ee4p_SH_5"/>
              <p:cNvSpPr>
                <a:spLocks/>
              </p:cNvSpPr>
              <p:nvPr>
                <p:custDataLst>
                  <p:tags r:id="rId17"/>
                </p:custDataLst>
              </p:nvPr>
            </p:nvSpPr>
            <p:spPr bwMode="auto">
              <a:xfrm>
                <a:off x="9471795" y="1357037"/>
                <a:ext cx="42763" cy="39293"/>
              </a:xfrm>
              <a:custGeom>
                <a:avLst/>
                <a:gdLst>
                  <a:gd name="T0" fmla="*/ 2147483647 w 15"/>
                  <a:gd name="T1" fmla="*/ 2147483647 h 15"/>
                  <a:gd name="T2" fmla="*/ 0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3" y="14"/>
                    </a:moveTo>
                    <a:cubicBezTo>
                      <a:pt x="1" y="14"/>
                      <a:pt x="0" y="8"/>
                      <a:pt x="0" y="6"/>
                    </a:cubicBezTo>
                    <a:cubicBezTo>
                      <a:pt x="0" y="4"/>
                      <a:pt x="2" y="3"/>
                      <a:pt x="5" y="2"/>
                    </a:cubicBezTo>
                    <a:cubicBezTo>
                      <a:pt x="5" y="2"/>
                      <a:pt x="13" y="0"/>
                      <a:pt x="14" y="1"/>
                    </a:cubicBezTo>
                    <a:cubicBezTo>
                      <a:pt x="15" y="2"/>
                      <a:pt x="11" y="9"/>
                      <a:pt x="11" y="12"/>
                    </a:cubicBezTo>
                    <a:cubicBezTo>
                      <a:pt x="10" y="15"/>
                      <a:pt x="5" y="14"/>
                      <a:pt x="3" y="1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8" name="ee4p_SH_6"/>
              <p:cNvSpPr>
                <a:spLocks/>
              </p:cNvSpPr>
              <p:nvPr>
                <p:custDataLst>
                  <p:tags r:id="rId18"/>
                </p:custDataLst>
              </p:nvPr>
            </p:nvSpPr>
            <p:spPr bwMode="auto">
              <a:xfrm>
                <a:off x="9415238" y="1268966"/>
                <a:ext cx="62075" cy="40648"/>
              </a:xfrm>
              <a:custGeom>
                <a:avLst/>
                <a:gdLst>
                  <a:gd name="T0" fmla="*/ 2147483647 w 23"/>
                  <a:gd name="T1" fmla="*/ 2147483647 h 15"/>
                  <a:gd name="T2" fmla="*/ 2147483647 w 23"/>
                  <a:gd name="T3" fmla="*/ 2147483647 h 15"/>
                  <a:gd name="T4" fmla="*/ 2147483647 w 23"/>
                  <a:gd name="T5" fmla="*/ 2147483647 h 15"/>
                  <a:gd name="T6" fmla="*/ 2147483647 w 23"/>
                  <a:gd name="T7" fmla="*/ 2147483647 h 15"/>
                  <a:gd name="T8" fmla="*/ 2147483647 w 23"/>
                  <a:gd name="T9" fmla="*/ 2147483647 h 15"/>
                  <a:gd name="T10" fmla="*/ 2147483647 w 23"/>
                  <a:gd name="T11" fmla="*/ 2147483647 h 15"/>
                  <a:gd name="T12" fmla="*/ 2147483647 w 23"/>
                  <a:gd name="T13" fmla="*/ 2147483647 h 15"/>
                  <a:gd name="T14" fmla="*/ 2147483647 w 23"/>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5"/>
                  <a:gd name="T26" fmla="*/ 23 w 2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5">
                    <a:moveTo>
                      <a:pt x="12" y="14"/>
                    </a:moveTo>
                    <a:cubicBezTo>
                      <a:pt x="11" y="13"/>
                      <a:pt x="10" y="10"/>
                      <a:pt x="10" y="10"/>
                    </a:cubicBezTo>
                    <a:cubicBezTo>
                      <a:pt x="4" y="10"/>
                      <a:pt x="4" y="10"/>
                      <a:pt x="4" y="10"/>
                    </a:cubicBezTo>
                    <a:cubicBezTo>
                      <a:pt x="3" y="8"/>
                      <a:pt x="0" y="3"/>
                      <a:pt x="5" y="2"/>
                    </a:cubicBezTo>
                    <a:cubicBezTo>
                      <a:pt x="10" y="1"/>
                      <a:pt x="14" y="1"/>
                      <a:pt x="18" y="1"/>
                    </a:cubicBezTo>
                    <a:cubicBezTo>
                      <a:pt x="21" y="0"/>
                      <a:pt x="22" y="1"/>
                      <a:pt x="22" y="5"/>
                    </a:cubicBezTo>
                    <a:cubicBezTo>
                      <a:pt x="23" y="9"/>
                      <a:pt x="21" y="11"/>
                      <a:pt x="21" y="13"/>
                    </a:cubicBezTo>
                    <a:cubicBezTo>
                      <a:pt x="20" y="15"/>
                      <a:pt x="14" y="14"/>
                      <a:pt x="12" y="1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69" name="ee4p_SH_7"/>
              <p:cNvSpPr>
                <a:spLocks/>
              </p:cNvSpPr>
              <p:nvPr>
                <p:custDataLst>
                  <p:tags r:id="rId19"/>
                </p:custDataLst>
              </p:nvPr>
            </p:nvSpPr>
            <p:spPr bwMode="auto">
              <a:xfrm>
                <a:off x="9391788" y="1130761"/>
                <a:ext cx="62075" cy="138205"/>
              </a:xfrm>
              <a:custGeom>
                <a:avLst/>
                <a:gdLst>
                  <a:gd name="T0" fmla="*/ 2147483647 w 23"/>
                  <a:gd name="T1" fmla="*/ 2147483647 h 52"/>
                  <a:gd name="T2" fmla="*/ 2147483647 w 23"/>
                  <a:gd name="T3" fmla="*/ 2147483647 h 52"/>
                  <a:gd name="T4" fmla="*/ 2147483647 w 23"/>
                  <a:gd name="T5" fmla="*/ 2147483647 h 52"/>
                  <a:gd name="T6" fmla="*/ 2147483647 w 23"/>
                  <a:gd name="T7" fmla="*/ 2147483647 h 52"/>
                  <a:gd name="T8" fmla="*/ 2147483647 w 23"/>
                  <a:gd name="T9" fmla="*/ 2147483647 h 52"/>
                  <a:gd name="T10" fmla="*/ 0 w 23"/>
                  <a:gd name="T11" fmla="*/ 2147483647 h 52"/>
                  <a:gd name="T12" fmla="*/ 2147483647 w 23"/>
                  <a:gd name="T13" fmla="*/ 2147483647 h 52"/>
                  <a:gd name="T14" fmla="*/ 2147483647 w 23"/>
                  <a:gd name="T15" fmla="*/ 2147483647 h 52"/>
                  <a:gd name="T16" fmla="*/ 2147483647 w 23"/>
                  <a:gd name="T17" fmla="*/ 0 h 52"/>
                  <a:gd name="T18" fmla="*/ 2147483647 w 23"/>
                  <a:gd name="T19" fmla="*/ 2147483647 h 52"/>
                  <a:gd name="T20" fmla="*/ 2147483647 w 23"/>
                  <a:gd name="T21" fmla="*/ 2147483647 h 52"/>
                  <a:gd name="T22" fmla="*/ 2147483647 w 23"/>
                  <a:gd name="T23" fmla="*/ 2147483647 h 52"/>
                  <a:gd name="T24" fmla="*/ 2147483647 w 23"/>
                  <a:gd name="T25" fmla="*/ 2147483647 h 52"/>
                  <a:gd name="T26" fmla="*/ 2147483647 w 23"/>
                  <a:gd name="T27" fmla="*/ 2147483647 h 52"/>
                  <a:gd name="T28" fmla="*/ 2147483647 w 23"/>
                  <a:gd name="T29" fmla="*/ 2147483647 h 52"/>
                  <a:gd name="T30" fmla="*/ 2147483647 w 23"/>
                  <a:gd name="T31" fmla="*/ 2147483647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52"/>
                  <a:gd name="T50" fmla="*/ 23 w 23"/>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52">
                    <a:moveTo>
                      <a:pt x="8" y="31"/>
                    </a:moveTo>
                    <a:cubicBezTo>
                      <a:pt x="6" y="31"/>
                      <a:pt x="7" y="33"/>
                      <a:pt x="6" y="36"/>
                    </a:cubicBezTo>
                    <a:cubicBezTo>
                      <a:pt x="5" y="39"/>
                      <a:pt x="5" y="42"/>
                      <a:pt x="5" y="47"/>
                    </a:cubicBezTo>
                    <a:cubicBezTo>
                      <a:pt x="5" y="51"/>
                      <a:pt x="4" y="52"/>
                      <a:pt x="2" y="52"/>
                    </a:cubicBezTo>
                    <a:cubicBezTo>
                      <a:pt x="0" y="52"/>
                      <a:pt x="1" y="51"/>
                      <a:pt x="1" y="50"/>
                    </a:cubicBezTo>
                    <a:cubicBezTo>
                      <a:pt x="1" y="48"/>
                      <a:pt x="0" y="39"/>
                      <a:pt x="0" y="36"/>
                    </a:cubicBezTo>
                    <a:cubicBezTo>
                      <a:pt x="0" y="32"/>
                      <a:pt x="1" y="26"/>
                      <a:pt x="2" y="22"/>
                    </a:cubicBezTo>
                    <a:cubicBezTo>
                      <a:pt x="4" y="18"/>
                      <a:pt x="7" y="11"/>
                      <a:pt x="8" y="9"/>
                    </a:cubicBezTo>
                    <a:cubicBezTo>
                      <a:pt x="9" y="7"/>
                      <a:pt x="12" y="0"/>
                      <a:pt x="15" y="0"/>
                    </a:cubicBezTo>
                    <a:cubicBezTo>
                      <a:pt x="17" y="0"/>
                      <a:pt x="20" y="6"/>
                      <a:pt x="20" y="6"/>
                    </a:cubicBezTo>
                    <a:cubicBezTo>
                      <a:pt x="20" y="6"/>
                      <a:pt x="18" y="9"/>
                      <a:pt x="15" y="10"/>
                    </a:cubicBezTo>
                    <a:cubicBezTo>
                      <a:pt x="13" y="12"/>
                      <a:pt x="11" y="15"/>
                      <a:pt x="11" y="18"/>
                    </a:cubicBezTo>
                    <a:cubicBezTo>
                      <a:pt x="11" y="21"/>
                      <a:pt x="11" y="25"/>
                      <a:pt x="14" y="27"/>
                    </a:cubicBezTo>
                    <a:cubicBezTo>
                      <a:pt x="17" y="29"/>
                      <a:pt x="23" y="30"/>
                      <a:pt x="23" y="32"/>
                    </a:cubicBezTo>
                    <a:cubicBezTo>
                      <a:pt x="23" y="33"/>
                      <a:pt x="16" y="36"/>
                      <a:pt x="13" y="36"/>
                    </a:cubicBezTo>
                    <a:cubicBezTo>
                      <a:pt x="12" y="36"/>
                      <a:pt x="9" y="31"/>
                      <a:pt x="8" y="31"/>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0" name="ee4p_HE_1"/>
              <p:cNvSpPr>
                <a:spLocks/>
              </p:cNvSpPr>
              <p:nvPr>
                <p:custDataLst>
                  <p:tags r:id="rId20"/>
                </p:custDataLst>
              </p:nvPr>
            </p:nvSpPr>
            <p:spPr bwMode="auto">
              <a:xfrm>
                <a:off x="9158662" y="2694372"/>
                <a:ext cx="746277" cy="998597"/>
              </a:xfrm>
              <a:custGeom>
                <a:avLst/>
                <a:gdLst>
                  <a:gd name="T0" fmla="*/ 2147483647 w 275"/>
                  <a:gd name="T1" fmla="*/ 2147483647 h 375"/>
                  <a:gd name="T2" fmla="*/ 2147483647 w 275"/>
                  <a:gd name="T3" fmla="*/ 2147483647 h 375"/>
                  <a:gd name="T4" fmla="*/ 2147483647 w 275"/>
                  <a:gd name="T5" fmla="*/ 2147483647 h 375"/>
                  <a:gd name="T6" fmla="*/ 2147483647 w 275"/>
                  <a:gd name="T7" fmla="*/ 2147483647 h 375"/>
                  <a:gd name="T8" fmla="*/ 2147483647 w 275"/>
                  <a:gd name="T9" fmla="*/ 2147483647 h 375"/>
                  <a:gd name="T10" fmla="*/ 2147483647 w 275"/>
                  <a:gd name="T11" fmla="*/ 2147483647 h 375"/>
                  <a:gd name="T12" fmla="*/ 2147483647 w 275"/>
                  <a:gd name="T13" fmla="*/ 2147483647 h 375"/>
                  <a:gd name="T14" fmla="*/ 2147483647 w 275"/>
                  <a:gd name="T15" fmla="*/ 2147483647 h 375"/>
                  <a:gd name="T16" fmla="*/ 2147483647 w 275"/>
                  <a:gd name="T17" fmla="*/ 2147483647 h 375"/>
                  <a:gd name="T18" fmla="*/ 2147483647 w 275"/>
                  <a:gd name="T19" fmla="*/ 2147483647 h 375"/>
                  <a:gd name="T20" fmla="*/ 2147483647 w 275"/>
                  <a:gd name="T21" fmla="*/ 2147483647 h 375"/>
                  <a:gd name="T22" fmla="*/ 2147483647 w 275"/>
                  <a:gd name="T23" fmla="*/ 2147483647 h 375"/>
                  <a:gd name="T24" fmla="*/ 2147483647 w 275"/>
                  <a:gd name="T25" fmla="*/ 2147483647 h 375"/>
                  <a:gd name="T26" fmla="*/ 2147483647 w 275"/>
                  <a:gd name="T27" fmla="*/ 2147483647 h 375"/>
                  <a:gd name="T28" fmla="*/ 2147483647 w 275"/>
                  <a:gd name="T29" fmla="*/ 2147483647 h 375"/>
                  <a:gd name="T30" fmla="*/ 2147483647 w 275"/>
                  <a:gd name="T31" fmla="*/ 2147483647 h 375"/>
                  <a:gd name="T32" fmla="*/ 2147483647 w 275"/>
                  <a:gd name="T33" fmla="*/ 2147483647 h 375"/>
                  <a:gd name="T34" fmla="*/ 2147483647 w 275"/>
                  <a:gd name="T35" fmla="*/ 2147483647 h 375"/>
                  <a:gd name="T36" fmla="*/ 2147483647 w 275"/>
                  <a:gd name="T37" fmla="*/ 2147483647 h 375"/>
                  <a:gd name="T38" fmla="*/ 2147483647 w 275"/>
                  <a:gd name="T39" fmla="*/ 2147483647 h 375"/>
                  <a:gd name="T40" fmla="*/ 2147483647 w 275"/>
                  <a:gd name="T41" fmla="*/ 2147483647 h 375"/>
                  <a:gd name="T42" fmla="*/ 2147483647 w 275"/>
                  <a:gd name="T43" fmla="*/ 2147483647 h 375"/>
                  <a:gd name="T44" fmla="*/ 2147483647 w 275"/>
                  <a:gd name="T45" fmla="*/ 0 h 375"/>
                  <a:gd name="T46" fmla="*/ 2147483647 w 275"/>
                  <a:gd name="T47" fmla="*/ 2147483647 h 375"/>
                  <a:gd name="T48" fmla="*/ 2147483647 w 275"/>
                  <a:gd name="T49" fmla="*/ 2147483647 h 375"/>
                  <a:gd name="T50" fmla="*/ 2147483647 w 275"/>
                  <a:gd name="T51" fmla="*/ 2147483647 h 375"/>
                  <a:gd name="T52" fmla="*/ 2147483647 w 275"/>
                  <a:gd name="T53" fmla="*/ 2147483647 h 375"/>
                  <a:gd name="T54" fmla="*/ 2147483647 w 275"/>
                  <a:gd name="T55" fmla="*/ 2147483647 h 375"/>
                  <a:gd name="T56" fmla="*/ 2147483647 w 275"/>
                  <a:gd name="T57" fmla="*/ 2147483647 h 375"/>
                  <a:gd name="T58" fmla="*/ 2147483647 w 275"/>
                  <a:gd name="T59" fmla="*/ 2147483647 h 375"/>
                  <a:gd name="T60" fmla="*/ 2147483647 w 275"/>
                  <a:gd name="T61" fmla="*/ 2147483647 h 375"/>
                  <a:gd name="T62" fmla="*/ 2147483647 w 275"/>
                  <a:gd name="T63" fmla="*/ 2147483647 h 375"/>
                  <a:gd name="T64" fmla="*/ 2147483647 w 275"/>
                  <a:gd name="T65" fmla="*/ 2147483647 h 375"/>
                  <a:gd name="T66" fmla="*/ 2147483647 w 275"/>
                  <a:gd name="T67" fmla="*/ 2147483647 h 375"/>
                  <a:gd name="T68" fmla="*/ 2147483647 w 275"/>
                  <a:gd name="T69" fmla="*/ 2147483647 h 375"/>
                  <a:gd name="T70" fmla="*/ 2147483647 w 275"/>
                  <a:gd name="T71" fmla="*/ 2147483647 h 375"/>
                  <a:gd name="T72" fmla="*/ 2147483647 w 275"/>
                  <a:gd name="T73" fmla="*/ 2147483647 h 375"/>
                  <a:gd name="T74" fmla="*/ 2147483647 w 275"/>
                  <a:gd name="T75" fmla="*/ 2147483647 h 375"/>
                  <a:gd name="T76" fmla="*/ 2147483647 w 275"/>
                  <a:gd name="T77" fmla="*/ 2147483647 h 375"/>
                  <a:gd name="T78" fmla="*/ 2147483647 w 275"/>
                  <a:gd name="T79" fmla="*/ 2147483647 h 375"/>
                  <a:gd name="T80" fmla="*/ 2147483647 w 275"/>
                  <a:gd name="T81" fmla="*/ 2147483647 h 375"/>
                  <a:gd name="T82" fmla="*/ 2147483647 w 275"/>
                  <a:gd name="T83" fmla="*/ 2147483647 h 375"/>
                  <a:gd name="T84" fmla="*/ 2147483647 w 275"/>
                  <a:gd name="T85" fmla="*/ 2147483647 h 375"/>
                  <a:gd name="T86" fmla="*/ 2147483647 w 275"/>
                  <a:gd name="T87" fmla="*/ 2147483647 h 375"/>
                  <a:gd name="T88" fmla="*/ 2147483647 w 275"/>
                  <a:gd name="T89" fmla="*/ 2147483647 h 375"/>
                  <a:gd name="T90" fmla="*/ 2147483647 w 275"/>
                  <a:gd name="T91" fmla="*/ 2147483647 h 375"/>
                  <a:gd name="T92" fmla="*/ 2147483647 w 275"/>
                  <a:gd name="T93" fmla="*/ 2147483647 h 375"/>
                  <a:gd name="T94" fmla="*/ 2147483647 w 275"/>
                  <a:gd name="T95" fmla="*/ 2147483647 h 375"/>
                  <a:gd name="T96" fmla="*/ 2147483647 w 275"/>
                  <a:gd name="T97" fmla="*/ 2147483647 h 375"/>
                  <a:gd name="T98" fmla="*/ 2147483647 w 275"/>
                  <a:gd name="T99" fmla="*/ 2147483647 h 375"/>
                  <a:gd name="T100" fmla="*/ 2147483647 w 275"/>
                  <a:gd name="T101" fmla="*/ 2147483647 h 375"/>
                  <a:gd name="T102" fmla="*/ 2147483647 w 275"/>
                  <a:gd name="T103" fmla="*/ 2147483647 h 375"/>
                  <a:gd name="T104" fmla="*/ 2147483647 w 275"/>
                  <a:gd name="T105" fmla="*/ 2147483647 h 375"/>
                  <a:gd name="T106" fmla="*/ 2147483647 w 275"/>
                  <a:gd name="T107" fmla="*/ 2147483647 h 375"/>
                  <a:gd name="T108" fmla="*/ 2147483647 w 275"/>
                  <a:gd name="T109" fmla="*/ 2147483647 h 375"/>
                  <a:gd name="T110" fmla="*/ 2147483647 w 275"/>
                  <a:gd name="T111" fmla="*/ 2147483647 h 375"/>
                  <a:gd name="T112" fmla="*/ 2147483647 w 275"/>
                  <a:gd name="T113" fmla="*/ 2147483647 h 375"/>
                  <a:gd name="T114" fmla="*/ 2147483647 w 275"/>
                  <a:gd name="T115" fmla="*/ 2147483647 h 375"/>
                  <a:gd name="T116" fmla="*/ 2147483647 w 275"/>
                  <a:gd name="T117" fmla="*/ 2147483647 h 375"/>
                  <a:gd name="T118" fmla="*/ 2147483647 w 275"/>
                  <a:gd name="T119" fmla="*/ 2147483647 h 3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375"/>
                  <a:gd name="T182" fmla="*/ 275 w 275"/>
                  <a:gd name="T183" fmla="*/ 375 h 3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375">
                    <a:moveTo>
                      <a:pt x="50" y="278"/>
                    </a:moveTo>
                    <a:cubicBezTo>
                      <a:pt x="46" y="277"/>
                      <a:pt x="17" y="288"/>
                      <a:pt x="12" y="286"/>
                    </a:cubicBezTo>
                    <a:cubicBezTo>
                      <a:pt x="7" y="285"/>
                      <a:pt x="0" y="266"/>
                      <a:pt x="4" y="264"/>
                    </a:cubicBezTo>
                    <a:cubicBezTo>
                      <a:pt x="9" y="261"/>
                      <a:pt x="16" y="258"/>
                      <a:pt x="18" y="256"/>
                    </a:cubicBezTo>
                    <a:cubicBezTo>
                      <a:pt x="20" y="254"/>
                      <a:pt x="36" y="240"/>
                      <a:pt x="38" y="237"/>
                    </a:cubicBezTo>
                    <a:cubicBezTo>
                      <a:pt x="40" y="233"/>
                      <a:pt x="27" y="214"/>
                      <a:pt x="27" y="211"/>
                    </a:cubicBezTo>
                    <a:cubicBezTo>
                      <a:pt x="27" y="208"/>
                      <a:pt x="31" y="191"/>
                      <a:pt x="34" y="190"/>
                    </a:cubicBezTo>
                    <a:cubicBezTo>
                      <a:pt x="37" y="188"/>
                      <a:pt x="47" y="187"/>
                      <a:pt x="48" y="183"/>
                    </a:cubicBezTo>
                    <a:cubicBezTo>
                      <a:pt x="48" y="181"/>
                      <a:pt x="46" y="175"/>
                      <a:pt x="42" y="168"/>
                    </a:cubicBezTo>
                    <a:cubicBezTo>
                      <a:pt x="45" y="165"/>
                      <a:pt x="55" y="157"/>
                      <a:pt x="55" y="157"/>
                    </a:cubicBezTo>
                    <a:cubicBezTo>
                      <a:pt x="55" y="157"/>
                      <a:pt x="52" y="144"/>
                      <a:pt x="55" y="141"/>
                    </a:cubicBezTo>
                    <a:cubicBezTo>
                      <a:pt x="59" y="137"/>
                      <a:pt x="78" y="134"/>
                      <a:pt x="81" y="131"/>
                    </a:cubicBezTo>
                    <a:cubicBezTo>
                      <a:pt x="84" y="127"/>
                      <a:pt x="92" y="100"/>
                      <a:pt x="92" y="100"/>
                    </a:cubicBezTo>
                    <a:cubicBezTo>
                      <a:pt x="92" y="100"/>
                      <a:pt x="105" y="95"/>
                      <a:pt x="109" y="95"/>
                    </a:cubicBezTo>
                    <a:cubicBezTo>
                      <a:pt x="112" y="95"/>
                      <a:pt x="115" y="75"/>
                      <a:pt x="114" y="71"/>
                    </a:cubicBezTo>
                    <a:cubicBezTo>
                      <a:pt x="113" y="68"/>
                      <a:pt x="94" y="67"/>
                      <a:pt x="97" y="63"/>
                    </a:cubicBezTo>
                    <a:cubicBezTo>
                      <a:pt x="100" y="59"/>
                      <a:pt x="113" y="46"/>
                      <a:pt x="118" y="46"/>
                    </a:cubicBezTo>
                    <a:cubicBezTo>
                      <a:pt x="124" y="46"/>
                      <a:pt x="136" y="48"/>
                      <a:pt x="138" y="46"/>
                    </a:cubicBezTo>
                    <a:cubicBezTo>
                      <a:pt x="140" y="45"/>
                      <a:pt x="132" y="28"/>
                      <a:pt x="137" y="27"/>
                    </a:cubicBezTo>
                    <a:cubicBezTo>
                      <a:pt x="142" y="26"/>
                      <a:pt x="152" y="28"/>
                      <a:pt x="155" y="28"/>
                    </a:cubicBezTo>
                    <a:cubicBezTo>
                      <a:pt x="158" y="28"/>
                      <a:pt x="155" y="41"/>
                      <a:pt x="159" y="41"/>
                    </a:cubicBezTo>
                    <a:cubicBezTo>
                      <a:pt x="163" y="41"/>
                      <a:pt x="174" y="25"/>
                      <a:pt x="178" y="22"/>
                    </a:cubicBezTo>
                    <a:cubicBezTo>
                      <a:pt x="180" y="19"/>
                      <a:pt x="184" y="7"/>
                      <a:pt x="185" y="0"/>
                    </a:cubicBezTo>
                    <a:cubicBezTo>
                      <a:pt x="185" y="0"/>
                      <a:pt x="200" y="5"/>
                      <a:pt x="203" y="5"/>
                    </a:cubicBezTo>
                    <a:cubicBezTo>
                      <a:pt x="206" y="5"/>
                      <a:pt x="221" y="15"/>
                      <a:pt x="220" y="18"/>
                    </a:cubicBezTo>
                    <a:cubicBezTo>
                      <a:pt x="218" y="21"/>
                      <a:pt x="207" y="23"/>
                      <a:pt x="208" y="25"/>
                    </a:cubicBezTo>
                    <a:cubicBezTo>
                      <a:pt x="209" y="27"/>
                      <a:pt x="210" y="42"/>
                      <a:pt x="210" y="42"/>
                    </a:cubicBezTo>
                    <a:cubicBezTo>
                      <a:pt x="210" y="42"/>
                      <a:pt x="195" y="55"/>
                      <a:pt x="198" y="57"/>
                    </a:cubicBezTo>
                    <a:cubicBezTo>
                      <a:pt x="200" y="59"/>
                      <a:pt x="211" y="71"/>
                      <a:pt x="213" y="71"/>
                    </a:cubicBezTo>
                    <a:cubicBezTo>
                      <a:pt x="215" y="71"/>
                      <a:pt x="225" y="68"/>
                      <a:pt x="225" y="66"/>
                    </a:cubicBezTo>
                    <a:cubicBezTo>
                      <a:pt x="225" y="63"/>
                      <a:pt x="220" y="54"/>
                      <a:pt x="223" y="54"/>
                    </a:cubicBezTo>
                    <a:cubicBezTo>
                      <a:pt x="227" y="54"/>
                      <a:pt x="242" y="45"/>
                      <a:pt x="243" y="49"/>
                    </a:cubicBezTo>
                    <a:cubicBezTo>
                      <a:pt x="243" y="50"/>
                      <a:pt x="244" y="52"/>
                      <a:pt x="245" y="54"/>
                    </a:cubicBezTo>
                    <a:cubicBezTo>
                      <a:pt x="247" y="59"/>
                      <a:pt x="251" y="68"/>
                      <a:pt x="253" y="72"/>
                    </a:cubicBezTo>
                    <a:cubicBezTo>
                      <a:pt x="257" y="77"/>
                      <a:pt x="275" y="86"/>
                      <a:pt x="275" y="86"/>
                    </a:cubicBezTo>
                    <a:cubicBezTo>
                      <a:pt x="275" y="86"/>
                      <a:pt x="273" y="110"/>
                      <a:pt x="272" y="114"/>
                    </a:cubicBezTo>
                    <a:cubicBezTo>
                      <a:pt x="271" y="118"/>
                      <a:pt x="258" y="115"/>
                      <a:pt x="253" y="119"/>
                    </a:cubicBezTo>
                    <a:cubicBezTo>
                      <a:pt x="249" y="123"/>
                      <a:pt x="253" y="135"/>
                      <a:pt x="252" y="140"/>
                    </a:cubicBezTo>
                    <a:cubicBezTo>
                      <a:pt x="251" y="145"/>
                      <a:pt x="233" y="171"/>
                      <a:pt x="237" y="173"/>
                    </a:cubicBezTo>
                    <a:cubicBezTo>
                      <a:pt x="241" y="176"/>
                      <a:pt x="256" y="190"/>
                      <a:pt x="260" y="194"/>
                    </a:cubicBezTo>
                    <a:cubicBezTo>
                      <a:pt x="258" y="195"/>
                      <a:pt x="248" y="212"/>
                      <a:pt x="248" y="212"/>
                    </a:cubicBezTo>
                    <a:cubicBezTo>
                      <a:pt x="223" y="218"/>
                      <a:pt x="223" y="218"/>
                      <a:pt x="223" y="218"/>
                    </a:cubicBezTo>
                    <a:cubicBezTo>
                      <a:pt x="223" y="218"/>
                      <a:pt x="214" y="246"/>
                      <a:pt x="212" y="246"/>
                    </a:cubicBezTo>
                    <a:cubicBezTo>
                      <a:pt x="210" y="246"/>
                      <a:pt x="197" y="246"/>
                      <a:pt x="197" y="246"/>
                    </a:cubicBezTo>
                    <a:cubicBezTo>
                      <a:pt x="197" y="271"/>
                      <a:pt x="197" y="271"/>
                      <a:pt x="197" y="271"/>
                    </a:cubicBezTo>
                    <a:cubicBezTo>
                      <a:pt x="197" y="271"/>
                      <a:pt x="182" y="273"/>
                      <a:pt x="182" y="272"/>
                    </a:cubicBezTo>
                    <a:cubicBezTo>
                      <a:pt x="182" y="271"/>
                      <a:pt x="166" y="263"/>
                      <a:pt x="163" y="263"/>
                    </a:cubicBezTo>
                    <a:cubicBezTo>
                      <a:pt x="159" y="263"/>
                      <a:pt x="138" y="270"/>
                      <a:pt x="138" y="270"/>
                    </a:cubicBezTo>
                    <a:cubicBezTo>
                      <a:pt x="138" y="270"/>
                      <a:pt x="138" y="294"/>
                      <a:pt x="138" y="297"/>
                    </a:cubicBezTo>
                    <a:cubicBezTo>
                      <a:pt x="138" y="301"/>
                      <a:pt x="147" y="321"/>
                      <a:pt x="149" y="326"/>
                    </a:cubicBezTo>
                    <a:cubicBezTo>
                      <a:pt x="150" y="331"/>
                      <a:pt x="144" y="341"/>
                      <a:pt x="145" y="348"/>
                    </a:cubicBezTo>
                    <a:cubicBezTo>
                      <a:pt x="145" y="348"/>
                      <a:pt x="144" y="361"/>
                      <a:pt x="149" y="365"/>
                    </a:cubicBezTo>
                    <a:cubicBezTo>
                      <a:pt x="147" y="367"/>
                      <a:pt x="130" y="375"/>
                      <a:pt x="127" y="375"/>
                    </a:cubicBezTo>
                    <a:cubicBezTo>
                      <a:pt x="125" y="375"/>
                      <a:pt x="112" y="369"/>
                      <a:pt x="110" y="368"/>
                    </a:cubicBezTo>
                    <a:cubicBezTo>
                      <a:pt x="108" y="366"/>
                      <a:pt x="99" y="351"/>
                      <a:pt x="99" y="351"/>
                    </a:cubicBezTo>
                    <a:cubicBezTo>
                      <a:pt x="99" y="351"/>
                      <a:pt x="72" y="359"/>
                      <a:pt x="70" y="359"/>
                    </a:cubicBezTo>
                    <a:cubicBezTo>
                      <a:pt x="70" y="353"/>
                      <a:pt x="63" y="338"/>
                      <a:pt x="63" y="338"/>
                    </a:cubicBezTo>
                    <a:cubicBezTo>
                      <a:pt x="75" y="325"/>
                      <a:pt x="75" y="325"/>
                      <a:pt x="75" y="325"/>
                    </a:cubicBezTo>
                    <a:cubicBezTo>
                      <a:pt x="73" y="321"/>
                      <a:pt x="64" y="296"/>
                      <a:pt x="63" y="291"/>
                    </a:cubicBezTo>
                    <a:cubicBezTo>
                      <a:pt x="62" y="286"/>
                      <a:pt x="54" y="280"/>
                      <a:pt x="50" y="278"/>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1" name="ee4p_BW_1"/>
              <p:cNvSpPr>
                <a:spLocks/>
              </p:cNvSpPr>
              <p:nvPr>
                <p:custDataLst>
                  <p:tags r:id="rId21"/>
                </p:custDataLst>
              </p:nvPr>
            </p:nvSpPr>
            <p:spPr bwMode="auto">
              <a:xfrm>
                <a:off x="9020718" y="3558829"/>
                <a:ext cx="954572" cy="1058214"/>
              </a:xfrm>
              <a:custGeom>
                <a:avLst/>
                <a:gdLst>
                  <a:gd name="T0" fmla="*/ 2147483647 w 351"/>
                  <a:gd name="T1" fmla="*/ 2147483647 h 397"/>
                  <a:gd name="T2" fmla="*/ 0 w 351"/>
                  <a:gd name="T3" fmla="*/ 2147483647 h 397"/>
                  <a:gd name="T4" fmla="*/ 2147483647 w 351"/>
                  <a:gd name="T5" fmla="*/ 2147483647 h 397"/>
                  <a:gd name="T6" fmla="*/ 2147483647 w 351"/>
                  <a:gd name="T7" fmla="*/ 2147483647 h 397"/>
                  <a:gd name="T8" fmla="*/ 2147483647 w 351"/>
                  <a:gd name="T9" fmla="*/ 2147483647 h 397"/>
                  <a:gd name="T10" fmla="*/ 2147483647 w 351"/>
                  <a:gd name="T11" fmla="*/ 2147483647 h 397"/>
                  <a:gd name="T12" fmla="*/ 2147483647 w 351"/>
                  <a:gd name="T13" fmla="*/ 2147483647 h 397"/>
                  <a:gd name="T14" fmla="*/ 2147483647 w 351"/>
                  <a:gd name="T15" fmla="*/ 2147483647 h 397"/>
                  <a:gd name="T16" fmla="*/ 2147483647 w 351"/>
                  <a:gd name="T17" fmla="*/ 2147483647 h 397"/>
                  <a:gd name="T18" fmla="*/ 2147483647 w 351"/>
                  <a:gd name="T19" fmla="*/ 2147483647 h 397"/>
                  <a:gd name="T20" fmla="*/ 2147483647 w 351"/>
                  <a:gd name="T21" fmla="*/ 2147483647 h 397"/>
                  <a:gd name="T22" fmla="*/ 2147483647 w 351"/>
                  <a:gd name="T23" fmla="*/ 2147483647 h 397"/>
                  <a:gd name="T24" fmla="*/ 2147483647 w 351"/>
                  <a:gd name="T25" fmla="*/ 2147483647 h 397"/>
                  <a:gd name="T26" fmla="*/ 2147483647 w 351"/>
                  <a:gd name="T27" fmla="*/ 2147483647 h 397"/>
                  <a:gd name="T28" fmla="*/ 2147483647 w 351"/>
                  <a:gd name="T29" fmla="*/ 0 h 397"/>
                  <a:gd name="T30" fmla="*/ 2147483647 w 351"/>
                  <a:gd name="T31" fmla="*/ 2147483647 h 397"/>
                  <a:gd name="T32" fmla="*/ 2147483647 w 351"/>
                  <a:gd name="T33" fmla="*/ 2147483647 h 397"/>
                  <a:gd name="T34" fmla="*/ 2147483647 w 351"/>
                  <a:gd name="T35" fmla="*/ 2147483647 h 397"/>
                  <a:gd name="T36" fmla="*/ 2147483647 w 351"/>
                  <a:gd name="T37" fmla="*/ 2147483647 h 397"/>
                  <a:gd name="T38" fmla="*/ 2147483647 w 351"/>
                  <a:gd name="T39" fmla="*/ 2147483647 h 397"/>
                  <a:gd name="T40" fmla="*/ 2147483647 w 351"/>
                  <a:gd name="T41" fmla="*/ 2147483647 h 397"/>
                  <a:gd name="T42" fmla="*/ 2147483647 w 351"/>
                  <a:gd name="T43" fmla="*/ 2147483647 h 397"/>
                  <a:gd name="T44" fmla="*/ 2147483647 w 351"/>
                  <a:gd name="T45" fmla="*/ 2147483647 h 397"/>
                  <a:gd name="T46" fmla="*/ 2147483647 w 351"/>
                  <a:gd name="T47" fmla="*/ 2147483647 h 397"/>
                  <a:gd name="T48" fmla="*/ 2147483647 w 351"/>
                  <a:gd name="T49" fmla="*/ 2147483647 h 397"/>
                  <a:gd name="T50" fmla="*/ 2147483647 w 351"/>
                  <a:gd name="T51" fmla="*/ 2147483647 h 397"/>
                  <a:gd name="T52" fmla="*/ 2147483647 w 351"/>
                  <a:gd name="T53" fmla="*/ 2147483647 h 397"/>
                  <a:gd name="T54" fmla="*/ 2147483647 w 351"/>
                  <a:gd name="T55" fmla="*/ 2147483647 h 397"/>
                  <a:gd name="T56" fmla="*/ 2147483647 w 351"/>
                  <a:gd name="T57" fmla="*/ 2147483647 h 397"/>
                  <a:gd name="T58" fmla="*/ 2147483647 w 351"/>
                  <a:gd name="T59" fmla="*/ 2147483647 h 397"/>
                  <a:gd name="T60" fmla="*/ 2147483647 w 351"/>
                  <a:gd name="T61" fmla="*/ 2147483647 h 397"/>
                  <a:gd name="T62" fmla="*/ 2147483647 w 351"/>
                  <a:gd name="T63" fmla="*/ 2147483647 h 397"/>
                  <a:gd name="T64" fmla="*/ 2147483647 w 351"/>
                  <a:gd name="T65" fmla="*/ 2147483647 h 397"/>
                  <a:gd name="T66" fmla="*/ 2147483647 w 351"/>
                  <a:gd name="T67" fmla="*/ 2147483647 h 397"/>
                  <a:gd name="T68" fmla="*/ 2147483647 w 351"/>
                  <a:gd name="T69" fmla="*/ 2147483647 h 397"/>
                  <a:gd name="T70" fmla="*/ 2147483647 w 351"/>
                  <a:gd name="T71" fmla="*/ 2147483647 h 397"/>
                  <a:gd name="T72" fmla="*/ 2147483647 w 351"/>
                  <a:gd name="T73" fmla="*/ 2147483647 h 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1"/>
                  <a:gd name="T112" fmla="*/ 0 h 397"/>
                  <a:gd name="T113" fmla="*/ 351 w 351"/>
                  <a:gd name="T114" fmla="*/ 397 h 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1" h="397">
                    <a:moveTo>
                      <a:pt x="30" y="378"/>
                    </a:moveTo>
                    <a:cubicBezTo>
                      <a:pt x="28" y="381"/>
                      <a:pt x="24" y="383"/>
                      <a:pt x="20" y="381"/>
                    </a:cubicBezTo>
                    <a:cubicBezTo>
                      <a:pt x="17" y="379"/>
                      <a:pt x="13" y="376"/>
                      <a:pt x="10" y="372"/>
                    </a:cubicBezTo>
                    <a:cubicBezTo>
                      <a:pt x="8" y="368"/>
                      <a:pt x="0" y="357"/>
                      <a:pt x="0" y="352"/>
                    </a:cubicBezTo>
                    <a:cubicBezTo>
                      <a:pt x="0" y="348"/>
                      <a:pt x="8" y="349"/>
                      <a:pt x="9" y="342"/>
                    </a:cubicBezTo>
                    <a:cubicBezTo>
                      <a:pt x="10" y="336"/>
                      <a:pt x="6" y="323"/>
                      <a:pt x="11" y="318"/>
                    </a:cubicBezTo>
                    <a:cubicBezTo>
                      <a:pt x="16" y="314"/>
                      <a:pt x="18" y="311"/>
                      <a:pt x="18" y="306"/>
                    </a:cubicBezTo>
                    <a:cubicBezTo>
                      <a:pt x="18" y="300"/>
                      <a:pt x="10" y="296"/>
                      <a:pt x="11" y="292"/>
                    </a:cubicBezTo>
                    <a:cubicBezTo>
                      <a:pt x="12" y="289"/>
                      <a:pt x="14" y="281"/>
                      <a:pt x="14" y="281"/>
                    </a:cubicBezTo>
                    <a:cubicBezTo>
                      <a:pt x="18" y="271"/>
                      <a:pt x="27" y="268"/>
                      <a:pt x="28" y="262"/>
                    </a:cubicBezTo>
                    <a:cubicBezTo>
                      <a:pt x="29" y="257"/>
                      <a:pt x="33" y="247"/>
                      <a:pt x="33" y="242"/>
                    </a:cubicBezTo>
                    <a:cubicBezTo>
                      <a:pt x="33" y="237"/>
                      <a:pt x="35" y="223"/>
                      <a:pt x="38" y="220"/>
                    </a:cubicBezTo>
                    <a:cubicBezTo>
                      <a:pt x="41" y="217"/>
                      <a:pt x="43" y="212"/>
                      <a:pt x="43" y="208"/>
                    </a:cubicBezTo>
                    <a:cubicBezTo>
                      <a:pt x="43" y="204"/>
                      <a:pt x="43" y="197"/>
                      <a:pt x="47" y="194"/>
                    </a:cubicBezTo>
                    <a:cubicBezTo>
                      <a:pt x="51" y="191"/>
                      <a:pt x="55" y="186"/>
                      <a:pt x="59" y="184"/>
                    </a:cubicBezTo>
                    <a:cubicBezTo>
                      <a:pt x="62" y="181"/>
                      <a:pt x="62" y="172"/>
                      <a:pt x="65" y="170"/>
                    </a:cubicBezTo>
                    <a:cubicBezTo>
                      <a:pt x="67" y="169"/>
                      <a:pt x="78" y="169"/>
                      <a:pt x="78" y="164"/>
                    </a:cubicBezTo>
                    <a:cubicBezTo>
                      <a:pt x="78" y="157"/>
                      <a:pt x="92" y="138"/>
                      <a:pt x="92" y="138"/>
                    </a:cubicBezTo>
                    <a:cubicBezTo>
                      <a:pt x="98" y="132"/>
                      <a:pt x="113" y="108"/>
                      <a:pt x="113" y="104"/>
                    </a:cubicBezTo>
                    <a:cubicBezTo>
                      <a:pt x="113" y="100"/>
                      <a:pt x="125" y="83"/>
                      <a:pt x="125" y="83"/>
                    </a:cubicBezTo>
                    <a:cubicBezTo>
                      <a:pt x="125" y="83"/>
                      <a:pt x="127" y="68"/>
                      <a:pt x="128" y="63"/>
                    </a:cubicBezTo>
                    <a:cubicBezTo>
                      <a:pt x="128" y="58"/>
                      <a:pt x="118" y="35"/>
                      <a:pt x="120" y="35"/>
                    </a:cubicBezTo>
                    <a:cubicBezTo>
                      <a:pt x="122" y="35"/>
                      <a:pt x="149" y="27"/>
                      <a:pt x="149" y="27"/>
                    </a:cubicBezTo>
                    <a:cubicBezTo>
                      <a:pt x="149" y="27"/>
                      <a:pt x="158" y="42"/>
                      <a:pt x="160" y="44"/>
                    </a:cubicBezTo>
                    <a:cubicBezTo>
                      <a:pt x="162" y="45"/>
                      <a:pt x="175" y="51"/>
                      <a:pt x="177" y="51"/>
                    </a:cubicBezTo>
                    <a:cubicBezTo>
                      <a:pt x="180" y="51"/>
                      <a:pt x="197" y="43"/>
                      <a:pt x="199" y="41"/>
                    </a:cubicBezTo>
                    <a:cubicBezTo>
                      <a:pt x="202" y="39"/>
                      <a:pt x="234" y="33"/>
                      <a:pt x="234" y="30"/>
                    </a:cubicBezTo>
                    <a:cubicBezTo>
                      <a:pt x="234" y="28"/>
                      <a:pt x="237" y="19"/>
                      <a:pt x="236" y="19"/>
                    </a:cubicBezTo>
                    <a:cubicBezTo>
                      <a:pt x="234" y="18"/>
                      <a:pt x="224" y="15"/>
                      <a:pt x="224" y="15"/>
                    </a:cubicBezTo>
                    <a:cubicBezTo>
                      <a:pt x="226" y="0"/>
                      <a:pt x="226" y="0"/>
                      <a:pt x="226" y="0"/>
                    </a:cubicBezTo>
                    <a:cubicBezTo>
                      <a:pt x="257" y="1"/>
                      <a:pt x="257" y="1"/>
                      <a:pt x="257" y="1"/>
                    </a:cubicBezTo>
                    <a:cubicBezTo>
                      <a:pt x="258" y="15"/>
                      <a:pt x="258" y="15"/>
                      <a:pt x="258" y="15"/>
                    </a:cubicBezTo>
                    <a:cubicBezTo>
                      <a:pt x="258" y="15"/>
                      <a:pt x="274" y="12"/>
                      <a:pt x="276" y="15"/>
                    </a:cubicBezTo>
                    <a:cubicBezTo>
                      <a:pt x="278" y="18"/>
                      <a:pt x="288" y="55"/>
                      <a:pt x="288" y="55"/>
                    </a:cubicBezTo>
                    <a:cubicBezTo>
                      <a:pt x="308" y="49"/>
                      <a:pt x="308" y="49"/>
                      <a:pt x="308" y="49"/>
                    </a:cubicBezTo>
                    <a:cubicBezTo>
                      <a:pt x="308" y="49"/>
                      <a:pt x="315" y="71"/>
                      <a:pt x="314" y="73"/>
                    </a:cubicBezTo>
                    <a:cubicBezTo>
                      <a:pt x="314" y="75"/>
                      <a:pt x="311" y="82"/>
                      <a:pt x="311" y="87"/>
                    </a:cubicBezTo>
                    <a:cubicBezTo>
                      <a:pt x="311" y="93"/>
                      <a:pt x="319" y="116"/>
                      <a:pt x="322" y="120"/>
                    </a:cubicBezTo>
                    <a:cubicBezTo>
                      <a:pt x="325" y="124"/>
                      <a:pt x="344" y="143"/>
                      <a:pt x="346" y="147"/>
                    </a:cubicBezTo>
                    <a:cubicBezTo>
                      <a:pt x="349" y="152"/>
                      <a:pt x="351" y="187"/>
                      <a:pt x="349" y="189"/>
                    </a:cubicBezTo>
                    <a:cubicBezTo>
                      <a:pt x="348" y="190"/>
                      <a:pt x="327" y="196"/>
                      <a:pt x="328" y="198"/>
                    </a:cubicBezTo>
                    <a:cubicBezTo>
                      <a:pt x="328" y="201"/>
                      <a:pt x="331" y="214"/>
                      <a:pt x="328" y="216"/>
                    </a:cubicBezTo>
                    <a:cubicBezTo>
                      <a:pt x="325" y="219"/>
                      <a:pt x="292" y="237"/>
                      <a:pt x="294" y="242"/>
                    </a:cubicBezTo>
                    <a:cubicBezTo>
                      <a:pt x="295" y="247"/>
                      <a:pt x="308" y="290"/>
                      <a:pt x="307" y="295"/>
                    </a:cubicBezTo>
                    <a:cubicBezTo>
                      <a:pt x="307" y="300"/>
                      <a:pt x="304" y="330"/>
                      <a:pt x="304" y="336"/>
                    </a:cubicBezTo>
                    <a:cubicBezTo>
                      <a:pt x="304" y="342"/>
                      <a:pt x="307" y="364"/>
                      <a:pt x="304" y="364"/>
                    </a:cubicBezTo>
                    <a:cubicBezTo>
                      <a:pt x="301" y="364"/>
                      <a:pt x="273" y="358"/>
                      <a:pt x="270" y="359"/>
                    </a:cubicBezTo>
                    <a:cubicBezTo>
                      <a:pt x="267" y="360"/>
                      <a:pt x="250" y="373"/>
                      <a:pt x="248" y="375"/>
                    </a:cubicBezTo>
                    <a:cubicBezTo>
                      <a:pt x="246" y="377"/>
                      <a:pt x="240" y="393"/>
                      <a:pt x="240" y="397"/>
                    </a:cubicBezTo>
                    <a:cubicBezTo>
                      <a:pt x="240" y="397"/>
                      <a:pt x="228" y="396"/>
                      <a:pt x="223" y="391"/>
                    </a:cubicBezTo>
                    <a:cubicBezTo>
                      <a:pt x="218" y="386"/>
                      <a:pt x="219" y="380"/>
                      <a:pt x="212" y="377"/>
                    </a:cubicBezTo>
                    <a:cubicBezTo>
                      <a:pt x="205" y="374"/>
                      <a:pt x="196" y="366"/>
                      <a:pt x="190" y="365"/>
                    </a:cubicBezTo>
                    <a:cubicBezTo>
                      <a:pt x="184" y="364"/>
                      <a:pt x="172" y="365"/>
                      <a:pt x="168" y="366"/>
                    </a:cubicBezTo>
                    <a:cubicBezTo>
                      <a:pt x="164" y="368"/>
                      <a:pt x="158" y="365"/>
                      <a:pt x="152" y="362"/>
                    </a:cubicBezTo>
                    <a:cubicBezTo>
                      <a:pt x="145" y="358"/>
                      <a:pt x="144" y="352"/>
                      <a:pt x="144" y="350"/>
                    </a:cubicBezTo>
                    <a:cubicBezTo>
                      <a:pt x="143" y="348"/>
                      <a:pt x="140" y="341"/>
                      <a:pt x="136" y="340"/>
                    </a:cubicBezTo>
                    <a:cubicBezTo>
                      <a:pt x="131" y="340"/>
                      <a:pt x="126" y="338"/>
                      <a:pt x="122" y="341"/>
                    </a:cubicBezTo>
                    <a:cubicBezTo>
                      <a:pt x="119" y="344"/>
                      <a:pt x="114" y="346"/>
                      <a:pt x="112" y="350"/>
                    </a:cubicBezTo>
                    <a:cubicBezTo>
                      <a:pt x="109" y="354"/>
                      <a:pt x="105" y="360"/>
                      <a:pt x="108" y="362"/>
                    </a:cubicBezTo>
                    <a:cubicBezTo>
                      <a:pt x="108" y="363"/>
                      <a:pt x="109" y="364"/>
                      <a:pt x="110" y="364"/>
                    </a:cubicBezTo>
                    <a:cubicBezTo>
                      <a:pt x="111" y="365"/>
                      <a:pt x="116" y="364"/>
                      <a:pt x="118" y="364"/>
                    </a:cubicBezTo>
                    <a:cubicBezTo>
                      <a:pt x="120" y="364"/>
                      <a:pt x="122" y="360"/>
                      <a:pt x="125" y="360"/>
                    </a:cubicBezTo>
                    <a:cubicBezTo>
                      <a:pt x="127" y="361"/>
                      <a:pt x="132" y="362"/>
                      <a:pt x="132" y="363"/>
                    </a:cubicBezTo>
                    <a:cubicBezTo>
                      <a:pt x="133" y="364"/>
                      <a:pt x="129" y="374"/>
                      <a:pt x="128" y="376"/>
                    </a:cubicBezTo>
                    <a:cubicBezTo>
                      <a:pt x="127" y="378"/>
                      <a:pt x="120" y="371"/>
                      <a:pt x="119" y="372"/>
                    </a:cubicBezTo>
                    <a:cubicBezTo>
                      <a:pt x="117" y="372"/>
                      <a:pt x="114" y="374"/>
                      <a:pt x="113" y="374"/>
                    </a:cubicBezTo>
                    <a:cubicBezTo>
                      <a:pt x="112" y="375"/>
                      <a:pt x="114" y="379"/>
                      <a:pt x="111" y="380"/>
                    </a:cubicBezTo>
                    <a:cubicBezTo>
                      <a:pt x="110" y="380"/>
                      <a:pt x="103" y="380"/>
                      <a:pt x="103" y="380"/>
                    </a:cubicBezTo>
                    <a:cubicBezTo>
                      <a:pt x="99" y="380"/>
                      <a:pt x="96" y="378"/>
                      <a:pt x="94" y="375"/>
                    </a:cubicBezTo>
                    <a:cubicBezTo>
                      <a:pt x="92" y="370"/>
                      <a:pt x="89" y="368"/>
                      <a:pt x="85" y="370"/>
                    </a:cubicBezTo>
                    <a:cubicBezTo>
                      <a:pt x="81" y="371"/>
                      <a:pt x="71" y="378"/>
                      <a:pt x="65" y="378"/>
                    </a:cubicBezTo>
                    <a:cubicBezTo>
                      <a:pt x="59" y="379"/>
                      <a:pt x="52" y="379"/>
                      <a:pt x="50" y="379"/>
                    </a:cubicBezTo>
                    <a:cubicBezTo>
                      <a:pt x="47" y="379"/>
                      <a:pt x="49" y="372"/>
                      <a:pt x="44" y="371"/>
                    </a:cubicBezTo>
                    <a:cubicBezTo>
                      <a:pt x="40" y="370"/>
                      <a:pt x="33" y="374"/>
                      <a:pt x="30" y="378"/>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2" name="ee4p_RP_1"/>
              <p:cNvSpPr>
                <a:spLocks/>
              </p:cNvSpPr>
              <p:nvPr>
                <p:custDataLst>
                  <p:tags r:id="rId22"/>
                </p:custDataLst>
              </p:nvPr>
            </p:nvSpPr>
            <p:spPr bwMode="auto">
              <a:xfrm>
                <a:off x="8666203" y="3018204"/>
                <a:ext cx="703514" cy="907816"/>
              </a:xfrm>
              <a:custGeom>
                <a:avLst/>
                <a:gdLst>
                  <a:gd name="T0" fmla="*/ 2147483647 w 259"/>
                  <a:gd name="T1" fmla="*/ 2147483647 h 340"/>
                  <a:gd name="T2" fmla="*/ 2147483647 w 259"/>
                  <a:gd name="T3" fmla="*/ 2147483647 h 340"/>
                  <a:gd name="T4" fmla="*/ 2147483647 w 259"/>
                  <a:gd name="T5" fmla="*/ 2147483647 h 340"/>
                  <a:gd name="T6" fmla="*/ 2147483647 w 259"/>
                  <a:gd name="T7" fmla="*/ 2147483647 h 340"/>
                  <a:gd name="T8" fmla="*/ 2147483647 w 259"/>
                  <a:gd name="T9" fmla="*/ 2147483647 h 340"/>
                  <a:gd name="T10" fmla="*/ 2147483647 w 259"/>
                  <a:gd name="T11" fmla="*/ 2147483647 h 340"/>
                  <a:gd name="T12" fmla="*/ 2147483647 w 259"/>
                  <a:gd name="T13" fmla="*/ 2147483647 h 340"/>
                  <a:gd name="T14" fmla="*/ 2147483647 w 259"/>
                  <a:gd name="T15" fmla="*/ 2147483647 h 340"/>
                  <a:gd name="T16" fmla="*/ 2147483647 w 259"/>
                  <a:gd name="T17" fmla="*/ 2147483647 h 340"/>
                  <a:gd name="T18" fmla="*/ 0 w 259"/>
                  <a:gd name="T19" fmla="*/ 2147483647 h 340"/>
                  <a:gd name="T20" fmla="*/ 2147483647 w 259"/>
                  <a:gd name="T21" fmla="*/ 2147483647 h 340"/>
                  <a:gd name="T22" fmla="*/ 2147483647 w 259"/>
                  <a:gd name="T23" fmla="*/ 2147483647 h 340"/>
                  <a:gd name="T24" fmla="*/ 2147483647 w 259"/>
                  <a:gd name="T25" fmla="*/ 2147483647 h 340"/>
                  <a:gd name="T26" fmla="*/ 2147483647 w 259"/>
                  <a:gd name="T27" fmla="*/ 2147483647 h 340"/>
                  <a:gd name="T28" fmla="*/ 2147483647 w 259"/>
                  <a:gd name="T29" fmla="*/ 2147483647 h 340"/>
                  <a:gd name="T30" fmla="*/ 2147483647 w 259"/>
                  <a:gd name="T31" fmla="*/ 2147483647 h 340"/>
                  <a:gd name="T32" fmla="*/ 2147483647 w 259"/>
                  <a:gd name="T33" fmla="*/ 2147483647 h 340"/>
                  <a:gd name="T34" fmla="*/ 2147483647 w 259"/>
                  <a:gd name="T35" fmla="*/ 2147483647 h 340"/>
                  <a:gd name="T36" fmla="*/ 2147483647 w 259"/>
                  <a:gd name="T37" fmla="*/ 2147483647 h 340"/>
                  <a:gd name="T38" fmla="*/ 2147483647 w 259"/>
                  <a:gd name="T39" fmla="*/ 2147483647 h 340"/>
                  <a:gd name="T40" fmla="*/ 2147483647 w 259"/>
                  <a:gd name="T41" fmla="*/ 2147483647 h 340"/>
                  <a:gd name="T42" fmla="*/ 2147483647 w 259"/>
                  <a:gd name="T43" fmla="*/ 2147483647 h 340"/>
                  <a:gd name="T44" fmla="*/ 2147483647 w 259"/>
                  <a:gd name="T45" fmla="*/ 2147483647 h 340"/>
                  <a:gd name="T46" fmla="*/ 2147483647 w 259"/>
                  <a:gd name="T47" fmla="*/ 2147483647 h 340"/>
                  <a:gd name="T48" fmla="*/ 2147483647 w 259"/>
                  <a:gd name="T49" fmla="*/ 2147483647 h 340"/>
                  <a:gd name="T50" fmla="*/ 2147483647 w 259"/>
                  <a:gd name="T51" fmla="*/ 2147483647 h 340"/>
                  <a:gd name="T52" fmla="*/ 2147483647 w 259"/>
                  <a:gd name="T53" fmla="*/ 2147483647 h 340"/>
                  <a:gd name="T54" fmla="*/ 2147483647 w 259"/>
                  <a:gd name="T55" fmla="*/ 2147483647 h 340"/>
                  <a:gd name="T56" fmla="*/ 2147483647 w 259"/>
                  <a:gd name="T57" fmla="*/ 2147483647 h 340"/>
                  <a:gd name="T58" fmla="*/ 2147483647 w 259"/>
                  <a:gd name="T59" fmla="*/ 2147483647 h 340"/>
                  <a:gd name="T60" fmla="*/ 2147483647 w 259"/>
                  <a:gd name="T61" fmla="*/ 2147483647 h 340"/>
                  <a:gd name="T62" fmla="*/ 2147483647 w 259"/>
                  <a:gd name="T63" fmla="*/ 2147483647 h 340"/>
                  <a:gd name="T64" fmla="*/ 2147483647 w 259"/>
                  <a:gd name="T65" fmla="*/ 2147483647 h 340"/>
                  <a:gd name="T66" fmla="*/ 2147483647 w 259"/>
                  <a:gd name="T67" fmla="*/ 2147483647 h 340"/>
                  <a:gd name="T68" fmla="*/ 2147483647 w 259"/>
                  <a:gd name="T69" fmla="*/ 2147483647 h 340"/>
                  <a:gd name="T70" fmla="*/ 2147483647 w 259"/>
                  <a:gd name="T71" fmla="*/ 2147483647 h 340"/>
                  <a:gd name="T72" fmla="*/ 2147483647 w 259"/>
                  <a:gd name="T73" fmla="*/ 2147483647 h 340"/>
                  <a:gd name="T74" fmla="*/ 2147483647 w 259"/>
                  <a:gd name="T75" fmla="*/ 2147483647 h 340"/>
                  <a:gd name="T76" fmla="*/ 2147483647 w 259"/>
                  <a:gd name="T77" fmla="*/ 2147483647 h 340"/>
                  <a:gd name="T78" fmla="*/ 2147483647 w 259"/>
                  <a:gd name="T79" fmla="*/ 2147483647 h 340"/>
                  <a:gd name="T80" fmla="*/ 2147483647 w 259"/>
                  <a:gd name="T81" fmla="*/ 2147483647 h 340"/>
                  <a:gd name="T82" fmla="*/ 2147483647 w 259"/>
                  <a:gd name="T83" fmla="*/ 2147483647 h 340"/>
                  <a:gd name="T84" fmla="*/ 2147483647 w 259"/>
                  <a:gd name="T85" fmla="*/ 2147483647 h 340"/>
                  <a:gd name="T86" fmla="*/ 2147483647 w 259"/>
                  <a:gd name="T87" fmla="*/ 2147483647 h 340"/>
                  <a:gd name="T88" fmla="*/ 2147483647 w 259"/>
                  <a:gd name="T89" fmla="*/ 2147483647 h 340"/>
                  <a:gd name="T90" fmla="*/ 2147483647 w 259"/>
                  <a:gd name="T91" fmla="*/ 2147483647 h 340"/>
                  <a:gd name="T92" fmla="*/ 2147483647 w 259"/>
                  <a:gd name="T93" fmla="*/ 2147483647 h 340"/>
                  <a:gd name="T94" fmla="*/ 2147483647 w 259"/>
                  <a:gd name="T95" fmla="*/ 2147483647 h 340"/>
                  <a:gd name="T96" fmla="*/ 2147483647 w 259"/>
                  <a:gd name="T97" fmla="*/ 2147483647 h 340"/>
                  <a:gd name="T98" fmla="*/ 2147483647 w 259"/>
                  <a:gd name="T99" fmla="*/ 2147483647 h 340"/>
                  <a:gd name="T100" fmla="*/ 2147483647 w 259"/>
                  <a:gd name="T101" fmla="*/ 2147483647 h 340"/>
                  <a:gd name="T102" fmla="*/ 2147483647 w 259"/>
                  <a:gd name="T103" fmla="*/ 2147483647 h 340"/>
                  <a:gd name="T104" fmla="*/ 2147483647 w 259"/>
                  <a:gd name="T105" fmla="*/ 2147483647 h 340"/>
                  <a:gd name="T106" fmla="*/ 2147483647 w 259"/>
                  <a:gd name="T107" fmla="*/ 2147483647 h 3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340"/>
                  <a:gd name="T164" fmla="*/ 259 w 259"/>
                  <a:gd name="T165" fmla="*/ 340 h 3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340">
                    <a:moveTo>
                      <a:pt x="56" y="232"/>
                    </a:moveTo>
                    <a:cubicBezTo>
                      <a:pt x="49" y="232"/>
                      <a:pt x="22" y="232"/>
                      <a:pt x="22" y="232"/>
                    </a:cubicBezTo>
                    <a:cubicBezTo>
                      <a:pt x="24" y="221"/>
                      <a:pt x="24" y="221"/>
                      <a:pt x="24" y="221"/>
                    </a:cubicBezTo>
                    <a:cubicBezTo>
                      <a:pt x="24" y="221"/>
                      <a:pt x="29" y="211"/>
                      <a:pt x="30" y="208"/>
                    </a:cubicBezTo>
                    <a:cubicBezTo>
                      <a:pt x="32" y="206"/>
                      <a:pt x="38" y="201"/>
                      <a:pt x="38" y="198"/>
                    </a:cubicBezTo>
                    <a:cubicBezTo>
                      <a:pt x="38" y="195"/>
                      <a:pt x="41" y="186"/>
                      <a:pt x="41" y="186"/>
                    </a:cubicBezTo>
                    <a:cubicBezTo>
                      <a:pt x="41" y="186"/>
                      <a:pt x="36" y="184"/>
                      <a:pt x="32" y="182"/>
                    </a:cubicBezTo>
                    <a:cubicBezTo>
                      <a:pt x="28" y="180"/>
                      <a:pt x="22" y="179"/>
                      <a:pt x="16" y="174"/>
                    </a:cubicBezTo>
                    <a:cubicBezTo>
                      <a:pt x="12" y="168"/>
                      <a:pt x="10" y="160"/>
                      <a:pt x="7" y="158"/>
                    </a:cubicBezTo>
                    <a:cubicBezTo>
                      <a:pt x="4" y="155"/>
                      <a:pt x="0" y="150"/>
                      <a:pt x="0" y="146"/>
                    </a:cubicBezTo>
                    <a:cubicBezTo>
                      <a:pt x="0" y="141"/>
                      <a:pt x="0" y="129"/>
                      <a:pt x="2" y="125"/>
                    </a:cubicBezTo>
                    <a:cubicBezTo>
                      <a:pt x="4" y="122"/>
                      <a:pt x="7" y="118"/>
                      <a:pt x="7" y="118"/>
                    </a:cubicBezTo>
                    <a:cubicBezTo>
                      <a:pt x="7" y="118"/>
                      <a:pt x="8" y="112"/>
                      <a:pt x="8" y="109"/>
                    </a:cubicBezTo>
                    <a:cubicBezTo>
                      <a:pt x="8" y="107"/>
                      <a:pt x="17" y="105"/>
                      <a:pt x="18" y="103"/>
                    </a:cubicBezTo>
                    <a:cubicBezTo>
                      <a:pt x="22" y="100"/>
                      <a:pt x="32" y="92"/>
                      <a:pt x="32" y="92"/>
                    </a:cubicBezTo>
                    <a:cubicBezTo>
                      <a:pt x="57" y="91"/>
                      <a:pt x="57" y="91"/>
                      <a:pt x="57" y="91"/>
                    </a:cubicBezTo>
                    <a:cubicBezTo>
                      <a:pt x="57" y="91"/>
                      <a:pt x="78" y="91"/>
                      <a:pt x="79" y="91"/>
                    </a:cubicBezTo>
                    <a:cubicBezTo>
                      <a:pt x="82" y="88"/>
                      <a:pt x="80" y="72"/>
                      <a:pt x="83" y="68"/>
                    </a:cubicBezTo>
                    <a:cubicBezTo>
                      <a:pt x="85" y="64"/>
                      <a:pt x="107" y="58"/>
                      <a:pt x="110" y="55"/>
                    </a:cubicBezTo>
                    <a:cubicBezTo>
                      <a:pt x="112" y="53"/>
                      <a:pt x="130" y="53"/>
                      <a:pt x="135" y="52"/>
                    </a:cubicBezTo>
                    <a:cubicBezTo>
                      <a:pt x="141" y="51"/>
                      <a:pt x="141" y="40"/>
                      <a:pt x="144" y="40"/>
                    </a:cubicBezTo>
                    <a:cubicBezTo>
                      <a:pt x="148" y="40"/>
                      <a:pt x="164" y="32"/>
                      <a:pt x="168" y="30"/>
                    </a:cubicBezTo>
                    <a:cubicBezTo>
                      <a:pt x="171" y="28"/>
                      <a:pt x="182" y="22"/>
                      <a:pt x="181" y="20"/>
                    </a:cubicBezTo>
                    <a:cubicBezTo>
                      <a:pt x="179" y="18"/>
                      <a:pt x="179" y="2"/>
                      <a:pt x="182" y="2"/>
                    </a:cubicBezTo>
                    <a:cubicBezTo>
                      <a:pt x="185" y="2"/>
                      <a:pt x="196" y="0"/>
                      <a:pt x="197" y="4"/>
                    </a:cubicBezTo>
                    <a:cubicBezTo>
                      <a:pt x="199" y="7"/>
                      <a:pt x="208" y="15"/>
                      <a:pt x="210" y="19"/>
                    </a:cubicBezTo>
                    <a:cubicBezTo>
                      <a:pt x="210" y="21"/>
                      <a:pt x="218" y="35"/>
                      <a:pt x="223" y="46"/>
                    </a:cubicBezTo>
                    <a:cubicBezTo>
                      <a:pt x="227" y="53"/>
                      <a:pt x="229" y="59"/>
                      <a:pt x="229" y="61"/>
                    </a:cubicBezTo>
                    <a:cubicBezTo>
                      <a:pt x="228" y="65"/>
                      <a:pt x="218" y="66"/>
                      <a:pt x="215" y="68"/>
                    </a:cubicBezTo>
                    <a:cubicBezTo>
                      <a:pt x="212" y="69"/>
                      <a:pt x="208" y="86"/>
                      <a:pt x="208" y="89"/>
                    </a:cubicBezTo>
                    <a:cubicBezTo>
                      <a:pt x="208" y="92"/>
                      <a:pt x="221" y="111"/>
                      <a:pt x="219" y="115"/>
                    </a:cubicBezTo>
                    <a:cubicBezTo>
                      <a:pt x="217" y="118"/>
                      <a:pt x="201" y="132"/>
                      <a:pt x="199" y="134"/>
                    </a:cubicBezTo>
                    <a:cubicBezTo>
                      <a:pt x="197" y="136"/>
                      <a:pt x="190" y="139"/>
                      <a:pt x="185" y="142"/>
                    </a:cubicBezTo>
                    <a:cubicBezTo>
                      <a:pt x="181" y="144"/>
                      <a:pt x="188" y="163"/>
                      <a:pt x="193" y="164"/>
                    </a:cubicBezTo>
                    <a:cubicBezTo>
                      <a:pt x="198" y="166"/>
                      <a:pt x="227" y="155"/>
                      <a:pt x="231" y="156"/>
                    </a:cubicBezTo>
                    <a:cubicBezTo>
                      <a:pt x="235" y="158"/>
                      <a:pt x="243" y="164"/>
                      <a:pt x="244" y="169"/>
                    </a:cubicBezTo>
                    <a:cubicBezTo>
                      <a:pt x="245" y="174"/>
                      <a:pt x="254" y="199"/>
                      <a:pt x="256" y="203"/>
                    </a:cubicBezTo>
                    <a:cubicBezTo>
                      <a:pt x="244" y="216"/>
                      <a:pt x="244" y="216"/>
                      <a:pt x="244" y="216"/>
                    </a:cubicBezTo>
                    <a:cubicBezTo>
                      <a:pt x="244" y="216"/>
                      <a:pt x="251" y="231"/>
                      <a:pt x="251" y="237"/>
                    </a:cubicBezTo>
                    <a:cubicBezTo>
                      <a:pt x="249" y="237"/>
                      <a:pt x="259" y="260"/>
                      <a:pt x="259" y="265"/>
                    </a:cubicBezTo>
                    <a:cubicBezTo>
                      <a:pt x="258" y="270"/>
                      <a:pt x="256" y="285"/>
                      <a:pt x="256" y="285"/>
                    </a:cubicBezTo>
                    <a:cubicBezTo>
                      <a:pt x="256" y="285"/>
                      <a:pt x="244" y="302"/>
                      <a:pt x="244" y="306"/>
                    </a:cubicBezTo>
                    <a:cubicBezTo>
                      <a:pt x="244" y="310"/>
                      <a:pt x="229" y="334"/>
                      <a:pt x="223" y="340"/>
                    </a:cubicBezTo>
                    <a:cubicBezTo>
                      <a:pt x="223" y="340"/>
                      <a:pt x="211" y="335"/>
                      <a:pt x="208" y="333"/>
                    </a:cubicBezTo>
                    <a:cubicBezTo>
                      <a:pt x="204" y="331"/>
                      <a:pt x="198" y="324"/>
                      <a:pt x="194" y="324"/>
                    </a:cubicBezTo>
                    <a:cubicBezTo>
                      <a:pt x="189" y="323"/>
                      <a:pt x="178" y="323"/>
                      <a:pt x="174" y="322"/>
                    </a:cubicBezTo>
                    <a:cubicBezTo>
                      <a:pt x="170" y="322"/>
                      <a:pt x="162" y="323"/>
                      <a:pt x="160" y="321"/>
                    </a:cubicBezTo>
                    <a:cubicBezTo>
                      <a:pt x="156" y="319"/>
                      <a:pt x="150" y="317"/>
                      <a:pt x="148" y="313"/>
                    </a:cubicBezTo>
                    <a:cubicBezTo>
                      <a:pt x="146" y="309"/>
                      <a:pt x="144" y="300"/>
                      <a:pt x="142" y="299"/>
                    </a:cubicBezTo>
                    <a:cubicBezTo>
                      <a:pt x="141" y="298"/>
                      <a:pt x="124" y="302"/>
                      <a:pt x="124" y="302"/>
                    </a:cubicBezTo>
                    <a:cubicBezTo>
                      <a:pt x="130" y="266"/>
                      <a:pt x="130" y="266"/>
                      <a:pt x="130" y="266"/>
                    </a:cubicBezTo>
                    <a:cubicBezTo>
                      <a:pt x="119" y="232"/>
                      <a:pt x="119" y="232"/>
                      <a:pt x="119" y="232"/>
                    </a:cubicBezTo>
                    <a:cubicBezTo>
                      <a:pt x="119" y="232"/>
                      <a:pt x="98" y="219"/>
                      <a:pt x="91" y="219"/>
                    </a:cubicBezTo>
                    <a:cubicBezTo>
                      <a:pt x="84" y="219"/>
                      <a:pt x="62" y="232"/>
                      <a:pt x="56" y="232"/>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3" name="ee4p_SL_1"/>
              <p:cNvSpPr>
                <a:spLocks/>
              </p:cNvSpPr>
              <p:nvPr>
                <p:custDataLst>
                  <p:tags r:id="rId23"/>
                </p:custDataLst>
              </p:nvPr>
            </p:nvSpPr>
            <p:spPr bwMode="auto">
              <a:xfrm>
                <a:off x="8721380" y="3602187"/>
                <a:ext cx="297959" cy="241181"/>
              </a:xfrm>
              <a:custGeom>
                <a:avLst/>
                <a:gdLst>
                  <a:gd name="T0" fmla="*/ 2147483647 w 110"/>
                  <a:gd name="T1" fmla="*/ 2147483647 h 90"/>
                  <a:gd name="T2" fmla="*/ 2147483647 w 110"/>
                  <a:gd name="T3" fmla="*/ 2147483647 h 90"/>
                  <a:gd name="T4" fmla="*/ 2147483647 w 110"/>
                  <a:gd name="T5" fmla="*/ 0 h 90"/>
                  <a:gd name="T6" fmla="*/ 2147483647 w 110"/>
                  <a:gd name="T7" fmla="*/ 2147483647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2147483647 w 110"/>
                  <a:gd name="T19" fmla="*/ 2147483647 h 90"/>
                  <a:gd name="T20" fmla="*/ 2147483647 w 110"/>
                  <a:gd name="T21" fmla="*/ 2147483647 h 90"/>
                  <a:gd name="T22" fmla="*/ 2147483647 w 110"/>
                  <a:gd name="T23" fmla="*/ 2147483647 h 90"/>
                  <a:gd name="T24" fmla="*/ 2147483647 w 110"/>
                  <a:gd name="T25" fmla="*/ 2147483647 h 90"/>
                  <a:gd name="T26" fmla="*/ 2147483647 w 110"/>
                  <a:gd name="T27" fmla="*/ 2147483647 h 90"/>
                  <a:gd name="T28" fmla="*/ 2147483647 w 110"/>
                  <a:gd name="T29" fmla="*/ 2147483647 h 90"/>
                  <a:gd name="T30" fmla="*/ 0 w 110"/>
                  <a:gd name="T31" fmla="*/ 2147483647 h 90"/>
                  <a:gd name="T32" fmla="*/ 2147483647 w 110"/>
                  <a:gd name="T33" fmla="*/ 2147483647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0"/>
                  <a:gd name="T53" fmla="*/ 110 w 11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0">
                    <a:moveTo>
                      <a:pt x="2" y="13"/>
                    </a:moveTo>
                    <a:cubicBezTo>
                      <a:pt x="2" y="13"/>
                      <a:pt x="29" y="13"/>
                      <a:pt x="36" y="13"/>
                    </a:cubicBezTo>
                    <a:cubicBezTo>
                      <a:pt x="42" y="13"/>
                      <a:pt x="64" y="0"/>
                      <a:pt x="71" y="0"/>
                    </a:cubicBezTo>
                    <a:cubicBezTo>
                      <a:pt x="78" y="0"/>
                      <a:pt x="99" y="13"/>
                      <a:pt x="99" y="13"/>
                    </a:cubicBezTo>
                    <a:cubicBezTo>
                      <a:pt x="110" y="47"/>
                      <a:pt x="110" y="47"/>
                      <a:pt x="110" y="47"/>
                    </a:cubicBezTo>
                    <a:cubicBezTo>
                      <a:pt x="104" y="83"/>
                      <a:pt x="104" y="83"/>
                      <a:pt x="104" y="83"/>
                    </a:cubicBezTo>
                    <a:cubicBezTo>
                      <a:pt x="99" y="89"/>
                      <a:pt x="99" y="89"/>
                      <a:pt x="99" y="89"/>
                    </a:cubicBezTo>
                    <a:cubicBezTo>
                      <a:pt x="96" y="90"/>
                      <a:pt x="75" y="89"/>
                      <a:pt x="73" y="88"/>
                    </a:cubicBezTo>
                    <a:cubicBezTo>
                      <a:pt x="71" y="86"/>
                      <a:pt x="73" y="77"/>
                      <a:pt x="70" y="75"/>
                    </a:cubicBezTo>
                    <a:cubicBezTo>
                      <a:pt x="67" y="73"/>
                      <a:pt x="54" y="69"/>
                      <a:pt x="52" y="69"/>
                    </a:cubicBezTo>
                    <a:cubicBezTo>
                      <a:pt x="50" y="69"/>
                      <a:pt x="52" y="81"/>
                      <a:pt x="50" y="81"/>
                    </a:cubicBezTo>
                    <a:cubicBezTo>
                      <a:pt x="48" y="81"/>
                      <a:pt x="39" y="78"/>
                      <a:pt x="36" y="76"/>
                    </a:cubicBezTo>
                    <a:cubicBezTo>
                      <a:pt x="34" y="73"/>
                      <a:pt x="23" y="52"/>
                      <a:pt x="22" y="49"/>
                    </a:cubicBezTo>
                    <a:cubicBezTo>
                      <a:pt x="21" y="46"/>
                      <a:pt x="20" y="35"/>
                      <a:pt x="18" y="33"/>
                    </a:cubicBezTo>
                    <a:cubicBezTo>
                      <a:pt x="16" y="30"/>
                      <a:pt x="8" y="25"/>
                      <a:pt x="5" y="25"/>
                    </a:cubicBezTo>
                    <a:cubicBezTo>
                      <a:pt x="2" y="25"/>
                      <a:pt x="0" y="24"/>
                      <a:pt x="0" y="24"/>
                    </a:cubicBezTo>
                    <a:cubicBezTo>
                      <a:pt x="0" y="21"/>
                      <a:pt x="2" y="13"/>
                      <a:pt x="2" y="13"/>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5" name="ee4p_NI_1"/>
              <p:cNvSpPr>
                <a:spLocks/>
              </p:cNvSpPr>
              <p:nvPr>
                <p:custDataLst>
                  <p:tags r:id="rId24"/>
                </p:custDataLst>
              </p:nvPr>
            </p:nvSpPr>
            <p:spPr bwMode="auto">
              <a:xfrm>
                <a:off x="8902087" y="1668675"/>
                <a:ext cx="1405649" cy="1215388"/>
              </a:xfrm>
              <a:custGeom>
                <a:avLst/>
                <a:gdLst>
                  <a:gd name="T0" fmla="*/ 2147483647 w 518"/>
                  <a:gd name="T1" fmla="*/ 2147483647 h 455"/>
                  <a:gd name="T2" fmla="*/ 2147483647 w 518"/>
                  <a:gd name="T3" fmla="*/ 2147483647 h 455"/>
                  <a:gd name="T4" fmla="*/ 2147483647 w 518"/>
                  <a:gd name="T5" fmla="*/ 2147483647 h 455"/>
                  <a:gd name="T6" fmla="*/ 2147483647 w 518"/>
                  <a:gd name="T7" fmla="*/ 2147483647 h 455"/>
                  <a:gd name="T8" fmla="*/ 2147483647 w 518"/>
                  <a:gd name="T9" fmla="*/ 2147483647 h 455"/>
                  <a:gd name="T10" fmla="*/ 2147483647 w 518"/>
                  <a:gd name="T11" fmla="*/ 2147483647 h 455"/>
                  <a:gd name="T12" fmla="*/ 2147483647 w 518"/>
                  <a:gd name="T13" fmla="*/ 2147483647 h 455"/>
                  <a:gd name="T14" fmla="*/ 2147483647 w 518"/>
                  <a:gd name="T15" fmla="*/ 2147483647 h 455"/>
                  <a:gd name="T16" fmla="*/ 2147483647 w 518"/>
                  <a:gd name="T17" fmla="*/ 2147483647 h 455"/>
                  <a:gd name="T18" fmla="*/ 2147483647 w 518"/>
                  <a:gd name="T19" fmla="*/ 2147483647 h 455"/>
                  <a:gd name="T20" fmla="*/ 2147483647 w 518"/>
                  <a:gd name="T21" fmla="*/ 2147483647 h 455"/>
                  <a:gd name="T22" fmla="*/ 2147483647 w 518"/>
                  <a:gd name="T23" fmla="*/ 2147483647 h 455"/>
                  <a:gd name="T24" fmla="*/ 2147483647 w 518"/>
                  <a:gd name="T25" fmla="*/ 2147483647 h 455"/>
                  <a:gd name="T26" fmla="*/ 2147483647 w 518"/>
                  <a:gd name="T27" fmla="*/ 2147483647 h 455"/>
                  <a:gd name="T28" fmla="*/ 2147483647 w 518"/>
                  <a:gd name="T29" fmla="*/ 2147483647 h 455"/>
                  <a:gd name="T30" fmla="*/ 2147483647 w 518"/>
                  <a:gd name="T31" fmla="*/ 0 h 455"/>
                  <a:gd name="T32" fmla="*/ 2147483647 w 518"/>
                  <a:gd name="T33" fmla="*/ 2147483647 h 455"/>
                  <a:gd name="T34" fmla="*/ 2147483647 w 518"/>
                  <a:gd name="T35" fmla="*/ 2147483647 h 455"/>
                  <a:gd name="T36" fmla="*/ 2147483647 w 518"/>
                  <a:gd name="T37" fmla="*/ 2147483647 h 455"/>
                  <a:gd name="T38" fmla="*/ 2147483647 w 518"/>
                  <a:gd name="T39" fmla="*/ 2147483647 h 455"/>
                  <a:gd name="T40" fmla="*/ 2147483647 w 518"/>
                  <a:gd name="T41" fmla="*/ 2147483647 h 455"/>
                  <a:gd name="T42" fmla="*/ 2147483647 w 518"/>
                  <a:gd name="T43" fmla="*/ 2147483647 h 455"/>
                  <a:gd name="T44" fmla="*/ 2147483647 w 518"/>
                  <a:gd name="T45" fmla="*/ 2147483647 h 455"/>
                  <a:gd name="T46" fmla="*/ 2147483647 w 518"/>
                  <a:gd name="T47" fmla="*/ 2147483647 h 455"/>
                  <a:gd name="T48" fmla="*/ 2147483647 w 518"/>
                  <a:gd name="T49" fmla="*/ 2147483647 h 455"/>
                  <a:gd name="T50" fmla="*/ 2147483647 w 518"/>
                  <a:gd name="T51" fmla="*/ 2147483647 h 455"/>
                  <a:gd name="T52" fmla="*/ 2147483647 w 518"/>
                  <a:gd name="T53" fmla="*/ 2147483647 h 455"/>
                  <a:gd name="T54" fmla="*/ 2147483647 w 518"/>
                  <a:gd name="T55" fmla="*/ 2147483647 h 455"/>
                  <a:gd name="T56" fmla="*/ 2147483647 w 518"/>
                  <a:gd name="T57" fmla="*/ 2147483647 h 455"/>
                  <a:gd name="T58" fmla="*/ 2147483647 w 518"/>
                  <a:gd name="T59" fmla="*/ 2147483647 h 455"/>
                  <a:gd name="T60" fmla="*/ 2147483647 w 518"/>
                  <a:gd name="T61" fmla="*/ 2147483647 h 455"/>
                  <a:gd name="T62" fmla="*/ 2147483647 w 518"/>
                  <a:gd name="T63" fmla="*/ 2147483647 h 455"/>
                  <a:gd name="T64" fmla="*/ 2147483647 w 518"/>
                  <a:gd name="T65" fmla="*/ 2147483647 h 455"/>
                  <a:gd name="T66" fmla="*/ 2147483647 w 518"/>
                  <a:gd name="T67" fmla="*/ 2147483647 h 455"/>
                  <a:gd name="T68" fmla="*/ 2147483647 w 518"/>
                  <a:gd name="T69" fmla="*/ 2147483647 h 455"/>
                  <a:gd name="T70" fmla="*/ 2147483647 w 518"/>
                  <a:gd name="T71" fmla="*/ 2147483647 h 455"/>
                  <a:gd name="T72" fmla="*/ 2147483647 w 518"/>
                  <a:gd name="T73" fmla="*/ 2147483647 h 455"/>
                  <a:gd name="T74" fmla="*/ 2147483647 w 518"/>
                  <a:gd name="T75" fmla="*/ 2147483647 h 455"/>
                  <a:gd name="T76" fmla="*/ 2147483647 w 518"/>
                  <a:gd name="T77" fmla="*/ 2147483647 h 455"/>
                  <a:gd name="T78" fmla="*/ 2147483647 w 518"/>
                  <a:gd name="T79" fmla="*/ 2147483647 h 455"/>
                  <a:gd name="T80" fmla="*/ 2147483647 w 518"/>
                  <a:gd name="T81" fmla="*/ 2147483647 h 455"/>
                  <a:gd name="T82" fmla="*/ 2147483647 w 518"/>
                  <a:gd name="T83" fmla="*/ 2147483647 h 455"/>
                  <a:gd name="T84" fmla="*/ 2147483647 w 518"/>
                  <a:gd name="T85" fmla="*/ 2147483647 h 4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8"/>
                  <a:gd name="T130" fmla="*/ 0 h 455"/>
                  <a:gd name="T131" fmla="*/ 518 w 518"/>
                  <a:gd name="T132" fmla="*/ 455 h 4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8" h="455">
                    <a:moveTo>
                      <a:pt x="92" y="259"/>
                    </a:moveTo>
                    <a:cubicBezTo>
                      <a:pt x="92" y="261"/>
                      <a:pt x="69" y="275"/>
                      <a:pt x="62" y="275"/>
                    </a:cubicBezTo>
                    <a:cubicBezTo>
                      <a:pt x="36" y="270"/>
                      <a:pt x="36" y="270"/>
                      <a:pt x="36" y="270"/>
                    </a:cubicBezTo>
                    <a:cubicBezTo>
                      <a:pt x="36" y="267"/>
                      <a:pt x="38" y="255"/>
                      <a:pt x="38" y="251"/>
                    </a:cubicBezTo>
                    <a:cubicBezTo>
                      <a:pt x="38" y="249"/>
                      <a:pt x="31" y="242"/>
                      <a:pt x="27" y="241"/>
                    </a:cubicBezTo>
                    <a:cubicBezTo>
                      <a:pt x="23" y="240"/>
                      <a:pt x="6" y="236"/>
                      <a:pt x="3" y="234"/>
                    </a:cubicBezTo>
                    <a:cubicBezTo>
                      <a:pt x="0" y="232"/>
                      <a:pt x="1" y="225"/>
                      <a:pt x="2" y="222"/>
                    </a:cubicBezTo>
                    <a:cubicBezTo>
                      <a:pt x="3" y="218"/>
                      <a:pt x="5" y="208"/>
                      <a:pt x="6" y="206"/>
                    </a:cubicBezTo>
                    <a:cubicBezTo>
                      <a:pt x="7" y="205"/>
                      <a:pt x="34" y="208"/>
                      <a:pt x="37" y="208"/>
                    </a:cubicBezTo>
                    <a:cubicBezTo>
                      <a:pt x="39" y="208"/>
                      <a:pt x="43" y="179"/>
                      <a:pt x="44" y="178"/>
                    </a:cubicBezTo>
                    <a:cubicBezTo>
                      <a:pt x="45" y="176"/>
                      <a:pt x="60" y="151"/>
                      <a:pt x="60" y="146"/>
                    </a:cubicBezTo>
                    <a:cubicBezTo>
                      <a:pt x="60" y="142"/>
                      <a:pt x="55" y="128"/>
                      <a:pt x="57" y="123"/>
                    </a:cubicBezTo>
                    <a:cubicBezTo>
                      <a:pt x="59" y="118"/>
                      <a:pt x="60" y="108"/>
                      <a:pt x="61" y="106"/>
                    </a:cubicBezTo>
                    <a:cubicBezTo>
                      <a:pt x="63" y="104"/>
                      <a:pt x="67" y="93"/>
                      <a:pt x="67" y="91"/>
                    </a:cubicBezTo>
                    <a:cubicBezTo>
                      <a:pt x="67" y="89"/>
                      <a:pt x="45" y="89"/>
                      <a:pt x="43" y="87"/>
                    </a:cubicBezTo>
                    <a:cubicBezTo>
                      <a:pt x="40" y="84"/>
                      <a:pt x="41" y="84"/>
                      <a:pt x="42" y="79"/>
                    </a:cubicBezTo>
                    <a:cubicBezTo>
                      <a:pt x="43" y="74"/>
                      <a:pt x="44" y="62"/>
                      <a:pt x="46" y="60"/>
                    </a:cubicBezTo>
                    <a:cubicBezTo>
                      <a:pt x="48" y="59"/>
                      <a:pt x="50" y="58"/>
                      <a:pt x="52" y="58"/>
                    </a:cubicBezTo>
                    <a:cubicBezTo>
                      <a:pt x="53" y="58"/>
                      <a:pt x="56" y="56"/>
                      <a:pt x="56" y="54"/>
                    </a:cubicBezTo>
                    <a:cubicBezTo>
                      <a:pt x="57" y="53"/>
                      <a:pt x="51" y="49"/>
                      <a:pt x="51" y="48"/>
                    </a:cubicBezTo>
                    <a:cubicBezTo>
                      <a:pt x="51" y="46"/>
                      <a:pt x="58" y="41"/>
                      <a:pt x="60" y="38"/>
                    </a:cubicBezTo>
                    <a:cubicBezTo>
                      <a:pt x="62" y="36"/>
                      <a:pt x="70" y="30"/>
                      <a:pt x="76" y="30"/>
                    </a:cubicBezTo>
                    <a:cubicBezTo>
                      <a:pt x="82" y="30"/>
                      <a:pt x="92" y="30"/>
                      <a:pt x="94" y="31"/>
                    </a:cubicBezTo>
                    <a:cubicBezTo>
                      <a:pt x="95" y="32"/>
                      <a:pt x="96" y="35"/>
                      <a:pt x="99" y="34"/>
                    </a:cubicBezTo>
                    <a:cubicBezTo>
                      <a:pt x="101" y="34"/>
                      <a:pt x="110" y="30"/>
                      <a:pt x="112" y="29"/>
                    </a:cubicBezTo>
                    <a:cubicBezTo>
                      <a:pt x="114" y="29"/>
                      <a:pt x="126" y="28"/>
                      <a:pt x="129" y="28"/>
                    </a:cubicBezTo>
                    <a:cubicBezTo>
                      <a:pt x="132" y="28"/>
                      <a:pt x="144" y="28"/>
                      <a:pt x="147" y="29"/>
                    </a:cubicBezTo>
                    <a:cubicBezTo>
                      <a:pt x="149" y="30"/>
                      <a:pt x="147" y="37"/>
                      <a:pt x="148" y="40"/>
                    </a:cubicBezTo>
                    <a:cubicBezTo>
                      <a:pt x="148" y="42"/>
                      <a:pt x="153" y="40"/>
                      <a:pt x="153" y="40"/>
                    </a:cubicBezTo>
                    <a:cubicBezTo>
                      <a:pt x="153" y="40"/>
                      <a:pt x="160" y="52"/>
                      <a:pt x="160" y="54"/>
                    </a:cubicBezTo>
                    <a:cubicBezTo>
                      <a:pt x="160" y="57"/>
                      <a:pt x="160" y="62"/>
                      <a:pt x="157" y="62"/>
                    </a:cubicBezTo>
                    <a:cubicBezTo>
                      <a:pt x="154" y="62"/>
                      <a:pt x="151" y="64"/>
                      <a:pt x="150" y="64"/>
                    </a:cubicBezTo>
                    <a:cubicBezTo>
                      <a:pt x="149" y="64"/>
                      <a:pt x="150" y="73"/>
                      <a:pt x="152" y="74"/>
                    </a:cubicBezTo>
                    <a:cubicBezTo>
                      <a:pt x="155" y="75"/>
                      <a:pt x="158" y="72"/>
                      <a:pt x="159" y="74"/>
                    </a:cubicBezTo>
                    <a:cubicBezTo>
                      <a:pt x="160" y="75"/>
                      <a:pt x="163" y="83"/>
                      <a:pt x="166" y="83"/>
                    </a:cubicBezTo>
                    <a:cubicBezTo>
                      <a:pt x="170" y="83"/>
                      <a:pt x="174" y="80"/>
                      <a:pt x="175" y="78"/>
                    </a:cubicBezTo>
                    <a:cubicBezTo>
                      <a:pt x="175" y="76"/>
                      <a:pt x="177" y="65"/>
                      <a:pt x="177" y="63"/>
                    </a:cubicBezTo>
                    <a:cubicBezTo>
                      <a:pt x="177" y="61"/>
                      <a:pt x="169" y="61"/>
                      <a:pt x="168" y="61"/>
                    </a:cubicBezTo>
                    <a:cubicBezTo>
                      <a:pt x="168" y="61"/>
                      <a:pt x="169" y="51"/>
                      <a:pt x="171" y="49"/>
                    </a:cubicBezTo>
                    <a:cubicBezTo>
                      <a:pt x="173" y="46"/>
                      <a:pt x="178" y="45"/>
                      <a:pt x="180" y="47"/>
                    </a:cubicBezTo>
                    <a:cubicBezTo>
                      <a:pt x="182" y="49"/>
                      <a:pt x="183" y="53"/>
                      <a:pt x="188" y="55"/>
                    </a:cubicBezTo>
                    <a:cubicBezTo>
                      <a:pt x="192" y="57"/>
                      <a:pt x="198" y="58"/>
                      <a:pt x="200" y="59"/>
                    </a:cubicBezTo>
                    <a:cubicBezTo>
                      <a:pt x="201" y="61"/>
                      <a:pt x="199" y="65"/>
                      <a:pt x="199" y="65"/>
                    </a:cubicBezTo>
                    <a:cubicBezTo>
                      <a:pt x="200" y="66"/>
                      <a:pt x="200" y="66"/>
                      <a:pt x="200" y="66"/>
                    </a:cubicBezTo>
                    <a:cubicBezTo>
                      <a:pt x="200" y="66"/>
                      <a:pt x="204" y="64"/>
                      <a:pt x="204" y="62"/>
                    </a:cubicBezTo>
                    <a:cubicBezTo>
                      <a:pt x="204" y="59"/>
                      <a:pt x="195" y="38"/>
                      <a:pt x="195" y="37"/>
                    </a:cubicBezTo>
                    <a:cubicBezTo>
                      <a:pt x="195" y="34"/>
                      <a:pt x="207" y="3"/>
                      <a:pt x="209" y="2"/>
                    </a:cubicBezTo>
                    <a:cubicBezTo>
                      <a:pt x="210" y="0"/>
                      <a:pt x="214" y="0"/>
                      <a:pt x="215" y="0"/>
                    </a:cubicBezTo>
                    <a:cubicBezTo>
                      <a:pt x="217" y="0"/>
                      <a:pt x="219" y="6"/>
                      <a:pt x="221" y="6"/>
                    </a:cubicBezTo>
                    <a:cubicBezTo>
                      <a:pt x="222" y="6"/>
                      <a:pt x="231" y="11"/>
                      <a:pt x="235" y="11"/>
                    </a:cubicBezTo>
                    <a:cubicBezTo>
                      <a:pt x="238" y="11"/>
                      <a:pt x="247" y="10"/>
                      <a:pt x="251" y="10"/>
                    </a:cubicBezTo>
                    <a:cubicBezTo>
                      <a:pt x="253" y="10"/>
                      <a:pt x="260" y="2"/>
                      <a:pt x="260" y="2"/>
                    </a:cubicBezTo>
                    <a:cubicBezTo>
                      <a:pt x="278" y="2"/>
                      <a:pt x="278" y="2"/>
                      <a:pt x="278" y="2"/>
                    </a:cubicBezTo>
                    <a:cubicBezTo>
                      <a:pt x="278" y="2"/>
                      <a:pt x="282" y="2"/>
                      <a:pt x="286" y="4"/>
                    </a:cubicBezTo>
                    <a:cubicBezTo>
                      <a:pt x="291" y="6"/>
                      <a:pt x="292" y="17"/>
                      <a:pt x="295" y="25"/>
                    </a:cubicBezTo>
                    <a:cubicBezTo>
                      <a:pt x="299" y="34"/>
                      <a:pt x="298" y="35"/>
                      <a:pt x="301" y="43"/>
                    </a:cubicBezTo>
                    <a:cubicBezTo>
                      <a:pt x="304" y="52"/>
                      <a:pt x="315" y="57"/>
                      <a:pt x="320" y="59"/>
                    </a:cubicBezTo>
                    <a:cubicBezTo>
                      <a:pt x="324" y="61"/>
                      <a:pt x="325" y="62"/>
                      <a:pt x="325" y="65"/>
                    </a:cubicBezTo>
                    <a:cubicBezTo>
                      <a:pt x="325" y="68"/>
                      <a:pt x="332" y="81"/>
                      <a:pt x="338" y="85"/>
                    </a:cubicBezTo>
                    <a:cubicBezTo>
                      <a:pt x="344" y="89"/>
                      <a:pt x="353" y="82"/>
                      <a:pt x="356" y="81"/>
                    </a:cubicBezTo>
                    <a:cubicBezTo>
                      <a:pt x="359" y="79"/>
                      <a:pt x="365" y="87"/>
                      <a:pt x="370" y="89"/>
                    </a:cubicBezTo>
                    <a:cubicBezTo>
                      <a:pt x="376" y="91"/>
                      <a:pt x="379" y="83"/>
                      <a:pt x="382" y="83"/>
                    </a:cubicBezTo>
                    <a:cubicBezTo>
                      <a:pt x="386" y="83"/>
                      <a:pt x="396" y="87"/>
                      <a:pt x="401" y="90"/>
                    </a:cubicBezTo>
                    <a:cubicBezTo>
                      <a:pt x="403" y="92"/>
                      <a:pt x="409" y="92"/>
                      <a:pt x="414" y="91"/>
                    </a:cubicBezTo>
                    <a:cubicBezTo>
                      <a:pt x="417" y="91"/>
                      <a:pt x="420" y="90"/>
                      <a:pt x="423" y="91"/>
                    </a:cubicBezTo>
                    <a:cubicBezTo>
                      <a:pt x="428" y="92"/>
                      <a:pt x="426" y="101"/>
                      <a:pt x="427" y="104"/>
                    </a:cubicBezTo>
                    <a:cubicBezTo>
                      <a:pt x="428" y="107"/>
                      <a:pt x="437" y="111"/>
                      <a:pt x="441" y="114"/>
                    </a:cubicBezTo>
                    <a:cubicBezTo>
                      <a:pt x="446" y="117"/>
                      <a:pt x="455" y="128"/>
                      <a:pt x="459" y="131"/>
                    </a:cubicBezTo>
                    <a:cubicBezTo>
                      <a:pt x="463" y="133"/>
                      <a:pt x="466" y="126"/>
                      <a:pt x="473" y="130"/>
                    </a:cubicBezTo>
                    <a:cubicBezTo>
                      <a:pt x="479" y="133"/>
                      <a:pt x="480" y="143"/>
                      <a:pt x="485" y="147"/>
                    </a:cubicBezTo>
                    <a:cubicBezTo>
                      <a:pt x="490" y="151"/>
                      <a:pt x="496" y="142"/>
                      <a:pt x="501" y="144"/>
                    </a:cubicBezTo>
                    <a:cubicBezTo>
                      <a:pt x="505" y="145"/>
                      <a:pt x="516" y="150"/>
                      <a:pt x="518" y="151"/>
                    </a:cubicBezTo>
                    <a:cubicBezTo>
                      <a:pt x="518" y="151"/>
                      <a:pt x="510" y="161"/>
                      <a:pt x="506" y="166"/>
                    </a:cubicBezTo>
                    <a:cubicBezTo>
                      <a:pt x="502" y="170"/>
                      <a:pt x="487" y="176"/>
                      <a:pt x="484" y="177"/>
                    </a:cubicBezTo>
                    <a:cubicBezTo>
                      <a:pt x="481" y="179"/>
                      <a:pt x="462" y="173"/>
                      <a:pt x="457" y="173"/>
                    </a:cubicBezTo>
                    <a:cubicBezTo>
                      <a:pt x="452" y="173"/>
                      <a:pt x="451" y="183"/>
                      <a:pt x="447" y="183"/>
                    </a:cubicBezTo>
                    <a:cubicBezTo>
                      <a:pt x="443" y="183"/>
                      <a:pt x="430" y="181"/>
                      <a:pt x="428" y="186"/>
                    </a:cubicBezTo>
                    <a:cubicBezTo>
                      <a:pt x="426" y="190"/>
                      <a:pt x="431" y="203"/>
                      <a:pt x="435" y="208"/>
                    </a:cubicBezTo>
                    <a:cubicBezTo>
                      <a:pt x="439" y="212"/>
                      <a:pt x="449" y="232"/>
                      <a:pt x="450" y="235"/>
                    </a:cubicBezTo>
                    <a:cubicBezTo>
                      <a:pt x="452" y="239"/>
                      <a:pt x="445" y="243"/>
                      <a:pt x="445" y="248"/>
                    </a:cubicBezTo>
                    <a:cubicBezTo>
                      <a:pt x="446" y="252"/>
                      <a:pt x="455" y="257"/>
                      <a:pt x="458" y="261"/>
                    </a:cubicBezTo>
                    <a:cubicBezTo>
                      <a:pt x="462" y="266"/>
                      <a:pt x="454" y="275"/>
                      <a:pt x="454" y="278"/>
                    </a:cubicBezTo>
                    <a:cubicBezTo>
                      <a:pt x="453" y="281"/>
                      <a:pt x="458" y="297"/>
                      <a:pt x="458" y="301"/>
                    </a:cubicBezTo>
                    <a:cubicBezTo>
                      <a:pt x="458" y="306"/>
                      <a:pt x="450" y="319"/>
                      <a:pt x="448" y="319"/>
                    </a:cubicBezTo>
                    <a:cubicBezTo>
                      <a:pt x="446" y="319"/>
                      <a:pt x="411" y="323"/>
                      <a:pt x="411" y="323"/>
                    </a:cubicBezTo>
                    <a:cubicBezTo>
                      <a:pt x="411" y="323"/>
                      <a:pt x="414" y="341"/>
                      <a:pt x="415" y="343"/>
                    </a:cubicBezTo>
                    <a:cubicBezTo>
                      <a:pt x="416" y="346"/>
                      <a:pt x="410" y="355"/>
                      <a:pt x="407" y="357"/>
                    </a:cubicBezTo>
                    <a:cubicBezTo>
                      <a:pt x="405" y="360"/>
                      <a:pt x="409" y="370"/>
                      <a:pt x="413" y="373"/>
                    </a:cubicBezTo>
                    <a:cubicBezTo>
                      <a:pt x="416" y="377"/>
                      <a:pt x="420" y="392"/>
                      <a:pt x="420" y="392"/>
                    </a:cubicBezTo>
                    <a:cubicBezTo>
                      <a:pt x="420" y="392"/>
                      <a:pt x="406" y="405"/>
                      <a:pt x="403" y="406"/>
                    </a:cubicBezTo>
                    <a:cubicBezTo>
                      <a:pt x="401" y="408"/>
                      <a:pt x="392" y="400"/>
                      <a:pt x="387" y="400"/>
                    </a:cubicBezTo>
                    <a:cubicBezTo>
                      <a:pt x="382" y="400"/>
                      <a:pt x="382" y="411"/>
                      <a:pt x="378" y="414"/>
                    </a:cubicBezTo>
                    <a:cubicBezTo>
                      <a:pt x="374" y="417"/>
                      <a:pt x="365" y="427"/>
                      <a:pt x="357" y="428"/>
                    </a:cubicBezTo>
                    <a:cubicBezTo>
                      <a:pt x="351" y="428"/>
                      <a:pt x="343" y="433"/>
                      <a:pt x="339" y="438"/>
                    </a:cubicBezTo>
                    <a:cubicBezTo>
                      <a:pt x="339" y="438"/>
                      <a:pt x="339" y="438"/>
                      <a:pt x="339" y="438"/>
                    </a:cubicBezTo>
                    <a:cubicBezTo>
                      <a:pt x="338" y="436"/>
                      <a:pt x="337" y="434"/>
                      <a:pt x="337" y="433"/>
                    </a:cubicBezTo>
                    <a:cubicBezTo>
                      <a:pt x="336" y="429"/>
                      <a:pt x="321" y="438"/>
                      <a:pt x="317" y="438"/>
                    </a:cubicBezTo>
                    <a:cubicBezTo>
                      <a:pt x="314" y="438"/>
                      <a:pt x="319" y="447"/>
                      <a:pt x="319" y="450"/>
                    </a:cubicBezTo>
                    <a:cubicBezTo>
                      <a:pt x="319" y="452"/>
                      <a:pt x="309" y="455"/>
                      <a:pt x="307" y="455"/>
                    </a:cubicBezTo>
                    <a:cubicBezTo>
                      <a:pt x="305" y="455"/>
                      <a:pt x="294" y="443"/>
                      <a:pt x="292" y="441"/>
                    </a:cubicBezTo>
                    <a:cubicBezTo>
                      <a:pt x="289" y="439"/>
                      <a:pt x="304" y="426"/>
                      <a:pt x="304" y="426"/>
                    </a:cubicBezTo>
                    <a:cubicBezTo>
                      <a:pt x="304" y="426"/>
                      <a:pt x="303" y="411"/>
                      <a:pt x="302" y="409"/>
                    </a:cubicBezTo>
                    <a:cubicBezTo>
                      <a:pt x="301" y="407"/>
                      <a:pt x="312" y="405"/>
                      <a:pt x="314" y="402"/>
                    </a:cubicBezTo>
                    <a:cubicBezTo>
                      <a:pt x="315" y="399"/>
                      <a:pt x="300" y="389"/>
                      <a:pt x="297" y="389"/>
                    </a:cubicBezTo>
                    <a:cubicBezTo>
                      <a:pt x="294" y="389"/>
                      <a:pt x="279" y="384"/>
                      <a:pt x="279" y="384"/>
                    </a:cubicBezTo>
                    <a:cubicBezTo>
                      <a:pt x="280" y="382"/>
                      <a:pt x="280" y="381"/>
                      <a:pt x="281" y="380"/>
                    </a:cubicBezTo>
                    <a:cubicBezTo>
                      <a:pt x="282" y="376"/>
                      <a:pt x="287" y="351"/>
                      <a:pt x="287" y="351"/>
                    </a:cubicBezTo>
                    <a:cubicBezTo>
                      <a:pt x="271" y="349"/>
                      <a:pt x="271" y="349"/>
                      <a:pt x="271" y="349"/>
                    </a:cubicBezTo>
                    <a:cubicBezTo>
                      <a:pt x="271" y="349"/>
                      <a:pt x="263" y="334"/>
                      <a:pt x="261" y="330"/>
                    </a:cubicBezTo>
                    <a:cubicBezTo>
                      <a:pt x="258" y="327"/>
                      <a:pt x="255" y="306"/>
                      <a:pt x="255" y="304"/>
                    </a:cubicBezTo>
                    <a:cubicBezTo>
                      <a:pt x="255" y="301"/>
                      <a:pt x="241" y="301"/>
                      <a:pt x="241" y="301"/>
                    </a:cubicBezTo>
                    <a:cubicBezTo>
                      <a:pt x="241" y="301"/>
                      <a:pt x="241" y="276"/>
                      <a:pt x="241" y="274"/>
                    </a:cubicBezTo>
                    <a:cubicBezTo>
                      <a:pt x="241" y="272"/>
                      <a:pt x="247" y="270"/>
                      <a:pt x="249" y="267"/>
                    </a:cubicBezTo>
                    <a:cubicBezTo>
                      <a:pt x="252" y="264"/>
                      <a:pt x="259" y="248"/>
                      <a:pt x="259" y="248"/>
                    </a:cubicBezTo>
                    <a:cubicBezTo>
                      <a:pt x="245" y="239"/>
                      <a:pt x="245" y="239"/>
                      <a:pt x="245" y="239"/>
                    </a:cubicBezTo>
                    <a:cubicBezTo>
                      <a:pt x="245" y="239"/>
                      <a:pt x="236" y="254"/>
                      <a:pt x="233" y="256"/>
                    </a:cubicBezTo>
                    <a:cubicBezTo>
                      <a:pt x="230" y="258"/>
                      <a:pt x="216" y="257"/>
                      <a:pt x="214" y="257"/>
                    </a:cubicBezTo>
                    <a:cubicBezTo>
                      <a:pt x="212" y="257"/>
                      <a:pt x="208" y="237"/>
                      <a:pt x="205" y="235"/>
                    </a:cubicBezTo>
                    <a:cubicBezTo>
                      <a:pt x="203" y="234"/>
                      <a:pt x="168" y="247"/>
                      <a:pt x="168" y="247"/>
                    </a:cubicBezTo>
                    <a:cubicBezTo>
                      <a:pt x="169" y="259"/>
                      <a:pt x="169" y="259"/>
                      <a:pt x="169" y="259"/>
                    </a:cubicBezTo>
                    <a:cubicBezTo>
                      <a:pt x="169" y="259"/>
                      <a:pt x="183" y="265"/>
                      <a:pt x="183" y="272"/>
                    </a:cubicBezTo>
                    <a:cubicBezTo>
                      <a:pt x="183" y="279"/>
                      <a:pt x="185" y="297"/>
                      <a:pt x="185" y="297"/>
                    </a:cubicBezTo>
                    <a:cubicBezTo>
                      <a:pt x="185" y="297"/>
                      <a:pt x="179" y="304"/>
                      <a:pt x="174" y="304"/>
                    </a:cubicBezTo>
                    <a:cubicBezTo>
                      <a:pt x="169" y="304"/>
                      <a:pt x="162" y="300"/>
                      <a:pt x="159" y="302"/>
                    </a:cubicBezTo>
                    <a:cubicBezTo>
                      <a:pt x="156" y="304"/>
                      <a:pt x="134" y="313"/>
                      <a:pt x="132" y="315"/>
                    </a:cubicBezTo>
                    <a:cubicBezTo>
                      <a:pt x="130" y="317"/>
                      <a:pt x="122" y="303"/>
                      <a:pt x="122" y="303"/>
                    </a:cubicBezTo>
                    <a:cubicBezTo>
                      <a:pt x="132" y="270"/>
                      <a:pt x="132" y="270"/>
                      <a:pt x="132" y="270"/>
                    </a:cubicBezTo>
                    <a:cubicBezTo>
                      <a:pt x="126" y="254"/>
                      <a:pt x="126" y="254"/>
                      <a:pt x="126" y="254"/>
                    </a:cubicBezTo>
                    <a:cubicBezTo>
                      <a:pt x="96" y="241"/>
                      <a:pt x="96" y="241"/>
                      <a:pt x="96" y="241"/>
                    </a:cubicBezTo>
                    <a:cubicBezTo>
                      <a:pt x="96" y="241"/>
                      <a:pt x="93" y="257"/>
                      <a:pt x="92" y="259"/>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6" name="ee4p_NI_2"/>
              <p:cNvSpPr>
                <a:spLocks/>
              </p:cNvSpPr>
              <p:nvPr>
                <p:custDataLst>
                  <p:tags r:id="rId25"/>
                </p:custDataLst>
              </p:nvPr>
            </p:nvSpPr>
            <p:spPr bwMode="auto">
              <a:xfrm>
                <a:off x="8915881" y="1760812"/>
                <a:ext cx="71731" cy="42003"/>
              </a:xfrm>
              <a:custGeom>
                <a:avLst/>
                <a:gdLst>
                  <a:gd name="T0" fmla="*/ 2147483647 w 26"/>
                  <a:gd name="T1" fmla="*/ 2147483647 h 16"/>
                  <a:gd name="T2" fmla="*/ 2147483647 w 26"/>
                  <a:gd name="T3" fmla="*/ 2147483647 h 16"/>
                  <a:gd name="T4" fmla="*/ 2147483647 w 26"/>
                  <a:gd name="T5" fmla="*/ 2147483647 h 16"/>
                  <a:gd name="T6" fmla="*/ 2147483647 w 26"/>
                  <a:gd name="T7" fmla="*/ 0 h 16"/>
                  <a:gd name="T8" fmla="*/ 2147483647 w 26"/>
                  <a:gd name="T9" fmla="*/ 2147483647 h 16"/>
                  <a:gd name="T10" fmla="*/ 2147483647 w 26"/>
                  <a:gd name="T11" fmla="*/ 2147483647 h 16"/>
                  <a:gd name="T12" fmla="*/ 2147483647 w 26"/>
                  <a:gd name="T13" fmla="*/ 2147483647 h 16"/>
                  <a:gd name="T14" fmla="*/ 2147483647 w 26"/>
                  <a:gd name="T15" fmla="*/ 2147483647 h 16"/>
                  <a:gd name="T16" fmla="*/ 2147483647 w 26"/>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6"/>
                  <a:gd name="T29" fmla="*/ 26 w 2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6">
                    <a:moveTo>
                      <a:pt x="13" y="14"/>
                    </a:moveTo>
                    <a:cubicBezTo>
                      <a:pt x="11" y="16"/>
                      <a:pt x="8" y="15"/>
                      <a:pt x="6" y="13"/>
                    </a:cubicBezTo>
                    <a:cubicBezTo>
                      <a:pt x="4" y="10"/>
                      <a:pt x="0" y="7"/>
                      <a:pt x="3" y="5"/>
                    </a:cubicBezTo>
                    <a:cubicBezTo>
                      <a:pt x="6" y="3"/>
                      <a:pt x="15" y="0"/>
                      <a:pt x="18" y="0"/>
                    </a:cubicBezTo>
                    <a:cubicBezTo>
                      <a:pt x="20" y="0"/>
                      <a:pt x="23" y="1"/>
                      <a:pt x="25" y="3"/>
                    </a:cubicBezTo>
                    <a:cubicBezTo>
                      <a:pt x="26" y="4"/>
                      <a:pt x="25" y="7"/>
                      <a:pt x="23" y="7"/>
                    </a:cubicBezTo>
                    <a:cubicBezTo>
                      <a:pt x="22" y="7"/>
                      <a:pt x="19" y="6"/>
                      <a:pt x="17" y="6"/>
                    </a:cubicBezTo>
                    <a:cubicBezTo>
                      <a:pt x="15" y="7"/>
                      <a:pt x="12" y="10"/>
                      <a:pt x="12" y="10"/>
                    </a:cubicBezTo>
                    <a:cubicBezTo>
                      <a:pt x="12" y="11"/>
                      <a:pt x="14" y="13"/>
                      <a:pt x="13" y="1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7" name="ee4p_NI_3"/>
              <p:cNvSpPr>
                <a:spLocks/>
              </p:cNvSpPr>
              <p:nvPr>
                <p:custDataLst>
                  <p:tags r:id="rId26"/>
                </p:custDataLst>
              </p:nvPr>
            </p:nvSpPr>
            <p:spPr bwMode="auto">
              <a:xfrm>
                <a:off x="9060723" y="1706614"/>
                <a:ext cx="88284" cy="32519"/>
              </a:xfrm>
              <a:custGeom>
                <a:avLst/>
                <a:gdLst>
                  <a:gd name="T0" fmla="*/ 2147483647 w 33"/>
                  <a:gd name="T1" fmla="*/ 2147483647 h 12"/>
                  <a:gd name="T2" fmla="*/ 2147483647 w 33"/>
                  <a:gd name="T3" fmla="*/ 2147483647 h 12"/>
                  <a:gd name="T4" fmla="*/ 2147483647 w 33"/>
                  <a:gd name="T5" fmla="*/ 2147483647 h 12"/>
                  <a:gd name="T6" fmla="*/ 2147483647 w 33"/>
                  <a:gd name="T7" fmla="*/ 2147483647 h 12"/>
                  <a:gd name="T8" fmla="*/ 2147483647 w 33"/>
                  <a:gd name="T9" fmla="*/ 2147483647 h 12"/>
                  <a:gd name="T10" fmla="*/ 2147483647 w 33"/>
                  <a:gd name="T11" fmla="*/ 2147483647 h 12"/>
                  <a:gd name="T12" fmla="*/ 2147483647 w 33"/>
                  <a:gd name="T13" fmla="*/ 0 h 12"/>
                  <a:gd name="T14" fmla="*/ 2147483647 w 33"/>
                  <a:gd name="T15" fmla="*/ 2147483647 h 12"/>
                  <a:gd name="T16" fmla="*/ 2147483647 w 33"/>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2"/>
                  <a:gd name="T29" fmla="*/ 33 w 3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2">
                    <a:moveTo>
                      <a:pt x="1" y="7"/>
                    </a:moveTo>
                    <a:cubicBezTo>
                      <a:pt x="1" y="9"/>
                      <a:pt x="4" y="12"/>
                      <a:pt x="5" y="11"/>
                    </a:cubicBezTo>
                    <a:cubicBezTo>
                      <a:pt x="6" y="9"/>
                      <a:pt x="13" y="8"/>
                      <a:pt x="16" y="7"/>
                    </a:cubicBezTo>
                    <a:cubicBezTo>
                      <a:pt x="19" y="7"/>
                      <a:pt x="27" y="6"/>
                      <a:pt x="29" y="6"/>
                    </a:cubicBezTo>
                    <a:cubicBezTo>
                      <a:pt x="32" y="6"/>
                      <a:pt x="33" y="4"/>
                      <a:pt x="33" y="3"/>
                    </a:cubicBezTo>
                    <a:cubicBezTo>
                      <a:pt x="33" y="1"/>
                      <a:pt x="31" y="2"/>
                      <a:pt x="27" y="1"/>
                    </a:cubicBezTo>
                    <a:cubicBezTo>
                      <a:pt x="23" y="0"/>
                      <a:pt x="18" y="0"/>
                      <a:pt x="15" y="0"/>
                    </a:cubicBezTo>
                    <a:cubicBezTo>
                      <a:pt x="12" y="0"/>
                      <a:pt x="6" y="1"/>
                      <a:pt x="4" y="2"/>
                    </a:cubicBezTo>
                    <a:cubicBezTo>
                      <a:pt x="2" y="2"/>
                      <a:pt x="0" y="3"/>
                      <a:pt x="1" y="7"/>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8" name="ee4p_NI_4"/>
              <p:cNvSpPr>
                <a:spLocks/>
              </p:cNvSpPr>
              <p:nvPr>
                <p:custDataLst>
                  <p:tags r:id="rId27"/>
                </p:custDataLst>
              </p:nvPr>
            </p:nvSpPr>
            <p:spPr bwMode="auto">
              <a:xfrm>
                <a:off x="9182113" y="1697129"/>
                <a:ext cx="93802" cy="28453"/>
              </a:xfrm>
              <a:custGeom>
                <a:avLst/>
                <a:gdLst>
                  <a:gd name="T0" fmla="*/ 2147483647 w 34"/>
                  <a:gd name="T1" fmla="*/ 2147483647 h 11"/>
                  <a:gd name="T2" fmla="*/ 2147483647 w 34"/>
                  <a:gd name="T3" fmla="*/ 2147483647 h 11"/>
                  <a:gd name="T4" fmla="*/ 2147483647 w 34"/>
                  <a:gd name="T5" fmla="*/ 2147483647 h 11"/>
                  <a:gd name="T6" fmla="*/ 2147483647 w 34"/>
                  <a:gd name="T7" fmla="*/ 2147483647 h 11"/>
                  <a:gd name="T8" fmla="*/ 2147483647 w 34"/>
                  <a:gd name="T9" fmla="*/ 2147483647 h 11"/>
                  <a:gd name="T10" fmla="*/ 2147483647 w 34"/>
                  <a:gd name="T11" fmla="*/ 2147483647 h 11"/>
                  <a:gd name="T12" fmla="*/ 2147483647 w 34"/>
                  <a:gd name="T13" fmla="*/ 0 h 11"/>
                  <a:gd name="T14" fmla="*/ 2147483647 w 34"/>
                  <a:gd name="T15" fmla="*/ 2147483647 h 11"/>
                  <a:gd name="T16" fmla="*/ 0 w 34"/>
                  <a:gd name="T17" fmla="*/ 2147483647 h 11"/>
                  <a:gd name="T18" fmla="*/ 2147483647 w 34"/>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1"/>
                  <a:gd name="T32" fmla="*/ 34 w 3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1">
                    <a:moveTo>
                      <a:pt x="2" y="11"/>
                    </a:moveTo>
                    <a:cubicBezTo>
                      <a:pt x="5" y="9"/>
                      <a:pt x="6" y="11"/>
                      <a:pt x="7" y="11"/>
                    </a:cubicBezTo>
                    <a:cubicBezTo>
                      <a:pt x="8" y="11"/>
                      <a:pt x="10" y="7"/>
                      <a:pt x="10" y="7"/>
                    </a:cubicBezTo>
                    <a:cubicBezTo>
                      <a:pt x="10" y="6"/>
                      <a:pt x="19" y="5"/>
                      <a:pt x="23" y="6"/>
                    </a:cubicBezTo>
                    <a:cubicBezTo>
                      <a:pt x="28" y="6"/>
                      <a:pt x="33" y="7"/>
                      <a:pt x="33" y="6"/>
                    </a:cubicBezTo>
                    <a:cubicBezTo>
                      <a:pt x="33" y="6"/>
                      <a:pt x="34" y="3"/>
                      <a:pt x="33" y="2"/>
                    </a:cubicBezTo>
                    <a:cubicBezTo>
                      <a:pt x="31" y="1"/>
                      <a:pt x="20" y="0"/>
                      <a:pt x="15" y="0"/>
                    </a:cubicBezTo>
                    <a:cubicBezTo>
                      <a:pt x="11" y="0"/>
                      <a:pt x="3" y="0"/>
                      <a:pt x="2" y="2"/>
                    </a:cubicBezTo>
                    <a:cubicBezTo>
                      <a:pt x="1" y="3"/>
                      <a:pt x="0" y="7"/>
                      <a:pt x="0" y="8"/>
                    </a:cubicBezTo>
                    <a:cubicBezTo>
                      <a:pt x="0" y="9"/>
                      <a:pt x="1" y="11"/>
                      <a:pt x="2" y="11"/>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79" name="ee4p_NI_5"/>
              <p:cNvSpPr>
                <a:spLocks/>
              </p:cNvSpPr>
              <p:nvPr>
                <p:custDataLst>
                  <p:tags r:id="rId28"/>
                </p:custDataLst>
              </p:nvPr>
            </p:nvSpPr>
            <p:spPr bwMode="auto">
              <a:xfrm>
                <a:off x="8980715" y="1725583"/>
                <a:ext cx="53799" cy="20324"/>
              </a:xfrm>
              <a:custGeom>
                <a:avLst/>
                <a:gdLst>
                  <a:gd name="T0" fmla="*/ 2147483647 w 20"/>
                  <a:gd name="T1" fmla="*/ 2147483647 h 8"/>
                  <a:gd name="T2" fmla="*/ 2147483647 w 20"/>
                  <a:gd name="T3" fmla="*/ 2147483647 h 8"/>
                  <a:gd name="T4" fmla="*/ 2147483647 w 20"/>
                  <a:gd name="T5" fmla="*/ 2147483647 h 8"/>
                  <a:gd name="T6" fmla="*/ 2147483647 w 20"/>
                  <a:gd name="T7" fmla="*/ 2147483647 h 8"/>
                  <a:gd name="T8" fmla="*/ 0 60000 65536"/>
                  <a:gd name="T9" fmla="*/ 0 60000 65536"/>
                  <a:gd name="T10" fmla="*/ 0 60000 65536"/>
                  <a:gd name="T11" fmla="*/ 0 60000 65536"/>
                  <a:gd name="T12" fmla="*/ 0 w 20"/>
                  <a:gd name="T13" fmla="*/ 0 h 8"/>
                  <a:gd name="T14" fmla="*/ 20 w 20"/>
                  <a:gd name="T15" fmla="*/ 8 h 8"/>
                </a:gdLst>
                <a:ahLst/>
                <a:cxnLst>
                  <a:cxn ang="T8">
                    <a:pos x="T0" y="T1"/>
                  </a:cxn>
                  <a:cxn ang="T9">
                    <a:pos x="T2" y="T3"/>
                  </a:cxn>
                  <a:cxn ang="T10">
                    <a:pos x="T4" y="T5"/>
                  </a:cxn>
                  <a:cxn ang="T11">
                    <a:pos x="T6" y="T7"/>
                  </a:cxn>
                </a:cxnLst>
                <a:rect l="T12" t="T13" r="T14" b="T15"/>
                <a:pathLst>
                  <a:path w="20" h="8">
                    <a:moveTo>
                      <a:pt x="1" y="4"/>
                    </a:moveTo>
                    <a:cubicBezTo>
                      <a:pt x="0" y="7"/>
                      <a:pt x="8" y="8"/>
                      <a:pt x="12" y="8"/>
                    </a:cubicBezTo>
                    <a:cubicBezTo>
                      <a:pt x="16" y="8"/>
                      <a:pt x="20" y="5"/>
                      <a:pt x="20" y="3"/>
                    </a:cubicBezTo>
                    <a:cubicBezTo>
                      <a:pt x="20" y="0"/>
                      <a:pt x="2" y="1"/>
                      <a:pt x="1" y="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80" name="ee4p_HB_1"/>
              <p:cNvSpPr/>
              <p:nvPr>
                <p:custDataLst>
                  <p:tags r:id="rId29"/>
                </p:custDataLst>
              </p:nvPr>
            </p:nvSpPr>
            <p:spPr>
              <a:xfrm>
                <a:off x="9409720" y="1974894"/>
                <a:ext cx="157257" cy="101620"/>
              </a:xfrm>
              <a:custGeom>
                <a:avLst/>
                <a:gdLst>
                  <a:gd name="connsiteX0" fmla="*/ 35719 w 126207"/>
                  <a:gd name="connsiteY0" fmla="*/ 0 h 97631"/>
                  <a:gd name="connsiteX1" fmla="*/ 83344 w 126207"/>
                  <a:gd name="connsiteY1" fmla="*/ 30956 h 97631"/>
                  <a:gd name="connsiteX2" fmla="*/ 83344 w 126207"/>
                  <a:gd name="connsiteY2" fmla="*/ 30956 h 97631"/>
                  <a:gd name="connsiteX3" fmla="*/ 102394 w 126207"/>
                  <a:gd name="connsiteY3" fmla="*/ 30956 h 97631"/>
                  <a:gd name="connsiteX4" fmla="*/ 107157 w 126207"/>
                  <a:gd name="connsiteY4" fmla="*/ 21431 h 97631"/>
                  <a:gd name="connsiteX5" fmla="*/ 119063 w 126207"/>
                  <a:gd name="connsiteY5" fmla="*/ 33337 h 97631"/>
                  <a:gd name="connsiteX6" fmla="*/ 119063 w 126207"/>
                  <a:gd name="connsiteY6" fmla="*/ 50006 h 97631"/>
                  <a:gd name="connsiteX7" fmla="*/ 126207 w 126207"/>
                  <a:gd name="connsiteY7" fmla="*/ 61912 h 97631"/>
                  <a:gd name="connsiteX8" fmla="*/ 119063 w 126207"/>
                  <a:gd name="connsiteY8" fmla="*/ 73819 h 97631"/>
                  <a:gd name="connsiteX9" fmla="*/ 116682 w 126207"/>
                  <a:gd name="connsiteY9" fmla="*/ 88106 h 97631"/>
                  <a:gd name="connsiteX10" fmla="*/ 109538 w 126207"/>
                  <a:gd name="connsiteY10" fmla="*/ 92869 h 97631"/>
                  <a:gd name="connsiteX11" fmla="*/ 100013 w 126207"/>
                  <a:gd name="connsiteY11" fmla="*/ 97631 h 97631"/>
                  <a:gd name="connsiteX12" fmla="*/ 85725 w 126207"/>
                  <a:gd name="connsiteY12" fmla="*/ 92869 h 97631"/>
                  <a:gd name="connsiteX13" fmla="*/ 83344 w 126207"/>
                  <a:gd name="connsiteY13" fmla="*/ 85725 h 97631"/>
                  <a:gd name="connsiteX14" fmla="*/ 73819 w 126207"/>
                  <a:gd name="connsiteY14" fmla="*/ 92869 h 97631"/>
                  <a:gd name="connsiteX15" fmla="*/ 64294 w 126207"/>
                  <a:gd name="connsiteY15" fmla="*/ 85725 h 97631"/>
                  <a:gd name="connsiteX16" fmla="*/ 52388 w 126207"/>
                  <a:gd name="connsiteY16" fmla="*/ 78581 h 97631"/>
                  <a:gd name="connsiteX17" fmla="*/ 42863 w 126207"/>
                  <a:gd name="connsiteY17" fmla="*/ 80962 h 97631"/>
                  <a:gd name="connsiteX18" fmla="*/ 26194 w 126207"/>
                  <a:gd name="connsiteY18" fmla="*/ 80962 h 97631"/>
                  <a:gd name="connsiteX19" fmla="*/ 21432 w 126207"/>
                  <a:gd name="connsiteY19" fmla="*/ 80962 h 97631"/>
                  <a:gd name="connsiteX20" fmla="*/ 26194 w 126207"/>
                  <a:gd name="connsiteY20" fmla="*/ 69056 h 97631"/>
                  <a:gd name="connsiteX21" fmla="*/ 26194 w 126207"/>
                  <a:gd name="connsiteY21" fmla="*/ 69056 h 97631"/>
                  <a:gd name="connsiteX22" fmla="*/ 2382 w 126207"/>
                  <a:gd name="connsiteY22" fmla="*/ 47625 h 97631"/>
                  <a:gd name="connsiteX23" fmla="*/ 0 w 126207"/>
                  <a:gd name="connsiteY23" fmla="*/ 38100 h 97631"/>
                  <a:gd name="connsiteX24" fmla="*/ 35719 w 126207"/>
                  <a:gd name="connsiteY24" fmla="*/ 0 h 97631"/>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0 w 180976"/>
                  <a:gd name="connsiteY23" fmla="*/ 0 h 109537"/>
                  <a:gd name="connsiteX24" fmla="*/ 90488 w 180976"/>
                  <a:gd name="connsiteY24" fmla="*/ 11906 h 109537"/>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0 w 180976"/>
                  <a:gd name="connsiteY23" fmla="*/ 0 h 109537"/>
                  <a:gd name="connsiteX24" fmla="*/ 9526 w 180976"/>
                  <a:gd name="connsiteY24" fmla="*/ 28575 h 109537"/>
                  <a:gd name="connsiteX25" fmla="*/ 90488 w 180976"/>
                  <a:gd name="connsiteY25" fmla="*/ 11906 h 109537"/>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0 w 180976"/>
                  <a:gd name="connsiteY23" fmla="*/ 0 h 109537"/>
                  <a:gd name="connsiteX24" fmla="*/ 9526 w 180976"/>
                  <a:gd name="connsiteY24" fmla="*/ 4763 h 109537"/>
                  <a:gd name="connsiteX25" fmla="*/ 90488 w 180976"/>
                  <a:gd name="connsiteY25" fmla="*/ 11906 h 109537"/>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33338 w 180976"/>
                  <a:gd name="connsiteY23" fmla="*/ 38100 h 109537"/>
                  <a:gd name="connsiteX24" fmla="*/ 0 w 180976"/>
                  <a:gd name="connsiteY24" fmla="*/ 0 h 109537"/>
                  <a:gd name="connsiteX25" fmla="*/ 9526 w 180976"/>
                  <a:gd name="connsiteY25" fmla="*/ 4763 h 109537"/>
                  <a:gd name="connsiteX26" fmla="*/ 90488 w 180976"/>
                  <a:gd name="connsiteY26" fmla="*/ 11906 h 109537"/>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54769 w 180976"/>
                  <a:gd name="connsiteY23" fmla="*/ 35719 h 109537"/>
                  <a:gd name="connsiteX24" fmla="*/ 0 w 180976"/>
                  <a:gd name="connsiteY24" fmla="*/ 0 h 109537"/>
                  <a:gd name="connsiteX25" fmla="*/ 9526 w 180976"/>
                  <a:gd name="connsiteY25" fmla="*/ 4763 h 109537"/>
                  <a:gd name="connsiteX26" fmla="*/ 90488 w 180976"/>
                  <a:gd name="connsiteY26" fmla="*/ 11906 h 109537"/>
                  <a:gd name="connsiteX0" fmla="*/ 90488 w 180976"/>
                  <a:gd name="connsiteY0" fmla="*/ 21430 h 119061"/>
                  <a:gd name="connsiteX1" fmla="*/ 138113 w 180976"/>
                  <a:gd name="connsiteY1" fmla="*/ 52386 h 119061"/>
                  <a:gd name="connsiteX2" fmla="*/ 138113 w 180976"/>
                  <a:gd name="connsiteY2" fmla="*/ 52386 h 119061"/>
                  <a:gd name="connsiteX3" fmla="*/ 157163 w 180976"/>
                  <a:gd name="connsiteY3" fmla="*/ 52386 h 119061"/>
                  <a:gd name="connsiteX4" fmla="*/ 161926 w 180976"/>
                  <a:gd name="connsiteY4" fmla="*/ 42861 h 119061"/>
                  <a:gd name="connsiteX5" fmla="*/ 173832 w 180976"/>
                  <a:gd name="connsiteY5" fmla="*/ 54767 h 119061"/>
                  <a:gd name="connsiteX6" fmla="*/ 173832 w 180976"/>
                  <a:gd name="connsiteY6" fmla="*/ 71436 h 119061"/>
                  <a:gd name="connsiteX7" fmla="*/ 180976 w 180976"/>
                  <a:gd name="connsiteY7" fmla="*/ 83342 h 119061"/>
                  <a:gd name="connsiteX8" fmla="*/ 173832 w 180976"/>
                  <a:gd name="connsiteY8" fmla="*/ 95249 h 119061"/>
                  <a:gd name="connsiteX9" fmla="*/ 171451 w 180976"/>
                  <a:gd name="connsiteY9" fmla="*/ 109536 h 119061"/>
                  <a:gd name="connsiteX10" fmla="*/ 164307 w 180976"/>
                  <a:gd name="connsiteY10" fmla="*/ 114299 h 119061"/>
                  <a:gd name="connsiteX11" fmla="*/ 154782 w 180976"/>
                  <a:gd name="connsiteY11" fmla="*/ 119061 h 119061"/>
                  <a:gd name="connsiteX12" fmla="*/ 140494 w 180976"/>
                  <a:gd name="connsiteY12" fmla="*/ 114299 h 119061"/>
                  <a:gd name="connsiteX13" fmla="*/ 138113 w 180976"/>
                  <a:gd name="connsiteY13" fmla="*/ 107155 h 119061"/>
                  <a:gd name="connsiteX14" fmla="*/ 128588 w 180976"/>
                  <a:gd name="connsiteY14" fmla="*/ 114299 h 119061"/>
                  <a:gd name="connsiteX15" fmla="*/ 119063 w 180976"/>
                  <a:gd name="connsiteY15" fmla="*/ 107155 h 119061"/>
                  <a:gd name="connsiteX16" fmla="*/ 107157 w 180976"/>
                  <a:gd name="connsiteY16" fmla="*/ 100011 h 119061"/>
                  <a:gd name="connsiteX17" fmla="*/ 97632 w 180976"/>
                  <a:gd name="connsiteY17" fmla="*/ 102392 h 119061"/>
                  <a:gd name="connsiteX18" fmla="*/ 80963 w 180976"/>
                  <a:gd name="connsiteY18" fmla="*/ 102392 h 119061"/>
                  <a:gd name="connsiteX19" fmla="*/ 76201 w 180976"/>
                  <a:gd name="connsiteY19" fmla="*/ 102392 h 119061"/>
                  <a:gd name="connsiteX20" fmla="*/ 80963 w 180976"/>
                  <a:gd name="connsiteY20" fmla="*/ 90486 h 119061"/>
                  <a:gd name="connsiteX21" fmla="*/ 80963 w 180976"/>
                  <a:gd name="connsiteY21" fmla="*/ 90486 h 119061"/>
                  <a:gd name="connsiteX22" fmla="*/ 57151 w 180976"/>
                  <a:gd name="connsiteY22" fmla="*/ 69055 h 119061"/>
                  <a:gd name="connsiteX23" fmla="*/ 54769 w 180976"/>
                  <a:gd name="connsiteY23" fmla="*/ 45243 h 119061"/>
                  <a:gd name="connsiteX24" fmla="*/ 0 w 180976"/>
                  <a:gd name="connsiteY24" fmla="*/ 9524 h 119061"/>
                  <a:gd name="connsiteX25" fmla="*/ 23814 w 180976"/>
                  <a:gd name="connsiteY25" fmla="*/ 0 h 119061"/>
                  <a:gd name="connsiteX26" fmla="*/ 90488 w 180976"/>
                  <a:gd name="connsiteY26" fmla="*/ 21430 h 11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976" h="119061">
                    <a:moveTo>
                      <a:pt x="90488" y="21430"/>
                    </a:moveTo>
                    <a:lnTo>
                      <a:pt x="138113" y="52386"/>
                    </a:lnTo>
                    <a:lnTo>
                      <a:pt x="138113" y="52386"/>
                    </a:lnTo>
                    <a:lnTo>
                      <a:pt x="157163" y="52386"/>
                    </a:lnTo>
                    <a:lnTo>
                      <a:pt x="161926" y="42861"/>
                    </a:lnTo>
                    <a:lnTo>
                      <a:pt x="173832" y="54767"/>
                    </a:lnTo>
                    <a:lnTo>
                      <a:pt x="173832" y="71436"/>
                    </a:lnTo>
                    <a:lnTo>
                      <a:pt x="180976" y="83342"/>
                    </a:lnTo>
                    <a:lnTo>
                      <a:pt x="173832" y="95249"/>
                    </a:lnTo>
                    <a:lnTo>
                      <a:pt x="171451" y="109536"/>
                    </a:lnTo>
                    <a:lnTo>
                      <a:pt x="164307" y="114299"/>
                    </a:lnTo>
                    <a:lnTo>
                      <a:pt x="154782" y="119061"/>
                    </a:lnTo>
                    <a:lnTo>
                      <a:pt x="140494" y="114299"/>
                    </a:lnTo>
                    <a:lnTo>
                      <a:pt x="138113" y="107155"/>
                    </a:lnTo>
                    <a:lnTo>
                      <a:pt x="128588" y="114299"/>
                    </a:lnTo>
                    <a:lnTo>
                      <a:pt x="119063" y="107155"/>
                    </a:lnTo>
                    <a:lnTo>
                      <a:pt x="107157" y="100011"/>
                    </a:lnTo>
                    <a:lnTo>
                      <a:pt x="97632" y="102392"/>
                    </a:lnTo>
                    <a:lnTo>
                      <a:pt x="80963" y="102392"/>
                    </a:lnTo>
                    <a:lnTo>
                      <a:pt x="76201" y="102392"/>
                    </a:lnTo>
                    <a:lnTo>
                      <a:pt x="80963" y="90486"/>
                    </a:lnTo>
                    <a:lnTo>
                      <a:pt x="80963" y="90486"/>
                    </a:lnTo>
                    <a:lnTo>
                      <a:pt x="57151" y="69055"/>
                    </a:lnTo>
                    <a:lnTo>
                      <a:pt x="54769" y="45243"/>
                    </a:lnTo>
                    <a:lnTo>
                      <a:pt x="0" y="9524"/>
                    </a:lnTo>
                    <a:lnTo>
                      <a:pt x="23814" y="0"/>
                    </a:lnTo>
                    <a:lnTo>
                      <a:pt x="90488" y="21430"/>
                    </a:ln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de-DE" dirty="0" err="1">
                  <a:solidFill>
                    <a:schemeClr val="tx1"/>
                  </a:solidFill>
                </a:endParaRPr>
              </a:p>
            </p:txBody>
          </p:sp>
          <p:graphicFrame>
            <p:nvGraphicFramePr>
              <p:cNvPr id="81" name="ee4pMapWizardDataSheet"/>
              <p:cNvGraphicFramePr>
                <a:graphicFrameLocks noChangeAspect="1"/>
              </p:cNvGraphicFramePr>
              <p:nvPr>
                <p:extLst>
                  <p:ext uri="{D42A27DB-BD31-4B8C-83A1-F6EECF244321}">
                    <p14:modId xmlns:p14="http://schemas.microsoft.com/office/powerpoint/2010/main" val="4023611149"/>
                  </p:ext>
                </p:extLst>
              </p:nvPr>
            </p:nvGraphicFramePr>
            <p:xfrm>
              <a:off x="9969773" y="2928100"/>
              <a:ext cx="0" cy="0"/>
            </p:xfrm>
            <a:graphic>
              <a:graphicData uri="http://schemas.openxmlformats.org/presentationml/2006/ole">
                <mc:AlternateContent xmlns:mc="http://schemas.openxmlformats.org/markup-compatibility/2006">
                  <mc:Choice xmlns:v="urn:schemas-microsoft-com:vml" Requires="v">
                    <p:oleObj spid="_x0000_s7280" name="Worksheet" showAsIcon="1" r:id="rId31" imgW="914400" imgH="771480" progId="Excel.Sheet.12">
                      <p:embed/>
                    </p:oleObj>
                  </mc:Choice>
                  <mc:Fallback>
                    <p:oleObj name="Worksheet" showAsIcon="1" r:id="rId31" imgW="914400" imgH="771480" progId="Excel.Sheet.12">
                      <p:embed/>
                      <p:pic>
                        <p:nvPicPr>
                          <p:cNvPr id="81" name="ee4pMapWizardDataSheet"/>
                          <p:cNvPicPr/>
                          <p:nvPr/>
                        </p:nvPicPr>
                        <p:blipFill>
                          <a:blip r:embed="rId32"/>
                          <a:stretch>
                            <a:fillRect/>
                          </a:stretch>
                        </p:blipFill>
                        <p:spPr>
                          <a:xfrm>
                            <a:off x="9969773" y="2928100"/>
                            <a:ext cx="0" cy="0"/>
                          </a:xfrm>
                          <a:prstGeom prst="rect">
                            <a:avLst/>
                          </a:prstGeom>
                        </p:spPr>
                      </p:pic>
                    </p:oleObj>
                  </mc:Fallback>
                </mc:AlternateContent>
              </a:graphicData>
            </a:graphic>
          </p:graphicFrame>
          <p:sp>
            <p:nvSpPr>
              <p:cNvPr id="6" name="Ellipse 5"/>
              <p:cNvSpPr>
                <a:spLocks noChangeAspect="1"/>
              </p:cNvSpPr>
              <p:nvPr/>
            </p:nvSpPr>
            <p:spPr>
              <a:xfrm>
                <a:off x="8945524" y="2611856"/>
                <a:ext cx="160999" cy="158140"/>
              </a:xfrm>
              <a:prstGeom prst="ellipse">
                <a:avLst/>
              </a:prstGeom>
              <a:solidFill>
                <a:schemeClr val="tx2">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2" name="Ellipse 81"/>
              <p:cNvSpPr>
                <a:spLocks noChangeAspect="1"/>
              </p:cNvSpPr>
              <p:nvPr/>
            </p:nvSpPr>
            <p:spPr>
              <a:xfrm>
                <a:off x="9997632" y="2849030"/>
                <a:ext cx="160999" cy="158140"/>
              </a:xfrm>
              <a:prstGeom prst="ellipse">
                <a:avLst/>
              </a:prstGeom>
              <a:solidFill>
                <a:srgbClr val="569A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3" name="Ellipse 82"/>
              <p:cNvSpPr>
                <a:spLocks noChangeAspect="1"/>
              </p:cNvSpPr>
              <p:nvPr/>
            </p:nvSpPr>
            <p:spPr>
              <a:xfrm>
                <a:off x="9790445" y="3444047"/>
                <a:ext cx="160999" cy="158140"/>
              </a:xfrm>
              <a:prstGeom prst="ellipse">
                <a:avLst/>
              </a:prstGeom>
              <a:solidFill>
                <a:srgbClr val="569A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4" name="Ellipse 83"/>
              <p:cNvSpPr>
                <a:spLocks noChangeAspect="1"/>
              </p:cNvSpPr>
              <p:nvPr/>
            </p:nvSpPr>
            <p:spPr>
              <a:xfrm>
                <a:off x="10789724" y="2897522"/>
                <a:ext cx="160999" cy="158140"/>
              </a:xfrm>
              <a:prstGeom prst="ellipse">
                <a:avLst/>
              </a:prstGeom>
              <a:solidFill>
                <a:srgbClr val="569A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5" name="Ellipse 84"/>
              <p:cNvSpPr>
                <a:spLocks noChangeAspect="1"/>
              </p:cNvSpPr>
              <p:nvPr/>
            </p:nvSpPr>
            <p:spPr>
              <a:xfrm>
                <a:off x="10249182" y="2231404"/>
                <a:ext cx="160999" cy="158140"/>
              </a:xfrm>
              <a:prstGeom prst="ellipse">
                <a:avLst/>
              </a:prstGeom>
              <a:solidFill>
                <a:srgbClr val="569A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8" name="Gerade Verbindung mit Pfeil 7"/>
              <p:cNvCxnSpPr>
                <a:stCxn id="6" idx="5"/>
                <a:endCxn id="83" idx="1"/>
              </p:cNvCxnSpPr>
              <p:nvPr/>
            </p:nvCxnSpPr>
            <p:spPr>
              <a:xfrm>
                <a:off x="9082945" y="2746837"/>
                <a:ext cx="731078" cy="72036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85" idx="4"/>
                <a:endCxn id="84" idx="0"/>
              </p:cNvCxnSpPr>
              <p:nvPr/>
            </p:nvCxnSpPr>
            <p:spPr>
              <a:xfrm>
                <a:off x="10329681" y="2389544"/>
                <a:ext cx="540543" cy="5079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a:stCxn id="6" idx="7"/>
                <a:endCxn id="85" idx="3"/>
              </p:cNvCxnSpPr>
              <p:nvPr/>
            </p:nvCxnSpPr>
            <p:spPr>
              <a:xfrm flipV="1">
                <a:off x="9082945" y="2366385"/>
                <a:ext cx="1189814" cy="2686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a:stCxn id="83" idx="6"/>
                <a:endCxn id="84" idx="3"/>
              </p:cNvCxnSpPr>
              <p:nvPr/>
            </p:nvCxnSpPr>
            <p:spPr>
              <a:xfrm flipV="1">
                <a:off x="9951444" y="3032503"/>
                <a:ext cx="861858" cy="4906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a:endCxn id="82" idx="0"/>
              </p:cNvCxnSpPr>
              <p:nvPr/>
            </p:nvCxnSpPr>
            <p:spPr>
              <a:xfrm flipH="1">
                <a:off x="10078132" y="2382733"/>
                <a:ext cx="208876" cy="4662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Gerade Verbindung mit Pfeil 89"/>
              <p:cNvCxnSpPr>
                <a:stCxn id="83" idx="0"/>
                <a:endCxn id="82" idx="3"/>
              </p:cNvCxnSpPr>
              <p:nvPr/>
            </p:nvCxnSpPr>
            <p:spPr>
              <a:xfrm flipV="1">
                <a:off x="9870944" y="2984011"/>
                <a:ext cx="150265" cy="46003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a:stCxn id="6" idx="6"/>
                <a:endCxn id="82" idx="1"/>
              </p:cNvCxnSpPr>
              <p:nvPr/>
            </p:nvCxnSpPr>
            <p:spPr>
              <a:xfrm>
                <a:off x="9106522" y="2690926"/>
                <a:ext cx="914688" cy="1812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130" name="Gruppieren 129"/>
          <p:cNvGrpSpPr>
            <a:grpSpLocks noChangeAspect="1"/>
          </p:cNvGrpSpPr>
          <p:nvPr/>
        </p:nvGrpSpPr>
        <p:grpSpPr>
          <a:xfrm>
            <a:off x="9119842" y="1588508"/>
            <a:ext cx="2910854" cy="2183140"/>
            <a:chOff x="515287" y="1448747"/>
            <a:chExt cx="2880367" cy="2160275"/>
          </a:xfrm>
        </p:grpSpPr>
        <p:grpSp>
          <p:nvGrpSpPr>
            <p:cNvPr id="131" name="Gruppieren 130"/>
            <p:cNvGrpSpPr/>
            <p:nvPr/>
          </p:nvGrpSpPr>
          <p:grpSpPr>
            <a:xfrm>
              <a:off x="515287" y="1448747"/>
              <a:ext cx="2880367" cy="2160275"/>
              <a:chOff x="8909028" y="2096711"/>
              <a:chExt cx="1793486" cy="1248214"/>
            </a:xfrm>
            <a:solidFill>
              <a:schemeClr val="tx2">
                <a:lumMod val="20000"/>
                <a:lumOff val="80000"/>
              </a:schemeClr>
            </a:solidFill>
          </p:grpSpPr>
          <p:grpSp>
            <p:nvGrpSpPr>
              <p:cNvPr id="144" name="Gruppieren 143"/>
              <p:cNvGrpSpPr/>
              <p:nvPr/>
            </p:nvGrpSpPr>
            <p:grpSpPr>
              <a:xfrm>
                <a:off x="8909028" y="2096711"/>
                <a:ext cx="1793486" cy="1248214"/>
                <a:chOff x="8909028" y="2096711"/>
                <a:chExt cx="1793486" cy="1248214"/>
              </a:xfrm>
              <a:grpFill/>
            </p:grpSpPr>
            <mc:AlternateContent xmlns:mc="http://schemas.openxmlformats.org/markup-compatibility/2006" xmlns:a14="http://schemas.microsoft.com/office/drawing/2010/main">
              <mc:Choice Requires="a14">
                <p:sp>
                  <p:nvSpPr>
                    <p:cNvPr id="146" name="Ellipse 145"/>
                    <p:cNvSpPr>
                      <a:spLocks noChangeAspect="1"/>
                    </p:cNvSpPr>
                    <p:nvPr/>
                  </p:nvSpPr>
                  <p:spPr>
                    <a:xfrm>
                      <a:off x="8909028" y="2443145"/>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72000" tIns="0" rIns="0" bIns="72000" rtlCol="0" anchor="ctr">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𝑎</m:t>
                            </m:r>
                          </m:oMath>
                        </m:oMathPara>
                      </a14:m>
                      <a:endParaRPr lang="en-US" dirty="0"/>
                    </a:p>
                  </p:txBody>
                </p:sp>
              </mc:Choice>
              <mc:Fallback xmlns="">
                <p:sp>
                  <p:nvSpPr>
                    <p:cNvPr id="146" name="Ellipse 145"/>
                    <p:cNvSpPr>
                      <a:spLocks noRot="1" noChangeAspect="1" noMove="1" noResize="1" noEditPoints="1" noAdjustHandles="1" noChangeArrowheads="1" noChangeShapeType="1" noTextEdit="1"/>
                    </p:cNvSpPr>
                    <p:nvPr/>
                  </p:nvSpPr>
                  <p:spPr>
                    <a:xfrm>
                      <a:off x="8909028" y="2443145"/>
                      <a:ext cx="144000" cy="144000"/>
                    </a:xfrm>
                    <a:prstGeom prst="ellipse">
                      <a:avLst/>
                    </a:prstGeom>
                    <a:blipFill>
                      <a:blip r:embed="rId33"/>
                      <a:stretch>
                        <a:fillRect l="-2632" r="-52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Ellipse 146"/>
                    <p:cNvSpPr>
                      <a:spLocks noChangeAspect="1"/>
                    </p:cNvSpPr>
                    <p:nvPr/>
                  </p:nvSpPr>
                  <p:spPr>
                    <a:xfrm>
                      <a:off x="9899419" y="2682180"/>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72000" tIns="0" rIns="0" bIns="72000" rtlCol="0" anchor="ctr">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US" dirty="0"/>
                    </a:p>
                  </p:txBody>
                </p:sp>
              </mc:Choice>
              <mc:Fallback xmlns="">
                <p:sp>
                  <p:nvSpPr>
                    <p:cNvPr id="147" name="Ellipse 146"/>
                    <p:cNvSpPr>
                      <a:spLocks noRot="1" noChangeAspect="1" noMove="1" noResize="1" noEditPoints="1" noAdjustHandles="1" noChangeArrowheads="1" noChangeShapeType="1" noTextEdit="1"/>
                    </p:cNvSpPr>
                    <p:nvPr/>
                  </p:nvSpPr>
                  <p:spPr>
                    <a:xfrm>
                      <a:off x="9899419" y="2682180"/>
                      <a:ext cx="144000" cy="144000"/>
                    </a:xfrm>
                    <a:prstGeom prst="ellipse">
                      <a:avLst/>
                    </a:prstGeom>
                    <a:blipFill>
                      <a:blip r:embed="rId3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8" name="Ellipse 147"/>
                    <p:cNvSpPr>
                      <a:spLocks noChangeAspect="1"/>
                    </p:cNvSpPr>
                    <p:nvPr/>
                  </p:nvSpPr>
                  <p:spPr>
                    <a:xfrm>
                      <a:off x="9664741" y="3200925"/>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72000" tIns="0" rIns="0" bIns="72000" rtlCol="0" anchor="ctr">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𝑑</m:t>
                            </m:r>
                          </m:oMath>
                        </m:oMathPara>
                      </a14:m>
                      <a:endParaRPr lang="en-US" dirty="0"/>
                    </a:p>
                  </p:txBody>
                </p:sp>
              </mc:Choice>
              <mc:Fallback xmlns="">
                <p:sp>
                  <p:nvSpPr>
                    <p:cNvPr id="148" name="Ellipse 147"/>
                    <p:cNvSpPr>
                      <a:spLocks noRot="1" noChangeAspect="1" noMove="1" noResize="1" noEditPoints="1" noAdjustHandles="1" noChangeArrowheads="1" noChangeShapeType="1" noTextEdit="1"/>
                    </p:cNvSpPr>
                    <p:nvPr/>
                  </p:nvSpPr>
                  <p:spPr>
                    <a:xfrm>
                      <a:off x="9664741" y="3200925"/>
                      <a:ext cx="144000" cy="144000"/>
                    </a:xfrm>
                    <a:prstGeom prst="ellipse">
                      <a:avLst/>
                    </a:prstGeom>
                    <a:blipFill>
                      <a:blip r:embed="rId35"/>
                      <a:stretch>
                        <a:fillRect l="-12821" t="-14286" r="-15385" b="-23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9" name="Ellipse 148"/>
                    <p:cNvSpPr>
                      <a:spLocks noChangeAspect="1"/>
                    </p:cNvSpPr>
                    <p:nvPr/>
                  </p:nvSpPr>
                  <p:spPr>
                    <a:xfrm>
                      <a:off x="10558514" y="2703268"/>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72000" tIns="0" rIns="0" bIns="72000" rtlCol="0" anchor="ctr">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𝑒</m:t>
                            </m:r>
                          </m:oMath>
                        </m:oMathPara>
                      </a14:m>
                      <a:endParaRPr lang="en-US" dirty="0"/>
                    </a:p>
                  </p:txBody>
                </p:sp>
              </mc:Choice>
              <mc:Fallback xmlns="">
                <p:sp>
                  <p:nvSpPr>
                    <p:cNvPr id="149" name="Ellipse 148"/>
                    <p:cNvSpPr>
                      <a:spLocks noRot="1" noChangeAspect="1" noMove="1" noResize="1" noEditPoints="1" noAdjustHandles="1" noChangeArrowheads="1" noChangeShapeType="1" noTextEdit="1"/>
                    </p:cNvSpPr>
                    <p:nvPr/>
                  </p:nvSpPr>
                  <p:spPr>
                    <a:xfrm>
                      <a:off x="10558514" y="2703268"/>
                      <a:ext cx="144000" cy="144000"/>
                    </a:xfrm>
                    <a:prstGeom prst="ellipse">
                      <a:avLst/>
                    </a:prstGeom>
                    <a:blipFill>
                      <a:blip r:embed="rId3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0" name="Ellipse 149"/>
                    <p:cNvSpPr>
                      <a:spLocks noChangeAspect="1"/>
                    </p:cNvSpPr>
                    <p:nvPr/>
                  </p:nvSpPr>
                  <p:spPr>
                    <a:xfrm>
                      <a:off x="10075043" y="2096711"/>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72000" tIns="0" rIns="0" bIns="72000" rtlCol="0" anchor="ctr">
                      <a:noAutofit/>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oMath>
                        </m:oMathPara>
                      </a14:m>
                      <a:endParaRPr lang="en-US" dirty="0"/>
                    </a:p>
                  </p:txBody>
                </p:sp>
              </mc:Choice>
              <mc:Fallback xmlns="">
                <p:sp>
                  <p:nvSpPr>
                    <p:cNvPr id="150" name="Ellipse 149"/>
                    <p:cNvSpPr>
                      <a:spLocks noRot="1" noChangeAspect="1" noMove="1" noResize="1" noEditPoints="1" noAdjustHandles="1" noChangeArrowheads="1" noChangeShapeType="1" noTextEdit="1"/>
                    </p:cNvSpPr>
                    <p:nvPr/>
                  </p:nvSpPr>
                  <p:spPr>
                    <a:xfrm>
                      <a:off x="10075043" y="2096711"/>
                      <a:ext cx="144000" cy="144000"/>
                    </a:xfrm>
                    <a:prstGeom prst="ellipse">
                      <a:avLst/>
                    </a:prstGeom>
                    <a:blipFill>
                      <a:blip r:embed="rId37"/>
                      <a:stretch>
                        <a:fillRect l="-10256" t="-14634" r="-12821" b="-2439"/>
                      </a:stretch>
                    </a:blipFill>
                    <a:ln>
                      <a:noFill/>
                    </a:ln>
                  </p:spPr>
                  <p:txBody>
                    <a:bodyPr/>
                    <a:lstStyle/>
                    <a:p>
                      <a:r>
                        <a:rPr lang="en-US">
                          <a:noFill/>
                        </a:rPr>
                        <a:t> </a:t>
                      </a:r>
                    </a:p>
                  </p:txBody>
                </p:sp>
              </mc:Fallback>
            </mc:AlternateContent>
            <p:cxnSp>
              <p:nvCxnSpPr>
                <p:cNvPr id="151" name="Gerade Verbindung mit Pfeil 150"/>
                <p:cNvCxnSpPr>
                  <a:stCxn id="146" idx="5"/>
                  <a:endCxn id="148" idx="1"/>
                </p:cNvCxnSpPr>
                <p:nvPr/>
              </p:nvCxnSpPr>
              <p:spPr>
                <a:xfrm>
                  <a:off x="9031940" y="2566057"/>
                  <a:ext cx="653889" cy="655956"/>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2" name="Gerade Verbindung mit Pfeil 151"/>
                <p:cNvCxnSpPr>
                  <a:endCxn id="149" idx="1"/>
                </p:cNvCxnSpPr>
                <p:nvPr/>
              </p:nvCxnSpPr>
              <p:spPr>
                <a:xfrm>
                  <a:off x="10158727" y="2240711"/>
                  <a:ext cx="420875" cy="483645"/>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3" name="Gerade Verbindung mit Pfeil 152"/>
                <p:cNvCxnSpPr>
                  <a:stCxn id="146" idx="7"/>
                  <a:endCxn id="150" idx="3"/>
                </p:cNvCxnSpPr>
                <p:nvPr/>
              </p:nvCxnSpPr>
              <p:spPr>
                <a:xfrm flipV="1">
                  <a:off x="9031940" y="2219623"/>
                  <a:ext cx="1064191" cy="24461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Gerade Verbindung mit Pfeil 153"/>
                <p:cNvCxnSpPr>
                  <a:stCxn id="148" idx="6"/>
                  <a:endCxn id="149" idx="3"/>
                </p:cNvCxnSpPr>
                <p:nvPr/>
              </p:nvCxnSpPr>
              <p:spPr>
                <a:xfrm flipV="1">
                  <a:off x="9808741" y="2826180"/>
                  <a:ext cx="770861" cy="446745"/>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Gerade Verbindung mit Pfeil 154"/>
                <p:cNvCxnSpPr>
                  <a:stCxn id="148" idx="0"/>
                  <a:endCxn id="147" idx="3"/>
                </p:cNvCxnSpPr>
                <p:nvPr/>
              </p:nvCxnSpPr>
              <p:spPr>
                <a:xfrm flipV="1">
                  <a:off x="9736741" y="2805092"/>
                  <a:ext cx="183766" cy="39583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6" name="Gerade Verbindung mit Pfeil 155"/>
                <p:cNvCxnSpPr>
                  <a:stCxn id="146" idx="6"/>
                  <a:endCxn id="147" idx="1"/>
                </p:cNvCxnSpPr>
                <p:nvPr/>
              </p:nvCxnSpPr>
              <p:spPr>
                <a:xfrm>
                  <a:off x="9053028" y="2515145"/>
                  <a:ext cx="867479" cy="18812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45" name="Gerade Verbindung mit Pfeil 144"/>
              <p:cNvCxnSpPr>
                <a:endCxn id="147" idx="7"/>
              </p:cNvCxnSpPr>
              <p:nvPr/>
            </p:nvCxnSpPr>
            <p:spPr>
              <a:xfrm flipH="1">
                <a:off x="10022331" y="2240711"/>
                <a:ext cx="110330" cy="462557"/>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32" name="Textfeld 131"/>
            <p:cNvSpPr txBox="1"/>
            <p:nvPr/>
          </p:nvSpPr>
          <p:spPr>
            <a:xfrm>
              <a:off x="1416484" y="1461122"/>
              <a:ext cx="344451" cy="401252"/>
            </a:xfrm>
            <a:prstGeom prst="rect">
              <a:avLst/>
            </a:prstGeom>
            <a:noFill/>
          </p:spPr>
          <p:txBody>
            <a:bodyPr wrap="square" rtlCol="0">
              <a:spAutoFit/>
            </a:bodyPr>
            <a:lstStyle/>
            <a:p>
              <a:r>
                <a:rPr lang="en-US" dirty="0"/>
                <a:t>4</a:t>
              </a:r>
            </a:p>
          </p:txBody>
        </p:sp>
        <p:sp>
          <p:nvSpPr>
            <p:cNvPr id="133" name="Textfeld 132"/>
            <p:cNvSpPr txBox="1"/>
            <p:nvPr/>
          </p:nvSpPr>
          <p:spPr>
            <a:xfrm>
              <a:off x="1437294" y="1984931"/>
              <a:ext cx="344450" cy="401252"/>
            </a:xfrm>
            <a:prstGeom prst="rect">
              <a:avLst/>
            </a:prstGeom>
            <a:noFill/>
          </p:spPr>
          <p:txBody>
            <a:bodyPr wrap="square" rtlCol="0">
              <a:spAutoFit/>
            </a:bodyPr>
            <a:lstStyle/>
            <a:p>
              <a:r>
                <a:rPr lang="en-US" dirty="0"/>
                <a:t>2</a:t>
              </a:r>
            </a:p>
          </p:txBody>
        </p:sp>
        <p:sp>
          <p:nvSpPr>
            <p:cNvPr id="134" name="Textfeld 133"/>
            <p:cNvSpPr txBox="1"/>
            <p:nvPr/>
          </p:nvSpPr>
          <p:spPr>
            <a:xfrm>
              <a:off x="1111607" y="2471275"/>
              <a:ext cx="344450" cy="401252"/>
            </a:xfrm>
            <a:prstGeom prst="rect">
              <a:avLst/>
            </a:prstGeom>
            <a:noFill/>
          </p:spPr>
          <p:txBody>
            <a:bodyPr wrap="square" rtlCol="0">
              <a:spAutoFit/>
            </a:bodyPr>
            <a:lstStyle/>
            <a:p>
              <a:r>
                <a:rPr lang="en-US" dirty="0"/>
                <a:t>3</a:t>
              </a:r>
            </a:p>
          </p:txBody>
        </p:sp>
        <p:sp>
          <p:nvSpPr>
            <p:cNvPr id="135" name="Textfeld 134"/>
            <p:cNvSpPr txBox="1"/>
            <p:nvPr/>
          </p:nvSpPr>
          <p:spPr>
            <a:xfrm>
              <a:off x="2037879" y="1797637"/>
              <a:ext cx="344450" cy="401252"/>
            </a:xfrm>
            <a:prstGeom prst="rect">
              <a:avLst/>
            </a:prstGeom>
            <a:noFill/>
          </p:spPr>
          <p:txBody>
            <a:bodyPr wrap="square" rtlCol="0">
              <a:spAutoFit/>
            </a:bodyPr>
            <a:lstStyle/>
            <a:p>
              <a:r>
                <a:rPr lang="en-US" dirty="0"/>
                <a:t>1</a:t>
              </a:r>
            </a:p>
          </p:txBody>
        </p:sp>
        <p:sp>
          <p:nvSpPr>
            <p:cNvPr id="136" name="Textfeld 135"/>
            <p:cNvSpPr txBox="1"/>
            <p:nvPr/>
          </p:nvSpPr>
          <p:spPr>
            <a:xfrm>
              <a:off x="2491694" y="2657812"/>
              <a:ext cx="344451" cy="401252"/>
            </a:xfrm>
            <a:prstGeom prst="rect">
              <a:avLst/>
            </a:prstGeom>
            <a:noFill/>
          </p:spPr>
          <p:txBody>
            <a:bodyPr wrap="square" rtlCol="0">
              <a:spAutoFit/>
            </a:bodyPr>
            <a:lstStyle/>
            <a:p>
              <a:r>
                <a:rPr lang="en-US" dirty="0"/>
                <a:t>5</a:t>
              </a:r>
            </a:p>
          </p:txBody>
        </p:sp>
        <p:sp>
          <p:nvSpPr>
            <p:cNvPr id="137" name="Textfeld 136"/>
            <p:cNvSpPr txBox="1"/>
            <p:nvPr/>
          </p:nvSpPr>
          <p:spPr>
            <a:xfrm>
              <a:off x="2810565" y="1845649"/>
              <a:ext cx="344451" cy="401252"/>
            </a:xfrm>
            <a:prstGeom prst="rect">
              <a:avLst/>
            </a:prstGeom>
            <a:noFill/>
          </p:spPr>
          <p:txBody>
            <a:bodyPr wrap="square" rtlCol="0">
              <a:spAutoFit/>
            </a:bodyPr>
            <a:lstStyle/>
            <a:p>
              <a:r>
                <a:rPr lang="en-US" dirty="0"/>
                <a:t>3</a:t>
              </a:r>
            </a:p>
          </p:txBody>
        </p:sp>
        <p:sp>
          <p:nvSpPr>
            <p:cNvPr id="138" name="Textfeld 137"/>
            <p:cNvSpPr txBox="1"/>
            <p:nvPr/>
          </p:nvSpPr>
          <p:spPr>
            <a:xfrm>
              <a:off x="1624270" y="2672496"/>
              <a:ext cx="277975" cy="401252"/>
            </a:xfrm>
            <a:prstGeom prst="rect">
              <a:avLst/>
            </a:prstGeom>
            <a:noFill/>
          </p:spPr>
          <p:txBody>
            <a:bodyPr wrap="square" rtlCol="0">
              <a:spAutoFit/>
            </a:bodyPr>
            <a:lstStyle/>
            <a:p>
              <a:r>
                <a:rPr lang="en-US" dirty="0"/>
                <a:t>2</a:t>
              </a:r>
            </a:p>
          </p:txBody>
        </p:sp>
      </p:grpSp>
      <p:sp>
        <p:nvSpPr>
          <p:cNvPr id="157" name="Inhaltsplatzhalter 1"/>
          <p:cNvSpPr txBox="1">
            <a:spLocks/>
          </p:cNvSpPr>
          <p:nvPr/>
        </p:nvSpPr>
        <p:spPr>
          <a:xfrm>
            <a:off x="266863" y="3775452"/>
            <a:ext cx="7199327" cy="269107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84175" indent="-285750" eaLnBrk="0" hangingPunct="0">
              <a:lnSpc>
                <a:spcPct val="130000"/>
              </a:lnSpc>
              <a:spcBef>
                <a:spcPts val="600"/>
              </a:spcBef>
            </a:pPr>
            <a:endParaRPr lang="de-DE" sz="1800" dirty="0">
              <a:solidFill>
                <a:srgbClr val="060606"/>
              </a:solidFill>
              <a:latin typeface="Cambria" pitchFamily="18" charset="0"/>
              <a:ea typeface="ＭＳ Ｐゴシック" pitchFamily="34" charset="-128"/>
            </a:endParaRPr>
          </a:p>
        </p:txBody>
      </p:sp>
      <p:sp>
        <p:nvSpPr>
          <p:cNvPr id="15" name="Nach rechts gekrümmter Pfeil 14"/>
          <p:cNvSpPr/>
          <p:nvPr/>
        </p:nvSpPr>
        <p:spPr>
          <a:xfrm rot="17265080">
            <a:off x="8814083" y="2418682"/>
            <a:ext cx="594919" cy="1530207"/>
          </a:xfrm>
          <a:prstGeom prst="curvedRightArrow">
            <a:avLst>
              <a:gd name="adj1" fmla="val 25000"/>
              <a:gd name="adj2" fmla="val 50000"/>
              <a:gd name="adj3" fmla="val 36812"/>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chemeClr val="tx1"/>
              </a:solidFill>
            </a:endParaRPr>
          </a:p>
        </p:txBody>
      </p:sp>
      <p:sp>
        <p:nvSpPr>
          <p:cNvPr id="16" name="Textfeld 15"/>
          <p:cNvSpPr txBox="1"/>
          <p:nvPr/>
        </p:nvSpPr>
        <p:spPr>
          <a:xfrm>
            <a:off x="2033137" y="2432383"/>
            <a:ext cx="5923244" cy="646331"/>
          </a:xfrm>
          <a:prstGeom prst="rect">
            <a:avLst/>
          </a:prstGeom>
          <a:noFill/>
        </p:spPr>
        <p:txBody>
          <a:bodyPr wrap="square" rtlCol="0">
            <a:spAutoFit/>
          </a:bodyPr>
          <a:lstStyle/>
          <a:p>
            <a:pPr marL="0" lvl="1"/>
            <a:r>
              <a:rPr lang="en-US" dirty="0" err="1"/>
              <a:t>Überführung</a:t>
            </a:r>
            <a:r>
              <a:rPr lang="en-US" dirty="0"/>
              <a:t> in </a:t>
            </a:r>
            <a:r>
              <a:rPr lang="en-US" dirty="0" err="1"/>
              <a:t>ein</a:t>
            </a:r>
            <a:r>
              <a:rPr lang="en-US" dirty="0"/>
              <a:t> </a:t>
            </a:r>
            <a:r>
              <a:rPr lang="en-US" dirty="0" err="1"/>
              <a:t>mathematisches</a:t>
            </a:r>
            <a:r>
              <a:rPr lang="en-US" dirty="0"/>
              <a:t> </a:t>
            </a:r>
            <a:r>
              <a:rPr lang="en-US" dirty="0" err="1"/>
              <a:t>Graphenproblem</a:t>
            </a:r>
            <a:endParaRPr lang="en-US" dirty="0"/>
          </a:p>
          <a:p>
            <a:endParaRPr lang="en-US" dirty="0"/>
          </a:p>
        </p:txBody>
      </p:sp>
      <mc:AlternateContent xmlns:mc="http://schemas.openxmlformats.org/markup-compatibility/2006" xmlns:a14="http://schemas.microsoft.com/office/drawing/2010/main">
        <mc:Choice Requires="a14">
          <p:graphicFrame>
            <p:nvGraphicFramePr>
              <p:cNvPr id="100" name="Tabelle 99"/>
              <p:cNvGraphicFramePr>
                <a:graphicFrameLocks noGrp="1" noChangeAspect="1"/>
              </p:cNvGraphicFramePr>
              <p:nvPr>
                <p:extLst>
                  <p:ext uri="{D42A27DB-BD31-4B8C-83A1-F6EECF244321}">
                    <p14:modId xmlns:p14="http://schemas.microsoft.com/office/powerpoint/2010/main" val="1551397589"/>
                  </p:ext>
                </p:extLst>
              </p:nvPr>
            </p:nvGraphicFramePr>
            <p:xfrm>
              <a:off x="8414526" y="4086609"/>
              <a:ext cx="3258342" cy="2460798"/>
            </p:xfrm>
            <a:graphic>
              <a:graphicData uri="http://schemas.openxmlformats.org/drawingml/2006/table">
                <a:tbl>
                  <a:tblPr firstRow="1" bandRow="1">
                    <a:tableStyleId>{2D5ABB26-0587-4C30-8999-92F81FD0307C}</a:tableStyleId>
                  </a:tblPr>
                  <a:tblGrid>
                    <a:gridCol w="543057">
                      <a:extLst>
                        <a:ext uri="{9D8B030D-6E8A-4147-A177-3AD203B41FA5}">
                          <a16:colId xmlns:a16="http://schemas.microsoft.com/office/drawing/2014/main" val="1280081158"/>
                        </a:ext>
                      </a:extLst>
                    </a:gridCol>
                    <a:gridCol w="543057">
                      <a:extLst>
                        <a:ext uri="{9D8B030D-6E8A-4147-A177-3AD203B41FA5}">
                          <a16:colId xmlns:a16="http://schemas.microsoft.com/office/drawing/2014/main" val="3184128512"/>
                        </a:ext>
                      </a:extLst>
                    </a:gridCol>
                    <a:gridCol w="543057">
                      <a:extLst>
                        <a:ext uri="{9D8B030D-6E8A-4147-A177-3AD203B41FA5}">
                          <a16:colId xmlns:a16="http://schemas.microsoft.com/office/drawing/2014/main" val="1241392056"/>
                        </a:ext>
                      </a:extLst>
                    </a:gridCol>
                    <a:gridCol w="543057">
                      <a:extLst>
                        <a:ext uri="{9D8B030D-6E8A-4147-A177-3AD203B41FA5}">
                          <a16:colId xmlns:a16="http://schemas.microsoft.com/office/drawing/2014/main" val="3807525567"/>
                        </a:ext>
                      </a:extLst>
                    </a:gridCol>
                    <a:gridCol w="543057">
                      <a:extLst>
                        <a:ext uri="{9D8B030D-6E8A-4147-A177-3AD203B41FA5}">
                          <a16:colId xmlns:a16="http://schemas.microsoft.com/office/drawing/2014/main" val="3996796055"/>
                        </a:ext>
                      </a:extLst>
                    </a:gridCol>
                    <a:gridCol w="543057">
                      <a:extLst>
                        <a:ext uri="{9D8B030D-6E8A-4147-A177-3AD203B41FA5}">
                          <a16:colId xmlns:a16="http://schemas.microsoft.com/office/drawing/2014/main" val="4216902566"/>
                        </a:ext>
                      </a:extLst>
                    </a:gridCol>
                  </a:tblGrid>
                  <a:tr h="410133">
                    <a:tc>
                      <a:txBody>
                        <a:bodyPr/>
                        <a:lstStyle/>
                        <a:p>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𝑎</m:t>
                                </m:r>
                              </m:oMath>
                            </m:oMathPara>
                          </a14:m>
                          <a:endParaRPr lang="en-US" sz="2000" dirty="0"/>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𝑏</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𝑐</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𝑑</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𝑒</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853027"/>
                      </a:ext>
                    </a:extLst>
                  </a:tr>
                  <a:tr h="410133">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𝑎</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2</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3</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9947088"/>
                      </a:ext>
                    </a:extLst>
                  </a:tr>
                  <a:tr h="410133">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𝑏</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4</m:t>
                                </m:r>
                              </m:oMath>
                            </m:oMathPara>
                          </a14:m>
                          <a:endParaRPr lang="en-US" sz="2000" dirty="0"/>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1</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3</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84386786"/>
                      </a:ext>
                    </a:extLst>
                  </a:tr>
                  <a:tr h="410133">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𝑐</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2</m:t>
                                </m:r>
                              </m:oMath>
                            </m:oMathPara>
                          </a14:m>
                          <a:endParaRPr lang="en-US" sz="2000" dirty="0"/>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1</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2</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7521547"/>
                      </a:ext>
                    </a:extLst>
                  </a:tr>
                  <a:tr h="410133">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𝑑</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3</m:t>
                                </m:r>
                              </m:oMath>
                            </m:oMathPara>
                          </a14:m>
                          <a:endParaRPr lang="en-US" sz="2000" dirty="0"/>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2</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2954824"/>
                      </a:ext>
                    </a:extLst>
                  </a:tr>
                  <a:tr h="410133">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𝑒</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oMath>
                            </m:oMathPara>
                          </a14:m>
                          <a:endParaRPr lang="en-US" sz="2000" dirty="0"/>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3</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5</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0</m:t>
                                </m:r>
                              </m:oMath>
                            </m:oMathPara>
                          </a14:m>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5968250"/>
                      </a:ext>
                    </a:extLst>
                  </a:tr>
                </a:tbl>
              </a:graphicData>
            </a:graphic>
          </p:graphicFrame>
        </mc:Choice>
        <mc:Fallback xmlns="">
          <p:graphicFrame>
            <p:nvGraphicFramePr>
              <p:cNvPr id="100" name="Tabelle 99"/>
              <p:cNvGraphicFramePr>
                <a:graphicFrameLocks noGrp="1" noChangeAspect="1"/>
              </p:cNvGraphicFramePr>
              <p:nvPr>
                <p:extLst>
                  <p:ext uri="{D42A27DB-BD31-4B8C-83A1-F6EECF244321}">
                    <p14:modId xmlns:p14="http://schemas.microsoft.com/office/powerpoint/2010/main" val="1551397589"/>
                  </p:ext>
                </p:extLst>
              </p:nvPr>
            </p:nvGraphicFramePr>
            <p:xfrm>
              <a:off x="8414526" y="4086609"/>
              <a:ext cx="3258342" cy="2460798"/>
            </p:xfrm>
            <a:graphic>
              <a:graphicData uri="http://schemas.openxmlformats.org/drawingml/2006/table">
                <a:tbl>
                  <a:tblPr firstRow="1" bandRow="1">
                    <a:tableStyleId>{2D5ABB26-0587-4C30-8999-92F81FD0307C}</a:tableStyleId>
                  </a:tblPr>
                  <a:tblGrid>
                    <a:gridCol w="543057">
                      <a:extLst>
                        <a:ext uri="{9D8B030D-6E8A-4147-A177-3AD203B41FA5}">
                          <a16:colId xmlns:a16="http://schemas.microsoft.com/office/drawing/2014/main" val="1280081158"/>
                        </a:ext>
                      </a:extLst>
                    </a:gridCol>
                    <a:gridCol w="543057">
                      <a:extLst>
                        <a:ext uri="{9D8B030D-6E8A-4147-A177-3AD203B41FA5}">
                          <a16:colId xmlns:a16="http://schemas.microsoft.com/office/drawing/2014/main" val="3184128512"/>
                        </a:ext>
                      </a:extLst>
                    </a:gridCol>
                    <a:gridCol w="543057">
                      <a:extLst>
                        <a:ext uri="{9D8B030D-6E8A-4147-A177-3AD203B41FA5}">
                          <a16:colId xmlns:a16="http://schemas.microsoft.com/office/drawing/2014/main" val="1241392056"/>
                        </a:ext>
                      </a:extLst>
                    </a:gridCol>
                    <a:gridCol w="543057">
                      <a:extLst>
                        <a:ext uri="{9D8B030D-6E8A-4147-A177-3AD203B41FA5}">
                          <a16:colId xmlns:a16="http://schemas.microsoft.com/office/drawing/2014/main" val="3807525567"/>
                        </a:ext>
                      </a:extLst>
                    </a:gridCol>
                    <a:gridCol w="543057">
                      <a:extLst>
                        <a:ext uri="{9D8B030D-6E8A-4147-A177-3AD203B41FA5}">
                          <a16:colId xmlns:a16="http://schemas.microsoft.com/office/drawing/2014/main" val="3996796055"/>
                        </a:ext>
                      </a:extLst>
                    </a:gridCol>
                    <a:gridCol w="543057">
                      <a:extLst>
                        <a:ext uri="{9D8B030D-6E8A-4147-A177-3AD203B41FA5}">
                          <a16:colId xmlns:a16="http://schemas.microsoft.com/office/drawing/2014/main" val="4216902566"/>
                        </a:ext>
                      </a:extLst>
                    </a:gridCol>
                  </a:tblGrid>
                  <a:tr h="410133">
                    <a:tc>
                      <a:txBody>
                        <a:bodyPr/>
                        <a:lstStyle/>
                        <a:p>
                          <a:endParaRPr lang="en-US" sz="2000" dirty="0"/>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de-DE"/>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38"/>
                          <a:stretch>
                            <a:fillRect l="-101124" t="-1471" r="-403371" b="-498529"/>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38"/>
                          <a:stretch>
                            <a:fillRect l="-198889" t="-1471" r="-298889" b="-498529"/>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38"/>
                          <a:stretch>
                            <a:fillRect l="-302247" t="-1471" r="-202247" b="-498529"/>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38"/>
                          <a:stretch>
                            <a:fillRect l="-402247" t="-1471" r="-102247" b="-498529"/>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38"/>
                          <a:stretch>
                            <a:fillRect l="-502247" t="-1471" r="-2247" b="-498529"/>
                          </a:stretch>
                        </a:blipFill>
                      </a:tcPr>
                    </a:tc>
                    <a:extLst>
                      <a:ext uri="{0D108BD9-81ED-4DB2-BD59-A6C34878D82A}">
                        <a16:rowId xmlns:a16="http://schemas.microsoft.com/office/drawing/2014/main" val="1471853027"/>
                      </a:ext>
                    </a:extLst>
                  </a:tr>
                  <a:tr h="410133">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124" t="-102985" r="-503371" b="-405970"/>
                          </a:stretch>
                        </a:blipFill>
                      </a:tcPr>
                    </a:tc>
                    <a:tc>
                      <a:txBody>
                        <a:bodyPr/>
                        <a:lstStyle/>
                        <a:p>
                          <a:endParaRPr lang="de-DE"/>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01124" t="-102985" r="-403371" b="-405970"/>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98889" t="-102985" r="-298889" b="-405970"/>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302247" t="-102985" r="-202247" b="-405970"/>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402247" t="-102985" r="-102247" b="-405970"/>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502247" t="-102985" r="-2247" b="-405970"/>
                          </a:stretch>
                        </a:blipFill>
                      </a:tcPr>
                    </a:tc>
                    <a:extLst>
                      <a:ext uri="{0D108BD9-81ED-4DB2-BD59-A6C34878D82A}">
                        <a16:rowId xmlns:a16="http://schemas.microsoft.com/office/drawing/2014/main" val="619947088"/>
                      </a:ext>
                    </a:extLst>
                  </a:tr>
                  <a:tr h="410133">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124" t="-200000" r="-503371" b="-300000"/>
                          </a:stretch>
                        </a:blipFill>
                      </a:tcPr>
                    </a:tc>
                    <a:tc>
                      <a:txBody>
                        <a:bodyPr/>
                        <a:lstStyle/>
                        <a:p>
                          <a:endParaRPr lang="de-DE"/>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01124" t="-200000" r="-403371" b="-300000"/>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98889" t="-200000" r="-298889" b="-300000"/>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302247" t="-200000" r="-202247" b="-300000"/>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402247" t="-200000" r="-102247" b="-300000"/>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502247" t="-200000" r="-2247" b="-300000"/>
                          </a:stretch>
                        </a:blipFill>
                      </a:tcPr>
                    </a:tc>
                    <a:extLst>
                      <a:ext uri="{0D108BD9-81ED-4DB2-BD59-A6C34878D82A}">
                        <a16:rowId xmlns:a16="http://schemas.microsoft.com/office/drawing/2014/main" val="484386786"/>
                      </a:ext>
                    </a:extLst>
                  </a:tr>
                  <a:tr h="410133">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124" t="-304478" r="-503371" b="-204478"/>
                          </a:stretch>
                        </a:blipFill>
                      </a:tcPr>
                    </a:tc>
                    <a:tc>
                      <a:txBody>
                        <a:bodyPr/>
                        <a:lstStyle/>
                        <a:p>
                          <a:endParaRPr lang="de-DE"/>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01124" t="-304478" r="-403371" b="-204478"/>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98889" t="-304478" r="-298889" b="-204478"/>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302247" t="-304478" r="-202247" b="-204478"/>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402247" t="-304478" r="-102247" b="-204478"/>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502247" t="-304478" r="-2247" b="-204478"/>
                          </a:stretch>
                        </a:blipFill>
                      </a:tcPr>
                    </a:tc>
                    <a:extLst>
                      <a:ext uri="{0D108BD9-81ED-4DB2-BD59-A6C34878D82A}">
                        <a16:rowId xmlns:a16="http://schemas.microsoft.com/office/drawing/2014/main" val="2347521547"/>
                      </a:ext>
                    </a:extLst>
                  </a:tr>
                  <a:tr h="410133">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124" t="-398529" r="-503371" b="-101471"/>
                          </a:stretch>
                        </a:blipFill>
                      </a:tcPr>
                    </a:tc>
                    <a:tc>
                      <a:txBody>
                        <a:bodyPr/>
                        <a:lstStyle/>
                        <a:p>
                          <a:endParaRPr lang="de-DE"/>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01124" t="-398529" r="-403371" b="-101471"/>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98889" t="-398529" r="-298889" b="-101471"/>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302247" t="-398529" r="-202247" b="-101471"/>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402247" t="-398529" r="-102247" b="-101471"/>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502247" t="-398529" r="-2247" b="-101471"/>
                          </a:stretch>
                        </a:blipFill>
                      </a:tcPr>
                    </a:tc>
                    <a:extLst>
                      <a:ext uri="{0D108BD9-81ED-4DB2-BD59-A6C34878D82A}">
                        <a16:rowId xmlns:a16="http://schemas.microsoft.com/office/drawing/2014/main" val="1402954824"/>
                      </a:ext>
                    </a:extLst>
                  </a:tr>
                  <a:tr h="410133">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124" t="-505970" r="-503371" b="-2985"/>
                          </a:stretch>
                        </a:blipFill>
                      </a:tcPr>
                    </a:tc>
                    <a:tc>
                      <a:txBody>
                        <a:bodyPr/>
                        <a:lstStyle/>
                        <a:p>
                          <a:endParaRPr lang="de-DE"/>
                        </a:p>
                      </a:txBody>
                      <a:tcPr marL="52921" marR="52921" marT="26460" marB="2646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01124" t="-505970" r="-403371" b="-2985"/>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198889" t="-505970" r="-298889" b="-2985"/>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302247" t="-505970" r="-202247" b="-2985"/>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402247" t="-505970" r="-102247" b="-2985"/>
                          </a:stretch>
                        </a:blipFill>
                      </a:tcPr>
                    </a:tc>
                    <a:tc>
                      <a:txBody>
                        <a:bodyPr/>
                        <a:lstStyle/>
                        <a:p>
                          <a:endParaRPr lang="de-DE"/>
                        </a:p>
                      </a:txBody>
                      <a:tcPr marL="52921" marR="52921" marT="26460" marB="2646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blipFill>
                          <a:blip r:embed="rId38"/>
                          <a:stretch>
                            <a:fillRect l="-502247" t="-505970" r="-2247" b="-2985"/>
                          </a:stretch>
                        </a:blipFill>
                      </a:tcPr>
                    </a:tc>
                    <a:extLst>
                      <a:ext uri="{0D108BD9-81ED-4DB2-BD59-A6C34878D82A}">
                        <a16:rowId xmlns:a16="http://schemas.microsoft.com/office/drawing/2014/main" val="3745968250"/>
                      </a:ext>
                    </a:extLst>
                  </a:tr>
                </a:tbl>
              </a:graphicData>
            </a:graphic>
          </p:graphicFrame>
        </mc:Fallback>
      </mc:AlternateContent>
      <mc:AlternateContent xmlns:mc="http://schemas.openxmlformats.org/markup-compatibility/2006" xmlns:a14="http://schemas.microsoft.com/office/drawing/2010/main">
        <mc:Choice Requires="a14">
          <p:sp>
            <p:nvSpPr>
              <p:cNvPr id="2" name="Textfeld 1"/>
              <p:cNvSpPr txBox="1"/>
              <p:nvPr/>
            </p:nvSpPr>
            <p:spPr>
              <a:xfrm>
                <a:off x="277689" y="2962691"/>
                <a:ext cx="9239004" cy="1877694"/>
              </a:xfrm>
              <a:prstGeom prst="rect">
                <a:avLst/>
              </a:prstGeom>
              <a:noFill/>
            </p:spPr>
            <p:txBody>
              <a:bodyPr wrap="square" rtlCol="0">
                <a:spAutoFit/>
              </a:bodyPr>
              <a:lstStyle/>
              <a:p>
                <a:pPr marL="384175" indent="-285750" eaLnBrk="0" hangingPunct="0">
                  <a:lnSpc>
                    <a:spcPct val="120000"/>
                  </a:lnSpc>
                  <a:spcBef>
                    <a:spcPts val="600"/>
                  </a:spcBef>
                  <a:buFont typeface="Arial" panose="020B0604020202020204" pitchFamily="34" charset="0"/>
                  <a:buChar char="•"/>
                </a:pPr>
                <a:r>
                  <a:rPr lang="de-DE" dirty="0">
                    <a:solidFill>
                      <a:srgbClr val="060606"/>
                    </a:solidFill>
                    <a:ea typeface="ＭＳ Ｐゴシック" pitchFamily="34" charset="-128"/>
                  </a:rPr>
                  <a:t>Ein endlicher, gerichteter Graph heißt </a:t>
                </a:r>
                <a:r>
                  <a:rPr lang="de-DE" dirty="0" err="1">
                    <a:solidFill>
                      <a:srgbClr val="060606"/>
                    </a:solidFill>
                    <a:ea typeface="ＭＳ Ｐゴシック" pitchFamily="34" charset="-128"/>
                  </a:rPr>
                  <a:t>Digraph</a:t>
                </a:r>
                <a:r>
                  <a:rPr lang="de-DE" dirty="0">
                    <a:solidFill>
                      <a:srgbClr val="060606"/>
                    </a:solidFill>
                    <a:ea typeface="ＭＳ Ｐゴシック" pitchFamily="34" charset="-128"/>
                  </a:rPr>
                  <a:t> </a:t>
                </a:r>
                <a14:m>
                  <m:oMath xmlns:m="http://schemas.openxmlformats.org/officeDocument/2006/math">
                    <m:r>
                      <a:rPr lang="de-DE" i="1" dirty="0" smtClean="0">
                        <a:solidFill>
                          <a:srgbClr val="060606"/>
                        </a:solidFill>
                        <a:latin typeface="Cambria Math" panose="02040503050406030204" pitchFamily="18" charset="0"/>
                        <a:ea typeface="ＭＳ Ｐゴシック" pitchFamily="34" charset="-128"/>
                      </a:rPr>
                      <m:t>𝐺</m:t>
                    </m:r>
                    <m:r>
                      <a:rPr lang="de-DE" i="1" dirty="0" smtClean="0">
                        <a:solidFill>
                          <a:srgbClr val="060606"/>
                        </a:solidFill>
                        <a:latin typeface="Cambria Math" panose="02040503050406030204" pitchFamily="18" charset="0"/>
                        <a:ea typeface="ＭＳ Ｐゴシック" pitchFamily="34" charset="-128"/>
                      </a:rPr>
                      <m:t> = [</m:t>
                    </m:r>
                    <m:r>
                      <a:rPr lang="de-DE" i="1" dirty="0">
                        <a:solidFill>
                          <a:srgbClr val="060606"/>
                        </a:solidFill>
                        <a:latin typeface="Cambria Math" panose="02040503050406030204" pitchFamily="18" charset="0"/>
                        <a:ea typeface="ＭＳ Ｐゴシック" pitchFamily="34" charset="-128"/>
                      </a:rPr>
                      <m:t>𝑉</m:t>
                    </m:r>
                    <m:r>
                      <a:rPr lang="de-DE" i="1" dirty="0">
                        <a:solidFill>
                          <a:srgbClr val="060606"/>
                        </a:solidFill>
                        <a:latin typeface="Cambria Math" panose="02040503050406030204" pitchFamily="18" charset="0"/>
                        <a:ea typeface="ＭＳ Ｐゴシック" pitchFamily="34" charset="-128"/>
                      </a:rPr>
                      <m:t>, </m:t>
                    </m:r>
                    <m:r>
                      <a:rPr lang="de-DE" i="1" dirty="0">
                        <a:solidFill>
                          <a:srgbClr val="060606"/>
                        </a:solidFill>
                        <a:latin typeface="Cambria Math" panose="02040503050406030204" pitchFamily="18" charset="0"/>
                        <a:ea typeface="ＭＳ Ｐゴシック" pitchFamily="34" charset="-128"/>
                      </a:rPr>
                      <m:t>𝐸</m:t>
                    </m:r>
                    <m:r>
                      <a:rPr lang="de-DE" i="1" dirty="0">
                        <a:solidFill>
                          <a:srgbClr val="060606"/>
                        </a:solidFill>
                        <a:latin typeface="Cambria Math" panose="02040503050406030204" pitchFamily="18" charset="0"/>
                        <a:ea typeface="ＭＳ Ｐゴシック" pitchFamily="34" charset="-128"/>
                      </a:rPr>
                      <m:t>] </m:t>
                    </m:r>
                  </m:oMath>
                </a14:m>
                <a:r>
                  <a:rPr lang="de-DE" dirty="0">
                    <a:solidFill>
                      <a:srgbClr val="060606"/>
                    </a:solidFill>
                    <a:ea typeface="ＭＳ Ｐゴシック" pitchFamily="34" charset="-128"/>
                  </a:rPr>
                  <a:t>mit </a:t>
                </a:r>
                <a:br>
                  <a:rPr lang="de-DE" dirty="0">
                    <a:solidFill>
                      <a:srgbClr val="060606"/>
                    </a:solidFill>
                    <a:ea typeface="ＭＳ Ｐゴシック" pitchFamily="34" charset="-128"/>
                  </a:rPr>
                </a:br>
                <a14:m>
                  <m:oMath xmlns:m="http://schemas.openxmlformats.org/officeDocument/2006/math">
                    <m:r>
                      <a:rPr lang="de-DE" i="1" dirty="0" smtClean="0">
                        <a:solidFill>
                          <a:srgbClr val="060606"/>
                        </a:solidFill>
                        <a:latin typeface="Cambria Math" panose="02040503050406030204" pitchFamily="18" charset="0"/>
                        <a:ea typeface="ＭＳ Ｐゴシック" pitchFamily="34" charset="-128"/>
                      </a:rPr>
                      <m:t>𝑉</m:t>
                    </m:r>
                    <m:r>
                      <a:rPr lang="de-DE" i="1" dirty="0" smtClean="0">
                        <a:solidFill>
                          <a:srgbClr val="060606"/>
                        </a:solidFill>
                        <a:latin typeface="Cambria Math" panose="02040503050406030204" pitchFamily="18" charset="0"/>
                        <a:ea typeface="ＭＳ Ｐゴシック" pitchFamily="34" charset="-128"/>
                      </a:rPr>
                      <m:t> =</m:t>
                    </m:r>
                  </m:oMath>
                </a14:m>
                <a:r>
                  <a:rPr lang="de-DE" dirty="0">
                    <a:solidFill>
                      <a:srgbClr val="060606"/>
                    </a:solidFill>
                    <a:ea typeface="ＭＳ Ｐゴシック" pitchFamily="34" charset="-128"/>
                  </a:rPr>
                  <a:t> Knotenmenge; </a:t>
                </a:r>
                <a14:m>
                  <m:oMath xmlns:m="http://schemas.openxmlformats.org/officeDocument/2006/math">
                    <m:r>
                      <a:rPr lang="de-DE" i="1" dirty="0" smtClean="0">
                        <a:solidFill>
                          <a:srgbClr val="060606"/>
                        </a:solidFill>
                        <a:latin typeface="Cambria Math" panose="02040503050406030204" pitchFamily="18" charset="0"/>
                        <a:ea typeface="ＭＳ Ｐゴシック" pitchFamily="34" charset="-128"/>
                      </a:rPr>
                      <m:t>𝐸</m:t>
                    </m:r>
                    <m:r>
                      <a:rPr lang="de-DE" i="1" dirty="0" smtClean="0">
                        <a:solidFill>
                          <a:srgbClr val="060606"/>
                        </a:solidFill>
                        <a:latin typeface="Cambria Math" panose="02040503050406030204" pitchFamily="18" charset="0"/>
                        <a:ea typeface="ＭＳ Ｐゴシック" pitchFamily="34" charset="-128"/>
                      </a:rPr>
                      <m:t> =</m:t>
                    </m:r>
                  </m:oMath>
                </a14:m>
                <a:r>
                  <a:rPr lang="de-DE" dirty="0">
                    <a:solidFill>
                      <a:srgbClr val="060606"/>
                    </a:solidFill>
                    <a:ea typeface="ＭＳ Ｐゴシック" pitchFamily="34" charset="-128"/>
                  </a:rPr>
                  <a:t> Kantenmenge</a:t>
                </a:r>
              </a:p>
              <a:p>
                <a:pPr marL="384175" indent="-285750" eaLnBrk="0" hangingPunct="0">
                  <a:lnSpc>
                    <a:spcPct val="120000"/>
                  </a:lnSpc>
                  <a:spcBef>
                    <a:spcPts val="600"/>
                  </a:spcBef>
                  <a:buFont typeface="Arial" panose="020B0604020202020204" pitchFamily="34" charset="0"/>
                  <a:buChar char="•"/>
                </a:pPr>
                <a:r>
                  <a:rPr lang="de-DE" dirty="0">
                    <a:solidFill>
                      <a:srgbClr val="060606"/>
                    </a:solidFill>
                    <a:ea typeface="ＭＳ Ｐゴシック" pitchFamily="34" charset="-128"/>
                  </a:rPr>
                  <a:t>Besitzen die Kanten eine Bewertung </a:t>
                </a:r>
                <a14:m>
                  <m:oMath xmlns:m="http://schemas.openxmlformats.org/officeDocument/2006/math">
                    <m:r>
                      <a:rPr lang="de-DE" i="1" dirty="0" smtClean="0">
                        <a:solidFill>
                          <a:srgbClr val="060606"/>
                        </a:solidFill>
                        <a:latin typeface="Cambria Math" panose="02040503050406030204" pitchFamily="18" charset="0"/>
                        <a:ea typeface="ＭＳ Ｐゴシック" pitchFamily="34" charset="-128"/>
                      </a:rPr>
                      <m:t>𝑐</m:t>
                    </m:r>
                    <m:r>
                      <a:rPr lang="de-DE" i="1" baseline="-25000" dirty="0" err="1">
                        <a:solidFill>
                          <a:srgbClr val="060606"/>
                        </a:solidFill>
                        <a:latin typeface="Cambria Math" panose="02040503050406030204" pitchFamily="18" charset="0"/>
                        <a:ea typeface="ＭＳ Ｐゴシック" pitchFamily="34" charset="-128"/>
                      </a:rPr>
                      <m:t>𝑖𝑗</m:t>
                    </m:r>
                  </m:oMath>
                </a14:m>
                <a:r>
                  <a:rPr lang="de-DE" dirty="0">
                    <a:solidFill>
                      <a:srgbClr val="060606"/>
                    </a:solidFill>
                    <a:ea typeface="ＭＳ Ｐゴシック" pitchFamily="34" charset="-128"/>
                  </a:rPr>
                  <a:t>, bezeichnet man </a:t>
                </a:r>
                <a14:m>
                  <m:oMath xmlns:m="http://schemas.openxmlformats.org/officeDocument/2006/math">
                    <m:r>
                      <a:rPr lang="de-DE" i="1" dirty="0" smtClean="0">
                        <a:solidFill>
                          <a:srgbClr val="060606"/>
                        </a:solidFill>
                        <a:latin typeface="Cambria Math" panose="02040503050406030204" pitchFamily="18" charset="0"/>
                        <a:ea typeface="ＭＳ Ｐゴシック" pitchFamily="34" charset="-128"/>
                      </a:rPr>
                      <m:t>𝐺</m:t>
                    </m:r>
                  </m:oMath>
                </a14:m>
                <a:r>
                  <a:rPr lang="de-DE" dirty="0">
                    <a:solidFill>
                      <a:srgbClr val="060606"/>
                    </a:solidFill>
                    <a:ea typeface="ＭＳ Ｐゴシック" pitchFamily="34" charset="-128"/>
                  </a:rPr>
                  <a:t> </a:t>
                </a:r>
                <a:br>
                  <a:rPr lang="de-DE" dirty="0">
                    <a:solidFill>
                      <a:srgbClr val="060606"/>
                    </a:solidFill>
                    <a:ea typeface="ＭＳ Ｐゴシック" pitchFamily="34" charset="-128"/>
                  </a:rPr>
                </a:br>
                <a:r>
                  <a:rPr lang="de-DE" dirty="0">
                    <a:solidFill>
                      <a:srgbClr val="060606"/>
                    </a:solidFill>
                    <a:ea typeface="ＭＳ Ｐゴシック" pitchFamily="34" charset="-128"/>
                  </a:rPr>
                  <a:t>als gewichteten </a:t>
                </a:r>
                <a:r>
                  <a:rPr lang="de-DE" dirty="0" err="1">
                    <a:solidFill>
                      <a:srgbClr val="060606"/>
                    </a:solidFill>
                    <a:ea typeface="ＭＳ Ｐゴシック" pitchFamily="34" charset="-128"/>
                  </a:rPr>
                  <a:t>Digraph</a:t>
                </a:r>
                <a:r>
                  <a:rPr lang="de-DE" dirty="0">
                    <a:solidFill>
                      <a:srgbClr val="060606"/>
                    </a:solidFill>
                    <a:ea typeface="ＭＳ Ｐゴシック" pitchFamily="34" charset="-128"/>
                  </a:rPr>
                  <a:t> </a:t>
                </a:r>
                <a14:m>
                  <m:oMath xmlns:m="http://schemas.openxmlformats.org/officeDocument/2006/math">
                    <m:r>
                      <a:rPr lang="de-DE" i="1" dirty="0" smtClean="0">
                        <a:solidFill>
                          <a:srgbClr val="060606"/>
                        </a:solidFill>
                        <a:latin typeface="Cambria Math" panose="02040503050406030204" pitchFamily="18" charset="0"/>
                        <a:ea typeface="ＭＳ Ｐゴシック" pitchFamily="34" charset="-128"/>
                      </a:rPr>
                      <m:t>𝐺</m:t>
                    </m:r>
                    <m:r>
                      <a:rPr lang="de-DE" i="1" dirty="0" smtClean="0">
                        <a:solidFill>
                          <a:srgbClr val="060606"/>
                        </a:solidFill>
                        <a:latin typeface="Cambria Math" panose="02040503050406030204" pitchFamily="18" charset="0"/>
                        <a:ea typeface="ＭＳ Ｐゴシック" pitchFamily="34" charset="-128"/>
                      </a:rPr>
                      <m:t> = [</m:t>
                    </m:r>
                    <m:r>
                      <a:rPr lang="de-DE" i="1" dirty="0" smtClean="0">
                        <a:solidFill>
                          <a:srgbClr val="060606"/>
                        </a:solidFill>
                        <a:latin typeface="Cambria Math" panose="02040503050406030204" pitchFamily="18" charset="0"/>
                        <a:ea typeface="ＭＳ Ｐゴシック" pitchFamily="34" charset="-128"/>
                      </a:rPr>
                      <m:t>𝑉</m:t>
                    </m:r>
                    <m:r>
                      <a:rPr lang="de-DE" i="1" dirty="0" smtClean="0">
                        <a:solidFill>
                          <a:srgbClr val="060606"/>
                        </a:solidFill>
                        <a:latin typeface="Cambria Math" panose="02040503050406030204" pitchFamily="18" charset="0"/>
                        <a:ea typeface="ＭＳ Ｐゴシック" pitchFamily="34" charset="-128"/>
                      </a:rPr>
                      <m:t>,</m:t>
                    </m:r>
                    <m:r>
                      <a:rPr lang="de-DE" i="1" dirty="0" smtClean="0">
                        <a:solidFill>
                          <a:srgbClr val="060606"/>
                        </a:solidFill>
                        <a:latin typeface="Cambria Math" panose="02040503050406030204" pitchFamily="18" charset="0"/>
                        <a:ea typeface="ＭＳ Ｐゴシック" pitchFamily="34" charset="-128"/>
                      </a:rPr>
                      <m:t>𝐸</m:t>
                    </m:r>
                    <m:r>
                      <a:rPr lang="de-DE" i="1" dirty="0" smtClean="0">
                        <a:solidFill>
                          <a:srgbClr val="060606"/>
                        </a:solidFill>
                        <a:latin typeface="Cambria Math" panose="02040503050406030204" pitchFamily="18" charset="0"/>
                        <a:ea typeface="ＭＳ Ｐゴシック" pitchFamily="34" charset="-128"/>
                      </a:rPr>
                      <m:t>,</m:t>
                    </m:r>
                    <m:r>
                      <a:rPr lang="de-DE" i="1" dirty="0" smtClean="0">
                        <a:solidFill>
                          <a:srgbClr val="060606"/>
                        </a:solidFill>
                        <a:latin typeface="Cambria Math" panose="02040503050406030204" pitchFamily="18" charset="0"/>
                        <a:ea typeface="ＭＳ Ｐゴシック" pitchFamily="34" charset="-128"/>
                      </a:rPr>
                      <m:t>𝐶</m:t>
                    </m:r>
                    <m:r>
                      <a:rPr lang="de-DE" i="1" dirty="0" smtClean="0">
                        <a:solidFill>
                          <a:srgbClr val="060606"/>
                        </a:solidFill>
                        <a:latin typeface="Cambria Math" panose="02040503050406030204" pitchFamily="18" charset="0"/>
                        <a:ea typeface="ＭＳ Ｐゴシック" pitchFamily="34" charset="-128"/>
                      </a:rPr>
                      <m:t>]</m:t>
                    </m:r>
                  </m:oMath>
                </a14:m>
                <a:endParaRPr lang="de-DE" dirty="0">
                  <a:solidFill>
                    <a:srgbClr val="060606"/>
                  </a:solidFill>
                  <a:ea typeface="ＭＳ Ｐゴシック" pitchFamily="34" charset="-128"/>
                </a:endParaRPr>
              </a:p>
              <a:p>
                <a:pPr>
                  <a:lnSpc>
                    <a:spcPct val="120000"/>
                  </a:lnSpc>
                  <a:spcBef>
                    <a:spcPts val="600"/>
                  </a:spcBef>
                </a:pPr>
                <a:endParaRPr lang="en-US" dirty="0"/>
              </a:p>
            </p:txBody>
          </p:sp>
        </mc:Choice>
        <mc:Fallback xmlns="">
          <p:sp>
            <p:nvSpPr>
              <p:cNvPr id="2" name="Textfeld 1"/>
              <p:cNvSpPr txBox="1">
                <a:spLocks noRot="1" noChangeAspect="1" noMove="1" noResize="1" noEditPoints="1" noAdjustHandles="1" noChangeArrowheads="1" noChangeShapeType="1" noTextEdit="1"/>
              </p:cNvSpPr>
              <p:nvPr/>
            </p:nvSpPr>
            <p:spPr>
              <a:xfrm>
                <a:off x="277689" y="2962691"/>
                <a:ext cx="9239004" cy="1877694"/>
              </a:xfrm>
              <a:prstGeom prst="rect">
                <a:avLst/>
              </a:prstGeom>
              <a:blipFill>
                <a:blip r:embed="rId3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7826146" y="3721054"/>
                <a:ext cx="3639421" cy="369332"/>
              </a:xfrm>
              <a:prstGeom prst="rect">
                <a:avLst/>
              </a:prstGeom>
              <a:noFill/>
            </p:spPr>
            <p:txBody>
              <a:bodyPr wrap="square" rtlCol="0">
                <a:spAutoFit/>
              </a:bodyPr>
              <a:lstStyle/>
              <a:p>
                <a:r>
                  <a:rPr lang="en-US" b="1" dirty="0" err="1"/>
                  <a:t>Bewertungsmatrix</a:t>
                </a:r>
                <a:r>
                  <a:rPr lang="en-US" b="1" dirty="0"/>
                  <a:t> </a:t>
                </a:r>
                <a14:m>
                  <m:oMath xmlns:m="http://schemas.openxmlformats.org/officeDocument/2006/math">
                    <m:r>
                      <a:rPr lang="en-US" b="1" i="1" dirty="0" smtClean="0">
                        <a:latin typeface="Cambria Math" panose="02040503050406030204" pitchFamily="18" charset="0"/>
                      </a:rPr>
                      <m:t>𝑪</m:t>
                    </m:r>
                  </m:oMath>
                </a14:m>
                <a:r>
                  <a:rPr lang="en-US" b="1" dirty="0"/>
                  <a:t>:</a:t>
                </a:r>
              </a:p>
            </p:txBody>
          </p:sp>
        </mc:Choice>
        <mc:Fallback xmlns="">
          <p:sp>
            <p:nvSpPr>
              <p:cNvPr id="18" name="Textfeld 17"/>
              <p:cNvSpPr txBox="1">
                <a:spLocks noRot="1" noChangeAspect="1" noMove="1" noResize="1" noEditPoints="1" noAdjustHandles="1" noChangeArrowheads="1" noChangeShapeType="1" noTextEdit="1"/>
              </p:cNvSpPr>
              <p:nvPr/>
            </p:nvSpPr>
            <p:spPr>
              <a:xfrm>
                <a:off x="7826146" y="3721054"/>
                <a:ext cx="3639421" cy="369332"/>
              </a:xfrm>
              <a:prstGeom prst="rect">
                <a:avLst/>
              </a:prstGeom>
              <a:blipFill>
                <a:blip r:embed="rId40"/>
                <a:stretch>
                  <a:fillRect l="-1508" t="-8197" b="-24590"/>
                </a:stretch>
              </a:blipFill>
            </p:spPr>
            <p:txBody>
              <a:bodyPr/>
              <a:lstStyle/>
              <a:p>
                <a:r>
                  <a:rPr lang="de-DE">
                    <a:noFill/>
                  </a:rPr>
                  <a:t> </a:t>
                </a:r>
              </a:p>
            </p:txBody>
          </p:sp>
        </mc:Fallback>
      </mc:AlternateContent>
      <p:sp>
        <p:nvSpPr>
          <p:cNvPr id="87" name="Pfeil nach rechts 86"/>
          <p:cNvSpPr/>
          <p:nvPr/>
        </p:nvSpPr>
        <p:spPr>
          <a:xfrm>
            <a:off x="1414502" y="2503491"/>
            <a:ext cx="515611" cy="194536"/>
          </a:xfrm>
          <a:prstGeom prst="rightArrow">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8" name="Rechteck 87"/>
              <p:cNvSpPr/>
              <p:nvPr/>
            </p:nvSpPr>
            <p:spPr>
              <a:xfrm>
                <a:off x="357374" y="5678007"/>
                <a:ext cx="7834216" cy="923330"/>
              </a:xfrm>
              <a:prstGeom prst="rect">
                <a:avLst/>
              </a:prstGeom>
            </p:spPr>
            <p:txBody>
              <a:bodyPr wrap="square">
                <a:spAutoFit/>
              </a:bodyPr>
              <a:lstStyle/>
              <a:p>
                <a:pPr>
                  <a:defRPr/>
                </a:pPr>
                <a:r>
                  <a:rPr lang="de-DE" b="1" kern="0" dirty="0">
                    <a:solidFill>
                      <a:srgbClr val="00549F"/>
                    </a:solidFill>
                  </a:rPr>
                  <a:t>Distanzermittlung mittels Tripelalgorithmus: </a:t>
                </a:r>
                <a:r>
                  <a:rPr lang="de-DE" kern="0" dirty="0">
                    <a:solidFill>
                      <a:srgbClr val="00549F"/>
                    </a:solidFill>
                  </a:rPr>
                  <a:t>Der Tripelalgorithmus erzeugt in </a:t>
                </a:r>
                <a14:m>
                  <m:oMath xmlns:m="http://schemas.openxmlformats.org/officeDocument/2006/math">
                    <m:r>
                      <a:rPr lang="de-DE" i="1" kern="0" dirty="0" smtClean="0">
                        <a:solidFill>
                          <a:srgbClr val="00549F"/>
                        </a:solidFill>
                        <a:latin typeface="Cambria Math" panose="02040503050406030204" pitchFamily="18" charset="0"/>
                      </a:rPr>
                      <m:t>𝑛</m:t>
                    </m:r>
                  </m:oMath>
                </a14:m>
                <a:r>
                  <a:rPr lang="de-DE" kern="0" dirty="0">
                    <a:solidFill>
                      <a:srgbClr val="00549F"/>
                    </a:solidFill>
                  </a:rPr>
                  <a:t> Iterationen (</a:t>
                </a:r>
                <a14:m>
                  <m:oMath xmlns:m="http://schemas.openxmlformats.org/officeDocument/2006/math">
                    <m:r>
                      <a:rPr lang="de-DE" i="1" kern="0" dirty="0" smtClean="0">
                        <a:solidFill>
                          <a:srgbClr val="00549F"/>
                        </a:solidFill>
                        <a:latin typeface="Cambria Math" panose="02040503050406030204" pitchFamily="18" charset="0"/>
                      </a:rPr>
                      <m:t>𝑛</m:t>
                    </m:r>
                    <m:r>
                      <a:rPr lang="de-DE" i="1" kern="0" dirty="0" smtClean="0">
                        <a:solidFill>
                          <a:srgbClr val="00549F"/>
                        </a:solidFill>
                        <a:latin typeface="Cambria Math" panose="02040503050406030204" pitchFamily="18" charset="0"/>
                      </a:rPr>
                      <m:t> =</m:t>
                    </m:r>
                  </m:oMath>
                </a14:m>
                <a:r>
                  <a:rPr lang="de-DE" kern="0" dirty="0">
                    <a:solidFill>
                      <a:srgbClr val="00549F"/>
                    </a:solidFill>
                  </a:rPr>
                  <a:t> Anzahl Knoten) aus der Bewertungsmatrix </a:t>
                </a:r>
                <a:br>
                  <a:rPr lang="de-DE" kern="0" dirty="0">
                    <a:solidFill>
                      <a:srgbClr val="00549F"/>
                    </a:solidFill>
                  </a:rPr>
                </a:br>
                <a:r>
                  <a:rPr lang="de-DE" kern="0" dirty="0">
                    <a:solidFill>
                      <a:srgbClr val="00549F"/>
                    </a:solidFill>
                  </a:rPr>
                  <a:t>die Distanzmatrix</a:t>
                </a:r>
                <a:endParaRPr lang="de-DE" dirty="0">
                  <a:solidFill>
                    <a:srgbClr val="00549F"/>
                  </a:solidFill>
                </a:endParaRPr>
              </a:p>
            </p:txBody>
          </p:sp>
        </mc:Choice>
        <mc:Fallback xmlns="">
          <p:sp>
            <p:nvSpPr>
              <p:cNvPr id="88" name="Rechteck 87"/>
              <p:cNvSpPr>
                <a:spLocks noRot="1" noChangeAspect="1" noMove="1" noResize="1" noEditPoints="1" noAdjustHandles="1" noChangeArrowheads="1" noChangeShapeType="1" noTextEdit="1"/>
              </p:cNvSpPr>
              <p:nvPr/>
            </p:nvSpPr>
            <p:spPr>
              <a:xfrm>
                <a:off x="357374" y="5678007"/>
                <a:ext cx="7834216" cy="923330"/>
              </a:xfrm>
              <a:prstGeom prst="rect">
                <a:avLst/>
              </a:prstGeom>
              <a:blipFill>
                <a:blip r:embed="rId41"/>
                <a:stretch>
                  <a:fillRect l="-700" t="-3289" b="-9211"/>
                </a:stretch>
              </a:blipFill>
            </p:spPr>
            <p:txBody>
              <a:bodyPr/>
              <a:lstStyle/>
              <a:p>
                <a:r>
                  <a:rPr lang="en-US">
                    <a:noFill/>
                  </a:rPr>
                  <a:t> </a:t>
                </a:r>
              </a:p>
            </p:txBody>
          </p:sp>
        </mc:Fallback>
      </mc:AlternateContent>
      <p:sp>
        <p:nvSpPr>
          <p:cNvPr id="89" name="Textplatzhalter 2"/>
          <p:cNvSpPr>
            <a:spLocks noGrp="1"/>
          </p:cNvSpPr>
          <p:nvPr>
            <p:ph type="body" sz="quarter" idx="13"/>
          </p:nvPr>
        </p:nvSpPr>
        <p:spPr>
          <a:xfrm>
            <a:off x="334434" y="3"/>
            <a:ext cx="8284049" cy="728663"/>
          </a:xfrm>
        </p:spPr>
        <p:txBody>
          <a:bodyPr/>
          <a:lstStyle/>
          <a:p>
            <a:r>
              <a:rPr lang="de-DE" sz="2000" dirty="0"/>
              <a:t>Quantitative Verfahren der Standortplanung</a:t>
            </a:r>
          </a:p>
          <a:p>
            <a:r>
              <a:rPr lang="de-DE" dirty="0"/>
              <a:t>Ermittlung der Distanzen</a:t>
            </a:r>
          </a:p>
        </p:txBody>
      </p:sp>
      <mc:AlternateContent xmlns:mc="http://schemas.openxmlformats.org/markup-compatibility/2006" xmlns:a14="http://schemas.microsoft.com/office/drawing/2010/main">
        <mc:Choice Requires="a14">
          <p:sp>
            <p:nvSpPr>
              <p:cNvPr id="3" name="Rechteck 2">
                <a:extLst>
                  <a:ext uri="{FF2B5EF4-FFF2-40B4-BE49-F238E27FC236}">
                    <a16:creationId xmlns:a16="http://schemas.microsoft.com/office/drawing/2014/main" id="{FE721329-31E3-48D9-8B6D-6F299B7CD2B5}"/>
                  </a:ext>
                </a:extLst>
              </p:cNvPr>
              <p:cNvSpPr/>
              <p:nvPr/>
            </p:nvSpPr>
            <p:spPr>
              <a:xfrm>
                <a:off x="289258" y="4470604"/>
                <a:ext cx="6096000" cy="1166473"/>
              </a:xfrm>
              <a:prstGeom prst="rect">
                <a:avLst/>
              </a:prstGeom>
            </p:spPr>
            <p:txBody>
              <a:bodyPr>
                <a:spAutoFit/>
              </a:bodyPr>
              <a:lstStyle/>
              <a:p>
                <a:pPr marL="384175" indent="-285750" eaLnBrk="0" hangingPunct="0">
                  <a:lnSpc>
                    <a:spcPct val="120000"/>
                  </a:lnSpc>
                  <a:spcBef>
                    <a:spcPts val="600"/>
                  </a:spcBef>
                  <a:buFont typeface="Arial" panose="020B0604020202020204" pitchFamily="34" charset="0"/>
                  <a:buChar char="•"/>
                </a:pPr>
                <a14:m>
                  <m:oMath xmlns:m="http://schemas.openxmlformats.org/officeDocument/2006/math">
                    <m:r>
                      <a:rPr lang="de-DE" i="1" dirty="0">
                        <a:solidFill>
                          <a:srgbClr val="060606"/>
                        </a:solidFill>
                        <a:latin typeface="Cambria Math" panose="02040503050406030204" pitchFamily="18" charset="0"/>
                        <a:ea typeface="ＭＳ Ｐゴシック" pitchFamily="34" charset="-128"/>
                      </a:rPr>
                      <m:t>𝑉</m:t>
                    </m:r>
                    <m:r>
                      <a:rPr lang="de-DE" i="1" dirty="0">
                        <a:solidFill>
                          <a:srgbClr val="060606"/>
                        </a:solidFill>
                        <a:latin typeface="Cambria Math" panose="02040503050406030204" pitchFamily="18" charset="0"/>
                        <a:ea typeface="ＭＳ Ｐゴシック" pitchFamily="34" charset="-128"/>
                      </a:rPr>
                      <m:t> = {</m:t>
                    </m:r>
                    <m:r>
                      <a:rPr lang="de-DE" i="1" dirty="0">
                        <a:solidFill>
                          <a:srgbClr val="060606"/>
                        </a:solidFill>
                        <a:latin typeface="Cambria Math" panose="02040503050406030204" pitchFamily="18" charset="0"/>
                        <a:ea typeface="ＭＳ Ｐゴシック" pitchFamily="34" charset="-128"/>
                      </a:rPr>
                      <m:t>𝑎</m:t>
                    </m:r>
                    <m:r>
                      <a:rPr lang="de-DE" i="1" dirty="0">
                        <a:solidFill>
                          <a:srgbClr val="060606"/>
                        </a:solidFill>
                        <a:latin typeface="Cambria Math" panose="02040503050406030204" pitchFamily="18" charset="0"/>
                        <a:ea typeface="ＭＳ Ｐゴシック" pitchFamily="34" charset="-128"/>
                      </a:rPr>
                      <m:t>, </m:t>
                    </m:r>
                    <m:r>
                      <a:rPr lang="de-DE" i="1" dirty="0">
                        <a:solidFill>
                          <a:srgbClr val="060606"/>
                        </a:solidFill>
                        <a:latin typeface="Cambria Math" panose="02040503050406030204" pitchFamily="18" charset="0"/>
                        <a:ea typeface="ＭＳ Ｐゴシック" pitchFamily="34" charset="-128"/>
                      </a:rPr>
                      <m:t>𝑏</m:t>
                    </m:r>
                    <m:r>
                      <a:rPr lang="de-DE" i="1" dirty="0">
                        <a:solidFill>
                          <a:srgbClr val="060606"/>
                        </a:solidFill>
                        <a:latin typeface="Cambria Math" panose="02040503050406030204" pitchFamily="18" charset="0"/>
                        <a:ea typeface="ＭＳ Ｐゴシック" pitchFamily="34" charset="-128"/>
                      </a:rPr>
                      <m:t>, </m:t>
                    </m:r>
                    <m:r>
                      <a:rPr lang="de-DE" i="1" dirty="0">
                        <a:solidFill>
                          <a:srgbClr val="060606"/>
                        </a:solidFill>
                        <a:latin typeface="Cambria Math" panose="02040503050406030204" pitchFamily="18" charset="0"/>
                        <a:ea typeface="ＭＳ Ｐゴシック" pitchFamily="34" charset="-128"/>
                      </a:rPr>
                      <m:t>𝑐</m:t>
                    </m:r>
                    <m:r>
                      <a:rPr lang="de-DE" i="1" dirty="0">
                        <a:solidFill>
                          <a:srgbClr val="060606"/>
                        </a:solidFill>
                        <a:latin typeface="Cambria Math" panose="02040503050406030204" pitchFamily="18" charset="0"/>
                        <a:ea typeface="ＭＳ Ｐゴシック" pitchFamily="34" charset="-128"/>
                      </a:rPr>
                      <m:t>, </m:t>
                    </m:r>
                    <m:r>
                      <a:rPr lang="de-DE" i="1" dirty="0">
                        <a:solidFill>
                          <a:srgbClr val="060606"/>
                        </a:solidFill>
                        <a:latin typeface="Cambria Math" panose="02040503050406030204" pitchFamily="18" charset="0"/>
                        <a:ea typeface="ＭＳ Ｐゴシック" pitchFamily="34" charset="-128"/>
                      </a:rPr>
                      <m:t>𝑑</m:t>
                    </m:r>
                    <m:r>
                      <a:rPr lang="de-DE" i="1" dirty="0">
                        <a:solidFill>
                          <a:srgbClr val="060606"/>
                        </a:solidFill>
                        <a:latin typeface="Cambria Math" panose="02040503050406030204" pitchFamily="18" charset="0"/>
                        <a:ea typeface="ＭＳ Ｐゴシック" pitchFamily="34" charset="-128"/>
                      </a:rPr>
                      <m:t>, </m:t>
                    </m:r>
                    <m:r>
                      <a:rPr lang="de-DE" i="1" dirty="0">
                        <a:solidFill>
                          <a:srgbClr val="060606"/>
                        </a:solidFill>
                        <a:latin typeface="Cambria Math" panose="02040503050406030204" pitchFamily="18" charset="0"/>
                        <a:ea typeface="ＭＳ Ｐゴシック" pitchFamily="34" charset="-128"/>
                      </a:rPr>
                      <m:t>𝑒</m:t>
                    </m:r>
                    <m:r>
                      <a:rPr lang="de-DE" i="1" dirty="0">
                        <a:solidFill>
                          <a:srgbClr val="060606"/>
                        </a:solidFill>
                        <a:latin typeface="Cambria Math" panose="02040503050406030204" pitchFamily="18" charset="0"/>
                        <a:ea typeface="ＭＳ Ｐゴシック" pitchFamily="34" charset="-128"/>
                      </a:rPr>
                      <m:t>}</m:t>
                    </m:r>
                  </m:oMath>
                </a14:m>
                <a:endParaRPr lang="de-DE" dirty="0">
                  <a:solidFill>
                    <a:srgbClr val="060606"/>
                  </a:solidFill>
                  <a:ea typeface="ＭＳ Ｐゴシック" pitchFamily="34" charset="-128"/>
                </a:endParaRPr>
              </a:p>
              <a:p>
                <a:pPr marL="384175" indent="-285750" eaLnBrk="0" hangingPunct="0">
                  <a:lnSpc>
                    <a:spcPct val="120000"/>
                  </a:lnSpc>
                  <a:spcBef>
                    <a:spcPts val="600"/>
                  </a:spcBef>
                  <a:buFont typeface="Arial" panose="020B0604020202020204" pitchFamily="34" charset="0"/>
                  <a:buChar char="•"/>
                </a:pPr>
                <a14:m>
                  <m:oMath xmlns:m="http://schemas.openxmlformats.org/officeDocument/2006/math">
                    <m:r>
                      <a:rPr lang="de-DE" i="1" dirty="0">
                        <a:solidFill>
                          <a:srgbClr val="060606"/>
                        </a:solidFill>
                        <a:latin typeface="Cambria Math" panose="02040503050406030204" pitchFamily="18" charset="0"/>
                        <a:ea typeface="ＭＳ Ｐゴシック" pitchFamily="34" charset="-128"/>
                      </a:rPr>
                      <m:t>𝐸</m:t>
                    </m:r>
                    <m:r>
                      <a:rPr lang="de-DE" i="1" dirty="0">
                        <a:solidFill>
                          <a:srgbClr val="060606"/>
                        </a:solidFill>
                        <a:latin typeface="Cambria Math" panose="02040503050406030204" pitchFamily="18" charset="0"/>
                        <a:ea typeface="ＭＳ Ｐゴシック" pitchFamily="34" charset="-128"/>
                      </a:rPr>
                      <m:t> = {(</m:t>
                    </m:r>
                    <m:r>
                      <a:rPr lang="de-DE" i="1" dirty="0" err="1">
                        <a:solidFill>
                          <a:srgbClr val="060606"/>
                        </a:solidFill>
                        <a:latin typeface="Cambria Math" panose="02040503050406030204" pitchFamily="18" charset="0"/>
                        <a:ea typeface="ＭＳ Ｐゴシック" pitchFamily="34" charset="-128"/>
                      </a:rPr>
                      <m:t>𝑎</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𝑏</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𝑏</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𝑎</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𝑎</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𝑐</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𝑐</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𝑎</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𝑎</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𝑑</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𝑑</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𝑎</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𝑏</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𝑐</m:t>
                    </m:r>
                    <m:r>
                      <a:rPr lang="de-DE" i="1" dirty="0">
                        <a:solidFill>
                          <a:srgbClr val="060606"/>
                        </a:solidFill>
                        <a:latin typeface="Cambria Math" panose="02040503050406030204" pitchFamily="18" charset="0"/>
                        <a:ea typeface="ＭＳ Ｐゴシック" pitchFamily="34" charset="-128"/>
                      </a:rPr>
                      <m:t>), </m:t>
                    </m:r>
                  </m:oMath>
                </a14:m>
                <a:br>
                  <a:rPr lang="de-DE" dirty="0">
                    <a:solidFill>
                      <a:srgbClr val="060606"/>
                    </a:solidFill>
                    <a:ea typeface="ＭＳ Ｐゴシック" pitchFamily="34" charset="-128"/>
                  </a:rPr>
                </a:br>
                <a14:m>
                  <m:oMath xmlns:m="http://schemas.openxmlformats.org/officeDocument/2006/math">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𝑐</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𝑏</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𝑐</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𝑑</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𝑑</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𝑐</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𝑏</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𝑒</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𝑒</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𝑏</m:t>
                    </m:r>
                    <m:r>
                      <a:rPr lang="de-DE" i="1" dirty="0">
                        <a:solidFill>
                          <a:srgbClr val="060606"/>
                        </a:solidFill>
                        <a:latin typeface="Cambria Math" panose="02040503050406030204" pitchFamily="18" charset="0"/>
                        <a:ea typeface="ＭＳ Ｐゴシック" pitchFamily="34" charset="-128"/>
                      </a:rPr>
                      <m:t>), (</m:t>
                    </m:r>
                    <m:r>
                      <a:rPr lang="de-DE" i="1" dirty="0" err="1">
                        <a:solidFill>
                          <a:srgbClr val="060606"/>
                        </a:solidFill>
                        <a:latin typeface="Cambria Math" panose="02040503050406030204" pitchFamily="18" charset="0"/>
                        <a:ea typeface="ＭＳ Ｐゴシック" pitchFamily="34" charset="-128"/>
                      </a:rPr>
                      <m:t>𝑑</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𝑒</m:t>
                    </m:r>
                    <m:r>
                      <a:rPr lang="de-DE" i="1" dirty="0">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𝑒</m:t>
                    </m:r>
                    <m:r>
                      <a:rPr lang="de-DE" i="1" dirty="0" err="1">
                        <a:solidFill>
                          <a:srgbClr val="060606"/>
                        </a:solidFill>
                        <a:latin typeface="Cambria Math" panose="02040503050406030204" pitchFamily="18" charset="0"/>
                        <a:ea typeface="ＭＳ Ｐゴシック" pitchFamily="34" charset="-128"/>
                      </a:rPr>
                      <m:t>,</m:t>
                    </m:r>
                    <m:r>
                      <a:rPr lang="de-DE" i="1" dirty="0" err="1">
                        <a:solidFill>
                          <a:srgbClr val="060606"/>
                        </a:solidFill>
                        <a:latin typeface="Cambria Math" panose="02040503050406030204" pitchFamily="18" charset="0"/>
                        <a:ea typeface="ＭＳ Ｐゴシック" pitchFamily="34" charset="-128"/>
                      </a:rPr>
                      <m:t>𝑑</m:t>
                    </m:r>
                    <m:r>
                      <a:rPr lang="de-DE" i="1" dirty="0">
                        <a:solidFill>
                          <a:srgbClr val="060606"/>
                        </a:solidFill>
                        <a:latin typeface="Cambria Math" panose="02040503050406030204" pitchFamily="18" charset="0"/>
                        <a:ea typeface="ＭＳ Ｐゴシック" pitchFamily="34" charset="-128"/>
                      </a:rPr>
                      <m:t>)}</m:t>
                    </m:r>
                  </m:oMath>
                </a14:m>
                <a:endParaRPr lang="de-DE" dirty="0">
                  <a:solidFill>
                    <a:srgbClr val="060606"/>
                  </a:solidFill>
                  <a:ea typeface="ＭＳ Ｐゴシック" pitchFamily="34" charset="-128"/>
                </a:endParaRPr>
              </a:p>
            </p:txBody>
          </p:sp>
        </mc:Choice>
        <mc:Fallback xmlns="">
          <p:sp>
            <p:nvSpPr>
              <p:cNvPr id="3" name="Rechteck 2">
                <a:extLst>
                  <a:ext uri="{FF2B5EF4-FFF2-40B4-BE49-F238E27FC236}">
                    <a16:creationId xmlns:a16="http://schemas.microsoft.com/office/drawing/2014/main" id="{FE721329-31E3-48D9-8B6D-6F299B7CD2B5}"/>
                  </a:ext>
                </a:extLst>
              </p:cNvPr>
              <p:cNvSpPr>
                <a:spLocks noRot="1" noChangeAspect="1" noMove="1" noResize="1" noEditPoints="1" noAdjustHandles="1" noChangeArrowheads="1" noChangeShapeType="1" noTextEdit="1"/>
              </p:cNvSpPr>
              <p:nvPr/>
            </p:nvSpPr>
            <p:spPr>
              <a:xfrm>
                <a:off x="289258" y="4470604"/>
                <a:ext cx="6096000" cy="1166473"/>
              </a:xfrm>
              <a:prstGeom prst="rect">
                <a:avLst/>
              </a:prstGeom>
              <a:blipFill>
                <a:blip r:embed="rId42"/>
                <a:stretch>
                  <a:fillRect b="-2083"/>
                </a:stretch>
              </a:blipFill>
            </p:spPr>
            <p:txBody>
              <a:bodyPr/>
              <a:lstStyle/>
              <a:p>
                <a:r>
                  <a:rPr lang="de-DE">
                    <a:noFill/>
                  </a:rPr>
                  <a:t> </a:t>
                </a:r>
              </a:p>
            </p:txBody>
          </p:sp>
        </mc:Fallback>
      </mc:AlternateContent>
    </p:spTree>
    <p:extLst>
      <p:ext uri="{BB962C8B-B14F-4D97-AF65-F5344CB8AC3E}">
        <p14:creationId xmlns:p14="http://schemas.microsoft.com/office/powerpoint/2010/main" val="167749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 grpId="0"/>
      <p:bldP spid="18" grpId="0"/>
      <p:bldP spid="87" grpId="0" animBg="1"/>
      <p:bldP spid="88"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rot="5400000">
            <a:off x="1555824" y="-89565"/>
            <a:ext cx="1054983" cy="3684900"/>
          </a:xfrm>
          <a:prstGeom prst="chevron">
            <a:avLst>
              <a:gd name="adj" fmla="val 15329"/>
            </a:avLst>
          </a:prstGeom>
          <a:solidFill>
            <a:srgbClr val="00549F"/>
          </a:solidFill>
          <a:ln w="9525" algn="ctr">
            <a:solidFill>
              <a:srgbClr val="315BA3"/>
            </a:solidFill>
            <a:miter lim="800000"/>
            <a:headEnd/>
            <a:tailEnd/>
          </a:ln>
        </p:spPr>
        <p:txBody>
          <a:bodyPr rot="10800000" vert="eaVert" anchor="ctr"/>
          <a:lstStyle/>
          <a:p>
            <a:pPr marL="9525" indent="-9525" algn="ctr" eaLnBrk="0" hangingPunct="0"/>
            <a:r>
              <a:rPr lang="de-DE" sz="2000" dirty="0">
                <a:solidFill>
                  <a:prstClr val="white"/>
                </a:solidFill>
              </a:rPr>
              <a:t>Initialisierung der Distanzmatrix</a:t>
            </a:r>
          </a:p>
        </p:txBody>
      </p:sp>
      <p:sp>
        <p:nvSpPr>
          <p:cNvPr id="7" name="AutoShape 4"/>
          <p:cNvSpPr>
            <a:spLocks noChangeArrowheads="1"/>
          </p:cNvSpPr>
          <p:nvPr/>
        </p:nvSpPr>
        <p:spPr bwMode="auto">
          <a:xfrm rot="5400000">
            <a:off x="1558682" y="965418"/>
            <a:ext cx="1054983" cy="3684900"/>
          </a:xfrm>
          <a:prstGeom prst="chevron">
            <a:avLst>
              <a:gd name="adj" fmla="val 15329"/>
            </a:avLst>
          </a:prstGeom>
          <a:solidFill>
            <a:srgbClr val="00549F"/>
          </a:solidFill>
          <a:ln w="9525" algn="ctr">
            <a:solidFill>
              <a:srgbClr val="315BA3"/>
            </a:solidFill>
            <a:miter lim="800000"/>
            <a:headEnd/>
            <a:tailEnd/>
          </a:ln>
        </p:spPr>
        <p:txBody>
          <a:bodyPr rot="10800000" vert="eaVert" anchor="ctr"/>
          <a:lstStyle/>
          <a:p>
            <a:pPr marL="9525" indent="-9525" algn="ctr" eaLnBrk="0" hangingPunct="0"/>
            <a:r>
              <a:rPr lang="de-DE" sz="2000" dirty="0">
                <a:solidFill>
                  <a:prstClr val="white"/>
                </a:solidFill>
              </a:rPr>
              <a:t>Fixierung eines Knoten k</a:t>
            </a:r>
          </a:p>
        </p:txBody>
      </p:sp>
      <p:sp>
        <p:nvSpPr>
          <p:cNvPr id="8" name="AutoShape 4"/>
          <p:cNvSpPr>
            <a:spLocks noChangeArrowheads="1"/>
          </p:cNvSpPr>
          <p:nvPr/>
        </p:nvSpPr>
        <p:spPr bwMode="auto">
          <a:xfrm rot="5400000">
            <a:off x="1555827" y="2020401"/>
            <a:ext cx="1054983" cy="3684900"/>
          </a:xfrm>
          <a:prstGeom prst="chevron">
            <a:avLst>
              <a:gd name="adj" fmla="val 15329"/>
            </a:avLst>
          </a:prstGeom>
          <a:solidFill>
            <a:srgbClr val="00549F"/>
          </a:solidFill>
          <a:ln w="9525" algn="ctr">
            <a:solidFill>
              <a:srgbClr val="315BA3"/>
            </a:solidFill>
            <a:miter lim="800000"/>
            <a:headEnd/>
            <a:tailEnd/>
          </a:ln>
        </p:spPr>
        <p:txBody>
          <a:bodyPr rot="10800000" vert="eaVert" anchor="ctr"/>
          <a:lstStyle/>
          <a:p>
            <a:pPr marL="9525" indent="-9525" algn="ctr" eaLnBrk="0" hangingPunct="0"/>
            <a:r>
              <a:rPr lang="de-DE" sz="2000" dirty="0">
                <a:solidFill>
                  <a:prstClr val="white"/>
                </a:solidFill>
              </a:rPr>
              <a:t>Iterationsschritt</a:t>
            </a:r>
          </a:p>
        </p:txBody>
      </p:sp>
      <p:sp>
        <p:nvSpPr>
          <p:cNvPr id="9" name="Rechteck 8"/>
          <p:cNvSpPr/>
          <p:nvPr/>
        </p:nvSpPr>
        <p:spPr>
          <a:xfrm>
            <a:off x="515287" y="871293"/>
            <a:ext cx="3652349" cy="369332"/>
          </a:xfrm>
          <a:prstGeom prst="rect">
            <a:avLst/>
          </a:prstGeom>
        </p:spPr>
        <p:txBody>
          <a:bodyPr wrap="square">
            <a:spAutoFit/>
          </a:bodyPr>
          <a:lstStyle/>
          <a:p>
            <a:r>
              <a:rPr lang="de-DE" b="1" dirty="0">
                <a:solidFill>
                  <a:schemeClr val="tx2"/>
                </a:solidFill>
              </a:rPr>
              <a:t>Vorgehen Triple-Algorithmus</a:t>
            </a:r>
          </a:p>
        </p:txBody>
      </p:sp>
      <mc:AlternateContent xmlns:mc="http://schemas.openxmlformats.org/markup-compatibility/2006" xmlns:a14="http://schemas.microsoft.com/office/drawing/2010/main">
        <mc:Choice Requires="a14">
          <p:sp>
            <p:nvSpPr>
              <p:cNvPr id="10" name="Rechteck 9"/>
              <p:cNvSpPr/>
              <p:nvPr/>
            </p:nvSpPr>
            <p:spPr>
              <a:xfrm>
                <a:off x="4106045" y="2552817"/>
                <a:ext cx="7663895" cy="646331"/>
              </a:xfrm>
              <a:prstGeom prst="rect">
                <a:avLst/>
              </a:prstGeom>
            </p:spPr>
            <p:txBody>
              <a:bodyPr wrap="square">
                <a:spAutoFit/>
              </a:bodyPr>
              <a:lstStyle/>
              <a:p>
                <a:r>
                  <a:rPr lang="en-US" dirty="0"/>
                  <a:t>Fixiere </a:t>
                </a:r>
                <a:r>
                  <a:rPr lang="en-US" dirty="0" err="1"/>
                  <a:t>für</a:t>
                </a:r>
                <a:r>
                  <a:rPr lang="en-US" dirty="0"/>
                  <a:t> </a:t>
                </a:r>
                <a:r>
                  <a:rPr lang="en-US" dirty="0" err="1"/>
                  <a:t>einen</a:t>
                </a:r>
                <a:r>
                  <a:rPr lang="en-US" dirty="0"/>
                  <a:t> </a:t>
                </a:r>
                <a:r>
                  <a:rPr lang="en-US" dirty="0" err="1"/>
                  <a:t>Schleifendurchlauf</a:t>
                </a:r>
                <a:r>
                  <a:rPr lang="en-US" dirty="0"/>
                  <a:t> des </a:t>
                </a:r>
                <a:r>
                  <a:rPr lang="en-US" dirty="0" err="1"/>
                  <a:t>Algorithums</a:t>
                </a:r>
                <a:r>
                  <a:rPr lang="en-US" dirty="0"/>
                  <a:t> </a:t>
                </a:r>
                <a:r>
                  <a:rPr lang="en-US" dirty="0" err="1"/>
                  <a:t>einen</a:t>
                </a:r>
                <a:r>
                  <a:rPr lang="en-US" dirty="0"/>
                  <a:t> </a:t>
                </a:r>
                <a:r>
                  <a:rPr lang="en-US" dirty="0" err="1"/>
                  <a:t>Knoten</a:t>
                </a:r>
                <a:r>
                  <a:rPr lang="en-US" dirty="0"/>
                  <a:t> </a:t>
                </a:r>
                <a14:m>
                  <m:oMath xmlns:m="http://schemas.openxmlformats.org/officeDocument/2006/math">
                    <m:r>
                      <a:rPr lang="de-DE" b="0" i="1" smtClean="0">
                        <a:latin typeface="Cambria Math" panose="02040503050406030204" pitchFamily="18" charset="0"/>
                      </a:rPr>
                      <m:t>𝑘</m:t>
                    </m:r>
                  </m:oMath>
                </a14:m>
                <a:r>
                  <a:rPr lang="en-US" dirty="0"/>
                  <a:t> des </a:t>
                </a:r>
                <a:r>
                  <a:rPr lang="en-US" dirty="0" err="1"/>
                  <a:t>Graphen</a:t>
                </a:r>
                <a:r>
                  <a:rPr lang="en-US" dirty="0"/>
                  <a:t>.</a:t>
                </a:r>
              </a:p>
            </p:txBody>
          </p:sp>
        </mc:Choice>
        <mc:Fallback xmlns="">
          <p:sp>
            <p:nvSpPr>
              <p:cNvPr id="10" name="Rechteck 9"/>
              <p:cNvSpPr>
                <a:spLocks noRot="1" noChangeAspect="1" noMove="1" noResize="1" noEditPoints="1" noAdjustHandles="1" noChangeArrowheads="1" noChangeShapeType="1" noTextEdit="1"/>
              </p:cNvSpPr>
              <p:nvPr/>
            </p:nvSpPr>
            <p:spPr>
              <a:xfrm>
                <a:off x="4106045" y="2552817"/>
                <a:ext cx="7663895" cy="646331"/>
              </a:xfrm>
              <a:prstGeom prst="rect">
                <a:avLst/>
              </a:prstGeom>
              <a:blipFill>
                <a:blip r:embed="rId2"/>
                <a:stretch>
                  <a:fillRect l="-716" t="-5660"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a:xfrm>
                <a:off x="4167636" y="5603183"/>
                <a:ext cx="7607762" cy="668645"/>
              </a:xfrm>
              <a:prstGeom prst="rect">
                <a:avLst/>
              </a:prstGeom>
              <a:noFill/>
            </p:spPr>
            <p:txBody>
              <a:bodyPr wrap="square" rtlCol="0">
                <a:spAutoFit/>
              </a:bodyPr>
              <a:lstStyle/>
              <a:p>
                <a:r>
                  <a:rPr lang="en-US" dirty="0"/>
                  <a:t>Sobald der </a:t>
                </a:r>
                <a:r>
                  <a:rPr lang="en-US" dirty="0" err="1"/>
                  <a:t>letzte</a:t>
                </a:r>
                <a:r>
                  <a:rPr lang="en-US" dirty="0"/>
                  <a:t> </a:t>
                </a:r>
                <a:r>
                  <a:rPr lang="en-US" dirty="0" err="1"/>
                  <a:t>Iterationsschritt</a:t>
                </a:r>
                <a:r>
                  <a:rPr lang="en-US" dirty="0"/>
                  <a:t> </a:t>
                </a:r>
                <a:r>
                  <a:rPr lang="en-US" dirty="0" err="1"/>
                  <a:t>abgeschlossen</a:t>
                </a:r>
                <a:r>
                  <a:rPr lang="en-US" dirty="0"/>
                  <a:t> </a:t>
                </a:r>
                <a:r>
                  <a:rPr lang="en-US" dirty="0" err="1"/>
                  <a:t>wurde</a:t>
                </a:r>
                <a:r>
                  <a:rPr lang="en-US" dirty="0"/>
                  <a:t>, </a:t>
                </a:r>
                <a:r>
                  <a:rPr lang="en-US" dirty="0" err="1"/>
                  <a:t>liegen</a:t>
                </a:r>
                <a:r>
                  <a:rPr lang="en-US" dirty="0"/>
                  <a:t> </a:t>
                </a:r>
                <a:r>
                  <a:rPr lang="en-US" dirty="0" err="1"/>
                  <a:t>für</a:t>
                </a:r>
                <a:r>
                  <a:rPr lang="en-US" dirty="0"/>
                  <a:t> </a:t>
                </a:r>
                <a:r>
                  <a:rPr lang="en-US" dirty="0" err="1"/>
                  <a:t>alle</a:t>
                </a:r>
                <a:r>
                  <a:rPr lang="en-US" dirty="0"/>
                  <a:t> </a:t>
                </a:r>
                <a:r>
                  <a:rPr lang="en-US" dirty="0" err="1"/>
                  <a:t>Knotenpaare</a:t>
                </a:r>
                <a:r>
                  <a:rPr lang="en-US" dirty="0"/>
                  <a:t> die </a:t>
                </a:r>
                <a:r>
                  <a:rPr lang="en-US" dirty="0" err="1"/>
                  <a:t>kürzesten</a:t>
                </a:r>
                <a:r>
                  <a:rPr lang="en-US" dirty="0"/>
                  <a:t> </a:t>
                </a:r>
                <a:r>
                  <a:rPr lang="en-US" dirty="0" err="1"/>
                  <a:t>Distanzen</a:t>
                </a:r>
                <a:r>
                  <a:rPr lang="en-US" dirty="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𝑖𝑗</m:t>
                        </m:r>
                      </m:sub>
                    </m:sSub>
                  </m:oMath>
                </a14:m>
                <a:r>
                  <a:rPr lang="en-US" dirty="0"/>
                  <a:t> in der </a:t>
                </a:r>
                <a:r>
                  <a:rPr lang="en-US" dirty="0" err="1"/>
                  <a:t>Distanzmatrix</a:t>
                </a:r>
                <a:r>
                  <a:rPr lang="en-US" dirty="0"/>
                  <a:t> </a:t>
                </a:r>
                <a14:m>
                  <m:oMath xmlns:m="http://schemas.openxmlformats.org/officeDocument/2006/math">
                    <m:r>
                      <a:rPr lang="en-US" i="1" dirty="0" smtClean="0">
                        <a:latin typeface="Cambria Math" panose="02040503050406030204" pitchFamily="18" charset="0"/>
                      </a:rPr>
                      <m:t>𝐷</m:t>
                    </m:r>
                  </m:oMath>
                </a14:m>
                <a:r>
                  <a:rPr lang="en-US" dirty="0"/>
                  <a:t> </a:t>
                </a:r>
                <a:r>
                  <a:rPr lang="en-US" dirty="0" err="1"/>
                  <a:t>vor</a:t>
                </a:r>
                <a:r>
                  <a:rPr lang="en-US" dirty="0"/>
                  <a:t>.</a:t>
                </a:r>
              </a:p>
            </p:txBody>
          </p:sp>
        </mc:Choice>
        <mc:Fallback xmlns="">
          <p:sp>
            <p:nvSpPr>
              <p:cNvPr id="11" name="Textfeld 10"/>
              <p:cNvSpPr txBox="1">
                <a:spLocks noRot="1" noChangeAspect="1" noMove="1" noResize="1" noEditPoints="1" noAdjustHandles="1" noChangeArrowheads="1" noChangeShapeType="1" noTextEdit="1"/>
              </p:cNvSpPr>
              <p:nvPr/>
            </p:nvSpPr>
            <p:spPr>
              <a:xfrm>
                <a:off x="4167636" y="5603183"/>
                <a:ext cx="7607762" cy="668645"/>
              </a:xfrm>
              <a:prstGeom prst="rect">
                <a:avLst/>
              </a:prstGeom>
              <a:blipFill>
                <a:blip r:embed="rId3"/>
                <a:stretch>
                  <a:fillRect l="-721" t="-4545" b="-10000"/>
                </a:stretch>
              </a:blipFill>
            </p:spPr>
            <p:txBody>
              <a:bodyPr/>
              <a:lstStyle/>
              <a:p>
                <a:r>
                  <a:rPr lang="en-US">
                    <a:noFill/>
                  </a:rPr>
                  <a:t> </a:t>
                </a:r>
              </a:p>
            </p:txBody>
          </p:sp>
        </mc:Fallback>
      </mc:AlternateContent>
      <p:sp>
        <p:nvSpPr>
          <p:cNvPr id="12" name="Textplatzhalter 11"/>
          <p:cNvSpPr>
            <a:spLocks noGrp="1"/>
          </p:cNvSpPr>
          <p:nvPr>
            <p:ph type="body" sz="quarter" idx="12"/>
          </p:nvPr>
        </p:nvSpPr>
        <p:spPr>
          <a:xfrm>
            <a:off x="3997012" y="1321595"/>
            <a:ext cx="7820997" cy="923330"/>
          </a:xfrm>
          <a:prstGeom prst="rect">
            <a:avLst/>
          </a:prstGeom>
        </p:spPr>
        <p:txBody>
          <a:bodyPr wrap="square">
            <a:spAutoFit/>
          </a:bodyPr>
          <a:lstStyle/>
          <a:p>
            <a:pPr marL="0" lvl="1" indent="0" algn="l">
              <a:buNone/>
            </a:pPr>
            <a:r>
              <a:rPr lang="de-DE" dirty="0"/>
              <a:t>Distanzmatrix stellt Distanzen zwischen den Knoten dar. </a:t>
            </a:r>
            <a:br>
              <a:rPr lang="de-DE" dirty="0"/>
            </a:br>
            <a:r>
              <a:rPr lang="de-DE" dirty="0"/>
              <a:t>Die erste Distanzmatrix folgt dabei direkt </a:t>
            </a:r>
            <a:br>
              <a:rPr lang="de-DE" dirty="0"/>
            </a:br>
            <a:r>
              <a:rPr lang="de-DE" dirty="0"/>
              <a:t>aus der Bewertungsmatrix: </a:t>
            </a:r>
            <a:endParaRPr lang="en-US" dirty="0"/>
          </a:p>
        </p:txBody>
      </p:sp>
      <p:sp>
        <p:nvSpPr>
          <p:cNvPr id="13" name="AutoShape 4"/>
          <p:cNvSpPr>
            <a:spLocks noChangeArrowheads="1"/>
          </p:cNvSpPr>
          <p:nvPr/>
        </p:nvSpPr>
        <p:spPr bwMode="auto">
          <a:xfrm rot="5400000">
            <a:off x="1555824" y="4130366"/>
            <a:ext cx="1054983" cy="3684900"/>
          </a:xfrm>
          <a:prstGeom prst="chevron">
            <a:avLst>
              <a:gd name="adj" fmla="val 15329"/>
            </a:avLst>
          </a:prstGeom>
          <a:solidFill>
            <a:srgbClr val="00549F"/>
          </a:solidFill>
          <a:ln w="9525" algn="ctr">
            <a:solidFill>
              <a:srgbClr val="315BA3"/>
            </a:solidFill>
            <a:miter lim="800000"/>
            <a:headEnd/>
            <a:tailEnd/>
          </a:ln>
        </p:spPr>
        <p:txBody>
          <a:bodyPr rot="10800000" vert="eaVert" anchor="ctr"/>
          <a:lstStyle/>
          <a:p>
            <a:pPr marL="9525" indent="-9525" algn="ctr" eaLnBrk="0" hangingPunct="0"/>
            <a:r>
              <a:rPr lang="de-DE" sz="2000" dirty="0">
                <a:solidFill>
                  <a:prstClr val="white"/>
                </a:solidFill>
              </a:rPr>
              <a:t>Output </a:t>
            </a:r>
          </a:p>
        </p:txBody>
      </p:sp>
      <mc:AlternateContent xmlns:mc="http://schemas.openxmlformats.org/markup-compatibility/2006" xmlns:a14="http://schemas.microsoft.com/office/drawing/2010/main">
        <mc:Choice Requires="a14">
          <p:sp>
            <p:nvSpPr>
              <p:cNvPr id="3" name="Textfeld 2"/>
              <p:cNvSpPr txBox="1"/>
              <p:nvPr/>
            </p:nvSpPr>
            <p:spPr>
              <a:xfrm>
                <a:off x="4167636" y="3403937"/>
                <a:ext cx="7607762" cy="668645"/>
              </a:xfrm>
              <a:prstGeom prst="rect">
                <a:avLst/>
              </a:prstGeom>
              <a:noFill/>
            </p:spPr>
            <p:txBody>
              <a:bodyPr wrap="square" rtlCol="0">
                <a:spAutoFit/>
              </a:bodyPr>
              <a:lstStyle/>
              <a:p>
                <a:r>
                  <a:rPr lang="en-US" dirty="0"/>
                  <a:t>Betrachte </a:t>
                </a:r>
                <a:r>
                  <a:rPr lang="en-US" dirty="0" err="1"/>
                  <a:t>alle</a:t>
                </a:r>
                <a:r>
                  <a:rPr lang="en-US" dirty="0"/>
                  <a:t> </a:t>
                </a:r>
                <a:r>
                  <a:rPr lang="en-US" dirty="0" err="1"/>
                  <a:t>Knotenpaare</a:t>
                </a:r>
                <a:r>
                  <a:rPr lang="en-US" dirty="0"/>
                  <a:t> </a:t>
                </a:r>
                <a14:m>
                  <m:oMath xmlns:m="http://schemas.openxmlformats.org/officeDocument/2006/math">
                    <m:r>
                      <a:rPr lang="de-DE" b="0" i="1" smtClean="0">
                        <a:latin typeface="Cambria Math" panose="02040503050406030204" pitchFamily="18" charset="0"/>
                      </a:rPr>
                      <m:t>(</m:t>
                    </m:r>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𝑗</m:t>
                    </m:r>
                    <m:r>
                      <a:rPr lang="de-DE" b="0" i="1" smtClean="0">
                        <a:latin typeface="Cambria Math" panose="02040503050406030204" pitchFamily="18" charset="0"/>
                      </a:rPr>
                      <m:t>)</m:t>
                    </m:r>
                  </m:oMath>
                </a14:m>
                <a:r>
                  <a:rPr lang="en-US" i="1" dirty="0"/>
                  <a:t> </a:t>
                </a:r>
                <a:r>
                  <a:rPr lang="en-US" dirty="0"/>
                  <a:t>und </a:t>
                </a:r>
                <a:r>
                  <a:rPr lang="en-US" dirty="0" err="1"/>
                  <a:t>berechne</a:t>
                </a:r>
                <a:r>
                  <a:rPr lang="en-US" dirty="0"/>
                  <a:t> die </a:t>
                </a:r>
                <a:r>
                  <a:rPr lang="en-US" dirty="0" err="1"/>
                  <a:t>Distanz</a:t>
                </a:r>
                <a:r>
                  <a:rPr lang="en-US" dirty="0"/>
                  <a:t> </a:t>
                </a:r>
                <a:r>
                  <a:rPr lang="en-US" dirty="0" err="1"/>
                  <a:t>zwischen</a:t>
                </a:r>
                <a:r>
                  <a:rPr lang="en-US" dirty="0"/>
                  <a:t> </a:t>
                </a:r>
                <a14:m>
                  <m:oMath xmlns:m="http://schemas.openxmlformats.org/officeDocument/2006/math">
                    <m:r>
                      <a:rPr lang="de-DE" b="0" i="1" smtClean="0">
                        <a:latin typeface="Cambria Math" panose="02040503050406030204" pitchFamily="18" charset="0"/>
                      </a:rPr>
                      <m:t>𝑖</m:t>
                    </m:r>
                  </m:oMath>
                </a14:m>
                <a:r>
                  <a:rPr lang="en-US" dirty="0"/>
                  <a:t> und </a:t>
                </a:r>
                <a14:m>
                  <m:oMath xmlns:m="http://schemas.openxmlformats.org/officeDocument/2006/math">
                    <m:r>
                      <a:rPr lang="de-DE" b="0" i="1" smtClean="0">
                        <a:latin typeface="Cambria Math" panose="02040503050406030204" pitchFamily="18" charset="0"/>
                      </a:rPr>
                      <m:t>𝑗</m:t>
                    </m:r>
                  </m:oMath>
                </a14:m>
                <a:r>
                  <a:rPr lang="en-US" dirty="0"/>
                  <a:t> </a:t>
                </a:r>
                <a:r>
                  <a:rPr lang="en-US" dirty="0" err="1"/>
                  <a:t>über</a:t>
                </a:r>
                <a:r>
                  <a:rPr lang="en-US" dirty="0"/>
                  <a:t> </a:t>
                </a:r>
                <a14:m>
                  <m:oMath xmlns:m="http://schemas.openxmlformats.org/officeDocument/2006/math">
                    <m:r>
                      <a:rPr lang="de-DE" b="0" i="1" smtClean="0">
                        <a:latin typeface="Cambria Math" panose="02040503050406030204" pitchFamily="18" charset="0"/>
                      </a:rPr>
                      <m:t>𝑘</m:t>
                    </m:r>
                  </m:oMath>
                </a14:m>
                <a:r>
                  <a:rPr lang="en-US" dirty="0"/>
                  <a:t>: </a:t>
                </a:r>
                <a14:m>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𝑖𝑗</m:t>
                        </m:r>
                      </m:sub>
                    </m:sSub>
                    <m:r>
                      <a:rPr lang="de-DE" b="0" i="1" smtClean="0">
                        <a:latin typeface="Cambria Math" panose="02040503050406030204" pitchFamily="18" charset="0"/>
                      </a:rPr>
                      <m:t>=</m:t>
                    </m:r>
                    <m:r>
                      <m:rPr>
                        <m:sty m:val="p"/>
                      </m:rPr>
                      <a:rPr lang="de-DE" b="0" i="0" smtClean="0">
                        <a:latin typeface="Cambria Math" panose="02040503050406030204" pitchFamily="18" charset="0"/>
                      </a:rPr>
                      <m:t>min</m:t>
                    </m:r>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𝑑</m:t>
                        </m:r>
                      </m:e>
                      <m:sub>
                        <m:r>
                          <a:rPr lang="de-DE" i="1">
                            <a:latin typeface="Cambria Math" panose="02040503050406030204" pitchFamily="18" charset="0"/>
                          </a:rPr>
                          <m:t>𝑖𝑗</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𝑑</m:t>
                        </m:r>
                      </m:e>
                      <m:sub>
                        <m:r>
                          <a:rPr lang="de-DE" i="1">
                            <a:latin typeface="Cambria Math" panose="02040503050406030204" pitchFamily="18" charset="0"/>
                          </a:rPr>
                          <m:t>𝑖</m:t>
                        </m:r>
                        <m:r>
                          <a:rPr lang="de-DE" b="0" i="1" smtClean="0">
                            <a:latin typeface="Cambria Math" panose="02040503050406030204" pitchFamily="18" charset="0"/>
                          </a:rPr>
                          <m:t>𝑘</m:t>
                        </m:r>
                      </m:sub>
                    </m:sSub>
                    <m:r>
                      <a:rPr lang="de-DE" b="0" i="1" smtClean="0">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panose="02040503050406030204" pitchFamily="18" charset="0"/>
                          </a:rPr>
                          <m:t>𝑑</m:t>
                        </m:r>
                      </m:e>
                      <m:sub>
                        <m:r>
                          <a:rPr lang="de-DE" b="0" i="1" smtClean="0">
                            <a:latin typeface="Cambria Math" panose="02040503050406030204" pitchFamily="18" charset="0"/>
                          </a:rPr>
                          <m:t>𝑘</m:t>
                        </m:r>
                        <m:r>
                          <a:rPr lang="de-DE" i="1">
                            <a:latin typeface="Cambria Math" panose="02040503050406030204" pitchFamily="18" charset="0"/>
                          </a:rPr>
                          <m:t>𝑗</m:t>
                        </m:r>
                      </m:sub>
                    </m:sSub>
                    <m:r>
                      <a:rPr lang="de-DE" b="0" i="1" smtClean="0">
                        <a:latin typeface="Cambria Math" panose="02040503050406030204" pitchFamily="18" charset="0"/>
                      </a:rPr>
                      <m:t>}</m:t>
                    </m:r>
                  </m:oMath>
                </a14:m>
                <a:r>
                  <a:rPr lang="en-US" dirty="0"/>
                  <a:t>.	</a:t>
                </a:r>
              </a:p>
            </p:txBody>
          </p:sp>
        </mc:Choice>
        <mc:Fallback xmlns="">
          <p:sp>
            <p:nvSpPr>
              <p:cNvPr id="3" name="Textfeld 2"/>
              <p:cNvSpPr txBox="1">
                <a:spLocks noRot="1" noChangeAspect="1" noMove="1" noResize="1" noEditPoints="1" noAdjustHandles="1" noChangeArrowheads="1" noChangeShapeType="1" noTextEdit="1"/>
              </p:cNvSpPr>
              <p:nvPr/>
            </p:nvSpPr>
            <p:spPr>
              <a:xfrm>
                <a:off x="4167636" y="3403937"/>
                <a:ext cx="7607762" cy="668645"/>
              </a:xfrm>
              <a:prstGeom prst="rect">
                <a:avLst/>
              </a:prstGeom>
              <a:blipFill>
                <a:blip r:embed="rId4"/>
                <a:stretch>
                  <a:fillRect l="-721" t="-4545" b="-10000"/>
                </a:stretch>
              </a:blipFill>
            </p:spPr>
            <p:txBody>
              <a:bodyPr/>
              <a:lstStyle/>
              <a:p>
                <a:r>
                  <a:rPr lang="en-US">
                    <a:noFill/>
                  </a:rPr>
                  <a:t> </a:t>
                </a:r>
              </a:p>
            </p:txBody>
          </p:sp>
        </mc:Fallback>
      </mc:AlternateContent>
      <p:sp>
        <p:nvSpPr>
          <p:cNvPr id="16" name="AutoShape 4"/>
          <p:cNvSpPr>
            <a:spLocks noChangeArrowheads="1"/>
          </p:cNvSpPr>
          <p:nvPr/>
        </p:nvSpPr>
        <p:spPr bwMode="auto">
          <a:xfrm rot="5400000">
            <a:off x="1555824" y="3075384"/>
            <a:ext cx="1054983" cy="3684900"/>
          </a:xfrm>
          <a:prstGeom prst="chevron">
            <a:avLst>
              <a:gd name="adj" fmla="val 15329"/>
            </a:avLst>
          </a:prstGeom>
          <a:solidFill>
            <a:srgbClr val="00549F"/>
          </a:solidFill>
          <a:ln w="9525" algn="ctr">
            <a:solidFill>
              <a:srgbClr val="315BA3"/>
            </a:solidFill>
            <a:miter lim="800000"/>
            <a:headEnd/>
            <a:tailEnd/>
          </a:ln>
        </p:spPr>
        <p:txBody>
          <a:bodyPr rot="10800000" vert="eaVert" anchor="ctr"/>
          <a:lstStyle/>
          <a:p>
            <a:pPr marL="9525" indent="-9525" algn="ctr" eaLnBrk="0" hangingPunct="0"/>
            <a:r>
              <a:rPr lang="de-DE" sz="2000" dirty="0">
                <a:solidFill>
                  <a:prstClr val="white"/>
                </a:solidFill>
              </a:rPr>
              <a:t>Fortlauf des Algorithmus</a:t>
            </a:r>
          </a:p>
        </p:txBody>
      </p:sp>
      <p:sp>
        <p:nvSpPr>
          <p:cNvPr id="6" name="Textfeld 5"/>
          <p:cNvSpPr txBox="1"/>
          <p:nvPr/>
        </p:nvSpPr>
        <p:spPr>
          <a:xfrm>
            <a:off x="4167636" y="4503560"/>
            <a:ext cx="7607762" cy="646331"/>
          </a:xfrm>
          <a:prstGeom prst="rect">
            <a:avLst/>
          </a:prstGeom>
          <a:noFill/>
        </p:spPr>
        <p:txBody>
          <a:bodyPr wrap="square" rtlCol="0">
            <a:spAutoFit/>
          </a:bodyPr>
          <a:lstStyle/>
          <a:p>
            <a:r>
              <a:rPr lang="en-US" dirty="0" err="1"/>
              <a:t>Fixiere</a:t>
            </a:r>
            <a:r>
              <a:rPr lang="en-US" dirty="0"/>
              <a:t> den </a:t>
            </a:r>
            <a:r>
              <a:rPr lang="en-US" dirty="0" err="1"/>
              <a:t>nächsten</a:t>
            </a:r>
            <a:r>
              <a:rPr lang="en-US" dirty="0"/>
              <a:t> </a:t>
            </a:r>
            <a:r>
              <a:rPr lang="en-US" dirty="0" err="1"/>
              <a:t>noch</a:t>
            </a:r>
            <a:r>
              <a:rPr lang="en-US" dirty="0"/>
              <a:t> </a:t>
            </a:r>
            <a:r>
              <a:rPr lang="en-US" dirty="0" err="1"/>
              <a:t>nicht</a:t>
            </a:r>
            <a:r>
              <a:rPr lang="en-US" dirty="0"/>
              <a:t> </a:t>
            </a:r>
            <a:r>
              <a:rPr lang="en-US" dirty="0" err="1"/>
              <a:t>betrachteten</a:t>
            </a:r>
            <a:r>
              <a:rPr lang="en-US" dirty="0"/>
              <a:t> </a:t>
            </a:r>
            <a:r>
              <a:rPr lang="en-US" dirty="0" err="1"/>
              <a:t>Knoten</a:t>
            </a:r>
            <a:r>
              <a:rPr lang="en-US" dirty="0"/>
              <a:t> des </a:t>
            </a:r>
            <a:r>
              <a:rPr lang="en-US" dirty="0" err="1"/>
              <a:t>Graphen</a:t>
            </a:r>
            <a:r>
              <a:rPr lang="en-US" dirty="0"/>
              <a:t> (falls </a:t>
            </a:r>
            <a:r>
              <a:rPr lang="en-US" dirty="0" err="1"/>
              <a:t>vorhanden</a:t>
            </a:r>
            <a:r>
              <a:rPr lang="en-US" dirty="0"/>
              <a:t>). </a:t>
            </a:r>
            <a:r>
              <a:rPr lang="en-US" dirty="0" err="1"/>
              <a:t>Führe</a:t>
            </a:r>
            <a:r>
              <a:rPr lang="en-US" dirty="0"/>
              <a:t> den </a:t>
            </a:r>
            <a:r>
              <a:rPr lang="en-US" dirty="0" err="1"/>
              <a:t>Iterationsschritt</a:t>
            </a:r>
            <a:r>
              <a:rPr lang="en-US" dirty="0"/>
              <a:t> </a:t>
            </a:r>
            <a:r>
              <a:rPr lang="en-US" dirty="0" err="1"/>
              <a:t>erneut</a:t>
            </a:r>
            <a:r>
              <a:rPr lang="en-US" dirty="0"/>
              <a:t> </a:t>
            </a:r>
            <a:r>
              <a:rPr lang="en-US" dirty="0" err="1"/>
              <a:t>durch</a:t>
            </a:r>
            <a:r>
              <a:rPr lang="en-US" dirty="0"/>
              <a:t>.</a:t>
            </a:r>
          </a:p>
        </p:txBody>
      </p:sp>
      <mc:AlternateContent xmlns:mc="http://schemas.openxmlformats.org/markup-compatibility/2006" xmlns:a14="http://schemas.microsoft.com/office/drawing/2010/main">
        <mc:Choice Requires="a14">
          <p:sp>
            <p:nvSpPr>
              <p:cNvPr id="22" name="Textfeld 21"/>
              <p:cNvSpPr txBox="1">
                <a:spLocks/>
              </p:cNvSpPr>
              <p:nvPr/>
            </p:nvSpPr>
            <p:spPr>
              <a:xfrm>
                <a:off x="8076253" y="1647611"/>
                <a:ext cx="3434158" cy="1184630"/>
              </a:xfrm>
              <a:prstGeom prst="rect">
                <a:avLst/>
              </a:prstGeom>
              <a:noFill/>
            </p:spPr>
            <p:txBody>
              <a:bodyPr wrap="square" lIns="0" tIns="0" rIns="0" bIns="0" rtlCol="0">
                <a:normAutofit/>
              </a:bodyPr>
              <a:lstStyle/>
              <a:p>
                <a:pPr/>
                <a14:m>
                  <m:oMathPara xmlns:m="http://schemas.openxmlformats.org/officeDocument/2006/math">
                    <m:oMathParaPr>
                      <m:jc m:val="left"/>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𝑑</m:t>
                          </m:r>
                        </m:e>
                        <m:sub>
                          <m:r>
                            <a:rPr lang="de-DE" b="0" i="1" smtClean="0">
                              <a:latin typeface="Cambria Math" panose="02040503050406030204" pitchFamily="18" charset="0"/>
                            </a:rPr>
                            <m:t>𝑖𝑗</m:t>
                          </m:r>
                        </m:sub>
                      </m:sSub>
                      <m:r>
                        <a:rPr lang="de-DE" b="0" i="1" smtClean="0">
                          <a:latin typeface="Cambria Math" panose="02040503050406030204" pitchFamily="18" charset="0"/>
                        </a:rPr>
                        <m:t>=</m:t>
                      </m:r>
                      <m:d>
                        <m:dPr>
                          <m:begChr m:val="{"/>
                          <m:endChr m:val=""/>
                          <m:ctrlPr>
                            <a:rPr lang="de-DE" b="0" i="1" smtClean="0">
                              <a:latin typeface="Cambria Math" panose="02040503050406030204" pitchFamily="18" charset="0"/>
                            </a:rPr>
                          </m:ctrlPr>
                        </m:dPr>
                        <m:e>
                          <m:r>
                            <a:rPr lang="de-DE" b="0" i="1" smtClean="0">
                              <a:latin typeface="Cambria Math" panose="02040503050406030204" pitchFamily="18" charset="0"/>
                            </a:rPr>
                            <m:t> </m:t>
                          </m:r>
                          <m:eqArr>
                            <m:eqArrPr>
                              <m:ctrlPr>
                                <a:rPr lang="de-DE" b="0" i="1" smtClean="0">
                                  <a:latin typeface="Cambria Math" panose="02040503050406030204" pitchFamily="18" charset="0"/>
                                </a:rPr>
                              </m:ctrlPr>
                            </m:eqArrPr>
                            <m:e>
                              <m:r>
                                <a:rPr lang="de-DE" b="0" i="0" smtClean="0">
                                  <a:latin typeface="Cambria Math" panose="02040503050406030204" pitchFamily="18" charset="0"/>
                                </a:rPr>
                                <m:t>0</m:t>
                              </m:r>
                              <m:r>
                                <a:rPr lang="de-DE">
                                  <a:latin typeface="Cambria Math" panose="02040503050406030204" pitchFamily="18" charset="0"/>
                                </a:rPr>
                                <m:t>, </m:t>
                              </m:r>
                              <m:r>
                                <a:rPr lang="de-DE" b="0" i="0" smtClean="0">
                                  <a:latin typeface="Cambria Math" panose="02040503050406030204" pitchFamily="18" charset="0"/>
                                </a:rPr>
                                <m:t> </m:t>
                              </m:r>
                              <m:r>
                                <m:rPr>
                                  <m:sty m:val="p"/>
                                </m:rPr>
                                <a:rPr lang="de-DE">
                                  <a:latin typeface="Cambria Math" panose="02040503050406030204" pitchFamily="18" charset="0"/>
                                </a:rPr>
                                <m:t>falls</m:t>
                              </m:r>
                              <m:r>
                                <a:rPr lang="de-DE">
                                  <a:latin typeface="Cambria Math" panose="02040503050406030204" pitchFamily="18" charset="0"/>
                                </a:rPr>
                                <m:t> </m:t>
                              </m:r>
                              <m:r>
                                <a:rPr lang="de-DE" i="1">
                                  <a:latin typeface="Cambria Math" panose="02040503050406030204" pitchFamily="18" charset="0"/>
                                </a:rPr>
                                <m:t>𝑖</m:t>
                              </m:r>
                              <m:r>
                                <a:rPr lang="de-DE" b="0" i="1" smtClean="0">
                                  <a:latin typeface="Cambria Math" panose="02040503050406030204" pitchFamily="18" charset="0"/>
                                </a:rPr>
                                <m:t>=</m:t>
                              </m:r>
                              <m:r>
                                <a:rPr lang="de-DE" i="1" smtClean="0">
                                  <a:latin typeface="Cambria Math" panose="02040503050406030204" pitchFamily="18" charset="0"/>
                                </a:rPr>
                                <m:t>𝑗</m:t>
                              </m:r>
                              <m:r>
                                <a:rPr lang="de-DE" b="0" i="1" smtClean="0">
                                  <a:latin typeface="Cambria Math" panose="02040503050406030204" pitchFamily="18" charset="0"/>
                                </a:rPr>
                                <m:t>,       </m:t>
                              </m:r>
                            </m:e>
                            <m:e>
                              <m:sSub>
                                <m:sSubPr>
                                  <m:ctrlPr>
                                    <a:rPr lang="de-DE" b="0" i="1" smtClean="0">
                                      <a:latin typeface="Cambria Math" panose="02040503050406030204" pitchFamily="18" charset="0"/>
                                    </a:rPr>
                                  </m:ctrlPr>
                                </m:sSubPr>
                                <m:e>
                                  <m:r>
                                    <a:rPr lang="de-DE" b="0" i="1" smtClean="0">
                                      <a:latin typeface="Cambria Math" panose="02040503050406030204" pitchFamily="18" charset="0"/>
                                    </a:rPr>
                                    <m:t>𝑐</m:t>
                                  </m:r>
                                </m:e>
                                <m:sub>
                                  <m:r>
                                    <a:rPr lang="de-DE" b="0" i="1" smtClean="0">
                                      <a:latin typeface="Cambria Math" panose="02040503050406030204" pitchFamily="18" charset="0"/>
                                    </a:rPr>
                                    <m:t>𝑖𝑗</m:t>
                                  </m:r>
                                </m:sub>
                              </m:sSub>
                              <m:r>
                                <a:rPr lang="de-DE" b="0" i="0" smtClean="0">
                                  <a:latin typeface="Cambria Math" panose="02040503050406030204" pitchFamily="18" charset="0"/>
                                </a:rPr>
                                <m:t>,  </m:t>
                              </m:r>
                              <m:r>
                                <m:rPr>
                                  <m:sty m:val="p"/>
                                </m:rPr>
                                <a:rPr lang="de-DE" b="0" i="0" smtClean="0">
                                  <a:latin typeface="Cambria Math" panose="02040503050406030204" pitchFamily="18" charset="0"/>
                                </a:rPr>
                                <m:t>falls</m:t>
                              </m:r>
                              <m:r>
                                <a:rPr lang="de-DE" b="0" i="0" smtClean="0">
                                  <a:latin typeface="Cambria Math" panose="02040503050406030204" pitchFamily="18" charset="0"/>
                                </a:rPr>
                                <m:t> (</m:t>
                              </m:r>
                              <m:r>
                                <a:rPr lang="de-DE" b="0" i="1" smtClean="0">
                                  <a:latin typeface="Cambria Math" panose="02040503050406030204" pitchFamily="18" charset="0"/>
                                </a:rPr>
                                <m:t>𝑖</m:t>
                              </m:r>
                              <m:r>
                                <a:rPr lang="de-DE" b="0" i="1" smtClean="0">
                                  <a:latin typeface="Cambria Math" panose="02040503050406030204" pitchFamily="18" charset="0"/>
                                </a:rPr>
                                <m:t>,</m:t>
                              </m:r>
                              <m:r>
                                <a:rPr lang="de-DE" b="0" i="1" smtClean="0">
                                  <a:latin typeface="Cambria Math" panose="02040503050406030204" pitchFamily="18" charset="0"/>
                                </a:rPr>
                                <m:t>𝑗</m:t>
                              </m:r>
                              <m:r>
                                <a:rPr lang="de-DE" b="0" i="0" smtClean="0">
                                  <a:latin typeface="Cambria Math" panose="02040503050406030204" pitchFamily="18" charset="0"/>
                                </a:rPr>
                                <m:t>)</m:t>
                              </m:r>
                              <m:r>
                                <a:rPr lang="de-DE" b="0" i="0"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E</m:t>
                              </m:r>
                              <m:r>
                                <a:rPr lang="de-DE" b="0" i="0" smtClean="0">
                                  <a:latin typeface="Cambria Math" panose="02040503050406030204" pitchFamily="18" charset="0"/>
                                  <a:ea typeface="Cambria Math" panose="02040503050406030204" pitchFamily="18" charset="0"/>
                                </a:rPr>
                                <m:t>,  </m:t>
                              </m:r>
                            </m:e>
                            <m:e>
                              <m:r>
                                <a:rPr lang="de-DE" b="0" i="0" smtClean="0">
                                  <a:latin typeface="Cambria Math" panose="02040503050406030204" pitchFamily="18" charset="0"/>
                                </a:rPr>
                                <m:t>∞,  </m:t>
                              </m:r>
                              <m:r>
                                <m:rPr>
                                  <m:sty m:val="p"/>
                                </m:rPr>
                                <a:rPr lang="de-DE" b="0" i="0" smtClean="0">
                                  <a:latin typeface="Cambria Math" panose="02040503050406030204" pitchFamily="18" charset="0"/>
                                </a:rPr>
                                <m:t>sonst</m:t>
                              </m:r>
                              <m:r>
                                <a:rPr lang="de-DE" b="0" i="0" smtClean="0">
                                  <a:latin typeface="Cambria Math" panose="02040503050406030204" pitchFamily="18" charset="0"/>
                                </a:rPr>
                                <m:t>.</m:t>
                              </m:r>
                              <m:r>
                                <a:rPr lang="de-DE" b="0" i="1" smtClean="0">
                                  <a:latin typeface="Cambria Math" panose="02040503050406030204" pitchFamily="18" charset="0"/>
                                </a:rPr>
                                <m:t>                </m:t>
                              </m:r>
                            </m:e>
                          </m:eqArr>
                        </m:e>
                      </m:d>
                    </m:oMath>
                  </m:oMathPara>
                </a14:m>
                <a:endParaRPr lang="en-US" dirty="0"/>
              </a:p>
            </p:txBody>
          </p:sp>
        </mc:Choice>
        <mc:Fallback xmlns="">
          <p:sp>
            <p:nvSpPr>
              <p:cNvPr id="22" name="Textfeld 21"/>
              <p:cNvSpPr txBox="1">
                <a:spLocks noRot="1" noChangeAspect="1" noMove="1" noResize="1" noEditPoints="1" noAdjustHandles="1" noChangeArrowheads="1" noChangeShapeType="1" noTextEdit="1"/>
              </p:cNvSpPr>
              <p:nvPr/>
            </p:nvSpPr>
            <p:spPr>
              <a:xfrm>
                <a:off x="8076253" y="1647611"/>
                <a:ext cx="3434158" cy="1184630"/>
              </a:xfrm>
              <a:prstGeom prst="rect">
                <a:avLst/>
              </a:prstGeom>
              <a:blipFill>
                <a:blip r:embed="rId5"/>
                <a:stretch>
                  <a:fillRect/>
                </a:stretch>
              </a:blipFill>
            </p:spPr>
            <p:txBody>
              <a:bodyPr/>
              <a:lstStyle/>
              <a:p>
                <a:r>
                  <a:rPr lang="en-US">
                    <a:noFill/>
                  </a:rPr>
                  <a:t> </a:t>
                </a:r>
              </a:p>
            </p:txBody>
          </p:sp>
        </mc:Fallback>
      </mc:AlternateContent>
      <p:sp>
        <p:nvSpPr>
          <p:cNvPr id="18" name="Textplatzhalter 2"/>
          <p:cNvSpPr>
            <a:spLocks noGrp="1"/>
          </p:cNvSpPr>
          <p:nvPr>
            <p:ph type="body" sz="quarter" idx="13"/>
          </p:nvPr>
        </p:nvSpPr>
        <p:spPr>
          <a:xfrm>
            <a:off x="334434" y="3"/>
            <a:ext cx="8284049" cy="728663"/>
          </a:xfrm>
        </p:spPr>
        <p:txBody>
          <a:bodyPr/>
          <a:lstStyle/>
          <a:p>
            <a:r>
              <a:rPr lang="de-DE" sz="2000" dirty="0"/>
              <a:t>Quantitative Verfahren der Standortplanung</a:t>
            </a:r>
          </a:p>
          <a:p>
            <a:r>
              <a:rPr lang="de-DE" dirty="0"/>
              <a:t>Ermittlung der Distanzen</a:t>
            </a:r>
          </a:p>
        </p:txBody>
      </p:sp>
    </p:spTree>
    <p:extLst>
      <p:ext uri="{BB962C8B-B14F-4D97-AF65-F5344CB8AC3E}">
        <p14:creationId xmlns:p14="http://schemas.microsoft.com/office/powerpoint/2010/main" val="12872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0" grpId="0"/>
      <p:bldP spid="11" grpId="0"/>
      <p:bldP spid="12" grpId="0" build="p"/>
      <p:bldP spid="13" grpId="0" animBg="1"/>
      <p:bldP spid="3" grpId="0"/>
      <p:bldP spid="16" grpId="0" animBg="1"/>
      <p:bldP spid="6"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Inhaltsplatzhalter 1"/>
          <p:cNvSpPr>
            <a:spLocks noGrp="1"/>
          </p:cNvSpPr>
          <p:nvPr>
            <p:ph type="body" sz="quarter" idx="13"/>
          </p:nvPr>
        </p:nvSpPr>
        <p:spPr/>
        <p:txBody>
          <a:bodyPr/>
          <a:lstStyle/>
          <a:p>
            <a:r>
              <a:rPr lang="de-DE" sz="2000"/>
              <a:t>Advanced Planning and Scheduling</a:t>
            </a:r>
          </a:p>
          <a:p>
            <a:r>
              <a:rPr lang="de-DE"/>
              <a:t>Strategische Netzwerkplanung</a:t>
            </a:r>
            <a:endParaRPr lang="de-DE" dirty="0"/>
          </a:p>
        </p:txBody>
      </p:sp>
      <p:sp>
        <p:nvSpPr>
          <p:cNvPr id="68" name="Textfeld 67"/>
          <p:cNvSpPr txBox="1"/>
          <p:nvPr/>
        </p:nvSpPr>
        <p:spPr>
          <a:xfrm>
            <a:off x="2184400" y="6407150"/>
            <a:ext cx="8045450" cy="222250"/>
          </a:xfrm>
          <a:prstGeom prst="rect">
            <a:avLst/>
          </a:prstGeom>
          <a:noFill/>
        </p:spPr>
        <p:txBody>
          <a:bodyPr wrap="none" lIns="36000" tIns="36000" rIns="36000" bIns="36000" rtlCol="0">
            <a:noAutofit/>
          </a:bodyPr>
          <a:lstStyle/>
          <a:p>
            <a:pPr algn="r"/>
            <a:r>
              <a:rPr lang="de-DE" sz="1200" dirty="0">
                <a:solidFill>
                  <a:srgbClr val="696C6E"/>
                </a:solidFill>
              </a:rPr>
              <a:t>Quelle: In Anlehnung an Hansmann – Industrielles Management</a:t>
            </a:r>
          </a:p>
        </p:txBody>
      </p:sp>
      <p:grpSp>
        <p:nvGrpSpPr>
          <p:cNvPr id="2" name="Gruppieren 1"/>
          <p:cNvGrpSpPr/>
          <p:nvPr/>
        </p:nvGrpSpPr>
        <p:grpSpPr>
          <a:xfrm>
            <a:off x="695311" y="1168806"/>
            <a:ext cx="11341448" cy="4960540"/>
            <a:chOff x="1588570" y="2971697"/>
            <a:chExt cx="5908755" cy="3292618"/>
          </a:xfrm>
        </p:grpSpPr>
        <p:sp>
          <p:nvSpPr>
            <p:cNvPr id="10" name="Freeform 6"/>
            <p:cNvSpPr>
              <a:spLocks/>
            </p:cNvSpPr>
            <p:nvPr/>
          </p:nvSpPr>
          <p:spPr bwMode="auto">
            <a:xfrm>
              <a:off x="6981014" y="2972231"/>
              <a:ext cx="516310" cy="465978"/>
            </a:xfrm>
            <a:custGeom>
              <a:avLst/>
              <a:gdLst/>
              <a:ahLst/>
              <a:cxnLst>
                <a:cxn ang="0">
                  <a:pos x="932" y="1168"/>
                </a:cxn>
                <a:cxn ang="0">
                  <a:pos x="1296" y="791"/>
                </a:cxn>
                <a:cxn ang="0">
                  <a:pos x="1296" y="672"/>
                </a:cxn>
                <a:cxn ang="0">
                  <a:pos x="567" y="0"/>
                </a:cxn>
                <a:cxn ang="0">
                  <a:pos x="0" y="0"/>
                </a:cxn>
                <a:cxn ang="0">
                  <a:pos x="0" y="672"/>
                </a:cxn>
                <a:cxn ang="0">
                  <a:pos x="567" y="672"/>
                </a:cxn>
                <a:cxn ang="0">
                  <a:pos x="567" y="672"/>
                </a:cxn>
                <a:cxn ang="0">
                  <a:pos x="567" y="791"/>
                </a:cxn>
                <a:cxn ang="0">
                  <a:pos x="932" y="1168"/>
                </a:cxn>
              </a:cxnLst>
              <a:rect l="0" t="0" r="r" b="b"/>
              <a:pathLst>
                <a:path w="1296" h="1168">
                  <a:moveTo>
                    <a:pt x="932" y="1168"/>
                  </a:moveTo>
                  <a:lnTo>
                    <a:pt x="1296" y="791"/>
                  </a:lnTo>
                  <a:lnTo>
                    <a:pt x="1296" y="672"/>
                  </a:lnTo>
                  <a:cubicBezTo>
                    <a:pt x="1296" y="301"/>
                    <a:pt x="970" y="0"/>
                    <a:pt x="567" y="0"/>
                  </a:cubicBezTo>
                  <a:lnTo>
                    <a:pt x="0" y="0"/>
                  </a:lnTo>
                  <a:lnTo>
                    <a:pt x="0" y="672"/>
                  </a:lnTo>
                  <a:lnTo>
                    <a:pt x="567" y="672"/>
                  </a:lnTo>
                  <a:cubicBezTo>
                    <a:pt x="567" y="672"/>
                    <a:pt x="567" y="672"/>
                    <a:pt x="567" y="672"/>
                  </a:cubicBezTo>
                  <a:lnTo>
                    <a:pt x="567" y="791"/>
                  </a:lnTo>
                  <a:lnTo>
                    <a:pt x="932" y="1168"/>
                  </a:lnTo>
                  <a:close/>
                </a:path>
              </a:pathLst>
            </a:custGeom>
            <a:solidFill>
              <a:srgbClr val="00549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11" name="Freeform 7"/>
            <p:cNvSpPr>
              <a:spLocks/>
            </p:cNvSpPr>
            <p:nvPr/>
          </p:nvSpPr>
          <p:spPr bwMode="auto">
            <a:xfrm>
              <a:off x="2027664" y="3307120"/>
              <a:ext cx="5100868" cy="2328563"/>
            </a:xfrm>
            <a:custGeom>
              <a:avLst/>
              <a:gdLst/>
              <a:ahLst/>
              <a:cxnLst>
                <a:cxn ang="0">
                  <a:pos x="0" y="0"/>
                </a:cxn>
                <a:cxn ang="0">
                  <a:pos x="4426" y="0"/>
                </a:cxn>
                <a:cxn ang="0">
                  <a:pos x="4426" y="1009"/>
                </a:cxn>
                <a:cxn ang="0">
                  <a:pos x="4426" y="2017"/>
                </a:cxn>
                <a:cxn ang="0">
                  <a:pos x="0" y="2017"/>
                </a:cxn>
                <a:cxn ang="0">
                  <a:pos x="0" y="0"/>
                </a:cxn>
              </a:cxnLst>
              <a:rect l="0" t="0" r="r" b="b"/>
              <a:pathLst>
                <a:path w="4426" h="2017">
                  <a:moveTo>
                    <a:pt x="0" y="0"/>
                  </a:moveTo>
                  <a:lnTo>
                    <a:pt x="4426" y="0"/>
                  </a:lnTo>
                  <a:lnTo>
                    <a:pt x="4426" y="1009"/>
                  </a:lnTo>
                  <a:lnTo>
                    <a:pt x="4426" y="2017"/>
                  </a:lnTo>
                  <a:lnTo>
                    <a:pt x="0" y="2017"/>
                  </a:lnTo>
                  <a:lnTo>
                    <a:pt x="0" y="0"/>
                  </a:lnTo>
                  <a:close/>
                </a:path>
              </a:pathLst>
            </a:custGeom>
            <a:solidFill>
              <a:srgbClr val="00549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12" name="Rectangle 8"/>
            <p:cNvSpPr>
              <a:spLocks noChangeArrowheads="1"/>
            </p:cNvSpPr>
            <p:nvPr/>
          </p:nvSpPr>
          <p:spPr bwMode="auto">
            <a:xfrm>
              <a:off x="2116405" y="3837636"/>
              <a:ext cx="3165857" cy="36622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13" name="Rectangle 9"/>
            <p:cNvSpPr>
              <a:spLocks noChangeArrowheads="1"/>
            </p:cNvSpPr>
            <p:nvPr/>
          </p:nvSpPr>
          <p:spPr bwMode="auto">
            <a:xfrm>
              <a:off x="3108689" y="3871862"/>
              <a:ext cx="928296"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ysClr val="windowText" lastClr="000000"/>
                  </a:solidFill>
                  <a:latin typeface="Arial" pitchFamily="34" charset="0"/>
                </a:rPr>
                <a:t>Standortbezogene</a:t>
              </a:r>
              <a:endParaRPr lang="de-DE" sz="1600" kern="0" dirty="0">
                <a:solidFill>
                  <a:sysClr val="windowText" lastClr="000000"/>
                </a:solidFill>
                <a:latin typeface="Arial" pitchFamily="34" charset="0"/>
              </a:endParaRPr>
            </a:p>
          </p:txBody>
        </p:sp>
        <p:sp>
          <p:nvSpPr>
            <p:cNvPr id="14" name="Rectangle 10"/>
            <p:cNvSpPr>
              <a:spLocks noChangeArrowheads="1"/>
            </p:cNvSpPr>
            <p:nvPr/>
          </p:nvSpPr>
          <p:spPr bwMode="auto">
            <a:xfrm>
              <a:off x="3096011" y="4030447"/>
              <a:ext cx="946612"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ysClr val="windowText" lastClr="000000"/>
                  </a:solidFill>
                  <a:latin typeface="Arial" pitchFamily="34" charset="0"/>
                </a:rPr>
                <a:t>Prozessgestaltung</a:t>
              </a:r>
              <a:endParaRPr lang="de-DE" sz="1600" kern="0" dirty="0">
                <a:solidFill>
                  <a:sysClr val="windowText" lastClr="000000"/>
                </a:solidFill>
                <a:latin typeface="Arial" pitchFamily="34" charset="0"/>
              </a:endParaRPr>
            </a:p>
          </p:txBody>
        </p:sp>
        <p:sp>
          <p:nvSpPr>
            <p:cNvPr id="15" name="Rectangle 11"/>
            <p:cNvSpPr>
              <a:spLocks noChangeArrowheads="1"/>
            </p:cNvSpPr>
            <p:nvPr/>
          </p:nvSpPr>
          <p:spPr bwMode="auto">
            <a:xfrm>
              <a:off x="2122167" y="4280302"/>
              <a:ext cx="3160095" cy="36622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de-DE" sz="1600" kern="0">
                <a:solidFill>
                  <a:sysClr val="windowText" lastClr="000000"/>
                </a:solidFill>
              </a:endParaRPr>
            </a:p>
          </p:txBody>
        </p:sp>
        <p:sp>
          <p:nvSpPr>
            <p:cNvPr id="16" name="Rectangle 12"/>
            <p:cNvSpPr>
              <a:spLocks noChangeArrowheads="1"/>
            </p:cNvSpPr>
            <p:nvPr/>
          </p:nvSpPr>
          <p:spPr bwMode="auto">
            <a:xfrm>
              <a:off x="2704169" y="4400096"/>
              <a:ext cx="1561867"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ysClr val="windowText" lastClr="000000"/>
                  </a:solidFill>
                  <a:latin typeface="Arial" pitchFamily="34" charset="0"/>
                </a:rPr>
                <a:t>Produktionsprogrammplanung</a:t>
              </a:r>
              <a:endParaRPr lang="de-DE" sz="1600" kern="0" dirty="0">
                <a:solidFill>
                  <a:sysClr val="windowText" lastClr="000000"/>
                </a:solidFill>
                <a:latin typeface="Arial" pitchFamily="34" charset="0"/>
              </a:endParaRPr>
            </a:p>
          </p:txBody>
        </p:sp>
        <p:sp>
          <p:nvSpPr>
            <p:cNvPr id="17" name="Rectangle 13"/>
            <p:cNvSpPr>
              <a:spLocks noChangeArrowheads="1"/>
            </p:cNvSpPr>
            <p:nvPr/>
          </p:nvSpPr>
          <p:spPr bwMode="auto">
            <a:xfrm>
              <a:off x="5339886" y="3394969"/>
              <a:ext cx="995741" cy="1694226"/>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18" name="Rectangle 14"/>
            <p:cNvSpPr>
              <a:spLocks noChangeArrowheads="1"/>
            </p:cNvSpPr>
            <p:nvPr/>
          </p:nvSpPr>
          <p:spPr bwMode="auto">
            <a:xfrm>
              <a:off x="5594584" y="4095477"/>
              <a:ext cx="348840"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ysClr val="windowText" lastClr="000000"/>
                  </a:solidFill>
                  <a:latin typeface="Arial" pitchFamily="34" charset="0"/>
                </a:rPr>
                <a:t>Absatz</a:t>
              </a:r>
              <a:endParaRPr lang="de-DE" sz="1600" kern="0" dirty="0">
                <a:solidFill>
                  <a:sysClr val="windowText" lastClr="000000"/>
                </a:solidFill>
                <a:latin typeface="Arial" pitchFamily="34" charset="0"/>
              </a:endParaRPr>
            </a:p>
          </p:txBody>
        </p:sp>
        <p:sp>
          <p:nvSpPr>
            <p:cNvPr id="19" name="Rectangle 15"/>
            <p:cNvSpPr>
              <a:spLocks noChangeArrowheads="1"/>
            </p:cNvSpPr>
            <p:nvPr/>
          </p:nvSpPr>
          <p:spPr bwMode="auto">
            <a:xfrm>
              <a:off x="6038542" y="4095477"/>
              <a:ext cx="35800"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060606"/>
                  </a:solidFill>
                  <a:latin typeface="Arial" pitchFamily="34" charset="0"/>
                </a:rPr>
                <a:t>-</a:t>
              </a:r>
              <a:endParaRPr lang="de-DE" sz="1600" kern="0" dirty="0">
                <a:solidFill>
                  <a:srgbClr val="060606"/>
                </a:solidFill>
                <a:latin typeface="Arial" pitchFamily="34" charset="0"/>
              </a:endParaRPr>
            </a:p>
          </p:txBody>
        </p:sp>
        <p:sp>
          <p:nvSpPr>
            <p:cNvPr id="20" name="Rectangle 16"/>
            <p:cNvSpPr>
              <a:spLocks noChangeArrowheads="1"/>
            </p:cNvSpPr>
            <p:nvPr/>
          </p:nvSpPr>
          <p:spPr bwMode="auto">
            <a:xfrm>
              <a:off x="5590220" y="4252302"/>
              <a:ext cx="413779"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err="1">
                  <a:solidFill>
                    <a:sysClr val="windowText" lastClr="000000"/>
                  </a:solidFill>
                  <a:latin typeface="Arial" pitchFamily="34" charset="0"/>
                </a:rPr>
                <a:t>planung</a:t>
              </a:r>
              <a:endParaRPr lang="de-DE" sz="1600" kern="0" dirty="0">
                <a:solidFill>
                  <a:sysClr val="windowText" lastClr="000000"/>
                </a:solidFill>
                <a:latin typeface="Arial" pitchFamily="34" charset="0"/>
              </a:endParaRPr>
            </a:p>
          </p:txBody>
        </p:sp>
        <p:sp>
          <p:nvSpPr>
            <p:cNvPr id="25" name="Rectangle 21"/>
            <p:cNvSpPr>
              <a:spLocks noChangeArrowheads="1"/>
            </p:cNvSpPr>
            <p:nvPr/>
          </p:nvSpPr>
          <p:spPr bwMode="auto">
            <a:xfrm>
              <a:off x="6878444" y="3524463"/>
              <a:ext cx="127880" cy="1872773"/>
            </a:xfrm>
            <a:prstGeom prst="rect">
              <a:avLst/>
            </a:prstGeom>
            <a:noFill/>
            <a:ln w="9525">
              <a:noFill/>
              <a:miter lim="800000"/>
              <a:headEnd/>
              <a:tailEnd/>
            </a:ln>
          </p:spPr>
          <p:txBody>
            <a:bodyPr vert="vert270" wrap="none" lIns="0" tIns="0" rIns="0" bIns="0" numCol="1" anchor="t" anchorCtr="0" compatLnSpc="1">
              <a:prstTxWarp prst="textNoShape">
                <a:avLst/>
              </a:prstTxWarp>
              <a:spAutoFit/>
            </a:bodyPr>
            <a:lstStyle/>
            <a:p>
              <a:pPr>
                <a:defRPr/>
              </a:pPr>
              <a:r>
                <a:rPr lang="de-DE" sz="1600" b="1" kern="0" dirty="0">
                  <a:solidFill>
                    <a:srgbClr val="FFFFFF"/>
                  </a:solidFill>
                  <a:latin typeface="Arial" pitchFamily="34" charset="0"/>
                </a:rPr>
                <a:t>Betriebliches Planungssystem</a:t>
              </a:r>
              <a:endParaRPr lang="de-DE" sz="1600" kern="0" dirty="0">
                <a:solidFill>
                  <a:srgbClr val="080808"/>
                </a:solidFill>
                <a:latin typeface="Arial" pitchFamily="34" charset="0"/>
              </a:endParaRPr>
            </a:p>
          </p:txBody>
        </p:sp>
        <p:sp>
          <p:nvSpPr>
            <p:cNvPr id="26" name="Rectangle 22"/>
            <p:cNvSpPr>
              <a:spLocks noChangeArrowheads="1"/>
            </p:cNvSpPr>
            <p:nvPr/>
          </p:nvSpPr>
          <p:spPr bwMode="auto">
            <a:xfrm>
              <a:off x="2116405" y="3394969"/>
              <a:ext cx="3165857" cy="366227"/>
            </a:xfrm>
            <a:prstGeom prst="rect">
              <a:avLst/>
            </a:prstGeom>
            <a:solidFill>
              <a:srgbClr val="FFC000"/>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27" name="Rectangle 23"/>
            <p:cNvSpPr>
              <a:spLocks noChangeArrowheads="1"/>
            </p:cNvSpPr>
            <p:nvPr/>
          </p:nvSpPr>
          <p:spPr bwMode="auto">
            <a:xfrm>
              <a:off x="2707626" y="3512481"/>
              <a:ext cx="1551045"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ysClr val="windowText" lastClr="000000"/>
                  </a:solidFill>
                  <a:latin typeface="Arial" pitchFamily="34" charset="0"/>
                </a:rPr>
                <a:t>Strategische Netzwerkplanung</a:t>
              </a:r>
              <a:endParaRPr lang="de-DE" sz="1600" kern="0" dirty="0">
                <a:solidFill>
                  <a:sysClr val="windowText" lastClr="000000"/>
                </a:solidFill>
                <a:latin typeface="Arial" pitchFamily="34" charset="0"/>
              </a:endParaRPr>
            </a:p>
          </p:txBody>
        </p:sp>
        <p:sp>
          <p:nvSpPr>
            <p:cNvPr id="28" name="Freeform 24"/>
            <p:cNvSpPr>
              <a:spLocks/>
            </p:cNvSpPr>
            <p:nvPr/>
          </p:nvSpPr>
          <p:spPr bwMode="auto">
            <a:xfrm>
              <a:off x="2033426" y="5676755"/>
              <a:ext cx="4883049" cy="246433"/>
            </a:xfrm>
            <a:custGeom>
              <a:avLst/>
              <a:gdLst/>
              <a:ahLst/>
              <a:cxnLst>
                <a:cxn ang="0">
                  <a:pos x="4237" y="0"/>
                </a:cxn>
                <a:cxn ang="0">
                  <a:pos x="74" y="0"/>
                </a:cxn>
                <a:cxn ang="0">
                  <a:pos x="0" y="108"/>
                </a:cxn>
                <a:cxn ang="0">
                  <a:pos x="74" y="216"/>
                </a:cxn>
                <a:cxn ang="0">
                  <a:pos x="4237" y="216"/>
                </a:cxn>
                <a:cxn ang="0">
                  <a:pos x="4237" y="0"/>
                </a:cxn>
              </a:cxnLst>
              <a:rect l="0" t="0" r="r" b="b"/>
              <a:pathLst>
                <a:path w="4237" h="216">
                  <a:moveTo>
                    <a:pt x="4237" y="0"/>
                  </a:moveTo>
                  <a:lnTo>
                    <a:pt x="74" y="0"/>
                  </a:lnTo>
                  <a:lnTo>
                    <a:pt x="0" y="108"/>
                  </a:lnTo>
                  <a:lnTo>
                    <a:pt x="74" y="216"/>
                  </a:lnTo>
                  <a:lnTo>
                    <a:pt x="4237" y="216"/>
                  </a:lnTo>
                  <a:lnTo>
                    <a:pt x="4237" y="0"/>
                  </a:lnTo>
                  <a:close/>
                </a:path>
              </a:pathLst>
            </a:custGeom>
            <a:solidFill>
              <a:srgbClr val="00549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29" name="Freeform 25"/>
            <p:cNvSpPr>
              <a:spLocks/>
            </p:cNvSpPr>
            <p:nvPr/>
          </p:nvSpPr>
          <p:spPr bwMode="auto">
            <a:xfrm>
              <a:off x="2049562" y="6014459"/>
              <a:ext cx="4985620" cy="246433"/>
            </a:xfrm>
            <a:custGeom>
              <a:avLst/>
              <a:gdLst/>
              <a:ahLst/>
              <a:cxnLst>
                <a:cxn ang="0">
                  <a:pos x="0" y="0"/>
                </a:cxn>
                <a:cxn ang="0">
                  <a:pos x="4237" y="0"/>
                </a:cxn>
                <a:cxn ang="0">
                  <a:pos x="4326" y="108"/>
                </a:cxn>
                <a:cxn ang="0">
                  <a:pos x="4237" y="216"/>
                </a:cxn>
                <a:cxn ang="0">
                  <a:pos x="0" y="216"/>
                </a:cxn>
                <a:cxn ang="0">
                  <a:pos x="0" y="0"/>
                </a:cxn>
              </a:cxnLst>
              <a:rect l="0" t="0" r="r" b="b"/>
              <a:pathLst>
                <a:path w="4326" h="216">
                  <a:moveTo>
                    <a:pt x="0" y="0"/>
                  </a:moveTo>
                  <a:lnTo>
                    <a:pt x="4237" y="0"/>
                  </a:lnTo>
                  <a:lnTo>
                    <a:pt x="4326" y="108"/>
                  </a:lnTo>
                  <a:lnTo>
                    <a:pt x="4237" y="216"/>
                  </a:lnTo>
                  <a:lnTo>
                    <a:pt x="0" y="216"/>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0" name="Freeform 26"/>
            <p:cNvSpPr>
              <a:spLocks noEditPoints="1"/>
            </p:cNvSpPr>
            <p:nvPr/>
          </p:nvSpPr>
          <p:spPr bwMode="auto">
            <a:xfrm>
              <a:off x="2046104" y="6012177"/>
              <a:ext cx="4992535" cy="252138"/>
            </a:xfrm>
            <a:custGeom>
              <a:avLst/>
              <a:gdLst/>
              <a:ahLst/>
              <a:cxnLst>
                <a:cxn ang="0">
                  <a:pos x="5" y="102"/>
                </a:cxn>
                <a:cxn ang="0">
                  <a:pos x="20" y="0"/>
                </a:cxn>
                <a:cxn ang="0">
                  <a:pos x="175" y="5"/>
                </a:cxn>
                <a:cxn ang="0">
                  <a:pos x="352" y="5"/>
                </a:cxn>
                <a:cxn ang="0">
                  <a:pos x="508" y="0"/>
                </a:cxn>
                <a:cxn ang="0">
                  <a:pos x="641" y="0"/>
                </a:cxn>
                <a:cxn ang="0">
                  <a:pos x="757" y="0"/>
                </a:cxn>
                <a:cxn ang="0">
                  <a:pos x="912" y="5"/>
                </a:cxn>
                <a:cxn ang="0">
                  <a:pos x="1090" y="5"/>
                </a:cxn>
                <a:cxn ang="0">
                  <a:pos x="1245" y="0"/>
                </a:cxn>
                <a:cxn ang="0">
                  <a:pos x="1378" y="0"/>
                </a:cxn>
                <a:cxn ang="0">
                  <a:pos x="1494" y="0"/>
                </a:cxn>
                <a:cxn ang="0">
                  <a:pos x="1650" y="5"/>
                </a:cxn>
                <a:cxn ang="0">
                  <a:pos x="1827" y="5"/>
                </a:cxn>
                <a:cxn ang="0">
                  <a:pos x="1982" y="0"/>
                </a:cxn>
                <a:cxn ang="0">
                  <a:pos x="2115" y="0"/>
                </a:cxn>
                <a:cxn ang="0">
                  <a:pos x="2232" y="0"/>
                </a:cxn>
                <a:cxn ang="0">
                  <a:pos x="2387" y="5"/>
                </a:cxn>
                <a:cxn ang="0">
                  <a:pos x="2564" y="5"/>
                </a:cxn>
                <a:cxn ang="0">
                  <a:pos x="2720" y="0"/>
                </a:cxn>
                <a:cxn ang="0">
                  <a:pos x="2853" y="0"/>
                </a:cxn>
                <a:cxn ang="0">
                  <a:pos x="2969" y="0"/>
                </a:cxn>
                <a:cxn ang="0">
                  <a:pos x="3125" y="5"/>
                </a:cxn>
                <a:cxn ang="0">
                  <a:pos x="3302" y="5"/>
                </a:cxn>
                <a:cxn ang="0">
                  <a:pos x="3457" y="0"/>
                </a:cxn>
                <a:cxn ang="0">
                  <a:pos x="3590" y="0"/>
                </a:cxn>
                <a:cxn ang="0">
                  <a:pos x="3707" y="0"/>
                </a:cxn>
                <a:cxn ang="0">
                  <a:pos x="3862" y="5"/>
                </a:cxn>
                <a:cxn ang="0">
                  <a:pos x="4040" y="5"/>
                </a:cxn>
                <a:cxn ang="0">
                  <a:pos x="4195" y="0"/>
                </a:cxn>
                <a:cxn ang="0">
                  <a:pos x="4298" y="68"/>
                </a:cxn>
                <a:cxn ang="0">
                  <a:pos x="4276" y="179"/>
                </a:cxn>
                <a:cxn ang="0">
                  <a:pos x="4160" y="221"/>
                </a:cxn>
                <a:cxn ang="0">
                  <a:pos x="4044" y="221"/>
                </a:cxn>
                <a:cxn ang="0">
                  <a:pos x="3889" y="216"/>
                </a:cxn>
                <a:cxn ang="0">
                  <a:pos x="3711" y="216"/>
                </a:cxn>
                <a:cxn ang="0">
                  <a:pos x="3556" y="221"/>
                </a:cxn>
                <a:cxn ang="0">
                  <a:pos x="3423" y="221"/>
                </a:cxn>
                <a:cxn ang="0">
                  <a:pos x="3307" y="221"/>
                </a:cxn>
                <a:cxn ang="0">
                  <a:pos x="3151" y="216"/>
                </a:cxn>
                <a:cxn ang="0">
                  <a:pos x="2974" y="216"/>
                </a:cxn>
                <a:cxn ang="0">
                  <a:pos x="2819" y="221"/>
                </a:cxn>
                <a:cxn ang="0">
                  <a:pos x="2686" y="221"/>
                </a:cxn>
                <a:cxn ang="0">
                  <a:pos x="2569" y="221"/>
                </a:cxn>
                <a:cxn ang="0">
                  <a:pos x="2414" y="216"/>
                </a:cxn>
                <a:cxn ang="0">
                  <a:pos x="2237" y="216"/>
                </a:cxn>
                <a:cxn ang="0">
                  <a:pos x="2081" y="221"/>
                </a:cxn>
                <a:cxn ang="0">
                  <a:pos x="1948" y="221"/>
                </a:cxn>
                <a:cxn ang="0">
                  <a:pos x="1832" y="221"/>
                </a:cxn>
                <a:cxn ang="0">
                  <a:pos x="1676" y="216"/>
                </a:cxn>
                <a:cxn ang="0">
                  <a:pos x="1499" y="216"/>
                </a:cxn>
                <a:cxn ang="0">
                  <a:pos x="1344" y="221"/>
                </a:cxn>
                <a:cxn ang="0">
                  <a:pos x="1211" y="221"/>
                </a:cxn>
                <a:cxn ang="0">
                  <a:pos x="1094" y="221"/>
                </a:cxn>
                <a:cxn ang="0">
                  <a:pos x="939" y="216"/>
                </a:cxn>
                <a:cxn ang="0">
                  <a:pos x="761" y="216"/>
                </a:cxn>
                <a:cxn ang="0">
                  <a:pos x="606" y="221"/>
                </a:cxn>
                <a:cxn ang="0">
                  <a:pos x="473" y="221"/>
                </a:cxn>
                <a:cxn ang="0">
                  <a:pos x="357" y="221"/>
                </a:cxn>
                <a:cxn ang="0">
                  <a:pos x="202" y="216"/>
                </a:cxn>
                <a:cxn ang="0">
                  <a:pos x="24" y="216"/>
                </a:cxn>
              </a:cxnLst>
              <a:rect l="0" t="0" r="r" b="b"/>
              <a:pathLst>
                <a:path w="4332" h="221">
                  <a:moveTo>
                    <a:pt x="0" y="218"/>
                  </a:moveTo>
                  <a:lnTo>
                    <a:pt x="0" y="196"/>
                  </a:lnTo>
                  <a:lnTo>
                    <a:pt x="5" y="196"/>
                  </a:lnTo>
                  <a:lnTo>
                    <a:pt x="5" y="218"/>
                  </a:lnTo>
                  <a:lnTo>
                    <a:pt x="0" y="218"/>
                  </a:lnTo>
                  <a:close/>
                  <a:moveTo>
                    <a:pt x="0" y="180"/>
                  </a:moveTo>
                  <a:lnTo>
                    <a:pt x="0" y="157"/>
                  </a:lnTo>
                  <a:lnTo>
                    <a:pt x="5" y="157"/>
                  </a:lnTo>
                  <a:lnTo>
                    <a:pt x="5" y="180"/>
                  </a:lnTo>
                  <a:lnTo>
                    <a:pt x="0" y="180"/>
                  </a:lnTo>
                  <a:close/>
                  <a:moveTo>
                    <a:pt x="0" y="141"/>
                  </a:moveTo>
                  <a:lnTo>
                    <a:pt x="0" y="119"/>
                  </a:lnTo>
                  <a:lnTo>
                    <a:pt x="5" y="119"/>
                  </a:lnTo>
                  <a:lnTo>
                    <a:pt x="5" y="141"/>
                  </a:lnTo>
                  <a:lnTo>
                    <a:pt x="0" y="141"/>
                  </a:lnTo>
                  <a:close/>
                  <a:moveTo>
                    <a:pt x="0" y="102"/>
                  </a:moveTo>
                  <a:lnTo>
                    <a:pt x="0" y="80"/>
                  </a:lnTo>
                  <a:lnTo>
                    <a:pt x="5" y="80"/>
                  </a:lnTo>
                  <a:lnTo>
                    <a:pt x="5" y="102"/>
                  </a:lnTo>
                  <a:lnTo>
                    <a:pt x="0" y="102"/>
                  </a:lnTo>
                  <a:close/>
                  <a:moveTo>
                    <a:pt x="0" y="63"/>
                  </a:moveTo>
                  <a:lnTo>
                    <a:pt x="0" y="41"/>
                  </a:lnTo>
                  <a:lnTo>
                    <a:pt x="5" y="41"/>
                  </a:lnTo>
                  <a:lnTo>
                    <a:pt x="5" y="63"/>
                  </a:lnTo>
                  <a:lnTo>
                    <a:pt x="0" y="63"/>
                  </a:lnTo>
                  <a:close/>
                  <a:moveTo>
                    <a:pt x="0" y="24"/>
                  </a:moveTo>
                  <a:lnTo>
                    <a:pt x="0" y="0"/>
                  </a:lnTo>
                  <a:lnTo>
                    <a:pt x="3" y="0"/>
                  </a:lnTo>
                  <a:lnTo>
                    <a:pt x="3" y="5"/>
                  </a:lnTo>
                  <a:lnTo>
                    <a:pt x="3" y="5"/>
                  </a:lnTo>
                  <a:lnTo>
                    <a:pt x="5" y="2"/>
                  </a:lnTo>
                  <a:lnTo>
                    <a:pt x="5" y="24"/>
                  </a:lnTo>
                  <a:lnTo>
                    <a:pt x="0" y="24"/>
                  </a:lnTo>
                  <a:close/>
                  <a:moveTo>
                    <a:pt x="20" y="0"/>
                  </a:moveTo>
                  <a:lnTo>
                    <a:pt x="42" y="0"/>
                  </a:lnTo>
                  <a:lnTo>
                    <a:pt x="42" y="5"/>
                  </a:lnTo>
                  <a:lnTo>
                    <a:pt x="20" y="5"/>
                  </a:lnTo>
                  <a:lnTo>
                    <a:pt x="20" y="0"/>
                  </a:lnTo>
                  <a:close/>
                  <a:moveTo>
                    <a:pt x="58" y="0"/>
                  </a:moveTo>
                  <a:lnTo>
                    <a:pt x="80" y="0"/>
                  </a:lnTo>
                  <a:lnTo>
                    <a:pt x="80" y="5"/>
                  </a:lnTo>
                  <a:lnTo>
                    <a:pt x="58" y="5"/>
                  </a:lnTo>
                  <a:lnTo>
                    <a:pt x="58" y="0"/>
                  </a:lnTo>
                  <a:close/>
                  <a:moveTo>
                    <a:pt x="97" y="0"/>
                  </a:moveTo>
                  <a:lnTo>
                    <a:pt x="119" y="0"/>
                  </a:lnTo>
                  <a:lnTo>
                    <a:pt x="119" y="5"/>
                  </a:lnTo>
                  <a:lnTo>
                    <a:pt x="97" y="5"/>
                  </a:lnTo>
                  <a:lnTo>
                    <a:pt x="97" y="0"/>
                  </a:lnTo>
                  <a:close/>
                  <a:moveTo>
                    <a:pt x="136" y="0"/>
                  </a:moveTo>
                  <a:lnTo>
                    <a:pt x="158" y="0"/>
                  </a:lnTo>
                  <a:lnTo>
                    <a:pt x="158" y="5"/>
                  </a:lnTo>
                  <a:lnTo>
                    <a:pt x="136" y="5"/>
                  </a:lnTo>
                  <a:lnTo>
                    <a:pt x="136" y="0"/>
                  </a:lnTo>
                  <a:close/>
                  <a:moveTo>
                    <a:pt x="175" y="0"/>
                  </a:moveTo>
                  <a:lnTo>
                    <a:pt x="197" y="0"/>
                  </a:lnTo>
                  <a:lnTo>
                    <a:pt x="197" y="5"/>
                  </a:lnTo>
                  <a:lnTo>
                    <a:pt x="175" y="5"/>
                  </a:lnTo>
                  <a:lnTo>
                    <a:pt x="175" y="0"/>
                  </a:lnTo>
                  <a:close/>
                  <a:moveTo>
                    <a:pt x="214" y="0"/>
                  </a:moveTo>
                  <a:lnTo>
                    <a:pt x="236" y="0"/>
                  </a:lnTo>
                  <a:lnTo>
                    <a:pt x="236" y="5"/>
                  </a:lnTo>
                  <a:lnTo>
                    <a:pt x="214" y="5"/>
                  </a:lnTo>
                  <a:lnTo>
                    <a:pt x="214" y="0"/>
                  </a:lnTo>
                  <a:close/>
                  <a:moveTo>
                    <a:pt x="253" y="0"/>
                  </a:moveTo>
                  <a:lnTo>
                    <a:pt x="275" y="0"/>
                  </a:lnTo>
                  <a:lnTo>
                    <a:pt x="275" y="5"/>
                  </a:lnTo>
                  <a:lnTo>
                    <a:pt x="253" y="5"/>
                  </a:lnTo>
                  <a:lnTo>
                    <a:pt x="253" y="0"/>
                  </a:lnTo>
                  <a:close/>
                  <a:moveTo>
                    <a:pt x="291" y="0"/>
                  </a:moveTo>
                  <a:lnTo>
                    <a:pt x="313" y="0"/>
                  </a:lnTo>
                  <a:lnTo>
                    <a:pt x="313" y="5"/>
                  </a:lnTo>
                  <a:lnTo>
                    <a:pt x="291" y="5"/>
                  </a:lnTo>
                  <a:lnTo>
                    <a:pt x="291" y="0"/>
                  </a:lnTo>
                  <a:close/>
                  <a:moveTo>
                    <a:pt x="330" y="0"/>
                  </a:moveTo>
                  <a:lnTo>
                    <a:pt x="352" y="0"/>
                  </a:lnTo>
                  <a:lnTo>
                    <a:pt x="352" y="5"/>
                  </a:lnTo>
                  <a:lnTo>
                    <a:pt x="330" y="5"/>
                  </a:lnTo>
                  <a:lnTo>
                    <a:pt x="330" y="0"/>
                  </a:lnTo>
                  <a:close/>
                  <a:moveTo>
                    <a:pt x="369" y="0"/>
                  </a:moveTo>
                  <a:lnTo>
                    <a:pt x="391" y="0"/>
                  </a:lnTo>
                  <a:lnTo>
                    <a:pt x="391" y="5"/>
                  </a:lnTo>
                  <a:lnTo>
                    <a:pt x="369" y="5"/>
                  </a:lnTo>
                  <a:lnTo>
                    <a:pt x="369" y="0"/>
                  </a:lnTo>
                  <a:close/>
                  <a:moveTo>
                    <a:pt x="408" y="0"/>
                  </a:moveTo>
                  <a:lnTo>
                    <a:pt x="430" y="0"/>
                  </a:lnTo>
                  <a:lnTo>
                    <a:pt x="430" y="5"/>
                  </a:lnTo>
                  <a:lnTo>
                    <a:pt x="408" y="5"/>
                  </a:lnTo>
                  <a:lnTo>
                    <a:pt x="408" y="0"/>
                  </a:lnTo>
                  <a:close/>
                  <a:moveTo>
                    <a:pt x="446" y="0"/>
                  </a:moveTo>
                  <a:lnTo>
                    <a:pt x="469" y="0"/>
                  </a:lnTo>
                  <a:lnTo>
                    <a:pt x="469" y="5"/>
                  </a:lnTo>
                  <a:lnTo>
                    <a:pt x="446" y="5"/>
                  </a:lnTo>
                  <a:lnTo>
                    <a:pt x="446" y="0"/>
                  </a:lnTo>
                  <a:close/>
                  <a:moveTo>
                    <a:pt x="485" y="0"/>
                  </a:moveTo>
                  <a:lnTo>
                    <a:pt x="508" y="0"/>
                  </a:lnTo>
                  <a:lnTo>
                    <a:pt x="508" y="5"/>
                  </a:lnTo>
                  <a:lnTo>
                    <a:pt x="485" y="5"/>
                  </a:lnTo>
                  <a:lnTo>
                    <a:pt x="485" y="0"/>
                  </a:lnTo>
                  <a:close/>
                  <a:moveTo>
                    <a:pt x="524" y="0"/>
                  </a:moveTo>
                  <a:lnTo>
                    <a:pt x="546" y="0"/>
                  </a:lnTo>
                  <a:lnTo>
                    <a:pt x="546" y="5"/>
                  </a:lnTo>
                  <a:lnTo>
                    <a:pt x="524" y="5"/>
                  </a:lnTo>
                  <a:lnTo>
                    <a:pt x="524" y="0"/>
                  </a:lnTo>
                  <a:close/>
                  <a:moveTo>
                    <a:pt x="563" y="0"/>
                  </a:moveTo>
                  <a:lnTo>
                    <a:pt x="585" y="0"/>
                  </a:lnTo>
                  <a:lnTo>
                    <a:pt x="585" y="5"/>
                  </a:lnTo>
                  <a:lnTo>
                    <a:pt x="563" y="5"/>
                  </a:lnTo>
                  <a:lnTo>
                    <a:pt x="563" y="0"/>
                  </a:lnTo>
                  <a:close/>
                  <a:moveTo>
                    <a:pt x="602" y="0"/>
                  </a:moveTo>
                  <a:lnTo>
                    <a:pt x="624" y="0"/>
                  </a:lnTo>
                  <a:lnTo>
                    <a:pt x="624" y="5"/>
                  </a:lnTo>
                  <a:lnTo>
                    <a:pt x="602" y="5"/>
                  </a:lnTo>
                  <a:lnTo>
                    <a:pt x="602" y="0"/>
                  </a:lnTo>
                  <a:close/>
                  <a:moveTo>
                    <a:pt x="641" y="0"/>
                  </a:moveTo>
                  <a:lnTo>
                    <a:pt x="663" y="0"/>
                  </a:lnTo>
                  <a:lnTo>
                    <a:pt x="663" y="5"/>
                  </a:lnTo>
                  <a:lnTo>
                    <a:pt x="641" y="5"/>
                  </a:lnTo>
                  <a:lnTo>
                    <a:pt x="641" y="0"/>
                  </a:lnTo>
                  <a:close/>
                  <a:moveTo>
                    <a:pt x="679" y="0"/>
                  </a:moveTo>
                  <a:lnTo>
                    <a:pt x="702" y="0"/>
                  </a:lnTo>
                  <a:lnTo>
                    <a:pt x="702" y="5"/>
                  </a:lnTo>
                  <a:lnTo>
                    <a:pt x="679" y="5"/>
                  </a:lnTo>
                  <a:lnTo>
                    <a:pt x="679" y="0"/>
                  </a:lnTo>
                  <a:close/>
                  <a:moveTo>
                    <a:pt x="718" y="0"/>
                  </a:moveTo>
                  <a:lnTo>
                    <a:pt x="740" y="0"/>
                  </a:lnTo>
                  <a:lnTo>
                    <a:pt x="740" y="5"/>
                  </a:lnTo>
                  <a:lnTo>
                    <a:pt x="718" y="5"/>
                  </a:lnTo>
                  <a:lnTo>
                    <a:pt x="718" y="0"/>
                  </a:lnTo>
                  <a:close/>
                  <a:moveTo>
                    <a:pt x="757" y="0"/>
                  </a:moveTo>
                  <a:lnTo>
                    <a:pt x="779" y="0"/>
                  </a:lnTo>
                  <a:lnTo>
                    <a:pt x="779" y="5"/>
                  </a:lnTo>
                  <a:lnTo>
                    <a:pt x="757" y="5"/>
                  </a:lnTo>
                  <a:lnTo>
                    <a:pt x="757" y="0"/>
                  </a:lnTo>
                  <a:close/>
                  <a:moveTo>
                    <a:pt x="796" y="0"/>
                  </a:moveTo>
                  <a:lnTo>
                    <a:pt x="818" y="0"/>
                  </a:lnTo>
                  <a:lnTo>
                    <a:pt x="818" y="5"/>
                  </a:lnTo>
                  <a:lnTo>
                    <a:pt x="796" y="5"/>
                  </a:lnTo>
                  <a:lnTo>
                    <a:pt x="796" y="0"/>
                  </a:lnTo>
                  <a:close/>
                  <a:moveTo>
                    <a:pt x="834" y="0"/>
                  </a:moveTo>
                  <a:lnTo>
                    <a:pt x="857" y="0"/>
                  </a:lnTo>
                  <a:lnTo>
                    <a:pt x="857" y="5"/>
                  </a:lnTo>
                  <a:lnTo>
                    <a:pt x="834" y="5"/>
                  </a:lnTo>
                  <a:lnTo>
                    <a:pt x="834" y="0"/>
                  </a:lnTo>
                  <a:close/>
                  <a:moveTo>
                    <a:pt x="874" y="0"/>
                  </a:moveTo>
                  <a:lnTo>
                    <a:pt x="896" y="0"/>
                  </a:lnTo>
                  <a:lnTo>
                    <a:pt x="896" y="5"/>
                  </a:lnTo>
                  <a:lnTo>
                    <a:pt x="874" y="5"/>
                  </a:lnTo>
                  <a:lnTo>
                    <a:pt x="874" y="0"/>
                  </a:lnTo>
                  <a:close/>
                  <a:moveTo>
                    <a:pt x="912" y="0"/>
                  </a:moveTo>
                  <a:lnTo>
                    <a:pt x="935" y="0"/>
                  </a:lnTo>
                  <a:lnTo>
                    <a:pt x="935" y="5"/>
                  </a:lnTo>
                  <a:lnTo>
                    <a:pt x="912" y="5"/>
                  </a:lnTo>
                  <a:lnTo>
                    <a:pt x="912" y="0"/>
                  </a:lnTo>
                  <a:close/>
                  <a:moveTo>
                    <a:pt x="951" y="0"/>
                  </a:moveTo>
                  <a:lnTo>
                    <a:pt x="973" y="0"/>
                  </a:lnTo>
                  <a:lnTo>
                    <a:pt x="973" y="5"/>
                  </a:lnTo>
                  <a:lnTo>
                    <a:pt x="951" y="5"/>
                  </a:lnTo>
                  <a:lnTo>
                    <a:pt x="951" y="0"/>
                  </a:lnTo>
                  <a:close/>
                  <a:moveTo>
                    <a:pt x="990" y="0"/>
                  </a:moveTo>
                  <a:lnTo>
                    <a:pt x="1012" y="0"/>
                  </a:lnTo>
                  <a:lnTo>
                    <a:pt x="1012" y="5"/>
                  </a:lnTo>
                  <a:lnTo>
                    <a:pt x="990" y="5"/>
                  </a:lnTo>
                  <a:lnTo>
                    <a:pt x="990" y="0"/>
                  </a:lnTo>
                  <a:close/>
                  <a:moveTo>
                    <a:pt x="1029" y="0"/>
                  </a:moveTo>
                  <a:lnTo>
                    <a:pt x="1051" y="0"/>
                  </a:lnTo>
                  <a:lnTo>
                    <a:pt x="1051" y="5"/>
                  </a:lnTo>
                  <a:lnTo>
                    <a:pt x="1029" y="5"/>
                  </a:lnTo>
                  <a:lnTo>
                    <a:pt x="1029" y="0"/>
                  </a:lnTo>
                  <a:close/>
                  <a:moveTo>
                    <a:pt x="1067" y="0"/>
                  </a:moveTo>
                  <a:lnTo>
                    <a:pt x="1090" y="0"/>
                  </a:lnTo>
                  <a:lnTo>
                    <a:pt x="1090" y="5"/>
                  </a:lnTo>
                  <a:lnTo>
                    <a:pt x="1067" y="5"/>
                  </a:lnTo>
                  <a:lnTo>
                    <a:pt x="1067" y="0"/>
                  </a:lnTo>
                  <a:close/>
                  <a:moveTo>
                    <a:pt x="1106" y="0"/>
                  </a:moveTo>
                  <a:lnTo>
                    <a:pt x="1128" y="0"/>
                  </a:lnTo>
                  <a:lnTo>
                    <a:pt x="1128" y="5"/>
                  </a:lnTo>
                  <a:lnTo>
                    <a:pt x="1106" y="5"/>
                  </a:lnTo>
                  <a:lnTo>
                    <a:pt x="1106" y="0"/>
                  </a:lnTo>
                  <a:close/>
                  <a:moveTo>
                    <a:pt x="1145" y="0"/>
                  </a:moveTo>
                  <a:lnTo>
                    <a:pt x="1167" y="0"/>
                  </a:lnTo>
                  <a:lnTo>
                    <a:pt x="1167" y="5"/>
                  </a:lnTo>
                  <a:lnTo>
                    <a:pt x="1145" y="5"/>
                  </a:lnTo>
                  <a:lnTo>
                    <a:pt x="1145" y="0"/>
                  </a:lnTo>
                  <a:close/>
                  <a:moveTo>
                    <a:pt x="1184" y="0"/>
                  </a:moveTo>
                  <a:lnTo>
                    <a:pt x="1206" y="0"/>
                  </a:lnTo>
                  <a:lnTo>
                    <a:pt x="1206" y="5"/>
                  </a:lnTo>
                  <a:lnTo>
                    <a:pt x="1184" y="5"/>
                  </a:lnTo>
                  <a:lnTo>
                    <a:pt x="1184" y="0"/>
                  </a:lnTo>
                  <a:close/>
                  <a:moveTo>
                    <a:pt x="1223" y="0"/>
                  </a:moveTo>
                  <a:lnTo>
                    <a:pt x="1245" y="0"/>
                  </a:lnTo>
                  <a:lnTo>
                    <a:pt x="1245" y="5"/>
                  </a:lnTo>
                  <a:lnTo>
                    <a:pt x="1223" y="5"/>
                  </a:lnTo>
                  <a:lnTo>
                    <a:pt x="1223" y="0"/>
                  </a:lnTo>
                  <a:close/>
                  <a:moveTo>
                    <a:pt x="1262" y="0"/>
                  </a:moveTo>
                  <a:lnTo>
                    <a:pt x="1284" y="0"/>
                  </a:lnTo>
                  <a:lnTo>
                    <a:pt x="1284" y="5"/>
                  </a:lnTo>
                  <a:lnTo>
                    <a:pt x="1262" y="5"/>
                  </a:lnTo>
                  <a:lnTo>
                    <a:pt x="1262" y="0"/>
                  </a:lnTo>
                  <a:close/>
                  <a:moveTo>
                    <a:pt x="1300" y="0"/>
                  </a:moveTo>
                  <a:lnTo>
                    <a:pt x="1323" y="0"/>
                  </a:lnTo>
                  <a:lnTo>
                    <a:pt x="1323" y="5"/>
                  </a:lnTo>
                  <a:lnTo>
                    <a:pt x="1300" y="5"/>
                  </a:lnTo>
                  <a:lnTo>
                    <a:pt x="1300" y="0"/>
                  </a:lnTo>
                  <a:close/>
                  <a:moveTo>
                    <a:pt x="1339" y="0"/>
                  </a:moveTo>
                  <a:lnTo>
                    <a:pt x="1361" y="0"/>
                  </a:lnTo>
                  <a:lnTo>
                    <a:pt x="1361" y="5"/>
                  </a:lnTo>
                  <a:lnTo>
                    <a:pt x="1339" y="5"/>
                  </a:lnTo>
                  <a:lnTo>
                    <a:pt x="1339" y="0"/>
                  </a:lnTo>
                  <a:close/>
                  <a:moveTo>
                    <a:pt x="1378" y="0"/>
                  </a:moveTo>
                  <a:lnTo>
                    <a:pt x="1400" y="0"/>
                  </a:lnTo>
                  <a:lnTo>
                    <a:pt x="1400" y="5"/>
                  </a:lnTo>
                  <a:lnTo>
                    <a:pt x="1378" y="5"/>
                  </a:lnTo>
                  <a:lnTo>
                    <a:pt x="1378" y="0"/>
                  </a:lnTo>
                  <a:close/>
                  <a:moveTo>
                    <a:pt x="1417" y="0"/>
                  </a:moveTo>
                  <a:lnTo>
                    <a:pt x="1439" y="0"/>
                  </a:lnTo>
                  <a:lnTo>
                    <a:pt x="1439" y="5"/>
                  </a:lnTo>
                  <a:lnTo>
                    <a:pt x="1417" y="5"/>
                  </a:lnTo>
                  <a:lnTo>
                    <a:pt x="1417" y="0"/>
                  </a:lnTo>
                  <a:close/>
                  <a:moveTo>
                    <a:pt x="1456" y="0"/>
                  </a:moveTo>
                  <a:lnTo>
                    <a:pt x="1478" y="0"/>
                  </a:lnTo>
                  <a:lnTo>
                    <a:pt x="1478" y="5"/>
                  </a:lnTo>
                  <a:lnTo>
                    <a:pt x="1456" y="5"/>
                  </a:lnTo>
                  <a:lnTo>
                    <a:pt x="1456" y="0"/>
                  </a:lnTo>
                  <a:close/>
                  <a:moveTo>
                    <a:pt x="1494" y="0"/>
                  </a:moveTo>
                  <a:lnTo>
                    <a:pt x="1517" y="0"/>
                  </a:lnTo>
                  <a:lnTo>
                    <a:pt x="1517" y="5"/>
                  </a:lnTo>
                  <a:lnTo>
                    <a:pt x="1494" y="5"/>
                  </a:lnTo>
                  <a:lnTo>
                    <a:pt x="1494" y="0"/>
                  </a:lnTo>
                  <a:close/>
                  <a:moveTo>
                    <a:pt x="1533" y="0"/>
                  </a:moveTo>
                  <a:lnTo>
                    <a:pt x="1556" y="0"/>
                  </a:lnTo>
                  <a:lnTo>
                    <a:pt x="1556" y="5"/>
                  </a:lnTo>
                  <a:lnTo>
                    <a:pt x="1533" y="5"/>
                  </a:lnTo>
                  <a:lnTo>
                    <a:pt x="1533" y="0"/>
                  </a:lnTo>
                  <a:close/>
                  <a:moveTo>
                    <a:pt x="1572" y="0"/>
                  </a:moveTo>
                  <a:lnTo>
                    <a:pt x="1594" y="0"/>
                  </a:lnTo>
                  <a:lnTo>
                    <a:pt x="1594" y="5"/>
                  </a:lnTo>
                  <a:lnTo>
                    <a:pt x="1572" y="5"/>
                  </a:lnTo>
                  <a:lnTo>
                    <a:pt x="1572" y="0"/>
                  </a:lnTo>
                  <a:close/>
                  <a:moveTo>
                    <a:pt x="1611" y="0"/>
                  </a:moveTo>
                  <a:lnTo>
                    <a:pt x="1633" y="0"/>
                  </a:lnTo>
                  <a:lnTo>
                    <a:pt x="1633" y="5"/>
                  </a:lnTo>
                  <a:lnTo>
                    <a:pt x="1611" y="5"/>
                  </a:lnTo>
                  <a:lnTo>
                    <a:pt x="1611" y="0"/>
                  </a:lnTo>
                  <a:close/>
                  <a:moveTo>
                    <a:pt x="1650" y="0"/>
                  </a:moveTo>
                  <a:lnTo>
                    <a:pt x="1672" y="0"/>
                  </a:lnTo>
                  <a:lnTo>
                    <a:pt x="1672" y="5"/>
                  </a:lnTo>
                  <a:lnTo>
                    <a:pt x="1650" y="5"/>
                  </a:lnTo>
                  <a:lnTo>
                    <a:pt x="1650" y="0"/>
                  </a:lnTo>
                  <a:close/>
                  <a:moveTo>
                    <a:pt x="1689" y="0"/>
                  </a:moveTo>
                  <a:lnTo>
                    <a:pt x="1711" y="0"/>
                  </a:lnTo>
                  <a:lnTo>
                    <a:pt x="1711" y="5"/>
                  </a:lnTo>
                  <a:lnTo>
                    <a:pt x="1689" y="5"/>
                  </a:lnTo>
                  <a:lnTo>
                    <a:pt x="1689" y="0"/>
                  </a:lnTo>
                  <a:close/>
                  <a:moveTo>
                    <a:pt x="1727" y="0"/>
                  </a:moveTo>
                  <a:lnTo>
                    <a:pt x="1749" y="0"/>
                  </a:lnTo>
                  <a:lnTo>
                    <a:pt x="1749" y="5"/>
                  </a:lnTo>
                  <a:lnTo>
                    <a:pt x="1727" y="5"/>
                  </a:lnTo>
                  <a:lnTo>
                    <a:pt x="1727" y="0"/>
                  </a:lnTo>
                  <a:close/>
                  <a:moveTo>
                    <a:pt x="1766" y="0"/>
                  </a:moveTo>
                  <a:lnTo>
                    <a:pt x="1788" y="0"/>
                  </a:lnTo>
                  <a:lnTo>
                    <a:pt x="1788" y="5"/>
                  </a:lnTo>
                  <a:lnTo>
                    <a:pt x="1766" y="5"/>
                  </a:lnTo>
                  <a:lnTo>
                    <a:pt x="1766" y="0"/>
                  </a:lnTo>
                  <a:close/>
                  <a:moveTo>
                    <a:pt x="1805" y="0"/>
                  </a:moveTo>
                  <a:lnTo>
                    <a:pt x="1827" y="0"/>
                  </a:lnTo>
                  <a:lnTo>
                    <a:pt x="1827" y="5"/>
                  </a:lnTo>
                  <a:lnTo>
                    <a:pt x="1805" y="5"/>
                  </a:lnTo>
                  <a:lnTo>
                    <a:pt x="1805" y="0"/>
                  </a:lnTo>
                  <a:close/>
                  <a:moveTo>
                    <a:pt x="1844" y="0"/>
                  </a:moveTo>
                  <a:lnTo>
                    <a:pt x="1866" y="0"/>
                  </a:lnTo>
                  <a:lnTo>
                    <a:pt x="1866" y="5"/>
                  </a:lnTo>
                  <a:lnTo>
                    <a:pt x="1844" y="5"/>
                  </a:lnTo>
                  <a:lnTo>
                    <a:pt x="1844" y="0"/>
                  </a:lnTo>
                  <a:close/>
                  <a:moveTo>
                    <a:pt x="1883" y="0"/>
                  </a:moveTo>
                  <a:lnTo>
                    <a:pt x="1905" y="0"/>
                  </a:lnTo>
                  <a:lnTo>
                    <a:pt x="1905" y="5"/>
                  </a:lnTo>
                  <a:lnTo>
                    <a:pt x="1883" y="5"/>
                  </a:lnTo>
                  <a:lnTo>
                    <a:pt x="1883" y="0"/>
                  </a:lnTo>
                  <a:close/>
                  <a:moveTo>
                    <a:pt x="1922" y="0"/>
                  </a:moveTo>
                  <a:lnTo>
                    <a:pt x="1944" y="0"/>
                  </a:lnTo>
                  <a:lnTo>
                    <a:pt x="1944" y="5"/>
                  </a:lnTo>
                  <a:lnTo>
                    <a:pt x="1922" y="5"/>
                  </a:lnTo>
                  <a:lnTo>
                    <a:pt x="1922" y="0"/>
                  </a:lnTo>
                  <a:close/>
                  <a:moveTo>
                    <a:pt x="1960" y="0"/>
                  </a:moveTo>
                  <a:lnTo>
                    <a:pt x="1982" y="0"/>
                  </a:lnTo>
                  <a:lnTo>
                    <a:pt x="1982" y="5"/>
                  </a:lnTo>
                  <a:lnTo>
                    <a:pt x="1960" y="5"/>
                  </a:lnTo>
                  <a:lnTo>
                    <a:pt x="1960" y="0"/>
                  </a:lnTo>
                  <a:close/>
                  <a:moveTo>
                    <a:pt x="1999" y="0"/>
                  </a:moveTo>
                  <a:lnTo>
                    <a:pt x="2021" y="0"/>
                  </a:lnTo>
                  <a:lnTo>
                    <a:pt x="2021" y="5"/>
                  </a:lnTo>
                  <a:lnTo>
                    <a:pt x="1999" y="5"/>
                  </a:lnTo>
                  <a:lnTo>
                    <a:pt x="1999" y="0"/>
                  </a:lnTo>
                  <a:close/>
                  <a:moveTo>
                    <a:pt x="2038" y="0"/>
                  </a:moveTo>
                  <a:lnTo>
                    <a:pt x="2060" y="0"/>
                  </a:lnTo>
                  <a:lnTo>
                    <a:pt x="2060" y="5"/>
                  </a:lnTo>
                  <a:lnTo>
                    <a:pt x="2038" y="5"/>
                  </a:lnTo>
                  <a:lnTo>
                    <a:pt x="2038" y="0"/>
                  </a:lnTo>
                  <a:close/>
                  <a:moveTo>
                    <a:pt x="2077" y="0"/>
                  </a:moveTo>
                  <a:lnTo>
                    <a:pt x="2099" y="0"/>
                  </a:lnTo>
                  <a:lnTo>
                    <a:pt x="2099" y="5"/>
                  </a:lnTo>
                  <a:lnTo>
                    <a:pt x="2077" y="5"/>
                  </a:lnTo>
                  <a:lnTo>
                    <a:pt x="2077" y="0"/>
                  </a:lnTo>
                  <a:close/>
                  <a:moveTo>
                    <a:pt x="2115" y="0"/>
                  </a:moveTo>
                  <a:lnTo>
                    <a:pt x="2138" y="0"/>
                  </a:lnTo>
                  <a:lnTo>
                    <a:pt x="2138" y="5"/>
                  </a:lnTo>
                  <a:lnTo>
                    <a:pt x="2115" y="5"/>
                  </a:lnTo>
                  <a:lnTo>
                    <a:pt x="2115" y="0"/>
                  </a:lnTo>
                  <a:close/>
                  <a:moveTo>
                    <a:pt x="2154" y="0"/>
                  </a:moveTo>
                  <a:lnTo>
                    <a:pt x="2176" y="0"/>
                  </a:lnTo>
                  <a:lnTo>
                    <a:pt x="2176" y="5"/>
                  </a:lnTo>
                  <a:lnTo>
                    <a:pt x="2154" y="5"/>
                  </a:lnTo>
                  <a:lnTo>
                    <a:pt x="2154" y="0"/>
                  </a:lnTo>
                  <a:close/>
                  <a:moveTo>
                    <a:pt x="2193" y="0"/>
                  </a:moveTo>
                  <a:lnTo>
                    <a:pt x="2215" y="0"/>
                  </a:lnTo>
                  <a:lnTo>
                    <a:pt x="2215" y="5"/>
                  </a:lnTo>
                  <a:lnTo>
                    <a:pt x="2193" y="5"/>
                  </a:lnTo>
                  <a:lnTo>
                    <a:pt x="2193" y="0"/>
                  </a:lnTo>
                  <a:close/>
                  <a:moveTo>
                    <a:pt x="2232" y="0"/>
                  </a:moveTo>
                  <a:lnTo>
                    <a:pt x="2254" y="0"/>
                  </a:lnTo>
                  <a:lnTo>
                    <a:pt x="2254" y="5"/>
                  </a:lnTo>
                  <a:lnTo>
                    <a:pt x="2232" y="5"/>
                  </a:lnTo>
                  <a:lnTo>
                    <a:pt x="2232" y="0"/>
                  </a:lnTo>
                  <a:close/>
                  <a:moveTo>
                    <a:pt x="2271" y="0"/>
                  </a:moveTo>
                  <a:lnTo>
                    <a:pt x="2293" y="0"/>
                  </a:lnTo>
                  <a:lnTo>
                    <a:pt x="2293" y="5"/>
                  </a:lnTo>
                  <a:lnTo>
                    <a:pt x="2271" y="5"/>
                  </a:lnTo>
                  <a:lnTo>
                    <a:pt x="2271" y="0"/>
                  </a:lnTo>
                  <a:close/>
                  <a:moveTo>
                    <a:pt x="2310" y="0"/>
                  </a:moveTo>
                  <a:lnTo>
                    <a:pt x="2332" y="0"/>
                  </a:lnTo>
                  <a:lnTo>
                    <a:pt x="2332" y="5"/>
                  </a:lnTo>
                  <a:lnTo>
                    <a:pt x="2310" y="5"/>
                  </a:lnTo>
                  <a:lnTo>
                    <a:pt x="2310" y="0"/>
                  </a:lnTo>
                  <a:close/>
                  <a:moveTo>
                    <a:pt x="2348" y="0"/>
                  </a:moveTo>
                  <a:lnTo>
                    <a:pt x="2371" y="0"/>
                  </a:lnTo>
                  <a:lnTo>
                    <a:pt x="2371" y="5"/>
                  </a:lnTo>
                  <a:lnTo>
                    <a:pt x="2348" y="5"/>
                  </a:lnTo>
                  <a:lnTo>
                    <a:pt x="2348" y="0"/>
                  </a:lnTo>
                  <a:close/>
                  <a:moveTo>
                    <a:pt x="2387" y="0"/>
                  </a:moveTo>
                  <a:lnTo>
                    <a:pt x="2409" y="0"/>
                  </a:lnTo>
                  <a:lnTo>
                    <a:pt x="2409" y="5"/>
                  </a:lnTo>
                  <a:lnTo>
                    <a:pt x="2387" y="5"/>
                  </a:lnTo>
                  <a:lnTo>
                    <a:pt x="2387" y="0"/>
                  </a:lnTo>
                  <a:close/>
                  <a:moveTo>
                    <a:pt x="2426" y="0"/>
                  </a:moveTo>
                  <a:lnTo>
                    <a:pt x="2448" y="0"/>
                  </a:lnTo>
                  <a:lnTo>
                    <a:pt x="2448" y="5"/>
                  </a:lnTo>
                  <a:lnTo>
                    <a:pt x="2426" y="5"/>
                  </a:lnTo>
                  <a:lnTo>
                    <a:pt x="2426" y="0"/>
                  </a:lnTo>
                  <a:close/>
                  <a:moveTo>
                    <a:pt x="2465" y="0"/>
                  </a:moveTo>
                  <a:lnTo>
                    <a:pt x="2487" y="0"/>
                  </a:lnTo>
                  <a:lnTo>
                    <a:pt x="2487" y="5"/>
                  </a:lnTo>
                  <a:lnTo>
                    <a:pt x="2465" y="5"/>
                  </a:lnTo>
                  <a:lnTo>
                    <a:pt x="2465" y="0"/>
                  </a:lnTo>
                  <a:close/>
                  <a:moveTo>
                    <a:pt x="2504" y="0"/>
                  </a:moveTo>
                  <a:lnTo>
                    <a:pt x="2526" y="0"/>
                  </a:lnTo>
                  <a:lnTo>
                    <a:pt x="2526" y="5"/>
                  </a:lnTo>
                  <a:lnTo>
                    <a:pt x="2504" y="5"/>
                  </a:lnTo>
                  <a:lnTo>
                    <a:pt x="2504" y="0"/>
                  </a:lnTo>
                  <a:close/>
                  <a:moveTo>
                    <a:pt x="2542" y="0"/>
                  </a:moveTo>
                  <a:lnTo>
                    <a:pt x="2564" y="0"/>
                  </a:lnTo>
                  <a:lnTo>
                    <a:pt x="2564" y="5"/>
                  </a:lnTo>
                  <a:lnTo>
                    <a:pt x="2542" y="5"/>
                  </a:lnTo>
                  <a:lnTo>
                    <a:pt x="2542" y="0"/>
                  </a:lnTo>
                  <a:close/>
                  <a:moveTo>
                    <a:pt x="2581" y="0"/>
                  </a:moveTo>
                  <a:lnTo>
                    <a:pt x="2604" y="0"/>
                  </a:lnTo>
                  <a:lnTo>
                    <a:pt x="2604" y="5"/>
                  </a:lnTo>
                  <a:lnTo>
                    <a:pt x="2581" y="5"/>
                  </a:lnTo>
                  <a:lnTo>
                    <a:pt x="2581" y="0"/>
                  </a:lnTo>
                  <a:close/>
                  <a:moveTo>
                    <a:pt x="2620" y="0"/>
                  </a:moveTo>
                  <a:lnTo>
                    <a:pt x="2642" y="0"/>
                  </a:lnTo>
                  <a:lnTo>
                    <a:pt x="2642" y="5"/>
                  </a:lnTo>
                  <a:lnTo>
                    <a:pt x="2620" y="5"/>
                  </a:lnTo>
                  <a:lnTo>
                    <a:pt x="2620" y="0"/>
                  </a:lnTo>
                  <a:close/>
                  <a:moveTo>
                    <a:pt x="2659" y="0"/>
                  </a:moveTo>
                  <a:lnTo>
                    <a:pt x="2681" y="0"/>
                  </a:lnTo>
                  <a:lnTo>
                    <a:pt x="2681" y="5"/>
                  </a:lnTo>
                  <a:lnTo>
                    <a:pt x="2659" y="5"/>
                  </a:lnTo>
                  <a:lnTo>
                    <a:pt x="2659" y="0"/>
                  </a:lnTo>
                  <a:close/>
                  <a:moveTo>
                    <a:pt x="2698" y="0"/>
                  </a:moveTo>
                  <a:lnTo>
                    <a:pt x="2720" y="0"/>
                  </a:lnTo>
                  <a:lnTo>
                    <a:pt x="2720" y="5"/>
                  </a:lnTo>
                  <a:lnTo>
                    <a:pt x="2698" y="5"/>
                  </a:lnTo>
                  <a:lnTo>
                    <a:pt x="2698" y="0"/>
                  </a:lnTo>
                  <a:close/>
                  <a:moveTo>
                    <a:pt x="2737" y="0"/>
                  </a:moveTo>
                  <a:lnTo>
                    <a:pt x="2759" y="0"/>
                  </a:lnTo>
                  <a:lnTo>
                    <a:pt x="2759" y="5"/>
                  </a:lnTo>
                  <a:lnTo>
                    <a:pt x="2737" y="5"/>
                  </a:lnTo>
                  <a:lnTo>
                    <a:pt x="2737" y="0"/>
                  </a:lnTo>
                  <a:close/>
                  <a:moveTo>
                    <a:pt x="2775" y="0"/>
                  </a:moveTo>
                  <a:lnTo>
                    <a:pt x="2797" y="0"/>
                  </a:lnTo>
                  <a:lnTo>
                    <a:pt x="2797" y="5"/>
                  </a:lnTo>
                  <a:lnTo>
                    <a:pt x="2775" y="5"/>
                  </a:lnTo>
                  <a:lnTo>
                    <a:pt x="2775" y="0"/>
                  </a:lnTo>
                  <a:close/>
                  <a:moveTo>
                    <a:pt x="2814" y="0"/>
                  </a:moveTo>
                  <a:lnTo>
                    <a:pt x="2836" y="0"/>
                  </a:lnTo>
                  <a:lnTo>
                    <a:pt x="2836" y="5"/>
                  </a:lnTo>
                  <a:lnTo>
                    <a:pt x="2814" y="5"/>
                  </a:lnTo>
                  <a:lnTo>
                    <a:pt x="2814" y="0"/>
                  </a:lnTo>
                  <a:close/>
                  <a:moveTo>
                    <a:pt x="2853" y="0"/>
                  </a:moveTo>
                  <a:lnTo>
                    <a:pt x="2875" y="0"/>
                  </a:lnTo>
                  <a:lnTo>
                    <a:pt x="2875" y="5"/>
                  </a:lnTo>
                  <a:lnTo>
                    <a:pt x="2853" y="5"/>
                  </a:lnTo>
                  <a:lnTo>
                    <a:pt x="2853" y="0"/>
                  </a:lnTo>
                  <a:close/>
                  <a:moveTo>
                    <a:pt x="2892" y="0"/>
                  </a:moveTo>
                  <a:lnTo>
                    <a:pt x="2914" y="0"/>
                  </a:lnTo>
                  <a:lnTo>
                    <a:pt x="2914" y="5"/>
                  </a:lnTo>
                  <a:lnTo>
                    <a:pt x="2892" y="5"/>
                  </a:lnTo>
                  <a:lnTo>
                    <a:pt x="2892" y="0"/>
                  </a:lnTo>
                  <a:close/>
                  <a:moveTo>
                    <a:pt x="2931" y="0"/>
                  </a:moveTo>
                  <a:lnTo>
                    <a:pt x="2953" y="0"/>
                  </a:lnTo>
                  <a:lnTo>
                    <a:pt x="2953" y="5"/>
                  </a:lnTo>
                  <a:lnTo>
                    <a:pt x="2931" y="5"/>
                  </a:lnTo>
                  <a:lnTo>
                    <a:pt x="2931" y="0"/>
                  </a:lnTo>
                  <a:close/>
                  <a:moveTo>
                    <a:pt x="2969" y="0"/>
                  </a:moveTo>
                  <a:lnTo>
                    <a:pt x="2992" y="0"/>
                  </a:lnTo>
                  <a:lnTo>
                    <a:pt x="2992" y="5"/>
                  </a:lnTo>
                  <a:lnTo>
                    <a:pt x="2969" y="5"/>
                  </a:lnTo>
                  <a:lnTo>
                    <a:pt x="2969" y="0"/>
                  </a:lnTo>
                  <a:close/>
                  <a:moveTo>
                    <a:pt x="3008" y="0"/>
                  </a:moveTo>
                  <a:lnTo>
                    <a:pt x="3030" y="0"/>
                  </a:lnTo>
                  <a:lnTo>
                    <a:pt x="3030" y="5"/>
                  </a:lnTo>
                  <a:lnTo>
                    <a:pt x="3008" y="5"/>
                  </a:lnTo>
                  <a:lnTo>
                    <a:pt x="3008" y="0"/>
                  </a:lnTo>
                  <a:close/>
                  <a:moveTo>
                    <a:pt x="3047" y="0"/>
                  </a:moveTo>
                  <a:lnTo>
                    <a:pt x="3069" y="0"/>
                  </a:lnTo>
                  <a:lnTo>
                    <a:pt x="3069" y="5"/>
                  </a:lnTo>
                  <a:lnTo>
                    <a:pt x="3047" y="5"/>
                  </a:lnTo>
                  <a:lnTo>
                    <a:pt x="3047" y="0"/>
                  </a:lnTo>
                  <a:close/>
                  <a:moveTo>
                    <a:pt x="3086" y="0"/>
                  </a:moveTo>
                  <a:lnTo>
                    <a:pt x="3108" y="0"/>
                  </a:lnTo>
                  <a:lnTo>
                    <a:pt x="3108" y="5"/>
                  </a:lnTo>
                  <a:lnTo>
                    <a:pt x="3086" y="5"/>
                  </a:lnTo>
                  <a:lnTo>
                    <a:pt x="3086" y="0"/>
                  </a:lnTo>
                  <a:close/>
                  <a:moveTo>
                    <a:pt x="3125" y="0"/>
                  </a:moveTo>
                  <a:lnTo>
                    <a:pt x="3147" y="0"/>
                  </a:lnTo>
                  <a:lnTo>
                    <a:pt x="3147" y="5"/>
                  </a:lnTo>
                  <a:lnTo>
                    <a:pt x="3125" y="5"/>
                  </a:lnTo>
                  <a:lnTo>
                    <a:pt x="3125" y="0"/>
                  </a:lnTo>
                  <a:close/>
                  <a:moveTo>
                    <a:pt x="3163" y="0"/>
                  </a:moveTo>
                  <a:lnTo>
                    <a:pt x="3186" y="0"/>
                  </a:lnTo>
                  <a:lnTo>
                    <a:pt x="3186" y="5"/>
                  </a:lnTo>
                  <a:lnTo>
                    <a:pt x="3163" y="5"/>
                  </a:lnTo>
                  <a:lnTo>
                    <a:pt x="3163" y="0"/>
                  </a:lnTo>
                  <a:close/>
                  <a:moveTo>
                    <a:pt x="3202" y="0"/>
                  </a:moveTo>
                  <a:lnTo>
                    <a:pt x="3224" y="0"/>
                  </a:lnTo>
                  <a:lnTo>
                    <a:pt x="3224" y="5"/>
                  </a:lnTo>
                  <a:lnTo>
                    <a:pt x="3202" y="5"/>
                  </a:lnTo>
                  <a:lnTo>
                    <a:pt x="3202" y="0"/>
                  </a:lnTo>
                  <a:close/>
                  <a:moveTo>
                    <a:pt x="3241" y="0"/>
                  </a:moveTo>
                  <a:lnTo>
                    <a:pt x="3263" y="0"/>
                  </a:lnTo>
                  <a:lnTo>
                    <a:pt x="3263" y="5"/>
                  </a:lnTo>
                  <a:lnTo>
                    <a:pt x="3241" y="5"/>
                  </a:lnTo>
                  <a:lnTo>
                    <a:pt x="3241" y="0"/>
                  </a:lnTo>
                  <a:close/>
                  <a:moveTo>
                    <a:pt x="3280" y="0"/>
                  </a:moveTo>
                  <a:lnTo>
                    <a:pt x="3302" y="0"/>
                  </a:lnTo>
                  <a:lnTo>
                    <a:pt x="3302" y="5"/>
                  </a:lnTo>
                  <a:lnTo>
                    <a:pt x="3280" y="5"/>
                  </a:lnTo>
                  <a:lnTo>
                    <a:pt x="3280" y="0"/>
                  </a:lnTo>
                  <a:close/>
                  <a:moveTo>
                    <a:pt x="3319" y="0"/>
                  </a:moveTo>
                  <a:lnTo>
                    <a:pt x="3341" y="0"/>
                  </a:lnTo>
                  <a:lnTo>
                    <a:pt x="3341" y="5"/>
                  </a:lnTo>
                  <a:lnTo>
                    <a:pt x="3319" y="5"/>
                  </a:lnTo>
                  <a:lnTo>
                    <a:pt x="3319" y="0"/>
                  </a:lnTo>
                  <a:close/>
                  <a:moveTo>
                    <a:pt x="3358" y="0"/>
                  </a:moveTo>
                  <a:lnTo>
                    <a:pt x="3380" y="0"/>
                  </a:lnTo>
                  <a:lnTo>
                    <a:pt x="3380" y="5"/>
                  </a:lnTo>
                  <a:lnTo>
                    <a:pt x="3358" y="5"/>
                  </a:lnTo>
                  <a:lnTo>
                    <a:pt x="3358" y="0"/>
                  </a:lnTo>
                  <a:close/>
                  <a:moveTo>
                    <a:pt x="3396" y="0"/>
                  </a:moveTo>
                  <a:lnTo>
                    <a:pt x="3419" y="0"/>
                  </a:lnTo>
                  <a:lnTo>
                    <a:pt x="3419" y="5"/>
                  </a:lnTo>
                  <a:lnTo>
                    <a:pt x="3396" y="5"/>
                  </a:lnTo>
                  <a:lnTo>
                    <a:pt x="3396" y="0"/>
                  </a:lnTo>
                  <a:close/>
                  <a:moveTo>
                    <a:pt x="3435" y="0"/>
                  </a:moveTo>
                  <a:lnTo>
                    <a:pt x="3457" y="0"/>
                  </a:lnTo>
                  <a:lnTo>
                    <a:pt x="3457" y="5"/>
                  </a:lnTo>
                  <a:lnTo>
                    <a:pt x="3435" y="5"/>
                  </a:lnTo>
                  <a:lnTo>
                    <a:pt x="3435" y="0"/>
                  </a:lnTo>
                  <a:close/>
                  <a:moveTo>
                    <a:pt x="3474" y="0"/>
                  </a:moveTo>
                  <a:lnTo>
                    <a:pt x="3496" y="0"/>
                  </a:lnTo>
                  <a:lnTo>
                    <a:pt x="3496" y="5"/>
                  </a:lnTo>
                  <a:lnTo>
                    <a:pt x="3474" y="5"/>
                  </a:lnTo>
                  <a:lnTo>
                    <a:pt x="3474" y="0"/>
                  </a:lnTo>
                  <a:close/>
                  <a:moveTo>
                    <a:pt x="3513" y="0"/>
                  </a:moveTo>
                  <a:lnTo>
                    <a:pt x="3535" y="0"/>
                  </a:lnTo>
                  <a:lnTo>
                    <a:pt x="3535" y="5"/>
                  </a:lnTo>
                  <a:lnTo>
                    <a:pt x="3513" y="5"/>
                  </a:lnTo>
                  <a:lnTo>
                    <a:pt x="3513" y="0"/>
                  </a:lnTo>
                  <a:close/>
                  <a:moveTo>
                    <a:pt x="3551" y="0"/>
                  </a:moveTo>
                  <a:lnTo>
                    <a:pt x="3574" y="0"/>
                  </a:lnTo>
                  <a:lnTo>
                    <a:pt x="3574" y="5"/>
                  </a:lnTo>
                  <a:lnTo>
                    <a:pt x="3551" y="5"/>
                  </a:lnTo>
                  <a:lnTo>
                    <a:pt x="3551" y="0"/>
                  </a:lnTo>
                  <a:close/>
                  <a:moveTo>
                    <a:pt x="3590" y="0"/>
                  </a:moveTo>
                  <a:lnTo>
                    <a:pt x="3613" y="0"/>
                  </a:lnTo>
                  <a:lnTo>
                    <a:pt x="3613" y="5"/>
                  </a:lnTo>
                  <a:lnTo>
                    <a:pt x="3590" y="5"/>
                  </a:lnTo>
                  <a:lnTo>
                    <a:pt x="3590" y="0"/>
                  </a:lnTo>
                  <a:close/>
                  <a:moveTo>
                    <a:pt x="3629" y="0"/>
                  </a:moveTo>
                  <a:lnTo>
                    <a:pt x="3652" y="0"/>
                  </a:lnTo>
                  <a:lnTo>
                    <a:pt x="3652" y="5"/>
                  </a:lnTo>
                  <a:lnTo>
                    <a:pt x="3629" y="5"/>
                  </a:lnTo>
                  <a:lnTo>
                    <a:pt x="3629" y="0"/>
                  </a:lnTo>
                  <a:close/>
                  <a:moveTo>
                    <a:pt x="3668" y="0"/>
                  </a:moveTo>
                  <a:lnTo>
                    <a:pt x="3690" y="0"/>
                  </a:lnTo>
                  <a:lnTo>
                    <a:pt x="3690" y="5"/>
                  </a:lnTo>
                  <a:lnTo>
                    <a:pt x="3668" y="5"/>
                  </a:lnTo>
                  <a:lnTo>
                    <a:pt x="3668" y="0"/>
                  </a:lnTo>
                  <a:close/>
                  <a:moveTo>
                    <a:pt x="3707" y="0"/>
                  </a:moveTo>
                  <a:lnTo>
                    <a:pt x="3729" y="0"/>
                  </a:lnTo>
                  <a:lnTo>
                    <a:pt x="3729" y="5"/>
                  </a:lnTo>
                  <a:lnTo>
                    <a:pt x="3707" y="5"/>
                  </a:lnTo>
                  <a:lnTo>
                    <a:pt x="3707" y="0"/>
                  </a:lnTo>
                  <a:close/>
                  <a:moveTo>
                    <a:pt x="3746" y="0"/>
                  </a:moveTo>
                  <a:lnTo>
                    <a:pt x="3768" y="0"/>
                  </a:lnTo>
                  <a:lnTo>
                    <a:pt x="3768" y="5"/>
                  </a:lnTo>
                  <a:lnTo>
                    <a:pt x="3746" y="5"/>
                  </a:lnTo>
                  <a:lnTo>
                    <a:pt x="3746" y="0"/>
                  </a:lnTo>
                  <a:close/>
                  <a:moveTo>
                    <a:pt x="3784" y="0"/>
                  </a:moveTo>
                  <a:lnTo>
                    <a:pt x="3807" y="0"/>
                  </a:lnTo>
                  <a:lnTo>
                    <a:pt x="3807" y="5"/>
                  </a:lnTo>
                  <a:lnTo>
                    <a:pt x="3784" y="5"/>
                  </a:lnTo>
                  <a:lnTo>
                    <a:pt x="3784" y="0"/>
                  </a:lnTo>
                  <a:close/>
                  <a:moveTo>
                    <a:pt x="3823" y="0"/>
                  </a:moveTo>
                  <a:lnTo>
                    <a:pt x="3845" y="0"/>
                  </a:lnTo>
                  <a:lnTo>
                    <a:pt x="3845" y="5"/>
                  </a:lnTo>
                  <a:lnTo>
                    <a:pt x="3823" y="5"/>
                  </a:lnTo>
                  <a:lnTo>
                    <a:pt x="3823" y="0"/>
                  </a:lnTo>
                  <a:close/>
                  <a:moveTo>
                    <a:pt x="3862" y="0"/>
                  </a:moveTo>
                  <a:lnTo>
                    <a:pt x="3884" y="0"/>
                  </a:lnTo>
                  <a:lnTo>
                    <a:pt x="3884" y="5"/>
                  </a:lnTo>
                  <a:lnTo>
                    <a:pt x="3862" y="5"/>
                  </a:lnTo>
                  <a:lnTo>
                    <a:pt x="3862" y="0"/>
                  </a:lnTo>
                  <a:close/>
                  <a:moveTo>
                    <a:pt x="3901" y="0"/>
                  </a:moveTo>
                  <a:lnTo>
                    <a:pt x="3923" y="0"/>
                  </a:lnTo>
                  <a:lnTo>
                    <a:pt x="3923" y="5"/>
                  </a:lnTo>
                  <a:lnTo>
                    <a:pt x="3901" y="5"/>
                  </a:lnTo>
                  <a:lnTo>
                    <a:pt x="3901" y="0"/>
                  </a:lnTo>
                  <a:close/>
                  <a:moveTo>
                    <a:pt x="3940" y="0"/>
                  </a:moveTo>
                  <a:lnTo>
                    <a:pt x="3962" y="0"/>
                  </a:lnTo>
                  <a:lnTo>
                    <a:pt x="3962" y="5"/>
                  </a:lnTo>
                  <a:lnTo>
                    <a:pt x="3940" y="5"/>
                  </a:lnTo>
                  <a:lnTo>
                    <a:pt x="3940" y="0"/>
                  </a:lnTo>
                  <a:close/>
                  <a:moveTo>
                    <a:pt x="3979" y="0"/>
                  </a:moveTo>
                  <a:lnTo>
                    <a:pt x="4001" y="0"/>
                  </a:lnTo>
                  <a:lnTo>
                    <a:pt x="4001" y="5"/>
                  </a:lnTo>
                  <a:lnTo>
                    <a:pt x="3979" y="5"/>
                  </a:lnTo>
                  <a:lnTo>
                    <a:pt x="3979" y="0"/>
                  </a:lnTo>
                  <a:close/>
                  <a:moveTo>
                    <a:pt x="4017" y="0"/>
                  </a:moveTo>
                  <a:lnTo>
                    <a:pt x="4040" y="0"/>
                  </a:lnTo>
                  <a:lnTo>
                    <a:pt x="4040" y="5"/>
                  </a:lnTo>
                  <a:lnTo>
                    <a:pt x="4017" y="5"/>
                  </a:lnTo>
                  <a:lnTo>
                    <a:pt x="4017" y="0"/>
                  </a:lnTo>
                  <a:close/>
                  <a:moveTo>
                    <a:pt x="4056" y="0"/>
                  </a:moveTo>
                  <a:lnTo>
                    <a:pt x="4078" y="0"/>
                  </a:lnTo>
                  <a:lnTo>
                    <a:pt x="4078" y="5"/>
                  </a:lnTo>
                  <a:lnTo>
                    <a:pt x="4056" y="5"/>
                  </a:lnTo>
                  <a:lnTo>
                    <a:pt x="4056" y="0"/>
                  </a:lnTo>
                  <a:close/>
                  <a:moveTo>
                    <a:pt x="4095" y="0"/>
                  </a:moveTo>
                  <a:lnTo>
                    <a:pt x="4117" y="0"/>
                  </a:lnTo>
                  <a:lnTo>
                    <a:pt x="4117" y="5"/>
                  </a:lnTo>
                  <a:lnTo>
                    <a:pt x="4095" y="5"/>
                  </a:lnTo>
                  <a:lnTo>
                    <a:pt x="4095" y="0"/>
                  </a:lnTo>
                  <a:close/>
                  <a:moveTo>
                    <a:pt x="4134" y="0"/>
                  </a:moveTo>
                  <a:lnTo>
                    <a:pt x="4156" y="0"/>
                  </a:lnTo>
                  <a:lnTo>
                    <a:pt x="4156" y="5"/>
                  </a:lnTo>
                  <a:lnTo>
                    <a:pt x="4134" y="5"/>
                  </a:lnTo>
                  <a:lnTo>
                    <a:pt x="4134" y="0"/>
                  </a:lnTo>
                  <a:close/>
                  <a:moveTo>
                    <a:pt x="4173" y="0"/>
                  </a:moveTo>
                  <a:lnTo>
                    <a:pt x="4195" y="0"/>
                  </a:lnTo>
                  <a:lnTo>
                    <a:pt x="4195" y="5"/>
                  </a:lnTo>
                  <a:lnTo>
                    <a:pt x="4173" y="5"/>
                  </a:lnTo>
                  <a:lnTo>
                    <a:pt x="4173" y="0"/>
                  </a:lnTo>
                  <a:close/>
                  <a:moveTo>
                    <a:pt x="4211" y="0"/>
                  </a:moveTo>
                  <a:lnTo>
                    <a:pt x="4233" y="0"/>
                  </a:lnTo>
                  <a:lnTo>
                    <a:pt x="4233" y="5"/>
                  </a:lnTo>
                  <a:lnTo>
                    <a:pt x="4211" y="5"/>
                  </a:lnTo>
                  <a:lnTo>
                    <a:pt x="4211" y="0"/>
                  </a:lnTo>
                  <a:close/>
                  <a:moveTo>
                    <a:pt x="4249" y="8"/>
                  </a:moveTo>
                  <a:lnTo>
                    <a:pt x="4263" y="26"/>
                  </a:lnTo>
                  <a:lnTo>
                    <a:pt x="4258" y="29"/>
                  </a:lnTo>
                  <a:lnTo>
                    <a:pt x="4245" y="12"/>
                  </a:lnTo>
                  <a:lnTo>
                    <a:pt x="4249" y="8"/>
                  </a:lnTo>
                  <a:close/>
                  <a:moveTo>
                    <a:pt x="4273" y="38"/>
                  </a:moveTo>
                  <a:lnTo>
                    <a:pt x="4287" y="56"/>
                  </a:lnTo>
                  <a:lnTo>
                    <a:pt x="4283" y="59"/>
                  </a:lnTo>
                  <a:lnTo>
                    <a:pt x="4269" y="42"/>
                  </a:lnTo>
                  <a:lnTo>
                    <a:pt x="4273" y="38"/>
                  </a:lnTo>
                  <a:close/>
                  <a:moveTo>
                    <a:pt x="4298" y="68"/>
                  </a:moveTo>
                  <a:lnTo>
                    <a:pt x="4312" y="85"/>
                  </a:lnTo>
                  <a:lnTo>
                    <a:pt x="4308" y="89"/>
                  </a:lnTo>
                  <a:lnTo>
                    <a:pt x="4294" y="72"/>
                  </a:lnTo>
                  <a:lnTo>
                    <a:pt x="4298" y="68"/>
                  </a:lnTo>
                  <a:close/>
                  <a:moveTo>
                    <a:pt x="4322" y="99"/>
                  </a:moveTo>
                  <a:lnTo>
                    <a:pt x="4332" y="110"/>
                  </a:lnTo>
                  <a:lnTo>
                    <a:pt x="4326" y="119"/>
                  </a:lnTo>
                  <a:lnTo>
                    <a:pt x="4321" y="116"/>
                  </a:lnTo>
                  <a:lnTo>
                    <a:pt x="4327" y="109"/>
                  </a:lnTo>
                  <a:lnTo>
                    <a:pt x="4327" y="112"/>
                  </a:lnTo>
                  <a:lnTo>
                    <a:pt x="4318" y="102"/>
                  </a:lnTo>
                  <a:lnTo>
                    <a:pt x="4322" y="99"/>
                  </a:lnTo>
                  <a:close/>
                  <a:moveTo>
                    <a:pt x="4315" y="132"/>
                  </a:moveTo>
                  <a:lnTo>
                    <a:pt x="4301" y="149"/>
                  </a:lnTo>
                  <a:lnTo>
                    <a:pt x="4296" y="146"/>
                  </a:lnTo>
                  <a:lnTo>
                    <a:pt x="4311" y="128"/>
                  </a:lnTo>
                  <a:lnTo>
                    <a:pt x="4315" y="132"/>
                  </a:lnTo>
                  <a:close/>
                  <a:moveTo>
                    <a:pt x="4290" y="162"/>
                  </a:moveTo>
                  <a:lnTo>
                    <a:pt x="4276" y="179"/>
                  </a:lnTo>
                  <a:lnTo>
                    <a:pt x="4272" y="176"/>
                  </a:lnTo>
                  <a:lnTo>
                    <a:pt x="4286" y="158"/>
                  </a:lnTo>
                  <a:lnTo>
                    <a:pt x="4290" y="162"/>
                  </a:lnTo>
                  <a:close/>
                  <a:moveTo>
                    <a:pt x="4266" y="192"/>
                  </a:moveTo>
                  <a:lnTo>
                    <a:pt x="4252" y="209"/>
                  </a:lnTo>
                  <a:lnTo>
                    <a:pt x="4247" y="206"/>
                  </a:lnTo>
                  <a:lnTo>
                    <a:pt x="4262" y="189"/>
                  </a:lnTo>
                  <a:lnTo>
                    <a:pt x="4266" y="192"/>
                  </a:lnTo>
                  <a:close/>
                  <a:moveTo>
                    <a:pt x="4238" y="221"/>
                  </a:moveTo>
                  <a:lnTo>
                    <a:pt x="4216" y="221"/>
                  </a:lnTo>
                  <a:lnTo>
                    <a:pt x="4216" y="216"/>
                  </a:lnTo>
                  <a:lnTo>
                    <a:pt x="4238" y="216"/>
                  </a:lnTo>
                  <a:lnTo>
                    <a:pt x="4238" y="221"/>
                  </a:lnTo>
                  <a:close/>
                  <a:moveTo>
                    <a:pt x="4199" y="221"/>
                  </a:moveTo>
                  <a:lnTo>
                    <a:pt x="4177" y="221"/>
                  </a:lnTo>
                  <a:lnTo>
                    <a:pt x="4177" y="216"/>
                  </a:lnTo>
                  <a:lnTo>
                    <a:pt x="4199" y="216"/>
                  </a:lnTo>
                  <a:lnTo>
                    <a:pt x="4199" y="221"/>
                  </a:lnTo>
                  <a:close/>
                  <a:moveTo>
                    <a:pt x="4160" y="221"/>
                  </a:moveTo>
                  <a:lnTo>
                    <a:pt x="4138" y="221"/>
                  </a:lnTo>
                  <a:lnTo>
                    <a:pt x="4138" y="216"/>
                  </a:lnTo>
                  <a:lnTo>
                    <a:pt x="4160" y="216"/>
                  </a:lnTo>
                  <a:lnTo>
                    <a:pt x="4160" y="221"/>
                  </a:lnTo>
                  <a:close/>
                  <a:moveTo>
                    <a:pt x="4122" y="221"/>
                  </a:moveTo>
                  <a:lnTo>
                    <a:pt x="4099" y="221"/>
                  </a:lnTo>
                  <a:lnTo>
                    <a:pt x="4099" y="216"/>
                  </a:lnTo>
                  <a:lnTo>
                    <a:pt x="4122" y="216"/>
                  </a:lnTo>
                  <a:lnTo>
                    <a:pt x="4122" y="221"/>
                  </a:lnTo>
                  <a:close/>
                  <a:moveTo>
                    <a:pt x="4083" y="221"/>
                  </a:moveTo>
                  <a:lnTo>
                    <a:pt x="4061" y="221"/>
                  </a:lnTo>
                  <a:lnTo>
                    <a:pt x="4061" y="216"/>
                  </a:lnTo>
                  <a:lnTo>
                    <a:pt x="4083" y="216"/>
                  </a:lnTo>
                  <a:lnTo>
                    <a:pt x="4083" y="221"/>
                  </a:lnTo>
                  <a:close/>
                  <a:moveTo>
                    <a:pt x="4044" y="221"/>
                  </a:moveTo>
                  <a:lnTo>
                    <a:pt x="4022" y="221"/>
                  </a:lnTo>
                  <a:lnTo>
                    <a:pt x="4022" y="216"/>
                  </a:lnTo>
                  <a:lnTo>
                    <a:pt x="4044" y="216"/>
                  </a:lnTo>
                  <a:lnTo>
                    <a:pt x="4044" y="221"/>
                  </a:lnTo>
                  <a:close/>
                  <a:moveTo>
                    <a:pt x="4005" y="221"/>
                  </a:moveTo>
                  <a:lnTo>
                    <a:pt x="3983" y="221"/>
                  </a:lnTo>
                  <a:lnTo>
                    <a:pt x="3983" y="216"/>
                  </a:lnTo>
                  <a:lnTo>
                    <a:pt x="4005" y="216"/>
                  </a:lnTo>
                  <a:lnTo>
                    <a:pt x="4005" y="221"/>
                  </a:lnTo>
                  <a:close/>
                  <a:moveTo>
                    <a:pt x="3967" y="221"/>
                  </a:moveTo>
                  <a:lnTo>
                    <a:pt x="3944" y="221"/>
                  </a:lnTo>
                  <a:lnTo>
                    <a:pt x="3944" y="216"/>
                  </a:lnTo>
                  <a:lnTo>
                    <a:pt x="3967" y="216"/>
                  </a:lnTo>
                  <a:lnTo>
                    <a:pt x="3967" y="221"/>
                  </a:lnTo>
                  <a:close/>
                  <a:moveTo>
                    <a:pt x="3928" y="221"/>
                  </a:moveTo>
                  <a:lnTo>
                    <a:pt x="3906" y="221"/>
                  </a:lnTo>
                  <a:lnTo>
                    <a:pt x="3906" y="216"/>
                  </a:lnTo>
                  <a:lnTo>
                    <a:pt x="3928" y="216"/>
                  </a:lnTo>
                  <a:lnTo>
                    <a:pt x="3928" y="221"/>
                  </a:lnTo>
                  <a:close/>
                  <a:moveTo>
                    <a:pt x="3889" y="221"/>
                  </a:moveTo>
                  <a:lnTo>
                    <a:pt x="3866" y="221"/>
                  </a:lnTo>
                  <a:lnTo>
                    <a:pt x="3866" y="216"/>
                  </a:lnTo>
                  <a:lnTo>
                    <a:pt x="3889" y="216"/>
                  </a:lnTo>
                  <a:lnTo>
                    <a:pt x="3889" y="221"/>
                  </a:lnTo>
                  <a:close/>
                  <a:moveTo>
                    <a:pt x="3850" y="221"/>
                  </a:moveTo>
                  <a:lnTo>
                    <a:pt x="3828" y="221"/>
                  </a:lnTo>
                  <a:lnTo>
                    <a:pt x="3828" y="216"/>
                  </a:lnTo>
                  <a:lnTo>
                    <a:pt x="3850" y="216"/>
                  </a:lnTo>
                  <a:lnTo>
                    <a:pt x="3850" y="221"/>
                  </a:lnTo>
                  <a:close/>
                  <a:moveTo>
                    <a:pt x="3811" y="221"/>
                  </a:moveTo>
                  <a:lnTo>
                    <a:pt x="3789" y="221"/>
                  </a:lnTo>
                  <a:lnTo>
                    <a:pt x="3789" y="216"/>
                  </a:lnTo>
                  <a:lnTo>
                    <a:pt x="3811" y="216"/>
                  </a:lnTo>
                  <a:lnTo>
                    <a:pt x="3811" y="221"/>
                  </a:lnTo>
                  <a:close/>
                  <a:moveTo>
                    <a:pt x="3772" y="221"/>
                  </a:moveTo>
                  <a:lnTo>
                    <a:pt x="3750" y="221"/>
                  </a:lnTo>
                  <a:lnTo>
                    <a:pt x="3750" y="216"/>
                  </a:lnTo>
                  <a:lnTo>
                    <a:pt x="3772" y="216"/>
                  </a:lnTo>
                  <a:lnTo>
                    <a:pt x="3772" y="221"/>
                  </a:lnTo>
                  <a:close/>
                  <a:moveTo>
                    <a:pt x="3734" y="221"/>
                  </a:moveTo>
                  <a:lnTo>
                    <a:pt x="3711" y="221"/>
                  </a:lnTo>
                  <a:lnTo>
                    <a:pt x="3711" y="216"/>
                  </a:lnTo>
                  <a:lnTo>
                    <a:pt x="3734" y="216"/>
                  </a:lnTo>
                  <a:lnTo>
                    <a:pt x="3734" y="221"/>
                  </a:lnTo>
                  <a:close/>
                  <a:moveTo>
                    <a:pt x="3695" y="221"/>
                  </a:moveTo>
                  <a:lnTo>
                    <a:pt x="3673" y="221"/>
                  </a:lnTo>
                  <a:lnTo>
                    <a:pt x="3673" y="216"/>
                  </a:lnTo>
                  <a:lnTo>
                    <a:pt x="3695" y="216"/>
                  </a:lnTo>
                  <a:lnTo>
                    <a:pt x="3695" y="221"/>
                  </a:lnTo>
                  <a:close/>
                  <a:moveTo>
                    <a:pt x="3656" y="221"/>
                  </a:moveTo>
                  <a:lnTo>
                    <a:pt x="3634" y="221"/>
                  </a:lnTo>
                  <a:lnTo>
                    <a:pt x="3634" y="216"/>
                  </a:lnTo>
                  <a:lnTo>
                    <a:pt x="3656" y="216"/>
                  </a:lnTo>
                  <a:lnTo>
                    <a:pt x="3656" y="221"/>
                  </a:lnTo>
                  <a:close/>
                  <a:moveTo>
                    <a:pt x="3617" y="221"/>
                  </a:moveTo>
                  <a:lnTo>
                    <a:pt x="3595" y="221"/>
                  </a:lnTo>
                  <a:lnTo>
                    <a:pt x="3595" y="216"/>
                  </a:lnTo>
                  <a:lnTo>
                    <a:pt x="3617" y="216"/>
                  </a:lnTo>
                  <a:lnTo>
                    <a:pt x="3617" y="221"/>
                  </a:lnTo>
                  <a:close/>
                  <a:moveTo>
                    <a:pt x="3578" y="221"/>
                  </a:moveTo>
                  <a:lnTo>
                    <a:pt x="3556" y="221"/>
                  </a:lnTo>
                  <a:lnTo>
                    <a:pt x="3556" y="216"/>
                  </a:lnTo>
                  <a:lnTo>
                    <a:pt x="3578" y="216"/>
                  </a:lnTo>
                  <a:lnTo>
                    <a:pt x="3578" y="221"/>
                  </a:lnTo>
                  <a:close/>
                  <a:moveTo>
                    <a:pt x="3539" y="221"/>
                  </a:moveTo>
                  <a:lnTo>
                    <a:pt x="3517" y="221"/>
                  </a:lnTo>
                  <a:lnTo>
                    <a:pt x="3517" y="216"/>
                  </a:lnTo>
                  <a:lnTo>
                    <a:pt x="3539" y="216"/>
                  </a:lnTo>
                  <a:lnTo>
                    <a:pt x="3539" y="221"/>
                  </a:lnTo>
                  <a:close/>
                  <a:moveTo>
                    <a:pt x="3501" y="221"/>
                  </a:moveTo>
                  <a:lnTo>
                    <a:pt x="3478" y="221"/>
                  </a:lnTo>
                  <a:lnTo>
                    <a:pt x="3478" y="216"/>
                  </a:lnTo>
                  <a:lnTo>
                    <a:pt x="3501" y="216"/>
                  </a:lnTo>
                  <a:lnTo>
                    <a:pt x="3501" y="221"/>
                  </a:lnTo>
                  <a:close/>
                  <a:moveTo>
                    <a:pt x="3462" y="221"/>
                  </a:moveTo>
                  <a:lnTo>
                    <a:pt x="3440" y="221"/>
                  </a:lnTo>
                  <a:lnTo>
                    <a:pt x="3440" y="216"/>
                  </a:lnTo>
                  <a:lnTo>
                    <a:pt x="3462" y="216"/>
                  </a:lnTo>
                  <a:lnTo>
                    <a:pt x="3462" y="221"/>
                  </a:lnTo>
                  <a:close/>
                  <a:moveTo>
                    <a:pt x="3423" y="221"/>
                  </a:moveTo>
                  <a:lnTo>
                    <a:pt x="3401" y="221"/>
                  </a:lnTo>
                  <a:lnTo>
                    <a:pt x="3401" y="216"/>
                  </a:lnTo>
                  <a:lnTo>
                    <a:pt x="3423" y="216"/>
                  </a:lnTo>
                  <a:lnTo>
                    <a:pt x="3423" y="221"/>
                  </a:lnTo>
                  <a:close/>
                  <a:moveTo>
                    <a:pt x="3384" y="221"/>
                  </a:moveTo>
                  <a:lnTo>
                    <a:pt x="3362" y="221"/>
                  </a:lnTo>
                  <a:lnTo>
                    <a:pt x="3362" y="216"/>
                  </a:lnTo>
                  <a:lnTo>
                    <a:pt x="3384" y="216"/>
                  </a:lnTo>
                  <a:lnTo>
                    <a:pt x="3384" y="221"/>
                  </a:lnTo>
                  <a:close/>
                  <a:moveTo>
                    <a:pt x="3345" y="221"/>
                  </a:moveTo>
                  <a:lnTo>
                    <a:pt x="3323" y="221"/>
                  </a:lnTo>
                  <a:lnTo>
                    <a:pt x="3323" y="216"/>
                  </a:lnTo>
                  <a:lnTo>
                    <a:pt x="3345" y="216"/>
                  </a:lnTo>
                  <a:lnTo>
                    <a:pt x="3345" y="221"/>
                  </a:lnTo>
                  <a:close/>
                  <a:moveTo>
                    <a:pt x="3307" y="221"/>
                  </a:moveTo>
                  <a:lnTo>
                    <a:pt x="3285" y="221"/>
                  </a:lnTo>
                  <a:lnTo>
                    <a:pt x="3285" y="216"/>
                  </a:lnTo>
                  <a:lnTo>
                    <a:pt x="3307" y="216"/>
                  </a:lnTo>
                  <a:lnTo>
                    <a:pt x="3307" y="221"/>
                  </a:lnTo>
                  <a:close/>
                  <a:moveTo>
                    <a:pt x="3268" y="221"/>
                  </a:moveTo>
                  <a:lnTo>
                    <a:pt x="3246" y="221"/>
                  </a:lnTo>
                  <a:lnTo>
                    <a:pt x="3246" y="216"/>
                  </a:lnTo>
                  <a:lnTo>
                    <a:pt x="3268" y="216"/>
                  </a:lnTo>
                  <a:lnTo>
                    <a:pt x="3268" y="221"/>
                  </a:lnTo>
                  <a:close/>
                  <a:moveTo>
                    <a:pt x="3229" y="221"/>
                  </a:moveTo>
                  <a:lnTo>
                    <a:pt x="3207" y="221"/>
                  </a:lnTo>
                  <a:lnTo>
                    <a:pt x="3207" y="216"/>
                  </a:lnTo>
                  <a:lnTo>
                    <a:pt x="3229" y="216"/>
                  </a:lnTo>
                  <a:lnTo>
                    <a:pt x="3229" y="221"/>
                  </a:lnTo>
                  <a:close/>
                  <a:moveTo>
                    <a:pt x="3190" y="221"/>
                  </a:moveTo>
                  <a:lnTo>
                    <a:pt x="3168" y="221"/>
                  </a:lnTo>
                  <a:lnTo>
                    <a:pt x="3168" y="216"/>
                  </a:lnTo>
                  <a:lnTo>
                    <a:pt x="3190" y="216"/>
                  </a:lnTo>
                  <a:lnTo>
                    <a:pt x="3190" y="221"/>
                  </a:lnTo>
                  <a:close/>
                  <a:moveTo>
                    <a:pt x="3151" y="221"/>
                  </a:moveTo>
                  <a:lnTo>
                    <a:pt x="3129" y="221"/>
                  </a:lnTo>
                  <a:lnTo>
                    <a:pt x="3129" y="216"/>
                  </a:lnTo>
                  <a:lnTo>
                    <a:pt x="3151" y="216"/>
                  </a:lnTo>
                  <a:lnTo>
                    <a:pt x="3151" y="221"/>
                  </a:lnTo>
                  <a:close/>
                  <a:moveTo>
                    <a:pt x="3112" y="221"/>
                  </a:moveTo>
                  <a:lnTo>
                    <a:pt x="3090" y="221"/>
                  </a:lnTo>
                  <a:lnTo>
                    <a:pt x="3090" y="216"/>
                  </a:lnTo>
                  <a:lnTo>
                    <a:pt x="3112" y="216"/>
                  </a:lnTo>
                  <a:lnTo>
                    <a:pt x="3112" y="221"/>
                  </a:lnTo>
                  <a:close/>
                  <a:moveTo>
                    <a:pt x="3074" y="221"/>
                  </a:moveTo>
                  <a:lnTo>
                    <a:pt x="3052" y="221"/>
                  </a:lnTo>
                  <a:lnTo>
                    <a:pt x="3052" y="216"/>
                  </a:lnTo>
                  <a:lnTo>
                    <a:pt x="3074" y="216"/>
                  </a:lnTo>
                  <a:lnTo>
                    <a:pt x="3074" y="221"/>
                  </a:lnTo>
                  <a:close/>
                  <a:moveTo>
                    <a:pt x="3035" y="221"/>
                  </a:moveTo>
                  <a:lnTo>
                    <a:pt x="3013" y="221"/>
                  </a:lnTo>
                  <a:lnTo>
                    <a:pt x="3013" y="216"/>
                  </a:lnTo>
                  <a:lnTo>
                    <a:pt x="3035" y="216"/>
                  </a:lnTo>
                  <a:lnTo>
                    <a:pt x="3035" y="221"/>
                  </a:lnTo>
                  <a:close/>
                  <a:moveTo>
                    <a:pt x="2996" y="221"/>
                  </a:moveTo>
                  <a:lnTo>
                    <a:pt x="2974" y="221"/>
                  </a:lnTo>
                  <a:lnTo>
                    <a:pt x="2974" y="216"/>
                  </a:lnTo>
                  <a:lnTo>
                    <a:pt x="2996" y="216"/>
                  </a:lnTo>
                  <a:lnTo>
                    <a:pt x="2996" y="221"/>
                  </a:lnTo>
                  <a:close/>
                  <a:moveTo>
                    <a:pt x="2957" y="221"/>
                  </a:moveTo>
                  <a:lnTo>
                    <a:pt x="2935" y="221"/>
                  </a:lnTo>
                  <a:lnTo>
                    <a:pt x="2935" y="216"/>
                  </a:lnTo>
                  <a:lnTo>
                    <a:pt x="2957" y="216"/>
                  </a:lnTo>
                  <a:lnTo>
                    <a:pt x="2957" y="221"/>
                  </a:lnTo>
                  <a:close/>
                  <a:moveTo>
                    <a:pt x="2919" y="221"/>
                  </a:moveTo>
                  <a:lnTo>
                    <a:pt x="2896" y="221"/>
                  </a:lnTo>
                  <a:lnTo>
                    <a:pt x="2896" y="216"/>
                  </a:lnTo>
                  <a:lnTo>
                    <a:pt x="2919" y="216"/>
                  </a:lnTo>
                  <a:lnTo>
                    <a:pt x="2919" y="221"/>
                  </a:lnTo>
                  <a:close/>
                  <a:moveTo>
                    <a:pt x="2880" y="221"/>
                  </a:moveTo>
                  <a:lnTo>
                    <a:pt x="2857" y="221"/>
                  </a:lnTo>
                  <a:lnTo>
                    <a:pt x="2857" y="216"/>
                  </a:lnTo>
                  <a:lnTo>
                    <a:pt x="2880" y="216"/>
                  </a:lnTo>
                  <a:lnTo>
                    <a:pt x="2880" y="221"/>
                  </a:lnTo>
                  <a:close/>
                  <a:moveTo>
                    <a:pt x="2841" y="221"/>
                  </a:moveTo>
                  <a:lnTo>
                    <a:pt x="2819" y="221"/>
                  </a:lnTo>
                  <a:lnTo>
                    <a:pt x="2819" y="216"/>
                  </a:lnTo>
                  <a:lnTo>
                    <a:pt x="2841" y="216"/>
                  </a:lnTo>
                  <a:lnTo>
                    <a:pt x="2841" y="221"/>
                  </a:lnTo>
                  <a:close/>
                  <a:moveTo>
                    <a:pt x="2802" y="221"/>
                  </a:moveTo>
                  <a:lnTo>
                    <a:pt x="2780" y="221"/>
                  </a:lnTo>
                  <a:lnTo>
                    <a:pt x="2780" y="216"/>
                  </a:lnTo>
                  <a:lnTo>
                    <a:pt x="2802" y="216"/>
                  </a:lnTo>
                  <a:lnTo>
                    <a:pt x="2802" y="221"/>
                  </a:lnTo>
                  <a:close/>
                  <a:moveTo>
                    <a:pt x="2763" y="221"/>
                  </a:moveTo>
                  <a:lnTo>
                    <a:pt x="2741" y="221"/>
                  </a:lnTo>
                  <a:lnTo>
                    <a:pt x="2741" y="216"/>
                  </a:lnTo>
                  <a:lnTo>
                    <a:pt x="2763" y="216"/>
                  </a:lnTo>
                  <a:lnTo>
                    <a:pt x="2763" y="221"/>
                  </a:lnTo>
                  <a:close/>
                  <a:moveTo>
                    <a:pt x="2724" y="221"/>
                  </a:moveTo>
                  <a:lnTo>
                    <a:pt x="2702" y="221"/>
                  </a:lnTo>
                  <a:lnTo>
                    <a:pt x="2702" y="216"/>
                  </a:lnTo>
                  <a:lnTo>
                    <a:pt x="2724" y="216"/>
                  </a:lnTo>
                  <a:lnTo>
                    <a:pt x="2724" y="221"/>
                  </a:lnTo>
                  <a:close/>
                  <a:moveTo>
                    <a:pt x="2686" y="221"/>
                  </a:moveTo>
                  <a:lnTo>
                    <a:pt x="2663" y="221"/>
                  </a:lnTo>
                  <a:lnTo>
                    <a:pt x="2663" y="216"/>
                  </a:lnTo>
                  <a:lnTo>
                    <a:pt x="2686" y="216"/>
                  </a:lnTo>
                  <a:lnTo>
                    <a:pt x="2686" y="221"/>
                  </a:lnTo>
                  <a:close/>
                  <a:moveTo>
                    <a:pt x="2647" y="221"/>
                  </a:moveTo>
                  <a:lnTo>
                    <a:pt x="2625" y="221"/>
                  </a:lnTo>
                  <a:lnTo>
                    <a:pt x="2625" y="216"/>
                  </a:lnTo>
                  <a:lnTo>
                    <a:pt x="2647" y="216"/>
                  </a:lnTo>
                  <a:lnTo>
                    <a:pt x="2647" y="221"/>
                  </a:lnTo>
                  <a:close/>
                  <a:moveTo>
                    <a:pt x="2608" y="221"/>
                  </a:moveTo>
                  <a:lnTo>
                    <a:pt x="2586" y="221"/>
                  </a:lnTo>
                  <a:lnTo>
                    <a:pt x="2586" y="216"/>
                  </a:lnTo>
                  <a:lnTo>
                    <a:pt x="2608" y="216"/>
                  </a:lnTo>
                  <a:lnTo>
                    <a:pt x="2608" y="221"/>
                  </a:lnTo>
                  <a:close/>
                  <a:moveTo>
                    <a:pt x="2569" y="221"/>
                  </a:moveTo>
                  <a:lnTo>
                    <a:pt x="2547" y="221"/>
                  </a:lnTo>
                  <a:lnTo>
                    <a:pt x="2547" y="216"/>
                  </a:lnTo>
                  <a:lnTo>
                    <a:pt x="2569" y="216"/>
                  </a:lnTo>
                  <a:lnTo>
                    <a:pt x="2569" y="221"/>
                  </a:lnTo>
                  <a:close/>
                  <a:moveTo>
                    <a:pt x="2531" y="221"/>
                  </a:moveTo>
                  <a:lnTo>
                    <a:pt x="2508" y="221"/>
                  </a:lnTo>
                  <a:lnTo>
                    <a:pt x="2508" y="216"/>
                  </a:lnTo>
                  <a:lnTo>
                    <a:pt x="2531" y="216"/>
                  </a:lnTo>
                  <a:lnTo>
                    <a:pt x="2531" y="221"/>
                  </a:lnTo>
                  <a:close/>
                  <a:moveTo>
                    <a:pt x="2491" y="221"/>
                  </a:moveTo>
                  <a:lnTo>
                    <a:pt x="2469" y="221"/>
                  </a:lnTo>
                  <a:lnTo>
                    <a:pt x="2469" y="216"/>
                  </a:lnTo>
                  <a:lnTo>
                    <a:pt x="2491" y="216"/>
                  </a:lnTo>
                  <a:lnTo>
                    <a:pt x="2491" y="221"/>
                  </a:lnTo>
                  <a:close/>
                  <a:moveTo>
                    <a:pt x="2453" y="221"/>
                  </a:moveTo>
                  <a:lnTo>
                    <a:pt x="2430" y="221"/>
                  </a:lnTo>
                  <a:lnTo>
                    <a:pt x="2430" y="216"/>
                  </a:lnTo>
                  <a:lnTo>
                    <a:pt x="2453" y="216"/>
                  </a:lnTo>
                  <a:lnTo>
                    <a:pt x="2453" y="221"/>
                  </a:lnTo>
                  <a:close/>
                  <a:moveTo>
                    <a:pt x="2414" y="221"/>
                  </a:moveTo>
                  <a:lnTo>
                    <a:pt x="2392" y="221"/>
                  </a:lnTo>
                  <a:lnTo>
                    <a:pt x="2392" y="216"/>
                  </a:lnTo>
                  <a:lnTo>
                    <a:pt x="2414" y="216"/>
                  </a:lnTo>
                  <a:lnTo>
                    <a:pt x="2414" y="221"/>
                  </a:lnTo>
                  <a:close/>
                  <a:moveTo>
                    <a:pt x="2375" y="221"/>
                  </a:moveTo>
                  <a:lnTo>
                    <a:pt x="2353" y="221"/>
                  </a:lnTo>
                  <a:lnTo>
                    <a:pt x="2353" y="216"/>
                  </a:lnTo>
                  <a:lnTo>
                    <a:pt x="2375" y="216"/>
                  </a:lnTo>
                  <a:lnTo>
                    <a:pt x="2375" y="221"/>
                  </a:lnTo>
                  <a:close/>
                  <a:moveTo>
                    <a:pt x="2336" y="221"/>
                  </a:moveTo>
                  <a:lnTo>
                    <a:pt x="2314" y="221"/>
                  </a:lnTo>
                  <a:lnTo>
                    <a:pt x="2314" y="216"/>
                  </a:lnTo>
                  <a:lnTo>
                    <a:pt x="2336" y="216"/>
                  </a:lnTo>
                  <a:lnTo>
                    <a:pt x="2336" y="221"/>
                  </a:lnTo>
                  <a:close/>
                  <a:moveTo>
                    <a:pt x="2298" y="221"/>
                  </a:moveTo>
                  <a:lnTo>
                    <a:pt x="2275" y="221"/>
                  </a:lnTo>
                  <a:lnTo>
                    <a:pt x="2275" y="216"/>
                  </a:lnTo>
                  <a:lnTo>
                    <a:pt x="2298" y="216"/>
                  </a:lnTo>
                  <a:lnTo>
                    <a:pt x="2298" y="221"/>
                  </a:lnTo>
                  <a:close/>
                  <a:moveTo>
                    <a:pt x="2259" y="221"/>
                  </a:moveTo>
                  <a:lnTo>
                    <a:pt x="2237" y="221"/>
                  </a:lnTo>
                  <a:lnTo>
                    <a:pt x="2237" y="216"/>
                  </a:lnTo>
                  <a:lnTo>
                    <a:pt x="2259" y="216"/>
                  </a:lnTo>
                  <a:lnTo>
                    <a:pt x="2259" y="221"/>
                  </a:lnTo>
                  <a:close/>
                  <a:moveTo>
                    <a:pt x="2220" y="221"/>
                  </a:moveTo>
                  <a:lnTo>
                    <a:pt x="2198" y="221"/>
                  </a:lnTo>
                  <a:lnTo>
                    <a:pt x="2198" y="216"/>
                  </a:lnTo>
                  <a:lnTo>
                    <a:pt x="2220" y="216"/>
                  </a:lnTo>
                  <a:lnTo>
                    <a:pt x="2220" y="221"/>
                  </a:lnTo>
                  <a:close/>
                  <a:moveTo>
                    <a:pt x="2181" y="221"/>
                  </a:moveTo>
                  <a:lnTo>
                    <a:pt x="2159" y="221"/>
                  </a:lnTo>
                  <a:lnTo>
                    <a:pt x="2159" y="216"/>
                  </a:lnTo>
                  <a:lnTo>
                    <a:pt x="2181" y="216"/>
                  </a:lnTo>
                  <a:lnTo>
                    <a:pt x="2181" y="221"/>
                  </a:lnTo>
                  <a:close/>
                  <a:moveTo>
                    <a:pt x="2142" y="221"/>
                  </a:moveTo>
                  <a:lnTo>
                    <a:pt x="2120" y="221"/>
                  </a:lnTo>
                  <a:lnTo>
                    <a:pt x="2120" y="216"/>
                  </a:lnTo>
                  <a:lnTo>
                    <a:pt x="2142" y="216"/>
                  </a:lnTo>
                  <a:lnTo>
                    <a:pt x="2142" y="221"/>
                  </a:lnTo>
                  <a:close/>
                  <a:moveTo>
                    <a:pt x="2103" y="221"/>
                  </a:moveTo>
                  <a:lnTo>
                    <a:pt x="2081" y="221"/>
                  </a:lnTo>
                  <a:lnTo>
                    <a:pt x="2081" y="216"/>
                  </a:lnTo>
                  <a:lnTo>
                    <a:pt x="2103" y="216"/>
                  </a:lnTo>
                  <a:lnTo>
                    <a:pt x="2103" y="221"/>
                  </a:lnTo>
                  <a:close/>
                  <a:moveTo>
                    <a:pt x="2065" y="221"/>
                  </a:moveTo>
                  <a:lnTo>
                    <a:pt x="2042" y="221"/>
                  </a:lnTo>
                  <a:lnTo>
                    <a:pt x="2042" y="216"/>
                  </a:lnTo>
                  <a:lnTo>
                    <a:pt x="2065" y="216"/>
                  </a:lnTo>
                  <a:lnTo>
                    <a:pt x="2065" y="221"/>
                  </a:lnTo>
                  <a:close/>
                  <a:moveTo>
                    <a:pt x="2026" y="221"/>
                  </a:moveTo>
                  <a:lnTo>
                    <a:pt x="2004" y="221"/>
                  </a:lnTo>
                  <a:lnTo>
                    <a:pt x="2004" y="216"/>
                  </a:lnTo>
                  <a:lnTo>
                    <a:pt x="2026" y="216"/>
                  </a:lnTo>
                  <a:lnTo>
                    <a:pt x="2026" y="221"/>
                  </a:lnTo>
                  <a:close/>
                  <a:moveTo>
                    <a:pt x="1987" y="221"/>
                  </a:moveTo>
                  <a:lnTo>
                    <a:pt x="1965" y="221"/>
                  </a:lnTo>
                  <a:lnTo>
                    <a:pt x="1965" y="216"/>
                  </a:lnTo>
                  <a:lnTo>
                    <a:pt x="1987" y="216"/>
                  </a:lnTo>
                  <a:lnTo>
                    <a:pt x="1987" y="221"/>
                  </a:lnTo>
                  <a:close/>
                  <a:moveTo>
                    <a:pt x="1948" y="221"/>
                  </a:moveTo>
                  <a:lnTo>
                    <a:pt x="1926" y="221"/>
                  </a:lnTo>
                  <a:lnTo>
                    <a:pt x="1926" y="216"/>
                  </a:lnTo>
                  <a:lnTo>
                    <a:pt x="1948" y="216"/>
                  </a:lnTo>
                  <a:lnTo>
                    <a:pt x="1948" y="221"/>
                  </a:lnTo>
                  <a:close/>
                  <a:moveTo>
                    <a:pt x="1909" y="221"/>
                  </a:moveTo>
                  <a:lnTo>
                    <a:pt x="1887" y="221"/>
                  </a:lnTo>
                  <a:lnTo>
                    <a:pt x="1887" y="216"/>
                  </a:lnTo>
                  <a:lnTo>
                    <a:pt x="1909" y="216"/>
                  </a:lnTo>
                  <a:lnTo>
                    <a:pt x="1909" y="221"/>
                  </a:lnTo>
                  <a:close/>
                  <a:moveTo>
                    <a:pt x="1871" y="221"/>
                  </a:moveTo>
                  <a:lnTo>
                    <a:pt x="1849" y="221"/>
                  </a:lnTo>
                  <a:lnTo>
                    <a:pt x="1849" y="216"/>
                  </a:lnTo>
                  <a:lnTo>
                    <a:pt x="1871" y="216"/>
                  </a:lnTo>
                  <a:lnTo>
                    <a:pt x="1871" y="221"/>
                  </a:lnTo>
                  <a:close/>
                  <a:moveTo>
                    <a:pt x="1832" y="221"/>
                  </a:moveTo>
                  <a:lnTo>
                    <a:pt x="1809" y="221"/>
                  </a:lnTo>
                  <a:lnTo>
                    <a:pt x="1809" y="216"/>
                  </a:lnTo>
                  <a:lnTo>
                    <a:pt x="1832" y="216"/>
                  </a:lnTo>
                  <a:lnTo>
                    <a:pt x="1832" y="221"/>
                  </a:lnTo>
                  <a:close/>
                  <a:moveTo>
                    <a:pt x="1793" y="221"/>
                  </a:moveTo>
                  <a:lnTo>
                    <a:pt x="1771" y="221"/>
                  </a:lnTo>
                  <a:lnTo>
                    <a:pt x="1771" y="216"/>
                  </a:lnTo>
                  <a:lnTo>
                    <a:pt x="1793" y="216"/>
                  </a:lnTo>
                  <a:lnTo>
                    <a:pt x="1793" y="221"/>
                  </a:lnTo>
                  <a:close/>
                  <a:moveTo>
                    <a:pt x="1754" y="221"/>
                  </a:moveTo>
                  <a:lnTo>
                    <a:pt x="1732" y="221"/>
                  </a:lnTo>
                  <a:lnTo>
                    <a:pt x="1732" y="216"/>
                  </a:lnTo>
                  <a:lnTo>
                    <a:pt x="1754" y="216"/>
                  </a:lnTo>
                  <a:lnTo>
                    <a:pt x="1754" y="221"/>
                  </a:lnTo>
                  <a:close/>
                  <a:moveTo>
                    <a:pt x="1715" y="221"/>
                  </a:moveTo>
                  <a:lnTo>
                    <a:pt x="1693" y="221"/>
                  </a:lnTo>
                  <a:lnTo>
                    <a:pt x="1693" y="216"/>
                  </a:lnTo>
                  <a:lnTo>
                    <a:pt x="1715" y="216"/>
                  </a:lnTo>
                  <a:lnTo>
                    <a:pt x="1715" y="221"/>
                  </a:lnTo>
                  <a:close/>
                  <a:moveTo>
                    <a:pt x="1676" y="221"/>
                  </a:moveTo>
                  <a:lnTo>
                    <a:pt x="1654" y="221"/>
                  </a:lnTo>
                  <a:lnTo>
                    <a:pt x="1654" y="216"/>
                  </a:lnTo>
                  <a:lnTo>
                    <a:pt x="1676" y="216"/>
                  </a:lnTo>
                  <a:lnTo>
                    <a:pt x="1676" y="221"/>
                  </a:lnTo>
                  <a:close/>
                  <a:moveTo>
                    <a:pt x="1638" y="221"/>
                  </a:moveTo>
                  <a:lnTo>
                    <a:pt x="1616" y="221"/>
                  </a:lnTo>
                  <a:lnTo>
                    <a:pt x="1616" y="216"/>
                  </a:lnTo>
                  <a:lnTo>
                    <a:pt x="1638" y="216"/>
                  </a:lnTo>
                  <a:lnTo>
                    <a:pt x="1638" y="221"/>
                  </a:lnTo>
                  <a:close/>
                  <a:moveTo>
                    <a:pt x="1599" y="221"/>
                  </a:moveTo>
                  <a:lnTo>
                    <a:pt x="1577" y="221"/>
                  </a:lnTo>
                  <a:lnTo>
                    <a:pt x="1577" y="216"/>
                  </a:lnTo>
                  <a:lnTo>
                    <a:pt x="1599" y="216"/>
                  </a:lnTo>
                  <a:lnTo>
                    <a:pt x="1599" y="221"/>
                  </a:lnTo>
                  <a:close/>
                  <a:moveTo>
                    <a:pt x="1560" y="221"/>
                  </a:moveTo>
                  <a:lnTo>
                    <a:pt x="1538" y="221"/>
                  </a:lnTo>
                  <a:lnTo>
                    <a:pt x="1538" y="216"/>
                  </a:lnTo>
                  <a:lnTo>
                    <a:pt x="1560" y="216"/>
                  </a:lnTo>
                  <a:lnTo>
                    <a:pt x="1560" y="221"/>
                  </a:lnTo>
                  <a:close/>
                  <a:moveTo>
                    <a:pt x="1521" y="221"/>
                  </a:moveTo>
                  <a:lnTo>
                    <a:pt x="1499" y="221"/>
                  </a:lnTo>
                  <a:lnTo>
                    <a:pt x="1499" y="216"/>
                  </a:lnTo>
                  <a:lnTo>
                    <a:pt x="1521" y="216"/>
                  </a:lnTo>
                  <a:lnTo>
                    <a:pt x="1521" y="221"/>
                  </a:lnTo>
                  <a:close/>
                  <a:moveTo>
                    <a:pt x="1482" y="221"/>
                  </a:moveTo>
                  <a:lnTo>
                    <a:pt x="1460" y="221"/>
                  </a:lnTo>
                  <a:lnTo>
                    <a:pt x="1460" y="216"/>
                  </a:lnTo>
                  <a:lnTo>
                    <a:pt x="1482" y="216"/>
                  </a:lnTo>
                  <a:lnTo>
                    <a:pt x="1482" y="221"/>
                  </a:lnTo>
                  <a:close/>
                  <a:moveTo>
                    <a:pt x="1443" y="221"/>
                  </a:moveTo>
                  <a:lnTo>
                    <a:pt x="1421" y="221"/>
                  </a:lnTo>
                  <a:lnTo>
                    <a:pt x="1421" y="216"/>
                  </a:lnTo>
                  <a:lnTo>
                    <a:pt x="1443" y="216"/>
                  </a:lnTo>
                  <a:lnTo>
                    <a:pt x="1443" y="221"/>
                  </a:lnTo>
                  <a:close/>
                  <a:moveTo>
                    <a:pt x="1405" y="221"/>
                  </a:moveTo>
                  <a:lnTo>
                    <a:pt x="1383" y="221"/>
                  </a:lnTo>
                  <a:lnTo>
                    <a:pt x="1383" y="216"/>
                  </a:lnTo>
                  <a:lnTo>
                    <a:pt x="1405" y="216"/>
                  </a:lnTo>
                  <a:lnTo>
                    <a:pt x="1405" y="221"/>
                  </a:lnTo>
                  <a:close/>
                  <a:moveTo>
                    <a:pt x="1366" y="221"/>
                  </a:moveTo>
                  <a:lnTo>
                    <a:pt x="1344" y="221"/>
                  </a:lnTo>
                  <a:lnTo>
                    <a:pt x="1344" y="216"/>
                  </a:lnTo>
                  <a:lnTo>
                    <a:pt x="1366" y="216"/>
                  </a:lnTo>
                  <a:lnTo>
                    <a:pt x="1366" y="221"/>
                  </a:lnTo>
                  <a:close/>
                  <a:moveTo>
                    <a:pt x="1327" y="221"/>
                  </a:moveTo>
                  <a:lnTo>
                    <a:pt x="1305" y="221"/>
                  </a:lnTo>
                  <a:lnTo>
                    <a:pt x="1305" y="216"/>
                  </a:lnTo>
                  <a:lnTo>
                    <a:pt x="1327" y="216"/>
                  </a:lnTo>
                  <a:lnTo>
                    <a:pt x="1327" y="221"/>
                  </a:lnTo>
                  <a:close/>
                  <a:moveTo>
                    <a:pt x="1288" y="221"/>
                  </a:moveTo>
                  <a:lnTo>
                    <a:pt x="1266" y="221"/>
                  </a:lnTo>
                  <a:lnTo>
                    <a:pt x="1266" y="216"/>
                  </a:lnTo>
                  <a:lnTo>
                    <a:pt x="1288" y="216"/>
                  </a:lnTo>
                  <a:lnTo>
                    <a:pt x="1288" y="221"/>
                  </a:lnTo>
                  <a:close/>
                  <a:moveTo>
                    <a:pt x="1250" y="221"/>
                  </a:moveTo>
                  <a:lnTo>
                    <a:pt x="1227" y="221"/>
                  </a:lnTo>
                  <a:lnTo>
                    <a:pt x="1227" y="216"/>
                  </a:lnTo>
                  <a:lnTo>
                    <a:pt x="1250" y="216"/>
                  </a:lnTo>
                  <a:lnTo>
                    <a:pt x="1250" y="221"/>
                  </a:lnTo>
                  <a:close/>
                  <a:moveTo>
                    <a:pt x="1211" y="221"/>
                  </a:moveTo>
                  <a:lnTo>
                    <a:pt x="1189" y="221"/>
                  </a:lnTo>
                  <a:lnTo>
                    <a:pt x="1189" y="216"/>
                  </a:lnTo>
                  <a:lnTo>
                    <a:pt x="1211" y="216"/>
                  </a:lnTo>
                  <a:lnTo>
                    <a:pt x="1211" y="221"/>
                  </a:lnTo>
                  <a:close/>
                  <a:moveTo>
                    <a:pt x="1172" y="221"/>
                  </a:moveTo>
                  <a:lnTo>
                    <a:pt x="1150" y="221"/>
                  </a:lnTo>
                  <a:lnTo>
                    <a:pt x="1150" y="216"/>
                  </a:lnTo>
                  <a:lnTo>
                    <a:pt x="1172" y="216"/>
                  </a:lnTo>
                  <a:lnTo>
                    <a:pt x="1172" y="221"/>
                  </a:lnTo>
                  <a:close/>
                  <a:moveTo>
                    <a:pt x="1133" y="221"/>
                  </a:moveTo>
                  <a:lnTo>
                    <a:pt x="1111" y="221"/>
                  </a:lnTo>
                  <a:lnTo>
                    <a:pt x="1111" y="216"/>
                  </a:lnTo>
                  <a:lnTo>
                    <a:pt x="1133" y="216"/>
                  </a:lnTo>
                  <a:lnTo>
                    <a:pt x="1133" y="221"/>
                  </a:lnTo>
                  <a:close/>
                  <a:moveTo>
                    <a:pt x="1094" y="221"/>
                  </a:moveTo>
                  <a:lnTo>
                    <a:pt x="1072" y="221"/>
                  </a:lnTo>
                  <a:lnTo>
                    <a:pt x="1072" y="216"/>
                  </a:lnTo>
                  <a:lnTo>
                    <a:pt x="1094" y="216"/>
                  </a:lnTo>
                  <a:lnTo>
                    <a:pt x="1094" y="221"/>
                  </a:lnTo>
                  <a:close/>
                  <a:moveTo>
                    <a:pt x="1055" y="221"/>
                  </a:moveTo>
                  <a:lnTo>
                    <a:pt x="1033" y="221"/>
                  </a:lnTo>
                  <a:lnTo>
                    <a:pt x="1033" y="216"/>
                  </a:lnTo>
                  <a:lnTo>
                    <a:pt x="1055" y="216"/>
                  </a:lnTo>
                  <a:lnTo>
                    <a:pt x="1055" y="221"/>
                  </a:lnTo>
                  <a:close/>
                  <a:moveTo>
                    <a:pt x="1017" y="221"/>
                  </a:moveTo>
                  <a:lnTo>
                    <a:pt x="994" y="221"/>
                  </a:lnTo>
                  <a:lnTo>
                    <a:pt x="994" y="216"/>
                  </a:lnTo>
                  <a:lnTo>
                    <a:pt x="1017" y="216"/>
                  </a:lnTo>
                  <a:lnTo>
                    <a:pt x="1017" y="221"/>
                  </a:lnTo>
                  <a:close/>
                  <a:moveTo>
                    <a:pt x="978" y="221"/>
                  </a:moveTo>
                  <a:lnTo>
                    <a:pt x="956" y="221"/>
                  </a:lnTo>
                  <a:lnTo>
                    <a:pt x="956" y="216"/>
                  </a:lnTo>
                  <a:lnTo>
                    <a:pt x="978" y="216"/>
                  </a:lnTo>
                  <a:lnTo>
                    <a:pt x="978" y="221"/>
                  </a:lnTo>
                  <a:close/>
                  <a:moveTo>
                    <a:pt x="939" y="221"/>
                  </a:moveTo>
                  <a:lnTo>
                    <a:pt x="917" y="221"/>
                  </a:lnTo>
                  <a:lnTo>
                    <a:pt x="917" y="216"/>
                  </a:lnTo>
                  <a:lnTo>
                    <a:pt x="939" y="216"/>
                  </a:lnTo>
                  <a:lnTo>
                    <a:pt x="939" y="221"/>
                  </a:lnTo>
                  <a:close/>
                  <a:moveTo>
                    <a:pt x="900" y="221"/>
                  </a:moveTo>
                  <a:lnTo>
                    <a:pt x="878" y="221"/>
                  </a:lnTo>
                  <a:lnTo>
                    <a:pt x="878" y="216"/>
                  </a:lnTo>
                  <a:lnTo>
                    <a:pt x="900" y="216"/>
                  </a:lnTo>
                  <a:lnTo>
                    <a:pt x="900" y="221"/>
                  </a:lnTo>
                  <a:close/>
                  <a:moveTo>
                    <a:pt x="861" y="221"/>
                  </a:moveTo>
                  <a:lnTo>
                    <a:pt x="839" y="221"/>
                  </a:lnTo>
                  <a:lnTo>
                    <a:pt x="839" y="216"/>
                  </a:lnTo>
                  <a:lnTo>
                    <a:pt x="861" y="216"/>
                  </a:lnTo>
                  <a:lnTo>
                    <a:pt x="861" y="221"/>
                  </a:lnTo>
                  <a:close/>
                  <a:moveTo>
                    <a:pt x="823" y="221"/>
                  </a:moveTo>
                  <a:lnTo>
                    <a:pt x="801" y="221"/>
                  </a:lnTo>
                  <a:lnTo>
                    <a:pt x="801" y="216"/>
                  </a:lnTo>
                  <a:lnTo>
                    <a:pt x="823" y="216"/>
                  </a:lnTo>
                  <a:lnTo>
                    <a:pt x="823" y="221"/>
                  </a:lnTo>
                  <a:close/>
                  <a:moveTo>
                    <a:pt x="784" y="221"/>
                  </a:moveTo>
                  <a:lnTo>
                    <a:pt x="761" y="221"/>
                  </a:lnTo>
                  <a:lnTo>
                    <a:pt x="761" y="216"/>
                  </a:lnTo>
                  <a:lnTo>
                    <a:pt x="784" y="216"/>
                  </a:lnTo>
                  <a:lnTo>
                    <a:pt x="784" y="221"/>
                  </a:lnTo>
                  <a:close/>
                  <a:moveTo>
                    <a:pt x="745" y="221"/>
                  </a:moveTo>
                  <a:lnTo>
                    <a:pt x="723" y="221"/>
                  </a:lnTo>
                  <a:lnTo>
                    <a:pt x="723" y="216"/>
                  </a:lnTo>
                  <a:lnTo>
                    <a:pt x="745" y="216"/>
                  </a:lnTo>
                  <a:lnTo>
                    <a:pt x="745" y="221"/>
                  </a:lnTo>
                  <a:close/>
                  <a:moveTo>
                    <a:pt x="706" y="221"/>
                  </a:moveTo>
                  <a:lnTo>
                    <a:pt x="684" y="221"/>
                  </a:lnTo>
                  <a:lnTo>
                    <a:pt x="684" y="216"/>
                  </a:lnTo>
                  <a:lnTo>
                    <a:pt x="706" y="216"/>
                  </a:lnTo>
                  <a:lnTo>
                    <a:pt x="706" y="221"/>
                  </a:lnTo>
                  <a:close/>
                  <a:moveTo>
                    <a:pt x="667" y="221"/>
                  </a:moveTo>
                  <a:lnTo>
                    <a:pt x="645" y="221"/>
                  </a:lnTo>
                  <a:lnTo>
                    <a:pt x="645" y="216"/>
                  </a:lnTo>
                  <a:lnTo>
                    <a:pt x="667" y="216"/>
                  </a:lnTo>
                  <a:lnTo>
                    <a:pt x="667" y="221"/>
                  </a:lnTo>
                  <a:close/>
                  <a:moveTo>
                    <a:pt x="629" y="221"/>
                  </a:moveTo>
                  <a:lnTo>
                    <a:pt x="606" y="221"/>
                  </a:lnTo>
                  <a:lnTo>
                    <a:pt x="606" y="216"/>
                  </a:lnTo>
                  <a:lnTo>
                    <a:pt x="629" y="216"/>
                  </a:lnTo>
                  <a:lnTo>
                    <a:pt x="629" y="221"/>
                  </a:lnTo>
                  <a:close/>
                  <a:moveTo>
                    <a:pt x="590" y="221"/>
                  </a:moveTo>
                  <a:lnTo>
                    <a:pt x="568" y="221"/>
                  </a:lnTo>
                  <a:lnTo>
                    <a:pt x="568" y="216"/>
                  </a:lnTo>
                  <a:lnTo>
                    <a:pt x="590" y="216"/>
                  </a:lnTo>
                  <a:lnTo>
                    <a:pt x="590" y="221"/>
                  </a:lnTo>
                  <a:close/>
                  <a:moveTo>
                    <a:pt x="551" y="221"/>
                  </a:moveTo>
                  <a:lnTo>
                    <a:pt x="529" y="221"/>
                  </a:lnTo>
                  <a:lnTo>
                    <a:pt x="529" y="216"/>
                  </a:lnTo>
                  <a:lnTo>
                    <a:pt x="551" y="216"/>
                  </a:lnTo>
                  <a:lnTo>
                    <a:pt x="551" y="221"/>
                  </a:lnTo>
                  <a:close/>
                  <a:moveTo>
                    <a:pt x="512" y="221"/>
                  </a:moveTo>
                  <a:lnTo>
                    <a:pt x="490" y="221"/>
                  </a:lnTo>
                  <a:lnTo>
                    <a:pt x="490" y="216"/>
                  </a:lnTo>
                  <a:lnTo>
                    <a:pt x="512" y="216"/>
                  </a:lnTo>
                  <a:lnTo>
                    <a:pt x="512" y="221"/>
                  </a:lnTo>
                  <a:close/>
                  <a:moveTo>
                    <a:pt x="473" y="221"/>
                  </a:moveTo>
                  <a:lnTo>
                    <a:pt x="451" y="221"/>
                  </a:lnTo>
                  <a:lnTo>
                    <a:pt x="451" y="216"/>
                  </a:lnTo>
                  <a:lnTo>
                    <a:pt x="473" y="216"/>
                  </a:lnTo>
                  <a:lnTo>
                    <a:pt x="473" y="221"/>
                  </a:lnTo>
                  <a:close/>
                  <a:moveTo>
                    <a:pt x="434" y="221"/>
                  </a:moveTo>
                  <a:lnTo>
                    <a:pt x="412" y="221"/>
                  </a:lnTo>
                  <a:lnTo>
                    <a:pt x="412" y="216"/>
                  </a:lnTo>
                  <a:lnTo>
                    <a:pt x="434" y="216"/>
                  </a:lnTo>
                  <a:lnTo>
                    <a:pt x="434" y="221"/>
                  </a:lnTo>
                  <a:close/>
                  <a:moveTo>
                    <a:pt x="396" y="221"/>
                  </a:moveTo>
                  <a:lnTo>
                    <a:pt x="373" y="221"/>
                  </a:lnTo>
                  <a:lnTo>
                    <a:pt x="373" y="216"/>
                  </a:lnTo>
                  <a:lnTo>
                    <a:pt x="396" y="216"/>
                  </a:lnTo>
                  <a:lnTo>
                    <a:pt x="396" y="221"/>
                  </a:lnTo>
                  <a:close/>
                  <a:moveTo>
                    <a:pt x="357" y="221"/>
                  </a:moveTo>
                  <a:lnTo>
                    <a:pt x="335" y="221"/>
                  </a:lnTo>
                  <a:lnTo>
                    <a:pt x="335" y="216"/>
                  </a:lnTo>
                  <a:lnTo>
                    <a:pt x="357" y="216"/>
                  </a:lnTo>
                  <a:lnTo>
                    <a:pt x="357" y="221"/>
                  </a:lnTo>
                  <a:close/>
                  <a:moveTo>
                    <a:pt x="318" y="221"/>
                  </a:moveTo>
                  <a:lnTo>
                    <a:pt x="296" y="221"/>
                  </a:lnTo>
                  <a:lnTo>
                    <a:pt x="296" y="216"/>
                  </a:lnTo>
                  <a:lnTo>
                    <a:pt x="318" y="216"/>
                  </a:lnTo>
                  <a:lnTo>
                    <a:pt x="318" y="221"/>
                  </a:lnTo>
                  <a:close/>
                  <a:moveTo>
                    <a:pt x="279" y="221"/>
                  </a:moveTo>
                  <a:lnTo>
                    <a:pt x="257" y="221"/>
                  </a:lnTo>
                  <a:lnTo>
                    <a:pt x="257" y="216"/>
                  </a:lnTo>
                  <a:lnTo>
                    <a:pt x="279" y="216"/>
                  </a:lnTo>
                  <a:lnTo>
                    <a:pt x="279" y="221"/>
                  </a:lnTo>
                  <a:close/>
                  <a:moveTo>
                    <a:pt x="240" y="221"/>
                  </a:moveTo>
                  <a:lnTo>
                    <a:pt x="218" y="221"/>
                  </a:lnTo>
                  <a:lnTo>
                    <a:pt x="218" y="216"/>
                  </a:lnTo>
                  <a:lnTo>
                    <a:pt x="240" y="216"/>
                  </a:lnTo>
                  <a:lnTo>
                    <a:pt x="240" y="221"/>
                  </a:lnTo>
                  <a:close/>
                  <a:moveTo>
                    <a:pt x="202" y="221"/>
                  </a:moveTo>
                  <a:lnTo>
                    <a:pt x="179" y="221"/>
                  </a:lnTo>
                  <a:lnTo>
                    <a:pt x="179" y="216"/>
                  </a:lnTo>
                  <a:lnTo>
                    <a:pt x="202" y="216"/>
                  </a:lnTo>
                  <a:lnTo>
                    <a:pt x="202" y="221"/>
                  </a:lnTo>
                  <a:close/>
                  <a:moveTo>
                    <a:pt x="163" y="221"/>
                  </a:moveTo>
                  <a:lnTo>
                    <a:pt x="141" y="221"/>
                  </a:lnTo>
                  <a:lnTo>
                    <a:pt x="141" y="216"/>
                  </a:lnTo>
                  <a:lnTo>
                    <a:pt x="163" y="216"/>
                  </a:lnTo>
                  <a:lnTo>
                    <a:pt x="163" y="221"/>
                  </a:lnTo>
                  <a:close/>
                  <a:moveTo>
                    <a:pt x="124" y="221"/>
                  </a:moveTo>
                  <a:lnTo>
                    <a:pt x="102" y="221"/>
                  </a:lnTo>
                  <a:lnTo>
                    <a:pt x="102" y="216"/>
                  </a:lnTo>
                  <a:lnTo>
                    <a:pt x="124" y="216"/>
                  </a:lnTo>
                  <a:lnTo>
                    <a:pt x="124" y="221"/>
                  </a:lnTo>
                  <a:close/>
                  <a:moveTo>
                    <a:pt x="85" y="221"/>
                  </a:moveTo>
                  <a:lnTo>
                    <a:pt x="63" y="221"/>
                  </a:lnTo>
                  <a:lnTo>
                    <a:pt x="63" y="216"/>
                  </a:lnTo>
                  <a:lnTo>
                    <a:pt x="85" y="216"/>
                  </a:lnTo>
                  <a:lnTo>
                    <a:pt x="85" y="221"/>
                  </a:lnTo>
                  <a:close/>
                  <a:moveTo>
                    <a:pt x="46" y="221"/>
                  </a:moveTo>
                  <a:lnTo>
                    <a:pt x="24" y="221"/>
                  </a:lnTo>
                  <a:lnTo>
                    <a:pt x="24" y="216"/>
                  </a:lnTo>
                  <a:lnTo>
                    <a:pt x="46" y="216"/>
                  </a:lnTo>
                  <a:lnTo>
                    <a:pt x="46" y="221"/>
                  </a:lnTo>
                  <a:close/>
                  <a:moveTo>
                    <a:pt x="7" y="221"/>
                  </a:moveTo>
                  <a:lnTo>
                    <a:pt x="3" y="221"/>
                  </a:lnTo>
                  <a:lnTo>
                    <a:pt x="3" y="216"/>
                  </a:lnTo>
                  <a:lnTo>
                    <a:pt x="7" y="216"/>
                  </a:lnTo>
                  <a:lnTo>
                    <a:pt x="7" y="221"/>
                  </a:lnTo>
                  <a:close/>
                </a:path>
              </a:pathLst>
            </a:custGeom>
            <a:noFill/>
            <a:ln w="0" cap="flat">
              <a:solidFill>
                <a:srgbClr val="9C9C9C"/>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1" name="Rectangle 27"/>
            <p:cNvSpPr>
              <a:spLocks noChangeArrowheads="1"/>
            </p:cNvSpPr>
            <p:nvPr/>
          </p:nvSpPr>
          <p:spPr bwMode="auto">
            <a:xfrm>
              <a:off x="2693797" y="6070363"/>
              <a:ext cx="2610051"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005374"/>
                  </a:solidFill>
                  <a:latin typeface="Arial" pitchFamily="34" charset="0"/>
                </a:rPr>
                <a:t>Auftragsabwicklungsprozess (Ausführungssystem)</a:t>
              </a:r>
              <a:endParaRPr lang="de-DE" sz="1600" kern="0" dirty="0">
                <a:solidFill>
                  <a:srgbClr val="005374"/>
                </a:solidFill>
                <a:latin typeface="Arial" pitchFamily="34" charset="0"/>
              </a:endParaRPr>
            </a:p>
          </p:txBody>
        </p:sp>
        <p:sp>
          <p:nvSpPr>
            <p:cNvPr id="32" name="Freeform 28"/>
            <p:cNvSpPr>
              <a:spLocks/>
            </p:cNvSpPr>
            <p:nvPr/>
          </p:nvSpPr>
          <p:spPr bwMode="auto">
            <a:xfrm>
              <a:off x="2033426" y="2977402"/>
              <a:ext cx="1084482" cy="260124"/>
            </a:xfrm>
            <a:custGeom>
              <a:avLst/>
              <a:gdLst/>
              <a:ahLst/>
              <a:cxnLst>
                <a:cxn ang="0">
                  <a:pos x="0" y="0"/>
                </a:cxn>
                <a:cxn ang="0">
                  <a:pos x="839" y="0"/>
                </a:cxn>
                <a:cxn ang="0">
                  <a:pos x="941" y="114"/>
                </a:cxn>
                <a:cxn ang="0">
                  <a:pos x="839" y="228"/>
                </a:cxn>
                <a:cxn ang="0">
                  <a:pos x="0" y="228"/>
                </a:cxn>
                <a:cxn ang="0">
                  <a:pos x="0" y="0"/>
                </a:cxn>
              </a:cxnLst>
              <a:rect l="0" t="0" r="r" b="b"/>
              <a:pathLst>
                <a:path w="941" h="228">
                  <a:moveTo>
                    <a:pt x="0" y="0"/>
                  </a:moveTo>
                  <a:lnTo>
                    <a:pt x="839" y="0"/>
                  </a:lnTo>
                  <a:lnTo>
                    <a:pt x="941" y="114"/>
                  </a:lnTo>
                  <a:lnTo>
                    <a:pt x="839" y="228"/>
                  </a:lnTo>
                  <a:lnTo>
                    <a:pt x="0" y="228"/>
                  </a:lnTo>
                  <a:lnTo>
                    <a:pt x="0" y="0"/>
                  </a:lnTo>
                  <a:close/>
                </a:path>
              </a:pathLst>
            </a:custGeom>
            <a:solidFill>
              <a:srgbClr val="00549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3" name="Rectangle 29"/>
            <p:cNvSpPr>
              <a:spLocks noChangeArrowheads="1"/>
            </p:cNvSpPr>
            <p:nvPr/>
          </p:nvSpPr>
          <p:spPr bwMode="auto">
            <a:xfrm>
              <a:off x="2111795" y="3039010"/>
              <a:ext cx="644395"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FFFFFF"/>
                  </a:solidFill>
                  <a:latin typeface="Arial" pitchFamily="34" charset="0"/>
                </a:rPr>
                <a:t>Beschaffung</a:t>
              </a:r>
              <a:endParaRPr lang="de-DE" sz="1600" kern="0" dirty="0">
                <a:solidFill>
                  <a:srgbClr val="080808"/>
                </a:solidFill>
                <a:latin typeface="Arial" pitchFamily="34" charset="0"/>
              </a:endParaRPr>
            </a:p>
          </p:txBody>
        </p:sp>
        <p:sp>
          <p:nvSpPr>
            <p:cNvPr id="34" name="Freeform 30"/>
            <p:cNvSpPr>
              <a:spLocks/>
            </p:cNvSpPr>
            <p:nvPr/>
          </p:nvSpPr>
          <p:spPr bwMode="auto">
            <a:xfrm>
              <a:off x="3137500" y="2977402"/>
              <a:ext cx="1060280" cy="265828"/>
            </a:xfrm>
            <a:custGeom>
              <a:avLst/>
              <a:gdLst/>
              <a:ahLst/>
              <a:cxnLst>
                <a:cxn ang="0">
                  <a:pos x="0" y="0"/>
                </a:cxn>
                <a:cxn ang="0">
                  <a:pos x="819" y="0"/>
                </a:cxn>
                <a:cxn ang="0">
                  <a:pos x="920" y="117"/>
                </a:cxn>
                <a:cxn ang="0">
                  <a:pos x="819" y="233"/>
                </a:cxn>
                <a:cxn ang="0">
                  <a:pos x="0" y="233"/>
                </a:cxn>
                <a:cxn ang="0">
                  <a:pos x="100" y="117"/>
                </a:cxn>
                <a:cxn ang="0">
                  <a:pos x="0" y="0"/>
                </a:cxn>
              </a:cxnLst>
              <a:rect l="0" t="0" r="r" b="b"/>
              <a:pathLst>
                <a:path w="920" h="233">
                  <a:moveTo>
                    <a:pt x="0" y="0"/>
                  </a:moveTo>
                  <a:lnTo>
                    <a:pt x="819" y="0"/>
                  </a:lnTo>
                  <a:lnTo>
                    <a:pt x="920" y="117"/>
                  </a:lnTo>
                  <a:lnTo>
                    <a:pt x="819" y="233"/>
                  </a:lnTo>
                  <a:lnTo>
                    <a:pt x="0" y="233"/>
                  </a:lnTo>
                  <a:lnTo>
                    <a:pt x="100" y="117"/>
                  </a:lnTo>
                  <a:lnTo>
                    <a:pt x="0" y="0"/>
                  </a:lnTo>
                  <a:close/>
                </a:path>
              </a:pathLst>
            </a:custGeom>
            <a:solidFill>
              <a:srgbClr val="00549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5" name="Freeform 31"/>
            <p:cNvSpPr>
              <a:spLocks/>
            </p:cNvSpPr>
            <p:nvPr/>
          </p:nvSpPr>
          <p:spPr bwMode="auto">
            <a:xfrm>
              <a:off x="4223135" y="2977402"/>
              <a:ext cx="1059127" cy="265828"/>
            </a:xfrm>
            <a:custGeom>
              <a:avLst/>
              <a:gdLst/>
              <a:ahLst/>
              <a:cxnLst>
                <a:cxn ang="0">
                  <a:pos x="0" y="0"/>
                </a:cxn>
                <a:cxn ang="0">
                  <a:pos x="819" y="0"/>
                </a:cxn>
                <a:cxn ang="0">
                  <a:pos x="919" y="117"/>
                </a:cxn>
                <a:cxn ang="0">
                  <a:pos x="819" y="233"/>
                </a:cxn>
                <a:cxn ang="0">
                  <a:pos x="0" y="233"/>
                </a:cxn>
                <a:cxn ang="0">
                  <a:pos x="100" y="117"/>
                </a:cxn>
                <a:cxn ang="0">
                  <a:pos x="0" y="0"/>
                </a:cxn>
              </a:cxnLst>
              <a:rect l="0" t="0" r="r" b="b"/>
              <a:pathLst>
                <a:path w="919" h="233">
                  <a:moveTo>
                    <a:pt x="0" y="0"/>
                  </a:moveTo>
                  <a:lnTo>
                    <a:pt x="819" y="0"/>
                  </a:lnTo>
                  <a:lnTo>
                    <a:pt x="919" y="117"/>
                  </a:lnTo>
                  <a:lnTo>
                    <a:pt x="819" y="233"/>
                  </a:lnTo>
                  <a:lnTo>
                    <a:pt x="0" y="233"/>
                  </a:lnTo>
                  <a:lnTo>
                    <a:pt x="100" y="117"/>
                  </a:lnTo>
                  <a:lnTo>
                    <a:pt x="0" y="0"/>
                  </a:lnTo>
                  <a:close/>
                </a:path>
              </a:pathLst>
            </a:custGeom>
            <a:solidFill>
              <a:srgbClr val="00549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6" name="Freeform 32"/>
            <p:cNvSpPr>
              <a:spLocks/>
            </p:cNvSpPr>
            <p:nvPr/>
          </p:nvSpPr>
          <p:spPr bwMode="auto">
            <a:xfrm>
              <a:off x="5294939" y="2971697"/>
              <a:ext cx="1066042" cy="265828"/>
            </a:xfrm>
            <a:custGeom>
              <a:avLst/>
              <a:gdLst/>
              <a:ahLst/>
              <a:cxnLst>
                <a:cxn ang="0">
                  <a:pos x="0" y="0"/>
                </a:cxn>
                <a:cxn ang="0">
                  <a:pos x="825" y="0"/>
                </a:cxn>
                <a:cxn ang="0">
                  <a:pos x="925" y="116"/>
                </a:cxn>
                <a:cxn ang="0">
                  <a:pos x="825" y="233"/>
                </a:cxn>
                <a:cxn ang="0">
                  <a:pos x="0" y="233"/>
                </a:cxn>
                <a:cxn ang="0">
                  <a:pos x="101" y="116"/>
                </a:cxn>
                <a:cxn ang="0">
                  <a:pos x="0" y="0"/>
                </a:cxn>
              </a:cxnLst>
              <a:rect l="0" t="0" r="r" b="b"/>
              <a:pathLst>
                <a:path w="925" h="233">
                  <a:moveTo>
                    <a:pt x="0" y="0"/>
                  </a:moveTo>
                  <a:lnTo>
                    <a:pt x="825" y="0"/>
                  </a:lnTo>
                  <a:lnTo>
                    <a:pt x="925" y="116"/>
                  </a:lnTo>
                  <a:lnTo>
                    <a:pt x="825" y="233"/>
                  </a:lnTo>
                  <a:lnTo>
                    <a:pt x="0" y="233"/>
                  </a:lnTo>
                  <a:lnTo>
                    <a:pt x="101" y="116"/>
                  </a:lnTo>
                  <a:lnTo>
                    <a:pt x="0" y="0"/>
                  </a:lnTo>
                  <a:close/>
                </a:path>
              </a:pathLst>
            </a:custGeom>
            <a:solidFill>
              <a:srgbClr val="00549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7" name="Rectangle 33"/>
            <p:cNvSpPr>
              <a:spLocks noChangeArrowheads="1"/>
            </p:cNvSpPr>
            <p:nvPr/>
          </p:nvSpPr>
          <p:spPr bwMode="auto">
            <a:xfrm>
              <a:off x="3334574" y="3042433"/>
              <a:ext cx="561973"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FFFFFF"/>
                  </a:solidFill>
                  <a:latin typeface="Arial" pitchFamily="34" charset="0"/>
                </a:rPr>
                <a:t>Produktion</a:t>
              </a:r>
              <a:endParaRPr lang="de-DE" sz="1600" kern="0" dirty="0">
                <a:solidFill>
                  <a:srgbClr val="080808"/>
                </a:solidFill>
                <a:latin typeface="Arial" pitchFamily="34" charset="0"/>
              </a:endParaRPr>
            </a:p>
          </p:txBody>
        </p:sp>
        <p:sp>
          <p:nvSpPr>
            <p:cNvPr id="38" name="Rectangle 34"/>
            <p:cNvSpPr>
              <a:spLocks noChangeArrowheads="1"/>
            </p:cNvSpPr>
            <p:nvPr/>
          </p:nvSpPr>
          <p:spPr bwMode="auto">
            <a:xfrm>
              <a:off x="5560009" y="3039010"/>
              <a:ext cx="348840"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FFFFFF"/>
                  </a:solidFill>
                  <a:latin typeface="Arial" pitchFamily="34" charset="0"/>
                </a:rPr>
                <a:t>Absatz</a:t>
              </a:r>
              <a:endParaRPr lang="de-DE" sz="1600" kern="0" dirty="0">
                <a:solidFill>
                  <a:srgbClr val="080808"/>
                </a:solidFill>
                <a:latin typeface="Arial" pitchFamily="34" charset="0"/>
              </a:endParaRPr>
            </a:p>
          </p:txBody>
        </p:sp>
        <p:sp>
          <p:nvSpPr>
            <p:cNvPr id="39" name="Rectangle 35"/>
            <p:cNvSpPr>
              <a:spLocks noChangeArrowheads="1"/>
            </p:cNvSpPr>
            <p:nvPr/>
          </p:nvSpPr>
          <p:spPr bwMode="auto">
            <a:xfrm>
              <a:off x="4385634" y="3045856"/>
              <a:ext cx="598605"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FFFFFF"/>
                  </a:solidFill>
                  <a:latin typeface="Arial" pitchFamily="34" charset="0"/>
                </a:rPr>
                <a:t>Distribution</a:t>
              </a:r>
              <a:endParaRPr lang="de-DE" sz="1600" kern="0" dirty="0">
                <a:solidFill>
                  <a:srgbClr val="080808"/>
                </a:solidFill>
                <a:latin typeface="Arial" pitchFamily="34" charset="0"/>
              </a:endParaRPr>
            </a:p>
          </p:txBody>
        </p:sp>
        <p:sp>
          <p:nvSpPr>
            <p:cNvPr id="40" name="Freeform 36"/>
            <p:cNvSpPr>
              <a:spLocks/>
            </p:cNvSpPr>
            <p:nvPr/>
          </p:nvSpPr>
          <p:spPr bwMode="auto">
            <a:xfrm>
              <a:off x="3176783" y="4720464"/>
              <a:ext cx="1022248" cy="373072"/>
            </a:xfrm>
            <a:custGeom>
              <a:avLst/>
              <a:gdLst/>
              <a:ahLst/>
              <a:cxnLst>
                <a:cxn ang="0">
                  <a:pos x="887" y="327"/>
                </a:cxn>
                <a:cxn ang="0">
                  <a:pos x="887" y="0"/>
                </a:cxn>
                <a:cxn ang="0">
                  <a:pos x="0" y="327"/>
                </a:cxn>
                <a:cxn ang="0">
                  <a:pos x="887" y="327"/>
                </a:cxn>
              </a:cxnLst>
              <a:rect l="0" t="0" r="r" b="b"/>
              <a:pathLst>
                <a:path w="887" h="327">
                  <a:moveTo>
                    <a:pt x="887" y="327"/>
                  </a:moveTo>
                  <a:lnTo>
                    <a:pt x="887" y="0"/>
                  </a:lnTo>
                  <a:lnTo>
                    <a:pt x="0" y="327"/>
                  </a:lnTo>
                  <a:lnTo>
                    <a:pt x="887" y="32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43" name="Freeform 39"/>
            <p:cNvSpPr>
              <a:spLocks/>
            </p:cNvSpPr>
            <p:nvPr/>
          </p:nvSpPr>
          <p:spPr bwMode="auto">
            <a:xfrm>
              <a:off x="1880147" y="3394969"/>
              <a:ext cx="79521" cy="833993"/>
            </a:xfrm>
            <a:custGeom>
              <a:avLst/>
              <a:gdLst/>
              <a:ahLst/>
              <a:cxnLst>
                <a:cxn ang="0">
                  <a:pos x="200" y="2111"/>
                </a:cxn>
                <a:cxn ang="0">
                  <a:pos x="125" y="2103"/>
                </a:cxn>
                <a:cxn ang="0">
                  <a:pos x="123" y="2103"/>
                </a:cxn>
                <a:cxn ang="0">
                  <a:pos x="62" y="2082"/>
                </a:cxn>
                <a:cxn ang="0">
                  <a:pos x="60" y="2081"/>
                </a:cxn>
                <a:cxn ang="0">
                  <a:pos x="37" y="2066"/>
                </a:cxn>
                <a:cxn ang="0">
                  <a:pos x="36" y="2065"/>
                </a:cxn>
                <a:cxn ang="0">
                  <a:pos x="18" y="2049"/>
                </a:cxn>
                <a:cxn ang="0">
                  <a:pos x="17" y="2047"/>
                </a:cxn>
                <a:cxn ang="0">
                  <a:pos x="6" y="2028"/>
                </a:cxn>
                <a:cxn ang="0">
                  <a:pos x="5" y="2026"/>
                </a:cxn>
                <a:cxn ang="0">
                  <a:pos x="1" y="2006"/>
                </a:cxn>
                <a:cxn ang="0">
                  <a:pos x="0" y="2004"/>
                </a:cxn>
                <a:cxn ang="0">
                  <a:pos x="0" y="107"/>
                </a:cxn>
                <a:cxn ang="0">
                  <a:pos x="1" y="106"/>
                </a:cxn>
                <a:cxn ang="0">
                  <a:pos x="5" y="86"/>
                </a:cxn>
                <a:cxn ang="0">
                  <a:pos x="6" y="83"/>
                </a:cxn>
                <a:cxn ang="0">
                  <a:pos x="17" y="64"/>
                </a:cxn>
                <a:cxn ang="0">
                  <a:pos x="18" y="63"/>
                </a:cxn>
                <a:cxn ang="0">
                  <a:pos x="36" y="46"/>
                </a:cxn>
                <a:cxn ang="0">
                  <a:pos x="37" y="45"/>
                </a:cxn>
                <a:cxn ang="0">
                  <a:pos x="60" y="30"/>
                </a:cxn>
                <a:cxn ang="0">
                  <a:pos x="62" y="29"/>
                </a:cxn>
                <a:cxn ang="0">
                  <a:pos x="123" y="8"/>
                </a:cxn>
                <a:cxn ang="0">
                  <a:pos x="125" y="8"/>
                </a:cxn>
                <a:cxn ang="0">
                  <a:pos x="200" y="0"/>
                </a:cxn>
                <a:cxn ang="0">
                  <a:pos x="201" y="15"/>
                </a:cxn>
                <a:cxn ang="0">
                  <a:pos x="126" y="23"/>
                </a:cxn>
                <a:cxn ang="0">
                  <a:pos x="128" y="23"/>
                </a:cxn>
                <a:cxn ang="0">
                  <a:pos x="67" y="44"/>
                </a:cxn>
                <a:cxn ang="0">
                  <a:pos x="69" y="43"/>
                </a:cxn>
                <a:cxn ang="0">
                  <a:pos x="46" y="58"/>
                </a:cxn>
                <a:cxn ang="0">
                  <a:pos x="47" y="57"/>
                </a:cxn>
                <a:cxn ang="0">
                  <a:pos x="29" y="74"/>
                </a:cxn>
                <a:cxn ang="0">
                  <a:pos x="30" y="72"/>
                </a:cxn>
                <a:cxn ang="0">
                  <a:pos x="19" y="91"/>
                </a:cxn>
                <a:cxn ang="0">
                  <a:pos x="20" y="89"/>
                </a:cxn>
                <a:cxn ang="0">
                  <a:pos x="16" y="109"/>
                </a:cxn>
                <a:cxn ang="0">
                  <a:pos x="16" y="107"/>
                </a:cxn>
                <a:cxn ang="0">
                  <a:pos x="16" y="2004"/>
                </a:cxn>
                <a:cxn ang="0">
                  <a:pos x="16" y="2003"/>
                </a:cxn>
                <a:cxn ang="0">
                  <a:pos x="20" y="2023"/>
                </a:cxn>
                <a:cxn ang="0">
                  <a:pos x="19" y="2020"/>
                </a:cxn>
                <a:cxn ang="0">
                  <a:pos x="30" y="2039"/>
                </a:cxn>
                <a:cxn ang="0">
                  <a:pos x="29" y="2037"/>
                </a:cxn>
                <a:cxn ang="0">
                  <a:pos x="47" y="2053"/>
                </a:cxn>
                <a:cxn ang="0">
                  <a:pos x="46" y="2053"/>
                </a:cxn>
                <a:cxn ang="0">
                  <a:pos x="69" y="2068"/>
                </a:cxn>
                <a:cxn ang="0">
                  <a:pos x="67" y="2067"/>
                </a:cxn>
                <a:cxn ang="0">
                  <a:pos x="128" y="2088"/>
                </a:cxn>
                <a:cxn ang="0">
                  <a:pos x="126" y="2088"/>
                </a:cxn>
                <a:cxn ang="0">
                  <a:pos x="201" y="2096"/>
                </a:cxn>
                <a:cxn ang="0">
                  <a:pos x="200" y="2111"/>
                </a:cxn>
              </a:cxnLst>
              <a:rect l="0" t="0" r="r" b="b"/>
              <a:pathLst>
                <a:path w="201" h="2111">
                  <a:moveTo>
                    <a:pt x="200" y="2111"/>
                  </a:moveTo>
                  <a:lnTo>
                    <a:pt x="125" y="2103"/>
                  </a:lnTo>
                  <a:cubicBezTo>
                    <a:pt x="124" y="2103"/>
                    <a:pt x="123" y="2103"/>
                    <a:pt x="123" y="2103"/>
                  </a:cubicBezTo>
                  <a:lnTo>
                    <a:pt x="62" y="2082"/>
                  </a:lnTo>
                  <a:cubicBezTo>
                    <a:pt x="61" y="2082"/>
                    <a:pt x="61" y="2082"/>
                    <a:pt x="60" y="2081"/>
                  </a:cubicBezTo>
                  <a:lnTo>
                    <a:pt x="37" y="2066"/>
                  </a:lnTo>
                  <a:cubicBezTo>
                    <a:pt x="37" y="2066"/>
                    <a:pt x="36" y="2066"/>
                    <a:pt x="36" y="2065"/>
                  </a:cubicBezTo>
                  <a:lnTo>
                    <a:pt x="18" y="2049"/>
                  </a:lnTo>
                  <a:cubicBezTo>
                    <a:pt x="18" y="2049"/>
                    <a:pt x="17" y="2048"/>
                    <a:pt x="17" y="2047"/>
                  </a:cubicBezTo>
                  <a:lnTo>
                    <a:pt x="6" y="2028"/>
                  </a:lnTo>
                  <a:cubicBezTo>
                    <a:pt x="5" y="2028"/>
                    <a:pt x="5" y="2027"/>
                    <a:pt x="5" y="2026"/>
                  </a:cubicBezTo>
                  <a:lnTo>
                    <a:pt x="1" y="2006"/>
                  </a:lnTo>
                  <a:cubicBezTo>
                    <a:pt x="1" y="2006"/>
                    <a:pt x="0" y="2005"/>
                    <a:pt x="0" y="2004"/>
                  </a:cubicBezTo>
                  <a:lnTo>
                    <a:pt x="0" y="107"/>
                  </a:lnTo>
                  <a:cubicBezTo>
                    <a:pt x="0" y="107"/>
                    <a:pt x="1" y="106"/>
                    <a:pt x="1" y="106"/>
                  </a:cubicBezTo>
                  <a:lnTo>
                    <a:pt x="5" y="86"/>
                  </a:lnTo>
                  <a:cubicBezTo>
                    <a:pt x="5" y="85"/>
                    <a:pt x="5" y="84"/>
                    <a:pt x="6" y="83"/>
                  </a:cubicBezTo>
                  <a:lnTo>
                    <a:pt x="17" y="64"/>
                  </a:lnTo>
                  <a:cubicBezTo>
                    <a:pt x="17" y="64"/>
                    <a:pt x="17" y="63"/>
                    <a:pt x="18" y="63"/>
                  </a:cubicBezTo>
                  <a:lnTo>
                    <a:pt x="36" y="46"/>
                  </a:lnTo>
                  <a:cubicBezTo>
                    <a:pt x="36" y="45"/>
                    <a:pt x="37" y="45"/>
                    <a:pt x="37" y="45"/>
                  </a:cubicBezTo>
                  <a:lnTo>
                    <a:pt x="60" y="30"/>
                  </a:lnTo>
                  <a:cubicBezTo>
                    <a:pt x="61" y="29"/>
                    <a:pt x="61" y="29"/>
                    <a:pt x="62" y="29"/>
                  </a:cubicBezTo>
                  <a:lnTo>
                    <a:pt x="123" y="8"/>
                  </a:lnTo>
                  <a:cubicBezTo>
                    <a:pt x="123" y="8"/>
                    <a:pt x="124" y="8"/>
                    <a:pt x="125" y="8"/>
                  </a:cubicBezTo>
                  <a:lnTo>
                    <a:pt x="200" y="0"/>
                  </a:lnTo>
                  <a:lnTo>
                    <a:pt x="201" y="15"/>
                  </a:lnTo>
                  <a:lnTo>
                    <a:pt x="126" y="23"/>
                  </a:lnTo>
                  <a:lnTo>
                    <a:pt x="128" y="23"/>
                  </a:lnTo>
                  <a:lnTo>
                    <a:pt x="67" y="44"/>
                  </a:lnTo>
                  <a:lnTo>
                    <a:pt x="69" y="43"/>
                  </a:lnTo>
                  <a:lnTo>
                    <a:pt x="46" y="58"/>
                  </a:lnTo>
                  <a:lnTo>
                    <a:pt x="47" y="57"/>
                  </a:lnTo>
                  <a:lnTo>
                    <a:pt x="29" y="74"/>
                  </a:lnTo>
                  <a:lnTo>
                    <a:pt x="30" y="72"/>
                  </a:lnTo>
                  <a:lnTo>
                    <a:pt x="19" y="91"/>
                  </a:lnTo>
                  <a:lnTo>
                    <a:pt x="20" y="89"/>
                  </a:lnTo>
                  <a:lnTo>
                    <a:pt x="16" y="109"/>
                  </a:lnTo>
                  <a:lnTo>
                    <a:pt x="16" y="107"/>
                  </a:lnTo>
                  <a:lnTo>
                    <a:pt x="16" y="2004"/>
                  </a:lnTo>
                  <a:lnTo>
                    <a:pt x="16" y="2003"/>
                  </a:lnTo>
                  <a:lnTo>
                    <a:pt x="20" y="2023"/>
                  </a:lnTo>
                  <a:lnTo>
                    <a:pt x="19" y="2020"/>
                  </a:lnTo>
                  <a:lnTo>
                    <a:pt x="30" y="2039"/>
                  </a:lnTo>
                  <a:lnTo>
                    <a:pt x="29" y="2037"/>
                  </a:lnTo>
                  <a:lnTo>
                    <a:pt x="47" y="2053"/>
                  </a:lnTo>
                  <a:lnTo>
                    <a:pt x="46" y="2053"/>
                  </a:lnTo>
                  <a:lnTo>
                    <a:pt x="69" y="2068"/>
                  </a:lnTo>
                  <a:lnTo>
                    <a:pt x="67" y="2067"/>
                  </a:lnTo>
                  <a:lnTo>
                    <a:pt x="128" y="2088"/>
                  </a:lnTo>
                  <a:lnTo>
                    <a:pt x="126" y="2088"/>
                  </a:lnTo>
                  <a:lnTo>
                    <a:pt x="201" y="2096"/>
                  </a:lnTo>
                  <a:lnTo>
                    <a:pt x="200" y="2111"/>
                  </a:lnTo>
                  <a:close/>
                </a:path>
              </a:pathLst>
            </a:custGeom>
            <a:solidFill>
              <a:srgbClr val="454545"/>
            </a:solidFill>
            <a:ln w="0" cap="flat">
              <a:solidFill>
                <a:srgbClr val="080808"/>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44" name="Freeform 40"/>
            <p:cNvSpPr>
              <a:spLocks/>
            </p:cNvSpPr>
            <p:nvPr/>
          </p:nvSpPr>
          <p:spPr bwMode="auto">
            <a:xfrm>
              <a:off x="1880147" y="4317951"/>
              <a:ext cx="79521" cy="1257264"/>
            </a:xfrm>
            <a:custGeom>
              <a:avLst/>
              <a:gdLst/>
              <a:ahLst/>
              <a:cxnLst>
                <a:cxn ang="0">
                  <a:pos x="200" y="3183"/>
                </a:cxn>
                <a:cxn ang="0">
                  <a:pos x="125" y="3174"/>
                </a:cxn>
                <a:cxn ang="0">
                  <a:pos x="123" y="3174"/>
                </a:cxn>
                <a:cxn ang="0">
                  <a:pos x="62" y="3150"/>
                </a:cxn>
                <a:cxn ang="0">
                  <a:pos x="60" y="3149"/>
                </a:cxn>
                <a:cxn ang="0">
                  <a:pos x="37" y="3132"/>
                </a:cxn>
                <a:cxn ang="0">
                  <a:pos x="36" y="3131"/>
                </a:cxn>
                <a:cxn ang="0">
                  <a:pos x="18" y="3111"/>
                </a:cxn>
                <a:cxn ang="0">
                  <a:pos x="16" y="3109"/>
                </a:cxn>
                <a:cxn ang="0">
                  <a:pos x="5" y="3088"/>
                </a:cxn>
                <a:cxn ang="0">
                  <a:pos x="5" y="3086"/>
                </a:cxn>
                <a:cxn ang="0">
                  <a:pos x="1" y="3063"/>
                </a:cxn>
                <a:cxn ang="0">
                  <a:pos x="0" y="3061"/>
                </a:cxn>
                <a:cxn ang="0">
                  <a:pos x="0" y="122"/>
                </a:cxn>
                <a:cxn ang="0">
                  <a:pos x="1" y="121"/>
                </a:cxn>
                <a:cxn ang="0">
                  <a:pos x="5" y="98"/>
                </a:cxn>
                <a:cxn ang="0">
                  <a:pos x="5" y="96"/>
                </a:cxn>
                <a:cxn ang="0">
                  <a:pos x="16" y="74"/>
                </a:cxn>
                <a:cxn ang="0">
                  <a:pos x="18" y="72"/>
                </a:cxn>
                <a:cxn ang="0">
                  <a:pos x="36" y="53"/>
                </a:cxn>
                <a:cxn ang="0">
                  <a:pos x="37" y="52"/>
                </a:cxn>
                <a:cxn ang="0">
                  <a:pos x="60" y="35"/>
                </a:cxn>
                <a:cxn ang="0">
                  <a:pos x="61" y="34"/>
                </a:cxn>
                <a:cxn ang="0">
                  <a:pos x="122" y="9"/>
                </a:cxn>
                <a:cxn ang="0">
                  <a:pos x="125" y="9"/>
                </a:cxn>
                <a:cxn ang="0">
                  <a:pos x="200" y="0"/>
                </a:cxn>
                <a:cxn ang="0">
                  <a:pos x="201" y="15"/>
                </a:cxn>
                <a:cxn ang="0">
                  <a:pos x="126" y="24"/>
                </a:cxn>
                <a:cxn ang="0">
                  <a:pos x="129" y="24"/>
                </a:cxn>
                <a:cxn ang="0">
                  <a:pos x="68" y="49"/>
                </a:cxn>
                <a:cxn ang="0">
                  <a:pos x="69" y="48"/>
                </a:cxn>
                <a:cxn ang="0">
                  <a:pos x="46" y="65"/>
                </a:cxn>
                <a:cxn ang="0">
                  <a:pos x="47" y="64"/>
                </a:cxn>
                <a:cxn ang="0">
                  <a:pos x="29" y="83"/>
                </a:cxn>
                <a:cxn ang="0">
                  <a:pos x="31" y="81"/>
                </a:cxn>
                <a:cxn ang="0">
                  <a:pos x="20" y="103"/>
                </a:cxn>
                <a:cxn ang="0">
                  <a:pos x="20" y="101"/>
                </a:cxn>
                <a:cxn ang="0">
                  <a:pos x="16" y="124"/>
                </a:cxn>
                <a:cxn ang="0">
                  <a:pos x="16" y="122"/>
                </a:cxn>
                <a:cxn ang="0">
                  <a:pos x="16" y="3061"/>
                </a:cxn>
                <a:cxn ang="0">
                  <a:pos x="16" y="3060"/>
                </a:cxn>
                <a:cxn ang="0">
                  <a:pos x="20" y="3083"/>
                </a:cxn>
                <a:cxn ang="0">
                  <a:pos x="20" y="3081"/>
                </a:cxn>
                <a:cxn ang="0">
                  <a:pos x="31" y="3102"/>
                </a:cxn>
                <a:cxn ang="0">
                  <a:pos x="29" y="3100"/>
                </a:cxn>
                <a:cxn ang="0">
                  <a:pos x="47" y="3120"/>
                </a:cxn>
                <a:cxn ang="0">
                  <a:pos x="46" y="3119"/>
                </a:cxn>
                <a:cxn ang="0">
                  <a:pos x="69" y="3136"/>
                </a:cxn>
                <a:cxn ang="0">
                  <a:pos x="67" y="3135"/>
                </a:cxn>
                <a:cxn ang="0">
                  <a:pos x="128" y="3159"/>
                </a:cxn>
                <a:cxn ang="0">
                  <a:pos x="126" y="3159"/>
                </a:cxn>
                <a:cxn ang="0">
                  <a:pos x="201" y="3168"/>
                </a:cxn>
                <a:cxn ang="0">
                  <a:pos x="200" y="3183"/>
                </a:cxn>
              </a:cxnLst>
              <a:rect l="0" t="0" r="r" b="b"/>
              <a:pathLst>
                <a:path w="201" h="3183">
                  <a:moveTo>
                    <a:pt x="200" y="3183"/>
                  </a:moveTo>
                  <a:lnTo>
                    <a:pt x="125" y="3174"/>
                  </a:lnTo>
                  <a:cubicBezTo>
                    <a:pt x="124" y="3174"/>
                    <a:pt x="123" y="3174"/>
                    <a:pt x="123" y="3174"/>
                  </a:cubicBezTo>
                  <a:lnTo>
                    <a:pt x="62" y="3150"/>
                  </a:lnTo>
                  <a:cubicBezTo>
                    <a:pt x="61" y="3150"/>
                    <a:pt x="60" y="3149"/>
                    <a:pt x="60" y="3149"/>
                  </a:cubicBezTo>
                  <a:lnTo>
                    <a:pt x="37" y="3132"/>
                  </a:lnTo>
                  <a:cubicBezTo>
                    <a:pt x="36" y="3132"/>
                    <a:pt x="36" y="3131"/>
                    <a:pt x="36" y="3131"/>
                  </a:cubicBezTo>
                  <a:lnTo>
                    <a:pt x="18" y="3111"/>
                  </a:lnTo>
                  <a:cubicBezTo>
                    <a:pt x="17" y="3110"/>
                    <a:pt x="17" y="3110"/>
                    <a:pt x="16" y="3109"/>
                  </a:cubicBezTo>
                  <a:lnTo>
                    <a:pt x="5" y="3088"/>
                  </a:lnTo>
                  <a:cubicBezTo>
                    <a:pt x="5" y="3087"/>
                    <a:pt x="5" y="3087"/>
                    <a:pt x="5" y="3086"/>
                  </a:cubicBezTo>
                  <a:lnTo>
                    <a:pt x="1" y="3063"/>
                  </a:lnTo>
                  <a:cubicBezTo>
                    <a:pt x="1" y="3062"/>
                    <a:pt x="0" y="3062"/>
                    <a:pt x="0" y="3061"/>
                  </a:cubicBezTo>
                  <a:lnTo>
                    <a:pt x="0" y="122"/>
                  </a:lnTo>
                  <a:cubicBezTo>
                    <a:pt x="0" y="122"/>
                    <a:pt x="1" y="122"/>
                    <a:pt x="1" y="121"/>
                  </a:cubicBezTo>
                  <a:lnTo>
                    <a:pt x="5" y="98"/>
                  </a:lnTo>
                  <a:cubicBezTo>
                    <a:pt x="5" y="97"/>
                    <a:pt x="5" y="97"/>
                    <a:pt x="5" y="96"/>
                  </a:cubicBezTo>
                  <a:lnTo>
                    <a:pt x="16" y="74"/>
                  </a:lnTo>
                  <a:cubicBezTo>
                    <a:pt x="17" y="73"/>
                    <a:pt x="17" y="73"/>
                    <a:pt x="18" y="72"/>
                  </a:cubicBezTo>
                  <a:lnTo>
                    <a:pt x="36" y="53"/>
                  </a:lnTo>
                  <a:cubicBezTo>
                    <a:pt x="36" y="53"/>
                    <a:pt x="36" y="52"/>
                    <a:pt x="37" y="52"/>
                  </a:cubicBezTo>
                  <a:lnTo>
                    <a:pt x="60" y="35"/>
                  </a:lnTo>
                  <a:cubicBezTo>
                    <a:pt x="60" y="35"/>
                    <a:pt x="61" y="34"/>
                    <a:pt x="61" y="34"/>
                  </a:cubicBezTo>
                  <a:lnTo>
                    <a:pt x="122" y="9"/>
                  </a:lnTo>
                  <a:cubicBezTo>
                    <a:pt x="123" y="9"/>
                    <a:pt x="124" y="9"/>
                    <a:pt x="125" y="9"/>
                  </a:cubicBezTo>
                  <a:lnTo>
                    <a:pt x="200" y="0"/>
                  </a:lnTo>
                  <a:lnTo>
                    <a:pt x="201" y="15"/>
                  </a:lnTo>
                  <a:lnTo>
                    <a:pt x="126" y="24"/>
                  </a:lnTo>
                  <a:lnTo>
                    <a:pt x="129" y="24"/>
                  </a:lnTo>
                  <a:lnTo>
                    <a:pt x="68" y="49"/>
                  </a:lnTo>
                  <a:lnTo>
                    <a:pt x="69" y="48"/>
                  </a:lnTo>
                  <a:lnTo>
                    <a:pt x="46" y="65"/>
                  </a:lnTo>
                  <a:lnTo>
                    <a:pt x="47" y="64"/>
                  </a:lnTo>
                  <a:lnTo>
                    <a:pt x="29" y="83"/>
                  </a:lnTo>
                  <a:lnTo>
                    <a:pt x="31" y="81"/>
                  </a:lnTo>
                  <a:lnTo>
                    <a:pt x="20" y="103"/>
                  </a:lnTo>
                  <a:lnTo>
                    <a:pt x="20" y="101"/>
                  </a:lnTo>
                  <a:lnTo>
                    <a:pt x="16" y="124"/>
                  </a:lnTo>
                  <a:lnTo>
                    <a:pt x="16" y="122"/>
                  </a:lnTo>
                  <a:lnTo>
                    <a:pt x="16" y="3061"/>
                  </a:lnTo>
                  <a:lnTo>
                    <a:pt x="16" y="3060"/>
                  </a:lnTo>
                  <a:lnTo>
                    <a:pt x="20" y="3083"/>
                  </a:lnTo>
                  <a:lnTo>
                    <a:pt x="20" y="3081"/>
                  </a:lnTo>
                  <a:lnTo>
                    <a:pt x="31" y="3102"/>
                  </a:lnTo>
                  <a:lnTo>
                    <a:pt x="29" y="3100"/>
                  </a:lnTo>
                  <a:lnTo>
                    <a:pt x="47" y="3120"/>
                  </a:lnTo>
                  <a:lnTo>
                    <a:pt x="46" y="3119"/>
                  </a:lnTo>
                  <a:lnTo>
                    <a:pt x="69" y="3136"/>
                  </a:lnTo>
                  <a:lnTo>
                    <a:pt x="67" y="3135"/>
                  </a:lnTo>
                  <a:lnTo>
                    <a:pt x="128" y="3159"/>
                  </a:lnTo>
                  <a:lnTo>
                    <a:pt x="126" y="3159"/>
                  </a:lnTo>
                  <a:lnTo>
                    <a:pt x="201" y="3168"/>
                  </a:lnTo>
                  <a:lnTo>
                    <a:pt x="200" y="3183"/>
                  </a:lnTo>
                  <a:close/>
                </a:path>
              </a:pathLst>
            </a:custGeom>
            <a:solidFill>
              <a:srgbClr val="454545"/>
            </a:solidFill>
            <a:ln w="0" cap="flat">
              <a:solidFill>
                <a:srgbClr val="080808"/>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45" name="Rectangle 41"/>
            <p:cNvSpPr>
              <a:spLocks noChangeArrowheads="1"/>
            </p:cNvSpPr>
            <p:nvPr/>
          </p:nvSpPr>
          <p:spPr bwMode="auto">
            <a:xfrm>
              <a:off x="1588570" y="3456940"/>
              <a:ext cx="127880" cy="675046"/>
            </a:xfrm>
            <a:prstGeom prst="rect">
              <a:avLst/>
            </a:prstGeom>
            <a:noFill/>
            <a:ln w="9525">
              <a:noFill/>
              <a:miter lim="800000"/>
              <a:headEnd/>
              <a:tailEnd/>
            </a:ln>
          </p:spPr>
          <p:txBody>
            <a:bodyPr vert="vert270" wrap="none" lIns="0" tIns="0" rIns="0" bIns="0" numCol="1" anchor="t" anchorCtr="0" compatLnSpc="1">
              <a:prstTxWarp prst="textNoShape">
                <a:avLst/>
              </a:prstTxWarp>
              <a:spAutoFit/>
            </a:bodyPr>
            <a:lstStyle/>
            <a:p>
              <a:pPr>
                <a:defRPr/>
              </a:pPr>
              <a:r>
                <a:rPr lang="de-DE" sz="1600" b="1" kern="0" dirty="0">
                  <a:solidFill>
                    <a:sysClr val="windowText" lastClr="000000"/>
                  </a:solidFill>
                  <a:latin typeface="Arial" pitchFamily="34" charset="0"/>
                </a:rPr>
                <a:t>Gestaltung</a:t>
              </a:r>
              <a:endParaRPr lang="de-DE" sz="1600" kern="0" dirty="0">
                <a:solidFill>
                  <a:sysClr val="windowText" lastClr="000000"/>
                </a:solidFill>
                <a:latin typeface="Arial" pitchFamily="34" charset="0"/>
              </a:endParaRPr>
            </a:p>
          </p:txBody>
        </p:sp>
        <p:sp>
          <p:nvSpPr>
            <p:cNvPr id="46" name="Rectangle 42"/>
            <p:cNvSpPr>
              <a:spLocks noChangeArrowheads="1"/>
            </p:cNvSpPr>
            <p:nvPr/>
          </p:nvSpPr>
          <p:spPr bwMode="auto">
            <a:xfrm>
              <a:off x="1588570" y="4691577"/>
              <a:ext cx="127880" cy="536808"/>
            </a:xfrm>
            <a:prstGeom prst="rect">
              <a:avLst/>
            </a:prstGeom>
            <a:noFill/>
            <a:ln w="9525">
              <a:noFill/>
              <a:miter lim="800000"/>
              <a:headEnd/>
              <a:tailEnd/>
            </a:ln>
          </p:spPr>
          <p:txBody>
            <a:bodyPr vert="vert270" wrap="none" lIns="0" tIns="0" rIns="0" bIns="0" numCol="1" anchor="t" anchorCtr="0" compatLnSpc="1">
              <a:prstTxWarp prst="textNoShape">
                <a:avLst/>
              </a:prstTxWarp>
              <a:spAutoFit/>
            </a:bodyPr>
            <a:lstStyle/>
            <a:p>
              <a:pPr>
                <a:defRPr/>
              </a:pPr>
              <a:r>
                <a:rPr lang="de-DE" sz="1600" b="1" kern="0" dirty="0">
                  <a:solidFill>
                    <a:sysClr val="windowText" lastClr="000000"/>
                  </a:solidFill>
                  <a:latin typeface="Arial" pitchFamily="34" charset="0"/>
                </a:rPr>
                <a:t>Lenkung</a:t>
              </a:r>
              <a:endParaRPr lang="de-DE" sz="1600" kern="0" dirty="0">
                <a:solidFill>
                  <a:sysClr val="windowText" lastClr="000000"/>
                </a:solidFill>
                <a:latin typeface="Arial" pitchFamily="34" charset="0"/>
              </a:endParaRPr>
            </a:p>
          </p:txBody>
        </p:sp>
        <p:sp>
          <p:nvSpPr>
            <p:cNvPr id="47" name="Rectangle 43"/>
            <p:cNvSpPr>
              <a:spLocks noChangeArrowheads="1"/>
            </p:cNvSpPr>
            <p:nvPr/>
          </p:nvSpPr>
          <p:spPr bwMode="auto">
            <a:xfrm>
              <a:off x="6425521" y="3394969"/>
              <a:ext cx="382622" cy="214944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48" name="Rectangle 44"/>
            <p:cNvSpPr>
              <a:spLocks noChangeArrowheads="1"/>
            </p:cNvSpPr>
            <p:nvPr/>
          </p:nvSpPr>
          <p:spPr bwMode="auto">
            <a:xfrm>
              <a:off x="6538464" y="3952601"/>
              <a:ext cx="127880" cy="1028209"/>
            </a:xfrm>
            <a:prstGeom prst="rect">
              <a:avLst/>
            </a:prstGeom>
            <a:noFill/>
            <a:ln w="9525">
              <a:noFill/>
              <a:miter lim="800000"/>
              <a:headEnd/>
              <a:tailEnd/>
            </a:ln>
          </p:spPr>
          <p:txBody>
            <a:bodyPr vert="vert270" wrap="none" lIns="0" tIns="0" rIns="0" bIns="0" numCol="1" anchor="t" anchorCtr="0" compatLnSpc="1">
              <a:prstTxWarp prst="textNoShape">
                <a:avLst/>
              </a:prstTxWarp>
              <a:spAutoFit/>
            </a:bodyPr>
            <a:lstStyle/>
            <a:p>
              <a:pPr>
                <a:defRPr/>
              </a:pPr>
              <a:r>
                <a:rPr lang="de-DE" sz="1600" b="1" kern="0" dirty="0">
                  <a:solidFill>
                    <a:sysClr val="windowText" lastClr="000000"/>
                  </a:solidFill>
                </a:rPr>
                <a:t>Ersatzteillogistik</a:t>
              </a:r>
              <a:endParaRPr lang="de-DE" sz="1600" kern="0" dirty="0">
                <a:solidFill>
                  <a:sysClr val="windowText" lastClr="000000"/>
                </a:solidFill>
              </a:endParaRPr>
            </a:p>
          </p:txBody>
        </p:sp>
        <p:sp>
          <p:nvSpPr>
            <p:cNvPr id="50" name="Rectangle 46"/>
            <p:cNvSpPr>
              <a:spLocks noChangeArrowheads="1"/>
            </p:cNvSpPr>
            <p:nvPr/>
          </p:nvSpPr>
          <p:spPr bwMode="auto">
            <a:xfrm>
              <a:off x="3721194" y="5723027"/>
              <a:ext cx="841710"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err="1">
                  <a:solidFill>
                    <a:srgbClr val="FFFFFF"/>
                  </a:solidFill>
                  <a:latin typeface="Arial" pitchFamily="34" charset="0"/>
                </a:rPr>
                <a:t>reverse</a:t>
              </a:r>
              <a:r>
                <a:rPr lang="de-DE" sz="1600" b="1" kern="0" dirty="0">
                  <a:solidFill>
                    <a:srgbClr val="FFFFFF"/>
                  </a:solidFill>
                  <a:latin typeface="Arial" pitchFamily="34" charset="0"/>
                </a:rPr>
                <a:t> </a:t>
              </a:r>
              <a:r>
                <a:rPr lang="de-DE" sz="1600" b="1" kern="0" dirty="0" err="1">
                  <a:solidFill>
                    <a:srgbClr val="FFFFFF"/>
                  </a:solidFill>
                  <a:latin typeface="Arial" pitchFamily="34" charset="0"/>
                </a:rPr>
                <a:t>logistics</a:t>
              </a:r>
              <a:endParaRPr lang="de-DE" sz="1600" kern="0" dirty="0">
                <a:solidFill>
                  <a:srgbClr val="080808"/>
                </a:solidFill>
                <a:latin typeface="Arial" pitchFamily="34" charset="0"/>
              </a:endParaRPr>
            </a:p>
          </p:txBody>
        </p:sp>
        <p:sp>
          <p:nvSpPr>
            <p:cNvPr id="52" name="Freeform 48"/>
            <p:cNvSpPr>
              <a:spLocks/>
            </p:cNvSpPr>
            <p:nvPr/>
          </p:nvSpPr>
          <p:spPr bwMode="auto">
            <a:xfrm>
              <a:off x="6993692" y="5480522"/>
              <a:ext cx="503633" cy="442667"/>
            </a:xfrm>
            <a:custGeom>
              <a:avLst/>
              <a:gdLst/>
              <a:ahLst/>
              <a:cxnLst>
                <a:cxn ang="0">
                  <a:pos x="0" y="805"/>
                </a:cxn>
                <a:cxn ang="0">
                  <a:pos x="257" y="1120"/>
                </a:cxn>
                <a:cxn ang="0">
                  <a:pos x="537" y="1120"/>
                </a:cxn>
                <a:cxn ang="0">
                  <a:pos x="1264" y="490"/>
                </a:cxn>
                <a:cxn ang="0">
                  <a:pos x="1264" y="0"/>
                </a:cxn>
                <a:cxn ang="0">
                  <a:pos x="537" y="0"/>
                </a:cxn>
                <a:cxn ang="0">
                  <a:pos x="537" y="490"/>
                </a:cxn>
                <a:cxn ang="0">
                  <a:pos x="537" y="490"/>
                </a:cxn>
                <a:cxn ang="0">
                  <a:pos x="257" y="490"/>
                </a:cxn>
                <a:cxn ang="0">
                  <a:pos x="0" y="805"/>
                </a:cxn>
              </a:cxnLst>
              <a:rect l="0" t="0" r="r" b="b"/>
              <a:pathLst>
                <a:path w="1264" h="1120">
                  <a:moveTo>
                    <a:pt x="0" y="805"/>
                  </a:moveTo>
                  <a:lnTo>
                    <a:pt x="257" y="1120"/>
                  </a:lnTo>
                  <a:lnTo>
                    <a:pt x="537" y="1120"/>
                  </a:lnTo>
                  <a:cubicBezTo>
                    <a:pt x="939" y="1120"/>
                    <a:pt x="1264" y="838"/>
                    <a:pt x="1264" y="490"/>
                  </a:cubicBezTo>
                  <a:lnTo>
                    <a:pt x="1264" y="0"/>
                  </a:lnTo>
                  <a:lnTo>
                    <a:pt x="537" y="0"/>
                  </a:lnTo>
                  <a:lnTo>
                    <a:pt x="537" y="490"/>
                  </a:lnTo>
                  <a:cubicBezTo>
                    <a:pt x="537" y="490"/>
                    <a:pt x="537" y="490"/>
                    <a:pt x="537" y="490"/>
                  </a:cubicBezTo>
                  <a:lnTo>
                    <a:pt x="257" y="490"/>
                  </a:lnTo>
                  <a:lnTo>
                    <a:pt x="0" y="805"/>
                  </a:lnTo>
                  <a:close/>
                </a:path>
              </a:pathLst>
            </a:custGeom>
            <a:solidFill>
              <a:srgbClr val="00549F"/>
            </a:solid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53" name="Freeform 49"/>
            <p:cNvSpPr>
              <a:spLocks/>
            </p:cNvSpPr>
            <p:nvPr/>
          </p:nvSpPr>
          <p:spPr bwMode="auto">
            <a:xfrm>
              <a:off x="6086692" y="5676755"/>
              <a:ext cx="938117" cy="246433"/>
            </a:xfrm>
            <a:custGeom>
              <a:avLst/>
              <a:gdLst/>
              <a:ahLst/>
              <a:cxnLst>
                <a:cxn ang="0">
                  <a:pos x="814" y="216"/>
                </a:cxn>
                <a:cxn ang="0">
                  <a:pos x="89" y="216"/>
                </a:cxn>
                <a:cxn ang="0">
                  <a:pos x="0" y="108"/>
                </a:cxn>
                <a:cxn ang="0">
                  <a:pos x="89" y="0"/>
                </a:cxn>
                <a:cxn ang="0">
                  <a:pos x="814" y="0"/>
                </a:cxn>
                <a:cxn ang="0">
                  <a:pos x="726" y="108"/>
                </a:cxn>
                <a:cxn ang="0">
                  <a:pos x="814" y="216"/>
                </a:cxn>
              </a:cxnLst>
              <a:rect l="0" t="0" r="r" b="b"/>
              <a:pathLst>
                <a:path w="814" h="216">
                  <a:moveTo>
                    <a:pt x="814" y="216"/>
                  </a:moveTo>
                  <a:lnTo>
                    <a:pt x="89" y="216"/>
                  </a:lnTo>
                  <a:lnTo>
                    <a:pt x="0" y="108"/>
                  </a:lnTo>
                  <a:lnTo>
                    <a:pt x="89" y="0"/>
                  </a:lnTo>
                  <a:lnTo>
                    <a:pt x="814" y="0"/>
                  </a:lnTo>
                  <a:lnTo>
                    <a:pt x="726" y="108"/>
                  </a:lnTo>
                  <a:lnTo>
                    <a:pt x="814" y="216"/>
                  </a:lnTo>
                  <a:close/>
                </a:path>
              </a:pathLst>
            </a:custGeom>
            <a:solidFill>
              <a:srgbClr val="00549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85" name="Rectangle 378"/>
            <p:cNvSpPr>
              <a:spLocks noChangeArrowheads="1"/>
            </p:cNvSpPr>
            <p:nvPr/>
          </p:nvSpPr>
          <p:spPr bwMode="auto">
            <a:xfrm>
              <a:off x="5354933" y="5140940"/>
              <a:ext cx="980694" cy="36804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86" name="Rectangle 379"/>
            <p:cNvSpPr>
              <a:spLocks noChangeArrowheads="1"/>
            </p:cNvSpPr>
            <p:nvPr/>
          </p:nvSpPr>
          <p:spPr bwMode="auto">
            <a:xfrm>
              <a:off x="5409173" y="5166925"/>
              <a:ext cx="775872" cy="3099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de-DE" sz="1600" b="1" dirty="0">
                  <a:solidFill>
                    <a:srgbClr val="060606"/>
                  </a:solidFill>
                  <a:latin typeface="Arial" pitchFamily="34" charset="0"/>
                </a:rPr>
                <a:t>Verfügbarkeits-</a:t>
              </a:r>
            </a:p>
            <a:p>
              <a:r>
                <a:rPr lang="de-DE" sz="1600" b="1" dirty="0" err="1">
                  <a:solidFill>
                    <a:srgbClr val="060606"/>
                  </a:solidFill>
                  <a:latin typeface="Arial" pitchFamily="34" charset="0"/>
                </a:rPr>
                <a:t>prüfung</a:t>
              </a:r>
              <a:endParaRPr lang="de-DE" sz="1600" dirty="0">
                <a:solidFill>
                  <a:srgbClr val="060606"/>
                </a:solidFill>
                <a:latin typeface="Arial" pitchFamily="34" charset="0"/>
              </a:endParaRPr>
            </a:p>
          </p:txBody>
        </p:sp>
        <p:sp>
          <p:nvSpPr>
            <p:cNvPr id="393" name="Rectangle 386"/>
            <p:cNvSpPr>
              <a:spLocks noChangeArrowheads="1"/>
            </p:cNvSpPr>
            <p:nvPr/>
          </p:nvSpPr>
          <p:spPr bwMode="auto">
            <a:xfrm>
              <a:off x="2152694" y="5137890"/>
              <a:ext cx="1006983" cy="36804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97" name="Freeform 390"/>
            <p:cNvSpPr>
              <a:spLocks/>
            </p:cNvSpPr>
            <p:nvPr/>
          </p:nvSpPr>
          <p:spPr bwMode="auto">
            <a:xfrm>
              <a:off x="2169800" y="4724024"/>
              <a:ext cx="2039112" cy="373761"/>
            </a:xfrm>
            <a:custGeom>
              <a:avLst/>
              <a:gdLst/>
              <a:ahLst/>
              <a:cxnLst>
                <a:cxn ang="0">
                  <a:pos x="0" y="0"/>
                </a:cxn>
                <a:cxn ang="0">
                  <a:pos x="892" y="327"/>
                </a:cxn>
                <a:cxn ang="0">
                  <a:pos x="1784" y="0"/>
                </a:cxn>
                <a:cxn ang="0">
                  <a:pos x="0" y="0"/>
                </a:cxn>
              </a:cxnLst>
              <a:rect l="0" t="0" r="r" b="b"/>
              <a:pathLst>
                <a:path w="1784" h="327">
                  <a:moveTo>
                    <a:pt x="0" y="0"/>
                  </a:moveTo>
                  <a:lnTo>
                    <a:pt x="892" y="327"/>
                  </a:lnTo>
                  <a:lnTo>
                    <a:pt x="1784" y="0"/>
                  </a:lnTo>
                  <a:lnTo>
                    <a:pt x="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399" name="Rectangle 392"/>
            <p:cNvSpPr>
              <a:spLocks noChangeArrowheads="1"/>
            </p:cNvSpPr>
            <p:nvPr/>
          </p:nvSpPr>
          <p:spPr bwMode="auto">
            <a:xfrm>
              <a:off x="3198453" y="5149699"/>
              <a:ext cx="1000125" cy="3611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400" name="Rectangle 393"/>
            <p:cNvSpPr>
              <a:spLocks noChangeArrowheads="1"/>
            </p:cNvSpPr>
            <p:nvPr/>
          </p:nvSpPr>
          <p:spPr bwMode="auto">
            <a:xfrm>
              <a:off x="3294136" y="5176372"/>
              <a:ext cx="656884" cy="3099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de-DE" sz="1600" b="1" dirty="0">
                  <a:solidFill>
                    <a:srgbClr val="060606"/>
                  </a:solidFill>
                  <a:latin typeface="Arial" pitchFamily="34" charset="0"/>
                </a:rPr>
                <a:t>Produktions-</a:t>
              </a:r>
            </a:p>
            <a:p>
              <a:r>
                <a:rPr lang="de-DE" sz="1600" b="1" dirty="0" err="1">
                  <a:solidFill>
                    <a:srgbClr val="060606"/>
                  </a:solidFill>
                  <a:latin typeface="Arial" pitchFamily="34" charset="0"/>
                </a:rPr>
                <a:t>feinplanung</a:t>
              </a:r>
              <a:endParaRPr lang="de-DE" sz="1600" dirty="0">
                <a:solidFill>
                  <a:srgbClr val="060606"/>
                </a:solidFill>
                <a:latin typeface="Arial" pitchFamily="34" charset="0"/>
              </a:endParaRPr>
            </a:p>
          </p:txBody>
        </p:sp>
        <p:sp>
          <p:nvSpPr>
            <p:cNvPr id="401" name="Freeform 397"/>
            <p:cNvSpPr>
              <a:spLocks/>
            </p:cNvSpPr>
            <p:nvPr/>
          </p:nvSpPr>
          <p:spPr bwMode="auto">
            <a:xfrm>
              <a:off x="6349885" y="2975337"/>
              <a:ext cx="854964" cy="265176"/>
            </a:xfrm>
            <a:custGeom>
              <a:avLst/>
              <a:gdLst/>
              <a:ahLst/>
              <a:cxnLst>
                <a:cxn ang="0">
                  <a:pos x="0" y="0"/>
                </a:cxn>
                <a:cxn ang="0">
                  <a:pos x="655" y="0"/>
                </a:cxn>
                <a:cxn ang="0">
                  <a:pos x="748" y="116"/>
                </a:cxn>
                <a:cxn ang="0">
                  <a:pos x="655" y="232"/>
                </a:cxn>
                <a:cxn ang="0">
                  <a:pos x="0" y="232"/>
                </a:cxn>
                <a:cxn ang="0">
                  <a:pos x="93" y="116"/>
                </a:cxn>
                <a:cxn ang="0">
                  <a:pos x="0" y="0"/>
                </a:cxn>
              </a:cxnLst>
              <a:rect l="0" t="0" r="r" b="b"/>
              <a:pathLst>
                <a:path w="748" h="232">
                  <a:moveTo>
                    <a:pt x="0" y="0"/>
                  </a:moveTo>
                  <a:lnTo>
                    <a:pt x="655" y="0"/>
                  </a:lnTo>
                  <a:lnTo>
                    <a:pt x="748" y="116"/>
                  </a:lnTo>
                  <a:lnTo>
                    <a:pt x="655" y="232"/>
                  </a:lnTo>
                  <a:lnTo>
                    <a:pt x="0" y="232"/>
                  </a:lnTo>
                  <a:lnTo>
                    <a:pt x="93" y="116"/>
                  </a:lnTo>
                  <a:lnTo>
                    <a:pt x="0" y="0"/>
                  </a:lnTo>
                  <a:close/>
                </a:path>
              </a:pathLst>
            </a:custGeom>
            <a:solidFill>
              <a:srgbClr val="00549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404" name="Freeform 396"/>
            <p:cNvSpPr>
              <a:spLocks/>
            </p:cNvSpPr>
            <p:nvPr/>
          </p:nvSpPr>
          <p:spPr bwMode="auto">
            <a:xfrm>
              <a:off x="2153518" y="4780890"/>
              <a:ext cx="1006983" cy="361188"/>
            </a:xfrm>
            <a:custGeom>
              <a:avLst/>
              <a:gdLst/>
              <a:ahLst/>
              <a:cxnLst>
                <a:cxn ang="0">
                  <a:pos x="0" y="316"/>
                </a:cxn>
                <a:cxn ang="0">
                  <a:pos x="0" y="0"/>
                </a:cxn>
                <a:cxn ang="0">
                  <a:pos x="881" y="316"/>
                </a:cxn>
                <a:cxn ang="0">
                  <a:pos x="0" y="316"/>
                </a:cxn>
              </a:cxnLst>
              <a:rect l="0" t="0" r="r" b="b"/>
              <a:pathLst>
                <a:path w="881" h="316">
                  <a:moveTo>
                    <a:pt x="0" y="316"/>
                  </a:moveTo>
                  <a:lnTo>
                    <a:pt x="0" y="0"/>
                  </a:lnTo>
                  <a:lnTo>
                    <a:pt x="881" y="316"/>
                  </a:lnTo>
                  <a:lnTo>
                    <a:pt x="0" y="3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defRPr/>
              </a:pPr>
              <a:endParaRPr lang="de-DE" sz="1600" kern="0">
                <a:solidFill>
                  <a:sysClr val="windowText" lastClr="000000"/>
                </a:solidFill>
              </a:endParaRPr>
            </a:p>
          </p:txBody>
        </p:sp>
        <p:sp>
          <p:nvSpPr>
            <p:cNvPr id="405" name="Rectangle 398"/>
            <p:cNvSpPr>
              <a:spLocks noChangeArrowheads="1"/>
            </p:cNvSpPr>
            <p:nvPr/>
          </p:nvSpPr>
          <p:spPr bwMode="auto">
            <a:xfrm>
              <a:off x="6555492" y="3027727"/>
              <a:ext cx="425434"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FFFFFF"/>
                  </a:solidFill>
                  <a:latin typeface="Arial" pitchFamily="34" charset="0"/>
                </a:rPr>
                <a:t>Nutzung</a:t>
              </a:r>
              <a:endParaRPr lang="de-DE" sz="1600" kern="0" dirty="0">
                <a:solidFill>
                  <a:srgbClr val="080808"/>
                </a:solidFill>
                <a:latin typeface="Arial" pitchFamily="34" charset="0"/>
              </a:endParaRPr>
            </a:p>
          </p:txBody>
        </p:sp>
        <p:sp>
          <p:nvSpPr>
            <p:cNvPr id="406" name="Rectangle 399"/>
            <p:cNvSpPr>
              <a:spLocks noChangeArrowheads="1"/>
            </p:cNvSpPr>
            <p:nvPr/>
          </p:nvSpPr>
          <p:spPr bwMode="auto">
            <a:xfrm>
              <a:off x="2836169" y="4771945"/>
              <a:ext cx="549484"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de-DE" sz="1600" b="1" dirty="0">
                  <a:solidFill>
                    <a:srgbClr val="060606"/>
                  </a:solidFill>
                  <a:latin typeface="Arial" pitchFamily="34" charset="0"/>
                </a:rPr>
                <a:t>Losgrößen</a:t>
              </a:r>
              <a:endParaRPr lang="de-DE" sz="1600" dirty="0">
                <a:solidFill>
                  <a:srgbClr val="060606"/>
                </a:solidFill>
                <a:latin typeface="Arial" pitchFamily="34" charset="0"/>
              </a:endParaRPr>
            </a:p>
          </p:txBody>
        </p:sp>
        <p:sp>
          <p:nvSpPr>
            <p:cNvPr id="407" name="Rectangle 400"/>
            <p:cNvSpPr>
              <a:spLocks noChangeArrowheads="1"/>
            </p:cNvSpPr>
            <p:nvPr/>
          </p:nvSpPr>
          <p:spPr bwMode="auto">
            <a:xfrm>
              <a:off x="3532256" y="4771945"/>
              <a:ext cx="35800"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060606"/>
                  </a:solidFill>
                  <a:latin typeface="Arial" pitchFamily="34" charset="0"/>
                </a:rPr>
                <a:t>-</a:t>
              </a:r>
              <a:endParaRPr lang="de-DE" sz="1600" kern="0" dirty="0">
                <a:solidFill>
                  <a:srgbClr val="060606"/>
                </a:solidFill>
                <a:latin typeface="Arial" pitchFamily="34" charset="0"/>
              </a:endParaRPr>
            </a:p>
          </p:txBody>
        </p:sp>
        <p:sp>
          <p:nvSpPr>
            <p:cNvPr id="408" name="Rectangle 401"/>
            <p:cNvSpPr>
              <a:spLocks noChangeArrowheads="1"/>
            </p:cNvSpPr>
            <p:nvPr/>
          </p:nvSpPr>
          <p:spPr bwMode="auto">
            <a:xfrm>
              <a:off x="3607694" y="4771945"/>
              <a:ext cx="390467"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060606"/>
                  </a:solidFill>
                  <a:latin typeface="Arial" pitchFamily="34" charset="0"/>
                </a:rPr>
                <a:t>&amp; Ress.</a:t>
              </a:r>
              <a:endParaRPr lang="de-DE" sz="1600" kern="0" dirty="0">
                <a:solidFill>
                  <a:srgbClr val="060606"/>
                </a:solidFill>
                <a:latin typeface="Arial" pitchFamily="34" charset="0"/>
              </a:endParaRPr>
            </a:p>
          </p:txBody>
        </p:sp>
        <p:sp>
          <p:nvSpPr>
            <p:cNvPr id="409" name="Rectangle 402"/>
            <p:cNvSpPr>
              <a:spLocks noChangeArrowheads="1"/>
            </p:cNvSpPr>
            <p:nvPr/>
          </p:nvSpPr>
          <p:spPr bwMode="auto">
            <a:xfrm>
              <a:off x="4102613" y="4771945"/>
              <a:ext cx="35800"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a:defRPr/>
              </a:pPr>
              <a:r>
                <a:rPr lang="de-DE" sz="1600" b="1" kern="0" dirty="0">
                  <a:solidFill>
                    <a:srgbClr val="060606"/>
                  </a:solidFill>
                  <a:latin typeface="Arial" pitchFamily="34" charset="0"/>
                </a:rPr>
                <a:t>-</a:t>
              </a:r>
            </a:p>
          </p:txBody>
        </p:sp>
        <p:sp>
          <p:nvSpPr>
            <p:cNvPr id="410" name="Rectangle 403"/>
            <p:cNvSpPr>
              <a:spLocks noChangeArrowheads="1"/>
            </p:cNvSpPr>
            <p:nvPr/>
          </p:nvSpPr>
          <p:spPr bwMode="auto">
            <a:xfrm>
              <a:off x="3158495" y="4930822"/>
              <a:ext cx="775106" cy="15498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de-DE" sz="1600" b="1" dirty="0" err="1">
                  <a:solidFill>
                    <a:srgbClr val="060606"/>
                  </a:solidFill>
                  <a:latin typeface="Arial" pitchFamily="34" charset="0"/>
                </a:rPr>
                <a:t>einsatzplanung</a:t>
              </a:r>
              <a:endParaRPr lang="de-DE" sz="1600" dirty="0">
                <a:solidFill>
                  <a:srgbClr val="060606"/>
                </a:solidFill>
                <a:latin typeface="Arial" pitchFamily="34" charset="0"/>
              </a:endParaRPr>
            </a:p>
          </p:txBody>
        </p:sp>
        <p:sp>
          <p:nvSpPr>
            <p:cNvPr id="411" name="Rechteck 410"/>
            <p:cNvSpPr/>
            <p:nvPr/>
          </p:nvSpPr>
          <p:spPr>
            <a:xfrm>
              <a:off x="7206084" y="3180311"/>
              <a:ext cx="289181" cy="2431190"/>
            </a:xfrm>
            <a:prstGeom prst="rect">
              <a:avLst/>
            </a:prstGeom>
            <a:solidFill>
              <a:srgbClr val="00549F"/>
            </a:solidFill>
            <a:ln w="19050" cap="flat" cmpd="sng" algn="ctr">
              <a:noFill/>
              <a:prstDash val="solid"/>
            </a:ln>
            <a:effectLst/>
          </p:spPr>
          <p:txBody>
            <a:bodyPr rtlCol="0" anchor="ctr"/>
            <a:lstStyle/>
            <a:p>
              <a:pPr algn="ctr">
                <a:defRPr/>
              </a:pPr>
              <a:endParaRPr lang="de-DE" sz="1600" kern="0" dirty="0">
                <a:solidFill>
                  <a:srgbClr val="FFFFFF"/>
                </a:solidFill>
                <a:latin typeface="Arial"/>
              </a:endParaRPr>
            </a:p>
          </p:txBody>
        </p:sp>
        <p:sp>
          <p:nvSpPr>
            <p:cNvPr id="394" name="Rectangle 387"/>
            <p:cNvSpPr>
              <a:spLocks noChangeArrowheads="1"/>
            </p:cNvSpPr>
            <p:nvPr/>
          </p:nvSpPr>
          <p:spPr bwMode="auto">
            <a:xfrm>
              <a:off x="2270001" y="5100079"/>
              <a:ext cx="656884" cy="30997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r>
                <a:rPr lang="de-DE" sz="1600" b="1" dirty="0">
                  <a:solidFill>
                    <a:srgbClr val="060606"/>
                  </a:solidFill>
                  <a:latin typeface="Arial" pitchFamily="34" charset="0"/>
                </a:rPr>
                <a:t>Bestands-</a:t>
              </a:r>
            </a:p>
            <a:p>
              <a:r>
                <a:rPr lang="de-DE" sz="1600" b="1" dirty="0" err="1">
                  <a:solidFill>
                    <a:srgbClr val="060606"/>
                  </a:solidFill>
                  <a:latin typeface="Arial" pitchFamily="34" charset="0"/>
                </a:rPr>
                <a:t>management</a:t>
              </a:r>
              <a:endParaRPr lang="de-DE" sz="1600" dirty="0">
                <a:solidFill>
                  <a:srgbClr val="060606"/>
                </a:solidFill>
                <a:latin typeface="Arial" pitchFamily="34" charset="0"/>
              </a:endParaRPr>
            </a:p>
          </p:txBody>
        </p:sp>
      </p:grpSp>
      <p:sp>
        <p:nvSpPr>
          <p:cNvPr id="69" name="Rectangle 17"/>
          <p:cNvSpPr>
            <a:spLocks noChangeArrowheads="1"/>
          </p:cNvSpPr>
          <p:nvPr/>
        </p:nvSpPr>
        <p:spPr bwMode="auto">
          <a:xfrm>
            <a:off x="5822638" y="3792285"/>
            <a:ext cx="1907906" cy="120700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a:defRPr/>
            </a:pPr>
            <a:endParaRPr lang="de-DE" sz="1600" kern="0" dirty="0">
              <a:solidFill>
                <a:sysClr val="windowText" lastClr="000000"/>
              </a:solidFill>
            </a:endParaRPr>
          </a:p>
        </p:txBody>
      </p:sp>
      <p:sp>
        <p:nvSpPr>
          <p:cNvPr id="70" name="Rectangle 18"/>
          <p:cNvSpPr>
            <a:spLocks noChangeArrowheads="1"/>
          </p:cNvSpPr>
          <p:nvPr/>
        </p:nvSpPr>
        <p:spPr bwMode="auto">
          <a:xfrm>
            <a:off x="6243276" y="4207321"/>
            <a:ext cx="1459051" cy="492443"/>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defRPr/>
            </a:pPr>
            <a:r>
              <a:rPr lang="de-DE" sz="1600" b="1" kern="0" dirty="0">
                <a:solidFill>
                  <a:sysClr val="windowText" lastClr="000000"/>
                </a:solidFill>
                <a:latin typeface="Arial" pitchFamily="34" charset="0"/>
              </a:rPr>
              <a:t>Distributions-planung</a:t>
            </a:r>
            <a:endParaRPr lang="de-DE" sz="1600" kern="0" dirty="0">
              <a:solidFill>
                <a:sysClr val="windowText" lastClr="000000"/>
              </a:solidFill>
              <a:latin typeface="Arial" pitchFamily="34" charset="0"/>
            </a:endParaRPr>
          </a:p>
        </p:txBody>
      </p:sp>
      <p:sp>
        <p:nvSpPr>
          <p:cNvPr id="4" name="Textfeld 3">
            <a:extLst>
              <a:ext uri="{FF2B5EF4-FFF2-40B4-BE49-F238E27FC236}">
                <a16:creationId xmlns:a16="http://schemas.microsoft.com/office/drawing/2014/main" id="{2132521A-A71C-48C0-8B74-D10EDAFADC11}"/>
              </a:ext>
            </a:extLst>
          </p:cNvPr>
          <p:cNvSpPr txBox="1"/>
          <p:nvPr/>
        </p:nvSpPr>
        <p:spPr>
          <a:xfrm>
            <a:off x="1331290" y="783178"/>
            <a:ext cx="1402948" cy="369332"/>
          </a:xfrm>
          <a:prstGeom prst="rect">
            <a:avLst/>
          </a:prstGeom>
          <a:noFill/>
        </p:spPr>
        <p:txBody>
          <a:bodyPr wrap="none" rtlCol="0">
            <a:spAutoFit/>
          </a:bodyPr>
          <a:lstStyle/>
          <a:p>
            <a:r>
              <a:rPr lang="de-DE" b="1" dirty="0">
                <a:solidFill>
                  <a:schemeClr val="tx2"/>
                </a:solidFill>
              </a:rPr>
              <a:t>APS Matrix</a:t>
            </a:r>
          </a:p>
        </p:txBody>
      </p:sp>
    </p:spTree>
    <p:extLst>
      <p:ext uri="{BB962C8B-B14F-4D97-AF65-F5344CB8AC3E}">
        <p14:creationId xmlns:p14="http://schemas.microsoft.com/office/powerpoint/2010/main" val="36484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type="body" sz="quarter" idx="13"/>
          </p:nvPr>
        </p:nvSpPr>
        <p:spPr/>
        <p:txBody>
          <a:bodyPr/>
          <a:lstStyle/>
          <a:p>
            <a:r>
              <a:rPr lang="de-DE" sz="2000" dirty="0"/>
              <a:t>Quantitative Verfahren der Standortplanung</a:t>
            </a:r>
          </a:p>
          <a:p>
            <a:r>
              <a:rPr lang="de-DE" dirty="0"/>
              <a:t>Ermittlung der Distanzen: Triple-Algorithmus</a:t>
            </a:r>
          </a:p>
        </p:txBody>
      </p:sp>
      <p:sp>
        <p:nvSpPr>
          <p:cNvPr id="35" name="Textfeld 34"/>
          <p:cNvSpPr txBox="1"/>
          <p:nvPr/>
        </p:nvSpPr>
        <p:spPr>
          <a:xfrm>
            <a:off x="6332023" y="5696241"/>
            <a:ext cx="4481095" cy="457200"/>
          </a:xfrm>
          <a:prstGeom prst="rect">
            <a:avLst/>
          </a:prstGeom>
          <a:noFill/>
        </p:spPr>
        <p:txBody>
          <a:bodyPr wrap="square" lIns="36000" tIns="36000" rIns="36000" bIns="36000" rtlCol="0">
            <a:noAutofit/>
          </a:bodyPr>
          <a:lstStyle/>
          <a:p>
            <a:endParaRPr lang="de-DE" dirty="0">
              <a:solidFill>
                <a:srgbClr val="060606"/>
              </a:solidFill>
            </a:endParaRPr>
          </a:p>
        </p:txBody>
      </p:sp>
      <p:sp>
        <p:nvSpPr>
          <p:cNvPr id="21" name="Textfeld 20"/>
          <p:cNvSpPr txBox="1"/>
          <p:nvPr/>
        </p:nvSpPr>
        <p:spPr>
          <a:xfrm>
            <a:off x="515287" y="908678"/>
            <a:ext cx="7981020" cy="369332"/>
          </a:xfrm>
          <a:prstGeom prst="rect">
            <a:avLst/>
          </a:prstGeom>
          <a:noFill/>
        </p:spPr>
        <p:txBody>
          <a:bodyPr wrap="square" rtlCol="0">
            <a:spAutoFit/>
          </a:bodyPr>
          <a:lstStyle/>
          <a:p>
            <a:pPr marL="285750" indent="-285750">
              <a:buFont typeface="Arial" panose="020B0604020202020204" pitchFamily="34" charset="0"/>
              <a:buChar char="•"/>
            </a:pPr>
            <a:r>
              <a:rPr lang="en-US" dirty="0"/>
              <a:t>Anwendung des Triple-</a:t>
            </a:r>
            <a:r>
              <a:rPr lang="en-US" dirty="0" err="1"/>
              <a:t>Algorithmus</a:t>
            </a:r>
            <a:r>
              <a:rPr lang="en-US" dirty="0"/>
              <a:t> am </a:t>
            </a:r>
            <a:r>
              <a:rPr lang="en-US" dirty="0" err="1"/>
              <a:t>Beispiel</a:t>
            </a:r>
            <a:r>
              <a:rPr lang="en-US" dirty="0"/>
              <a:t> </a:t>
            </a:r>
            <a:r>
              <a:rPr lang="en-US" dirty="0" err="1"/>
              <a:t>eines</a:t>
            </a:r>
            <a:r>
              <a:rPr lang="en-US" dirty="0"/>
              <a:t> </a:t>
            </a:r>
            <a:r>
              <a:rPr lang="en-US" dirty="0" err="1"/>
              <a:t>Iterationsschritts</a:t>
            </a:r>
            <a:r>
              <a:rPr lang="en-US" dirty="0"/>
              <a:t>:</a:t>
            </a:r>
          </a:p>
        </p:txBody>
      </p:sp>
      <p:cxnSp>
        <p:nvCxnSpPr>
          <p:cNvPr id="110" name="Gerade Verbindung mit Pfeil 109"/>
          <p:cNvCxnSpPr>
            <a:stCxn id="3" idx="3"/>
            <a:endCxn id="23" idx="1"/>
          </p:cNvCxnSpPr>
          <p:nvPr/>
        </p:nvCxnSpPr>
        <p:spPr>
          <a:xfrm>
            <a:off x="2214259" y="3570686"/>
            <a:ext cx="15539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p:cNvCxnSpPr>
            <a:endCxn id="24" idx="1"/>
          </p:cNvCxnSpPr>
          <p:nvPr/>
        </p:nvCxnSpPr>
        <p:spPr>
          <a:xfrm>
            <a:off x="8562571" y="3555082"/>
            <a:ext cx="1553946" cy="15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Gerade Verbindung mit Pfeil 141"/>
          <p:cNvCxnSpPr>
            <a:stCxn id="23" idx="3"/>
            <a:endCxn id="22" idx="1"/>
          </p:cNvCxnSpPr>
          <p:nvPr/>
        </p:nvCxnSpPr>
        <p:spPr>
          <a:xfrm flipV="1">
            <a:off x="5388415" y="3570332"/>
            <a:ext cx="1553946" cy="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elle 2"/>
          <p:cNvGraphicFramePr>
            <a:graphicFrameLocks noGrp="1"/>
          </p:cNvGraphicFramePr>
          <p:nvPr>
            <p:extLst>
              <p:ext uri="{D42A27DB-BD31-4B8C-83A1-F6EECF244321}">
                <p14:modId xmlns:p14="http://schemas.microsoft.com/office/powerpoint/2010/main" val="4195630645"/>
              </p:ext>
            </p:extLst>
          </p:nvPr>
        </p:nvGraphicFramePr>
        <p:xfrm>
          <a:off x="594049" y="2724512"/>
          <a:ext cx="1620210" cy="1692348"/>
        </p:xfrm>
        <a:graphic>
          <a:graphicData uri="http://schemas.openxmlformats.org/drawingml/2006/table">
            <a:tbl>
              <a:tblPr firstRow="1" bandRow="1">
                <a:tableStyleId>{2D5ABB26-0587-4C30-8999-92F81FD0307C}</a:tableStyleId>
              </a:tblPr>
              <a:tblGrid>
                <a:gridCol w="270035">
                  <a:extLst>
                    <a:ext uri="{9D8B030D-6E8A-4147-A177-3AD203B41FA5}">
                      <a16:colId xmlns:a16="http://schemas.microsoft.com/office/drawing/2014/main" val="1280081158"/>
                    </a:ext>
                  </a:extLst>
                </a:gridCol>
                <a:gridCol w="270035">
                  <a:extLst>
                    <a:ext uri="{9D8B030D-6E8A-4147-A177-3AD203B41FA5}">
                      <a16:colId xmlns:a16="http://schemas.microsoft.com/office/drawing/2014/main" val="3184128512"/>
                    </a:ext>
                  </a:extLst>
                </a:gridCol>
                <a:gridCol w="270035">
                  <a:extLst>
                    <a:ext uri="{9D8B030D-6E8A-4147-A177-3AD203B41FA5}">
                      <a16:colId xmlns:a16="http://schemas.microsoft.com/office/drawing/2014/main" val="1241392056"/>
                    </a:ext>
                  </a:extLst>
                </a:gridCol>
                <a:gridCol w="270035">
                  <a:extLst>
                    <a:ext uri="{9D8B030D-6E8A-4147-A177-3AD203B41FA5}">
                      <a16:colId xmlns:a16="http://schemas.microsoft.com/office/drawing/2014/main" val="3807525567"/>
                    </a:ext>
                  </a:extLst>
                </a:gridCol>
                <a:gridCol w="270035">
                  <a:extLst>
                    <a:ext uri="{9D8B030D-6E8A-4147-A177-3AD203B41FA5}">
                      <a16:colId xmlns:a16="http://schemas.microsoft.com/office/drawing/2014/main" val="3996796055"/>
                    </a:ext>
                  </a:extLst>
                </a:gridCol>
                <a:gridCol w="270035">
                  <a:extLst>
                    <a:ext uri="{9D8B030D-6E8A-4147-A177-3AD203B41FA5}">
                      <a16:colId xmlns:a16="http://schemas.microsoft.com/office/drawing/2014/main" val="4216902566"/>
                    </a:ext>
                  </a:extLst>
                </a:gridCol>
              </a:tblGrid>
              <a:tr h="281940">
                <a:tc>
                  <a:txBody>
                    <a:bodyPr/>
                    <a:lstStyle/>
                    <a:p>
                      <a:endParaRPr lang="en-US" sz="1400" dirty="0"/>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b</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e</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471853027"/>
                  </a:ext>
                </a:extLst>
              </a:tr>
              <a:tr h="281940">
                <a:tc>
                  <a:txBody>
                    <a:bodyPr/>
                    <a:lstStyle/>
                    <a:p>
                      <a:r>
                        <a:rPr lang="en-US" sz="1400" dirty="0"/>
                        <a:t>a</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4</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9947088"/>
                  </a:ext>
                </a:extLst>
              </a:tr>
              <a:tr h="281940">
                <a:tc>
                  <a:txBody>
                    <a:bodyPr/>
                    <a:lstStyle/>
                    <a:p>
                      <a:r>
                        <a:rPr lang="en-US" sz="1400" dirty="0"/>
                        <a:t>b</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4</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1</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84386786"/>
                  </a:ext>
                </a:extLst>
              </a:tr>
              <a:tr h="281940">
                <a:tc>
                  <a:txBody>
                    <a:bodyPr/>
                    <a:lstStyle/>
                    <a:p>
                      <a:r>
                        <a:rPr lang="en-US" sz="1400" dirty="0"/>
                        <a:t>c</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1</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7521547"/>
                  </a:ext>
                </a:extLst>
              </a:tr>
              <a:tr h="281940">
                <a:tc>
                  <a:txBody>
                    <a:bodyPr/>
                    <a:lstStyle/>
                    <a:p>
                      <a:r>
                        <a:rPr lang="en-US" sz="1400" dirty="0"/>
                        <a:t>d</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5</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2954824"/>
                  </a:ext>
                </a:extLst>
              </a:tr>
              <a:tr h="281940">
                <a:tc>
                  <a:txBody>
                    <a:bodyPr/>
                    <a:lstStyle/>
                    <a:p>
                      <a:r>
                        <a:rPr lang="en-US" sz="1400" dirty="0"/>
                        <a:t>e</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569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5</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5968250"/>
                  </a:ext>
                </a:extLst>
              </a:tr>
            </a:tbl>
          </a:graphicData>
        </a:graphic>
      </p:graphicFrame>
      <p:graphicFrame>
        <p:nvGraphicFramePr>
          <p:cNvPr id="22" name="Tabelle 21"/>
          <p:cNvGraphicFramePr>
            <a:graphicFrameLocks noGrp="1" noChangeAspect="1"/>
          </p:cNvGraphicFramePr>
          <p:nvPr>
            <p:extLst>
              <p:ext uri="{D42A27DB-BD31-4B8C-83A1-F6EECF244321}">
                <p14:modId xmlns:p14="http://schemas.microsoft.com/office/powerpoint/2010/main" val="2509642772"/>
              </p:ext>
            </p:extLst>
          </p:nvPr>
        </p:nvGraphicFramePr>
        <p:xfrm>
          <a:off x="6942361" y="2724512"/>
          <a:ext cx="1620210" cy="1691640"/>
        </p:xfrm>
        <a:graphic>
          <a:graphicData uri="http://schemas.openxmlformats.org/drawingml/2006/table">
            <a:tbl>
              <a:tblPr firstRow="1" bandRow="1">
                <a:tableStyleId>{2D5ABB26-0587-4C30-8999-92F81FD0307C}</a:tableStyleId>
              </a:tblPr>
              <a:tblGrid>
                <a:gridCol w="270035">
                  <a:extLst>
                    <a:ext uri="{9D8B030D-6E8A-4147-A177-3AD203B41FA5}">
                      <a16:colId xmlns:a16="http://schemas.microsoft.com/office/drawing/2014/main" val="1280081158"/>
                    </a:ext>
                  </a:extLst>
                </a:gridCol>
                <a:gridCol w="270035">
                  <a:extLst>
                    <a:ext uri="{9D8B030D-6E8A-4147-A177-3AD203B41FA5}">
                      <a16:colId xmlns:a16="http://schemas.microsoft.com/office/drawing/2014/main" val="3184128512"/>
                    </a:ext>
                  </a:extLst>
                </a:gridCol>
                <a:gridCol w="270035">
                  <a:extLst>
                    <a:ext uri="{9D8B030D-6E8A-4147-A177-3AD203B41FA5}">
                      <a16:colId xmlns:a16="http://schemas.microsoft.com/office/drawing/2014/main" val="1241392056"/>
                    </a:ext>
                  </a:extLst>
                </a:gridCol>
                <a:gridCol w="270035">
                  <a:extLst>
                    <a:ext uri="{9D8B030D-6E8A-4147-A177-3AD203B41FA5}">
                      <a16:colId xmlns:a16="http://schemas.microsoft.com/office/drawing/2014/main" val="3807525567"/>
                    </a:ext>
                  </a:extLst>
                </a:gridCol>
                <a:gridCol w="270035">
                  <a:extLst>
                    <a:ext uri="{9D8B030D-6E8A-4147-A177-3AD203B41FA5}">
                      <a16:colId xmlns:a16="http://schemas.microsoft.com/office/drawing/2014/main" val="3996796055"/>
                    </a:ext>
                  </a:extLst>
                </a:gridCol>
                <a:gridCol w="270035">
                  <a:extLst>
                    <a:ext uri="{9D8B030D-6E8A-4147-A177-3AD203B41FA5}">
                      <a16:colId xmlns:a16="http://schemas.microsoft.com/office/drawing/2014/main" val="4216902566"/>
                    </a:ext>
                  </a:extLst>
                </a:gridCol>
              </a:tblGrid>
              <a:tr h="281940">
                <a:tc>
                  <a:txBody>
                    <a:bodyPr/>
                    <a:lstStyle/>
                    <a:p>
                      <a:endParaRPr lang="en-US" sz="1400" dirty="0"/>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b</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c</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400" dirty="0"/>
                        <a:t>e</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569AFF"/>
                    </a:solidFill>
                  </a:tcPr>
                </a:tc>
                <a:extLst>
                  <a:ext uri="{0D108BD9-81ED-4DB2-BD59-A6C34878D82A}">
                    <a16:rowId xmlns:a16="http://schemas.microsoft.com/office/drawing/2014/main" val="1471853027"/>
                  </a:ext>
                </a:extLst>
              </a:tr>
              <a:tr h="281940">
                <a:tc>
                  <a:txBody>
                    <a:bodyPr/>
                    <a:lstStyle/>
                    <a:p>
                      <a:r>
                        <a:rPr lang="en-US" sz="1400" dirty="0"/>
                        <a:t>a</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4</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9947088"/>
                  </a:ext>
                </a:extLst>
              </a:tr>
              <a:tr h="281940">
                <a:tc>
                  <a:txBody>
                    <a:bodyPr/>
                    <a:lstStyle/>
                    <a:p>
                      <a:r>
                        <a:rPr lang="en-US" sz="1400" dirty="0"/>
                        <a:t>b</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r>
                        <a:rPr lang="en-US" sz="1400" dirty="0"/>
                        <a:t>4</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1</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8</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r>
                        <a:rPr lang="en-US" sz="1400" dirty="0"/>
                        <a:t>3</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84386786"/>
                  </a:ext>
                </a:extLst>
              </a:tr>
              <a:tr h="281940">
                <a:tc>
                  <a:txBody>
                    <a:bodyPr/>
                    <a:lstStyle/>
                    <a:p>
                      <a:r>
                        <a:rPr lang="en-US" sz="1400" dirty="0"/>
                        <a:t>c</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1</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7521547"/>
                  </a:ext>
                </a:extLst>
              </a:tr>
              <a:tr h="281940">
                <a:tc>
                  <a:txBody>
                    <a:bodyPr/>
                    <a:lstStyle/>
                    <a:p>
                      <a:r>
                        <a:rPr lang="en-US" sz="1400" dirty="0"/>
                        <a:t>d</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5</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2954824"/>
                  </a:ext>
                </a:extLst>
              </a:tr>
              <a:tr h="281940">
                <a:tc>
                  <a:txBody>
                    <a:bodyPr/>
                    <a:lstStyle/>
                    <a:p>
                      <a:r>
                        <a:rPr lang="en-US" sz="1400" dirty="0"/>
                        <a:t>e</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569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5</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5968250"/>
                  </a:ext>
                </a:extLst>
              </a:tr>
            </a:tbl>
          </a:graphicData>
        </a:graphic>
      </p:graphicFrame>
      <p:graphicFrame>
        <p:nvGraphicFramePr>
          <p:cNvPr id="23" name="Tabelle 22"/>
          <p:cNvGraphicFramePr>
            <a:graphicFrameLocks noGrp="1"/>
          </p:cNvGraphicFramePr>
          <p:nvPr>
            <p:extLst>
              <p:ext uri="{D42A27DB-BD31-4B8C-83A1-F6EECF244321}">
                <p14:modId xmlns:p14="http://schemas.microsoft.com/office/powerpoint/2010/main" val="1877212452"/>
              </p:ext>
            </p:extLst>
          </p:nvPr>
        </p:nvGraphicFramePr>
        <p:xfrm>
          <a:off x="3768205" y="2724512"/>
          <a:ext cx="1620210" cy="1692348"/>
        </p:xfrm>
        <a:graphic>
          <a:graphicData uri="http://schemas.openxmlformats.org/drawingml/2006/table">
            <a:tbl>
              <a:tblPr firstRow="1" bandRow="1">
                <a:tableStyleId>{2D5ABB26-0587-4C30-8999-92F81FD0307C}</a:tableStyleId>
              </a:tblPr>
              <a:tblGrid>
                <a:gridCol w="270035">
                  <a:extLst>
                    <a:ext uri="{9D8B030D-6E8A-4147-A177-3AD203B41FA5}">
                      <a16:colId xmlns:a16="http://schemas.microsoft.com/office/drawing/2014/main" val="1280081158"/>
                    </a:ext>
                  </a:extLst>
                </a:gridCol>
                <a:gridCol w="270035">
                  <a:extLst>
                    <a:ext uri="{9D8B030D-6E8A-4147-A177-3AD203B41FA5}">
                      <a16:colId xmlns:a16="http://schemas.microsoft.com/office/drawing/2014/main" val="3184128512"/>
                    </a:ext>
                  </a:extLst>
                </a:gridCol>
                <a:gridCol w="270035">
                  <a:extLst>
                    <a:ext uri="{9D8B030D-6E8A-4147-A177-3AD203B41FA5}">
                      <a16:colId xmlns:a16="http://schemas.microsoft.com/office/drawing/2014/main" val="1241392056"/>
                    </a:ext>
                  </a:extLst>
                </a:gridCol>
                <a:gridCol w="270035">
                  <a:extLst>
                    <a:ext uri="{9D8B030D-6E8A-4147-A177-3AD203B41FA5}">
                      <a16:colId xmlns:a16="http://schemas.microsoft.com/office/drawing/2014/main" val="3807525567"/>
                    </a:ext>
                  </a:extLst>
                </a:gridCol>
                <a:gridCol w="270035">
                  <a:extLst>
                    <a:ext uri="{9D8B030D-6E8A-4147-A177-3AD203B41FA5}">
                      <a16:colId xmlns:a16="http://schemas.microsoft.com/office/drawing/2014/main" val="3996796055"/>
                    </a:ext>
                  </a:extLst>
                </a:gridCol>
                <a:gridCol w="270035">
                  <a:extLst>
                    <a:ext uri="{9D8B030D-6E8A-4147-A177-3AD203B41FA5}">
                      <a16:colId xmlns:a16="http://schemas.microsoft.com/office/drawing/2014/main" val="4216902566"/>
                    </a:ext>
                  </a:extLst>
                </a:gridCol>
              </a:tblGrid>
              <a:tr h="281940">
                <a:tc>
                  <a:txBody>
                    <a:bodyPr/>
                    <a:lstStyle/>
                    <a:p>
                      <a:endParaRPr lang="en-US" sz="1400" dirty="0"/>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b</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c</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r>
                        <a:rPr lang="en-US" sz="1400" dirty="0"/>
                        <a:t>e</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471853027"/>
                  </a:ext>
                </a:extLst>
              </a:tr>
              <a:tr h="281940">
                <a:tc>
                  <a:txBody>
                    <a:bodyPr/>
                    <a:lstStyle/>
                    <a:p>
                      <a:r>
                        <a:rPr lang="en-US" sz="1400" dirty="0"/>
                        <a:t>a</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4</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9947088"/>
                  </a:ext>
                </a:extLst>
              </a:tr>
              <a:tr h="281940">
                <a:tc>
                  <a:txBody>
                    <a:bodyPr/>
                    <a:lstStyle/>
                    <a:p>
                      <a:r>
                        <a:rPr lang="en-US" sz="1400" dirty="0"/>
                        <a:t>b</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60000"/>
                        <a:lumOff val="40000"/>
                      </a:schemeClr>
                    </a:solidFill>
                  </a:tcPr>
                </a:tc>
                <a:tc>
                  <a:txBody>
                    <a:bodyPr/>
                    <a:lstStyle/>
                    <a:p>
                      <a:r>
                        <a:rPr lang="en-US" sz="1400" dirty="0"/>
                        <a:t>4</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1</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3">
                        <a:lumMod val="60000"/>
                        <a:lumOff val="40000"/>
                      </a:schemeClr>
                    </a:solidFill>
                  </a:tcPr>
                </a:tc>
                <a:tc>
                  <a:txBody>
                    <a:bodyPr/>
                    <a:lstStyle/>
                    <a:p>
                      <a:r>
                        <a:rPr lang="en-US" sz="1400" dirty="0"/>
                        <a:t>3</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484386786"/>
                  </a:ext>
                </a:extLst>
              </a:tr>
              <a:tr h="281940">
                <a:tc>
                  <a:txBody>
                    <a:bodyPr/>
                    <a:lstStyle/>
                    <a:p>
                      <a:r>
                        <a:rPr lang="en-US" sz="1400" dirty="0"/>
                        <a:t>c</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1</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7521547"/>
                  </a:ext>
                </a:extLst>
              </a:tr>
              <a:tr h="281940">
                <a:tc>
                  <a:txBody>
                    <a:bodyPr/>
                    <a:lstStyle/>
                    <a:p>
                      <a:r>
                        <a:rPr lang="en-US" sz="1400" dirty="0"/>
                        <a:t>d</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400" dirty="0"/>
                        <a:t>3</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400" dirty="0"/>
                        <a:t>2</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5</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402954824"/>
                  </a:ext>
                </a:extLst>
              </a:tr>
              <a:tr h="281940">
                <a:tc>
                  <a:txBody>
                    <a:bodyPr/>
                    <a:lstStyle/>
                    <a:p>
                      <a:r>
                        <a:rPr lang="en-US" sz="1400" dirty="0"/>
                        <a:t>e</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569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5</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569AFF"/>
                    </a:solidFill>
                  </a:tcPr>
                </a:tc>
                <a:tc>
                  <a:txBody>
                    <a:bodyPr/>
                    <a:lstStyle/>
                    <a:p>
                      <a:r>
                        <a:rPr lang="en-US" sz="1400" dirty="0"/>
                        <a:t>0</a:t>
                      </a:r>
                    </a:p>
                  </a:txBody>
                  <a:tcPr marL="68699" marR="68699" marT="34349" marB="34349"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5968250"/>
                  </a:ext>
                </a:extLst>
              </a:tr>
            </a:tbl>
          </a:graphicData>
        </a:graphic>
      </p:graphicFrame>
      <p:graphicFrame>
        <p:nvGraphicFramePr>
          <p:cNvPr id="24" name="Tabelle 23"/>
          <p:cNvGraphicFramePr>
            <a:graphicFrameLocks noGrp="1" noChangeAspect="1"/>
          </p:cNvGraphicFramePr>
          <p:nvPr>
            <p:extLst>
              <p:ext uri="{D42A27DB-BD31-4B8C-83A1-F6EECF244321}">
                <p14:modId xmlns:p14="http://schemas.microsoft.com/office/powerpoint/2010/main" val="970152640"/>
              </p:ext>
            </p:extLst>
          </p:nvPr>
        </p:nvGraphicFramePr>
        <p:xfrm>
          <a:off x="10116517" y="2724512"/>
          <a:ext cx="1620210" cy="1691640"/>
        </p:xfrm>
        <a:graphic>
          <a:graphicData uri="http://schemas.openxmlformats.org/drawingml/2006/table">
            <a:tbl>
              <a:tblPr firstRow="1" bandRow="1">
                <a:tableStyleId>{2D5ABB26-0587-4C30-8999-92F81FD0307C}</a:tableStyleId>
              </a:tblPr>
              <a:tblGrid>
                <a:gridCol w="270035">
                  <a:extLst>
                    <a:ext uri="{9D8B030D-6E8A-4147-A177-3AD203B41FA5}">
                      <a16:colId xmlns:a16="http://schemas.microsoft.com/office/drawing/2014/main" val="1280081158"/>
                    </a:ext>
                  </a:extLst>
                </a:gridCol>
                <a:gridCol w="270035">
                  <a:extLst>
                    <a:ext uri="{9D8B030D-6E8A-4147-A177-3AD203B41FA5}">
                      <a16:colId xmlns:a16="http://schemas.microsoft.com/office/drawing/2014/main" val="3184128512"/>
                    </a:ext>
                  </a:extLst>
                </a:gridCol>
                <a:gridCol w="270035">
                  <a:extLst>
                    <a:ext uri="{9D8B030D-6E8A-4147-A177-3AD203B41FA5}">
                      <a16:colId xmlns:a16="http://schemas.microsoft.com/office/drawing/2014/main" val="1241392056"/>
                    </a:ext>
                  </a:extLst>
                </a:gridCol>
                <a:gridCol w="270035">
                  <a:extLst>
                    <a:ext uri="{9D8B030D-6E8A-4147-A177-3AD203B41FA5}">
                      <a16:colId xmlns:a16="http://schemas.microsoft.com/office/drawing/2014/main" val="3807525567"/>
                    </a:ext>
                  </a:extLst>
                </a:gridCol>
                <a:gridCol w="270035">
                  <a:extLst>
                    <a:ext uri="{9D8B030D-6E8A-4147-A177-3AD203B41FA5}">
                      <a16:colId xmlns:a16="http://schemas.microsoft.com/office/drawing/2014/main" val="3996796055"/>
                    </a:ext>
                  </a:extLst>
                </a:gridCol>
                <a:gridCol w="270035">
                  <a:extLst>
                    <a:ext uri="{9D8B030D-6E8A-4147-A177-3AD203B41FA5}">
                      <a16:colId xmlns:a16="http://schemas.microsoft.com/office/drawing/2014/main" val="4216902566"/>
                    </a:ext>
                  </a:extLst>
                </a:gridCol>
              </a:tblGrid>
              <a:tr h="274320">
                <a:tc>
                  <a:txBody>
                    <a:bodyPr/>
                    <a:lstStyle/>
                    <a:p>
                      <a:endParaRPr lang="en-US" sz="1400" dirty="0"/>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a</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b</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US" sz="1400" dirty="0"/>
                        <a:t>c</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t>d</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e</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rgbClr val="569AFF"/>
                    </a:solidFill>
                  </a:tcPr>
                </a:tc>
                <a:extLst>
                  <a:ext uri="{0D108BD9-81ED-4DB2-BD59-A6C34878D82A}">
                    <a16:rowId xmlns:a16="http://schemas.microsoft.com/office/drawing/2014/main" val="1471853027"/>
                  </a:ext>
                </a:extLst>
              </a:tr>
              <a:tr h="274320">
                <a:tc>
                  <a:txBody>
                    <a:bodyPr/>
                    <a:lstStyle/>
                    <a:p>
                      <a:r>
                        <a:rPr lang="en-US" sz="1400" dirty="0"/>
                        <a:t>a</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4</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619947088"/>
                  </a:ext>
                </a:extLst>
              </a:tr>
              <a:tr h="274320">
                <a:tc>
                  <a:txBody>
                    <a:bodyPr/>
                    <a:lstStyle/>
                    <a:p>
                      <a:r>
                        <a:rPr lang="en-US" sz="1400" dirty="0"/>
                        <a:t>b</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400" dirty="0"/>
                        <a:t>4</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1</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8</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r>
                        <a:rPr lang="en-US" sz="1400" dirty="0"/>
                        <a:t>3</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484386786"/>
                  </a:ext>
                </a:extLst>
              </a:tr>
              <a:tr h="274320">
                <a:tc>
                  <a:txBody>
                    <a:bodyPr/>
                    <a:lstStyle/>
                    <a:p>
                      <a:r>
                        <a:rPr lang="en-US" sz="1400" dirty="0"/>
                        <a:t>c</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1</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2</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347521547"/>
                  </a:ext>
                </a:extLst>
              </a:tr>
              <a:tr h="274320">
                <a:tc>
                  <a:txBody>
                    <a:bodyPr/>
                    <a:lstStyle/>
                    <a:p>
                      <a:r>
                        <a:rPr lang="en-US" sz="1400" dirty="0"/>
                        <a:t>d</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r>
                        <a:rPr lang="en-US" sz="1400" dirty="0"/>
                        <a:t>3</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8</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92D050"/>
                    </a:solidFill>
                  </a:tcPr>
                </a:tc>
                <a:tc>
                  <a:txBody>
                    <a:bodyPr/>
                    <a:lstStyle/>
                    <a:p>
                      <a:r>
                        <a:rPr lang="en-US" sz="1400" dirty="0"/>
                        <a:t>2</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5</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02954824"/>
                  </a:ext>
                </a:extLst>
              </a:tr>
              <a:tr h="274320">
                <a:tc>
                  <a:txBody>
                    <a:bodyPr/>
                    <a:lstStyle/>
                    <a:p>
                      <a:r>
                        <a:rPr lang="en-US" sz="1400" dirty="0"/>
                        <a:t>e</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569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3</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5</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400" dirty="0"/>
                        <a:t>0</a:t>
                      </a:r>
                    </a:p>
                  </a:txBody>
                  <a:tcPr marL="68580" marR="68580" marT="34290" marB="3429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745968250"/>
                  </a:ext>
                </a:extLst>
              </a:tr>
            </a:tbl>
          </a:graphicData>
        </a:graphic>
      </p:graphicFrame>
      <p:grpSp>
        <p:nvGrpSpPr>
          <p:cNvPr id="57" name="Gruppieren 56"/>
          <p:cNvGrpSpPr>
            <a:grpSpLocks noChangeAspect="1"/>
          </p:cNvGrpSpPr>
          <p:nvPr/>
        </p:nvGrpSpPr>
        <p:grpSpPr>
          <a:xfrm>
            <a:off x="378094" y="4801710"/>
            <a:ext cx="1919996" cy="1439997"/>
            <a:chOff x="515287" y="1448747"/>
            <a:chExt cx="2880367" cy="2160275"/>
          </a:xfrm>
        </p:grpSpPr>
        <p:grpSp>
          <p:nvGrpSpPr>
            <p:cNvPr id="58" name="Gruppieren 57"/>
            <p:cNvGrpSpPr/>
            <p:nvPr/>
          </p:nvGrpSpPr>
          <p:grpSpPr>
            <a:xfrm>
              <a:off x="515287" y="1448747"/>
              <a:ext cx="2880367" cy="2160275"/>
              <a:chOff x="8909028" y="2096711"/>
              <a:chExt cx="1793486" cy="1248214"/>
            </a:xfrm>
            <a:solidFill>
              <a:schemeClr val="tx2">
                <a:lumMod val="20000"/>
                <a:lumOff val="80000"/>
              </a:schemeClr>
            </a:solidFill>
          </p:grpSpPr>
          <p:grpSp>
            <p:nvGrpSpPr>
              <p:cNvPr id="66" name="Gruppieren 65"/>
              <p:cNvGrpSpPr/>
              <p:nvPr/>
            </p:nvGrpSpPr>
            <p:grpSpPr>
              <a:xfrm>
                <a:off x="8909028" y="2096711"/>
                <a:ext cx="1793486" cy="1248214"/>
                <a:chOff x="8909028" y="2096711"/>
                <a:chExt cx="1793486" cy="1248214"/>
              </a:xfrm>
              <a:grpFill/>
            </p:grpSpPr>
            <p:sp>
              <p:nvSpPr>
                <p:cNvPr id="68" name="Ellipse 67"/>
                <p:cNvSpPr>
                  <a:spLocks noChangeAspect="1"/>
                </p:cNvSpPr>
                <p:nvPr/>
              </p:nvSpPr>
              <p:spPr>
                <a:xfrm>
                  <a:off x="8909028" y="2443145"/>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a</a:t>
                  </a:r>
                </a:p>
              </p:txBody>
            </p:sp>
            <p:sp>
              <p:nvSpPr>
                <p:cNvPr id="69" name="Ellipse 68"/>
                <p:cNvSpPr>
                  <a:spLocks noChangeAspect="1"/>
                </p:cNvSpPr>
                <p:nvPr/>
              </p:nvSpPr>
              <p:spPr>
                <a:xfrm>
                  <a:off x="9899419" y="2682180"/>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c</a:t>
                  </a:r>
                </a:p>
              </p:txBody>
            </p:sp>
            <p:sp>
              <p:nvSpPr>
                <p:cNvPr id="70" name="Ellipse 69"/>
                <p:cNvSpPr>
                  <a:spLocks noChangeAspect="1"/>
                </p:cNvSpPr>
                <p:nvPr/>
              </p:nvSpPr>
              <p:spPr>
                <a:xfrm>
                  <a:off x="9664741" y="3200925"/>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d</a:t>
                  </a:r>
                </a:p>
              </p:txBody>
            </p:sp>
            <p:sp>
              <p:nvSpPr>
                <p:cNvPr id="71" name="Ellipse 70"/>
                <p:cNvSpPr>
                  <a:spLocks noChangeAspect="1"/>
                </p:cNvSpPr>
                <p:nvPr/>
              </p:nvSpPr>
              <p:spPr>
                <a:xfrm>
                  <a:off x="10558514" y="2703268"/>
                  <a:ext cx="144000" cy="144000"/>
                </a:xfrm>
                <a:prstGeom prst="ellipse">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e</a:t>
                  </a:r>
                </a:p>
              </p:txBody>
            </p:sp>
            <p:sp>
              <p:nvSpPr>
                <p:cNvPr id="72" name="Ellipse 71"/>
                <p:cNvSpPr>
                  <a:spLocks noChangeAspect="1"/>
                </p:cNvSpPr>
                <p:nvPr/>
              </p:nvSpPr>
              <p:spPr>
                <a:xfrm>
                  <a:off x="10075043" y="2096711"/>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b</a:t>
                  </a:r>
                </a:p>
              </p:txBody>
            </p:sp>
            <p:cxnSp>
              <p:nvCxnSpPr>
                <p:cNvPr id="73" name="Gerade Verbindung mit Pfeil 72"/>
                <p:cNvCxnSpPr>
                  <a:stCxn id="68" idx="5"/>
                  <a:endCxn id="70" idx="1"/>
                </p:cNvCxnSpPr>
                <p:nvPr/>
              </p:nvCxnSpPr>
              <p:spPr>
                <a:xfrm>
                  <a:off x="9031940" y="2566057"/>
                  <a:ext cx="653889" cy="655956"/>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a:endCxn id="71" idx="1"/>
                </p:cNvCxnSpPr>
                <p:nvPr/>
              </p:nvCxnSpPr>
              <p:spPr>
                <a:xfrm>
                  <a:off x="10158727" y="2240711"/>
                  <a:ext cx="420875" cy="483645"/>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a:stCxn id="68" idx="7"/>
                  <a:endCxn id="72" idx="3"/>
                </p:cNvCxnSpPr>
                <p:nvPr/>
              </p:nvCxnSpPr>
              <p:spPr>
                <a:xfrm flipV="1">
                  <a:off x="9031940" y="2219623"/>
                  <a:ext cx="1064191" cy="24461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Gerade Verbindung mit Pfeil 75"/>
                <p:cNvCxnSpPr>
                  <a:stCxn id="70" idx="6"/>
                  <a:endCxn id="71" idx="3"/>
                </p:cNvCxnSpPr>
                <p:nvPr/>
              </p:nvCxnSpPr>
              <p:spPr>
                <a:xfrm flipV="1">
                  <a:off x="9808741" y="2826180"/>
                  <a:ext cx="770861" cy="446745"/>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Gerade Verbindung mit Pfeil 76"/>
                <p:cNvCxnSpPr>
                  <a:stCxn id="70" idx="0"/>
                  <a:endCxn id="69" idx="3"/>
                </p:cNvCxnSpPr>
                <p:nvPr/>
              </p:nvCxnSpPr>
              <p:spPr>
                <a:xfrm flipV="1">
                  <a:off x="9736741" y="2805092"/>
                  <a:ext cx="183766" cy="39583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a:stCxn id="68" idx="6"/>
                  <a:endCxn id="69" idx="1"/>
                </p:cNvCxnSpPr>
                <p:nvPr/>
              </p:nvCxnSpPr>
              <p:spPr>
                <a:xfrm>
                  <a:off x="9053028" y="2515145"/>
                  <a:ext cx="867479" cy="18812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7" name="Gerade Verbindung mit Pfeil 66"/>
              <p:cNvCxnSpPr>
                <a:endCxn id="69" idx="7"/>
              </p:cNvCxnSpPr>
              <p:nvPr/>
            </p:nvCxnSpPr>
            <p:spPr>
              <a:xfrm flipH="1">
                <a:off x="10022331" y="2240711"/>
                <a:ext cx="110330" cy="462557"/>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59" name="Textfeld 58"/>
            <p:cNvSpPr txBox="1"/>
            <p:nvPr/>
          </p:nvSpPr>
          <p:spPr>
            <a:xfrm>
              <a:off x="1416484" y="1461122"/>
              <a:ext cx="344451" cy="550075"/>
            </a:xfrm>
            <a:prstGeom prst="rect">
              <a:avLst/>
            </a:prstGeom>
            <a:noFill/>
          </p:spPr>
          <p:txBody>
            <a:bodyPr wrap="square" rtlCol="0">
              <a:spAutoFit/>
            </a:bodyPr>
            <a:lstStyle/>
            <a:p>
              <a:r>
                <a:rPr lang="en-US" sz="1400" dirty="0"/>
                <a:t>4</a:t>
              </a:r>
            </a:p>
          </p:txBody>
        </p:sp>
        <p:sp>
          <p:nvSpPr>
            <p:cNvPr id="60" name="Textfeld 59"/>
            <p:cNvSpPr txBox="1"/>
            <p:nvPr/>
          </p:nvSpPr>
          <p:spPr>
            <a:xfrm>
              <a:off x="1437294" y="1984931"/>
              <a:ext cx="344450" cy="550075"/>
            </a:xfrm>
            <a:prstGeom prst="rect">
              <a:avLst/>
            </a:prstGeom>
            <a:noFill/>
          </p:spPr>
          <p:txBody>
            <a:bodyPr wrap="square" rtlCol="0">
              <a:spAutoFit/>
            </a:bodyPr>
            <a:lstStyle/>
            <a:p>
              <a:r>
                <a:rPr lang="en-US" sz="1400" dirty="0"/>
                <a:t>2</a:t>
              </a:r>
            </a:p>
          </p:txBody>
        </p:sp>
        <p:sp>
          <p:nvSpPr>
            <p:cNvPr id="61" name="Textfeld 60"/>
            <p:cNvSpPr txBox="1"/>
            <p:nvPr/>
          </p:nvSpPr>
          <p:spPr>
            <a:xfrm>
              <a:off x="1111607" y="2471275"/>
              <a:ext cx="344450" cy="550075"/>
            </a:xfrm>
            <a:prstGeom prst="rect">
              <a:avLst/>
            </a:prstGeom>
            <a:noFill/>
          </p:spPr>
          <p:txBody>
            <a:bodyPr wrap="square" rtlCol="0">
              <a:spAutoFit/>
            </a:bodyPr>
            <a:lstStyle/>
            <a:p>
              <a:r>
                <a:rPr lang="en-US" sz="1400" dirty="0"/>
                <a:t>3</a:t>
              </a:r>
            </a:p>
          </p:txBody>
        </p:sp>
        <p:sp>
          <p:nvSpPr>
            <p:cNvPr id="62" name="Textfeld 61"/>
            <p:cNvSpPr txBox="1"/>
            <p:nvPr/>
          </p:nvSpPr>
          <p:spPr>
            <a:xfrm>
              <a:off x="2037878" y="1797636"/>
              <a:ext cx="344450" cy="550075"/>
            </a:xfrm>
            <a:prstGeom prst="rect">
              <a:avLst/>
            </a:prstGeom>
            <a:noFill/>
          </p:spPr>
          <p:txBody>
            <a:bodyPr wrap="square" rtlCol="0">
              <a:spAutoFit/>
            </a:bodyPr>
            <a:lstStyle/>
            <a:p>
              <a:r>
                <a:rPr lang="en-US" sz="1400" dirty="0"/>
                <a:t>1</a:t>
              </a:r>
            </a:p>
          </p:txBody>
        </p:sp>
        <p:sp>
          <p:nvSpPr>
            <p:cNvPr id="63" name="Textfeld 62"/>
            <p:cNvSpPr txBox="1"/>
            <p:nvPr/>
          </p:nvSpPr>
          <p:spPr>
            <a:xfrm>
              <a:off x="2491694" y="2657812"/>
              <a:ext cx="344451" cy="550075"/>
            </a:xfrm>
            <a:prstGeom prst="rect">
              <a:avLst/>
            </a:prstGeom>
            <a:noFill/>
          </p:spPr>
          <p:txBody>
            <a:bodyPr wrap="square" rtlCol="0">
              <a:spAutoFit/>
            </a:bodyPr>
            <a:lstStyle/>
            <a:p>
              <a:r>
                <a:rPr lang="en-US" sz="1400" dirty="0"/>
                <a:t>5</a:t>
              </a:r>
            </a:p>
          </p:txBody>
        </p:sp>
        <p:sp>
          <p:nvSpPr>
            <p:cNvPr id="64" name="Textfeld 63"/>
            <p:cNvSpPr txBox="1"/>
            <p:nvPr/>
          </p:nvSpPr>
          <p:spPr>
            <a:xfrm>
              <a:off x="2810565" y="1845649"/>
              <a:ext cx="344451" cy="550075"/>
            </a:xfrm>
            <a:prstGeom prst="rect">
              <a:avLst/>
            </a:prstGeom>
            <a:noFill/>
          </p:spPr>
          <p:txBody>
            <a:bodyPr wrap="square" rtlCol="0">
              <a:spAutoFit/>
            </a:bodyPr>
            <a:lstStyle/>
            <a:p>
              <a:r>
                <a:rPr lang="en-US" sz="1400" dirty="0"/>
                <a:t>3</a:t>
              </a:r>
            </a:p>
          </p:txBody>
        </p:sp>
        <p:sp>
          <p:nvSpPr>
            <p:cNvPr id="65" name="Textfeld 64"/>
            <p:cNvSpPr txBox="1"/>
            <p:nvPr/>
          </p:nvSpPr>
          <p:spPr>
            <a:xfrm>
              <a:off x="1624270" y="2672497"/>
              <a:ext cx="277975" cy="371939"/>
            </a:xfrm>
            <a:prstGeom prst="rect">
              <a:avLst/>
            </a:prstGeom>
            <a:noFill/>
          </p:spPr>
          <p:txBody>
            <a:bodyPr wrap="square" rtlCol="0">
              <a:spAutoFit/>
            </a:bodyPr>
            <a:lstStyle/>
            <a:p>
              <a:r>
                <a:rPr lang="en-US" sz="1400" dirty="0"/>
                <a:t>2</a:t>
              </a:r>
            </a:p>
          </p:txBody>
        </p:sp>
      </p:grpSp>
      <p:grpSp>
        <p:nvGrpSpPr>
          <p:cNvPr id="79" name="Gruppieren 78"/>
          <p:cNvGrpSpPr>
            <a:grpSpLocks noChangeAspect="1"/>
          </p:cNvGrpSpPr>
          <p:nvPr/>
        </p:nvGrpSpPr>
        <p:grpSpPr>
          <a:xfrm>
            <a:off x="3548133" y="4801710"/>
            <a:ext cx="1919996" cy="1439997"/>
            <a:chOff x="515287" y="1448747"/>
            <a:chExt cx="2880367" cy="2160275"/>
          </a:xfrm>
        </p:grpSpPr>
        <p:grpSp>
          <p:nvGrpSpPr>
            <p:cNvPr id="80" name="Gruppieren 79"/>
            <p:cNvGrpSpPr/>
            <p:nvPr/>
          </p:nvGrpSpPr>
          <p:grpSpPr>
            <a:xfrm>
              <a:off x="515287" y="1448747"/>
              <a:ext cx="2880367" cy="2160275"/>
              <a:chOff x="8909028" y="2096711"/>
              <a:chExt cx="1793486" cy="1248214"/>
            </a:xfrm>
            <a:solidFill>
              <a:schemeClr val="tx2">
                <a:lumMod val="20000"/>
                <a:lumOff val="80000"/>
              </a:schemeClr>
            </a:solidFill>
          </p:grpSpPr>
          <p:grpSp>
            <p:nvGrpSpPr>
              <p:cNvPr id="88" name="Gruppieren 87"/>
              <p:cNvGrpSpPr/>
              <p:nvPr/>
            </p:nvGrpSpPr>
            <p:grpSpPr>
              <a:xfrm>
                <a:off x="8909028" y="2096711"/>
                <a:ext cx="1793486" cy="1248214"/>
                <a:chOff x="8909028" y="2096711"/>
                <a:chExt cx="1793486" cy="1248214"/>
              </a:xfrm>
              <a:grpFill/>
            </p:grpSpPr>
            <p:sp>
              <p:nvSpPr>
                <p:cNvPr id="90" name="Ellipse 89"/>
                <p:cNvSpPr>
                  <a:spLocks noChangeAspect="1"/>
                </p:cNvSpPr>
                <p:nvPr/>
              </p:nvSpPr>
              <p:spPr>
                <a:xfrm>
                  <a:off x="8909028" y="2443145"/>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a</a:t>
                  </a:r>
                </a:p>
              </p:txBody>
            </p:sp>
            <p:sp>
              <p:nvSpPr>
                <p:cNvPr id="91" name="Ellipse 90"/>
                <p:cNvSpPr>
                  <a:spLocks noChangeAspect="1"/>
                </p:cNvSpPr>
                <p:nvPr/>
              </p:nvSpPr>
              <p:spPr>
                <a:xfrm>
                  <a:off x="9899419" y="2682180"/>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c</a:t>
                  </a:r>
                </a:p>
              </p:txBody>
            </p:sp>
            <p:sp>
              <p:nvSpPr>
                <p:cNvPr id="92" name="Ellipse 91"/>
                <p:cNvSpPr>
                  <a:spLocks noChangeAspect="1"/>
                </p:cNvSpPr>
                <p:nvPr/>
              </p:nvSpPr>
              <p:spPr>
                <a:xfrm>
                  <a:off x="9664741" y="3200925"/>
                  <a:ext cx="144000" cy="144000"/>
                </a:xfrm>
                <a:prstGeom prst="ellipse">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d</a:t>
                  </a:r>
                </a:p>
              </p:txBody>
            </p:sp>
            <p:sp>
              <p:nvSpPr>
                <p:cNvPr id="93" name="Ellipse 92"/>
                <p:cNvSpPr>
                  <a:spLocks noChangeAspect="1"/>
                </p:cNvSpPr>
                <p:nvPr/>
              </p:nvSpPr>
              <p:spPr>
                <a:xfrm>
                  <a:off x="10558514" y="2703268"/>
                  <a:ext cx="144000" cy="144000"/>
                </a:xfrm>
                <a:prstGeom prst="ellipse">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e</a:t>
                  </a:r>
                </a:p>
              </p:txBody>
            </p:sp>
            <p:sp>
              <p:nvSpPr>
                <p:cNvPr id="94" name="Ellipse 93"/>
                <p:cNvSpPr>
                  <a:spLocks noChangeAspect="1"/>
                </p:cNvSpPr>
                <p:nvPr/>
              </p:nvSpPr>
              <p:spPr>
                <a:xfrm>
                  <a:off x="10075043" y="2096711"/>
                  <a:ext cx="144000" cy="144000"/>
                </a:xfrm>
                <a:prstGeom prst="ellipse">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b</a:t>
                  </a:r>
                </a:p>
              </p:txBody>
            </p:sp>
            <p:cxnSp>
              <p:nvCxnSpPr>
                <p:cNvPr id="95" name="Gerade Verbindung mit Pfeil 94"/>
                <p:cNvCxnSpPr>
                  <a:stCxn id="90" idx="5"/>
                  <a:endCxn id="92" idx="1"/>
                </p:cNvCxnSpPr>
                <p:nvPr/>
              </p:nvCxnSpPr>
              <p:spPr>
                <a:xfrm>
                  <a:off x="9031940" y="2566057"/>
                  <a:ext cx="653889" cy="655956"/>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a:endCxn id="93" idx="1"/>
                </p:cNvCxnSpPr>
                <p:nvPr/>
              </p:nvCxnSpPr>
              <p:spPr>
                <a:xfrm>
                  <a:off x="10158727" y="2240711"/>
                  <a:ext cx="420875" cy="483645"/>
                </a:xfrm>
                <a:prstGeom prst="straightConnector1">
                  <a:avLst/>
                </a:prstGeom>
                <a:grpFill/>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a:stCxn id="90" idx="7"/>
                  <a:endCxn id="94" idx="3"/>
                </p:cNvCxnSpPr>
                <p:nvPr/>
              </p:nvCxnSpPr>
              <p:spPr>
                <a:xfrm flipV="1">
                  <a:off x="9031940" y="2219623"/>
                  <a:ext cx="1064191" cy="24461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a:stCxn id="92" idx="6"/>
                  <a:endCxn id="93" idx="3"/>
                </p:cNvCxnSpPr>
                <p:nvPr/>
              </p:nvCxnSpPr>
              <p:spPr>
                <a:xfrm flipV="1">
                  <a:off x="9808741" y="2826180"/>
                  <a:ext cx="770861" cy="446745"/>
                </a:xfrm>
                <a:prstGeom prst="straightConnector1">
                  <a:avLst/>
                </a:prstGeom>
                <a:grpFill/>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Gerade Verbindung mit Pfeil 101"/>
                <p:cNvCxnSpPr>
                  <a:stCxn id="92" idx="0"/>
                  <a:endCxn id="91" idx="3"/>
                </p:cNvCxnSpPr>
                <p:nvPr/>
              </p:nvCxnSpPr>
              <p:spPr>
                <a:xfrm flipV="1">
                  <a:off x="9736741" y="2805092"/>
                  <a:ext cx="183766" cy="39583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3" name="Gerade Verbindung mit Pfeil 102"/>
                <p:cNvCxnSpPr>
                  <a:stCxn id="90" idx="6"/>
                  <a:endCxn id="91" idx="1"/>
                </p:cNvCxnSpPr>
                <p:nvPr/>
              </p:nvCxnSpPr>
              <p:spPr>
                <a:xfrm>
                  <a:off x="9053028" y="2515145"/>
                  <a:ext cx="867479" cy="18812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89" name="Gerade Verbindung mit Pfeil 88"/>
              <p:cNvCxnSpPr>
                <a:endCxn id="91" idx="7"/>
              </p:cNvCxnSpPr>
              <p:nvPr/>
            </p:nvCxnSpPr>
            <p:spPr>
              <a:xfrm flipH="1">
                <a:off x="10022331" y="2240711"/>
                <a:ext cx="110330" cy="462557"/>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81" name="Textfeld 80"/>
            <p:cNvSpPr txBox="1"/>
            <p:nvPr/>
          </p:nvSpPr>
          <p:spPr>
            <a:xfrm>
              <a:off x="1416484" y="1461122"/>
              <a:ext cx="344451" cy="550075"/>
            </a:xfrm>
            <a:prstGeom prst="rect">
              <a:avLst/>
            </a:prstGeom>
            <a:noFill/>
          </p:spPr>
          <p:txBody>
            <a:bodyPr wrap="square" rtlCol="0">
              <a:spAutoFit/>
            </a:bodyPr>
            <a:lstStyle/>
            <a:p>
              <a:r>
                <a:rPr lang="en-US" sz="1400" dirty="0"/>
                <a:t>4</a:t>
              </a:r>
            </a:p>
          </p:txBody>
        </p:sp>
        <p:sp>
          <p:nvSpPr>
            <p:cNvPr id="82" name="Textfeld 81"/>
            <p:cNvSpPr txBox="1"/>
            <p:nvPr/>
          </p:nvSpPr>
          <p:spPr>
            <a:xfrm>
              <a:off x="1437294" y="1984931"/>
              <a:ext cx="344450" cy="550075"/>
            </a:xfrm>
            <a:prstGeom prst="rect">
              <a:avLst/>
            </a:prstGeom>
            <a:noFill/>
          </p:spPr>
          <p:txBody>
            <a:bodyPr wrap="square" rtlCol="0">
              <a:spAutoFit/>
            </a:bodyPr>
            <a:lstStyle/>
            <a:p>
              <a:r>
                <a:rPr lang="en-US" sz="1400" dirty="0"/>
                <a:t>2</a:t>
              </a:r>
            </a:p>
          </p:txBody>
        </p:sp>
        <p:sp>
          <p:nvSpPr>
            <p:cNvPr id="83" name="Textfeld 82"/>
            <p:cNvSpPr txBox="1"/>
            <p:nvPr/>
          </p:nvSpPr>
          <p:spPr>
            <a:xfrm>
              <a:off x="1111607" y="2471275"/>
              <a:ext cx="344450" cy="550075"/>
            </a:xfrm>
            <a:prstGeom prst="rect">
              <a:avLst/>
            </a:prstGeom>
            <a:noFill/>
          </p:spPr>
          <p:txBody>
            <a:bodyPr wrap="square" rtlCol="0">
              <a:spAutoFit/>
            </a:bodyPr>
            <a:lstStyle/>
            <a:p>
              <a:r>
                <a:rPr lang="en-US" sz="1400" dirty="0"/>
                <a:t>3</a:t>
              </a:r>
            </a:p>
          </p:txBody>
        </p:sp>
        <p:sp>
          <p:nvSpPr>
            <p:cNvPr id="84" name="Textfeld 83"/>
            <p:cNvSpPr txBox="1"/>
            <p:nvPr/>
          </p:nvSpPr>
          <p:spPr>
            <a:xfrm>
              <a:off x="2037878" y="1797636"/>
              <a:ext cx="344450" cy="550075"/>
            </a:xfrm>
            <a:prstGeom prst="rect">
              <a:avLst/>
            </a:prstGeom>
            <a:noFill/>
          </p:spPr>
          <p:txBody>
            <a:bodyPr wrap="square" rtlCol="0">
              <a:spAutoFit/>
            </a:bodyPr>
            <a:lstStyle/>
            <a:p>
              <a:r>
                <a:rPr lang="en-US" sz="1400" dirty="0"/>
                <a:t>1</a:t>
              </a:r>
            </a:p>
          </p:txBody>
        </p:sp>
        <p:sp>
          <p:nvSpPr>
            <p:cNvPr id="85" name="Textfeld 84"/>
            <p:cNvSpPr txBox="1"/>
            <p:nvPr/>
          </p:nvSpPr>
          <p:spPr>
            <a:xfrm>
              <a:off x="2491694" y="2657812"/>
              <a:ext cx="344451" cy="550075"/>
            </a:xfrm>
            <a:prstGeom prst="rect">
              <a:avLst/>
            </a:prstGeom>
            <a:noFill/>
          </p:spPr>
          <p:txBody>
            <a:bodyPr wrap="square" rtlCol="0">
              <a:spAutoFit/>
            </a:bodyPr>
            <a:lstStyle/>
            <a:p>
              <a:r>
                <a:rPr lang="en-US" sz="1400" dirty="0"/>
                <a:t>5</a:t>
              </a:r>
            </a:p>
          </p:txBody>
        </p:sp>
        <p:sp>
          <p:nvSpPr>
            <p:cNvPr id="86" name="Textfeld 85"/>
            <p:cNvSpPr txBox="1"/>
            <p:nvPr/>
          </p:nvSpPr>
          <p:spPr>
            <a:xfrm>
              <a:off x="2810565" y="1845649"/>
              <a:ext cx="344451" cy="550075"/>
            </a:xfrm>
            <a:prstGeom prst="rect">
              <a:avLst/>
            </a:prstGeom>
            <a:noFill/>
          </p:spPr>
          <p:txBody>
            <a:bodyPr wrap="square" rtlCol="0">
              <a:spAutoFit/>
            </a:bodyPr>
            <a:lstStyle/>
            <a:p>
              <a:r>
                <a:rPr lang="en-US" sz="1400" dirty="0"/>
                <a:t>3</a:t>
              </a:r>
            </a:p>
          </p:txBody>
        </p:sp>
        <p:sp>
          <p:nvSpPr>
            <p:cNvPr id="87" name="Textfeld 86"/>
            <p:cNvSpPr txBox="1"/>
            <p:nvPr/>
          </p:nvSpPr>
          <p:spPr>
            <a:xfrm>
              <a:off x="1624270" y="2672497"/>
              <a:ext cx="277975" cy="371939"/>
            </a:xfrm>
            <a:prstGeom prst="rect">
              <a:avLst/>
            </a:prstGeom>
            <a:noFill/>
          </p:spPr>
          <p:txBody>
            <a:bodyPr wrap="square" rtlCol="0">
              <a:spAutoFit/>
            </a:bodyPr>
            <a:lstStyle/>
            <a:p>
              <a:r>
                <a:rPr lang="en-US" sz="1400" dirty="0"/>
                <a:t>2</a:t>
              </a:r>
            </a:p>
          </p:txBody>
        </p:sp>
      </p:grpSp>
      <p:grpSp>
        <p:nvGrpSpPr>
          <p:cNvPr id="104" name="Gruppieren 103"/>
          <p:cNvGrpSpPr>
            <a:grpSpLocks noChangeAspect="1"/>
          </p:cNvGrpSpPr>
          <p:nvPr/>
        </p:nvGrpSpPr>
        <p:grpSpPr>
          <a:xfrm>
            <a:off x="6792468" y="4809959"/>
            <a:ext cx="1919996" cy="1439997"/>
            <a:chOff x="515287" y="1448747"/>
            <a:chExt cx="2880367" cy="2160275"/>
          </a:xfrm>
        </p:grpSpPr>
        <p:grpSp>
          <p:nvGrpSpPr>
            <p:cNvPr id="105" name="Gruppieren 104"/>
            <p:cNvGrpSpPr/>
            <p:nvPr/>
          </p:nvGrpSpPr>
          <p:grpSpPr>
            <a:xfrm>
              <a:off x="515287" y="1448747"/>
              <a:ext cx="2880367" cy="2160275"/>
              <a:chOff x="8909028" y="2096711"/>
              <a:chExt cx="1793486" cy="1248214"/>
            </a:xfrm>
            <a:solidFill>
              <a:schemeClr val="tx2">
                <a:lumMod val="20000"/>
                <a:lumOff val="80000"/>
              </a:schemeClr>
            </a:solidFill>
          </p:grpSpPr>
          <p:grpSp>
            <p:nvGrpSpPr>
              <p:cNvPr id="115" name="Gruppieren 114"/>
              <p:cNvGrpSpPr/>
              <p:nvPr/>
            </p:nvGrpSpPr>
            <p:grpSpPr>
              <a:xfrm>
                <a:off x="8909028" y="2096711"/>
                <a:ext cx="1793486" cy="1248214"/>
                <a:chOff x="8909028" y="2096711"/>
                <a:chExt cx="1793486" cy="1248214"/>
              </a:xfrm>
              <a:grpFill/>
            </p:grpSpPr>
            <p:sp>
              <p:nvSpPr>
                <p:cNvPr id="118" name="Ellipse 117"/>
                <p:cNvSpPr>
                  <a:spLocks noChangeAspect="1"/>
                </p:cNvSpPr>
                <p:nvPr/>
              </p:nvSpPr>
              <p:spPr>
                <a:xfrm>
                  <a:off x="8909028" y="2443145"/>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a</a:t>
                  </a:r>
                </a:p>
              </p:txBody>
            </p:sp>
            <p:sp>
              <p:nvSpPr>
                <p:cNvPr id="119" name="Ellipse 118"/>
                <p:cNvSpPr>
                  <a:spLocks noChangeAspect="1"/>
                </p:cNvSpPr>
                <p:nvPr/>
              </p:nvSpPr>
              <p:spPr>
                <a:xfrm>
                  <a:off x="9899419" y="2682180"/>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c</a:t>
                  </a:r>
                </a:p>
              </p:txBody>
            </p:sp>
            <p:sp>
              <p:nvSpPr>
                <p:cNvPr id="120" name="Ellipse 119"/>
                <p:cNvSpPr>
                  <a:spLocks noChangeAspect="1"/>
                </p:cNvSpPr>
                <p:nvPr/>
              </p:nvSpPr>
              <p:spPr>
                <a:xfrm>
                  <a:off x="9664741" y="3200925"/>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d</a:t>
                  </a:r>
                </a:p>
              </p:txBody>
            </p:sp>
            <p:sp>
              <p:nvSpPr>
                <p:cNvPr id="122" name="Ellipse 121"/>
                <p:cNvSpPr>
                  <a:spLocks noChangeAspect="1"/>
                </p:cNvSpPr>
                <p:nvPr/>
              </p:nvSpPr>
              <p:spPr>
                <a:xfrm>
                  <a:off x="10558514" y="2703268"/>
                  <a:ext cx="144000" cy="144000"/>
                </a:xfrm>
                <a:prstGeom prst="ellipse">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e</a:t>
                  </a:r>
                </a:p>
              </p:txBody>
            </p:sp>
            <p:sp>
              <p:nvSpPr>
                <p:cNvPr id="123" name="Ellipse 122"/>
                <p:cNvSpPr>
                  <a:spLocks noChangeAspect="1"/>
                </p:cNvSpPr>
                <p:nvPr/>
              </p:nvSpPr>
              <p:spPr>
                <a:xfrm>
                  <a:off x="10075043" y="2096711"/>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b</a:t>
                  </a:r>
                </a:p>
              </p:txBody>
            </p:sp>
            <p:cxnSp>
              <p:nvCxnSpPr>
                <p:cNvPr id="124" name="Gerade Verbindung mit Pfeil 123"/>
                <p:cNvCxnSpPr>
                  <a:stCxn id="118" idx="5"/>
                  <a:endCxn id="120" idx="1"/>
                </p:cNvCxnSpPr>
                <p:nvPr/>
              </p:nvCxnSpPr>
              <p:spPr>
                <a:xfrm>
                  <a:off x="9031940" y="2566057"/>
                  <a:ext cx="653889" cy="655956"/>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Gerade Verbindung mit Pfeil 124"/>
                <p:cNvCxnSpPr>
                  <a:endCxn id="122" idx="1"/>
                </p:cNvCxnSpPr>
                <p:nvPr/>
              </p:nvCxnSpPr>
              <p:spPr>
                <a:xfrm>
                  <a:off x="10158727" y="2240711"/>
                  <a:ext cx="420875" cy="483645"/>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Gerade Verbindung mit Pfeil 126"/>
                <p:cNvCxnSpPr>
                  <a:stCxn id="118" idx="7"/>
                  <a:endCxn id="123" idx="3"/>
                </p:cNvCxnSpPr>
                <p:nvPr/>
              </p:nvCxnSpPr>
              <p:spPr>
                <a:xfrm flipV="1">
                  <a:off x="9031940" y="2219623"/>
                  <a:ext cx="1064191" cy="24461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Gerade Verbindung mit Pfeil 128"/>
                <p:cNvCxnSpPr>
                  <a:stCxn id="120" idx="6"/>
                  <a:endCxn id="122" idx="3"/>
                </p:cNvCxnSpPr>
                <p:nvPr/>
              </p:nvCxnSpPr>
              <p:spPr>
                <a:xfrm flipV="1">
                  <a:off x="9808741" y="2826180"/>
                  <a:ext cx="770861" cy="446745"/>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Gerade Verbindung mit Pfeil 130"/>
                <p:cNvCxnSpPr>
                  <a:stCxn id="120" idx="0"/>
                  <a:endCxn id="119" idx="3"/>
                </p:cNvCxnSpPr>
                <p:nvPr/>
              </p:nvCxnSpPr>
              <p:spPr>
                <a:xfrm flipV="1">
                  <a:off x="9736741" y="2805092"/>
                  <a:ext cx="183766" cy="39583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Gerade Verbindung mit Pfeil 131"/>
                <p:cNvCxnSpPr>
                  <a:stCxn id="118" idx="6"/>
                  <a:endCxn id="119" idx="1"/>
                </p:cNvCxnSpPr>
                <p:nvPr/>
              </p:nvCxnSpPr>
              <p:spPr>
                <a:xfrm>
                  <a:off x="9053028" y="2515145"/>
                  <a:ext cx="867479" cy="18812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17" name="Gerade Verbindung mit Pfeil 116"/>
              <p:cNvCxnSpPr>
                <a:endCxn id="119" idx="7"/>
              </p:cNvCxnSpPr>
              <p:nvPr/>
            </p:nvCxnSpPr>
            <p:spPr>
              <a:xfrm flipH="1">
                <a:off x="10022331" y="2240711"/>
                <a:ext cx="110330" cy="462557"/>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6" name="Textfeld 105"/>
            <p:cNvSpPr txBox="1"/>
            <p:nvPr/>
          </p:nvSpPr>
          <p:spPr>
            <a:xfrm>
              <a:off x="1416484" y="1461122"/>
              <a:ext cx="344451" cy="550075"/>
            </a:xfrm>
            <a:prstGeom prst="rect">
              <a:avLst/>
            </a:prstGeom>
            <a:noFill/>
          </p:spPr>
          <p:txBody>
            <a:bodyPr wrap="square" rtlCol="0">
              <a:spAutoFit/>
            </a:bodyPr>
            <a:lstStyle/>
            <a:p>
              <a:r>
                <a:rPr lang="en-US" sz="1400" dirty="0"/>
                <a:t>4</a:t>
              </a:r>
            </a:p>
          </p:txBody>
        </p:sp>
        <p:sp>
          <p:nvSpPr>
            <p:cNvPr id="107" name="Textfeld 106"/>
            <p:cNvSpPr txBox="1"/>
            <p:nvPr/>
          </p:nvSpPr>
          <p:spPr>
            <a:xfrm>
              <a:off x="1437294" y="1984931"/>
              <a:ext cx="344450" cy="550075"/>
            </a:xfrm>
            <a:prstGeom prst="rect">
              <a:avLst/>
            </a:prstGeom>
            <a:noFill/>
          </p:spPr>
          <p:txBody>
            <a:bodyPr wrap="square" rtlCol="0">
              <a:spAutoFit/>
            </a:bodyPr>
            <a:lstStyle/>
            <a:p>
              <a:r>
                <a:rPr lang="en-US" sz="1400" dirty="0"/>
                <a:t>2</a:t>
              </a:r>
            </a:p>
          </p:txBody>
        </p:sp>
        <p:sp>
          <p:nvSpPr>
            <p:cNvPr id="109" name="Textfeld 108"/>
            <p:cNvSpPr txBox="1"/>
            <p:nvPr/>
          </p:nvSpPr>
          <p:spPr>
            <a:xfrm>
              <a:off x="1111607" y="2471275"/>
              <a:ext cx="344450" cy="550075"/>
            </a:xfrm>
            <a:prstGeom prst="rect">
              <a:avLst/>
            </a:prstGeom>
            <a:noFill/>
          </p:spPr>
          <p:txBody>
            <a:bodyPr wrap="square" rtlCol="0">
              <a:spAutoFit/>
            </a:bodyPr>
            <a:lstStyle/>
            <a:p>
              <a:r>
                <a:rPr lang="en-US" sz="1400" dirty="0"/>
                <a:t>3</a:t>
              </a:r>
            </a:p>
          </p:txBody>
        </p:sp>
        <p:sp>
          <p:nvSpPr>
            <p:cNvPr id="111" name="Textfeld 110"/>
            <p:cNvSpPr txBox="1"/>
            <p:nvPr/>
          </p:nvSpPr>
          <p:spPr>
            <a:xfrm>
              <a:off x="2037878" y="1797636"/>
              <a:ext cx="344450" cy="550075"/>
            </a:xfrm>
            <a:prstGeom prst="rect">
              <a:avLst/>
            </a:prstGeom>
            <a:noFill/>
          </p:spPr>
          <p:txBody>
            <a:bodyPr wrap="square" rtlCol="0">
              <a:spAutoFit/>
            </a:bodyPr>
            <a:lstStyle/>
            <a:p>
              <a:r>
                <a:rPr lang="en-US" sz="1400" dirty="0"/>
                <a:t>1</a:t>
              </a:r>
            </a:p>
          </p:txBody>
        </p:sp>
        <p:sp>
          <p:nvSpPr>
            <p:cNvPr id="112" name="Textfeld 111"/>
            <p:cNvSpPr txBox="1"/>
            <p:nvPr/>
          </p:nvSpPr>
          <p:spPr>
            <a:xfrm>
              <a:off x="2491694" y="2657812"/>
              <a:ext cx="344451" cy="550075"/>
            </a:xfrm>
            <a:prstGeom prst="rect">
              <a:avLst/>
            </a:prstGeom>
            <a:noFill/>
          </p:spPr>
          <p:txBody>
            <a:bodyPr wrap="square" rtlCol="0">
              <a:spAutoFit/>
            </a:bodyPr>
            <a:lstStyle/>
            <a:p>
              <a:r>
                <a:rPr lang="en-US" sz="1400" dirty="0"/>
                <a:t>5</a:t>
              </a:r>
            </a:p>
          </p:txBody>
        </p:sp>
        <p:sp>
          <p:nvSpPr>
            <p:cNvPr id="113" name="Textfeld 112"/>
            <p:cNvSpPr txBox="1"/>
            <p:nvPr/>
          </p:nvSpPr>
          <p:spPr>
            <a:xfrm>
              <a:off x="2810565" y="1845649"/>
              <a:ext cx="344451" cy="550075"/>
            </a:xfrm>
            <a:prstGeom prst="rect">
              <a:avLst/>
            </a:prstGeom>
            <a:noFill/>
          </p:spPr>
          <p:txBody>
            <a:bodyPr wrap="square" rtlCol="0">
              <a:spAutoFit/>
            </a:bodyPr>
            <a:lstStyle/>
            <a:p>
              <a:r>
                <a:rPr lang="en-US" sz="1400" dirty="0"/>
                <a:t>3</a:t>
              </a:r>
            </a:p>
          </p:txBody>
        </p:sp>
        <p:sp>
          <p:nvSpPr>
            <p:cNvPr id="114" name="Textfeld 113"/>
            <p:cNvSpPr txBox="1"/>
            <p:nvPr/>
          </p:nvSpPr>
          <p:spPr>
            <a:xfrm>
              <a:off x="1624270" y="2672497"/>
              <a:ext cx="277975" cy="371939"/>
            </a:xfrm>
            <a:prstGeom prst="rect">
              <a:avLst/>
            </a:prstGeom>
            <a:noFill/>
          </p:spPr>
          <p:txBody>
            <a:bodyPr wrap="square" rtlCol="0">
              <a:spAutoFit/>
            </a:bodyPr>
            <a:lstStyle/>
            <a:p>
              <a:r>
                <a:rPr lang="en-US" sz="1400" dirty="0"/>
                <a:t>2</a:t>
              </a:r>
            </a:p>
          </p:txBody>
        </p:sp>
      </p:grpSp>
      <p:grpSp>
        <p:nvGrpSpPr>
          <p:cNvPr id="133" name="Gruppieren 132"/>
          <p:cNvGrpSpPr>
            <a:grpSpLocks noChangeAspect="1"/>
          </p:cNvGrpSpPr>
          <p:nvPr/>
        </p:nvGrpSpPr>
        <p:grpSpPr>
          <a:xfrm>
            <a:off x="9970423" y="4818208"/>
            <a:ext cx="1919996" cy="1439997"/>
            <a:chOff x="515287" y="1448747"/>
            <a:chExt cx="2880367" cy="2160275"/>
          </a:xfrm>
        </p:grpSpPr>
        <p:grpSp>
          <p:nvGrpSpPr>
            <p:cNvPr id="134" name="Gruppieren 133"/>
            <p:cNvGrpSpPr/>
            <p:nvPr/>
          </p:nvGrpSpPr>
          <p:grpSpPr>
            <a:xfrm>
              <a:off x="515287" y="1448747"/>
              <a:ext cx="2880367" cy="2160275"/>
              <a:chOff x="8909028" y="2096711"/>
              <a:chExt cx="1793486" cy="1248214"/>
            </a:xfrm>
            <a:solidFill>
              <a:schemeClr val="tx2">
                <a:lumMod val="20000"/>
                <a:lumOff val="80000"/>
              </a:schemeClr>
            </a:solidFill>
          </p:grpSpPr>
          <p:grpSp>
            <p:nvGrpSpPr>
              <p:cNvPr id="143" name="Gruppieren 142"/>
              <p:cNvGrpSpPr/>
              <p:nvPr/>
            </p:nvGrpSpPr>
            <p:grpSpPr>
              <a:xfrm>
                <a:off x="8909028" y="2096711"/>
                <a:ext cx="1793486" cy="1248214"/>
                <a:chOff x="8909028" y="2096711"/>
                <a:chExt cx="1793486" cy="1248214"/>
              </a:xfrm>
              <a:grpFill/>
            </p:grpSpPr>
            <p:sp>
              <p:nvSpPr>
                <p:cNvPr id="145" name="Ellipse 144"/>
                <p:cNvSpPr>
                  <a:spLocks noChangeAspect="1"/>
                </p:cNvSpPr>
                <p:nvPr/>
              </p:nvSpPr>
              <p:spPr>
                <a:xfrm>
                  <a:off x="8909028" y="2443145"/>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a</a:t>
                  </a:r>
                </a:p>
              </p:txBody>
            </p:sp>
            <p:sp>
              <p:nvSpPr>
                <p:cNvPr id="146" name="Ellipse 145"/>
                <p:cNvSpPr>
                  <a:spLocks noChangeAspect="1"/>
                </p:cNvSpPr>
                <p:nvPr/>
              </p:nvSpPr>
              <p:spPr>
                <a:xfrm>
                  <a:off x="9899419" y="2682180"/>
                  <a:ext cx="144000" cy="144000"/>
                </a:xfrm>
                <a:prstGeom prst="ellipse">
                  <a:avLst/>
                </a:prstGeom>
                <a:grp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c</a:t>
                  </a:r>
                </a:p>
              </p:txBody>
            </p:sp>
            <p:sp>
              <p:nvSpPr>
                <p:cNvPr id="147" name="Ellipse 146"/>
                <p:cNvSpPr>
                  <a:spLocks noChangeAspect="1"/>
                </p:cNvSpPr>
                <p:nvPr/>
              </p:nvSpPr>
              <p:spPr>
                <a:xfrm>
                  <a:off x="9664741" y="3200925"/>
                  <a:ext cx="144000" cy="144000"/>
                </a:xfrm>
                <a:prstGeom prst="ellipse">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d</a:t>
                  </a:r>
                </a:p>
              </p:txBody>
            </p:sp>
            <p:sp>
              <p:nvSpPr>
                <p:cNvPr id="148" name="Ellipse 147"/>
                <p:cNvSpPr>
                  <a:spLocks noChangeAspect="1"/>
                </p:cNvSpPr>
                <p:nvPr/>
              </p:nvSpPr>
              <p:spPr>
                <a:xfrm>
                  <a:off x="10558514" y="2703268"/>
                  <a:ext cx="144000" cy="144000"/>
                </a:xfrm>
                <a:prstGeom prst="ellipse">
                  <a:avLst/>
                </a:prstGeom>
                <a:solidFill>
                  <a:schemeClr val="accent5"/>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e</a:t>
                  </a:r>
                </a:p>
              </p:txBody>
            </p:sp>
            <p:sp>
              <p:nvSpPr>
                <p:cNvPr id="149" name="Ellipse 148"/>
                <p:cNvSpPr>
                  <a:spLocks noChangeAspect="1"/>
                </p:cNvSpPr>
                <p:nvPr/>
              </p:nvSpPr>
              <p:spPr>
                <a:xfrm>
                  <a:off x="10075043" y="2096711"/>
                  <a:ext cx="144000" cy="144000"/>
                </a:xfrm>
                <a:prstGeom prst="ellipse">
                  <a:avLst/>
                </a:prstGeom>
                <a:solidFill>
                  <a:srgbClr val="FFC000"/>
                </a:solidFill>
                <a:ln>
                  <a:noFill/>
                </a:ln>
              </p:spPr>
              <p:style>
                <a:lnRef idx="2">
                  <a:schemeClr val="accent1"/>
                </a:lnRef>
                <a:fillRef idx="1">
                  <a:schemeClr val="lt1"/>
                </a:fillRef>
                <a:effectRef idx="0">
                  <a:schemeClr val="accent1"/>
                </a:effectRef>
                <a:fontRef idx="minor">
                  <a:schemeClr val="dk1"/>
                </a:fontRef>
              </p:style>
              <p:txBody>
                <a:bodyPr lIns="0" tIns="0" rIns="0" bIns="0" rtlCol="0" anchor="ctr">
                  <a:normAutofit fontScale="47500" lnSpcReduction="20000"/>
                </a:bodyPr>
                <a:lstStyle/>
                <a:p>
                  <a:pPr algn="ctr"/>
                  <a:r>
                    <a:rPr lang="en-US" dirty="0"/>
                    <a:t>b</a:t>
                  </a:r>
                </a:p>
              </p:txBody>
            </p:sp>
            <p:cxnSp>
              <p:nvCxnSpPr>
                <p:cNvPr id="153" name="Gerade Verbindung mit Pfeil 152"/>
                <p:cNvCxnSpPr>
                  <a:stCxn id="145" idx="5"/>
                  <a:endCxn id="147" idx="1"/>
                </p:cNvCxnSpPr>
                <p:nvPr/>
              </p:nvCxnSpPr>
              <p:spPr>
                <a:xfrm>
                  <a:off x="9031940" y="2566057"/>
                  <a:ext cx="653889" cy="655956"/>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Gerade Verbindung mit Pfeil 153"/>
                <p:cNvCxnSpPr>
                  <a:endCxn id="148" idx="1"/>
                </p:cNvCxnSpPr>
                <p:nvPr/>
              </p:nvCxnSpPr>
              <p:spPr>
                <a:xfrm>
                  <a:off x="10158727" y="2240711"/>
                  <a:ext cx="420875" cy="483645"/>
                </a:xfrm>
                <a:prstGeom prst="straightConnector1">
                  <a:avLst/>
                </a:prstGeom>
                <a:grpFill/>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5" name="Gerade Verbindung mit Pfeil 154"/>
                <p:cNvCxnSpPr>
                  <a:stCxn id="145" idx="7"/>
                  <a:endCxn id="149" idx="3"/>
                </p:cNvCxnSpPr>
                <p:nvPr/>
              </p:nvCxnSpPr>
              <p:spPr>
                <a:xfrm flipV="1">
                  <a:off x="9031940" y="2219623"/>
                  <a:ext cx="1064191" cy="244610"/>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6" name="Gerade Verbindung mit Pfeil 155"/>
                <p:cNvCxnSpPr>
                  <a:stCxn id="147" idx="6"/>
                  <a:endCxn id="148" idx="3"/>
                </p:cNvCxnSpPr>
                <p:nvPr/>
              </p:nvCxnSpPr>
              <p:spPr>
                <a:xfrm flipV="1">
                  <a:off x="9808741" y="2826180"/>
                  <a:ext cx="770861" cy="446745"/>
                </a:xfrm>
                <a:prstGeom prst="straightConnector1">
                  <a:avLst/>
                </a:prstGeom>
                <a:grpFill/>
                <a:ln>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7" name="Gerade Verbindung mit Pfeil 156"/>
                <p:cNvCxnSpPr>
                  <a:stCxn id="147" idx="0"/>
                  <a:endCxn id="146" idx="3"/>
                </p:cNvCxnSpPr>
                <p:nvPr/>
              </p:nvCxnSpPr>
              <p:spPr>
                <a:xfrm flipV="1">
                  <a:off x="9736741" y="2805092"/>
                  <a:ext cx="183766" cy="39583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8" name="Gerade Verbindung mit Pfeil 157"/>
                <p:cNvCxnSpPr>
                  <a:stCxn id="145" idx="6"/>
                  <a:endCxn id="146" idx="1"/>
                </p:cNvCxnSpPr>
                <p:nvPr/>
              </p:nvCxnSpPr>
              <p:spPr>
                <a:xfrm>
                  <a:off x="9053028" y="2515145"/>
                  <a:ext cx="867479" cy="188123"/>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44" name="Gerade Verbindung mit Pfeil 143"/>
              <p:cNvCxnSpPr>
                <a:endCxn id="146" idx="7"/>
              </p:cNvCxnSpPr>
              <p:nvPr/>
            </p:nvCxnSpPr>
            <p:spPr>
              <a:xfrm flipH="1">
                <a:off x="10022331" y="2240711"/>
                <a:ext cx="110330" cy="462557"/>
              </a:xfrm>
              <a:prstGeom prst="straightConnector1">
                <a:avLst/>
              </a:prstGeom>
              <a:grpFill/>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35" name="Textfeld 134"/>
            <p:cNvSpPr txBox="1"/>
            <p:nvPr/>
          </p:nvSpPr>
          <p:spPr>
            <a:xfrm>
              <a:off x="1416484" y="1461122"/>
              <a:ext cx="344451" cy="550075"/>
            </a:xfrm>
            <a:prstGeom prst="rect">
              <a:avLst/>
            </a:prstGeom>
            <a:noFill/>
          </p:spPr>
          <p:txBody>
            <a:bodyPr wrap="square" rtlCol="0">
              <a:spAutoFit/>
            </a:bodyPr>
            <a:lstStyle/>
            <a:p>
              <a:r>
                <a:rPr lang="en-US" sz="1400" dirty="0"/>
                <a:t>4</a:t>
              </a:r>
            </a:p>
          </p:txBody>
        </p:sp>
        <p:sp>
          <p:nvSpPr>
            <p:cNvPr id="136" name="Textfeld 135"/>
            <p:cNvSpPr txBox="1"/>
            <p:nvPr/>
          </p:nvSpPr>
          <p:spPr>
            <a:xfrm>
              <a:off x="1437294" y="1984931"/>
              <a:ext cx="344450" cy="550075"/>
            </a:xfrm>
            <a:prstGeom prst="rect">
              <a:avLst/>
            </a:prstGeom>
            <a:noFill/>
          </p:spPr>
          <p:txBody>
            <a:bodyPr wrap="square" rtlCol="0">
              <a:spAutoFit/>
            </a:bodyPr>
            <a:lstStyle/>
            <a:p>
              <a:r>
                <a:rPr lang="en-US" sz="1400" dirty="0"/>
                <a:t>2</a:t>
              </a:r>
            </a:p>
          </p:txBody>
        </p:sp>
        <p:sp>
          <p:nvSpPr>
            <p:cNvPr id="137" name="Textfeld 136"/>
            <p:cNvSpPr txBox="1"/>
            <p:nvPr/>
          </p:nvSpPr>
          <p:spPr>
            <a:xfrm>
              <a:off x="1111607" y="2471275"/>
              <a:ext cx="344450" cy="550075"/>
            </a:xfrm>
            <a:prstGeom prst="rect">
              <a:avLst/>
            </a:prstGeom>
            <a:noFill/>
          </p:spPr>
          <p:txBody>
            <a:bodyPr wrap="square" rtlCol="0">
              <a:spAutoFit/>
            </a:bodyPr>
            <a:lstStyle/>
            <a:p>
              <a:r>
                <a:rPr lang="en-US" sz="1400" dirty="0"/>
                <a:t>3</a:t>
              </a:r>
            </a:p>
          </p:txBody>
        </p:sp>
        <p:sp>
          <p:nvSpPr>
            <p:cNvPr id="138" name="Textfeld 137"/>
            <p:cNvSpPr txBox="1"/>
            <p:nvPr/>
          </p:nvSpPr>
          <p:spPr>
            <a:xfrm>
              <a:off x="2037878" y="1797636"/>
              <a:ext cx="344450" cy="550075"/>
            </a:xfrm>
            <a:prstGeom prst="rect">
              <a:avLst/>
            </a:prstGeom>
            <a:noFill/>
          </p:spPr>
          <p:txBody>
            <a:bodyPr wrap="square" rtlCol="0">
              <a:spAutoFit/>
            </a:bodyPr>
            <a:lstStyle/>
            <a:p>
              <a:r>
                <a:rPr lang="en-US" sz="1400" dirty="0"/>
                <a:t>1</a:t>
              </a:r>
            </a:p>
          </p:txBody>
        </p:sp>
        <p:sp>
          <p:nvSpPr>
            <p:cNvPr id="139" name="Textfeld 138"/>
            <p:cNvSpPr txBox="1"/>
            <p:nvPr/>
          </p:nvSpPr>
          <p:spPr>
            <a:xfrm>
              <a:off x="2491694" y="2657812"/>
              <a:ext cx="344451" cy="550075"/>
            </a:xfrm>
            <a:prstGeom prst="rect">
              <a:avLst/>
            </a:prstGeom>
            <a:noFill/>
          </p:spPr>
          <p:txBody>
            <a:bodyPr wrap="square" rtlCol="0">
              <a:spAutoFit/>
            </a:bodyPr>
            <a:lstStyle/>
            <a:p>
              <a:r>
                <a:rPr lang="en-US" sz="1400" dirty="0"/>
                <a:t>5</a:t>
              </a:r>
            </a:p>
          </p:txBody>
        </p:sp>
        <p:sp>
          <p:nvSpPr>
            <p:cNvPr id="140" name="Textfeld 139"/>
            <p:cNvSpPr txBox="1"/>
            <p:nvPr/>
          </p:nvSpPr>
          <p:spPr>
            <a:xfrm>
              <a:off x="2810565" y="1845649"/>
              <a:ext cx="344451" cy="550075"/>
            </a:xfrm>
            <a:prstGeom prst="rect">
              <a:avLst/>
            </a:prstGeom>
            <a:noFill/>
          </p:spPr>
          <p:txBody>
            <a:bodyPr wrap="square" rtlCol="0">
              <a:spAutoFit/>
            </a:bodyPr>
            <a:lstStyle/>
            <a:p>
              <a:r>
                <a:rPr lang="en-US" sz="1400" dirty="0"/>
                <a:t>3</a:t>
              </a:r>
            </a:p>
          </p:txBody>
        </p:sp>
        <p:sp>
          <p:nvSpPr>
            <p:cNvPr id="141" name="Textfeld 140"/>
            <p:cNvSpPr txBox="1"/>
            <p:nvPr/>
          </p:nvSpPr>
          <p:spPr>
            <a:xfrm>
              <a:off x="1624270" y="2672497"/>
              <a:ext cx="277975" cy="371939"/>
            </a:xfrm>
            <a:prstGeom prst="rect">
              <a:avLst/>
            </a:prstGeom>
            <a:noFill/>
          </p:spPr>
          <p:txBody>
            <a:bodyPr wrap="square" rtlCol="0">
              <a:spAutoFit/>
            </a:bodyPr>
            <a:lstStyle/>
            <a:p>
              <a:r>
                <a:rPr lang="en-US" sz="1400" dirty="0"/>
                <a:t>2</a:t>
              </a:r>
            </a:p>
          </p:txBody>
        </p:sp>
      </p:grpSp>
      <mc:AlternateContent xmlns:mc="http://schemas.openxmlformats.org/markup-compatibility/2006" xmlns:a14="http://schemas.microsoft.com/office/drawing/2010/main">
        <mc:Choice Requires="a14">
          <p:sp>
            <p:nvSpPr>
              <p:cNvPr id="25" name="Rechteck 24"/>
              <p:cNvSpPr/>
              <p:nvPr/>
            </p:nvSpPr>
            <p:spPr>
              <a:xfrm>
                <a:off x="23753" y="1505753"/>
                <a:ext cx="2916000" cy="929277"/>
              </a:xfrm>
              <a:prstGeom prst="rect">
                <a:avLst/>
              </a:prstGeom>
              <a:noFill/>
              <a:ln>
                <a:solidFill>
                  <a:schemeClr val="accent1">
                    <a:shade val="95000"/>
                    <a:satMod val="10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Fixierung des </a:t>
                </a:r>
                <a:r>
                  <a:rPr lang="en-US" sz="1600" dirty="0" err="1"/>
                  <a:t>Knoten</a:t>
                </a:r>
                <a:r>
                  <a:rPr lang="en-US" sz="1600" dirty="0"/>
                  <a:t> </a:t>
                </a:r>
                <a14:m>
                  <m:oMath xmlns:m="http://schemas.openxmlformats.org/officeDocument/2006/math">
                    <m:r>
                      <a:rPr lang="de-DE" sz="1600" b="0" i="1" smtClean="0">
                        <a:latin typeface="Cambria Math" panose="02040503050406030204" pitchFamily="18" charset="0"/>
                      </a:rPr>
                      <m:t>𝑒</m:t>
                    </m:r>
                  </m:oMath>
                </a14:m>
                <a:endParaRPr lang="en-US" sz="1600" dirty="0"/>
              </a:p>
            </p:txBody>
          </p:sp>
        </mc:Choice>
        <mc:Fallback xmlns="">
          <p:sp>
            <p:nvSpPr>
              <p:cNvPr id="25" name="Rechteck 24"/>
              <p:cNvSpPr>
                <a:spLocks noRot="1" noChangeAspect="1" noMove="1" noResize="1" noEditPoints="1" noAdjustHandles="1" noChangeArrowheads="1" noChangeShapeType="1" noTextEdit="1"/>
              </p:cNvSpPr>
              <p:nvPr/>
            </p:nvSpPr>
            <p:spPr>
              <a:xfrm>
                <a:off x="23753" y="1505753"/>
                <a:ext cx="2916000" cy="929277"/>
              </a:xfrm>
              <a:prstGeom prst="rect">
                <a:avLst/>
              </a:prstGeom>
              <a:blipFill>
                <a:blip r:embed="rId2"/>
                <a:stretch>
                  <a:fillRect/>
                </a:stretch>
              </a:blipFill>
              <a:ln>
                <a:solidFill>
                  <a:schemeClr val="accent1">
                    <a:shade val="95000"/>
                    <a:satMod val="10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hteck 41"/>
              <p:cNvSpPr/>
              <p:nvPr/>
            </p:nvSpPr>
            <p:spPr>
              <a:xfrm>
                <a:off x="3076776" y="1505753"/>
                <a:ext cx="2973751" cy="929277"/>
              </a:xfrm>
              <a:prstGeom prst="rect">
                <a:avLst/>
              </a:prstGeom>
              <a:noFill/>
              <a:ln>
                <a:solidFill>
                  <a:schemeClr val="accent1">
                    <a:shade val="95000"/>
                    <a:satMod val="10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00" dirty="0"/>
              </a:p>
              <a:p>
                <a:pPr algn="ctr"/>
                <a:r>
                  <a:rPr lang="en-US" sz="1600" dirty="0" err="1"/>
                  <a:t>Berechne</a:t>
                </a:r>
                <a:r>
                  <a:rPr lang="en-US" sz="1600" dirty="0"/>
                  <a:t> die </a:t>
                </a:r>
                <a:r>
                  <a:rPr lang="en-US" sz="1600" dirty="0" err="1"/>
                  <a:t>Pfadlänge</a:t>
                </a:r>
                <a:r>
                  <a:rPr lang="en-US" sz="1600" dirty="0"/>
                  <a:t> </a:t>
                </a:r>
                <a:r>
                  <a:rPr lang="en-US" sz="1600" dirty="0" err="1"/>
                  <a:t>zwischen</a:t>
                </a:r>
                <a:r>
                  <a:rPr lang="en-US" sz="1600" dirty="0"/>
                  <a:t> </a:t>
                </a:r>
                <a14:m>
                  <m:oMath xmlns:m="http://schemas.openxmlformats.org/officeDocument/2006/math">
                    <m:r>
                      <a:rPr lang="de-DE" sz="1600" b="0" i="1" smtClean="0">
                        <a:latin typeface="Cambria Math" panose="02040503050406030204" pitchFamily="18" charset="0"/>
                      </a:rPr>
                      <m:t>𝑏</m:t>
                    </m:r>
                  </m:oMath>
                </a14:m>
                <a:r>
                  <a:rPr lang="en-US" sz="1600" dirty="0"/>
                  <a:t> und </a:t>
                </a:r>
                <a14:m>
                  <m:oMath xmlns:m="http://schemas.openxmlformats.org/officeDocument/2006/math">
                    <m:r>
                      <a:rPr lang="de-DE" sz="1600" b="0" i="1" smtClean="0">
                        <a:latin typeface="Cambria Math" panose="02040503050406030204" pitchFamily="18" charset="0"/>
                      </a:rPr>
                      <m:t>𝑑</m:t>
                    </m:r>
                  </m:oMath>
                </a14:m>
                <a:r>
                  <a:rPr lang="en-US" sz="1600" dirty="0"/>
                  <a:t> </a:t>
                </a:r>
                <a:r>
                  <a:rPr lang="en-US" sz="1600" dirty="0" err="1"/>
                  <a:t>über</a:t>
                </a:r>
                <a:r>
                  <a:rPr lang="en-US" sz="1600" dirty="0"/>
                  <a:t> </a:t>
                </a:r>
                <a14:m>
                  <m:oMath xmlns:m="http://schemas.openxmlformats.org/officeDocument/2006/math">
                    <m:r>
                      <m:rPr>
                        <m:sty m:val="p"/>
                      </m:rPr>
                      <a:rPr lang="de-DE" sz="1600" b="0" i="0" smtClean="0">
                        <a:latin typeface="Cambria Math" panose="02040503050406030204" pitchFamily="18" charset="0"/>
                      </a:rPr>
                      <m:t>e</m:t>
                    </m:r>
                  </m:oMath>
                </a14:m>
                <a:r>
                  <a:rPr lang="en-US" sz="1600" dirty="0"/>
                  <a:t>: </a:t>
                </a:r>
                <a:endParaRPr lang="de-DE" sz="160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𝑑</m:t>
                          </m:r>
                        </m:e>
                        <m:sub>
                          <m:r>
                            <a:rPr lang="de-DE" sz="1600" b="0" i="1" smtClean="0">
                              <a:latin typeface="Cambria Math" panose="02040503050406030204" pitchFamily="18" charset="0"/>
                            </a:rPr>
                            <m:t>𝑏𝑑</m:t>
                          </m:r>
                        </m:sub>
                      </m:sSub>
                      <m:r>
                        <a:rPr lang="de-DE" sz="1600" b="0" i="0" smtClean="0">
                          <a:latin typeface="Cambria Math" panose="02040503050406030204" pitchFamily="18" charset="0"/>
                        </a:rPr>
                        <m:t>=</m:t>
                      </m:r>
                      <m:r>
                        <m:rPr>
                          <m:sty m:val="p"/>
                        </m:rPr>
                        <a:rPr lang="de-DE" sz="1600" b="0" i="0" smtClean="0">
                          <a:latin typeface="Cambria Math" panose="02040503050406030204" pitchFamily="18" charset="0"/>
                        </a:rPr>
                        <m:t>min</m:t>
                      </m:r>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𝑑</m:t>
                          </m:r>
                        </m:e>
                        <m:sub>
                          <m:r>
                            <a:rPr lang="de-DE" sz="1600" b="0" i="1" smtClean="0">
                              <a:latin typeface="Cambria Math" panose="02040503050406030204" pitchFamily="18" charset="0"/>
                            </a:rPr>
                            <m:t>𝑏𝑑</m:t>
                          </m:r>
                        </m:sub>
                      </m:sSub>
                      <m:r>
                        <a:rPr lang="de-DE" sz="1600" b="0" i="1" smtClean="0">
                          <a:latin typeface="Cambria Math" panose="02040503050406030204" pitchFamily="18" charset="0"/>
                        </a:rPr>
                        <m:t>, </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𝑑</m:t>
                          </m:r>
                        </m:e>
                        <m:sub>
                          <m:r>
                            <a:rPr lang="de-DE" sz="1600" b="0" i="1" smtClean="0">
                              <a:latin typeface="Cambria Math" panose="02040503050406030204" pitchFamily="18" charset="0"/>
                            </a:rPr>
                            <m:t>𝑏𝑒</m:t>
                          </m:r>
                        </m:sub>
                      </m:sSub>
                      <m:r>
                        <a:rPr lang="de-DE" sz="1600" b="0" i="1" smtClean="0">
                          <a:latin typeface="Cambria Math" panose="02040503050406030204" pitchFamily="18" charset="0"/>
                        </a:rPr>
                        <m:t>+</m:t>
                      </m:r>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𝑑</m:t>
                          </m:r>
                        </m:e>
                        <m:sub>
                          <m:r>
                            <a:rPr lang="de-DE" sz="1600" b="0" i="1" smtClean="0">
                              <a:latin typeface="Cambria Math" panose="02040503050406030204" pitchFamily="18" charset="0"/>
                            </a:rPr>
                            <m:t>𝑒𝑑</m:t>
                          </m:r>
                        </m:sub>
                      </m:sSub>
                      <m:r>
                        <a:rPr lang="de-DE" sz="1600" b="0" i="1" smtClean="0">
                          <a:latin typeface="Cambria Math" panose="02040503050406030204" pitchFamily="18" charset="0"/>
                        </a:rPr>
                        <m:t>}</m:t>
                      </m:r>
                    </m:oMath>
                  </m:oMathPara>
                </a14:m>
                <a:endParaRPr lang="en-US" sz="1600" dirty="0"/>
              </a:p>
              <a:p>
                <a:pPr algn="ctr"/>
                <a:endParaRPr lang="en-US" dirty="0"/>
              </a:p>
            </p:txBody>
          </p:sp>
        </mc:Choice>
        <mc:Fallback xmlns="">
          <p:sp>
            <p:nvSpPr>
              <p:cNvPr id="42" name="Rechteck 41"/>
              <p:cNvSpPr>
                <a:spLocks noRot="1" noChangeAspect="1" noMove="1" noResize="1" noEditPoints="1" noAdjustHandles="1" noChangeArrowheads="1" noChangeShapeType="1" noTextEdit="1"/>
              </p:cNvSpPr>
              <p:nvPr/>
            </p:nvSpPr>
            <p:spPr>
              <a:xfrm>
                <a:off x="3076776" y="1505753"/>
                <a:ext cx="2973751" cy="929277"/>
              </a:xfrm>
              <a:prstGeom prst="rect">
                <a:avLst/>
              </a:prstGeom>
              <a:blipFill>
                <a:blip r:embed="rId3"/>
                <a:stretch>
                  <a:fillRect/>
                </a:stretch>
              </a:blipFill>
              <a:ln>
                <a:solidFill>
                  <a:schemeClr val="accent1">
                    <a:shade val="95000"/>
                    <a:satMod val="105000"/>
                  </a:schemeClr>
                </a:solidFill>
              </a:ln>
            </p:spPr>
            <p:txBody>
              <a:bodyPr/>
              <a:lstStyle/>
              <a:p>
                <a:r>
                  <a:rPr lang="en-US">
                    <a:noFill/>
                  </a:rPr>
                  <a:t> </a:t>
                </a:r>
              </a:p>
            </p:txBody>
          </p:sp>
        </mc:Fallback>
      </mc:AlternateContent>
      <p:sp>
        <p:nvSpPr>
          <p:cNvPr id="43" name="Rechteck 42"/>
          <p:cNvSpPr/>
          <p:nvPr/>
        </p:nvSpPr>
        <p:spPr>
          <a:xfrm>
            <a:off x="6187550" y="1505753"/>
            <a:ext cx="2916000" cy="925527"/>
          </a:xfrm>
          <a:prstGeom prst="rect">
            <a:avLst/>
          </a:prstGeom>
          <a:noFill/>
          <a:ln>
            <a:solidFill>
              <a:schemeClr val="accent1">
                <a:shade val="95000"/>
                <a:satMod val="10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err="1"/>
              <a:t>Erstelle</a:t>
            </a:r>
            <a:r>
              <a:rPr lang="en-US" sz="1600" dirty="0"/>
              <a:t> die </a:t>
            </a:r>
            <a:r>
              <a:rPr lang="en-US" sz="1600" dirty="0" err="1"/>
              <a:t>optimierte</a:t>
            </a:r>
            <a:r>
              <a:rPr lang="en-US" sz="1600" dirty="0"/>
              <a:t> </a:t>
            </a:r>
            <a:r>
              <a:rPr lang="en-US" sz="1600" dirty="0" err="1"/>
              <a:t>Distanzmatrix</a:t>
            </a:r>
            <a:endParaRPr lang="en-US" sz="1600" dirty="0"/>
          </a:p>
        </p:txBody>
      </p:sp>
      <mc:AlternateContent xmlns:mc="http://schemas.openxmlformats.org/markup-compatibility/2006" xmlns:a14="http://schemas.microsoft.com/office/drawing/2010/main">
        <mc:Choice Requires="a14">
          <p:sp>
            <p:nvSpPr>
              <p:cNvPr id="44" name="Rechteck 43"/>
              <p:cNvSpPr/>
              <p:nvPr/>
            </p:nvSpPr>
            <p:spPr>
              <a:xfrm>
                <a:off x="9240572" y="1505753"/>
                <a:ext cx="2916000" cy="925527"/>
              </a:xfrm>
              <a:prstGeom prst="rect">
                <a:avLst/>
              </a:prstGeom>
              <a:noFill/>
              <a:ln>
                <a:solidFill>
                  <a:schemeClr val="accent1">
                    <a:shade val="95000"/>
                    <a:satMod val="10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Analoge </a:t>
                </a:r>
                <a:r>
                  <a:rPr lang="en-US" sz="1600" dirty="0" err="1"/>
                  <a:t>Berechnung</a:t>
                </a:r>
                <a:r>
                  <a:rPr lang="en-US" sz="1600" dirty="0"/>
                  <a:t> der </a:t>
                </a:r>
                <a:r>
                  <a:rPr lang="en-US" sz="1600" dirty="0" err="1"/>
                  <a:t>Pfadlänge</a:t>
                </a:r>
                <a:r>
                  <a:rPr lang="en-US" sz="1600" dirty="0"/>
                  <a:t> </a:t>
                </a:r>
                <a:r>
                  <a:rPr lang="en-US" sz="1600" dirty="0" err="1"/>
                  <a:t>zwischen</a:t>
                </a:r>
                <a:r>
                  <a:rPr lang="en-US" sz="1600" dirty="0"/>
                  <a:t> </a:t>
                </a:r>
                <a14:m>
                  <m:oMath xmlns:m="http://schemas.openxmlformats.org/officeDocument/2006/math">
                    <m:r>
                      <a:rPr lang="de-DE" sz="1600" b="0" i="1" smtClean="0">
                        <a:latin typeface="Cambria Math" panose="02040503050406030204" pitchFamily="18" charset="0"/>
                      </a:rPr>
                      <m:t>𝑑</m:t>
                    </m:r>
                  </m:oMath>
                </a14:m>
                <a:r>
                  <a:rPr lang="en-US" sz="1600" dirty="0"/>
                  <a:t> und </a:t>
                </a:r>
                <a14:m>
                  <m:oMath xmlns:m="http://schemas.openxmlformats.org/officeDocument/2006/math">
                    <m:r>
                      <a:rPr lang="de-DE" sz="1600" b="0" i="1" smtClean="0">
                        <a:latin typeface="Cambria Math" panose="02040503050406030204" pitchFamily="18" charset="0"/>
                      </a:rPr>
                      <m:t>𝑏</m:t>
                    </m:r>
                  </m:oMath>
                </a14:m>
                <a:r>
                  <a:rPr lang="en-US" sz="1600" dirty="0"/>
                  <a:t> </a:t>
                </a:r>
                <a:r>
                  <a:rPr lang="en-US" sz="1600" dirty="0" err="1"/>
                  <a:t>über</a:t>
                </a:r>
                <a:r>
                  <a:rPr lang="en-US" sz="1600" dirty="0"/>
                  <a:t> </a:t>
                </a:r>
                <a14:m>
                  <m:oMath xmlns:m="http://schemas.openxmlformats.org/officeDocument/2006/math">
                    <m:r>
                      <a:rPr lang="de-DE" sz="1600" b="0" i="1" smtClean="0">
                        <a:latin typeface="Cambria Math" panose="02040503050406030204" pitchFamily="18" charset="0"/>
                      </a:rPr>
                      <m:t>𝑒</m:t>
                    </m:r>
                  </m:oMath>
                </a14:m>
                <a:endParaRPr lang="en-US" sz="1600" dirty="0"/>
              </a:p>
            </p:txBody>
          </p:sp>
        </mc:Choice>
        <mc:Fallback xmlns="">
          <p:sp>
            <p:nvSpPr>
              <p:cNvPr id="44" name="Rechteck 43"/>
              <p:cNvSpPr>
                <a:spLocks noRot="1" noChangeAspect="1" noMove="1" noResize="1" noEditPoints="1" noAdjustHandles="1" noChangeArrowheads="1" noChangeShapeType="1" noTextEdit="1"/>
              </p:cNvSpPr>
              <p:nvPr/>
            </p:nvSpPr>
            <p:spPr>
              <a:xfrm>
                <a:off x="9240572" y="1505753"/>
                <a:ext cx="2916000" cy="925527"/>
              </a:xfrm>
              <a:prstGeom prst="rect">
                <a:avLst/>
              </a:prstGeom>
              <a:blipFill>
                <a:blip r:embed="rId4"/>
                <a:stretch>
                  <a:fillRect b="-1282"/>
                </a:stretch>
              </a:blipFill>
              <a:ln>
                <a:solidFill>
                  <a:schemeClr val="accent1">
                    <a:shade val="95000"/>
                    <a:satMod val="105000"/>
                  </a:schemeClr>
                </a:solidFill>
              </a:ln>
            </p:spPr>
            <p:txBody>
              <a:bodyPr/>
              <a:lstStyle/>
              <a:p>
                <a:r>
                  <a:rPr lang="en-US">
                    <a:noFill/>
                  </a:rPr>
                  <a:t> </a:t>
                </a:r>
              </a:p>
            </p:txBody>
          </p:sp>
        </mc:Fallback>
      </mc:AlternateContent>
    </p:spTree>
    <p:extLst>
      <p:ext uri="{BB962C8B-B14F-4D97-AF65-F5344CB8AC3E}">
        <p14:creationId xmlns:p14="http://schemas.microsoft.com/office/powerpoint/2010/main" val="12520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a:spLocks noGrp="1"/>
          </p:cNvSpPr>
          <p:nvPr>
            <p:ph type="body" sz="quarter" idx="12"/>
          </p:nvPr>
        </p:nvSpPr>
        <p:spPr>
          <a:prstGeom prst="rect">
            <a:avLst/>
          </a:prstGeom>
        </p:spPr>
        <p:txBody>
          <a:bodyPr/>
          <a:lstStyle/>
          <a:p>
            <a:r>
              <a:rPr lang="de-DE" sz="2000" dirty="0">
                <a:solidFill>
                  <a:srgbClr val="060606"/>
                </a:solidFill>
              </a:rPr>
              <a:t>Bestimmung von Standorten für Auslieferungslager bei</a:t>
            </a:r>
          </a:p>
          <a:p>
            <a:pPr marL="800100" lvl="1" indent="-342900">
              <a:spcBef>
                <a:spcPts val="600"/>
              </a:spcBef>
            </a:pPr>
            <a:r>
              <a:rPr lang="de-DE" sz="2000" dirty="0">
                <a:solidFill>
                  <a:srgbClr val="060606"/>
                </a:solidFill>
              </a:rPr>
              <a:t>gegebener Anzahl von Kunden</a:t>
            </a:r>
          </a:p>
          <a:p>
            <a:pPr marL="800100" lvl="1" indent="-342900">
              <a:spcBef>
                <a:spcPts val="600"/>
              </a:spcBef>
            </a:pPr>
            <a:r>
              <a:rPr lang="de-DE" sz="2000" dirty="0">
                <a:solidFill>
                  <a:srgbClr val="060606"/>
                </a:solidFill>
              </a:rPr>
              <a:t>mit gegebenen Standorten</a:t>
            </a:r>
          </a:p>
          <a:p>
            <a:pPr marL="800100" lvl="1" indent="-342900">
              <a:spcBef>
                <a:spcPts val="600"/>
              </a:spcBef>
            </a:pPr>
            <a:r>
              <a:rPr lang="de-DE" sz="2000" dirty="0">
                <a:solidFill>
                  <a:srgbClr val="060606"/>
                </a:solidFill>
              </a:rPr>
              <a:t>und gegebener Nachfrage</a:t>
            </a:r>
          </a:p>
          <a:p>
            <a:pPr marL="800100" lvl="1" indent="-342900">
              <a:spcBef>
                <a:spcPts val="600"/>
              </a:spcBef>
            </a:pPr>
            <a:endParaRPr lang="de-DE" dirty="0">
              <a:solidFill>
                <a:srgbClr val="060606"/>
              </a:solidFill>
            </a:endParaRPr>
          </a:p>
          <a:p>
            <a:pPr marL="800100" lvl="1" indent="-342900">
              <a:spcBef>
                <a:spcPts val="600"/>
              </a:spcBef>
            </a:pPr>
            <a:endParaRPr lang="de-DE" dirty="0">
              <a:solidFill>
                <a:srgbClr val="060606"/>
              </a:solidFill>
            </a:endParaRPr>
          </a:p>
          <a:p>
            <a:pPr marL="266400" indent="-266400">
              <a:spcAft>
                <a:spcPts val="600"/>
              </a:spcAft>
              <a:buFont typeface="Wingdings" pitchFamily="2" charset="2"/>
              <a:buChar char="§"/>
            </a:pPr>
            <a:endParaRPr lang="de-DE" dirty="0">
              <a:solidFill>
                <a:srgbClr val="060606"/>
              </a:solidFill>
            </a:endParaRPr>
          </a:p>
          <a:p>
            <a:pPr>
              <a:spcAft>
                <a:spcPts val="600"/>
              </a:spcAft>
            </a:pPr>
            <a:r>
              <a:rPr lang="de-DE" sz="2000" dirty="0">
                <a:solidFill>
                  <a:srgbClr val="060606"/>
                </a:solidFill>
              </a:rPr>
              <a:t>Als Standorte kommen nur ganz bestimmte Orte in Frage (diskretes Modell), mit unterschiedlichen  Standorterrichtungskosten</a:t>
            </a:r>
          </a:p>
          <a:p>
            <a:pPr>
              <a:spcAft>
                <a:spcPts val="600"/>
              </a:spcAft>
            </a:pPr>
            <a:r>
              <a:rPr lang="de-DE" sz="2000" dirty="0">
                <a:solidFill>
                  <a:srgbClr val="060606"/>
                </a:solidFill>
              </a:rPr>
              <a:t>Transportkosten sind abhängig von der zurückgelegten Wegstrecke</a:t>
            </a:r>
          </a:p>
          <a:p>
            <a:pPr>
              <a:spcAft>
                <a:spcPts val="600"/>
              </a:spcAft>
            </a:pPr>
            <a:r>
              <a:rPr lang="de-DE" sz="2000" dirty="0">
                <a:solidFill>
                  <a:srgbClr val="060606"/>
                </a:solidFill>
              </a:rPr>
              <a:t>Zielsetzung: Ermittlung der kostenminimalen Anzahl der einzurichtenden Auslieferungslager und ihrer Standorte sowie die Höhe der durchzuführenden Transporte</a:t>
            </a:r>
            <a:endParaRPr lang="de-DE" dirty="0">
              <a:solidFill>
                <a:srgbClr val="060606"/>
              </a:solidFill>
            </a:endParaRPr>
          </a:p>
          <a:p>
            <a:pPr marL="0"/>
            <a:endParaRPr lang="de-DE" sz="1600" dirty="0"/>
          </a:p>
        </p:txBody>
      </p:sp>
      <p:sp>
        <p:nvSpPr>
          <p:cNvPr id="52"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grpSp>
        <p:nvGrpSpPr>
          <p:cNvPr id="53" name="Gruppieren 52"/>
          <p:cNvGrpSpPr/>
          <p:nvPr/>
        </p:nvGrpSpPr>
        <p:grpSpPr>
          <a:xfrm>
            <a:off x="7119587" y="1067080"/>
            <a:ext cx="4860621" cy="2136861"/>
            <a:chOff x="6201776" y="4140951"/>
            <a:chExt cx="3600000" cy="2442571"/>
          </a:xfrm>
        </p:grpSpPr>
        <p:pic>
          <p:nvPicPr>
            <p:cNvPr id="54" name="Picture 1" descr="X:\Vorlesungen\BWL 2\SS 11\01 Vorlesung\Bilder\warehouse.jpg"/>
            <p:cNvPicPr>
              <a:picLocks noChangeAspect="1" noChangeArrowheads="1"/>
            </p:cNvPicPr>
            <p:nvPr/>
          </p:nvPicPr>
          <p:blipFill>
            <a:blip r:embed="rId2" cstate="print"/>
            <a:srcRect/>
            <a:stretch>
              <a:fillRect/>
            </a:stretch>
          </p:blipFill>
          <p:spPr bwMode="auto">
            <a:xfrm>
              <a:off x="6201776" y="4140951"/>
              <a:ext cx="3600000" cy="2389463"/>
            </a:xfrm>
            <a:prstGeom prst="rect">
              <a:avLst/>
            </a:prstGeom>
            <a:noFill/>
          </p:spPr>
        </p:pic>
        <p:sp>
          <p:nvSpPr>
            <p:cNvPr id="55" name="Textfeld 54"/>
            <p:cNvSpPr txBox="1"/>
            <p:nvPr/>
          </p:nvSpPr>
          <p:spPr>
            <a:xfrm>
              <a:off x="8187983" y="4303479"/>
              <a:ext cx="505379" cy="886678"/>
            </a:xfrm>
            <a:prstGeom prst="rect">
              <a:avLst/>
            </a:prstGeom>
            <a:noFill/>
          </p:spPr>
          <p:txBody>
            <a:bodyPr wrap="none" rtlCol="0">
              <a:spAutoFit/>
            </a:bodyPr>
            <a:lstStyle/>
            <a:p>
              <a:r>
                <a:rPr lang="de-DE" sz="4800" b="1" dirty="0">
                  <a:solidFill>
                    <a:srgbClr val="FF0000"/>
                  </a:solidFill>
                </a:rPr>
                <a:t> ?</a:t>
              </a:r>
            </a:p>
          </p:txBody>
        </p:sp>
        <p:sp>
          <p:nvSpPr>
            <p:cNvPr id="56" name="Textfeld 55"/>
            <p:cNvSpPr txBox="1"/>
            <p:nvPr/>
          </p:nvSpPr>
          <p:spPr>
            <a:xfrm>
              <a:off x="7691431" y="5071821"/>
              <a:ext cx="701715" cy="1038746"/>
            </a:xfrm>
            <a:prstGeom prst="rect">
              <a:avLst/>
            </a:prstGeom>
            <a:noFill/>
          </p:spPr>
          <p:txBody>
            <a:bodyPr wrap="none" rtlCol="0">
              <a:spAutoFit/>
            </a:bodyPr>
            <a:lstStyle/>
            <a:p>
              <a:r>
                <a:rPr lang="de-DE" sz="4800" b="1" dirty="0">
                  <a:solidFill>
                    <a:srgbClr val="FF0000"/>
                  </a:solidFill>
                </a:rPr>
                <a:t>?</a:t>
              </a:r>
            </a:p>
          </p:txBody>
        </p:sp>
        <p:sp>
          <p:nvSpPr>
            <p:cNvPr id="57" name="Textfeld 56"/>
            <p:cNvSpPr txBox="1"/>
            <p:nvPr/>
          </p:nvSpPr>
          <p:spPr>
            <a:xfrm>
              <a:off x="8733860" y="5696844"/>
              <a:ext cx="505379" cy="886678"/>
            </a:xfrm>
            <a:prstGeom prst="rect">
              <a:avLst/>
            </a:prstGeom>
            <a:noFill/>
          </p:spPr>
          <p:txBody>
            <a:bodyPr wrap="none" rtlCol="0">
              <a:spAutoFit/>
            </a:bodyPr>
            <a:lstStyle/>
            <a:p>
              <a:r>
                <a:rPr lang="de-DE" sz="4800" b="1" dirty="0">
                  <a:solidFill>
                    <a:srgbClr val="FF0000"/>
                  </a:solidFill>
                </a:rPr>
                <a:t> ?</a:t>
              </a:r>
            </a:p>
          </p:txBody>
        </p:sp>
      </p:grpSp>
      <p:sp>
        <p:nvSpPr>
          <p:cNvPr id="58" name="Rechteck 57"/>
          <p:cNvSpPr/>
          <p:nvPr/>
        </p:nvSpPr>
        <p:spPr>
          <a:xfrm>
            <a:off x="1775449" y="5579990"/>
            <a:ext cx="4314130" cy="400110"/>
          </a:xfrm>
          <a:prstGeom prst="rect">
            <a:avLst/>
          </a:prstGeom>
        </p:spPr>
        <p:txBody>
          <a:bodyPr wrap="none">
            <a:spAutoFit/>
          </a:bodyPr>
          <a:lstStyle/>
          <a:p>
            <a:pPr>
              <a:buFont typeface="Symbol"/>
              <a:buChar char="®"/>
            </a:pPr>
            <a:r>
              <a:rPr lang="de-DE" b="1" dirty="0">
                <a:solidFill>
                  <a:schemeClr val="accent1"/>
                </a:solidFill>
                <a:sym typeface="Symbol"/>
              </a:rPr>
              <a:t> </a:t>
            </a:r>
            <a:r>
              <a:rPr lang="de-DE" sz="2000" b="1" dirty="0" err="1">
                <a:solidFill>
                  <a:schemeClr val="accent1"/>
                </a:solidFill>
                <a:sym typeface="Symbol"/>
              </a:rPr>
              <a:t>Warehouse</a:t>
            </a:r>
            <a:r>
              <a:rPr lang="de-DE" sz="2000" b="1" dirty="0">
                <a:solidFill>
                  <a:schemeClr val="accent1"/>
                </a:solidFill>
                <a:sym typeface="Symbol"/>
              </a:rPr>
              <a:t> </a:t>
            </a:r>
            <a:r>
              <a:rPr lang="de-DE" sz="2000" b="1" dirty="0" err="1">
                <a:solidFill>
                  <a:schemeClr val="accent1"/>
                </a:solidFill>
                <a:sym typeface="Symbol"/>
              </a:rPr>
              <a:t>Location</a:t>
            </a:r>
            <a:r>
              <a:rPr lang="de-DE" sz="2000" b="1" dirty="0">
                <a:solidFill>
                  <a:schemeClr val="accent1"/>
                </a:solidFill>
                <a:sym typeface="Symbol"/>
              </a:rPr>
              <a:t>-Probleme </a:t>
            </a:r>
          </a:p>
        </p:txBody>
      </p:sp>
      <p:sp>
        <p:nvSpPr>
          <p:cNvPr id="59" name="Rechteck 58"/>
          <p:cNvSpPr/>
          <p:nvPr/>
        </p:nvSpPr>
        <p:spPr>
          <a:xfrm>
            <a:off x="10436707" y="3191944"/>
            <a:ext cx="1571636" cy="215444"/>
          </a:xfrm>
          <a:prstGeom prst="rect">
            <a:avLst/>
          </a:prstGeom>
        </p:spPr>
        <p:txBody>
          <a:bodyPr wrap="square">
            <a:spAutoFit/>
          </a:bodyPr>
          <a:lstStyle/>
          <a:p>
            <a:r>
              <a:rPr lang="de-DE" sz="800" dirty="0">
                <a:solidFill>
                  <a:srgbClr val="060606"/>
                </a:solidFill>
              </a:rPr>
              <a:t>Quelle: http://disopt.epfl.ch</a:t>
            </a:r>
          </a:p>
        </p:txBody>
      </p:sp>
    </p:spTree>
    <p:extLst>
      <p:ext uri="{BB962C8B-B14F-4D97-AF65-F5344CB8AC3E}">
        <p14:creationId xmlns:p14="http://schemas.microsoft.com/office/powerpoint/2010/main" val="804232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1"/>
          <p:cNvSpPr>
            <a:spLocks noGrp="1"/>
          </p:cNvSpPr>
          <p:nvPr>
            <p:ph sz="quarter" idx="12"/>
          </p:nvPr>
        </p:nvSpPr>
        <p:spPr/>
        <p:txBody>
          <a:bodyPr/>
          <a:lstStyle/>
          <a:p>
            <a:pPr marL="0" indent="0">
              <a:spcAft>
                <a:spcPts val="600"/>
              </a:spcAft>
              <a:buNone/>
            </a:pPr>
            <a:endParaRPr lang="de-DE" sz="1800" dirty="0"/>
          </a:p>
          <a:p>
            <a:pPr marL="0" indent="0">
              <a:buNone/>
            </a:pPr>
            <a:endParaRPr lang="de-DE" dirty="0">
              <a:solidFill>
                <a:srgbClr val="060606"/>
              </a:solidFill>
            </a:endParaRPr>
          </a:p>
          <a:p>
            <a:endParaRPr lang="de-DE" dirty="0">
              <a:solidFill>
                <a:srgbClr val="060606"/>
              </a:solidFill>
            </a:endParaRPr>
          </a:p>
          <a:p>
            <a:endParaRPr lang="de-DE" dirty="0">
              <a:solidFill>
                <a:srgbClr val="060606"/>
              </a:solidFill>
            </a:endParaRPr>
          </a:p>
        </p:txBody>
      </p:sp>
      <p:sp>
        <p:nvSpPr>
          <p:cNvPr id="63"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pic>
        <p:nvPicPr>
          <p:cNvPr id="11" name="Picture 5"/>
          <p:cNvPicPr>
            <a:picLocks noChangeAspect="1" noChangeArrowheads="1"/>
          </p:cNvPicPr>
          <p:nvPr/>
        </p:nvPicPr>
        <p:blipFill>
          <a:blip r:embed="rId2" cstate="print"/>
          <a:srcRect/>
          <a:stretch>
            <a:fillRect/>
          </a:stretch>
        </p:blipFill>
        <p:spPr bwMode="auto">
          <a:xfrm>
            <a:off x="9878533" y="1869654"/>
            <a:ext cx="1152000" cy="676259"/>
          </a:xfrm>
          <a:prstGeom prst="rect">
            <a:avLst/>
          </a:prstGeom>
          <a:noFill/>
          <a:ln w="9525">
            <a:noFill/>
            <a:miter lim="800000"/>
            <a:headEnd/>
            <a:tailEnd/>
          </a:ln>
          <a:effectLst/>
        </p:spPr>
      </p:pic>
      <p:pic>
        <p:nvPicPr>
          <p:cNvPr id="12" name="Picture 5"/>
          <p:cNvPicPr>
            <a:picLocks noChangeAspect="1" noChangeArrowheads="1"/>
          </p:cNvPicPr>
          <p:nvPr/>
        </p:nvPicPr>
        <p:blipFill>
          <a:blip r:embed="rId2" cstate="print"/>
          <a:srcRect/>
          <a:stretch>
            <a:fillRect/>
          </a:stretch>
        </p:blipFill>
        <p:spPr bwMode="auto">
          <a:xfrm>
            <a:off x="9878533" y="3418170"/>
            <a:ext cx="1152000" cy="676259"/>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6582389" y="1839772"/>
            <a:ext cx="1237787" cy="700499"/>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6479240" y="3409955"/>
            <a:ext cx="1237787" cy="700499"/>
          </a:xfrm>
          <a:prstGeom prst="rect">
            <a:avLst/>
          </a:prstGeom>
          <a:noFill/>
          <a:ln w="9525">
            <a:noFill/>
            <a:miter lim="800000"/>
            <a:headEnd/>
            <a:tailEnd/>
          </a:ln>
          <a:effectLst/>
        </p:spPr>
      </p:pic>
      <p:cxnSp>
        <p:nvCxnSpPr>
          <p:cNvPr id="16" name="Gerade Verbindung mit Pfeil 15"/>
          <p:cNvCxnSpPr>
            <a:stCxn id="29" idx="3"/>
            <a:endCxn id="13" idx="1"/>
          </p:cNvCxnSpPr>
          <p:nvPr/>
        </p:nvCxnSpPr>
        <p:spPr>
          <a:xfrm flipV="1">
            <a:off x="4944509" y="2190021"/>
            <a:ext cx="1637880" cy="238"/>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29" idx="3"/>
            <a:endCxn id="15" idx="1"/>
          </p:cNvCxnSpPr>
          <p:nvPr/>
        </p:nvCxnSpPr>
        <p:spPr>
          <a:xfrm>
            <a:off x="4944509" y="2190259"/>
            <a:ext cx="1534731" cy="1569946"/>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cxnSpLocks/>
            <a:stCxn id="15" idx="3"/>
            <a:endCxn id="12" idx="1"/>
          </p:cNvCxnSpPr>
          <p:nvPr/>
        </p:nvCxnSpPr>
        <p:spPr>
          <a:xfrm flipV="1">
            <a:off x="7717027" y="3756300"/>
            <a:ext cx="2161506" cy="3905"/>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cxnSpLocks/>
            <a:stCxn id="15" idx="3"/>
            <a:endCxn id="11" idx="1"/>
          </p:cNvCxnSpPr>
          <p:nvPr/>
        </p:nvCxnSpPr>
        <p:spPr>
          <a:xfrm flipV="1">
            <a:off x="7717027" y="2207784"/>
            <a:ext cx="2161506" cy="1552421"/>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cxnSpLocks/>
            <a:stCxn id="13" idx="3"/>
            <a:endCxn id="12" idx="1"/>
          </p:cNvCxnSpPr>
          <p:nvPr/>
        </p:nvCxnSpPr>
        <p:spPr>
          <a:xfrm>
            <a:off x="7820176" y="2190022"/>
            <a:ext cx="2058357" cy="1566278"/>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cxnSpLocks/>
            <a:stCxn id="13" idx="3"/>
            <a:endCxn id="11" idx="1"/>
          </p:cNvCxnSpPr>
          <p:nvPr/>
        </p:nvCxnSpPr>
        <p:spPr>
          <a:xfrm>
            <a:off x="7820176" y="2190022"/>
            <a:ext cx="2058357" cy="17762"/>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30" idx="3"/>
            <a:endCxn id="13" idx="1"/>
          </p:cNvCxnSpPr>
          <p:nvPr/>
        </p:nvCxnSpPr>
        <p:spPr>
          <a:xfrm flipV="1">
            <a:off x="4944509" y="2190021"/>
            <a:ext cx="1637880" cy="1570055"/>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a:stCxn id="30" idx="3"/>
            <a:endCxn id="15" idx="1"/>
          </p:cNvCxnSpPr>
          <p:nvPr/>
        </p:nvCxnSpPr>
        <p:spPr>
          <a:xfrm>
            <a:off x="4944509" y="3760077"/>
            <a:ext cx="1534731" cy="128"/>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9789392" y="1268724"/>
            <a:ext cx="1312933" cy="462100"/>
          </a:xfrm>
          <a:prstGeom prst="rect">
            <a:avLst/>
          </a:prstGeom>
          <a:noFill/>
        </p:spPr>
        <p:txBody>
          <a:bodyPr wrap="none" rtlCol="0">
            <a:spAutoFit/>
          </a:bodyPr>
          <a:lstStyle/>
          <a:p>
            <a:r>
              <a:rPr lang="de-DE" sz="2000" dirty="0">
                <a:solidFill>
                  <a:srgbClr val="060606"/>
                </a:solidFill>
              </a:rPr>
              <a:t>Kunde</a:t>
            </a:r>
          </a:p>
        </p:txBody>
      </p:sp>
      <p:sp>
        <p:nvSpPr>
          <p:cNvPr id="25" name="Textfeld 24"/>
          <p:cNvSpPr txBox="1"/>
          <p:nvPr/>
        </p:nvSpPr>
        <p:spPr>
          <a:xfrm>
            <a:off x="6544871" y="1304842"/>
            <a:ext cx="1190315" cy="462100"/>
          </a:xfrm>
          <a:prstGeom prst="rect">
            <a:avLst/>
          </a:prstGeom>
          <a:noFill/>
        </p:spPr>
        <p:txBody>
          <a:bodyPr wrap="none" rtlCol="0">
            <a:spAutoFit/>
          </a:bodyPr>
          <a:lstStyle/>
          <a:p>
            <a:r>
              <a:rPr lang="de-DE" sz="2000" dirty="0">
                <a:solidFill>
                  <a:srgbClr val="060606"/>
                </a:solidFill>
              </a:rPr>
              <a:t>Lager</a:t>
            </a:r>
          </a:p>
        </p:txBody>
      </p:sp>
      <p:sp>
        <p:nvSpPr>
          <p:cNvPr id="26" name="Textfeld 25"/>
          <p:cNvSpPr txBox="1"/>
          <p:nvPr/>
        </p:nvSpPr>
        <p:spPr>
          <a:xfrm>
            <a:off x="335264" y="1268724"/>
            <a:ext cx="1673978" cy="462100"/>
          </a:xfrm>
          <a:prstGeom prst="rect">
            <a:avLst/>
          </a:prstGeom>
          <a:noFill/>
        </p:spPr>
        <p:txBody>
          <a:bodyPr wrap="none" rtlCol="0">
            <a:spAutoFit/>
          </a:bodyPr>
          <a:lstStyle/>
          <a:p>
            <a:r>
              <a:rPr lang="de-DE" sz="2000" dirty="0">
                <a:solidFill>
                  <a:srgbClr val="060606"/>
                </a:solidFill>
              </a:rPr>
              <a:t>Lieferant</a:t>
            </a:r>
          </a:p>
        </p:txBody>
      </p:sp>
      <p:sp>
        <p:nvSpPr>
          <p:cNvPr id="27" name="Geschweifte Klammer links 26"/>
          <p:cNvSpPr/>
          <p:nvPr/>
        </p:nvSpPr>
        <p:spPr>
          <a:xfrm rot="16200000">
            <a:off x="5984229" y="564283"/>
            <a:ext cx="420497" cy="10638285"/>
          </a:xfrm>
          <a:prstGeom prst="leftBrace">
            <a:avLst>
              <a:gd name="adj1" fmla="val 34930"/>
              <a:gd name="adj2" fmla="val 50000"/>
            </a:avLst>
          </a:prstGeom>
          <a:ln w="15875">
            <a:solidFill>
              <a:srgbClr val="060606"/>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060606"/>
              </a:solidFill>
            </a:endParaRPr>
          </a:p>
        </p:txBody>
      </p:sp>
      <p:sp>
        <p:nvSpPr>
          <p:cNvPr id="28" name="Textfeld 27"/>
          <p:cNvSpPr txBox="1"/>
          <p:nvPr/>
        </p:nvSpPr>
        <p:spPr>
          <a:xfrm>
            <a:off x="4944509" y="6078943"/>
            <a:ext cx="3578321" cy="462100"/>
          </a:xfrm>
          <a:prstGeom prst="rect">
            <a:avLst/>
          </a:prstGeom>
          <a:noFill/>
        </p:spPr>
        <p:txBody>
          <a:bodyPr wrap="square" rtlCol="0">
            <a:spAutoFit/>
          </a:bodyPr>
          <a:lstStyle/>
          <a:p>
            <a:r>
              <a:rPr lang="de-DE" sz="2000" dirty="0">
                <a:solidFill>
                  <a:srgbClr val="060606"/>
                </a:solidFill>
              </a:rPr>
              <a:t>dreistufiges WLP</a:t>
            </a:r>
          </a:p>
        </p:txBody>
      </p:sp>
      <p:pic>
        <p:nvPicPr>
          <p:cNvPr id="29" name="Picture 3" descr="C:\Dokumente und Einstellungen\nlabitzke\Desktop\Bild.php"/>
          <p:cNvPicPr>
            <a:picLocks noChangeAspect="1" noChangeArrowheads="1"/>
          </p:cNvPicPr>
          <p:nvPr/>
        </p:nvPicPr>
        <p:blipFill>
          <a:blip r:embed="rId4" cstate="print"/>
          <a:srcRect/>
          <a:stretch>
            <a:fillRect/>
          </a:stretch>
        </p:blipFill>
        <p:spPr bwMode="auto">
          <a:xfrm>
            <a:off x="3694219" y="1769762"/>
            <a:ext cx="1250290" cy="840993"/>
          </a:xfrm>
          <a:prstGeom prst="rect">
            <a:avLst/>
          </a:prstGeom>
          <a:noFill/>
        </p:spPr>
      </p:pic>
      <p:pic>
        <p:nvPicPr>
          <p:cNvPr id="30" name="Picture 3" descr="C:\Dokumente und Einstellungen\nlabitzke\Desktop\Bild.php"/>
          <p:cNvPicPr>
            <a:picLocks noChangeAspect="1" noChangeArrowheads="1"/>
          </p:cNvPicPr>
          <p:nvPr/>
        </p:nvPicPr>
        <p:blipFill>
          <a:blip r:embed="rId4" cstate="print"/>
          <a:srcRect/>
          <a:stretch>
            <a:fillRect/>
          </a:stretch>
        </p:blipFill>
        <p:spPr bwMode="auto">
          <a:xfrm>
            <a:off x="3694219" y="3339580"/>
            <a:ext cx="1250290" cy="840993"/>
          </a:xfrm>
          <a:prstGeom prst="rect">
            <a:avLst/>
          </a:prstGeom>
          <a:noFill/>
        </p:spPr>
      </p:pic>
      <p:cxnSp>
        <p:nvCxnSpPr>
          <p:cNvPr id="31" name="Gerade Verbindung mit Pfeil 30"/>
          <p:cNvCxnSpPr>
            <a:cxnSpLocks/>
            <a:endCxn id="29" idx="1"/>
          </p:cNvCxnSpPr>
          <p:nvPr/>
        </p:nvCxnSpPr>
        <p:spPr>
          <a:xfrm>
            <a:off x="2135494" y="2184083"/>
            <a:ext cx="1558725" cy="6176"/>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cxnSpLocks/>
            <a:endCxn id="30" idx="1"/>
          </p:cNvCxnSpPr>
          <p:nvPr/>
        </p:nvCxnSpPr>
        <p:spPr>
          <a:xfrm>
            <a:off x="2118879" y="2179483"/>
            <a:ext cx="1575340" cy="158059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p:cNvCxnSpPr>
            <a:cxnSpLocks/>
            <a:endCxn id="30" idx="1"/>
          </p:cNvCxnSpPr>
          <p:nvPr/>
        </p:nvCxnSpPr>
        <p:spPr>
          <a:xfrm>
            <a:off x="2135494" y="3760076"/>
            <a:ext cx="1558725" cy="1"/>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34" name="Gerade Verbindung mit Pfeil 33"/>
          <p:cNvCxnSpPr>
            <a:cxnSpLocks/>
            <a:endCxn id="29" idx="1"/>
          </p:cNvCxnSpPr>
          <p:nvPr/>
        </p:nvCxnSpPr>
        <p:spPr>
          <a:xfrm flipV="1">
            <a:off x="2135494" y="2190259"/>
            <a:ext cx="1558725" cy="1569147"/>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254013" y="1268724"/>
            <a:ext cx="1998692" cy="462100"/>
          </a:xfrm>
          <a:prstGeom prst="rect">
            <a:avLst/>
          </a:prstGeom>
          <a:noFill/>
        </p:spPr>
        <p:txBody>
          <a:bodyPr wrap="none" rtlCol="0">
            <a:spAutoFit/>
          </a:bodyPr>
          <a:lstStyle/>
          <a:p>
            <a:r>
              <a:rPr lang="de-DE" sz="2000" dirty="0">
                <a:solidFill>
                  <a:srgbClr val="060606"/>
                </a:solidFill>
              </a:rPr>
              <a:t>Produktion</a:t>
            </a:r>
          </a:p>
        </p:txBody>
      </p:sp>
      <p:sp>
        <p:nvSpPr>
          <p:cNvPr id="38" name="Geschweifte Klammer links 37"/>
          <p:cNvSpPr/>
          <p:nvPr/>
        </p:nvSpPr>
        <p:spPr>
          <a:xfrm rot="16200000">
            <a:off x="8690880" y="1621524"/>
            <a:ext cx="407881" cy="5237593"/>
          </a:xfrm>
          <a:prstGeom prst="leftBrace">
            <a:avLst>
              <a:gd name="adj1" fmla="val 34930"/>
              <a:gd name="adj2" fmla="val 50000"/>
            </a:avLst>
          </a:prstGeom>
          <a:ln w="15875">
            <a:solidFill>
              <a:srgbClr val="060606"/>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060606"/>
              </a:solidFill>
            </a:endParaRPr>
          </a:p>
        </p:txBody>
      </p:sp>
      <p:sp>
        <p:nvSpPr>
          <p:cNvPr id="39" name="Geschweifte Klammer links 38"/>
          <p:cNvSpPr/>
          <p:nvPr/>
        </p:nvSpPr>
        <p:spPr>
          <a:xfrm rot="16200000">
            <a:off x="7440930" y="1151565"/>
            <a:ext cx="407881" cy="7737494"/>
          </a:xfrm>
          <a:prstGeom prst="leftBrace">
            <a:avLst>
              <a:gd name="adj1" fmla="val 34930"/>
              <a:gd name="adj2" fmla="val 50000"/>
            </a:avLst>
          </a:prstGeom>
          <a:ln w="15875">
            <a:solidFill>
              <a:srgbClr val="060606"/>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060606"/>
              </a:solidFill>
            </a:endParaRPr>
          </a:p>
        </p:txBody>
      </p:sp>
      <p:sp>
        <p:nvSpPr>
          <p:cNvPr id="40" name="Textfeld 39"/>
          <p:cNvSpPr txBox="1"/>
          <p:nvPr/>
        </p:nvSpPr>
        <p:spPr>
          <a:xfrm>
            <a:off x="7594336" y="4413059"/>
            <a:ext cx="2886544" cy="462100"/>
          </a:xfrm>
          <a:prstGeom prst="rect">
            <a:avLst/>
          </a:prstGeom>
          <a:noFill/>
        </p:spPr>
        <p:txBody>
          <a:bodyPr wrap="none" rtlCol="0">
            <a:spAutoFit/>
          </a:bodyPr>
          <a:lstStyle/>
          <a:p>
            <a:r>
              <a:rPr lang="de-DE" sz="2000" dirty="0">
                <a:solidFill>
                  <a:srgbClr val="060606"/>
                </a:solidFill>
              </a:rPr>
              <a:t>einstufiges WLP</a:t>
            </a:r>
          </a:p>
        </p:txBody>
      </p:sp>
      <p:sp>
        <p:nvSpPr>
          <p:cNvPr id="41" name="Textfeld 40"/>
          <p:cNvSpPr txBox="1"/>
          <p:nvPr/>
        </p:nvSpPr>
        <p:spPr>
          <a:xfrm>
            <a:off x="6276023" y="5276524"/>
            <a:ext cx="3129513" cy="462100"/>
          </a:xfrm>
          <a:prstGeom prst="rect">
            <a:avLst/>
          </a:prstGeom>
          <a:noFill/>
        </p:spPr>
        <p:txBody>
          <a:bodyPr wrap="none" rtlCol="0">
            <a:spAutoFit/>
          </a:bodyPr>
          <a:lstStyle/>
          <a:p>
            <a:r>
              <a:rPr lang="de-DE" sz="2000" dirty="0">
                <a:solidFill>
                  <a:srgbClr val="060606"/>
                </a:solidFill>
              </a:rPr>
              <a:t>zweistufiges WLP</a:t>
            </a:r>
          </a:p>
        </p:txBody>
      </p:sp>
      <p:sp>
        <p:nvSpPr>
          <p:cNvPr id="3" name="Rechteck 2"/>
          <p:cNvSpPr/>
          <p:nvPr/>
        </p:nvSpPr>
        <p:spPr>
          <a:xfrm>
            <a:off x="333507" y="804138"/>
            <a:ext cx="6923478" cy="400110"/>
          </a:xfrm>
          <a:prstGeom prst="rect">
            <a:avLst/>
          </a:prstGeom>
        </p:spPr>
        <p:txBody>
          <a:bodyPr wrap="square">
            <a:spAutoFit/>
          </a:bodyPr>
          <a:lstStyle/>
          <a:p>
            <a:pPr>
              <a:spcAft>
                <a:spcPts val="600"/>
              </a:spcAft>
            </a:pPr>
            <a:r>
              <a:rPr lang="de-DE" sz="2000" b="1" dirty="0" err="1">
                <a:solidFill>
                  <a:schemeClr val="accent1"/>
                </a:solidFill>
              </a:rPr>
              <a:t>Warehouse</a:t>
            </a:r>
            <a:r>
              <a:rPr lang="de-DE" sz="2000" b="1" dirty="0">
                <a:solidFill>
                  <a:schemeClr val="accent1"/>
                </a:solidFill>
              </a:rPr>
              <a:t> </a:t>
            </a:r>
            <a:r>
              <a:rPr lang="de-DE" sz="2000" b="1" dirty="0" err="1">
                <a:solidFill>
                  <a:schemeClr val="accent1"/>
                </a:solidFill>
              </a:rPr>
              <a:t>Location-Probleme</a:t>
            </a:r>
            <a:r>
              <a:rPr lang="de-DE" sz="2000" b="1" dirty="0">
                <a:solidFill>
                  <a:schemeClr val="accent1"/>
                </a:solidFill>
              </a:rPr>
              <a:t> – Modellvarianten</a:t>
            </a:r>
          </a:p>
        </p:txBody>
      </p:sp>
      <p:sp>
        <p:nvSpPr>
          <p:cNvPr id="62" name="Freeform 1375">
            <a:extLst>
              <a:ext uri="{FF2B5EF4-FFF2-40B4-BE49-F238E27FC236}">
                <a16:creationId xmlns:a16="http://schemas.microsoft.com/office/drawing/2014/main" id="{93034D6C-639B-4FA9-9CAA-7C6D0E564A01}"/>
              </a:ext>
            </a:extLst>
          </p:cNvPr>
          <p:cNvSpPr>
            <a:spLocks noChangeAspect="1"/>
          </p:cNvSpPr>
          <p:nvPr/>
        </p:nvSpPr>
        <p:spPr bwMode="auto">
          <a:xfrm>
            <a:off x="1061939" y="1869654"/>
            <a:ext cx="779614" cy="779614"/>
          </a:xfrm>
          <a:custGeom>
            <a:avLst/>
            <a:gdLst>
              <a:gd name="T0" fmla="*/ 168 w 586"/>
              <a:gd name="T1" fmla="*/ 20 h 585"/>
              <a:gd name="T2" fmla="*/ 168 w 586"/>
              <a:gd name="T3" fmla="*/ 312 h 585"/>
              <a:gd name="T4" fmla="*/ 343 w 586"/>
              <a:gd name="T5" fmla="*/ 171 h 585"/>
              <a:gd name="T6" fmla="*/ 356 w 586"/>
              <a:gd name="T7" fmla="*/ 167 h 585"/>
              <a:gd name="T8" fmla="*/ 377 w 586"/>
              <a:gd name="T9" fmla="*/ 188 h 585"/>
              <a:gd name="T10" fmla="*/ 377 w 586"/>
              <a:gd name="T11" fmla="*/ 312 h 585"/>
              <a:gd name="T12" fmla="*/ 552 w 586"/>
              <a:gd name="T13" fmla="*/ 171 h 585"/>
              <a:gd name="T14" fmla="*/ 565 w 586"/>
              <a:gd name="T15" fmla="*/ 167 h 585"/>
              <a:gd name="T16" fmla="*/ 586 w 586"/>
              <a:gd name="T17" fmla="*/ 188 h 585"/>
              <a:gd name="T18" fmla="*/ 586 w 586"/>
              <a:gd name="T19" fmla="*/ 564 h 585"/>
              <a:gd name="T20" fmla="*/ 565 w 586"/>
              <a:gd name="T21" fmla="*/ 585 h 585"/>
              <a:gd name="T22" fmla="*/ 21 w 586"/>
              <a:gd name="T23" fmla="*/ 585 h 585"/>
              <a:gd name="T24" fmla="*/ 0 w 586"/>
              <a:gd name="T25" fmla="*/ 564 h 585"/>
              <a:gd name="T26" fmla="*/ 0 w 586"/>
              <a:gd name="T27" fmla="*/ 20 h 585"/>
              <a:gd name="T28" fmla="*/ 21 w 586"/>
              <a:gd name="T29" fmla="*/ 0 h 585"/>
              <a:gd name="T30" fmla="*/ 147 w 586"/>
              <a:gd name="T31" fmla="*/ 0 h 585"/>
              <a:gd name="T32" fmla="*/ 168 w 586"/>
              <a:gd name="T33" fmla="*/ 2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6" h="585">
                <a:moveTo>
                  <a:pt x="168" y="20"/>
                </a:moveTo>
                <a:cubicBezTo>
                  <a:pt x="168" y="312"/>
                  <a:pt x="168" y="312"/>
                  <a:pt x="168" y="312"/>
                </a:cubicBezTo>
                <a:cubicBezTo>
                  <a:pt x="343" y="171"/>
                  <a:pt x="343" y="171"/>
                  <a:pt x="343" y="171"/>
                </a:cubicBezTo>
                <a:cubicBezTo>
                  <a:pt x="346" y="168"/>
                  <a:pt x="351" y="167"/>
                  <a:pt x="356" y="167"/>
                </a:cubicBezTo>
                <a:cubicBezTo>
                  <a:pt x="367" y="167"/>
                  <a:pt x="377" y="176"/>
                  <a:pt x="377" y="188"/>
                </a:cubicBezTo>
                <a:cubicBezTo>
                  <a:pt x="377" y="312"/>
                  <a:pt x="377" y="312"/>
                  <a:pt x="377" y="312"/>
                </a:cubicBezTo>
                <a:cubicBezTo>
                  <a:pt x="552" y="171"/>
                  <a:pt x="552" y="171"/>
                  <a:pt x="552" y="171"/>
                </a:cubicBezTo>
                <a:cubicBezTo>
                  <a:pt x="555" y="168"/>
                  <a:pt x="560" y="167"/>
                  <a:pt x="565" y="167"/>
                </a:cubicBezTo>
                <a:cubicBezTo>
                  <a:pt x="576" y="167"/>
                  <a:pt x="586" y="176"/>
                  <a:pt x="586" y="188"/>
                </a:cubicBezTo>
                <a:cubicBezTo>
                  <a:pt x="586" y="564"/>
                  <a:pt x="586" y="564"/>
                  <a:pt x="586" y="564"/>
                </a:cubicBezTo>
                <a:cubicBezTo>
                  <a:pt x="586" y="576"/>
                  <a:pt x="576" y="585"/>
                  <a:pt x="565" y="585"/>
                </a:cubicBezTo>
                <a:cubicBezTo>
                  <a:pt x="21" y="585"/>
                  <a:pt x="21" y="585"/>
                  <a:pt x="21" y="585"/>
                </a:cubicBezTo>
                <a:cubicBezTo>
                  <a:pt x="10" y="585"/>
                  <a:pt x="0" y="576"/>
                  <a:pt x="0" y="564"/>
                </a:cubicBezTo>
                <a:cubicBezTo>
                  <a:pt x="0" y="20"/>
                  <a:pt x="0" y="20"/>
                  <a:pt x="0" y="20"/>
                </a:cubicBezTo>
                <a:cubicBezTo>
                  <a:pt x="0" y="9"/>
                  <a:pt x="10" y="0"/>
                  <a:pt x="21" y="0"/>
                </a:cubicBezTo>
                <a:cubicBezTo>
                  <a:pt x="147" y="0"/>
                  <a:pt x="147" y="0"/>
                  <a:pt x="147" y="0"/>
                </a:cubicBezTo>
                <a:cubicBezTo>
                  <a:pt x="158" y="0"/>
                  <a:pt x="168" y="9"/>
                  <a:pt x="168" y="20"/>
                </a:cubicBezTo>
                <a:close/>
              </a:path>
            </a:pathLst>
          </a:custGeom>
          <a:solidFill>
            <a:schemeClr val="bg1"/>
          </a:solidFill>
          <a:ln w="28575">
            <a:solidFill>
              <a:schemeClr val="tx1"/>
            </a:solidFill>
          </a:ln>
          <a:extLst/>
        </p:spPr>
        <p:txBody>
          <a:bodyPr vert="horz" wrap="square" lIns="91440" tIns="45720" rIns="91440" bIns="45720" numCol="1" anchor="t" anchorCtr="0" compatLnSpc="1">
            <a:prstTxWarp prst="textNoShape">
              <a:avLst/>
            </a:prstTxWarp>
          </a:bodyPr>
          <a:lstStyle/>
          <a:p>
            <a:endParaRPr lang="de-DE" dirty="0"/>
          </a:p>
        </p:txBody>
      </p:sp>
      <p:sp>
        <p:nvSpPr>
          <p:cNvPr id="64" name="Freeform 1375">
            <a:extLst>
              <a:ext uri="{FF2B5EF4-FFF2-40B4-BE49-F238E27FC236}">
                <a16:creationId xmlns:a16="http://schemas.microsoft.com/office/drawing/2014/main" id="{E1DBDB09-5473-4685-BCA1-88486C10442F}"/>
              </a:ext>
            </a:extLst>
          </p:cNvPr>
          <p:cNvSpPr>
            <a:spLocks noChangeAspect="1"/>
          </p:cNvSpPr>
          <p:nvPr/>
        </p:nvSpPr>
        <p:spPr bwMode="auto">
          <a:xfrm>
            <a:off x="1061939" y="3206217"/>
            <a:ext cx="779614" cy="779614"/>
          </a:xfrm>
          <a:custGeom>
            <a:avLst/>
            <a:gdLst>
              <a:gd name="T0" fmla="*/ 168 w 586"/>
              <a:gd name="T1" fmla="*/ 20 h 585"/>
              <a:gd name="T2" fmla="*/ 168 w 586"/>
              <a:gd name="T3" fmla="*/ 312 h 585"/>
              <a:gd name="T4" fmla="*/ 343 w 586"/>
              <a:gd name="T5" fmla="*/ 171 h 585"/>
              <a:gd name="T6" fmla="*/ 356 w 586"/>
              <a:gd name="T7" fmla="*/ 167 h 585"/>
              <a:gd name="T8" fmla="*/ 377 w 586"/>
              <a:gd name="T9" fmla="*/ 188 h 585"/>
              <a:gd name="T10" fmla="*/ 377 w 586"/>
              <a:gd name="T11" fmla="*/ 312 h 585"/>
              <a:gd name="T12" fmla="*/ 552 w 586"/>
              <a:gd name="T13" fmla="*/ 171 h 585"/>
              <a:gd name="T14" fmla="*/ 565 w 586"/>
              <a:gd name="T15" fmla="*/ 167 h 585"/>
              <a:gd name="T16" fmla="*/ 586 w 586"/>
              <a:gd name="T17" fmla="*/ 188 h 585"/>
              <a:gd name="T18" fmla="*/ 586 w 586"/>
              <a:gd name="T19" fmla="*/ 564 h 585"/>
              <a:gd name="T20" fmla="*/ 565 w 586"/>
              <a:gd name="T21" fmla="*/ 585 h 585"/>
              <a:gd name="T22" fmla="*/ 21 w 586"/>
              <a:gd name="T23" fmla="*/ 585 h 585"/>
              <a:gd name="T24" fmla="*/ 0 w 586"/>
              <a:gd name="T25" fmla="*/ 564 h 585"/>
              <a:gd name="T26" fmla="*/ 0 w 586"/>
              <a:gd name="T27" fmla="*/ 20 h 585"/>
              <a:gd name="T28" fmla="*/ 21 w 586"/>
              <a:gd name="T29" fmla="*/ 0 h 585"/>
              <a:gd name="T30" fmla="*/ 147 w 586"/>
              <a:gd name="T31" fmla="*/ 0 h 585"/>
              <a:gd name="T32" fmla="*/ 168 w 586"/>
              <a:gd name="T33" fmla="*/ 2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6" h="585">
                <a:moveTo>
                  <a:pt x="168" y="20"/>
                </a:moveTo>
                <a:cubicBezTo>
                  <a:pt x="168" y="312"/>
                  <a:pt x="168" y="312"/>
                  <a:pt x="168" y="312"/>
                </a:cubicBezTo>
                <a:cubicBezTo>
                  <a:pt x="343" y="171"/>
                  <a:pt x="343" y="171"/>
                  <a:pt x="343" y="171"/>
                </a:cubicBezTo>
                <a:cubicBezTo>
                  <a:pt x="346" y="168"/>
                  <a:pt x="351" y="167"/>
                  <a:pt x="356" y="167"/>
                </a:cubicBezTo>
                <a:cubicBezTo>
                  <a:pt x="367" y="167"/>
                  <a:pt x="377" y="176"/>
                  <a:pt x="377" y="188"/>
                </a:cubicBezTo>
                <a:cubicBezTo>
                  <a:pt x="377" y="312"/>
                  <a:pt x="377" y="312"/>
                  <a:pt x="377" y="312"/>
                </a:cubicBezTo>
                <a:cubicBezTo>
                  <a:pt x="552" y="171"/>
                  <a:pt x="552" y="171"/>
                  <a:pt x="552" y="171"/>
                </a:cubicBezTo>
                <a:cubicBezTo>
                  <a:pt x="555" y="168"/>
                  <a:pt x="560" y="167"/>
                  <a:pt x="565" y="167"/>
                </a:cubicBezTo>
                <a:cubicBezTo>
                  <a:pt x="576" y="167"/>
                  <a:pt x="586" y="176"/>
                  <a:pt x="586" y="188"/>
                </a:cubicBezTo>
                <a:cubicBezTo>
                  <a:pt x="586" y="564"/>
                  <a:pt x="586" y="564"/>
                  <a:pt x="586" y="564"/>
                </a:cubicBezTo>
                <a:cubicBezTo>
                  <a:pt x="586" y="576"/>
                  <a:pt x="576" y="585"/>
                  <a:pt x="565" y="585"/>
                </a:cubicBezTo>
                <a:cubicBezTo>
                  <a:pt x="21" y="585"/>
                  <a:pt x="21" y="585"/>
                  <a:pt x="21" y="585"/>
                </a:cubicBezTo>
                <a:cubicBezTo>
                  <a:pt x="10" y="585"/>
                  <a:pt x="0" y="576"/>
                  <a:pt x="0" y="564"/>
                </a:cubicBezTo>
                <a:cubicBezTo>
                  <a:pt x="0" y="20"/>
                  <a:pt x="0" y="20"/>
                  <a:pt x="0" y="20"/>
                </a:cubicBezTo>
                <a:cubicBezTo>
                  <a:pt x="0" y="9"/>
                  <a:pt x="10" y="0"/>
                  <a:pt x="21" y="0"/>
                </a:cubicBezTo>
                <a:cubicBezTo>
                  <a:pt x="147" y="0"/>
                  <a:pt x="147" y="0"/>
                  <a:pt x="147" y="0"/>
                </a:cubicBezTo>
                <a:cubicBezTo>
                  <a:pt x="158" y="0"/>
                  <a:pt x="168" y="9"/>
                  <a:pt x="168" y="20"/>
                </a:cubicBezTo>
                <a:close/>
              </a:path>
            </a:pathLst>
          </a:custGeom>
          <a:solidFill>
            <a:schemeClr val="bg1"/>
          </a:solidFill>
          <a:ln w="28575">
            <a:solidFill>
              <a:schemeClr val="tx1"/>
            </a:solidFill>
          </a:ln>
          <a:extLst/>
        </p:spPr>
        <p:txBody>
          <a:bodyPr vert="horz" wrap="square" lIns="91440" tIns="45720" rIns="91440" bIns="45720" numCol="1" anchor="t" anchorCtr="0" compatLnSpc="1">
            <a:prstTxWarp prst="textNoShape">
              <a:avLst/>
            </a:prstTxWarp>
          </a:bodyPr>
          <a:lstStyle/>
          <a:p>
            <a:endParaRPr lang="de-DE" dirty="0"/>
          </a:p>
        </p:txBody>
      </p:sp>
    </p:spTree>
    <p:extLst>
      <p:ext uri="{BB962C8B-B14F-4D97-AF65-F5344CB8AC3E}">
        <p14:creationId xmlns:p14="http://schemas.microsoft.com/office/powerpoint/2010/main" val="123750986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a:spLocks noGrp="1"/>
          </p:cNvSpPr>
          <p:nvPr>
            <p:ph type="body" sz="quarter" idx="12"/>
          </p:nvPr>
        </p:nvSpPr>
        <p:spPr>
          <a:prstGeom prst="rect">
            <a:avLst/>
          </a:prstGeom>
        </p:spPr>
        <p:txBody>
          <a:bodyPr/>
          <a:lstStyle/>
          <a:p>
            <a:pPr marL="0" indent="0">
              <a:spcAft>
                <a:spcPts val="600"/>
              </a:spcAft>
              <a:buNone/>
            </a:pPr>
            <a:r>
              <a:rPr lang="de-DE" sz="2000" b="1" dirty="0" err="1">
                <a:solidFill>
                  <a:schemeClr val="accent1"/>
                </a:solidFill>
              </a:rPr>
              <a:t>Warehouse</a:t>
            </a:r>
            <a:r>
              <a:rPr lang="de-DE" sz="2000" b="1" dirty="0">
                <a:solidFill>
                  <a:schemeClr val="accent1"/>
                </a:solidFill>
              </a:rPr>
              <a:t> </a:t>
            </a:r>
            <a:r>
              <a:rPr lang="de-DE" sz="2000" b="1" dirty="0" err="1">
                <a:solidFill>
                  <a:schemeClr val="accent1"/>
                </a:solidFill>
              </a:rPr>
              <a:t>Location-Probleme</a:t>
            </a:r>
            <a:r>
              <a:rPr lang="de-DE" sz="2000" b="1" dirty="0">
                <a:solidFill>
                  <a:schemeClr val="accent1"/>
                </a:solidFill>
              </a:rPr>
              <a:t> – Modellvarianten</a:t>
            </a:r>
          </a:p>
          <a:p>
            <a:pPr>
              <a:spcAft>
                <a:spcPts val="600"/>
              </a:spcAft>
            </a:pPr>
            <a:r>
              <a:rPr lang="de-DE" sz="2000" b="1" dirty="0">
                <a:solidFill>
                  <a:schemeClr val="accent1"/>
                </a:solidFill>
              </a:rPr>
              <a:t>Einstufig:</a:t>
            </a:r>
          </a:p>
          <a:p>
            <a:pPr marL="358775" lvl="1" indent="0">
              <a:spcBef>
                <a:spcPts val="0"/>
              </a:spcBef>
              <a:buNone/>
            </a:pPr>
            <a:r>
              <a:rPr lang="de-DE" sz="2000" dirty="0">
                <a:solidFill>
                  <a:srgbClr val="060606"/>
                </a:solidFill>
              </a:rPr>
              <a:t>Bestimmung der optimalen Anzahl und Lage (</a:t>
            </a:r>
            <a:r>
              <a:rPr lang="de-DE" sz="2000" dirty="0" err="1">
                <a:solidFill>
                  <a:srgbClr val="060606"/>
                </a:solidFill>
              </a:rPr>
              <a:t>pot</a:t>
            </a:r>
            <a:r>
              <a:rPr lang="de-DE" sz="2000" dirty="0">
                <a:solidFill>
                  <a:srgbClr val="060606"/>
                </a:solidFill>
              </a:rPr>
              <a:t>. Standorte) von Zwischenlagern unter Berücksichtigung einer definierten Abnehmerstruktur</a:t>
            </a:r>
          </a:p>
          <a:p>
            <a:pPr>
              <a:spcBef>
                <a:spcPts val="1200"/>
              </a:spcBef>
              <a:spcAft>
                <a:spcPts val="600"/>
              </a:spcAft>
            </a:pPr>
            <a:r>
              <a:rPr lang="de-DE" sz="2000" b="1" dirty="0">
                <a:solidFill>
                  <a:schemeClr val="accent1"/>
                </a:solidFill>
              </a:rPr>
              <a:t>Zweistufig:</a:t>
            </a:r>
          </a:p>
          <a:p>
            <a:pPr marL="358775" lvl="1" indent="0">
              <a:spcBef>
                <a:spcPts val="0"/>
              </a:spcBef>
              <a:buNone/>
            </a:pPr>
            <a:r>
              <a:rPr lang="de-DE" sz="2000" dirty="0">
                <a:solidFill>
                  <a:srgbClr val="060606"/>
                </a:solidFill>
              </a:rPr>
              <a:t>Bestimmung der optimalen Anzahl und Lage (</a:t>
            </a:r>
            <a:r>
              <a:rPr lang="de-DE" sz="2000" dirty="0" err="1">
                <a:solidFill>
                  <a:srgbClr val="060606"/>
                </a:solidFill>
              </a:rPr>
              <a:t>pot</a:t>
            </a:r>
            <a:r>
              <a:rPr lang="de-DE" sz="2000" dirty="0">
                <a:solidFill>
                  <a:srgbClr val="060606"/>
                </a:solidFill>
              </a:rPr>
              <a:t>. Standorte) von Zwischenlagern unter Berücksichtigung der Abnehmer- </a:t>
            </a:r>
            <a:r>
              <a:rPr lang="de-DE" sz="2000" b="1" dirty="0">
                <a:solidFill>
                  <a:srgbClr val="060606"/>
                </a:solidFill>
              </a:rPr>
              <a:t>und</a:t>
            </a:r>
            <a:r>
              <a:rPr lang="de-DE" sz="2000" dirty="0">
                <a:solidFill>
                  <a:srgbClr val="060606"/>
                </a:solidFill>
              </a:rPr>
              <a:t> Zulieferstruktur</a:t>
            </a:r>
          </a:p>
          <a:p>
            <a:pPr>
              <a:spcBef>
                <a:spcPts val="1200"/>
              </a:spcBef>
              <a:spcAft>
                <a:spcPts val="600"/>
              </a:spcAft>
            </a:pPr>
            <a:r>
              <a:rPr lang="de-DE" sz="2000" b="1" dirty="0">
                <a:solidFill>
                  <a:schemeClr val="accent1"/>
                </a:solidFill>
              </a:rPr>
              <a:t>n-stufig:</a:t>
            </a:r>
          </a:p>
          <a:p>
            <a:pPr marL="358775" lvl="1" indent="0">
              <a:spcBef>
                <a:spcPts val="0"/>
              </a:spcBef>
              <a:buNone/>
            </a:pPr>
            <a:r>
              <a:rPr lang="de-DE" sz="2000" dirty="0">
                <a:solidFill>
                  <a:srgbClr val="060606"/>
                </a:solidFill>
              </a:rPr>
              <a:t>Bestimmung der optimalen Anzahl und Lage (</a:t>
            </a:r>
            <a:r>
              <a:rPr lang="de-DE" sz="2000" dirty="0" err="1">
                <a:solidFill>
                  <a:srgbClr val="060606"/>
                </a:solidFill>
              </a:rPr>
              <a:t>pot</a:t>
            </a:r>
            <a:r>
              <a:rPr lang="de-DE" sz="2000" dirty="0">
                <a:solidFill>
                  <a:srgbClr val="060606"/>
                </a:solidFill>
              </a:rPr>
              <a:t>. Standorte) von Lagern/ Produktionsstufen über mehrere Stufen unter Berücksichtigung einer definierten Abnehmer- und Zulieferstruktur</a:t>
            </a:r>
          </a:p>
          <a:p>
            <a:pPr>
              <a:spcBef>
                <a:spcPts val="1200"/>
              </a:spcBef>
              <a:spcAft>
                <a:spcPts val="600"/>
              </a:spcAft>
            </a:pPr>
            <a:r>
              <a:rPr lang="de-DE" sz="2000" b="1" dirty="0" err="1">
                <a:solidFill>
                  <a:schemeClr val="accent1"/>
                </a:solidFill>
              </a:rPr>
              <a:t>Kapazitiertes</a:t>
            </a:r>
            <a:r>
              <a:rPr lang="de-DE" sz="2000" b="1" dirty="0">
                <a:solidFill>
                  <a:schemeClr val="accent1"/>
                </a:solidFill>
              </a:rPr>
              <a:t> oder </a:t>
            </a:r>
            <a:r>
              <a:rPr lang="de-DE" sz="2000" b="1" dirty="0" err="1">
                <a:solidFill>
                  <a:schemeClr val="accent1"/>
                </a:solidFill>
              </a:rPr>
              <a:t>unkapazitiertes</a:t>
            </a:r>
            <a:r>
              <a:rPr lang="de-DE" sz="2000" b="1" dirty="0">
                <a:solidFill>
                  <a:schemeClr val="accent1"/>
                </a:solidFill>
              </a:rPr>
              <a:t> WLP:</a:t>
            </a:r>
          </a:p>
          <a:p>
            <a:pPr marL="358775" lvl="1" indent="0">
              <a:spcBef>
                <a:spcPts val="0"/>
              </a:spcBef>
              <a:buNone/>
            </a:pPr>
            <a:r>
              <a:rPr lang="de-DE" sz="2000" dirty="0">
                <a:solidFill>
                  <a:srgbClr val="060606"/>
                </a:solidFill>
              </a:rPr>
              <a:t>Bei einem </a:t>
            </a:r>
            <a:r>
              <a:rPr lang="de-DE" sz="2000" dirty="0" err="1">
                <a:solidFill>
                  <a:srgbClr val="060606"/>
                </a:solidFill>
              </a:rPr>
              <a:t>kapazitierten</a:t>
            </a:r>
            <a:r>
              <a:rPr lang="de-DE" sz="2000" dirty="0">
                <a:solidFill>
                  <a:srgbClr val="060606"/>
                </a:solidFill>
              </a:rPr>
              <a:t> WLP ist die Kapazität eines Lagers an jedem Standort begrenzt; bei einem </a:t>
            </a:r>
            <a:r>
              <a:rPr lang="de-DE" sz="2000" dirty="0" err="1">
                <a:solidFill>
                  <a:srgbClr val="060606"/>
                </a:solidFill>
              </a:rPr>
              <a:t>unkapazitierten</a:t>
            </a:r>
            <a:r>
              <a:rPr lang="de-DE" sz="2000" dirty="0">
                <a:solidFill>
                  <a:srgbClr val="060606"/>
                </a:solidFill>
              </a:rPr>
              <a:t> WLP wird diese Bedingung vernachlässigt</a:t>
            </a:r>
            <a:endParaRPr lang="de-DE" sz="2000" b="1" dirty="0">
              <a:solidFill>
                <a:srgbClr val="060606"/>
              </a:solidFill>
            </a:endParaRPr>
          </a:p>
          <a:p>
            <a:pPr marL="0" indent="0">
              <a:buNone/>
            </a:pPr>
            <a:endParaRPr lang="de-DE" sz="2000" dirty="0"/>
          </a:p>
        </p:txBody>
      </p:sp>
      <p:sp>
        <p:nvSpPr>
          <p:cNvPr id="14"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spTree>
    <p:extLst>
      <p:ext uri="{BB962C8B-B14F-4D97-AF65-F5344CB8AC3E}">
        <p14:creationId xmlns:p14="http://schemas.microsoft.com/office/powerpoint/2010/main" val="25425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8"/>
          <p:cNvSpPr txBox="1">
            <a:spLocks/>
          </p:cNvSpPr>
          <p:nvPr/>
        </p:nvSpPr>
        <p:spPr>
          <a:xfrm>
            <a:off x="7636160" y="6656832"/>
            <a:ext cx="800100" cy="195629"/>
          </a:xfrm>
          <a:prstGeom prst="rect">
            <a:avLst/>
          </a:prstGeom>
        </p:spPr>
        <p:txBody>
          <a:bodyPr vert="horz" lIns="36000" tIns="36000" rIns="36000" bIns="36000" rtlCol="0" anchor="ctr" anchorCtr="0"/>
          <a:lstStyle/>
          <a:p>
            <a:pPr eaLnBrk="0" fontAlgn="base" hangingPunct="0">
              <a:spcBef>
                <a:spcPct val="0"/>
              </a:spcBef>
              <a:spcAft>
                <a:spcPct val="0"/>
              </a:spcAft>
              <a:defRPr/>
            </a:pPr>
            <a:r>
              <a:rPr lang="de-DE" sz="1200" dirty="0">
                <a:solidFill>
                  <a:schemeClr val="bg1"/>
                </a:solidFill>
                <a:latin typeface="Arial" pitchFamily="34" charset="0"/>
                <a:cs typeface="Arial" pitchFamily="34" charset="0"/>
              </a:rPr>
              <a:t>Seite </a:t>
            </a:r>
            <a:fld id="{03AF9E1E-CDFB-470B-88E3-FE8E1C4B7C79}" type="slidenum">
              <a:rPr lang="de-DE" sz="1200">
                <a:solidFill>
                  <a:schemeClr val="bg1"/>
                </a:solidFill>
                <a:latin typeface="Arial" pitchFamily="34" charset="0"/>
                <a:cs typeface="Arial" pitchFamily="34" charset="0"/>
              </a:rPr>
              <a:pPr eaLnBrk="0" fontAlgn="base" hangingPunct="0">
                <a:spcBef>
                  <a:spcPct val="0"/>
                </a:spcBef>
                <a:spcAft>
                  <a:spcPct val="0"/>
                </a:spcAft>
                <a:defRPr/>
              </a:pPr>
              <a:t>34</a:t>
            </a:fld>
            <a:endParaRPr lang="de-DE" sz="1200" dirty="0">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Inhaltsplatzhalter 1"/>
              <p:cNvSpPr>
                <a:spLocks noGrp="1"/>
              </p:cNvSpPr>
              <p:nvPr>
                <p:ph type="body" sz="quarter" idx="12"/>
              </p:nvPr>
            </p:nvSpPr>
            <p:spPr>
              <a:xfrm>
                <a:off x="149991" y="874329"/>
                <a:ext cx="8629644" cy="5581650"/>
              </a:xfrm>
            </p:spPr>
            <p:txBody>
              <a:bodyPr/>
              <a:lstStyle/>
              <a:p>
                <a:pPr marL="0" indent="0">
                  <a:spcAft>
                    <a:spcPts val="600"/>
                  </a:spcAft>
                  <a:buNone/>
                </a:pPr>
                <a:r>
                  <a:rPr lang="de-DE" sz="1600" b="1" dirty="0">
                    <a:solidFill>
                      <a:srgbClr val="00549F"/>
                    </a:solidFill>
                  </a:rPr>
                  <a:t>Beispiel: YOUR-MÜSLI</a:t>
                </a:r>
              </a:p>
              <a:p>
                <a:pPr marL="0" indent="0" algn="l">
                  <a:spcAft>
                    <a:spcPts val="600"/>
                  </a:spcAft>
                  <a:buNone/>
                </a:pPr>
                <a:r>
                  <a:rPr lang="de-DE" sz="1600" dirty="0"/>
                  <a:t>YOUR-Müsli möchte nun Auslieferungslager errichten, von denen aus die Großabnehmer des Unternehmens beliefert werden sollen. Es bestehen </a:t>
                </a:r>
                <a:r>
                  <a:rPr lang="de-DE" sz="1600" i="1" dirty="0">
                    <a:latin typeface="Times New Roman" pitchFamily="18" charset="0"/>
                    <a:cs typeface="Times New Roman" pitchFamily="18" charset="0"/>
                  </a:rPr>
                  <a:t>j </a:t>
                </a:r>
                <a:r>
                  <a:rPr lang="de-DE" sz="1600" dirty="0">
                    <a:cs typeface="Times New Roman" pitchFamily="18" charset="0"/>
                  </a:rPr>
                  <a:t>= 1,..,7</a:t>
                </a:r>
                <a:r>
                  <a:rPr lang="de-DE" sz="1600" dirty="0"/>
                  <a:t> Nachfragezentren, die beliefert werden müssen.</a:t>
                </a:r>
                <a:r>
                  <a:rPr lang="de-DE" sz="1600" dirty="0">
                    <a:solidFill>
                      <a:srgbClr val="060606"/>
                    </a:solidFill>
                  </a:rPr>
                  <a:t> </a:t>
                </a:r>
                <a:r>
                  <a:rPr lang="de-DE" sz="1600" dirty="0"/>
                  <a:t>Daneben wurden </a:t>
                </a:r>
                <a:r>
                  <a:rPr lang="de-DE" sz="1600" i="1" dirty="0">
                    <a:latin typeface="Times New Roman" pitchFamily="18" charset="0"/>
                    <a:cs typeface="Times New Roman" pitchFamily="18" charset="0"/>
                  </a:rPr>
                  <a:t>i </a:t>
                </a:r>
                <a:r>
                  <a:rPr lang="de-DE" sz="1600" dirty="0">
                    <a:cs typeface="Times New Roman" pitchFamily="18" charset="0"/>
                  </a:rPr>
                  <a:t>= 1,..,5</a:t>
                </a:r>
                <a:r>
                  <a:rPr lang="de-DE" sz="1600" dirty="0"/>
                  <a:t> </a:t>
                </a:r>
                <a:r>
                  <a:rPr lang="de-DE" sz="1600" dirty="0">
                    <a:solidFill>
                      <a:srgbClr val="060606"/>
                    </a:solidFill>
                  </a:rPr>
                  <a:t>potenzielle Standorte für die Errichtung der Auslieferungslager ermittelt. Die Errichtungskosten der einzelnen Standorte betragen </a:t>
                </a:r>
                <a:r>
                  <a:rPr lang="de-DE" sz="1600" i="1" dirty="0" err="1">
                    <a:solidFill>
                      <a:srgbClr val="060606"/>
                    </a:solidFill>
                    <a:latin typeface="Times New Roman" pitchFamily="18" charset="0"/>
                    <a:cs typeface="Times New Roman" pitchFamily="18" charset="0"/>
                  </a:rPr>
                  <a:t>f</a:t>
                </a:r>
                <a:r>
                  <a:rPr lang="de-DE" sz="1600" i="1" baseline="-25000" dirty="0" err="1">
                    <a:solidFill>
                      <a:srgbClr val="060606"/>
                    </a:solidFill>
                    <a:latin typeface="Times New Roman" pitchFamily="18" charset="0"/>
                    <a:cs typeface="Times New Roman" pitchFamily="18" charset="0"/>
                  </a:rPr>
                  <a:t>i</a:t>
                </a:r>
                <a:r>
                  <a:rPr lang="de-DE" sz="1600" dirty="0">
                    <a:solidFill>
                      <a:srgbClr val="060606"/>
                    </a:solidFill>
                  </a:rPr>
                  <a:t> = (5, 7, 5, 6, 5). </a:t>
                </a:r>
                <a:r>
                  <a:rPr lang="de-DE" sz="1600" dirty="0"/>
                  <a:t>Aufbauend auf den Ergebnissen der durchgeführten Distanzermittlung und den ermittelten Transportkosten</a:t>
                </a:r>
                <a14:m>
                  <m:oMath xmlns:m="http://schemas.openxmlformats.org/officeDocument/2006/math">
                    <m:r>
                      <a:rPr lang="de-DE" sz="1600" i="1" dirty="0" smtClean="0">
                        <a:latin typeface="Cambria Math" panose="02040503050406030204" pitchFamily="18" charset="0"/>
                      </a:rPr>
                      <m:t> </m:t>
                    </m:r>
                    <m:sSub>
                      <m:sSubPr>
                        <m:ctrlPr>
                          <a:rPr lang="de-DE" sz="1600" i="1" dirty="0" err="1" smtClean="0">
                            <a:latin typeface="Cambria Math" panose="02040503050406030204" pitchFamily="18" charset="0"/>
                          </a:rPr>
                        </m:ctrlPr>
                      </m:sSubPr>
                      <m:e>
                        <m:r>
                          <a:rPr lang="de-DE" sz="1600" i="1" dirty="0" err="1" smtClean="0">
                            <a:latin typeface="Cambria Math" panose="02040503050406030204" pitchFamily="18" charset="0"/>
                          </a:rPr>
                          <m:t>𝑐</m:t>
                        </m:r>
                      </m:e>
                      <m:sub>
                        <m:r>
                          <a:rPr lang="de-DE" sz="1600" i="1" dirty="0" err="1" smtClean="0">
                            <a:latin typeface="Cambria Math" panose="02040503050406030204" pitchFamily="18" charset="0"/>
                          </a:rPr>
                          <m:t>𝑖</m:t>
                        </m:r>
                        <m:r>
                          <a:rPr lang="de-DE" sz="1600" b="0" i="1" dirty="0" smtClean="0">
                            <a:latin typeface="Cambria Math" panose="02040503050406030204" pitchFamily="18" charset="0"/>
                          </a:rPr>
                          <m:t>𝑗</m:t>
                        </m:r>
                      </m:sub>
                    </m:sSub>
                  </m:oMath>
                </a14:m>
                <a:r>
                  <a:rPr lang="de-DE" sz="1600" dirty="0"/>
                  <a:t> (siehe Transportkostenmatrix C) zwischen möglichen Lagern</a:t>
                </a:r>
                <a14:m>
                  <m:oMath xmlns:m="http://schemas.openxmlformats.org/officeDocument/2006/math">
                    <m:r>
                      <a:rPr lang="de-DE" sz="1600" i="1" dirty="0" smtClean="0">
                        <a:latin typeface="Cambria Math" panose="02040503050406030204" pitchFamily="18" charset="0"/>
                      </a:rPr>
                      <m:t> </m:t>
                    </m:r>
                    <m:r>
                      <a:rPr lang="de-DE" sz="1600" i="1" dirty="0" smtClean="0">
                        <a:latin typeface="Cambria Math" panose="02040503050406030204" pitchFamily="18" charset="0"/>
                      </a:rPr>
                      <m:t>𝑖</m:t>
                    </m:r>
                    <m:r>
                      <a:rPr lang="de-DE" sz="1600" i="1" dirty="0" smtClean="0">
                        <a:latin typeface="Cambria Math" panose="02040503050406030204" pitchFamily="18" charset="0"/>
                      </a:rPr>
                      <m:t> </m:t>
                    </m:r>
                  </m:oMath>
                </a14:m>
                <a:r>
                  <a:rPr lang="de-DE" sz="1600" dirty="0"/>
                  <a:t>und Nachfragezentren </a:t>
                </a:r>
                <a14:m>
                  <m:oMath xmlns:m="http://schemas.openxmlformats.org/officeDocument/2006/math">
                    <m:r>
                      <a:rPr lang="de-DE" sz="1600" i="1" dirty="0" smtClean="0">
                        <a:latin typeface="Cambria Math" panose="02040503050406030204" pitchFamily="18" charset="0"/>
                      </a:rPr>
                      <m:t>𝑗</m:t>
                    </m:r>
                  </m:oMath>
                </a14:m>
                <a:r>
                  <a:rPr lang="de-DE" sz="1600" dirty="0"/>
                  <a:t> sollen nun die optimale Anzahl und Standorte der Lager gefunden werden. </a:t>
                </a:r>
                <a:endParaRPr lang="de-DE" sz="1600" dirty="0">
                  <a:solidFill>
                    <a:srgbClr val="060606"/>
                  </a:solidFill>
                </a:endParaRPr>
              </a:p>
              <a:p>
                <a:pPr marL="0" indent="0">
                  <a:spcAft>
                    <a:spcPts val="600"/>
                  </a:spcAft>
                  <a:buNone/>
                </a:pPr>
                <a:endParaRPr lang="de-DE" sz="1600" dirty="0">
                  <a:solidFill>
                    <a:srgbClr val="060606"/>
                  </a:solidFill>
                </a:endParaRPr>
              </a:p>
              <a:p>
                <a:pPr marL="0" indent="0">
                  <a:buNone/>
                </a:pPr>
                <a:endParaRPr lang="de-DE" sz="1600" dirty="0">
                  <a:solidFill>
                    <a:srgbClr val="060606"/>
                  </a:solidFill>
                </a:endParaRPr>
              </a:p>
              <a:p>
                <a:pPr marL="0" indent="0">
                  <a:buNone/>
                </a:pPr>
                <a:endParaRPr lang="de-DE" sz="1600" dirty="0">
                  <a:solidFill>
                    <a:srgbClr val="060606"/>
                  </a:solidFill>
                </a:endParaRPr>
              </a:p>
              <a:p>
                <a:endParaRPr lang="de-DE" sz="1600" dirty="0">
                  <a:solidFill>
                    <a:srgbClr val="060606"/>
                  </a:solidFill>
                </a:endParaRPr>
              </a:p>
            </p:txBody>
          </p:sp>
        </mc:Choice>
        <mc:Fallback xmlns="">
          <p:sp>
            <p:nvSpPr>
              <p:cNvPr id="9" name="Inhaltsplatzhalter 1"/>
              <p:cNvSpPr>
                <a:spLocks noGrp="1" noRot="1" noChangeAspect="1" noMove="1" noResize="1" noEditPoints="1" noAdjustHandles="1" noChangeArrowheads="1" noChangeShapeType="1" noTextEdit="1"/>
              </p:cNvSpPr>
              <p:nvPr>
                <p:ph type="body" sz="quarter" idx="12"/>
              </p:nvPr>
            </p:nvSpPr>
            <p:spPr>
              <a:xfrm>
                <a:off x="149991" y="874329"/>
                <a:ext cx="8629644" cy="5581650"/>
              </a:xfrm>
              <a:blipFill>
                <a:blip r:embed="rId19"/>
                <a:stretch>
                  <a:fillRect l="-424" t="-328" r="-636"/>
                </a:stretch>
              </a:blipFill>
            </p:spPr>
            <p:txBody>
              <a:bodyPr/>
              <a:lstStyle/>
              <a:p>
                <a:r>
                  <a:rPr lang="en-US">
                    <a:noFill/>
                  </a:rPr>
                  <a:t> </a:t>
                </a:r>
              </a:p>
            </p:txBody>
          </p:sp>
        </mc:Fallback>
      </mc:AlternateContent>
      <p:sp>
        <p:nvSpPr>
          <p:cNvPr id="4" name="Textplatzhalter 3"/>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aphicFrame>
        <p:nvGraphicFramePr>
          <p:cNvPr id="11" name="Objekt 10"/>
          <p:cNvGraphicFramePr>
            <a:graphicFrameLocks noChangeAspect="1"/>
          </p:cNvGraphicFramePr>
          <p:nvPr>
            <p:extLst>
              <p:ext uri="{D42A27DB-BD31-4B8C-83A1-F6EECF244321}">
                <p14:modId xmlns:p14="http://schemas.microsoft.com/office/powerpoint/2010/main" val="395221312"/>
              </p:ext>
            </p:extLst>
          </p:nvPr>
        </p:nvGraphicFramePr>
        <p:xfrm>
          <a:off x="4633979" y="3616050"/>
          <a:ext cx="2868317" cy="1888095"/>
        </p:xfrm>
        <a:graphic>
          <a:graphicData uri="http://schemas.openxmlformats.org/presentationml/2006/ole">
            <mc:AlternateContent xmlns:mc="http://schemas.openxmlformats.org/markup-compatibility/2006">
              <mc:Choice xmlns:v="urn:schemas-microsoft-com:vml" Requires="v">
                <p:oleObj spid="_x0000_s5556" name="Formel" r:id="rId20" imgW="2019300" imgH="1143000" progId="">
                  <p:embed/>
                </p:oleObj>
              </mc:Choice>
              <mc:Fallback>
                <p:oleObj name="Formel" r:id="rId20" imgW="2019300" imgH="1143000" progId="">
                  <p:embed/>
                  <p:pic>
                    <p:nvPicPr>
                      <p:cNvPr id="0" name="Picture 17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33979" y="3616050"/>
                        <a:ext cx="2868317" cy="1888095"/>
                      </a:xfrm>
                      <a:prstGeom prst="rect">
                        <a:avLst/>
                      </a:prstGeom>
                      <a:noFill/>
                    </p:spPr>
                  </p:pic>
                </p:oleObj>
              </mc:Fallback>
            </mc:AlternateContent>
          </a:graphicData>
        </a:graphic>
      </p:graphicFrame>
      <p:sp>
        <p:nvSpPr>
          <p:cNvPr id="12" name="Textfeld 11"/>
          <p:cNvSpPr txBox="1"/>
          <p:nvPr/>
        </p:nvSpPr>
        <p:spPr>
          <a:xfrm>
            <a:off x="128509" y="5714755"/>
            <a:ext cx="6897634" cy="307777"/>
          </a:xfrm>
          <a:prstGeom prst="rect">
            <a:avLst/>
          </a:prstGeom>
          <a:noFill/>
        </p:spPr>
        <p:txBody>
          <a:bodyPr wrap="square" rtlCol="0">
            <a:spAutoFit/>
          </a:bodyPr>
          <a:lstStyle/>
          <a:p>
            <a:r>
              <a:rPr lang="de-DE" sz="1400" b="1" i="1" dirty="0">
                <a:solidFill>
                  <a:srgbClr val="00549F"/>
                </a:solidFill>
                <a:latin typeface="Arial"/>
                <a:cs typeface="Arial"/>
              </a:rPr>
              <a:t>→ </a:t>
            </a:r>
            <a:r>
              <a:rPr lang="de-DE" sz="1400" b="1" i="1" dirty="0">
                <a:solidFill>
                  <a:srgbClr val="00549F"/>
                </a:solidFill>
              </a:rPr>
              <a:t>Lösen Sie das Problem mit unterschiedlichen Lösungsverfahren!</a:t>
            </a:r>
          </a:p>
        </p:txBody>
      </p:sp>
      <p:sp>
        <p:nvSpPr>
          <p:cNvPr id="2" name="Textfeld 1"/>
          <p:cNvSpPr txBox="1"/>
          <p:nvPr/>
        </p:nvSpPr>
        <p:spPr>
          <a:xfrm>
            <a:off x="134338" y="6024957"/>
            <a:ext cx="6855101" cy="523220"/>
          </a:xfrm>
          <a:prstGeom prst="rect">
            <a:avLst/>
          </a:prstGeom>
          <a:noFill/>
        </p:spPr>
        <p:txBody>
          <a:bodyPr wrap="square" rtlCol="0">
            <a:spAutoFit/>
          </a:bodyPr>
          <a:lstStyle/>
          <a:p>
            <a:r>
              <a:rPr lang="de-DE" sz="1400" b="1" i="1" dirty="0">
                <a:solidFill>
                  <a:srgbClr val="00549F"/>
                </a:solidFill>
                <a:cs typeface="Arial"/>
              </a:rPr>
              <a:t>→ </a:t>
            </a:r>
            <a:r>
              <a:rPr lang="de-DE" sz="1400" b="1" i="1" dirty="0">
                <a:solidFill>
                  <a:srgbClr val="00549F"/>
                </a:solidFill>
                <a:sym typeface="Wingdings" panose="05000000000000000000" pitchFamily="2" charset="2"/>
              </a:rPr>
              <a:t>ADD-Algorithmus</a:t>
            </a:r>
          </a:p>
          <a:p>
            <a:r>
              <a:rPr lang="de-DE" sz="1400" b="1" i="1" dirty="0">
                <a:solidFill>
                  <a:srgbClr val="00549F"/>
                </a:solidFill>
                <a:cs typeface="Arial"/>
              </a:rPr>
              <a:t>→ Aufstellen eines Optimierungsmodells → Lösung mittels Solver (</a:t>
            </a:r>
            <a:r>
              <a:rPr lang="de-DE" sz="1400" b="1" i="1" dirty="0" err="1">
                <a:solidFill>
                  <a:srgbClr val="00549F"/>
                </a:solidFill>
                <a:cs typeface="Arial"/>
              </a:rPr>
              <a:t>Gurobi</a:t>
            </a:r>
            <a:r>
              <a:rPr lang="de-DE" sz="1400" b="1" i="1" dirty="0">
                <a:solidFill>
                  <a:srgbClr val="00549F"/>
                </a:solidFill>
                <a:cs typeface="Arial"/>
              </a:rPr>
              <a:t>)</a:t>
            </a:r>
            <a:endParaRPr lang="de-DE" sz="1400" b="1" i="1" dirty="0">
              <a:solidFill>
                <a:srgbClr val="00549F"/>
              </a:solidFill>
            </a:endParaRPr>
          </a:p>
        </p:txBody>
      </p:sp>
      <p:sp>
        <p:nvSpPr>
          <p:cNvPr id="40" name="Ellipse 39">
            <a:extLst>
              <a:ext uri="{FF2B5EF4-FFF2-40B4-BE49-F238E27FC236}">
                <a16:creationId xmlns:a16="http://schemas.microsoft.com/office/drawing/2014/main" id="{FA03BB3E-9CAC-4BCB-8A94-A7BFB8F0E67A}"/>
              </a:ext>
            </a:extLst>
          </p:cNvPr>
          <p:cNvSpPr/>
          <p:nvPr/>
        </p:nvSpPr>
        <p:spPr>
          <a:xfrm>
            <a:off x="9408866" y="6125584"/>
            <a:ext cx="180000" cy="180000"/>
          </a:xfrm>
          <a:prstGeom prst="ellipse">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2" name="Textfeld 41">
            <a:extLst>
              <a:ext uri="{FF2B5EF4-FFF2-40B4-BE49-F238E27FC236}">
                <a16:creationId xmlns:a16="http://schemas.microsoft.com/office/drawing/2014/main" id="{627E8379-131D-4B53-B755-65B27DC29697}"/>
              </a:ext>
            </a:extLst>
          </p:cNvPr>
          <p:cNvSpPr txBox="1"/>
          <p:nvPr/>
        </p:nvSpPr>
        <p:spPr>
          <a:xfrm>
            <a:off x="9599306" y="5758747"/>
            <a:ext cx="3356435" cy="307777"/>
          </a:xfrm>
          <a:prstGeom prst="rect">
            <a:avLst/>
          </a:prstGeom>
          <a:noFill/>
        </p:spPr>
        <p:txBody>
          <a:bodyPr wrap="square" rtlCol="0">
            <a:spAutoFit/>
          </a:bodyPr>
          <a:lstStyle/>
          <a:p>
            <a:r>
              <a:rPr lang="en-US" sz="1400" dirty="0" err="1"/>
              <a:t>Potenzielle</a:t>
            </a:r>
            <a:r>
              <a:rPr lang="en-US" sz="1400" dirty="0"/>
              <a:t> </a:t>
            </a:r>
            <a:r>
              <a:rPr lang="en-US" sz="1400" dirty="0" err="1"/>
              <a:t>Lagerstandorte</a:t>
            </a:r>
            <a:endParaRPr lang="en-US" sz="1400" dirty="0"/>
          </a:p>
        </p:txBody>
      </p:sp>
      <p:sp>
        <p:nvSpPr>
          <p:cNvPr id="43" name="Textfeld 42">
            <a:extLst>
              <a:ext uri="{FF2B5EF4-FFF2-40B4-BE49-F238E27FC236}">
                <a16:creationId xmlns:a16="http://schemas.microsoft.com/office/drawing/2014/main" id="{B75B68C7-2FB6-46B0-A328-9E82D2A88BD1}"/>
              </a:ext>
            </a:extLst>
          </p:cNvPr>
          <p:cNvSpPr txBox="1"/>
          <p:nvPr/>
        </p:nvSpPr>
        <p:spPr>
          <a:xfrm>
            <a:off x="9608804" y="6022532"/>
            <a:ext cx="4992659" cy="307777"/>
          </a:xfrm>
          <a:prstGeom prst="rect">
            <a:avLst/>
          </a:prstGeom>
          <a:noFill/>
        </p:spPr>
        <p:txBody>
          <a:bodyPr wrap="square" rtlCol="0">
            <a:spAutoFit/>
          </a:bodyPr>
          <a:lstStyle/>
          <a:p>
            <a:r>
              <a:rPr lang="en-US" sz="1400" dirty="0" err="1"/>
              <a:t>Nachfragezentren</a:t>
            </a:r>
            <a:endParaRPr lang="en-US" sz="1400" dirty="0"/>
          </a:p>
        </p:txBody>
      </p:sp>
      <p:grpSp>
        <p:nvGrpSpPr>
          <p:cNvPr id="221" name="Gruppieren 220">
            <a:extLst>
              <a:ext uri="{FF2B5EF4-FFF2-40B4-BE49-F238E27FC236}">
                <a16:creationId xmlns:a16="http://schemas.microsoft.com/office/drawing/2014/main" id="{8A5F6EF2-F827-4859-9C3A-1800E37040EE}"/>
              </a:ext>
            </a:extLst>
          </p:cNvPr>
          <p:cNvGrpSpPr/>
          <p:nvPr/>
        </p:nvGrpSpPr>
        <p:grpSpPr>
          <a:xfrm>
            <a:off x="1251574" y="3236882"/>
            <a:ext cx="3072255" cy="2419484"/>
            <a:chOff x="8216173" y="3492277"/>
            <a:chExt cx="4189591" cy="2824438"/>
          </a:xfrm>
        </p:grpSpPr>
        <p:grpSp>
          <p:nvGrpSpPr>
            <p:cNvPr id="222" name="Gruppieren 221">
              <a:extLst>
                <a:ext uri="{FF2B5EF4-FFF2-40B4-BE49-F238E27FC236}">
                  <a16:creationId xmlns:a16="http://schemas.microsoft.com/office/drawing/2014/main" id="{44084071-0F9B-4EC8-9F79-200515439170}"/>
                </a:ext>
              </a:extLst>
            </p:cNvPr>
            <p:cNvGrpSpPr/>
            <p:nvPr/>
          </p:nvGrpSpPr>
          <p:grpSpPr>
            <a:xfrm>
              <a:off x="8399629" y="3823121"/>
              <a:ext cx="3646042" cy="2493594"/>
              <a:chOff x="8190471" y="1313466"/>
              <a:chExt cx="3646042" cy="2493594"/>
            </a:xfrm>
          </p:grpSpPr>
          <p:sp>
            <p:nvSpPr>
              <p:cNvPr id="225" name="Ellipse 224">
                <a:extLst>
                  <a:ext uri="{FF2B5EF4-FFF2-40B4-BE49-F238E27FC236}">
                    <a16:creationId xmlns:a16="http://schemas.microsoft.com/office/drawing/2014/main" id="{9A3EAA91-700F-4B16-96F0-3CAF88AA403D}"/>
                  </a:ext>
                </a:extLst>
              </p:cNvPr>
              <p:cNvSpPr/>
              <p:nvPr/>
            </p:nvSpPr>
            <p:spPr>
              <a:xfrm>
                <a:off x="11066558" y="1319356"/>
                <a:ext cx="270312" cy="237875"/>
              </a:xfrm>
              <a:prstGeom prst="ellipse">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sp>
            <p:nvSpPr>
              <p:cNvPr id="226" name="Ellipse 225">
                <a:extLst>
                  <a:ext uri="{FF2B5EF4-FFF2-40B4-BE49-F238E27FC236}">
                    <a16:creationId xmlns:a16="http://schemas.microsoft.com/office/drawing/2014/main" id="{FABBEA92-EFDF-4133-A80D-0D25017AC058}"/>
                  </a:ext>
                </a:extLst>
              </p:cNvPr>
              <p:cNvSpPr/>
              <p:nvPr/>
            </p:nvSpPr>
            <p:spPr>
              <a:xfrm>
                <a:off x="11066556" y="3311397"/>
                <a:ext cx="270312" cy="237875"/>
              </a:xfrm>
              <a:prstGeom prst="ellipse">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p>
            </p:txBody>
          </p:sp>
          <p:sp>
            <p:nvSpPr>
              <p:cNvPr id="227" name="Ellipse 226">
                <a:extLst>
                  <a:ext uri="{FF2B5EF4-FFF2-40B4-BE49-F238E27FC236}">
                    <a16:creationId xmlns:a16="http://schemas.microsoft.com/office/drawing/2014/main" id="{689D96D1-B6DC-4822-90D9-3EB6488637CF}"/>
                  </a:ext>
                </a:extLst>
              </p:cNvPr>
              <p:cNvSpPr/>
              <p:nvPr/>
            </p:nvSpPr>
            <p:spPr>
              <a:xfrm>
                <a:off x="8259595" y="3138874"/>
                <a:ext cx="270312" cy="237875"/>
              </a:xfrm>
              <a:prstGeom prst="ellipse">
                <a:avLst/>
              </a:prstGeom>
              <a:solidFill>
                <a:schemeClr val="bg1"/>
              </a:solidFill>
              <a:ln w="19050">
                <a:solidFill>
                  <a:schemeClr val="accent6"/>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sp>
            <p:nvSpPr>
              <p:cNvPr id="228" name="Ellipse 227">
                <a:extLst>
                  <a:ext uri="{FF2B5EF4-FFF2-40B4-BE49-F238E27FC236}">
                    <a16:creationId xmlns:a16="http://schemas.microsoft.com/office/drawing/2014/main" id="{0E8CFE3A-1DDA-4C4C-AE3C-5CC169454884}"/>
                  </a:ext>
                </a:extLst>
              </p:cNvPr>
              <p:cNvSpPr/>
              <p:nvPr/>
            </p:nvSpPr>
            <p:spPr>
              <a:xfrm>
                <a:off x="8245955" y="1602926"/>
                <a:ext cx="270312" cy="237875"/>
              </a:xfrm>
              <a:prstGeom prst="ellipse">
                <a:avLst/>
              </a:prstGeom>
              <a:solidFill>
                <a:schemeClr val="bg1"/>
              </a:solidFill>
              <a:ln w="19050">
                <a:solidFill>
                  <a:schemeClr val="accent6"/>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cxnSp>
            <p:nvCxnSpPr>
              <p:cNvPr id="229" name="Gerade Verbindung mit Pfeil 228">
                <a:extLst>
                  <a:ext uri="{FF2B5EF4-FFF2-40B4-BE49-F238E27FC236}">
                    <a16:creationId xmlns:a16="http://schemas.microsoft.com/office/drawing/2014/main" id="{FBF43D74-AE24-477E-96AF-653E4D183394}"/>
                  </a:ext>
                </a:extLst>
              </p:cNvPr>
              <p:cNvCxnSpPr>
                <a:cxnSpLocks/>
                <a:endCxn id="225" idx="2"/>
              </p:cNvCxnSpPr>
              <p:nvPr/>
            </p:nvCxnSpPr>
            <p:spPr>
              <a:xfrm flipV="1">
                <a:off x="8516267" y="1438293"/>
                <a:ext cx="2550290" cy="28357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0" name="Gerade Verbindung mit Pfeil 229">
                <a:extLst>
                  <a:ext uri="{FF2B5EF4-FFF2-40B4-BE49-F238E27FC236}">
                    <a16:creationId xmlns:a16="http://schemas.microsoft.com/office/drawing/2014/main" id="{1D947B58-3CBB-49A2-A3A2-9B75CE4DCB3C}"/>
                  </a:ext>
                </a:extLst>
              </p:cNvPr>
              <p:cNvCxnSpPr>
                <a:cxnSpLocks/>
                <a:endCxn id="226" idx="0"/>
              </p:cNvCxnSpPr>
              <p:nvPr/>
            </p:nvCxnSpPr>
            <p:spPr>
              <a:xfrm>
                <a:off x="8782611" y="1872662"/>
                <a:ext cx="2419102" cy="14387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1" name="Gerade Verbindung mit Pfeil 230">
                <a:extLst>
                  <a:ext uri="{FF2B5EF4-FFF2-40B4-BE49-F238E27FC236}">
                    <a16:creationId xmlns:a16="http://schemas.microsoft.com/office/drawing/2014/main" id="{43A518F6-0C5C-4C6A-A685-D637F0235BB7}"/>
                  </a:ext>
                </a:extLst>
              </p:cNvPr>
              <p:cNvCxnSpPr>
                <a:cxnSpLocks/>
                <a:endCxn id="225" idx="4"/>
              </p:cNvCxnSpPr>
              <p:nvPr/>
            </p:nvCxnSpPr>
            <p:spPr>
              <a:xfrm flipV="1">
                <a:off x="8529907" y="1557231"/>
                <a:ext cx="2671807" cy="17005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2" name="Gerade Verbindung mit Pfeil 231">
                <a:extLst>
                  <a:ext uri="{FF2B5EF4-FFF2-40B4-BE49-F238E27FC236}">
                    <a16:creationId xmlns:a16="http://schemas.microsoft.com/office/drawing/2014/main" id="{B8F13DEB-D21F-45C4-BD48-6EA9BD40B2B0}"/>
                  </a:ext>
                </a:extLst>
              </p:cNvPr>
              <p:cNvCxnSpPr>
                <a:cxnSpLocks/>
                <a:endCxn id="226" idx="2"/>
              </p:cNvCxnSpPr>
              <p:nvPr/>
            </p:nvCxnSpPr>
            <p:spPr>
              <a:xfrm>
                <a:off x="8529907" y="3257812"/>
                <a:ext cx="2536649" cy="1725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3" name="Textfeld 232">
                    <a:extLst>
                      <a:ext uri="{FF2B5EF4-FFF2-40B4-BE49-F238E27FC236}">
                        <a16:creationId xmlns:a16="http://schemas.microsoft.com/office/drawing/2014/main" id="{CAACB526-E2AA-4ED9-A680-25360175F90C}"/>
                      </a:ext>
                    </a:extLst>
                  </p:cNvPr>
                  <p:cNvSpPr txBox="1"/>
                  <p:nvPr/>
                </p:nvSpPr>
                <p:spPr>
                  <a:xfrm>
                    <a:off x="8190471" y="1874059"/>
                    <a:ext cx="590129" cy="244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𝑖</m:t>
                          </m:r>
                          <m:r>
                            <a:rPr lang="de-DE" sz="1400" b="0" i="1" smtClean="0">
                              <a:latin typeface="Cambria Math" panose="02040503050406030204" pitchFamily="18" charset="0"/>
                            </a:rPr>
                            <m:t>=1</m:t>
                          </m:r>
                        </m:oMath>
                      </m:oMathPara>
                    </a14:m>
                    <a:endParaRPr lang="en-US" sz="1400" dirty="0"/>
                  </a:p>
                </p:txBody>
              </p:sp>
            </mc:Choice>
            <mc:Fallback xmlns="">
              <p:sp>
                <p:nvSpPr>
                  <p:cNvPr id="233" name="Textfeld 232">
                    <a:extLst>
                      <a:ext uri="{FF2B5EF4-FFF2-40B4-BE49-F238E27FC236}">
                        <a16:creationId xmlns:a16="http://schemas.microsoft.com/office/drawing/2014/main" id="{CAACB526-E2AA-4ED9-A680-25360175F90C}"/>
                      </a:ext>
                    </a:extLst>
                  </p:cNvPr>
                  <p:cNvSpPr txBox="1">
                    <a:spLocks noRot="1" noChangeAspect="1" noMove="1" noResize="1" noEditPoints="1" noAdjustHandles="1" noChangeArrowheads="1" noChangeShapeType="1" noTextEdit="1"/>
                  </p:cNvSpPr>
                  <p:nvPr/>
                </p:nvSpPr>
                <p:spPr>
                  <a:xfrm>
                    <a:off x="8190471" y="1874059"/>
                    <a:ext cx="590129" cy="244405"/>
                  </a:xfrm>
                  <a:prstGeom prst="rect">
                    <a:avLst/>
                  </a:prstGeom>
                  <a:blipFill>
                    <a:blip r:embed="rId22"/>
                    <a:stretch>
                      <a:fillRect l="-9859" r="-8451"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4" name="Textfeld 233">
                    <a:extLst>
                      <a:ext uri="{FF2B5EF4-FFF2-40B4-BE49-F238E27FC236}">
                        <a16:creationId xmlns:a16="http://schemas.microsoft.com/office/drawing/2014/main" id="{B8596630-604A-4D78-BEA3-54BEFEF316C8}"/>
                      </a:ext>
                    </a:extLst>
                  </p:cNvPr>
                  <p:cNvSpPr txBox="1"/>
                  <p:nvPr/>
                </p:nvSpPr>
                <p:spPr>
                  <a:xfrm>
                    <a:off x="11239245" y="1513444"/>
                    <a:ext cx="597268" cy="244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𝑗</m:t>
                          </m:r>
                          <m:r>
                            <a:rPr lang="de-DE" sz="1400" b="0" i="1" smtClean="0">
                              <a:latin typeface="Cambria Math" panose="02040503050406030204" pitchFamily="18" charset="0"/>
                            </a:rPr>
                            <m:t>=1</m:t>
                          </m:r>
                        </m:oMath>
                      </m:oMathPara>
                    </a14:m>
                    <a:endParaRPr lang="en-US" sz="1400" dirty="0"/>
                  </a:p>
                </p:txBody>
              </p:sp>
            </mc:Choice>
            <mc:Fallback xmlns="">
              <p:sp>
                <p:nvSpPr>
                  <p:cNvPr id="234" name="Textfeld 233">
                    <a:extLst>
                      <a:ext uri="{FF2B5EF4-FFF2-40B4-BE49-F238E27FC236}">
                        <a16:creationId xmlns:a16="http://schemas.microsoft.com/office/drawing/2014/main" id="{B8596630-604A-4D78-BEA3-54BEFEF316C8}"/>
                      </a:ext>
                    </a:extLst>
                  </p:cNvPr>
                  <p:cNvSpPr txBox="1">
                    <a:spLocks noRot="1" noChangeAspect="1" noMove="1" noResize="1" noEditPoints="1" noAdjustHandles="1" noChangeArrowheads="1" noChangeShapeType="1" noTextEdit="1"/>
                  </p:cNvSpPr>
                  <p:nvPr/>
                </p:nvSpPr>
                <p:spPr>
                  <a:xfrm>
                    <a:off x="11239245" y="1513444"/>
                    <a:ext cx="597268" cy="244405"/>
                  </a:xfrm>
                  <a:prstGeom prst="rect">
                    <a:avLst/>
                  </a:prstGeom>
                  <a:blipFill>
                    <a:blip r:embed="rId23"/>
                    <a:stretch>
                      <a:fillRect l="-13889" r="-8333"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 name="Textfeld 234">
                    <a:extLst>
                      <a:ext uri="{FF2B5EF4-FFF2-40B4-BE49-F238E27FC236}">
                        <a16:creationId xmlns:a16="http://schemas.microsoft.com/office/drawing/2014/main" id="{45FAB6F7-8A96-4BF0-BB85-3438DE050CE9}"/>
                      </a:ext>
                    </a:extLst>
                  </p:cNvPr>
                  <p:cNvSpPr txBox="1"/>
                  <p:nvPr/>
                </p:nvSpPr>
                <p:spPr>
                  <a:xfrm>
                    <a:off x="11043540" y="3562655"/>
                    <a:ext cx="586656" cy="24440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𝑗</m:t>
                          </m:r>
                          <m:r>
                            <a:rPr lang="de-DE" sz="1400" b="0" i="1" smtClean="0">
                              <a:latin typeface="Cambria Math" panose="02040503050406030204" pitchFamily="18" charset="0"/>
                            </a:rPr>
                            <m:t>=7</m:t>
                          </m:r>
                        </m:oMath>
                      </m:oMathPara>
                    </a14:m>
                    <a:endParaRPr lang="en-US" sz="1400" dirty="0"/>
                  </a:p>
                </p:txBody>
              </p:sp>
            </mc:Choice>
            <mc:Fallback xmlns="">
              <p:sp>
                <p:nvSpPr>
                  <p:cNvPr id="235" name="Textfeld 234">
                    <a:extLst>
                      <a:ext uri="{FF2B5EF4-FFF2-40B4-BE49-F238E27FC236}">
                        <a16:creationId xmlns:a16="http://schemas.microsoft.com/office/drawing/2014/main" id="{45FAB6F7-8A96-4BF0-BB85-3438DE050CE9}"/>
                      </a:ext>
                    </a:extLst>
                  </p:cNvPr>
                  <p:cNvSpPr txBox="1">
                    <a:spLocks noRot="1" noChangeAspect="1" noMove="1" noResize="1" noEditPoints="1" noAdjustHandles="1" noChangeArrowheads="1" noChangeShapeType="1" noTextEdit="1"/>
                  </p:cNvSpPr>
                  <p:nvPr/>
                </p:nvSpPr>
                <p:spPr>
                  <a:xfrm>
                    <a:off x="11043540" y="3562655"/>
                    <a:ext cx="586656" cy="244405"/>
                  </a:xfrm>
                  <a:prstGeom prst="rect">
                    <a:avLst/>
                  </a:prstGeom>
                  <a:blipFill>
                    <a:blip r:embed="rId24"/>
                    <a:stretch>
                      <a:fillRect l="-15714" r="-11429" b="-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 name="Textfeld 235">
                    <a:extLst>
                      <a:ext uri="{FF2B5EF4-FFF2-40B4-BE49-F238E27FC236}">
                        <a16:creationId xmlns:a16="http://schemas.microsoft.com/office/drawing/2014/main" id="{F0322564-8AA3-49C0-AE40-A41B3013C76B}"/>
                      </a:ext>
                    </a:extLst>
                  </p:cNvPr>
                  <p:cNvSpPr txBox="1"/>
                  <p:nvPr/>
                </p:nvSpPr>
                <p:spPr>
                  <a:xfrm>
                    <a:off x="8190471" y="3407641"/>
                    <a:ext cx="590129" cy="2444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400" b="0" i="1" smtClean="0">
                              <a:latin typeface="Cambria Math" panose="02040503050406030204" pitchFamily="18" charset="0"/>
                            </a:rPr>
                            <m:t>𝑖</m:t>
                          </m:r>
                          <m:r>
                            <a:rPr lang="de-DE" sz="1400" b="0" i="1" smtClean="0">
                              <a:latin typeface="Cambria Math" panose="02040503050406030204" pitchFamily="18" charset="0"/>
                            </a:rPr>
                            <m:t>=5</m:t>
                          </m:r>
                        </m:oMath>
                      </m:oMathPara>
                    </a14:m>
                    <a:endParaRPr lang="en-US" sz="1400" dirty="0"/>
                  </a:p>
                </p:txBody>
              </p:sp>
            </mc:Choice>
            <mc:Fallback xmlns="">
              <p:sp>
                <p:nvSpPr>
                  <p:cNvPr id="236" name="Textfeld 235">
                    <a:extLst>
                      <a:ext uri="{FF2B5EF4-FFF2-40B4-BE49-F238E27FC236}">
                        <a16:creationId xmlns:a16="http://schemas.microsoft.com/office/drawing/2014/main" id="{F0322564-8AA3-49C0-AE40-A41B3013C76B}"/>
                      </a:ext>
                    </a:extLst>
                  </p:cNvPr>
                  <p:cNvSpPr txBox="1">
                    <a:spLocks noRot="1" noChangeAspect="1" noMove="1" noResize="1" noEditPoints="1" noAdjustHandles="1" noChangeArrowheads="1" noChangeShapeType="1" noTextEdit="1"/>
                  </p:cNvSpPr>
                  <p:nvPr/>
                </p:nvSpPr>
                <p:spPr>
                  <a:xfrm>
                    <a:off x="8190471" y="3407641"/>
                    <a:ext cx="590129" cy="244405"/>
                  </a:xfrm>
                  <a:prstGeom prst="rect">
                    <a:avLst/>
                  </a:prstGeom>
                  <a:blipFill>
                    <a:blip r:embed="rId25"/>
                    <a:stretch>
                      <a:fillRect l="-9859" r="-9859"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7" name="Textfeld 236">
                    <a:extLst>
                      <a:ext uri="{FF2B5EF4-FFF2-40B4-BE49-F238E27FC236}">
                        <a16:creationId xmlns:a16="http://schemas.microsoft.com/office/drawing/2014/main" id="{BF762906-2AEC-42BF-A4F2-88C6D2B5135F}"/>
                      </a:ext>
                    </a:extLst>
                  </p:cNvPr>
                  <p:cNvSpPr txBox="1"/>
                  <p:nvPr/>
                </p:nvSpPr>
                <p:spPr>
                  <a:xfrm>
                    <a:off x="8316865" y="2409663"/>
                    <a:ext cx="142977" cy="248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237" name="Textfeld 236">
                    <a:extLst>
                      <a:ext uri="{FF2B5EF4-FFF2-40B4-BE49-F238E27FC236}">
                        <a16:creationId xmlns:a16="http://schemas.microsoft.com/office/drawing/2014/main" id="{BF762906-2AEC-42BF-A4F2-88C6D2B5135F}"/>
                      </a:ext>
                    </a:extLst>
                  </p:cNvPr>
                  <p:cNvSpPr txBox="1">
                    <a:spLocks noRot="1" noChangeAspect="1" noMove="1" noResize="1" noEditPoints="1" noAdjustHandles="1" noChangeArrowheads="1" noChangeShapeType="1" noTextEdit="1"/>
                  </p:cNvSpPr>
                  <p:nvPr/>
                </p:nvSpPr>
                <p:spPr>
                  <a:xfrm>
                    <a:off x="8316865" y="2409663"/>
                    <a:ext cx="142977" cy="248079"/>
                  </a:xfrm>
                  <a:prstGeom prst="rect">
                    <a:avLst/>
                  </a:prstGeom>
                  <a:blipFill>
                    <a:blip r:embed="rId26"/>
                    <a:stretch>
                      <a:fillRect l="-41176" r="-35294"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8" name="Textfeld 237">
                    <a:extLst>
                      <a:ext uri="{FF2B5EF4-FFF2-40B4-BE49-F238E27FC236}">
                        <a16:creationId xmlns:a16="http://schemas.microsoft.com/office/drawing/2014/main" id="{E6F2E156-25F1-4757-B46E-4CBC1158CBD8}"/>
                      </a:ext>
                    </a:extLst>
                  </p:cNvPr>
                  <p:cNvSpPr txBox="1"/>
                  <p:nvPr/>
                </p:nvSpPr>
                <p:spPr>
                  <a:xfrm>
                    <a:off x="11121577" y="2293239"/>
                    <a:ext cx="142977" cy="248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m:t>
                          </m:r>
                        </m:oMath>
                      </m:oMathPara>
                    </a14:m>
                    <a:endParaRPr lang="en-US" sz="1400" dirty="0"/>
                  </a:p>
                </p:txBody>
              </p:sp>
            </mc:Choice>
            <mc:Fallback xmlns="">
              <p:sp>
                <p:nvSpPr>
                  <p:cNvPr id="238" name="Textfeld 237">
                    <a:extLst>
                      <a:ext uri="{FF2B5EF4-FFF2-40B4-BE49-F238E27FC236}">
                        <a16:creationId xmlns:a16="http://schemas.microsoft.com/office/drawing/2014/main" id="{E6F2E156-25F1-4757-B46E-4CBC1158CBD8}"/>
                      </a:ext>
                    </a:extLst>
                  </p:cNvPr>
                  <p:cNvSpPr txBox="1">
                    <a:spLocks noRot="1" noChangeAspect="1" noMove="1" noResize="1" noEditPoints="1" noAdjustHandles="1" noChangeArrowheads="1" noChangeShapeType="1" noTextEdit="1"/>
                  </p:cNvSpPr>
                  <p:nvPr/>
                </p:nvSpPr>
                <p:spPr>
                  <a:xfrm>
                    <a:off x="11121577" y="2293239"/>
                    <a:ext cx="142977" cy="248079"/>
                  </a:xfrm>
                  <a:prstGeom prst="rect">
                    <a:avLst/>
                  </a:prstGeom>
                  <a:blipFill>
                    <a:blip r:embed="rId27"/>
                    <a:stretch>
                      <a:fillRect l="-41176" r="-35294"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9" name="Textfeld 238">
                    <a:extLst>
                      <a:ext uri="{FF2B5EF4-FFF2-40B4-BE49-F238E27FC236}">
                        <a16:creationId xmlns:a16="http://schemas.microsoft.com/office/drawing/2014/main" id="{8528C310-85B6-4AC2-A445-DB644588DEC2}"/>
                      </a:ext>
                    </a:extLst>
                  </p:cNvPr>
                  <p:cNvSpPr txBox="1"/>
                  <p:nvPr/>
                </p:nvSpPr>
                <p:spPr>
                  <a:xfrm rot="21108506">
                    <a:off x="9326220" y="1313466"/>
                    <a:ext cx="941202" cy="2480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𝑐</m:t>
                              </m:r>
                            </m:e>
                            <m:sub>
                              <m:r>
                                <a:rPr lang="de-DE" sz="1400" b="0" i="1" smtClean="0">
                                  <a:latin typeface="Cambria Math" panose="02040503050406030204" pitchFamily="18" charset="0"/>
                                </a:rPr>
                                <m:t>11</m:t>
                              </m:r>
                            </m:sub>
                          </m:sSub>
                          <m:r>
                            <a:rPr lang="de-DE" sz="1400" b="0" i="1" smtClean="0">
                              <a:latin typeface="Cambria Math" panose="02040503050406030204" pitchFamily="18" charset="0"/>
                            </a:rPr>
                            <m:t>=1</m:t>
                          </m:r>
                        </m:oMath>
                      </m:oMathPara>
                    </a14:m>
                    <a:endParaRPr lang="en-US" sz="1400" dirty="0"/>
                  </a:p>
                </p:txBody>
              </p:sp>
            </mc:Choice>
            <mc:Fallback xmlns="">
              <p:sp>
                <p:nvSpPr>
                  <p:cNvPr id="239" name="Textfeld 238">
                    <a:extLst>
                      <a:ext uri="{FF2B5EF4-FFF2-40B4-BE49-F238E27FC236}">
                        <a16:creationId xmlns:a16="http://schemas.microsoft.com/office/drawing/2014/main" id="{8528C310-85B6-4AC2-A445-DB644588DEC2}"/>
                      </a:ext>
                    </a:extLst>
                  </p:cNvPr>
                  <p:cNvSpPr txBox="1">
                    <a:spLocks noRot="1" noChangeAspect="1" noMove="1" noResize="1" noEditPoints="1" noAdjustHandles="1" noChangeArrowheads="1" noChangeShapeType="1" noTextEdit="1"/>
                  </p:cNvSpPr>
                  <p:nvPr/>
                </p:nvSpPr>
                <p:spPr>
                  <a:xfrm rot="21108506">
                    <a:off x="9326220" y="1313466"/>
                    <a:ext cx="941202" cy="248079"/>
                  </a:xfrm>
                  <a:prstGeom prst="rect">
                    <a:avLst/>
                  </a:prstGeom>
                  <a:blipFill>
                    <a:blip r:embed="rId28"/>
                    <a:stretch>
                      <a:fillRect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0" name="Textfeld 239">
                    <a:extLst>
                      <a:ext uri="{FF2B5EF4-FFF2-40B4-BE49-F238E27FC236}">
                        <a16:creationId xmlns:a16="http://schemas.microsoft.com/office/drawing/2014/main" id="{50D2CF3F-9765-4573-BCA9-53D555344C0B}"/>
                      </a:ext>
                    </a:extLst>
                  </p:cNvPr>
                  <p:cNvSpPr txBox="1"/>
                  <p:nvPr/>
                </p:nvSpPr>
                <p:spPr>
                  <a:xfrm rot="183275">
                    <a:off x="9184813" y="3323315"/>
                    <a:ext cx="941202" cy="2480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𝑐</m:t>
                              </m:r>
                            </m:e>
                            <m:sub>
                              <m:r>
                                <a:rPr lang="de-DE" sz="1400" b="0" i="1" smtClean="0">
                                  <a:latin typeface="Cambria Math" panose="02040503050406030204" pitchFamily="18" charset="0"/>
                                </a:rPr>
                                <m:t>57</m:t>
                              </m:r>
                            </m:sub>
                          </m:sSub>
                          <m:r>
                            <a:rPr lang="de-DE" sz="1400" b="0" i="1" smtClean="0">
                              <a:latin typeface="Cambria Math" panose="02040503050406030204" pitchFamily="18" charset="0"/>
                            </a:rPr>
                            <m:t>=6</m:t>
                          </m:r>
                        </m:oMath>
                      </m:oMathPara>
                    </a14:m>
                    <a:endParaRPr lang="en-US" sz="1400" dirty="0"/>
                  </a:p>
                </p:txBody>
              </p:sp>
            </mc:Choice>
            <mc:Fallback xmlns="">
              <p:sp>
                <p:nvSpPr>
                  <p:cNvPr id="240" name="Textfeld 239">
                    <a:extLst>
                      <a:ext uri="{FF2B5EF4-FFF2-40B4-BE49-F238E27FC236}">
                        <a16:creationId xmlns:a16="http://schemas.microsoft.com/office/drawing/2014/main" id="{50D2CF3F-9765-4573-BCA9-53D555344C0B}"/>
                      </a:ext>
                    </a:extLst>
                  </p:cNvPr>
                  <p:cNvSpPr txBox="1">
                    <a:spLocks noRot="1" noChangeAspect="1" noMove="1" noResize="1" noEditPoints="1" noAdjustHandles="1" noChangeArrowheads="1" noChangeShapeType="1" noTextEdit="1"/>
                  </p:cNvSpPr>
                  <p:nvPr/>
                </p:nvSpPr>
                <p:spPr>
                  <a:xfrm rot="183275">
                    <a:off x="9184813" y="3323315"/>
                    <a:ext cx="941202" cy="248079"/>
                  </a:xfrm>
                  <a:prstGeom prst="rect">
                    <a:avLst/>
                  </a:prstGeom>
                  <a:blipFill>
                    <a:blip r:embed="rId29"/>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1" name="Textfeld 240">
                    <a:extLst>
                      <a:ext uri="{FF2B5EF4-FFF2-40B4-BE49-F238E27FC236}">
                        <a16:creationId xmlns:a16="http://schemas.microsoft.com/office/drawing/2014/main" id="{CB2DBA79-95E6-4332-88E0-9C1EE3C0D27C}"/>
                      </a:ext>
                    </a:extLst>
                  </p:cNvPr>
                  <p:cNvSpPr txBox="1"/>
                  <p:nvPr/>
                </p:nvSpPr>
                <p:spPr>
                  <a:xfrm rot="19474910">
                    <a:off x="8498103" y="2625754"/>
                    <a:ext cx="941202" cy="2480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𝑐</m:t>
                              </m:r>
                            </m:e>
                            <m:sub>
                              <m:r>
                                <a:rPr lang="de-DE" sz="1400" b="0" i="1" smtClean="0">
                                  <a:latin typeface="Cambria Math" panose="02040503050406030204" pitchFamily="18" charset="0"/>
                                </a:rPr>
                                <m:t>51</m:t>
                              </m:r>
                            </m:sub>
                          </m:sSub>
                          <m:r>
                            <a:rPr lang="de-DE" sz="1400" b="0" i="1" smtClean="0">
                              <a:latin typeface="Cambria Math" panose="02040503050406030204" pitchFamily="18" charset="0"/>
                            </a:rPr>
                            <m:t>=6</m:t>
                          </m:r>
                        </m:oMath>
                      </m:oMathPara>
                    </a14:m>
                    <a:endParaRPr lang="en-US" sz="1400" dirty="0"/>
                  </a:p>
                </p:txBody>
              </p:sp>
            </mc:Choice>
            <mc:Fallback xmlns="">
              <p:sp>
                <p:nvSpPr>
                  <p:cNvPr id="241" name="Textfeld 240">
                    <a:extLst>
                      <a:ext uri="{FF2B5EF4-FFF2-40B4-BE49-F238E27FC236}">
                        <a16:creationId xmlns:a16="http://schemas.microsoft.com/office/drawing/2014/main" id="{CB2DBA79-95E6-4332-88E0-9C1EE3C0D27C}"/>
                      </a:ext>
                    </a:extLst>
                  </p:cNvPr>
                  <p:cNvSpPr txBox="1">
                    <a:spLocks noRot="1" noChangeAspect="1" noMove="1" noResize="1" noEditPoints="1" noAdjustHandles="1" noChangeArrowheads="1" noChangeShapeType="1" noTextEdit="1"/>
                  </p:cNvSpPr>
                  <p:nvPr/>
                </p:nvSpPr>
                <p:spPr>
                  <a:xfrm rot="19474910">
                    <a:off x="8498103" y="2625754"/>
                    <a:ext cx="941202" cy="248079"/>
                  </a:xfrm>
                  <a:prstGeom prst="rect">
                    <a:avLst/>
                  </a:prstGeom>
                  <a:blipFill>
                    <a:blip r:embed="rId30"/>
                    <a:stretch>
                      <a:fillRect r="-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2" name="Textfeld 241">
                    <a:extLst>
                      <a:ext uri="{FF2B5EF4-FFF2-40B4-BE49-F238E27FC236}">
                        <a16:creationId xmlns:a16="http://schemas.microsoft.com/office/drawing/2014/main" id="{844ED3C2-94B3-4E47-BA93-1FC5D7B91DD0}"/>
                      </a:ext>
                    </a:extLst>
                  </p:cNvPr>
                  <p:cNvSpPr txBox="1"/>
                  <p:nvPr/>
                </p:nvSpPr>
                <p:spPr>
                  <a:xfrm rot="1988084">
                    <a:off x="9013360" y="1955402"/>
                    <a:ext cx="941200" cy="24807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b="0" i="1" smtClean="0">
                                  <a:latin typeface="Cambria Math" panose="02040503050406030204" pitchFamily="18" charset="0"/>
                                </a:rPr>
                              </m:ctrlPr>
                            </m:sSubPr>
                            <m:e>
                              <m:r>
                                <a:rPr lang="de-DE" sz="1400" b="0" i="1" smtClean="0">
                                  <a:latin typeface="Cambria Math" panose="02040503050406030204" pitchFamily="18" charset="0"/>
                                </a:rPr>
                                <m:t>𝑐</m:t>
                              </m:r>
                            </m:e>
                            <m:sub>
                              <m:r>
                                <a:rPr lang="de-DE" sz="1400" b="0" i="1" smtClean="0">
                                  <a:latin typeface="Cambria Math" panose="02040503050406030204" pitchFamily="18" charset="0"/>
                                </a:rPr>
                                <m:t>17</m:t>
                              </m:r>
                            </m:sub>
                          </m:sSub>
                          <m:r>
                            <a:rPr lang="de-DE" sz="1400" b="0" i="1" smtClean="0">
                              <a:latin typeface="Cambria Math" panose="02040503050406030204" pitchFamily="18" charset="0"/>
                            </a:rPr>
                            <m:t>=3</m:t>
                          </m:r>
                        </m:oMath>
                      </m:oMathPara>
                    </a14:m>
                    <a:endParaRPr lang="en-US" sz="1400" dirty="0"/>
                  </a:p>
                </p:txBody>
              </p:sp>
            </mc:Choice>
            <mc:Fallback xmlns="">
              <p:sp>
                <p:nvSpPr>
                  <p:cNvPr id="242" name="Textfeld 241">
                    <a:extLst>
                      <a:ext uri="{FF2B5EF4-FFF2-40B4-BE49-F238E27FC236}">
                        <a16:creationId xmlns:a16="http://schemas.microsoft.com/office/drawing/2014/main" id="{844ED3C2-94B3-4E47-BA93-1FC5D7B91DD0}"/>
                      </a:ext>
                    </a:extLst>
                  </p:cNvPr>
                  <p:cNvSpPr txBox="1">
                    <a:spLocks noRot="1" noChangeAspect="1" noMove="1" noResize="1" noEditPoints="1" noAdjustHandles="1" noChangeArrowheads="1" noChangeShapeType="1" noTextEdit="1"/>
                  </p:cNvSpPr>
                  <p:nvPr/>
                </p:nvSpPr>
                <p:spPr>
                  <a:xfrm rot="1988084">
                    <a:off x="9013360" y="1955402"/>
                    <a:ext cx="941200" cy="248079"/>
                  </a:xfrm>
                  <a:prstGeom prst="rect">
                    <a:avLst/>
                  </a:prstGeom>
                  <a:blipFill>
                    <a:blip r:embed="rId31"/>
                    <a:stretch>
                      <a:fillRect b="-1087"/>
                    </a:stretch>
                  </a:blipFill>
                </p:spPr>
                <p:txBody>
                  <a:bodyPr/>
                  <a:lstStyle/>
                  <a:p>
                    <a:r>
                      <a:rPr lang="en-US">
                        <a:noFill/>
                      </a:rPr>
                      <a:t> </a:t>
                    </a:r>
                  </a:p>
                </p:txBody>
              </p:sp>
            </mc:Fallback>
          </mc:AlternateContent>
          <p:grpSp>
            <p:nvGrpSpPr>
              <p:cNvPr id="243" name="Gruppieren 242">
                <a:extLst>
                  <a:ext uri="{FF2B5EF4-FFF2-40B4-BE49-F238E27FC236}">
                    <a16:creationId xmlns:a16="http://schemas.microsoft.com/office/drawing/2014/main" id="{8A1CD940-0B06-4CBA-AA81-16F104A94E02}"/>
                  </a:ext>
                </a:extLst>
              </p:cNvPr>
              <p:cNvGrpSpPr/>
              <p:nvPr/>
            </p:nvGrpSpPr>
            <p:grpSpPr>
              <a:xfrm>
                <a:off x="8516266" y="1692712"/>
                <a:ext cx="812113" cy="29267"/>
                <a:chOff x="8504720" y="1724783"/>
                <a:chExt cx="1051982" cy="4977"/>
              </a:xfrm>
            </p:grpSpPr>
            <p:cxnSp>
              <p:nvCxnSpPr>
                <p:cNvPr id="294" name="Gerader Verbinder 293">
                  <a:extLst>
                    <a:ext uri="{FF2B5EF4-FFF2-40B4-BE49-F238E27FC236}">
                      <a16:creationId xmlns:a16="http://schemas.microsoft.com/office/drawing/2014/main" id="{43F8AB00-157C-43EA-B24D-C7EDADC9D2C0}"/>
                    </a:ext>
                  </a:extLst>
                </p:cNvPr>
                <p:cNvCxnSpPr>
                  <a:cxnSpLocks/>
                </p:cNvCxnSpPr>
                <p:nvPr/>
              </p:nvCxnSpPr>
              <p:spPr>
                <a:xfrm flipV="1">
                  <a:off x="8504720" y="1726302"/>
                  <a:ext cx="764101" cy="3458"/>
                </a:xfrm>
                <a:prstGeom prst="line">
                  <a:avLst/>
                </a:prstGeom>
              </p:spPr>
              <p:style>
                <a:lnRef idx="1">
                  <a:schemeClr val="dk1"/>
                </a:lnRef>
                <a:fillRef idx="0">
                  <a:schemeClr val="dk1"/>
                </a:fillRef>
                <a:effectRef idx="0">
                  <a:schemeClr val="dk1"/>
                </a:effectRef>
                <a:fontRef idx="minor">
                  <a:schemeClr val="tx1"/>
                </a:fontRef>
              </p:style>
            </p:cxnSp>
            <p:cxnSp>
              <p:nvCxnSpPr>
                <p:cNvPr id="295" name="Gerader Verbinder 294">
                  <a:extLst>
                    <a:ext uri="{FF2B5EF4-FFF2-40B4-BE49-F238E27FC236}">
                      <a16:creationId xmlns:a16="http://schemas.microsoft.com/office/drawing/2014/main" id="{D312EC4A-3D90-4C7A-A3B6-EAD058517636}"/>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44" name="Gruppieren 243">
                <a:extLst>
                  <a:ext uri="{FF2B5EF4-FFF2-40B4-BE49-F238E27FC236}">
                    <a16:creationId xmlns:a16="http://schemas.microsoft.com/office/drawing/2014/main" id="{58F0BBCE-2F1F-4068-B5D3-DA0B5B85923F}"/>
                  </a:ext>
                </a:extLst>
              </p:cNvPr>
              <p:cNvGrpSpPr/>
              <p:nvPr/>
            </p:nvGrpSpPr>
            <p:grpSpPr>
              <a:xfrm rot="427636">
                <a:off x="8515134" y="1737830"/>
                <a:ext cx="1046838" cy="105991"/>
                <a:chOff x="8509864" y="1661904"/>
                <a:chExt cx="1046838" cy="105991"/>
              </a:xfrm>
            </p:grpSpPr>
            <p:cxnSp>
              <p:nvCxnSpPr>
                <p:cNvPr id="292" name="Gerader Verbinder 291">
                  <a:extLst>
                    <a:ext uri="{FF2B5EF4-FFF2-40B4-BE49-F238E27FC236}">
                      <a16:creationId xmlns:a16="http://schemas.microsoft.com/office/drawing/2014/main" id="{D19672ED-9E8D-4F9E-B29D-83180F1E5164}"/>
                    </a:ext>
                  </a:extLst>
                </p:cNvPr>
                <p:cNvCxnSpPr>
                  <a:cxnSpLocks/>
                </p:cNvCxnSpPr>
                <p:nvPr/>
              </p:nvCxnSpPr>
              <p:spPr>
                <a:xfrm rot="21172364">
                  <a:off x="8509864" y="1661904"/>
                  <a:ext cx="754399" cy="105991"/>
                </a:xfrm>
                <a:prstGeom prst="line">
                  <a:avLst/>
                </a:prstGeom>
              </p:spPr>
              <p:style>
                <a:lnRef idx="1">
                  <a:schemeClr val="dk1"/>
                </a:lnRef>
                <a:fillRef idx="0">
                  <a:schemeClr val="dk1"/>
                </a:fillRef>
                <a:effectRef idx="0">
                  <a:schemeClr val="dk1"/>
                </a:effectRef>
                <a:fontRef idx="minor">
                  <a:schemeClr val="tx1"/>
                </a:fontRef>
              </p:style>
            </p:cxnSp>
            <p:cxnSp>
              <p:nvCxnSpPr>
                <p:cNvPr id="293" name="Gerader Verbinder 292">
                  <a:extLst>
                    <a:ext uri="{FF2B5EF4-FFF2-40B4-BE49-F238E27FC236}">
                      <a16:creationId xmlns:a16="http://schemas.microsoft.com/office/drawing/2014/main" id="{E5DC97C1-34C6-4922-A18F-2887568FC363}"/>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45" name="Gruppieren 244">
                <a:extLst>
                  <a:ext uri="{FF2B5EF4-FFF2-40B4-BE49-F238E27FC236}">
                    <a16:creationId xmlns:a16="http://schemas.microsoft.com/office/drawing/2014/main" id="{6608584E-1AE2-44E2-98FB-DBF72DC729FC}"/>
                  </a:ext>
                </a:extLst>
              </p:cNvPr>
              <p:cNvGrpSpPr/>
              <p:nvPr/>
            </p:nvGrpSpPr>
            <p:grpSpPr>
              <a:xfrm rot="568133">
                <a:off x="8518292" y="1700292"/>
                <a:ext cx="1101522" cy="85176"/>
                <a:chOff x="8499669" y="1724783"/>
                <a:chExt cx="1057033" cy="4836"/>
              </a:xfrm>
            </p:grpSpPr>
            <p:cxnSp>
              <p:nvCxnSpPr>
                <p:cNvPr id="290" name="Gerader Verbinder 289">
                  <a:extLst>
                    <a:ext uri="{FF2B5EF4-FFF2-40B4-BE49-F238E27FC236}">
                      <a16:creationId xmlns:a16="http://schemas.microsoft.com/office/drawing/2014/main" id="{7843E286-BB57-4F85-BE17-7C523905A08B}"/>
                    </a:ext>
                  </a:extLst>
                </p:cNvPr>
                <p:cNvCxnSpPr>
                  <a:cxnSpLocks/>
                </p:cNvCxnSpPr>
                <p:nvPr/>
              </p:nvCxnSpPr>
              <p:spPr>
                <a:xfrm rot="21031867">
                  <a:off x="8499669" y="1727256"/>
                  <a:ext cx="770670" cy="2363"/>
                </a:xfrm>
                <a:prstGeom prst="line">
                  <a:avLst/>
                </a:prstGeom>
              </p:spPr>
              <p:style>
                <a:lnRef idx="1">
                  <a:schemeClr val="dk1"/>
                </a:lnRef>
                <a:fillRef idx="0">
                  <a:schemeClr val="dk1"/>
                </a:fillRef>
                <a:effectRef idx="0">
                  <a:schemeClr val="dk1"/>
                </a:effectRef>
                <a:fontRef idx="minor">
                  <a:schemeClr val="tx1"/>
                </a:fontRef>
              </p:style>
            </p:cxnSp>
            <p:cxnSp>
              <p:nvCxnSpPr>
                <p:cNvPr id="291" name="Gerader Verbinder 290">
                  <a:extLst>
                    <a:ext uri="{FF2B5EF4-FFF2-40B4-BE49-F238E27FC236}">
                      <a16:creationId xmlns:a16="http://schemas.microsoft.com/office/drawing/2014/main" id="{82A59FF7-19FC-489C-90E1-E7048DDAA86E}"/>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46" name="Gruppieren 245">
                <a:extLst>
                  <a:ext uri="{FF2B5EF4-FFF2-40B4-BE49-F238E27FC236}">
                    <a16:creationId xmlns:a16="http://schemas.microsoft.com/office/drawing/2014/main" id="{82D0BB63-E330-4AD5-8C1B-D7AA39FA5916}"/>
                  </a:ext>
                </a:extLst>
              </p:cNvPr>
              <p:cNvGrpSpPr/>
              <p:nvPr/>
            </p:nvGrpSpPr>
            <p:grpSpPr>
              <a:xfrm rot="1451276">
                <a:off x="8513068" y="1734931"/>
                <a:ext cx="577561" cy="105396"/>
                <a:chOff x="8520705" y="1724783"/>
                <a:chExt cx="1035997" cy="5984"/>
              </a:xfrm>
            </p:grpSpPr>
            <p:cxnSp>
              <p:nvCxnSpPr>
                <p:cNvPr id="288" name="Gerader Verbinder 287">
                  <a:extLst>
                    <a:ext uri="{FF2B5EF4-FFF2-40B4-BE49-F238E27FC236}">
                      <a16:creationId xmlns:a16="http://schemas.microsoft.com/office/drawing/2014/main" id="{0C71FECF-CB5E-492A-991D-2FC718B0C4D7}"/>
                    </a:ext>
                  </a:extLst>
                </p:cNvPr>
                <p:cNvCxnSpPr>
                  <a:cxnSpLocks/>
                </p:cNvCxnSpPr>
                <p:nvPr/>
              </p:nvCxnSpPr>
              <p:spPr>
                <a:xfrm rot="20148724">
                  <a:off x="8520705" y="1725756"/>
                  <a:ext cx="743913" cy="5011"/>
                </a:xfrm>
                <a:prstGeom prst="line">
                  <a:avLst/>
                </a:prstGeom>
              </p:spPr>
              <p:style>
                <a:lnRef idx="1">
                  <a:schemeClr val="dk1"/>
                </a:lnRef>
                <a:fillRef idx="0">
                  <a:schemeClr val="dk1"/>
                </a:fillRef>
                <a:effectRef idx="0">
                  <a:schemeClr val="dk1"/>
                </a:effectRef>
                <a:fontRef idx="minor">
                  <a:schemeClr val="tx1"/>
                </a:fontRef>
              </p:style>
            </p:cxnSp>
            <p:cxnSp>
              <p:nvCxnSpPr>
                <p:cNvPr id="289" name="Gerader Verbinder 288">
                  <a:extLst>
                    <a:ext uri="{FF2B5EF4-FFF2-40B4-BE49-F238E27FC236}">
                      <a16:creationId xmlns:a16="http://schemas.microsoft.com/office/drawing/2014/main" id="{2B92DFEF-DEF9-43D8-882E-3F605CCC257B}"/>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47" name="Gruppieren 246">
                <a:extLst>
                  <a:ext uri="{FF2B5EF4-FFF2-40B4-BE49-F238E27FC236}">
                    <a16:creationId xmlns:a16="http://schemas.microsoft.com/office/drawing/2014/main" id="{B5F24BFB-A9A5-4A51-A64D-A645BFDD31B0}"/>
                  </a:ext>
                </a:extLst>
              </p:cNvPr>
              <p:cNvGrpSpPr/>
              <p:nvPr/>
            </p:nvGrpSpPr>
            <p:grpSpPr>
              <a:xfrm rot="1811292">
                <a:off x="8508450" y="1747214"/>
                <a:ext cx="328558" cy="110084"/>
                <a:chOff x="8587021" y="1716905"/>
                <a:chExt cx="969681" cy="18721"/>
              </a:xfrm>
            </p:grpSpPr>
            <p:cxnSp>
              <p:nvCxnSpPr>
                <p:cNvPr id="286" name="Gerader Verbinder 285">
                  <a:extLst>
                    <a:ext uri="{FF2B5EF4-FFF2-40B4-BE49-F238E27FC236}">
                      <a16:creationId xmlns:a16="http://schemas.microsoft.com/office/drawing/2014/main" id="{E7CDE528-8B48-4FC5-AE00-C0F1D6FD9CD5}"/>
                    </a:ext>
                  </a:extLst>
                </p:cNvPr>
                <p:cNvCxnSpPr>
                  <a:cxnSpLocks/>
                </p:cNvCxnSpPr>
                <p:nvPr/>
              </p:nvCxnSpPr>
              <p:spPr>
                <a:xfrm rot="19788708">
                  <a:off x="8587021" y="1716905"/>
                  <a:ext cx="631822" cy="18721"/>
                </a:xfrm>
                <a:prstGeom prst="line">
                  <a:avLst/>
                </a:prstGeom>
              </p:spPr>
              <p:style>
                <a:lnRef idx="1">
                  <a:schemeClr val="dk1"/>
                </a:lnRef>
                <a:fillRef idx="0">
                  <a:schemeClr val="dk1"/>
                </a:fillRef>
                <a:effectRef idx="0">
                  <a:schemeClr val="dk1"/>
                </a:effectRef>
                <a:fontRef idx="minor">
                  <a:schemeClr val="tx1"/>
                </a:fontRef>
              </p:style>
            </p:cxnSp>
            <p:cxnSp>
              <p:nvCxnSpPr>
                <p:cNvPr id="287" name="Gerader Verbinder 286">
                  <a:extLst>
                    <a:ext uri="{FF2B5EF4-FFF2-40B4-BE49-F238E27FC236}">
                      <a16:creationId xmlns:a16="http://schemas.microsoft.com/office/drawing/2014/main" id="{4D06A861-E12E-4FC8-BEEB-570125C22D3C}"/>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48" name="Gruppieren 247">
                <a:extLst>
                  <a:ext uri="{FF2B5EF4-FFF2-40B4-BE49-F238E27FC236}">
                    <a16:creationId xmlns:a16="http://schemas.microsoft.com/office/drawing/2014/main" id="{9D03C32D-5C27-4879-9D66-B539DFE5C2D3}"/>
                  </a:ext>
                </a:extLst>
              </p:cNvPr>
              <p:cNvGrpSpPr/>
              <p:nvPr/>
            </p:nvGrpSpPr>
            <p:grpSpPr>
              <a:xfrm rot="20990027" flipV="1">
                <a:off x="8492466" y="2992950"/>
                <a:ext cx="1125661" cy="222595"/>
                <a:chOff x="8591718" y="3131306"/>
                <a:chExt cx="1125661" cy="222595"/>
              </a:xfrm>
            </p:grpSpPr>
            <p:grpSp>
              <p:nvGrpSpPr>
                <p:cNvPr id="271" name="Gruppieren 270">
                  <a:extLst>
                    <a:ext uri="{FF2B5EF4-FFF2-40B4-BE49-F238E27FC236}">
                      <a16:creationId xmlns:a16="http://schemas.microsoft.com/office/drawing/2014/main" id="{42C352FA-000E-4671-B507-181CF01F6487}"/>
                    </a:ext>
                  </a:extLst>
                </p:cNvPr>
                <p:cNvGrpSpPr/>
                <p:nvPr/>
              </p:nvGrpSpPr>
              <p:grpSpPr>
                <a:xfrm>
                  <a:off x="8591718" y="3142904"/>
                  <a:ext cx="837971" cy="45719"/>
                  <a:chOff x="8471224" y="1724783"/>
                  <a:chExt cx="1085478" cy="7775"/>
                </a:xfrm>
              </p:grpSpPr>
              <p:cxnSp>
                <p:nvCxnSpPr>
                  <p:cNvPr id="284" name="Gerader Verbinder 283">
                    <a:extLst>
                      <a:ext uri="{FF2B5EF4-FFF2-40B4-BE49-F238E27FC236}">
                        <a16:creationId xmlns:a16="http://schemas.microsoft.com/office/drawing/2014/main" id="{791DA0C7-7FC6-4A5C-8A67-9650DC69C523}"/>
                      </a:ext>
                    </a:extLst>
                  </p:cNvPr>
                  <p:cNvCxnSpPr>
                    <a:cxnSpLocks/>
                  </p:cNvCxnSpPr>
                  <p:nvPr/>
                </p:nvCxnSpPr>
                <p:spPr>
                  <a:xfrm flipV="1">
                    <a:off x="8471224" y="1726302"/>
                    <a:ext cx="797597" cy="6256"/>
                  </a:xfrm>
                  <a:prstGeom prst="line">
                    <a:avLst/>
                  </a:prstGeom>
                </p:spPr>
                <p:style>
                  <a:lnRef idx="1">
                    <a:schemeClr val="dk1"/>
                  </a:lnRef>
                  <a:fillRef idx="0">
                    <a:schemeClr val="dk1"/>
                  </a:fillRef>
                  <a:effectRef idx="0">
                    <a:schemeClr val="dk1"/>
                  </a:effectRef>
                  <a:fontRef idx="minor">
                    <a:schemeClr val="tx1"/>
                  </a:fontRef>
                </p:style>
              </p:cxnSp>
              <p:cxnSp>
                <p:nvCxnSpPr>
                  <p:cNvPr id="285" name="Gerader Verbinder 284">
                    <a:extLst>
                      <a:ext uri="{FF2B5EF4-FFF2-40B4-BE49-F238E27FC236}">
                        <a16:creationId xmlns:a16="http://schemas.microsoft.com/office/drawing/2014/main" id="{F760D308-BD89-4975-B0C2-FC583D9F6DF0}"/>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72" name="Gruppieren 271">
                  <a:extLst>
                    <a:ext uri="{FF2B5EF4-FFF2-40B4-BE49-F238E27FC236}">
                      <a16:creationId xmlns:a16="http://schemas.microsoft.com/office/drawing/2014/main" id="{A1122B7C-3657-4083-BF34-59F726BD6767}"/>
                    </a:ext>
                  </a:extLst>
                </p:cNvPr>
                <p:cNvGrpSpPr/>
                <p:nvPr/>
              </p:nvGrpSpPr>
              <p:grpSpPr>
                <a:xfrm rot="427636">
                  <a:off x="8621979" y="3131306"/>
                  <a:ext cx="1041173" cy="222595"/>
                  <a:chOff x="8515529" y="1604510"/>
                  <a:chExt cx="1041173" cy="222595"/>
                </a:xfrm>
              </p:grpSpPr>
              <p:cxnSp>
                <p:nvCxnSpPr>
                  <p:cNvPr id="282" name="Gerader Verbinder 281">
                    <a:extLst>
                      <a:ext uri="{FF2B5EF4-FFF2-40B4-BE49-F238E27FC236}">
                        <a16:creationId xmlns:a16="http://schemas.microsoft.com/office/drawing/2014/main" id="{F6F75DC5-CBE4-436E-A60B-E16D817F1F13}"/>
                      </a:ext>
                    </a:extLst>
                  </p:cNvPr>
                  <p:cNvCxnSpPr>
                    <a:cxnSpLocks/>
                  </p:cNvCxnSpPr>
                  <p:nvPr/>
                </p:nvCxnSpPr>
                <p:spPr>
                  <a:xfrm rot="20562391">
                    <a:off x="8515529" y="1604510"/>
                    <a:ext cx="732244" cy="222595"/>
                  </a:xfrm>
                  <a:prstGeom prst="line">
                    <a:avLst/>
                  </a:prstGeom>
                </p:spPr>
                <p:style>
                  <a:lnRef idx="1">
                    <a:schemeClr val="dk1"/>
                  </a:lnRef>
                  <a:fillRef idx="0">
                    <a:schemeClr val="dk1"/>
                  </a:fillRef>
                  <a:effectRef idx="0">
                    <a:schemeClr val="dk1"/>
                  </a:effectRef>
                  <a:fontRef idx="minor">
                    <a:schemeClr val="tx1"/>
                  </a:fontRef>
                </p:style>
              </p:cxnSp>
              <p:cxnSp>
                <p:nvCxnSpPr>
                  <p:cNvPr id="283" name="Gerader Verbinder 282">
                    <a:extLst>
                      <a:ext uri="{FF2B5EF4-FFF2-40B4-BE49-F238E27FC236}">
                        <a16:creationId xmlns:a16="http://schemas.microsoft.com/office/drawing/2014/main" id="{4491B0EF-AFC6-40B8-8331-5D0CEBB2DE1D}"/>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73" name="Gruppieren 272">
                  <a:extLst>
                    <a:ext uri="{FF2B5EF4-FFF2-40B4-BE49-F238E27FC236}">
                      <a16:creationId xmlns:a16="http://schemas.microsoft.com/office/drawing/2014/main" id="{892F6B1B-C29C-4D5B-8318-A4C6476AA435}"/>
                    </a:ext>
                  </a:extLst>
                </p:cNvPr>
                <p:cNvGrpSpPr/>
                <p:nvPr/>
              </p:nvGrpSpPr>
              <p:grpSpPr>
                <a:xfrm rot="568133">
                  <a:off x="8615328" y="3132532"/>
                  <a:ext cx="1102051" cy="166617"/>
                  <a:chOff x="8499161" y="1723776"/>
                  <a:chExt cx="1057541" cy="9460"/>
                </a:xfrm>
              </p:grpSpPr>
              <p:cxnSp>
                <p:nvCxnSpPr>
                  <p:cNvPr id="280" name="Gerader Verbinder 279">
                    <a:extLst>
                      <a:ext uri="{FF2B5EF4-FFF2-40B4-BE49-F238E27FC236}">
                        <a16:creationId xmlns:a16="http://schemas.microsoft.com/office/drawing/2014/main" id="{B53384D6-166C-4F05-9CA9-A6F1CB3FE67F}"/>
                      </a:ext>
                    </a:extLst>
                  </p:cNvPr>
                  <p:cNvCxnSpPr>
                    <a:cxnSpLocks/>
                  </p:cNvCxnSpPr>
                  <p:nvPr/>
                </p:nvCxnSpPr>
                <p:spPr>
                  <a:xfrm rot="20421894">
                    <a:off x="8499161" y="1723776"/>
                    <a:ext cx="761267" cy="9460"/>
                  </a:xfrm>
                  <a:prstGeom prst="line">
                    <a:avLst/>
                  </a:prstGeom>
                </p:spPr>
                <p:style>
                  <a:lnRef idx="1">
                    <a:schemeClr val="dk1"/>
                  </a:lnRef>
                  <a:fillRef idx="0">
                    <a:schemeClr val="dk1"/>
                  </a:fillRef>
                  <a:effectRef idx="0">
                    <a:schemeClr val="dk1"/>
                  </a:effectRef>
                  <a:fontRef idx="minor">
                    <a:schemeClr val="tx1"/>
                  </a:fontRef>
                </p:style>
              </p:cxnSp>
              <p:cxnSp>
                <p:nvCxnSpPr>
                  <p:cNvPr id="281" name="Gerader Verbinder 280">
                    <a:extLst>
                      <a:ext uri="{FF2B5EF4-FFF2-40B4-BE49-F238E27FC236}">
                        <a16:creationId xmlns:a16="http://schemas.microsoft.com/office/drawing/2014/main" id="{D49130F6-3B1A-4C31-9B6F-0731A46FEB38}"/>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74" name="Gruppieren 273">
                  <a:extLst>
                    <a:ext uri="{FF2B5EF4-FFF2-40B4-BE49-F238E27FC236}">
                      <a16:creationId xmlns:a16="http://schemas.microsoft.com/office/drawing/2014/main" id="{B17B79DF-727D-4605-B26B-62DEF8AB00EF}"/>
                    </a:ext>
                  </a:extLst>
                </p:cNvPr>
                <p:cNvGrpSpPr/>
                <p:nvPr/>
              </p:nvGrpSpPr>
              <p:grpSpPr>
                <a:xfrm rot="1451276">
                  <a:off x="8611366" y="3172218"/>
                  <a:ext cx="576080" cy="152175"/>
                  <a:chOff x="8523360" y="1724080"/>
                  <a:chExt cx="1033342" cy="8640"/>
                </a:xfrm>
              </p:grpSpPr>
              <p:cxnSp>
                <p:nvCxnSpPr>
                  <p:cNvPr id="278" name="Gerader Verbinder 277">
                    <a:extLst>
                      <a:ext uri="{FF2B5EF4-FFF2-40B4-BE49-F238E27FC236}">
                        <a16:creationId xmlns:a16="http://schemas.microsoft.com/office/drawing/2014/main" id="{F428A69E-ACCD-4EB7-95C9-6FC41C512DD8}"/>
                      </a:ext>
                    </a:extLst>
                  </p:cNvPr>
                  <p:cNvCxnSpPr>
                    <a:cxnSpLocks/>
                  </p:cNvCxnSpPr>
                  <p:nvPr/>
                </p:nvCxnSpPr>
                <p:spPr>
                  <a:xfrm rot="19538751">
                    <a:off x="8523360" y="1724080"/>
                    <a:ext cx="720802" cy="8640"/>
                  </a:xfrm>
                  <a:prstGeom prst="line">
                    <a:avLst/>
                  </a:prstGeom>
                </p:spPr>
                <p:style>
                  <a:lnRef idx="1">
                    <a:schemeClr val="dk1"/>
                  </a:lnRef>
                  <a:fillRef idx="0">
                    <a:schemeClr val="dk1"/>
                  </a:fillRef>
                  <a:effectRef idx="0">
                    <a:schemeClr val="dk1"/>
                  </a:effectRef>
                  <a:fontRef idx="minor">
                    <a:schemeClr val="tx1"/>
                  </a:fontRef>
                </p:style>
              </p:cxnSp>
              <p:cxnSp>
                <p:nvCxnSpPr>
                  <p:cNvPr id="279" name="Gerader Verbinder 278">
                    <a:extLst>
                      <a:ext uri="{FF2B5EF4-FFF2-40B4-BE49-F238E27FC236}">
                        <a16:creationId xmlns:a16="http://schemas.microsoft.com/office/drawing/2014/main" id="{77C3C112-230F-4E5B-AB30-3FD66992D9D4}"/>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75" name="Gruppieren 274">
                  <a:extLst>
                    <a:ext uri="{FF2B5EF4-FFF2-40B4-BE49-F238E27FC236}">
                      <a16:creationId xmlns:a16="http://schemas.microsoft.com/office/drawing/2014/main" id="{7A603CE9-0B9C-4BA2-8182-7077CE606420}"/>
                    </a:ext>
                  </a:extLst>
                </p:cNvPr>
                <p:cNvGrpSpPr/>
                <p:nvPr/>
              </p:nvGrpSpPr>
              <p:grpSpPr>
                <a:xfrm rot="1811292">
                  <a:off x="8610968" y="3184500"/>
                  <a:ext cx="325802" cy="142655"/>
                  <a:chOff x="8595156" y="1714594"/>
                  <a:chExt cx="961546" cy="24260"/>
                </a:xfrm>
              </p:grpSpPr>
              <p:cxnSp>
                <p:nvCxnSpPr>
                  <p:cNvPr id="276" name="Gerader Verbinder 275">
                    <a:extLst>
                      <a:ext uri="{FF2B5EF4-FFF2-40B4-BE49-F238E27FC236}">
                        <a16:creationId xmlns:a16="http://schemas.microsoft.com/office/drawing/2014/main" id="{F388D8ED-BF8C-4C01-BCC6-0FFB05074B57}"/>
                      </a:ext>
                    </a:extLst>
                  </p:cNvPr>
                  <p:cNvCxnSpPr>
                    <a:cxnSpLocks/>
                  </p:cNvCxnSpPr>
                  <p:nvPr/>
                </p:nvCxnSpPr>
                <p:spPr>
                  <a:xfrm rot="19178735">
                    <a:off x="8595156" y="1714594"/>
                    <a:ext cx="588818" cy="24260"/>
                  </a:xfrm>
                  <a:prstGeom prst="line">
                    <a:avLst/>
                  </a:prstGeom>
                </p:spPr>
                <p:style>
                  <a:lnRef idx="1">
                    <a:schemeClr val="dk1"/>
                  </a:lnRef>
                  <a:fillRef idx="0">
                    <a:schemeClr val="dk1"/>
                  </a:fillRef>
                  <a:effectRef idx="0">
                    <a:schemeClr val="dk1"/>
                  </a:effectRef>
                  <a:fontRef idx="minor">
                    <a:schemeClr val="tx1"/>
                  </a:fontRef>
                </p:style>
              </p:cxnSp>
              <p:cxnSp>
                <p:nvCxnSpPr>
                  <p:cNvPr id="277" name="Gerader Verbinder 276">
                    <a:extLst>
                      <a:ext uri="{FF2B5EF4-FFF2-40B4-BE49-F238E27FC236}">
                        <a16:creationId xmlns:a16="http://schemas.microsoft.com/office/drawing/2014/main" id="{B3B87251-7918-4628-BD05-46E47C626146}"/>
                      </a:ext>
                    </a:extLst>
                  </p:cNvPr>
                  <p:cNvCxnSpPr>
                    <a:cxnSpLocks/>
                  </p:cNvCxnSpPr>
                  <p:nvPr/>
                </p:nvCxnSpPr>
                <p:spPr>
                  <a:xfrm flipV="1">
                    <a:off x="9295290" y="1724783"/>
                    <a:ext cx="261412" cy="1519"/>
                  </a:xfrm>
                  <a:prstGeom prst="line">
                    <a:avLst/>
                  </a:prstGeom>
                  <a:ln>
                    <a:prstDash val="dash"/>
                  </a:ln>
                </p:spPr>
                <p:style>
                  <a:lnRef idx="1">
                    <a:schemeClr val="dk1"/>
                  </a:lnRef>
                  <a:fillRef idx="0">
                    <a:schemeClr val="dk1"/>
                  </a:fillRef>
                  <a:effectRef idx="0">
                    <a:schemeClr val="dk1"/>
                  </a:effectRef>
                  <a:fontRef idx="minor">
                    <a:schemeClr val="tx1"/>
                  </a:fontRef>
                </p:style>
              </p:cxnSp>
            </p:grpSp>
          </p:grpSp>
          <p:grpSp>
            <p:nvGrpSpPr>
              <p:cNvPr id="249" name="Gruppieren 248">
                <a:extLst>
                  <a:ext uri="{FF2B5EF4-FFF2-40B4-BE49-F238E27FC236}">
                    <a16:creationId xmlns:a16="http://schemas.microsoft.com/office/drawing/2014/main" id="{5DDEED87-055A-414E-B256-2C4C3FFBCF27}"/>
                  </a:ext>
                </a:extLst>
              </p:cNvPr>
              <p:cNvGrpSpPr/>
              <p:nvPr/>
            </p:nvGrpSpPr>
            <p:grpSpPr>
              <a:xfrm>
                <a:off x="10405261" y="1522394"/>
                <a:ext cx="700884" cy="385088"/>
                <a:chOff x="10405261" y="1522394"/>
                <a:chExt cx="700884" cy="385088"/>
              </a:xfrm>
            </p:grpSpPr>
            <p:cxnSp>
              <p:nvCxnSpPr>
                <p:cNvPr id="261" name="Gerade Verbindung mit Pfeil 260">
                  <a:extLst>
                    <a:ext uri="{FF2B5EF4-FFF2-40B4-BE49-F238E27FC236}">
                      <a16:creationId xmlns:a16="http://schemas.microsoft.com/office/drawing/2014/main" id="{527AE628-B5FC-4098-A12E-792956421A94}"/>
                    </a:ext>
                  </a:extLst>
                </p:cNvPr>
                <p:cNvCxnSpPr>
                  <a:cxnSpLocks/>
                  <a:endCxn id="225" idx="3"/>
                </p:cNvCxnSpPr>
                <p:nvPr/>
              </p:nvCxnSpPr>
              <p:spPr>
                <a:xfrm flipV="1">
                  <a:off x="10609386" y="1522394"/>
                  <a:ext cx="496759" cy="1165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2" name="Gerade Verbindung mit Pfeil 261">
                  <a:extLst>
                    <a:ext uri="{FF2B5EF4-FFF2-40B4-BE49-F238E27FC236}">
                      <a16:creationId xmlns:a16="http://schemas.microsoft.com/office/drawing/2014/main" id="{198D524A-6127-4A8E-A176-3ED139D8D85D}"/>
                    </a:ext>
                  </a:extLst>
                </p:cNvPr>
                <p:cNvCxnSpPr>
                  <a:cxnSpLocks/>
                  <a:endCxn id="225" idx="3"/>
                </p:cNvCxnSpPr>
                <p:nvPr/>
              </p:nvCxnSpPr>
              <p:spPr>
                <a:xfrm flipV="1">
                  <a:off x="10615683" y="1522394"/>
                  <a:ext cx="490462" cy="1613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3" name="Gerade Verbindung mit Pfeil 262">
                  <a:extLst>
                    <a:ext uri="{FF2B5EF4-FFF2-40B4-BE49-F238E27FC236}">
                      <a16:creationId xmlns:a16="http://schemas.microsoft.com/office/drawing/2014/main" id="{A4571D93-6395-4E83-950E-518C6AB869A9}"/>
                    </a:ext>
                  </a:extLst>
                </p:cNvPr>
                <p:cNvCxnSpPr>
                  <a:cxnSpLocks/>
                  <a:endCxn id="225" idx="3"/>
                </p:cNvCxnSpPr>
                <p:nvPr/>
              </p:nvCxnSpPr>
              <p:spPr>
                <a:xfrm flipV="1">
                  <a:off x="10609386" y="1522394"/>
                  <a:ext cx="496759" cy="24259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4" name="Gerade Verbindung mit Pfeil 263">
                  <a:extLst>
                    <a:ext uri="{FF2B5EF4-FFF2-40B4-BE49-F238E27FC236}">
                      <a16:creationId xmlns:a16="http://schemas.microsoft.com/office/drawing/2014/main" id="{FDFAA941-E171-4BA7-B27B-2A1416B05BF2}"/>
                    </a:ext>
                  </a:extLst>
                </p:cNvPr>
                <p:cNvCxnSpPr>
                  <a:cxnSpLocks/>
                  <a:endCxn id="225" idx="3"/>
                </p:cNvCxnSpPr>
                <p:nvPr/>
              </p:nvCxnSpPr>
              <p:spPr>
                <a:xfrm flipV="1">
                  <a:off x="10609386" y="1522394"/>
                  <a:ext cx="496759" cy="438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5" name="Gerade Verbindung mit Pfeil 264">
                  <a:extLst>
                    <a:ext uri="{FF2B5EF4-FFF2-40B4-BE49-F238E27FC236}">
                      <a16:creationId xmlns:a16="http://schemas.microsoft.com/office/drawing/2014/main" id="{9CC1B69F-6443-4FED-A04D-BDAE14F9787B}"/>
                    </a:ext>
                  </a:extLst>
                </p:cNvPr>
                <p:cNvCxnSpPr>
                  <a:cxnSpLocks/>
                  <a:endCxn id="225" idx="3"/>
                </p:cNvCxnSpPr>
                <p:nvPr/>
              </p:nvCxnSpPr>
              <p:spPr>
                <a:xfrm flipV="1">
                  <a:off x="10649993" y="1522394"/>
                  <a:ext cx="456152" cy="295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6" name="Gerader Verbinder 265">
                  <a:extLst>
                    <a:ext uri="{FF2B5EF4-FFF2-40B4-BE49-F238E27FC236}">
                      <a16:creationId xmlns:a16="http://schemas.microsoft.com/office/drawing/2014/main" id="{513C50AB-FB1F-490D-A3DD-711E76E11E23}"/>
                    </a:ext>
                  </a:extLst>
                </p:cNvPr>
                <p:cNvCxnSpPr>
                  <a:cxnSpLocks/>
                </p:cNvCxnSpPr>
                <p:nvPr/>
              </p:nvCxnSpPr>
              <p:spPr>
                <a:xfrm flipV="1">
                  <a:off x="10405261" y="1569414"/>
                  <a:ext cx="203536" cy="920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7" name="Gerader Verbinder 266">
                  <a:extLst>
                    <a:ext uri="{FF2B5EF4-FFF2-40B4-BE49-F238E27FC236}">
                      <a16:creationId xmlns:a16="http://schemas.microsoft.com/office/drawing/2014/main" id="{997A6CA9-F387-444E-8296-446DF5B1F802}"/>
                    </a:ext>
                  </a:extLst>
                </p:cNvPr>
                <p:cNvCxnSpPr>
                  <a:cxnSpLocks/>
                </p:cNvCxnSpPr>
                <p:nvPr/>
              </p:nvCxnSpPr>
              <p:spPr>
                <a:xfrm flipV="1">
                  <a:off x="10494495" y="1638080"/>
                  <a:ext cx="121188" cy="2573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8" name="Gerader Verbinder 267">
                  <a:extLst>
                    <a:ext uri="{FF2B5EF4-FFF2-40B4-BE49-F238E27FC236}">
                      <a16:creationId xmlns:a16="http://schemas.microsoft.com/office/drawing/2014/main" id="{0A95CE8D-8144-45BD-BEB0-A23E67A5D3CC}"/>
                    </a:ext>
                  </a:extLst>
                </p:cNvPr>
                <p:cNvCxnSpPr>
                  <a:cxnSpLocks/>
                </p:cNvCxnSpPr>
                <p:nvPr/>
              </p:nvCxnSpPr>
              <p:spPr>
                <a:xfrm flipV="1">
                  <a:off x="10538382" y="1715007"/>
                  <a:ext cx="177003" cy="8794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9" name="Gerader Verbinder 268">
                  <a:extLst>
                    <a:ext uri="{FF2B5EF4-FFF2-40B4-BE49-F238E27FC236}">
                      <a16:creationId xmlns:a16="http://schemas.microsoft.com/office/drawing/2014/main" id="{9C15CEE4-E2D6-4AB6-AA8D-EBC1BB5D34B8}"/>
                    </a:ext>
                  </a:extLst>
                </p:cNvPr>
                <p:cNvCxnSpPr>
                  <a:cxnSpLocks/>
                </p:cNvCxnSpPr>
                <p:nvPr/>
              </p:nvCxnSpPr>
              <p:spPr>
                <a:xfrm flipV="1">
                  <a:off x="10505988" y="1778036"/>
                  <a:ext cx="206796" cy="1294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70" name="Gerader Verbinder 269">
                  <a:extLst>
                    <a:ext uri="{FF2B5EF4-FFF2-40B4-BE49-F238E27FC236}">
                      <a16:creationId xmlns:a16="http://schemas.microsoft.com/office/drawing/2014/main" id="{986E3E0E-AD31-447E-BCAD-F4FF3F890547}"/>
                    </a:ext>
                  </a:extLst>
                </p:cNvPr>
                <p:cNvCxnSpPr>
                  <a:cxnSpLocks/>
                </p:cNvCxnSpPr>
                <p:nvPr/>
              </p:nvCxnSpPr>
              <p:spPr>
                <a:xfrm flipV="1">
                  <a:off x="10475984" y="1683001"/>
                  <a:ext cx="150899" cy="42518"/>
                </a:xfrm>
                <a:prstGeom prst="line">
                  <a:avLst/>
                </a:prstGeom>
                <a:ln>
                  <a:prstDash val="dash"/>
                </a:ln>
              </p:spPr>
              <p:style>
                <a:lnRef idx="1">
                  <a:schemeClr val="dk1"/>
                </a:lnRef>
                <a:fillRef idx="0">
                  <a:schemeClr val="dk1"/>
                </a:fillRef>
                <a:effectRef idx="0">
                  <a:schemeClr val="dk1"/>
                </a:effectRef>
                <a:fontRef idx="minor">
                  <a:schemeClr val="tx1"/>
                </a:fontRef>
              </p:style>
            </p:cxnSp>
          </p:grpSp>
          <p:grpSp>
            <p:nvGrpSpPr>
              <p:cNvPr id="250" name="Gruppieren 249">
                <a:extLst>
                  <a:ext uri="{FF2B5EF4-FFF2-40B4-BE49-F238E27FC236}">
                    <a16:creationId xmlns:a16="http://schemas.microsoft.com/office/drawing/2014/main" id="{3DDD6706-4EB7-4768-AD8C-3E2CE447DDF1}"/>
                  </a:ext>
                </a:extLst>
              </p:cNvPr>
              <p:cNvGrpSpPr/>
              <p:nvPr/>
            </p:nvGrpSpPr>
            <p:grpSpPr>
              <a:xfrm rot="2234587">
                <a:off x="10361013" y="3114277"/>
                <a:ext cx="694286" cy="366830"/>
                <a:chOff x="10405261" y="1540652"/>
                <a:chExt cx="694286" cy="366830"/>
              </a:xfrm>
            </p:grpSpPr>
            <p:cxnSp>
              <p:nvCxnSpPr>
                <p:cNvPr id="251" name="Gerade Verbindung mit Pfeil 250">
                  <a:extLst>
                    <a:ext uri="{FF2B5EF4-FFF2-40B4-BE49-F238E27FC236}">
                      <a16:creationId xmlns:a16="http://schemas.microsoft.com/office/drawing/2014/main" id="{3ADEDC97-B7C4-4534-B65A-F6109BE9267D}"/>
                    </a:ext>
                  </a:extLst>
                </p:cNvPr>
                <p:cNvCxnSpPr>
                  <a:cxnSpLocks/>
                </p:cNvCxnSpPr>
                <p:nvPr/>
              </p:nvCxnSpPr>
              <p:spPr>
                <a:xfrm flipV="1">
                  <a:off x="10609386" y="1540652"/>
                  <a:ext cx="490161" cy="98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2" name="Gerade Verbindung mit Pfeil 251">
                  <a:extLst>
                    <a:ext uri="{FF2B5EF4-FFF2-40B4-BE49-F238E27FC236}">
                      <a16:creationId xmlns:a16="http://schemas.microsoft.com/office/drawing/2014/main" id="{219C6287-0E3F-4863-B6CD-AF3DCA37A8A3}"/>
                    </a:ext>
                  </a:extLst>
                </p:cNvPr>
                <p:cNvCxnSpPr>
                  <a:cxnSpLocks/>
                </p:cNvCxnSpPr>
                <p:nvPr/>
              </p:nvCxnSpPr>
              <p:spPr>
                <a:xfrm flipV="1">
                  <a:off x="10615683" y="1540652"/>
                  <a:ext cx="483864" cy="1431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3" name="Gerade Verbindung mit Pfeil 252">
                  <a:extLst>
                    <a:ext uri="{FF2B5EF4-FFF2-40B4-BE49-F238E27FC236}">
                      <a16:creationId xmlns:a16="http://schemas.microsoft.com/office/drawing/2014/main" id="{85D4CFE0-488E-4E88-8A2F-ACDB34288E2C}"/>
                    </a:ext>
                  </a:extLst>
                </p:cNvPr>
                <p:cNvCxnSpPr>
                  <a:cxnSpLocks/>
                </p:cNvCxnSpPr>
                <p:nvPr/>
              </p:nvCxnSpPr>
              <p:spPr>
                <a:xfrm flipV="1">
                  <a:off x="10609386" y="1540652"/>
                  <a:ext cx="490161" cy="2243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4" name="Gerade Verbindung mit Pfeil 253">
                  <a:extLst>
                    <a:ext uri="{FF2B5EF4-FFF2-40B4-BE49-F238E27FC236}">
                      <a16:creationId xmlns:a16="http://schemas.microsoft.com/office/drawing/2014/main" id="{709F8118-3CEB-41DF-A061-8508BB2FCB07}"/>
                    </a:ext>
                  </a:extLst>
                </p:cNvPr>
                <p:cNvCxnSpPr>
                  <a:cxnSpLocks/>
                </p:cNvCxnSpPr>
                <p:nvPr/>
              </p:nvCxnSpPr>
              <p:spPr>
                <a:xfrm flipV="1">
                  <a:off x="10609386" y="1540652"/>
                  <a:ext cx="490161" cy="255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5" name="Gerade Verbindung mit Pfeil 254">
                  <a:extLst>
                    <a:ext uri="{FF2B5EF4-FFF2-40B4-BE49-F238E27FC236}">
                      <a16:creationId xmlns:a16="http://schemas.microsoft.com/office/drawing/2014/main" id="{1FC71329-7F71-4F98-803A-989FFA611B37}"/>
                    </a:ext>
                  </a:extLst>
                </p:cNvPr>
                <p:cNvCxnSpPr>
                  <a:cxnSpLocks/>
                </p:cNvCxnSpPr>
                <p:nvPr/>
              </p:nvCxnSpPr>
              <p:spPr>
                <a:xfrm flipV="1">
                  <a:off x="10649991" y="1540652"/>
                  <a:ext cx="449556" cy="2771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6" name="Gerader Verbinder 255">
                  <a:extLst>
                    <a:ext uri="{FF2B5EF4-FFF2-40B4-BE49-F238E27FC236}">
                      <a16:creationId xmlns:a16="http://schemas.microsoft.com/office/drawing/2014/main" id="{0842052C-F2D0-4E3E-BD87-C9B04ACD5DCC}"/>
                    </a:ext>
                  </a:extLst>
                </p:cNvPr>
                <p:cNvCxnSpPr>
                  <a:cxnSpLocks/>
                </p:cNvCxnSpPr>
                <p:nvPr/>
              </p:nvCxnSpPr>
              <p:spPr>
                <a:xfrm flipV="1">
                  <a:off x="10405261" y="1569414"/>
                  <a:ext cx="203536" cy="920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7" name="Gerader Verbinder 256">
                  <a:extLst>
                    <a:ext uri="{FF2B5EF4-FFF2-40B4-BE49-F238E27FC236}">
                      <a16:creationId xmlns:a16="http://schemas.microsoft.com/office/drawing/2014/main" id="{F7544DF5-B6B4-432C-B9B4-DAAB3F6B43AF}"/>
                    </a:ext>
                  </a:extLst>
                </p:cNvPr>
                <p:cNvCxnSpPr>
                  <a:cxnSpLocks/>
                </p:cNvCxnSpPr>
                <p:nvPr/>
              </p:nvCxnSpPr>
              <p:spPr>
                <a:xfrm flipV="1">
                  <a:off x="10494495" y="1638080"/>
                  <a:ext cx="121188" cy="2573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8" name="Gerader Verbinder 257">
                  <a:extLst>
                    <a:ext uri="{FF2B5EF4-FFF2-40B4-BE49-F238E27FC236}">
                      <a16:creationId xmlns:a16="http://schemas.microsoft.com/office/drawing/2014/main" id="{1924D2F4-28E5-4AEE-B730-999BEDF9973E}"/>
                    </a:ext>
                  </a:extLst>
                </p:cNvPr>
                <p:cNvCxnSpPr>
                  <a:cxnSpLocks/>
                </p:cNvCxnSpPr>
                <p:nvPr/>
              </p:nvCxnSpPr>
              <p:spPr>
                <a:xfrm flipV="1">
                  <a:off x="10538382" y="1715007"/>
                  <a:ext cx="177003" cy="8794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59" name="Gerader Verbinder 258">
                  <a:extLst>
                    <a:ext uri="{FF2B5EF4-FFF2-40B4-BE49-F238E27FC236}">
                      <a16:creationId xmlns:a16="http://schemas.microsoft.com/office/drawing/2014/main" id="{8A1C6E15-1CC6-4B62-8547-F963F6FCB424}"/>
                    </a:ext>
                  </a:extLst>
                </p:cNvPr>
                <p:cNvCxnSpPr>
                  <a:cxnSpLocks/>
                </p:cNvCxnSpPr>
                <p:nvPr/>
              </p:nvCxnSpPr>
              <p:spPr>
                <a:xfrm flipV="1">
                  <a:off x="10505988" y="1778036"/>
                  <a:ext cx="206796" cy="129446"/>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60" name="Gerader Verbinder 259">
                  <a:extLst>
                    <a:ext uri="{FF2B5EF4-FFF2-40B4-BE49-F238E27FC236}">
                      <a16:creationId xmlns:a16="http://schemas.microsoft.com/office/drawing/2014/main" id="{F4E64B22-D232-4405-8CF4-FFE51800F785}"/>
                    </a:ext>
                  </a:extLst>
                </p:cNvPr>
                <p:cNvCxnSpPr>
                  <a:cxnSpLocks/>
                </p:cNvCxnSpPr>
                <p:nvPr/>
              </p:nvCxnSpPr>
              <p:spPr>
                <a:xfrm flipV="1">
                  <a:off x="10475984" y="1683001"/>
                  <a:ext cx="150899" cy="42518"/>
                </a:xfrm>
                <a:prstGeom prst="line">
                  <a:avLst/>
                </a:prstGeom>
                <a:ln>
                  <a:prstDash val="dash"/>
                </a:ln>
              </p:spPr>
              <p:style>
                <a:lnRef idx="1">
                  <a:schemeClr val="dk1"/>
                </a:lnRef>
                <a:fillRef idx="0">
                  <a:schemeClr val="dk1"/>
                </a:fillRef>
                <a:effectRef idx="0">
                  <a:schemeClr val="dk1"/>
                </a:effectRef>
                <a:fontRef idx="minor">
                  <a:schemeClr val="tx1"/>
                </a:fontRef>
              </p:style>
            </p:cxnSp>
          </p:grpSp>
        </p:grpSp>
        <p:sp>
          <p:nvSpPr>
            <p:cNvPr id="223" name="Textfeld 222">
              <a:extLst>
                <a:ext uri="{FF2B5EF4-FFF2-40B4-BE49-F238E27FC236}">
                  <a16:creationId xmlns:a16="http://schemas.microsoft.com/office/drawing/2014/main" id="{3417BA93-5768-4F30-A8D2-E96F15C1360A}"/>
                </a:ext>
              </a:extLst>
            </p:cNvPr>
            <p:cNvSpPr txBox="1"/>
            <p:nvPr/>
          </p:nvSpPr>
          <p:spPr>
            <a:xfrm>
              <a:off x="8216173" y="3492277"/>
              <a:ext cx="2218744" cy="610792"/>
            </a:xfrm>
            <a:prstGeom prst="rect">
              <a:avLst/>
            </a:prstGeom>
            <a:noFill/>
          </p:spPr>
          <p:txBody>
            <a:bodyPr wrap="square" rtlCol="0">
              <a:spAutoFit/>
            </a:bodyPr>
            <a:lstStyle/>
            <a:p>
              <a:r>
                <a:rPr lang="en-US" sz="1400" dirty="0" err="1"/>
                <a:t>Potenzielle</a:t>
              </a:r>
              <a:r>
                <a:rPr lang="en-US" sz="1400" dirty="0"/>
                <a:t> </a:t>
              </a:r>
            </a:p>
            <a:p>
              <a:r>
                <a:rPr lang="en-US" sz="1400" dirty="0"/>
                <a:t>Lager</a:t>
              </a:r>
            </a:p>
          </p:txBody>
        </p:sp>
        <p:sp>
          <p:nvSpPr>
            <p:cNvPr id="224" name="Textfeld 223">
              <a:extLst>
                <a:ext uri="{FF2B5EF4-FFF2-40B4-BE49-F238E27FC236}">
                  <a16:creationId xmlns:a16="http://schemas.microsoft.com/office/drawing/2014/main" id="{1B13424F-92FF-4549-B1A8-FD5F1F8A7B92}"/>
                </a:ext>
              </a:extLst>
            </p:cNvPr>
            <p:cNvSpPr txBox="1"/>
            <p:nvPr/>
          </p:nvSpPr>
          <p:spPr>
            <a:xfrm>
              <a:off x="11058985" y="3515926"/>
              <a:ext cx="1346779" cy="349150"/>
            </a:xfrm>
            <a:prstGeom prst="rect">
              <a:avLst/>
            </a:prstGeom>
            <a:noFill/>
          </p:spPr>
          <p:txBody>
            <a:bodyPr wrap="square" rtlCol="0">
              <a:spAutoFit/>
            </a:bodyPr>
            <a:lstStyle/>
            <a:p>
              <a:r>
                <a:rPr lang="en-US" sz="1400" dirty="0" err="1"/>
                <a:t>Kunden</a:t>
              </a:r>
              <a:endParaRPr lang="en-US" sz="1400" dirty="0"/>
            </a:p>
          </p:txBody>
        </p:sp>
      </p:grpSp>
      <p:grpSp>
        <p:nvGrpSpPr>
          <p:cNvPr id="297" name="Gruppieren 296">
            <a:extLst>
              <a:ext uri="{FF2B5EF4-FFF2-40B4-BE49-F238E27FC236}">
                <a16:creationId xmlns:a16="http://schemas.microsoft.com/office/drawing/2014/main" id="{DDAAEDA8-167D-4273-B22F-099D930AC70A}"/>
              </a:ext>
            </a:extLst>
          </p:cNvPr>
          <p:cNvGrpSpPr/>
          <p:nvPr/>
        </p:nvGrpSpPr>
        <p:grpSpPr>
          <a:xfrm>
            <a:off x="8563950" y="1450607"/>
            <a:ext cx="3478059" cy="4338255"/>
            <a:chOff x="1011432" y="798671"/>
            <a:chExt cx="3478059" cy="4338255"/>
          </a:xfrm>
        </p:grpSpPr>
        <p:sp>
          <p:nvSpPr>
            <p:cNvPr id="310" name="ee4p_NW_1_62635">
              <a:extLst>
                <a:ext uri="{FF2B5EF4-FFF2-40B4-BE49-F238E27FC236}">
                  <a16:creationId xmlns:a16="http://schemas.microsoft.com/office/drawing/2014/main" id="{57D474ED-D403-4AC2-870A-075611E8531F}"/>
                </a:ext>
              </a:extLst>
            </p:cNvPr>
            <p:cNvSpPr>
              <a:spLocks noChangeAspect="1"/>
            </p:cNvSpPr>
            <p:nvPr>
              <p:custDataLst>
                <p:tags r:id="rId2"/>
              </p:custDataLst>
            </p:nvPr>
          </p:nvSpPr>
          <p:spPr>
            <a:xfrm>
              <a:off x="1011432" y="2211564"/>
              <a:ext cx="1378102" cy="1191090"/>
            </a:xfrm>
            <a:custGeom>
              <a:avLst/>
              <a:gdLst/>
              <a:ahLst/>
              <a:cxnLst/>
              <a:rect l="0" t="0" r="0" b="0"/>
              <a:pathLst>
                <a:path w="1302695" h="1226064">
                  <a:moveTo>
                    <a:pt x="1085224" y="78950"/>
                  </a:moveTo>
                  <a:lnTo>
                    <a:pt x="1096559" y="77912"/>
                  </a:lnTo>
                  <a:lnTo>
                    <a:pt x="1106718" y="74391"/>
                  </a:lnTo>
                  <a:lnTo>
                    <a:pt x="1108964" y="73077"/>
                  </a:lnTo>
                  <a:lnTo>
                    <a:pt x="1132399" y="68343"/>
                  </a:lnTo>
                  <a:lnTo>
                    <a:pt x="1133336" y="67476"/>
                  </a:lnTo>
                  <a:lnTo>
                    <a:pt x="1134339" y="66062"/>
                  </a:lnTo>
                  <a:lnTo>
                    <a:pt x="1135295" y="64248"/>
                  </a:lnTo>
                  <a:lnTo>
                    <a:pt x="1140757" y="48099"/>
                  </a:lnTo>
                  <a:lnTo>
                    <a:pt x="1144370" y="40353"/>
                  </a:lnTo>
                  <a:lnTo>
                    <a:pt x="1146220" y="37906"/>
                  </a:lnTo>
                  <a:lnTo>
                    <a:pt x="1155642" y="28485"/>
                  </a:lnTo>
                  <a:lnTo>
                    <a:pt x="1175182" y="18553"/>
                  </a:lnTo>
                  <a:lnTo>
                    <a:pt x="1176753" y="18227"/>
                  </a:lnTo>
                  <a:lnTo>
                    <a:pt x="1178580" y="18690"/>
                  </a:lnTo>
                  <a:lnTo>
                    <a:pt x="1180556" y="19863"/>
                  </a:lnTo>
                  <a:lnTo>
                    <a:pt x="1185247" y="27088"/>
                  </a:lnTo>
                  <a:lnTo>
                    <a:pt x="1185989" y="27885"/>
                  </a:lnTo>
                  <a:lnTo>
                    <a:pt x="1187106" y="28821"/>
                  </a:lnTo>
                  <a:lnTo>
                    <a:pt x="1188440" y="29700"/>
                  </a:lnTo>
                  <a:lnTo>
                    <a:pt x="1189782" y="30198"/>
                  </a:lnTo>
                  <a:lnTo>
                    <a:pt x="1192526" y="30779"/>
                  </a:lnTo>
                  <a:lnTo>
                    <a:pt x="1193370" y="31859"/>
                  </a:lnTo>
                  <a:lnTo>
                    <a:pt x="1193501" y="33605"/>
                  </a:lnTo>
                  <a:lnTo>
                    <a:pt x="1191914" y="37744"/>
                  </a:lnTo>
                  <a:lnTo>
                    <a:pt x="1190415" y="39965"/>
                  </a:lnTo>
                  <a:lnTo>
                    <a:pt x="1188655" y="41676"/>
                  </a:lnTo>
                  <a:lnTo>
                    <a:pt x="1187344" y="42421"/>
                  </a:lnTo>
                  <a:lnTo>
                    <a:pt x="1185208" y="44008"/>
                  </a:lnTo>
                  <a:lnTo>
                    <a:pt x="1184378" y="45057"/>
                  </a:lnTo>
                  <a:lnTo>
                    <a:pt x="1184593" y="48077"/>
                  </a:lnTo>
                  <a:lnTo>
                    <a:pt x="1184928" y="50476"/>
                  </a:lnTo>
                  <a:lnTo>
                    <a:pt x="1190687" y="69807"/>
                  </a:lnTo>
                  <a:lnTo>
                    <a:pt x="1178859" y="88318"/>
                  </a:lnTo>
                  <a:lnTo>
                    <a:pt x="1172494" y="101530"/>
                  </a:lnTo>
                  <a:lnTo>
                    <a:pt x="1171047" y="103602"/>
                  </a:lnTo>
                  <a:lnTo>
                    <a:pt x="1167174" y="105007"/>
                  </a:lnTo>
                  <a:lnTo>
                    <a:pt x="1165313" y="106021"/>
                  </a:lnTo>
                  <a:lnTo>
                    <a:pt x="1162321" y="108552"/>
                  </a:lnTo>
                  <a:lnTo>
                    <a:pt x="1159498" y="108824"/>
                  </a:lnTo>
                  <a:lnTo>
                    <a:pt x="1151449" y="107620"/>
                  </a:lnTo>
                  <a:lnTo>
                    <a:pt x="1149548" y="107849"/>
                  </a:lnTo>
                  <a:lnTo>
                    <a:pt x="1147854" y="108599"/>
                  </a:lnTo>
                  <a:lnTo>
                    <a:pt x="1146578" y="110110"/>
                  </a:lnTo>
                  <a:lnTo>
                    <a:pt x="1145453" y="112187"/>
                  </a:lnTo>
                  <a:lnTo>
                    <a:pt x="1143223" y="118085"/>
                  </a:lnTo>
                  <a:lnTo>
                    <a:pt x="1142535" y="121766"/>
                  </a:lnTo>
                  <a:lnTo>
                    <a:pt x="1140757" y="137546"/>
                  </a:lnTo>
                  <a:lnTo>
                    <a:pt x="1139897" y="142626"/>
                  </a:lnTo>
                  <a:lnTo>
                    <a:pt x="1139125" y="145936"/>
                  </a:lnTo>
                  <a:lnTo>
                    <a:pt x="1138325" y="147945"/>
                  </a:lnTo>
                  <a:lnTo>
                    <a:pt x="1138191" y="149199"/>
                  </a:lnTo>
                  <a:lnTo>
                    <a:pt x="1138429" y="150888"/>
                  </a:lnTo>
                  <a:lnTo>
                    <a:pt x="1139571" y="153483"/>
                  </a:lnTo>
                  <a:lnTo>
                    <a:pt x="1140577" y="154760"/>
                  </a:lnTo>
                  <a:lnTo>
                    <a:pt x="1141646" y="155593"/>
                  </a:lnTo>
                  <a:lnTo>
                    <a:pt x="1147982" y="157299"/>
                  </a:lnTo>
                  <a:lnTo>
                    <a:pt x="1159491" y="162914"/>
                  </a:lnTo>
                  <a:lnTo>
                    <a:pt x="1167236" y="164893"/>
                  </a:lnTo>
                  <a:lnTo>
                    <a:pt x="1168798" y="165616"/>
                  </a:lnTo>
                  <a:lnTo>
                    <a:pt x="1169437" y="166235"/>
                  </a:lnTo>
                  <a:lnTo>
                    <a:pt x="1168653" y="167521"/>
                  </a:lnTo>
                  <a:lnTo>
                    <a:pt x="1160879" y="172681"/>
                  </a:lnTo>
                  <a:lnTo>
                    <a:pt x="1158502" y="174838"/>
                  </a:lnTo>
                  <a:lnTo>
                    <a:pt x="1157251" y="177770"/>
                  </a:lnTo>
                  <a:lnTo>
                    <a:pt x="1157440" y="179251"/>
                  </a:lnTo>
                  <a:lnTo>
                    <a:pt x="1158004" y="180990"/>
                  </a:lnTo>
                  <a:lnTo>
                    <a:pt x="1158680" y="182585"/>
                  </a:lnTo>
                  <a:lnTo>
                    <a:pt x="1159648" y="185928"/>
                  </a:lnTo>
                  <a:lnTo>
                    <a:pt x="1160210" y="190654"/>
                  </a:lnTo>
                  <a:lnTo>
                    <a:pt x="1159589" y="191854"/>
                  </a:lnTo>
                  <a:lnTo>
                    <a:pt x="1158109" y="192506"/>
                  </a:lnTo>
                  <a:lnTo>
                    <a:pt x="1150297" y="191675"/>
                  </a:lnTo>
                  <a:lnTo>
                    <a:pt x="1139240" y="194651"/>
                  </a:lnTo>
                  <a:lnTo>
                    <a:pt x="1141312" y="200723"/>
                  </a:lnTo>
                  <a:lnTo>
                    <a:pt x="1144639" y="208504"/>
                  </a:lnTo>
                  <a:lnTo>
                    <a:pt x="1145198" y="210479"/>
                  </a:lnTo>
                  <a:lnTo>
                    <a:pt x="1145685" y="213401"/>
                  </a:lnTo>
                  <a:lnTo>
                    <a:pt x="1145756" y="215323"/>
                  </a:lnTo>
                  <a:lnTo>
                    <a:pt x="1145558" y="217093"/>
                  </a:lnTo>
                  <a:lnTo>
                    <a:pt x="1144986" y="218500"/>
                  </a:lnTo>
                  <a:lnTo>
                    <a:pt x="1144140" y="219991"/>
                  </a:lnTo>
                  <a:lnTo>
                    <a:pt x="1143467" y="221013"/>
                  </a:lnTo>
                  <a:lnTo>
                    <a:pt x="1141937" y="224088"/>
                  </a:lnTo>
                  <a:lnTo>
                    <a:pt x="1141576" y="225808"/>
                  </a:lnTo>
                  <a:lnTo>
                    <a:pt x="1142382" y="226342"/>
                  </a:lnTo>
                  <a:lnTo>
                    <a:pt x="1144071" y="226257"/>
                  </a:lnTo>
                  <a:lnTo>
                    <a:pt x="1148289" y="224936"/>
                  </a:lnTo>
                  <a:lnTo>
                    <a:pt x="1153689" y="224329"/>
                  </a:lnTo>
                  <a:lnTo>
                    <a:pt x="1158197" y="224814"/>
                  </a:lnTo>
                  <a:lnTo>
                    <a:pt x="1165306" y="224019"/>
                  </a:lnTo>
                  <a:lnTo>
                    <a:pt x="1190343" y="227978"/>
                  </a:lnTo>
                  <a:lnTo>
                    <a:pt x="1192925" y="229693"/>
                  </a:lnTo>
                  <a:lnTo>
                    <a:pt x="1194091" y="231487"/>
                  </a:lnTo>
                  <a:lnTo>
                    <a:pt x="1193608" y="234184"/>
                  </a:lnTo>
                  <a:lnTo>
                    <a:pt x="1192353" y="237413"/>
                  </a:lnTo>
                  <a:lnTo>
                    <a:pt x="1191833" y="239117"/>
                  </a:lnTo>
                  <a:lnTo>
                    <a:pt x="1191755" y="240431"/>
                  </a:lnTo>
                  <a:lnTo>
                    <a:pt x="1192001" y="241869"/>
                  </a:lnTo>
                  <a:lnTo>
                    <a:pt x="1194886" y="245053"/>
                  </a:lnTo>
                  <a:lnTo>
                    <a:pt x="1204578" y="249420"/>
                  </a:lnTo>
                  <a:lnTo>
                    <a:pt x="1208403" y="255101"/>
                  </a:lnTo>
                  <a:lnTo>
                    <a:pt x="1208780" y="258551"/>
                  </a:lnTo>
                  <a:lnTo>
                    <a:pt x="1208849" y="260871"/>
                  </a:lnTo>
                  <a:lnTo>
                    <a:pt x="1208277" y="262459"/>
                  </a:lnTo>
                  <a:lnTo>
                    <a:pt x="1204455" y="269133"/>
                  </a:lnTo>
                  <a:lnTo>
                    <a:pt x="1204167" y="270029"/>
                  </a:lnTo>
                  <a:lnTo>
                    <a:pt x="1204038" y="271194"/>
                  </a:lnTo>
                  <a:lnTo>
                    <a:pt x="1204276" y="273208"/>
                  </a:lnTo>
                  <a:lnTo>
                    <a:pt x="1207008" y="282388"/>
                  </a:lnTo>
                  <a:lnTo>
                    <a:pt x="1211142" y="292716"/>
                  </a:lnTo>
                  <a:lnTo>
                    <a:pt x="1211446" y="294093"/>
                  </a:lnTo>
                  <a:lnTo>
                    <a:pt x="1211082" y="296260"/>
                  </a:lnTo>
                  <a:lnTo>
                    <a:pt x="1210787" y="297528"/>
                  </a:lnTo>
                  <a:lnTo>
                    <a:pt x="1210388" y="298525"/>
                  </a:lnTo>
                  <a:lnTo>
                    <a:pt x="1209377" y="300192"/>
                  </a:lnTo>
                  <a:lnTo>
                    <a:pt x="1208374" y="301416"/>
                  </a:lnTo>
                  <a:lnTo>
                    <a:pt x="1206379" y="303156"/>
                  </a:lnTo>
                  <a:lnTo>
                    <a:pt x="1204227" y="304466"/>
                  </a:lnTo>
                  <a:lnTo>
                    <a:pt x="1203727" y="304987"/>
                  </a:lnTo>
                  <a:lnTo>
                    <a:pt x="1203499" y="305531"/>
                  </a:lnTo>
                  <a:lnTo>
                    <a:pt x="1203434" y="306149"/>
                  </a:lnTo>
                  <a:lnTo>
                    <a:pt x="1203526" y="307129"/>
                  </a:lnTo>
                  <a:lnTo>
                    <a:pt x="1203556" y="308517"/>
                  </a:lnTo>
                  <a:lnTo>
                    <a:pt x="1203269" y="309369"/>
                  </a:lnTo>
                  <a:lnTo>
                    <a:pt x="1202707" y="310246"/>
                  </a:lnTo>
                  <a:lnTo>
                    <a:pt x="1201930" y="310972"/>
                  </a:lnTo>
                  <a:lnTo>
                    <a:pt x="1201373" y="311643"/>
                  </a:lnTo>
                  <a:lnTo>
                    <a:pt x="1202874" y="313264"/>
                  </a:lnTo>
                  <a:lnTo>
                    <a:pt x="1206057" y="315507"/>
                  </a:lnTo>
                  <a:lnTo>
                    <a:pt x="1214937" y="320091"/>
                  </a:lnTo>
                  <a:lnTo>
                    <a:pt x="1218165" y="320882"/>
                  </a:lnTo>
                  <a:lnTo>
                    <a:pt x="1219760" y="320289"/>
                  </a:lnTo>
                  <a:lnTo>
                    <a:pt x="1219671" y="319074"/>
                  </a:lnTo>
                  <a:lnTo>
                    <a:pt x="1219794" y="318249"/>
                  </a:lnTo>
                  <a:lnTo>
                    <a:pt x="1220024" y="317513"/>
                  </a:lnTo>
                  <a:lnTo>
                    <a:pt x="1220644" y="316372"/>
                  </a:lnTo>
                  <a:lnTo>
                    <a:pt x="1221314" y="315466"/>
                  </a:lnTo>
                  <a:lnTo>
                    <a:pt x="1222146" y="314743"/>
                  </a:lnTo>
                  <a:lnTo>
                    <a:pt x="1223524" y="313951"/>
                  </a:lnTo>
                  <a:lnTo>
                    <a:pt x="1225006" y="313517"/>
                  </a:lnTo>
                  <a:lnTo>
                    <a:pt x="1226811" y="313340"/>
                  </a:lnTo>
                  <a:lnTo>
                    <a:pt x="1228284" y="313423"/>
                  </a:lnTo>
                  <a:lnTo>
                    <a:pt x="1241745" y="319860"/>
                  </a:lnTo>
                  <a:lnTo>
                    <a:pt x="1242160" y="321182"/>
                  </a:lnTo>
                  <a:lnTo>
                    <a:pt x="1241619" y="324320"/>
                  </a:lnTo>
                  <a:lnTo>
                    <a:pt x="1237436" y="339964"/>
                  </a:lnTo>
                  <a:lnTo>
                    <a:pt x="1236853" y="341108"/>
                  </a:lnTo>
                  <a:lnTo>
                    <a:pt x="1235450" y="343390"/>
                  </a:lnTo>
                  <a:lnTo>
                    <a:pt x="1233892" y="345111"/>
                  </a:lnTo>
                  <a:lnTo>
                    <a:pt x="1231338" y="347463"/>
                  </a:lnTo>
                  <a:lnTo>
                    <a:pt x="1230446" y="348514"/>
                  </a:lnTo>
                  <a:lnTo>
                    <a:pt x="1231147" y="349116"/>
                  </a:lnTo>
                  <a:lnTo>
                    <a:pt x="1233223" y="349267"/>
                  </a:lnTo>
                  <a:lnTo>
                    <a:pt x="1242341" y="347919"/>
                  </a:lnTo>
                  <a:lnTo>
                    <a:pt x="1246983" y="348271"/>
                  </a:lnTo>
                  <a:lnTo>
                    <a:pt x="1255286" y="352478"/>
                  </a:lnTo>
                  <a:lnTo>
                    <a:pt x="1256957" y="355281"/>
                  </a:lnTo>
                  <a:lnTo>
                    <a:pt x="1257805" y="357098"/>
                  </a:lnTo>
                  <a:lnTo>
                    <a:pt x="1258277" y="358434"/>
                  </a:lnTo>
                  <a:lnTo>
                    <a:pt x="1258892" y="361223"/>
                  </a:lnTo>
                  <a:lnTo>
                    <a:pt x="1259483" y="365517"/>
                  </a:lnTo>
                  <a:lnTo>
                    <a:pt x="1258621" y="371888"/>
                  </a:lnTo>
                  <a:lnTo>
                    <a:pt x="1253396" y="386676"/>
                  </a:lnTo>
                  <a:lnTo>
                    <a:pt x="1256960" y="387588"/>
                  </a:lnTo>
                  <a:lnTo>
                    <a:pt x="1260642" y="386801"/>
                  </a:lnTo>
                  <a:lnTo>
                    <a:pt x="1266924" y="384188"/>
                  </a:lnTo>
                  <a:lnTo>
                    <a:pt x="1268844" y="383922"/>
                  </a:lnTo>
                  <a:lnTo>
                    <a:pt x="1284621" y="384798"/>
                  </a:lnTo>
                  <a:lnTo>
                    <a:pt x="1292686" y="383637"/>
                  </a:lnTo>
                  <a:lnTo>
                    <a:pt x="1296337" y="382297"/>
                  </a:lnTo>
                  <a:lnTo>
                    <a:pt x="1298597" y="381147"/>
                  </a:lnTo>
                  <a:lnTo>
                    <a:pt x="1300522" y="380523"/>
                  </a:lnTo>
                  <a:lnTo>
                    <a:pt x="1301501" y="380979"/>
                  </a:lnTo>
                  <a:lnTo>
                    <a:pt x="1302635" y="382176"/>
                  </a:lnTo>
                  <a:lnTo>
                    <a:pt x="1301603" y="385649"/>
                  </a:lnTo>
                  <a:lnTo>
                    <a:pt x="1300755" y="387647"/>
                  </a:lnTo>
                  <a:lnTo>
                    <a:pt x="1298908" y="390610"/>
                  </a:lnTo>
                  <a:lnTo>
                    <a:pt x="1295545" y="394849"/>
                  </a:lnTo>
                  <a:lnTo>
                    <a:pt x="1294980" y="396142"/>
                  </a:lnTo>
                  <a:lnTo>
                    <a:pt x="1295126" y="397444"/>
                  </a:lnTo>
                  <a:lnTo>
                    <a:pt x="1296379" y="399322"/>
                  </a:lnTo>
                  <a:lnTo>
                    <a:pt x="1298240" y="399452"/>
                  </a:lnTo>
                  <a:lnTo>
                    <a:pt x="1301129" y="400628"/>
                  </a:lnTo>
                  <a:lnTo>
                    <a:pt x="1302268" y="401441"/>
                  </a:lnTo>
                  <a:lnTo>
                    <a:pt x="1302694" y="402333"/>
                  </a:lnTo>
                  <a:lnTo>
                    <a:pt x="1302519" y="403188"/>
                  </a:lnTo>
                  <a:lnTo>
                    <a:pt x="1299964" y="405754"/>
                  </a:lnTo>
                  <a:lnTo>
                    <a:pt x="1299337" y="407520"/>
                  </a:lnTo>
                  <a:lnTo>
                    <a:pt x="1299025" y="410308"/>
                  </a:lnTo>
                  <a:lnTo>
                    <a:pt x="1299329" y="416210"/>
                  </a:lnTo>
                  <a:lnTo>
                    <a:pt x="1298829" y="420785"/>
                  </a:lnTo>
                  <a:lnTo>
                    <a:pt x="1296647" y="428010"/>
                  </a:lnTo>
                  <a:lnTo>
                    <a:pt x="1293224" y="436329"/>
                  </a:lnTo>
                  <a:lnTo>
                    <a:pt x="1292156" y="438177"/>
                  </a:lnTo>
                  <a:lnTo>
                    <a:pt x="1290146" y="440705"/>
                  </a:lnTo>
                  <a:lnTo>
                    <a:pt x="1288146" y="442451"/>
                  </a:lnTo>
                  <a:lnTo>
                    <a:pt x="1283497" y="445194"/>
                  </a:lnTo>
                  <a:lnTo>
                    <a:pt x="1282442" y="446037"/>
                  </a:lnTo>
                  <a:lnTo>
                    <a:pt x="1281994" y="446650"/>
                  </a:lnTo>
                  <a:lnTo>
                    <a:pt x="1281646" y="448007"/>
                  </a:lnTo>
                  <a:lnTo>
                    <a:pt x="1281117" y="450480"/>
                  </a:lnTo>
                  <a:lnTo>
                    <a:pt x="1280491" y="452038"/>
                  </a:lnTo>
                  <a:lnTo>
                    <a:pt x="1279758" y="453417"/>
                  </a:lnTo>
                  <a:lnTo>
                    <a:pt x="1278695" y="454762"/>
                  </a:lnTo>
                  <a:lnTo>
                    <a:pt x="1277918" y="455416"/>
                  </a:lnTo>
                  <a:lnTo>
                    <a:pt x="1277247" y="456190"/>
                  </a:lnTo>
                  <a:lnTo>
                    <a:pt x="1276796" y="457040"/>
                  </a:lnTo>
                  <a:lnTo>
                    <a:pt x="1276320" y="459576"/>
                  </a:lnTo>
                  <a:lnTo>
                    <a:pt x="1276166" y="462707"/>
                  </a:lnTo>
                  <a:lnTo>
                    <a:pt x="1276276" y="466520"/>
                  </a:lnTo>
                  <a:lnTo>
                    <a:pt x="1277221" y="473391"/>
                  </a:lnTo>
                  <a:lnTo>
                    <a:pt x="1277403" y="476053"/>
                  </a:lnTo>
                  <a:lnTo>
                    <a:pt x="1277213" y="477796"/>
                  </a:lnTo>
                  <a:lnTo>
                    <a:pt x="1276039" y="479197"/>
                  </a:lnTo>
                  <a:lnTo>
                    <a:pt x="1275363" y="480370"/>
                  </a:lnTo>
                  <a:lnTo>
                    <a:pt x="1275058" y="482434"/>
                  </a:lnTo>
                  <a:lnTo>
                    <a:pt x="1275186" y="485009"/>
                  </a:lnTo>
                  <a:lnTo>
                    <a:pt x="1275952" y="489113"/>
                  </a:lnTo>
                  <a:lnTo>
                    <a:pt x="1275483" y="491159"/>
                  </a:lnTo>
                  <a:lnTo>
                    <a:pt x="1274621" y="492506"/>
                  </a:lnTo>
                  <a:lnTo>
                    <a:pt x="1272235" y="493979"/>
                  </a:lnTo>
                  <a:lnTo>
                    <a:pt x="1271231" y="494940"/>
                  </a:lnTo>
                  <a:lnTo>
                    <a:pt x="1270441" y="496319"/>
                  </a:lnTo>
                  <a:lnTo>
                    <a:pt x="1269861" y="498350"/>
                  </a:lnTo>
                  <a:lnTo>
                    <a:pt x="1269543" y="501315"/>
                  </a:lnTo>
                  <a:lnTo>
                    <a:pt x="1269500" y="504330"/>
                  </a:lnTo>
                  <a:lnTo>
                    <a:pt x="1269688" y="506460"/>
                  </a:lnTo>
                  <a:lnTo>
                    <a:pt x="1270160" y="508108"/>
                  </a:lnTo>
                  <a:lnTo>
                    <a:pt x="1270746" y="509416"/>
                  </a:lnTo>
                  <a:lnTo>
                    <a:pt x="1271667" y="510420"/>
                  </a:lnTo>
                  <a:lnTo>
                    <a:pt x="1276964" y="510688"/>
                  </a:lnTo>
                  <a:lnTo>
                    <a:pt x="1293484" y="505775"/>
                  </a:lnTo>
                  <a:lnTo>
                    <a:pt x="1287735" y="515715"/>
                  </a:lnTo>
                  <a:lnTo>
                    <a:pt x="1285389" y="518196"/>
                  </a:lnTo>
                  <a:lnTo>
                    <a:pt x="1259764" y="526311"/>
                  </a:lnTo>
                  <a:lnTo>
                    <a:pt x="1256598" y="528156"/>
                  </a:lnTo>
                  <a:lnTo>
                    <a:pt x="1255147" y="529462"/>
                  </a:lnTo>
                  <a:lnTo>
                    <a:pt x="1255410" y="530265"/>
                  </a:lnTo>
                  <a:lnTo>
                    <a:pt x="1256601" y="531583"/>
                  </a:lnTo>
                  <a:lnTo>
                    <a:pt x="1257308" y="532200"/>
                  </a:lnTo>
                  <a:lnTo>
                    <a:pt x="1261832" y="535385"/>
                  </a:lnTo>
                  <a:lnTo>
                    <a:pt x="1262429" y="535986"/>
                  </a:lnTo>
                  <a:lnTo>
                    <a:pt x="1262748" y="536730"/>
                  </a:lnTo>
                  <a:lnTo>
                    <a:pt x="1262846" y="537602"/>
                  </a:lnTo>
                  <a:lnTo>
                    <a:pt x="1262778" y="538489"/>
                  </a:lnTo>
                  <a:lnTo>
                    <a:pt x="1262544" y="539387"/>
                  </a:lnTo>
                  <a:lnTo>
                    <a:pt x="1261062" y="542733"/>
                  </a:lnTo>
                  <a:lnTo>
                    <a:pt x="1260429" y="544526"/>
                  </a:lnTo>
                  <a:lnTo>
                    <a:pt x="1259730" y="547119"/>
                  </a:lnTo>
                  <a:lnTo>
                    <a:pt x="1258693" y="550103"/>
                  </a:lnTo>
                  <a:lnTo>
                    <a:pt x="1258514" y="551002"/>
                  </a:lnTo>
                  <a:lnTo>
                    <a:pt x="1258336" y="551870"/>
                  </a:lnTo>
                  <a:lnTo>
                    <a:pt x="1257291" y="555446"/>
                  </a:lnTo>
                  <a:lnTo>
                    <a:pt x="1255739" y="559620"/>
                  </a:lnTo>
                  <a:lnTo>
                    <a:pt x="1254102" y="562122"/>
                  </a:lnTo>
                  <a:lnTo>
                    <a:pt x="1252120" y="564384"/>
                  </a:lnTo>
                  <a:lnTo>
                    <a:pt x="1248432" y="567550"/>
                  </a:lnTo>
                  <a:lnTo>
                    <a:pt x="1246685" y="569976"/>
                  </a:lnTo>
                  <a:lnTo>
                    <a:pt x="1245264" y="572731"/>
                  </a:lnTo>
                  <a:lnTo>
                    <a:pt x="1243655" y="576905"/>
                  </a:lnTo>
                  <a:lnTo>
                    <a:pt x="1242467" y="578806"/>
                  </a:lnTo>
                  <a:lnTo>
                    <a:pt x="1241286" y="580209"/>
                  </a:lnTo>
                  <a:lnTo>
                    <a:pt x="1236500" y="582822"/>
                  </a:lnTo>
                  <a:lnTo>
                    <a:pt x="1232003" y="586831"/>
                  </a:lnTo>
                  <a:lnTo>
                    <a:pt x="1229267" y="588797"/>
                  </a:lnTo>
                  <a:lnTo>
                    <a:pt x="1225496" y="589889"/>
                  </a:lnTo>
                  <a:lnTo>
                    <a:pt x="1218470" y="594208"/>
                  </a:lnTo>
                  <a:lnTo>
                    <a:pt x="1216733" y="595777"/>
                  </a:lnTo>
                  <a:lnTo>
                    <a:pt x="1215383" y="597262"/>
                  </a:lnTo>
                  <a:lnTo>
                    <a:pt x="1214523" y="599155"/>
                  </a:lnTo>
                  <a:lnTo>
                    <a:pt x="1213884" y="601079"/>
                  </a:lnTo>
                  <a:lnTo>
                    <a:pt x="1213353" y="603111"/>
                  </a:lnTo>
                  <a:lnTo>
                    <a:pt x="1213228" y="603995"/>
                  </a:lnTo>
                  <a:lnTo>
                    <a:pt x="1213201" y="605589"/>
                  </a:lnTo>
                  <a:lnTo>
                    <a:pt x="1213232" y="607098"/>
                  </a:lnTo>
                  <a:lnTo>
                    <a:pt x="1213163" y="607895"/>
                  </a:lnTo>
                  <a:lnTo>
                    <a:pt x="1212958" y="609163"/>
                  </a:lnTo>
                  <a:lnTo>
                    <a:pt x="1212602" y="610635"/>
                  </a:lnTo>
                  <a:lnTo>
                    <a:pt x="1211727" y="613429"/>
                  </a:lnTo>
                  <a:lnTo>
                    <a:pt x="1210882" y="614390"/>
                  </a:lnTo>
                  <a:lnTo>
                    <a:pt x="1210046" y="614849"/>
                  </a:lnTo>
                  <a:lnTo>
                    <a:pt x="1205920" y="613789"/>
                  </a:lnTo>
                  <a:lnTo>
                    <a:pt x="1204083" y="614601"/>
                  </a:lnTo>
                  <a:lnTo>
                    <a:pt x="1191295" y="624400"/>
                  </a:lnTo>
                  <a:lnTo>
                    <a:pt x="1189797" y="624715"/>
                  </a:lnTo>
                  <a:lnTo>
                    <a:pt x="1186979" y="624681"/>
                  </a:lnTo>
                  <a:lnTo>
                    <a:pt x="1173766" y="621785"/>
                  </a:lnTo>
                  <a:lnTo>
                    <a:pt x="1167112" y="615943"/>
                  </a:lnTo>
                  <a:lnTo>
                    <a:pt x="1165443" y="613534"/>
                  </a:lnTo>
                  <a:lnTo>
                    <a:pt x="1165292" y="612733"/>
                  </a:lnTo>
                  <a:lnTo>
                    <a:pt x="1165253" y="611874"/>
                  </a:lnTo>
                  <a:lnTo>
                    <a:pt x="1165801" y="606121"/>
                  </a:lnTo>
                  <a:lnTo>
                    <a:pt x="1165981" y="605342"/>
                  </a:lnTo>
                  <a:lnTo>
                    <a:pt x="1166224" y="604178"/>
                  </a:lnTo>
                  <a:lnTo>
                    <a:pt x="1165606" y="598697"/>
                  </a:lnTo>
                  <a:lnTo>
                    <a:pt x="1163511" y="595525"/>
                  </a:lnTo>
                  <a:lnTo>
                    <a:pt x="1162213" y="594083"/>
                  </a:lnTo>
                  <a:lnTo>
                    <a:pt x="1160954" y="593527"/>
                  </a:lnTo>
                  <a:lnTo>
                    <a:pt x="1159241" y="593615"/>
                  </a:lnTo>
                  <a:lnTo>
                    <a:pt x="1158409" y="593776"/>
                  </a:lnTo>
                  <a:lnTo>
                    <a:pt x="1153309" y="591020"/>
                  </a:lnTo>
                  <a:lnTo>
                    <a:pt x="1146458" y="585552"/>
                  </a:lnTo>
                  <a:lnTo>
                    <a:pt x="1143342" y="583987"/>
                  </a:lnTo>
                  <a:lnTo>
                    <a:pt x="1141258" y="583281"/>
                  </a:lnTo>
                  <a:lnTo>
                    <a:pt x="1135517" y="586155"/>
                  </a:lnTo>
                  <a:lnTo>
                    <a:pt x="1120745" y="589704"/>
                  </a:lnTo>
                  <a:lnTo>
                    <a:pt x="1102045" y="598647"/>
                  </a:lnTo>
                  <a:lnTo>
                    <a:pt x="1100688" y="600170"/>
                  </a:lnTo>
                  <a:lnTo>
                    <a:pt x="1100112" y="601297"/>
                  </a:lnTo>
                  <a:lnTo>
                    <a:pt x="1099586" y="602689"/>
                  </a:lnTo>
                  <a:lnTo>
                    <a:pt x="1099037" y="605161"/>
                  </a:lnTo>
                  <a:lnTo>
                    <a:pt x="1099004" y="606699"/>
                  </a:lnTo>
                  <a:lnTo>
                    <a:pt x="1099257" y="607826"/>
                  </a:lnTo>
                  <a:lnTo>
                    <a:pt x="1099735" y="608753"/>
                  </a:lnTo>
                  <a:lnTo>
                    <a:pt x="1102736" y="613221"/>
                  </a:lnTo>
                  <a:lnTo>
                    <a:pt x="1103214" y="614147"/>
                  </a:lnTo>
                  <a:lnTo>
                    <a:pt x="1103999" y="616232"/>
                  </a:lnTo>
                  <a:lnTo>
                    <a:pt x="1104499" y="618785"/>
                  </a:lnTo>
                  <a:lnTo>
                    <a:pt x="1105051" y="624162"/>
                  </a:lnTo>
                  <a:lnTo>
                    <a:pt x="1105138" y="625272"/>
                  </a:lnTo>
                  <a:lnTo>
                    <a:pt x="1104861" y="630617"/>
                  </a:lnTo>
                  <a:lnTo>
                    <a:pt x="1104945" y="631889"/>
                  </a:lnTo>
                  <a:lnTo>
                    <a:pt x="1105204" y="632724"/>
                  </a:lnTo>
                  <a:lnTo>
                    <a:pt x="1105691" y="633294"/>
                  </a:lnTo>
                  <a:lnTo>
                    <a:pt x="1106402" y="633634"/>
                  </a:lnTo>
                  <a:lnTo>
                    <a:pt x="1113806" y="634879"/>
                  </a:lnTo>
                  <a:lnTo>
                    <a:pt x="1114734" y="635431"/>
                  </a:lnTo>
                  <a:lnTo>
                    <a:pt x="1115712" y="636308"/>
                  </a:lnTo>
                  <a:lnTo>
                    <a:pt x="1116725" y="638162"/>
                  </a:lnTo>
                  <a:lnTo>
                    <a:pt x="1116629" y="640170"/>
                  </a:lnTo>
                  <a:lnTo>
                    <a:pt x="1115860" y="642652"/>
                  </a:lnTo>
                  <a:lnTo>
                    <a:pt x="1113994" y="647328"/>
                  </a:lnTo>
                  <a:lnTo>
                    <a:pt x="1112629" y="649149"/>
                  </a:lnTo>
                  <a:lnTo>
                    <a:pt x="1111318" y="650112"/>
                  </a:lnTo>
                  <a:lnTo>
                    <a:pt x="1096479" y="650542"/>
                  </a:lnTo>
                  <a:lnTo>
                    <a:pt x="1092799" y="651885"/>
                  </a:lnTo>
                  <a:lnTo>
                    <a:pt x="1083615" y="658607"/>
                  </a:lnTo>
                  <a:lnTo>
                    <a:pt x="1082779" y="658914"/>
                  </a:lnTo>
                  <a:lnTo>
                    <a:pt x="1081891" y="659013"/>
                  </a:lnTo>
                  <a:lnTo>
                    <a:pt x="1081006" y="658963"/>
                  </a:lnTo>
                  <a:lnTo>
                    <a:pt x="1073534" y="656422"/>
                  </a:lnTo>
                  <a:lnTo>
                    <a:pt x="1071819" y="655542"/>
                  </a:lnTo>
                  <a:lnTo>
                    <a:pt x="1070004" y="654999"/>
                  </a:lnTo>
                  <a:lnTo>
                    <a:pt x="1068185" y="654664"/>
                  </a:lnTo>
                  <a:lnTo>
                    <a:pt x="1066138" y="654618"/>
                  </a:lnTo>
                  <a:lnTo>
                    <a:pt x="1061640" y="655287"/>
                  </a:lnTo>
                  <a:lnTo>
                    <a:pt x="1053112" y="657934"/>
                  </a:lnTo>
                  <a:lnTo>
                    <a:pt x="1045656" y="658798"/>
                  </a:lnTo>
                  <a:lnTo>
                    <a:pt x="1039521" y="658360"/>
                  </a:lnTo>
                  <a:lnTo>
                    <a:pt x="1037073" y="658894"/>
                  </a:lnTo>
                  <a:lnTo>
                    <a:pt x="1028553" y="662569"/>
                  </a:lnTo>
                  <a:lnTo>
                    <a:pt x="1021874" y="664064"/>
                  </a:lnTo>
                  <a:lnTo>
                    <a:pt x="1020471" y="664845"/>
                  </a:lnTo>
                  <a:lnTo>
                    <a:pt x="1019732" y="665626"/>
                  </a:lnTo>
                  <a:lnTo>
                    <a:pt x="1019652" y="666643"/>
                  </a:lnTo>
                  <a:lnTo>
                    <a:pt x="1017347" y="670403"/>
                  </a:lnTo>
                  <a:lnTo>
                    <a:pt x="1013307" y="672551"/>
                  </a:lnTo>
                  <a:lnTo>
                    <a:pt x="1010352" y="674873"/>
                  </a:lnTo>
                  <a:lnTo>
                    <a:pt x="1010111" y="675666"/>
                  </a:lnTo>
                  <a:lnTo>
                    <a:pt x="1010036" y="676463"/>
                  </a:lnTo>
                  <a:lnTo>
                    <a:pt x="1009796" y="677256"/>
                  </a:lnTo>
                  <a:lnTo>
                    <a:pt x="1009255" y="678956"/>
                  </a:lnTo>
                  <a:lnTo>
                    <a:pt x="1008169" y="680320"/>
                  </a:lnTo>
                  <a:lnTo>
                    <a:pt x="996191" y="691926"/>
                  </a:lnTo>
                  <a:lnTo>
                    <a:pt x="988219" y="701823"/>
                  </a:lnTo>
                  <a:lnTo>
                    <a:pt x="986192" y="705216"/>
                  </a:lnTo>
                  <a:lnTo>
                    <a:pt x="982276" y="713144"/>
                  </a:lnTo>
                  <a:lnTo>
                    <a:pt x="981557" y="715254"/>
                  </a:lnTo>
                  <a:lnTo>
                    <a:pt x="981305" y="716402"/>
                  </a:lnTo>
                  <a:lnTo>
                    <a:pt x="981396" y="717201"/>
                  </a:lnTo>
                  <a:lnTo>
                    <a:pt x="981654" y="717978"/>
                  </a:lnTo>
                  <a:lnTo>
                    <a:pt x="982134" y="718728"/>
                  </a:lnTo>
                  <a:lnTo>
                    <a:pt x="982782" y="719468"/>
                  </a:lnTo>
                  <a:lnTo>
                    <a:pt x="984355" y="720883"/>
                  </a:lnTo>
                  <a:lnTo>
                    <a:pt x="986590" y="722506"/>
                  </a:lnTo>
                  <a:lnTo>
                    <a:pt x="987833" y="723810"/>
                  </a:lnTo>
                  <a:lnTo>
                    <a:pt x="988147" y="724571"/>
                  </a:lnTo>
                  <a:lnTo>
                    <a:pt x="988350" y="725329"/>
                  </a:lnTo>
                  <a:lnTo>
                    <a:pt x="988681" y="727628"/>
                  </a:lnTo>
                  <a:lnTo>
                    <a:pt x="989079" y="729487"/>
                  </a:lnTo>
                  <a:lnTo>
                    <a:pt x="989336" y="730292"/>
                  </a:lnTo>
                  <a:lnTo>
                    <a:pt x="989705" y="731098"/>
                  </a:lnTo>
                  <a:lnTo>
                    <a:pt x="990205" y="731835"/>
                  </a:lnTo>
                  <a:lnTo>
                    <a:pt x="990910" y="732459"/>
                  </a:lnTo>
                  <a:lnTo>
                    <a:pt x="992447" y="733207"/>
                  </a:lnTo>
                  <a:lnTo>
                    <a:pt x="995760" y="733911"/>
                  </a:lnTo>
                  <a:lnTo>
                    <a:pt x="997482" y="733879"/>
                  </a:lnTo>
                  <a:lnTo>
                    <a:pt x="998543" y="733624"/>
                  </a:lnTo>
                  <a:lnTo>
                    <a:pt x="999502" y="733028"/>
                  </a:lnTo>
                  <a:lnTo>
                    <a:pt x="1000361" y="731954"/>
                  </a:lnTo>
                  <a:lnTo>
                    <a:pt x="1002340" y="728218"/>
                  </a:lnTo>
                  <a:lnTo>
                    <a:pt x="1002683" y="727798"/>
                  </a:lnTo>
                  <a:lnTo>
                    <a:pt x="1003251" y="727265"/>
                  </a:lnTo>
                  <a:lnTo>
                    <a:pt x="1004041" y="726782"/>
                  </a:lnTo>
                  <a:lnTo>
                    <a:pt x="1005830" y="726250"/>
                  </a:lnTo>
                  <a:lnTo>
                    <a:pt x="1013186" y="725793"/>
                  </a:lnTo>
                  <a:lnTo>
                    <a:pt x="1020504" y="723779"/>
                  </a:lnTo>
                  <a:lnTo>
                    <a:pt x="1028517" y="718147"/>
                  </a:lnTo>
                  <a:lnTo>
                    <a:pt x="1030200" y="717387"/>
                  </a:lnTo>
                  <a:lnTo>
                    <a:pt x="1031834" y="717101"/>
                  </a:lnTo>
                  <a:lnTo>
                    <a:pt x="1032604" y="717370"/>
                  </a:lnTo>
                  <a:lnTo>
                    <a:pt x="1033370" y="717846"/>
                  </a:lnTo>
                  <a:lnTo>
                    <a:pt x="1033908" y="718537"/>
                  </a:lnTo>
                  <a:lnTo>
                    <a:pt x="1034224" y="719315"/>
                  </a:lnTo>
                  <a:lnTo>
                    <a:pt x="1034369" y="720189"/>
                  </a:lnTo>
                  <a:lnTo>
                    <a:pt x="1034181" y="721147"/>
                  </a:lnTo>
                  <a:lnTo>
                    <a:pt x="1032816" y="724943"/>
                  </a:lnTo>
                  <a:lnTo>
                    <a:pt x="1032689" y="725634"/>
                  </a:lnTo>
                  <a:lnTo>
                    <a:pt x="1032784" y="726286"/>
                  </a:lnTo>
                  <a:lnTo>
                    <a:pt x="1033384" y="726743"/>
                  </a:lnTo>
                  <a:lnTo>
                    <a:pt x="1036125" y="728241"/>
                  </a:lnTo>
                  <a:lnTo>
                    <a:pt x="1036663" y="728965"/>
                  </a:lnTo>
                  <a:lnTo>
                    <a:pt x="1036875" y="729413"/>
                  </a:lnTo>
                  <a:lnTo>
                    <a:pt x="1038480" y="736767"/>
                  </a:lnTo>
                  <a:lnTo>
                    <a:pt x="1038825" y="738667"/>
                  </a:lnTo>
                  <a:lnTo>
                    <a:pt x="1038911" y="739762"/>
                  </a:lnTo>
                  <a:lnTo>
                    <a:pt x="1040853" y="749444"/>
                  </a:lnTo>
                  <a:lnTo>
                    <a:pt x="1041072" y="751991"/>
                  </a:lnTo>
                  <a:lnTo>
                    <a:pt x="1042359" y="758880"/>
                  </a:lnTo>
                  <a:lnTo>
                    <a:pt x="1042563" y="759653"/>
                  </a:lnTo>
                  <a:lnTo>
                    <a:pt x="1042658" y="760364"/>
                  </a:lnTo>
                  <a:lnTo>
                    <a:pt x="1043198" y="763482"/>
                  </a:lnTo>
                  <a:lnTo>
                    <a:pt x="1043384" y="765066"/>
                  </a:lnTo>
                  <a:lnTo>
                    <a:pt x="1043449" y="767093"/>
                  </a:lnTo>
                  <a:lnTo>
                    <a:pt x="1043255" y="770681"/>
                  </a:lnTo>
                  <a:lnTo>
                    <a:pt x="1042937" y="772432"/>
                  </a:lnTo>
                  <a:lnTo>
                    <a:pt x="1042465" y="773604"/>
                  </a:lnTo>
                  <a:lnTo>
                    <a:pt x="1030604" y="786279"/>
                  </a:lnTo>
                  <a:lnTo>
                    <a:pt x="1023124" y="796007"/>
                  </a:lnTo>
                  <a:lnTo>
                    <a:pt x="1022369" y="797333"/>
                  </a:lnTo>
                  <a:lnTo>
                    <a:pt x="1022296" y="798056"/>
                  </a:lnTo>
                  <a:lnTo>
                    <a:pt x="1022278" y="798839"/>
                  </a:lnTo>
                  <a:lnTo>
                    <a:pt x="1022425" y="799654"/>
                  </a:lnTo>
                  <a:lnTo>
                    <a:pt x="1022741" y="800432"/>
                  </a:lnTo>
                  <a:lnTo>
                    <a:pt x="1025682" y="805556"/>
                  </a:lnTo>
                  <a:lnTo>
                    <a:pt x="1026146" y="807118"/>
                  </a:lnTo>
                  <a:lnTo>
                    <a:pt x="1026249" y="809855"/>
                  </a:lnTo>
                  <a:lnTo>
                    <a:pt x="1025826" y="811235"/>
                  </a:lnTo>
                  <a:lnTo>
                    <a:pt x="1025137" y="812135"/>
                  </a:lnTo>
                  <a:lnTo>
                    <a:pt x="1015892" y="816868"/>
                  </a:lnTo>
                  <a:lnTo>
                    <a:pt x="1011066" y="820669"/>
                  </a:lnTo>
                  <a:lnTo>
                    <a:pt x="1010221" y="821076"/>
                  </a:lnTo>
                  <a:lnTo>
                    <a:pt x="1009270" y="821233"/>
                  </a:lnTo>
                  <a:lnTo>
                    <a:pt x="1008382" y="821106"/>
                  </a:lnTo>
                  <a:lnTo>
                    <a:pt x="997248" y="817834"/>
                  </a:lnTo>
                  <a:lnTo>
                    <a:pt x="960469" y="817067"/>
                  </a:lnTo>
                  <a:lnTo>
                    <a:pt x="958842" y="821813"/>
                  </a:lnTo>
                  <a:lnTo>
                    <a:pt x="960051" y="824566"/>
                  </a:lnTo>
                  <a:lnTo>
                    <a:pt x="961441" y="826819"/>
                  </a:lnTo>
                  <a:lnTo>
                    <a:pt x="963816" y="831966"/>
                  </a:lnTo>
                  <a:lnTo>
                    <a:pt x="964589" y="834380"/>
                  </a:lnTo>
                  <a:lnTo>
                    <a:pt x="964823" y="836145"/>
                  </a:lnTo>
                  <a:lnTo>
                    <a:pt x="963926" y="838473"/>
                  </a:lnTo>
                  <a:lnTo>
                    <a:pt x="963507" y="841772"/>
                  </a:lnTo>
                  <a:lnTo>
                    <a:pt x="964026" y="845422"/>
                  </a:lnTo>
                  <a:lnTo>
                    <a:pt x="965943" y="853247"/>
                  </a:lnTo>
                  <a:lnTo>
                    <a:pt x="966529" y="856501"/>
                  </a:lnTo>
                  <a:lnTo>
                    <a:pt x="966637" y="858793"/>
                  </a:lnTo>
                  <a:lnTo>
                    <a:pt x="964133" y="862899"/>
                  </a:lnTo>
                  <a:lnTo>
                    <a:pt x="960167" y="867378"/>
                  </a:lnTo>
                  <a:lnTo>
                    <a:pt x="959641" y="868281"/>
                  </a:lnTo>
                  <a:lnTo>
                    <a:pt x="958463" y="870644"/>
                  </a:lnTo>
                  <a:lnTo>
                    <a:pt x="957091" y="874068"/>
                  </a:lnTo>
                  <a:lnTo>
                    <a:pt x="955271" y="877510"/>
                  </a:lnTo>
                  <a:lnTo>
                    <a:pt x="954373" y="879793"/>
                  </a:lnTo>
                  <a:lnTo>
                    <a:pt x="953845" y="880784"/>
                  </a:lnTo>
                  <a:lnTo>
                    <a:pt x="953323" y="881538"/>
                  </a:lnTo>
                  <a:lnTo>
                    <a:pt x="952528" y="882022"/>
                  </a:lnTo>
                  <a:lnTo>
                    <a:pt x="951683" y="882324"/>
                  </a:lnTo>
                  <a:lnTo>
                    <a:pt x="948820" y="882899"/>
                  </a:lnTo>
                  <a:lnTo>
                    <a:pt x="946404" y="885555"/>
                  </a:lnTo>
                  <a:lnTo>
                    <a:pt x="941591" y="895775"/>
                  </a:lnTo>
                  <a:lnTo>
                    <a:pt x="938407" y="902047"/>
                  </a:lnTo>
                  <a:lnTo>
                    <a:pt x="938151" y="903252"/>
                  </a:lnTo>
                  <a:lnTo>
                    <a:pt x="937850" y="906142"/>
                  </a:lnTo>
                  <a:lnTo>
                    <a:pt x="937497" y="915179"/>
                  </a:lnTo>
                  <a:lnTo>
                    <a:pt x="936765" y="917481"/>
                  </a:lnTo>
                  <a:lnTo>
                    <a:pt x="935837" y="918727"/>
                  </a:lnTo>
                  <a:lnTo>
                    <a:pt x="934943" y="918688"/>
                  </a:lnTo>
                  <a:lnTo>
                    <a:pt x="930892" y="917544"/>
                  </a:lnTo>
                  <a:lnTo>
                    <a:pt x="928764" y="917663"/>
                  </a:lnTo>
                  <a:lnTo>
                    <a:pt x="922542" y="921665"/>
                  </a:lnTo>
                  <a:lnTo>
                    <a:pt x="912727" y="930767"/>
                  </a:lnTo>
                  <a:lnTo>
                    <a:pt x="911330" y="932738"/>
                  </a:lnTo>
                  <a:lnTo>
                    <a:pt x="911531" y="935581"/>
                  </a:lnTo>
                  <a:lnTo>
                    <a:pt x="911513" y="938256"/>
                  </a:lnTo>
                  <a:lnTo>
                    <a:pt x="911027" y="939649"/>
                  </a:lnTo>
                  <a:lnTo>
                    <a:pt x="910386" y="940576"/>
                  </a:lnTo>
                  <a:lnTo>
                    <a:pt x="902763" y="946337"/>
                  </a:lnTo>
                  <a:lnTo>
                    <a:pt x="900718" y="947404"/>
                  </a:lnTo>
                  <a:lnTo>
                    <a:pt x="899078" y="947978"/>
                  </a:lnTo>
                  <a:lnTo>
                    <a:pt x="894377" y="947919"/>
                  </a:lnTo>
                  <a:lnTo>
                    <a:pt x="889150" y="948672"/>
                  </a:lnTo>
                  <a:lnTo>
                    <a:pt x="883233" y="947409"/>
                  </a:lnTo>
                  <a:lnTo>
                    <a:pt x="881207" y="945811"/>
                  </a:lnTo>
                  <a:lnTo>
                    <a:pt x="878402" y="938309"/>
                  </a:lnTo>
                  <a:lnTo>
                    <a:pt x="877431" y="937039"/>
                  </a:lnTo>
                  <a:lnTo>
                    <a:pt x="876110" y="936291"/>
                  </a:lnTo>
                  <a:lnTo>
                    <a:pt x="871742" y="936402"/>
                  </a:lnTo>
                  <a:lnTo>
                    <a:pt x="870270" y="936948"/>
                  </a:lnTo>
                  <a:lnTo>
                    <a:pt x="869188" y="937628"/>
                  </a:lnTo>
                  <a:lnTo>
                    <a:pt x="864662" y="943083"/>
                  </a:lnTo>
                  <a:lnTo>
                    <a:pt x="848672" y="956756"/>
                  </a:lnTo>
                  <a:lnTo>
                    <a:pt x="847918" y="957619"/>
                  </a:lnTo>
                  <a:lnTo>
                    <a:pt x="846273" y="960187"/>
                  </a:lnTo>
                  <a:lnTo>
                    <a:pt x="845404" y="961136"/>
                  </a:lnTo>
                  <a:lnTo>
                    <a:pt x="838237" y="965961"/>
                  </a:lnTo>
                  <a:lnTo>
                    <a:pt x="837600" y="966651"/>
                  </a:lnTo>
                  <a:lnTo>
                    <a:pt x="837184" y="967453"/>
                  </a:lnTo>
                  <a:lnTo>
                    <a:pt x="834384" y="974730"/>
                  </a:lnTo>
                  <a:lnTo>
                    <a:pt x="816591" y="989379"/>
                  </a:lnTo>
                  <a:lnTo>
                    <a:pt x="814678" y="991388"/>
                  </a:lnTo>
                  <a:lnTo>
                    <a:pt x="814374" y="992147"/>
                  </a:lnTo>
                  <a:lnTo>
                    <a:pt x="814177" y="993073"/>
                  </a:lnTo>
                  <a:lnTo>
                    <a:pt x="814151" y="993915"/>
                  </a:lnTo>
                  <a:lnTo>
                    <a:pt x="814353" y="994631"/>
                  </a:lnTo>
                  <a:lnTo>
                    <a:pt x="814780" y="995325"/>
                  </a:lnTo>
                  <a:lnTo>
                    <a:pt x="815546" y="995941"/>
                  </a:lnTo>
                  <a:lnTo>
                    <a:pt x="816262" y="996347"/>
                  </a:lnTo>
                  <a:lnTo>
                    <a:pt x="816918" y="996900"/>
                  </a:lnTo>
                  <a:lnTo>
                    <a:pt x="817288" y="997621"/>
                  </a:lnTo>
                  <a:lnTo>
                    <a:pt x="817376" y="998423"/>
                  </a:lnTo>
                  <a:lnTo>
                    <a:pt x="817157" y="1000042"/>
                  </a:lnTo>
                  <a:lnTo>
                    <a:pt x="817190" y="1000781"/>
                  </a:lnTo>
                  <a:lnTo>
                    <a:pt x="817559" y="1001561"/>
                  </a:lnTo>
                  <a:lnTo>
                    <a:pt x="818263" y="1002382"/>
                  </a:lnTo>
                  <a:lnTo>
                    <a:pt x="826164" y="1008778"/>
                  </a:lnTo>
                  <a:lnTo>
                    <a:pt x="827680" y="1010568"/>
                  </a:lnTo>
                  <a:lnTo>
                    <a:pt x="828160" y="1011382"/>
                  </a:lnTo>
                  <a:lnTo>
                    <a:pt x="828581" y="1012281"/>
                  </a:lnTo>
                  <a:lnTo>
                    <a:pt x="828776" y="1013263"/>
                  </a:lnTo>
                  <a:lnTo>
                    <a:pt x="828800" y="1014301"/>
                  </a:lnTo>
                  <a:lnTo>
                    <a:pt x="826322" y="1029216"/>
                  </a:lnTo>
                  <a:lnTo>
                    <a:pt x="825227" y="1033764"/>
                  </a:lnTo>
                  <a:lnTo>
                    <a:pt x="824343" y="1035127"/>
                  </a:lnTo>
                  <a:lnTo>
                    <a:pt x="823141" y="1035845"/>
                  </a:lnTo>
                  <a:lnTo>
                    <a:pt x="819394" y="1036512"/>
                  </a:lnTo>
                  <a:lnTo>
                    <a:pt x="817774" y="1038058"/>
                  </a:lnTo>
                  <a:lnTo>
                    <a:pt x="816724" y="1039267"/>
                  </a:lnTo>
                  <a:lnTo>
                    <a:pt x="813056" y="1047017"/>
                  </a:lnTo>
                  <a:lnTo>
                    <a:pt x="803205" y="1040410"/>
                  </a:lnTo>
                  <a:lnTo>
                    <a:pt x="799183" y="1039084"/>
                  </a:lnTo>
                  <a:lnTo>
                    <a:pt x="796988" y="1039206"/>
                  </a:lnTo>
                  <a:lnTo>
                    <a:pt x="787818" y="1043081"/>
                  </a:lnTo>
                  <a:lnTo>
                    <a:pt x="785900" y="1043286"/>
                  </a:lnTo>
                  <a:lnTo>
                    <a:pt x="784868" y="1042190"/>
                  </a:lnTo>
                  <a:lnTo>
                    <a:pt x="784393" y="1037767"/>
                  </a:lnTo>
                  <a:lnTo>
                    <a:pt x="783706" y="1034669"/>
                  </a:lnTo>
                  <a:lnTo>
                    <a:pt x="783038" y="1032726"/>
                  </a:lnTo>
                  <a:lnTo>
                    <a:pt x="777362" y="1021867"/>
                  </a:lnTo>
                  <a:lnTo>
                    <a:pt x="762713" y="1001363"/>
                  </a:lnTo>
                  <a:lnTo>
                    <a:pt x="759233" y="994062"/>
                  </a:lnTo>
                  <a:lnTo>
                    <a:pt x="759093" y="991543"/>
                  </a:lnTo>
                  <a:lnTo>
                    <a:pt x="759508" y="987490"/>
                  </a:lnTo>
                  <a:lnTo>
                    <a:pt x="760584" y="982101"/>
                  </a:lnTo>
                  <a:lnTo>
                    <a:pt x="760801" y="977258"/>
                  </a:lnTo>
                  <a:lnTo>
                    <a:pt x="760330" y="972909"/>
                  </a:lnTo>
                  <a:lnTo>
                    <a:pt x="758627" y="963463"/>
                  </a:lnTo>
                  <a:lnTo>
                    <a:pt x="757570" y="959880"/>
                  </a:lnTo>
                  <a:lnTo>
                    <a:pt x="756524" y="957642"/>
                  </a:lnTo>
                  <a:lnTo>
                    <a:pt x="755581" y="957357"/>
                  </a:lnTo>
                  <a:lnTo>
                    <a:pt x="754573" y="957354"/>
                  </a:lnTo>
                  <a:lnTo>
                    <a:pt x="753556" y="957615"/>
                  </a:lnTo>
                  <a:lnTo>
                    <a:pt x="748827" y="959955"/>
                  </a:lnTo>
                  <a:lnTo>
                    <a:pt x="747868" y="960173"/>
                  </a:lnTo>
                  <a:lnTo>
                    <a:pt x="746412" y="960155"/>
                  </a:lnTo>
                  <a:lnTo>
                    <a:pt x="743564" y="958224"/>
                  </a:lnTo>
                  <a:lnTo>
                    <a:pt x="739855" y="954727"/>
                  </a:lnTo>
                  <a:lnTo>
                    <a:pt x="729312" y="942105"/>
                  </a:lnTo>
                  <a:lnTo>
                    <a:pt x="726546" y="939511"/>
                  </a:lnTo>
                  <a:lnTo>
                    <a:pt x="717136" y="935900"/>
                  </a:lnTo>
                  <a:lnTo>
                    <a:pt x="713852" y="933774"/>
                  </a:lnTo>
                  <a:lnTo>
                    <a:pt x="712564" y="932192"/>
                  </a:lnTo>
                  <a:lnTo>
                    <a:pt x="712067" y="930399"/>
                  </a:lnTo>
                  <a:lnTo>
                    <a:pt x="712354" y="928604"/>
                  </a:lnTo>
                  <a:lnTo>
                    <a:pt x="713078" y="925510"/>
                  </a:lnTo>
                  <a:lnTo>
                    <a:pt x="714007" y="922984"/>
                  </a:lnTo>
                  <a:lnTo>
                    <a:pt x="715095" y="920658"/>
                  </a:lnTo>
                  <a:lnTo>
                    <a:pt x="716841" y="915543"/>
                  </a:lnTo>
                  <a:lnTo>
                    <a:pt x="718299" y="907431"/>
                  </a:lnTo>
                  <a:lnTo>
                    <a:pt x="697602" y="900842"/>
                  </a:lnTo>
                  <a:lnTo>
                    <a:pt x="692862" y="902063"/>
                  </a:lnTo>
                  <a:lnTo>
                    <a:pt x="681282" y="912496"/>
                  </a:lnTo>
                  <a:lnTo>
                    <a:pt x="680514" y="915160"/>
                  </a:lnTo>
                  <a:lnTo>
                    <a:pt x="679819" y="918890"/>
                  </a:lnTo>
                  <a:lnTo>
                    <a:pt x="680647" y="933059"/>
                  </a:lnTo>
                  <a:lnTo>
                    <a:pt x="681049" y="935869"/>
                  </a:lnTo>
                  <a:lnTo>
                    <a:pt x="681557" y="937795"/>
                  </a:lnTo>
                  <a:lnTo>
                    <a:pt x="682229" y="939326"/>
                  </a:lnTo>
                  <a:lnTo>
                    <a:pt x="683310" y="940402"/>
                  </a:lnTo>
                  <a:lnTo>
                    <a:pt x="684084" y="942234"/>
                  </a:lnTo>
                  <a:lnTo>
                    <a:pt x="684770" y="944920"/>
                  </a:lnTo>
                  <a:lnTo>
                    <a:pt x="684825" y="951164"/>
                  </a:lnTo>
                  <a:lnTo>
                    <a:pt x="684394" y="953795"/>
                  </a:lnTo>
                  <a:lnTo>
                    <a:pt x="683383" y="955400"/>
                  </a:lnTo>
                  <a:lnTo>
                    <a:pt x="682539" y="955518"/>
                  </a:lnTo>
                  <a:lnTo>
                    <a:pt x="681814" y="955402"/>
                  </a:lnTo>
                  <a:lnTo>
                    <a:pt x="673744" y="951913"/>
                  </a:lnTo>
                  <a:lnTo>
                    <a:pt x="672841" y="952087"/>
                  </a:lnTo>
                  <a:lnTo>
                    <a:pt x="671409" y="952952"/>
                  </a:lnTo>
                  <a:lnTo>
                    <a:pt x="665502" y="959714"/>
                  </a:lnTo>
                  <a:lnTo>
                    <a:pt x="663360" y="961572"/>
                  </a:lnTo>
                  <a:lnTo>
                    <a:pt x="649602" y="969325"/>
                  </a:lnTo>
                  <a:lnTo>
                    <a:pt x="655954" y="976394"/>
                  </a:lnTo>
                  <a:lnTo>
                    <a:pt x="657559" y="979961"/>
                  </a:lnTo>
                  <a:lnTo>
                    <a:pt x="657749" y="982406"/>
                  </a:lnTo>
                  <a:lnTo>
                    <a:pt x="657624" y="984251"/>
                  </a:lnTo>
                  <a:lnTo>
                    <a:pt x="657397" y="985841"/>
                  </a:lnTo>
                  <a:lnTo>
                    <a:pt x="656716" y="987588"/>
                  </a:lnTo>
                  <a:lnTo>
                    <a:pt x="656292" y="988415"/>
                  </a:lnTo>
                  <a:lnTo>
                    <a:pt x="655535" y="989158"/>
                  </a:lnTo>
                  <a:lnTo>
                    <a:pt x="654793" y="989499"/>
                  </a:lnTo>
                  <a:lnTo>
                    <a:pt x="653890" y="989658"/>
                  </a:lnTo>
                  <a:lnTo>
                    <a:pt x="652830" y="989500"/>
                  </a:lnTo>
                  <a:lnTo>
                    <a:pt x="652008" y="988967"/>
                  </a:lnTo>
                  <a:lnTo>
                    <a:pt x="651470" y="988356"/>
                  </a:lnTo>
                  <a:lnTo>
                    <a:pt x="650839" y="987236"/>
                  </a:lnTo>
                  <a:lnTo>
                    <a:pt x="650468" y="986661"/>
                  </a:lnTo>
                  <a:lnTo>
                    <a:pt x="649615" y="986954"/>
                  </a:lnTo>
                  <a:lnTo>
                    <a:pt x="648341" y="988031"/>
                  </a:lnTo>
                  <a:lnTo>
                    <a:pt x="644869" y="993830"/>
                  </a:lnTo>
                  <a:lnTo>
                    <a:pt x="643754" y="995133"/>
                  </a:lnTo>
                  <a:lnTo>
                    <a:pt x="642664" y="995773"/>
                  </a:lnTo>
                  <a:lnTo>
                    <a:pt x="630936" y="999721"/>
                  </a:lnTo>
                  <a:lnTo>
                    <a:pt x="627500" y="1001496"/>
                  </a:lnTo>
                  <a:lnTo>
                    <a:pt x="625812" y="1003089"/>
                  </a:lnTo>
                  <a:lnTo>
                    <a:pt x="624669" y="1005086"/>
                  </a:lnTo>
                  <a:lnTo>
                    <a:pt x="622930" y="1009456"/>
                  </a:lnTo>
                  <a:lnTo>
                    <a:pt x="621799" y="1011127"/>
                  </a:lnTo>
                  <a:lnTo>
                    <a:pt x="620417" y="1012021"/>
                  </a:lnTo>
                  <a:lnTo>
                    <a:pt x="613945" y="1010469"/>
                  </a:lnTo>
                  <a:lnTo>
                    <a:pt x="612374" y="1010437"/>
                  </a:lnTo>
                  <a:lnTo>
                    <a:pt x="610453" y="1010746"/>
                  </a:lnTo>
                  <a:lnTo>
                    <a:pt x="607319" y="1011897"/>
                  </a:lnTo>
                  <a:lnTo>
                    <a:pt x="595879" y="1018193"/>
                  </a:lnTo>
                  <a:lnTo>
                    <a:pt x="565234" y="1025454"/>
                  </a:lnTo>
                  <a:lnTo>
                    <a:pt x="551689" y="1023732"/>
                  </a:lnTo>
                  <a:lnTo>
                    <a:pt x="542831" y="1025970"/>
                  </a:lnTo>
                  <a:lnTo>
                    <a:pt x="540249" y="1028614"/>
                  </a:lnTo>
                  <a:lnTo>
                    <a:pt x="540491" y="1029557"/>
                  </a:lnTo>
                  <a:lnTo>
                    <a:pt x="541186" y="1030429"/>
                  </a:lnTo>
                  <a:lnTo>
                    <a:pt x="541701" y="1031559"/>
                  </a:lnTo>
                  <a:lnTo>
                    <a:pt x="541704" y="1032861"/>
                  </a:lnTo>
                  <a:lnTo>
                    <a:pt x="541016" y="1037242"/>
                  </a:lnTo>
                  <a:lnTo>
                    <a:pt x="540889" y="1038966"/>
                  </a:lnTo>
                  <a:lnTo>
                    <a:pt x="541082" y="1041090"/>
                  </a:lnTo>
                  <a:lnTo>
                    <a:pt x="541045" y="1043350"/>
                  </a:lnTo>
                  <a:lnTo>
                    <a:pt x="540764" y="1046075"/>
                  </a:lnTo>
                  <a:lnTo>
                    <a:pt x="538252" y="1049698"/>
                  </a:lnTo>
                  <a:lnTo>
                    <a:pt x="537305" y="1052188"/>
                  </a:lnTo>
                  <a:lnTo>
                    <a:pt x="536760" y="1054489"/>
                  </a:lnTo>
                  <a:lnTo>
                    <a:pt x="536784" y="1057979"/>
                  </a:lnTo>
                  <a:lnTo>
                    <a:pt x="536436" y="1059592"/>
                  </a:lnTo>
                  <a:lnTo>
                    <a:pt x="535830" y="1060632"/>
                  </a:lnTo>
                  <a:lnTo>
                    <a:pt x="525739" y="1067369"/>
                  </a:lnTo>
                  <a:lnTo>
                    <a:pt x="524250" y="1067988"/>
                  </a:lnTo>
                  <a:lnTo>
                    <a:pt x="507155" y="1072470"/>
                  </a:lnTo>
                  <a:lnTo>
                    <a:pt x="503029" y="1072854"/>
                  </a:lnTo>
                  <a:lnTo>
                    <a:pt x="482677" y="1070496"/>
                  </a:lnTo>
                  <a:lnTo>
                    <a:pt x="481973" y="1069845"/>
                  </a:lnTo>
                  <a:lnTo>
                    <a:pt x="481513" y="1068774"/>
                  </a:lnTo>
                  <a:lnTo>
                    <a:pt x="481200" y="1066911"/>
                  </a:lnTo>
                  <a:lnTo>
                    <a:pt x="480805" y="1065651"/>
                  </a:lnTo>
                  <a:lnTo>
                    <a:pt x="480237" y="1064458"/>
                  </a:lnTo>
                  <a:lnTo>
                    <a:pt x="479867" y="1063909"/>
                  </a:lnTo>
                  <a:lnTo>
                    <a:pt x="479167" y="1063184"/>
                  </a:lnTo>
                  <a:lnTo>
                    <a:pt x="476647" y="1061608"/>
                  </a:lnTo>
                  <a:lnTo>
                    <a:pt x="474432" y="1060785"/>
                  </a:lnTo>
                  <a:lnTo>
                    <a:pt x="473229" y="1060851"/>
                  </a:lnTo>
                  <a:lnTo>
                    <a:pt x="472412" y="1061511"/>
                  </a:lnTo>
                  <a:lnTo>
                    <a:pt x="471781" y="1063067"/>
                  </a:lnTo>
                  <a:lnTo>
                    <a:pt x="471270" y="1064433"/>
                  </a:lnTo>
                  <a:lnTo>
                    <a:pt x="467933" y="1071225"/>
                  </a:lnTo>
                  <a:lnTo>
                    <a:pt x="465307" y="1072041"/>
                  </a:lnTo>
                  <a:lnTo>
                    <a:pt x="456185" y="1080940"/>
                  </a:lnTo>
                  <a:lnTo>
                    <a:pt x="452196" y="1081990"/>
                  </a:lnTo>
                  <a:lnTo>
                    <a:pt x="444385" y="1078651"/>
                  </a:lnTo>
                  <a:lnTo>
                    <a:pt x="443029" y="1078739"/>
                  </a:lnTo>
                  <a:lnTo>
                    <a:pt x="441980" y="1079519"/>
                  </a:lnTo>
                  <a:lnTo>
                    <a:pt x="441028" y="1081903"/>
                  </a:lnTo>
                  <a:lnTo>
                    <a:pt x="439857" y="1084158"/>
                  </a:lnTo>
                  <a:lnTo>
                    <a:pt x="437982" y="1087003"/>
                  </a:lnTo>
                  <a:lnTo>
                    <a:pt x="435562" y="1088208"/>
                  </a:lnTo>
                  <a:lnTo>
                    <a:pt x="433690" y="1088494"/>
                  </a:lnTo>
                  <a:lnTo>
                    <a:pt x="432574" y="1088236"/>
                  </a:lnTo>
                  <a:lnTo>
                    <a:pt x="426852" y="1084810"/>
                  </a:lnTo>
                  <a:lnTo>
                    <a:pt x="422265" y="1084096"/>
                  </a:lnTo>
                  <a:lnTo>
                    <a:pt x="418656" y="1085411"/>
                  </a:lnTo>
                  <a:lnTo>
                    <a:pt x="398836" y="1098088"/>
                  </a:lnTo>
                  <a:lnTo>
                    <a:pt x="388620" y="1101589"/>
                  </a:lnTo>
                  <a:lnTo>
                    <a:pt x="382164" y="1102201"/>
                  </a:lnTo>
                  <a:lnTo>
                    <a:pt x="378911" y="1103039"/>
                  </a:lnTo>
                  <a:lnTo>
                    <a:pt x="376900" y="1103830"/>
                  </a:lnTo>
                  <a:lnTo>
                    <a:pt x="376237" y="1104732"/>
                  </a:lnTo>
                  <a:lnTo>
                    <a:pt x="375745" y="1105597"/>
                  </a:lnTo>
                  <a:lnTo>
                    <a:pt x="375052" y="1107146"/>
                  </a:lnTo>
                  <a:lnTo>
                    <a:pt x="372591" y="1111455"/>
                  </a:lnTo>
                  <a:lnTo>
                    <a:pt x="366741" y="1117862"/>
                  </a:lnTo>
                  <a:lnTo>
                    <a:pt x="358006" y="1120018"/>
                  </a:lnTo>
                  <a:lnTo>
                    <a:pt x="357300" y="1120620"/>
                  </a:lnTo>
                  <a:lnTo>
                    <a:pt x="356343" y="1121742"/>
                  </a:lnTo>
                  <a:lnTo>
                    <a:pt x="356551" y="1124474"/>
                  </a:lnTo>
                  <a:lnTo>
                    <a:pt x="356996" y="1126953"/>
                  </a:lnTo>
                  <a:lnTo>
                    <a:pt x="357374" y="1130847"/>
                  </a:lnTo>
                  <a:lnTo>
                    <a:pt x="357455" y="1136222"/>
                  </a:lnTo>
                  <a:lnTo>
                    <a:pt x="356064" y="1147563"/>
                  </a:lnTo>
                  <a:lnTo>
                    <a:pt x="353227" y="1152546"/>
                  </a:lnTo>
                  <a:lnTo>
                    <a:pt x="350482" y="1155579"/>
                  </a:lnTo>
                  <a:lnTo>
                    <a:pt x="346834" y="1156261"/>
                  </a:lnTo>
                  <a:lnTo>
                    <a:pt x="345406" y="1156192"/>
                  </a:lnTo>
                  <a:lnTo>
                    <a:pt x="342946" y="1155657"/>
                  </a:lnTo>
                  <a:lnTo>
                    <a:pt x="340564" y="1154684"/>
                  </a:lnTo>
                  <a:lnTo>
                    <a:pt x="338437" y="1153100"/>
                  </a:lnTo>
                  <a:lnTo>
                    <a:pt x="337090" y="1151762"/>
                  </a:lnTo>
                  <a:lnTo>
                    <a:pt x="336343" y="1150867"/>
                  </a:lnTo>
                  <a:lnTo>
                    <a:pt x="334310" y="1147364"/>
                  </a:lnTo>
                  <a:lnTo>
                    <a:pt x="332381" y="1142920"/>
                  </a:lnTo>
                  <a:lnTo>
                    <a:pt x="331908" y="1141031"/>
                  </a:lnTo>
                  <a:lnTo>
                    <a:pt x="329721" y="1140716"/>
                  </a:lnTo>
                  <a:lnTo>
                    <a:pt x="315633" y="1145466"/>
                  </a:lnTo>
                  <a:lnTo>
                    <a:pt x="309484" y="1148712"/>
                  </a:lnTo>
                  <a:lnTo>
                    <a:pt x="309330" y="1149547"/>
                  </a:lnTo>
                  <a:lnTo>
                    <a:pt x="309446" y="1150617"/>
                  </a:lnTo>
                  <a:lnTo>
                    <a:pt x="309814" y="1152309"/>
                  </a:lnTo>
                  <a:lnTo>
                    <a:pt x="309806" y="1154749"/>
                  </a:lnTo>
                  <a:lnTo>
                    <a:pt x="309300" y="1158112"/>
                  </a:lnTo>
                  <a:lnTo>
                    <a:pt x="307021" y="1163030"/>
                  </a:lnTo>
                  <a:lnTo>
                    <a:pt x="306034" y="1165822"/>
                  </a:lnTo>
                  <a:lnTo>
                    <a:pt x="305761" y="1167911"/>
                  </a:lnTo>
                  <a:lnTo>
                    <a:pt x="306274" y="1168972"/>
                  </a:lnTo>
                  <a:lnTo>
                    <a:pt x="307248" y="1169849"/>
                  </a:lnTo>
                  <a:lnTo>
                    <a:pt x="311931" y="1172302"/>
                  </a:lnTo>
                  <a:lnTo>
                    <a:pt x="313072" y="1173248"/>
                  </a:lnTo>
                  <a:lnTo>
                    <a:pt x="314090" y="1174393"/>
                  </a:lnTo>
                  <a:lnTo>
                    <a:pt x="314533" y="1175717"/>
                  </a:lnTo>
                  <a:lnTo>
                    <a:pt x="314687" y="1177188"/>
                  </a:lnTo>
                  <a:lnTo>
                    <a:pt x="314306" y="1183756"/>
                  </a:lnTo>
                  <a:lnTo>
                    <a:pt x="314492" y="1189151"/>
                  </a:lnTo>
                  <a:lnTo>
                    <a:pt x="315016" y="1193424"/>
                  </a:lnTo>
                  <a:lnTo>
                    <a:pt x="315743" y="1195902"/>
                  </a:lnTo>
                  <a:lnTo>
                    <a:pt x="316607" y="1197898"/>
                  </a:lnTo>
                  <a:lnTo>
                    <a:pt x="319681" y="1203287"/>
                  </a:lnTo>
                  <a:lnTo>
                    <a:pt x="320545" y="1205283"/>
                  </a:lnTo>
                  <a:lnTo>
                    <a:pt x="320963" y="1207139"/>
                  </a:lnTo>
                  <a:lnTo>
                    <a:pt x="321409" y="1210756"/>
                  </a:lnTo>
                  <a:lnTo>
                    <a:pt x="320848" y="1212948"/>
                  </a:lnTo>
                  <a:lnTo>
                    <a:pt x="319922" y="1214502"/>
                  </a:lnTo>
                  <a:lnTo>
                    <a:pt x="318932" y="1215073"/>
                  </a:lnTo>
                  <a:lnTo>
                    <a:pt x="309866" y="1216325"/>
                  </a:lnTo>
                  <a:lnTo>
                    <a:pt x="290550" y="1221691"/>
                  </a:lnTo>
                  <a:lnTo>
                    <a:pt x="284565" y="1220175"/>
                  </a:lnTo>
                  <a:lnTo>
                    <a:pt x="280265" y="1214097"/>
                  </a:lnTo>
                  <a:lnTo>
                    <a:pt x="277783" y="1211677"/>
                  </a:lnTo>
                  <a:lnTo>
                    <a:pt x="274014" y="1208952"/>
                  </a:lnTo>
                  <a:lnTo>
                    <a:pt x="271126" y="1208953"/>
                  </a:lnTo>
                  <a:lnTo>
                    <a:pt x="268725" y="1210517"/>
                  </a:lnTo>
                  <a:lnTo>
                    <a:pt x="265996" y="1212952"/>
                  </a:lnTo>
                  <a:lnTo>
                    <a:pt x="260653" y="1215164"/>
                  </a:lnTo>
                  <a:lnTo>
                    <a:pt x="256868" y="1214968"/>
                  </a:lnTo>
                  <a:lnTo>
                    <a:pt x="254853" y="1214507"/>
                  </a:lnTo>
                  <a:lnTo>
                    <a:pt x="254460" y="1213349"/>
                  </a:lnTo>
                  <a:lnTo>
                    <a:pt x="254991" y="1211836"/>
                  </a:lnTo>
                  <a:lnTo>
                    <a:pt x="256291" y="1209683"/>
                  </a:lnTo>
                  <a:lnTo>
                    <a:pt x="257114" y="1207995"/>
                  </a:lnTo>
                  <a:lnTo>
                    <a:pt x="256431" y="1205873"/>
                  </a:lnTo>
                  <a:lnTo>
                    <a:pt x="254213" y="1203849"/>
                  </a:lnTo>
                  <a:lnTo>
                    <a:pt x="248058" y="1200258"/>
                  </a:lnTo>
                  <a:lnTo>
                    <a:pt x="245060" y="1199125"/>
                  </a:lnTo>
                  <a:lnTo>
                    <a:pt x="243269" y="1198749"/>
                  </a:lnTo>
                  <a:lnTo>
                    <a:pt x="240638" y="1199975"/>
                  </a:lnTo>
                  <a:lnTo>
                    <a:pt x="238508" y="1200661"/>
                  </a:lnTo>
                  <a:lnTo>
                    <a:pt x="223591" y="1202258"/>
                  </a:lnTo>
                  <a:lnTo>
                    <a:pt x="222037" y="1202738"/>
                  </a:lnTo>
                  <a:lnTo>
                    <a:pt x="221124" y="1203591"/>
                  </a:lnTo>
                  <a:lnTo>
                    <a:pt x="204234" y="1214516"/>
                  </a:lnTo>
                  <a:lnTo>
                    <a:pt x="198095" y="1216672"/>
                  </a:lnTo>
                  <a:lnTo>
                    <a:pt x="195751" y="1217063"/>
                  </a:lnTo>
                  <a:lnTo>
                    <a:pt x="194442" y="1216105"/>
                  </a:lnTo>
                  <a:lnTo>
                    <a:pt x="193312" y="1209738"/>
                  </a:lnTo>
                  <a:lnTo>
                    <a:pt x="192554" y="1208040"/>
                  </a:lnTo>
                  <a:lnTo>
                    <a:pt x="191397" y="1206378"/>
                  </a:lnTo>
                  <a:lnTo>
                    <a:pt x="185528" y="1202862"/>
                  </a:lnTo>
                  <a:lnTo>
                    <a:pt x="183323" y="1200699"/>
                  </a:lnTo>
                  <a:lnTo>
                    <a:pt x="182547" y="1199354"/>
                  </a:lnTo>
                  <a:lnTo>
                    <a:pt x="182230" y="1197888"/>
                  </a:lnTo>
                  <a:lnTo>
                    <a:pt x="181676" y="1196614"/>
                  </a:lnTo>
                  <a:lnTo>
                    <a:pt x="180733" y="1194875"/>
                  </a:lnTo>
                  <a:lnTo>
                    <a:pt x="178146" y="1192483"/>
                  </a:lnTo>
                  <a:lnTo>
                    <a:pt x="176544" y="1191744"/>
                  </a:lnTo>
                  <a:lnTo>
                    <a:pt x="175016" y="1191750"/>
                  </a:lnTo>
                  <a:lnTo>
                    <a:pt x="174076" y="1192378"/>
                  </a:lnTo>
                  <a:lnTo>
                    <a:pt x="172997" y="1193473"/>
                  </a:lnTo>
                  <a:lnTo>
                    <a:pt x="172411" y="1194876"/>
                  </a:lnTo>
                  <a:lnTo>
                    <a:pt x="172287" y="1196100"/>
                  </a:lnTo>
                  <a:lnTo>
                    <a:pt x="172528" y="1197918"/>
                  </a:lnTo>
                  <a:lnTo>
                    <a:pt x="183266" y="1217452"/>
                  </a:lnTo>
                  <a:lnTo>
                    <a:pt x="183763" y="1218723"/>
                  </a:lnTo>
                  <a:lnTo>
                    <a:pt x="183995" y="1219682"/>
                  </a:lnTo>
                  <a:lnTo>
                    <a:pt x="184002" y="1220600"/>
                  </a:lnTo>
                  <a:lnTo>
                    <a:pt x="183679" y="1221323"/>
                  </a:lnTo>
                  <a:lnTo>
                    <a:pt x="181622" y="1222691"/>
                  </a:lnTo>
                  <a:lnTo>
                    <a:pt x="173429" y="1226063"/>
                  </a:lnTo>
                  <a:lnTo>
                    <a:pt x="164313" y="1225620"/>
                  </a:lnTo>
                  <a:lnTo>
                    <a:pt x="164169" y="1221969"/>
                  </a:lnTo>
                  <a:lnTo>
                    <a:pt x="152734" y="1199192"/>
                  </a:lnTo>
                  <a:lnTo>
                    <a:pt x="152619" y="1192405"/>
                  </a:lnTo>
                  <a:lnTo>
                    <a:pt x="155562" y="1184902"/>
                  </a:lnTo>
                  <a:lnTo>
                    <a:pt x="158900" y="1171586"/>
                  </a:lnTo>
                  <a:lnTo>
                    <a:pt x="159689" y="1162068"/>
                  </a:lnTo>
                  <a:lnTo>
                    <a:pt x="158406" y="1160043"/>
                  </a:lnTo>
                  <a:lnTo>
                    <a:pt x="155841" y="1159398"/>
                  </a:lnTo>
                  <a:lnTo>
                    <a:pt x="153008" y="1154058"/>
                  </a:lnTo>
                  <a:lnTo>
                    <a:pt x="151338" y="1148162"/>
                  </a:lnTo>
                  <a:lnTo>
                    <a:pt x="150571" y="1142968"/>
                  </a:lnTo>
                  <a:lnTo>
                    <a:pt x="151727" y="1138443"/>
                  </a:lnTo>
                  <a:lnTo>
                    <a:pt x="156003" y="1134684"/>
                  </a:lnTo>
                  <a:lnTo>
                    <a:pt x="149417" y="1133932"/>
                  </a:lnTo>
                  <a:lnTo>
                    <a:pt x="133890" y="1129418"/>
                  </a:lnTo>
                  <a:lnTo>
                    <a:pt x="128485" y="1126447"/>
                  </a:lnTo>
                  <a:lnTo>
                    <a:pt x="127704" y="1125603"/>
                  </a:lnTo>
                  <a:lnTo>
                    <a:pt x="126895" y="1125260"/>
                  </a:lnTo>
                  <a:lnTo>
                    <a:pt x="125977" y="1125505"/>
                  </a:lnTo>
                  <a:lnTo>
                    <a:pt x="125144" y="1126258"/>
                  </a:lnTo>
                  <a:lnTo>
                    <a:pt x="112654" y="1129363"/>
                  </a:lnTo>
                  <a:lnTo>
                    <a:pt x="109061" y="1128980"/>
                  </a:lnTo>
                  <a:lnTo>
                    <a:pt x="106304" y="1126482"/>
                  </a:lnTo>
                  <a:lnTo>
                    <a:pt x="103563" y="1119780"/>
                  </a:lnTo>
                  <a:lnTo>
                    <a:pt x="100793" y="1116894"/>
                  </a:lnTo>
                  <a:lnTo>
                    <a:pt x="103964" y="1112133"/>
                  </a:lnTo>
                  <a:lnTo>
                    <a:pt x="99744" y="1111564"/>
                  </a:lnTo>
                  <a:lnTo>
                    <a:pt x="96890" y="1110155"/>
                  </a:lnTo>
                  <a:lnTo>
                    <a:pt x="96552" y="1107530"/>
                  </a:lnTo>
                  <a:lnTo>
                    <a:pt x="99655" y="1103299"/>
                  </a:lnTo>
                  <a:lnTo>
                    <a:pt x="94060" y="1095304"/>
                  </a:lnTo>
                  <a:lnTo>
                    <a:pt x="101338" y="1085184"/>
                  </a:lnTo>
                  <a:lnTo>
                    <a:pt x="113313" y="1076311"/>
                  </a:lnTo>
                  <a:lnTo>
                    <a:pt x="121680" y="1071934"/>
                  </a:lnTo>
                  <a:lnTo>
                    <a:pt x="121797" y="1069869"/>
                  </a:lnTo>
                  <a:lnTo>
                    <a:pt x="126202" y="1065086"/>
                  </a:lnTo>
                  <a:lnTo>
                    <a:pt x="129036" y="1060155"/>
                  </a:lnTo>
                  <a:lnTo>
                    <a:pt x="128406" y="1056686"/>
                  </a:lnTo>
                  <a:lnTo>
                    <a:pt x="103436" y="1054630"/>
                  </a:lnTo>
                  <a:lnTo>
                    <a:pt x="96214" y="1050272"/>
                  </a:lnTo>
                  <a:lnTo>
                    <a:pt x="92461" y="1041821"/>
                  </a:lnTo>
                  <a:lnTo>
                    <a:pt x="97467" y="1039005"/>
                  </a:lnTo>
                  <a:lnTo>
                    <a:pt x="77415" y="1003955"/>
                  </a:lnTo>
                  <a:lnTo>
                    <a:pt x="70877" y="996580"/>
                  </a:lnTo>
                  <a:lnTo>
                    <a:pt x="64897" y="995661"/>
                  </a:lnTo>
                  <a:lnTo>
                    <a:pt x="50356" y="998761"/>
                  </a:lnTo>
                  <a:lnTo>
                    <a:pt x="45608" y="997914"/>
                  </a:lnTo>
                  <a:lnTo>
                    <a:pt x="44476" y="993049"/>
                  </a:lnTo>
                  <a:lnTo>
                    <a:pt x="46181" y="987109"/>
                  </a:lnTo>
                  <a:lnTo>
                    <a:pt x="46324" y="981608"/>
                  </a:lnTo>
                  <a:lnTo>
                    <a:pt x="40504" y="978090"/>
                  </a:lnTo>
                  <a:lnTo>
                    <a:pt x="40045" y="976995"/>
                  </a:lnTo>
                  <a:lnTo>
                    <a:pt x="40070" y="975960"/>
                  </a:lnTo>
                  <a:lnTo>
                    <a:pt x="40356" y="974941"/>
                  </a:lnTo>
                  <a:lnTo>
                    <a:pt x="41017" y="973914"/>
                  </a:lnTo>
                  <a:lnTo>
                    <a:pt x="42248" y="966525"/>
                  </a:lnTo>
                  <a:lnTo>
                    <a:pt x="40108" y="962902"/>
                  </a:lnTo>
                  <a:lnTo>
                    <a:pt x="36678" y="960176"/>
                  </a:lnTo>
                  <a:lnTo>
                    <a:pt x="34207" y="955229"/>
                  </a:lnTo>
                  <a:lnTo>
                    <a:pt x="33122" y="947818"/>
                  </a:lnTo>
                  <a:lnTo>
                    <a:pt x="38518" y="949538"/>
                  </a:lnTo>
                  <a:lnTo>
                    <a:pt x="43994" y="944983"/>
                  </a:lnTo>
                  <a:lnTo>
                    <a:pt x="46303" y="938310"/>
                  </a:lnTo>
                  <a:lnTo>
                    <a:pt x="45836" y="933011"/>
                  </a:lnTo>
                  <a:lnTo>
                    <a:pt x="45798" y="928063"/>
                  </a:lnTo>
                  <a:lnTo>
                    <a:pt x="49308" y="922527"/>
                  </a:lnTo>
                  <a:lnTo>
                    <a:pt x="54432" y="919994"/>
                  </a:lnTo>
                  <a:lnTo>
                    <a:pt x="62509" y="921188"/>
                  </a:lnTo>
                  <a:lnTo>
                    <a:pt x="66819" y="916587"/>
                  </a:lnTo>
                  <a:lnTo>
                    <a:pt x="69364" y="910847"/>
                  </a:lnTo>
                  <a:lnTo>
                    <a:pt x="69746" y="906308"/>
                  </a:lnTo>
                  <a:lnTo>
                    <a:pt x="67391" y="894382"/>
                  </a:lnTo>
                  <a:lnTo>
                    <a:pt x="68286" y="890645"/>
                  </a:lnTo>
                  <a:lnTo>
                    <a:pt x="70367" y="887660"/>
                  </a:lnTo>
                  <a:lnTo>
                    <a:pt x="71211" y="885400"/>
                  </a:lnTo>
                  <a:lnTo>
                    <a:pt x="59703" y="880596"/>
                  </a:lnTo>
                  <a:lnTo>
                    <a:pt x="51545" y="874745"/>
                  </a:lnTo>
                  <a:lnTo>
                    <a:pt x="48977" y="871540"/>
                  </a:lnTo>
                  <a:lnTo>
                    <a:pt x="48321" y="866938"/>
                  </a:lnTo>
                  <a:lnTo>
                    <a:pt x="48297" y="858675"/>
                  </a:lnTo>
                  <a:lnTo>
                    <a:pt x="49959" y="854007"/>
                  </a:lnTo>
                  <a:lnTo>
                    <a:pt x="52440" y="849330"/>
                  </a:lnTo>
                  <a:lnTo>
                    <a:pt x="51877" y="846305"/>
                  </a:lnTo>
                  <a:lnTo>
                    <a:pt x="38894" y="847088"/>
                  </a:lnTo>
                  <a:lnTo>
                    <a:pt x="29652" y="843385"/>
                  </a:lnTo>
                  <a:lnTo>
                    <a:pt x="24717" y="842400"/>
                  </a:lnTo>
                  <a:lnTo>
                    <a:pt x="19768" y="843489"/>
                  </a:lnTo>
                  <a:lnTo>
                    <a:pt x="10160" y="847546"/>
                  </a:lnTo>
                  <a:lnTo>
                    <a:pt x="5196" y="848244"/>
                  </a:lnTo>
                  <a:lnTo>
                    <a:pt x="5717" y="833822"/>
                  </a:lnTo>
                  <a:lnTo>
                    <a:pt x="1207" y="817059"/>
                  </a:lnTo>
                  <a:lnTo>
                    <a:pt x="0" y="803565"/>
                  </a:lnTo>
                  <a:lnTo>
                    <a:pt x="10378" y="798880"/>
                  </a:lnTo>
                  <a:lnTo>
                    <a:pt x="15172" y="801991"/>
                  </a:lnTo>
                  <a:lnTo>
                    <a:pt x="19094" y="807816"/>
                  </a:lnTo>
                  <a:lnTo>
                    <a:pt x="23608" y="812508"/>
                  </a:lnTo>
                  <a:lnTo>
                    <a:pt x="30253" y="812203"/>
                  </a:lnTo>
                  <a:lnTo>
                    <a:pt x="34964" y="807605"/>
                  </a:lnTo>
                  <a:lnTo>
                    <a:pt x="42745" y="793494"/>
                  </a:lnTo>
                  <a:lnTo>
                    <a:pt x="47901" y="788208"/>
                  </a:lnTo>
                  <a:lnTo>
                    <a:pt x="82617" y="764112"/>
                  </a:lnTo>
                  <a:lnTo>
                    <a:pt x="103669" y="754206"/>
                  </a:lnTo>
                  <a:lnTo>
                    <a:pt x="109413" y="747420"/>
                  </a:lnTo>
                  <a:lnTo>
                    <a:pt x="102315" y="739942"/>
                  </a:lnTo>
                  <a:lnTo>
                    <a:pt x="110882" y="733706"/>
                  </a:lnTo>
                  <a:lnTo>
                    <a:pt x="113827" y="732206"/>
                  </a:lnTo>
                  <a:lnTo>
                    <a:pt x="105783" y="728892"/>
                  </a:lnTo>
                  <a:lnTo>
                    <a:pt x="87233" y="740132"/>
                  </a:lnTo>
                  <a:lnTo>
                    <a:pt x="79116" y="734941"/>
                  </a:lnTo>
                  <a:lnTo>
                    <a:pt x="77193" y="724239"/>
                  </a:lnTo>
                  <a:lnTo>
                    <a:pt x="78989" y="711553"/>
                  </a:lnTo>
                  <a:lnTo>
                    <a:pt x="82733" y="700360"/>
                  </a:lnTo>
                  <a:lnTo>
                    <a:pt x="86764" y="694278"/>
                  </a:lnTo>
                  <a:lnTo>
                    <a:pt x="94842" y="685501"/>
                  </a:lnTo>
                  <a:lnTo>
                    <a:pt x="115134" y="652684"/>
                  </a:lnTo>
                  <a:lnTo>
                    <a:pt x="119071" y="649229"/>
                  </a:lnTo>
                  <a:lnTo>
                    <a:pt x="128508" y="643410"/>
                  </a:lnTo>
                  <a:lnTo>
                    <a:pt x="132338" y="638582"/>
                  </a:lnTo>
                  <a:lnTo>
                    <a:pt x="134665" y="631582"/>
                  </a:lnTo>
                  <a:lnTo>
                    <a:pt x="136492" y="619132"/>
                  </a:lnTo>
                  <a:lnTo>
                    <a:pt x="138844" y="614234"/>
                  </a:lnTo>
                  <a:lnTo>
                    <a:pt x="133843" y="607475"/>
                  </a:lnTo>
                  <a:lnTo>
                    <a:pt x="134930" y="596980"/>
                  </a:lnTo>
                  <a:lnTo>
                    <a:pt x="138355" y="584994"/>
                  </a:lnTo>
                  <a:lnTo>
                    <a:pt x="140295" y="573766"/>
                  </a:lnTo>
                  <a:lnTo>
                    <a:pt x="139166" y="563308"/>
                  </a:lnTo>
                  <a:lnTo>
                    <a:pt x="137715" y="544449"/>
                  </a:lnTo>
                  <a:lnTo>
                    <a:pt x="124369" y="527002"/>
                  </a:lnTo>
                  <a:lnTo>
                    <a:pt x="102679" y="493003"/>
                  </a:lnTo>
                  <a:lnTo>
                    <a:pt x="101558" y="485904"/>
                  </a:lnTo>
                  <a:lnTo>
                    <a:pt x="103948" y="477857"/>
                  </a:lnTo>
                  <a:lnTo>
                    <a:pt x="108844" y="465326"/>
                  </a:lnTo>
                  <a:lnTo>
                    <a:pt x="85507" y="453316"/>
                  </a:lnTo>
                  <a:lnTo>
                    <a:pt x="78014" y="442441"/>
                  </a:lnTo>
                  <a:lnTo>
                    <a:pt x="83746" y="426556"/>
                  </a:lnTo>
                  <a:lnTo>
                    <a:pt x="80457" y="422716"/>
                  </a:lnTo>
                  <a:lnTo>
                    <a:pt x="72929" y="416233"/>
                  </a:lnTo>
                  <a:lnTo>
                    <a:pt x="68993" y="414039"/>
                  </a:lnTo>
                  <a:lnTo>
                    <a:pt x="58714" y="413647"/>
                  </a:lnTo>
                  <a:lnTo>
                    <a:pt x="55295" y="412001"/>
                  </a:lnTo>
                  <a:lnTo>
                    <a:pt x="55965" y="405884"/>
                  </a:lnTo>
                  <a:lnTo>
                    <a:pt x="58186" y="403923"/>
                  </a:lnTo>
                  <a:lnTo>
                    <a:pt x="64297" y="398529"/>
                  </a:lnTo>
                  <a:lnTo>
                    <a:pt x="65624" y="387030"/>
                  </a:lnTo>
                  <a:lnTo>
                    <a:pt x="61596" y="375692"/>
                  </a:lnTo>
                  <a:lnTo>
                    <a:pt x="53953" y="369018"/>
                  </a:lnTo>
                  <a:lnTo>
                    <a:pt x="55471" y="364002"/>
                  </a:lnTo>
                  <a:lnTo>
                    <a:pt x="61598" y="360187"/>
                  </a:lnTo>
                  <a:lnTo>
                    <a:pt x="76154" y="358499"/>
                  </a:lnTo>
                  <a:lnTo>
                    <a:pt x="83148" y="355991"/>
                  </a:lnTo>
                  <a:lnTo>
                    <a:pt x="90767" y="350986"/>
                  </a:lnTo>
                  <a:lnTo>
                    <a:pt x="95996" y="348576"/>
                  </a:lnTo>
                  <a:lnTo>
                    <a:pt x="110584" y="345553"/>
                  </a:lnTo>
                  <a:lnTo>
                    <a:pt x="121843" y="349300"/>
                  </a:lnTo>
                  <a:lnTo>
                    <a:pt x="130026" y="351928"/>
                  </a:lnTo>
                  <a:lnTo>
                    <a:pt x="135628" y="353677"/>
                  </a:lnTo>
                  <a:lnTo>
                    <a:pt x="131331" y="345903"/>
                  </a:lnTo>
                  <a:lnTo>
                    <a:pt x="119002" y="331259"/>
                  </a:lnTo>
                  <a:lnTo>
                    <a:pt x="114831" y="327666"/>
                  </a:lnTo>
                  <a:lnTo>
                    <a:pt x="127195" y="321854"/>
                  </a:lnTo>
                  <a:lnTo>
                    <a:pt x="138237" y="327905"/>
                  </a:lnTo>
                  <a:lnTo>
                    <a:pt x="149024" y="337785"/>
                  </a:lnTo>
                  <a:lnTo>
                    <a:pt x="160651" y="343387"/>
                  </a:lnTo>
                  <a:lnTo>
                    <a:pt x="171793" y="341582"/>
                  </a:lnTo>
                  <a:lnTo>
                    <a:pt x="174687" y="342103"/>
                  </a:lnTo>
                  <a:lnTo>
                    <a:pt x="177061" y="344695"/>
                  </a:lnTo>
                  <a:lnTo>
                    <a:pt x="180559" y="351940"/>
                  </a:lnTo>
                  <a:lnTo>
                    <a:pt x="182051" y="353994"/>
                  </a:lnTo>
                  <a:lnTo>
                    <a:pt x="195457" y="356821"/>
                  </a:lnTo>
                  <a:lnTo>
                    <a:pt x="200992" y="360493"/>
                  </a:lnTo>
                  <a:lnTo>
                    <a:pt x="201550" y="369450"/>
                  </a:lnTo>
                  <a:lnTo>
                    <a:pt x="214995" y="366482"/>
                  </a:lnTo>
                  <a:lnTo>
                    <a:pt x="216770" y="360867"/>
                  </a:lnTo>
                  <a:lnTo>
                    <a:pt x="214606" y="347823"/>
                  </a:lnTo>
                  <a:lnTo>
                    <a:pt x="236832" y="355780"/>
                  </a:lnTo>
                  <a:lnTo>
                    <a:pt x="244012" y="356170"/>
                  </a:lnTo>
                  <a:lnTo>
                    <a:pt x="249989" y="353830"/>
                  </a:lnTo>
                  <a:lnTo>
                    <a:pt x="268055" y="341389"/>
                  </a:lnTo>
                  <a:lnTo>
                    <a:pt x="303768" y="331193"/>
                  </a:lnTo>
                  <a:lnTo>
                    <a:pt x="335011" y="331793"/>
                  </a:lnTo>
                  <a:lnTo>
                    <a:pt x="344815" y="327093"/>
                  </a:lnTo>
                  <a:lnTo>
                    <a:pt x="353502" y="317690"/>
                  </a:lnTo>
                  <a:lnTo>
                    <a:pt x="362279" y="303449"/>
                  </a:lnTo>
                  <a:lnTo>
                    <a:pt x="365311" y="300419"/>
                  </a:lnTo>
                  <a:lnTo>
                    <a:pt x="368026" y="300080"/>
                  </a:lnTo>
                  <a:lnTo>
                    <a:pt x="369895" y="298427"/>
                  </a:lnTo>
                  <a:lnTo>
                    <a:pt x="370569" y="291460"/>
                  </a:lnTo>
                  <a:lnTo>
                    <a:pt x="369889" y="287564"/>
                  </a:lnTo>
                  <a:lnTo>
                    <a:pt x="368208" y="284713"/>
                  </a:lnTo>
                  <a:lnTo>
                    <a:pt x="359605" y="274609"/>
                  </a:lnTo>
                  <a:lnTo>
                    <a:pt x="337301" y="260551"/>
                  </a:lnTo>
                  <a:lnTo>
                    <a:pt x="329719" y="257870"/>
                  </a:lnTo>
                  <a:lnTo>
                    <a:pt x="324332" y="253613"/>
                  </a:lnTo>
                  <a:lnTo>
                    <a:pt x="324056" y="244868"/>
                  </a:lnTo>
                  <a:lnTo>
                    <a:pt x="326795" y="239044"/>
                  </a:lnTo>
                  <a:lnTo>
                    <a:pt x="330029" y="237700"/>
                  </a:lnTo>
                  <a:lnTo>
                    <a:pt x="333744" y="237623"/>
                  </a:lnTo>
                  <a:lnTo>
                    <a:pt x="338062" y="235713"/>
                  </a:lnTo>
                  <a:lnTo>
                    <a:pt x="341075" y="232270"/>
                  </a:lnTo>
                  <a:lnTo>
                    <a:pt x="344312" y="225139"/>
                  </a:lnTo>
                  <a:lnTo>
                    <a:pt x="346326" y="221986"/>
                  </a:lnTo>
                  <a:lnTo>
                    <a:pt x="352588" y="216071"/>
                  </a:lnTo>
                  <a:lnTo>
                    <a:pt x="358367" y="213193"/>
                  </a:lnTo>
                  <a:lnTo>
                    <a:pt x="360379" y="213069"/>
                  </a:lnTo>
                  <a:lnTo>
                    <a:pt x="381224" y="211755"/>
                  </a:lnTo>
                  <a:lnTo>
                    <a:pt x="385846" y="207913"/>
                  </a:lnTo>
                  <a:lnTo>
                    <a:pt x="394382" y="192410"/>
                  </a:lnTo>
                  <a:lnTo>
                    <a:pt x="401542" y="185582"/>
                  </a:lnTo>
                  <a:lnTo>
                    <a:pt x="416888" y="179694"/>
                  </a:lnTo>
                  <a:lnTo>
                    <a:pt x="424175" y="173797"/>
                  </a:lnTo>
                  <a:lnTo>
                    <a:pt x="433030" y="160784"/>
                  </a:lnTo>
                  <a:lnTo>
                    <a:pt x="437002" y="156548"/>
                  </a:lnTo>
                  <a:lnTo>
                    <a:pt x="453001" y="147771"/>
                  </a:lnTo>
                  <a:lnTo>
                    <a:pt x="454116" y="144878"/>
                  </a:lnTo>
                  <a:lnTo>
                    <a:pt x="453314" y="143212"/>
                  </a:lnTo>
                  <a:lnTo>
                    <a:pt x="453342" y="143215"/>
                  </a:lnTo>
                  <a:lnTo>
                    <a:pt x="462560" y="144043"/>
                  </a:lnTo>
                  <a:lnTo>
                    <a:pt x="477287" y="138549"/>
                  </a:lnTo>
                  <a:lnTo>
                    <a:pt x="482386" y="135173"/>
                  </a:lnTo>
                  <a:lnTo>
                    <a:pt x="485058" y="132571"/>
                  </a:lnTo>
                  <a:lnTo>
                    <a:pt x="487139" y="131010"/>
                  </a:lnTo>
                  <a:lnTo>
                    <a:pt x="535360" y="131137"/>
                  </a:lnTo>
                  <a:lnTo>
                    <a:pt x="549971" y="128542"/>
                  </a:lnTo>
                  <a:lnTo>
                    <a:pt x="567230" y="117649"/>
                  </a:lnTo>
                  <a:lnTo>
                    <a:pt x="572582" y="113024"/>
                  </a:lnTo>
                  <a:lnTo>
                    <a:pt x="574329" y="111914"/>
                  </a:lnTo>
                  <a:lnTo>
                    <a:pt x="575931" y="111241"/>
                  </a:lnTo>
                  <a:lnTo>
                    <a:pt x="585002" y="109682"/>
                  </a:lnTo>
                  <a:lnTo>
                    <a:pt x="588816" y="107990"/>
                  </a:lnTo>
                  <a:lnTo>
                    <a:pt x="591497" y="106149"/>
                  </a:lnTo>
                  <a:lnTo>
                    <a:pt x="610034" y="88345"/>
                  </a:lnTo>
                  <a:lnTo>
                    <a:pt x="626722" y="75485"/>
                  </a:lnTo>
                  <a:lnTo>
                    <a:pt x="628656" y="74527"/>
                  </a:lnTo>
                  <a:lnTo>
                    <a:pt x="633670" y="73779"/>
                  </a:lnTo>
                  <a:lnTo>
                    <a:pt x="635903" y="73927"/>
                  </a:lnTo>
                  <a:lnTo>
                    <a:pt x="642402" y="75308"/>
                  </a:lnTo>
                  <a:lnTo>
                    <a:pt x="643109" y="75246"/>
                  </a:lnTo>
                  <a:lnTo>
                    <a:pt x="643494" y="75115"/>
                  </a:lnTo>
                  <a:lnTo>
                    <a:pt x="645028" y="73282"/>
                  </a:lnTo>
                  <a:lnTo>
                    <a:pt x="646818" y="70483"/>
                  </a:lnTo>
                  <a:lnTo>
                    <a:pt x="647727" y="69425"/>
                  </a:lnTo>
                  <a:lnTo>
                    <a:pt x="648342" y="68916"/>
                  </a:lnTo>
                  <a:lnTo>
                    <a:pt x="648665" y="68972"/>
                  </a:lnTo>
                  <a:lnTo>
                    <a:pt x="650618" y="64760"/>
                  </a:lnTo>
                  <a:lnTo>
                    <a:pt x="653102" y="56650"/>
                  </a:lnTo>
                  <a:lnTo>
                    <a:pt x="654470" y="53522"/>
                  </a:lnTo>
                  <a:lnTo>
                    <a:pt x="656137" y="51501"/>
                  </a:lnTo>
                  <a:lnTo>
                    <a:pt x="658600" y="50770"/>
                  </a:lnTo>
                  <a:lnTo>
                    <a:pt x="658803" y="49742"/>
                  </a:lnTo>
                  <a:lnTo>
                    <a:pt x="658209" y="48329"/>
                  </a:lnTo>
                  <a:lnTo>
                    <a:pt x="655955" y="45077"/>
                  </a:lnTo>
                  <a:lnTo>
                    <a:pt x="653344" y="43613"/>
                  </a:lnTo>
                  <a:lnTo>
                    <a:pt x="652382" y="40560"/>
                  </a:lnTo>
                  <a:lnTo>
                    <a:pt x="652030" y="38505"/>
                  </a:lnTo>
                  <a:lnTo>
                    <a:pt x="656976" y="20418"/>
                  </a:lnTo>
                  <a:lnTo>
                    <a:pt x="658752" y="17854"/>
                  </a:lnTo>
                  <a:lnTo>
                    <a:pt x="659596" y="17001"/>
                  </a:lnTo>
                  <a:lnTo>
                    <a:pt x="661132" y="16409"/>
                  </a:lnTo>
                  <a:lnTo>
                    <a:pt x="662372" y="16488"/>
                  </a:lnTo>
                  <a:lnTo>
                    <a:pt x="686972" y="25175"/>
                  </a:lnTo>
                  <a:lnTo>
                    <a:pt x="688597" y="26507"/>
                  </a:lnTo>
                  <a:lnTo>
                    <a:pt x="689690" y="27614"/>
                  </a:lnTo>
                  <a:lnTo>
                    <a:pt x="690777" y="30316"/>
                  </a:lnTo>
                  <a:lnTo>
                    <a:pt x="691468" y="33508"/>
                  </a:lnTo>
                  <a:lnTo>
                    <a:pt x="693696" y="53288"/>
                  </a:lnTo>
                  <a:lnTo>
                    <a:pt x="694561" y="55242"/>
                  </a:lnTo>
                  <a:lnTo>
                    <a:pt x="695963" y="56803"/>
                  </a:lnTo>
                  <a:lnTo>
                    <a:pt x="704333" y="60220"/>
                  </a:lnTo>
                  <a:lnTo>
                    <a:pt x="727377" y="76009"/>
                  </a:lnTo>
                  <a:lnTo>
                    <a:pt x="728523" y="77248"/>
                  </a:lnTo>
                  <a:lnTo>
                    <a:pt x="732187" y="82290"/>
                  </a:lnTo>
                  <a:lnTo>
                    <a:pt x="734384" y="83434"/>
                  </a:lnTo>
                  <a:lnTo>
                    <a:pt x="736700" y="83826"/>
                  </a:lnTo>
                  <a:lnTo>
                    <a:pt x="759922" y="75549"/>
                  </a:lnTo>
                  <a:lnTo>
                    <a:pt x="761596" y="75696"/>
                  </a:lnTo>
                  <a:lnTo>
                    <a:pt x="763682" y="76447"/>
                  </a:lnTo>
                  <a:lnTo>
                    <a:pt x="765403" y="79908"/>
                  </a:lnTo>
                  <a:lnTo>
                    <a:pt x="768413" y="83679"/>
                  </a:lnTo>
                  <a:lnTo>
                    <a:pt x="771362" y="86664"/>
                  </a:lnTo>
                  <a:lnTo>
                    <a:pt x="775828" y="93839"/>
                  </a:lnTo>
                  <a:lnTo>
                    <a:pt x="781861" y="106022"/>
                  </a:lnTo>
                  <a:lnTo>
                    <a:pt x="785096" y="111364"/>
                  </a:lnTo>
                  <a:lnTo>
                    <a:pt x="785852" y="113046"/>
                  </a:lnTo>
                  <a:lnTo>
                    <a:pt x="786074" y="114503"/>
                  </a:lnTo>
                  <a:lnTo>
                    <a:pt x="784788" y="115643"/>
                  </a:lnTo>
                  <a:lnTo>
                    <a:pt x="783523" y="116131"/>
                  </a:lnTo>
                  <a:lnTo>
                    <a:pt x="772798" y="117334"/>
                  </a:lnTo>
                  <a:lnTo>
                    <a:pt x="771477" y="117880"/>
                  </a:lnTo>
                  <a:lnTo>
                    <a:pt x="770564" y="119180"/>
                  </a:lnTo>
                  <a:lnTo>
                    <a:pt x="770340" y="120948"/>
                  </a:lnTo>
                  <a:lnTo>
                    <a:pt x="770980" y="124430"/>
                  </a:lnTo>
                  <a:lnTo>
                    <a:pt x="771414" y="125981"/>
                  </a:lnTo>
                  <a:lnTo>
                    <a:pt x="772069" y="127468"/>
                  </a:lnTo>
                  <a:lnTo>
                    <a:pt x="774077" y="130598"/>
                  </a:lnTo>
                  <a:lnTo>
                    <a:pt x="775906" y="134253"/>
                  </a:lnTo>
                  <a:lnTo>
                    <a:pt x="775799" y="135802"/>
                  </a:lnTo>
                  <a:lnTo>
                    <a:pt x="775036" y="137446"/>
                  </a:lnTo>
                  <a:lnTo>
                    <a:pt x="772814" y="140520"/>
                  </a:lnTo>
                  <a:lnTo>
                    <a:pt x="766222" y="146917"/>
                  </a:lnTo>
                  <a:lnTo>
                    <a:pt x="764849" y="148926"/>
                  </a:lnTo>
                  <a:lnTo>
                    <a:pt x="764765" y="149797"/>
                  </a:lnTo>
                  <a:lnTo>
                    <a:pt x="764831" y="151011"/>
                  </a:lnTo>
                  <a:lnTo>
                    <a:pt x="765508" y="153428"/>
                  </a:lnTo>
                  <a:lnTo>
                    <a:pt x="767329" y="157307"/>
                  </a:lnTo>
                  <a:lnTo>
                    <a:pt x="767763" y="158918"/>
                  </a:lnTo>
                  <a:lnTo>
                    <a:pt x="767648" y="160660"/>
                  </a:lnTo>
                  <a:lnTo>
                    <a:pt x="766811" y="162878"/>
                  </a:lnTo>
                  <a:lnTo>
                    <a:pt x="764622" y="166440"/>
                  </a:lnTo>
                  <a:lnTo>
                    <a:pt x="759837" y="171199"/>
                  </a:lnTo>
                  <a:lnTo>
                    <a:pt x="758571" y="173210"/>
                  </a:lnTo>
                  <a:lnTo>
                    <a:pt x="758458" y="174891"/>
                  </a:lnTo>
                  <a:lnTo>
                    <a:pt x="759399" y="177528"/>
                  </a:lnTo>
                  <a:lnTo>
                    <a:pt x="760824" y="178758"/>
                  </a:lnTo>
                  <a:lnTo>
                    <a:pt x="763237" y="179759"/>
                  </a:lnTo>
                  <a:lnTo>
                    <a:pt x="766489" y="180049"/>
                  </a:lnTo>
                  <a:lnTo>
                    <a:pt x="769635" y="180807"/>
                  </a:lnTo>
                  <a:lnTo>
                    <a:pt x="770061" y="181058"/>
                  </a:lnTo>
                  <a:lnTo>
                    <a:pt x="770844" y="183599"/>
                  </a:lnTo>
                  <a:lnTo>
                    <a:pt x="771371" y="187254"/>
                  </a:lnTo>
                  <a:lnTo>
                    <a:pt x="772677" y="188807"/>
                  </a:lnTo>
                  <a:lnTo>
                    <a:pt x="774384" y="189810"/>
                  </a:lnTo>
                  <a:lnTo>
                    <a:pt x="778843" y="189829"/>
                  </a:lnTo>
                  <a:lnTo>
                    <a:pt x="785188" y="188785"/>
                  </a:lnTo>
                  <a:lnTo>
                    <a:pt x="789488" y="189210"/>
                  </a:lnTo>
                  <a:lnTo>
                    <a:pt x="795714" y="191725"/>
                  </a:lnTo>
                  <a:lnTo>
                    <a:pt x="797528" y="192789"/>
                  </a:lnTo>
                  <a:lnTo>
                    <a:pt x="798797" y="193881"/>
                  </a:lnTo>
                  <a:lnTo>
                    <a:pt x="798665" y="196213"/>
                  </a:lnTo>
                  <a:lnTo>
                    <a:pt x="797355" y="199601"/>
                  </a:lnTo>
                  <a:lnTo>
                    <a:pt x="793462" y="207012"/>
                  </a:lnTo>
                  <a:lnTo>
                    <a:pt x="790994" y="214057"/>
                  </a:lnTo>
                  <a:lnTo>
                    <a:pt x="790791" y="216875"/>
                  </a:lnTo>
                  <a:lnTo>
                    <a:pt x="789812" y="220079"/>
                  </a:lnTo>
                  <a:lnTo>
                    <a:pt x="788255" y="222660"/>
                  </a:lnTo>
                  <a:lnTo>
                    <a:pt x="784457" y="223301"/>
                  </a:lnTo>
                  <a:lnTo>
                    <a:pt x="779934" y="223385"/>
                  </a:lnTo>
                  <a:lnTo>
                    <a:pt x="773080" y="224736"/>
                  </a:lnTo>
                  <a:lnTo>
                    <a:pt x="764161" y="228526"/>
                  </a:lnTo>
                  <a:lnTo>
                    <a:pt x="757842" y="233218"/>
                  </a:lnTo>
                  <a:lnTo>
                    <a:pt x="753659" y="237540"/>
                  </a:lnTo>
                  <a:lnTo>
                    <a:pt x="753006" y="240606"/>
                  </a:lnTo>
                  <a:lnTo>
                    <a:pt x="755770" y="247341"/>
                  </a:lnTo>
                  <a:lnTo>
                    <a:pt x="757060" y="250979"/>
                  </a:lnTo>
                  <a:lnTo>
                    <a:pt x="759633" y="260147"/>
                  </a:lnTo>
                  <a:lnTo>
                    <a:pt x="760422" y="260958"/>
                  </a:lnTo>
                  <a:lnTo>
                    <a:pt x="762136" y="261905"/>
                  </a:lnTo>
                  <a:lnTo>
                    <a:pt x="771902" y="265566"/>
                  </a:lnTo>
                  <a:lnTo>
                    <a:pt x="777887" y="269241"/>
                  </a:lnTo>
                  <a:lnTo>
                    <a:pt x="779470" y="270834"/>
                  </a:lnTo>
                  <a:lnTo>
                    <a:pt x="780886" y="270925"/>
                  </a:lnTo>
                  <a:lnTo>
                    <a:pt x="782885" y="269883"/>
                  </a:lnTo>
                  <a:lnTo>
                    <a:pt x="798652" y="255666"/>
                  </a:lnTo>
                  <a:lnTo>
                    <a:pt x="804131" y="253229"/>
                  </a:lnTo>
                  <a:lnTo>
                    <a:pt x="816968" y="251369"/>
                  </a:lnTo>
                  <a:lnTo>
                    <a:pt x="829418" y="256438"/>
                  </a:lnTo>
                  <a:lnTo>
                    <a:pt x="854514" y="247763"/>
                  </a:lnTo>
                  <a:lnTo>
                    <a:pt x="860945" y="244263"/>
                  </a:lnTo>
                  <a:lnTo>
                    <a:pt x="865444" y="240320"/>
                  </a:lnTo>
                  <a:lnTo>
                    <a:pt x="867738" y="236574"/>
                  </a:lnTo>
                  <a:lnTo>
                    <a:pt x="873947" y="229430"/>
                  </a:lnTo>
                  <a:lnTo>
                    <a:pt x="885527" y="219781"/>
                  </a:lnTo>
                  <a:lnTo>
                    <a:pt x="929647" y="233838"/>
                  </a:lnTo>
                  <a:lnTo>
                    <a:pt x="932169" y="233242"/>
                  </a:lnTo>
                  <a:lnTo>
                    <a:pt x="933994" y="232258"/>
                  </a:lnTo>
                  <a:lnTo>
                    <a:pt x="934723" y="231495"/>
                  </a:lnTo>
                  <a:lnTo>
                    <a:pt x="935590" y="229701"/>
                  </a:lnTo>
                  <a:lnTo>
                    <a:pt x="938657" y="221241"/>
                  </a:lnTo>
                  <a:lnTo>
                    <a:pt x="939919" y="218910"/>
                  </a:lnTo>
                  <a:lnTo>
                    <a:pt x="941491" y="217164"/>
                  </a:lnTo>
                  <a:lnTo>
                    <a:pt x="955786" y="208552"/>
                  </a:lnTo>
                  <a:lnTo>
                    <a:pt x="959288" y="205806"/>
                  </a:lnTo>
                  <a:lnTo>
                    <a:pt x="961138" y="203787"/>
                  </a:lnTo>
                  <a:lnTo>
                    <a:pt x="963059" y="201117"/>
                  </a:lnTo>
                  <a:lnTo>
                    <a:pt x="965128" y="197654"/>
                  </a:lnTo>
                  <a:lnTo>
                    <a:pt x="967086" y="193567"/>
                  </a:lnTo>
                  <a:lnTo>
                    <a:pt x="967573" y="191630"/>
                  </a:lnTo>
                  <a:lnTo>
                    <a:pt x="967337" y="190277"/>
                  </a:lnTo>
                  <a:lnTo>
                    <a:pt x="963660" y="186825"/>
                  </a:lnTo>
                  <a:lnTo>
                    <a:pt x="956352" y="181633"/>
                  </a:lnTo>
                  <a:lnTo>
                    <a:pt x="955770" y="181055"/>
                  </a:lnTo>
                  <a:lnTo>
                    <a:pt x="954887" y="175562"/>
                  </a:lnTo>
                  <a:lnTo>
                    <a:pt x="954683" y="155098"/>
                  </a:lnTo>
                  <a:lnTo>
                    <a:pt x="956009" y="134261"/>
                  </a:lnTo>
                  <a:lnTo>
                    <a:pt x="956012" y="124178"/>
                  </a:lnTo>
                  <a:lnTo>
                    <a:pt x="954816" y="114360"/>
                  </a:lnTo>
                  <a:lnTo>
                    <a:pt x="952858" y="104700"/>
                  </a:lnTo>
                  <a:lnTo>
                    <a:pt x="950071" y="95665"/>
                  </a:lnTo>
                  <a:lnTo>
                    <a:pt x="948135" y="91208"/>
                  </a:lnTo>
                  <a:lnTo>
                    <a:pt x="945658" y="88094"/>
                  </a:lnTo>
                  <a:lnTo>
                    <a:pt x="935798" y="80490"/>
                  </a:lnTo>
                  <a:lnTo>
                    <a:pt x="913424" y="69124"/>
                  </a:lnTo>
                  <a:lnTo>
                    <a:pt x="910936" y="65327"/>
                  </a:lnTo>
                  <a:lnTo>
                    <a:pt x="909241" y="62205"/>
                  </a:lnTo>
                  <a:lnTo>
                    <a:pt x="902991" y="38635"/>
                  </a:lnTo>
                  <a:lnTo>
                    <a:pt x="910701" y="41816"/>
                  </a:lnTo>
                  <a:lnTo>
                    <a:pt x="918642" y="42014"/>
                  </a:lnTo>
                  <a:lnTo>
                    <a:pt x="920036" y="42438"/>
                  </a:lnTo>
                  <a:lnTo>
                    <a:pt x="922695" y="43947"/>
                  </a:lnTo>
                  <a:lnTo>
                    <a:pt x="925643" y="44845"/>
                  </a:lnTo>
                  <a:lnTo>
                    <a:pt x="945507" y="42767"/>
                  </a:lnTo>
                  <a:lnTo>
                    <a:pt x="951655" y="40039"/>
                  </a:lnTo>
                  <a:lnTo>
                    <a:pt x="954141" y="38066"/>
                  </a:lnTo>
                  <a:lnTo>
                    <a:pt x="955598" y="36183"/>
                  </a:lnTo>
                  <a:lnTo>
                    <a:pt x="956301" y="34192"/>
                  </a:lnTo>
                  <a:lnTo>
                    <a:pt x="959385" y="20175"/>
                  </a:lnTo>
                  <a:lnTo>
                    <a:pt x="959739" y="19061"/>
                  </a:lnTo>
                  <a:lnTo>
                    <a:pt x="960197" y="18126"/>
                  </a:lnTo>
                  <a:lnTo>
                    <a:pt x="960868" y="17258"/>
                  </a:lnTo>
                  <a:lnTo>
                    <a:pt x="963131" y="15455"/>
                  </a:lnTo>
                  <a:lnTo>
                    <a:pt x="966315" y="13561"/>
                  </a:lnTo>
                  <a:lnTo>
                    <a:pt x="970135" y="10690"/>
                  </a:lnTo>
                  <a:lnTo>
                    <a:pt x="971858" y="8860"/>
                  </a:lnTo>
                  <a:lnTo>
                    <a:pt x="978949" y="8130"/>
                  </a:lnTo>
                  <a:lnTo>
                    <a:pt x="996162" y="9139"/>
                  </a:lnTo>
                  <a:lnTo>
                    <a:pt x="1001801" y="8143"/>
                  </a:lnTo>
                  <a:lnTo>
                    <a:pt x="1019238" y="110"/>
                  </a:lnTo>
                  <a:lnTo>
                    <a:pt x="1020806" y="0"/>
                  </a:lnTo>
                  <a:lnTo>
                    <a:pt x="1022961" y="127"/>
                  </a:lnTo>
                  <a:lnTo>
                    <a:pt x="1028744" y="2678"/>
                  </a:lnTo>
                  <a:lnTo>
                    <a:pt x="1031427" y="5551"/>
                  </a:lnTo>
                  <a:lnTo>
                    <a:pt x="1034393" y="7870"/>
                  </a:lnTo>
                  <a:lnTo>
                    <a:pt x="1043519" y="25735"/>
                  </a:lnTo>
                  <a:lnTo>
                    <a:pt x="1044422" y="30931"/>
                  </a:lnTo>
                  <a:lnTo>
                    <a:pt x="1044550" y="34598"/>
                  </a:lnTo>
                  <a:lnTo>
                    <a:pt x="1044338" y="36677"/>
                  </a:lnTo>
                  <a:lnTo>
                    <a:pt x="1043399" y="42079"/>
                  </a:lnTo>
                  <a:lnTo>
                    <a:pt x="1043279" y="44826"/>
                  </a:lnTo>
                  <a:lnTo>
                    <a:pt x="1043384" y="47253"/>
                  </a:lnTo>
                  <a:lnTo>
                    <a:pt x="1043880" y="49141"/>
                  </a:lnTo>
                  <a:lnTo>
                    <a:pt x="1044951" y="51827"/>
                  </a:lnTo>
                  <a:lnTo>
                    <a:pt x="1045295" y="53268"/>
                  </a:lnTo>
                  <a:lnTo>
                    <a:pt x="1045142" y="55157"/>
                  </a:lnTo>
                  <a:lnTo>
                    <a:pt x="1043909" y="61500"/>
                  </a:lnTo>
                  <a:lnTo>
                    <a:pt x="1043618" y="64639"/>
                  </a:lnTo>
                  <a:lnTo>
                    <a:pt x="1043606" y="67419"/>
                  </a:lnTo>
                  <a:lnTo>
                    <a:pt x="1043823" y="69670"/>
                  </a:lnTo>
                  <a:lnTo>
                    <a:pt x="1044168" y="71068"/>
                  </a:lnTo>
                  <a:lnTo>
                    <a:pt x="1045002" y="72419"/>
                  </a:lnTo>
                  <a:lnTo>
                    <a:pt x="1045580" y="73127"/>
                  </a:lnTo>
                  <a:lnTo>
                    <a:pt x="1049468" y="74237"/>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1" name="ee4p_BW_1_62635">
              <a:extLst>
                <a:ext uri="{FF2B5EF4-FFF2-40B4-BE49-F238E27FC236}">
                  <a16:creationId xmlns:a16="http://schemas.microsoft.com/office/drawing/2014/main" id="{64AA8959-897A-4DA3-A2D7-93AB6DB20F4A}"/>
                </a:ext>
              </a:extLst>
            </p:cNvPr>
            <p:cNvSpPr>
              <a:spLocks noChangeAspect="1"/>
            </p:cNvSpPr>
            <p:nvPr>
              <p:custDataLst>
                <p:tags r:id="rId3"/>
              </p:custDataLst>
            </p:nvPr>
          </p:nvSpPr>
          <p:spPr>
            <a:xfrm>
              <a:off x="1562952" y="3732713"/>
              <a:ext cx="1214261" cy="1257170"/>
            </a:xfrm>
            <a:custGeom>
              <a:avLst/>
              <a:gdLst/>
              <a:ahLst/>
              <a:cxnLst/>
              <a:rect l="0" t="0" r="0" b="0"/>
              <a:pathLst>
                <a:path w="1147819" h="1294084">
                  <a:moveTo>
                    <a:pt x="800873" y="10449"/>
                  </a:moveTo>
                  <a:lnTo>
                    <a:pt x="805373" y="9174"/>
                  </a:lnTo>
                  <a:lnTo>
                    <a:pt x="807333" y="8043"/>
                  </a:lnTo>
                  <a:lnTo>
                    <a:pt x="817430" y="14734"/>
                  </a:lnTo>
                  <a:lnTo>
                    <a:pt x="821294" y="13981"/>
                  </a:lnTo>
                  <a:lnTo>
                    <a:pt x="827619" y="11612"/>
                  </a:lnTo>
                  <a:lnTo>
                    <a:pt x="830904" y="9608"/>
                  </a:lnTo>
                  <a:lnTo>
                    <a:pt x="832637" y="8178"/>
                  </a:lnTo>
                  <a:lnTo>
                    <a:pt x="833903" y="7602"/>
                  </a:lnTo>
                  <a:lnTo>
                    <a:pt x="834988" y="7878"/>
                  </a:lnTo>
                  <a:lnTo>
                    <a:pt x="836178" y="8986"/>
                  </a:lnTo>
                  <a:lnTo>
                    <a:pt x="836897" y="11445"/>
                  </a:lnTo>
                  <a:lnTo>
                    <a:pt x="836883" y="12730"/>
                  </a:lnTo>
                  <a:lnTo>
                    <a:pt x="836354" y="14055"/>
                  </a:lnTo>
                  <a:lnTo>
                    <a:pt x="835078" y="15637"/>
                  </a:lnTo>
                  <a:lnTo>
                    <a:pt x="834494" y="16710"/>
                  </a:lnTo>
                  <a:lnTo>
                    <a:pt x="834197" y="17682"/>
                  </a:lnTo>
                  <a:lnTo>
                    <a:pt x="834189" y="18481"/>
                  </a:lnTo>
                  <a:lnTo>
                    <a:pt x="834557" y="21558"/>
                  </a:lnTo>
                  <a:lnTo>
                    <a:pt x="835214" y="24461"/>
                  </a:lnTo>
                  <a:lnTo>
                    <a:pt x="835313" y="25910"/>
                  </a:lnTo>
                  <a:lnTo>
                    <a:pt x="835305" y="26709"/>
                  </a:lnTo>
                  <a:lnTo>
                    <a:pt x="835068" y="27443"/>
                  </a:lnTo>
                  <a:lnTo>
                    <a:pt x="834481" y="28768"/>
                  </a:lnTo>
                  <a:lnTo>
                    <a:pt x="833897" y="29796"/>
                  </a:lnTo>
                  <a:lnTo>
                    <a:pt x="833426" y="30973"/>
                  </a:lnTo>
                  <a:lnTo>
                    <a:pt x="833123" y="32536"/>
                  </a:lnTo>
                  <a:lnTo>
                    <a:pt x="833159" y="34576"/>
                  </a:lnTo>
                  <a:lnTo>
                    <a:pt x="833869" y="37863"/>
                  </a:lnTo>
                  <a:lnTo>
                    <a:pt x="833800" y="38927"/>
                  </a:lnTo>
                  <a:lnTo>
                    <a:pt x="833219" y="39688"/>
                  </a:lnTo>
                  <a:lnTo>
                    <a:pt x="831372" y="40866"/>
                  </a:lnTo>
                  <a:lnTo>
                    <a:pt x="830733" y="41732"/>
                  </a:lnTo>
                  <a:lnTo>
                    <a:pt x="830551" y="42659"/>
                  </a:lnTo>
                  <a:lnTo>
                    <a:pt x="830978" y="45590"/>
                  </a:lnTo>
                  <a:lnTo>
                    <a:pt x="830965" y="46831"/>
                  </a:lnTo>
                  <a:lnTo>
                    <a:pt x="830609" y="47935"/>
                  </a:lnTo>
                  <a:lnTo>
                    <a:pt x="828083" y="53494"/>
                  </a:lnTo>
                  <a:lnTo>
                    <a:pt x="827726" y="54760"/>
                  </a:lnTo>
                  <a:lnTo>
                    <a:pt x="827541" y="55910"/>
                  </a:lnTo>
                  <a:lnTo>
                    <a:pt x="827762" y="56711"/>
                  </a:lnTo>
                  <a:lnTo>
                    <a:pt x="828043" y="57247"/>
                  </a:lnTo>
                  <a:lnTo>
                    <a:pt x="829575" y="58799"/>
                  </a:lnTo>
                  <a:lnTo>
                    <a:pt x="832423" y="60649"/>
                  </a:lnTo>
                  <a:lnTo>
                    <a:pt x="835677" y="62145"/>
                  </a:lnTo>
                  <a:lnTo>
                    <a:pt x="840891" y="62822"/>
                  </a:lnTo>
                  <a:lnTo>
                    <a:pt x="843266" y="62402"/>
                  </a:lnTo>
                  <a:lnTo>
                    <a:pt x="844887" y="60957"/>
                  </a:lnTo>
                  <a:lnTo>
                    <a:pt x="845243" y="59808"/>
                  </a:lnTo>
                  <a:lnTo>
                    <a:pt x="845547" y="58125"/>
                  </a:lnTo>
                  <a:lnTo>
                    <a:pt x="845871" y="54479"/>
                  </a:lnTo>
                  <a:lnTo>
                    <a:pt x="846349" y="52520"/>
                  </a:lnTo>
                  <a:lnTo>
                    <a:pt x="846760" y="51562"/>
                  </a:lnTo>
                  <a:lnTo>
                    <a:pt x="847687" y="50656"/>
                  </a:lnTo>
                  <a:lnTo>
                    <a:pt x="851661" y="48909"/>
                  </a:lnTo>
                  <a:lnTo>
                    <a:pt x="852762" y="47753"/>
                  </a:lnTo>
                  <a:lnTo>
                    <a:pt x="854345" y="44193"/>
                  </a:lnTo>
                  <a:lnTo>
                    <a:pt x="854750" y="43783"/>
                  </a:lnTo>
                  <a:lnTo>
                    <a:pt x="855211" y="43491"/>
                  </a:lnTo>
                  <a:lnTo>
                    <a:pt x="856128" y="43500"/>
                  </a:lnTo>
                  <a:lnTo>
                    <a:pt x="856980" y="44350"/>
                  </a:lnTo>
                  <a:lnTo>
                    <a:pt x="857358" y="46793"/>
                  </a:lnTo>
                  <a:lnTo>
                    <a:pt x="857386" y="49719"/>
                  </a:lnTo>
                  <a:lnTo>
                    <a:pt x="857652" y="51909"/>
                  </a:lnTo>
                  <a:lnTo>
                    <a:pt x="857926" y="53241"/>
                  </a:lnTo>
                  <a:lnTo>
                    <a:pt x="861403" y="61388"/>
                  </a:lnTo>
                  <a:lnTo>
                    <a:pt x="862160" y="62281"/>
                  </a:lnTo>
                  <a:lnTo>
                    <a:pt x="863358" y="62988"/>
                  </a:lnTo>
                  <a:lnTo>
                    <a:pt x="865030" y="62088"/>
                  </a:lnTo>
                  <a:lnTo>
                    <a:pt x="866014" y="61076"/>
                  </a:lnTo>
                  <a:lnTo>
                    <a:pt x="868169" y="57595"/>
                  </a:lnTo>
                  <a:lnTo>
                    <a:pt x="875632" y="50498"/>
                  </a:lnTo>
                  <a:lnTo>
                    <a:pt x="875981" y="49985"/>
                  </a:lnTo>
                  <a:lnTo>
                    <a:pt x="877023" y="48886"/>
                  </a:lnTo>
                  <a:lnTo>
                    <a:pt x="878638" y="47792"/>
                  </a:lnTo>
                  <a:lnTo>
                    <a:pt x="884584" y="45363"/>
                  </a:lnTo>
                  <a:lnTo>
                    <a:pt x="887582" y="43380"/>
                  </a:lnTo>
                  <a:lnTo>
                    <a:pt x="888325" y="43770"/>
                  </a:lnTo>
                  <a:lnTo>
                    <a:pt x="889290" y="44754"/>
                  </a:lnTo>
                  <a:lnTo>
                    <a:pt x="891608" y="48615"/>
                  </a:lnTo>
                  <a:lnTo>
                    <a:pt x="901940" y="61379"/>
                  </a:lnTo>
                  <a:lnTo>
                    <a:pt x="902389" y="62552"/>
                  </a:lnTo>
                  <a:lnTo>
                    <a:pt x="902550" y="63956"/>
                  </a:lnTo>
                  <a:lnTo>
                    <a:pt x="902645" y="66350"/>
                  </a:lnTo>
                  <a:lnTo>
                    <a:pt x="902207" y="77991"/>
                  </a:lnTo>
                  <a:lnTo>
                    <a:pt x="902568" y="82987"/>
                  </a:lnTo>
                  <a:lnTo>
                    <a:pt x="902847" y="84024"/>
                  </a:lnTo>
                  <a:lnTo>
                    <a:pt x="903202" y="85061"/>
                  </a:lnTo>
                  <a:lnTo>
                    <a:pt x="904963" y="87470"/>
                  </a:lnTo>
                  <a:lnTo>
                    <a:pt x="917546" y="101458"/>
                  </a:lnTo>
                  <a:lnTo>
                    <a:pt x="919422" y="104160"/>
                  </a:lnTo>
                  <a:lnTo>
                    <a:pt x="920042" y="105703"/>
                  </a:lnTo>
                  <a:lnTo>
                    <a:pt x="920320" y="107005"/>
                  </a:lnTo>
                  <a:lnTo>
                    <a:pt x="920312" y="108039"/>
                  </a:lnTo>
                  <a:lnTo>
                    <a:pt x="920077" y="108746"/>
                  </a:lnTo>
                  <a:lnTo>
                    <a:pt x="919781" y="109942"/>
                  </a:lnTo>
                  <a:lnTo>
                    <a:pt x="919429" y="110958"/>
                  </a:lnTo>
                  <a:lnTo>
                    <a:pt x="918787" y="112284"/>
                  </a:lnTo>
                  <a:lnTo>
                    <a:pt x="915947" y="115423"/>
                  </a:lnTo>
                  <a:lnTo>
                    <a:pt x="912577" y="120155"/>
                  </a:lnTo>
                  <a:lnTo>
                    <a:pt x="911875" y="121774"/>
                  </a:lnTo>
                  <a:lnTo>
                    <a:pt x="911629" y="123812"/>
                  </a:lnTo>
                  <a:lnTo>
                    <a:pt x="911673" y="125614"/>
                  </a:lnTo>
                  <a:lnTo>
                    <a:pt x="912224" y="128649"/>
                  </a:lnTo>
                  <a:lnTo>
                    <a:pt x="912158" y="129815"/>
                  </a:lnTo>
                  <a:lnTo>
                    <a:pt x="911799" y="131673"/>
                  </a:lnTo>
                  <a:lnTo>
                    <a:pt x="911156" y="132968"/>
                  </a:lnTo>
                  <a:lnTo>
                    <a:pt x="910400" y="133999"/>
                  </a:lnTo>
                  <a:lnTo>
                    <a:pt x="905123" y="139482"/>
                  </a:lnTo>
                  <a:lnTo>
                    <a:pt x="904017" y="141158"/>
                  </a:lnTo>
                  <a:lnTo>
                    <a:pt x="904060" y="142916"/>
                  </a:lnTo>
                  <a:lnTo>
                    <a:pt x="904969" y="144387"/>
                  </a:lnTo>
                  <a:lnTo>
                    <a:pt x="907660" y="146093"/>
                  </a:lnTo>
                  <a:lnTo>
                    <a:pt x="909958" y="146464"/>
                  </a:lnTo>
                  <a:lnTo>
                    <a:pt x="913193" y="144777"/>
                  </a:lnTo>
                  <a:lnTo>
                    <a:pt x="914531" y="142835"/>
                  </a:lnTo>
                  <a:lnTo>
                    <a:pt x="915353" y="140686"/>
                  </a:lnTo>
                  <a:lnTo>
                    <a:pt x="916072" y="136937"/>
                  </a:lnTo>
                  <a:lnTo>
                    <a:pt x="916772" y="135584"/>
                  </a:lnTo>
                  <a:lnTo>
                    <a:pt x="917987" y="134618"/>
                  </a:lnTo>
                  <a:lnTo>
                    <a:pt x="919544" y="134008"/>
                  </a:lnTo>
                  <a:lnTo>
                    <a:pt x="921791" y="133464"/>
                  </a:lnTo>
                  <a:lnTo>
                    <a:pt x="922428" y="132937"/>
                  </a:lnTo>
                  <a:lnTo>
                    <a:pt x="923125" y="131967"/>
                  </a:lnTo>
                  <a:lnTo>
                    <a:pt x="924193" y="130055"/>
                  </a:lnTo>
                  <a:lnTo>
                    <a:pt x="926226" y="127203"/>
                  </a:lnTo>
                  <a:lnTo>
                    <a:pt x="927326" y="126175"/>
                  </a:lnTo>
                  <a:lnTo>
                    <a:pt x="928771" y="125182"/>
                  </a:lnTo>
                  <a:lnTo>
                    <a:pt x="930152" y="125015"/>
                  </a:lnTo>
                  <a:lnTo>
                    <a:pt x="931528" y="125468"/>
                  </a:lnTo>
                  <a:lnTo>
                    <a:pt x="933125" y="127429"/>
                  </a:lnTo>
                  <a:lnTo>
                    <a:pt x="933633" y="128703"/>
                  </a:lnTo>
                  <a:lnTo>
                    <a:pt x="933742" y="129606"/>
                  </a:lnTo>
                  <a:lnTo>
                    <a:pt x="933505" y="130667"/>
                  </a:lnTo>
                  <a:lnTo>
                    <a:pt x="932571" y="132598"/>
                  </a:lnTo>
                  <a:lnTo>
                    <a:pt x="931875" y="133537"/>
                  </a:lnTo>
                  <a:lnTo>
                    <a:pt x="931351" y="134419"/>
                  </a:lnTo>
                  <a:lnTo>
                    <a:pt x="931232" y="135010"/>
                  </a:lnTo>
                  <a:lnTo>
                    <a:pt x="931458" y="135515"/>
                  </a:lnTo>
                  <a:lnTo>
                    <a:pt x="936377" y="139568"/>
                  </a:lnTo>
                  <a:lnTo>
                    <a:pt x="937289" y="140846"/>
                  </a:lnTo>
                  <a:lnTo>
                    <a:pt x="937684" y="141911"/>
                  </a:lnTo>
                  <a:lnTo>
                    <a:pt x="938321" y="149673"/>
                  </a:lnTo>
                  <a:lnTo>
                    <a:pt x="939211" y="154377"/>
                  </a:lnTo>
                  <a:lnTo>
                    <a:pt x="939193" y="156978"/>
                  </a:lnTo>
                  <a:lnTo>
                    <a:pt x="938944" y="159768"/>
                  </a:lnTo>
                  <a:lnTo>
                    <a:pt x="938408" y="162572"/>
                  </a:lnTo>
                  <a:lnTo>
                    <a:pt x="938219" y="164876"/>
                  </a:lnTo>
                  <a:lnTo>
                    <a:pt x="938319" y="167152"/>
                  </a:lnTo>
                  <a:lnTo>
                    <a:pt x="940028" y="178481"/>
                  </a:lnTo>
                  <a:lnTo>
                    <a:pt x="939964" y="179456"/>
                  </a:lnTo>
                  <a:lnTo>
                    <a:pt x="939728" y="180370"/>
                  </a:lnTo>
                  <a:lnTo>
                    <a:pt x="939837" y="181170"/>
                  </a:lnTo>
                  <a:lnTo>
                    <a:pt x="940754" y="181900"/>
                  </a:lnTo>
                  <a:lnTo>
                    <a:pt x="944053" y="182587"/>
                  </a:lnTo>
                  <a:lnTo>
                    <a:pt x="970806" y="182160"/>
                  </a:lnTo>
                  <a:lnTo>
                    <a:pt x="973869" y="180522"/>
                  </a:lnTo>
                  <a:lnTo>
                    <a:pt x="977340" y="177749"/>
                  </a:lnTo>
                  <a:lnTo>
                    <a:pt x="988017" y="165732"/>
                  </a:lnTo>
                  <a:lnTo>
                    <a:pt x="988658" y="164215"/>
                  </a:lnTo>
                  <a:lnTo>
                    <a:pt x="988442" y="161184"/>
                  </a:lnTo>
                  <a:lnTo>
                    <a:pt x="988104" y="159764"/>
                  </a:lnTo>
                  <a:lnTo>
                    <a:pt x="987362" y="158550"/>
                  </a:lnTo>
                  <a:lnTo>
                    <a:pt x="986846" y="158059"/>
                  </a:lnTo>
                  <a:lnTo>
                    <a:pt x="986046" y="157036"/>
                  </a:lnTo>
                  <a:lnTo>
                    <a:pt x="985684" y="156471"/>
                  </a:lnTo>
                  <a:lnTo>
                    <a:pt x="985284" y="155968"/>
                  </a:lnTo>
                  <a:lnTo>
                    <a:pt x="984941" y="155390"/>
                  </a:lnTo>
                  <a:lnTo>
                    <a:pt x="986355" y="152751"/>
                  </a:lnTo>
                  <a:lnTo>
                    <a:pt x="995308" y="145703"/>
                  </a:lnTo>
                  <a:lnTo>
                    <a:pt x="998179" y="147135"/>
                  </a:lnTo>
                  <a:lnTo>
                    <a:pt x="999383" y="147895"/>
                  </a:lnTo>
                  <a:lnTo>
                    <a:pt x="1001447" y="149573"/>
                  </a:lnTo>
                  <a:lnTo>
                    <a:pt x="1001789" y="150476"/>
                  </a:lnTo>
                  <a:lnTo>
                    <a:pt x="1001783" y="151630"/>
                  </a:lnTo>
                  <a:lnTo>
                    <a:pt x="1000503" y="154711"/>
                  </a:lnTo>
                  <a:lnTo>
                    <a:pt x="1000039" y="155537"/>
                  </a:lnTo>
                  <a:lnTo>
                    <a:pt x="999805" y="156304"/>
                  </a:lnTo>
                  <a:lnTo>
                    <a:pt x="999282" y="157571"/>
                  </a:lnTo>
                  <a:lnTo>
                    <a:pt x="999449" y="158667"/>
                  </a:lnTo>
                  <a:lnTo>
                    <a:pt x="1000249" y="159940"/>
                  </a:lnTo>
                  <a:lnTo>
                    <a:pt x="1002716" y="161858"/>
                  </a:lnTo>
                  <a:lnTo>
                    <a:pt x="1004037" y="162484"/>
                  </a:lnTo>
                  <a:lnTo>
                    <a:pt x="1005188" y="162770"/>
                  </a:lnTo>
                  <a:lnTo>
                    <a:pt x="1006397" y="162584"/>
                  </a:lnTo>
                  <a:lnTo>
                    <a:pt x="1007395" y="162588"/>
                  </a:lnTo>
                  <a:lnTo>
                    <a:pt x="1008143" y="162680"/>
                  </a:lnTo>
                  <a:lnTo>
                    <a:pt x="1009407" y="163246"/>
                  </a:lnTo>
                  <a:lnTo>
                    <a:pt x="1010957" y="164568"/>
                  </a:lnTo>
                  <a:lnTo>
                    <a:pt x="1011468" y="166106"/>
                  </a:lnTo>
                  <a:lnTo>
                    <a:pt x="1011461" y="167939"/>
                  </a:lnTo>
                  <a:lnTo>
                    <a:pt x="1010295" y="171125"/>
                  </a:lnTo>
                  <a:lnTo>
                    <a:pt x="1008668" y="174665"/>
                  </a:lnTo>
                  <a:lnTo>
                    <a:pt x="1008318" y="175639"/>
                  </a:lnTo>
                  <a:lnTo>
                    <a:pt x="1008825" y="178448"/>
                  </a:lnTo>
                  <a:lnTo>
                    <a:pt x="1012535" y="186915"/>
                  </a:lnTo>
                  <a:lnTo>
                    <a:pt x="1009672" y="196300"/>
                  </a:lnTo>
                  <a:lnTo>
                    <a:pt x="1008393" y="199013"/>
                  </a:lnTo>
                  <a:lnTo>
                    <a:pt x="1006172" y="201603"/>
                  </a:lnTo>
                  <a:lnTo>
                    <a:pt x="1005360" y="202812"/>
                  </a:lnTo>
                  <a:lnTo>
                    <a:pt x="1005181" y="204171"/>
                  </a:lnTo>
                  <a:lnTo>
                    <a:pt x="1005983" y="205224"/>
                  </a:lnTo>
                  <a:lnTo>
                    <a:pt x="1013199" y="207870"/>
                  </a:lnTo>
                  <a:lnTo>
                    <a:pt x="1014752" y="208761"/>
                  </a:lnTo>
                  <a:lnTo>
                    <a:pt x="1015557" y="209519"/>
                  </a:lnTo>
                  <a:lnTo>
                    <a:pt x="1016244" y="210717"/>
                  </a:lnTo>
                  <a:lnTo>
                    <a:pt x="1026876" y="237325"/>
                  </a:lnTo>
                  <a:lnTo>
                    <a:pt x="1027044" y="238625"/>
                  </a:lnTo>
                  <a:lnTo>
                    <a:pt x="1026406" y="239627"/>
                  </a:lnTo>
                  <a:lnTo>
                    <a:pt x="1023521" y="239114"/>
                  </a:lnTo>
                  <a:lnTo>
                    <a:pt x="1021734" y="238383"/>
                  </a:lnTo>
                  <a:lnTo>
                    <a:pt x="1019430" y="237090"/>
                  </a:lnTo>
                  <a:lnTo>
                    <a:pt x="1016890" y="237257"/>
                  </a:lnTo>
                  <a:lnTo>
                    <a:pt x="1015156" y="237723"/>
                  </a:lnTo>
                  <a:lnTo>
                    <a:pt x="1008484" y="245703"/>
                  </a:lnTo>
                  <a:lnTo>
                    <a:pt x="1008268" y="255941"/>
                  </a:lnTo>
                  <a:lnTo>
                    <a:pt x="1007508" y="257978"/>
                  </a:lnTo>
                  <a:lnTo>
                    <a:pt x="1007435" y="261655"/>
                  </a:lnTo>
                  <a:lnTo>
                    <a:pt x="1008401" y="265531"/>
                  </a:lnTo>
                  <a:lnTo>
                    <a:pt x="1012020" y="270570"/>
                  </a:lnTo>
                  <a:lnTo>
                    <a:pt x="1014557" y="272323"/>
                  </a:lnTo>
                  <a:lnTo>
                    <a:pt x="1016518" y="273188"/>
                  </a:lnTo>
                  <a:lnTo>
                    <a:pt x="1017731" y="273370"/>
                  </a:lnTo>
                  <a:lnTo>
                    <a:pt x="1018713" y="273640"/>
                  </a:lnTo>
                  <a:lnTo>
                    <a:pt x="1019232" y="273997"/>
                  </a:lnTo>
                  <a:lnTo>
                    <a:pt x="1019865" y="274576"/>
                  </a:lnTo>
                  <a:lnTo>
                    <a:pt x="1020380" y="275980"/>
                  </a:lnTo>
                  <a:lnTo>
                    <a:pt x="1020431" y="277887"/>
                  </a:lnTo>
                  <a:lnTo>
                    <a:pt x="1017624" y="286017"/>
                  </a:lnTo>
                  <a:lnTo>
                    <a:pt x="1017906" y="288057"/>
                  </a:lnTo>
                  <a:lnTo>
                    <a:pt x="1018878" y="290897"/>
                  </a:lnTo>
                  <a:lnTo>
                    <a:pt x="1021575" y="296552"/>
                  </a:lnTo>
                  <a:lnTo>
                    <a:pt x="1022431" y="299629"/>
                  </a:lnTo>
                  <a:lnTo>
                    <a:pt x="1022187" y="303291"/>
                  </a:lnTo>
                  <a:lnTo>
                    <a:pt x="1021545" y="304530"/>
                  </a:lnTo>
                  <a:lnTo>
                    <a:pt x="1020328" y="305147"/>
                  </a:lnTo>
                  <a:lnTo>
                    <a:pt x="1018767" y="304964"/>
                  </a:lnTo>
                  <a:lnTo>
                    <a:pt x="1015069" y="303501"/>
                  </a:lnTo>
                  <a:lnTo>
                    <a:pt x="1013972" y="302757"/>
                  </a:lnTo>
                  <a:lnTo>
                    <a:pt x="1012300" y="301302"/>
                  </a:lnTo>
                  <a:lnTo>
                    <a:pt x="1011549" y="301091"/>
                  </a:lnTo>
                  <a:lnTo>
                    <a:pt x="1010911" y="301475"/>
                  </a:lnTo>
                  <a:lnTo>
                    <a:pt x="1010386" y="302684"/>
                  </a:lnTo>
                  <a:lnTo>
                    <a:pt x="1010091" y="304013"/>
                  </a:lnTo>
                  <a:lnTo>
                    <a:pt x="1010313" y="306169"/>
                  </a:lnTo>
                  <a:lnTo>
                    <a:pt x="1011289" y="308213"/>
                  </a:lnTo>
                  <a:lnTo>
                    <a:pt x="1016417" y="313820"/>
                  </a:lnTo>
                  <a:lnTo>
                    <a:pt x="1016590" y="314084"/>
                  </a:lnTo>
                  <a:lnTo>
                    <a:pt x="1016928" y="316302"/>
                  </a:lnTo>
                  <a:lnTo>
                    <a:pt x="1016967" y="321384"/>
                  </a:lnTo>
                  <a:lnTo>
                    <a:pt x="1016843" y="323321"/>
                  </a:lnTo>
                  <a:lnTo>
                    <a:pt x="1016891" y="325906"/>
                  </a:lnTo>
                  <a:lnTo>
                    <a:pt x="1017577" y="328140"/>
                  </a:lnTo>
                  <a:lnTo>
                    <a:pt x="1018727" y="330256"/>
                  </a:lnTo>
                  <a:lnTo>
                    <a:pt x="1021151" y="332748"/>
                  </a:lnTo>
                  <a:lnTo>
                    <a:pt x="1022361" y="334349"/>
                  </a:lnTo>
                  <a:lnTo>
                    <a:pt x="1022877" y="335769"/>
                  </a:lnTo>
                  <a:lnTo>
                    <a:pt x="1022117" y="337568"/>
                  </a:lnTo>
                  <a:lnTo>
                    <a:pt x="1021362" y="338289"/>
                  </a:lnTo>
                  <a:lnTo>
                    <a:pt x="1020492" y="338626"/>
                  </a:lnTo>
                  <a:lnTo>
                    <a:pt x="1018868" y="338768"/>
                  </a:lnTo>
                  <a:lnTo>
                    <a:pt x="1018115" y="339031"/>
                  </a:lnTo>
                  <a:lnTo>
                    <a:pt x="1017475" y="339605"/>
                  </a:lnTo>
                  <a:lnTo>
                    <a:pt x="1017760" y="340699"/>
                  </a:lnTo>
                  <a:lnTo>
                    <a:pt x="1018740" y="342166"/>
                  </a:lnTo>
                  <a:lnTo>
                    <a:pt x="1021858" y="344970"/>
                  </a:lnTo>
                  <a:lnTo>
                    <a:pt x="1028583" y="349545"/>
                  </a:lnTo>
                  <a:lnTo>
                    <a:pt x="1030028" y="350806"/>
                  </a:lnTo>
                  <a:lnTo>
                    <a:pt x="1031587" y="352496"/>
                  </a:lnTo>
                  <a:lnTo>
                    <a:pt x="1039146" y="363484"/>
                  </a:lnTo>
                  <a:lnTo>
                    <a:pt x="1044234" y="368464"/>
                  </a:lnTo>
                  <a:lnTo>
                    <a:pt x="1045103" y="368804"/>
                  </a:lnTo>
                  <a:lnTo>
                    <a:pt x="1045974" y="368630"/>
                  </a:lnTo>
                  <a:lnTo>
                    <a:pt x="1050118" y="365806"/>
                  </a:lnTo>
                  <a:lnTo>
                    <a:pt x="1051105" y="365453"/>
                  </a:lnTo>
                  <a:lnTo>
                    <a:pt x="1051975" y="365353"/>
                  </a:lnTo>
                  <a:lnTo>
                    <a:pt x="1052845" y="365414"/>
                  </a:lnTo>
                  <a:lnTo>
                    <a:pt x="1053656" y="365726"/>
                  </a:lnTo>
                  <a:lnTo>
                    <a:pt x="1054350" y="366260"/>
                  </a:lnTo>
                  <a:lnTo>
                    <a:pt x="1060194" y="371933"/>
                  </a:lnTo>
                  <a:lnTo>
                    <a:pt x="1060888" y="372792"/>
                  </a:lnTo>
                  <a:lnTo>
                    <a:pt x="1061463" y="375038"/>
                  </a:lnTo>
                  <a:lnTo>
                    <a:pt x="1061804" y="378142"/>
                  </a:lnTo>
                  <a:lnTo>
                    <a:pt x="1061151" y="384672"/>
                  </a:lnTo>
                  <a:lnTo>
                    <a:pt x="1060390" y="387388"/>
                  </a:lnTo>
                  <a:lnTo>
                    <a:pt x="1059631" y="389233"/>
                  </a:lnTo>
                  <a:lnTo>
                    <a:pt x="1059049" y="390043"/>
                  </a:lnTo>
                  <a:lnTo>
                    <a:pt x="1058583" y="390841"/>
                  </a:lnTo>
                  <a:lnTo>
                    <a:pt x="1058232" y="391638"/>
                  </a:lnTo>
                  <a:lnTo>
                    <a:pt x="1057356" y="394029"/>
                  </a:lnTo>
                  <a:lnTo>
                    <a:pt x="1056948" y="394826"/>
                  </a:lnTo>
                  <a:lnTo>
                    <a:pt x="1056307" y="395608"/>
                  </a:lnTo>
                  <a:lnTo>
                    <a:pt x="1055435" y="396151"/>
                  </a:lnTo>
                  <a:lnTo>
                    <a:pt x="1054622" y="396474"/>
                  </a:lnTo>
                  <a:lnTo>
                    <a:pt x="1053808" y="396650"/>
                  </a:lnTo>
                  <a:lnTo>
                    <a:pt x="1052299" y="396646"/>
                  </a:lnTo>
                  <a:lnTo>
                    <a:pt x="1050674" y="396330"/>
                  </a:lnTo>
                  <a:lnTo>
                    <a:pt x="1049862" y="396374"/>
                  </a:lnTo>
                  <a:lnTo>
                    <a:pt x="1049106" y="396784"/>
                  </a:lnTo>
                  <a:lnTo>
                    <a:pt x="1048581" y="397522"/>
                  </a:lnTo>
                  <a:lnTo>
                    <a:pt x="1048231" y="398273"/>
                  </a:lnTo>
                  <a:lnTo>
                    <a:pt x="1048808" y="399429"/>
                  </a:lnTo>
                  <a:lnTo>
                    <a:pt x="1050198" y="400689"/>
                  </a:lnTo>
                  <a:lnTo>
                    <a:pt x="1054257" y="403034"/>
                  </a:lnTo>
                  <a:lnTo>
                    <a:pt x="1057853" y="404269"/>
                  </a:lnTo>
                  <a:lnTo>
                    <a:pt x="1059479" y="404523"/>
                  </a:lnTo>
                  <a:lnTo>
                    <a:pt x="1060116" y="405116"/>
                  </a:lnTo>
                  <a:lnTo>
                    <a:pt x="1060520" y="406151"/>
                  </a:lnTo>
                  <a:lnTo>
                    <a:pt x="1060051" y="408218"/>
                  </a:lnTo>
                  <a:lnTo>
                    <a:pt x="1059290" y="410491"/>
                  </a:lnTo>
                  <a:lnTo>
                    <a:pt x="1059172" y="411320"/>
                  </a:lnTo>
                  <a:lnTo>
                    <a:pt x="1059287" y="412103"/>
                  </a:lnTo>
                  <a:lnTo>
                    <a:pt x="1060734" y="414322"/>
                  </a:lnTo>
                  <a:lnTo>
                    <a:pt x="1066416" y="419226"/>
                  </a:lnTo>
                  <a:lnTo>
                    <a:pt x="1066409" y="422594"/>
                  </a:lnTo>
                  <a:lnTo>
                    <a:pt x="1065998" y="424394"/>
                  </a:lnTo>
                  <a:lnTo>
                    <a:pt x="1065648" y="425164"/>
                  </a:lnTo>
                  <a:lnTo>
                    <a:pt x="1065005" y="426787"/>
                  </a:lnTo>
                  <a:lnTo>
                    <a:pt x="1064887" y="427672"/>
                  </a:lnTo>
                  <a:lnTo>
                    <a:pt x="1064944" y="428499"/>
                  </a:lnTo>
                  <a:lnTo>
                    <a:pt x="1065930" y="429538"/>
                  </a:lnTo>
                  <a:lnTo>
                    <a:pt x="1067845" y="430634"/>
                  </a:lnTo>
                  <a:lnTo>
                    <a:pt x="1074660" y="433130"/>
                  </a:lnTo>
                  <a:lnTo>
                    <a:pt x="1076520" y="433384"/>
                  </a:lnTo>
                  <a:lnTo>
                    <a:pt x="1079252" y="433079"/>
                  </a:lnTo>
                  <a:lnTo>
                    <a:pt x="1080473" y="433169"/>
                  </a:lnTo>
                  <a:lnTo>
                    <a:pt x="1082041" y="433703"/>
                  </a:lnTo>
                  <a:lnTo>
                    <a:pt x="1088488" y="437702"/>
                  </a:lnTo>
                  <a:lnTo>
                    <a:pt x="1089302" y="438057"/>
                  </a:lnTo>
                  <a:lnTo>
                    <a:pt x="1090426" y="438206"/>
                  </a:lnTo>
                  <a:lnTo>
                    <a:pt x="1094844" y="438153"/>
                  </a:lnTo>
                  <a:lnTo>
                    <a:pt x="1095948" y="439188"/>
                  </a:lnTo>
                  <a:lnTo>
                    <a:pt x="1096992" y="441021"/>
                  </a:lnTo>
                  <a:lnTo>
                    <a:pt x="1098325" y="445352"/>
                  </a:lnTo>
                  <a:lnTo>
                    <a:pt x="1099716" y="451071"/>
                  </a:lnTo>
                  <a:lnTo>
                    <a:pt x="1101981" y="454161"/>
                  </a:lnTo>
                  <a:lnTo>
                    <a:pt x="1117645" y="467068"/>
                  </a:lnTo>
                  <a:lnTo>
                    <a:pt x="1120554" y="472919"/>
                  </a:lnTo>
                  <a:lnTo>
                    <a:pt x="1125385" y="478534"/>
                  </a:lnTo>
                  <a:lnTo>
                    <a:pt x="1126026" y="479094"/>
                  </a:lnTo>
                  <a:lnTo>
                    <a:pt x="1126550" y="479775"/>
                  </a:lnTo>
                  <a:lnTo>
                    <a:pt x="1126957" y="480425"/>
                  </a:lnTo>
                  <a:lnTo>
                    <a:pt x="1127598" y="481740"/>
                  </a:lnTo>
                  <a:lnTo>
                    <a:pt x="1129170" y="486510"/>
                  </a:lnTo>
                  <a:lnTo>
                    <a:pt x="1130219" y="487958"/>
                  </a:lnTo>
                  <a:lnTo>
                    <a:pt x="1132335" y="489524"/>
                  </a:lnTo>
                  <a:lnTo>
                    <a:pt x="1133325" y="490647"/>
                  </a:lnTo>
                  <a:lnTo>
                    <a:pt x="1134083" y="491917"/>
                  </a:lnTo>
                  <a:lnTo>
                    <a:pt x="1134608" y="493410"/>
                  </a:lnTo>
                  <a:lnTo>
                    <a:pt x="1135541" y="497059"/>
                  </a:lnTo>
                  <a:lnTo>
                    <a:pt x="1137349" y="502346"/>
                  </a:lnTo>
                  <a:lnTo>
                    <a:pt x="1137583" y="504150"/>
                  </a:lnTo>
                  <a:lnTo>
                    <a:pt x="1137292" y="505862"/>
                  </a:lnTo>
                  <a:lnTo>
                    <a:pt x="1135486" y="507341"/>
                  </a:lnTo>
                  <a:lnTo>
                    <a:pt x="1134321" y="507992"/>
                  </a:lnTo>
                  <a:lnTo>
                    <a:pt x="1130105" y="509513"/>
                  </a:lnTo>
                  <a:lnTo>
                    <a:pt x="1129115" y="510060"/>
                  </a:lnTo>
                  <a:lnTo>
                    <a:pt x="1128823" y="510741"/>
                  </a:lnTo>
                  <a:lnTo>
                    <a:pt x="1129173" y="511685"/>
                  </a:lnTo>
                  <a:lnTo>
                    <a:pt x="1132224" y="514316"/>
                  </a:lnTo>
                  <a:lnTo>
                    <a:pt x="1132865" y="515052"/>
                  </a:lnTo>
                  <a:lnTo>
                    <a:pt x="1133157" y="517609"/>
                  </a:lnTo>
                  <a:lnTo>
                    <a:pt x="1133158" y="521496"/>
                  </a:lnTo>
                  <a:lnTo>
                    <a:pt x="1131879" y="537008"/>
                  </a:lnTo>
                  <a:lnTo>
                    <a:pt x="1131704" y="537879"/>
                  </a:lnTo>
                  <a:lnTo>
                    <a:pt x="1131452" y="538692"/>
                  </a:lnTo>
                  <a:lnTo>
                    <a:pt x="1130169" y="542710"/>
                  </a:lnTo>
                  <a:lnTo>
                    <a:pt x="1130052" y="543242"/>
                  </a:lnTo>
                  <a:lnTo>
                    <a:pt x="1130169" y="544202"/>
                  </a:lnTo>
                  <a:lnTo>
                    <a:pt x="1130519" y="545518"/>
                  </a:lnTo>
                  <a:lnTo>
                    <a:pt x="1133458" y="550614"/>
                  </a:lnTo>
                  <a:lnTo>
                    <a:pt x="1133808" y="551515"/>
                  </a:lnTo>
                  <a:lnTo>
                    <a:pt x="1134159" y="552461"/>
                  </a:lnTo>
                  <a:lnTo>
                    <a:pt x="1134217" y="554145"/>
                  </a:lnTo>
                  <a:lnTo>
                    <a:pt x="1133927" y="556568"/>
                  </a:lnTo>
                  <a:lnTo>
                    <a:pt x="1132877" y="561503"/>
                  </a:lnTo>
                  <a:lnTo>
                    <a:pt x="1132293" y="563747"/>
                  </a:lnTo>
                  <a:lnTo>
                    <a:pt x="1131651" y="565136"/>
                  </a:lnTo>
                  <a:lnTo>
                    <a:pt x="1131107" y="565830"/>
                  </a:lnTo>
                  <a:lnTo>
                    <a:pt x="1128596" y="567914"/>
                  </a:lnTo>
                  <a:lnTo>
                    <a:pt x="1127427" y="569216"/>
                  </a:lnTo>
                  <a:lnTo>
                    <a:pt x="1126785" y="571696"/>
                  </a:lnTo>
                  <a:lnTo>
                    <a:pt x="1126668" y="575153"/>
                  </a:lnTo>
                  <a:lnTo>
                    <a:pt x="1127077" y="582924"/>
                  </a:lnTo>
                  <a:lnTo>
                    <a:pt x="1126902" y="586028"/>
                  </a:lnTo>
                  <a:lnTo>
                    <a:pt x="1126493" y="587740"/>
                  </a:lnTo>
                  <a:lnTo>
                    <a:pt x="1125558" y="588480"/>
                  </a:lnTo>
                  <a:lnTo>
                    <a:pt x="1124974" y="589247"/>
                  </a:lnTo>
                  <a:lnTo>
                    <a:pt x="1124623" y="589956"/>
                  </a:lnTo>
                  <a:lnTo>
                    <a:pt x="1124155" y="591182"/>
                  </a:lnTo>
                  <a:lnTo>
                    <a:pt x="1123921" y="592528"/>
                  </a:lnTo>
                  <a:lnTo>
                    <a:pt x="1123804" y="594020"/>
                  </a:lnTo>
                  <a:lnTo>
                    <a:pt x="1123862" y="596842"/>
                  </a:lnTo>
                  <a:lnTo>
                    <a:pt x="1124271" y="599915"/>
                  </a:lnTo>
                  <a:lnTo>
                    <a:pt x="1124388" y="600432"/>
                  </a:lnTo>
                  <a:lnTo>
                    <a:pt x="1124739" y="601361"/>
                  </a:lnTo>
                  <a:lnTo>
                    <a:pt x="1127429" y="604893"/>
                  </a:lnTo>
                  <a:lnTo>
                    <a:pt x="1134818" y="608791"/>
                  </a:lnTo>
                  <a:lnTo>
                    <a:pt x="1137333" y="608304"/>
                  </a:lnTo>
                  <a:lnTo>
                    <a:pt x="1137976" y="608539"/>
                  </a:lnTo>
                  <a:lnTo>
                    <a:pt x="1138738" y="609499"/>
                  </a:lnTo>
                  <a:lnTo>
                    <a:pt x="1140084" y="612425"/>
                  </a:lnTo>
                  <a:lnTo>
                    <a:pt x="1141022" y="616457"/>
                  </a:lnTo>
                  <a:lnTo>
                    <a:pt x="1147818" y="629099"/>
                  </a:lnTo>
                  <a:lnTo>
                    <a:pt x="1131472" y="644353"/>
                  </a:lnTo>
                  <a:lnTo>
                    <a:pt x="1126436" y="647337"/>
                  </a:lnTo>
                  <a:lnTo>
                    <a:pt x="1125733" y="647012"/>
                  </a:lnTo>
                  <a:lnTo>
                    <a:pt x="1125206" y="646480"/>
                  </a:lnTo>
                  <a:lnTo>
                    <a:pt x="1124620" y="645446"/>
                  </a:lnTo>
                  <a:lnTo>
                    <a:pt x="1124211" y="644353"/>
                  </a:lnTo>
                  <a:lnTo>
                    <a:pt x="1123976" y="642948"/>
                  </a:lnTo>
                  <a:lnTo>
                    <a:pt x="1124035" y="641574"/>
                  </a:lnTo>
                  <a:lnTo>
                    <a:pt x="1124211" y="640645"/>
                  </a:lnTo>
                  <a:lnTo>
                    <a:pt x="1124679" y="639358"/>
                  </a:lnTo>
                  <a:lnTo>
                    <a:pt x="1126260" y="635991"/>
                  </a:lnTo>
                  <a:lnTo>
                    <a:pt x="1126201" y="634425"/>
                  </a:lnTo>
                  <a:lnTo>
                    <a:pt x="1125908" y="632948"/>
                  </a:lnTo>
                  <a:lnTo>
                    <a:pt x="1126260" y="631441"/>
                  </a:lnTo>
                  <a:lnTo>
                    <a:pt x="1127547" y="630878"/>
                  </a:lnTo>
                  <a:lnTo>
                    <a:pt x="1128308" y="630141"/>
                  </a:lnTo>
                  <a:lnTo>
                    <a:pt x="1128659" y="629195"/>
                  </a:lnTo>
                  <a:lnTo>
                    <a:pt x="1127665" y="627290"/>
                  </a:lnTo>
                  <a:lnTo>
                    <a:pt x="1126786" y="626508"/>
                  </a:lnTo>
                  <a:lnTo>
                    <a:pt x="1125206" y="625871"/>
                  </a:lnTo>
                  <a:lnTo>
                    <a:pt x="1123626" y="625886"/>
                  </a:lnTo>
                  <a:lnTo>
                    <a:pt x="1121051" y="627659"/>
                  </a:lnTo>
                  <a:lnTo>
                    <a:pt x="1103926" y="647505"/>
                  </a:lnTo>
                  <a:lnTo>
                    <a:pt x="1102343" y="648729"/>
                  </a:lnTo>
                  <a:lnTo>
                    <a:pt x="1101289" y="649084"/>
                  </a:lnTo>
                  <a:lnTo>
                    <a:pt x="1100645" y="648774"/>
                  </a:lnTo>
                  <a:lnTo>
                    <a:pt x="1099826" y="647826"/>
                  </a:lnTo>
                  <a:lnTo>
                    <a:pt x="1097428" y="643643"/>
                  </a:lnTo>
                  <a:lnTo>
                    <a:pt x="1094684" y="636654"/>
                  </a:lnTo>
                  <a:lnTo>
                    <a:pt x="1093456" y="635204"/>
                  </a:lnTo>
                  <a:lnTo>
                    <a:pt x="1091525" y="634493"/>
                  </a:lnTo>
                  <a:lnTo>
                    <a:pt x="1083719" y="635073"/>
                  </a:lnTo>
                  <a:lnTo>
                    <a:pt x="1081729" y="634449"/>
                  </a:lnTo>
                  <a:lnTo>
                    <a:pt x="1080326" y="633679"/>
                  </a:lnTo>
                  <a:lnTo>
                    <a:pt x="1078572" y="632138"/>
                  </a:lnTo>
                  <a:lnTo>
                    <a:pt x="1075242" y="628440"/>
                  </a:lnTo>
                  <a:lnTo>
                    <a:pt x="1073431" y="626752"/>
                  </a:lnTo>
                  <a:lnTo>
                    <a:pt x="1071850" y="627016"/>
                  </a:lnTo>
                  <a:lnTo>
                    <a:pt x="1070325" y="628697"/>
                  </a:lnTo>
                  <a:lnTo>
                    <a:pt x="1067544" y="633803"/>
                  </a:lnTo>
                  <a:lnTo>
                    <a:pt x="1064140" y="637931"/>
                  </a:lnTo>
                  <a:lnTo>
                    <a:pt x="1063495" y="638373"/>
                  </a:lnTo>
                  <a:lnTo>
                    <a:pt x="1062965" y="639510"/>
                  </a:lnTo>
                  <a:lnTo>
                    <a:pt x="1062599" y="646173"/>
                  </a:lnTo>
                  <a:lnTo>
                    <a:pt x="1064054" y="650252"/>
                  </a:lnTo>
                  <a:lnTo>
                    <a:pt x="1065456" y="652443"/>
                  </a:lnTo>
                  <a:lnTo>
                    <a:pt x="1066566" y="653581"/>
                  </a:lnTo>
                  <a:lnTo>
                    <a:pt x="1067326" y="654514"/>
                  </a:lnTo>
                  <a:lnTo>
                    <a:pt x="1068026" y="655844"/>
                  </a:lnTo>
                  <a:lnTo>
                    <a:pt x="1068627" y="657929"/>
                  </a:lnTo>
                  <a:lnTo>
                    <a:pt x="1069211" y="659083"/>
                  </a:lnTo>
                  <a:lnTo>
                    <a:pt x="1070030" y="659986"/>
                  </a:lnTo>
                  <a:lnTo>
                    <a:pt x="1071610" y="660964"/>
                  </a:lnTo>
                  <a:lnTo>
                    <a:pt x="1073717" y="661869"/>
                  </a:lnTo>
                  <a:lnTo>
                    <a:pt x="1075883" y="663188"/>
                  </a:lnTo>
                  <a:lnTo>
                    <a:pt x="1077873" y="664875"/>
                  </a:lnTo>
                  <a:lnTo>
                    <a:pt x="1079686" y="667035"/>
                  </a:lnTo>
                  <a:lnTo>
                    <a:pt x="1081793" y="669078"/>
                  </a:lnTo>
                  <a:lnTo>
                    <a:pt x="1084956" y="670869"/>
                  </a:lnTo>
                  <a:lnTo>
                    <a:pt x="1085892" y="671712"/>
                  </a:lnTo>
                  <a:lnTo>
                    <a:pt x="1086536" y="672629"/>
                  </a:lnTo>
                  <a:lnTo>
                    <a:pt x="1086768" y="673975"/>
                  </a:lnTo>
                  <a:lnTo>
                    <a:pt x="1086765" y="676102"/>
                  </a:lnTo>
                  <a:lnTo>
                    <a:pt x="1085121" y="678123"/>
                  </a:lnTo>
                  <a:lnTo>
                    <a:pt x="1084123" y="678979"/>
                  </a:lnTo>
                  <a:lnTo>
                    <a:pt x="1081131" y="680024"/>
                  </a:lnTo>
                  <a:lnTo>
                    <a:pt x="1079018" y="681261"/>
                  </a:lnTo>
                  <a:lnTo>
                    <a:pt x="1078547" y="682072"/>
                  </a:lnTo>
                  <a:lnTo>
                    <a:pt x="1078253" y="683120"/>
                  </a:lnTo>
                  <a:lnTo>
                    <a:pt x="1078483" y="685647"/>
                  </a:lnTo>
                  <a:lnTo>
                    <a:pt x="1078715" y="687008"/>
                  </a:lnTo>
                  <a:lnTo>
                    <a:pt x="1079065" y="688278"/>
                  </a:lnTo>
                  <a:lnTo>
                    <a:pt x="1080000" y="690347"/>
                  </a:lnTo>
                  <a:lnTo>
                    <a:pt x="1081872" y="693602"/>
                  </a:lnTo>
                  <a:lnTo>
                    <a:pt x="1082456" y="695315"/>
                  </a:lnTo>
                  <a:lnTo>
                    <a:pt x="1083039" y="697680"/>
                  </a:lnTo>
                  <a:lnTo>
                    <a:pt x="1083269" y="701286"/>
                  </a:lnTo>
                  <a:lnTo>
                    <a:pt x="1083148" y="703960"/>
                  </a:lnTo>
                  <a:lnTo>
                    <a:pt x="1082672" y="707682"/>
                  </a:lnTo>
                  <a:lnTo>
                    <a:pt x="1078723" y="718267"/>
                  </a:lnTo>
                  <a:lnTo>
                    <a:pt x="1078308" y="720364"/>
                  </a:lnTo>
                  <a:lnTo>
                    <a:pt x="1078306" y="721825"/>
                  </a:lnTo>
                  <a:lnTo>
                    <a:pt x="1078774" y="722551"/>
                  </a:lnTo>
                  <a:lnTo>
                    <a:pt x="1079419" y="723380"/>
                  </a:lnTo>
                  <a:lnTo>
                    <a:pt x="1080533" y="724091"/>
                  </a:lnTo>
                  <a:lnTo>
                    <a:pt x="1081355" y="724445"/>
                  </a:lnTo>
                  <a:lnTo>
                    <a:pt x="1080591" y="725007"/>
                  </a:lnTo>
                  <a:lnTo>
                    <a:pt x="1079650" y="725331"/>
                  </a:lnTo>
                  <a:lnTo>
                    <a:pt x="1065182" y="726086"/>
                  </a:lnTo>
                  <a:lnTo>
                    <a:pt x="1061950" y="726890"/>
                  </a:lnTo>
                  <a:lnTo>
                    <a:pt x="1060950" y="727538"/>
                  </a:lnTo>
                  <a:lnTo>
                    <a:pt x="1059715" y="728556"/>
                  </a:lnTo>
                  <a:lnTo>
                    <a:pt x="1057594" y="731104"/>
                  </a:lnTo>
                  <a:lnTo>
                    <a:pt x="1056650" y="732758"/>
                  </a:lnTo>
                  <a:lnTo>
                    <a:pt x="1056237" y="733716"/>
                  </a:lnTo>
                  <a:lnTo>
                    <a:pt x="1055222" y="740111"/>
                  </a:lnTo>
                  <a:lnTo>
                    <a:pt x="1018317" y="762478"/>
                  </a:lnTo>
                  <a:lnTo>
                    <a:pt x="1016318" y="762117"/>
                  </a:lnTo>
                  <a:lnTo>
                    <a:pt x="1015614" y="761774"/>
                  </a:lnTo>
                  <a:lnTo>
                    <a:pt x="1014794" y="761164"/>
                  </a:lnTo>
                  <a:lnTo>
                    <a:pt x="1014149" y="760481"/>
                  </a:lnTo>
                  <a:lnTo>
                    <a:pt x="1013741" y="759712"/>
                  </a:lnTo>
                  <a:lnTo>
                    <a:pt x="1013451" y="758648"/>
                  </a:lnTo>
                  <a:lnTo>
                    <a:pt x="1013230" y="754894"/>
                  </a:lnTo>
                  <a:lnTo>
                    <a:pt x="1012941" y="753667"/>
                  </a:lnTo>
                  <a:lnTo>
                    <a:pt x="1012534" y="752601"/>
                  </a:lnTo>
                  <a:lnTo>
                    <a:pt x="1012125" y="751980"/>
                  </a:lnTo>
                  <a:lnTo>
                    <a:pt x="1010779" y="750424"/>
                  </a:lnTo>
                  <a:lnTo>
                    <a:pt x="1010192" y="750110"/>
                  </a:lnTo>
                  <a:lnTo>
                    <a:pt x="1009488" y="749856"/>
                  </a:lnTo>
                  <a:lnTo>
                    <a:pt x="1007608" y="749700"/>
                  </a:lnTo>
                  <a:lnTo>
                    <a:pt x="1006136" y="750197"/>
                  </a:lnTo>
                  <a:lnTo>
                    <a:pt x="1001401" y="753442"/>
                  </a:lnTo>
                  <a:lnTo>
                    <a:pt x="998626" y="755955"/>
                  </a:lnTo>
                  <a:lnTo>
                    <a:pt x="997389" y="756569"/>
                  </a:lnTo>
                  <a:lnTo>
                    <a:pt x="990561" y="758310"/>
                  </a:lnTo>
                  <a:lnTo>
                    <a:pt x="985914" y="758671"/>
                  </a:lnTo>
                  <a:lnTo>
                    <a:pt x="984441" y="759239"/>
                  </a:lnTo>
                  <a:lnTo>
                    <a:pt x="982532" y="760826"/>
                  </a:lnTo>
                  <a:lnTo>
                    <a:pt x="979280" y="764356"/>
                  </a:lnTo>
                  <a:lnTo>
                    <a:pt x="977562" y="766768"/>
                  </a:lnTo>
                  <a:lnTo>
                    <a:pt x="975539" y="771322"/>
                  </a:lnTo>
                  <a:lnTo>
                    <a:pt x="975351" y="773419"/>
                  </a:lnTo>
                  <a:lnTo>
                    <a:pt x="975634" y="775637"/>
                  </a:lnTo>
                  <a:lnTo>
                    <a:pt x="976675" y="779012"/>
                  </a:lnTo>
                  <a:lnTo>
                    <a:pt x="973900" y="780814"/>
                  </a:lnTo>
                  <a:lnTo>
                    <a:pt x="952460" y="810456"/>
                  </a:lnTo>
                  <a:lnTo>
                    <a:pt x="955838" y="816859"/>
                  </a:lnTo>
                  <a:lnTo>
                    <a:pt x="958548" y="816875"/>
                  </a:lnTo>
                  <a:lnTo>
                    <a:pt x="959374" y="816703"/>
                  </a:lnTo>
                  <a:lnTo>
                    <a:pt x="959786" y="816765"/>
                  </a:lnTo>
                  <a:lnTo>
                    <a:pt x="960198" y="816928"/>
                  </a:lnTo>
                  <a:lnTo>
                    <a:pt x="960550" y="817122"/>
                  </a:lnTo>
                  <a:lnTo>
                    <a:pt x="960960" y="817598"/>
                  </a:lnTo>
                  <a:lnTo>
                    <a:pt x="961271" y="818102"/>
                  </a:lnTo>
                  <a:lnTo>
                    <a:pt x="968197" y="833785"/>
                  </a:lnTo>
                  <a:lnTo>
                    <a:pt x="973276" y="843017"/>
                  </a:lnTo>
                  <a:lnTo>
                    <a:pt x="978602" y="851052"/>
                  </a:lnTo>
                  <a:lnTo>
                    <a:pt x="980177" y="854340"/>
                  </a:lnTo>
                  <a:lnTo>
                    <a:pt x="986115" y="874888"/>
                  </a:lnTo>
                  <a:lnTo>
                    <a:pt x="1000811" y="944104"/>
                  </a:lnTo>
                  <a:lnTo>
                    <a:pt x="1010976" y="967428"/>
                  </a:lnTo>
                  <a:lnTo>
                    <a:pt x="1012131" y="974789"/>
                  </a:lnTo>
                  <a:lnTo>
                    <a:pt x="1012403" y="980964"/>
                  </a:lnTo>
                  <a:lnTo>
                    <a:pt x="1011395" y="996235"/>
                  </a:lnTo>
                  <a:lnTo>
                    <a:pt x="1008499" y="1008793"/>
                  </a:lnTo>
                  <a:lnTo>
                    <a:pt x="997071" y="1040370"/>
                  </a:lnTo>
                  <a:lnTo>
                    <a:pt x="994213" y="1042099"/>
                  </a:lnTo>
                  <a:lnTo>
                    <a:pt x="993319" y="1042834"/>
                  </a:lnTo>
                  <a:lnTo>
                    <a:pt x="992126" y="1044069"/>
                  </a:lnTo>
                  <a:lnTo>
                    <a:pt x="991228" y="1045749"/>
                  </a:lnTo>
                  <a:lnTo>
                    <a:pt x="991157" y="1048140"/>
                  </a:lnTo>
                  <a:lnTo>
                    <a:pt x="991795" y="1051393"/>
                  </a:lnTo>
                  <a:lnTo>
                    <a:pt x="995031" y="1058292"/>
                  </a:lnTo>
                  <a:lnTo>
                    <a:pt x="995798" y="1059506"/>
                  </a:lnTo>
                  <a:lnTo>
                    <a:pt x="1000352" y="1064283"/>
                  </a:lnTo>
                  <a:lnTo>
                    <a:pt x="1000640" y="1066485"/>
                  </a:lnTo>
                  <a:lnTo>
                    <a:pt x="1000165" y="1080086"/>
                  </a:lnTo>
                  <a:lnTo>
                    <a:pt x="999612" y="1084339"/>
                  </a:lnTo>
                  <a:lnTo>
                    <a:pt x="999005" y="1087173"/>
                  </a:lnTo>
                  <a:lnTo>
                    <a:pt x="997389" y="1089602"/>
                  </a:lnTo>
                  <a:lnTo>
                    <a:pt x="996964" y="1091416"/>
                  </a:lnTo>
                  <a:lnTo>
                    <a:pt x="995862" y="1098488"/>
                  </a:lnTo>
                  <a:lnTo>
                    <a:pt x="995439" y="1099947"/>
                  </a:lnTo>
                  <a:lnTo>
                    <a:pt x="994840" y="1100965"/>
                  </a:lnTo>
                  <a:lnTo>
                    <a:pt x="993704" y="1102154"/>
                  </a:lnTo>
                  <a:lnTo>
                    <a:pt x="993167" y="1102492"/>
                  </a:lnTo>
                  <a:lnTo>
                    <a:pt x="992748" y="1102920"/>
                  </a:lnTo>
                  <a:lnTo>
                    <a:pt x="991372" y="1104625"/>
                  </a:lnTo>
                  <a:lnTo>
                    <a:pt x="991190" y="1105364"/>
                  </a:lnTo>
                  <a:lnTo>
                    <a:pt x="991366" y="1106117"/>
                  </a:lnTo>
                  <a:lnTo>
                    <a:pt x="991955" y="1107360"/>
                  </a:lnTo>
                  <a:lnTo>
                    <a:pt x="993677" y="1108064"/>
                  </a:lnTo>
                  <a:lnTo>
                    <a:pt x="994570" y="1108081"/>
                  </a:lnTo>
                  <a:lnTo>
                    <a:pt x="995344" y="1107952"/>
                  </a:lnTo>
                  <a:lnTo>
                    <a:pt x="996180" y="1107426"/>
                  </a:lnTo>
                  <a:lnTo>
                    <a:pt x="996477" y="1107427"/>
                  </a:lnTo>
                  <a:lnTo>
                    <a:pt x="996893" y="1107488"/>
                  </a:lnTo>
                  <a:lnTo>
                    <a:pt x="997368" y="1107725"/>
                  </a:lnTo>
                  <a:lnTo>
                    <a:pt x="998018" y="1108792"/>
                  </a:lnTo>
                  <a:lnTo>
                    <a:pt x="999432" y="1112048"/>
                  </a:lnTo>
                  <a:lnTo>
                    <a:pt x="1000660" y="1117385"/>
                  </a:lnTo>
                  <a:lnTo>
                    <a:pt x="1007757" y="1133649"/>
                  </a:lnTo>
                  <a:lnTo>
                    <a:pt x="1005549" y="1134791"/>
                  </a:lnTo>
                  <a:lnTo>
                    <a:pt x="1005012" y="1134937"/>
                  </a:lnTo>
                  <a:lnTo>
                    <a:pt x="1004117" y="1135348"/>
                  </a:lnTo>
                  <a:lnTo>
                    <a:pt x="1003338" y="1136260"/>
                  </a:lnTo>
                  <a:lnTo>
                    <a:pt x="1002737" y="1137570"/>
                  </a:lnTo>
                  <a:lnTo>
                    <a:pt x="1001934" y="1139695"/>
                  </a:lnTo>
                  <a:lnTo>
                    <a:pt x="1001095" y="1140858"/>
                  </a:lnTo>
                  <a:lnTo>
                    <a:pt x="1000019" y="1141652"/>
                  </a:lnTo>
                  <a:lnTo>
                    <a:pt x="993465" y="1141799"/>
                  </a:lnTo>
                  <a:lnTo>
                    <a:pt x="992272" y="1142059"/>
                  </a:lnTo>
                  <a:lnTo>
                    <a:pt x="991555" y="1142588"/>
                  </a:lnTo>
                  <a:lnTo>
                    <a:pt x="990597" y="1143617"/>
                  </a:lnTo>
                  <a:lnTo>
                    <a:pt x="988794" y="1146916"/>
                  </a:lnTo>
                  <a:lnTo>
                    <a:pt x="988368" y="1148716"/>
                  </a:lnTo>
                  <a:lnTo>
                    <a:pt x="988718" y="1150416"/>
                  </a:lnTo>
                  <a:lnTo>
                    <a:pt x="990971" y="1152954"/>
                  </a:lnTo>
                  <a:lnTo>
                    <a:pt x="993703" y="1155242"/>
                  </a:lnTo>
                  <a:lnTo>
                    <a:pt x="995063" y="1157492"/>
                  </a:lnTo>
                  <a:lnTo>
                    <a:pt x="995945" y="1160154"/>
                  </a:lnTo>
                  <a:lnTo>
                    <a:pt x="996658" y="1160927"/>
                  </a:lnTo>
                  <a:lnTo>
                    <a:pt x="997848" y="1161316"/>
                  </a:lnTo>
                  <a:lnTo>
                    <a:pt x="1000889" y="1161314"/>
                  </a:lnTo>
                  <a:lnTo>
                    <a:pt x="1001662" y="1161745"/>
                  </a:lnTo>
                  <a:lnTo>
                    <a:pt x="1002392" y="1162930"/>
                  </a:lnTo>
                  <a:lnTo>
                    <a:pt x="1002863" y="1164321"/>
                  </a:lnTo>
                  <a:lnTo>
                    <a:pt x="1003211" y="1166687"/>
                  </a:lnTo>
                  <a:lnTo>
                    <a:pt x="1003559" y="1183318"/>
                  </a:lnTo>
                  <a:lnTo>
                    <a:pt x="1004888" y="1193959"/>
                  </a:lnTo>
                  <a:lnTo>
                    <a:pt x="1006296" y="1199785"/>
                  </a:lnTo>
                  <a:lnTo>
                    <a:pt x="1007713" y="1203763"/>
                  </a:lnTo>
                  <a:lnTo>
                    <a:pt x="1008125" y="1205405"/>
                  </a:lnTo>
                  <a:lnTo>
                    <a:pt x="1008177" y="1207163"/>
                  </a:lnTo>
                  <a:lnTo>
                    <a:pt x="1007689" y="1209893"/>
                  </a:lnTo>
                  <a:lnTo>
                    <a:pt x="1007084" y="1211751"/>
                  </a:lnTo>
                  <a:lnTo>
                    <a:pt x="1006480" y="1213227"/>
                  </a:lnTo>
                  <a:lnTo>
                    <a:pt x="1005580" y="1214374"/>
                  </a:lnTo>
                  <a:lnTo>
                    <a:pt x="1004322" y="1215167"/>
                  </a:lnTo>
                  <a:lnTo>
                    <a:pt x="1000661" y="1214678"/>
                  </a:lnTo>
                  <a:lnTo>
                    <a:pt x="993507" y="1211781"/>
                  </a:lnTo>
                  <a:lnTo>
                    <a:pt x="992970" y="1211719"/>
                  </a:lnTo>
                  <a:lnTo>
                    <a:pt x="992252" y="1212041"/>
                  </a:lnTo>
                  <a:lnTo>
                    <a:pt x="991589" y="1213322"/>
                  </a:lnTo>
                  <a:lnTo>
                    <a:pt x="990920" y="1215875"/>
                  </a:lnTo>
                  <a:lnTo>
                    <a:pt x="990404" y="1224174"/>
                  </a:lnTo>
                  <a:lnTo>
                    <a:pt x="986618" y="1228911"/>
                  </a:lnTo>
                  <a:lnTo>
                    <a:pt x="984130" y="1224394"/>
                  </a:lnTo>
                  <a:lnTo>
                    <a:pt x="982595" y="1220560"/>
                  </a:lnTo>
                  <a:lnTo>
                    <a:pt x="980775" y="1214111"/>
                  </a:lnTo>
                  <a:lnTo>
                    <a:pt x="979807" y="1212571"/>
                  </a:lnTo>
                  <a:lnTo>
                    <a:pt x="977841" y="1211704"/>
                  </a:lnTo>
                  <a:lnTo>
                    <a:pt x="975215" y="1211276"/>
                  </a:lnTo>
                  <a:lnTo>
                    <a:pt x="970616" y="1211489"/>
                  </a:lnTo>
                  <a:lnTo>
                    <a:pt x="961046" y="1214094"/>
                  </a:lnTo>
                  <a:lnTo>
                    <a:pt x="952697" y="1218698"/>
                  </a:lnTo>
                  <a:lnTo>
                    <a:pt x="945811" y="1221447"/>
                  </a:lnTo>
                  <a:lnTo>
                    <a:pt x="939467" y="1223059"/>
                  </a:lnTo>
                  <a:lnTo>
                    <a:pt x="930187" y="1223115"/>
                  </a:lnTo>
                  <a:lnTo>
                    <a:pt x="920883" y="1220791"/>
                  </a:lnTo>
                  <a:lnTo>
                    <a:pt x="908301" y="1214865"/>
                  </a:lnTo>
                  <a:lnTo>
                    <a:pt x="905380" y="1214045"/>
                  </a:lnTo>
                  <a:lnTo>
                    <a:pt x="900828" y="1215724"/>
                  </a:lnTo>
                  <a:lnTo>
                    <a:pt x="893611" y="1219506"/>
                  </a:lnTo>
                  <a:lnTo>
                    <a:pt x="864811" y="1244824"/>
                  </a:lnTo>
                  <a:lnTo>
                    <a:pt x="847369" y="1253538"/>
                  </a:lnTo>
                  <a:lnTo>
                    <a:pt x="836342" y="1249707"/>
                  </a:lnTo>
                  <a:lnTo>
                    <a:pt x="833891" y="1249564"/>
                  </a:lnTo>
                  <a:lnTo>
                    <a:pt x="827802" y="1252456"/>
                  </a:lnTo>
                  <a:lnTo>
                    <a:pt x="826341" y="1254951"/>
                  </a:lnTo>
                  <a:lnTo>
                    <a:pt x="825788" y="1256394"/>
                  </a:lnTo>
                  <a:lnTo>
                    <a:pt x="825599" y="1257425"/>
                  </a:lnTo>
                  <a:lnTo>
                    <a:pt x="823974" y="1258354"/>
                  </a:lnTo>
                  <a:lnTo>
                    <a:pt x="820971" y="1259474"/>
                  </a:lnTo>
                  <a:lnTo>
                    <a:pt x="810602" y="1261355"/>
                  </a:lnTo>
                  <a:lnTo>
                    <a:pt x="808438" y="1262263"/>
                  </a:lnTo>
                  <a:lnTo>
                    <a:pt x="807594" y="1262903"/>
                  </a:lnTo>
                  <a:lnTo>
                    <a:pt x="803379" y="1268942"/>
                  </a:lnTo>
                  <a:lnTo>
                    <a:pt x="784939" y="1293928"/>
                  </a:lnTo>
                  <a:lnTo>
                    <a:pt x="784824" y="1294083"/>
                  </a:lnTo>
                  <a:lnTo>
                    <a:pt x="783185" y="1293610"/>
                  </a:lnTo>
                  <a:lnTo>
                    <a:pt x="782263" y="1293021"/>
                  </a:lnTo>
                  <a:lnTo>
                    <a:pt x="677328" y="1225521"/>
                  </a:lnTo>
                  <a:lnTo>
                    <a:pt x="662406" y="1221812"/>
                  </a:lnTo>
                  <a:lnTo>
                    <a:pt x="647989" y="1221590"/>
                  </a:lnTo>
                  <a:lnTo>
                    <a:pt x="642906" y="1213335"/>
                  </a:lnTo>
                  <a:lnTo>
                    <a:pt x="621606" y="1212969"/>
                  </a:lnTo>
                  <a:lnTo>
                    <a:pt x="578738" y="1207339"/>
                  </a:lnTo>
                  <a:lnTo>
                    <a:pt x="571399" y="1210092"/>
                  </a:lnTo>
                  <a:lnTo>
                    <a:pt x="565140" y="1216649"/>
                  </a:lnTo>
                  <a:lnTo>
                    <a:pt x="551037" y="1220861"/>
                  </a:lnTo>
                  <a:lnTo>
                    <a:pt x="535915" y="1221987"/>
                  </a:lnTo>
                  <a:lnTo>
                    <a:pt x="526527" y="1219310"/>
                  </a:lnTo>
                  <a:lnTo>
                    <a:pt x="515511" y="1210700"/>
                  </a:lnTo>
                  <a:lnTo>
                    <a:pt x="515234" y="1210413"/>
                  </a:lnTo>
                  <a:lnTo>
                    <a:pt x="509898" y="1204835"/>
                  </a:lnTo>
                  <a:lnTo>
                    <a:pt x="509942" y="1200861"/>
                  </a:lnTo>
                  <a:lnTo>
                    <a:pt x="517060" y="1199358"/>
                  </a:lnTo>
                  <a:lnTo>
                    <a:pt x="507310" y="1189709"/>
                  </a:lnTo>
                  <a:lnTo>
                    <a:pt x="494897" y="1182094"/>
                  </a:lnTo>
                  <a:lnTo>
                    <a:pt x="484567" y="1181394"/>
                  </a:lnTo>
                  <a:lnTo>
                    <a:pt x="480860" y="1192524"/>
                  </a:lnTo>
                  <a:lnTo>
                    <a:pt x="483926" y="1196122"/>
                  </a:lnTo>
                  <a:lnTo>
                    <a:pt x="463587" y="1195956"/>
                  </a:lnTo>
                  <a:lnTo>
                    <a:pt x="462915" y="1192217"/>
                  </a:lnTo>
                  <a:lnTo>
                    <a:pt x="462059" y="1187839"/>
                  </a:lnTo>
                  <a:lnTo>
                    <a:pt x="459082" y="1183972"/>
                  </a:lnTo>
                  <a:lnTo>
                    <a:pt x="457557" y="1179269"/>
                  </a:lnTo>
                  <a:lnTo>
                    <a:pt x="458915" y="1175562"/>
                  </a:lnTo>
                  <a:lnTo>
                    <a:pt x="464218" y="1167959"/>
                  </a:lnTo>
                  <a:lnTo>
                    <a:pt x="465300" y="1165826"/>
                  </a:lnTo>
                  <a:lnTo>
                    <a:pt x="462887" y="1159992"/>
                  </a:lnTo>
                  <a:lnTo>
                    <a:pt x="459128" y="1159168"/>
                  </a:lnTo>
                  <a:lnTo>
                    <a:pt x="454856" y="1159953"/>
                  </a:lnTo>
                  <a:lnTo>
                    <a:pt x="450902" y="1158960"/>
                  </a:lnTo>
                  <a:lnTo>
                    <a:pt x="448146" y="1154344"/>
                  </a:lnTo>
                  <a:lnTo>
                    <a:pt x="445280" y="1147656"/>
                  </a:lnTo>
                  <a:lnTo>
                    <a:pt x="441717" y="1141943"/>
                  </a:lnTo>
                  <a:lnTo>
                    <a:pt x="436791" y="1140169"/>
                  </a:lnTo>
                  <a:lnTo>
                    <a:pt x="433210" y="1143747"/>
                  </a:lnTo>
                  <a:lnTo>
                    <a:pt x="430929" y="1156163"/>
                  </a:lnTo>
                  <a:lnTo>
                    <a:pt x="426086" y="1159175"/>
                  </a:lnTo>
                  <a:lnTo>
                    <a:pt x="422378" y="1156264"/>
                  </a:lnTo>
                  <a:lnTo>
                    <a:pt x="421194" y="1149289"/>
                  </a:lnTo>
                  <a:lnTo>
                    <a:pt x="421014" y="1141898"/>
                  </a:lnTo>
                  <a:lnTo>
                    <a:pt x="420518" y="1137719"/>
                  </a:lnTo>
                  <a:lnTo>
                    <a:pt x="413488" y="1134323"/>
                  </a:lnTo>
                  <a:lnTo>
                    <a:pt x="403932" y="1133551"/>
                  </a:lnTo>
                  <a:lnTo>
                    <a:pt x="397730" y="1136911"/>
                  </a:lnTo>
                  <a:lnTo>
                    <a:pt x="401081" y="1146009"/>
                  </a:lnTo>
                  <a:lnTo>
                    <a:pt x="395209" y="1148816"/>
                  </a:lnTo>
                  <a:lnTo>
                    <a:pt x="374406" y="1152413"/>
                  </a:lnTo>
                  <a:lnTo>
                    <a:pt x="370118" y="1152182"/>
                  </a:lnTo>
                  <a:lnTo>
                    <a:pt x="367052" y="1153903"/>
                  </a:lnTo>
                  <a:lnTo>
                    <a:pt x="361647" y="1161442"/>
                  </a:lnTo>
                  <a:lnTo>
                    <a:pt x="359750" y="1165558"/>
                  </a:lnTo>
                  <a:lnTo>
                    <a:pt x="356549" y="1176910"/>
                  </a:lnTo>
                  <a:lnTo>
                    <a:pt x="352352" y="1180639"/>
                  </a:lnTo>
                  <a:lnTo>
                    <a:pt x="342466" y="1185735"/>
                  </a:lnTo>
                  <a:lnTo>
                    <a:pt x="338571" y="1189956"/>
                  </a:lnTo>
                  <a:lnTo>
                    <a:pt x="338020" y="1194169"/>
                  </a:lnTo>
                  <a:lnTo>
                    <a:pt x="339540" y="1198390"/>
                  </a:lnTo>
                  <a:lnTo>
                    <a:pt x="340365" y="1203291"/>
                  </a:lnTo>
                  <a:lnTo>
                    <a:pt x="337731" y="1209410"/>
                  </a:lnTo>
                  <a:lnTo>
                    <a:pt x="343723" y="1211804"/>
                  </a:lnTo>
                  <a:lnTo>
                    <a:pt x="345626" y="1212152"/>
                  </a:lnTo>
                  <a:lnTo>
                    <a:pt x="355301" y="1219964"/>
                  </a:lnTo>
                  <a:lnTo>
                    <a:pt x="363148" y="1224724"/>
                  </a:lnTo>
                  <a:lnTo>
                    <a:pt x="370006" y="1224611"/>
                  </a:lnTo>
                  <a:lnTo>
                    <a:pt x="375777" y="1221807"/>
                  </a:lnTo>
                  <a:lnTo>
                    <a:pt x="381210" y="1218122"/>
                  </a:lnTo>
                  <a:lnTo>
                    <a:pt x="387057" y="1215361"/>
                  </a:lnTo>
                  <a:lnTo>
                    <a:pt x="405849" y="1212647"/>
                  </a:lnTo>
                  <a:lnTo>
                    <a:pt x="411201" y="1213698"/>
                  </a:lnTo>
                  <a:lnTo>
                    <a:pt x="415547" y="1215614"/>
                  </a:lnTo>
                  <a:lnTo>
                    <a:pt x="417311" y="1216391"/>
                  </a:lnTo>
                  <a:lnTo>
                    <a:pt x="420807" y="1216817"/>
                  </a:lnTo>
                  <a:lnTo>
                    <a:pt x="418291" y="1230303"/>
                  </a:lnTo>
                  <a:lnTo>
                    <a:pt x="415812" y="1228972"/>
                  </a:lnTo>
                  <a:lnTo>
                    <a:pt x="415658" y="1225452"/>
                  </a:lnTo>
                  <a:lnTo>
                    <a:pt x="415322" y="1224528"/>
                  </a:lnTo>
                  <a:lnTo>
                    <a:pt x="413647" y="1224545"/>
                  </a:lnTo>
                  <a:lnTo>
                    <a:pt x="411597" y="1225262"/>
                  </a:lnTo>
                  <a:lnTo>
                    <a:pt x="410174" y="1226440"/>
                  </a:lnTo>
                  <a:lnTo>
                    <a:pt x="409221" y="1229577"/>
                  </a:lnTo>
                  <a:lnTo>
                    <a:pt x="409795" y="1232191"/>
                  </a:lnTo>
                  <a:lnTo>
                    <a:pt x="410657" y="1234444"/>
                  </a:lnTo>
                  <a:lnTo>
                    <a:pt x="410769" y="1236412"/>
                  </a:lnTo>
                  <a:lnTo>
                    <a:pt x="410196" y="1240298"/>
                  </a:lnTo>
                  <a:lnTo>
                    <a:pt x="410297" y="1244364"/>
                  </a:lnTo>
                  <a:lnTo>
                    <a:pt x="409754" y="1248635"/>
                  </a:lnTo>
                  <a:lnTo>
                    <a:pt x="408010" y="1251534"/>
                  </a:lnTo>
                  <a:lnTo>
                    <a:pt x="407136" y="1252987"/>
                  </a:lnTo>
                  <a:lnTo>
                    <a:pt x="401910" y="1254598"/>
                  </a:lnTo>
                  <a:lnTo>
                    <a:pt x="398552" y="1250245"/>
                  </a:lnTo>
                  <a:lnTo>
                    <a:pt x="397774" y="1249235"/>
                  </a:lnTo>
                  <a:lnTo>
                    <a:pt x="393382" y="1241381"/>
                  </a:lnTo>
                  <a:lnTo>
                    <a:pt x="387585" y="1235649"/>
                  </a:lnTo>
                  <a:lnTo>
                    <a:pt x="376000" y="1236528"/>
                  </a:lnTo>
                  <a:lnTo>
                    <a:pt x="364004" y="1244044"/>
                  </a:lnTo>
                  <a:lnTo>
                    <a:pt x="359246" y="1253699"/>
                  </a:lnTo>
                  <a:lnTo>
                    <a:pt x="358697" y="1256402"/>
                  </a:lnTo>
                  <a:lnTo>
                    <a:pt x="347937" y="1257926"/>
                  </a:lnTo>
                  <a:lnTo>
                    <a:pt x="346762" y="1258092"/>
                  </a:lnTo>
                  <a:lnTo>
                    <a:pt x="322085" y="1257264"/>
                  </a:lnTo>
                  <a:lnTo>
                    <a:pt x="307560" y="1252953"/>
                  </a:lnTo>
                  <a:lnTo>
                    <a:pt x="303842" y="1250365"/>
                  </a:lnTo>
                  <a:lnTo>
                    <a:pt x="301286" y="1244779"/>
                  </a:lnTo>
                  <a:lnTo>
                    <a:pt x="299367" y="1239213"/>
                  </a:lnTo>
                  <a:lnTo>
                    <a:pt x="297365" y="1236673"/>
                  </a:lnTo>
                  <a:lnTo>
                    <a:pt x="292916" y="1236070"/>
                  </a:lnTo>
                  <a:lnTo>
                    <a:pt x="283004" y="1232707"/>
                  </a:lnTo>
                  <a:lnTo>
                    <a:pt x="276031" y="1232532"/>
                  </a:lnTo>
                  <a:lnTo>
                    <a:pt x="255132" y="1235423"/>
                  </a:lnTo>
                  <a:lnTo>
                    <a:pt x="253101" y="1236661"/>
                  </a:lnTo>
                  <a:lnTo>
                    <a:pt x="251106" y="1239393"/>
                  </a:lnTo>
                  <a:lnTo>
                    <a:pt x="248393" y="1242103"/>
                  </a:lnTo>
                  <a:lnTo>
                    <a:pt x="241276" y="1243999"/>
                  </a:lnTo>
                  <a:lnTo>
                    <a:pt x="232770" y="1248271"/>
                  </a:lnTo>
                  <a:lnTo>
                    <a:pt x="229546" y="1250625"/>
                  </a:lnTo>
                  <a:lnTo>
                    <a:pt x="226163" y="1254287"/>
                  </a:lnTo>
                  <a:lnTo>
                    <a:pt x="224519" y="1257133"/>
                  </a:lnTo>
                  <a:lnTo>
                    <a:pt x="222729" y="1259558"/>
                  </a:lnTo>
                  <a:lnTo>
                    <a:pt x="218902" y="1261994"/>
                  </a:lnTo>
                  <a:lnTo>
                    <a:pt x="201433" y="1265339"/>
                  </a:lnTo>
                  <a:lnTo>
                    <a:pt x="151224" y="1263680"/>
                  </a:lnTo>
                  <a:lnTo>
                    <a:pt x="150267" y="1261225"/>
                  </a:lnTo>
                  <a:lnTo>
                    <a:pt x="149687" y="1255840"/>
                  </a:lnTo>
                  <a:lnTo>
                    <a:pt x="148628" y="1250438"/>
                  </a:lnTo>
                  <a:lnTo>
                    <a:pt x="146358" y="1247909"/>
                  </a:lnTo>
                  <a:lnTo>
                    <a:pt x="121538" y="1245544"/>
                  </a:lnTo>
                  <a:lnTo>
                    <a:pt x="116213" y="1242577"/>
                  </a:lnTo>
                  <a:lnTo>
                    <a:pt x="108820" y="1253329"/>
                  </a:lnTo>
                  <a:lnTo>
                    <a:pt x="102425" y="1260478"/>
                  </a:lnTo>
                  <a:lnTo>
                    <a:pt x="95024" y="1264350"/>
                  </a:lnTo>
                  <a:lnTo>
                    <a:pt x="79701" y="1266965"/>
                  </a:lnTo>
                  <a:lnTo>
                    <a:pt x="62640" y="1269866"/>
                  </a:lnTo>
                  <a:lnTo>
                    <a:pt x="54186" y="1268414"/>
                  </a:lnTo>
                  <a:lnTo>
                    <a:pt x="48690" y="1265235"/>
                  </a:lnTo>
                  <a:lnTo>
                    <a:pt x="34635" y="1257095"/>
                  </a:lnTo>
                  <a:lnTo>
                    <a:pt x="35634" y="1257142"/>
                  </a:lnTo>
                  <a:lnTo>
                    <a:pt x="44719" y="1257566"/>
                  </a:lnTo>
                  <a:lnTo>
                    <a:pt x="48970" y="1253749"/>
                  </a:lnTo>
                  <a:lnTo>
                    <a:pt x="54553" y="1239633"/>
                  </a:lnTo>
                  <a:lnTo>
                    <a:pt x="45793" y="1240222"/>
                  </a:lnTo>
                  <a:lnTo>
                    <a:pt x="25909" y="1245394"/>
                  </a:lnTo>
                  <a:lnTo>
                    <a:pt x="27700" y="1239625"/>
                  </a:lnTo>
                  <a:lnTo>
                    <a:pt x="28693" y="1237607"/>
                  </a:lnTo>
                  <a:lnTo>
                    <a:pt x="28059" y="1232129"/>
                  </a:lnTo>
                  <a:lnTo>
                    <a:pt x="26139" y="1229070"/>
                  </a:lnTo>
                  <a:lnTo>
                    <a:pt x="23750" y="1226820"/>
                  </a:lnTo>
                  <a:lnTo>
                    <a:pt x="21548" y="1223837"/>
                  </a:lnTo>
                  <a:lnTo>
                    <a:pt x="13524" y="1206113"/>
                  </a:lnTo>
                  <a:lnTo>
                    <a:pt x="8587" y="1198618"/>
                  </a:lnTo>
                  <a:lnTo>
                    <a:pt x="3012" y="1195415"/>
                  </a:lnTo>
                  <a:lnTo>
                    <a:pt x="1600" y="1192730"/>
                  </a:lnTo>
                  <a:lnTo>
                    <a:pt x="602" y="1186525"/>
                  </a:lnTo>
                  <a:lnTo>
                    <a:pt x="0" y="1174187"/>
                  </a:lnTo>
                  <a:lnTo>
                    <a:pt x="1483" y="1170815"/>
                  </a:lnTo>
                  <a:lnTo>
                    <a:pt x="8102" y="1164275"/>
                  </a:lnTo>
                  <a:lnTo>
                    <a:pt x="10511" y="1160585"/>
                  </a:lnTo>
                  <a:lnTo>
                    <a:pt x="11064" y="1151263"/>
                  </a:lnTo>
                  <a:lnTo>
                    <a:pt x="7060" y="1131075"/>
                  </a:lnTo>
                  <a:lnTo>
                    <a:pt x="8395" y="1123189"/>
                  </a:lnTo>
                  <a:lnTo>
                    <a:pt x="14575" y="1104891"/>
                  </a:lnTo>
                  <a:lnTo>
                    <a:pt x="16821" y="1102229"/>
                  </a:lnTo>
                  <a:lnTo>
                    <a:pt x="22124" y="1099581"/>
                  </a:lnTo>
                  <a:lnTo>
                    <a:pt x="23198" y="1093221"/>
                  </a:lnTo>
                  <a:lnTo>
                    <a:pt x="21617" y="1082516"/>
                  </a:lnTo>
                  <a:lnTo>
                    <a:pt x="21792" y="1079980"/>
                  </a:lnTo>
                  <a:lnTo>
                    <a:pt x="21530" y="1078523"/>
                  </a:lnTo>
                  <a:lnTo>
                    <a:pt x="21386" y="1077068"/>
                  </a:lnTo>
                  <a:lnTo>
                    <a:pt x="21913" y="1074692"/>
                  </a:lnTo>
                  <a:lnTo>
                    <a:pt x="23155" y="1072258"/>
                  </a:lnTo>
                  <a:lnTo>
                    <a:pt x="25784" y="1069889"/>
                  </a:lnTo>
                  <a:lnTo>
                    <a:pt x="27435" y="1067131"/>
                  </a:lnTo>
                  <a:lnTo>
                    <a:pt x="30066" y="1061496"/>
                  </a:lnTo>
                  <a:lnTo>
                    <a:pt x="30875" y="1058969"/>
                  </a:lnTo>
                  <a:lnTo>
                    <a:pt x="30748" y="1049664"/>
                  </a:lnTo>
                  <a:lnTo>
                    <a:pt x="33093" y="1042113"/>
                  </a:lnTo>
                  <a:lnTo>
                    <a:pt x="43707" y="1031651"/>
                  </a:lnTo>
                  <a:lnTo>
                    <a:pt x="47601" y="1024911"/>
                  </a:lnTo>
                  <a:lnTo>
                    <a:pt x="47431" y="1007047"/>
                  </a:lnTo>
                  <a:lnTo>
                    <a:pt x="32005" y="977245"/>
                  </a:lnTo>
                  <a:lnTo>
                    <a:pt x="31710" y="953624"/>
                  </a:lnTo>
                  <a:lnTo>
                    <a:pt x="34536" y="942570"/>
                  </a:lnTo>
                  <a:lnTo>
                    <a:pt x="35839" y="938687"/>
                  </a:lnTo>
                  <a:lnTo>
                    <a:pt x="37427" y="933957"/>
                  </a:lnTo>
                  <a:lnTo>
                    <a:pt x="40378" y="928956"/>
                  </a:lnTo>
                  <a:lnTo>
                    <a:pt x="43109" y="925601"/>
                  </a:lnTo>
                  <a:lnTo>
                    <a:pt x="45208" y="921187"/>
                  </a:lnTo>
                  <a:lnTo>
                    <a:pt x="46264" y="912977"/>
                  </a:lnTo>
                  <a:lnTo>
                    <a:pt x="49046" y="906089"/>
                  </a:lnTo>
                  <a:lnTo>
                    <a:pt x="74385" y="873174"/>
                  </a:lnTo>
                  <a:lnTo>
                    <a:pt x="78700" y="865024"/>
                  </a:lnTo>
                  <a:lnTo>
                    <a:pt x="81450" y="855428"/>
                  </a:lnTo>
                  <a:lnTo>
                    <a:pt x="82656" y="843853"/>
                  </a:lnTo>
                  <a:lnTo>
                    <a:pt x="85722" y="831946"/>
                  </a:lnTo>
                  <a:lnTo>
                    <a:pt x="92033" y="827138"/>
                  </a:lnTo>
                  <a:lnTo>
                    <a:pt x="99161" y="823583"/>
                  </a:lnTo>
                  <a:lnTo>
                    <a:pt x="104684" y="815372"/>
                  </a:lnTo>
                  <a:lnTo>
                    <a:pt x="105438" y="807402"/>
                  </a:lnTo>
                  <a:lnTo>
                    <a:pt x="103785" y="799714"/>
                  </a:lnTo>
                  <a:lnTo>
                    <a:pt x="101572" y="792331"/>
                  </a:lnTo>
                  <a:lnTo>
                    <a:pt x="100601" y="785405"/>
                  </a:lnTo>
                  <a:lnTo>
                    <a:pt x="101299" y="777920"/>
                  </a:lnTo>
                  <a:lnTo>
                    <a:pt x="104620" y="762932"/>
                  </a:lnTo>
                  <a:lnTo>
                    <a:pt x="106772" y="756491"/>
                  </a:lnTo>
                  <a:lnTo>
                    <a:pt x="109590" y="751166"/>
                  </a:lnTo>
                  <a:lnTo>
                    <a:pt x="112189" y="747565"/>
                  </a:lnTo>
                  <a:lnTo>
                    <a:pt x="114304" y="742082"/>
                  </a:lnTo>
                  <a:lnTo>
                    <a:pt x="115471" y="731228"/>
                  </a:lnTo>
                  <a:lnTo>
                    <a:pt x="117611" y="726117"/>
                  </a:lnTo>
                  <a:lnTo>
                    <a:pt x="122315" y="721612"/>
                  </a:lnTo>
                  <a:lnTo>
                    <a:pt x="132048" y="714448"/>
                  </a:lnTo>
                  <a:lnTo>
                    <a:pt x="132185" y="710521"/>
                  </a:lnTo>
                  <a:lnTo>
                    <a:pt x="128147" y="698226"/>
                  </a:lnTo>
                  <a:lnTo>
                    <a:pt x="128879" y="678352"/>
                  </a:lnTo>
                  <a:lnTo>
                    <a:pt x="132733" y="659804"/>
                  </a:lnTo>
                  <a:lnTo>
                    <a:pt x="149522" y="635409"/>
                  </a:lnTo>
                  <a:lnTo>
                    <a:pt x="154039" y="632432"/>
                  </a:lnTo>
                  <a:lnTo>
                    <a:pt x="160351" y="630609"/>
                  </a:lnTo>
                  <a:lnTo>
                    <a:pt x="166295" y="625787"/>
                  </a:lnTo>
                  <a:lnTo>
                    <a:pt x="177046" y="613737"/>
                  </a:lnTo>
                  <a:lnTo>
                    <a:pt x="181627" y="610963"/>
                  </a:lnTo>
                  <a:lnTo>
                    <a:pt x="186779" y="606258"/>
                  </a:lnTo>
                  <a:lnTo>
                    <a:pt x="191012" y="600961"/>
                  </a:lnTo>
                  <a:lnTo>
                    <a:pt x="192836" y="596498"/>
                  </a:lnTo>
                  <a:lnTo>
                    <a:pt x="193661" y="585615"/>
                  </a:lnTo>
                  <a:lnTo>
                    <a:pt x="195814" y="580573"/>
                  </a:lnTo>
                  <a:lnTo>
                    <a:pt x="200145" y="579296"/>
                  </a:lnTo>
                  <a:lnTo>
                    <a:pt x="210745" y="579469"/>
                  </a:lnTo>
                  <a:lnTo>
                    <a:pt x="213659" y="578560"/>
                  </a:lnTo>
                  <a:lnTo>
                    <a:pt x="215861" y="576768"/>
                  </a:lnTo>
                  <a:lnTo>
                    <a:pt x="216780" y="573635"/>
                  </a:lnTo>
                  <a:lnTo>
                    <a:pt x="217769" y="568286"/>
                  </a:lnTo>
                  <a:lnTo>
                    <a:pt x="219618" y="565301"/>
                  </a:lnTo>
                  <a:lnTo>
                    <a:pt x="221424" y="563675"/>
                  </a:lnTo>
                  <a:lnTo>
                    <a:pt x="222287" y="562282"/>
                  </a:lnTo>
                  <a:lnTo>
                    <a:pt x="225599" y="562242"/>
                  </a:lnTo>
                  <a:lnTo>
                    <a:pt x="239651" y="555241"/>
                  </a:lnTo>
                  <a:lnTo>
                    <a:pt x="242008" y="553334"/>
                  </a:lnTo>
                  <a:lnTo>
                    <a:pt x="246922" y="545596"/>
                  </a:lnTo>
                  <a:lnTo>
                    <a:pt x="265431" y="499018"/>
                  </a:lnTo>
                  <a:lnTo>
                    <a:pt x="277828" y="477108"/>
                  </a:lnTo>
                  <a:lnTo>
                    <a:pt x="285815" y="468452"/>
                  </a:lnTo>
                  <a:lnTo>
                    <a:pt x="297325" y="464629"/>
                  </a:lnTo>
                  <a:lnTo>
                    <a:pt x="309845" y="451888"/>
                  </a:lnTo>
                  <a:lnTo>
                    <a:pt x="318088" y="439830"/>
                  </a:lnTo>
                  <a:lnTo>
                    <a:pt x="347239" y="383682"/>
                  </a:lnTo>
                  <a:lnTo>
                    <a:pt x="349061" y="377983"/>
                  </a:lnTo>
                  <a:lnTo>
                    <a:pt x="357687" y="323741"/>
                  </a:lnTo>
                  <a:lnTo>
                    <a:pt x="360444" y="314017"/>
                  </a:lnTo>
                  <a:lnTo>
                    <a:pt x="364589" y="309948"/>
                  </a:lnTo>
                  <a:lnTo>
                    <a:pt x="369402" y="307584"/>
                  </a:lnTo>
                  <a:lnTo>
                    <a:pt x="395967" y="277791"/>
                  </a:lnTo>
                  <a:lnTo>
                    <a:pt x="397483" y="270647"/>
                  </a:lnTo>
                  <a:lnTo>
                    <a:pt x="388782" y="267283"/>
                  </a:lnTo>
                  <a:lnTo>
                    <a:pt x="389641" y="262472"/>
                  </a:lnTo>
                  <a:lnTo>
                    <a:pt x="403809" y="232532"/>
                  </a:lnTo>
                  <a:lnTo>
                    <a:pt x="403918" y="226800"/>
                  </a:lnTo>
                  <a:lnTo>
                    <a:pt x="401741" y="217252"/>
                  </a:lnTo>
                  <a:lnTo>
                    <a:pt x="401555" y="212593"/>
                  </a:lnTo>
                  <a:lnTo>
                    <a:pt x="402219" y="211471"/>
                  </a:lnTo>
                  <a:lnTo>
                    <a:pt x="405972" y="202435"/>
                  </a:lnTo>
                  <a:lnTo>
                    <a:pt x="407153" y="201372"/>
                  </a:lnTo>
                  <a:lnTo>
                    <a:pt x="403347" y="194680"/>
                  </a:lnTo>
                  <a:lnTo>
                    <a:pt x="397429" y="192365"/>
                  </a:lnTo>
                  <a:lnTo>
                    <a:pt x="390669" y="191387"/>
                  </a:lnTo>
                  <a:lnTo>
                    <a:pt x="384397" y="188707"/>
                  </a:lnTo>
                  <a:lnTo>
                    <a:pt x="384501" y="184807"/>
                  </a:lnTo>
                  <a:lnTo>
                    <a:pt x="392439" y="181103"/>
                  </a:lnTo>
                  <a:lnTo>
                    <a:pt x="392542" y="177189"/>
                  </a:lnTo>
                  <a:lnTo>
                    <a:pt x="387833" y="166450"/>
                  </a:lnTo>
                  <a:lnTo>
                    <a:pt x="380164" y="141646"/>
                  </a:lnTo>
                  <a:lnTo>
                    <a:pt x="373299" y="129456"/>
                  </a:lnTo>
                  <a:lnTo>
                    <a:pt x="376816" y="115686"/>
                  </a:lnTo>
                  <a:lnTo>
                    <a:pt x="389115" y="110950"/>
                  </a:lnTo>
                  <a:lnTo>
                    <a:pt x="392226" y="110723"/>
                  </a:lnTo>
                  <a:lnTo>
                    <a:pt x="393714" y="110970"/>
                  </a:lnTo>
                  <a:lnTo>
                    <a:pt x="398270" y="112659"/>
                  </a:lnTo>
                  <a:lnTo>
                    <a:pt x="406897" y="119966"/>
                  </a:lnTo>
                  <a:lnTo>
                    <a:pt x="431433" y="146952"/>
                  </a:lnTo>
                  <a:lnTo>
                    <a:pt x="439668" y="144484"/>
                  </a:lnTo>
                  <a:lnTo>
                    <a:pt x="440844" y="143464"/>
                  </a:lnTo>
                  <a:lnTo>
                    <a:pt x="442305" y="142584"/>
                  </a:lnTo>
                  <a:lnTo>
                    <a:pt x="442835" y="142095"/>
                  </a:lnTo>
                  <a:lnTo>
                    <a:pt x="447496" y="140585"/>
                  </a:lnTo>
                  <a:lnTo>
                    <a:pt x="448842" y="139671"/>
                  </a:lnTo>
                  <a:lnTo>
                    <a:pt x="449790" y="138573"/>
                  </a:lnTo>
                  <a:lnTo>
                    <a:pt x="450397" y="137287"/>
                  </a:lnTo>
                  <a:lnTo>
                    <a:pt x="450713" y="136125"/>
                  </a:lnTo>
                  <a:lnTo>
                    <a:pt x="450749" y="134634"/>
                  </a:lnTo>
                  <a:lnTo>
                    <a:pt x="450564" y="132752"/>
                  </a:lnTo>
                  <a:lnTo>
                    <a:pt x="449808" y="128374"/>
                  </a:lnTo>
                  <a:lnTo>
                    <a:pt x="446679" y="115202"/>
                  </a:lnTo>
                  <a:lnTo>
                    <a:pt x="446591" y="114076"/>
                  </a:lnTo>
                  <a:lnTo>
                    <a:pt x="444330" y="102373"/>
                  </a:lnTo>
                  <a:lnTo>
                    <a:pt x="444312" y="100775"/>
                  </a:lnTo>
                  <a:lnTo>
                    <a:pt x="444734" y="99987"/>
                  </a:lnTo>
                  <a:lnTo>
                    <a:pt x="445667" y="99449"/>
                  </a:lnTo>
                  <a:lnTo>
                    <a:pt x="471822" y="93466"/>
                  </a:lnTo>
                  <a:lnTo>
                    <a:pt x="473372" y="93531"/>
                  </a:lnTo>
                  <a:lnTo>
                    <a:pt x="474331" y="94263"/>
                  </a:lnTo>
                  <a:lnTo>
                    <a:pt x="474528" y="98082"/>
                  </a:lnTo>
                  <a:lnTo>
                    <a:pt x="475183" y="99545"/>
                  </a:lnTo>
                  <a:lnTo>
                    <a:pt x="479017" y="105224"/>
                  </a:lnTo>
                  <a:lnTo>
                    <a:pt x="479469" y="107997"/>
                  </a:lnTo>
                  <a:lnTo>
                    <a:pt x="479247" y="110122"/>
                  </a:lnTo>
                  <a:lnTo>
                    <a:pt x="478762" y="111188"/>
                  </a:lnTo>
                  <a:lnTo>
                    <a:pt x="477925" y="112573"/>
                  </a:lnTo>
                  <a:lnTo>
                    <a:pt x="477140" y="114165"/>
                  </a:lnTo>
                  <a:lnTo>
                    <a:pt x="477011" y="114769"/>
                  </a:lnTo>
                  <a:lnTo>
                    <a:pt x="477050" y="115553"/>
                  </a:lnTo>
                  <a:lnTo>
                    <a:pt x="478577" y="121575"/>
                  </a:lnTo>
                  <a:lnTo>
                    <a:pt x="482797" y="133069"/>
                  </a:lnTo>
                  <a:lnTo>
                    <a:pt x="483621" y="134745"/>
                  </a:lnTo>
                  <a:lnTo>
                    <a:pt x="484675" y="136454"/>
                  </a:lnTo>
                  <a:lnTo>
                    <a:pt x="485513" y="137538"/>
                  </a:lnTo>
                  <a:lnTo>
                    <a:pt x="488006" y="140049"/>
                  </a:lnTo>
                  <a:lnTo>
                    <a:pt x="498150" y="147052"/>
                  </a:lnTo>
                  <a:lnTo>
                    <a:pt x="505148" y="150728"/>
                  </a:lnTo>
                  <a:lnTo>
                    <a:pt x="511301" y="151901"/>
                  </a:lnTo>
                  <a:lnTo>
                    <a:pt x="519089" y="151157"/>
                  </a:lnTo>
                  <a:lnTo>
                    <a:pt x="520987" y="151258"/>
                  </a:lnTo>
                  <a:lnTo>
                    <a:pt x="522177" y="152142"/>
                  </a:lnTo>
                  <a:lnTo>
                    <a:pt x="523902" y="154870"/>
                  </a:lnTo>
                  <a:lnTo>
                    <a:pt x="525293" y="159778"/>
                  </a:lnTo>
                  <a:lnTo>
                    <a:pt x="525959" y="160946"/>
                  </a:lnTo>
                  <a:lnTo>
                    <a:pt x="526800" y="162027"/>
                  </a:lnTo>
                  <a:lnTo>
                    <a:pt x="528463" y="163246"/>
                  </a:lnTo>
                  <a:lnTo>
                    <a:pt x="533408" y="163591"/>
                  </a:lnTo>
                  <a:lnTo>
                    <a:pt x="551548" y="161847"/>
                  </a:lnTo>
                  <a:lnTo>
                    <a:pt x="552528" y="164616"/>
                  </a:lnTo>
                  <a:lnTo>
                    <a:pt x="552633" y="165092"/>
                  </a:lnTo>
                  <a:lnTo>
                    <a:pt x="552673" y="165950"/>
                  </a:lnTo>
                  <a:lnTo>
                    <a:pt x="552530" y="167292"/>
                  </a:lnTo>
                  <a:lnTo>
                    <a:pt x="552149" y="168984"/>
                  </a:lnTo>
                  <a:lnTo>
                    <a:pt x="551414" y="171095"/>
                  </a:lnTo>
                  <a:lnTo>
                    <a:pt x="550328" y="173497"/>
                  </a:lnTo>
                  <a:lnTo>
                    <a:pt x="549132" y="175599"/>
                  </a:lnTo>
                  <a:lnTo>
                    <a:pt x="546155" y="179261"/>
                  </a:lnTo>
                  <a:lnTo>
                    <a:pt x="545050" y="179801"/>
                  </a:lnTo>
                  <a:lnTo>
                    <a:pt x="543782" y="179774"/>
                  </a:lnTo>
                  <a:lnTo>
                    <a:pt x="541736" y="178400"/>
                  </a:lnTo>
                  <a:lnTo>
                    <a:pt x="540273" y="176773"/>
                  </a:lnTo>
                  <a:lnTo>
                    <a:pt x="538203" y="173831"/>
                  </a:lnTo>
                  <a:lnTo>
                    <a:pt x="537109" y="173777"/>
                  </a:lnTo>
                  <a:lnTo>
                    <a:pt x="535826" y="174520"/>
                  </a:lnTo>
                  <a:lnTo>
                    <a:pt x="529918" y="181338"/>
                  </a:lnTo>
                  <a:lnTo>
                    <a:pt x="528964" y="182856"/>
                  </a:lnTo>
                  <a:lnTo>
                    <a:pt x="528292" y="184584"/>
                  </a:lnTo>
                  <a:lnTo>
                    <a:pt x="528021" y="186470"/>
                  </a:lnTo>
                  <a:lnTo>
                    <a:pt x="527970" y="188863"/>
                  </a:lnTo>
                  <a:lnTo>
                    <a:pt x="528091" y="191246"/>
                  </a:lnTo>
                  <a:lnTo>
                    <a:pt x="529226" y="200182"/>
                  </a:lnTo>
                  <a:lnTo>
                    <a:pt x="529191" y="201806"/>
                  </a:lnTo>
                  <a:lnTo>
                    <a:pt x="528815" y="203247"/>
                  </a:lnTo>
                  <a:lnTo>
                    <a:pt x="528153" y="204490"/>
                  </a:lnTo>
                  <a:lnTo>
                    <a:pt x="527388" y="205226"/>
                  </a:lnTo>
                  <a:lnTo>
                    <a:pt x="523521" y="207092"/>
                  </a:lnTo>
                  <a:lnTo>
                    <a:pt x="522583" y="207811"/>
                  </a:lnTo>
                  <a:lnTo>
                    <a:pt x="521991" y="208476"/>
                  </a:lnTo>
                  <a:lnTo>
                    <a:pt x="521630" y="209178"/>
                  </a:lnTo>
                  <a:lnTo>
                    <a:pt x="521047" y="212093"/>
                  </a:lnTo>
                  <a:lnTo>
                    <a:pt x="520606" y="216487"/>
                  </a:lnTo>
                  <a:lnTo>
                    <a:pt x="520744" y="218115"/>
                  </a:lnTo>
                  <a:lnTo>
                    <a:pt x="521349" y="219473"/>
                  </a:lnTo>
                  <a:lnTo>
                    <a:pt x="522026" y="220199"/>
                  </a:lnTo>
                  <a:lnTo>
                    <a:pt x="522881" y="220676"/>
                  </a:lnTo>
                  <a:lnTo>
                    <a:pt x="528056" y="222473"/>
                  </a:lnTo>
                  <a:lnTo>
                    <a:pt x="530998" y="222550"/>
                  </a:lnTo>
                  <a:lnTo>
                    <a:pt x="533789" y="224297"/>
                  </a:lnTo>
                  <a:lnTo>
                    <a:pt x="536053" y="223680"/>
                  </a:lnTo>
                  <a:lnTo>
                    <a:pt x="539393" y="221297"/>
                  </a:lnTo>
                  <a:lnTo>
                    <a:pt x="546120" y="214197"/>
                  </a:lnTo>
                  <a:lnTo>
                    <a:pt x="550881" y="208120"/>
                  </a:lnTo>
                  <a:lnTo>
                    <a:pt x="551543" y="206775"/>
                  </a:lnTo>
                  <a:lnTo>
                    <a:pt x="551979" y="205217"/>
                  </a:lnTo>
                  <a:lnTo>
                    <a:pt x="553502" y="198465"/>
                  </a:lnTo>
                  <a:lnTo>
                    <a:pt x="554053" y="196925"/>
                  </a:lnTo>
                  <a:lnTo>
                    <a:pt x="554879" y="195967"/>
                  </a:lnTo>
                  <a:lnTo>
                    <a:pt x="555866" y="195663"/>
                  </a:lnTo>
                  <a:lnTo>
                    <a:pt x="556996" y="196810"/>
                  </a:lnTo>
                  <a:lnTo>
                    <a:pt x="557512" y="199775"/>
                  </a:lnTo>
                  <a:lnTo>
                    <a:pt x="558183" y="200764"/>
                  </a:lnTo>
                  <a:lnTo>
                    <a:pt x="559502" y="201175"/>
                  </a:lnTo>
                  <a:lnTo>
                    <a:pt x="561762" y="200602"/>
                  </a:lnTo>
                  <a:lnTo>
                    <a:pt x="569373" y="195850"/>
                  </a:lnTo>
                  <a:lnTo>
                    <a:pt x="570811" y="193191"/>
                  </a:lnTo>
                  <a:lnTo>
                    <a:pt x="571422" y="191442"/>
                  </a:lnTo>
                  <a:lnTo>
                    <a:pt x="570521" y="187479"/>
                  </a:lnTo>
                  <a:lnTo>
                    <a:pt x="569923" y="185665"/>
                  </a:lnTo>
                  <a:lnTo>
                    <a:pt x="569154" y="183758"/>
                  </a:lnTo>
                  <a:lnTo>
                    <a:pt x="567465" y="180826"/>
                  </a:lnTo>
                  <a:lnTo>
                    <a:pt x="565276" y="177886"/>
                  </a:lnTo>
                  <a:lnTo>
                    <a:pt x="564892" y="176975"/>
                  </a:lnTo>
                  <a:lnTo>
                    <a:pt x="564907" y="176192"/>
                  </a:lnTo>
                  <a:lnTo>
                    <a:pt x="566090" y="174680"/>
                  </a:lnTo>
                  <a:lnTo>
                    <a:pt x="574759" y="165604"/>
                  </a:lnTo>
                  <a:lnTo>
                    <a:pt x="574763" y="165397"/>
                  </a:lnTo>
                  <a:lnTo>
                    <a:pt x="574833" y="164748"/>
                  </a:lnTo>
                  <a:lnTo>
                    <a:pt x="574958" y="164262"/>
                  </a:lnTo>
                  <a:lnTo>
                    <a:pt x="576523" y="163747"/>
                  </a:lnTo>
                  <a:lnTo>
                    <a:pt x="596410" y="163798"/>
                  </a:lnTo>
                  <a:lnTo>
                    <a:pt x="599395" y="164313"/>
                  </a:lnTo>
                  <a:lnTo>
                    <a:pt x="600367" y="164688"/>
                  </a:lnTo>
                  <a:lnTo>
                    <a:pt x="605187" y="165665"/>
                  </a:lnTo>
                  <a:lnTo>
                    <a:pt x="606987" y="164873"/>
                  </a:lnTo>
                  <a:lnTo>
                    <a:pt x="608840" y="164285"/>
                  </a:lnTo>
                  <a:lnTo>
                    <a:pt x="617648" y="156087"/>
                  </a:lnTo>
                  <a:lnTo>
                    <a:pt x="620704" y="155847"/>
                  </a:lnTo>
                  <a:lnTo>
                    <a:pt x="624665" y="156480"/>
                  </a:lnTo>
                  <a:lnTo>
                    <a:pt x="629105" y="156044"/>
                  </a:lnTo>
                  <a:lnTo>
                    <a:pt x="630195" y="156316"/>
                  </a:lnTo>
                  <a:lnTo>
                    <a:pt x="630824" y="156563"/>
                  </a:lnTo>
                  <a:lnTo>
                    <a:pt x="631502" y="157285"/>
                  </a:lnTo>
                  <a:lnTo>
                    <a:pt x="634217" y="161086"/>
                  </a:lnTo>
                  <a:lnTo>
                    <a:pt x="635179" y="162050"/>
                  </a:lnTo>
                  <a:lnTo>
                    <a:pt x="636205" y="162629"/>
                  </a:lnTo>
                  <a:lnTo>
                    <a:pt x="637238" y="162855"/>
                  </a:lnTo>
                  <a:lnTo>
                    <a:pt x="638508" y="162642"/>
                  </a:lnTo>
                  <a:lnTo>
                    <a:pt x="639320" y="162375"/>
                  </a:lnTo>
                  <a:lnTo>
                    <a:pt x="639579" y="160680"/>
                  </a:lnTo>
                  <a:lnTo>
                    <a:pt x="638823" y="157830"/>
                  </a:lnTo>
                  <a:lnTo>
                    <a:pt x="635542" y="151298"/>
                  </a:lnTo>
                  <a:lnTo>
                    <a:pt x="631881" y="145676"/>
                  </a:lnTo>
                  <a:lnTo>
                    <a:pt x="631158" y="144244"/>
                  </a:lnTo>
                  <a:lnTo>
                    <a:pt x="629561" y="140256"/>
                  </a:lnTo>
                  <a:lnTo>
                    <a:pt x="627937" y="137772"/>
                  </a:lnTo>
                  <a:lnTo>
                    <a:pt x="621907" y="130835"/>
                  </a:lnTo>
                  <a:lnTo>
                    <a:pt x="620568" y="128491"/>
                  </a:lnTo>
                  <a:lnTo>
                    <a:pt x="620258" y="126607"/>
                  </a:lnTo>
                  <a:lnTo>
                    <a:pt x="620740" y="125374"/>
                  </a:lnTo>
                  <a:lnTo>
                    <a:pt x="622654" y="124523"/>
                  </a:lnTo>
                  <a:lnTo>
                    <a:pt x="627569" y="129431"/>
                  </a:lnTo>
                  <a:lnTo>
                    <a:pt x="629633" y="129765"/>
                  </a:lnTo>
                  <a:lnTo>
                    <a:pt x="630615" y="129560"/>
                  </a:lnTo>
                  <a:lnTo>
                    <a:pt x="634011" y="123990"/>
                  </a:lnTo>
                  <a:lnTo>
                    <a:pt x="636846" y="126273"/>
                  </a:lnTo>
                  <a:lnTo>
                    <a:pt x="638165" y="126488"/>
                  </a:lnTo>
                  <a:lnTo>
                    <a:pt x="659304" y="122231"/>
                  </a:lnTo>
                  <a:lnTo>
                    <a:pt x="664806" y="123314"/>
                  </a:lnTo>
                  <a:lnTo>
                    <a:pt x="686960" y="123486"/>
                  </a:lnTo>
                  <a:lnTo>
                    <a:pt x="689041" y="122795"/>
                  </a:lnTo>
                  <a:lnTo>
                    <a:pt x="690961" y="121376"/>
                  </a:lnTo>
                  <a:lnTo>
                    <a:pt x="692676" y="118360"/>
                  </a:lnTo>
                  <a:lnTo>
                    <a:pt x="693451" y="116555"/>
                  </a:lnTo>
                  <a:lnTo>
                    <a:pt x="694677" y="111683"/>
                  </a:lnTo>
                  <a:lnTo>
                    <a:pt x="695407" y="110276"/>
                  </a:lnTo>
                  <a:lnTo>
                    <a:pt x="696636" y="108847"/>
                  </a:lnTo>
                  <a:lnTo>
                    <a:pt x="700133" y="105679"/>
                  </a:lnTo>
                  <a:lnTo>
                    <a:pt x="700664" y="104845"/>
                  </a:lnTo>
                  <a:lnTo>
                    <a:pt x="700735" y="103915"/>
                  </a:lnTo>
                  <a:lnTo>
                    <a:pt x="700467" y="102641"/>
                  </a:lnTo>
                  <a:lnTo>
                    <a:pt x="699598" y="95637"/>
                  </a:lnTo>
                  <a:lnTo>
                    <a:pt x="700492" y="93567"/>
                  </a:lnTo>
                  <a:lnTo>
                    <a:pt x="702413" y="91869"/>
                  </a:lnTo>
                  <a:lnTo>
                    <a:pt x="707627" y="88890"/>
                  </a:lnTo>
                  <a:lnTo>
                    <a:pt x="710571" y="87886"/>
                  </a:lnTo>
                  <a:lnTo>
                    <a:pt x="713564" y="87414"/>
                  </a:lnTo>
                  <a:lnTo>
                    <a:pt x="718804" y="87756"/>
                  </a:lnTo>
                  <a:lnTo>
                    <a:pt x="722604" y="87075"/>
                  </a:lnTo>
                  <a:lnTo>
                    <a:pt x="733235" y="82500"/>
                  </a:lnTo>
                  <a:lnTo>
                    <a:pt x="734208" y="82693"/>
                  </a:lnTo>
                  <a:lnTo>
                    <a:pt x="735463" y="83302"/>
                  </a:lnTo>
                  <a:lnTo>
                    <a:pt x="739890" y="88300"/>
                  </a:lnTo>
                  <a:lnTo>
                    <a:pt x="741836" y="88770"/>
                  </a:lnTo>
                  <a:lnTo>
                    <a:pt x="743447" y="88585"/>
                  </a:lnTo>
                  <a:lnTo>
                    <a:pt x="750366" y="82297"/>
                  </a:lnTo>
                  <a:lnTo>
                    <a:pt x="749099" y="78305"/>
                  </a:lnTo>
                  <a:lnTo>
                    <a:pt x="748040" y="75985"/>
                  </a:lnTo>
                  <a:lnTo>
                    <a:pt x="747815" y="75718"/>
                  </a:lnTo>
                  <a:lnTo>
                    <a:pt x="747647" y="75359"/>
                  </a:lnTo>
                  <a:lnTo>
                    <a:pt x="747857" y="72585"/>
                  </a:lnTo>
                  <a:lnTo>
                    <a:pt x="752413" y="49758"/>
                  </a:lnTo>
                  <a:lnTo>
                    <a:pt x="752079" y="49014"/>
                  </a:lnTo>
                  <a:lnTo>
                    <a:pt x="751347" y="48029"/>
                  </a:lnTo>
                  <a:lnTo>
                    <a:pt x="750271" y="47038"/>
                  </a:lnTo>
                  <a:lnTo>
                    <a:pt x="743149" y="43748"/>
                  </a:lnTo>
                  <a:lnTo>
                    <a:pt x="742404" y="43707"/>
                  </a:lnTo>
                  <a:lnTo>
                    <a:pt x="741370" y="43900"/>
                  </a:lnTo>
                  <a:lnTo>
                    <a:pt x="740504" y="44302"/>
                  </a:lnTo>
                  <a:lnTo>
                    <a:pt x="739806" y="44971"/>
                  </a:lnTo>
                  <a:lnTo>
                    <a:pt x="739338" y="45675"/>
                  </a:lnTo>
                  <a:lnTo>
                    <a:pt x="738923" y="46673"/>
                  </a:lnTo>
                  <a:lnTo>
                    <a:pt x="737830" y="51001"/>
                  </a:lnTo>
                  <a:lnTo>
                    <a:pt x="736981" y="52955"/>
                  </a:lnTo>
                  <a:lnTo>
                    <a:pt x="736102" y="54199"/>
                  </a:lnTo>
                  <a:lnTo>
                    <a:pt x="734599" y="55094"/>
                  </a:lnTo>
                  <a:lnTo>
                    <a:pt x="733447" y="55461"/>
                  </a:lnTo>
                  <a:lnTo>
                    <a:pt x="732127" y="55458"/>
                  </a:lnTo>
                  <a:lnTo>
                    <a:pt x="730757" y="55039"/>
                  </a:lnTo>
                  <a:lnTo>
                    <a:pt x="730089" y="53580"/>
                  </a:lnTo>
                  <a:lnTo>
                    <a:pt x="730234" y="51514"/>
                  </a:lnTo>
                  <a:lnTo>
                    <a:pt x="731497" y="47350"/>
                  </a:lnTo>
                  <a:lnTo>
                    <a:pt x="731755" y="45360"/>
                  </a:lnTo>
                  <a:lnTo>
                    <a:pt x="731328" y="43196"/>
                  </a:lnTo>
                  <a:lnTo>
                    <a:pt x="730084" y="41965"/>
                  </a:lnTo>
                  <a:lnTo>
                    <a:pt x="728036" y="40872"/>
                  </a:lnTo>
                  <a:lnTo>
                    <a:pt x="715551" y="38737"/>
                  </a:lnTo>
                  <a:lnTo>
                    <a:pt x="712586" y="37687"/>
                  </a:lnTo>
                  <a:lnTo>
                    <a:pt x="711285" y="36485"/>
                  </a:lnTo>
                  <a:lnTo>
                    <a:pt x="710613" y="35471"/>
                  </a:lnTo>
                  <a:lnTo>
                    <a:pt x="710409" y="33796"/>
                  </a:lnTo>
                  <a:lnTo>
                    <a:pt x="710445" y="31419"/>
                  </a:lnTo>
                  <a:lnTo>
                    <a:pt x="712325" y="28299"/>
                  </a:lnTo>
                  <a:lnTo>
                    <a:pt x="712812" y="26431"/>
                  </a:lnTo>
                  <a:lnTo>
                    <a:pt x="713227" y="25461"/>
                  </a:lnTo>
                  <a:lnTo>
                    <a:pt x="713119" y="25076"/>
                  </a:lnTo>
                  <a:lnTo>
                    <a:pt x="712792" y="23917"/>
                  </a:lnTo>
                  <a:lnTo>
                    <a:pt x="710425" y="16271"/>
                  </a:lnTo>
                  <a:lnTo>
                    <a:pt x="712496" y="13080"/>
                  </a:lnTo>
                  <a:lnTo>
                    <a:pt x="716450" y="9106"/>
                  </a:lnTo>
                  <a:lnTo>
                    <a:pt x="720707" y="6420"/>
                  </a:lnTo>
                  <a:lnTo>
                    <a:pt x="725194" y="5009"/>
                  </a:lnTo>
                  <a:lnTo>
                    <a:pt x="743169" y="6540"/>
                  </a:lnTo>
                  <a:lnTo>
                    <a:pt x="756611" y="1818"/>
                  </a:lnTo>
                  <a:lnTo>
                    <a:pt x="769819" y="0"/>
                  </a:lnTo>
                  <a:lnTo>
                    <a:pt x="776627" y="279"/>
                  </a:lnTo>
                  <a:lnTo>
                    <a:pt x="796393" y="9981"/>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2" name="ee4p_HE_1_62635">
              <a:extLst>
                <a:ext uri="{FF2B5EF4-FFF2-40B4-BE49-F238E27FC236}">
                  <a16:creationId xmlns:a16="http://schemas.microsoft.com/office/drawing/2014/main" id="{251AAA78-8BC1-43F0-843E-818064F16294}"/>
                </a:ext>
              </a:extLst>
            </p:cNvPr>
            <p:cNvSpPr>
              <a:spLocks noChangeAspect="1"/>
            </p:cNvSpPr>
            <p:nvPr>
              <p:custDataLst>
                <p:tags r:id="rId4"/>
              </p:custDataLst>
            </p:nvPr>
          </p:nvSpPr>
          <p:spPr>
            <a:xfrm>
              <a:off x="1718757" y="2699718"/>
              <a:ext cx="957846" cy="1250896"/>
            </a:xfrm>
            <a:custGeom>
              <a:avLst/>
              <a:gdLst/>
              <a:ahLst/>
              <a:cxnLst/>
              <a:rect l="0" t="0" r="0" b="0"/>
              <a:pathLst>
                <a:path w="905435" h="1287625">
                  <a:moveTo>
                    <a:pt x="653408" y="15644"/>
                  </a:moveTo>
                  <a:lnTo>
                    <a:pt x="655889" y="15275"/>
                  </a:lnTo>
                  <a:lnTo>
                    <a:pt x="657550" y="14438"/>
                  </a:lnTo>
                  <a:lnTo>
                    <a:pt x="658499" y="13387"/>
                  </a:lnTo>
                  <a:lnTo>
                    <a:pt x="659338" y="12244"/>
                  </a:lnTo>
                  <a:lnTo>
                    <a:pt x="661180" y="10198"/>
                  </a:lnTo>
                  <a:lnTo>
                    <a:pt x="662291" y="9341"/>
                  </a:lnTo>
                  <a:lnTo>
                    <a:pt x="663563" y="8808"/>
                  </a:lnTo>
                  <a:lnTo>
                    <a:pt x="664881" y="8973"/>
                  </a:lnTo>
                  <a:lnTo>
                    <a:pt x="665988" y="10005"/>
                  </a:lnTo>
                  <a:lnTo>
                    <a:pt x="667388" y="12548"/>
                  </a:lnTo>
                  <a:lnTo>
                    <a:pt x="668961" y="14517"/>
                  </a:lnTo>
                  <a:lnTo>
                    <a:pt x="673341" y="16461"/>
                  </a:lnTo>
                  <a:lnTo>
                    <a:pt x="676250" y="17116"/>
                  </a:lnTo>
                  <a:lnTo>
                    <a:pt x="678835" y="17295"/>
                  </a:lnTo>
                  <a:lnTo>
                    <a:pt x="683250" y="16355"/>
                  </a:lnTo>
                  <a:lnTo>
                    <a:pt x="687251" y="14582"/>
                  </a:lnTo>
                  <a:lnTo>
                    <a:pt x="688905" y="14334"/>
                  </a:lnTo>
                  <a:lnTo>
                    <a:pt x="689775" y="15289"/>
                  </a:lnTo>
                  <a:lnTo>
                    <a:pt x="690456" y="18401"/>
                  </a:lnTo>
                  <a:lnTo>
                    <a:pt x="691147" y="20564"/>
                  </a:lnTo>
                  <a:lnTo>
                    <a:pt x="692394" y="22323"/>
                  </a:lnTo>
                  <a:lnTo>
                    <a:pt x="699403" y="25827"/>
                  </a:lnTo>
                  <a:lnTo>
                    <a:pt x="700651" y="27583"/>
                  </a:lnTo>
                  <a:lnTo>
                    <a:pt x="701616" y="30018"/>
                  </a:lnTo>
                  <a:lnTo>
                    <a:pt x="702499" y="35051"/>
                  </a:lnTo>
                  <a:lnTo>
                    <a:pt x="704806" y="40899"/>
                  </a:lnTo>
                  <a:lnTo>
                    <a:pt x="711689" y="48418"/>
                  </a:lnTo>
                  <a:lnTo>
                    <a:pt x="708537" y="54770"/>
                  </a:lnTo>
                  <a:lnTo>
                    <a:pt x="706378" y="55605"/>
                  </a:lnTo>
                  <a:lnTo>
                    <a:pt x="705337" y="55003"/>
                  </a:lnTo>
                  <a:lnTo>
                    <a:pt x="696738" y="48274"/>
                  </a:lnTo>
                  <a:lnTo>
                    <a:pt x="695970" y="47928"/>
                  </a:lnTo>
                  <a:lnTo>
                    <a:pt x="695254" y="47861"/>
                  </a:lnTo>
                  <a:lnTo>
                    <a:pt x="694535" y="48117"/>
                  </a:lnTo>
                  <a:lnTo>
                    <a:pt x="693755" y="48849"/>
                  </a:lnTo>
                  <a:lnTo>
                    <a:pt x="693137" y="49965"/>
                  </a:lnTo>
                  <a:lnTo>
                    <a:pt x="693119" y="51619"/>
                  </a:lnTo>
                  <a:lnTo>
                    <a:pt x="693645" y="53828"/>
                  </a:lnTo>
                  <a:lnTo>
                    <a:pt x="696998" y="59849"/>
                  </a:lnTo>
                  <a:lnTo>
                    <a:pt x="696877" y="60793"/>
                  </a:lnTo>
                  <a:lnTo>
                    <a:pt x="695545" y="61607"/>
                  </a:lnTo>
                  <a:lnTo>
                    <a:pt x="693945" y="61677"/>
                  </a:lnTo>
                  <a:lnTo>
                    <a:pt x="692515" y="61426"/>
                  </a:lnTo>
                  <a:lnTo>
                    <a:pt x="691527" y="61000"/>
                  </a:lnTo>
                  <a:lnTo>
                    <a:pt x="689174" y="59438"/>
                  </a:lnTo>
                  <a:lnTo>
                    <a:pt x="687962" y="59292"/>
                  </a:lnTo>
                  <a:lnTo>
                    <a:pt x="687063" y="60805"/>
                  </a:lnTo>
                  <a:lnTo>
                    <a:pt x="686585" y="64138"/>
                  </a:lnTo>
                  <a:lnTo>
                    <a:pt x="686404" y="70386"/>
                  </a:lnTo>
                  <a:lnTo>
                    <a:pt x="685982" y="73619"/>
                  </a:lnTo>
                  <a:lnTo>
                    <a:pt x="685241" y="75738"/>
                  </a:lnTo>
                  <a:lnTo>
                    <a:pt x="684219" y="76702"/>
                  </a:lnTo>
                  <a:lnTo>
                    <a:pt x="682890" y="77191"/>
                  </a:lnTo>
                  <a:lnTo>
                    <a:pt x="679631" y="77448"/>
                  </a:lnTo>
                  <a:lnTo>
                    <a:pt x="678898" y="78799"/>
                  </a:lnTo>
                  <a:lnTo>
                    <a:pt x="679572" y="82590"/>
                  </a:lnTo>
                  <a:lnTo>
                    <a:pt x="686365" y="98568"/>
                  </a:lnTo>
                  <a:lnTo>
                    <a:pt x="688697" y="102289"/>
                  </a:lnTo>
                  <a:lnTo>
                    <a:pt x="690389" y="104110"/>
                  </a:lnTo>
                  <a:lnTo>
                    <a:pt x="693137" y="105351"/>
                  </a:lnTo>
                  <a:lnTo>
                    <a:pt x="694065" y="106367"/>
                  </a:lnTo>
                  <a:lnTo>
                    <a:pt x="694216" y="107669"/>
                  </a:lnTo>
                  <a:lnTo>
                    <a:pt x="693425" y="109375"/>
                  </a:lnTo>
                  <a:lnTo>
                    <a:pt x="691409" y="111806"/>
                  </a:lnTo>
                  <a:lnTo>
                    <a:pt x="691063" y="113133"/>
                  </a:lnTo>
                  <a:lnTo>
                    <a:pt x="691375" y="114864"/>
                  </a:lnTo>
                  <a:lnTo>
                    <a:pt x="692897" y="117231"/>
                  </a:lnTo>
                  <a:lnTo>
                    <a:pt x="693480" y="119453"/>
                  </a:lnTo>
                  <a:lnTo>
                    <a:pt x="693278" y="122733"/>
                  </a:lnTo>
                  <a:lnTo>
                    <a:pt x="692812" y="124972"/>
                  </a:lnTo>
                  <a:lnTo>
                    <a:pt x="692568" y="127099"/>
                  </a:lnTo>
                  <a:lnTo>
                    <a:pt x="693792" y="141595"/>
                  </a:lnTo>
                  <a:lnTo>
                    <a:pt x="692931" y="144422"/>
                  </a:lnTo>
                  <a:lnTo>
                    <a:pt x="691587" y="146004"/>
                  </a:lnTo>
                  <a:lnTo>
                    <a:pt x="681488" y="147103"/>
                  </a:lnTo>
                  <a:lnTo>
                    <a:pt x="678822" y="148107"/>
                  </a:lnTo>
                  <a:lnTo>
                    <a:pt x="677438" y="148121"/>
                  </a:lnTo>
                  <a:lnTo>
                    <a:pt x="674959" y="147176"/>
                  </a:lnTo>
                  <a:lnTo>
                    <a:pt x="673578" y="147012"/>
                  </a:lnTo>
                  <a:lnTo>
                    <a:pt x="672464" y="147708"/>
                  </a:lnTo>
                  <a:lnTo>
                    <a:pt x="671729" y="149030"/>
                  </a:lnTo>
                  <a:lnTo>
                    <a:pt x="670877" y="150912"/>
                  </a:lnTo>
                  <a:lnTo>
                    <a:pt x="669922" y="152186"/>
                  </a:lnTo>
                  <a:lnTo>
                    <a:pt x="666899" y="155150"/>
                  </a:lnTo>
                  <a:lnTo>
                    <a:pt x="666601" y="156920"/>
                  </a:lnTo>
                  <a:lnTo>
                    <a:pt x="667178" y="159556"/>
                  </a:lnTo>
                  <a:lnTo>
                    <a:pt x="669502" y="164372"/>
                  </a:lnTo>
                  <a:lnTo>
                    <a:pt x="669804" y="166887"/>
                  </a:lnTo>
                  <a:lnTo>
                    <a:pt x="669343" y="168376"/>
                  </a:lnTo>
                  <a:lnTo>
                    <a:pt x="667954" y="168803"/>
                  </a:lnTo>
                  <a:lnTo>
                    <a:pt x="666349" y="168768"/>
                  </a:lnTo>
                  <a:lnTo>
                    <a:pt x="663129" y="167990"/>
                  </a:lnTo>
                  <a:lnTo>
                    <a:pt x="657679" y="165472"/>
                  </a:lnTo>
                  <a:lnTo>
                    <a:pt x="656464" y="165250"/>
                  </a:lnTo>
                  <a:lnTo>
                    <a:pt x="656721" y="166878"/>
                  </a:lnTo>
                  <a:lnTo>
                    <a:pt x="658731" y="170008"/>
                  </a:lnTo>
                  <a:lnTo>
                    <a:pt x="668661" y="179257"/>
                  </a:lnTo>
                  <a:lnTo>
                    <a:pt x="674678" y="180984"/>
                  </a:lnTo>
                  <a:lnTo>
                    <a:pt x="699442" y="192667"/>
                  </a:lnTo>
                  <a:lnTo>
                    <a:pt x="701710" y="193016"/>
                  </a:lnTo>
                  <a:lnTo>
                    <a:pt x="704281" y="192690"/>
                  </a:lnTo>
                  <a:lnTo>
                    <a:pt x="708964" y="195367"/>
                  </a:lnTo>
                  <a:lnTo>
                    <a:pt x="719139" y="208874"/>
                  </a:lnTo>
                  <a:lnTo>
                    <a:pt x="722903" y="209516"/>
                  </a:lnTo>
                  <a:lnTo>
                    <a:pt x="724197" y="209410"/>
                  </a:lnTo>
                  <a:lnTo>
                    <a:pt x="727039" y="207961"/>
                  </a:lnTo>
                  <a:lnTo>
                    <a:pt x="737325" y="198865"/>
                  </a:lnTo>
                  <a:lnTo>
                    <a:pt x="740014" y="195714"/>
                  </a:lnTo>
                  <a:lnTo>
                    <a:pt x="741310" y="193345"/>
                  </a:lnTo>
                  <a:lnTo>
                    <a:pt x="741265" y="192178"/>
                  </a:lnTo>
                  <a:lnTo>
                    <a:pt x="741166" y="190833"/>
                  </a:lnTo>
                  <a:lnTo>
                    <a:pt x="741231" y="189768"/>
                  </a:lnTo>
                  <a:lnTo>
                    <a:pt x="741460" y="188972"/>
                  </a:lnTo>
                  <a:lnTo>
                    <a:pt x="741853" y="188356"/>
                  </a:lnTo>
                  <a:lnTo>
                    <a:pt x="742470" y="187563"/>
                  </a:lnTo>
                  <a:lnTo>
                    <a:pt x="742973" y="187094"/>
                  </a:lnTo>
                  <a:lnTo>
                    <a:pt x="743364" y="186670"/>
                  </a:lnTo>
                  <a:lnTo>
                    <a:pt x="743829" y="186303"/>
                  </a:lnTo>
                  <a:lnTo>
                    <a:pt x="744839" y="184909"/>
                  </a:lnTo>
                  <a:lnTo>
                    <a:pt x="745403" y="183747"/>
                  </a:lnTo>
                  <a:lnTo>
                    <a:pt x="745578" y="182802"/>
                  </a:lnTo>
                  <a:lnTo>
                    <a:pt x="745583" y="182137"/>
                  </a:lnTo>
                  <a:lnTo>
                    <a:pt x="745036" y="181438"/>
                  </a:lnTo>
                  <a:lnTo>
                    <a:pt x="744487" y="180888"/>
                  </a:lnTo>
                  <a:lnTo>
                    <a:pt x="743717" y="180303"/>
                  </a:lnTo>
                  <a:lnTo>
                    <a:pt x="742203" y="180289"/>
                  </a:lnTo>
                  <a:lnTo>
                    <a:pt x="740313" y="181027"/>
                  </a:lnTo>
                  <a:lnTo>
                    <a:pt x="736514" y="184583"/>
                  </a:lnTo>
                  <a:lnTo>
                    <a:pt x="735617" y="185801"/>
                  </a:lnTo>
                  <a:lnTo>
                    <a:pt x="734724" y="186517"/>
                  </a:lnTo>
                  <a:lnTo>
                    <a:pt x="733397" y="186238"/>
                  </a:lnTo>
                  <a:lnTo>
                    <a:pt x="730589" y="184321"/>
                  </a:lnTo>
                  <a:lnTo>
                    <a:pt x="722131" y="175063"/>
                  </a:lnTo>
                  <a:lnTo>
                    <a:pt x="720878" y="172967"/>
                  </a:lnTo>
                  <a:lnTo>
                    <a:pt x="719962" y="170386"/>
                  </a:lnTo>
                  <a:lnTo>
                    <a:pt x="719919" y="169085"/>
                  </a:lnTo>
                  <a:lnTo>
                    <a:pt x="719928" y="168228"/>
                  </a:lnTo>
                  <a:lnTo>
                    <a:pt x="720322" y="167553"/>
                  </a:lnTo>
                  <a:lnTo>
                    <a:pt x="735478" y="158904"/>
                  </a:lnTo>
                  <a:lnTo>
                    <a:pt x="739828" y="155235"/>
                  </a:lnTo>
                  <a:lnTo>
                    <a:pt x="748446" y="152624"/>
                  </a:lnTo>
                  <a:lnTo>
                    <a:pt x="750846" y="150249"/>
                  </a:lnTo>
                  <a:lnTo>
                    <a:pt x="751911" y="148738"/>
                  </a:lnTo>
                  <a:lnTo>
                    <a:pt x="750766" y="146791"/>
                  </a:lnTo>
                  <a:lnTo>
                    <a:pt x="750387" y="145843"/>
                  </a:lnTo>
                  <a:lnTo>
                    <a:pt x="750065" y="144658"/>
                  </a:lnTo>
                  <a:lnTo>
                    <a:pt x="749911" y="143266"/>
                  </a:lnTo>
                  <a:lnTo>
                    <a:pt x="750085" y="142323"/>
                  </a:lnTo>
                  <a:lnTo>
                    <a:pt x="751636" y="142070"/>
                  </a:lnTo>
                  <a:lnTo>
                    <a:pt x="754227" y="143009"/>
                  </a:lnTo>
                  <a:lnTo>
                    <a:pt x="760612" y="146698"/>
                  </a:lnTo>
                  <a:lnTo>
                    <a:pt x="763030" y="148609"/>
                  </a:lnTo>
                  <a:lnTo>
                    <a:pt x="764579" y="150897"/>
                  </a:lnTo>
                  <a:lnTo>
                    <a:pt x="765173" y="152707"/>
                  </a:lnTo>
                  <a:lnTo>
                    <a:pt x="767123" y="157834"/>
                  </a:lnTo>
                  <a:lnTo>
                    <a:pt x="768760" y="160714"/>
                  </a:lnTo>
                  <a:lnTo>
                    <a:pt x="769912" y="161995"/>
                  </a:lnTo>
                  <a:lnTo>
                    <a:pt x="771341" y="163248"/>
                  </a:lnTo>
                  <a:lnTo>
                    <a:pt x="772946" y="163289"/>
                  </a:lnTo>
                  <a:lnTo>
                    <a:pt x="774778" y="162563"/>
                  </a:lnTo>
                  <a:lnTo>
                    <a:pt x="777349" y="159422"/>
                  </a:lnTo>
                  <a:lnTo>
                    <a:pt x="778191" y="157803"/>
                  </a:lnTo>
                  <a:lnTo>
                    <a:pt x="778204" y="156088"/>
                  </a:lnTo>
                  <a:lnTo>
                    <a:pt x="775266" y="149623"/>
                  </a:lnTo>
                  <a:lnTo>
                    <a:pt x="774665" y="148674"/>
                  </a:lnTo>
                  <a:lnTo>
                    <a:pt x="774121" y="147500"/>
                  </a:lnTo>
                  <a:lnTo>
                    <a:pt x="773742" y="146435"/>
                  </a:lnTo>
                  <a:lnTo>
                    <a:pt x="773368" y="144791"/>
                  </a:lnTo>
                  <a:lnTo>
                    <a:pt x="773434" y="143461"/>
                  </a:lnTo>
                  <a:lnTo>
                    <a:pt x="773774" y="142342"/>
                  </a:lnTo>
                  <a:lnTo>
                    <a:pt x="774776" y="141521"/>
                  </a:lnTo>
                  <a:lnTo>
                    <a:pt x="776273" y="141105"/>
                  </a:lnTo>
                  <a:lnTo>
                    <a:pt x="780752" y="141139"/>
                  </a:lnTo>
                  <a:lnTo>
                    <a:pt x="781693" y="140983"/>
                  </a:lnTo>
                  <a:lnTo>
                    <a:pt x="784056" y="138046"/>
                  </a:lnTo>
                  <a:lnTo>
                    <a:pt x="785003" y="137165"/>
                  </a:lnTo>
                  <a:lnTo>
                    <a:pt x="786224" y="136496"/>
                  </a:lnTo>
                  <a:lnTo>
                    <a:pt x="787661" y="136565"/>
                  </a:lnTo>
                  <a:lnTo>
                    <a:pt x="788592" y="137724"/>
                  </a:lnTo>
                  <a:lnTo>
                    <a:pt x="788956" y="140978"/>
                  </a:lnTo>
                  <a:lnTo>
                    <a:pt x="789041" y="144495"/>
                  </a:lnTo>
                  <a:lnTo>
                    <a:pt x="789090" y="145324"/>
                  </a:lnTo>
                  <a:lnTo>
                    <a:pt x="792219" y="148789"/>
                  </a:lnTo>
                  <a:lnTo>
                    <a:pt x="804512" y="157947"/>
                  </a:lnTo>
                  <a:lnTo>
                    <a:pt x="797758" y="163679"/>
                  </a:lnTo>
                  <a:lnTo>
                    <a:pt x="796412" y="166167"/>
                  </a:lnTo>
                  <a:lnTo>
                    <a:pt x="795221" y="170193"/>
                  </a:lnTo>
                  <a:lnTo>
                    <a:pt x="795316" y="172469"/>
                  </a:lnTo>
                  <a:lnTo>
                    <a:pt x="795803" y="174188"/>
                  </a:lnTo>
                  <a:lnTo>
                    <a:pt x="796347" y="175505"/>
                  </a:lnTo>
                  <a:lnTo>
                    <a:pt x="796724" y="177030"/>
                  </a:lnTo>
                  <a:lnTo>
                    <a:pt x="797033" y="180490"/>
                  </a:lnTo>
                  <a:lnTo>
                    <a:pt x="797410" y="182000"/>
                  </a:lnTo>
                  <a:lnTo>
                    <a:pt x="798066" y="183187"/>
                  </a:lnTo>
                  <a:lnTo>
                    <a:pt x="800047" y="185121"/>
                  </a:lnTo>
                  <a:lnTo>
                    <a:pt x="801255" y="186695"/>
                  </a:lnTo>
                  <a:lnTo>
                    <a:pt x="802012" y="189508"/>
                  </a:lnTo>
                  <a:lnTo>
                    <a:pt x="803030" y="194746"/>
                  </a:lnTo>
                  <a:lnTo>
                    <a:pt x="802661" y="200122"/>
                  </a:lnTo>
                  <a:lnTo>
                    <a:pt x="803421" y="202463"/>
                  </a:lnTo>
                  <a:lnTo>
                    <a:pt x="804434" y="203001"/>
                  </a:lnTo>
                  <a:lnTo>
                    <a:pt x="805767" y="202566"/>
                  </a:lnTo>
                  <a:lnTo>
                    <a:pt x="807537" y="203169"/>
                  </a:lnTo>
                  <a:lnTo>
                    <a:pt x="809744" y="204809"/>
                  </a:lnTo>
                  <a:lnTo>
                    <a:pt x="812596" y="209616"/>
                  </a:lnTo>
                  <a:lnTo>
                    <a:pt x="814745" y="211682"/>
                  </a:lnTo>
                  <a:lnTo>
                    <a:pt x="816567" y="212935"/>
                  </a:lnTo>
                  <a:lnTo>
                    <a:pt x="818286" y="213035"/>
                  </a:lnTo>
                  <a:lnTo>
                    <a:pt x="822225" y="212659"/>
                  </a:lnTo>
                  <a:lnTo>
                    <a:pt x="823167" y="212872"/>
                  </a:lnTo>
                  <a:lnTo>
                    <a:pt x="831262" y="216318"/>
                  </a:lnTo>
                  <a:lnTo>
                    <a:pt x="836694" y="216880"/>
                  </a:lnTo>
                  <a:lnTo>
                    <a:pt x="839847" y="218343"/>
                  </a:lnTo>
                  <a:lnTo>
                    <a:pt x="841059" y="219887"/>
                  </a:lnTo>
                  <a:lnTo>
                    <a:pt x="841495" y="221530"/>
                  </a:lnTo>
                  <a:lnTo>
                    <a:pt x="839584" y="226159"/>
                  </a:lnTo>
                  <a:lnTo>
                    <a:pt x="839568" y="229099"/>
                  </a:lnTo>
                  <a:lnTo>
                    <a:pt x="840445" y="231262"/>
                  </a:lnTo>
                  <a:lnTo>
                    <a:pt x="841382" y="232567"/>
                  </a:lnTo>
                  <a:lnTo>
                    <a:pt x="846981" y="237207"/>
                  </a:lnTo>
                  <a:lnTo>
                    <a:pt x="847857" y="239620"/>
                  </a:lnTo>
                  <a:lnTo>
                    <a:pt x="848602" y="246258"/>
                  </a:lnTo>
                  <a:lnTo>
                    <a:pt x="849760" y="247948"/>
                  </a:lnTo>
                  <a:lnTo>
                    <a:pt x="851199" y="248902"/>
                  </a:lnTo>
                  <a:lnTo>
                    <a:pt x="852808" y="249115"/>
                  </a:lnTo>
                  <a:lnTo>
                    <a:pt x="854194" y="249654"/>
                  </a:lnTo>
                  <a:lnTo>
                    <a:pt x="856518" y="251172"/>
                  </a:lnTo>
                  <a:lnTo>
                    <a:pt x="858015" y="251860"/>
                  </a:lnTo>
                  <a:lnTo>
                    <a:pt x="859735" y="252221"/>
                  </a:lnTo>
                  <a:lnTo>
                    <a:pt x="862118" y="253325"/>
                  </a:lnTo>
                  <a:lnTo>
                    <a:pt x="864078" y="253837"/>
                  </a:lnTo>
                  <a:lnTo>
                    <a:pt x="867686" y="254265"/>
                  </a:lnTo>
                  <a:lnTo>
                    <a:pt x="869794" y="254865"/>
                  </a:lnTo>
                  <a:lnTo>
                    <a:pt x="872950" y="257361"/>
                  </a:lnTo>
                  <a:lnTo>
                    <a:pt x="875224" y="258317"/>
                  </a:lnTo>
                  <a:lnTo>
                    <a:pt x="877166" y="258677"/>
                  </a:lnTo>
                  <a:lnTo>
                    <a:pt x="880500" y="258396"/>
                  </a:lnTo>
                  <a:lnTo>
                    <a:pt x="883961" y="258851"/>
                  </a:lnTo>
                  <a:lnTo>
                    <a:pt x="888784" y="261793"/>
                  </a:lnTo>
                  <a:lnTo>
                    <a:pt x="892605" y="265382"/>
                  </a:lnTo>
                  <a:lnTo>
                    <a:pt x="899816" y="269543"/>
                  </a:lnTo>
                  <a:lnTo>
                    <a:pt x="904497" y="271359"/>
                  </a:lnTo>
                  <a:lnTo>
                    <a:pt x="905105" y="272394"/>
                  </a:lnTo>
                  <a:lnTo>
                    <a:pt x="905434" y="273903"/>
                  </a:lnTo>
                  <a:lnTo>
                    <a:pt x="905321" y="274642"/>
                  </a:lnTo>
                  <a:lnTo>
                    <a:pt x="904090" y="277889"/>
                  </a:lnTo>
                  <a:lnTo>
                    <a:pt x="898659" y="284523"/>
                  </a:lnTo>
                  <a:lnTo>
                    <a:pt x="896639" y="290309"/>
                  </a:lnTo>
                  <a:lnTo>
                    <a:pt x="896353" y="292760"/>
                  </a:lnTo>
                  <a:lnTo>
                    <a:pt x="896287" y="296159"/>
                  </a:lnTo>
                  <a:lnTo>
                    <a:pt x="894525" y="307991"/>
                  </a:lnTo>
                  <a:lnTo>
                    <a:pt x="893071" y="310202"/>
                  </a:lnTo>
                  <a:lnTo>
                    <a:pt x="892235" y="310466"/>
                  </a:lnTo>
                  <a:lnTo>
                    <a:pt x="891683" y="309238"/>
                  </a:lnTo>
                  <a:lnTo>
                    <a:pt x="891245" y="306754"/>
                  </a:lnTo>
                  <a:lnTo>
                    <a:pt x="890470" y="305805"/>
                  </a:lnTo>
                  <a:lnTo>
                    <a:pt x="888361" y="304083"/>
                  </a:lnTo>
                  <a:lnTo>
                    <a:pt x="888196" y="303611"/>
                  </a:lnTo>
                  <a:lnTo>
                    <a:pt x="888032" y="302753"/>
                  </a:lnTo>
                  <a:lnTo>
                    <a:pt x="888480" y="301867"/>
                  </a:lnTo>
                  <a:lnTo>
                    <a:pt x="888651" y="300626"/>
                  </a:lnTo>
                  <a:lnTo>
                    <a:pt x="888322" y="299445"/>
                  </a:lnTo>
                  <a:lnTo>
                    <a:pt x="885499" y="295386"/>
                  </a:lnTo>
                  <a:lnTo>
                    <a:pt x="884113" y="293873"/>
                  </a:lnTo>
                  <a:lnTo>
                    <a:pt x="881537" y="293539"/>
                  </a:lnTo>
                  <a:lnTo>
                    <a:pt x="877976" y="293776"/>
                  </a:lnTo>
                  <a:lnTo>
                    <a:pt x="870013" y="295977"/>
                  </a:lnTo>
                  <a:lnTo>
                    <a:pt x="867671" y="297561"/>
                  </a:lnTo>
                  <a:lnTo>
                    <a:pt x="866998" y="298800"/>
                  </a:lnTo>
                  <a:lnTo>
                    <a:pt x="868163" y="299634"/>
                  </a:lnTo>
                  <a:lnTo>
                    <a:pt x="869160" y="300613"/>
                  </a:lnTo>
                  <a:lnTo>
                    <a:pt x="869934" y="301827"/>
                  </a:lnTo>
                  <a:lnTo>
                    <a:pt x="870485" y="303160"/>
                  </a:lnTo>
                  <a:lnTo>
                    <a:pt x="870868" y="304639"/>
                  </a:lnTo>
                  <a:lnTo>
                    <a:pt x="871420" y="305970"/>
                  </a:lnTo>
                  <a:lnTo>
                    <a:pt x="872138" y="307127"/>
                  </a:lnTo>
                  <a:lnTo>
                    <a:pt x="873248" y="307958"/>
                  </a:lnTo>
                  <a:lnTo>
                    <a:pt x="874582" y="308437"/>
                  </a:lnTo>
                  <a:lnTo>
                    <a:pt x="881200" y="309629"/>
                  </a:lnTo>
                  <a:lnTo>
                    <a:pt x="882420" y="310652"/>
                  </a:lnTo>
                  <a:lnTo>
                    <a:pt x="882299" y="313372"/>
                  </a:lnTo>
                  <a:lnTo>
                    <a:pt x="881002" y="318067"/>
                  </a:lnTo>
                  <a:lnTo>
                    <a:pt x="876240" y="325674"/>
                  </a:lnTo>
                  <a:lnTo>
                    <a:pt x="874551" y="330246"/>
                  </a:lnTo>
                  <a:lnTo>
                    <a:pt x="873421" y="334247"/>
                  </a:lnTo>
                  <a:lnTo>
                    <a:pt x="872340" y="340020"/>
                  </a:lnTo>
                  <a:lnTo>
                    <a:pt x="872216" y="343094"/>
                  </a:lnTo>
                  <a:lnTo>
                    <a:pt x="872709" y="345076"/>
                  </a:lnTo>
                  <a:lnTo>
                    <a:pt x="874157" y="345614"/>
                  </a:lnTo>
                  <a:lnTo>
                    <a:pt x="877499" y="345981"/>
                  </a:lnTo>
                  <a:lnTo>
                    <a:pt x="879002" y="346386"/>
                  </a:lnTo>
                  <a:lnTo>
                    <a:pt x="880169" y="347173"/>
                  </a:lnTo>
                  <a:lnTo>
                    <a:pt x="882169" y="349072"/>
                  </a:lnTo>
                  <a:lnTo>
                    <a:pt x="883355" y="349875"/>
                  </a:lnTo>
                  <a:lnTo>
                    <a:pt x="884747" y="350323"/>
                  </a:lnTo>
                  <a:lnTo>
                    <a:pt x="889652" y="350488"/>
                  </a:lnTo>
                  <a:lnTo>
                    <a:pt x="890932" y="351084"/>
                  </a:lnTo>
                  <a:lnTo>
                    <a:pt x="891653" y="352194"/>
                  </a:lnTo>
                  <a:lnTo>
                    <a:pt x="892759" y="354932"/>
                  </a:lnTo>
                  <a:lnTo>
                    <a:pt x="895312" y="358603"/>
                  </a:lnTo>
                  <a:lnTo>
                    <a:pt x="896087" y="360261"/>
                  </a:lnTo>
                  <a:lnTo>
                    <a:pt x="896804" y="362746"/>
                  </a:lnTo>
                  <a:lnTo>
                    <a:pt x="896463" y="364813"/>
                  </a:lnTo>
                  <a:lnTo>
                    <a:pt x="891180" y="377135"/>
                  </a:lnTo>
                  <a:lnTo>
                    <a:pt x="890115" y="378654"/>
                  </a:lnTo>
                  <a:lnTo>
                    <a:pt x="888942" y="379180"/>
                  </a:lnTo>
                  <a:lnTo>
                    <a:pt x="880722" y="378739"/>
                  </a:lnTo>
                  <a:lnTo>
                    <a:pt x="872792" y="380185"/>
                  </a:lnTo>
                  <a:lnTo>
                    <a:pt x="870951" y="380091"/>
                  </a:lnTo>
                  <a:lnTo>
                    <a:pt x="869278" y="379759"/>
                  </a:lnTo>
                  <a:lnTo>
                    <a:pt x="867941" y="379162"/>
                  </a:lnTo>
                  <a:lnTo>
                    <a:pt x="866050" y="377734"/>
                  </a:lnTo>
                  <a:lnTo>
                    <a:pt x="865495" y="377022"/>
                  </a:lnTo>
                  <a:lnTo>
                    <a:pt x="865386" y="376548"/>
                  </a:lnTo>
                  <a:lnTo>
                    <a:pt x="865388" y="375960"/>
                  </a:lnTo>
                  <a:lnTo>
                    <a:pt x="865846" y="373374"/>
                  </a:lnTo>
                  <a:lnTo>
                    <a:pt x="865684" y="372045"/>
                  </a:lnTo>
                  <a:lnTo>
                    <a:pt x="864961" y="371463"/>
                  </a:lnTo>
                  <a:lnTo>
                    <a:pt x="863845" y="371592"/>
                  </a:lnTo>
                  <a:lnTo>
                    <a:pt x="860082" y="373187"/>
                  </a:lnTo>
                  <a:lnTo>
                    <a:pt x="858910" y="373256"/>
                  </a:lnTo>
                  <a:lnTo>
                    <a:pt x="854956" y="371715"/>
                  </a:lnTo>
                  <a:lnTo>
                    <a:pt x="844078" y="371588"/>
                  </a:lnTo>
                  <a:lnTo>
                    <a:pt x="839759" y="372498"/>
                  </a:lnTo>
                  <a:lnTo>
                    <a:pt x="830742" y="378906"/>
                  </a:lnTo>
                  <a:lnTo>
                    <a:pt x="829749" y="386687"/>
                  </a:lnTo>
                  <a:lnTo>
                    <a:pt x="830734" y="390181"/>
                  </a:lnTo>
                  <a:lnTo>
                    <a:pt x="831790" y="391162"/>
                  </a:lnTo>
                  <a:lnTo>
                    <a:pt x="833124" y="392160"/>
                  </a:lnTo>
                  <a:lnTo>
                    <a:pt x="834675" y="394518"/>
                  </a:lnTo>
                  <a:lnTo>
                    <a:pt x="836720" y="398430"/>
                  </a:lnTo>
                  <a:lnTo>
                    <a:pt x="837742" y="405645"/>
                  </a:lnTo>
                  <a:lnTo>
                    <a:pt x="837224" y="408599"/>
                  </a:lnTo>
                  <a:lnTo>
                    <a:pt x="836041" y="410277"/>
                  </a:lnTo>
                  <a:lnTo>
                    <a:pt x="830278" y="411901"/>
                  </a:lnTo>
                  <a:lnTo>
                    <a:pt x="825917" y="412437"/>
                  </a:lnTo>
                  <a:lnTo>
                    <a:pt x="813225" y="411001"/>
                  </a:lnTo>
                  <a:lnTo>
                    <a:pt x="811998" y="410638"/>
                  </a:lnTo>
                  <a:lnTo>
                    <a:pt x="811386" y="410102"/>
                  </a:lnTo>
                  <a:lnTo>
                    <a:pt x="810721" y="409330"/>
                  </a:lnTo>
                  <a:lnTo>
                    <a:pt x="809495" y="408790"/>
                  </a:lnTo>
                  <a:lnTo>
                    <a:pt x="807707" y="408853"/>
                  </a:lnTo>
                  <a:lnTo>
                    <a:pt x="805244" y="409561"/>
                  </a:lnTo>
                  <a:lnTo>
                    <a:pt x="804284" y="411210"/>
                  </a:lnTo>
                  <a:lnTo>
                    <a:pt x="803770" y="412950"/>
                  </a:lnTo>
                  <a:lnTo>
                    <a:pt x="803523" y="416480"/>
                  </a:lnTo>
                  <a:lnTo>
                    <a:pt x="804014" y="418330"/>
                  </a:lnTo>
                  <a:lnTo>
                    <a:pt x="805069" y="419314"/>
                  </a:lnTo>
                  <a:lnTo>
                    <a:pt x="806411" y="419174"/>
                  </a:lnTo>
                  <a:lnTo>
                    <a:pt x="807422" y="418367"/>
                  </a:lnTo>
                  <a:lnTo>
                    <a:pt x="809280" y="416296"/>
                  </a:lnTo>
                  <a:lnTo>
                    <a:pt x="810170" y="416892"/>
                  </a:lnTo>
                  <a:lnTo>
                    <a:pt x="810773" y="418847"/>
                  </a:lnTo>
                  <a:lnTo>
                    <a:pt x="810340" y="425406"/>
                  </a:lnTo>
                  <a:lnTo>
                    <a:pt x="810768" y="428393"/>
                  </a:lnTo>
                  <a:lnTo>
                    <a:pt x="811708" y="430025"/>
                  </a:lnTo>
                  <a:lnTo>
                    <a:pt x="812996" y="429856"/>
                  </a:lnTo>
                  <a:lnTo>
                    <a:pt x="814118" y="429182"/>
                  </a:lnTo>
                  <a:lnTo>
                    <a:pt x="815074" y="428182"/>
                  </a:lnTo>
                  <a:lnTo>
                    <a:pt x="815920" y="427036"/>
                  </a:lnTo>
                  <a:lnTo>
                    <a:pt x="816599" y="425681"/>
                  </a:lnTo>
                  <a:lnTo>
                    <a:pt x="817388" y="424534"/>
                  </a:lnTo>
                  <a:lnTo>
                    <a:pt x="818177" y="423533"/>
                  </a:lnTo>
                  <a:lnTo>
                    <a:pt x="819132" y="422681"/>
                  </a:lnTo>
                  <a:lnTo>
                    <a:pt x="820142" y="422081"/>
                  </a:lnTo>
                  <a:lnTo>
                    <a:pt x="821150" y="421718"/>
                  </a:lnTo>
                  <a:lnTo>
                    <a:pt x="822046" y="421546"/>
                  </a:lnTo>
                  <a:lnTo>
                    <a:pt x="823293" y="421613"/>
                  </a:lnTo>
                  <a:lnTo>
                    <a:pt x="824131" y="421884"/>
                  </a:lnTo>
                  <a:lnTo>
                    <a:pt x="825134" y="422391"/>
                  </a:lnTo>
                  <a:lnTo>
                    <a:pt x="828752" y="424910"/>
                  </a:lnTo>
                  <a:lnTo>
                    <a:pt x="832812" y="428657"/>
                  </a:lnTo>
                  <a:lnTo>
                    <a:pt x="833977" y="430437"/>
                  </a:lnTo>
                  <a:lnTo>
                    <a:pt x="835194" y="432821"/>
                  </a:lnTo>
                  <a:lnTo>
                    <a:pt x="836900" y="437973"/>
                  </a:lnTo>
                  <a:lnTo>
                    <a:pt x="838119" y="440109"/>
                  </a:lnTo>
                  <a:lnTo>
                    <a:pt x="841121" y="443641"/>
                  </a:lnTo>
                  <a:lnTo>
                    <a:pt x="831324" y="455173"/>
                  </a:lnTo>
                  <a:lnTo>
                    <a:pt x="830249" y="457235"/>
                  </a:lnTo>
                  <a:lnTo>
                    <a:pt x="829228" y="459743"/>
                  </a:lnTo>
                  <a:lnTo>
                    <a:pt x="830491" y="464063"/>
                  </a:lnTo>
                  <a:lnTo>
                    <a:pt x="830180" y="469664"/>
                  </a:lnTo>
                  <a:lnTo>
                    <a:pt x="829104" y="471785"/>
                  </a:lnTo>
                  <a:lnTo>
                    <a:pt x="827531" y="472707"/>
                  </a:lnTo>
                  <a:lnTo>
                    <a:pt x="825627" y="472769"/>
                  </a:lnTo>
                  <a:lnTo>
                    <a:pt x="823328" y="473274"/>
                  </a:lnTo>
                  <a:lnTo>
                    <a:pt x="820106" y="475147"/>
                  </a:lnTo>
                  <a:lnTo>
                    <a:pt x="818029" y="475990"/>
                  </a:lnTo>
                  <a:lnTo>
                    <a:pt x="810798" y="476833"/>
                  </a:lnTo>
                  <a:lnTo>
                    <a:pt x="805463" y="479074"/>
                  </a:lnTo>
                  <a:lnTo>
                    <a:pt x="803324" y="480642"/>
                  </a:lnTo>
                  <a:lnTo>
                    <a:pt x="802419" y="481980"/>
                  </a:lnTo>
                  <a:lnTo>
                    <a:pt x="802578" y="483399"/>
                  </a:lnTo>
                  <a:lnTo>
                    <a:pt x="802511" y="484980"/>
                  </a:lnTo>
                  <a:lnTo>
                    <a:pt x="800560" y="489090"/>
                  </a:lnTo>
                  <a:lnTo>
                    <a:pt x="799932" y="490888"/>
                  </a:lnTo>
                  <a:lnTo>
                    <a:pt x="799752" y="492689"/>
                  </a:lnTo>
                  <a:lnTo>
                    <a:pt x="799684" y="494552"/>
                  </a:lnTo>
                  <a:lnTo>
                    <a:pt x="799953" y="496179"/>
                  </a:lnTo>
                  <a:lnTo>
                    <a:pt x="800716" y="499391"/>
                  </a:lnTo>
                  <a:lnTo>
                    <a:pt x="800983" y="501387"/>
                  </a:lnTo>
                  <a:lnTo>
                    <a:pt x="801133" y="504047"/>
                  </a:lnTo>
                  <a:lnTo>
                    <a:pt x="800621" y="505257"/>
                  </a:lnTo>
                  <a:lnTo>
                    <a:pt x="799836" y="505251"/>
                  </a:lnTo>
                  <a:lnTo>
                    <a:pt x="799225" y="504434"/>
                  </a:lnTo>
                  <a:lnTo>
                    <a:pt x="798442" y="504119"/>
                  </a:lnTo>
                  <a:lnTo>
                    <a:pt x="797262" y="504405"/>
                  </a:lnTo>
                  <a:lnTo>
                    <a:pt x="795630" y="505310"/>
                  </a:lnTo>
                  <a:lnTo>
                    <a:pt x="793832" y="505920"/>
                  </a:lnTo>
                  <a:lnTo>
                    <a:pt x="791832" y="511314"/>
                  </a:lnTo>
                  <a:lnTo>
                    <a:pt x="795950" y="515998"/>
                  </a:lnTo>
                  <a:lnTo>
                    <a:pt x="797166" y="518666"/>
                  </a:lnTo>
                  <a:lnTo>
                    <a:pt x="797326" y="519921"/>
                  </a:lnTo>
                  <a:lnTo>
                    <a:pt x="797301" y="523484"/>
                  </a:lnTo>
                  <a:lnTo>
                    <a:pt x="796829" y="526834"/>
                  </a:lnTo>
                  <a:lnTo>
                    <a:pt x="796309" y="529047"/>
                  </a:lnTo>
                  <a:lnTo>
                    <a:pt x="795109" y="532261"/>
                  </a:lnTo>
                  <a:lnTo>
                    <a:pt x="790107" y="541241"/>
                  </a:lnTo>
                  <a:lnTo>
                    <a:pt x="788675" y="545160"/>
                  </a:lnTo>
                  <a:lnTo>
                    <a:pt x="788488" y="547805"/>
                  </a:lnTo>
                  <a:lnTo>
                    <a:pt x="789143" y="550484"/>
                  </a:lnTo>
                  <a:lnTo>
                    <a:pt x="788852" y="551959"/>
                  </a:lnTo>
                  <a:lnTo>
                    <a:pt x="786468" y="555310"/>
                  </a:lnTo>
                  <a:lnTo>
                    <a:pt x="785506" y="556340"/>
                  </a:lnTo>
                  <a:lnTo>
                    <a:pt x="784377" y="557128"/>
                  </a:lnTo>
                  <a:lnTo>
                    <a:pt x="783080" y="557740"/>
                  </a:lnTo>
                  <a:lnTo>
                    <a:pt x="781497" y="559221"/>
                  </a:lnTo>
                  <a:lnTo>
                    <a:pt x="779719" y="561468"/>
                  </a:lnTo>
                  <a:lnTo>
                    <a:pt x="777154" y="566488"/>
                  </a:lnTo>
                  <a:lnTo>
                    <a:pt x="776345" y="569349"/>
                  </a:lnTo>
                  <a:lnTo>
                    <a:pt x="775986" y="572256"/>
                  </a:lnTo>
                  <a:lnTo>
                    <a:pt x="776077" y="575095"/>
                  </a:lnTo>
                  <a:lnTo>
                    <a:pt x="775759" y="579925"/>
                  </a:lnTo>
                  <a:lnTo>
                    <a:pt x="776406" y="583639"/>
                  </a:lnTo>
                  <a:lnTo>
                    <a:pt x="777517" y="585421"/>
                  </a:lnTo>
                  <a:lnTo>
                    <a:pt x="779088" y="585876"/>
                  </a:lnTo>
                  <a:lnTo>
                    <a:pt x="781870" y="584862"/>
                  </a:lnTo>
                  <a:lnTo>
                    <a:pt x="783113" y="584132"/>
                  </a:lnTo>
                  <a:lnTo>
                    <a:pt x="784410" y="583609"/>
                  </a:lnTo>
                  <a:lnTo>
                    <a:pt x="785817" y="583458"/>
                  </a:lnTo>
                  <a:lnTo>
                    <a:pt x="787332" y="583911"/>
                  </a:lnTo>
                  <a:lnTo>
                    <a:pt x="793153" y="587794"/>
                  </a:lnTo>
                  <a:lnTo>
                    <a:pt x="796126" y="588967"/>
                  </a:lnTo>
                  <a:lnTo>
                    <a:pt x="799497" y="589507"/>
                  </a:lnTo>
                  <a:lnTo>
                    <a:pt x="801092" y="589356"/>
                  </a:lnTo>
                  <a:lnTo>
                    <a:pt x="802445" y="588817"/>
                  </a:lnTo>
                  <a:lnTo>
                    <a:pt x="803464" y="587790"/>
                  </a:lnTo>
                  <a:lnTo>
                    <a:pt x="804552" y="584841"/>
                  </a:lnTo>
                  <a:lnTo>
                    <a:pt x="805749" y="582396"/>
                  </a:lnTo>
                  <a:lnTo>
                    <a:pt x="805588" y="581125"/>
                  </a:lnTo>
                  <a:lnTo>
                    <a:pt x="804697" y="579730"/>
                  </a:lnTo>
                  <a:lnTo>
                    <a:pt x="801853" y="576282"/>
                  </a:lnTo>
                  <a:lnTo>
                    <a:pt x="801057" y="574771"/>
                  </a:lnTo>
                  <a:lnTo>
                    <a:pt x="800842" y="573291"/>
                  </a:lnTo>
                  <a:lnTo>
                    <a:pt x="801021" y="571667"/>
                  </a:lnTo>
                  <a:lnTo>
                    <a:pt x="801555" y="570311"/>
                  </a:lnTo>
                  <a:lnTo>
                    <a:pt x="802406" y="569165"/>
                  </a:lnTo>
                  <a:lnTo>
                    <a:pt x="803702" y="568523"/>
                  </a:lnTo>
                  <a:lnTo>
                    <a:pt x="809613" y="567023"/>
                  </a:lnTo>
                  <a:lnTo>
                    <a:pt x="812206" y="565739"/>
                  </a:lnTo>
                  <a:lnTo>
                    <a:pt x="816833" y="562576"/>
                  </a:lnTo>
                  <a:lnTo>
                    <a:pt x="819367" y="561557"/>
                  </a:lnTo>
                  <a:lnTo>
                    <a:pt x="821747" y="561395"/>
                  </a:lnTo>
                  <a:lnTo>
                    <a:pt x="823263" y="561610"/>
                  </a:lnTo>
                  <a:lnTo>
                    <a:pt x="829319" y="563683"/>
                  </a:lnTo>
                  <a:lnTo>
                    <a:pt x="835664" y="564485"/>
                  </a:lnTo>
                  <a:lnTo>
                    <a:pt x="839087" y="565481"/>
                  </a:lnTo>
                  <a:lnTo>
                    <a:pt x="840823" y="566524"/>
                  </a:lnTo>
                  <a:lnTo>
                    <a:pt x="842073" y="567608"/>
                  </a:lnTo>
                  <a:lnTo>
                    <a:pt x="842964" y="569282"/>
                  </a:lnTo>
                  <a:lnTo>
                    <a:pt x="846848" y="579483"/>
                  </a:lnTo>
                  <a:lnTo>
                    <a:pt x="847626" y="592727"/>
                  </a:lnTo>
                  <a:lnTo>
                    <a:pt x="847001" y="594083"/>
                  </a:lnTo>
                  <a:lnTo>
                    <a:pt x="846321" y="595101"/>
                  </a:lnTo>
                  <a:lnTo>
                    <a:pt x="845368" y="594297"/>
                  </a:lnTo>
                  <a:lnTo>
                    <a:pt x="843624" y="594422"/>
                  </a:lnTo>
                  <a:lnTo>
                    <a:pt x="841293" y="595651"/>
                  </a:lnTo>
                  <a:lnTo>
                    <a:pt x="837558" y="599798"/>
                  </a:lnTo>
                  <a:lnTo>
                    <a:pt x="836645" y="602113"/>
                  </a:lnTo>
                  <a:lnTo>
                    <a:pt x="836579" y="603975"/>
                  </a:lnTo>
                  <a:lnTo>
                    <a:pt x="837305" y="604983"/>
                  </a:lnTo>
                  <a:lnTo>
                    <a:pt x="837691" y="606567"/>
                  </a:lnTo>
                  <a:lnTo>
                    <a:pt x="837849" y="608622"/>
                  </a:lnTo>
                  <a:lnTo>
                    <a:pt x="837288" y="618932"/>
                  </a:lnTo>
                  <a:lnTo>
                    <a:pt x="837335" y="620736"/>
                  </a:lnTo>
                  <a:lnTo>
                    <a:pt x="837439" y="622406"/>
                  </a:lnTo>
                  <a:lnTo>
                    <a:pt x="837712" y="623930"/>
                  </a:lnTo>
                  <a:lnTo>
                    <a:pt x="838044" y="625232"/>
                  </a:lnTo>
                  <a:lnTo>
                    <a:pt x="840490" y="631331"/>
                  </a:lnTo>
                  <a:lnTo>
                    <a:pt x="840138" y="634168"/>
                  </a:lnTo>
                  <a:lnTo>
                    <a:pt x="836988" y="643993"/>
                  </a:lnTo>
                  <a:lnTo>
                    <a:pt x="836237" y="647357"/>
                  </a:lnTo>
                  <a:lnTo>
                    <a:pt x="835885" y="649912"/>
                  </a:lnTo>
                  <a:lnTo>
                    <a:pt x="835991" y="651256"/>
                  </a:lnTo>
                  <a:lnTo>
                    <a:pt x="836941" y="652741"/>
                  </a:lnTo>
                  <a:lnTo>
                    <a:pt x="839702" y="653021"/>
                  </a:lnTo>
                  <a:lnTo>
                    <a:pt x="837471" y="659245"/>
                  </a:lnTo>
                  <a:lnTo>
                    <a:pt x="837011" y="660942"/>
                  </a:lnTo>
                  <a:lnTo>
                    <a:pt x="836380" y="662904"/>
                  </a:lnTo>
                  <a:lnTo>
                    <a:pt x="835810" y="664142"/>
                  </a:lnTo>
                  <a:lnTo>
                    <a:pt x="827954" y="676999"/>
                  </a:lnTo>
                  <a:lnTo>
                    <a:pt x="824130" y="684735"/>
                  </a:lnTo>
                  <a:lnTo>
                    <a:pt x="819779" y="691833"/>
                  </a:lnTo>
                  <a:lnTo>
                    <a:pt x="812457" y="698141"/>
                  </a:lnTo>
                  <a:lnTo>
                    <a:pt x="789587" y="711468"/>
                  </a:lnTo>
                  <a:lnTo>
                    <a:pt x="767864" y="719758"/>
                  </a:lnTo>
                  <a:lnTo>
                    <a:pt x="763677" y="720316"/>
                  </a:lnTo>
                  <a:lnTo>
                    <a:pt x="760513" y="720201"/>
                  </a:lnTo>
                  <a:lnTo>
                    <a:pt x="759140" y="719865"/>
                  </a:lnTo>
                  <a:lnTo>
                    <a:pt x="756776" y="718693"/>
                  </a:lnTo>
                  <a:lnTo>
                    <a:pt x="753521" y="715992"/>
                  </a:lnTo>
                  <a:lnTo>
                    <a:pt x="751673" y="713862"/>
                  </a:lnTo>
                  <a:lnTo>
                    <a:pt x="748941" y="709554"/>
                  </a:lnTo>
                  <a:lnTo>
                    <a:pt x="748102" y="708600"/>
                  </a:lnTo>
                  <a:lnTo>
                    <a:pt x="747147" y="708003"/>
                  </a:lnTo>
                  <a:lnTo>
                    <a:pt x="746188" y="707831"/>
                  </a:lnTo>
                  <a:lnTo>
                    <a:pt x="745056" y="708131"/>
                  </a:lnTo>
                  <a:lnTo>
                    <a:pt x="740801" y="710134"/>
                  </a:lnTo>
                  <a:lnTo>
                    <a:pt x="738799" y="710781"/>
                  </a:lnTo>
                  <a:lnTo>
                    <a:pt x="734272" y="717700"/>
                  </a:lnTo>
                  <a:lnTo>
                    <a:pt x="725276" y="749063"/>
                  </a:lnTo>
                  <a:lnTo>
                    <a:pt x="726446" y="757052"/>
                  </a:lnTo>
                  <a:lnTo>
                    <a:pt x="726702" y="759967"/>
                  </a:lnTo>
                  <a:lnTo>
                    <a:pt x="727017" y="762555"/>
                  </a:lnTo>
                  <a:lnTo>
                    <a:pt x="727369" y="767376"/>
                  </a:lnTo>
                  <a:lnTo>
                    <a:pt x="727148" y="772841"/>
                  </a:lnTo>
                  <a:lnTo>
                    <a:pt x="725711" y="775223"/>
                  </a:lnTo>
                  <a:lnTo>
                    <a:pt x="723368" y="777387"/>
                  </a:lnTo>
                  <a:lnTo>
                    <a:pt x="717250" y="781421"/>
                  </a:lnTo>
                  <a:lnTo>
                    <a:pt x="710877" y="784241"/>
                  </a:lnTo>
                  <a:lnTo>
                    <a:pt x="707015" y="785177"/>
                  </a:lnTo>
                  <a:lnTo>
                    <a:pt x="702062" y="787492"/>
                  </a:lnTo>
                  <a:lnTo>
                    <a:pt x="699544" y="789977"/>
                  </a:lnTo>
                  <a:lnTo>
                    <a:pt x="696537" y="793936"/>
                  </a:lnTo>
                  <a:lnTo>
                    <a:pt x="693848" y="801799"/>
                  </a:lnTo>
                  <a:lnTo>
                    <a:pt x="693635" y="805845"/>
                  </a:lnTo>
                  <a:lnTo>
                    <a:pt x="694343" y="808661"/>
                  </a:lnTo>
                  <a:lnTo>
                    <a:pt x="696247" y="810926"/>
                  </a:lnTo>
                  <a:lnTo>
                    <a:pt x="695609" y="812339"/>
                  </a:lnTo>
                  <a:lnTo>
                    <a:pt x="694805" y="813247"/>
                  </a:lnTo>
                  <a:lnTo>
                    <a:pt x="683539" y="816582"/>
                  </a:lnTo>
                  <a:lnTo>
                    <a:pt x="676764" y="818872"/>
                  </a:lnTo>
                  <a:lnTo>
                    <a:pt x="671525" y="818903"/>
                  </a:lnTo>
                  <a:lnTo>
                    <a:pt x="669828" y="818484"/>
                  </a:lnTo>
                  <a:lnTo>
                    <a:pt x="668756" y="817939"/>
                  </a:lnTo>
                  <a:lnTo>
                    <a:pt x="667804" y="816851"/>
                  </a:lnTo>
                  <a:lnTo>
                    <a:pt x="667185" y="816414"/>
                  </a:lnTo>
                  <a:lnTo>
                    <a:pt x="666453" y="816021"/>
                  </a:lnTo>
                  <a:lnTo>
                    <a:pt x="665206" y="815904"/>
                  </a:lnTo>
                  <a:lnTo>
                    <a:pt x="663560" y="816031"/>
                  </a:lnTo>
                  <a:lnTo>
                    <a:pt x="657753" y="817796"/>
                  </a:lnTo>
                  <a:lnTo>
                    <a:pt x="656847" y="817713"/>
                  </a:lnTo>
                  <a:lnTo>
                    <a:pt x="656059" y="817184"/>
                  </a:lnTo>
                  <a:lnTo>
                    <a:pt x="655312" y="816363"/>
                  </a:lnTo>
                  <a:lnTo>
                    <a:pt x="653643" y="813638"/>
                  </a:lnTo>
                  <a:lnTo>
                    <a:pt x="652580" y="812384"/>
                  </a:lnTo>
                  <a:lnTo>
                    <a:pt x="651680" y="811769"/>
                  </a:lnTo>
                  <a:lnTo>
                    <a:pt x="650890" y="811478"/>
                  </a:lnTo>
                  <a:lnTo>
                    <a:pt x="650095" y="811586"/>
                  </a:lnTo>
                  <a:lnTo>
                    <a:pt x="646725" y="813495"/>
                  </a:lnTo>
                  <a:lnTo>
                    <a:pt x="645364" y="813509"/>
                  </a:lnTo>
                  <a:lnTo>
                    <a:pt x="643102" y="812918"/>
                  </a:lnTo>
                  <a:lnTo>
                    <a:pt x="639886" y="811549"/>
                  </a:lnTo>
                  <a:lnTo>
                    <a:pt x="638748" y="811888"/>
                  </a:lnTo>
                  <a:lnTo>
                    <a:pt x="638106" y="813270"/>
                  </a:lnTo>
                  <a:lnTo>
                    <a:pt x="637720" y="816946"/>
                  </a:lnTo>
                  <a:lnTo>
                    <a:pt x="638769" y="828293"/>
                  </a:lnTo>
                  <a:lnTo>
                    <a:pt x="638284" y="830770"/>
                  </a:lnTo>
                  <a:lnTo>
                    <a:pt x="635632" y="838569"/>
                  </a:lnTo>
                  <a:lnTo>
                    <a:pt x="635011" y="841294"/>
                  </a:lnTo>
                  <a:lnTo>
                    <a:pt x="634762" y="842991"/>
                  </a:lnTo>
                  <a:lnTo>
                    <a:pt x="634859" y="844321"/>
                  </a:lnTo>
                  <a:lnTo>
                    <a:pt x="635091" y="845462"/>
                  </a:lnTo>
                  <a:lnTo>
                    <a:pt x="635478" y="846266"/>
                  </a:lnTo>
                  <a:lnTo>
                    <a:pt x="635983" y="846789"/>
                  </a:lnTo>
                  <a:lnTo>
                    <a:pt x="636999" y="847274"/>
                  </a:lnTo>
                  <a:lnTo>
                    <a:pt x="643405" y="848152"/>
                  </a:lnTo>
                  <a:lnTo>
                    <a:pt x="644648" y="848641"/>
                  </a:lnTo>
                  <a:lnTo>
                    <a:pt x="645433" y="849478"/>
                  </a:lnTo>
                  <a:lnTo>
                    <a:pt x="645878" y="850282"/>
                  </a:lnTo>
                  <a:lnTo>
                    <a:pt x="645979" y="851287"/>
                  </a:lnTo>
                  <a:lnTo>
                    <a:pt x="645274" y="853200"/>
                  </a:lnTo>
                  <a:lnTo>
                    <a:pt x="640680" y="861802"/>
                  </a:lnTo>
                  <a:lnTo>
                    <a:pt x="639505" y="864936"/>
                  </a:lnTo>
                  <a:lnTo>
                    <a:pt x="638957" y="867854"/>
                  </a:lnTo>
                  <a:lnTo>
                    <a:pt x="639162" y="869705"/>
                  </a:lnTo>
                  <a:lnTo>
                    <a:pt x="641134" y="880191"/>
                  </a:lnTo>
                  <a:lnTo>
                    <a:pt x="640144" y="882070"/>
                  </a:lnTo>
                  <a:lnTo>
                    <a:pt x="637381" y="884784"/>
                  </a:lnTo>
                  <a:lnTo>
                    <a:pt x="614946" y="894039"/>
                  </a:lnTo>
                  <a:lnTo>
                    <a:pt x="609285" y="894864"/>
                  </a:lnTo>
                  <a:lnTo>
                    <a:pt x="600602" y="893311"/>
                  </a:lnTo>
                  <a:lnTo>
                    <a:pt x="598141" y="890291"/>
                  </a:lnTo>
                  <a:lnTo>
                    <a:pt x="595689" y="886651"/>
                  </a:lnTo>
                  <a:lnTo>
                    <a:pt x="595083" y="885252"/>
                  </a:lnTo>
                  <a:lnTo>
                    <a:pt x="593673" y="880430"/>
                  </a:lnTo>
                  <a:lnTo>
                    <a:pt x="593048" y="879047"/>
                  </a:lnTo>
                  <a:lnTo>
                    <a:pt x="592494" y="878005"/>
                  </a:lnTo>
                  <a:lnTo>
                    <a:pt x="590142" y="875488"/>
                  </a:lnTo>
                  <a:lnTo>
                    <a:pt x="586652" y="873073"/>
                  </a:lnTo>
                  <a:lnTo>
                    <a:pt x="572526" y="866053"/>
                  </a:lnTo>
                  <a:lnTo>
                    <a:pt x="570596" y="865891"/>
                  </a:lnTo>
                  <a:lnTo>
                    <a:pt x="565872" y="866351"/>
                  </a:lnTo>
                  <a:lnTo>
                    <a:pt x="564171" y="866059"/>
                  </a:lnTo>
                  <a:lnTo>
                    <a:pt x="561573" y="865014"/>
                  </a:lnTo>
                  <a:lnTo>
                    <a:pt x="560385" y="864640"/>
                  </a:lnTo>
                  <a:lnTo>
                    <a:pt x="544067" y="863939"/>
                  </a:lnTo>
                  <a:lnTo>
                    <a:pt x="540108" y="862752"/>
                  </a:lnTo>
                  <a:lnTo>
                    <a:pt x="538121" y="862632"/>
                  </a:lnTo>
                  <a:lnTo>
                    <a:pt x="535787" y="862889"/>
                  </a:lnTo>
                  <a:lnTo>
                    <a:pt x="524408" y="866012"/>
                  </a:lnTo>
                  <a:lnTo>
                    <a:pt x="522802" y="866840"/>
                  </a:lnTo>
                  <a:lnTo>
                    <a:pt x="521989" y="867863"/>
                  </a:lnTo>
                  <a:lnTo>
                    <a:pt x="521550" y="870336"/>
                  </a:lnTo>
                  <a:lnTo>
                    <a:pt x="521671" y="873267"/>
                  </a:lnTo>
                  <a:lnTo>
                    <a:pt x="521537" y="874491"/>
                  </a:lnTo>
                  <a:lnTo>
                    <a:pt x="520653" y="876352"/>
                  </a:lnTo>
                  <a:lnTo>
                    <a:pt x="514158" y="883808"/>
                  </a:lnTo>
                  <a:lnTo>
                    <a:pt x="508727" y="887646"/>
                  </a:lnTo>
                  <a:lnTo>
                    <a:pt x="506203" y="888844"/>
                  </a:lnTo>
                  <a:lnTo>
                    <a:pt x="505066" y="888824"/>
                  </a:lnTo>
                  <a:lnTo>
                    <a:pt x="505197" y="887851"/>
                  </a:lnTo>
                  <a:lnTo>
                    <a:pt x="505848" y="886383"/>
                  </a:lnTo>
                  <a:lnTo>
                    <a:pt x="508127" y="882890"/>
                  </a:lnTo>
                  <a:lnTo>
                    <a:pt x="508542" y="881878"/>
                  </a:lnTo>
                  <a:lnTo>
                    <a:pt x="508385" y="881077"/>
                  </a:lnTo>
                  <a:lnTo>
                    <a:pt x="507543" y="880442"/>
                  </a:lnTo>
                  <a:lnTo>
                    <a:pt x="502625" y="878805"/>
                  </a:lnTo>
                  <a:lnTo>
                    <a:pt x="500657" y="877483"/>
                  </a:lnTo>
                  <a:lnTo>
                    <a:pt x="496120" y="873619"/>
                  </a:lnTo>
                  <a:lnTo>
                    <a:pt x="494600" y="872796"/>
                  </a:lnTo>
                  <a:lnTo>
                    <a:pt x="493468" y="872509"/>
                  </a:lnTo>
                  <a:lnTo>
                    <a:pt x="492390" y="872400"/>
                  </a:lnTo>
                  <a:lnTo>
                    <a:pt x="491305" y="872647"/>
                  </a:lnTo>
                  <a:lnTo>
                    <a:pt x="472653" y="881083"/>
                  </a:lnTo>
                  <a:lnTo>
                    <a:pt x="460471" y="883706"/>
                  </a:lnTo>
                  <a:lnTo>
                    <a:pt x="458521" y="884540"/>
                  </a:lnTo>
                  <a:lnTo>
                    <a:pt x="456786" y="886044"/>
                  </a:lnTo>
                  <a:lnTo>
                    <a:pt x="455913" y="887062"/>
                  </a:lnTo>
                  <a:lnTo>
                    <a:pt x="455206" y="888318"/>
                  </a:lnTo>
                  <a:lnTo>
                    <a:pt x="454657" y="890289"/>
                  </a:lnTo>
                  <a:lnTo>
                    <a:pt x="454321" y="892973"/>
                  </a:lnTo>
                  <a:lnTo>
                    <a:pt x="454105" y="901214"/>
                  </a:lnTo>
                  <a:lnTo>
                    <a:pt x="453833" y="903531"/>
                  </a:lnTo>
                  <a:lnTo>
                    <a:pt x="453279" y="905722"/>
                  </a:lnTo>
                  <a:lnTo>
                    <a:pt x="452175" y="906883"/>
                  </a:lnTo>
                  <a:lnTo>
                    <a:pt x="450854" y="907448"/>
                  </a:lnTo>
                  <a:lnTo>
                    <a:pt x="449259" y="907535"/>
                  </a:lnTo>
                  <a:lnTo>
                    <a:pt x="447710" y="907149"/>
                  </a:lnTo>
                  <a:lnTo>
                    <a:pt x="446673" y="907809"/>
                  </a:lnTo>
                  <a:lnTo>
                    <a:pt x="443175" y="911996"/>
                  </a:lnTo>
                  <a:lnTo>
                    <a:pt x="442353" y="913266"/>
                  </a:lnTo>
                  <a:lnTo>
                    <a:pt x="444826" y="914926"/>
                  </a:lnTo>
                  <a:lnTo>
                    <a:pt x="448061" y="917413"/>
                  </a:lnTo>
                  <a:lnTo>
                    <a:pt x="449912" y="917893"/>
                  </a:lnTo>
                  <a:lnTo>
                    <a:pt x="451601" y="915975"/>
                  </a:lnTo>
                  <a:lnTo>
                    <a:pt x="455200" y="915394"/>
                  </a:lnTo>
                  <a:lnTo>
                    <a:pt x="458773" y="916113"/>
                  </a:lnTo>
                  <a:lnTo>
                    <a:pt x="460387" y="918095"/>
                  </a:lnTo>
                  <a:lnTo>
                    <a:pt x="460709" y="919135"/>
                  </a:lnTo>
                  <a:lnTo>
                    <a:pt x="462410" y="931627"/>
                  </a:lnTo>
                  <a:lnTo>
                    <a:pt x="465838" y="937205"/>
                  </a:lnTo>
                  <a:lnTo>
                    <a:pt x="465260" y="943697"/>
                  </a:lnTo>
                  <a:lnTo>
                    <a:pt x="465527" y="944646"/>
                  </a:lnTo>
                  <a:lnTo>
                    <a:pt x="466886" y="948161"/>
                  </a:lnTo>
                  <a:lnTo>
                    <a:pt x="469432" y="953321"/>
                  </a:lnTo>
                  <a:lnTo>
                    <a:pt x="469696" y="954480"/>
                  </a:lnTo>
                  <a:lnTo>
                    <a:pt x="468892" y="954760"/>
                  </a:lnTo>
                  <a:lnTo>
                    <a:pt x="468235" y="955310"/>
                  </a:lnTo>
                  <a:lnTo>
                    <a:pt x="460540" y="952149"/>
                  </a:lnTo>
                  <a:lnTo>
                    <a:pt x="458998" y="994417"/>
                  </a:lnTo>
                  <a:lnTo>
                    <a:pt x="459182" y="996755"/>
                  </a:lnTo>
                  <a:lnTo>
                    <a:pt x="463767" y="1011134"/>
                  </a:lnTo>
                  <a:lnTo>
                    <a:pt x="467020" y="1020551"/>
                  </a:lnTo>
                  <a:lnTo>
                    <a:pt x="471391" y="1035618"/>
                  </a:lnTo>
                  <a:lnTo>
                    <a:pt x="472560" y="1037383"/>
                  </a:lnTo>
                  <a:lnTo>
                    <a:pt x="473490" y="1039676"/>
                  </a:lnTo>
                  <a:lnTo>
                    <a:pt x="473933" y="1040483"/>
                  </a:lnTo>
                  <a:lnTo>
                    <a:pt x="474381" y="1040978"/>
                  </a:lnTo>
                  <a:lnTo>
                    <a:pt x="475179" y="1041156"/>
                  </a:lnTo>
                  <a:lnTo>
                    <a:pt x="475582" y="1041000"/>
                  </a:lnTo>
                  <a:lnTo>
                    <a:pt x="476165" y="1040435"/>
                  </a:lnTo>
                  <a:lnTo>
                    <a:pt x="476817" y="1039177"/>
                  </a:lnTo>
                  <a:lnTo>
                    <a:pt x="479179" y="1035081"/>
                  </a:lnTo>
                  <a:lnTo>
                    <a:pt x="480288" y="1033832"/>
                  </a:lnTo>
                  <a:lnTo>
                    <a:pt x="481098" y="1033358"/>
                  </a:lnTo>
                  <a:lnTo>
                    <a:pt x="481668" y="1033442"/>
                  </a:lnTo>
                  <a:lnTo>
                    <a:pt x="482289" y="1033838"/>
                  </a:lnTo>
                  <a:lnTo>
                    <a:pt x="482735" y="1034526"/>
                  </a:lnTo>
                  <a:lnTo>
                    <a:pt x="482882" y="1035858"/>
                  </a:lnTo>
                  <a:lnTo>
                    <a:pt x="482725" y="1038205"/>
                  </a:lnTo>
                  <a:lnTo>
                    <a:pt x="481789" y="1042578"/>
                  </a:lnTo>
                  <a:lnTo>
                    <a:pt x="481550" y="1046268"/>
                  </a:lnTo>
                  <a:lnTo>
                    <a:pt x="481826" y="1050027"/>
                  </a:lnTo>
                  <a:lnTo>
                    <a:pt x="483553" y="1055793"/>
                  </a:lnTo>
                  <a:lnTo>
                    <a:pt x="484764" y="1058505"/>
                  </a:lnTo>
                  <a:lnTo>
                    <a:pt x="486383" y="1060764"/>
                  </a:lnTo>
                  <a:lnTo>
                    <a:pt x="488214" y="1061905"/>
                  </a:lnTo>
                  <a:lnTo>
                    <a:pt x="489752" y="1062317"/>
                  </a:lnTo>
                  <a:lnTo>
                    <a:pt x="491588" y="1062055"/>
                  </a:lnTo>
                  <a:lnTo>
                    <a:pt x="493145" y="1061418"/>
                  </a:lnTo>
                  <a:lnTo>
                    <a:pt x="494811" y="1061079"/>
                  </a:lnTo>
                  <a:lnTo>
                    <a:pt x="496186" y="1061044"/>
                  </a:lnTo>
                  <a:lnTo>
                    <a:pt x="497152" y="1061445"/>
                  </a:lnTo>
                  <a:lnTo>
                    <a:pt x="498281" y="1062351"/>
                  </a:lnTo>
                  <a:lnTo>
                    <a:pt x="499509" y="1064146"/>
                  </a:lnTo>
                  <a:lnTo>
                    <a:pt x="500047" y="1066165"/>
                  </a:lnTo>
                  <a:lnTo>
                    <a:pt x="499838" y="1068260"/>
                  </a:lnTo>
                  <a:lnTo>
                    <a:pt x="498061" y="1071672"/>
                  </a:lnTo>
                  <a:lnTo>
                    <a:pt x="492904" y="1078364"/>
                  </a:lnTo>
                  <a:lnTo>
                    <a:pt x="491949" y="1080564"/>
                  </a:lnTo>
                  <a:lnTo>
                    <a:pt x="491850" y="1082943"/>
                  </a:lnTo>
                  <a:lnTo>
                    <a:pt x="493070" y="1085194"/>
                  </a:lnTo>
                  <a:lnTo>
                    <a:pt x="496016" y="1087125"/>
                  </a:lnTo>
                  <a:lnTo>
                    <a:pt x="501758" y="1089722"/>
                  </a:lnTo>
                  <a:lnTo>
                    <a:pt x="502591" y="1091244"/>
                  </a:lnTo>
                  <a:lnTo>
                    <a:pt x="502383" y="1093339"/>
                  </a:lnTo>
                  <a:lnTo>
                    <a:pt x="497333" y="1103566"/>
                  </a:lnTo>
                  <a:lnTo>
                    <a:pt x="496371" y="1106166"/>
                  </a:lnTo>
                  <a:lnTo>
                    <a:pt x="495929" y="1108449"/>
                  </a:lnTo>
                  <a:lnTo>
                    <a:pt x="495826" y="1111061"/>
                  </a:lnTo>
                  <a:lnTo>
                    <a:pt x="496462" y="1114072"/>
                  </a:lnTo>
                  <a:lnTo>
                    <a:pt x="497005" y="1115827"/>
                  </a:lnTo>
                  <a:lnTo>
                    <a:pt x="496980" y="1117245"/>
                  </a:lnTo>
                  <a:lnTo>
                    <a:pt x="496330" y="1118357"/>
                  </a:lnTo>
                  <a:lnTo>
                    <a:pt x="494168" y="1120594"/>
                  </a:lnTo>
                  <a:lnTo>
                    <a:pt x="492427" y="1121759"/>
                  </a:lnTo>
                  <a:lnTo>
                    <a:pt x="490865" y="1122486"/>
                  </a:lnTo>
                  <a:lnTo>
                    <a:pt x="489484" y="1122697"/>
                  </a:lnTo>
                  <a:lnTo>
                    <a:pt x="486731" y="1122678"/>
                  </a:lnTo>
                  <a:lnTo>
                    <a:pt x="485274" y="1122859"/>
                  </a:lnTo>
                  <a:lnTo>
                    <a:pt x="483712" y="1123599"/>
                  </a:lnTo>
                  <a:lnTo>
                    <a:pt x="483430" y="1126520"/>
                  </a:lnTo>
                  <a:lnTo>
                    <a:pt x="483861" y="1131317"/>
                  </a:lnTo>
                  <a:lnTo>
                    <a:pt x="487276" y="1146895"/>
                  </a:lnTo>
                  <a:lnTo>
                    <a:pt x="487617" y="1150329"/>
                  </a:lnTo>
                  <a:lnTo>
                    <a:pt x="486480" y="1152894"/>
                  </a:lnTo>
                  <a:lnTo>
                    <a:pt x="485579" y="1154076"/>
                  </a:lnTo>
                  <a:lnTo>
                    <a:pt x="484467" y="1155208"/>
                  </a:lnTo>
                  <a:lnTo>
                    <a:pt x="483131" y="1156041"/>
                  </a:lnTo>
                  <a:lnTo>
                    <a:pt x="480041" y="1158570"/>
                  </a:lnTo>
                  <a:lnTo>
                    <a:pt x="476237" y="1162417"/>
                  </a:lnTo>
                  <a:lnTo>
                    <a:pt x="475293" y="1163790"/>
                  </a:lnTo>
                  <a:lnTo>
                    <a:pt x="474474" y="1164601"/>
                  </a:lnTo>
                  <a:lnTo>
                    <a:pt x="473001" y="1166615"/>
                  </a:lnTo>
                  <a:lnTo>
                    <a:pt x="473076" y="1168804"/>
                  </a:lnTo>
                  <a:lnTo>
                    <a:pt x="474415" y="1170985"/>
                  </a:lnTo>
                  <a:lnTo>
                    <a:pt x="481587" y="1178091"/>
                  </a:lnTo>
                  <a:lnTo>
                    <a:pt x="486731" y="1187317"/>
                  </a:lnTo>
                  <a:lnTo>
                    <a:pt x="483335" y="1192887"/>
                  </a:lnTo>
                  <a:lnTo>
                    <a:pt x="482353" y="1193092"/>
                  </a:lnTo>
                  <a:lnTo>
                    <a:pt x="480289" y="1192758"/>
                  </a:lnTo>
                  <a:lnTo>
                    <a:pt x="475374" y="1187850"/>
                  </a:lnTo>
                  <a:lnTo>
                    <a:pt x="473460" y="1188701"/>
                  </a:lnTo>
                  <a:lnTo>
                    <a:pt x="472978" y="1189934"/>
                  </a:lnTo>
                  <a:lnTo>
                    <a:pt x="473288" y="1191818"/>
                  </a:lnTo>
                  <a:lnTo>
                    <a:pt x="474627" y="1194162"/>
                  </a:lnTo>
                  <a:lnTo>
                    <a:pt x="480657" y="1201099"/>
                  </a:lnTo>
                  <a:lnTo>
                    <a:pt x="482281" y="1203583"/>
                  </a:lnTo>
                  <a:lnTo>
                    <a:pt x="483878" y="1207571"/>
                  </a:lnTo>
                  <a:lnTo>
                    <a:pt x="484601" y="1209003"/>
                  </a:lnTo>
                  <a:lnTo>
                    <a:pt x="488262" y="1214625"/>
                  </a:lnTo>
                  <a:lnTo>
                    <a:pt x="491543" y="1221157"/>
                  </a:lnTo>
                  <a:lnTo>
                    <a:pt x="492299" y="1224007"/>
                  </a:lnTo>
                  <a:lnTo>
                    <a:pt x="492040" y="1225702"/>
                  </a:lnTo>
                  <a:lnTo>
                    <a:pt x="491228" y="1225969"/>
                  </a:lnTo>
                  <a:lnTo>
                    <a:pt x="489958" y="1226182"/>
                  </a:lnTo>
                  <a:lnTo>
                    <a:pt x="488925" y="1225956"/>
                  </a:lnTo>
                  <a:lnTo>
                    <a:pt x="487899" y="1225377"/>
                  </a:lnTo>
                  <a:lnTo>
                    <a:pt x="486937" y="1224413"/>
                  </a:lnTo>
                  <a:lnTo>
                    <a:pt x="484222" y="1220612"/>
                  </a:lnTo>
                  <a:lnTo>
                    <a:pt x="483544" y="1219890"/>
                  </a:lnTo>
                  <a:lnTo>
                    <a:pt x="482915" y="1219643"/>
                  </a:lnTo>
                  <a:lnTo>
                    <a:pt x="481825" y="1219371"/>
                  </a:lnTo>
                  <a:lnTo>
                    <a:pt x="477385" y="1219807"/>
                  </a:lnTo>
                  <a:lnTo>
                    <a:pt x="473424" y="1219174"/>
                  </a:lnTo>
                  <a:lnTo>
                    <a:pt x="470368" y="1219414"/>
                  </a:lnTo>
                  <a:lnTo>
                    <a:pt x="461560" y="1227612"/>
                  </a:lnTo>
                  <a:lnTo>
                    <a:pt x="459707" y="1228200"/>
                  </a:lnTo>
                  <a:lnTo>
                    <a:pt x="457907" y="1228992"/>
                  </a:lnTo>
                  <a:lnTo>
                    <a:pt x="453087" y="1228015"/>
                  </a:lnTo>
                  <a:lnTo>
                    <a:pt x="452115" y="1227640"/>
                  </a:lnTo>
                  <a:lnTo>
                    <a:pt x="449130" y="1227125"/>
                  </a:lnTo>
                  <a:lnTo>
                    <a:pt x="429243" y="1227074"/>
                  </a:lnTo>
                  <a:lnTo>
                    <a:pt x="427678" y="1227589"/>
                  </a:lnTo>
                  <a:lnTo>
                    <a:pt x="427553" y="1228075"/>
                  </a:lnTo>
                  <a:lnTo>
                    <a:pt x="427483" y="1228724"/>
                  </a:lnTo>
                  <a:lnTo>
                    <a:pt x="427479" y="1228931"/>
                  </a:lnTo>
                  <a:lnTo>
                    <a:pt x="418810" y="1238007"/>
                  </a:lnTo>
                  <a:lnTo>
                    <a:pt x="417627" y="1239519"/>
                  </a:lnTo>
                  <a:lnTo>
                    <a:pt x="417612" y="1240302"/>
                  </a:lnTo>
                  <a:lnTo>
                    <a:pt x="417996" y="1241213"/>
                  </a:lnTo>
                  <a:lnTo>
                    <a:pt x="420185" y="1244153"/>
                  </a:lnTo>
                  <a:lnTo>
                    <a:pt x="421874" y="1247085"/>
                  </a:lnTo>
                  <a:lnTo>
                    <a:pt x="422643" y="1248992"/>
                  </a:lnTo>
                  <a:lnTo>
                    <a:pt x="423241" y="1250806"/>
                  </a:lnTo>
                  <a:lnTo>
                    <a:pt x="424142" y="1254769"/>
                  </a:lnTo>
                  <a:lnTo>
                    <a:pt x="423531" y="1256518"/>
                  </a:lnTo>
                  <a:lnTo>
                    <a:pt x="422093" y="1259177"/>
                  </a:lnTo>
                  <a:lnTo>
                    <a:pt x="414482" y="1263929"/>
                  </a:lnTo>
                  <a:lnTo>
                    <a:pt x="412222" y="1264502"/>
                  </a:lnTo>
                  <a:lnTo>
                    <a:pt x="410903" y="1264091"/>
                  </a:lnTo>
                  <a:lnTo>
                    <a:pt x="410232" y="1263102"/>
                  </a:lnTo>
                  <a:lnTo>
                    <a:pt x="409716" y="1260137"/>
                  </a:lnTo>
                  <a:lnTo>
                    <a:pt x="408586" y="1258990"/>
                  </a:lnTo>
                  <a:lnTo>
                    <a:pt x="407599" y="1259294"/>
                  </a:lnTo>
                  <a:lnTo>
                    <a:pt x="406773" y="1260252"/>
                  </a:lnTo>
                  <a:lnTo>
                    <a:pt x="406222" y="1261792"/>
                  </a:lnTo>
                  <a:lnTo>
                    <a:pt x="404699" y="1268544"/>
                  </a:lnTo>
                  <a:lnTo>
                    <a:pt x="404263" y="1270102"/>
                  </a:lnTo>
                  <a:lnTo>
                    <a:pt x="403601" y="1271447"/>
                  </a:lnTo>
                  <a:lnTo>
                    <a:pt x="398840" y="1277524"/>
                  </a:lnTo>
                  <a:lnTo>
                    <a:pt x="392113" y="1284624"/>
                  </a:lnTo>
                  <a:lnTo>
                    <a:pt x="388773" y="1287007"/>
                  </a:lnTo>
                  <a:lnTo>
                    <a:pt x="386509" y="1287624"/>
                  </a:lnTo>
                  <a:lnTo>
                    <a:pt x="383718" y="1285877"/>
                  </a:lnTo>
                  <a:lnTo>
                    <a:pt x="380776" y="1285800"/>
                  </a:lnTo>
                  <a:lnTo>
                    <a:pt x="375601" y="1284003"/>
                  </a:lnTo>
                  <a:lnTo>
                    <a:pt x="374746" y="1283526"/>
                  </a:lnTo>
                  <a:lnTo>
                    <a:pt x="374069" y="1282800"/>
                  </a:lnTo>
                  <a:lnTo>
                    <a:pt x="373464" y="1281442"/>
                  </a:lnTo>
                  <a:lnTo>
                    <a:pt x="373326" y="1279814"/>
                  </a:lnTo>
                  <a:lnTo>
                    <a:pt x="373767" y="1275420"/>
                  </a:lnTo>
                  <a:lnTo>
                    <a:pt x="374350" y="1272505"/>
                  </a:lnTo>
                  <a:lnTo>
                    <a:pt x="374711" y="1271803"/>
                  </a:lnTo>
                  <a:lnTo>
                    <a:pt x="375303" y="1271138"/>
                  </a:lnTo>
                  <a:lnTo>
                    <a:pt x="376241" y="1270419"/>
                  </a:lnTo>
                  <a:lnTo>
                    <a:pt x="380108" y="1268553"/>
                  </a:lnTo>
                  <a:lnTo>
                    <a:pt x="380873" y="1267817"/>
                  </a:lnTo>
                  <a:lnTo>
                    <a:pt x="381535" y="1266574"/>
                  </a:lnTo>
                  <a:lnTo>
                    <a:pt x="381911" y="1265133"/>
                  </a:lnTo>
                  <a:lnTo>
                    <a:pt x="381946" y="1263509"/>
                  </a:lnTo>
                  <a:lnTo>
                    <a:pt x="380811" y="1254573"/>
                  </a:lnTo>
                  <a:lnTo>
                    <a:pt x="380690" y="1252190"/>
                  </a:lnTo>
                  <a:lnTo>
                    <a:pt x="380741" y="1249797"/>
                  </a:lnTo>
                  <a:lnTo>
                    <a:pt x="381012" y="1247911"/>
                  </a:lnTo>
                  <a:lnTo>
                    <a:pt x="381684" y="1246183"/>
                  </a:lnTo>
                  <a:lnTo>
                    <a:pt x="382638" y="1244665"/>
                  </a:lnTo>
                  <a:lnTo>
                    <a:pt x="388546" y="1237847"/>
                  </a:lnTo>
                  <a:lnTo>
                    <a:pt x="389829" y="1237104"/>
                  </a:lnTo>
                  <a:lnTo>
                    <a:pt x="390923" y="1237158"/>
                  </a:lnTo>
                  <a:lnTo>
                    <a:pt x="392993" y="1240100"/>
                  </a:lnTo>
                  <a:lnTo>
                    <a:pt x="394456" y="1241727"/>
                  </a:lnTo>
                  <a:lnTo>
                    <a:pt x="396502" y="1243101"/>
                  </a:lnTo>
                  <a:lnTo>
                    <a:pt x="397770" y="1243128"/>
                  </a:lnTo>
                  <a:lnTo>
                    <a:pt x="398875" y="1242588"/>
                  </a:lnTo>
                  <a:lnTo>
                    <a:pt x="401852" y="1238926"/>
                  </a:lnTo>
                  <a:lnTo>
                    <a:pt x="403048" y="1236824"/>
                  </a:lnTo>
                  <a:lnTo>
                    <a:pt x="404134" y="1234422"/>
                  </a:lnTo>
                  <a:lnTo>
                    <a:pt x="404869" y="1232311"/>
                  </a:lnTo>
                  <a:lnTo>
                    <a:pt x="405250" y="1230619"/>
                  </a:lnTo>
                  <a:lnTo>
                    <a:pt x="405393" y="1229277"/>
                  </a:lnTo>
                  <a:lnTo>
                    <a:pt x="405353" y="1228419"/>
                  </a:lnTo>
                  <a:lnTo>
                    <a:pt x="405248" y="1227943"/>
                  </a:lnTo>
                  <a:lnTo>
                    <a:pt x="404268" y="1225174"/>
                  </a:lnTo>
                  <a:lnTo>
                    <a:pt x="386128" y="1226918"/>
                  </a:lnTo>
                  <a:lnTo>
                    <a:pt x="381183" y="1226573"/>
                  </a:lnTo>
                  <a:lnTo>
                    <a:pt x="379520" y="1225354"/>
                  </a:lnTo>
                  <a:lnTo>
                    <a:pt x="378679" y="1224273"/>
                  </a:lnTo>
                  <a:lnTo>
                    <a:pt x="378013" y="1223105"/>
                  </a:lnTo>
                  <a:lnTo>
                    <a:pt x="376622" y="1218197"/>
                  </a:lnTo>
                  <a:lnTo>
                    <a:pt x="374897" y="1215469"/>
                  </a:lnTo>
                  <a:lnTo>
                    <a:pt x="373707" y="1214585"/>
                  </a:lnTo>
                  <a:lnTo>
                    <a:pt x="371809" y="1214484"/>
                  </a:lnTo>
                  <a:lnTo>
                    <a:pt x="364021" y="1215228"/>
                  </a:lnTo>
                  <a:lnTo>
                    <a:pt x="357868" y="1214055"/>
                  </a:lnTo>
                  <a:lnTo>
                    <a:pt x="350870" y="1210379"/>
                  </a:lnTo>
                  <a:lnTo>
                    <a:pt x="340726" y="1203376"/>
                  </a:lnTo>
                  <a:lnTo>
                    <a:pt x="338233" y="1200865"/>
                  </a:lnTo>
                  <a:lnTo>
                    <a:pt x="337395" y="1199781"/>
                  </a:lnTo>
                  <a:lnTo>
                    <a:pt x="336341" y="1198072"/>
                  </a:lnTo>
                  <a:lnTo>
                    <a:pt x="335517" y="1196396"/>
                  </a:lnTo>
                  <a:lnTo>
                    <a:pt x="331297" y="1184902"/>
                  </a:lnTo>
                  <a:lnTo>
                    <a:pt x="329770" y="1178880"/>
                  </a:lnTo>
                  <a:lnTo>
                    <a:pt x="329731" y="1178096"/>
                  </a:lnTo>
                  <a:lnTo>
                    <a:pt x="329860" y="1177492"/>
                  </a:lnTo>
                  <a:lnTo>
                    <a:pt x="330645" y="1175900"/>
                  </a:lnTo>
                  <a:lnTo>
                    <a:pt x="331482" y="1174515"/>
                  </a:lnTo>
                  <a:lnTo>
                    <a:pt x="331967" y="1173449"/>
                  </a:lnTo>
                  <a:lnTo>
                    <a:pt x="332189" y="1171324"/>
                  </a:lnTo>
                  <a:lnTo>
                    <a:pt x="331737" y="1168551"/>
                  </a:lnTo>
                  <a:lnTo>
                    <a:pt x="327903" y="1162872"/>
                  </a:lnTo>
                  <a:lnTo>
                    <a:pt x="327248" y="1161409"/>
                  </a:lnTo>
                  <a:lnTo>
                    <a:pt x="327051" y="1157590"/>
                  </a:lnTo>
                  <a:lnTo>
                    <a:pt x="326092" y="1156858"/>
                  </a:lnTo>
                  <a:lnTo>
                    <a:pt x="324542" y="1156793"/>
                  </a:lnTo>
                  <a:lnTo>
                    <a:pt x="298387" y="1162776"/>
                  </a:lnTo>
                  <a:lnTo>
                    <a:pt x="297454" y="1163314"/>
                  </a:lnTo>
                  <a:lnTo>
                    <a:pt x="297032" y="1164102"/>
                  </a:lnTo>
                  <a:lnTo>
                    <a:pt x="297050" y="1165700"/>
                  </a:lnTo>
                  <a:lnTo>
                    <a:pt x="299311" y="1177403"/>
                  </a:lnTo>
                  <a:lnTo>
                    <a:pt x="299399" y="1178529"/>
                  </a:lnTo>
                  <a:lnTo>
                    <a:pt x="302528" y="1191701"/>
                  </a:lnTo>
                  <a:lnTo>
                    <a:pt x="303284" y="1196079"/>
                  </a:lnTo>
                  <a:lnTo>
                    <a:pt x="303469" y="1197961"/>
                  </a:lnTo>
                  <a:lnTo>
                    <a:pt x="303433" y="1199452"/>
                  </a:lnTo>
                  <a:lnTo>
                    <a:pt x="303117" y="1200614"/>
                  </a:lnTo>
                  <a:lnTo>
                    <a:pt x="302510" y="1201900"/>
                  </a:lnTo>
                  <a:lnTo>
                    <a:pt x="301562" y="1202998"/>
                  </a:lnTo>
                  <a:lnTo>
                    <a:pt x="300216" y="1203912"/>
                  </a:lnTo>
                  <a:lnTo>
                    <a:pt x="295555" y="1205422"/>
                  </a:lnTo>
                  <a:lnTo>
                    <a:pt x="295025" y="1205911"/>
                  </a:lnTo>
                  <a:lnTo>
                    <a:pt x="293564" y="1206791"/>
                  </a:lnTo>
                  <a:lnTo>
                    <a:pt x="292388" y="1207811"/>
                  </a:lnTo>
                  <a:lnTo>
                    <a:pt x="284153" y="1210279"/>
                  </a:lnTo>
                  <a:lnTo>
                    <a:pt x="259617" y="1183293"/>
                  </a:lnTo>
                  <a:lnTo>
                    <a:pt x="250990" y="1175986"/>
                  </a:lnTo>
                  <a:lnTo>
                    <a:pt x="246434" y="1174297"/>
                  </a:lnTo>
                  <a:lnTo>
                    <a:pt x="244946" y="1174050"/>
                  </a:lnTo>
                  <a:lnTo>
                    <a:pt x="241835" y="1174277"/>
                  </a:lnTo>
                  <a:lnTo>
                    <a:pt x="229536" y="1179013"/>
                  </a:lnTo>
                  <a:lnTo>
                    <a:pt x="223793" y="1161148"/>
                  </a:lnTo>
                  <a:lnTo>
                    <a:pt x="215164" y="1143347"/>
                  </a:lnTo>
                  <a:lnTo>
                    <a:pt x="210026" y="1129840"/>
                  </a:lnTo>
                  <a:lnTo>
                    <a:pt x="211077" y="1114732"/>
                  </a:lnTo>
                  <a:lnTo>
                    <a:pt x="217652" y="1103771"/>
                  </a:lnTo>
                  <a:lnTo>
                    <a:pt x="227907" y="1097182"/>
                  </a:lnTo>
                  <a:lnTo>
                    <a:pt x="240041" y="1095162"/>
                  </a:lnTo>
                  <a:lnTo>
                    <a:pt x="248323" y="1085510"/>
                  </a:lnTo>
                  <a:lnTo>
                    <a:pt x="253339" y="1077824"/>
                  </a:lnTo>
                  <a:lnTo>
                    <a:pt x="254521" y="1072105"/>
                  </a:lnTo>
                  <a:lnTo>
                    <a:pt x="249365" y="1069927"/>
                  </a:lnTo>
                  <a:lnTo>
                    <a:pt x="241821" y="1071456"/>
                  </a:lnTo>
                  <a:lnTo>
                    <a:pt x="235016" y="1071699"/>
                  </a:lnTo>
                  <a:lnTo>
                    <a:pt x="232220" y="1065651"/>
                  </a:lnTo>
                  <a:lnTo>
                    <a:pt x="231565" y="1061642"/>
                  </a:lnTo>
                  <a:lnTo>
                    <a:pt x="229820" y="1057041"/>
                  </a:lnTo>
                  <a:lnTo>
                    <a:pt x="223214" y="1043909"/>
                  </a:lnTo>
                  <a:lnTo>
                    <a:pt x="222070" y="1038999"/>
                  </a:lnTo>
                  <a:lnTo>
                    <a:pt x="221422" y="1034134"/>
                  </a:lnTo>
                  <a:lnTo>
                    <a:pt x="220193" y="1028216"/>
                  </a:lnTo>
                  <a:lnTo>
                    <a:pt x="216739" y="1020108"/>
                  </a:lnTo>
                  <a:lnTo>
                    <a:pt x="208653" y="1007329"/>
                  </a:lnTo>
                  <a:lnTo>
                    <a:pt x="206093" y="1000118"/>
                  </a:lnTo>
                  <a:lnTo>
                    <a:pt x="212184" y="980479"/>
                  </a:lnTo>
                  <a:lnTo>
                    <a:pt x="205487" y="960837"/>
                  </a:lnTo>
                  <a:lnTo>
                    <a:pt x="167347" y="914782"/>
                  </a:lnTo>
                  <a:lnTo>
                    <a:pt x="161914" y="911042"/>
                  </a:lnTo>
                  <a:lnTo>
                    <a:pt x="157432" y="909841"/>
                  </a:lnTo>
                  <a:lnTo>
                    <a:pt x="147539" y="909834"/>
                  </a:lnTo>
                  <a:lnTo>
                    <a:pt x="101057" y="924057"/>
                  </a:lnTo>
                  <a:lnTo>
                    <a:pt x="86449" y="934477"/>
                  </a:lnTo>
                  <a:lnTo>
                    <a:pt x="68579" y="943167"/>
                  </a:lnTo>
                  <a:lnTo>
                    <a:pt x="52466" y="947903"/>
                  </a:lnTo>
                  <a:lnTo>
                    <a:pt x="37594" y="947922"/>
                  </a:lnTo>
                  <a:lnTo>
                    <a:pt x="31360" y="937932"/>
                  </a:lnTo>
                  <a:lnTo>
                    <a:pt x="30507" y="930715"/>
                  </a:lnTo>
                  <a:lnTo>
                    <a:pt x="27936" y="925954"/>
                  </a:lnTo>
                  <a:lnTo>
                    <a:pt x="4905" y="903517"/>
                  </a:lnTo>
                  <a:lnTo>
                    <a:pt x="1316" y="901925"/>
                  </a:lnTo>
                  <a:lnTo>
                    <a:pt x="0" y="900502"/>
                  </a:lnTo>
                  <a:lnTo>
                    <a:pt x="14847" y="889767"/>
                  </a:lnTo>
                  <a:lnTo>
                    <a:pt x="21462" y="886747"/>
                  </a:lnTo>
                  <a:lnTo>
                    <a:pt x="25382" y="883737"/>
                  </a:lnTo>
                  <a:lnTo>
                    <a:pt x="26880" y="881587"/>
                  </a:lnTo>
                  <a:lnTo>
                    <a:pt x="27228" y="876483"/>
                  </a:lnTo>
                  <a:lnTo>
                    <a:pt x="27719" y="873839"/>
                  </a:lnTo>
                  <a:lnTo>
                    <a:pt x="28784" y="871036"/>
                  </a:lnTo>
                  <a:lnTo>
                    <a:pt x="31747" y="865979"/>
                  </a:lnTo>
                  <a:lnTo>
                    <a:pt x="33509" y="864371"/>
                  </a:lnTo>
                  <a:lnTo>
                    <a:pt x="35231" y="863928"/>
                  </a:lnTo>
                  <a:lnTo>
                    <a:pt x="36572" y="864626"/>
                  </a:lnTo>
                  <a:lnTo>
                    <a:pt x="38511" y="865019"/>
                  </a:lnTo>
                  <a:lnTo>
                    <a:pt x="40506" y="864924"/>
                  </a:lnTo>
                  <a:lnTo>
                    <a:pt x="43613" y="863879"/>
                  </a:lnTo>
                  <a:lnTo>
                    <a:pt x="45787" y="863496"/>
                  </a:lnTo>
                  <a:lnTo>
                    <a:pt x="47146" y="863691"/>
                  </a:lnTo>
                  <a:lnTo>
                    <a:pt x="48414" y="864857"/>
                  </a:lnTo>
                  <a:lnTo>
                    <a:pt x="50315" y="867511"/>
                  </a:lnTo>
                  <a:lnTo>
                    <a:pt x="51742" y="869023"/>
                  </a:lnTo>
                  <a:lnTo>
                    <a:pt x="53068" y="870177"/>
                  </a:lnTo>
                  <a:lnTo>
                    <a:pt x="55362" y="871321"/>
                  </a:lnTo>
                  <a:lnTo>
                    <a:pt x="56232" y="870817"/>
                  </a:lnTo>
                  <a:lnTo>
                    <a:pt x="56572" y="869187"/>
                  </a:lnTo>
                  <a:lnTo>
                    <a:pt x="56755" y="867155"/>
                  </a:lnTo>
                  <a:lnTo>
                    <a:pt x="57038" y="865492"/>
                  </a:lnTo>
                  <a:lnTo>
                    <a:pt x="57688" y="863104"/>
                  </a:lnTo>
                  <a:lnTo>
                    <a:pt x="59646" y="857878"/>
                  </a:lnTo>
                  <a:lnTo>
                    <a:pt x="59984" y="856293"/>
                  </a:lnTo>
                  <a:lnTo>
                    <a:pt x="59964" y="855184"/>
                  </a:lnTo>
                  <a:lnTo>
                    <a:pt x="59381" y="853937"/>
                  </a:lnTo>
                  <a:lnTo>
                    <a:pt x="58426" y="853046"/>
                  </a:lnTo>
                  <a:lnTo>
                    <a:pt x="51688" y="848882"/>
                  </a:lnTo>
                  <a:lnTo>
                    <a:pt x="50588" y="847810"/>
                  </a:lnTo>
                  <a:lnTo>
                    <a:pt x="49227" y="846047"/>
                  </a:lnTo>
                  <a:lnTo>
                    <a:pt x="47986" y="844083"/>
                  </a:lnTo>
                  <a:lnTo>
                    <a:pt x="47845" y="839909"/>
                  </a:lnTo>
                  <a:lnTo>
                    <a:pt x="48816" y="834782"/>
                  </a:lnTo>
                  <a:lnTo>
                    <a:pt x="53528" y="824858"/>
                  </a:lnTo>
                  <a:lnTo>
                    <a:pt x="55989" y="820950"/>
                  </a:lnTo>
                  <a:lnTo>
                    <a:pt x="58169" y="818645"/>
                  </a:lnTo>
                  <a:lnTo>
                    <a:pt x="64578" y="816053"/>
                  </a:lnTo>
                  <a:lnTo>
                    <a:pt x="69629" y="812689"/>
                  </a:lnTo>
                  <a:lnTo>
                    <a:pt x="79822" y="808315"/>
                  </a:lnTo>
                  <a:lnTo>
                    <a:pt x="82211" y="805273"/>
                  </a:lnTo>
                  <a:lnTo>
                    <a:pt x="83787" y="803951"/>
                  </a:lnTo>
                  <a:lnTo>
                    <a:pt x="84715" y="803361"/>
                  </a:lnTo>
                  <a:lnTo>
                    <a:pt x="85558" y="803597"/>
                  </a:lnTo>
                  <a:lnTo>
                    <a:pt x="86501" y="804248"/>
                  </a:lnTo>
                  <a:lnTo>
                    <a:pt x="88418" y="806368"/>
                  </a:lnTo>
                  <a:lnTo>
                    <a:pt x="89719" y="808229"/>
                  </a:lnTo>
                  <a:lnTo>
                    <a:pt x="91096" y="809516"/>
                  </a:lnTo>
                  <a:lnTo>
                    <a:pt x="92764" y="810590"/>
                  </a:lnTo>
                  <a:lnTo>
                    <a:pt x="95366" y="810853"/>
                  </a:lnTo>
                  <a:lnTo>
                    <a:pt x="96879" y="809706"/>
                  </a:lnTo>
                  <a:lnTo>
                    <a:pt x="98214" y="807042"/>
                  </a:lnTo>
                  <a:lnTo>
                    <a:pt x="102633" y="800814"/>
                  </a:lnTo>
                  <a:lnTo>
                    <a:pt x="103248" y="799357"/>
                  </a:lnTo>
                  <a:lnTo>
                    <a:pt x="102945" y="798192"/>
                  </a:lnTo>
                  <a:lnTo>
                    <a:pt x="99774" y="793919"/>
                  </a:lnTo>
                  <a:lnTo>
                    <a:pt x="99764" y="792485"/>
                  </a:lnTo>
                  <a:lnTo>
                    <a:pt x="100112" y="790501"/>
                  </a:lnTo>
                  <a:lnTo>
                    <a:pt x="101716" y="786471"/>
                  </a:lnTo>
                  <a:lnTo>
                    <a:pt x="103037" y="784801"/>
                  </a:lnTo>
                  <a:lnTo>
                    <a:pt x="104537" y="783992"/>
                  </a:lnTo>
                  <a:lnTo>
                    <a:pt x="122924" y="785322"/>
                  </a:lnTo>
                  <a:lnTo>
                    <a:pt x="128881" y="784002"/>
                  </a:lnTo>
                  <a:lnTo>
                    <a:pt x="130851" y="782643"/>
                  </a:lnTo>
                  <a:lnTo>
                    <a:pt x="131959" y="781674"/>
                  </a:lnTo>
                  <a:lnTo>
                    <a:pt x="132574" y="780126"/>
                  </a:lnTo>
                  <a:lnTo>
                    <a:pt x="132849" y="778567"/>
                  </a:lnTo>
                  <a:lnTo>
                    <a:pt x="132912" y="776559"/>
                  </a:lnTo>
                  <a:lnTo>
                    <a:pt x="132678" y="774984"/>
                  </a:lnTo>
                  <a:lnTo>
                    <a:pt x="131636" y="772053"/>
                  </a:lnTo>
                  <a:lnTo>
                    <a:pt x="127901" y="757417"/>
                  </a:lnTo>
                  <a:lnTo>
                    <a:pt x="125619" y="752554"/>
                  </a:lnTo>
                  <a:lnTo>
                    <a:pt x="124903" y="751911"/>
                  </a:lnTo>
                  <a:lnTo>
                    <a:pt x="121602" y="750016"/>
                  </a:lnTo>
                  <a:lnTo>
                    <a:pt x="118272" y="746110"/>
                  </a:lnTo>
                  <a:lnTo>
                    <a:pt x="115934" y="741304"/>
                  </a:lnTo>
                  <a:lnTo>
                    <a:pt x="109651" y="725401"/>
                  </a:lnTo>
                  <a:lnTo>
                    <a:pt x="107883" y="722327"/>
                  </a:lnTo>
                  <a:lnTo>
                    <a:pt x="101635" y="719018"/>
                  </a:lnTo>
                  <a:lnTo>
                    <a:pt x="100941" y="717755"/>
                  </a:lnTo>
                  <a:lnTo>
                    <a:pt x="100607" y="715821"/>
                  </a:lnTo>
                  <a:lnTo>
                    <a:pt x="100569" y="713513"/>
                  </a:lnTo>
                  <a:lnTo>
                    <a:pt x="99533" y="712342"/>
                  </a:lnTo>
                  <a:lnTo>
                    <a:pt x="98306" y="711812"/>
                  </a:lnTo>
                  <a:lnTo>
                    <a:pt x="83047" y="707495"/>
                  </a:lnTo>
                  <a:lnTo>
                    <a:pt x="81458" y="705961"/>
                  </a:lnTo>
                  <a:lnTo>
                    <a:pt x="80703" y="704858"/>
                  </a:lnTo>
                  <a:lnTo>
                    <a:pt x="81417" y="702087"/>
                  </a:lnTo>
                  <a:lnTo>
                    <a:pt x="86081" y="698399"/>
                  </a:lnTo>
                  <a:lnTo>
                    <a:pt x="88066" y="693053"/>
                  </a:lnTo>
                  <a:lnTo>
                    <a:pt x="89625" y="686894"/>
                  </a:lnTo>
                  <a:lnTo>
                    <a:pt x="91303" y="682278"/>
                  </a:lnTo>
                  <a:lnTo>
                    <a:pt x="96961" y="676815"/>
                  </a:lnTo>
                  <a:lnTo>
                    <a:pt x="98030" y="675224"/>
                  </a:lnTo>
                  <a:lnTo>
                    <a:pt x="98403" y="674171"/>
                  </a:lnTo>
                  <a:lnTo>
                    <a:pt x="97859" y="673533"/>
                  </a:lnTo>
                  <a:lnTo>
                    <a:pt x="94535" y="671575"/>
                  </a:lnTo>
                  <a:lnTo>
                    <a:pt x="93379" y="670651"/>
                  </a:lnTo>
                  <a:lnTo>
                    <a:pt x="92395" y="669658"/>
                  </a:lnTo>
                  <a:lnTo>
                    <a:pt x="91750" y="668689"/>
                  </a:lnTo>
                  <a:lnTo>
                    <a:pt x="91389" y="667642"/>
                  </a:lnTo>
                  <a:lnTo>
                    <a:pt x="91168" y="664057"/>
                  </a:lnTo>
                  <a:lnTo>
                    <a:pt x="91152" y="662843"/>
                  </a:lnTo>
                  <a:lnTo>
                    <a:pt x="91068" y="661953"/>
                  </a:lnTo>
                  <a:lnTo>
                    <a:pt x="92535" y="643120"/>
                  </a:lnTo>
                  <a:lnTo>
                    <a:pt x="93580" y="638780"/>
                  </a:lnTo>
                  <a:lnTo>
                    <a:pt x="94280" y="636362"/>
                  </a:lnTo>
                  <a:lnTo>
                    <a:pt x="96051" y="635681"/>
                  </a:lnTo>
                  <a:lnTo>
                    <a:pt x="98239" y="634290"/>
                  </a:lnTo>
                  <a:lnTo>
                    <a:pt x="100451" y="632158"/>
                  </a:lnTo>
                  <a:lnTo>
                    <a:pt x="104230" y="626931"/>
                  </a:lnTo>
                  <a:lnTo>
                    <a:pt x="106102" y="624833"/>
                  </a:lnTo>
                  <a:lnTo>
                    <a:pt x="108202" y="623245"/>
                  </a:lnTo>
                  <a:lnTo>
                    <a:pt x="112341" y="622493"/>
                  </a:lnTo>
                  <a:lnTo>
                    <a:pt x="115897" y="622342"/>
                  </a:lnTo>
                  <a:lnTo>
                    <a:pt x="117462" y="622717"/>
                  </a:lnTo>
                  <a:lnTo>
                    <a:pt x="118673" y="623642"/>
                  </a:lnTo>
                  <a:lnTo>
                    <a:pt x="124610" y="631950"/>
                  </a:lnTo>
                  <a:lnTo>
                    <a:pt x="125595" y="632868"/>
                  </a:lnTo>
                  <a:lnTo>
                    <a:pt x="126702" y="633539"/>
                  </a:lnTo>
                  <a:lnTo>
                    <a:pt x="130421" y="634220"/>
                  </a:lnTo>
                  <a:lnTo>
                    <a:pt x="131717" y="634261"/>
                  </a:lnTo>
                  <a:lnTo>
                    <a:pt x="132798" y="633939"/>
                  </a:lnTo>
                  <a:lnTo>
                    <a:pt x="134461" y="633060"/>
                  </a:lnTo>
                  <a:lnTo>
                    <a:pt x="140340" y="628942"/>
                  </a:lnTo>
                  <a:lnTo>
                    <a:pt x="141966" y="627412"/>
                  </a:lnTo>
                  <a:lnTo>
                    <a:pt x="142912" y="626008"/>
                  </a:lnTo>
                  <a:lnTo>
                    <a:pt x="143452" y="624959"/>
                  </a:lnTo>
                  <a:lnTo>
                    <a:pt x="149561" y="610245"/>
                  </a:lnTo>
                  <a:lnTo>
                    <a:pt x="153337" y="601020"/>
                  </a:lnTo>
                  <a:lnTo>
                    <a:pt x="152314" y="599524"/>
                  </a:lnTo>
                  <a:lnTo>
                    <a:pt x="151906" y="598107"/>
                  </a:lnTo>
                  <a:lnTo>
                    <a:pt x="148678" y="596292"/>
                  </a:lnTo>
                  <a:lnTo>
                    <a:pt x="147723" y="594398"/>
                  </a:lnTo>
                  <a:lnTo>
                    <a:pt x="146416" y="591164"/>
                  </a:lnTo>
                  <a:lnTo>
                    <a:pt x="145443" y="582618"/>
                  </a:lnTo>
                  <a:lnTo>
                    <a:pt x="143750" y="577331"/>
                  </a:lnTo>
                  <a:lnTo>
                    <a:pt x="139089" y="566245"/>
                  </a:lnTo>
                  <a:lnTo>
                    <a:pt x="138601" y="563894"/>
                  </a:lnTo>
                  <a:lnTo>
                    <a:pt x="138875" y="562320"/>
                  </a:lnTo>
                  <a:lnTo>
                    <a:pt x="139490" y="560639"/>
                  </a:lnTo>
                  <a:lnTo>
                    <a:pt x="141162" y="557528"/>
                  </a:lnTo>
                  <a:lnTo>
                    <a:pt x="142678" y="553996"/>
                  </a:lnTo>
                  <a:lnTo>
                    <a:pt x="144434" y="544529"/>
                  </a:lnTo>
                  <a:lnTo>
                    <a:pt x="148102" y="536779"/>
                  </a:lnTo>
                  <a:lnTo>
                    <a:pt x="149152" y="535570"/>
                  </a:lnTo>
                  <a:lnTo>
                    <a:pt x="150772" y="534024"/>
                  </a:lnTo>
                  <a:lnTo>
                    <a:pt x="154519" y="533357"/>
                  </a:lnTo>
                  <a:lnTo>
                    <a:pt x="155721" y="532639"/>
                  </a:lnTo>
                  <a:lnTo>
                    <a:pt x="156605" y="531276"/>
                  </a:lnTo>
                  <a:lnTo>
                    <a:pt x="157700" y="526728"/>
                  </a:lnTo>
                  <a:lnTo>
                    <a:pt x="160178" y="511813"/>
                  </a:lnTo>
                  <a:lnTo>
                    <a:pt x="160154" y="510775"/>
                  </a:lnTo>
                  <a:lnTo>
                    <a:pt x="159959" y="509793"/>
                  </a:lnTo>
                  <a:lnTo>
                    <a:pt x="159538" y="508894"/>
                  </a:lnTo>
                  <a:lnTo>
                    <a:pt x="159058" y="508080"/>
                  </a:lnTo>
                  <a:lnTo>
                    <a:pt x="157542" y="506290"/>
                  </a:lnTo>
                  <a:lnTo>
                    <a:pt x="149641" y="499894"/>
                  </a:lnTo>
                  <a:lnTo>
                    <a:pt x="148937" y="499073"/>
                  </a:lnTo>
                  <a:lnTo>
                    <a:pt x="148568" y="498293"/>
                  </a:lnTo>
                  <a:lnTo>
                    <a:pt x="148535" y="497554"/>
                  </a:lnTo>
                  <a:lnTo>
                    <a:pt x="148754" y="495935"/>
                  </a:lnTo>
                  <a:lnTo>
                    <a:pt x="148666" y="495133"/>
                  </a:lnTo>
                  <a:lnTo>
                    <a:pt x="148296" y="494412"/>
                  </a:lnTo>
                  <a:lnTo>
                    <a:pt x="147640" y="493859"/>
                  </a:lnTo>
                  <a:lnTo>
                    <a:pt x="146924" y="493453"/>
                  </a:lnTo>
                  <a:lnTo>
                    <a:pt x="146158" y="492837"/>
                  </a:lnTo>
                  <a:lnTo>
                    <a:pt x="145731" y="492143"/>
                  </a:lnTo>
                  <a:lnTo>
                    <a:pt x="145529" y="491427"/>
                  </a:lnTo>
                  <a:lnTo>
                    <a:pt x="145555" y="490585"/>
                  </a:lnTo>
                  <a:lnTo>
                    <a:pt x="145752" y="489659"/>
                  </a:lnTo>
                  <a:lnTo>
                    <a:pt x="146056" y="488900"/>
                  </a:lnTo>
                  <a:lnTo>
                    <a:pt x="147969" y="486891"/>
                  </a:lnTo>
                  <a:lnTo>
                    <a:pt x="165762" y="472242"/>
                  </a:lnTo>
                  <a:lnTo>
                    <a:pt x="168562" y="464965"/>
                  </a:lnTo>
                  <a:lnTo>
                    <a:pt x="168978" y="464163"/>
                  </a:lnTo>
                  <a:lnTo>
                    <a:pt x="169615" y="463473"/>
                  </a:lnTo>
                  <a:lnTo>
                    <a:pt x="176782" y="458648"/>
                  </a:lnTo>
                  <a:lnTo>
                    <a:pt x="177651" y="457699"/>
                  </a:lnTo>
                  <a:lnTo>
                    <a:pt x="179296" y="455131"/>
                  </a:lnTo>
                  <a:lnTo>
                    <a:pt x="180050" y="454268"/>
                  </a:lnTo>
                  <a:lnTo>
                    <a:pt x="196040" y="440595"/>
                  </a:lnTo>
                  <a:lnTo>
                    <a:pt x="200566" y="435140"/>
                  </a:lnTo>
                  <a:lnTo>
                    <a:pt x="201648" y="434460"/>
                  </a:lnTo>
                  <a:lnTo>
                    <a:pt x="203120" y="433914"/>
                  </a:lnTo>
                  <a:lnTo>
                    <a:pt x="207488" y="433803"/>
                  </a:lnTo>
                  <a:lnTo>
                    <a:pt x="208809" y="434551"/>
                  </a:lnTo>
                  <a:lnTo>
                    <a:pt x="209780" y="435821"/>
                  </a:lnTo>
                  <a:lnTo>
                    <a:pt x="212585" y="443323"/>
                  </a:lnTo>
                  <a:lnTo>
                    <a:pt x="214611" y="444921"/>
                  </a:lnTo>
                  <a:lnTo>
                    <a:pt x="220528" y="446184"/>
                  </a:lnTo>
                  <a:lnTo>
                    <a:pt x="225755" y="445431"/>
                  </a:lnTo>
                  <a:lnTo>
                    <a:pt x="230456" y="445490"/>
                  </a:lnTo>
                  <a:lnTo>
                    <a:pt x="232096" y="444916"/>
                  </a:lnTo>
                  <a:lnTo>
                    <a:pt x="234141" y="443849"/>
                  </a:lnTo>
                  <a:lnTo>
                    <a:pt x="241764" y="438088"/>
                  </a:lnTo>
                  <a:lnTo>
                    <a:pt x="242405" y="437161"/>
                  </a:lnTo>
                  <a:lnTo>
                    <a:pt x="242891" y="435768"/>
                  </a:lnTo>
                  <a:lnTo>
                    <a:pt x="242909" y="433093"/>
                  </a:lnTo>
                  <a:lnTo>
                    <a:pt x="242708" y="430250"/>
                  </a:lnTo>
                  <a:lnTo>
                    <a:pt x="244105" y="428279"/>
                  </a:lnTo>
                  <a:lnTo>
                    <a:pt x="253920" y="419177"/>
                  </a:lnTo>
                  <a:lnTo>
                    <a:pt x="260142" y="415175"/>
                  </a:lnTo>
                  <a:lnTo>
                    <a:pt x="262270" y="415056"/>
                  </a:lnTo>
                  <a:lnTo>
                    <a:pt x="266321" y="416200"/>
                  </a:lnTo>
                  <a:lnTo>
                    <a:pt x="267215" y="416239"/>
                  </a:lnTo>
                  <a:lnTo>
                    <a:pt x="268143" y="414993"/>
                  </a:lnTo>
                  <a:lnTo>
                    <a:pt x="268875" y="412691"/>
                  </a:lnTo>
                  <a:lnTo>
                    <a:pt x="269228" y="403654"/>
                  </a:lnTo>
                  <a:lnTo>
                    <a:pt x="269529" y="400764"/>
                  </a:lnTo>
                  <a:lnTo>
                    <a:pt x="269785" y="399559"/>
                  </a:lnTo>
                  <a:lnTo>
                    <a:pt x="272969" y="393287"/>
                  </a:lnTo>
                  <a:lnTo>
                    <a:pt x="277782" y="383067"/>
                  </a:lnTo>
                  <a:lnTo>
                    <a:pt x="280198" y="380411"/>
                  </a:lnTo>
                  <a:lnTo>
                    <a:pt x="283061" y="379836"/>
                  </a:lnTo>
                  <a:lnTo>
                    <a:pt x="283906" y="379534"/>
                  </a:lnTo>
                  <a:lnTo>
                    <a:pt x="284701" y="379050"/>
                  </a:lnTo>
                  <a:lnTo>
                    <a:pt x="285223" y="378296"/>
                  </a:lnTo>
                  <a:lnTo>
                    <a:pt x="285751" y="377305"/>
                  </a:lnTo>
                  <a:lnTo>
                    <a:pt x="286649" y="375022"/>
                  </a:lnTo>
                  <a:lnTo>
                    <a:pt x="288469" y="371580"/>
                  </a:lnTo>
                  <a:lnTo>
                    <a:pt x="289841" y="368156"/>
                  </a:lnTo>
                  <a:lnTo>
                    <a:pt x="291019" y="365793"/>
                  </a:lnTo>
                  <a:lnTo>
                    <a:pt x="291545" y="364890"/>
                  </a:lnTo>
                  <a:lnTo>
                    <a:pt x="295511" y="360411"/>
                  </a:lnTo>
                  <a:lnTo>
                    <a:pt x="298015" y="356305"/>
                  </a:lnTo>
                  <a:lnTo>
                    <a:pt x="297907" y="354013"/>
                  </a:lnTo>
                  <a:lnTo>
                    <a:pt x="297321" y="350759"/>
                  </a:lnTo>
                  <a:lnTo>
                    <a:pt x="295404" y="342934"/>
                  </a:lnTo>
                  <a:lnTo>
                    <a:pt x="294885" y="339284"/>
                  </a:lnTo>
                  <a:lnTo>
                    <a:pt x="295304" y="335985"/>
                  </a:lnTo>
                  <a:lnTo>
                    <a:pt x="296201" y="333657"/>
                  </a:lnTo>
                  <a:lnTo>
                    <a:pt x="295967" y="331892"/>
                  </a:lnTo>
                  <a:lnTo>
                    <a:pt x="295194" y="329478"/>
                  </a:lnTo>
                  <a:lnTo>
                    <a:pt x="292819" y="324331"/>
                  </a:lnTo>
                  <a:lnTo>
                    <a:pt x="291429" y="322078"/>
                  </a:lnTo>
                  <a:lnTo>
                    <a:pt x="290220" y="319325"/>
                  </a:lnTo>
                  <a:lnTo>
                    <a:pt x="291847" y="314579"/>
                  </a:lnTo>
                  <a:lnTo>
                    <a:pt x="328626" y="315346"/>
                  </a:lnTo>
                  <a:lnTo>
                    <a:pt x="339760" y="318618"/>
                  </a:lnTo>
                  <a:lnTo>
                    <a:pt x="340648" y="318745"/>
                  </a:lnTo>
                  <a:lnTo>
                    <a:pt x="341599" y="318588"/>
                  </a:lnTo>
                  <a:lnTo>
                    <a:pt x="342444" y="318181"/>
                  </a:lnTo>
                  <a:lnTo>
                    <a:pt x="347270" y="314380"/>
                  </a:lnTo>
                  <a:lnTo>
                    <a:pt x="356515" y="309647"/>
                  </a:lnTo>
                  <a:lnTo>
                    <a:pt x="357204" y="308747"/>
                  </a:lnTo>
                  <a:lnTo>
                    <a:pt x="357627" y="307367"/>
                  </a:lnTo>
                  <a:lnTo>
                    <a:pt x="357524" y="304630"/>
                  </a:lnTo>
                  <a:lnTo>
                    <a:pt x="357060" y="303068"/>
                  </a:lnTo>
                  <a:lnTo>
                    <a:pt x="354119" y="297944"/>
                  </a:lnTo>
                  <a:lnTo>
                    <a:pt x="353803" y="297166"/>
                  </a:lnTo>
                  <a:lnTo>
                    <a:pt x="353656" y="296351"/>
                  </a:lnTo>
                  <a:lnTo>
                    <a:pt x="353674" y="295568"/>
                  </a:lnTo>
                  <a:lnTo>
                    <a:pt x="353747" y="294845"/>
                  </a:lnTo>
                  <a:lnTo>
                    <a:pt x="354502" y="293519"/>
                  </a:lnTo>
                  <a:lnTo>
                    <a:pt x="361982" y="283791"/>
                  </a:lnTo>
                  <a:lnTo>
                    <a:pt x="373843" y="271116"/>
                  </a:lnTo>
                  <a:lnTo>
                    <a:pt x="374315" y="269944"/>
                  </a:lnTo>
                  <a:lnTo>
                    <a:pt x="374633" y="268193"/>
                  </a:lnTo>
                  <a:lnTo>
                    <a:pt x="374827" y="264605"/>
                  </a:lnTo>
                  <a:lnTo>
                    <a:pt x="374762" y="262578"/>
                  </a:lnTo>
                  <a:lnTo>
                    <a:pt x="374576" y="260994"/>
                  </a:lnTo>
                  <a:lnTo>
                    <a:pt x="374036" y="257876"/>
                  </a:lnTo>
                  <a:lnTo>
                    <a:pt x="373941" y="257165"/>
                  </a:lnTo>
                  <a:lnTo>
                    <a:pt x="373737" y="256392"/>
                  </a:lnTo>
                  <a:lnTo>
                    <a:pt x="372450" y="249503"/>
                  </a:lnTo>
                  <a:lnTo>
                    <a:pt x="372231" y="246956"/>
                  </a:lnTo>
                  <a:lnTo>
                    <a:pt x="370289" y="237274"/>
                  </a:lnTo>
                  <a:lnTo>
                    <a:pt x="370203" y="236179"/>
                  </a:lnTo>
                  <a:lnTo>
                    <a:pt x="369858" y="234279"/>
                  </a:lnTo>
                  <a:lnTo>
                    <a:pt x="368253" y="226925"/>
                  </a:lnTo>
                  <a:lnTo>
                    <a:pt x="368041" y="226477"/>
                  </a:lnTo>
                  <a:lnTo>
                    <a:pt x="367503" y="225753"/>
                  </a:lnTo>
                  <a:lnTo>
                    <a:pt x="364762" y="224255"/>
                  </a:lnTo>
                  <a:lnTo>
                    <a:pt x="364162" y="223798"/>
                  </a:lnTo>
                  <a:lnTo>
                    <a:pt x="364067" y="223146"/>
                  </a:lnTo>
                  <a:lnTo>
                    <a:pt x="364194" y="222455"/>
                  </a:lnTo>
                  <a:lnTo>
                    <a:pt x="365559" y="218659"/>
                  </a:lnTo>
                  <a:lnTo>
                    <a:pt x="365747" y="217701"/>
                  </a:lnTo>
                  <a:lnTo>
                    <a:pt x="365602" y="216827"/>
                  </a:lnTo>
                  <a:lnTo>
                    <a:pt x="365286" y="216049"/>
                  </a:lnTo>
                  <a:lnTo>
                    <a:pt x="364748" y="215358"/>
                  </a:lnTo>
                  <a:lnTo>
                    <a:pt x="363982" y="214882"/>
                  </a:lnTo>
                  <a:lnTo>
                    <a:pt x="363212" y="214613"/>
                  </a:lnTo>
                  <a:lnTo>
                    <a:pt x="361578" y="214899"/>
                  </a:lnTo>
                  <a:lnTo>
                    <a:pt x="359895" y="215659"/>
                  </a:lnTo>
                  <a:lnTo>
                    <a:pt x="351882" y="221291"/>
                  </a:lnTo>
                  <a:lnTo>
                    <a:pt x="344564" y="223305"/>
                  </a:lnTo>
                  <a:lnTo>
                    <a:pt x="337208" y="223762"/>
                  </a:lnTo>
                  <a:lnTo>
                    <a:pt x="335419" y="224294"/>
                  </a:lnTo>
                  <a:lnTo>
                    <a:pt x="334629" y="224777"/>
                  </a:lnTo>
                  <a:lnTo>
                    <a:pt x="334061" y="225310"/>
                  </a:lnTo>
                  <a:lnTo>
                    <a:pt x="333718" y="225730"/>
                  </a:lnTo>
                  <a:lnTo>
                    <a:pt x="331739" y="229466"/>
                  </a:lnTo>
                  <a:lnTo>
                    <a:pt x="330880" y="230540"/>
                  </a:lnTo>
                  <a:lnTo>
                    <a:pt x="329921" y="231136"/>
                  </a:lnTo>
                  <a:lnTo>
                    <a:pt x="328860" y="231391"/>
                  </a:lnTo>
                  <a:lnTo>
                    <a:pt x="327138" y="231423"/>
                  </a:lnTo>
                  <a:lnTo>
                    <a:pt x="323825" y="230719"/>
                  </a:lnTo>
                  <a:lnTo>
                    <a:pt x="322288" y="229971"/>
                  </a:lnTo>
                  <a:lnTo>
                    <a:pt x="321583" y="229347"/>
                  </a:lnTo>
                  <a:lnTo>
                    <a:pt x="321083" y="228610"/>
                  </a:lnTo>
                  <a:lnTo>
                    <a:pt x="320714" y="227804"/>
                  </a:lnTo>
                  <a:lnTo>
                    <a:pt x="320457" y="226999"/>
                  </a:lnTo>
                  <a:lnTo>
                    <a:pt x="320059" y="225140"/>
                  </a:lnTo>
                  <a:lnTo>
                    <a:pt x="319728" y="222841"/>
                  </a:lnTo>
                  <a:lnTo>
                    <a:pt x="319525" y="222083"/>
                  </a:lnTo>
                  <a:lnTo>
                    <a:pt x="319211" y="221322"/>
                  </a:lnTo>
                  <a:lnTo>
                    <a:pt x="317968" y="220018"/>
                  </a:lnTo>
                  <a:lnTo>
                    <a:pt x="315733" y="218395"/>
                  </a:lnTo>
                  <a:lnTo>
                    <a:pt x="314160" y="216980"/>
                  </a:lnTo>
                  <a:lnTo>
                    <a:pt x="313512" y="216240"/>
                  </a:lnTo>
                  <a:lnTo>
                    <a:pt x="313032" y="215490"/>
                  </a:lnTo>
                  <a:lnTo>
                    <a:pt x="312774" y="214713"/>
                  </a:lnTo>
                  <a:lnTo>
                    <a:pt x="312683" y="213914"/>
                  </a:lnTo>
                  <a:lnTo>
                    <a:pt x="312935" y="212766"/>
                  </a:lnTo>
                  <a:lnTo>
                    <a:pt x="313654" y="210656"/>
                  </a:lnTo>
                  <a:lnTo>
                    <a:pt x="317570" y="202728"/>
                  </a:lnTo>
                  <a:lnTo>
                    <a:pt x="319597" y="199335"/>
                  </a:lnTo>
                  <a:lnTo>
                    <a:pt x="327569" y="189438"/>
                  </a:lnTo>
                  <a:lnTo>
                    <a:pt x="339547" y="177832"/>
                  </a:lnTo>
                  <a:lnTo>
                    <a:pt x="340633" y="176468"/>
                  </a:lnTo>
                  <a:lnTo>
                    <a:pt x="341174" y="174768"/>
                  </a:lnTo>
                  <a:lnTo>
                    <a:pt x="341414" y="173975"/>
                  </a:lnTo>
                  <a:lnTo>
                    <a:pt x="341489" y="173178"/>
                  </a:lnTo>
                  <a:lnTo>
                    <a:pt x="341730" y="172385"/>
                  </a:lnTo>
                  <a:lnTo>
                    <a:pt x="344685" y="170063"/>
                  </a:lnTo>
                  <a:lnTo>
                    <a:pt x="348725" y="167915"/>
                  </a:lnTo>
                  <a:lnTo>
                    <a:pt x="351030" y="164155"/>
                  </a:lnTo>
                  <a:lnTo>
                    <a:pt x="351110" y="163138"/>
                  </a:lnTo>
                  <a:lnTo>
                    <a:pt x="351849" y="162357"/>
                  </a:lnTo>
                  <a:lnTo>
                    <a:pt x="353252" y="161576"/>
                  </a:lnTo>
                  <a:lnTo>
                    <a:pt x="359931" y="160081"/>
                  </a:lnTo>
                  <a:lnTo>
                    <a:pt x="368451" y="156406"/>
                  </a:lnTo>
                  <a:lnTo>
                    <a:pt x="370899" y="155872"/>
                  </a:lnTo>
                  <a:lnTo>
                    <a:pt x="377034" y="156310"/>
                  </a:lnTo>
                  <a:lnTo>
                    <a:pt x="384490" y="155446"/>
                  </a:lnTo>
                  <a:lnTo>
                    <a:pt x="393018" y="152799"/>
                  </a:lnTo>
                  <a:lnTo>
                    <a:pt x="397516" y="152130"/>
                  </a:lnTo>
                  <a:lnTo>
                    <a:pt x="399563" y="152176"/>
                  </a:lnTo>
                  <a:lnTo>
                    <a:pt x="401382" y="152511"/>
                  </a:lnTo>
                  <a:lnTo>
                    <a:pt x="403197" y="153054"/>
                  </a:lnTo>
                  <a:lnTo>
                    <a:pt x="404912" y="153934"/>
                  </a:lnTo>
                  <a:lnTo>
                    <a:pt x="412384" y="156475"/>
                  </a:lnTo>
                  <a:lnTo>
                    <a:pt x="413269" y="156525"/>
                  </a:lnTo>
                  <a:lnTo>
                    <a:pt x="414157" y="156426"/>
                  </a:lnTo>
                  <a:lnTo>
                    <a:pt x="414993" y="156119"/>
                  </a:lnTo>
                  <a:lnTo>
                    <a:pt x="424177" y="149397"/>
                  </a:lnTo>
                  <a:lnTo>
                    <a:pt x="427857" y="148054"/>
                  </a:lnTo>
                  <a:lnTo>
                    <a:pt x="442696" y="147624"/>
                  </a:lnTo>
                  <a:lnTo>
                    <a:pt x="444007" y="146661"/>
                  </a:lnTo>
                  <a:lnTo>
                    <a:pt x="445372" y="144840"/>
                  </a:lnTo>
                  <a:lnTo>
                    <a:pt x="447238" y="140164"/>
                  </a:lnTo>
                  <a:lnTo>
                    <a:pt x="448007" y="137682"/>
                  </a:lnTo>
                  <a:lnTo>
                    <a:pt x="448103" y="135674"/>
                  </a:lnTo>
                  <a:lnTo>
                    <a:pt x="447090" y="133820"/>
                  </a:lnTo>
                  <a:lnTo>
                    <a:pt x="446112" y="132943"/>
                  </a:lnTo>
                  <a:lnTo>
                    <a:pt x="445184" y="132391"/>
                  </a:lnTo>
                  <a:lnTo>
                    <a:pt x="437780" y="131146"/>
                  </a:lnTo>
                  <a:lnTo>
                    <a:pt x="437069" y="130806"/>
                  </a:lnTo>
                  <a:lnTo>
                    <a:pt x="436582" y="130236"/>
                  </a:lnTo>
                  <a:lnTo>
                    <a:pt x="436323" y="129401"/>
                  </a:lnTo>
                  <a:lnTo>
                    <a:pt x="436239" y="128129"/>
                  </a:lnTo>
                  <a:lnTo>
                    <a:pt x="436516" y="122784"/>
                  </a:lnTo>
                  <a:lnTo>
                    <a:pt x="436429" y="121674"/>
                  </a:lnTo>
                  <a:lnTo>
                    <a:pt x="435877" y="116297"/>
                  </a:lnTo>
                  <a:lnTo>
                    <a:pt x="435377" y="113744"/>
                  </a:lnTo>
                  <a:lnTo>
                    <a:pt x="434592" y="111659"/>
                  </a:lnTo>
                  <a:lnTo>
                    <a:pt x="434114" y="110733"/>
                  </a:lnTo>
                  <a:lnTo>
                    <a:pt x="431113" y="106265"/>
                  </a:lnTo>
                  <a:lnTo>
                    <a:pt x="430635" y="105338"/>
                  </a:lnTo>
                  <a:lnTo>
                    <a:pt x="430382" y="104211"/>
                  </a:lnTo>
                  <a:lnTo>
                    <a:pt x="430415" y="102673"/>
                  </a:lnTo>
                  <a:lnTo>
                    <a:pt x="430964" y="100201"/>
                  </a:lnTo>
                  <a:lnTo>
                    <a:pt x="431490" y="98809"/>
                  </a:lnTo>
                  <a:lnTo>
                    <a:pt x="432066" y="97682"/>
                  </a:lnTo>
                  <a:lnTo>
                    <a:pt x="433423" y="96159"/>
                  </a:lnTo>
                  <a:lnTo>
                    <a:pt x="452123" y="87216"/>
                  </a:lnTo>
                  <a:lnTo>
                    <a:pt x="466895" y="83667"/>
                  </a:lnTo>
                  <a:lnTo>
                    <a:pt x="472636" y="80793"/>
                  </a:lnTo>
                  <a:lnTo>
                    <a:pt x="474720" y="81499"/>
                  </a:lnTo>
                  <a:lnTo>
                    <a:pt x="477836" y="83064"/>
                  </a:lnTo>
                  <a:lnTo>
                    <a:pt x="484687" y="88532"/>
                  </a:lnTo>
                  <a:lnTo>
                    <a:pt x="489787" y="91288"/>
                  </a:lnTo>
                  <a:lnTo>
                    <a:pt x="490619" y="91127"/>
                  </a:lnTo>
                  <a:lnTo>
                    <a:pt x="492332" y="91039"/>
                  </a:lnTo>
                  <a:lnTo>
                    <a:pt x="493591" y="91595"/>
                  </a:lnTo>
                  <a:lnTo>
                    <a:pt x="494889" y="93037"/>
                  </a:lnTo>
                  <a:lnTo>
                    <a:pt x="496984" y="96209"/>
                  </a:lnTo>
                  <a:lnTo>
                    <a:pt x="497602" y="101690"/>
                  </a:lnTo>
                  <a:lnTo>
                    <a:pt x="497359" y="102854"/>
                  </a:lnTo>
                  <a:lnTo>
                    <a:pt x="497179" y="103633"/>
                  </a:lnTo>
                  <a:lnTo>
                    <a:pt x="496631" y="109386"/>
                  </a:lnTo>
                  <a:lnTo>
                    <a:pt x="496670" y="110245"/>
                  </a:lnTo>
                  <a:lnTo>
                    <a:pt x="496821" y="111046"/>
                  </a:lnTo>
                  <a:lnTo>
                    <a:pt x="498490" y="113455"/>
                  </a:lnTo>
                  <a:lnTo>
                    <a:pt x="505144" y="119297"/>
                  </a:lnTo>
                  <a:lnTo>
                    <a:pt x="518357" y="122193"/>
                  </a:lnTo>
                  <a:lnTo>
                    <a:pt x="521175" y="122227"/>
                  </a:lnTo>
                  <a:lnTo>
                    <a:pt x="522673" y="121912"/>
                  </a:lnTo>
                  <a:lnTo>
                    <a:pt x="535461" y="112113"/>
                  </a:lnTo>
                  <a:lnTo>
                    <a:pt x="537298" y="111301"/>
                  </a:lnTo>
                  <a:lnTo>
                    <a:pt x="541424" y="112361"/>
                  </a:lnTo>
                  <a:lnTo>
                    <a:pt x="542260" y="111902"/>
                  </a:lnTo>
                  <a:lnTo>
                    <a:pt x="543105" y="110941"/>
                  </a:lnTo>
                  <a:lnTo>
                    <a:pt x="543980" y="108147"/>
                  </a:lnTo>
                  <a:lnTo>
                    <a:pt x="544336" y="106675"/>
                  </a:lnTo>
                  <a:lnTo>
                    <a:pt x="544541" y="105407"/>
                  </a:lnTo>
                  <a:lnTo>
                    <a:pt x="544610" y="104610"/>
                  </a:lnTo>
                  <a:lnTo>
                    <a:pt x="544579" y="103101"/>
                  </a:lnTo>
                  <a:lnTo>
                    <a:pt x="544606" y="101507"/>
                  </a:lnTo>
                  <a:lnTo>
                    <a:pt x="544731" y="100623"/>
                  </a:lnTo>
                  <a:lnTo>
                    <a:pt x="545262" y="98591"/>
                  </a:lnTo>
                  <a:lnTo>
                    <a:pt x="545901" y="96667"/>
                  </a:lnTo>
                  <a:lnTo>
                    <a:pt x="546761" y="94774"/>
                  </a:lnTo>
                  <a:lnTo>
                    <a:pt x="548111" y="93289"/>
                  </a:lnTo>
                  <a:lnTo>
                    <a:pt x="549848" y="91720"/>
                  </a:lnTo>
                  <a:lnTo>
                    <a:pt x="556874" y="87401"/>
                  </a:lnTo>
                  <a:lnTo>
                    <a:pt x="560645" y="86309"/>
                  </a:lnTo>
                  <a:lnTo>
                    <a:pt x="563381" y="84343"/>
                  </a:lnTo>
                  <a:lnTo>
                    <a:pt x="567878" y="80334"/>
                  </a:lnTo>
                  <a:lnTo>
                    <a:pt x="572664" y="77721"/>
                  </a:lnTo>
                  <a:lnTo>
                    <a:pt x="573845" y="76318"/>
                  </a:lnTo>
                  <a:lnTo>
                    <a:pt x="575033" y="74417"/>
                  </a:lnTo>
                  <a:lnTo>
                    <a:pt x="576642" y="70243"/>
                  </a:lnTo>
                  <a:lnTo>
                    <a:pt x="578063" y="67488"/>
                  </a:lnTo>
                  <a:lnTo>
                    <a:pt x="579810" y="65062"/>
                  </a:lnTo>
                  <a:lnTo>
                    <a:pt x="583498" y="61896"/>
                  </a:lnTo>
                  <a:lnTo>
                    <a:pt x="585480" y="59634"/>
                  </a:lnTo>
                  <a:lnTo>
                    <a:pt x="587117" y="57132"/>
                  </a:lnTo>
                  <a:lnTo>
                    <a:pt x="588669" y="52958"/>
                  </a:lnTo>
                  <a:lnTo>
                    <a:pt x="589714" y="49382"/>
                  </a:lnTo>
                  <a:lnTo>
                    <a:pt x="589892" y="48514"/>
                  </a:lnTo>
                  <a:lnTo>
                    <a:pt x="590071" y="47615"/>
                  </a:lnTo>
                  <a:lnTo>
                    <a:pt x="591108" y="44631"/>
                  </a:lnTo>
                  <a:lnTo>
                    <a:pt x="591807" y="42038"/>
                  </a:lnTo>
                  <a:lnTo>
                    <a:pt x="592440" y="40245"/>
                  </a:lnTo>
                  <a:lnTo>
                    <a:pt x="593922" y="36899"/>
                  </a:lnTo>
                  <a:lnTo>
                    <a:pt x="594156" y="36001"/>
                  </a:lnTo>
                  <a:lnTo>
                    <a:pt x="594224" y="35114"/>
                  </a:lnTo>
                  <a:lnTo>
                    <a:pt x="594126" y="34242"/>
                  </a:lnTo>
                  <a:lnTo>
                    <a:pt x="593807" y="33498"/>
                  </a:lnTo>
                  <a:lnTo>
                    <a:pt x="593210" y="32897"/>
                  </a:lnTo>
                  <a:lnTo>
                    <a:pt x="588686" y="29712"/>
                  </a:lnTo>
                  <a:lnTo>
                    <a:pt x="587979" y="29095"/>
                  </a:lnTo>
                  <a:lnTo>
                    <a:pt x="586788" y="27777"/>
                  </a:lnTo>
                  <a:lnTo>
                    <a:pt x="586525" y="26974"/>
                  </a:lnTo>
                  <a:lnTo>
                    <a:pt x="587976" y="25668"/>
                  </a:lnTo>
                  <a:lnTo>
                    <a:pt x="591142" y="23823"/>
                  </a:lnTo>
                  <a:lnTo>
                    <a:pt x="616767" y="15708"/>
                  </a:lnTo>
                  <a:lnTo>
                    <a:pt x="619113" y="13227"/>
                  </a:lnTo>
                  <a:lnTo>
                    <a:pt x="624862" y="3287"/>
                  </a:lnTo>
                  <a:lnTo>
                    <a:pt x="627812" y="6194"/>
                  </a:lnTo>
                  <a:lnTo>
                    <a:pt x="634387" y="0"/>
                  </a:lnTo>
                  <a:lnTo>
                    <a:pt x="640104" y="267"/>
                  </a:lnTo>
                  <a:lnTo>
                    <a:pt x="641524" y="1084"/>
                  </a:lnTo>
                  <a:lnTo>
                    <a:pt x="642704" y="3375"/>
                  </a:lnTo>
                  <a:lnTo>
                    <a:pt x="642735" y="5252"/>
                  </a:lnTo>
                  <a:lnTo>
                    <a:pt x="642600" y="7187"/>
                  </a:lnTo>
                  <a:lnTo>
                    <a:pt x="642633" y="8900"/>
                  </a:lnTo>
                  <a:lnTo>
                    <a:pt x="642777" y="10530"/>
                  </a:lnTo>
                  <a:lnTo>
                    <a:pt x="643199" y="11982"/>
                  </a:lnTo>
                  <a:lnTo>
                    <a:pt x="644008" y="13234"/>
                  </a:lnTo>
                  <a:lnTo>
                    <a:pt x="645827" y="14396"/>
                  </a:lnTo>
                  <a:lnTo>
                    <a:pt x="648732" y="15408"/>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3" name="ee4p_HB_1_62635">
              <a:extLst>
                <a:ext uri="{FF2B5EF4-FFF2-40B4-BE49-F238E27FC236}">
                  <a16:creationId xmlns:a16="http://schemas.microsoft.com/office/drawing/2014/main" id="{7984FB03-A659-40AD-8375-55BCD568C3DD}"/>
                </a:ext>
              </a:extLst>
            </p:cNvPr>
            <p:cNvSpPr>
              <a:spLocks noChangeAspect="1"/>
            </p:cNvSpPr>
            <p:nvPr>
              <p:custDataLst>
                <p:tags r:id="rId5"/>
              </p:custDataLst>
            </p:nvPr>
          </p:nvSpPr>
          <p:spPr>
            <a:xfrm>
              <a:off x="2050978" y="1603566"/>
              <a:ext cx="177270" cy="332176"/>
            </a:xfrm>
            <a:custGeom>
              <a:avLst/>
              <a:gdLst/>
              <a:ahLst/>
              <a:cxnLst/>
              <a:rect l="l" t="t" r="r" b="b"/>
              <a:pathLst>
                <a:path w="167570" h="341930">
                  <a:moveTo>
                    <a:pt x="7779" y="223546"/>
                  </a:moveTo>
                  <a:lnTo>
                    <a:pt x="11472" y="224470"/>
                  </a:lnTo>
                  <a:lnTo>
                    <a:pt x="21923" y="231658"/>
                  </a:lnTo>
                  <a:lnTo>
                    <a:pt x="23238" y="232135"/>
                  </a:lnTo>
                  <a:lnTo>
                    <a:pt x="23876" y="232123"/>
                  </a:lnTo>
                  <a:lnTo>
                    <a:pt x="30352" y="230248"/>
                  </a:lnTo>
                  <a:lnTo>
                    <a:pt x="32102" y="230323"/>
                  </a:lnTo>
                  <a:lnTo>
                    <a:pt x="41416" y="236570"/>
                  </a:lnTo>
                  <a:lnTo>
                    <a:pt x="61407" y="245337"/>
                  </a:lnTo>
                  <a:lnTo>
                    <a:pt x="66001" y="246556"/>
                  </a:lnTo>
                  <a:lnTo>
                    <a:pt x="69728" y="246261"/>
                  </a:lnTo>
                  <a:lnTo>
                    <a:pt x="70584" y="246045"/>
                  </a:lnTo>
                  <a:lnTo>
                    <a:pt x="70961" y="245816"/>
                  </a:lnTo>
                  <a:lnTo>
                    <a:pt x="71615" y="245153"/>
                  </a:lnTo>
                  <a:lnTo>
                    <a:pt x="72952" y="244816"/>
                  </a:lnTo>
                  <a:lnTo>
                    <a:pt x="80736" y="244482"/>
                  </a:lnTo>
                  <a:lnTo>
                    <a:pt x="84971" y="245185"/>
                  </a:lnTo>
                  <a:lnTo>
                    <a:pt x="85649" y="245689"/>
                  </a:lnTo>
                  <a:lnTo>
                    <a:pt x="86112" y="246365"/>
                  </a:lnTo>
                  <a:lnTo>
                    <a:pt x="86414" y="247095"/>
                  </a:lnTo>
                  <a:lnTo>
                    <a:pt x="86500" y="247926"/>
                  </a:lnTo>
                  <a:lnTo>
                    <a:pt x="86376" y="248719"/>
                  </a:lnTo>
                  <a:lnTo>
                    <a:pt x="86142" y="249630"/>
                  </a:lnTo>
                  <a:lnTo>
                    <a:pt x="86853" y="251037"/>
                  </a:lnTo>
                  <a:lnTo>
                    <a:pt x="88569" y="252643"/>
                  </a:lnTo>
                  <a:lnTo>
                    <a:pt x="96020" y="257646"/>
                  </a:lnTo>
                  <a:lnTo>
                    <a:pt x="97757" y="258410"/>
                  </a:lnTo>
                  <a:lnTo>
                    <a:pt x="107329" y="258300"/>
                  </a:lnTo>
                  <a:lnTo>
                    <a:pt x="111509" y="259250"/>
                  </a:lnTo>
                  <a:lnTo>
                    <a:pt x="112134" y="259796"/>
                  </a:lnTo>
                  <a:lnTo>
                    <a:pt x="117137" y="265167"/>
                  </a:lnTo>
                  <a:lnTo>
                    <a:pt x="123832" y="270278"/>
                  </a:lnTo>
                  <a:lnTo>
                    <a:pt x="135525" y="276482"/>
                  </a:lnTo>
                  <a:lnTo>
                    <a:pt x="138595" y="277256"/>
                  </a:lnTo>
                  <a:lnTo>
                    <a:pt x="140467" y="276778"/>
                  </a:lnTo>
                  <a:lnTo>
                    <a:pt x="141488" y="276328"/>
                  </a:lnTo>
                  <a:lnTo>
                    <a:pt x="142194" y="275603"/>
                  </a:lnTo>
                  <a:lnTo>
                    <a:pt x="142694" y="274638"/>
                  </a:lnTo>
                  <a:lnTo>
                    <a:pt x="143033" y="273714"/>
                  </a:lnTo>
                  <a:lnTo>
                    <a:pt x="143441" y="272023"/>
                  </a:lnTo>
                  <a:lnTo>
                    <a:pt x="144006" y="270409"/>
                  </a:lnTo>
                  <a:lnTo>
                    <a:pt x="145683" y="266542"/>
                  </a:lnTo>
                  <a:lnTo>
                    <a:pt x="146514" y="264993"/>
                  </a:lnTo>
                  <a:lnTo>
                    <a:pt x="147279" y="263990"/>
                  </a:lnTo>
                  <a:lnTo>
                    <a:pt x="148843" y="262958"/>
                  </a:lnTo>
                  <a:lnTo>
                    <a:pt x="149957" y="263083"/>
                  </a:lnTo>
                  <a:lnTo>
                    <a:pt x="151026" y="263668"/>
                  </a:lnTo>
                  <a:lnTo>
                    <a:pt x="154412" y="267047"/>
                  </a:lnTo>
                  <a:lnTo>
                    <a:pt x="162301" y="276634"/>
                  </a:lnTo>
                  <a:lnTo>
                    <a:pt x="163069" y="278098"/>
                  </a:lnTo>
                  <a:lnTo>
                    <a:pt x="162989" y="279427"/>
                  </a:lnTo>
                  <a:lnTo>
                    <a:pt x="161900" y="280675"/>
                  </a:lnTo>
                  <a:lnTo>
                    <a:pt x="157836" y="284259"/>
                  </a:lnTo>
                  <a:lnTo>
                    <a:pt x="157058" y="285825"/>
                  </a:lnTo>
                  <a:lnTo>
                    <a:pt x="156883" y="286605"/>
                  </a:lnTo>
                  <a:lnTo>
                    <a:pt x="158088" y="290116"/>
                  </a:lnTo>
                  <a:lnTo>
                    <a:pt x="166313" y="299296"/>
                  </a:lnTo>
                  <a:lnTo>
                    <a:pt x="167025" y="300966"/>
                  </a:lnTo>
                  <a:lnTo>
                    <a:pt x="167570" y="303014"/>
                  </a:lnTo>
                  <a:lnTo>
                    <a:pt x="166961" y="304156"/>
                  </a:lnTo>
                  <a:lnTo>
                    <a:pt x="164554" y="307344"/>
                  </a:lnTo>
                  <a:lnTo>
                    <a:pt x="163705" y="309767"/>
                  </a:lnTo>
                  <a:lnTo>
                    <a:pt x="162837" y="313207"/>
                  </a:lnTo>
                  <a:lnTo>
                    <a:pt x="162198" y="321056"/>
                  </a:lnTo>
                  <a:lnTo>
                    <a:pt x="161708" y="324194"/>
                  </a:lnTo>
                  <a:lnTo>
                    <a:pt x="161184" y="326357"/>
                  </a:lnTo>
                  <a:lnTo>
                    <a:pt x="155899" y="331954"/>
                  </a:lnTo>
                  <a:lnTo>
                    <a:pt x="143760" y="340380"/>
                  </a:lnTo>
                  <a:lnTo>
                    <a:pt x="140847" y="341930"/>
                  </a:lnTo>
                  <a:lnTo>
                    <a:pt x="124425" y="328488"/>
                  </a:lnTo>
                  <a:lnTo>
                    <a:pt x="124310" y="328855"/>
                  </a:lnTo>
                  <a:lnTo>
                    <a:pt x="124239" y="329697"/>
                  </a:lnTo>
                  <a:lnTo>
                    <a:pt x="124365" y="331265"/>
                  </a:lnTo>
                  <a:lnTo>
                    <a:pt x="124328" y="332935"/>
                  </a:lnTo>
                  <a:lnTo>
                    <a:pt x="123338" y="334317"/>
                  </a:lnTo>
                  <a:lnTo>
                    <a:pt x="121559" y="335195"/>
                  </a:lnTo>
                  <a:lnTo>
                    <a:pt x="116730" y="336510"/>
                  </a:lnTo>
                  <a:lnTo>
                    <a:pt x="113429" y="336244"/>
                  </a:lnTo>
                  <a:lnTo>
                    <a:pt x="110072" y="335328"/>
                  </a:lnTo>
                  <a:lnTo>
                    <a:pt x="93948" y="324474"/>
                  </a:lnTo>
                  <a:lnTo>
                    <a:pt x="92154" y="323695"/>
                  </a:lnTo>
                  <a:lnTo>
                    <a:pt x="90964" y="323668"/>
                  </a:lnTo>
                  <a:lnTo>
                    <a:pt x="87574" y="325037"/>
                  </a:lnTo>
                  <a:lnTo>
                    <a:pt x="74090" y="327120"/>
                  </a:lnTo>
                  <a:lnTo>
                    <a:pt x="69085" y="326070"/>
                  </a:lnTo>
                  <a:lnTo>
                    <a:pt x="68778" y="325530"/>
                  </a:lnTo>
                  <a:lnTo>
                    <a:pt x="68254" y="325149"/>
                  </a:lnTo>
                  <a:lnTo>
                    <a:pt x="68315" y="324825"/>
                  </a:lnTo>
                  <a:lnTo>
                    <a:pt x="68383" y="324235"/>
                  </a:lnTo>
                  <a:lnTo>
                    <a:pt x="68299" y="323302"/>
                  </a:lnTo>
                  <a:lnTo>
                    <a:pt x="68756" y="308726"/>
                  </a:lnTo>
                  <a:lnTo>
                    <a:pt x="68486" y="306679"/>
                  </a:lnTo>
                  <a:lnTo>
                    <a:pt x="67774" y="305272"/>
                  </a:lnTo>
                  <a:lnTo>
                    <a:pt x="65515" y="303933"/>
                  </a:lnTo>
                  <a:lnTo>
                    <a:pt x="52472" y="287818"/>
                  </a:lnTo>
                  <a:lnTo>
                    <a:pt x="47254" y="279355"/>
                  </a:lnTo>
                  <a:lnTo>
                    <a:pt x="46561" y="277269"/>
                  </a:lnTo>
                  <a:lnTo>
                    <a:pt x="45942" y="274356"/>
                  </a:lnTo>
                  <a:lnTo>
                    <a:pt x="45817" y="272965"/>
                  </a:lnTo>
                  <a:lnTo>
                    <a:pt x="45439" y="262565"/>
                  </a:lnTo>
                  <a:lnTo>
                    <a:pt x="40799" y="252562"/>
                  </a:lnTo>
                  <a:lnTo>
                    <a:pt x="38721" y="250678"/>
                  </a:lnTo>
                  <a:lnTo>
                    <a:pt x="31232" y="251109"/>
                  </a:lnTo>
                  <a:lnTo>
                    <a:pt x="27419" y="250554"/>
                  </a:lnTo>
                  <a:lnTo>
                    <a:pt x="19474" y="244736"/>
                  </a:lnTo>
                  <a:lnTo>
                    <a:pt x="5431" y="238561"/>
                  </a:lnTo>
                  <a:lnTo>
                    <a:pt x="2720" y="232015"/>
                  </a:lnTo>
                  <a:lnTo>
                    <a:pt x="1715" y="228558"/>
                  </a:lnTo>
                  <a:lnTo>
                    <a:pt x="0" y="224523"/>
                  </a:lnTo>
                  <a:close/>
                  <a:moveTo>
                    <a:pt x="11834" y="0"/>
                  </a:moveTo>
                  <a:lnTo>
                    <a:pt x="11960" y="51"/>
                  </a:lnTo>
                  <a:lnTo>
                    <a:pt x="28433" y="6629"/>
                  </a:lnTo>
                  <a:lnTo>
                    <a:pt x="35814" y="8147"/>
                  </a:lnTo>
                  <a:lnTo>
                    <a:pt x="49734" y="7892"/>
                  </a:lnTo>
                  <a:lnTo>
                    <a:pt x="51612" y="8530"/>
                  </a:lnTo>
                  <a:lnTo>
                    <a:pt x="51900" y="9659"/>
                  </a:lnTo>
                  <a:lnTo>
                    <a:pt x="50652" y="11136"/>
                  </a:lnTo>
                  <a:lnTo>
                    <a:pt x="49615" y="12574"/>
                  </a:lnTo>
                  <a:lnTo>
                    <a:pt x="48786" y="14163"/>
                  </a:lnTo>
                  <a:lnTo>
                    <a:pt x="48328" y="15586"/>
                  </a:lnTo>
                  <a:lnTo>
                    <a:pt x="47746" y="17788"/>
                  </a:lnTo>
                  <a:lnTo>
                    <a:pt x="47985" y="20853"/>
                  </a:lnTo>
                  <a:lnTo>
                    <a:pt x="48752" y="23829"/>
                  </a:lnTo>
                  <a:lnTo>
                    <a:pt x="51299" y="29360"/>
                  </a:lnTo>
                  <a:lnTo>
                    <a:pt x="52452" y="33763"/>
                  </a:lnTo>
                  <a:lnTo>
                    <a:pt x="54422" y="45574"/>
                  </a:lnTo>
                  <a:lnTo>
                    <a:pt x="54580" y="49820"/>
                  </a:lnTo>
                  <a:lnTo>
                    <a:pt x="54222" y="53581"/>
                  </a:lnTo>
                  <a:lnTo>
                    <a:pt x="53723" y="56672"/>
                  </a:lnTo>
                  <a:lnTo>
                    <a:pt x="53149" y="58506"/>
                  </a:lnTo>
                  <a:lnTo>
                    <a:pt x="47670" y="66631"/>
                  </a:lnTo>
                  <a:lnTo>
                    <a:pt x="40433" y="73159"/>
                  </a:lnTo>
                  <a:lnTo>
                    <a:pt x="39828" y="73410"/>
                  </a:lnTo>
                  <a:lnTo>
                    <a:pt x="39297" y="73558"/>
                  </a:lnTo>
                  <a:lnTo>
                    <a:pt x="38624" y="73055"/>
                  </a:lnTo>
                  <a:lnTo>
                    <a:pt x="37803" y="72118"/>
                  </a:lnTo>
                  <a:lnTo>
                    <a:pt x="35654" y="67496"/>
                  </a:lnTo>
                  <a:lnTo>
                    <a:pt x="35497" y="67403"/>
                  </a:lnTo>
                  <a:lnTo>
                    <a:pt x="35340" y="67386"/>
                  </a:lnTo>
                  <a:lnTo>
                    <a:pt x="34707" y="67383"/>
                  </a:lnTo>
                  <a:lnTo>
                    <a:pt x="32212" y="67941"/>
                  </a:lnTo>
                  <a:lnTo>
                    <a:pt x="30458" y="66404"/>
                  </a:lnTo>
                  <a:lnTo>
                    <a:pt x="26553" y="58381"/>
                  </a:lnTo>
                  <a:lnTo>
                    <a:pt x="25358" y="55926"/>
                  </a:lnTo>
                  <a:lnTo>
                    <a:pt x="28668" y="40704"/>
                  </a:lnTo>
                  <a:lnTo>
                    <a:pt x="27056" y="37800"/>
                  </a:lnTo>
                  <a:lnTo>
                    <a:pt x="18940" y="15247"/>
                  </a:lnTo>
                  <a:lnTo>
                    <a:pt x="16433" y="11829"/>
                  </a:lnTo>
                  <a:lnTo>
                    <a:pt x="13106" y="3992"/>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4" name="ee4p_NI_1_62635">
              <a:extLst>
                <a:ext uri="{FF2B5EF4-FFF2-40B4-BE49-F238E27FC236}">
                  <a16:creationId xmlns:a16="http://schemas.microsoft.com/office/drawing/2014/main" id="{A2A4EA38-FD3F-419E-BF9C-9614B54FD1AC}"/>
                </a:ext>
              </a:extLst>
            </p:cNvPr>
            <p:cNvSpPr>
              <a:spLocks noChangeAspect="1"/>
            </p:cNvSpPr>
            <p:nvPr>
              <p:custDataLst>
                <p:tags r:id="rId6"/>
              </p:custDataLst>
            </p:nvPr>
          </p:nvSpPr>
          <p:spPr>
            <a:xfrm>
              <a:off x="1369189" y="1451809"/>
              <a:ext cx="1801102" cy="1451448"/>
            </a:xfrm>
            <a:custGeom>
              <a:avLst/>
              <a:gdLst/>
              <a:ahLst/>
              <a:cxnLst/>
              <a:rect l="l" t="t" r="r" b="b"/>
              <a:pathLst>
                <a:path w="1702549" h="1494066">
                  <a:moveTo>
                    <a:pt x="652262" y="379759"/>
                  </a:moveTo>
                  <a:lnTo>
                    <a:pt x="644483" y="380736"/>
                  </a:lnTo>
                  <a:lnTo>
                    <a:pt x="646198" y="384771"/>
                  </a:lnTo>
                  <a:lnTo>
                    <a:pt x="647203" y="388228"/>
                  </a:lnTo>
                  <a:lnTo>
                    <a:pt x="649914" y="394774"/>
                  </a:lnTo>
                  <a:lnTo>
                    <a:pt x="663957" y="400949"/>
                  </a:lnTo>
                  <a:lnTo>
                    <a:pt x="671902" y="406767"/>
                  </a:lnTo>
                  <a:lnTo>
                    <a:pt x="675715" y="407322"/>
                  </a:lnTo>
                  <a:lnTo>
                    <a:pt x="683204" y="406891"/>
                  </a:lnTo>
                  <a:lnTo>
                    <a:pt x="685282" y="408775"/>
                  </a:lnTo>
                  <a:lnTo>
                    <a:pt x="689922" y="418778"/>
                  </a:lnTo>
                  <a:lnTo>
                    <a:pt x="690300" y="429178"/>
                  </a:lnTo>
                  <a:lnTo>
                    <a:pt x="690425" y="430569"/>
                  </a:lnTo>
                  <a:lnTo>
                    <a:pt x="691044" y="433482"/>
                  </a:lnTo>
                  <a:lnTo>
                    <a:pt x="691737" y="435568"/>
                  </a:lnTo>
                  <a:lnTo>
                    <a:pt x="696955" y="444031"/>
                  </a:lnTo>
                  <a:lnTo>
                    <a:pt x="709998" y="460146"/>
                  </a:lnTo>
                  <a:lnTo>
                    <a:pt x="712257" y="461485"/>
                  </a:lnTo>
                  <a:lnTo>
                    <a:pt x="712969" y="462892"/>
                  </a:lnTo>
                  <a:lnTo>
                    <a:pt x="713239" y="464939"/>
                  </a:lnTo>
                  <a:lnTo>
                    <a:pt x="712782" y="479515"/>
                  </a:lnTo>
                  <a:lnTo>
                    <a:pt x="712866" y="480448"/>
                  </a:lnTo>
                  <a:lnTo>
                    <a:pt x="712798" y="481038"/>
                  </a:lnTo>
                  <a:lnTo>
                    <a:pt x="712737" y="481362"/>
                  </a:lnTo>
                  <a:lnTo>
                    <a:pt x="713261" y="481743"/>
                  </a:lnTo>
                  <a:lnTo>
                    <a:pt x="713568" y="482283"/>
                  </a:lnTo>
                  <a:lnTo>
                    <a:pt x="718573" y="483333"/>
                  </a:lnTo>
                  <a:lnTo>
                    <a:pt x="732057" y="481250"/>
                  </a:lnTo>
                  <a:lnTo>
                    <a:pt x="735447" y="479881"/>
                  </a:lnTo>
                  <a:lnTo>
                    <a:pt x="736637" y="479908"/>
                  </a:lnTo>
                  <a:lnTo>
                    <a:pt x="738431" y="480687"/>
                  </a:lnTo>
                  <a:lnTo>
                    <a:pt x="754555" y="491541"/>
                  </a:lnTo>
                  <a:lnTo>
                    <a:pt x="757912" y="492457"/>
                  </a:lnTo>
                  <a:lnTo>
                    <a:pt x="761213" y="492723"/>
                  </a:lnTo>
                  <a:lnTo>
                    <a:pt x="766042" y="491408"/>
                  </a:lnTo>
                  <a:lnTo>
                    <a:pt x="767821" y="490530"/>
                  </a:lnTo>
                  <a:lnTo>
                    <a:pt x="768811" y="489148"/>
                  </a:lnTo>
                  <a:lnTo>
                    <a:pt x="768848" y="487478"/>
                  </a:lnTo>
                  <a:lnTo>
                    <a:pt x="768722" y="485910"/>
                  </a:lnTo>
                  <a:lnTo>
                    <a:pt x="768793" y="485068"/>
                  </a:lnTo>
                  <a:lnTo>
                    <a:pt x="768908" y="484701"/>
                  </a:lnTo>
                  <a:lnTo>
                    <a:pt x="785330" y="498143"/>
                  </a:lnTo>
                  <a:lnTo>
                    <a:pt x="788243" y="496593"/>
                  </a:lnTo>
                  <a:lnTo>
                    <a:pt x="800382" y="488167"/>
                  </a:lnTo>
                  <a:lnTo>
                    <a:pt x="805667" y="482570"/>
                  </a:lnTo>
                  <a:lnTo>
                    <a:pt x="806191" y="480407"/>
                  </a:lnTo>
                  <a:lnTo>
                    <a:pt x="806681" y="477269"/>
                  </a:lnTo>
                  <a:lnTo>
                    <a:pt x="807320" y="469420"/>
                  </a:lnTo>
                  <a:lnTo>
                    <a:pt x="808188" y="465980"/>
                  </a:lnTo>
                  <a:lnTo>
                    <a:pt x="809037" y="463557"/>
                  </a:lnTo>
                  <a:lnTo>
                    <a:pt x="811444" y="460369"/>
                  </a:lnTo>
                  <a:lnTo>
                    <a:pt x="812053" y="459227"/>
                  </a:lnTo>
                  <a:lnTo>
                    <a:pt x="811508" y="457179"/>
                  </a:lnTo>
                  <a:lnTo>
                    <a:pt x="810796" y="455509"/>
                  </a:lnTo>
                  <a:lnTo>
                    <a:pt x="802571" y="446329"/>
                  </a:lnTo>
                  <a:lnTo>
                    <a:pt x="801366" y="442818"/>
                  </a:lnTo>
                  <a:lnTo>
                    <a:pt x="801541" y="442038"/>
                  </a:lnTo>
                  <a:lnTo>
                    <a:pt x="802319" y="440472"/>
                  </a:lnTo>
                  <a:lnTo>
                    <a:pt x="806383" y="436888"/>
                  </a:lnTo>
                  <a:lnTo>
                    <a:pt x="807472" y="435640"/>
                  </a:lnTo>
                  <a:lnTo>
                    <a:pt x="807552" y="434311"/>
                  </a:lnTo>
                  <a:lnTo>
                    <a:pt x="806784" y="432847"/>
                  </a:lnTo>
                  <a:lnTo>
                    <a:pt x="798895" y="423260"/>
                  </a:lnTo>
                  <a:lnTo>
                    <a:pt x="795509" y="419881"/>
                  </a:lnTo>
                  <a:lnTo>
                    <a:pt x="794440" y="419296"/>
                  </a:lnTo>
                  <a:lnTo>
                    <a:pt x="793326" y="419171"/>
                  </a:lnTo>
                  <a:lnTo>
                    <a:pt x="791762" y="420203"/>
                  </a:lnTo>
                  <a:lnTo>
                    <a:pt x="790997" y="421206"/>
                  </a:lnTo>
                  <a:lnTo>
                    <a:pt x="790166" y="422755"/>
                  </a:lnTo>
                  <a:lnTo>
                    <a:pt x="788489" y="426622"/>
                  </a:lnTo>
                  <a:lnTo>
                    <a:pt x="787924" y="428236"/>
                  </a:lnTo>
                  <a:lnTo>
                    <a:pt x="787516" y="429927"/>
                  </a:lnTo>
                  <a:lnTo>
                    <a:pt x="787177" y="430851"/>
                  </a:lnTo>
                  <a:lnTo>
                    <a:pt x="786677" y="431816"/>
                  </a:lnTo>
                  <a:lnTo>
                    <a:pt x="785971" y="432541"/>
                  </a:lnTo>
                  <a:lnTo>
                    <a:pt x="784950" y="432991"/>
                  </a:lnTo>
                  <a:lnTo>
                    <a:pt x="783078" y="433469"/>
                  </a:lnTo>
                  <a:lnTo>
                    <a:pt x="780008" y="432695"/>
                  </a:lnTo>
                  <a:lnTo>
                    <a:pt x="768315" y="426491"/>
                  </a:lnTo>
                  <a:lnTo>
                    <a:pt x="761620" y="421380"/>
                  </a:lnTo>
                  <a:lnTo>
                    <a:pt x="756617" y="416009"/>
                  </a:lnTo>
                  <a:lnTo>
                    <a:pt x="755992" y="415463"/>
                  </a:lnTo>
                  <a:lnTo>
                    <a:pt x="751812" y="414513"/>
                  </a:lnTo>
                  <a:lnTo>
                    <a:pt x="742240" y="414623"/>
                  </a:lnTo>
                  <a:lnTo>
                    <a:pt x="740503" y="413859"/>
                  </a:lnTo>
                  <a:lnTo>
                    <a:pt x="733052" y="408856"/>
                  </a:lnTo>
                  <a:lnTo>
                    <a:pt x="731336" y="407250"/>
                  </a:lnTo>
                  <a:lnTo>
                    <a:pt x="730625" y="405843"/>
                  </a:lnTo>
                  <a:lnTo>
                    <a:pt x="730859" y="404932"/>
                  </a:lnTo>
                  <a:lnTo>
                    <a:pt x="730983" y="404139"/>
                  </a:lnTo>
                  <a:lnTo>
                    <a:pt x="730897" y="403308"/>
                  </a:lnTo>
                  <a:lnTo>
                    <a:pt x="730595" y="402578"/>
                  </a:lnTo>
                  <a:lnTo>
                    <a:pt x="730132" y="401902"/>
                  </a:lnTo>
                  <a:lnTo>
                    <a:pt x="729454" y="401398"/>
                  </a:lnTo>
                  <a:lnTo>
                    <a:pt x="725219" y="400695"/>
                  </a:lnTo>
                  <a:lnTo>
                    <a:pt x="717435" y="401029"/>
                  </a:lnTo>
                  <a:lnTo>
                    <a:pt x="716098" y="401366"/>
                  </a:lnTo>
                  <a:lnTo>
                    <a:pt x="715444" y="402029"/>
                  </a:lnTo>
                  <a:lnTo>
                    <a:pt x="715067" y="402258"/>
                  </a:lnTo>
                  <a:lnTo>
                    <a:pt x="714211" y="402474"/>
                  </a:lnTo>
                  <a:lnTo>
                    <a:pt x="710484" y="402769"/>
                  </a:lnTo>
                  <a:lnTo>
                    <a:pt x="705890" y="401550"/>
                  </a:lnTo>
                  <a:lnTo>
                    <a:pt x="685899" y="392783"/>
                  </a:lnTo>
                  <a:lnTo>
                    <a:pt x="676585" y="386536"/>
                  </a:lnTo>
                  <a:lnTo>
                    <a:pt x="674835" y="386461"/>
                  </a:lnTo>
                  <a:lnTo>
                    <a:pt x="668359" y="388336"/>
                  </a:lnTo>
                  <a:lnTo>
                    <a:pt x="667721" y="388348"/>
                  </a:lnTo>
                  <a:lnTo>
                    <a:pt x="666406" y="387871"/>
                  </a:lnTo>
                  <a:lnTo>
                    <a:pt x="655955" y="380683"/>
                  </a:lnTo>
                  <a:close/>
                  <a:moveTo>
                    <a:pt x="70464" y="132098"/>
                  </a:moveTo>
                  <a:lnTo>
                    <a:pt x="74560" y="141250"/>
                  </a:lnTo>
                  <a:lnTo>
                    <a:pt x="66891" y="141984"/>
                  </a:lnTo>
                  <a:lnTo>
                    <a:pt x="54848" y="146548"/>
                  </a:lnTo>
                  <a:lnTo>
                    <a:pt x="48506" y="147763"/>
                  </a:lnTo>
                  <a:lnTo>
                    <a:pt x="48324" y="151273"/>
                  </a:lnTo>
                  <a:lnTo>
                    <a:pt x="52027" y="152954"/>
                  </a:lnTo>
                  <a:lnTo>
                    <a:pt x="54844" y="155194"/>
                  </a:lnTo>
                  <a:lnTo>
                    <a:pt x="57153" y="158712"/>
                  </a:lnTo>
                  <a:lnTo>
                    <a:pt x="59248" y="164270"/>
                  </a:lnTo>
                  <a:lnTo>
                    <a:pt x="56302" y="162349"/>
                  </a:lnTo>
                  <a:lnTo>
                    <a:pt x="52184" y="156876"/>
                  </a:lnTo>
                  <a:lnTo>
                    <a:pt x="49344" y="155613"/>
                  </a:lnTo>
                  <a:lnTo>
                    <a:pt x="45890" y="156042"/>
                  </a:lnTo>
                  <a:lnTo>
                    <a:pt x="40729" y="158434"/>
                  </a:lnTo>
                  <a:lnTo>
                    <a:pt x="38625" y="158979"/>
                  </a:lnTo>
                  <a:lnTo>
                    <a:pt x="32685" y="155619"/>
                  </a:lnTo>
                  <a:lnTo>
                    <a:pt x="28374" y="148686"/>
                  </a:lnTo>
                  <a:lnTo>
                    <a:pt x="27431" y="141904"/>
                  </a:lnTo>
                  <a:lnTo>
                    <a:pt x="31535" y="139063"/>
                  </a:lnTo>
                  <a:lnTo>
                    <a:pt x="57759" y="132436"/>
                  </a:lnTo>
                  <a:close/>
                  <a:moveTo>
                    <a:pt x="161366" y="94069"/>
                  </a:moveTo>
                  <a:lnTo>
                    <a:pt x="174168" y="98763"/>
                  </a:lnTo>
                  <a:lnTo>
                    <a:pt x="102153" y="103497"/>
                  </a:lnTo>
                  <a:lnTo>
                    <a:pt x="114990" y="97878"/>
                  </a:lnTo>
                  <a:close/>
                  <a:moveTo>
                    <a:pt x="536217" y="82919"/>
                  </a:moveTo>
                  <a:lnTo>
                    <a:pt x="543773" y="84387"/>
                  </a:lnTo>
                  <a:lnTo>
                    <a:pt x="550767" y="89771"/>
                  </a:lnTo>
                  <a:lnTo>
                    <a:pt x="545922" y="89622"/>
                  </a:lnTo>
                  <a:lnTo>
                    <a:pt x="542520" y="90891"/>
                  </a:lnTo>
                  <a:lnTo>
                    <a:pt x="536958" y="95977"/>
                  </a:lnTo>
                  <a:lnTo>
                    <a:pt x="535268" y="97111"/>
                  </a:lnTo>
                  <a:lnTo>
                    <a:pt x="532374" y="96252"/>
                  </a:lnTo>
                  <a:lnTo>
                    <a:pt x="530544" y="94867"/>
                  </a:lnTo>
                  <a:lnTo>
                    <a:pt x="528516" y="94524"/>
                  </a:lnTo>
                  <a:lnTo>
                    <a:pt x="524860" y="96782"/>
                  </a:lnTo>
                  <a:lnTo>
                    <a:pt x="524986" y="92875"/>
                  </a:lnTo>
                  <a:lnTo>
                    <a:pt x="529463" y="85639"/>
                  </a:lnTo>
                  <a:close/>
                  <a:moveTo>
                    <a:pt x="225148" y="76762"/>
                  </a:moveTo>
                  <a:lnTo>
                    <a:pt x="263406" y="79254"/>
                  </a:lnTo>
                  <a:lnTo>
                    <a:pt x="263453" y="81981"/>
                  </a:lnTo>
                  <a:lnTo>
                    <a:pt x="262875" y="82610"/>
                  </a:lnTo>
                  <a:lnTo>
                    <a:pt x="261941" y="82546"/>
                  </a:lnTo>
                  <a:lnTo>
                    <a:pt x="245923" y="88218"/>
                  </a:lnTo>
                  <a:lnTo>
                    <a:pt x="204363" y="91889"/>
                  </a:lnTo>
                  <a:lnTo>
                    <a:pt x="190859" y="87458"/>
                  </a:lnTo>
                  <a:lnTo>
                    <a:pt x="206769" y="79021"/>
                  </a:lnTo>
                  <a:close/>
                  <a:moveTo>
                    <a:pt x="282987" y="75071"/>
                  </a:moveTo>
                  <a:lnTo>
                    <a:pt x="289391" y="76780"/>
                  </a:lnTo>
                  <a:lnTo>
                    <a:pt x="293616" y="80518"/>
                  </a:lnTo>
                  <a:lnTo>
                    <a:pt x="292449" y="82705"/>
                  </a:lnTo>
                  <a:lnTo>
                    <a:pt x="291283" y="83565"/>
                  </a:lnTo>
                  <a:lnTo>
                    <a:pt x="288609" y="84223"/>
                  </a:lnTo>
                  <a:lnTo>
                    <a:pt x="275249" y="79453"/>
                  </a:lnTo>
                  <a:lnTo>
                    <a:pt x="270284" y="79545"/>
                  </a:lnTo>
                  <a:lnTo>
                    <a:pt x="276037" y="75853"/>
                  </a:lnTo>
                  <a:close/>
                  <a:moveTo>
                    <a:pt x="311793" y="62118"/>
                  </a:moveTo>
                  <a:lnTo>
                    <a:pt x="322091" y="62138"/>
                  </a:lnTo>
                  <a:lnTo>
                    <a:pt x="352236" y="63049"/>
                  </a:lnTo>
                  <a:lnTo>
                    <a:pt x="358863" y="67497"/>
                  </a:lnTo>
                  <a:lnTo>
                    <a:pt x="358930" y="69990"/>
                  </a:lnTo>
                  <a:lnTo>
                    <a:pt x="358413" y="70529"/>
                  </a:lnTo>
                  <a:lnTo>
                    <a:pt x="357589" y="70475"/>
                  </a:lnTo>
                  <a:lnTo>
                    <a:pt x="356661" y="70950"/>
                  </a:lnTo>
                  <a:lnTo>
                    <a:pt x="332050" y="69218"/>
                  </a:lnTo>
                  <a:lnTo>
                    <a:pt x="320522" y="71576"/>
                  </a:lnTo>
                  <a:lnTo>
                    <a:pt x="319204" y="81559"/>
                  </a:lnTo>
                  <a:lnTo>
                    <a:pt x="309279" y="81647"/>
                  </a:lnTo>
                  <a:lnTo>
                    <a:pt x="306365" y="78804"/>
                  </a:lnTo>
                  <a:lnTo>
                    <a:pt x="305528" y="71064"/>
                  </a:lnTo>
                  <a:lnTo>
                    <a:pt x="307505" y="64577"/>
                  </a:lnTo>
                  <a:close/>
                  <a:moveTo>
                    <a:pt x="393860" y="50917"/>
                  </a:moveTo>
                  <a:lnTo>
                    <a:pt x="422342" y="53915"/>
                  </a:lnTo>
                  <a:lnTo>
                    <a:pt x="422200" y="57800"/>
                  </a:lnTo>
                  <a:lnTo>
                    <a:pt x="417389" y="57626"/>
                  </a:lnTo>
                  <a:lnTo>
                    <a:pt x="409652" y="62140"/>
                  </a:lnTo>
                  <a:lnTo>
                    <a:pt x="400043" y="65814"/>
                  </a:lnTo>
                  <a:lnTo>
                    <a:pt x="390314" y="66036"/>
                  </a:lnTo>
                  <a:lnTo>
                    <a:pt x="382247" y="60239"/>
                  </a:lnTo>
                  <a:lnTo>
                    <a:pt x="378999" y="64539"/>
                  </a:lnTo>
                  <a:lnTo>
                    <a:pt x="375941" y="66707"/>
                  </a:lnTo>
                  <a:lnTo>
                    <a:pt x="373083" y="66550"/>
                  </a:lnTo>
                  <a:lnTo>
                    <a:pt x="370564" y="64034"/>
                  </a:lnTo>
                  <a:lnTo>
                    <a:pt x="379558" y="53572"/>
                  </a:lnTo>
                  <a:close/>
                  <a:moveTo>
                    <a:pt x="451249" y="47421"/>
                  </a:moveTo>
                  <a:lnTo>
                    <a:pt x="456780" y="48148"/>
                  </a:lnTo>
                  <a:lnTo>
                    <a:pt x="461753" y="49926"/>
                  </a:lnTo>
                  <a:lnTo>
                    <a:pt x="470548" y="55744"/>
                  </a:lnTo>
                  <a:lnTo>
                    <a:pt x="467353" y="55007"/>
                  </a:lnTo>
                  <a:lnTo>
                    <a:pt x="463708" y="55371"/>
                  </a:lnTo>
                  <a:lnTo>
                    <a:pt x="449616" y="51554"/>
                  </a:lnTo>
                  <a:lnTo>
                    <a:pt x="443531" y="51666"/>
                  </a:lnTo>
                  <a:lnTo>
                    <a:pt x="442790" y="58533"/>
                  </a:lnTo>
                  <a:lnTo>
                    <a:pt x="436444" y="53605"/>
                  </a:lnTo>
                  <a:lnTo>
                    <a:pt x="438059" y="50030"/>
                  </a:lnTo>
                  <a:lnTo>
                    <a:pt x="444158" y="47987"/>
                  </a:lnTo>
                  <a:close/>
                  <a:moveTo>
                    <a:pt x="707331" y="0"/>
                  </a:moveTo>
                  <a:lnTo>
                    <a:pt x="714339" y="684"/>
                  </a:lnTo>
                  <a:lnTo>
                    <a:pt x="718300" y="2546"/>
                  </a:lnTo>
                  <a:lnTo>
                    <a:pt x="726355" y="12188"/>
                  </a:lnTo>
                  <a:lnTo>
                    <a:pt x="738077" y="22656"/>
                  </a:lnTo>
                  <a:lnTo>
                    <a:pt x="750687" y="29624"/>
                  </a:lnTo>
                  <a:lnTo>
                    <a:pt x="776931" y="36768"/>
                  </a:lnTo>
                  <a:lnTo>
                    <a:pt x="791415" y="36658"/>
                  </a:lnTo>
                  <a:lnTo>
                    <a:pt x="816068" y="31046"/>
                  </a:lnTo>
                  <a:lnTo>
                    <a:pt x="829557" y="32406"/>
                  </a:lnTo>
                  <a:lnTo>
                    <a:pt x="836020" y="25061"/>
                  </a:lnTo>
                  <a:lnTo>
                    <a:pt x="862965" y="18958"/>
                  </a:lnTo>
                  <a:lnTo>
                    <a:pt x="889639" y="19683"/>
                  </a:lnTo>
                  <a:lnTo>
                    <a:pt x="895475" y="15618"/>
                  </a:lnTo>
                  <a:lnTo>
                    <a:pt x="899999" y="19160"/>
                  </a:lnTo>
                  <a:lnTo>
                    <a:pt x="905526" y="20252"/>
                  </a:lnTo>
                  <a:lnTo>
                    <a:pt x="916981" y="19879"/>
                  </a:lnTo>
                  <a:lnTo>
                    <a:pt x="919886" y="21926"/>
                  </a:lnTo>
                  <a:lnTo>
                    <a:pt x="927143" y="31812"/>
                  </a:lnTo>
                  <a:lnTo>
                    <a:pt x="959144" y="90690"/>
                  </a:lnTo>
                  <a:lnTo>
                    <a:pt x="972520" y="106952"/>
                  </a:lnTo>
                  <a:lnTo>
                    <a:pt x="981918" y="114896"/>
                  </a:lnTo>
                  <a:lnTo>
                    <a:pt x="986495" y="120984"/>
                  </a:lnTo>
                  <a:lnTo>
                    <a:pt x="990899" y="138328"/>
                  </a:lnTo>
                  <a:lnTo>
                    <a:pt x="1013762" y="173071"/>
                  </a:lnTo>
                  <a:lnTo>
                    <a:pt x="1018898" y="177879"/>
                  </a:lnTo>
                  <a:lnTo>
                    <a:pt x="1025164" y="180789"/>
                  </a:lnTo>
                  <a:lnTo>
                    <a:pt x="1033249" y="181858"/>
                  </a:lnTo>
                  <a:lnTo>
                    <a:pt x="1037453" y="183974"/>
                  </a:lnTo>
                  <a:lnTo>
                    <a:pt x="1057483" y="198124"/>
                  </a:lnTo>
                  <a:lnTo>
                    <a:pt x="1080318" y="203461"/>
                  </a:lnTo>
                  <a:lnTo>
                    <a:pt x="1080547" y="205703"/>
                  </a:lnTo>
                  <a:lnTo>
                    <a:pt x="1081621" y="226073"/>
                  </a:lnTo>
                  <a:lnTo>
                    <a:pt x="1084597" y="229439"/>
                  </a:lnTo>
                  <a:lnTo>
                    <a:pt x="1085288" y="230715"/>
                  </a:lnTo>
                  <a:lnTo>
                    <a:pt x="1085745" y="232730"/>
                  </a:lnTo>
                  <a:lnTo>
                    <a:pt x="1086313" y="234035"/>
                  </a:lnTo>
                  <a:lnTo>
                    <a:pt x="1087253" y="235106"/>
                  </a:lnTo>
                  <a:lnTo>
                    <a:pt x="1089350" y="236632"/>
                  </a:lnTo>
                  <a:lnTo>
                    <a:pt x="1090131" y="237790"/>
                  </a:lnTo>
                  <a:lnTo>
                    <a:pt x="1090904" y="239808"/>
                  </a:lnTo>
                  <a:lnTo>
                    <a:pt x="1092441" y="244991"/>
                  </a:lnTo>
                  <a:lnTo>
                    <a:pt x="1093783" y="248460"/>
                  </a:lnTo>
                  <a:lnTo>
                    <a:pt x="1095755" y="252378"/>
                  </a:lnTo>
                  <a:lnTo>
                    <a:pt x="1097787" y="255499"/>
                  </a:lnTo>
                  <a:lnTo>
                    <a:pt x="1100400" y="258682"/>
                  </a:lnTo>
                  <a:lnTo>
                    <a:pt x="1111474" y="269382"/>
                  </a:lnTo>
                  <a:lnTo>
                    <a:pt x="1112845" y="269746"/>
                  </a:lnTo>
                  <a:lnTo>
                    <a:pt x="1114171" y="269091"/>
                  </a:lnTo>
                  <a:lnTo>
                    <a:pt x="1118448" y="262624"/>
                  </a:lnTo>
                  <a:lnTo>
                    <a:pt x="1120254" y="261235"/>
                  </a:lnTo>
                  <a:lnTo>
                    <a:pt x="1123008" y="260220"/>
                  </a:lnTo>
                  <a:lnTo>
                    <a:pt x="1124661" y="260455"/>
                  </a:lnTo>
                  <a:lnTo>
                    <a:pt x="1126131" y="261633"/>
                  </a:lnTo>
                  <a:lnTo>
                    <a:pt x="1127957" y="264719"/>
                  </a:lnTo>
                  <a:lnTo>
                    <a:pt x="1128811" y="270694"/>
                  </a:lnTo>
                  <a:lnTo>
                    <a:pt x="1128983" y="275984"/>
                  </a:lnTo>
                  <a:lnTo>
                    <a:pt x="1129180" y="277966"/>
                  </a:lnTo>
                  <a:lnTo>
                    <a:pt x="1130385" y="279393"/>
                  </a:lnTo>
                  <a:lnTo>
                    <a:pt x="1132446" y="279408"/>
                  </a:lnTo>
                  <a:lnTo>
                    <a:pt x="1139236" y="275865"/>
                  </a:lnTo>
                  <a:lnTo>
                    <a:pt x="1141353" y="275334"/>
                  </a:lnTo>
                  <a:lnTo>
                    <a:pt x="1143059" y="275816"/>
                  </a:lnTo>
                  <a:lnTo>
                    <a:pt x="1149319" y="280172"/>
                  </a:lnTo>
                  <a:lnTo>
                    <a:pt x="1151643" y="280424"/>
                  </a:lnTo>
                  <a:lnTo>
                    <a:pt x="1155082" y="279868"/>
                  </a:lnTo>
                  <a:lnTo>
                    <a:pt x="1163948" y="276243"/>
                  </a:lnTo>
                  <a:lnTo>
                    <a:pt x="1169622" y="272847"/>
                  </a:lnTo>
                  <a:lnTo>
                    <a:pt x="1170473" y="271877"/>
                  </a:lnTo>
                  <a:lnTo>
                    <a:pt x="1170637" y="270757"/>
                  </a:lnTo>
                  <a:lnTo>
                    <a:pt x="1170591" y="269661"/>
                  </a:lnTo>
                  <a:lnTo>
                    <a:pt x="1170384" y="268834"/>
                  </a:lnTo>
                  <a:lnTo>
                    <a:pt x="1170233" y="267622"/>
                  </a:lnTo>
                  <a:lnTo>
                    <a:pt x="1170185" y="266616"/>
                  </a:lnTo>
                  <a:lnTo>
                    <a:pt x="1171197" y="265145"/>
                  </a:lnTo>
                  <a:lnTo>
                    <a:pt x="1173370" y="263945"/>
                  </a:lnTo>
                  <a:lnTo>
                    <a:pt x="1186085" y="259816"/>
                  </a:lnTo>
                  <a:lnTo>
                    <a:pt x="1188515" y="259562"/>
                  </a:lnTo>
                  <a:lnTo>
                    <a:pt x="1193924" y="266118"/>
                  </a:lnTo>
                  <a:lnTo>
                    <a:pt x="1198029" y="269328"/>
                  </a:lnTo>
                  <a:lnTo>
                    <a:pt x="1204907" y="271249"/>
                  </a:lnTo>
                  <a:lnTo>
                    <a:pt x="1208868" y="275785"/>
                  </a:lnTo>
                  <a:lnTo>
                    <a:pt x="1212424" y="280970"/>
                  </a:lnTo>
                  <a:lnTo>
                    <a:pt x="1217958" y="285009"/>
                  </a:lnTo>
                  <a:lnTo>
                    <a:pt x="1223646" y="286301"/>
                  </a:lnTo>
                  <a:lnTo>
                    <a:pt x="1242417" y="285087"/>
                  </a:lnTo>
                  <a:lnTo>
                    <a:pt x="1243161" y="283494"/>
                  </a:lnTo>
                  <a:lnTo>
                    <a:pt x="1250797" y="273408"/>
                  </a:lnTo>
                  <a:lnTo>
                    <a:pt x="1254183" y="271287"/>
                  </a:lnTo>
                  <a:lnTo>
                    <a:pt x="1257373" y="270231"/>
                  </a:lnTo>
                  <a:lnTo>
                    <a:pt x="1271902" y="270257"/>
                  </a:lnTo>
                  <a:lnTo>
                    <a:pt x="1279579" y="270621"/>
                  </a:lnTo>
                  <a:lnTo>
                    <a:pt x="1291815" y="275302"/>
                  </a:lnTo>
                  <a:lnTo>
                    <a:pt x="1340239" y="304718"/>
                  </a:lnTo>
                  <a:lnTo>
                    <a:pt x="1354285" y="309571"/>
                  </a:lnTo>
                  <a:lnTo>
                    <a:pt x="1365105" y="304999"/>
                  </a:lnTo>
                  <a:lnTo>
                    <a:pt x="1390443" y="303867"/>
                  </a:lnTo>
                  <a:lnTo>
                    <a:pt x="1402129" y="306884"/>
                  </a:lnTo>
                  <a:lnTo>
                    <a:pt x="1409628" y="316206"/>
                  </a:lnTo>
                  <a:lnTo>
                    <a:pt x="1410596" y="324299"/>
                  </a:lnTo>
                  <a:lnTo>
                    <a:pt x="1410740" y="333516"/>
                  </a:lnTo>
                  <a:lnTo>
                    <a:pt x="1412414" y="341089"/>
                  </a:lnTo>
                  <a:lnTo>
                    <a:pt x="1418026" y="344213"/>
                  </a:lnTo>
                  <a:lnTo>
                    <a:pt x="1424640" y="345734"/>
                  </a:lnTo>
                  <a:lnTo>
                    <a:pt x="1428651" y="349602"/>
                  </a:lnTo>
                  <a:lnTo>
                    <a:pt x="1435717" y="359745"/>
                  </a:lnTo>
                  <a:lnTo>
                    <a:pt x="1446690" y="368567"/>
                  </a:lnTo>
                  <a:lnTo>
                    <a:pt x="1477932" y="386474"/>
                  </a:lnTo>
                  <a:lnTo>
                    <a:pt x="1515846" y="421680"/>
                  </a:lnTo>
                  <a:lnTo>
                    <a:pt x="1525504" y="427819"/>
                  </a:lnTo>
                  <a:lnTo>
                    <a:pt x="1528817" y="431512"/>
                  </a:lnTo>
                  <a:lnTo>
                    <a:pt x="1532883" y="434224"/>
                  </a:lnTo>
                  <a:lnTo>
                    <a:pt x="1536388" y="431711"/>
                  </a:lnTo>
                  <a:lnTo>
                    <a:pt x="1539629" y="427545"/>
                  </a:lnTo>
                  <a:lnTo>
                    <a:pt x="1544964" y="423861"/>
                  </a:lnTo>
                  <a:lnTo>
                    <a:pt x="1547734" y="420703"/>
                  </a:lnTo>
                  <a:lnTo>
                    <a:pt x="1551249" y="417772"/>
                  </a:lnTo>
                  <a:lnTo>
                    <a:pt x="1555601" y="417049"/>
                  </a:lnTo>
                  <a:lnTo>
                    <a:pt x="1558488" y="418735"/>
                  </a:lnTo>
                  <a:lnTo>
                    <a:pt x="1560539" y="421803"/>
                  </a:lnTo>
                  <a:lnTo>
                    <a:pt x="1562544" y="425550"/>
                  </a:lnTo>
                  <a:lnTo>
                    <a:pt x="1565296" y="429394"/>
                  </a:lnTo>
                  <a:lnTo>
                    <a:pt x="1568890" y="435740"/>
                  </a:lnTo>
                  <a:lnTo>
                    <a:pt x="1571304" y="435981"/>
                  </a:lnTo>
                  <a:lnTo>
                    <a:pt x="1575755" y="431057"/>
                  </a:lnTo>
                  <a:lnTo>
                    <a:pt x="1579222" y="428716"/>
                  </a:lnTo>
                  <a:lnTo>
                    <a:pt x="1581871" y="431111"/>
                  </a:lnTo>
                  <a:lnTo>
                    <a:pt x="1584449" y="434952"/>
                  </a:lnTo>
                  <a:lnTo>
                    <a:pt x="1590019" y="438230"/>
                  </a:lnTo>
                  <a:lnTo>
                    <a:pt x="1592324" y="441337"/>
                  </a:lnTo>
                  <a:lnTo>
                    <a:pt x="1596408" y="448821"/>
                  </a:lnTo>
                  <a:lnTo>
                    <a:pt x="1596557" y="449094"/>
                  </a:lnTo>
                  <a:lnTo>
                    <a:pt x="1602313" y="459634"/>
                  </a:lnTo>
                  <a:lnTo>
                    <a:pt x="1615097" y="474405"/>
                  </a:lnTo>
                  <a:lnTo>
                    <a:pt x="1620823" y="477820"/>
                  </a:lnTo>
                  <a:lnTo>
                    <a:pt x="1628228" y="479058"/>
                  </a:lnTo>
                  <a:lnTo>
                    <a:pt x="1634598" y="477187"/>
                  </a:lnTo>
                  <a:lnTo>
                    <a:pt x="1645697" y="469166"/>
                  </a:lnTo>
                  <a:lnTo>
                    <a:pt x="1652917" y="467384"/>
                  </a:lnTo>
                  <a:lnTo>
                    <a:pt x="1660852" y="469800"/>
                  </a:lnTo>
                  <a:lnTo>
                    <a:pt x="1671234" y="480335"/>
                  </a:lnTo>
                  <a:lnTo>
                    <a:pt x="1677664" y="482666"/>
                  </a:lnTo>
                  <a:lnTo>
                    <a:pt x="1685584" y="483613"/>
                  </a:lnTo>
                  <a:lnTo>
                    <a:pt x="1702549" y="490090"/>
                  </a:lnTo>
                  <a:lnTo>
                    <a:pt x="1696161" y="508971"/>
                  </a:lnTo>
                  <a:lnTo>
                    <a:pt x="1692785" y="511520"/>
                  </a:lnTo>
                  <a:lnTo>
                    <a:pt x="1688305" y="511647"/>
                  </a:lnTo>
                  <a:lnTo>
                    <a:pt x="1685459" y="510464"/>
                  </a:lnTo>
                  <a:lnTo>
                    <a:pt x="1683533" y="510183"/>
                  </a:lnTo>
                  <a:lnTo>
                    <a:pt x="1680079" y="511089"/>
                  </a:lnTo>
                  <a:lnTo>
                    <a:pt x="1678272" y="512771"/>
                  </a:lnTo>
                  <a:lnTo>
                    <a:pt x="1677281" y="514337"/>
                  </a:lnTo>
                  <a:lnTo>
                    <a:pt x="1675651" y="519636"/>
                  </a:lnTo>
                  <a:lnTo>
                    <a:pt x="1675354" y="521222"/>
                  </a:lnTo>
                  <a:lnTo>
                    <a:pt x="1673919" y="532533"/>
                  </a:lnTo>
                  <a:lnTo>
                    <a:pt x="1673972" y="536182"/>
                  </a:lnTo>
                  <a:lnTo>
                    <a:pt x="1674105" y="537923"/>
                  </a:lnTo>
                  <a:lnTo>
                    <a:pt x="1674632" y="541048"/>
                  </a:lnTo>
                  <a:lnTo>
                    <a:pt x="1675528" y="543873"/>
                  </a:lnTo>
                  <a:lnTo>
                    <a:pt x="1676108" y="546937"/>
                  </a:lnTo>
                  <a:lnTo>
                    <a:pt x="1675479" y="547834"/>
                  </a:lnTo>
                  <a:lnTo>
                    <a:pt x="1674845" y="548286"/>
                  </a:lnTo>
                  <a:lnTo>
                    <a:pt x="1668331" y="548720"/>
                  </a:lnTo>
                  <a:lnTo>
                    <a:pt x="1665242" y="549429"/>
                  </a:lnTo>
                  <a:lnTo>
                    <a:pt x="1645500" y="568937"/>
                  </a:lnTo>
                  <a:lnTo>
                    <a:pt x="1644262" y="569635"/>
                  </a:lnTo>
                  <a:lnTo>
                    <a:pt x="1632218" y="573042"/>
                  </a:lnTo>
                  <a:lnTo>
                    <a:pt x="1611345" y="582315"/>
                  </a:lnTo>
                  <a:lnTo>
                    <a:pt x="1604233" y="582753"/>
                  </a:lnTo>
                  <a:lnTo>
                    <a:pt x="1601526" y="581573"/>
                  </a:lnTo>
                  <a:lnTo>
                    <a:pt x="1599553" y="582157"/>
                  </a:lnTo>
                  <a:lnTo>
                    <a:pt x="1597535" y="583452"/>
                  </a:lnTo>
                  <a:lnTo>
                    <a:pt x="1594622" y="586085"/>
                  </a:lnTo>
                  <a:lnTo>
                    <a:pt x="1592489" y="586818"/>
                  </a:lnTo>
                  <a:lnTo>
                    <a:pt x="1590831" y="586926"/>
                  </a:lnTo>
                  <a:lnTo>
                    <a:pt x="1589863" y="586494"/>
                  </a:lnTo>
                  <a:lnTo>
                    <a:pt x="1589055" y="585971"/>
                  </a:lnTo>
                  <a:lnTo>
                    <a:pt x="1588348" y="585004"/>
                  </a:lnTo>
                  <a:lnTo>
                    <a:pt x="1587693" y="583857"/>
                  </a:lnTo>
                  <a:lnTo>
                    <a:pt x="1587196" y="582445"/>
                  </a:lnTo>
                  <a:lnTo>
                    <a:pt x="1586487" y="581257"/>
                  </a:lnTo>
                  <a:lnTo>
                    <a:pt x="1585442" y="580293"/>
                  </a:lnTo>
                  <a:lnTo>
                    <a:pt x="1581089" y="578552"/>
                  </a:lnTo>
                  <a:lnTo>
                    <a:pt x="1580010" y="577706"/>
                  </a:lnTo>
                  <a:lnTo>
                    <a:pt x="1579142" y="576592"/>
                  </a:lnTo>
                  <a:lnTo>
                    <a:pt x="1578168" y="575568"/>
                  </a:lnTo>
                  <a:lnTo>
                    <a:pt x="1576982" y="574723"/>
                  </a:lnTo>
                  <a:lnTo>
                    <a:pt x="1560298" y="571749"/>
                  </a:lnTo>
                  <a:lnTo>
                    <a:pt x="1540079" y="573463"/>
                  </a:lnTo>
                  <a:lnTo>
                    <a:pt x="1537400" y="573016"/>
                  </a:lnTo>
                  <a:lnTo>
                    <a:pt x="1531165" y="569584"/>
                  </a:lnTo>
                  <a:lnTo>
                    <a:pt x="1520750" y="566955"/>
                  </a:lnTo>
                  <a:lnTo>
                    <a:pt x="1515079" y="566544"/>
                  </a:lnTo>
                  <a:lnTo>
                    <a:pt x="1508293" y="567292"/>
                  </a:lnTo>
                  <a:lnTo>
                    <a:pt x="1504119" y="569127"/>
                  </a:lnTo>
                  <a:lnTo>
                    <a:pt x="1503482" y="569738"/>
                  </a:lnTo>
                  <a:lnTo>
                    <a:pt x="1503218" y="570170"/>
                  </a:lnTo>
                  <a:lnTo>
                    <a:pt x="1502848" y="570764"/>
                  </a:lnTo>
                  <a:lnTo>
                    <a:pt x="1502376" y="571889"/>
                  </a:lnTo>
                  <a:lnTo>
                    <a:pt x="1501852" y="573341"/>
                  </a:lnTo>
                  <a:lnTo>
                    <a:pt x="1501491" y="575000"/>
                  </a:lnTo>
                  <a:lnTo>
                    <a:pt x="1501236" y="576701"/>
                  </a:lnTo>
                  <a:lnTo>
                    <a:pt x="1501142" y="578340"/>
                  </a:lnTo>
                  <a:lnTo>
                    <a:pt x="1501110" y="581207"/>
                  </a:lnTo>
                  <a:lnTo>
                    <a:pt x="1500957" y="582139"/>
                  </a:lnTo>
                  <a:lnTo>
                    <a:pt x="1500485" y="583340"/>
                  </a:lnTo>
                  <a:lnTo>
                    <a:pt x="1499690" y="584365"/>
                  </a:lnTo>
                  <a:lnTo>
                    <a:pt x="1493200" y="589570"/>
                  </a:lnTo>
                  <a:lnTo>
                    <a:pt x="1489862" y="594145"/>
                  </a:lnTo>
                  <a:lnTo>
                    <a:pt x="1483338" y="597664"/>
                  </a:lnTo>
                  <a:lnTo>
                    <a:pt x="1473828" y="600786"/>
                  </a:lnTo>
                  <a:lnTo>
                    <a:pt x="1468599" y="603568"/>
                  </a:lnTo>
                  <a:lnTo>
                    <a:pt x="1463982" y="604602"/>
                  </a:lnTo>
                  <a:lnTo>
                    <a:pt x="1449126" y="603934"/>
                  </a:lnTo>
                  <a:lnTo>
                    <a:pt x="1432853" y="605245"/>
                  </a:lnTo>
                  <a:lnTo>
                    <a:pt x="1421342" y="609849"/>
                  </a:lnTo>
                  <a:lnTo>
                    <a:pt x="1420172" y="611733"/>
                  </a:lnTo>
                  <a:lnTo>
                    <a:pt x="1420936" y="614670"/>
                  </a:lnTo>
                  <a:lnTo>
                    <a:pt x="1420837" y="616649"/>
                  </a:lnTo>
                  <a:lnTo>
                    <a:pt x="1419938" y="619371"/>
                  </a:lnTo>
                  <a:lnTo>
                    <a:pt x="1419572" y="621412"/>
                  </a:lnTo>
                  <a:lnTo>
                    <a:pt x="1419687" y="623126"/>
                  </a:lnTo>
                  <a:lnTo>
                    <a:pt x="1420451" y="626078"/>
                  </a:lnTo>
                  <a:lnTo>
                    <a:pt x="1420725" y="627656"/>
                  </a:lnTo>
                  <a:lnTo>
                    <a:pt x="1420787" y="629340"/>
                  </a:lnTo>
                  <a:lnTo>
                    <a:pt x="1420794" y="631027"/>
                  </a:lnTo>
                  <a:lnTo>
                    <a:pt x="1419852" y="636127"/>
                  </a:lnTo>
                  <a:lnTo>
                    <a:pt x="1419645" y="637814"/>
                  </a:lnTo>
                  <a:lnTo>
                    <a:pt x="1419706" y="639526"/>
                  </a:lnTo>
                  <a:lnTo>
                    <a:pt x="1420089" y="641164"/>
                  </a:lnTo>
                  <a:lnTo>
                    <a:pt x="1420576" y="642271"/>
                  </a:lnTo>
                  <a:lnTo>
                    <a:pt x="1422089" y="644746"/>
                  </a:lnTo>
                  <a:lnTo>
                    <a:pt x="1425778" y="653684"/>
                  </a:lnTo>
                  <a:lnTo>
                    <a:pt x="1427343" y="655568"/>
                  </a:lnTo>
                  <a:lnTo>
                    <a:pt x="1431837" y="660126"/>
                  </a:lnTo>
                  <a:lnTo>
                    <a:pt x="1432596" y="661512"/>
                  </a:lnTo>
                  <a:lnTo>
                    <a:pt x="1432939" y="665840"/>
                  </a:lnTo>
                  <a:lnTo>
                    <a:pt x="1433440" y="669428"/>
                  </a:lnTo>
                  <a:lnTo>
                    <a:pt x="1435137" y="676069"/>
                  </a:lnTo>
                  <a:lnTo>
                    <a:pt x="1436869" y="678556"/>
                  </a:lnTo>
                  <a:lnTo>
                    <a:pt x="1438701" y="679714"/>
                  </a:lnTo>
                  <a:lnTo>
                    <a:pt x="1442353" y="679695"/>
                  </a:lnTo>
                  <a:lnTo>
                    <a:pt x="1444777" y="680982"/>
                  </a:lnTo>
                  <a:lnTo>
                    <a:pt x="1447635" y="682978"/>
                  </a:lnTo>
                  <a:lnTo>
                    <a:pt x="1451187" y="690345"/>
                  </a:lnTo>
                  <a:lnTo>
                    <a:pt x="1464460" y="716538"/>
                  </a:lnTo>
                  <a:lnTo>
                    <a:pt x="1476703" y="734724"/>
                  </a:lnTo>
                  <a:lnTo>
                    <a:pt x="1479630" y="737719"/>
                  </a:lnTo>
                  <a:lnTo>
                    <a:pt x="1481573" y="738445"/>
                  </a:lnTo>
                  <a:lnTo>
                    <a:pt x="1482808" y="737905"/>
                  </a:lnTo>
                  <a:lnTo>
                    <a:pt x="1486711" y="734064"/>
                  </a:lnTo>
                  <a:lnTo>
                    <a:pt x="1487890" y="733319"/>
                  </a:lnTo>
                  <a:lnTo>
                    <a:pt x="1489663" y="732892"/>
                  </a:lnTo>
                  <a:lnTo>
                    <a:pt x="1491782" y="733112"/>
                  </a:lnTo>
                  <a:lnTo>
                    <a:pt x="1495293" y="734683"/>
                  </a:lnTo>
                  <a:lnTo>
                    <a:pt x="1496489" y="736418"/>
                  </a:lnTo>
                  <a:lnTo>
                    <a:pt x="1496826" y="738189"/>
                  </a:lnTo>
                  <a:lnTo>
                    <a:pt x="1496353" y="739669"/>
                  </a:lnTo>
                  <a:lnTo>
                    <a:pt x="1495662" y="740975"/>
                  </a:lnTo>
                  <a:lnTo>
                    <a:pt x="1493955" y="743249"/>
                  </a:lnTo>
                  <a:lnTo>
                    <a:pt x="1488221" y="749628"/>
                  </a:lnTo>
                  <a:lnTo>
                    <a:pt x="1487422" y="750846"/>
                  </a:lnTo>
                  <a:lnTo>
                    <a:pt x="1486731" y="752120"/>
                  </a:lnTo>
                  <a:lnTo>
                    <a:pt x="1486310" y="753602"/>
                  </a:lnTo>
                  <a:lnTo>
                    <a:pt x="1486106" y="755170"/>
                  </a:lnTo>
                  <a:lnTo>
                    <a:pt x="1485953" y="764139"/>
                  </a:lnTo>
                  <a:lnTo>
                    <a:pt x="1486189" y="766989"/>
                  </a:lnTo>
                  <a:lnTo>
                    <a:pt x="1487142" y="772242"/>
                  </a:lnTo>
                  <a:lnTo>
                    <a:pt x="1487916" y="774957"/>
                  </a:lnTo>
                  <a:lnTo>
                    <a:pt x="1488757" y="776960"/>
                  </a:lnTo>
                  <a:lnTo>
                    <a:pt x="1489520" y="778152"/>
                  </a:lnTo>
                  <a:lnTo>
                    <a:pt x="1491261" y="780252"/>
                  </a:lnTo>
                  <a:lnTo>
                    <a:pt x="1492292" y="781176"/>
                  </a:lnTo>
                  <a:lnTo>
                    <a:pt x="1493217" y="782234"/>
                  </a:lnTo>
                  <a:lnTo>
                    <a:pt x="1502990" y="797720"/>
                  </a:lnTo>
                  <a:lnTo>
                    <a:pt x="1504908" y="801370"/>
                  </a:lnTo>
                  <a:lnTo>
                    <a:pt x="1505683" y="803906"/>
                  </a:lnTo>
                  <a:lnTo>
                    <a:pt x="1504716" y="804533"/>
                  </a:lnTo>
                  <a:lnTo>
                    <a:pt x="1503151" y="804634"/>
                  </a:lnTo>
                  <a:lnTo>
                    <a:pt x="1496717" y="803203"/>
                  </a:lnTo>
                  <a:lnTo>
                    <a:pt x="1495097" y="803156"/>
                  </a:lnTo>
                  <a:lnTo>
                    <a:pt x="1493533" y="803434"/>
                  </a:lnTo>
                  <a:lnTo>
                    <a:pt x="1492080" y="803889"/>
                  </a:lnTo>
                  <a:lnTo>
                    <a:pt x="1489642" y="805220"/>
                  </a:lnTo>
                  <a:lnTo>
                    <a:pt x="1488569" y="806159"/>
                  </a:lnTo>
                  <a:lnTo>
                    <a:pt x="1487713" y="807288"/>
                  </a:lnTo>
                  <a:lnTo>
                    <a:pt x="1487129" y="808593"/>
                  </a:lnTo>
                  <a:lnTo>
                    <a:pt x="1486760" y="809954"/>
                  </a:lnTo>
                  <a:lnTo>
                    <a:pt x="1486613" y="812023"/>
                  </a:lnTo>
                  <a:lnTo>
                    <a:pt x="1486402" y="812795"/>
                  </a:lnTo>
                  <a:lnTo>
                    <a:pt x="1486083" y="813506"/>
                  </a:lnTo>
                  <a:lnTo>
                    <a:pt x="1485389" y="814663"/>
                  </a:lnTo>
                  <a:lnTo>
                    <a:pt x="1484754" y="816469"/>
                  </a:lnTo>
                  <a:lnTo>
                    <a:pt x="1484444" y="818570"/>
                  </a:lnTo>
                  <a:lnTo>
                    <a:pt x="1484000" y="824662"/>
                  </a:lnTo>
                  <a:lnTo>
                    <a:pt x="1509241" y="858017"/>
                  </a:lnTo>
                  <a:lnTo>
                    <a:pt x="1510877" y="859630"/>
                  </a:lnTo>
                  <a:lnTo>
                    <a:pt x="1512799" y="860945"/>
                  </a:lnTo>
                  <a:lnTo>
                    <a:pt x="1514048" y="861555"/>
                  </a:lnTo>
                  <a:lnTo>
                    <a:pt x="1518658" y="862877"/>
                  </a:lnTo>
                  <a:lnTo>
                    <a:pt x="1528976" y="871420"/>
                  </a:lnTo>
                  <a:lnTo>
                    <a:pt x="1530075" y="873243"/>
                  </a:lnTo>
                  <a:lnTo>
                    <a:pt x="1531125" y="875732"/>
                  </a:lnTo>
                  <a:lnTo>
                    <a:pt x="1530800" y="877818"/>
                  </a:lnTo>
                  <a:lnTo>
                    <a:pt x="1530278" y="879994"/>
                  </a:lnTo>
                  <a:lnTo>
                    <a:pt x="1529840" y="883588"/>
                  </a:lnTo>
                  <a:lnTo>
                    <a:pt x="1529023" y="885177"/>
                  </a:lnTo>
                  <a:lnTo>
                    <a:pt x="1528004" y="886250"/>
                  </a:lnTo>
                  <a:lnTo>
                    <a:pt x="1522169" y="887940"/>
                  </a:lnTo>
                  <a:lnTo>
                    <a:pt x="1512377" y="889289"/>
                  </a:lnTo>
                  <a:lnTo>
                    <a:pt x="1508687" y="890708"/>
                  </a:lnTo>
                  <a:lnTo>
                    <a:pt x="1506261" y="892204"/>
                  </a:lnTo>
                  <a:lnTo>
                    <a:pt x="1505508" y="892919"/>
                  </a:lnTo>
                  <a:lnTo>
                    <a:pt x="1505518" y="894160"/>
                  </a:lnTo>
                  <a:lnTo>
                    <a:pt x="1505798" y="895399"/>
                  </a:lnTo>
                  <a:lnTo>
                    <a:pt x="1506090" y="898146"/>
                  </a:lnTo>
                  <a:lnTo>
                    <a:pt x="1506428" y="899799"/>
                  </a:lnTo>
                  <a:lnTo>
                    <a:pt x="1506869" y="900712"/>
                  </a:lnTo>
                  <a:lnTo>
                    <a:pt x="1507904" y="901367"/>
                  </a:lnTo>
                  <a:lnTo>
                    <a:pt x="1510675" y="902425"/>
                  </a:lnTo>
                  <a:lnTo>
                    <a:pt x="1513090" y="903913"/>
                  </a:lnTo>
                  <a:lnTo>
                    <a:pt x="1513856" y="904778"/>
                  </a:lnTo>
                  <a:lnTo>
                    <a:pt x="1514241" y="905471"/>
                  </a:lnTo>
                  <a:lnTo>
                    <a:pt x="1514522" y="906679"/>
                  </a:lnTo>
                  <a:lnTo>
                    <a:pt x="1514695" y="908008"/>
                  </a:lnTo>
                  <a:lnTo>
                    <a:pt x="1515030" y="909247"/>
                  </a:lnTo>
                  <a:lnTo>
                    <a:pt x="1515525" y="910129"/>
                  </a:lnTo>
                  <a:lnTo>
                    <a:pt x="1516565" y="911303"/>
                  </a:lnTo>
                  <a:lnTo>
                    <a:pt x="1517720" y="913420"/>
                  </a:lnTo>
                  <a:lnTo>
                    <a:pt x="1517733" y="915002"/>
                  </a:lnTo>
                  <a:lnTo>
                    <a:pt x="1517148" y="916338"/>
                  </a:lnTo>
                  <a:lnTo>
                    <a:pt x="1513324" y="919604"/>
                  </a:lnTo>
                  <a:lnTo>
                    <a:pt x="1511481" y="921924"/>
                  </a:lnTo>
                  <a:lnTo>
                    <a:pt x="1510948" y="923080"/>
                  </a:lnTo>
                  <a:lnTo>
                    <a:pt x="1511175" y="924379"/>
                  </a:lnTo>
                  <a:lnTo>
                    <a:pt x="1515589" y="931349"/>
                  </a:lnTo>
                  <a:lnTo>
                    <a:pt x="1517778" y="933635"/>
                  </a:lnTo>
                  <a:lnTo>
                    <a:pt x="1519198" y="934836"/>
                  </a:lnTo>
                  <a:lnTo>
                    <a:pt x="1520852" y="937984"/>
                  </a:lnTo>
                  <a:lnTo>
                    <a:pt x="1521729" y="938951"/>
                  </a:lnTo>
                  <a:lnTo>
                    <a:pt x="1522925" y="939267"/>
                  </a:lnTo>
                  <a:lnTo>
                    <a:pt x="1525686" y="938445"/>
                  </a:lnTo>
                  <a:lnTo>
                    <a:pt x="1527374" y="939111"/>
                  </a:lnTo>
                  <a:lnTo>
                    <a:pt x="1527931" y="940762"/>
                  </a:lnTo>
                  <a:lnTo>
                    <a:pt x="1527806" y="945137"/>
                  </a:lnTo>
                  <a:lnTo>
                    <a:pt x="1528156" y="947971"/>
                  </a:lnTo>
                  <a:lnTo>
                    <a:pt x="1528493" y="949237"/>
                  </a:lnTo>
                  <a:lnTo>
                    <a:pt x="1529434" y="949334"/>
                  </a:lnTo>
                  <a:lnTo>
                    <a:pt x="1530187" y="948455"/>
                  </a:lnTo>
                  <a:lnTo>
                    <a:pt x="1530865" y="947356"/>
                  </a:lnTo>
                  <a:lnTo>
                    <a:pt x="1531610" y="945635"/>
                  </a:lnTo>
                  <a:lnTo>
                    <a:pt x="1531895" y="945161"/>
                  </a:lnTo>
                  <a:lnTo>
                    <a:pt x="1532652" y="944858"/>
                  </a:lnTo>
                  <a:lnTo>
                    <a:pt x="1533631" y="945026"/>
                  </a:lnTo>
                  <a:lnTo>
                    <a:pt x="1535225" y="947200"/>
                  </a:lnTo>
                  <a:lnTo>
                    <a:pt x="1535785" y="949189"/>
                  </a:lnTo>
                  <a:lnTo>
                    <a:pt x="1536075" y="951227"/>
                  </a:lnTo>
                  <a:lnTo>
                    <a:pt x="1536068" y="956591"/>
                  </a:lnTo>
                  <a:lnTo>
                    <a:pt x="1535811" y="958247"/>
                  </a:lnTo>
                  <a:lnTo>
                    <a:pt x="1535336" y="959789"/>
                  </a:lnTo>
                  <a:lnTo>
                    <a:pt x="1534642" y="961111"/>
                  </a:lnTo>
                  <a:lnTo>
                    <a:pt x="1533728" y="962166"/>
                  </a:lnTo>
                  <a:lnTo>
                    <a:pt x="1531548" y="963472"/>
                  </a:lnTo>
                  <a:lnTo>
                    <a:pt x="1526614" y="964474"/>
                  </a:lnTo>
                  <a:lnTo>
                    <a:pt x="1519470" y="967741"/>
                  </a:lnTo>
                  <a:lnTo>
                    <a:pt x="1518338" y="968815"/>
                  </a:lnTo>
                  <a:lnTo>
                    <a:pt x="1516561" y="970823"/>
                  </a:lnTo>
                  <a:lnTo>
                    <a:pt x="1513683" y="977747"/>
                  </a:lnTo>
                  <a:lnTo>
                    <a:pt x="1513212" y="980069"/>
                  </a:lnTo>
                  <a:lnTo>
                    <a:pt x="1513226" y="981858"/>
                  </a:lnTo>
                  <a:lnTo>
                    <a:pt x="1514445" y="984641"/>
                  </a:lnTo>
                  <a:lnTo>
                    <a:pt x="1515272" y="986142"/>
                  </a:lnTo>
                  <a:lnTo>
                    <a:pt x="1516042" y="987170"/>
                  </a:lnTo>
                  <a:lnTo>
                    <a:pt x="1517028" y="988137"/>
                  </a:lnTo>
                  <a:lnTo>
                    <a:pt x="1518176" y="988926"/>
                  </a:lnTo>
                  <a:lnTo>
                    <a:pt x="1519541" y="989550"/>
                  </a:lnTo>
                  <a:lnTo>
                    <a:pt x="1521120" y="989818"/>
                  </a:lnTo>
                  <a:lnTo>
                    <a:pt x="1522641" y="989629"/>
                  </a:lnTo>
                  <a:lnTo>
                    <a:pt x="1524225" y="990442"/>
                  </a:lnTo>
                  <a:lnTo>
                    <a:pt x="1525600" y="992323"/>
                  </a:lnTo>
                  <a:lnTo>
                    <a:pt x="1526902" y="998252"/>
                  </a:lnTo>
                  <a:lnTo>
                    <a:pt x="1526927" y="1001208"/>
                  </a:lnTo>
                  <a:lnTo>
                    <a:pt x="1526457" y="1003487"/>
                  </a:lnTo>
                  <a:lnTo>
                    <a:pt x="1523617" y="1008741"/>
                  </a:lnTo>
                  <a:lnTo>
                    <a:pt x="1521896" y="1011163"/>
                  </a:lnTo>
                  <a:lnTo>
                    <a:pt x="1520118" y="1013351"/>
                  </a:lnTo>
                  <a:lnTo>
                    <a:pt x="1511613" y="1020719"/>
                  </a:lnTo>
                  <a:lnTo>
                    <a:pt x="1504296" y="1024973"/>
                  </a:lnTo>
                  <a:lnTo>
                    <a:pt x="1492109" y="1028932"/>
                  </a:lnTo>
                  <a:lnTo>
                    <a:pt x="1489831" y="1030354"/>
                  </a:lnTo>
                  <a:lnTo>
                    <a:pt x="1488862" y="1031868"/>
                  </a:lnTo>
                  <a:lnTo>
                    <a:pt x="1488491" y="1033450"/>
                  </a:lnTo>
                  <a:lnTo>
                    <a:pt x="1488772" y="1034661"/>
                  </a:lnTo>
                  <a:lnTo>
                    <a:pt x="1489104" y="1035337"/>
                  </a:lnTo>
                  <a:lnTo>
                    <a:pt x="1489927" y="1036160"/>
                  </a:lnTo>
                  <a:lnTo>
                    <a:pt x="1495369" y="1040288"/>
                  </a:lnTo>
                  <a:lnTo>
                    <a:pt x="1496137" y="1041081"/>
                  </a:lnTo>
                  <a:lnTo>
                    <a:pt x="1496419" y="1042408"/>
                  </a:lnTo>
                  <a:lnTo>
                    <a:pt x="1496654" y="1044771"/>
                  </a:lnTo>
                  <a:lnTo>
                    <a:pt x="1496416" y="1049441"/>
                  </a:lnTo>
                  <a:lnTo>
                    <a:pt x="1495889" y="1051928"/>
                  </a:lnTo>
                  <a:lnTo>
                    <a:pt x="1495030" y="1053738"/>
                  </a:lnTo>
                  <a:lnTo>
                    <a:pt x="1494001" y="1054662"/>
                  </a:lnTo>
                  <a:lnTo>
                    <a:pt x="1492625" y="1055381"/>
                  </a:lnTo>
                  <a:lnTo>
                    <a:pt x="1491392" y="1055743"/>
                  </a:lnTo>
                  <a:lnTo>
                    <a:pt x="1487886" y="1055916"/>
                  </a:lnTo>
                  <a:lnTo>
                    <a:pt x="1470529" y="1055557"/>
                  </a:lnTo>
                  <a:lnTo>
                    <a:pt x="1463503" y="1056664"/>
                  </a:lnTo>
                  <a:lnTo>
                    <a:pt x="1454420" y="1060382"/>
                  </a:lnTo>
                  <a:lnTo>
                    <a:pt x="1407693" y="1060616"/>
                  </a:lnTo>
                  <a:lnTo>
                    <a:pt x="1387783" y="1063833"/>
                  </a:lnTo>
                  <a:lnTo>
                    <a:pt x="1384841" y="1065054"/>
                  </a:lnTo>
                  <a:lnTo>
                    <a:pt x="1384354" y="1066384"/>
                  </a:lnTo>
                  <a:lnTo>
                    <a:pt x="1384413" y="1067863"/>
                  </a:lnTo>
                  <a:lnTo>
                    <a:pt x="1384690" y="1069398"/>
                  </a:lnTo>
                  <a:lnTo>
                    <a:pt x="1384749" y="1070905"/>
                  </a:lnTo>
                  <a:lnTo>
                    <a:pt x="1384427" y="1072383"/>
                  </a:lnTo>
                  <a:lnTo>
                    <a:pt x="1381653" y="1075435"/>
                  </a:lnTo>
                  <a:lnTo>
                    <a:pt x="1378772" y="1079286"/>
                  </a:lnTo>
                  <a:lnTo>
                    <a:pt x="1374035" y="1083435"/>
                  </a:lnTo>
                  <a:lnTo>
                    <a:pt x="1371728" y="1084416"/>
                  </a:lnTo>
                  <a:lnTo>
                    <a:pt x="1369709" y="1084776"/>
                  </a:lnTo>
                  <a:lnTo>
                    <a:pt x="1359392" y="1083586"/>
                  </a:lnTo>
                  <a:lnTo>
                    <a:pt x="1357210" y="1084419"/>
                  </a:lnTo>
                  <a:lnTo>
                    <a:pt x="1355903" y="1085601"/>
                  </a:lnTo>
                  <a:lnTo>
                    <a:pt x="1355742" y="1087096"/>
                  </a:lnTo>
                  <a:lnTo>
                    <a:pt x="1355907" y="1088263"/>
                  </a:lnTo>
                  <a:lnTo>
                    <a:pt x="1356072" y="1088793"/>
                  </a:lnTo>
                  <a:lnTo>
                    <a:pt x="1356291" y="1089296"/>
                  </a:lnTo>
                  <a:lnTo>
                    <a:pt x="1356839" y="1090286"/>
                  </a:lnTo>
                  <a:lnTo>
                    <a:pt x="1361602" y="1096821"/>
                  </a:lnTo>
                  <a:lnTo>
                    <a:pt x="1362150" y="1097854"/>
                  </a:lnTo>
                  <a:lnTo>
                    <a:pt x="1362425" y="1098770"/>
                  </a:lnTo>
                  <a:lnTo>
                    <a:pt x="1363034" y="1103114"/>
                  </a:lnTo>
                  <a:lnTo>
                    <a:pt x="1371893" y="1107527"/>
                  </a:lnTo>
                  <a:lnTo>
                    <a:pt x="1373043" y="1108868"/>
                  </a:lnTo>
                  <a:lnTo>
                    <a:pt x="1375201" y="1112157"/>
                  </a:lnTo>
                  <a:lnTo>
                    <a:pt x="1376842" y="1113291"/>
                  </a:lnTo>
                  <a:lnTo>
                    <a:pt x="1378756" y="1113655"/>
                  </a:lnTo>
                  <a:lnTo>
                    <a:pt x="1381267" y="1112924"/>
                  </a:lnTo>
                  <a:lnTo>
                    <a:pt x="1382196" y="1113054"/>
                  </a:lnTo>
                  <a:lnTo>
                    <a:pt x="1382527" y="1113969"/>
                  </a:lnTo>
                  <a:lnTo>
                    <a:pt x="1382148" y="1115271"/>
                  </a:lnTo>
                  <a:lnTo>
                    <a:pt x="1381222" y="1116279"/>
                  </a:lnTo>
                  <a:lnTo>
                    <a:pt x="1375982" y="1118658"/>
                  </a:lnTo>
                  <a:lnTo>
                    <a:pt x="1374837" y="1119429"/>
                  </a:lnTo>
                  <a:lnTo>
                    <a:pt x="1372912" y="1121798"/>
                  </a:lnTo>
                  <a:lnTo>
                    <a:pt x="1371832" y="1127061"/>
                  </a:lnTo>
                  <a:lnTo>
                    <a:pt x="1371134" y="1132619"/>
                  </a:lnTo>
                  <a:lnTo>
                    <a:pt x="1371300" y="1133415"/>
                  </a:lnTo>
                  <a:lnTo>
                    <a:pt x="1371850" y="1134803"/>
                  </a:lnTo>
                  <a:lnTo>
                    <a:pt x="1377785" y="1138809"/>
                  </a:lnTo>
                  <a:lnTo>
                    <a:pt x="1378992" y="1140016"/>
                  </a:lnTo>
                  <a:lnTo>
                    <a:pt x="1380038" y="1142762"/>
                  </a:lnTo>
                  <a:lnTo>
                    <a:pt x="1381102" y="1151446"/>
                  </a:lnTo>
                  <a:lnTo>
                    <a:pt x="1381055" y="1154254"/>
                  </a:lnTo>
                  <a:lnTo>
                    <a:pt x="1380676" y="1156028"/>
                  </a:lnTo>
                  <a:lnTo>
                    <a:pt x="1380186" y="1156770"/>
                  </a:lnTo>
                  <a:lnTo>
                    <a:pt x="1379423" y="1157688"/>
                  </a:lnTo>
                  <a:lnTo>
                    <a:pt x="1378714" y="1158842"/>
                  </a:lnTo>
                  <a:lnTo>
                    <a:pt x="1377518" y="1161696"/>
                  </a:lnTo>
                  <a:lnTo>
                    <a:pt x="1376754" y="1162955"/>
                  </a:lnTo>
                  <a:lnTo>
                    <a:pt x="1375716" y="1163830"/>
                  </a:lnTo>
                  <a:lnTo>
                    <a:pt x="1373019" y="1164945"/>
                  </a:lnTo>
                  <a:lnTo>
                    <a:pt x="1371707" y="1165983"/>
                  </a:lnTo>
                  <a:lnTo>
                    <a:pt x="1370506" y="1167493"/>
                  </a:lnTo>
                  <a:lnTo>
                    <a:pt x="1369308" y="1170185"/>
                  </a:lnTo>
                  <a:lnTo>
                    <a:pt x="1368161" y="1171635"/>
                  </a:lnTo>
                  <a:lnTo>
                    <a:pt x="1366850" y="1172643"/>
                  </a:lnTo>
                  <a:lnTo>
                    <a:pt x="1362089" y="1174693"/>
                  </a:lnTo>
                  <a:lnTo>
                    <a:pt x="1360340" y="1176557"/>
                  </a:lnTo>
                  <a:lnTo>
                    <a:pt x="1359632" y="1178184"/>
                  </a:lnTo>
                  <a:lnTo>
                    <a:pt x="1359648" y="1186548"/>
                  </a:lnTo>
                  <a:lnTo>
                    <a:pt x="1358854" y="1200883"/>
                  </a:lnTo>
                  <a:lnTo>
                    <a:pt x="1359023" y="1203631"/>
                  </a:lnTo>
                  <a:lnTo>
                    <a:pt x="1359244" y="1204074"/>
                  </a:lnTo>
                  <a:lnTo>
                    <a:pt x="1359631" y="1205787"/>
                  </a:lnTo>
                  <a:lnTo>
                    <a:pt x="1360522" y="1212730"/>
                  </a:lnTo>
                  <a:lnTo>
                    <a:pt x="1361020" y="1215122"/>
                  </a:lnTo>
                  <a:lnTo>
                    <a:pt x="1361517" y="1216482"/>
                  </a:lnTo>
                  <a:lnTo>
                    <a:pt x="1363331" y="1218104"/>
                  </a:lnTo>
                  <a:lnTo>
                    <a:pt x="1365145" y="1220168"/>
                  </a:lnTo>
                  <a:lnTo>
                    <a:pt x="1365916" y="1221318"/>
                  </a:lnTo>
                  <a:lnTo>
                    <a:pt x="1367786" y="1223413"/>
                  </a:lnTo>
                  <a:lnTo>
                    <a:pt x="1369985" y="1225151"/>
                  </a:lnTo>
                  <a:lnTo>
                    <a:pt x="1372458" y="1226683"/>
                  </a:lnTo>
                  <a:lnTo>
                    <a:pt x="1373558" y="1227538"/>
                  </a:lnTo>
                  <a:lnTo>
                    <a:pt x="1374623" y="1229248"/>
                  </a:lnTo>
                  <a:lnTo>
                    <a:pt x="1375452" y="1231492"/>
                  </a:lnTo>
                  <a:lnTo>
                    <a:pt x="1376785" y="1237458"/>
                  </a:lnTo>
                  <a:lnTo>
                    <a:pt x="1377448" y="1239053"/>
                  </a:lnTo>
                  <a:lnTo>
                    <a:pt x="1380314" y="1243064"/>
                  </a:lnTo>
                  <a:lnTo>
                    <a:pt x="1382472" y="1248791"/>
                  </a:lnTo>
                  <a:lnTo>
                    <a:pt x="1383243" y="1249646"/>
                  </a:lnTo>
                  <a:lnTo>
                    <a:pt x="1387428" y="1253166"/>
                  </a:lnTo>
                  <a:lnTo>
                    <a:pt x="1388477" y="1254686"/>
                  </a:lnTo>
                  <a:lnTo>
                    <a:pt x="1389527" y="1256838"/>
                  </a:lnTo>
                  <a:lnTo>
                    <a:pt x="1391027" y="1261947"/>
                  </a:lnTo>
                  <a:lnTo>
                    <a:pt x="1391366" y="1264989"/>
                  </a:lnTo>
                  <a:lnTo>
                    <a:pt x="1391353" y="1278201"/>
                  </a:lnTo>
                  <a:lnTo>
                    <a:pt x="1401555" y="1296756"/>
                  </a:lnTo>
                  <a:lnTo>
                    <a:pt x="1384288" y="1306888"/>
                  </a:lnTo>
                  <a:lnTo>
                    <a:pt x="1378087" y="1314175"/>
                  </a:lnTo>
                  <a:lnTo>
                    <a:pt x="1377486" y="1316364"/>
                  </a:lnTo>
                  <a:lnTo>
                    <a:pt x="1377325" y="1317635"/>
                  </a:lnTo>
                  <a:lnTo>
                    <a:pt x="1377878" y="1318669"/>
                  </a:lnTo>
                  <a:lnTo>
                    <a:pt x="1379426" y="1320941"/>
                  </a:lnTo>
                  <a:lnTo>
                    <a:pt x="1381475" y="1324718"/>
                  </a:lnTo>
                  <a:lnTo>
                    <a:pt x="1384956" y="1328668"/>
                  </a:lnTo>
                  <a:lnTo>
                    <a:pt x="1385564" y="1329152"/>
                  </a:lnTo>
                  <a:lnTo>
                    <a:pt x="1386229" y="1330614"/>
                  </a:lnTo>
                  <a:lnTo>
                    <a:pt x="1386677" y="1332799"/>
                  </a:lnTo>
                  <a:lnTo>
                    <a:pt x="1385975" y="1337738"/>
                  </a:lnTo>
                  <a:lnTo>
                    <a:pt x="1384768" y="1339633"/>
                  </a:lnTo>
                  <a:lnTo>
                    <a:pt x="1383117" y="1340405"/>
                  </a:lnTo>
                  <a:lnTo>
                    <a:pt x="1381793" y="1339833"/>
                  </a:lnTo>
                  <a:lnTo>
                    <a:pt x="1380633" y="1339038"/>
                  </a:lnTo>
                  <a:lnTo>
                    <a:pt x="1375658" y="1333553"/>
                  </a:lnTo>
                  <a:lnTo>
                    <a:pt x="1373545" y="1333397"/>
                  </a:lnTo>
                  <a:lnTo>
                    <a:pt x="1370681" y="1333906"/>
                  </a:lnTo>
                  <a:lnTo>
                    <a:pt x="1353485" y="1342600"/>
                  </a:lnTo>
                  <a:lnTo>
                    <a:pt x="1351887" y="1343076"/>
                  </a:lnTo>
                  <a:lnTo>
                    <a:pt x="1340918" y="1343772"/>
                  </a:lnTo>
                  <a:lnTo>
                    <a:pt x="1336507" y="1343273"/>
                  </a:lnTo>
                  <a:lnTo>
                    <a:pt x="1323915" y="1332748"/>
                  </a:lnTo>
                  <a:lnTo>
                    <a:pt x="1306926" y="1323605"/>
                  </a:lnTo>
                  <a:lnTo>
                    <a:pt x="1303621" y="1322939"/>
                  </a:lnTo>
                  <a:lnTo>
                    <a:pt x="1300977" y="1324105"/>
                  </a:lnTo>
                  <a:lnTo>
                    <a:pt x="1296074" y="1325168"/>
                  </a:lnTo>
                  <a:lnTo>
                    <a:pt x="1290657" y="1325254"/>
                  </a:lnTo>
                  <a:lnTo>
                    <a:pt x="1288233" y="1325844"/>
                  </a:lnTo>
                  <a:lnTo>
                    <a:pt x="1286965" y="1326434"/>
                  </a:lnTo>
                  <a:lnTo>
                    <a:pt x="1286689" y="1327409"/>
                  </a:lnTo>
                  <a:lnTo>
                    <a:pt x="1286688" y="1328235"/>
                  </a:lnTo>
                  <a:lnTo>
                    <a:pt x="1286743" y="1328709"/>
                  </a:lnTo>
                  <a:lnTo>
                    <a:pt x="1286963" y="1329180"/>
                  </a:lnTo>
                  <a:lnTo>
                    <a:pt x="1288008" y="1330837"/>
                  </a:lnTo>
                  <a:lnTo>
                    <a:pt x="1288283" y="1331562"/>
                  </a:lnTo>
                  <a:lnTo>
                    <a:pt x="1288558" y="1332760"/>
                  </a:lnTo>
                  <a:lnTo>
                    <a:pt x="1288611" y="1334296"/>
                  </a:lnTo>
                  <a:lnTo>
                    <a:pt x="1288058" y="1337546"/>
                  </a:lnTo>
                  <a:lnTo>
                    <a:pt x="1287118" y="1340767"/>
                  </a:lnTo>
                  <a:lnTo>
                    <a:pt x="1283305" y="1351196"/>
                  </a:lnTo>
                  <a:lnTo>
                    <a:pt x="1280820" y="1354651"/>
                  </a:lnTo>
                  <a:lnTo>
                    <a:pt x="1275023" y="1358898"/>
                  </a:lnTo>
                  <a:lnTo>
                    <a:pt x="1273900" y="1360612"/>
                  </a:lnTo>
                  <a:lnTo>
                    <a:pt x="1273566" y="1362326"/>
                  </a:lnTo>
                  <a:lnTo>
                    <a:pt x="1272792" y="1363328"/>
                  </a:lnTo>
                  <a:lnTo>
                    <a:pt x="1271798" y="1364125"/>
                  </a:lnTo>
                  <a:lnTo>
                    <a:pt x="1268762" y="1365570"/>
                  </a:lnTo>
                  <a:lnTo>
                    <a:pt x="1262576" y="1369401"/>
                  </a:lnTo>
                  <a:lnTo>
                    <a:pt x="1260862" y="1371304"/>
                  </a:lnTo>
                  <a:lnTo>
                    <a:pt x="1259810" y="1373089"/>
                  </a:lnTo>
                  <a:lnTo>
                    <a:pt x="1259364" y="1375497"/>
                  </a:lnTo>
                  <a:lnTo>
                    <a:pt x="1258308" y="1379145"/>
                  </a:lnTo>
                  <a:lnTo>
                    <a:pt x="1257146" y="1380414"/>
                  </a:lnTo>
                  <a:lnTo>
                    <a:pt x="1255599" y="1381105"/>
                  </a:lnTo>
                  <a:lnTo>
                    <a:pt x="1254034" y="1381457"/>
                  </a:lnTo>
                  <a:lnTo>
                    <a:pt x="1238716" y="1391336"/>
                  </a:lnTo>
                  <a:lnTo>
                    <a:pt x="1236117" y="1392481"/>
                  </a:lnTo>
                  <a:lnTo>
                    <a:pt x="1232730" y="1392502"/>
                  </a:lnTo>
                  <a:lnTo>
                    <a:pt x="1231295" y="1392052"/>
                  </a:lnTo>
                  <a:lnTo>
                    <a:pt x="1230358" y="1391194"/>
                  </a:lnTo>
                  <a:lnTo>
                    <a:pt x="1229754" y="1390217"/>
                  </a:lnTo>
                  <a:lnTo>
                    <a:pt x="1229590" y="1389567"/>
                  </a:lnTo>
                  <a:lnTo>
                    <a:pt x="1229428" y="1388502"/>
                  </a:lnTo>
                  <a:lnTo>
                    <a:pt x="1229209" y="1387910"/>
                  </a:lnTo>
                  <a:lnTo>
                    <a:pt x="1228052" y="1387080"/>
                  </a:lnTo>
                  <a:lnTo>
                    <a:pt x="1226231" y="1386718"/>
                  </a:lnTo>
                  <a:lnTo>
                    <a:pt x="1222750" y="1387121"/>
                  </a:lnTo>
                  <a:lnTo>
                    <a:pt x="1220926" y="1387972"/>
                  </a:lnTo>
                  <a:lnTo>
                    <a:pt x="1219596" y="1389061"/>
                  </a:lnTo>
                  <a:lnTo>
                    <a:pt x="1218764" y="1390182"/>
                  </a:lnTo>
                  <a:lnTo>
                    <a:pt x="1217987" y="1391405"/>
                  </a:lnTo>
                  <a:lnTo>
                    <a:pt x="1217541" y="1392658"/>
                  </a:lnTo>
                  <a:lnTo>
                    <a:pt x="1217371" y="1393886"/>
                  </a:lnTo>
                  <a:lnTo>
                    <a:pt x="1217479" y="1394669"/>
                  </a:lnTo>
                  <a:lnTo>
                    <a:pt x="1217917" y="1395587"/>
                  </a:lnTo>
                  <a:lnTo>
                    <a:pt x="1218245" y="1396592"/>
                  </a:lnTo>
                  <a:lnTo>
                    <a:pt x="1218187" y="1397418"/>
                  </a:lnTo>
                  <a:lnTo>
                    <a:pt x="1217407" y="1399235"/>
                  </a:lnTo>
                  <a:lnTo>
                    <a:pt x="1214682" y="1404278"/>
                  </a:lnTo>
                  <a:lnTo>
                    <a:pt x="1213332" y="1405811"/>
                  </a:lnTo>
                  <a:lnTo>
                    <a:pt x="1211505" y="1406852"/>
                  </a:lnTo>
                  <a:lnTo>
                    <a:pt x="1206692" y="1408074"/>
                  </a:lnTo>
                  <a:lnTo>
                    <a:pt x="1205582" y="1409224"/>
                  </a:lnTo>
                  <a:lnTo>
                    <a:pt x="1205411" y="1410568"/>
                  </a:lnTo>
                  <a:lnTo>
                    <a:pt x="1205519" y="1411203"/>
                  </a:lnTo>
                  <a:lnTo>
                    <a:pt x="1206613" y="1414281"/>
                  </a:lnTo>
                  <a:lnTo>
                    <a:pt x="1188799" y="1413496"/>
                  </a:lnTo>
                  <a:lnTo>
                    <a:pt x="1183432" y="1414594"/>
                  </a:lnTo>
                  <a:lnTo>
                    <a:pt x="1181315" y="1417983"/>
                  </a:lnTo>
                  <a:lnTo>
                    <a:pt x="1179368" y="1420426"/>
                  </a:lnTo>
                  <a:lnTo>
                    <a:pt x="1177873" y="1420861"/>
                  </a:lnTo>
                  <a:lnTo>
                    <a:pt x="1176770" y="1420354"/>
                  </a:lnTo>
                  <a:lnTo>
                    <a:pt x="1169543" y="1413933"/>
                  </a:lnTo>
                  <a:lnTo>
                    <a:pt x="1168106" y="1413836"/>
                  </a:lnTo>
                  <a:lnTo>
                    <a:pt x="1167382" y="1414807"/>
                  </a:lnTo>
                  <a:lnTo>
                    <a:pt x="1166433" y="1416516"/>
                  </a:lnTo>
                  <a:lnTo>
                    <a:pt x="1164653" y="1418429"/>
                  </a:lnTo>
                  <a:lnTo>
                    <a:pt x="1159497" y="1421088"/>
                  </a:lnTo>
                  <a:lnTo>
                    <a:pt x="1157276" y="1422641"/>
                  </a:lnTo>
                  <a:lnTo>
                    <a:pt x="1153192" y="1427493"/>
                  </a:lnTo>
                  <a:lnTo>
                    <a:pt x="1134953" y="1442497"/>
                  </a:lnTo>
                  <a:lnTo>
                    <a:pt x="1122660" y="1433339"/>
                  </a:lnTo>
                  <a:lnTo>
                    <a:pt x="1119531" y="1429874"/>
                  </a:lnTo>
                  <a:lnTo>
                    <a:pt x="1119482" y="1429045"/>
                  </a:lnTo>
                  <a:lnTo>
                    <a:pt x="1119397" y="1425528"/>
                  </a:lnTo>
                  <a:lnTo>
                    <a:pt x="1119033" y="1422274"/>
                  </a:lnTo>
                  <a:lnTo>
                    <a:pt x="1118102" y="1421115"/>
                  </a:lnTo>
                  <a:lnTo>
                    <a:pt x="1116665" y="1421046"/>
                  </a:lnTo>
                  <a:lnTo>
                    <a:pt x="1115444" y="1421715"/>
                  </a:lnTo>
                  <a:lnTo>
                    <a:pt x="1114497" y="1422596"/>
                  </a:lnTo>
                  <a:lnTo>
                    <a:pt x="1112134" y="1425533"/>
                  </a:lnTo>
                  <a:lnTo>
                    <a:pt x="1111193" y="1425689"/>
                  </a:lnTo>
                  <a:lnTo>
                    <a:pt x="1106714" y="1425655"/>
                  </a:lnTo>
                  <a:lnTo>
                    <a:pt x="1105217" y="1426071"/>
                  </a:lnTo>
                  <a:lnTo>
                    <a:pt x="1104215" y="1426892"/>
                  </a:lnTo>
                  <a:lnTo>
                    <a:pt x="1103875" y="1428011"/>
                  </a:lnTo>
                  <a:lnTo>
                    <a:pt x="1103809" y="1429341"/>
                  </a:lnTo>
                  <a:lnTo>
                    <a:pt x="1104183" y="1430985"/>
                  </a:lnTo>
                  <a:lnTo>
                    <a:pt x="1104562" y="1432050"/>
                  </a:lnTo>
                  <a:lnTo>
                    <a:pt x="1105106" y="1433224"/>
                  </a:lnTo>
                  <a:lnTo>
                    <a:pt x="1105707" y="1434173"/>
                  </a:lnTo>
                  <a:lnTo>
                    <a:pt x="1108645" y="1440638"/>
                  </a:lnTo>
                  <a:lnTo>
                    <a:pt x="1108632" y="1442353"/>
                  </a:lnTo>
                  <a:lnTo>
                    <a:pt x="1107790" y="1443972"/>
                  </a:lnTo>
                  <a:lnTo>
                    <a:pt x="1105219" y="1447113"/>
                  </a:lnTo>
                  <a:lnTo>
                    <a:pt x="1103387" y="1447839"/>
                  </a:lnTo>
                  <a:lnTo>
                    <a:pt x="1101782" y="1447798"/>
                  </a:lnTo>
                  <a:lnTo>
                    <a:pt x="1100353" y="1446545"/>
                  </a:lnTo>
                  <a:lnTo>
                    <a:pt x="1099201" y="1445264"/>
                  </a:lnTo>
                  <a:lnTo>
                    <a:pt x="1097564" y="1442384"/>
                  </a:lnTo>
                  <a:lnTo>
                    <a:pt x="1095614" y="1437257"/>
                  </a:lnTo>
                  <a:lnTo>
                    <a:pt x="1095020" y="1435447"/>
                  </a:lnTo>
                  <a:lnTo>
                    <a:pt x="1093471" y="1433159"/>
                  </a:lnTo>
                  <a:lnTo>
                    <a:pt x="1091053" y="1431248"/>
                  </a:lnTo>
                  <a:lnTo>
                    <a:pt x="1084668" y="1427559"/>
                  </a:lnTo>
                  <a:lnTo>
                    <a:pt x="1082077" y="1426620"/>
                  </a:lnTo>
                  <a:lnTo>
                    <a:pt x="1080526" y="1426873"/>
                  </a:lnTo>
                  <a:lnTo>
                    <a:pt x="1080352" y="1427816"/>
                  </a:lnTo>
                  <a:lnTo>
                    <a:pt x="1080506" y="1429208"/>
                  </a:lnTo>
                  <a:lnTo>
                    <a:pt x="1080828" y="1430393"/>
                  </a:lnTo>
                  <a:lnTo>
                    <a:pt x="1081207" y="1431341"/>
                  </a:lnTo>
                  <a:lnTo>
                    <a:pt x="1082352" y="1433288"/>
                  </a:lnTo>
                  <a:lnTo>
                    <a:pt x="1081287" y="1434799"/>
                  </a:lnTo>
                  <a:lnTo>
                    <a:pt x="1078887" y="1437174"/>
                  </a:lnTo>
                  <a:lnTo>
                    <a:pt x="1070269" y="1439785"/>
                  </a:lnTo>
                  <a:lnTo>
                    <a:pt x="1065919" y="1443454"/>
                  </a:lnTo>
                  <a:lnTo>
                    <a:pt x="1050763" y="1452103"/>
                  </a:lnTo>
                  <a:lnTo>
                    <a:pt x="1050369" y="1452778"/>
                  </a:lnTo>
                  <a:lnTo>
                    <a:pt x="1050360" y="1453635"/>
                  </a:lnTo>
                  <a:lnTo>
                    <a:pt x="1050403" y="1454936"/>
                  </a:lnTo>
                  <a:lnTo>
                    <a:pt x="1051319" y="1457517"/>
                  </a:lnTo>
                  <a:lnTo>
                    <a:pt x="1052572" y="1459613"/>
                  </a:lnTo>
                  <a:lnTo>
                    <a:pt x="1061030" y="1468871"/>
                  </a:lnTo>
                  <a:lnTo>
                    <a:pt x="1063838" y="1470788"/>
                  </a:lnTo>
                  <a:lnTo>
                    <a:pt x="1065165" y="1471067"/>
                  </a:lnTo>
                  <a:lnTo>
                    <a:pt x="1066058" y="1470351"/>
                  </a:lnTo>
                  <a:lnTo>
                    <a:pt x="1066955" y="1469133"/>
                  </a:lnTo>
                  <a:lnTo>
                    <a:pt x="1070754" y="1465577"/>
                  </a:lnTo>
                  <a:lnTo>
                    <a:pt x="1072644" y="1464839"/>
                  </a:lnTo>
                  <a:lnTo>
                    <a:pt x="1074158" y="1464853"/>
                  </a:lnTo>
                  <a:lnTo>
                    <a:pt x="1074928" y="1465438"/>
                  </a:lnTo>
                  <a:lnTo>
                    <a:pt x="1075477" y="1465988"/>
                  </a:lnTo>
                  <a:lnTo>
                    <a:pt x="1076024" y="1466687"/>
                  </a:lnTo>
                  <a:lnTo>
                    <a:pt x="1076019" y="1467352"/>
                  </a:lnTo>
                  <a:lnTo>
                    <a:pt x="1075844" y="1468297"/>
                  </a:lnTo>
                  <a:lnTo>
                    <a:pt x="1075280" y="1469459"/>
                  </a:lnTo>
                  <a:lnTo>
                    <a:pt x="1074270" y="1470853"/>
                  </a:lnTo>
                  <a:lnTo>
                    <a:pt x="1073805" y="1471220"/>
                  </a:lnTo>
                  <a:lnTo>
                    <a:pt x="1073414" y="1471644"/>
                  </a:lnTo>
                  <a:lnTo>
                    <a:pt x="1072911" y="1472113"/>
                  </a:lnTo>
                  <a:lnTo>
                    <a:pt x="1072294" y="1472906"/>
                  </a:lnTo>
                  <a:lnTo>
                    <a:pt x="1071901" y="1473522"/>
                  </a:lnTo>
                  <a:lnTo>
                    <a:pt x="1071672" y="1474318"/>
                  </a:lnTo>
                  <a:lnTo>
                    <a:pt x="1071607" y="1475383"/>
                  </a:lnTo>
                  <a:lnTo>
                    <a:pt x="1071706" y="1476728"/>
                  </a:lnTo>
                  <a:lnTo>
                    <a:pt x="1071751" y="1477895"/>
                  </a:lnTo>
                  <a:lnTo>
                    <a:pt x="1070455" y="1480264"/>
                  </a:lnTo>
                  <a:lnTo>
                    <a:pt x="1067766" y="1483415"/>
                  </a:lnTo>
                  <a:lnTo>
                    <a:pt x="1057480" y="1492511"/>
                  </a:lnTo>
                  <a:lnTo>
                    <a:pt x="1054638" y="1493960"/>
                  </a:lnTo>
                  <a:lnTo>
                    <a:pt x="1053344" y="1494066"/>
                  </a:lnTo>
                  <a:lnTo>
                    <a:pt x="1049580" y="1493424"/>
                  </a:lnTo>
                  <a:lnTo>
                    <a:pt x="1039405" y="1479917"/>
                  </a:lnTo>
                  <a:lnTo>
                    <a:pt x="1034722" y="1477240"/>
                  </a:lnTo>
                  <a:lnTo>
                    <a:pt x="1032151" y="1477566"/>
                  </a:lnTo>
                  <a:lnTo>
                    <a:pt x="1029883" y="1477217"/>
                  </a:lnTo>
                  <a:lnTo>
                    <a:pt x="1005119" y="1465534"/>
                  </a:lnTo>
                  <a:lnTo>
                    <a:pt x="999102" y="1463807"/>
                  </a:lnTo>
                  <a:lnTo>
                    <a:pt x="989172" y="1454558"/>
                  </a:lnTo>
                  <a:lnTo>
                    <a:pt x="987162" y="1451428"/>
                  </a:lnTo>
                  <a:lnTo>
                    <a:pt x="986905" y="1449800"/>
                  </a:lnTo>
                  <a:lnTo>
                    <a:pt x="988120" y="1450022"/>
                  </a:lnTo>
                  <a:lnTo>
                    <a:pt x="993570" y="1452540"/>
                  </a:lnTo>
                  <a:lnTo>
                    <a:pt x="996790" y="1453318"/>
                  </a:lnTo>
                  <a:lnTo>
                    <a:pt x="998395" y="1453353"/>
                  </a:lnTo>
                  <a:lnTo>
                    <a:pt x="999784" y="1452926"/>
                  </a:lnTo>
                  <a:lnTo>
                    <a:pt x="1000245" y="1451437"/>
                  </a:lnTo>
                  <a:lnTo>
                    <a:pt x="999943" y="1448922"/>
                  </a:lnTo>
                  <a:lnTo>
                    <a:pt x="997619" y="1444106"/>
                  </a:lnTo>
                  <a:lnTo>
                    <a:pt x="997042" y="1441470"/>
                  </a:lnTo>
                  <a:lnTo>
                    <a:pt x="997340" y="1439700"/>
                  </a:lnTo>
                  <a:lnTo>
                    <a:pt x="1000363" y="1436736"/>
                  </a:lnTo>
                  <a:lnTo>
                    <a:pt x="1001318" y="1435462"/>
                  </a:lnTo>
                  <a:lnTo>
                    <a:pt x="1002170" y="1433580"/>
                  </a:lnTo>
                  <a:lnTo>
                    <a:pt x="1002905" y="1432258"/>
                  </a:lnTo>
                  <a:lnTo>
                    <a:pt x="1004019" y="1431562"/>
                  </a:lnTo>
                  <a:lnTo>
                    <a:pt x="1005400" y="1431726"/>
                  </a:lnTo>
                  <a:lnTo>
                    <a:pt x="1007879" y="1432671"/>
                  </a:lnTo>
                  <a:lnTo>
                    <a:pt x="1009263" y="1432657"/>
                  </a:lnTo>
                  <a:lnTo>
                    <a:pt x="1011929" y="1431653"/>
                  </a:lnTo>
                  <a:lnTo>
                    <a:pt x="1022028" y="1430554"/>
                  </a:lnTo>
                  <a:lnTo>
                    <a:pt x="1023372" y="1428972"/>
                  </a:lnTo>
                  <a:lnTo>
                    <a:pt x="1024233" y="1426145"/>
                  </a:lnTo>
                  <a:lnTo>
                    <a:pt x="1023009" y="1411649"/>
                  </a:lnTo>
                  <a:lnTo>
                    <a:pt x="1023253" y="1409522"/>
                  </a:lnTo>
                  <a:lnTo>
                    <a:pt x="1023719" y="1407283"/>
                  </a:lnTo>
                  <a:lnTo>
                    <a:pt x="1023921" y="1404003"/>
                  </a:lnTo>
                  <a:lnTo>
                    <a:pt x="1023338" y="1401781"/>
                  </a:lnTo>
                  <a:lnTo>
                    <a:pt x="1021816" y="1399414"/>
                  </a:lnTo>
                  <a:lnTo>
                    <a:pt x="1021504" y="1397683"/>
                  </a:lnTo>
                  <a:lnTo>
                    <a:pt x="1021850" y="1396356"/>
                  </a:lnTo>
                  <a:lnTo>
                    <a:pt x="1023866" y="1393925"/>
                  </a:lnTo>
                  <a:lnTo>
                    <a:pt x="1024657" y="1392219"/>
                  </a:lnTo>
                  <a:lnTo>
                    <a:pt x="1024506" y="1390917"/>
                  </a:lnTo>
                  <a:lnTo>
                    <a:pt x="1023578" y="1389901"/>
                  </a:lnTo>
                  <a:lnTo>
                    <a:pt x="1020830" y="1388660"/>
                  </a:lnTo>
                  <a:lnTo>
                    <a:pt x="1019138" y="1386839"/>
                  </a:lnTo>
                  <a:lnTo>
                    <a:pt x="1016806" y="1383118"/>
                  </a:lnTo>
                  <a:lnTo>
                    <a:pt x="1010013" y="1367140"/>
                  </a:lnTo>
                  <a:lnTo>
                    <a:pt x="1009339" y="1363349"/>
                  </a:lnTo>
                  <a:lnTo>
                    <a:pt x="1010072" y="1361998"/>
                  </a:lnTo>
                  <a:lnTo>
                    <a:pt x="1013331" y="1361741"/>
                  </a:lnTo>
                  <a:lnTo>
                    <a:pt x="1014660" y="1361252"/>
                  </a:lnTo>
                  <a:lnTo>
                    <a:pt x="1015682" y="1360288"/>
                  </a:lnTo>
                  <a:lnTo>
                    <a:pt x="1016423" y="1358169"/>
                  </a:lnTo>
                  <a:lnTo>
                    <a:pt x="1016845" y="1354936"/>
                  </a:lnTo>
                  <a:lnTo>
                    <a:pt x="1017026" y="1348688"/>
                  </a:lnTo>
                  <a:lnTo>
                    <a:pt x="1017504" y="1345355"/>
                  </a:lnTo>
                  <a:lnTo>
                    <a:pt x="1018403" y="1343842"/>
                  </a:lnTo>
                  <a:lnTo>
                    <a:pt x="1019615" y="1343988"/>
                  </a:lnTo>
                  <a:lnTo>
                    <a:pt x="1021968" y="1345550"/>
                  </a:lnTo>
                  <a:lnTo>
                    <a:pt x="1022956" y="1345976"/>
                  </a:lnTo>
                  <a:lnTo>
                    <a:pt x="1024386" y="1346227"/>
                  </a:lnTo>
                  <a:lnTo>
                    <a:pt x="1025986" y="1346157"/>
                  </a:lnTo>
                  <a:lnTo>
                    <a:pt x="1027318" y="1345343"/>
                  </a:lnTo>
                  <a:lnTo>
                    <a:pt x="1027439" y="1344399"/>
                  </a:lnTo>
                  <a:lnTo>
                    <a:pt x="1024086" y="1338378"/>
                  </a:lnTo>
                  <a:lnTo>
                    <a:pt x="1023560" y="1336169"/>
                  </a:lnTo>
                  <a:lnTo>
                    <a:pt x="1023578" y="1334515"/>
                  </a:lnTo>
                  <a:lnTo>
                    <a:pt x="1024196" y="1333399"/>
                  </a:lnTo>
                  <a:lnTo>
                    <a:pt x="1024976" y="1332667"/>
                  </a:lnTo>
                  <a:lnTo>
                    <a:pt x="1025695" y="1332411"/>
                  </a:lnTo>
                  <a:lnTo>
                    <a:pt x="1026411" y="1332478"/>
                  </a:lnTo>
                  <a:lnTo>
                    <a:pt x="1027179" y="1332824"/>
                  </a:lnTo>
                  <a:lnTo>
                    <a:pt x="1035778" y="1339553"/>
                  </a:lnTo>
                  <a:lnTo>
                    <a:pt x="1036819" y="1340155"/>
                  </a:lnTo>
                  <a:lnTo>
                    <a:pt x="1038978" y="1339320"/>
                  </a:lnTo>
                  <a:lnTo>
                    <a:pt x="1042130" y="1332968"/>
                  </a:lnTo>
                  <a:lnTo>
                    <a:pt x="1035247" y="1325449"/>
                  </a:lnTo>
                  <a:lnTo>
                    <a:pt x="1032940" y="1319601"/>
                  </a:lnTo>
                  <a:lnTo>
                    <a:pt x="1032057" y="1314568"/>
                  </a:lnTo>
                  <a:lnTo>
                    <a:pt x="1031092" y="1312133"/>
                  </a:lnTo>
                  <a:lnTo>
                    <a:pt x="1029844" y="1310377"/>
                  </a:lnTo>
                  <a:lnTo>
                    <a:pt x="1022835" y="1306873"/>
                  </a:lnTo>
                  <a:lnTo>
                    <a:pt x="1021588" y="1305114"/>
                  </a:lnTo>
                  <a:lnTo>
                    <a:pt x="1020897" y="1302951"/>
                  </a:lnTo>
                  <a:lnTo>
                    <a:pt x="1020216" y="1299839"/>
                  </a:lnTo>
                  <a:lnTo>
                    <a:pt x="1019346" y="1298884"/>
                  </a:lnTo>
                  <a:lnTo>
                    <a:pt x="1017692" y="1299132"/>
                  </a:lnTo>
                  <a:lnTo>
                    <a:pt x="1013691" y="1300905"/>
                  </a:lnTo>
                  <a:lnTo>
                    <a:pt x="1009276" y="1301845"/>
                  </a:lnTo>
                  <a:lnTo>
                    <a:pt x="1006691" y="1301666"/>
                  </a:lnTo>
                  <a:lnTo>
                    <a:pt x="1003782" y="1301011"/>
                  </a:lnTo>
                  <a:lnTo>
                    <a:pt x="999402" y="1299067"/>
                  </a:lnTo>
                  <a:lnTo>
                    <a:pt x="997829" y="1297098"/>
                  </a:lnTo>
                  <a:lnTo>
                    <a:pt x="996429" y="1294555"/>
                  </a:lnTo>
                  <a:lnTo>
                    <a:pt x="995322" y="1293523"/>
                  </a:lnTo>
                  <a:lnTo>
                    <a:pt x="994004" y="1293358"/>
                  </a:lnTo>
                  <a:lnTo>
                    <a:pt x="992732" y="1293891"/>
                  </a:lnTo>
                  <a:lnTo>
                    <a:pt x="991621" y="1294748"/>
                  </a:lnTo>
                  <a:lnTo>
                    <a:pt x="989779" y="1296794"/>
                  </a:lnTo>
                  <a:lnTo>
                    <a:pt x="988940" y="1297937"/>
                  </a:lnTo>
                  <a:lnTo>
                    <a:pt x="987991" y="1298988"/>
                  </a:lnTo>
                  <a:lnTo>
                    <a:pt x="986330" y="1299825"/>
                  </a:lnTo>
                  <a:lnTo>
                    <a:pt x="983849" y="1300194"/>
                  </a:lnTo>
                  <a:lnTo>
                    <a:pt x="979173" y="1299958"/>
                  </a:lnTo>
                  <a:lnTo>
                    <a:pt x="976268" y="1298946"/>
                  </a:lnTo>
                  <a:lnTo>
                    <a:pt x="974449" y="1297784"/>
                  </a:lnTo>
                  <a:lnTo>
                    <a:pt x="973640" y="1296532"/>
                  </a:lnTo>
                  <a:lnTo>
                    <a:pt x="973218" y="1295080"/>
                  </a:lnTo>
                  <a:lnTo>
                    <a:pt x="973074" y="1293450"/>
                  </a:lnTo>
                  <a:lnTo>
                    <a:pt x="973041" y="1291737"/>
                  </a:lnTo>
                  <a:lnTo>
                    <a:pt x="973176" y="1289802"/>
                  </a:lnTo>
                  <a:lnTo>
                    <a:pt x="973145" y="1287925"/>
                  </a:lnTo>
                  <a:lnTo>
                    <a:pt x="971965" y="1285634"/>
                  </a:lnTo>
                  <a:lnTo>
                    <a:pt x="970545" y="1284817"/>
                  </a:lnTo>
                  <a:lnTo>
                    <a:pt x="964828" y="1284550"/>
                  </a:lnTo>
                  <a:lnTo>
                    <a:pt x="958253" y="1290744"/>
                  </a:lnTo>
                  <a:lnTo>
                    <a:pt x="955303" y="1287837"/>
                  </a:lnTo>
                  <a:lnTo>
                    <a:pt x="938783" y="1292750"/>
                  </a:lnTo>
                  <a:lnTo>
                    <a:pt x="933486" y="1292482"/>
                  </a:lnTo>
                  <a:lnTo>
                    <a:pt x="932565" y="1291478"/>
                  </a:lnTo>
                  <a:lnTo>
                    <a:pt x="931979" y="1290170"/>
                  </a:lnTo>
                  <a:lnTo>
                    <a:pt x="931507" y="1288522"/>
                  </a:lnTo>
                  <a:lnTo>
                    <a:pt x="931319" y="1286392"/>
                  </a:lnTo>
                  <a:lnTo>
                    <a:pt x="931362" y="1283377"/>
                  </a:lnTo>
                  <a:lnTo>
                    <a:pt x="931680" y="1280412"/>
                  </a:lnTo>
                  <a:lnTo>
                    <a:pt x="932260" y="1278381"/>
                  </a:lnTo>
                  <a:lnTo>
                    <a:pt x="933050" y="1277002"/>
                  </a:lnTo>
                  <a:lnTo>
                    <a:pt x="934054" y="1276041"/>
                  </a:lnTo>
                  <a:lnTo>
                    <a:pt x="936440" y="1274568"/>
                  </a:lnTo>
                  <a:lnTo>
                    <a:pt x="937302" y="1273221"/>
                  </a:lnTo>
                  <a:lnTo>
                    <a:pt x="937771" y="1271175"/>
                  </a:lnTo>
                  <a:lnTo>
                    <a:pt x="937005" y="1267071"/>
                  </a:lnTo>
                  <a:lnTo>
                    <a:pt x="936877" y="1264496"/>
                  </a:lnTo>
                  <a:lnTo>
                    <a:pt x="937182" y="1262432"/>
                  </a:lnTo>
                  <a:lnTo>
                    <a:pt x="937858" y="1261259"/>
                  </a:lnTo>
                  <a:lnTo>
                    <a:pt x="939032" y="1259858"/>
                  </a:lnTo>
                  <a:lnTo>
                    <a:pt x="939222" y="1258115"/>
                  </a:lnTo>
                  <a:lnTo>
                    <a:pt x="939040" y="1255453"/>
                  </a:lnTo>
                  <a:lnTo>
                    <a:pt x="938095" y="1248582"/>
                  </a:lnTo>
                  <a:lnTo>
                    <a:pt x="937985" y="1244769"/>
                  </a:lnTo>
                  <a:lnTo>
                    <a:pt x="938139" y="1241638"/>
                  </a:lnTo>
                  <a:lnTo>
                    <a:pt x="938615" y="1239102"/>
                  </a:lnTo>
                  <a:lnTo>
                    <a:pt x="939066" y="1238252"/>
                  </a:lnTo>
                  <a:lnTo>
                    <a:pt x="939737" y="1237478"/>
                  </a:lnTo>
                  <a:lnTo>
                    <a:pt x="940514" y="1236824"/>
                  </a:lnTo>
                  <a:lnTo>
                    <a:pt x="941577" y="1235479"/>
                  </a:lnTo>
                  <a:lnTo>
                    <a:pt x="942310" y="1234100"/>
                  </a:lnTo>
                  <a:lnTo>
                    <a:pt x="942936" y="1232542"/>
                  </a:lnTo>
                  <a:lnTo>
                    <a:pt x="943465" y="1230069"/>
                  </a:lnTo>
                  <a:lnTo>
                    <a:pt x="943813" y="1228712"/>
                  </a:lnTo>
                  <a:lnTo>
                    <a:pt x="944261" y="1228099"/>
                  </a:lnTo>
                  <a:lnTo>
                    <a:pt x="945316" y="1227256"/>
                  </a:lnTo>
                  <a:lnTo>
                    <a:pt x="949965" y="1224513"/>
                  </a:lnTo>
                  <a:lnTo>
                    <a:pt x="951965" y="1222767"/>
                  </a:lnTo>
                  <a:lnTo>
                    <a:pt x="953975" y="1220239"/>
                  </a:lnTo>
                  <a:lnTo>
                    <a:pt x="955043" y="1218391"/>
                  </a:lnTo>
                  <a:lnTo>
                    <a:pt x="958466" y="1210072"/>
                  </a:lnTo>
                  <a:lnTo>
                    <a:pt x="960648" y="1202847"/>
                  </a:lnTo>
                  <a:lnTo>
                    <a:pt x="961148" y="1198272"/>
                  </a:lnTo>
                  <a:lnTo>
                    <a:pt x="960844" y="1192370"/>
                  </a:lnTo>
                  <a:lnTo>
                    <a:pt x="961156" y="1189582"/>
                  </a:lnTo>
                  <a:lnTo>
                    <a:pt x="961783" y="1187816"/>
                  </a:lnTo>
                  <a:lnTo>
                    <a:pt x="964338" y="1185250"/>
                  </a:lnTo>
                  <a:lnTo>
                    <a:pt x="964513" y="1184395"/>
                  </a:lnTo>
                  <a:lnTo>
                    <a:pt x="964087" y="1183503"/>
                  </a:lnTo>
                  <a:lnTo>
                    <a:pt x="962948" y="1182690"/>
                  </a:lnTo>
                  <a:lnTo>
                    <a:pt x="960059" y="1181514"/>
                  </a:lnTo>
                  <a:lnTo>
                    <a:pt x="958198" y="1181384"/>
                  </a:lnTo>
                  <a:lnTo>
                    <a:pt x="956945" y="1179506"/>
                  </a:lnTo>
                  <a:lnTo>
                    <a:pt x="956799" y="1178204"/>
                  </a:lnTo>
                  <a:lnTo>
                    <a:pt x="957364" y="1176911"/>
                  </a:lnTo>
                  <a:lnTo>
                    <a:pt x="960727" y="1172672"/>
                  </a:lnTo>
                  <a:lnTo>
                    <a:pt x="962574" y="1169709"/>
                  </a:lnTo>
                  <a:lnTo>
                    <a:pt x="963422" y="1167711"/>
                  </a:lnTo>
                  <a:lnTo>
                    <a:pt x="964454" y="1164238"/>
                  </a:lnTo>
                  <a:lnTo>
                    <a:pt x="963320" y="1163041"/>
                  </a:lnTo>
                  <a:lnTo>
                    <a:pt x="962341" y="1162585"/>
                  </a:lnTo>
                  <a:lnTo>
                    <a:pt x="960416" y="1163209"/>
                  </a:lnTo>
                  <a:lnTo>
                    <a:pt x="958156" y="1164359"/>
                  </a:lnTo>
                  <a:lnTo>
                    <a:pt x="954505" y="1165699"/>
                  </a:lnTo>
                  <a:lnTo>
                    <a:pt x="946440" y="1166860"/>
                  </a:lnTo>
                  <a:lnTo>
                    <a:pt x="930663" y="1165984"/>
                  </a:lnTo>
                  <a:lnTo>
                    <a:pt x="928743" y="1166250"/>
                  </a:lnTo>
                  <a:lnTo>
                    <a:pt x="922461" y="1168863"/>
                  </a:lnTo>
                  <a:lnTo>
                    <a:pt x="918779" y="1169650"/>
                  </a:lnTo>
                  <a:lnTo>
                    <a:pt x="915215" y="1168738"/>
                  </a:lnTo>
                  <a:lnTo>
                    <a:pt x="920440" y="1153950"/>
                  </a:lnTo>
                  <a:lnTo>
                    <a:pt x="921302" y="1147579"/>
                  </a:lnTo>
                  <a:lnTo>
                    <a:pt x="920711" y="1143285"/>
                  </a:lnTo>
                  <a:lnTo>
                    <a:pt x="920096" y="1140496"/>
                  </a:lnTo>
                  <a:lnTo>
                    <a:pt x="919624" y="1139160"/>
                  </a:lnTo>
                  <a:lnTo>
                    <a:pt x="918776" y="1137343"/>
                  </a:lnTo>
                  <a:lnTo>
                    <a:pt x="917105" y="1134540"/>
                  </a:lnTo>
                  <a:lnTo>
                    <a:pt x="908802" y="1130333"/>
                  </a:lnTo>
                  <a:lnTo>
                    <a:pt x="904160" y="1129981"/>
                  </a:lnTo>
                  <a:lnTo>
                    <a:pt x="895042" y="1131329"/>
                  </a:lnTo>
                  <a:lnTo>
                    <a:pt x="892966" y="1131178"/>
                  </a:lnTo>
                  <a:lnTo>
                    <a:pt x="892265" y="1130576"/>
                  </a:lnTo>
                  <a:lnTo>
                    <a:pt x="893157" y="1129525"/>
                  </a:lnTo>
                  <a:lnTo>
                    <a:pt x="895711" y="1127173"/>
                  </a:lnTo>
                  <a:lnTo>
                    <a:pt x="897269" y="1125452"/>
                  </a:lnTo>
                  <a:lnTo>
                    <a:pt x="898672" y="1123170"/>
                  </a:lnTo>
                  <a:lnTo>
                    <a:pt x="899255" y="1122026"/>
                  </a:lnTo>
                  <a:lnTo>
                    <a:pt x="903438" y="1106382"/>
                  </a:lnTo>
                  <a:lnTo>
                    <a:pt x="903979" y="1103244"/>
                  </a:lnTo>
                  <a:lnTo>
                    <a:pt x="903564" y="1101922"/>
                  </a:lnTo>
                  <a:lnTo>
                    <a:pt x="890103" y="1095485"/>
                  </a:lnTo>
                  <a:lnTo>
                    <a:pt x="888630" y="1095402"/>
                  </a:lnTo>
                  <a:lnTo>
                    <a:pt x="886825" y="1095579"/>
                  </a:lnTo>
                  <a:lnTo>
                    <a:pt x="885343" y="1096013"/>
                  </a:lnTo>
                  <a:lnTo>
                    <a:pt x="883965" y="1096805"/>
                  </a:lnTo>
                  <a:lnTo>
                    <a:pt x="883133" y="1097528"/>
                  </a:lnTo>
                  <a:lnTo>
                    <a:pt x="882463" y="1098434"/>
                  </a:lnTo>
                  <a:lnTo>
                    <a:pt x="881843" y="1099575"/>
                  </a:lnTo>
                  <a:lnTo>
                    <a:pt x="881613" y="1100311"/>
                  </a:lnTo>
                  <a:lnTo>
                    <a:pt x="881490" y="1101136"/>
                  </a:lnTo>
                  <a:lnTo>
                    <a:pt x="881579" y="1102351"/>
                  </a:lnTo>
                  <a:lnTo>
                    <a:pt x="879984" y="1102944"/>
                  </a:lnTo>
                  <a:lnTo>
                    <a:pt x="876756" y="1102153"/>
                  </a:lnTo>
                  <a:lnTo>
                    <a:pt x="867876" y="1097569"/>
                  </a:lnTo>
                  <a:lnTo>
                    <a:pt x="864693" y="1095326"/>
                  </a:lnTo>
                  <a:lnTo>
                    <a:pt x="863192" y="1093705"/>
                  </a:lnTo>
                  <a:lnTo>
                    <a:pt x="863749" y="1093034"/>
                  </a:lnTo>
                  <a:lnTo>
                    <a:pt x="864526" y="1092308"/>
                  </a:lnTo>
                  <a:lnTo>
                    <a:pt x="865088" y="1091431"/>
                  </a:lnTo>
                  <a:lnTo>
                    <a:pt x="865375" y="1090579"/>
                  </a:lnTo>
                  <a:lnTo>
                    <a:pt x="865345" y="1089191"/>
                  </a:lnTo>
                  <a:lnTo>
                    <a:pt x="865253" y="1088211"/>
                  </a:lnTo>
                  <a:lnTo>
                    <a:pt x="865318" y="1087593"/>
                  </a:lnTo>
                  <a:lnTo>
                    <a:pt x="865546" y="1087049"/>
                  </a:lnTo>
                  <a:lnTo>
                    <a:pt x="866046" y="1086528"/>
                  </a:lnTo>
                  <a:lnTo>
                    <a:pt x="868198" y="1085218"/>
                  </a:lnTo>
                  <a:lnTo>
                    <a:pt x="870193" y="1083478"/>
                  </a:lnTo>
                  <a:lnTo>
                    <a:pt x="871196" y="1082254"/>
                  </a:lnTo>
                  <a:lnTo>
                    <a:pt x="872207" y="1080587"/>
                  </a:lnTo>
                  <a:lnTo>
                    <a:pt x="872606" y="1079590"/>
                  </a:lnTo>
                  <a:lnTo>
                    <a:pt x="872901" y="1078322"/>
                  </a:lnTo>
                  <a:lnTo>
                    <a:pt x="873265" y="1076155"/>
                  </a:lnTo>
                  <a:lnTo>
                    <a:pt x="872961" y="1074778"/>
                  </a:lnTo>
                  <a:lnTo>
                    <a:pt x="868827" y="1064450"/>
                  </a:lnTo>
                  <a:lnTo>
                    <a:pt x="866095" y="1055270"/>
                  </a:lnTo>
                  <a:lnTo>
                    <a:pt x="865857" y="1053256"/>
                  </a:lnTo>
                  <a:lnTo>
                    <a:pt x="865986" y="1052091"/>
                  </a:lnTo>
                  <a:lnTo>
                    <a:pt x="866274" y="1051195"/>
                  </a:lnTo>
                  <a:lnTo>
                    <a:pt x="870096" y="1044521"/>
                  </a:lnTo>
                  <a:lnTo>
                    <a:pt x="870668" y="1042933"/>
                  </a:lnTo>
                  <a:lnTo>
                    <a:pt x="870599" y="1040613"/>
                  </a:lnTo>
                  <a:lnTo>
                    <a:pt x="870222" y="1037163"/>
                  </a:lnTo>
                  <a:lnTo>
                    <a:pt x="866397" y="1031482"/>
                  </a:lnTo>
                  <a:lnTo>
                    <a:pt x="856705" y="1027115"/>
                  </a:lnTo>
                  <a:lnTo>
                    <a:pt x="853820" y="1023931"/>
                  </a:lnTo>
                  <a:lnTo>
                    <a:pt x="853574" y="1022493"/>
                  </a:lnTo>
                  <a:lnTo>
                    <a:pt x="853652" y="1021179"/>
                  </a:lnTo>
                  <a:lnTo>
                    <a:pt x="854172" y="1019475"/>
                  </a:lnTo>
                  <a:lnTo>
                    <a:pt x="855427" y="1016246"/>
                  </a:lnTo>
                  <a:lnTo>
                    <a:pt x="855910" y="1013549"/>
                  </a:lnTo>
                  <a:lnTo>
                    <a:pt x="854744" y="1011755"/>
                  </a:lnTo>
                  <a:lnTo>
                    <a:pt x="852162" y="1010040"/>
                  </a:lnTo>
                  <a:lnTo>
                    <a:pt x="827125" y="1006081"/>
                  </a:lnTo>
                  <a:lnTo>
                    <a:pt x="820016" y="1006876"/>
                  </a:lnTo>
                  <a:lnTo>
                    <a:pt x="815508" y="1006391"/>
                  </a:lnTo>
                  <a:lnTo>
                    <a:pt x="810108" y="1006998"/>
                  </a:lnTo>
                  <a:lnTo>
                    <a:pt x="805890" y="1008319"/>
                  </a:lnTo>
                  <a:lnTo>
                    <a:pt x="804201" y="1008404"/>
                  </a:lnTo>
                  <a:lnTo>
                    <a:pt x="803395" y="1007870"/>
                  </a:lnTo>
                  <a:lnTo>
                    <a:pt x="803756" y="1006150"/>
                  </a:lnTo>
                  <a:lnTo>
                    <a:pt x="805286" y="1003075"/>
                  </a:lnTo>
                  <a:lnTo>
                    <a:pt x="805959" y="1002053"/>
                  </a:lnTo>
                  <a:lnTo>
                    <a:pt x="806805" y="1000562"/>
                  </a:lnTo>
                  <a:lnTo>
                    <a:pt x="807377" y="999155"/>
                  </a:lnTo>
                  <a:lnTo>
                    <a:pt x="807575" y="997385"/>
                  </a:lnTo>
                  <a:lnTo>
                    <a:pt x="807504" y="995463"/>
                  </a:lnTo>
                  <a:lnTo>
                    <a:pt x="807017" y="992541"/>
                  </a:lnTo>
                  <a:lnTo>
                    <a:pt x="806458" y="990566"/>
                  </a:lnTo>
                  <a:lnTo>
                    <a:pt x="803131" y="982785"/>
                  </a:lnTo>
                  <a:lnTo>
                    <a:pt x="801059" y="976713"/>
                  </a:lnTo>
                  <a:lnTo>
                    <a:pt x="812116" y="973737"/>
                  </a:lnTo>
                  <a:lnTo>
                    <a:pt x="819928" y="974568"/>
                  </a:lnTo>
                  <a:lnTo>
                    <a:pt x="821408" y="973916"/>
                  </a:lnTo>
                  <a:lnTo>
                    <a:pt x="822029" y="972716"/>
                  </a:lnTo>
                  <a:lnTo>
                    <a:pt x="821467" y="967990"/>
                  </a:lnTo>
                  <a:lnTo>
                    <a:pt x="820499" y="964647"/>
                  </a:lnTo>
                  <a:lnTo>
                    <a:pt x="819823" y="963052"/>
                  </a:lnTo>
                  <a:lnTo>
                    <a:pt x="819259" y="961313"/>
                  </a:lnTo>
                  <a:lnTo>
                    <a:pt x="819070" y="959832"/>
                  </a:lnTo>
                  <a:lnTo>
                    <a:pt x="820321" y="956900"/>
                  </a:lnTo>
                  <a:lnTo>
                    <a:pt x="822698" y="954743"/>
                  </a:lnTo>
                  <a:lnTo>
                    <a:pt x="830472" y="949583"/>
                  </a:lnTo>
                  <a:lnTo>
                    <a:pt x="831256" y="948297"/>
                  </a:lnTo>
                  <a:lnTo>
                    <a:pt x="830617" y="947678"/>
                  </a:lnTo>
                  <a:lnTo>
                    <a:pt x="829055" y="946955"/>
                  </a:lnTo>
                  <a:lnTo>
                    <a:pt x="821310" y="944976"/>
                  </a:lnTo>
                  <a:lnTo>
                    <a:pt x="809801" y="939361"/>
                  </a:lnTo>
                  <a:lnTo>
                    <a:pt x="803465" y="937655"/>
                  </a:lnTo>
                  <a:lnTo>
                    <a:pt x="802396" y="936822"/>
                  </a:lnTo>
                  <a:lnTo>
                    <a:pt x="801390" y="935545"/>
                  </a:lnTo>
                  <a:lnTo>
                    <a:pt x="800248" y="932950"/>
                  </a:lnTo>
                  <a:lnTo>
                    <a:pt x="800010" y="931261"/>
                  </a:lnTo>
                  <a:lnTo>
                    <a:pt x="800144" y="930007"/>
                  </a:lnTo>
                  <a:lnTo>
                    <a:pt x="800944" y="927998"/>
                  </a:lnTo>
                  <a:lnTo>
                    <a:pt x="801716" y="924688"/>
                  </a:lnTo>
                  <a:lnTo>
                    <a:pt x="802576" y="919608"/>
                  </a:lnTo>
                  <a:lnTo>
                    <a:pt x="804354" y="903828"/>
                  </a:lnTo>
                  <a:lnTo>
                    <a:pt x="805042" y="900147"/>
                  </a:lnTo>
                  <a:lnTo>
                    <a:pt x="807272" y="894249"/>
                  </a:lnTo>
                  <a:lnTo>
                    <a:pt x="808397" y="892172"/>
                  </a:lnTo>
                  <a:lnTo>
                    <a:pt x="809673" y="890661"/>
                  </a:lnTo>
                  <a:lnTo>
                    <a:pt x="811367" y="889911"/>
                  </a:lnTo>
                  <a:lnTo>
                    <a:pt x="813268" y="889682"/>
                  </a:lnTo>
                  <a:lnTo>
                    <a:pt x="821317" y="890886"/>
                  </a:lnTo>
                  <a:lnTo>
                    <a:pt x="824140" y="890614"/>
                  </a:lnTo>
                  <a:lnTo>
                    <a:pt x="827132" y="888083"/>
                  </a:lnTo>
                  <a:lnTo>
                    <a:pt x="828993" y="887069"/>
                  </a:lnTo>
                  <a:lnTo>
                    <a:pt x="832866" y="885664"/>
                  </a:lnTo>
                  <a:lnTo>
                    <a:pt x="834313" y="883592"/>
                  </a:lnTo>
                  <a:lnTo>
                    <a:pt x="840678" y="870380"/>
                  </a:lnTo>
                  <a:lnTo>
                    <a:pt x="852506" y="851869"/>
                  </a:lnTo>
                  <a:lnTo>
                    <a:pt x="846747" y="832538"/>
                  </a:lnTo>
                  <a:lnTo>
                    <a:pt x="846412" y="830139"/>
                  </a:lnTo>
                  <a:lnTo>
                    <a:pt x="846197" y="827119"/>
                  </a:lnTo>
                  <a:lnTo>
                    <a:pt x="847027" y="826070"/>
                  </a:lnTo>
                  <a:lnTo>
                    <a:pt x="849163" y="824483"/>
                  </a:lnTo>
                  <a:lnTo>
                    <a:pt x="850474" y="823738"/>
                  </a:lnTo>
                  <a:lnTo>
                    <a:pt x="852234" y="822027"/>
                  </a:lnTo>
                  <a:lnTo>
                    <a:pt x="853733" y="819806"/>
                  </a:lnTo>
                  <a:lnTo>
                    <a:pt x="855320" y="815667"/>
                  </a:lnTo>
                  <a:lnTo>
                    <a:pt x="855189" y="813921"/>
                  </a:lnTo>
                  <a:lnTo>
                    <a:pt x="854345" y="812841"/>
                  </a:lnTo>
                  <a:lnTo>
                    <a:pt x="851601" y="812260"/>
                  </a:lnTo>
                  <a:lnTo>
                    <a:pt x="850259" y="811762"/>
                  </a:lnTo>
                  <a:lnTo>
                    <a:pt x="848925" y="810883"/>
                  </a:lnTo>
                  <a:lnTo>
                    <a:pt x="847808" y="809947"/>
                  </a:lnTo>
                  <a:lnTo>
                    <a:pt x="847066" y="809150"/>
                  </a:lnTo>
                  <a:lnTo>
                    <a:pt x="842375" y="801925"/>
                  </a:lnTo>
                  <a:lnTo>
                    <a:pt x="840399" y="800752"/>
                  </a:lnTo>
                  <a:lnTo>
                    <a:pt x="838572" y="800289"/>
                  </a:lnTo>
                  <a:lnTo>
                    <a:pt x="837001" y="800615"/>
                  </a:lnTo>
                  <a:lnTo>
                    <a:pt x="817461" y="810547"/>
                  </a:lnTo>
                  <a:lnTo>
                    <a:pt x="808039" y="819968"/>
                  </a:lnTo>
                  <a:lnTo>
                    <a:pt x="806189" y="822415"/>
                  </a:lnTo>
                  <a:lnTo>
                    <a:pt x="802576" y="830161"/>
                  </a:lnTo>
                  <a:lnTo>
                    <a:pt x="797114" y="846310"/>
                  </a:lnTo>
                  <a:lnTo>
                    <a:pt x="796158" y="848124"/>
                  </a:lnTo>
                  <a:lnTo>
                    <a:pt x="795155" y="849538"/>
                  </a:lnTo>
                  <a:lnTo>
                    <a:pt x="794218" y="850405"/>
                  </a:lnTo>
                  <a:lnTo>
                    <a:pt x="770783" y="855139"/>
                  </a:lnTo>
                  <a:lnTo>
                    <a:pt x="768537" y="856453"/>
                  </a:lnTo>
                  <a:lnTo>
                    <a:pt x="758378" y="859974"/>
                  </a:lnTo>
                  <a:lnTo>
                    <a:pt x="747043" y="861012"/>
                  </a:lnTo>
                  <a:lnTo>
                    <a:pt x="711287" y="856299"/>
                  </a:lnTo>
                  <a:lnTo>
                    <a:pt x="707399" y="855189"/>
                  </a:lnTo>
                  <a:lnTo>
                    <a:pt x="706821" y="854481"/>
                  </a:lnTo>
                  <a:lnTo>
                    <a:pt x="705987" y="853130"/>
                  </a:lnTo>
                  <a:lnTo>
                    <a:pt x="705642" y="851732"/>
                  </a:lnTo>
                  <a:lnTo>
                    <a:pt x="705425" y="849481"/>
                  </a:lnTo>
                  <a:lnTo>
                    <a:pt x="705437" y="846701"/>
                  </a:lnTo>
                  <a:lnTo>
                    <a:pt x="705728" y="843562"/>
                  </a:lnTo>
                  <a:lnTo>
                    <a:pt x="706961" y="837219"/>
                  </a:lnTo>
                  <a:lnTo>
                    <a:pt x="707114" y="835330"/>
                  </a:lnTo>
                  <a:lnTo>
                    <a:pt x="706770" y="833889"/>
                  </a:lnTo>
                  <a:lnTo>
                    <a:pt x="705699" y="831203"/>
                  </a:lnTo>
                  <a:lnTo>
                    <a:pt x="705203" y="829315"/>
                  </a:lnTo>
                  <a:lnTo>
                    <a:pt x="705098" y="826888"/>
                  </a:lnTo>
                  <a:lnTo>
                    <a:pt x="705218" y="824141"/>
                  </a:lnTo>
                  <a:lnTo>
                    <a:pt x="706157" y="818739"/>
                  </a:lnTo>
                  <a:lnTo>
                    <a:pt x="706369" y="816660"/>
                  </a:lnTo>
                  <a:lnTo>
                    <a:pt x="706241" y="812993"/>
                  </a:lnTo>
                  <a:lnTo>
                    <a:pt x="705338" y="807797"/>
                  </a:lnTo>
                  <a:lnTo>
                    <a:pt x="696212" y="789932"/>
                  </a:lnTo>
                  <a:lnTo>
                    <a:pt x="693246" y="787613"/>
                  </a:lnTo>
                  <a:lnTo>
                    <a:pt x="690563" y="784740"/>
                  </a:lnTo>
                  <a:lnTo>
                    <a:pt x="684780" y="782189"/>
                  </a:lnTo>
                  <a:lnTo>
                    <a:pt x="682625" y="782062"/>
                  </a:lnTo>
                  <a:lnTo>
                    <a:pt x="681057" y="782172"/>
                  </a:lnTo>
                  <a:lnTo>
                    <a:pt x="663620" y="790205"/>
                  </a:lnTo>
                  <a:lnTo>
                    <a:pt x="657981" y="791201"/>
                  </a:lnTo>
                  <a:lnTo>
                    <a:pt x="640768" y="790192"/>
                  </a:lnTo>
                  <a:lnTo>
                    <a:pt x="633677" y="790922"/>
                  </a:lnTo>
                  <a:lnTo>
                    <a:pt x="631954" y="792752"/>
                  </a:lnTo>
                  <a:lnTo>
                    <a:pt x="628134" y="795623"/>
                  </a:lnTo>
                  <a:lnTo>
                    <a:pt x="624950" y="797517"/>
                  </a:lnTo>
                  <a:lnTo>
                    <a:pt x="622687" y="799320"/>
                  </a:lnTo>
                  <a:lnTo>
                    <a:pt x="622016" y="800188"/>
                  </a:lnTo>
                  <a:lnTo>
                    <a:pt x="621558" y="801123"/>
                  </a:lnTo>
                  <a:lnTo>
                    <a:pt x="621204" y="802237"/>
                  </a:lnTo>
                  <a:lnTo>
                    <a:pt x="618120" y="816254"/>
                  </a:lnTo>
                  <a:lnTo>
                    <a:pt x="617417" y="818245"/>
                  </a:lnTo>
                  <a:lnTo>
                    <a:pt x="615960" y="820128"/>
                  </a:lnTo>
                  <a:lnTo>
                    <a:pt x="613474" y="822101"/>
                  </a:lnTo>
                  <a:lnTo>
                    <a:pt x="607326" y="824829"/>
                  </a:lnTo>
                  <a:lnTo>
                    <a:pt x="587462" y="826907"/>
                  </a:lnTo>
                  <a:lnTo>
                    <a:pt x="584514" y="826009"/>
                  </a:lnTo>
                  <a:lnTo>
                    <a:pt x="581855" y="824500"/>
                  </a:lnTo>
                  <a:lnTo>
                    <a:pt x="580461" y="824076"/>
                  </a:lnTo>
                  <a:lnTo>
                    <a:pt x="572520" y="823878"/>
                  </a:lnTo>
                  <a:lnTo>
                    <a:pt x="564810" y="820697"/>
                  </a:lnTo>
                  <a:lnTo>
                    <a:pt x="571060" y="844267"/>
                  </a:lnTo>
                  <a:lnTo>
                    <a:pt x="572755" y="847389"/>
                  </a:lnTo>
                  <a:lnTo>
                    <a:pt x="575243" y="851186"/>
                  </a:lnTo>
                  <a:lnTo>
                    <a:pt x="597617" y="862552"/>
                  </a:lnTo>
                  <a:lnTo>
                    <a:pt x="607477" y="870156"/>
                  </a:lnTo>
                  <a:lnTo>
                    <a:pt x="609954" y="873270"/>
                  </a:lnTo>
                  <a:lnTo>
                    <a:pt x="611890" y="877727"/>
                  </a:lnTo>
                  <a:lnTo>
                    <a:pt x="614677" y="886762"/>
                  </a:lnTo>
                  <a:lnTo>
                    <a:pt x="616635" y="896422"/>
                  </a:lnTo>
                  <a:lnTo>
                    <a:pt x="617831" y="906240"/>
                  </a:lnTo>
                  <a:lnTo>
                    <a:pt x="617828" y="916323"/>
                  </a:lnTo>
                  <a:lnTo>
                    <a:pt x="616502" y="937160"/>
                  </a:lnTo>
                  <a:lnTo>
                    <a:pt x="616706" y="957624"/>
                  </a:lnTo>
                  <a:lnTo>
                    <a:pt x="617589" y="963117"/>
                  </a:lnTo>
                  <a:lnTo>
                    <a:pt x="618171" y="963695"/>
                  </a:lnTo>
                  <a:lnTo>
                    <a:pt x="625479" y="968887"/>
                  </a:lnTo>
                  <a:lnTo>
                    <a:pt x="629156" y="972339"/>
                  </a:lnTo>
                  <a:lnTo>
                    <a:pt x="629392" y="973692"/>
                  </a:lnTo>
                  <a:lnTo>
                    <a:pt x="628905" y="975629"/>
                  </a:lnTo>
                  <a:lnTo>
                    <a:pt x="626947" y="979716"/>
                  </a:lnTo>
                  <a:lnTo>
                    <a:pt x="624878" y="983179"/>
                  </a:lnTo>
                  <a:lnTo>
                    <a:pt x="622957" y="985849"/>
                  </a:lnTo>
                  <a:lnTo>
                    <a:pt x="621107" y="987868"/>
                  </a:lnTo>
                  <a:lnTo>
                    <a:pt x="617605" y="990614"/>
                  </a:lnTo>
                  <a:lnTo>
                    <a:pt x="603310" y="999226"/>
                  </a:lnTo>
                  <a:lnTo>
                    <a:pt x="601738" y="1000972"/>
                  </a:lnTo>
                  <a:lnTo>
                    <a:pt x="600476" y="1003303"/>
                  </a:lnTo>
                  <a:lnTo>
                    <a:pt x="597409" y="1011763"/>
                  </a:lnTo>
                  <a:lnTo>
                    <a:pt x="596542" y="1013557"/>
                  </a:lnTo>
                  <a:lnTo>
                    <a:pt x="595813" y="1014320"/>
                  </a:lnTo>
                  <a:lnTo>
                    <a:pt x="593988" y="1015304"/>
                  </a:lnTo>
                  <a:lnTo>
                    <a:pt x="591466" y="1015900"/>
                  </a:lnTo>
                  <a:lnTo>
                    <a:pt x="547346" y="1001843"/>
                  </a:lnTo>
                  <a:lnTo>
                    <a:pt x="535766" y="1011492"/>
                  </a:lnTo>
                  <a:lnTo>
                    <a:pt x="529557" y="1018636"/>
                  </a:lnTo>
                  <a:lnTo>
                    <a:pt x="527263" y="1022382"/>
                  </a:lnTo>
                  <a:lnTo>
                    <a:pt x="522764" y="1026325"/>
                  </a:lnTo>
                  <a:lnTo>
                    <a:pt x="516333" y="1029825"/>
                  </a:lnTo>
                  <a:lnTo>
                    <a:pt x="491237" y="1038500"/>
                  </a:lnTo>
                  <a:lnTo>
                    <a:pt x="478787" y="1033431"/>
                  </a:lnTo>
                  <a:lnTo>
                    <a:pt x="465950" y="1035291"/>
                  </a:lnTo>
                  <a:lnTo>
                    <a:pt x="460471" y="1037728"/>
                  </a:lnTo>
                  <a:lnTo>
                    <a:pt x="444704" y="1051945"/>
                  </a:lnTo>
                  <a:lnTo>
                    <a:pt x="442705" y="1052987"/>
                  </a:lnTo>
                  <a:lnTo>
                    <a:pt x="441289" y="1052896"/>
                  </a:lnTo>
                  <a:lnTo>
                    <a:pt x="439706" y="1051303"/>
                  </a:lnTo>
                  <a:lnTo>
                    <a:pt x="433721" y="1047628"/>
                  </a:lnTo>
                  <a:lnTo>
                    <a:pt x="423955" y="1043967"/>
                  </a:lnTo>
                  <a:lnTo>
                    <a:pt x="422241" y="1043020"/>
                  </a:lnTo>
                  <a:lnTo>
                    <a:pt x="421452" y="1042209"/>
                  </a:lnTo>
                  <a:lnTo>
                    <a:pt x="418879" y="1033041"/>
                  </a:lnTo>
                  <a:lnTo>
                    <a:pt x="417589" y="1029403"/>
                  </a:lnTo>
                  <a:lnTo>
                    <a:pt x="414825" y="1022668"/>
                  </a:lnTo>
                  <a:lnTo>
                    <a:pt x="415478" y="1019602"/>
                  </a:lnTo>
                  <a:lnTo>
                    <a:pt x="419661" y="1015280"/>
                  </a:lnTo>
                  <a:lnTo>
                    <a:pt x="425980" y="1010588"/>
                  </a:lnTo>
                  <a:lnTo>
                    <a:pt x="434899" y="1006798"/>
                  </a:lnTo>
                  <a:lnTo>
                    <a:pt x="441753" y="1005447"/>
                  </a:lnTo>
                  <a:lnTo>
                    <a:pt x="446276" y="1005363"/>
                  </a:lnTo>
                  <a:lnTo>
                    <a:pt x="450074" y="1004722"/>
                  </a:lnTo>
                  <a:lnTo>
                    <a:pt x="451631" y="1002141"/>
                  </a:lnTo>
                  <a:lnTo>
                    <a:pt x="452610" y="998937"/>
                  </a:lnTo>
                  <a:lnTo>
                    <a:pt x="452813" y="996119"/>
                  </a:lnTo>
                  <a:lnTo>
                    <a:pt x="455281" y="989074"/>
                  </a:lnTo>
                  <a:lnTo>
                    <a:pt x="459174" y="981663"/>
                  </a:lnTo>
                  <a:lnTo>
                    <a:pt x="460484" y="978275"/>
                  </a:lnTo>
                  <a:lnTo>
                    <a:pt x="460616" y="975943"/>
                  </a:lnTo>
                  <a:lnTo>
                    <a:pt x="459347" y="974851"/>
                  </a:lnTo>
                  <a:lnTo>
                    <a:pt x="457533" y="973787"/>
                  </a:lnTo>
                  <a:lnTo>
                    <a:pt x="451307" y="971272"/>
                  </a:lnTo>
                  <a:lnTo>
                    <a:pt x="447007" y="970847"/>
                  </a:lnTo>
                  <a:lnTo>
                    <a:pt x="440662" y="971891"/>
                  </a:lnTo>
                  <a:lnTo>
                    <a:pt x="436203" y="971872"/>
                  </a:lnTo>
                  <a:lnTo>
                    <a:pt x="434496" y="970869"/>
                  </a:lnTo>
                  <a:lnTo>
                    <a:pt x="433190" y="969316"/>
                  </a:lnTo>
                  <a:lnTo>
                    <a:pt x="432663" y="965661"/>
                  </a:lnTo>
                  <a:lnTo>
                    <a:pt x="431880" y="963120"/>
                  </a:lnTo>
                  <a:lnTo>
                    <a:pt x="431454" y="962869"/>
                  </a:lnTo>
                  <a:lnTo>
                    <a:pt x="428308" y="962111"/>
                  </a:lnTo>
                  <a:lnTo>
                    <a:pt x="425056" y="961821"/>
                  </a:lnTo>
                  <a:lnTo>
                    <a:pt x="422643" y="960820"/>
                  </a:lnTo>
                  <a:lnTo>
                    <a:pt x="421218" y="959590"/>
                  </a:lnTo>
                  <a:lnTo>
                    <a:pt x="420277" y="956953"/>
                  </a:lnTo>
                  <a:lnTo>
                    <a:pt x="420390" y="955272"/>
                  </a:lnTo>
                  <a:lnTo>
                    <a:pt x="421656" y="953261"/>
                  </a:lnTo>
                  <a:lnTo>
                    <a:pt x="426441" y="948502"/>
                  </a:lnTo>
                  <a:lnTo>
                    <a:pt x="428630" y="944940"/>
                  </a:lnTo>
                  <a:lnTo>
                    <a:pt x="429467" y="942722"/>
                  </a:lnTo>
                  <a:lnTo>
                    <a:pt x="429582" y="940980"/>
                  </a:lnTo>
                  <a:lnTo>
                    <a:pt x="429148" y="939369"/>
                  </a:lnTo>
                  <a:lnTo>
                    <a:pt x="427327" y="935490"/>
                  </a:lnTo>
                  <a:lnTo>
                    <a:pt x="426650" y="933073"/>
                  </a:lnTo>
                  <a:lnTo>
                    <a:pt x="426584" y="931859"/>
                  </a:lnTo>
                  <a:lnTo>
                    <a:pt x="426668" y="930988"/>
                  </a:lnTo>
                  <a:lnTo>
                    <a:pt x="428041" y="928979"/>
                  </a:lnTo>
                  <a:lnTo>
                    <a:pt x="434633" y="922582"/>
                  </a:lnTo>
                  <a:lnTo>
                    <a:pt x="436855" y="919508"/>
                  </a:lnTo>
                  <a:lnTo>
                    <a:pt x="437618" y="917864"/>
                  </a:lnTo>
                  <a:lnTo>
                    <a:pt x="437725" y="916315"/>
                  </a:lnTo>
                  <a:lnTo>
                    <a:pt x="435896" y="912660"/>
                  </a:lnTo>
                  <a:lnTo>
                    <a:pt x="433888" y="909530"/>
                  </a:lnTo>
                  <a:lnTo>
                    <a:pt x="433233" y="908043"/>
                  </a:lnTo>
                  <a:lnTo>
                    <a:pt x="432799" y="906492"/>
                  </a:lnTo>
                  <a:lnTo>
                    <a:pt x="432159" y="903010"/>
                  </a:lnTo>
                  <a:lnTo>
                    <a:pt x="432383" y="901242"/>
                  </a:lnTo>
                  <a:lnTo>
                    <a:pt x="433296" y="899942"/>
                  </a:lnTo>
                  <a:lnTo>
                    <a:pt x="434617" y="899396"/>
                  </a:lnTo>
                  <a:lnTo>
                    <a:pt x="445342" y="898193"/>
                  </a:lnTo>
                  <a:lnTo>
                    <a:pt x="446607" y="897705"/>
                  </a:lnTo>
                  <a:lnTo>
                    <a:pt x="447893" y="896565"/>
                  </a:lnTo>
                  <a:lnTo>
                    <a:pt x="447671" y="895108"/>
                  </a:lnTo>
                  <a:lnTo>
                    <a:pt x="446915" y="893426"/>
                  </a:lnTo>
                  <a:lnTo>
                    <a:pt x="443680" y="888084"/>
                  </a:lnTo>
                  <a:lnTo>
                    <a:pt x="437647" y="875901"/>
                  </a:lnTo>
                  <a:lnTo>
                    <a:pt x="433181" y="868726"/>
                  </a:lnTo>
                  <a:lnTo>
                    <a:pt x="430232" y="865741"/>
                  </a:lnTo>
                  <a:lnTo>
                    <a:pt x="427222" y="861970"/>
                  </a:lnTo>
                  <a:lnTo>
                    <a:pt x="425501" y="858509"/>
                  </a:lnTo>
                  <a:lnTo>
                    <a:pt x="423415" y="857758"/>
                  </a:lnTo>
                  <a:lnTo>
                    <a:pt x="421741" y="857611"/>
                  </a:lnTo>
                  <a:lnTo>
                    <a:pt x="398519" y="865888"/>
                  </a:lnTo>
                  <a:lnTo>
                    <a:pt x="396203" y="865496"/>
                  </a:lnTo>
                  <a:lnTo>
                    <a:pt x="394006" y="864352"/>
                  </a:lnTo>
                  <a:lnTo>
                    <a:pt x="390342" y="859310"/>
                  </a:lnTo>
                  <a:lnTo>
                    <a:pt x="389196" y="858071"/>
                  </a:lnTo>
                  <a:lnTo>
                    <a:pt x="366152" y="842282"/>
                  </a:lnTo>
                  <a:lnTo>
                    <a:pt x="357782" y="838865"/>
                  </a:lnTo>
                  <a:lnTo>
                    <a:pt x="356380" y="837304"/>
                  </a:lnTo>
                  <a:lnTo>
                    <a:pt x="355515" y="835350"/>
                  </a:lnTo>
                  <a:lnTo>
                    <a:pt x="353287" y="815570"/>
                  </a:lnTo>
                  <a:lnTo>
                    <a:pt x="352596" y="812378"/>
                  </a:lnTo>
                  <a:lnTo>
                    <a:pt x="351509" y="809676"/>
                  </a:lnTo>
                  <a:lnTo>
                    <a:pt x="350416" y="808569"/>
                  </a:lnTo>
                  <a:lnTo>
                    <a:pt x="348791" y="807237"/>
                  </a:lnTo>
                  <a:lnTo>
                    <a:pt x="324191" y="798550"/>
                  </a:lnTo>
                  <a:lnTo>
                    <a:pt x="322951" y="798471"/>
                  </a:lnTo>
                  <a:lnTo>
                    <a:pt x="321415" y="799063"/>
                  </a:lnTo>
                  <a:lnTo>
                    <a:pt x="320571" y="799916"/>
                  </a:lnTo>
                  <a:lnTo>
                    <a:pt x="318795" y="802480"/>
                  </a:lnTo>
                  <a:lnTo>
                    <a:pt x="313849" y="820567"/>
                  </a:lnTo>
                  <a:lnTo>
                    <a:pt x="314201" y="822622"/>
                  </a:lnTo>
                  <a:lnTo>
                    <a:pt x="315163" y="825675"/>
                  </a:lnTo>
                  <a:lnTo>
                    <a:pt x="317774" y="827139"/>
                  </a:lnTo>
                  <a:lnTo>
                    <a:pt x="320028" y="830391"/>
                  </a:lnTo>
                  <a:lnTo>
                    <a:pt x="320622" y="831804"/>
                  </a:lnTo>
                  <a:lnTo>
                    <a:pt x="320419" y="832832"/>
                  </a:lnTo>
                  <a:lnTo>
                    <a:pt x="317956" y="833563"/>
                  </a:lnTo>
                  <a:lnTo>
                    <a:pt x="316289" y="835584"/>
                  </a:lnTo>
                  <a:lnTo>
                    <a:pt x="314921" y="838712"/>
                  </a:lnTo>
                  <a:lnTo>
                    <a:pt x="312437" y="846822"/>
                  </a:lnTo>
                  <a:lnTo>
                    <a:pt x="310484" y="851034"/>
                  </a:lnTo>
                  <a:lnTo>
                    <a:pt x="310161" y="850978"/>
                  </a:lnTo>
                  <a:lnTo>
                    <a:pt x="309546" y="851487"/>
                  </a:lnTo>
                  <a:lnTo>
                    <a:pt x="308637" y="852545"/>
                  </a:lnTo>
                  <a:lnTo>
                    <a:pt x="306847" y="855344"/>
                  </a:lnTo>
                  <a:lnTo>
                    <a:pt x="305313" y="857177"/>
                  </a:lnTo>
                  <a:lnTo>
                    <a:pt x="304928" y="857308"/>
                  </a:lnTo>
                  <a:lnTo>
                    <a:pt x="304221" y="857370"/>
                  </a:lnTo>
                  <a:lnTo>
                    <a:pt x="297722" y="855989"/>
                  </a:lnTo>
                  <a:lnTo>
                    <a:pt x="295489" y="855841"/>
                  </a:lnTo>
                  <a:lnTo>
                    <a:pt x="290475" y="856589"/>
                  </a:lnTo>
                  <a:lnTo>
                    <a:pt x="288541" y="857547"/>
                  </a:lnTo>
                  <a:lnTo>
                    <a:pt x="271853" y="870407"/>
                  </a:lnTo>
                  <a:lnTo>
                    <a:pt x="253316" y="888211"/>
                  </a:lnTo>
                  <a:lnTo>
                    <a:pt x="250635" y="890052"/>
                  </a:lnTo>
                  <a:lnTo>
                    <a:pt x="246821" y="891744"/>
                  </a:lnTo>
                  <a:lnTo>
                    <a:pt x="237750" y="893303"/>
                  </a:lnTo>
                  <a:lnTo>
                    <a:pt x="236148" y="893976"/>
                  </a:lnTo>
                  <a:lnTo>
                    <a:pt x="234401" y="895086"/>
                  </a:lnTo>
                  <a:lnTo>
                    <a:pt x="229049" y="899711"/>
                  </a:lnTo>
                  <a:lnTo>
                    <a:pt x="211790" y="910604"/>
                  </a:lnTo>
                  <a:lnTo>
                    <a:pt x="197179" y="913199"/>
                  </a:lnTo>
                  <a:lnTo>
                    <a:pt x="148958" y="913072"/>
                  </a:lnTo>
                  <a:lnTo>
                    <a:pt x="146877" y="914633"/>
                  </a:lnTo>
                  <a:lnTo>
                    <a:pt x="144205" y="917235"/>
                  </a:lnTo>
                  <a:lnTo>
                    <a:pt x="139106" y="920611"/>
                  </a:lnTo>
                  <a:lnTo>
                    <a:pt x="124379" y="926105"/>
                  </a:lnTo>
                  <a:lnTo>
                    <a:pt x="115161" y="925277"/>
                  </a:lnTo>
                  <a:lnTo>
                    <a:pt x="115133" y="925274"/>
                  </a:lnTo>
                  <a:lnTo>
                    <a:pt x="113261" y="921385"/>
                  </a:lnTo>
                  <a:lnTo>
                    <a:pt x="110728" y="909033"/>
                  </a:lnTo>
                  <a:lnTo>
                    <a:pt x="111438" y="898575"/>
                  </a:lnTo>
                  <a:lnTo>
                    <a:pt x="114371" y="890073"/>
                  </a:lnTo>
                  <a:lnTo>
                    <a:pt x="122139" y="874071"/>
                  </a:lnTo>
                  <a:lnTo>
                    <a:pt x="126070" y="853378"/>
                  </a:lnTo>
                  <a:lnTo>
                    <a:pt x="121856" y="838463"/>
                  </a:lnTo>
                  <a:lnTo>
                    <a:pt x="102288" y="802850"/>
                  </a:lnTo>
                  <a:lnTo>
                    <a:pt x="100045" y="803779"/>
                  </a:lnTo>
                  <a:lnTo>
                    <a:pt x="97702" y="807514"/>
                  </a:lnTo>
                  <a:lnTo>
                    <a:pt x="94316" y="810431"/>
                  </a:lnTo>
                  <a:lnTo>
                    <a:pt x="85483" y="812584"/>
                  </a:lnTo>
                  <a:lnTo>
                    <a:pt x="76311" y="812749"/>
                  </a:lnTo>
                  <a:lnTo>
                    <a:pt x="66565" y="810662"/>
                  </a:lnTo>
                  <a:lnTo>
                    <a:pt x="48916" y="802870"/>
                  </a:lnTo>
                  <a:lnTo>
                    <a:pt x="21558" y="797581"/>
                  </a:lnTo>
                  <a:lnTo>
                    <a:pt x="12618" y="792616"/>
                  </a:lnTo>
                  <a:lnTo>
                    <a:pt x="6163" y="784236"/>
                  </a:lnTo>
                  <a:lnTo>
                    <a:pt x="4482" y="775612"/>
                  </a:lnTo>
                  <a:lnTo>
                    <a:pt x="4500" y="765519"/>
                  </a:lnTo>
                  <a:lnTo>
                    <a:pt x="3807" y="755258"/>
                  </a:lnTo>
                  <a:lnTo>
                    <a:pt x="0" y="746079"/>
                  </a:lnTo>
                  <a:lnTo>
                    <a:pt x="5770" y="745857"/>
                  </a:lnTo>
                  <a:lnTo>
                    <a:pt x="25545" y="737054"/>
                  </a:lnTo>
                  <a:lnTo>
                    <a:pt x="14667" y="726809"/>
                  </a:lnTo>
                  <a:lnTo>
                    <a:pt x="12418" y="723011"/>
                  </a:lnTo>
                  <a:lnTo>
                    <a:pt x="12555" y="718253"/>
                  </a:lnTo>
                  <a:lnTo>
                    <a:pt x="14377" y="713594"/>
                  </a:lnTo>
                  <a:lnTo>
                    <a:pt x="15322" y="708508"/>
                  </a:lnTo>
                  <a:lnTo>
                    <a:pt x="12727" y="702383"/>
                  </a:lnTo>
                  <a:lnTo>
                    <a:pt x="18946" y="698322"/>
                  </a:lnTo>
                  <a:lnTo>
                    <a:pt x="25401" y="694103"/>
                  </a:lnTo>
                  <a:lnTo>
                    <a:pt x="37191" y="691073"/>
                  </a:lnTo>
                  <a:lnTo>
                    <a:pt x="70098" y="692169"/>
                  </a:lnTo>
                  <a:lnTo>
                    <a:pt x="88203" y="698640"/>
                  </a:lnTo>
                  <a:lnTo>
                    <a:pt x="105415" y="696905"/>
                  </a:lnTo>
                  <a:lnTo>
                    <a:pt x="110540" y="699366"/>
                  </a:lnTo>
                  <a:lnTo>
                    <a:pt x="122718" y="703829"/>
                  </a:lnTo>
                  <a:lnTo>
                    <a:pt x="129600" y="691901"/>
                  </a:lnTo>
                  <a:lnTo>
                    <a:pt x="133087" y="671884"/>
                  </a:lnTo>
                  <a:lnTo>
                    <a:pt x="139195" y="610358"/>
                  </a:lnTo>
                  <a:lnTo>
                    <a:pt x="143086" y="591395"/>
                  </a:lnTo>
                  <a:lnTo>
                    <a:pt x="147058" y="581671"/>
                  </a:lnTo>
                  <a:lnTo>
                    <a:pt x="150065" y="574305"/>
                  </a:lnTo>
                  <a:lnTo>
                    <a:pt x="180401" y="530904"/>
                  </a:lnTo>
                  <a:lnTo>
                    <a:pt x="188737" y="512107"/>
                  </a:lnTo>
                  <a:lnTo>
                    <a:pt x="192722" y="494031"/>
                  </a:lnTo>
                  <a:lnTo>
                    <a:pt x="194176" y="473579"/>
                  </a:lnTo>
                  <a:lnTo>
                    <a:pt x="192826" y="432531"/>
                  </a:lnTo>
                  <a:lnTo>
                    <a:pt x="191776" y="427485"/>
                  </a:lnTo>
                  <a:lnTo>
                    <a:pt x="190245" y="424427"/>
                  </a:lnTo>
                  <a:lnTo>
                    <a:pt x="189098" y="420738"/>
                  </a:lnTo>
                  <a:lnTo>
                    <a:pt x="189160" y="413892"/>
                  </a:lnTo>
                  <a:lnTo>
                    <a:pt x="190219" y="409325"/>
                  </a:lnTo>
                  <a:lnTo>
                    <a:pt x="195639" y="396964"/>
                  </a:lnTo>
                  <a:lnTo>
                    <a:pt x="198418" y="387236"/>
                  </a:lnTo>
                  <a:lnTo>
                    <a:pt x="199879" y="378383"/>
                  </a:lnTo>
                  <a:lnTo>
                    <a:pt x="199939" y="369198"/>
                  </a:lnTo>
                  <a:lnTo>
                    <a:pt x="199684" y="352931"/>
                  </a:lnTo>
                  <a:lnTo>
                    <a:pt x="203134" y="351221"/>
                  </a:lnTo>
                  <a:lnTo>
                    <a:pt x="207217" y="347209"/>
                  </a:lnTo>
                  <a:lnTo>
                    <a:pt x="210407" y="343157"/>
                  </a:lnTo>
                  <a:lnTo>
                    <a:pt x="213739" y="337176"/>
                  </a:lnTo>
                  <a:lnTo>
                    <a:pt x="215210" y="330417"/>
                  </a:lnTo>
                  <a:lnTo>
                    <a:pt x="212934" y="324004"/>
                  </a:lnTo>
                  <a:lnTo>
                    <a:pt x="222129" y="311270"/>
                  </a:lnTo>
                  <a:lnTo>
                    <a:pt x="226872" y="309100"/>
                  </a:lnTo>
                  <a:lnTo>
                    <a:pt x="234794" y="309303"/>
                  </a:lnTo>
                  <a:lnTo>
                    <a:pt x="242097" y="311574"/>
                  </a:lnTo>
                  <a:lnTo>
                    <a:pt x="253551" y="319586"/>
                  </a:lnTo>
                  <a:lnTo>
                    <a:pt x="259886" y="322461"/>
                  </a:lnTo>
                  <a:lnTo>
                    <a:pt x="252211" y="309979"/>
                  </a:lnTo>
                  <a:lnTo>
                    <a:pt x="238902" y="304428"/>
                  </a:lnTo>
                  <a:lnTo>
                    <a:pt x="161343" y="298200"/>
                  </a:lnTo>
                  <a:lnTo>
                    <a:pt x="149038" y="291340"/>
                  </a:lnTo>
                  <a:lnTo>
                    <a:pt x="144798" y="275207"/>
                  </a:lnTo>
                  <a:lnTo>
                    <a:pt x="146699" y="232875"/>
                  </a:lnTo>
                  <a:lnTo>
                    <a:pt x="148652" y="223322"/>
                  </a:lnTo>
                  <a:lnTo>
                    <a:pt x="156058" y="206290"/>
                  </a:lnTo>
                  <a:lnTo>
                    <a:pt x="157953" y="197852"/>
                  </a:lnTo>
                  <a:lnTo>
                    <a:pt x="161017" y="192777"/>
                  </a:lnTo>
                  <a:lnTo>
                    <a:pt x="167674" y="193176"/>
                  </a:lnTo>
                  <a:lnTo>
                    <a:pt x="181219" y="196801"/>
                  </a:lnTo>
                  <a:lnTo>
                    <a:pt x="183256" y="192282"/>
                  </a:lnTo>
                  <a:lnTo>
                    <a:pt x="186570" y="190685"/>
                  </a:lnTo>
                  <a:lnTo>
                    <a:pt x="189286" y="185218"/>
                  </a:lnTo>
                  <a:lnTo>
                    <a:pt x="189009" y="177986"/>
                  </a:lnTo>
                  <a:lnTo>
                    <a:pt x="186187" y="173757"/>
                  </a:lnTo>
                  <a:lnTo>
                    <a:pt x="176506" y="168284"/>
                  </a:lnTo>
                  <a:lnTo>
                    <a:pt x="172300" y="163527"/>
                  </a:lnTo>
                  <a:lnTo>
                    <a:pt x="171933" y="155985"/>
                  </a:lnTo>
                  <a:lnTo>
                    <a:pt x="177029" y="149908"/>
                  </a:lnTo>
                  <a:lnTo>
                    <a:pt x="188308" y="142757"/>
                  </a:lnTo>
                  <a:lnTo>
                    <a:pt x="201241" y="129482"/>
                  </a:lnTo>
                  <a:lnTo>
                    <a:pt x="208066" y="125197"/>
                  </a:lnTo>
                  <a:lnTo>
                    <a:pt x="221224" y="112622"/>
                  </a:lnTo>
                  <a:lnTo>
                    <a:pt x="248406" y="103325"/>
                  </a:lnTo>
                  <a:lnTo>
                    <a:pt x="300704" y="99602"/>
                  </a:lnTo>
                  <a:lnTo>
                    <a:pt x="304235" y="102261"/>
                  </a:lnTo>
                  <a:lnTo>
                    <a:pt x="307637" y="107384"/>
                  </a:lnTo>
                  <a:lnTo>
                    <a:pt x="315574" y="109637"/>
                  </a:lnTo>
                  <a:lnTo>
                    <a:pt x="365899" y="101133"/>
                  </a:lnTo>
                  <a:lnTo>
                    <a:pt x="467935" y="90554"/>
                  </a:lnTo>
                  <a:lnTo>
                    <a:pt x="494729" y="99367"/>
                  </a:lnTo>
                  <a:lnTo>
                    <a:pt x="494586" y="103623"/>
                  </a:lnTo>
                  <a:lnTo>
                    <a:pt x="491842" y="119595"/>
                  </a:lnTo>
                  <a:lnTo>
                    <a:pt x="500634" y="140627"/>
                  </a:lnTo>
                  <a:lnTo>
                    <a:pt x="514001" y="159126"/>
                  </a:lnTo>
                  <a:lnTo>
                    <a:pt x="525117" y="167464"/>
                  </a:lnTo>
                  <a:lnTo>
                    <a:pt x="525004" y="170977"/>
                  </a:lnTo>
                  <a:lnTo>
                    <a:pt x="521897" y="178141"/>
                  </a:lnTo>
                  <a:lnTo>
                    <a:pt x="527064" y="180865"/>
                  </a:lnTo>
                  <a:lnTo>
                    <a:pt x="534511" y="183264"/>
                  </a:lnTo>
                  <a:lnTo>
                    <a:pt x="538135" y="189361"/>
                  </a:lnTo>
                  <a:lnTo>
                    <a:pt x="536758" y="199606"/>
                  </a:lnTo>
                  <a:lnTo>
                    <a:pt x="533384" y="204762"/>
                  </a:lnTo>
                  <a:lnTo>
                    <a:pt x="525849" y="210088"/>
                  </a:lnTo>
                  <a:lnTo>
                    <a:pt x="519605" y="213081"/>
                  </a:lnTo>
                  <a:lnTo>
                    <a:pt x="506175" y="213859"/>
                  </a:lnTo>
                  <a:lnTo>
                    <a:pt x="500074" y="217432"/>
                  </a:lnTo>
                  <a:lnTo>
                    <a:pt x="505646" y="236679"/>
                  </a:lnTo>
                  <a:lnTo>
                    <a:pt x="508540" y="243966"/>
                  </a:lnTo>
                  <a:lnTo>
                    <a:pt x="513004" y="249092"/>
                  </a:lnTo>
                  <a:lnTo>
                    <a:pt x="517394" y="247137"/>
                  </a:lnTo>
                  <a:lnTo>
                    <a:pt x="521326" y="245586"/>
                  </a:lnTo>
                  <a:lnTo>
                    <a:pt x="527026" y="246000"/>
                  </a:lnTo>
                  <a:lnTo>
                    <a:pt x="530946" y="248310"/>
                  </a:lnTo>
                  <a:lnTo>
                    <a:pt x="537191" y="256047"/>
                  </a:lnTo>
                  <a:lnTo>
                    <a:pt x="539579" y="257752"/>
                  </a:lnTo>
                  <a:lnTo>
                    <a:pt x="542275" y="260255"/>
                  </a:lnTo>
                  <a:lnTo>
                    <a:pt x="544879" y="265713"/>
                  </a:lnTo>
                  <a:lnTo>
                    <a:pt x="548289" y="271195"/>
                  </a:lnTo>
                  <a:lnTo>
                    <a:pt x="553122" y="273786"/>
                  </a:lnTo>
                  <a:lnTo>
                    <a:pt x="558840" y="273798"/>
                  </a:lnTo>
                  <a:lnTo>
                    <a:pt x="563030" y="272968"/>
                  </a:lnTo>
                  <a:lnTo>
                    <a:pt x="566759" y="270845"/>
                  </a:lnTo>
                  <a:lnTo>
                    <a:pt x="571070" y="266853"/>
                  </a:lnTo>
                  <a:lnTo>
                    <a:pt x="578609" y="255065"/>
                  </a:lnTo>
                  <a:lnTo>
                    <a:pt x="586785" y="235611"/>
                  </a:lnTo>
                  <a:lnTo>
                    <a:pt x="589191" y="216058"/>
                  </a:lnTo>
                  <a:lnTo>
                    <a:pt x="579685" y="204258"/>
                  </a:lnTo>
                  <a:lnTo>
                    <a:pt x="566218" y="207444"/>
                  </a:lnTo>
                  <a:lnTo>
                    <a:pt x="559119" y="206019"/>
                  </a:lnTo>
                  <a:lnTo>
                    <a:pt x="560040" y="197667"/>
                  </a:lnTo>
                  <a:lnTo>
                    <a:pt x="563231" y="188359"/>
                  </a:lnTo>
                  <a:lnTo>
                    <a:pt x="566255" y="169013"/>
                  </a:lnTo>
                  <a:lnTo>
                    <a:pt x="569373" y="161006"/>
                  </a:lnTo>
                  <a:lnTo>
                    <a:pt x="574047" y="156327"/>
                  </a:lnTo>
                  <a:lnTo>
                    <a:pt x="579857" y="154194"/>
                  </a:lnTo>
                  <a:lnTo>
                    <a:pt x="594036" y="153910"/>
                  </a:lnTo>
                  <a:lnTo>
                    <a:pt x="600434" y="157097"/>
                  </a:lnTo>
                  <a:lnTo>
                    <a:pt x="605255" y="164265"/>
                  </a:lnTo>
                  <a:lnTo>
                    <a:pt x="609172" y="172197"/>
                  </a:lnTo>
                  <a:lnTo>
                    <a:pt x="613155" y="177896"/>
                  </a:lnTo>
                  <a:lnTo>
                    <a:pt x="626660" y="185346"/>
                  </a:lnTo>
                  <a:lnTo>
                    <a:pt x="655497" y="191850"/>
                  </a:lnTo>
                  <a:lnTo>
                    <a:pt x="668459" y="198566"/>
                  </a:lnTo>
                  <a:lnTo>
                    <a:pt x="668348" y="202799"/>
                  </a:lnTo>
                  <a:lnTo>
                    <a:pt x="660030" y="209613"/>
                  </a:lnTo>
                  <a:lnTo>
                    <a:pt x="652316" y="218533"/>
                  </a:lnTo>
                  <a:lnTo>
                    <a:pt x="646475" y="230712"/>
                  </a:lnTo>
                  <a:lnTo>
                    <a:pt x="643947" y="247264"/>
                  </a:lnTo>
                  <a:lnTo>
                    <a:pt x="643462" y="279371"/>
                  </a:lnTo>
                  <a:lnTo>
                    <a:pt x="645077" y="293567"/>
                  </a:lnTo>
                  <a:lnTo>
                    <a:pt x="649402" y="304202"/>
                  </a:lnTo>
                  <a:lnTo>
                    <a:pt x="650781" y="290088"/>
                  </a:lnTo>
                  <a:lnTo>
                    <a:pt x="648138" y="254288"/>
                  </a:lnTo>
                  <a:lnTo>
                    <a:pt x="648870" y="237434"/>
                  </a:lnTo>
                  <a:lnTo>
                    <a:pt x="654410" y="225152"/>
                  </a:lnTo>
                  <a:lnTo>
                    <a:pt x="662362" y="219820"/>
                  </a:lnTo>
                  <a:lnTo>
                    <a:pt x="669627" y="213120"/>
                  </a:lnTo>
                  <a:lnTo>
                    <a:pt x="669841" y="212139"/>
                  </a:lnTo>
                  <a:lnTo>
                    <a:pt x="671036" y="214594"/>
                  </a:lnTo>
                  <a:lnTo>
                    <a:pt x="674941" y="222617"/>
                  </a:lnTo>
                  <a:lnTo>
                    <a:pt x="676695" y="224154"/>
                  </a:lnTo>
                  <a:lnTo>
                    <a:pt x="679190" y="223596"/>
                  </a:lnTo>
                  <a:lnTo>
                    <a:pt x="679823" y="223599"/>
                  </a:lnTo>
                  <a:lnTo>
                    <a:pt x="679980" y="223616"/>
                  </a:lnTo>
                  <a:lnTo>
                    <a:pt x="680137" y="223709"/>
                  </a:lnTo>
                  <a:lnTo>
                    <a:pt x="682286" y="228331"/>
                  </a:lnTo>
                  <a:lnTo>
                    <a:pt x="683107" y="229268"/>
                  </a:lnTo>
                  <a:lnTo>
                    <a:pt x="683780" y="229771"/>
                  </a:lnTo>
                  <a:lnTo>
                    <a:pt x="684311" y="229623"/>
                  </a:lnTo>
                  <a:lnTo>
                    <a:pt x="684916" y="229372"/>
                  </a:lnTo>
                  <a:lnTo>
                    <a:pt x="692153" y="222844"/>
                  </a:lnTo>
                  <a:lnTo>
                    <a:pt x="697632" y="214719"/>
                  </a:lnTo>
                  <a:lnTo>
                    <a:pt x="698206" y="212885"/>
                  </a:lnTo>
                  <a:lnTo>
                    <a:pt x="698705" y="209794"/>
                  </a:lnTo>
                  <a:lnTo>
                    <a:pt x="699063" y="206033"/>
                  </a:lnTo>
                  <a:lnTo>
                    <a:pt x="698905" y="201787"/>
                  </a:lnTo>
                  <a:lnTo>
                    <a:pt x="696935" y="189976"/>
                  </a:lnTo>
                  <a:lnTo>
                    <a:pt x="695782" y="185573"/>
                  </a:lnTo>
                  <a:lnTo>
                    <a:pt x="693235" y="180042"/>
                  </a:lnTo>
                  <a:lnTo>
                    <a:pt x="692468" y="177066"/>
                  </a:lnTo>
                  <a:lnTo>
                    <a:pt x="692229" y="174001"/>
                  </a:lnTo>
                  <a:lnTo>
                    <a:pt x="692811" y="171799"/>
                  </a:lnTo>
                  <a:lnTo>
                    <a:pt x="693269" y="170376"/>
                  </a:lnTo>
                  <a:lnTo>
                    <a:pt x="694098" y="168787"/>
                  </a:lnTo>
                  <a:lnTo>
                    <a:pt x="695135" y="167349"/>
                  </a:lnTo>
                  <a:lnTo>
                    <a:pt x="696383" y="165872"/>
                  </a:lnTo>
                  <a:lnTo>
                    <a:pt x="696095" y="164743"/>
                  </a:lnTo>
                  <a:lnTo>
                    <a:pt x="694217" y="164105"/>
                  </a:lnTo>
                  <a:lnTo>
                    <a:pt x="680297" y="164360"/>
                  </a:lnTo>
                  <a:lnTo>
                    <a:pt x="672916" y="162842"/>
                  </a:lnTo>
                  <a:lnTo>
                    <a:pt x="656443" y="156264"/>
                  </a:lnTo>
                  <a:lnTo>
                    <a:pt x="656317" y="156213"/>
                  </a:lnTo>
                  <a:lnTo>
                    <a:pt x="654837" y="151568"/>
                  </a:lnTo>
                  <a:lnTo>
                    <a:pt x="652730" y="140619"/>
                  </a:lnTo>
                  <a:lnTo>
                    <a:pt x="648285" y="127490"/>
                  </a:lnTo>
                  <a:lnTo>
                    <a:pt x="647469" y="117950"/>
                  </a:lnTo>
                  <a:lnTo>
                    <a:pt x="648475" y="108341"/>
                  </a:lnTo>
                  <a:lnTo>
                    <a:pt x="650770" y="99976"/>
                  </a:lnTo>
                  <a:lnTo>
                    <a:pt x="664283" y="68564"/>
                  </a:lnTo>
                  <a:lnTo>
                    <a:pt x="674155" y="34353"/>
                  </a:lnTo>
                  <a:lnTo>
                    <a:pt x="680320" y="19245"/>
                  </a:lnTo>
                  <a:lnTo>
                    <a:pt x="685340" y="12064"/>
                  </a:lnTo>
                  <a:lnTo>
                    <a:pt x="692087" y="5881"/>
                  </a:lnTo>
                  <a:lnTo>
                    <a:pt x="699662" y="1580"/>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5" name="ee4p_TH_1_62635">
              <a:extLst>
                <a:ext uri="{FF2B5EF4-FFF2-40B4-BE49-F238E27FC236}">
                  <a16:creationId xmlns:a16="http://schemas.microsoft.com/office/drawing/2014/main" id="{BB72D4E8-F81C-4DA7-AFA1-1B470CC4AE73}"/>
                </a:ext>
              </a:extLst>
            </p:cNvPr>
            <p:cNvSpPr>
              <a:spLocks noChangeAspect="1"/>
            </p:cNvSpPr>
            <p:nvPr>
              <p:custDataLst>
                <p:tags r:id="rId7"/>
              </p:custDataLst>
            </p:nvPr>
          </p:nvSpPr>
          <p:spPr>
            <a:xfrm>
              <a:off x="2539421" y="2711576"/>
              <a:ext cx="1057892" cy="794493"/>
            </a:xfrm>
            <a:custGeom>
              <a:avLst/>
              <a:gdLst/>
              <a:ahLst/>
              <a:cxnLst/>
              <a:rect l="0" t="0" r="0" b="0"/>
              <a:pathLst>
                <a:path w="1000006" h="817821">
                  <a:moveTo>
                    <a:pt x="300981" y="3555"/>
                  </a:moveTo>
                  <a:lnTo>
                    <a:pt x="332933" y="2586"/>
                  </a:lnTo>
                  <a:lnTo>
                    <a:pt x="335413" y="3313"/>
                  </a:lnTo>
                  <a:lnTo>
                    <a:pt x="338392" y="4629"/>
                  </a:lnTo>
                  <a:lnTo>
                    <a:pt x="346125" y="9758"/>
                  </a:lnTo>
                  <a:lnTo>
                    <a:pt x="349012" y="10909"/>
                  </a:lnTo>
                  <a:lnTo>
                    <a:pt x="350777" y="11329"/>
                  </a:lnTo>
                  <a:lnTo>
                    <a:pt x="359584" y="11114"/>
                  </a:lnTo>
                  <a:lnTo>
                    <a:pt x="364070" y="15550"/>
                  </a:lnTo>
                  <a:lnTo>
                    <a:pt x="375904" y="20425"/>
                  </a:lnTo>
                  <a:lnTo>
                    <a:pt x="380641" y="20541"/>
                  </a:lnTo>
                  <a:lnTo>
                    <a:pt x="382191" y="21757"/>
                  </a:lnTo>
                  <a:lnTo>
                    <a:pt x="383529" y="23920"/>
                  </a:lnTo>
                  <a:lnTo>
                    <a:pt x="385270" y="28784"/>
                  </a:lnTo>
                  <a:lnTo>
                    <a:pt x="385896" y="31616"/>
                  </a:lnTo>
                  <a:lnTo>
                    <a:pt x="385858" y="34071"/>
                  </a:lnTo>
                  <a:lnTo>
                    <a:pt x="384383" y="35942"/>
                  </a:lnTo>
                  <a:lnTo>
                    <a:pt x="382846" y="36779"/>
                  </a:lnTo>
                  <a:lnTo>
                    <a:pt x="381138" y="36896"/>
                  </a:lnTo>
                  <a:lnTo>
                    <a:pt x="379813" y="36475"/>
                  </a:lnTo>
                  <a:lnTo>
                    <a:pt x="377158" y="35046"/>
                  </a:lnTo>
                  <a:lnTo>
                    <a:pt x="375778" y="34670"/>
                  </a:lnTo>
                  <a:lnTo>
                    <a:pt x="374235" y="34621"/>
                  </a:lnTo>
                  <a:lnTo>
                    <a:pt x="373027" y="35235"/>
                  </a:lnTo>
                  <a:lnTo>
                    <a:pt x="372097" y="36173"/>
                  </a:lnTo>
                  <a:lnTo>
                    <a:pt x="371499" y="37505"/>
                  </a:lnTo>
                  <a:lnTo>
                    <a:pt x="371740" y="40726"/>
                  </a:lnTo>
                  <a:lnTo>
                    <a:pt x="373038" y="45417"/>
                  </a:lnTo>
                  <a:lnTo>
                    <a:pt x="376908" y="55322"/>
                  </a:lnTo>
                  <a:lnTo>
                    <a:pt x="379141" y="59354"/>
                  </a:lnTo>
                  <a:lnTo>
                    <a:pt x="381145" y="61943"/>
                  </a:lnTo>
                  <a:lnTo>
                    <a:pt x="382363" y="62672"/>
                  </a:lnTo>
                  <a:lnTo>
                    <a:pt x="383527" y="63493"/>
                  </a:lnTo>
                  <a:lnTo>
                    <a:pt x="384256" y="65142"/>
                  </a:lnTo>
                  <a:lnTo>
                    <a:pt x="384603" y="67489"/>
                  </a:lnTo>
                  <a:lnTo>
                    <a:pt x="383784" y="76760"/>
                  </a:lnTo>
                  <a:lnTo>
                    <a:pt x="383851" y="78355"/>
                  </a:lnTo>
                  <a:lnTo>
                    <a:pt x="384303" y="79949"/>
                  </a:lnTo>
                  <a:lnTo>
                    <a:pt x="385092" y="82277"/>
                  </a:lnTo>
                  <a:lnTo>
                    <a:pt x="389424" y="91026"/>
                  </a:lnTo>
                  <a:lnTo>
                    <a:pt x="392769" y="95448"/>
                  </a:lnTo>
                  <a:lnTo>
                    <a:pt x="393279" y="97144"/>
                  </a:lnTo>
                  <a:lnTo>
                    <a:pt x="393405" y="99360"/>
                  </a:lnTo>
                  <a:lnTo>
                    <a:pt x="391274" y="110192"/>
                  </a:lnTo>
                  <a:lnTo>
                    <a:pt x="390918" y="114451"/>
                  </a:lnTo>
                  <a:lnTo>
                    <a:pt x="390953" y="119326"/>
                  </a:lnTo>
                  <a:lnTo>
                    <a:pt x="393867" y="124803"/>
                  </a:lnTo>
                  <a:lnTo>
                    <a:pt x="403363" y="130141"/>
                  </a:lnTo>
                  <a:lnTo>
                    <a:pt x="458620" y="136458"/>
                  </a:lnTo>
                  <a:lnTo>
                    <a:pt x="473736" y="135982"/>
                  </a:lnTo>
                  <a:lnTo>
                    <a:pt x="506888" y="140523"/>
                  </a:lnTo>
                  <a:lnTo>
                    <a:pt x="516183" y="143577"/>
                  </a:lnTo>
                  <a:lnTo>
                    <a:pt x="535034" y="158122"/>
                  </a:lnTo>
                  <a:lnTo>
                    <a:pt x="545019" y="176496"/>
                  </a:lnTo>
                  <a:lnTo>
                    <a:pt x="565959" y="206896"/>
                  </a:lnTo>
                  <a:lnTo>
                    <a:pt x="563005" y="213986"/>
                  </a:lnTo>
                  <a:lnTo>
                    <a:pt x="559798" y="218937"/>
                  </a:lnTo>
                  <a:lnTo>
                    <a:pt x="555633" y="222907"/>
                  </a:lnTo>
                  <a:lnTo>
                    <a:pt x="546636" y="228184"/>
                  </a:lnTo>
                  <a:lnTo>
                    <a:pt x="530665" y="231063"/>
                  </a:lnTo>
                  <a:lnTo>
                    <a:pt x="528529" y="231947"/>
                  </a:lnTo>
                  <a:lnTo>
                    <a:pt x="526429" y="234294"/>
                  </a:lnTo>
                  <a:lnTo>
                    <a:pt x="525285" y="236095"/>
                  </a:lnTo>
                  <a:lnTo>
                    <a:pt x="523821" y="239010"/>
                  </a:lnTo>
                  <a:lnTo>
                    <a:pt x="524966" y="241804"/>
                  </a:lnTo>
                  <a:lnTo>
                    <a:pt x="528015" y="245770"/>
                  </a:lnTo>
                  <a:lnTo>
                    <a:pt x="536154" y="250975"/>
                  </a:lnTo>
                  <a:lnTo>
                    <a:pt x="543915" y="253860"/>
                  </a:lnTo>
                  <a:lnTo>
                    <a:pt x="547636" y="257892"/>
                  </a:lnTo>
                  <a:lnTo>
                    <a:pt x="555499" y="270999"/>
                  </a:lnTo>
                  <a:lnTo>
                    <a:pt x="557546" y="278448"/>
                  </a:lnTo>
                  <a:lnTo>
                    <a:pt x="557847" y="280159"/>
                  </a:lnTo>
                  <a:lnTo>
                    <a:pt x="558216" y="282770"/>
                  </a:lnTo>
                  <a:lnTo>
                    <a:pt x="558425" y="285886"/>
                  </a:lnTo>
                  <a:lnTo>
                    <a:pt x="558347" y="288428"/>
                  </a:lnTo>
                  <a:lnTo>
                    <a:pt x="557863" y="289602"/>
                  </a:lnTo>
                  <a:lnTo>
                    <a:pt x="556480" y="290286"/>
                  </a:lnTo>
                  <a:lnTo>
                    <a:pt x="555315" y="290553"/>
                  </a:lnTo>
                  <a:lnTo>
                    <a:pt x="554716" y="291492"/>
                  </a:lnTo>
                  <a:lnTo>
                    <a:pt x="554450" y="292441"/>
                  </a:lnTo>
                  <a:lnTo>
                    <a:pt x="555704" y="298838"/>
                  </a:lnTo>
                  <a:lnTo>
                    <a:pt x="557096" y="302957"/>
                  </a:lnTo>
                  <a:lnTo>
                    <a:pt x="557669" y="304205"/>
                  </a:lnTo>
                  <a:lnTo>
                    <a:pt x="558525" y="305776"/>
                  </a:lnTo>
                  <a:lnTo>
                    <a:pt x="559428" y="306695"/>
                  </a:lnTo>
                  <a:lnTo>
                    <a:pt x="560665" y="307565"/>
                  </a:lnTo>
                  <a:lnTo>
                    <a:pt x="564645" y="309476"/>
                  </a:lnTo>
                  <a:lnTo>
                    <a:pt x="566659" y="310127"/>
                  </a:lnTo>
                  <a:lnTo>
                    <a:pt x="586347" y="310855"/>
                  </a:lnTo>
                  <a:lnTo>
                    <a:pt x="587789" y="310465"/>
                  </a:lnTo>
                  <a:lnTo>
                    <a:pt x="589116" y="309824"/>
                  </a:lnTo>
                  <a:lnTo>
                    <a:pt x="590292" y="308995"/>
                  </a:lnTo>
                  <a:lnTo>
                    <a:pt x="593258" y="306202"/>
                  </a:lnTo>
                  <a:lnTo>
                    <a:pt x="595688" y="304807"/>
                  </a:lnTo>
                  <a:lnTo>
                    <a:pt x="597241" y="304369"/>
                  </a:lnTo>
                  <a:lnTo>
                    <a:pt x="613829" y="306451"/>
                  </a:lnTo>
                  <a:lnTo>
                    <a:pt x="623229" y="305801"/>
                  </a:lnTo>
                  <a:lnTo>
                    <a:pt x="630424" y="306513"/>
                  </a:lnTo>
                  <a:lnTo>
                    <a:pt x="633054" y="306175"/>
                  </a:lnTo>
                  <a:lnTo>
                    <a:pt x="635985" y="304914"/>
                  </a:lnTo>
                  <a:lnTo>
                    <a:pt x="643138" y="303096"/>
                  </a:lnTo>
                  <a:lnTo>
                    <a:pt x="644814" y="303409"/>
                  </a:lnTo>
                  <a:lnTo>
                    <a:pt x="646944" y="304261"/>
                  </a:lnTo>
                  <a:lnTo>
                    <a:pt x="652581" y="308303"/>
                  </a:lnTo>
                  <a:lnTo>
                    <a:pt x="654249" y="310299"/>
                  </a:lnTo>
                  <a:lnTo>
                    <a:pt x="655127" y="312798"/>
                  </a:lnTo>
                  <a:lnTo>
                    <a:pt x="655276" y="318276"/>
                  </a:lnTo>
                  <a:lnTo>
                    <a:pt x="655821" y="324091"/>
                  </a:lnTo>
                  <a:lnTo>
                    <a:pt x="659092" y="329533"/>
                  </a:lnTo>
                  <a:lnTo>
                    <a:pt x="660223" y="333696"/>
                  </a:lnTo>
                  <a:lnTo>
                    <a:pt x="662219" y="336278"/>
                  </a:lnTo>
                  <a:lnTo>
                    <a:pt x="664456" y="339903"/>
                  </a:lnTo>
                  <a:lnTo>
                    <a:pt x="664984" y="341432"/>
                  </a:lnTo>
                  <a:lnTo>
                    <a:pt x="665961" y="346261"/>
                  </a:lnTo>
                  <a:lnTo>
                    <a:pt x="666487" y="347642"/>
                  </a:lnTo>
                  <a:lnTo>
                    <a:pt x="667404" y="349044"/>
                  </a:lnTo>
                  <a:lnTo>
                    <a:pt x="668938" y="350584"/>
                  </a:lnTo>
                  <a:lnTo>
                    <a:pt x="671437" y="352106"/>
                  </a:lnTo>
                  <a:lnTo>
                    <a:pt x="674022" y="353156"/>
                  </a:lnTo>
                  <a:lnTo>
                    <a:pt x="678531" y="349496"/>
                  </a:lnTo>
                  <a:lnTo>
                    <a:pt x="707505" y="346802"/>
                  </a:lnTo>
                  <a:lnTo>
                    <a:pt x="710725" y="346031"/>
                  </a:lnTo>
                  <a:lnTo>
                    <a:pt x="714941" y="346779"/>
                  </a:lnTo>
                  <a:lnTo>
                    <a:pt x="722921" y="352668"/>
                  </a:lnTo>
                  <a:lnTo>
                    <a:pt x="740669" y="360309"/>
                  </a:lnTo>
                  <a:lnTo>
                    <a:pt x="743905" y="362992"/>
                  </a:lnTo>
                  <a:lnTo>
                    <a:pt x="746071" y="365195"/>
                  </a:lnTo>
                  <a:lnTo>
                    <a:pt x="747776" y="369387"/>
                  </a:lnTo>
                  <a:lnTo>
                    <a:pt x="748327" y="371770"/>
                  </a:lnTo>
                  <a:lnTo>
                    <a:pt x="750107" y="374173"/>
                  </a:lnTo>
                  <a:lnTo>
                    <a:pt x="751588" y="375576"/>
                  </a:lnTo>
                  <a:lnTo>
                    <a:pt x="763463" y="381712"/>
                  </a:lnTo>
                  <a:lnTo>
                    <a:pt x="764215" y="385539"/>
                  </a:lnTo>
                  <a:lnTo>
                    <a:pt x="764352" y="386747"/>
                  </a:lnTo>
                  <a:lnTo>
                    <a:pt x="765322" y="387702"/>
                  </a:lnTo>
                  <a:lnTo>
                    <a:pt x="767614" y="387802"/>
                  </a:lnTo>
                  <a:lnTo>
                    <a:pt x="779885" y="386002"/>
                  </a:lnTo>
                  <a:lnTo>
                    <a:pt x="786320" y="383938"/>
                  </a:lnTo>
                  <a:lnTo>
                    <a:pt x="787534" y="383261"/>
                  </a:lnTo>
                  <a:lnTo>
                    <a:pt x="790327" y="383258"/>
                  </a:lnTo>
                  <a:lnTo>
                    <a:pt x="809368" y="389453"/>
                  </a:lnTo>
                  <a:lnTo>
                    <a:pt x="811268" y="389483"/>
                  </a:lnTo>
                  <a:lnTo>
                    <a:pt x="813436" y="388988"/>
                  </a:lnTo>
                  <a:lnTo>
                    <a:pt x="816705" y="386977"/>
                  </a:lnTo>
                  <a:lnTo>
                    <a:pt x="819598" y="384073"/>
                  </a:lnTo>
                  <a:lnTo>
                    <a:pt x="821218" y="384064"/>
                  </a:lnTo>
                  <a:lnTo>
                    <a:pt x="823360" y="384856"/>
                  </a:lnTo>
                  <a:lnTo>
                    <a:pt x="830104" y="391290"/>
                  </a:lnTo>
                  <a:lnTo>
                    <a:pt x="832833" y="393281"/>
                  </a:lnTo>
                  <a:lnTo>
                    <a:pt x="835593" y="398093"/>
                  </a:lnTo>
                  <a:lnTo>
                    <a:pt x="838561" y="398288"/>
                  </a:lnTo>
                  <a:lnTo>
                    <a:pt x="844965" y="392709"/>
                  </a:lnTo>
                  <a:lnTo>
                    <a:pt x="843450" y="387822"/>
                  </a:lnTo>
                  <a:lnTo>
                    <a:pt x="844063" y="383106"/>
                  </a:lnTo>
                  <a:lnTo>
                    <a:pt x="854023" y="370092"/>
                  </a:lnTo>
                  <a:lnTo>
                    <a:pt x="856249" y="366786"/>
                  </a:lnTo>
                  <a:lnTo>
                    <a:pt x="864282" y="350830"/>
                  </a:lnTo>
                  <a:lnTo>
                    <a:pt x="864460" y="349051"/>
                  </a:lnTo>
                  <a:lnTo>
                    <a:pt x="864181" y="346810"/>
                  </a:lnTo>
                  <a:lnTo>
                    <a:pt x="862419" y="343249"/>
                  </a:lnTo>
                  <a:lnTo>
                    <a:pt x="860927" y="341571"/>
                  </a:lnTo>
                  <a:lnTo>
                    <a:pt x="859335" y="340353"/>
                  </a:lnTo>
                  <a:lnTo>
                    <a:pt x="853533" y="338028"/>
                  </a:lnTo>
                  <a:lnTo>
                    <a:pt x="852704" y="336069"/>
                  </a:lnTo>
                  <a:lnTo>
                    <a:pt x="852726" y="332402"/>
                  </a:lnTo>
                  <a:lnTo>
                    <a:pt x="854236" y="324264"/>
                  </a:lnTo>
                  <a:lnTo>
                    <a:pt x="859689" y="314166"/>
                  </a:lnTo>
                  <a:lnTo>
                    <a:pt x="860160" y="312928"/>
                  </a:lnTo>
                  <a:lnTo>
                    <a:pt x="859328" y="308617"/>
                  </a:lnTo>
                  <a:lnTo>
                    <a:pt x="882392" y="305699"/>
                  </a:lnTo>
                  <a:lnTo>
                    <a:pt x="938416" y="321080"/>
                  </a:lnTo>
                  <a:lnTo>
                    <a:pt x="941678" y="338079"/>
                  </a:lnTo>
                  <a:lnTo>
                    <a:pt x="942855" y="340264"/>
                  </a:lnTo>
                  <a:lnTo>
                    <a:pt x="953199" y="356886"/>
                  </a:lnTo>
                  <a:lnTo>
                    <a:pt x="957204" y="365553"/>
                  </a:lnTo>
                  <a:lnTo>
                    <a:pt x="962140" y="370231"/>
                  </a:lnTo>
                  <a:lnTo>
                    <a:pt x="967297" y="372833"/>
                  </a:lnTo>
                  <a:lnTo>
                    <a:pt x="972375" y="374578"/>
                  </a:lnTo>
                  <a:lnTo>
                    <a:pt x="982787" y="380379"/>
                  </a:lnTo>
                  <a:lnTo>
                    <a:pt x="991788" y="393731"/>
                  </a:lnTo>
                  <a:lnTo>
                    <a:pt x="999894" y="409926"/>
                  </a:lnTo>
                  <a:lnTo>
                    <a:pt x="1000005" y="411757"/>
                  </a:lnTo>
                  <a:lnTo>
                    <a:pt x="999912" y="414243"/>
                  </a:lnTo>
                  <a:lnTo>
                    <a:pt x="996087" y="416073"/>
                  </a:lnTo>
                  <a:lnTo>
                    <a:pt x="994012" y="417792"/>
                  </a:lnTo>
                  <a:lnTo>
                    <a:pt x="993207" y="418910"/>
                  </a:lnTo>
                  <a:lnTo>
                    <a:pt x="990064" y="424296"/>
                  </a:lnTo>
                  <a:lnTo>
                    <a:pt x="987300" y="427364"/>
                  </a:lnTo>
                  <a:lnTo>
                    <a:pt x="986405" y="427375"/>
                  </a:lnTo>
                  <a:lnTo>
                    <a:pt x="985540" y="426514"/>
                  </a:lnTo>
                  <a:lnTo>
                    <a:pt x="983896" y="423886"/>
                  </a:lnTo>
                  <a:lnTo>
                    <a:pt x="982366" y="423250"/>
                  </a:lnTo>
                  <a:lnTo>
                    <a:pt x="980965" y="423159"/>
                  </a:lnTo>
                  <a:lnTo>
                    <a:pt x="978200" y="424320"/>
                  </a:lnTo>
                  <a:lnTo>
                    <a:pt x="976642" y="424631"/>
                  </a:lnTo>
                  <a:lnTo>
                    <a:pt x="964946" y="423343"/>
                  </a:lnTo>
                  <a:lnTo>
                    <a:pt x="957127" y="424543"/>
                  </a:lnTo>
                  <a:lnTo>
                    <a:pt x="955382" y="424205"/>
                  </a:lnTo>
                  <a:lnTo>
                    <a:pt x="949946" y="421921"/>
                  </a:lnTo>
                  <a:lnTo>
                    <a:pt x="949301" y="426861"/>
                  </a:lnTo>
                  <a:lnTo>
                    <a:pt x="948544" y="427799"/>
                  </a:lnTo>
                  <a:lnTo>
                    <a:pt x="947563" y="428759"/>
                  </a:lnTo>
                  <a:lnTo>
                    <a:pt x="934103" y="436599"/>
                  </a:lnTo>
                  <a:lnTo>
                    <a:pt x="926846" y="445606"/>
                  </a:lnTo>
                  <a:lnTo>
                    <a:pt x="920726" y="455441"/>
                  </a:lnTo>
                  <a:lnTo>
                    <a:pt x="919393" y="455861"/>
                  </a:lnTo>
                  <a:lnTo>
                    <a:pt x="918310" y="455862"/>
                  </a:lnTo>
                  <a:lnTo>
                    <a:pt x="918162" y="454535"/>
                  </a:lnTo>
                  <a:lnTo>
                    <a:pt x="916798" y="453803"/>
                  </a:lnTo>
                  <a:lnTo>
                    <a:pt x="914202" y="453073"/>
                  </a:lnTo>
                  <a:lnTo>
                    <a:pt x="903701" y="454241"/>
                  </a:lnTo>
                  <a:lnTo>
                    <a:pt x="901256" y="455014"/>
                  </a:lnTo>
                  <a:lnTo>
                    <a:pt x="899002" y="456640"/>
                  </a:lnTo>
                  <a:lnTo>
                    <a:pt x="890171" y="464705"/>
                  </a:lnTo>
                  <a:lnTo>
                    <a:pt x="887194" y="466613"/>
                  </a:lnTo>
                  <a:lnTo>
                    <a:pt x="861103" y="475195"/>
                  </a:lnTo>
                  <a:lnTo>
                    <a:pt x="860798" y="481028"/>
                  </a:lnTo>
                  <a:lnTo>
                    <a:pt x="865349" y="485910"/>
                  </a:lnTo>
                  <a:lnTo>
                    <a:pt x="871352" y="488213"/>
                  </a:lnTo>
                  <a:lnTo>
                    <a:pt x="872521" y="490137"/>
                  </a:lnTo>
                  <a:lnTo>
                    <a:pt x="872727" y="491609"/>
                  </a:lnTo>
                  <a:lnTo>
                    <a:pt x="872089" y="493016"/>
                  </a:lnTo>
                  <a:lnTo>
                    <a:pt x="869363" y="496187"/>
                  </a:lnTo>
                  <a:lnTo>
                    <a:pt x="867086" y="499406"/>
                  </a:lnTo>
                  <a:lnTo>
                    <a:pt x="866536" y="499835"/>
                  </a:lnTo>
                  <a:lnTo>
                    <a:pt x="865706" y="500298"/>
                  </a:lnTo>
                  <a:lnTo>
                    <a:pt x="864536" y="500624"/>
                  </a:lnTo>
                  <a:lnTo>
                    <a:pt x="862345" y="500515"/>
                  </a:lnTo>
                  <a:lnTo>
                    <a:pt x="860687" y="501577"/>
                  </a:lnTo>
                  <a:lnTo>
                    <a:pt x="858610" y="503815"/>
                  </a:lnTo>
                  <a:lnTo>
                    <a:pt x="856003" y="510442"/>
                  </a:lnTo>
                  <a:lnTo>
                    <a:pt x="855573" y="513527"/>
                  </a:lnTo>
                  <a:lnTo>
                    <a:pt x="856016" y="515557"/>
                  </a:lnTo>
                  <a:lnTo>
                    <a:pt x="857367" y="515731"/>
                  </a:lnTo>
                  <a:lnTo>
                    <a:pt x="858674" y="515609"/>
                  </a:lnTo>
                  <a:lnTo>
                    <a:pt x="860623" y="514941"/>
                  </a:lnTo>
                  <a:lnTo>
                    <a:pt x="862081" y="514860"/>
                  </a:lnTo>
                  <a:lnTo>
                    <a:pt x="863834" y="515364"/>
                  </a:lnTo>
                  <a:lnTo>
                    <a:pt x="866078" y="517556"/>
                  </a:lnTo>
                  <a:lnTo>
                    <a:pt x="866743" y="519460"/>
                  </a:lnTo>
                  <a:lnTo>
                    <a:pt x="866455" y="521449"/>
                  </a:lnTo>
                  <a:lnTo>
                    <a:pt x="865664" y="523507"/>
                  </a:lnTo>
                  <a:lnTo>
                    <a:pt x="865087" y="527454"/>
                  </a:lnTo>
                  <a:lnTo>
                    <a:pt x="865783" y="530601"/>
                  </a:lnTo>
                  <a:lnTo>
                    <a:pt x="867645" y="535461"/>
                  </a:lnTo>
                  <a:lnTo>
                    <a:pt x="869051" y="537791"/>
                  </a:lnTo>
                  <a:lnTo>
                    <a:pt x="870218" y="539506"/>
                  </a:lnTo>
                  <a:lnTo>
                    <a:pt x="871362" y="540307"/>
                  </a:lnTo>
                  <a:lnTo>
                    <a:pt x="872672" y="540983"/>
                  </a:lnTo>
                  <a:lnTo>
                    <a:pt x="874200" y="541418"/>
                  </a:lnTo>
                  <a:lnTo>
                    <a:pt x="877575" y="541569"/>
                  </a:lnTo>
                  <a:lnTo>
                    <a:pt x="882411" y="540913"/>
                  </a:lnTo>
                  <a:lnTo>
                    <a:pt x="885876" y="542361"/>
                  </a:lnTo>
                  <a:lnTo>
                    <a:pt x="878842" y="555388"/>
                  </a:lnTo>
                  <a:lnTo>
                    <a:pt x="877464" y="557226"/>
                  </a:lnTo>
                  <a:lnTo>
                    <a:pt x="874782" y="560146"/>
                  </a:lnTo>
                  <a:lnTo>
                    <a:pt x="863755" y="569142"/>
                  </a:lnTo>
                  <a:lnTo>
                    <a:pt x="861589" y="570260"/>
                  </a:lnTo>
                  <a:lnTo>
                    <a:pt x="852586" y="570982"/>
                  </a:lnTo>
                  <a:lnTo>
                    <a:pt x="845637" y="569762"/>
                  </a:lnTo>
                  <a:lnTo>
                    <a:pt x="839345" y="570118"/>
                  </a:lnTo>
                  <a:lnTo>
                    <a:pt x="837655" y="570811"/>
                  </a:lnTo>
                  <a:lnTo>
                    <a:pt x="836118" y="572458"/>
                  </a:lnTo>
                  <a:lnTo>
                    <a:pt x="834112" y="575683"/>
                  </a:lnTo>
                  <a:lnTo>
                    <a:pt x="827723" y="583992"/>
                  </a:lnTo>
                  <a:lnTo>
                    <a:pt x="828552" y="595443"/>
                  </a:lnTo>
                  <a:lnTo>
                    <a:pt x="827735" y="599039"/>
                  </a:lnTo>
                  <a:lnTo>
                    <a:pt x="826224" y="604337"/>
                  </a:lnTo>
                  <a:lnTo>
                    <a:pt x="824865" y="606438"/>
                  </a:lnTo>
                  <a:lnTo>
                    <a:pt x="823428" y="607654"/>
                  </a:lnTo>
                  <a:lnTo>
                    <a:pt x="819827" y="608623"/>
                  </a:lnTo>
                  <a:lnTo>
                    <a:pt x="815593" y="610702"/>
                  </a:lnTo>
                  <a:lnTo>
                    <a:pt x="813685" y="611071"/>
                  </a:lnTo>
                  <a:lnTo>
                    <a:pt x="812160" y="610898"/>
                  </a:lnTo>
                  <a:lnTo>
                    <a:pt x="810737" y="610221"/>
                  </a:lnTo>
                  <a:lnTo>
                    <a:pt x="809648" y="609417"/>
                  </a:lnTo>
                  <a:lnTo>
                    <a:pt x="808670" y="608522"/>
                  </a:lnTo>
                  <a:lnTo>
                    <a:pt x="805833" y="607626"/>
                  </a:lnTo>
                  <a:lnTo>
                    <a:pt x="800116" y="608922"/>
                  </a:lnTo>
                  <a:lnTo>
                    <a:pt x="792287" y="622664"/>
                  </a:lnTo>
                  <a:lnTo>
                    <a:pt x="788643" y="626159"/>
                  </a:lnTo>
                  <a:lnTo>
                    <a:pt x="787013" y="626371"/>
                  </a:lnTo>
                  <a:lnTo>
                    <a:pt x="785208" y="626337"/>
                  </a:lnTo>
                  <a:lnTo>
                    <a:pt x="783680" y="626075"/>
                  </a:lnTo>
                  <a:lnTo>
                    <a:pt x="782315" y="625498"/>
                  </a:lnTo>
                  <a:lnTo>
                    <a:pt x="781169" y="624650"/>
                  </a:lnTo>
                  <a:lnTo>
                    <a:pt x="780345" y="623871"/>
                  </a:lnTo>
                  <a:lnTo>
                    <a:pt x="779841" y="623173"/>
                  </a:lnTo>
                  <a:lnTo>
                    <a:pt x="777316" y="619295"/>
                  </a:lnTo>
                  <a:lnTo>
                    <a:pt x="776398" y="618547"/>
                  </a:lnTo>
                  <a:lnTo>
                    <a:pt x="774580" y="617830"/>
                  </a:lnTo>
                  <a:lnTo>
                    <a:pt x="771182" y="617017"/>
                  </a:lnTo>
                  <a:lnTo>
                    <a:pt x="768600" y="617530"/>
                  </a:lnTo>
                  <a:lnTo>
                    <a:pt x="766982" y="618301"/>
                  </a:lnTo>
                  <a:lnTo>
                    <a:pt x="766163" y="619501"/>
                  </a:lnTo>
                  <a:lnTo>
                    <a:pt x="765842" y="620337"/>
                  </a:lnTo>
                  <a:lnTo>
                    <a:pt x="764972" y="621848"/>
                  </a:lnTo>
                  <a:lnTo>
                    <a:pt x="764327" y="623382"/>
                  </a:lnTo>
                  <a:lnTo>
                    <a:pt x="759525" y="629189"/>
                  </a:lnTo>
                  <a:lnTo>
                    <a:pt x="751094" y="635940"/>
                  </a:lnTo>
                  <a:lnTo>
                    <a:pt x="747316" y="641500"/>
                  </a:lnTo>
                  <a:lnTo>
                    <a:pt x="745107" y="646645"/>
                  </a:lnTo>
                  <a:lnTo>
                    <a:pt x="744488" y="649540"/>
                  </a:lnTo>
                  <a:lnTo>
                    <a:pt x="744533" y="651784"/>
                  </a:lnTo>
                  <a:lnTo>
                    <a:pt x="745181" y="653102"/>
                  </a:lnTo>
                  <a:lnTo>
                    <a:pt x="746160" y="654145"/>
                  </a:lnTo>
                  <a:lnTo>
                    <a:pt x="750684" y="657409"/>
                  </a:lnTo>
                  <a:lnTo>
                    <a:pt x="751737" y="659205"/>
                  </a:lnTo>
                  <a:lnTo>
                    <a:pt x="752462" y="661556"/>
                  </a:lnTo>
                  <a:lnTo>
                    <a:pt x="752734" y="666576"/>
                  </a:lnTo>
                  <a:lnTo>
                    <a:pt x="751932" y="668837"/>
                  </a:lnTo>
                  <a:lnTo>
                    <a:pt x="749057" y="671822"/>
                  </a:lnTo>
                  <a:lnTo>
                    <a:pt x="748701" y="673736"/>
                  </a:lnTo>
                  <a:lnTo>
                    <a:pt x="748702" y="676560"/>
                  </a:lnTo>
                  <a:lnTo>
                    <a:pt x="748170" y="678197"/>
                  </a:lnTo>
                  <a:lnTo>
                    <a:pt x="747004" y="679226"/>
                  </a:lnTo>
                  <a:lnTo>
                    <a:pt x="741172" y="681279"/>
                  </a:lnTo>
                  <a:lnTo>
                    <a:pt x="739609" y="682212"/>
                  </a:lnTo>
                  <a:lnTo>
                    <a:pt x="737978" y="683471"/>
                  </a:lnTo>
                  <a:lnTo>
                    <a:pt x="735706" y="685748"/>
                  </a:lnTo>
                  <a:lnTo>
                    <a:pt x="734894" y="687508"/>
                  </a:lnTo>
                  <a:lnTo>
                    <a:pt x="734926" y="689148"/>
                  </a:lnTo>
                  <a:lnTo>
                    <a:pt x="737900" y="693804"/>
                  </a:lnTo>
                  <a:lnTo>
                    <a:pt x="729235" y="698645"/>
                  </a:lnTo>
                  <a:lnTo>
                    <a:pt x="726006" y="701161"/>
                  </a:lnTo>
                  <a:lnTo>
                    <a:pt x="724270" y="701993"/>
                  </a:lnTo>
                  <a:lnTo>
                    <a:pt x="717786" y="703833"/>
                  </a:lnTo>
                  <a:lnTo>
                    <a:pt x="713921" y="705709"/>
                  </a:lnTo>
                  <a:lnTo>
                    <a:pt x="712922" y="706660"/>
                  </a:lnTo>
                  <a:lnTo>
                    <a:pt x="711581" y="707527"/>
                  </a:lnTo>
                  <a:lnTo>
                    <a:pt x="710292" y="708128"/>
                  </a:lnTo>
                  <a:lnTo>
                    <a:pt x="708424" y="707942"/>
                  </a:lnTo>
                  <a:lnTo>
                    <a:pt x="707824" y="706136"/>
                  </a:lnTo>
                  <a:lnTo>
                    <a:pt x="708023" y="704699"/>
                  </a:lnTo>
                  <a:lnTo>
                    <a:pt x="708623" y="703533"/>
                  </a:lnTo>
                  <a:lnTo>
                    <a:pt x="708095" y="702509"/>
                  </a:lnTo>
                  <a:lnTo>
                    <a:pt x="706837" y="701706"/>
                  </a:lnTo>
                  <a:lnTo>
                    <a:pt x="702969" y="700388"/>
                  </a:lnTo>
                  <a:lnTo>
                    <a:pt x="701141" y="699329"/>
                  </a:lnTo>
                  <a:lnTo>
                    <a:pt x="699917" y="698345"/>
                  </a:lnTo>
                  <a:lnTo>
                    <a:pt x="699643" y="697790"/>
                  </a:lnTo>
                  <a:lnTo>
                    <a:pt x="699095" y="696648"/>
                  </a:lnTo>
                  <a:lnTo>
                    <a:pt x="698861" y="696222"/>
                  </a:lnTo>
                  <a:lnTo>
                    <a:pt x="698358" y="695507"/>
                  </a:lnTo>
                  <a:lnTo>
                    <a:pt x="696639" y="695214"/>
                  </a:lnTo>
                  <a:lnTo>
                    <a:pt x="693982" y="695160"/>
                  </a:lnTo>
                  <a:lnTo>
                    <a:pt x="687952" y="696053"/>
                  </a:lnTo>
                  <a:lnTo>
                    <a:pt x="685424" y="696866"/>
                  </a:lnTo>
                  <a:lnTo>
                    <a:pt x="684882" y="698207"/>
                  </a:lnTo>
                  <a:lnTo>
                    <a:pt x="684332" y="699013"/>
                  </a:lnTo>
                  <a:lnTo>
                    <a:pt x="683954" y="699995"/>
                  </a:lnTo>
                  <a:lnTo>
                    <a:pt x="677641" y="702030"/>
                  </a:lnTo>
                  <a:lnTo>
                    <a:pt x="634637" y="711888"/>
                  </a:lnTo>
                  <a:lnTo>
                    <a:pt x="623773" y="707671"/>
                  </a:lnTo>
                  <a:lnTo>
                    <a:pt x="619074" y="707168"/>
                  </a:lnTo>
                  <a:lnTo>
                    <a:pt x="615841" y="707720"/>
                  </a:lnTo>
                  <a:lnTo>
                    <a:pt x="614608" y="708419"/>
                  </a:lnTo>
                  <a:lnTo>
                    <a:pt x="613778" y="709599"/>
                  </a:lnTo>
                  <a:lnTo>
                    <a:pt x="612806" y="712629"/>
                  </a:lnTo>
                  <a:lnTo>
                    <a:pt x="612034" y="713882"/>
                  </a:lnTo>
                  <a:lnTo>
                    <a:pt x="610917" y="714770"/>
                  </a:lnTo>
                  <a:lnTo>
                    <a:pt x="609568" y="715323"/>
                  </a:lnTo>
                  <a:lnTo>
                    <a:pt x="604831" y="716162"/>
                  </a:lnTo>
                  <a:lnTo>
                    <a:pt x="602075" y="717178"/>
                  </a:lnTo>
                  <a:lnTo>
                    <a:pt x="599920" y="716798"/>
                  </a:lnTo>
                  <a:lnTo>
                    <a:pt x="596938" y="715245"/>
                  </a:lnTo>
                  <a:lnTo>
                    <a:pt x="591160" y="710483"/>
                  </a:lnTo>
                  <a:lnTo>
                    <a:pt x="588025" y="708739"/>
                  </a:lnTo>
                  <a:lnTo>
                    <a:pt x="585739" y="706954"/>
                  </a:lnTo>
                  <a:lnTo>
                    <a:pt x="584756" y="705371"/>
                  </a:lnTo>
                  <a:lnTo>
                    <a:pt x="584415" y="697248"/>
                  </a:lnTo>
                  <a:lnTo>
                    <a:pt x="583611" y="692353"/>
                  </a:lnTo>
                  <a:lnTo>
                    <a:pt x="582967" y="690736"/>
                  </a:lnTo>
                  <a:lnTo>
                    <a:pt x="581819" y="689409"/>
                  </a:lnTo>
                  <a:lnTo>
                    <a:pt x="579488" y="688361"/>
                  </a:lnTo>
                  <a:lnTo>
                    <a:pt x="577680" y="688299"/>
                  </a:lnTo>
                  <a:lnTo>
                    <a:pt x="576142" y="688705"/>
                  </a:lnTo>
                  <a:lnTo>
                    <a:pt x="574910" y="689490"/>
                  </a:lnTo>
                  <a:lnTo>
                    <a:pt x="573327" y="689394"/>
                  </a:lnTo>
                  <a:lnTo>
                    <a:pt x="571337" y="688475"/>
                  </a:lnTo>
                  <a:lnTo>
                    <a:pt x="568467" y="685117"/>
                  </a:lnTo>
                  <a:lnTo>
                    <a:pt x="564872" y="682299"/>
                  </a:lnTo>
                  <a:lnTo>
                    <a:pt x="561294" y="680793"/>
                  </a:lnTo>
                  <a:lnTo>
                    <a:pt x="560521" y="677893"/>
                  </a:lnTo>
                  <a:lnTo>
                    <a:pt x="560095" y="675534"/>
                  </a:lnTo>
                  <a:lnTo>
                    <a:pt x="560744" y="656404"/>
                  </a:lnTo>
                  <a:lnTo>
                    <a:pt x="562863" y="654512"/>
                  </a:lnTo>
                  <a:lnTo>
                    <a:pt x="566216" y="652176"/>
                  </a:lnTo>
                  <a:lnTo>
                    <a:pt x="567048" y="651087"/>
                  </a:lnTo>
                  <a:lnTo>
                    <a:pt x="567255" y="649738"/>
                  </a:lnTo>
                  <a:lnTo>
                    <a:pt x="567072" y="648693"/>
                  </a:lnTo>
                  <a:lnTo>
                    <a:pt x="566895" y="648104"/>
                  </a:lnTo>
                  <a:lnTo>
                    <a:pt x="566255" y="646693"/>
                  </a:lnTo>
                  <a:lnTo>
                    <a:pt x="562904" y="640709"/>
                  </a:lnTo>
                  <a:lnTo>
                    <a:pt x="556846" y="638840"/>
                  </a:lnTo>
                  <a:lnTo>
                    <a:pt x="533644" y="637864"/>
                  </a:lnTo>
                  <a:lnTo>
                    <a:pt x="530294" y="642103"/>
                  </a:lnTo>
                  <a:lnTo>
                    <a:pt x="527653" y="642859"/>
                  </a:lnTo>
                  <a:lnTo>
                    <a:pt x="525754" y="644375"/>
                  </a:lnTo>
                  <a:lnTo>
                    <a:pt x="524541" y="646739"/>
                  </a:lnTo>
                  <a:lnTo>
                    <a:pt x="524275" y="648027"/>
                  </a:lnTo>
                  <a:lnTo>
                    <a:pt x="524172" y="648886"/>
                  </a:lnTo>
                  <a:lnTo>
                    <a:pt x="524237" y="649594"/>
                  </a:lnTo>
                  <a:lnTo>
                    <a:pt x="524192" y="650541"/>
                  </a:lnTo>
                  <a:lnTo>
                    <a:pt x="523975" y="651266"/>
                  </a:lnTo>
                  <a:lnTo>
                    <a:pt x="522755" y="652980"/>
                  </a:lnTo>
                  <a:lnTo>
                    <a:pt x="515348" y="657975"/>
                  </a:lnTo>
                  <a:lnTo>
                    <a:pt x="508315" y="659665"/>
                  </a:lnTo>
                  <a:lnTo>
                    <a:pt x="498270" y="664641"/>
                  </a:lnTo>
                  <a:lnTo>
                    <a:pt x="500087" y="670856"/>
                  </a:lnTo>
                  <a:lnTo>
                    <a:pt x="501192" y="673741"/>
                  </a:lnTo>
                  <a:lnTo>
                    <a:pt x="501373" y="674802"/>
                  </a:lnTo>
                  <a:lnTo>
                    <a:pt x="501274" y="676044"/>
                  </a:lnTo>
                  <a:lnTo>
                    <a:pt x="500506" y="678093"/>
                  </a:lnTo>
                  <a:lnTo>
                    <a:pt x="501155" y="680627"/>
                  </a:lnTo>
                  <a:lnTo>
                    <a:pt x="501795" y="682394"/>
                  </a:lnTo>
                  <a:lnTo>
                    <a:pt x="502490" y="683952"/>
                  </a:lnTo>
                  <a:lnTo>
                    <a:pt x="502902" y="685425"/>
                  </a:lnTo>
                  <a:lnTo>
                    <a:pt x="503446" y="688582"/>
                  </a:lnTo>
                  <a:lnTo>
                    <a:pt x="503634" y="690265"/>
                  </a:lnTo>
                  <a:lnTo>
                    <a:pt x="503597" y="692067"/>
                  </a:lnTo>
                  <a:lnTo>
                    <a:pt x="502467" y="702159"/>
                  </a:lnTo>
                  <a:lnTo>
                    <a:pt x="502490" y="704286"/>
                  </a:lnTo>
                  <a:lnTo>
                    <a:pt x="503015" y="705757"/>
                  </a:lnTo>
                  <a:lnTo>
                    <a:pt x="504399" y="708255"/>
                  </a:lnTo>
                  <a:lnTo>
                    <a:pt x="504643" y="709819"/>
                  </a:lnTo>
                  <a:lnTo>
                    <a:pt x="504612" y="712154"/>
                  </a:lnTo>
                  <a:lnTo>
                    <a:pt x="504914" y="713878"/>
                  </a:lnTo>
                  <a:lnTo>
                    <a:pt x="505552" y="715291"/>
                  </a:lnTo>
                  <a:lnTo>
                    <a:pt x="508189" y="718527"/>
                  </a:lnTo>
                  <a:lnTo>
                    <a:pt x="508769" y="719821"/>
                  </a:lnTo>
                  <a:lnTo>
                    <a:pt x="509294" y="721203"/>
                  </a:lnTo>
                  <a:lnTo>
                    <a:pt x="509425" y="722798"/>
                  </a:lnTo>
                  <a:lnTo>
                    <a:pt x="509443" y="724393"/>
                  </a:lnTo>
                  <a:lnTo>
                    <a:pt x="509514" y="725692"/>
                  </a:lnTo>
                  <a:lnTo>
                    <a:pt x="509757" y="727110"/>
                  </a:lnTo>
                  <a:lnTo>
                    <a:pt x="510522" y="729702"/>
                  </a:lnTo>
                  <a:lnTo>
                    <a:pt x="510419" y="730678"/>
                  </a:lnTo>
                  <a:lnTo>
                    <a:pt x="509919" y="731437"/>
                  </a:lnTo>
                  <a:lnTo>
                    <a:pt x="507270" y="732281"/>
                  </a:lnTo>
                  <a:lnTo>
                    <a:pt x="506371" y="732926"/>
                  </a:lnTo>
                  <a:lnTo>
                    <a:pt x="506270" y="733902"/>
                  </a:lnTo>
                  <a:lnTo>
                    <a:pt x="506525" y="736471"/>
                  </a:lnTo>
                  <a:lnTo>
                    <a:pt x="506939" y="738151"/>
                  </a:lnTo>
                  <a:lnTo>
                    <a:pt x="507069" y="739611"/>
                  </a:lnTo>
                  <a:lnTo>
                    <a:pt x="506635" y="741242"/>
                  </a:lnTo>
                  <a:lnTo>
                    <a:pt x="503547" y="748607"/>
                  </a:lnTo>
                  <a:lnTo>
                    <a:pt x="503012" y="751361"/>
                  </a:lnTo>
                  <a:lnTo>
                    <a:pt x="503034" y="753430"/>
                  </a:lnTo>
                  <a:lnTo>
                    <a:pt x="505114" y="757130"/>
                  </a:lnTo>
                  <a:lnTo>
                    <a:pt x="505639" y="758469"/>
                  </a:lnTo>
                  <a:lnTo>
                    <a:pt x="505604" y="760406"/>
                  </a:lnTo>
                  <a:lnTo>
                    <a:pt x="505064" y="762775"/>
                  </a:lnTo>
                  <a:lnTo>
                    <a:pt x="502840" y="766511"/>
                  </a:lnTo>
                  <a:lnTo>
                    <a:pt x="502183" y="768602"/>
                  </a:lnTo>
                  <a:lnTo>
                    <a:pt x="501802" y="769994"/>
                  </a:lnTo>
                  <a:lnTo>
                    <a:pt x="502471" y="774212"/>
                  </a:lnTo>
                  <a:lnTo>
                    <a:pt x="502543" y="775542"/>
                  </a:lnTo>
                  <a:lnTo>
                    <a:pt x="502439" y="776460"/>
                  </a:lnTo>
                  <a:lnTo>
                    <a:pt x="501943" y="777707"/>
                  </a:lnTo>
                  <a:lnTo>
                    <a:pt x="500365" y="778492"/>
                  </a:lnTo>
                  <a:lnTo>
                    <a:pt x="497874" y="778757"/>
                  </a:lnTo>
                  <a:lnTo>
                    <a:pt x="489555" y="776275"/>
                  </a:lnTo>
                  <a:lnTo>
                    <a:pt x="487618" y="775202"/>
                  </a:lnTo>
                  <a:lnTo>
                    <a:pt x="484412" y="772044"/>
                  </a:lnTo>
                  <a:lnTo>
                    <a:pt x="482496" y="773054"/>
                  </a:lnTo>
                  <a:lnTo>
                    <a:pt x="478939" y="779843"/>
                  </a:lnTo>
                  <a:lnTo>
                    <a:pt x="460853" y="763058"/>
                  </a:lnTo>
                  <a:lnTo>
                    <a:pt x="457921" y="758446"/>
                  </a:lnTo>
                  <a:lnTo>
                    <a:pt x="464976" y="750251"/>
                  </a:lnTo>
                  <a:lnTo>
                    <a:pt x="465475" y="749122"/>
                  </a:lnTo>
                  <a:lnTo>
                    <a:pt x="465637" y="748322"/>
                  </a:lnTo>
                  <a:lnTo>
                    <a:pt x="465511" y="747039"/>
                  </a:lnTo>
                  <a:lnTo>
                    <a:pt x="465046" y="745758"/>
                  </a:lnTo>
                  <a:lnTo>
                    <a:pt x="464467" y="744433"/>
                  </a:lnTo>
                  <a:lnTo>
                    <a:pt x="463029" y="742010"/>
                  </a:lnTo>
                  <a:lnTo>
                    <a:pt x="461366" y="739779"/>
                  </a:lnTo>
                  <a:lnTo>
                    <a:pt x="458491" y="734915"/>
                  </a:lnTo>
                  <a:lnTo>
                    <a:pt x="457408" y="734040"/>
                  </a:lnTo>
                  <a:lnTo>
                    <a:pt x="456102" y="733548"/>
                  </a:lnTo>
                  <a:lnTo>
                    <a:pt x="453766" y="733777"/>
                  </a:lnTo>
                  <a:lnTo>
                    <a:pt x="452572" y="733169"/>
                  </a:lnTo>
                  <a:lnTo>
                    <a:pt x="451420" y="730873"/>
                  </a:lnTo>
                  <a:lnTo>
                    <a:pt x="450483" y="727365"/>
                  </a:lnTo>
                  <a:lnTo>
                    <a:pt x="449288" y="726578"/>
                  </a:lnTo>
                  <a:lnTo>
                    <a:pt x="447818" y="726665"/>
                  </a:lnTo>
                  <a:lnTo>
                    <a:pt x="444094" y="727720"/>
                  </a:lnTo>
                  <a:lnTo>
                    <a:pt x="442466" y="729063"/>
                  </a:lnTo>
                  <a:lnTo>
                    <a:pt x="441235" y="730538"/>
                  </a:lnTo>
                  <a:lnTo>
                    <a:pt x="440510" y="731786"/>
                  </a:lnTo>
                  <a:lnTo>
                    <a:pt x="439501" y="732798"/>
                  </a:lnTo>
                  <a:lnTo>
                    <a:pt x="438148" y="733358"/>
                  </a:lnTo>
                  <a:lnTo>
                    <a:pt x="433212" y="733932"/>
                  </a:lnTo>
                  <a:lnTo>
                    <a:pt x="431688" y="734330"/>
                  </a:lnTo>
                  <a:lnTo>
                    <a:pt x="426447" y="736767"/>
                  </a:lnTo>
                  <a:lnTo>
                    <a:pt x="424975" y="736661"/>
                  </a:lnTo>
                  <a:lnTo>
                    <a:pt x="423497" y="735788"/>
                  </a:lnTo>
                  <a:lnTo>
                    <a:pt x="421774" y="732610"/>
                  </a:lnTo>
                  <a:lnTo>
                    <a:pt x="419835" y="730644"/>
                  </a:lnTo>
                  <a:lnTo>
                    <a:pt x="417221" y="729158"/>
                  </a:lnTo>
                  <a:lnTo>
                    <a:pt x="407350" y="727817"/>
                  </a:lnTo>
                  <a:lnTo>
                    <a:pt x="406503" y="728030"/>
                  </a:lnTo>
                  <a:lnTo>
                    <a:pt x="405998" y="728595"/>
                  </a:lnTo>
                  <a:lnTo>
                    <a:pt x="405520" y="732737"/>
                  </a:lnTo>
                  <a:lnTo>
                    <a:pt x="405245" y="733802"/>
                  </a:lnTo>
                  <a:lnTo>
                    <a:pt x="404687" y="734855"/>
                  </a:lnTo>
                  <a:lnTo>
                    <a:pt x="403901" y="735703"/>
                  </a:lnTo>
                  <a:lnTo>
                    <a:pt x="401626" y="734066"/>
                  </a:lnTo>
                  <a:lnTo>
                    <a:pt x="400088" y="732570"/>
                  </a:lnTo>
                  <a:lnTo>
                    <a:pt x="387500" y="714410"/>
                  </a:lnTo>
                  <a:lnTo>
                    <a:pt x="384725" y="713733"/>
                  </a:lnTo>
                  <a:lnTo>
                    <a:pt x="381788" y="714093"/>
                  </a:lnTo>
                  <a:lnTo>
                    <a:pt x="372575" y="717301"/>
                  </a:lnTo>
                  <a:lnTo>
                    <a:pt x="371294" y="717486"/>
                  </a:lnTo>
                  <a:lnTo>
                    <a:pt x="370144" y="717375"/>
                  </a:lnTo>
                  <a:lnTo>
                    <a:pt x="369294" y="717055"/>
                  </a:lnTo>
                  <a:lnTo>
                    <a:pt x="368441" y="716173"/>
                  </a:lnTo>
                  <a:lnTo>
                    <a:pt x="367700" y="715158"/>
                  </a:lnTo>
                  <a:lnTo>
                    <a:pt x="367070" y="713921"/>
                  </a:lnTo>
                  <a:lnTo>
                    <a:pt x="366272" y="712730"/>
                  </a:lnTo>
                  <a:lnTo>
                    <a:pt x="365361" y="711730"/>
                  </a:lnTo>
                  <a:lnTo>
                    <a:pt x="364339" y="711012"/>
                  </a:lnTo>
                  <a:lnTo>
                    <a:pt x="363376" y="710590"/>
                  </a:lnTo>
                  <a:lnTo>
                    <a:pt x="362415" y="710596"/>
                  </a:lnTo>
                  <a:lnTo>
                    <a:pt x="361118" y="711031"/>
                  </a:lnTo>
                  <a:lnTo>
                    <a:pt x="359541" y="712148"/>
                  </a:lnTo>
                  <a:lnTo>
                    <a:pt x="356778" y="713375"/>
                  </a:lnTo>
                  <a:lnTo>
                    <a:pt x="350027" y="712246"/>
                  </a:lnTo>
                  <a:lnTo>
                    <a:pt x="348557" y="712387"/>
                  </a:lnTo>
                  <a:lnTo>
                    <a:pt x="347204" y="712927"/>
                  </a:lnTo>
                  <a:lnTo>
                    <a:pt x="342699" y="716201"/>
                  </a:lnTo>
                  <a:lnTo>
                    <a:pt x="341458" y="716814"/>
                  </a:lnTo>
                  <a:lnTo>
                    <a:pt x="338805" y="717610"/>
                  </a:lnTo>
                  <a:lnTo>
                    <a:pt x="337561" y="717558"/>
                  </a:lnTo>
                  <a:lnTo>
                    <a:pt x="336655" y="717386"/>
                  </a:lnTo>
                  <a:lnTo>
                    <a:pt x="333198" y="715703"/>
                  </a:lnTo>
                  <a:lnTo>
                    <a:pt x="332462" y="715515"/>
                  </a:lnTo>
                  <a:lnTo>
                    <a:pt x="331162" y="715357"/>
                  </a:lnTo>
                  <a:lnTo>
                    <a:pt x="329565" y="716414"/>
                  </a:lnTo>
                  <a:lnTo>
                    <a:pt x="327764" y="718284"/>
                  </a:lnTo>
                  <a:lnTo>
                    <a:pt x="322658" y="726937"/>
                  </a:lnTo>
                  <a:lnTo>
                    <a:pt x="321930" y="728537"/>
                  </a:lnTo>
                  <a:lnTo>
                    <a:pt x="320919" y="730403"/>
                  </a:lnTo>
                  <a:lnTo>
                    <a:pt x="319907" y="731707"/>
                  </a:lnTo>
                  <a:lnTo>
                    <a:pt x="318722" y="732363"/>
                  </a:lnTo>
                  <a:lnTo>
                    <a:pt x="317477" y="732279"/>
                  </a:lnTo>
                  <a:lnTo>
                    <a:pt x="316684" y="732077"/>
                  </a:lnTo>
                  <a:lnTo>
                    <a:pt x="311528" y="729866"/>
                  </a:lnTo>
                  <a:lnTo>
                    <a:pt x="309925" y="729798"/>
                  </a:lnTo>
                  <a:lnTo>
                    <a:pt x="308399" y="730040"/>
                  </a:lnTo>
                  <a:lnTo>
                    <a:pt x="306822" y="731937"/>
                  </a:lnTo>
                  <a:lnTo>
                    <a:pt x="305364" y="735255"/>
                  </a:lnTo>
                  <a:lnTo>
                    <a:pt x="304056" y="748646"/>
                  </a:lnTo>
                  <a:lnTo>
                    <a:pt x="304353" y="752251"/>
                  </a:lnTo>
                  <a:lnTo>
                    <a:pt x="305833" y="754521"/>
                  </a:lnTo>
                  <a:lnTo>
                    <a:pt x="307197" y="755757"/>
                  </a:lnTo>
                  <a:lnTo>
                    <a:pt x="308672" y="756726"/>
                  </a:lnTo>
                  <a:lnTo>
                    <a:pt x="312719" y="758616"/>
                  </a:lnTo>
                  <a:lnTo>
                    <a:pt x="317034" y="761509"/>
                  </a:lnTo>
                  <a:lnTo>
                    <a:pt x="317660" y="762098"/>
                  </a:lnTo>
                  <a:lnTo>
                    <a:pt x="322042" y="767133"/>
                  </a:lnTo>
                  <a:lnTo>
                    <a:pt x="323009" y="768074"/>
                  </a:lnTo>
                  <a:lnTo>
                    <a:pt x="324202" y="768895"/>
                  </a:lnTo>
                  <a:lnTo>
                    <a:pt x="325677" y="769392"/>
                  </a:lnTo>
                  <a:lnTo>
                    <a:pt x="327265" y="769651"/>
                  </a:lnTo>
                  <a:lnTo>
                    <a:pt x="333625" y="769030"/>
                  </a:lnTo>
                  <a:lnTo>
                    <a:pt x="335043" y="769494"/>
                  </a:lnTo>
                  <a:lnTo>
                    <a:pt x="336237" y="770258"/>
                  </a:lnTo>
                  <a:lnTo>
                    <a:pt x="337035" y="771406"/>
                  </a:lnTo>
                  <a:lnTo>
                    <a:pt x="337900" y="774343"/>
                  </a:lnTo>
                  <a:lnTo>
                    <a:pt x="338416" y="775684"/>
                  </a:lnTo>
                  <a:lnTo>
                    <a:pt x="339215" y="776773"/>
                  </a:lnTo>
                  <a:lnTo>
                    <a:pt x="340183" y="777743"/>
                  </a:lnTo>
                  <a:lnTo>
                    <a:pt x="341490" y="778476"/>
                  </a:lnTo>
                  <a:lnTo>
                    <a:pt x="342967" y="779090"/>
                  </a:lnTo>
                  <a:lnTo>
                    <a:pt x="349379" y="780799"/>
                  </a:lnTo>
                  <a:lnTo>
                    <a:pt x="350574" y="781678"/>
                  </a:lnTo>
                  <a:lnTo>
                    <a:pt x="351374" y="782828"/>
                  </a:lnTo>
                  <a:lnTo>
                    <a:pt x="351967" y="784153"/>
                  </a:lnTo>
                  <a:lnTo>
                    <a:pt x="352663" y="787149"/>
                  </a:lnTo>
                  <a:lnTo>
                    <a:pt x="352899" y="788758"/>
                  </a:lnTo>
                  <a:lnTo>
                    <a:pt x="353023" y="790679"/>
                  </a:lnTo>
                  <a:lnTo>
                    <a:pt x="352864" y="792720"/>
                  </a:lnTo>
                  <a:lnTo>
                    <a:pt x="352310" y="795146"/>
                  </a:lnTo>
                  <a:lnTo>
                    <a:pt x="351392" y="796585"/>
                  </a:lnTo>
                  <a:lnTo>
                    <a:pt x="350321" y="797727"/>
                  </a:lnTo>
                  <a:lnTo>
                    <a:pt x="348566" y="798328"/>
                  </a:lnTo>
                  <a:lnTo>
                    <a:pt x="346242" y="798430"/>
                  </a:lnTo>
                  <a:lnTo>
                    <a:pt x="341757" y="797419"/>
                  </a:lnTo>
                  <a:lnTo>
                    <a:pt x="336527" y="794710"/>
                  </a:lnTo>
                  <a:lnTo>
                    <a:pt x="335051" y="794274"/>
                  </a:lnTo>
                  <a:lnTo>
                    <a:pt x="323421" y="796988"/>
                  </a:lnTo>
                  <a:lnTo>
                    <a:pt x="320417" y="797224"/>
                  </a:lnTo>
                  <a:lnTo>
                    <a:pt x="318431" y="796923"/>
                  </a:lnTo>
                  <a:lnTo>
                    <a:pt x="317007" y="795598"/>
                  </a:lnTo>
                  <a:lnTo>
                    <a:pt x="316098" y="794998"/>
                  </a:lnTo>
                  <a:lnTo>
                    <a:pt x="314736" y="794617"/>
                  </a:lnTo>
                  <a:lnTo>
                    <a:pt x="313262" y="794682"/>
                  </a:lnTo>
                  <a:lnTo>
                    <a:pt x="310590" y="797767"/>
                  </a:lnTo>
                  <a:lnTo>
                    <a:pt x="308936" y="809802"/>
                  </a:lnTo>
                  <a:lnTo>
                    <a:pt x="308954" y="814322"/>
                  </a:lnTo>
                  <a:lnTo>
                    <a:pt x="308847" y="816009"/>
                  </a:lnTo>
                  <a:lnTo>
                    <a:pt x="308341" y="817355"/>
                  </a:lnTo>
                  <a:lnTo>
                    <a:pt x="306641" y="817820"/>
                  </a:lnTo>
                  <a:lnTo>
                    <a:pt x="304085" y="817195"/>
                  </a:lnTo>
                  <a:lnTo>
                    <a:pt x="299024" y="814183"/>
                  </a:lnTo>
                  <a:lnTo>
                    <a:pt x="294302" y="810506"/>
                  </a:lnTo>
                  <a:lnTo>
                    <a:pt x="285256" y="808022"/>
                  </a:lnTo>
                  <a:lnTo>
                    <a:pt x="268730" y="808141"/>
                  </a:lnTo>
                  <a:lnTo>
                    <a:pt x="265828" y="804557"/>
                  </a:lnTo>
                  <a:lnTo>
                    <a:pt x="264234" y="801828"/>
                  </a:lnTo>
                  <a:lnTo>
                    <a:pt x="263891" y="800395"/>
                  </a:lnTo>
                  <a:lnTo>
                    <a:pt x="263887" y="798947"/>
                  </a:lnTo>
                  <a:lnTo>
                    <a:pt x="264848" y="797232"/>
                  </a:lnTo>
                  <a:lnTo>
                    <a:pt x="265241" y="795488"/>
                  </a:lnTo>
                  <a:lnTo>
                    <a:pt x="265066" y="793300"/>
                  </a:lnTo>
                  <a:lnTo>
                    <a:pt x="261707" y="786984"/>
                  </a:lnTo>
                  <a:lnTo>
                    <a:pt x="260452" y="783470"/>
                  </a:lnTo>
                  <a:lnTo>
                    <a:pt x="260165" y="781372"/>
                  </a:lnTo>
                  <a:lnTo>
                    <a:pt x="260726" y="778785"/>
                  </a:lnTo>
                  <a:lnTo>
                    <a:pt x="261515" y="776877"/>
                  </a:lnTo>
                  <a:lnTo>
                    <a:pt x="261791" y="773743"/>
                  </a:lnTo>
                  <a:lnTo>
                    <a:pt x="262411" y="771910"/>
                  </a:lnTo>
                  <a:lnTo>
                    <a:pt x="262461" y="769102"/>
                  </a:lnTo>
                  <a:lnTo>
                    <a:pt x="262057" y="765558"/>
                  </a:lnTo>
                  <a:lnTo>
                    <a:pt x="260287" y="758470"/>
                  </a:lnTo>
                  <a:lnTo>
                    <a:pt x="259769" y="754716"/>
                  </a:lnTo>
                  <a:lnTo>
                    <a:pt x="259593" y="751850"/>
                  </a:lnTo>
                  <a:lnTo>
                    <a:pt x="259193" y="750077"/>
                  </a:lnTo>
                  <a:lnTo>
                    <a:pt x="258001" y="748439"/>
                  </a:lnTo>
                  <a:lnTo>
                    <a:pt x="252958" y="745687"/>
                  </a:lnTo>
                  <a:lnTo>
                    <a:pt x="249783" y="742087"/>
                  </a:lnTo>
                  <a:lnTo>
                    <a:pt x="244937" y="731337"/>
                  </a:lnTo>
                  <a:lnTo>
                    <a:pt x="238886" y="732173"/>
                  </a:lnTo>
                  <a:lnTo>
                    <a:pt x="236513" y="734305"/>
                  </a:lnTo>
                  <a:lnTo>
                    <a:pt x="235383" y="735105"/>
                  </a:lnTo>
                  <a:lnTo>
                    <a:pt x="233629" y="735312"/>
                  </a:lnTo>
                  <a:lnTo>
                    <a:pt x="230574" y="734696"/>
                  </a:lnTo>
                  <a:lnTo>
                    <a:pt x="225746" y="734375"/>
                  </a:lnTo>
                  <a:lnTo>
                    <a:pt x="224840" y="733828"/>
                  </a:lnTo>
                  <a:lnTo>
                    <a:pt x="224217" y="732780"/>
                  </a:lnTo>
                  <a:lnTo>
                    <a:pt x="224385" y="730742"/>
                  </a:lnTo>
                  <a:lnTo>
                    <a:pt x="224101" y="729012"/>
                  </a:lnTo>
                  <a:lnTo>
                    <a:pt x="223252" y="727373"/>
                  </a:lnTo>
                  <a:lnTo>
                    <a:pt x="213464" y="719044"/>
                  </a:lnTo>
                  <a:lnTo>
                    <a:pt x="211597" y="716741"/>
                  </a:lnTo>
                  <a:lnTo>
                    <a:pt x="210353" y="714879"/>
                  </a:lnTo>
                  <a:lnTo>
                    <a:pt x="209165" y="712248"/>
                  </a:lnTo>
                  <a:lnTo>
                    <a:pt x="208826" y="710697"/>
                  </a:lnTo>
                  <a:lnTo>
                    <a:pt x="208298" y="709264"/>
                  </a:lnTo>
                  <a:lnTo>
                    <a:pt x="207394" y="708289"/>
                  </a:lnTo>
                  <a:lnTo>
                    <a:pt x="204907" y="708939"/>
                  </a:lnTo>
                  <a:lnTo>
                    <a:pt x="201628" y="710329"/>
                  </a:lnTo>
                  <a:lnTo>
                    <a:pt x="198350" y="710802"/>
                  </a:lnTo>
                  <a:lnTo>
                    <a:pt x="191342" y="710119"/>
                  </a:lnTo>
                  <a:lnTo>
                    <a:pt x="189760" y="709261"/>
                  </a:lnTo>
                  <a:lnTo>
                    <a:pt x="188404" y="708050"/>
                  </a:lnTo>
                  <a:lnTo>
                    <a:pt x="186691" y="704811"/>
                  </a:lnTo>
                  <a:lnTo>
                    <a:pt x="186524" y="702817"/>
                  </a:lnTo>
                  <a:lnTo>
                    <a:pt x="186920" y="701103"/>
                  </a:lnTo>
                  <a:lnTo>
                    <a:pt x="188804" y="699066"/>
                  </a:lnTo>
                  <a:lnTo>
                    <a:pt x="189652" y="697972"/>
                  </a:lnTo>
                  <a:lnTo>
                    <a:pt x="190049" y="696643"/>
                  </a:lnTo>
                  <a:lnTo>
                    <a:pt x="189146" y="694677"/>
                  </a:lnTo>
                  <a:lnTo>
                    <a:pt x="179474" y="686854"/>
                  </a:lnTo>
                  <a:lnTo>
                    <a:pt x="177951" y="685110"/>
                  </a:lnTo>
                  <a:lnTo>
                    <a:pt x="176485" y="682684"/>
                  </a:lnTo>
                  <a:lnTo>
                    <a:pt x="174850" y="680436"/>
                  </a:lnTo>
                  <a:lnTo>
                    <a:pt x="173046" y="678335"/>
                  </a:lnTo>
                  <a:lnTo>
                    <a:pt x="167914" y="674162"/>
                  </a:lnTo>
                  <a:lnTo>
                    <a:pt x="166994" y="672802"/>
                  </a:lnTo>
                  <a:lnTo>
                    <a:pt x="166544" y="671235"/>
                  </a:lnTo>
                  <a:lnTo>
                    <a:pt x="166546" y="669640"/>
                  </a:lnTo>
                  <a:lnTo>
                    <a:pt x="166777" y="666124"/>
                  </a:lnTo>
                  <a:lnTo>
                    <a:pt x="166722" y="664527"/>
                  </a:lnTo>
                  <a:lnTo>
                    <a:pt x="166442" y="663226"/>
                  </a:lnTo>
                  <a:lnTo>
                    <a:pt x="165205" y="660151"/>
                  </a:lnTo>
                  <a:lnTo>
                    <a:pt x="164869" y="658688"/>
                  </a:lnTo>
                  <a:lnTo>
                    <a:pt x="163010" y="656808"/>
                  </a:lnTo>
                  <a:lnTo>
                    <a:pt x="159798" y="654942"/>
                  </a:lnTo>
                  <a:lnTo>
                    <a:pt x="130476" y="644728"/>
                  </a:lnTo>
                  <a:lnTo>
                    <a:pt x="128111" y="643288"/>
                  </a:lnTo>
                  <a:lnTo>
                    <a:pt x="126876" y="641570"/>
                  </a:lnTo>
                  <a:lnTo>
                    <a:pt x="126246" y="638494"/>
                  </a:lnTo>
                  <a:lnTo>
                    <a:pt x="124679" y="634381"/>
                  </a:lnTo>
                  <a:lnTo>
                    <a:pt x="124125" y="631219"/>
                  </a:lnTo>
                  <a:lnTo>
                    <a:pt x="123284" y="629768"/>
                  </a:lnTo>
                  <a:lnTo>
                    <a:pt x="121992" y="628346"/>
                  </a:lnTo>
                  <a:lnTo>
                    <a:pt x="119799" y="626714"/>
                  </a:lnTo>
                  <a:lnTo>
                    <a:pt x="118564" y="625320"/>
                  </a:lnTo>
                  <a:lnTo>
                    <a:pt x="117667" y="623973"/>
                  </a:lnTo>
                  <a:lnTo>
                    <a:pt x="115698" y="622918"/>
                  </a:lnTo>
                  <a:lnTo>
                    <a:pt x="112489" y="622344"/>
                  </a:lnTo>
                  <a:lnTo>
                    <a:pt x="94661" y="624154"/>
                  </a:lnTo>
                  <a:lnTo>
                    <a:pt x="92691" y="623688"/>
                  </a:lnTo>
                  <a:lnTo>
                    <a:pt x="91285" y="622886"/>
                  </a:lnTo>
                  <a:lnTo>
                    <a:pt x="90671" y="621642"/>
                  </a:lnTo>
                  <a:lnTo>
                    <a:pt x="90338" y="620310"/>
                  </a:lnTo>
                  <a:lnTo>
                    <a:pt x="90458" y="618611"/>
                  </a:lnTo>
                  <a:lnTo>
                    <a:pt x="90634" y="617030"/>
                  </a:lnTo>
                  <a:lnTo>
                    <a:pt x="90528" y="615404"/>
                  </a:lnTo>
                  <a:lnTo>
                    <a:pt x="89912" y="614427"/>
                  </a:lnTo>
                  <a:lnTo>
                    <a:pt x="83905" y="618628"/>
                  </a:lnTo>
                  <a:lnTo>
                    <a:pt x="63943" y="640815"/>
                  </a:lnTo>
                  <a:lnTo>
                    <a:pt x="61182" y="640535"/>
                  </a:lnTo>
                  <a:lnTo>
                    <a:pt x="60232" y="639050"/>
                  </a:lnTo>
                  <a:lnTo>
                    <a:pt x="60126" y="637706"/>
                  </a:lnTo>
                  <a:lnTo>
                    <a:pt x="60478" y="635151"/>
                  </a:lnTo>
                  <a:lnTo>
                    <a:pt x="61229" y="631787"/>
                  </a:lnTo>
                  <a:lnTo>
                    <a:pt x="64379" y="621962"/>
                  </a:lnTo>
                  <a:lnTo>
                    <a:pt x="64731" y="619125"/>
                  </a:lnTo>
                  <a:lnTo>
                    <a:pt x="62285" y="613026"/>
                  </a:lnTo>
                  <a:lnTo>
                    <a:pt x="61953" y="611724"/>
                  </a:lnTo>
                  <a:lnTo>
                    <a:pt x="61680" y="610200"/>
                  </a:lnTo>
                  <a:lnTo>
                    <a:pt x="61576" y="608530"/>
                  </a:lnTo>
                  <a:lnTo>
                    <a:pt x="61529" y="606726"/>
                  </a:lnTo>
                  <a:lnTo>
                    <a:pt x="62090" y="596416"/>
                  </a:lnTo>
                  <a:lnTo>
                    <a:pt x="61932" y="594361"/>
                  </a:lnTo>
                  <a:lnTo>
                    <a:pt x="61546" y="592777"/>
                  </a:lnTo>
                  <a:lnTo>
                    <a:pt x="60820" y="591769"/>
                  </a:lnTo>
                  <a:lnTo>
                    <a:pt x="60886" y="589907"/>
                  </a:lnTo>
                  <a:lnTo>
                    <a:pt x="61799" y="587592"/>
                  </a:lnTo>
                  <a:lnTo>
                    <a:pt x="65534" y="583445"/>
                  </a:lnTo>
                  <a:lnTo>
                    <a:pt x="67865" y="582216"/>
                  </a:lnTo>
                  <a:lnTo>
                    <a:pt x="69609" y="582091"/>
                  </a:lnTo>
                  <a:lnTo>
                    <a:pt x="70562" y="582895"/>
                  </a:lnTo>
                  <a:lnTo>
                    <a:pt x="71242" y="581877"/>
                  </a:lnTo>
                  <a:lnTo>
                    <a:pt x="71867" y="580521"/>
                  </a:lnTo>
                  <a:lnTo>
                    <a:pt x="71089" y="567277"/>
                  </a:lnTo>
                  <a:lnTo>
                    <a:pt x="67205" y="557076"/>
                  </a:lnTo>
                  <a:lnTo>
                    <a:pt x="66314" y="555402"/>
                  </a:lnTo>
                  <a:lnTo>
                    <a:pt x="65064" y="554318"/>
                  </a:lnTo>
                  <a:lnTo>
                    <a:pt x="63328" y="553275"/>
                  </a:lnTo>
                  <a:lnTo>
                    <a:pt x="59905" y="552279"/>
                  </a:lnTo>
                  <a:lnTo>
                    <a:pt x="53560" y="551477"/>
                  </a:lnTo>
                  <a:lnTo>
                    <a:pt x="47504" y="549404"/>
                  </a:lnTo>
                  <a:lnTo>
                    <a:pt x="45988" y="549189"/>
                  </a:lnTo>
                  <a:lnTo>
                    <a:pt x="43608" y="549351"/>
                  </a:lnTo>
                  <a:lnTo>
                    <a:pt x="41074" y="550370"/>
                  </a:lnTo>
                  <a:lnTo>
                    <a:pt x="36447" y="553533"/>
                  </a:lnTo>
                  <a:lnTo>
                    <a:pt x="33854" y="554817"/>
                  </a:lnTo>
                  <a:lnTo>
                    <a:pt x="27943" y="556317"/>
                  </a:lnTo>
                  <a:lnTo>
                    <a:pt x="26647" y="556959"/>
                  </a:lnTo>
                  <a:lnTo>
                    <a:pt x="25796" y="558105"/>
                  </a:lnTo>
                  <a:lnTo>
                    <a:pt x="25262" y="559461"/>
                  </a:lnTo>
                  <a:lnTo>
                    <a:pt x="25083" y="561085"/>
                  </a:lnTo>
                  <a:lnTo>
                    <a:pt x="25298" y="562565"/>
                  </a:lnTo>
                  <a:lnTo>
                    <a:pt x="26094" y="564076"/>
                  </a:lnTo>
                  <a:lnTo>
                    <a:pt x="28938" y="567524"/>
                  </a:lnTo>
                  <a:lnTo>
                    <a:pt x="29829" y="568919"/>
                  </a:lnTo>
                  <a:lnTo>
                    <a:pt x="29990" y="570190"/>
                  </a:lnTo>
                  <a:lnTo>
                    <a:pt x="28793" y="572635"/>
                  </a:lnTo>
                  <a:lnTo>
                    <a:pt x="27705" y="575584"/>
                  </a:lnTo>
                  <a:lnTo>
                    <a:pt x="26686" y="576611"/>
                  </a:lnTo>
                  <a:lnTo>
                    <a:pt x="25333" y="577150"/>
                  </a:lnTo>
                  <a:lnTo>
                    <a:pt x="23738" y="577301"/>
                  </a:lnTo>
                  <a:lnTo>
                    <a:pt x="20367" y="576761"/>
                  </a:lnTo>
                  <a:lnTo>
                    <a:pt x="17394" y="575588"/>
                  </a:lnTo>
                  <a:lnTo>
                    <a:pt x="11573" y="571705"/>
                  </a:lnTo>
                  <a:lnTo>
                    <a:pt x="10058" y="571252"/>
                  </a:lnTo>
                  <a:lnTo>
                    <a:pt x="8651" y="571403"/>
                  </a:lnTo>
                  <a:lnTo>
                    <a:pt x="7354" y="571926"/>
                  </a:lnTo>
                  <a:lnTo>
                    <a:pt x="6111" y="572656"/>
                  </a:lnTo>
                  <a:lnTo>
                    <a:pt x="3329" y="573670"/>
                  </a:lnTo>
                  <a:lnTo>
                    <a:pt x="1758" y="573215"/>
                  </a:lnTo>
                  <a:lnTo>
                    <a:pt x="647" y="571433"/>
                  </a:lnTo>
                  <a:lnTo>
                    <a:pt x="0" y="567719"/>
                  </a:lnTo>
                  <a:lnTo>
                    <a:pt x="318" y="562889"/>
                  </a:lnTo>
                  <a:lnTo>
                    <a:pt x="227" y="560050"/>
                  </a:lnTo>
                  <a:lnTo>
                    <a:pt x="586" y="557143"/>
                  </a:lnTo>
                  <a:lnTo>
                    <a:pt x="1395" y="554282"/>
                  </a:lnTo>
                  <a:lnTo>
                    <a:pt x="3960" y="549262"/>
                  </a:lnTo>
                  <a:lnTo>
                    <a:pt x="5738" y="547015"/>
                  </a:lnTo>
                  <a:lnTo>
                    <a:pt x="7321" y="545534"/>
                  </a:lnTo>
                  <a:lnTo>
                    <a:pt x="8618" y="544922"/>
                  </a:lnTo>
                  <a:lnTo>
                    <a:pt x="9747" y="544134"/>
                  </a:lnTo>
                  <a:lnTo>
                    <a:pt x="10709" y="543104"/>
                  </a:lnTo>
                  <a:lnTo>
                    <a:pt x="13093" y="539753"/>
                  </a:lnTo>
                  <a:lnTo>
                    <a:pt x="13384" y="538278"/>
                  </a:lnTo>
                  <a:lnTo>
                    <a:pt x="12729" y="535599"/>
                  </a:lnTo>
                  <a:lnTo>
                    <a:pt x="12916" y="532954"/>
                  </a:lnTo>
                  <a:lnTo>
                    <a:pt x="14348" y="529035"/>
                  </a:lnTo>
                  <a:lnTo>
                    <a:pt x="19350" y="520055"/>
                  </a:lnTo>
                  <a:lnTo>
                    <a:pt x="20550" y="516841"/>
                  </a:lnTo>
                  <a:lnTo>
                    <a:pt x="21070" y="514628"/>
                  </a:lnTo>
                  <a:lnTo>
                    <a:pt x="21542" y="511278"/>
                  </a:lnTo>
                  <a:lnTo>
                    <a:pt x="21567" y="507715"/>
                  </a:lnTo>
                  <a:lnTo>
                    <a:pt x="21407" y="506460"/>
                  </a:lnTo>
                  <a:lnTo>
                    <a:pt x="20191" y="503792"/>
                  </a:lnTo>
                  <a:lnTo>
                    <a:pt x="16073" y="499108"/>
                  </a:lnTo>
                  <a:lnTo>
                    <a:pt x="18073" y="493714"/>
                  </a:lnTo>
                  <a:lnTo>
                    <a:pt x="19871" y="493104"/>
                  </a:lnTo>
                  <a:lnTo>
                    <a:pt x="21503" y="492199"/>
                  </a:lnTo>
                  <a:lnTo>
                    <a:pt x="22683" y="491913"/>
                  </a:lnTo>
                  <a:lnTo>
                    <a:pt x="23466" y="492228"/>
                  </a:lnTo>
                  <a:lnTo>
                    <a:pt x="24077" y="493045"/>
                  </a:lnTo>
                  <a:lnTo>
                    <a:pt x="24862" y="493051"/>
                  </a:lnTo>
                  <a:lnTo>
                    <a:pt x="25374" y="491841"/>
                  </a:lnTo>
                  <a:lnTo>
                    <a:pt x="25224" y="489181"/>
                  </a:lnTo>
                  <a:lnTo>
                    <a:pt x="24957" y="487185"/>
                  </a:lnTo>
                  <a:lnTo>
                    <a:pt x="24194" y="483973"/>
                  </a:lnTo>
                  <a:lnTo>
                    <a:pt x="23925" y="482346"/>
                  </a:lnTo>
                  <a:lnTo>
                    <a:pt x="23993" y="480483"/>
                  </a:lnTo>
                  <a:lnTo>
                    <a:pt x="24173" y="478682"/>
                  </a:lnTo>
                  <a:lnTo>
                    <a:pt x="24801" y="476884"/>
                  </a:lnTo>
                  <a:lnTo>
                    <a:pt x="26752" y="472774"/>
                  </a:lnTo>
                  <a:lnTo>
                    <a:pt x="26819" y="471193"/>
                  </a:lnTo>
                  <a:lnTo>
                    <a:pt x="26660" y="469774"/>
                  </a:lnTo>
                  <a:lnTo>
                    <a:pt x="27565" y="468436"/>
                  </a:lnTo>
                  <a:lnTo>
                    <a:pt x="29704" y="466868"/>
                  </a:lnTo>
                  <a:lnTo>
                    <a:pt x="35039" y="464627"/>
                  </a:lnTo>
                  <a:lnTo>
                    <a:pt x="42270" y="463784"/>
                  </a:lnTo>
                  <a:lnTo>
                    <a:pt x="44347" y="462941"/>
                  </a:lnTo>
                  <a:lnTo>
                    <a:pt x="47569" y="461068"/>
                  </a:lnTo>
                  <a:lnTo>
                    <a:pt x="49868" y="460563"/>
                  </a:lnTo>
                  <a:lnTo>
                    <a:pt x="51772" y="460501"/>
                  </a:lnTo>
                  <a:lnTo>
                    <a:pt x="53345" y="459579"/>
                  </a:lnTo>
                  <a:lnTo>
                    <a:pt x="54421" y="457458"/>
                  </a:lnTo>
                  <a:lnTo>
                    <a:pt x="54732" y="451857"/>
                  </a:lnTo>
                  <a:lnTo>
                    <a:pt x="53469" y="447537"/>
                  </a:lnTo>
                  <a:lnTo>
                    <a:pt x="54490" y="445029"/>
                  </a:lnTo>
                  <a:lnTo>
                    <a:pt x="55565" y="442967"/>
                  </a:lnTo>
                  <a:lnTo>
                    <a:pt x="65362" y="431435"/>
                  </a:lnTo>
                  <a:lnTo>
                    <a:pt x="62360" y="427903"/>
                  </a:lnTo>
                  <a:lnTo>
                    <a:pt x="61141" y="425767"/>
                  </a:lnTo>
                  <a:lnTo>
                    <a:pt x="59435" y="420615"/>
                  </a:lnTo>
                  <a:lnTo>
                    <a:pt x="58218" y="418231"/>
                  </a:lnTo>
                  <a:lnTo>
                    <a:pt x="57053" y="416451"/>
                  </a:lnTo>
                  <a:lnTo>
                    <a:pt x="52993" y="412704"/>
                  </a:lnTo>
                  <a:lnTo>
                    <a:pt x="49375" y="410185"/>
                  </a:lnTo>
                  <a:lnTo>
                    <a:pt x="48372" y="409678"/>
                  </a:lnTo>
                  <a:lnTo>
                    <a:pt x="47534" y="409407"/>
                  </a:lnTo>
                  <a:lnTo>
                    <a:pt x="46287" y="409340"/>
                  </a:lnTo>
                  <a:lnTo>
                    <a:pt x="45391" y="409512"/>
                  </a:lnTo>
                  <a:lnTo>
                    <a:pt x="44383" y="409875"/>
                  </a:lnTo>
                  <a:lnTo>
                    <a:pt x="43373" y="410475"/>
                  </a:lnTo>
                  <a:lnTo>
                    <a:pt x="42418" y="411327"/>
                  </a:lnTo>
                  <a:lnTo>
                    <a:pt x="41629" y="412328"/>
                  </a:lnTo>
                  <a:lnTo>
                    <a:pt x="40840" y="413475"/>
                  </a:lnTo>
                  <a:lnTo>
                    <a:pt x="40161" y="414830"/>
                  </a:lnTo>
                  <a:lnTo>
                    <a:pt x="39315" y="415976"/>
                  </a:lnTo>
                  <a:lnTo>
                    <a:pt x="38359" y="416976"/>
                  </a:lnTo>
                  <a:lnTo>
                    <a:pt x="37237" y="417650"/>
                  </a:lnTo>
                  <a:lnTo>
                    <a:pt x="35949" y="417819"/>
                  </a:lnTo>
                  <a:lnTo>
                    <a:pt x="35009" y="416187"/>
                  </a:lnTo>
                  <a:lnTo>
                    <a:pt x="34581" y="413200"/>
                  </a:lnTo>
                  <a:lnTo>
                    <a:pt x="35014" y="406641"/>
                  </a:lnTo>
                  <a:lnTo>
                    <a:pt x="34411" y="404686"/>
                  </a:lnTo>
                  <a:lnTo>
                    <a:pt x="33521" y="404090"/>
                  </a:lnTo>
                  <a:lnTo>
                    <a:pt x="31663" y="406161"/>
                  </a:lnTo>
                  <a:lnTo>
                    <a:pt x="30652" y="406968"/>
                  </a:lnTo>
                  <a:lnTo>
                    <a:pt x="29310" y="407108"/>
                  </a:lnTo>
                  <a:lnTo>
                    <a:pt x="28255" y="406124"/>
                  </a:lnTo>
                  <a:lnTo>
                    <a:pt x="27764" y="404274"/>
                  </a:lnTo>
                  <a:lnTo>
                    <a:pt x="28011" y="400744"/>
                  </a:lnTo>
                  <a:lnTo>
                    <a:pt x="28525" y="399004"/>
                  </a:lnTo>
                  <a:lnTo>
                    <a:pt x="29485" y="397355"/>
                  </a:lnTo>
                  <a:lnTo>
                    <a:pt x="31948" y="396647"/>
                  </a:lnTo>
                  <a:lnTo>
                    <a:pt x="33736" y="396584"/>
                  </a:lnTo>
                  <a:lnTo>
                    <a:pt x="34962" y="397124"/>
                  </a:lnTo>
                  <a:lnTo>
                    <a:pt x="35627" y="397896"/>
                  </a:lnTo>
                  <a:lnTo>
                    <a:pt x="36239" y="398432"/>
                  </a:lnTo>
                  <a:lnTo>
                    <a:pt x="37466" y="398795"/>
                  </a:lnTo>
                  <a:lnTo>
                    <a:pt x="50158" y="400231"/>
                  </a:lnTo>
                  <a:lnTo>
                    <a:pt x="54519" y="399695"/>
                  </a:lnTo>
                  <a:lnTo>
                    <a:pt x="60282" y="398071"/>
                  </a:lnTo>
                  <a:lnTo>
                    <a:pt x="61465" y="396393"/>
                  </a:lnTo>
                  <a:lnTo>
                    <a:pt x="61983" y="393439"/>
                  </a:lnTo>
                  <a:lnTo>
                    <a:pt x="60961" y="386224"/>
                  </a:lnTo>
                  <a:lnTo>
                    <a:pt x="58916" y="382312"/>
                  </a:lnTo>
                  <a:lnTo>
                    <a:pt x="57365" y="379954"/>
                  </a:lnTo>
                  <a:lnTo>
                    <a:pt x="56031" y="378956"/>
                  </a:lnTo>
                  <a:lnTo>
                    <a:pt x="54975" y="377975"/>
                  </a:lnTo>
                  <a:lnTo>
                    <a:pt x="53990" y="374481"/>
                  </a:lnTo>
                  <a:lnTo>
                    <a:pt x="54983" y="366700"/>
                  </a:lnTo>
                  <a:lnTo>
                    <a:pt x="64000" y="360292"/>
                  </a:lnTo>
                  <a:lnTo>
                    <a:pt x="68319" y="359382"/>
                  </a:lnTo>
                  <a:lnTo>
                    <a:pt x="79197" y="359509"/>
                  </a:lnTo>
                  <a:lnTo>
                    <a:pt x="83151" y="361050"/>
                  </a:lnTo>
                  <a:lnTo>
                    <a:pt x="84323" y="360981"/>
                  </a:lnTo>
                  <a:lnTo>
                    <a:pt x="88086" y="359386"/>
                  </a:lnTo>
                  <a:lnTo>
                    <a:pt x="89202" y="359257"/>
                  </a:lnTo>
                  <a:lnTo>
                    <a:pt x="89925" y="359839"/>
                  </a:lnTo>
                  <a:lnTo>
                    <a:pt x="90087" y="361168"/>
                  </a:lnTo>
                  <a:lnTo>
                    <a:pt x="89629" y="363754"/>
                  </a:lnTo>
                  <a:lnTo>
                    <a:pt x="89627" y="364342"/>
                  </a:lnTo>
                  <a:lnTo>
                    <a:pt x="89736" y="364816"/>
                  </a:lnTo>
                  <a:lnTo>
                    <a:pt x="90291" y="365528"/>
                  </a:lnTo>
                  <a:lnTo>
                    <a:pt x="92182" y="366956"/>
                  </a:lnTo>
                  <a:lnTo>
                    <a:pt x="93519" y="367553"/>
                  </a:lnTo>
                  <a:lnTo>
                    <a:pt x="95192" y="367885"/>
                  </a:lnTo>
                  <a:lnTo>
                    <a:pt x="97033" y="367979"/>
                  </a:lnTo>
                  <a:lnTo>
                    <a:pt x="104963" y="366533"/>
                  </a:lnTo>
                  <a:lnTo>
                    <a:pt x="113183" y="366974"/>
                  </a:lnTo>
                  <a:lnTo>
                    <a:pt x="114356" y="366448"/>
                  </a:lnTo>
                  <a:lnTo>
                    <a:pt x="115421" y="364929"/>
                  </a:lnTo>
                  <a:lnTo>
                    <a:pt x="120704" y="352607"/>
                  </a:lnTo>
                  <a:lnTo>
                    <a:pt x="121045" y="350540"/>
                  </a:lnTo>
                  <a:lnTo>
                    <a:pt x="120328" y="348055"/>
                  </a:lnTo>
                  <a:lnTo>
                    <a:pt x="119553" y="346397"/>
                  </a:lnTo>
                  <a:lnTo>
                    <a:pt x="117000" y="342726"/>
                  </a:lnTo>
                  <a:lnTo>
                    <a:pt x="115894" y="339988"/>
                  </a:lnTo>
                  <a:lnTo>
                    <a:pt x="115173" y="338878"/>
                  </a:lnTo>
                  <a:lnTo>
                    <a:pt x="113893" y="338282"/>
                  </a:lnTo>
                  <a:lnTo>
                    <a:pt x="108988" y="338117"/>
                  </a:lnTo>
                  <a:lnTo>
                    <a:pt x="107596" y="337669"/>
                  </a:lnTo>
                  <a:lnTo>
                    <a:pt x="106410" y="336866"/>
                  </a:lnTo>
                  <a:lnTo>
                    <a:pt x="104410" y="334967"/>
                  </a:lnTo>
                  <a:lnTo>
                    <a:pt x="103243" y="334180"/>
                  </a:lnTo>
                  <a:lnTo>
                    <a:pt x="101740" y="333775"/>
                  </a:lnTo>
                  <a:lnTo>
                    <a:pt x="98398" y="333408"/>
                  </a:lnTo>
                  <a:lnTo>
                    <a:pt x="96950" y="332870"/>
                  </a:lnTo>
                  <a:lnTo>
                    <a:pt x="96457" y="330888"/>
                  </a:lnTo>
                  <a:lnTo>
                    <a:pt x="96581" y="327814"/>
                  </a:lnTo>
                  <a:lnTo>
                    <a:pt x="97662" y="322041"/>
                  </a:lnTo>
                  <a:lnTo>
                    <a:pt x="98792" y="318040"/>
                  </a:lnTo>
                  <a:lnTo>
                    <a:pt x="100481" y="313468"/>
                  </a:lnTo>
                  <a:lnTo>
                    <a:pt x="105243" y="305861"/>
                  </a:lnTo>
                  <a:lnTo>
                    <a:pt x="106540" y="301166"/>
                  </a:lnTo>
                  <a:lnTo>
                    <a:pt x="106661" y="298446"/>
                  </a:lnTo>
                  <a:lnTo>
                    <a:pt x="105441" y="297423"/>
                  </a:lnTo>
                  <a:lnTo>
                    <a:pt x="98823" y="296231"/>
                  </a:lnTo>
                  <a:lnTo>
                    <a:pt x="97489" y="295752"/>
                  </a:lnTo>
                  <a:lnTo>
                    <a:pt x="96379" y="294921"/>
                  </a:lnTo>
                  <a:lnTo>
                    <a:pt x="95661" y="293764"/>
                  </a:lnTo>
                  <a:lnTo>
                    <a:pt x="95109" y="292433"/>
                  </a:lnTo>
                  <a:lnTo>
                    <a:pt x="94726" y="290954"/>
                  </a:lnTo>
                  <a:lnTo>
                    <a:pt x="94175" y="289621"/>
                  </a:lnTo>
                  <a:lnTo>
                    <a:pt x="93401" y="288407"/>
                  </a:lnTo>
                  <a:lnTo>
                    <a:pt x="92404" y="287428"/>
                  </a:lnTo>
                  <a:lnTo>
                    <a:pt x="91239" y="286594"/>
                  </a:lnTo>
                  <a:lnTo>
                    <a:pt x="91912" y="285355"/>
                  </a:lnTo>
                  <a:lnTo>
                    <a:pt x="94254" y="283771"/>
                  </a:lnTo>
                  <a:lnTo>
                    <a:pt x="102217" y="281570"/>
                  </a:lnTo>
                  <a:lnTo>
                    <a:pt x="105778" y="281333"/>
                  </a:lnTo>
                  <a:lnTo>
                    <a:pt x="108354" y="281667"/>
                  </a:lnTo>
                  <a:lnTo>
                    <a:pt x="109740" y="283180"/>
                  </a:lnTo>
                  <a:lnTo>
                    <a:pt x="112563" y="287239"/>
                  </a:lnTo>
                  <a:lnTo>
                    <a:pt x="112892" y="288420"/>
                  </a:lnTo>
                  <a:lnTo>
                    <a:pt x="112721" y="289661"/>
                  </a:lnTo>
                  <a:lnTo>
                    <a:pt x="112273" y="290547"/>
                  </a:lnTo>
                  <a:lnTo>
                    <a:pt x="112437" y="291405"/>
                  </a:lnTo>
                  <a:lnTo>
                    <a:pt x="112602" y="291877"/>
                  </a:lnTo>
                  <a:lnTo>
                    <a:pt x="114711" y="293599"/>
                  </a:lnTo>
                  <a:lnTo>
                    <a:pt x="115486" y="294548"/>
                  </a:lnTo>
                  <a:lnTo>
                    <a:pt x="115924" y="297032"/>
                  </a:lnTo>
                  <a:lnTo>
                    <a:pt x="116476" y="298260"/>
                  </a:lnTo>
                  <a:lnTo>
                    <a:pt x="117312" y="297996"/>
                  </a:lnTo>
                  <a:lnTo>
                    <a:pt x="118766" y="295785"/>
                  </a:lnTo>
                  <a:lnTo>
                    <a:pt x="120528" y="283953"/>
                  </a:lnTo>
                  <a:lnTo>
                    <a:pt x="120594" y="280554"/>
                  </a:lnTo>
                  <a:lnTo>
                    <a:pt x="120880" y="278103"/>
                  </a:lnTo>
                  <a:lnTo>
                    <a:pt x="122900" y="272317"/>
                  </a:lnTo>
                  <a:lnTo>
                    <a:pt x="128331" y="265683"/>
                  </a:lnTo>
                  <a:lnTo>
                    <a:pt x="129562" y="262436"/>
                  </a:lnTo>
                  <a:lnTo>
                    <a:pt x="129675" y="261697"/>
                  </a:lnTo>
                  <a:lnTo>
                    <a:pt x="129346" y="260188"/>
                  </a:lnTo>
                  <a:lnTo>
                    <a:pt x="128738" y="259153"/>
                  </a:lnTo>
                  <a:lnTo>
                    <a:pt x="124057" y="257337"/>
                  </a:lnTo>
                  <a:lnTo>
                    <a:pt x="116846" y="253176"/>
                  </a:lnTo>
                  <a:lnTo>
                    <a:pt x="113025" y="249587"/>
                  </a:lnTo>
                  <a:lnTo>
                    <a:pt x="108202" y="246645"/>
                  </a:lnTo>
                  <a:lnTo>
                    <a:pt x="104741" y="246190"/>
                  </a:lnTo>
                  <a:lnTo>
                    <a:pt x="101407" y="246471"/>
                  </a:lnTo>
                  <a:lnTo>
                    <a:pt x="99465" y="246111"/>
                  </a:lnTo>
                  <a:lnTo>
                    <a:pt x="97191" y="245155"/>
                  </a:lnTo>
                  <a:lnTo>
                    <a:pt x="94035" y="242659"/>
                  </a:lnTo>
                  <a:lnTo>
                    <a:pt x="91927" y="242059"/>
                  </a:lnTo>
                  <a:lnTo>
                    <a:pt x="88319" y="241631"/>
                  </a:lnTo>
                  <a:lnTo>
                    <a:pt x="86359" y="241119"/>
                  </a:lnTo>
                  <a:lnTo>
                    <a:pt x="83976" y="240015"/>
                  </a:lnTo>
                  <a:lnTo>
                    <a:pt x="82256" y="239654"/>
                  </a:lnTo>
                  <a:lnTo>
                    <a:pt x="80759" y="238966"/>
                  </a:lnTo>
                  <a:lnTo>
                    <a:pt x="78435" y="237448"/>
                  </a:lnTo>
                  <a:lnTo>
                    <a:pt x="77049" y="236909"/>
                  </a:lnTo>
                  <a:lnTo>
                    <a:pt x="75440" y="236696"/>
                  </a:lnTo>
                  <a:lnTo>
                    <a:pt x="74001" y="235742"/>
                  </a:lnTo>
                  <a:lnTo>
                    <a:pt x="72843" y="234052"/>
                  </a:lnTo>
                  <a:lnTo>
                    <a:pt x="72098" y="227414"/>
                  </a:lnTo>
                  <a:lnTo>
                    <a:pt x="71222" y="225001"/>
                  </a:lnTo>
                  <a:lnTo>
                    <a:pt x="65623" y="220361"/>
                  </a:lnTo>
                  <a:lnTo>
                    <a:pt x="64686" y="219056"/>
                  </a:lnTo>
                  <a:lnTo>
                    <a:pt x="63809" y="216893"/>
                  </a:lnTo>
                  <a:lnTo>
                    <a:pt x="63825" y="213953"/>
                  </a:lnTo>
                  <a:lnTo>
                    <a:pt x="65736" y="209324"/>
                  </a:lnTo>
                  <a:lnTo>
                    <a:pt x="65300" y="207681"/>
                  </a:lnTo>
                  <a:lnTo>
                    <a:pt x="64088" y="206137"/>
                  </a:lnTo>
                  <a:lnTo>
                    <a:pt x="60935" y="204674"/>
                  </a:lnTo>
                  <a:lnTo>
                    <a:pt x="55503" y="204112"/>
                  </a:lnTo>
                  <a:lnTo>
                    <a:pt x="47408" y="200666"/>
                  </a:lnTo>
                  <a:lnTo>
                    <a:pt x="46466" y="200453"/>
                  </a:lnTo>
                  <a:lnTo>
                    <a:pt x="42527" y="200829"/>
                  </a:lnTo>
                  <a:lnTo>
                    <a:pt x="40808" y="200729"/>
                  </a:lnTo>
                  <a:lnTo>
                    <a:pt x="38986" y="199476"/>
                  </a:lnTo>
                  <a:lnTo>
                    <a:pt x="36837" y="197410"/>
                  </a:lnTo>
                  <a:lnTo>
                    <a:pt x="33985" y="192603"/>
                  </a:lnTo>
                  <a:lnTo>
                    <a:pt x="31778" y="190963"/>
                  </a:lnTo>
                  <a:lnTo>
                    <a:pt x="30008" y="190360"/>
                  </a:lnTo>
                  <a:lnTo>
                    <a:pt x="28675" y="190795"/>
                  </a:lnTo>
                  <a:lnTo>
                    <a:pt x="27662" y="190257"/>
                  </a:lnTo>
                  <a:lnTo>
                    <a:pt x="26902" y="187916"/>
                  </a:lnTo>
                  <a:lnTo>
                    <a:pt x="27271" y="182540"/>
                  </a:lnTo>
                  <a:lnTo>
                    <a:pt x="26253" y="177302"/>
                  </a:lnTo>
                  <a:lnTo>
                    <a:pt x="25496" y="174489"/>
                  </a:lnTo>
                  <a:lnTo>
                    <a:pt x="24288" y="172915"/>
                  </a:lnTo>
                  <a:lnTo>
                    <a:pt x="22307" y="170981"/>
                  </a:lnTo>
                  <a:lnTo>
                    <a:pt x="21651" y="169794"/>
                  </a:lnTo>
                  <a:lnTo>
                    <a:pt x="21274" y="168284"/>
                  </a:lnTo>
                  <a:lnTo>
                    <a:pt x="20965" y="164824"/>
                  </a:lnTo>
                  <a:lnTo>
                    <a:pt x="20588" y="163299"/>
                  </a:lnTo>
                  <a:lnTo>
                    <a:pt x="20044" y="161982"/>
                  </a:lnTo>
                  <a:lnTo>
                    <a:pt x="19557" y="160263"/>
                  </a:lnTo>
                  <a:lnTo>
                    <a:pt x="19462" y="157987"/>
                  </a:lnTo>
                  <a:lnTo>
                    <a:pt x="20653" y="153961"/>
                  </a:lnTo>
                  <a:lnTo>
                    <a:pt x="21999" y="151473"/>
                  </a:lnTo>
                  <a:lnTo>
                    <a:pt x="28753" y="145741"/>
                  </a:lnTo>
                  <a:lnTo>
                    <a:pt x="46992" y="130737"/>
                  </a:lnTo>
                  <a:lnTo>
                    <a:pt x="51076" y="125885"/>
                  </a:lnTo>
                  <a:lnTo>
                    <a:pt x="53297" y="124332"/>
                  </a:lnTo>
                  <a:lnTo>
                    <a:pt x="58453" y="121673"/>
                  </a:lnTo>
                  <a:lnTo>
                    <a:pt x="60233" y="119760"/>
                  </a:lnTo>
                  <a:lnTo>
                    <a:pt x="61182" y="118051"/>
                  </a:lnTo>
                  <a:lnTo>
                    <a:pt x="61906" y="117080"/>
                  </a:lnTo>
                  <a:lnTo>
                    <a:pt x="63343" y="117177"/>
                  </a:lnTo>
                  <a:lnTo>
                    <a:pt x="70570" y="123598"/>
                  </a:lnTo>
                  <a:lnTo>
                    <a:pt x="71673" y="124105"/>
                  </a:lnTo>
                  <a:lnTo>
                    <a:pt x="73168" y="123670"/>
                  </a:lnTo>
                  <a:lnTo>
                    <a:pt x="75115" y="121227"/>
                  </a:lnTo>
                  <a:lnTo>
                    <a:pt x="77232" y="117838"/>
                  </a:lnTo>
                  <a:lnTo>
                    <a:pt x="82599" y="116740"/>
                  </a:lnTo>
                  <a:lnTo>
                    <a:pt x="100413" y="117525"/>
                  </a:lnTo>
                  <a:lnTo>
                    <a:pt x="99319" y="114447"/>
                  </a:lnTo>
                  <a:lnTo>
                    <a:pt x="99211" y="113812"/>
                  </a:lnTo>
                  <a:lnTo>
                    <a:pt x="99382" y="112468"/>
                  </a:lnTo>
                  <a:lnTo>
                    <a:pt x="100492" y="111318"/>
                  </a:lnTo>
                  <a:lnTo>
                    <a:pt x="105305" y="110096"/>
                  </a:lnTo>
                  <a:lnTo>
                    <a:pt x="107132" y="109055"/>
                  </a:lnTo>
                  <a:lnTo>
                    <a:pt x="108482" y="107522"/>
                  </a:lnTo>
                  <a:lnTo>
                    <a:pt x="111207" y="102479"/>
                  </a:lnTo>
                  <a:lnTo>
                    <a:pt x="111987" y="100662"/>
                  </a:lnTo>
                  <a:lnTo>
                    <a:pt x="112045" y="99836"/>
                  </a:lnTo>
                  <a:lnTo>
                    <a:pt x="111717" y="98831"/>
                  </a:lnTo>
                  <a:lnTo>
                    <a:pt x="111279" y="97913"/>
                  </a:lnTo>
                  <a:lnTo>
                    <a:pt x="111171" y="97130"/>
                  </a:lnTo>
                  <a:lnTo>
                    <a:pt x="111341" y="95902"/>
                  </a:lnTo>
                  <a:lnTo>
                    <a:pt x="111787" y="94649"/>
                  </a:lnTo>
                  <a:lnTo>
                    <a:pt x="112564" y="93426"/>
                  </a:lnTo>
                  <a:lnTo>
                    <a:pt x="113396" y="92305"/>
                  </a:lnTo>
                  <a:lnTo>
                    <a:pt x="114726" y="91216"/>
                  </a:lnTo>
                  <a:lnTo>
                    <a:pt x="116550" y="90365"/>
                  </a:lnTo>
                  <a:lnTo>
                    <a:pt x="120031" y="89962"/>
                  </a:lnTo>
                  <a:lnTo>
                    <a:pt x="121852" y="90324"/>
                  </a:lnTo>
                  <a:lnTo>
                    <a:pt x="123009" y="91154"/>
                  </a:lnTo>
                  <a:lnTo>
                    <a:pt x="123228" y="91746"/>
                  </a:lnTo>
                  <a:lnTo>
                    <a:pt x="123390" y="92811"/>
                  </a:lnTo>
                  <a:lnTo>
                    <a:pt x="123554" y="93461"/>
                  </a:lnTo>
                  <a:lnTo>
                    <a:pt x="124158" y="94438"/>
                  </a:lnTo>
                  <a:lnTo>
                    <a:pt x="125095" y="95296"/>
                  </a:lnTo>
                  <a:lnTo>
                    <a:pt x="126530" y="95746"/>
                  </a:lnTo>
                  <a:lnTo>
                    <a:pt x="129917" y="95725"/>
                  </a:lnTo>
                  <a:lnTo>
                    <a:pt x="132516" y="94580"/>
                  </a:lnTo>
                  <a:lnTo>
                    <a:pt x="147834" y="84701"/>
                  </a:lnTo>
                  <a:lnTo>
                    <a:pt x="149399" y="84349"/>
                  </a:lnTo>
                  <a:lnTo>
                    <a:pt x="150946" y="83658"/>
                  </a:lnTo>
                  <a:lnTo>
                    <a:pt x="152108" y="82389"/>
                  </a:lnTo>
                  <a:lnTo>
                    <a:pt x="153164" y="78741"/>
                  </a:lnTo>
                  <a:lnTo>
                    <a:pt x="153610" y="76333"/>
                  </a:lnTo>
                  <a:lnTo>
                    <a:pt x="154662" y="74548"/>
                  </a:lnTo>
                  <a:lnTo>
                    <a:pt x="156376" y="72645"/>
                  </a:lnTo>
                  <a:lnTo>
                    <a:pt x="162562" y="68814"/>
                  </a:lnTo>
                  <a:lnTo>
                    <a:pt x="165598" y="67369"/>
                  </a:lnTo>
                  <a:lnTo>
                    <a:pt x="166592" y="66572"/>
                  </a:lnTo>
                  <a:lnTo>
                    <a:pt x="167366" y="65570"/>
                  </a:lnTo>
                  <a:lnTo>
                    <a:pt x="167700" y="63856"/>
                  </a:lnTo>
                  <a:lnTo>
                    <a:pt x="168823" y="62142"/>
                  </a:lnTo>
                  <a:lnTo>
                    <a:pt x="174620" y="57895"/>
                  </a:lnTo>
                  <a:lnTo>
                    <a:pt x="177105" y="54440"/>
                  </a:lnTo>
                  <a:lnTo>
                    <a:pt x="180918" y="44011"/>
                  </a:lnTo>
                  <a:lnTo>
                    <a:pt x="181858" y="40790"/>
                  </a:lnTo>
                  <a:lnTo>
                    <a:pt x="182411" y="37540"/>
                  </a:lnTo>
                  <a:lnTo>
                    <a:pt x="182358" y="36004"/>
                  </a:lnTo>
                  <a:lnTo>
                    <a:pt x="182083" y="34806"/>
                  </a:lnTo>
                  <a:lnTo>
                    <a:pt x="181808" y="34081"/>
                  </a:lnTo>
                  <a:lnTo>
                    <a:pt x="180763" y="32424"/>
                  </a:lnTo>
                  <a:lnTo>
                    <a:pt x="180543" y="31953"/>
                  </a:lnTo>
                  <a:lnTo>
                    <a:pt x="180488" y="31479"/>
                  </a:lnTo>
                  <a:lnTo>
                    <a:pt x="180489" y="30653"/>
                  </a:lnTo>
                  <a:lnTo>
                    <a:pt x="180765" y="29678"/>
                  </a:lnTo>
                  <a:lnTo>
                    <a:pt x="182033" y="29088"/>
                  </a:lnTo>
                  <a:lnTo>
                    <a:pt x="184457" y="28498"/>
                  </a:lnTo>
                  <a:lnTo>
                    <a:pt x="189874" y="28412"/>
                  </a:lnTo>
                  <a:lnTo>
                    <a:pt x="194777" y="27349"/>
                  </a:lnTo>
                  <a:lnTo>
                    <a:pt x="197421" y="26183"/>
                  </a:lnTo>
                  <a:lnTo>
                    <a:pt x="200726" y="26849"/>
                  </a:lnTo>
                  <a:lnTo>
                    <a:pt x="217715" y="35992"/>
                  </a:lnTo>
                  <a:lnTo>
                    <a:pt x="230307" y="46517"/>
                  </a:lnTo>
                  <a:lnTo>
                    <a:pt x="234718" y="47016"/>
                  </a:lnTo>
                  <a:lnTo>
                    <a:pt x="245687" y="46320"/>
                  </a:lnTo>
                  <a:lnTo>
                    <a:pt x="247285" y="45844"/>
                  </a:lnTo>
                  <a:lnTo>
                    <a:pt x="264481" y="37150"/>
                  </a:lnTo>
                  <a:lnTo>
                    <a:pt x="267345" y="36641"/>
                  </a:lnTo>
                  <a:lnTo>
                    <a:pt x="269458" y="36797"/>
                  </a:lnTo>
                  <a:lnTo>
                    <a:pt x="274433" y="42282"/>
                  </a:lnTo>
                  <a:lnTo>
                    <a:pt x="275593" y="43077"/>
                  </a:lnTo>
                  <a:lnTo>
                    <a:pt x="276917" y="43649"/>
                  </a:lnTo>
                  <a:lnTo>
                    <a:pt x="278568" y="42877"/>
                  </a:lnTo>
                  <a:lnTo>
                    <a:pt x="279775" y="40982"/>
                  </a:lnTo>
                  <a:lnTo>
                    <a:pt x="280477" y="36043"/>
                  </a:lnTo>
                  <a:lnTo>
                    <a:pt x="280029" y="33858"/>
                  </a:lnTo>
                  <a:lnTo>
                    <a:pt x="279364" y="32396"/>
                  </a:lnTo>
                  <a:lnTo>
                    <a:pt x="278756" y="31912"/>
                  </a:lnTo>
                  <a:lnTo>
                    <a:pt x="275275" y="27962"/>
                  </a:lnTo>
                  <a:lnTo>
                    <a:pt x="273226" y="24185"/>
                  </a:lnTo>
                  <a:lnTo>
                    <a:pt x="271678" y="21913"/>
                  </a:lnTo>
                  <a:lnTo>
                    <a:pt x="271125" y="20879"/>
                  </a:lnTo>
                  <a:lnTo>
                    <a:pt x="271286" y="19608"/>
                  </a:lnTo>
                  <a:lnTo>
                    <a:pt x="271887" y="17419"/>
                  </a:lnTo>
                  <a:lnTo>
                    <a:pt x="278088" y="10132"/>
                  </a:lnTo>
                  <a:lnTo>
                    <a:pt x="295355" y="0"/>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6" name="ee4p_HH_1_62635">
              <a:extLst>
                <a:ext uri="{FF2B5EF4-FFF2-40B4-BE49-F238E27FC236}">
                  <a16:creationId xmlns:a16="http://schemas.microsoft.com/office/drawing/2014/main" id="{D9BCE809-1A6A-4A8F-B560-3F4F74166E12}"/>
                </a:ext>
              </a:extLst>
            </p:cNvPr>
            <p:cNvSpPr>
              <a:spLocks noChangeAspect="1"/>
            </p:cNvSpPr>
            <p:nvPr>
              <p:custDataLst>
                <p:tags r:id="rId8"/>
              </p:custDataLst>
            </p:nvPr>
          </p:nvSpPr>
          <p:spPr>
            <a:xfrm>
              <a:off x="2503861" y="1550310"/>
              <a:ext cx="210856" cy="179635"/>
            </a:xfrm>
            <a:custGeom>
              <a:avLst/>
              <a:gdLst/>
              <a:ahLst/>
              <a:cxnLst/>
              <a:rect l="0" t="0" r="0" b="0"/>
              <a:pathLst>
                <a:path w="199318" h="184910">
                  <a:moveTo>
                    <a:pt x="194108" y="156121"/>
                  </a:moveTo>
                  <a:lnTo>
                    <a:pt x="194373" y="155945"/>
                  </a:lnTo>
                  <a:lnTo>
                    <a:pt x="194901" y="155738"/>
                  </a:lnTo>
                  <a:lnTo>
                    <a:pt x="196221" y="155592"/>
                  </a:lnTo>
                  <a:lnTo>
                    <a:pt x="196855" y="155713"/>
                  </a:lnTo>
                  <a:lnTo>
                    <a:pt x="197695" y="158699"/>
                  </a:lnTo>
                  <a:lnTo>
                    <a:pt x="199317" y="168865"/>
                  </a:lnTo>
                  <a:lnTo>
                    <a:pt x="184788" y="168839"/>
                  </a:lnTo>
                  <a:lnTo>
                    <a:pt x="181598" y="169895"/>
                  </a:lnTo>
                  <a:lnTo>
                    <a:pt x="178212" y="172016"/>
                  </a:lnTo>
                  <a:lnTo>
                    <a:pt x="170576" y="182102"/>
                  </a:lnTo>
                  <a:lnTo>
                    <a:pt x="169832" y="183695"/>
                  </a:lnTo>
                  <a:lnTo>
                    <a:pt x="151061" y="184909"/>
                  </a:lnTo>
                  <a:lnTo>
                    <a:pt x="145373" y="183617"/>
                  </a:lnTo>
                  <a:lnTo>
                    <a:pt x="139839" y="179578"/>
                  </a:lnTo>
                  <a:lnTo>
                    <a:pt x="136283" y="174393"/>
                  </a:lnTo>
                  <a:lnTo>
                    <a:pt x="132322" y="169857"/>
                  </a:lnTo>
                  <a:lnTo>
                    <a:pt x="125444" y="167936"/>
                  </a:lnTo>
                  <a:lnTo>
                    <a:pt x="121339" y="164726"/>
                  </a:lnTo>
                  <a:lnTo>
                    <a:pt x="115930" y="158170"/>
                  </a:lnTo>
                  <a:lnTo>
                    <a:pt x="113500" y="158424"/>
                  </a:lnTo>
                  <a:lnTo>
                    <a:pt x="100785" y="162553"/>
                  </a:lnTo>
                  <a:lnTo>
                    <a:pt x="98612" y="163753"/>
                  </a:lnTo>
                  <a:lnTo>
                    <a:pt x="97600" y="165224"/>
                  </a:lnTo>
                  <a:lnTo>
                    <a:pt x="97648" y="166230"/>
                  </a:lnTo>
                  <a:lnTo>
                    <a:pt x="97799" y="167442"/>
                  </a:lnTo>
                  <a:lnTo>
                    <a:pt x="98006" y="168269"/>
                  </a:lnTo>
                  <a:lnTo>
                    <a:pt x="98052" y="169365"/>
                  </a:lnTo>
                  <a:lnTo>
                    <a:pt x="97888" y="170485"/>
                  </a:lnTo>
                  <a:lnTo>
                    <a:pt x="97037" y="171455"/>
                  </a:lnTo>
                  <a:lnTo>
                    <a:pt x="91363" y="174851"/>
                  </a:lnTo>
                  <a:lnTo>
                    <a:pt x="82497" y="178476"/>
                  </a:lnTo>
                  <a:lnTo>
                    <a:pt x="79058" y="179032"/>
                  </a:lnTo>
                  <a:lnTo>
                    <a:pt x="76734" y="178780"/>
                  </a:lnTo>
                  <a:lnTo>
                    <a:pt x="70474" y="174424"/>
                  </a:lnTo>
                  <a:lnTo>
                    <a:pt x="68768" y="173942"/>
                  </a:lnTo>
                  <a:lnTo>
                    <a:pt x="66651" y="174473"/>
                  </a:lnTo>
                  <a:lnTo>
                    <a:pt x="59861" y="178016"/>
                  </a:lnTo>
                  <a:lnTo>
                    <a:pt x="57800" y="178001"/>
                  </a:lnTo>
                  <a:lnTo>
                    <a:pt x="56595" y="176574"/>
                  </a:lnTo>
                  <a:lnTo>
                    <a:pt x="56398" y="174592"/>
                  </a:lnTo>
                  <a:lnTo>
                    <a:pt x="56226" y="169302"/>
                  </a:lnTo>
                  <a:lnTo>
                    <a:pt x="55372" y="163327"/>
                  </a:lnTo>
                  <a:lnTo>
                    <a:pt x="53546" y="160241"/>
                  </a:lnTo>
                  <a:lnTo>
                    <a:pt x="52076" y="159063"/>
                  </a:lnTo>
                  <a:lnTo>
                    <a:pt x="50423" y="158828"/>
                  </a:lnTo>
                  <a:lnTo>
                    <a:pt x="47669" y="159843"/>
                  </a:lnTo>
                  <a:lnTo>
                    <a:pt x="45863" y="161232"/>
                  </a:lnTo>
                  <a:lnTo>
                    <a:pt x="41586" y="167699"/>
                  </a:lnTo>
                  <a:lnTo>
                    <a:pt x="40260" y="168354"/>
                  </a:lnTo>
                  <a:lnTo>
                    <a:pt x="38889" y="167990"/>
                  </a:lnTo>
                  <a:lnTo>
                    <a:pt x="27815" y="157290"/>
                  </a:lnTo>
                  <a:lnTo>
                    <a:pt x="25202" y="154107"/>
                  </a:lnTo>
                  <a:lnTo>
                    <a:pt x="23170" y="150986"/>
                  </a:lnTo>
                  <a:lnTo>
                    <a:pt x="21198" y="147068"/>
                  </a:lnTo>
                  <a:lnTo>
                    <a:pt x="19856" y="143599"/>
                  </a:lnTo>
                  <a:lnTo>
                    <a:pt x="18319" y="138416"/>
                  </a:lnTo>
                  <a:lnTo>
                    <a:pt x="17546" y="136398"/>
                  </a:lnTo>
                  <a:lnTo>
                    <a:pt x="16765" y="135240"/>
                  </a:lnTo>
                  <a:lnTo>
                    <a:pt x="14668" y="133714"/>
                  </a:lnTo>
                  <a:lnTo>
                    <a:pt x="13728" y="132643"/>
                  </a:lnTo>
                  <a:lnTo>
                    <a:pt x="13160" y="131338"/>
                  </a:lnTo>
                  <a:lnTo>
                    <a:pt x="12703" y="129323"/>
                  </a:lnTo>
                  <a:lnTo>
                    <a:pt x="12012" y="128047"/>
                  </a:lnTo>
                  <a:lnTo>
                    <a:pt x="9036" y="124681"/>
                  </a:lnTo>
                  <a:lnTo>
                    <a:pt x="7962" y="104311"/>
                  </a:lnTo>
                  <a:lnTo>
                    <a:pt x="7733" y="102069"/>
                  </a:lnTo>
                  <a:lnTo>
                    <a:pt x="7745" y="102071"/>
                  </a:lnTo>
                  <a:lnTo>
                    <a:pt x="26405" y="106424"/>
                  </a:lnTo>
                  <a:lnTo>
                    <a:pt x="30847" y="104601"/>
                  </a:lnTo>
                  <a:lnTo>
                    <a:pt x="26679" y="97121"/>
                  </a:lnTo>
                  <a:lnTo>
                    <a:pt x="14000" y="89518"/>
                  </a:lnTo>
                  <a:lnTo>
                    <a:pt x="0" y="87761"/>
                  </a:lnTo>
                  <a:lnTo>
                    <a:pt x="26" y="87661"/>
                  </a:lnTo>
                  <a:lnTo>
                    <a:pt x="2851" y="76694"/>
                  </a:lnTo>
                  <a:lnTo>
                    <a:pt x="3464" y="73243"/>
                  </a:lnTo>
                  <a:lnTo>
                    <a:pt x="3868" y="69436"/>
                  </a:lnTo>
                  <a:lnTo>
                    <a:pt x="4254" y="67608"/>
                  </a:lnTo>
                  <a:lnTo>
                    <a:pt x="4687" y="66386"/>
                  </a:lnTo>
                  <a:lnTo>
                    <a:pt x="5433" y="65372"/>
                  </a:lnTo>
                  <a:lnTo>
                    <a:pt x="6814" y="64026"/>
                  </a:lnTo>
                  <a:lnTo>
                    <a:pt x="7879" y="62677"/>
                  </a:lnTo>
                  <a:lnTo>
                    <a:pt x="8469" y="61367"/>
                  </a:lnTo>
                  <a:lnTo>
                    <a:pt x="9035" y="57132"/>
                  </a:lnTo>
                  <a:lnTo>
                    <a:pt x="9682" y="55484"/>
                  </a:lnTo>
                  <a:lnTo>
                    <a:pt x="10789" y="55198"/>
                  </a:lnTo>
                  <a:lnTo>
                    <a:pt x="12417" y="55392"/>
                  </a:lnTo>
                  <a:lnTo>
                    <a:pt x="16369" y="56461"/>
                  </a:lnTo>
                  <a:lnTo>
                    <a:pt x="19194" y="58170"/>
                  </a:lnTo>
                  <a:lnTo>
                    <a:pt x="19923" y="58975"/>
                  </a:lnTo>
                  <a:lnTo>
                    <a:pt x="22694" y="60918"/>
                  </a:lnTo>
                  <a:lnTo>
                    <a:pt x="23736" y="62081"/>
                  </a:lnTo>
                  <a:lnTo>
                    <a:pt x="23879" y="63677"/>
                  </a:lnTo>
                  <a:lnTo>
                    <a:pt x="22837" y="68573"/>
                  </a:lnTo>
                  <a:lnTo>
                    <a:pt x="22446" y="71198"/>
                  </a:lnTo>
                  <a:lnTo>
                    <a:pt x="22326" y="72825"/>
                  </a:lnTo>
                  <a:lnTo>
                    <a:pt x="22580" y="73920"/>
                  </a:lnTo>
                  <a:lnTo>
                    <a:pt x="22942" y="74514"/>
                  </a:lnTo>
                  <a:lnTo>
                    <a:pt x="23307" y="74988"/>
                  </a:lnTo>
                  <a:lnTo>
                    <a:pt x="23777" y="75378"/>
                  </a:lnTo>
                  <a:lnTo>
                    <a:pt x="24458" y="75796"/>
                  </a:lnTo>
                  <a:lnTo>
                    <a:pt x="25665" y="76249"/>
                  </a:lnTo>
                  <a:lnTo>
                    <a:pt x="29947" y="73923"/>
                  </a:lnTo>
                  <a:lnTo>
                    <a:pt x="63650" y="46494"/>
                  </a:lnTo>
                  <a:lnTo>
                    <a:pt x="72307" y="43866"/>
                  </a:lnTo>
                  <a:lnTo>
                    <a:pt x="81649" y="46009"/>
                  </a:lnTo>
                  <a:lnTo>
                    <a:pt x="82964" y="45928"/>
                  </a:lnTo>
                  <a:lnTo>
                    <a:pt x="84862" y="44980"/>
                  </a:lnTo>
                  <a:lnTo>
                    <a:pt x="86291" y="43348"/>
                  </a:lnTo>
                  <a:lnTo>
                    <a:pt x="89621" y="34578"/>
                  </a:lnTo>
                  <a:lnTo>
                    <a:pt x="91158" y="32371"/>
                  </a:lnTo>
                  <a:lnTo>
                    <a:pt x="93004" y="31052"/>
                  </a:lnTo>
                  <a:lnTo>
                    <a:pt x="97163" y="29642"/>
                  </a:lnTo>
                  <a:lnTo>
                    <a:pt x="99529" y="29213"/>
                  </a:lnTo>
                  <a:lnTo>
                    <a:pt x="101630" y="29240"/>
                  </a:lnTo>
                  <a:lnTo>
                    <a:pt x="106091" y="30062"/>
                  </a:lnTo>
                  <a:lnTo>
                    <a:pt x="108797" y="28303"/>
                  </a:lnTo>
                  <a:lnTo>
                    <a:pt x="110486" y="26687"/>
                  </a:lnTo>
                  <a:lnTo>
                    <a:pt x="114990" y="8360"/>
                  </a:lnTo>
                  <a:lnTo>
                    <a:pt x="116312" y="6388"/>
                  </a:lnTo>
                  <a:lnTo>
                    <a:pt x="117789" y="4947"/>
                  </a:lnTo>
                  <a:lnTo>
                    <a:pt x="118578" y="4477"/>
                  </a:lnTo>
                  <a:lnTo>
                    <a:pt x="119104" y="4273"/>
                  </a:lnTo>
                  <a:lnTo>
                    <a:pt x="119997" y="4218"/>
                  </a:lnTo>
                  <a:lnTo>
                    <a:pt x="136685" y="8221"/>
                  </a:lnTo>
                  <a:lnTo>
                    <a:pt x="138628" y="8022"/>
                  </a:lnTo>
                  <a:lnTo>
                    <a:pt x="140521" y="6906"/>
                  </a:lnTo>
                  <a:lnTo>
                    <a:pt x="146473" y="1404"/>
                  </a:lnTo>
                  <a:lnTo>
                    <a:pt x="148435" y="318"/>
                  </a:lnTo>
                  <a:lnTo>
                    <a:pt x="150168" y="0"/>
                  </a:lnTo>
                  <a:lnTo>
                    <a:pt x="152004" y="154"/>
                  </a:lnTo>
                  <a:lnTo>
                    <a:pt x="153523" y="705"/>
                  </a:lnTo>
                  <a:lnTo>
                    <a:pt x="154150" y="1549"/>
                  </a:lnTo>
                  <a:lnTo>
                    <a:pt x="154512" y="3013"/>
                  </a:lnTo>
                  <a:lnTo>
                    <a:pt x="153821" y="5772"/>
                  </a:lnTo>
                  <a:lnTo>
                    <a:pt x="153238" y="7218"/>
                  </a:lnTo>
                  <a:lnTo>
                    <a:pt x="149388" y="12671"/>
                  </a:lnTo>
                  <a:lnTo>
                    <a:pt x="145985" y="19529"/>
                  </a:lnTo>
                  <a:lnTo>
                    <a:pt x="144606" y="23084"/>
                  </a:lnTo>
                  <a:lnTo>
                    <a:pt x="144232" y="24707"/>
                  </a:lnTo>
                  <a:lnTo>
                    <a:pt x="144647" y="26098"/>
                  </a:lnTo>
                  <a:lnTo>
                    <a:pt x="145743" y="28082"/>
                  </a:lnTo>
                  <a:lnTo>
                    <a:pt x="157760" y="37164"/>
                  </a:lnTo>
                  <a:lnTo>
                    <a:pt x="157969" y="37431"/>
                  </a:lnTo>
                  <a:lnTo>
                    <a:pt x="158327" y="40506"/>
                  </a:lnTo>
                  <a:lnTo>
                    <a:pt x="158420" y="44229"/>
                  </a:lnTo>
                  <a:lnTo>
                    <a:pt x="159198" y="47481"/>
                  </a:lnTo>
                  <a:lnTo>
                    <a:pt x="161033" y="49171"/>
                  </a:lnTo>
                  <a:lnTo>
                    <a:pt x="162502" y="50091"/>
                  </a:lnTo>
                  <a:lnTo>
                    <a:pt x="163392" y="51483"/>
                  </a:lnTo>
                  <a:lnTo>
                    <a:pt x="163805" y="53862"/>
                  </a:lnTo>
                  <a:lnTo>
                    <a:pt x="163266" y="58131"/>
                  </a:lnTo>
                  <a:lnTo>
                    <a:pt x="162840" y="60021"/>
                  </a:lnTo>
                  <a:lnTo>
                    <a:pt x="161727" y="62971"/>
                  </a:lnTo>
                  <a:lnTo>
                    <a:pt x="161247" y="64978"/>
                  </a:lnTo>
                  <a:lnTo>
                    <a:pt x="160541" y="72128"/>
                  </a:lnTo>
                  <a:lnTo>
                    <a:pt x="160200" y="79867"/>
                  </a:lnTo>
                  <a:lnTo>
                    <a:pt x="159933" y="81343"/>
                  </a:lnTo>
                  <a:lnTo>
                    <a:pt x="159615" y="82038"/>
                  </a:lnTo>
                  <a:lnTo>
                    <a:pt x="158928" y="82788"/>
                  </a:lnTo>
                  <a:lnTo>
                    <a:pt x="158031" y="83451"/>
                  </a:lnTo>
                  <a:lnTo>
                    <a:pt x="154604" y="84960"/>
                  </a:lnTo>
                  <a:lnTo>
                    <a:pt x="148543" y="86477"/>
                  </a:lnTo>
                  <a:lnTo>
                    <a:pt x="147646" y="87093"/>
                  </a:lnTo>
                  <a:lnTo>
                    <a:pt x="146853" y="88037"/>
                  </a:lnTo>
                  <a:lnTo>
                    <a:pt x="146740" y="89897"/>
                  </a:lnTo>
                  <a:lnTo>
                    <a:pt x="147152" y="92498"/>
                  </a:lnTo>
                  <a:lnTo>
                    <a:pt x="149384" y="101859"/>
                  </a:lnTo>
                  <a:lnTo>
                    <a:pt x="149893" y="106810"/>
                  </a:lnTo>
                  <a:lnTo>
                    <a:pt x="149826" y="110769"/>
                  </a:lnTo>
                  <a:lnTo>
                    <a:pt x="150185" y="113682"/>
                  </a:lnTo>
                  <a:lnTo>
                    <a:pt x="151337" y="115769"/>
                  </a:lnTo>
                  <a:lnTo>
                    <a:pt x="155020" y="117818"/>
                  </a:lnTo>
                  <a:lnTo>
                    <a:pt x="160604" y="119507"/>
                  </a:lnTo>
                  <a:lnTo>
                    <a:pt x="163599" y="122840"/>
                  </a:lnTo>
                  <a:lnTo>
                    <a:pt x="172017" y="136720"/>
                  </a:lnTo>
                  <a:lnTo>
                    <a:pt x="179552" y="140904"/>
                  </a:lnTo>
                  <a:lnTo>
                    <a:pt x="182291" y="143186"/>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7" name="ee4p_SH_1_62635">
              <a:extLst>
                <a:ext uri="{FF2B5EF4-FFF2-40B4-BE49-F238E27FC236}">
                  <a16:creationId xmlns:a16="http://schemas.microsoft.com/office/drawing/2014/main" id="{561CE3FF-9420-4F64-BD07-4D19654CAE91}"/>
                </a:ext>
              </a:extLst>
            </p:cNvPr>
            <p:cNvSpPr>
              <a:spLocks noChangeAspect="1"/>
            </p:cNvSpPr>
            <p:nvPr>
              <p:custDataLst>
                <p:tags r:id="rId9"/>
              </p:custDataLst>
            </p:nvPr>
          </p:nvSpPr>
          <p:spPr>
            <a:xfrm>
              <a:off x="1848831" y="798671"/>
              <a:ext cx="1214143" cy="953879"/>
            </a:xfrm>
            <a:custGeom>
              <a:avLst/>
              <a:gdLst/>
              <a:ahLst/>
              <a:cxnLst/>
              <a:rect l="l" t="t" r="r" b="b"/>
              <a:pathLst>
                <a:path w="1147707" h="981888">
                  <a:moveTo>
                    <a:pt x="16740" y="492113"/>
                  </a:moveTo>
                  <a:lnTo>
                    <a:pt x="17829" y="495245"/>
                  </a:lnTo>
                  <a:lnTo>
                    <a:pt x="12490" y="496715"/>
                  </a:lnTo>
                  <a:lnTo>
                    <a:pt x="10828" y="493630"/>
                  </a:lnTo>
                  <a:close/>
                  <a:moveTo>
                    <a:pt x="4914" y="492073"/>
                  </a:moveTo>
                  <a:lnTo>
                    <a:pt x="6875" y="494424"/>
                  </a:lnTo>
                  <a:lnTo>
                    <a:pt x="7837" y="500324"/>
                  </a:lnTo>
                  <a:lnTo>
                    <a:pt x="6131" y="501544"/>
                  </a:lnTo>
                  <a:lnTo>
                    <a:pt x="5725" y="499155"/>
                  </a:lnTo>
                  <a:lnTo>
                    <a:pt x="4352" y="498666"/>
                  </a:lnTo>
                  <a:lnTo>
                    <a:pt x="3382" y="496070"/>
                  </a:lnTo>
                  <a:lnTo>
                    <a:pt x="1948" y="494252"/>
                  </a:lnTo>
                  <a:lnTo>
                    <a:pt x="0" y="492320"/>
                  </a:lnTo>
                  <a:close/>
                  <a:moveTo>
                    <a:pt x="1082799" y="310754"/>
                  </a:moveTo>
                  <a:lnTo>
                    <a:pt x="1111241" y="322752"/>
                  </a:lnTo>
                  <a:lnTo>
                    <a:pt x="1119810" y="329988"/>
                  </a:lnTo>
                  <a:lnTo>
                    <a:pt x="1122472" y="333448"/>
                  </a:lnTo>
                  <a:lnTo>
                    <a:pt x="1127774" y="343019"/>
                  </a:lnTo>
                  <a:lnTo>
                    <a:pt x="1147707" y="379892"/>
                  </a:lnTo>
                  <a:lnTo>
                    <a:pt x="1105775" y="373289"/>
                  </a:lnTo>
                  <a:lnTo>
                    <a:pt x="1099717" y="376840"/>
                  </a:lnTo>
                  <a:lnTo>
                    <a:pt x="1101231" y="379152"/>
                  </a:lnTo>
                  <a:lnTo>
                    <a:pt x="1102704" y="380160"/>
                  </a:lnTo>
                  <a:lnTo>
                    <a:pt x="1089330" y="381176"/>
                  </a:lnTo>
                  <a:lnTo>
                    <a:pt x="1080591" y="379793"/>
                  </a:lnTo>
                  <a:lnTo>
                    <a:pt x="1076781" y="375107"/>
                  </a:lnTo>
                  <a:lnTo>
                    <a:pt x="1077323" y="363471"/>
                  </a:lnTo>
                  <a:lnTo>
                    <a:pt x="1075738" y="359019"/>
                  </a:lnTo>
                  <a:lnTo>
                    <a:pt x="1070957" y="357270"/>
                  </a:lnTo>
                  <a:lnTo>
                    <a:pt x="1062240" y="357067"/>
                  </a:lnTo>
                  <a:lnTo>
                    <a:pt x="1058677" y="358238"/>
                  </a:lnTo>
                  <a:lnTo>
                    <a:pt x="1056215" y="361654"/>
                  </a:lnTo>
                  <a:lnTo>
                    <a:pt x="1053752" y="361674"/>
                  </a:lnTo>
                  <a:lnTo>
                    <a:pt x="1052607" y="357496"/>
                  </a:lnTo>
                  <a:lnTo>
                    <a:pt x="1051451" y="355133"/>
                  </a:lnTo>
                  <a:lnTo>
                    <a:pt x="1049664" y="355056"/>
                  </a:lnTo>
                  <a:lnTo>
                    <a:pt x="1045733" y="357551"/>
                  </a:lnTo>
                  <a:lnTo>
                    <a:pt x="1044749" y="349673"/>
                  </a:lnTo>
                  <a:lnTo>
                    <a:pt x="1053863" y="326501"/>
                  </a:lnTo>
                  <a:lnTo>
                    <a:pt x="1066778" y="313621"/>
                  </a:lnTo>
                  <a:close/>
                  <a:moveTo>
                    <a:pt x="351798" y="309700"/>
                  </a:moveTo>
                  <a:lnTo>
                    <a:pt x="366304" y="313886"/>
                  </a:lnTo>
                  <a:lnTo>
                    <a:pt x="364749" y="314552"/>
                  </a:lnTo>
                  <a:lnTo>
                    <a:pt x="363983" y="316258"/>
                  </a:lnTo>
                  <a:lnTo>
                    <a:pt x="363768" y="318812"/>
                  </a:lnTo>
                  <a:lnTo>
                    <a:pt x="364053" y="321982"/>
                  </a:lnTo>
                  <a:lnTo>
                    <a:pt x="357821" y="327764"/>
                  </a:lnTo>
                  <a:lnTo>
                    <a:pt x="353454" y="334723"/>
                  </a:lnTo>
                  <a:lnTo>
                    <a:pt x="348503" y="341065"/>
                  </a:lnTo>
                  <a:lnTo>
                    <a:pt x="340653" y="344923"/>
                  </a:lnTo>
                  <a:lnTo>
                    <a:pt x="326183" y="345727"/>
                  </a:lnTo>
                  <a:lnTo>
                    <a:pt x="319395" y="343089"/>
                  </a:lnTo>
                  <a:lnTo>
                    <a:pt x="315863" y="336564"/>
                  </a:lnTo>
                  <a:lnTo>
                    <a:pt x="319531" y="334692"/>
                  </a:lnTo>
                  <a:lnTo>
                    <a:pt x="320199" y="331474"/>
                  </a:lnTo>
                  <a:lnTo>
                    <a:pt x="318765" y="327974"/>
                  </a:lnTo>
                  <a:lnTo>
                    <a:pt x="316122" y="325241"/>
                  </a:lnTo>
                  <a:lnTo>
                    <a:pt x="326864" y="315309"/>
                  </a:lnTo>
                  <a:lnTo>
                    <a:pt x="338654" y="310190"/>
                  </a:lnTo>
                  <a:close/>
                  <a:moveTo>
                    <a:pt x="279076" y="291995"/>
                  </a:moveTo>
                  <a:lnTo>
                    <a:pt x="279599" y="298196"/>
                  </a:lnTo>
                  <a:lnTo>
                    <a:pt x="276582" y="312130"/>
                  </a:lnTo>
                  <a:lnTo>
                    <a:pt x="268606" y="324154"/>
                  </a:lnTo>
                  <a:lnTo>
                    <a:pt x="259010" y="329363"/>
                  </a:lnTo>
                  <a:lnTo>
                    <a:pt x="251552" y="329038"/>
                  </a:lnTo>
                  <a:lnTo>
                    <a:pt x="247432" y="325165"/>
                  </a:lnTo>
                  <a:lnTo>
                    <a:pt x="244240" y="316825"/>
                  </a:lnTo>
                  <a:lnTo>
                    <a:pt x="246532" y="307669"/>
                  </a:lnTo>
                  <a:lnTo>
                    <a:pt x="252646" y="303167"/>
                  </a:lnTo>
                  <a:lnTo>
                    <a:pt x="255106" y="302066"/>
                  </a:lnTo>
                  <a:lnTo>
                    <a:pt x="257495" y="300589"/>
                  </a:lnTo>
                  <a:close/>
                  <a:moveTo>
                    <a:pt x="169417" y="199762"/>
                  </a:moveTo>
                  <a:lnTo>
                    <a:pt x="169444" y="202507"/>
                  </a:lnTo>
                  <a:lnTo>
                    <a:pt x="168915" y="203120"/>
                  </a:lnTo>
                  <a:lnTo>
                    <a:pt x="167978" y="202953"/>
                  </a:lnTo>
                  <a:lnTo>
                    <a:pt x="167044" y="203603"/>
                  </a:lnTo>
                  <a:lnTo>
                    <a:pt x="163276" y="207264"/>
                  </a:lnTo>
                  <a:lnTo>
                    <a:pt x="159811" y="211515"/>
                  </a:lnTo>
                  <a:lnTo>
                    <a:pt x="175422" y="243215"/>
                  </a:lnTo>
                  <a:lnTo>
                    <a:pt x="181623" y="246927"/>
                  </a:lnTo>
                  <a:lnTo>
                    <a:pt x="176985" y="250706"/>
                  </a:lnTo>
                  <a:lnTo>
                    <a:pt x="165603" y="254477"/>
                  </a:lnTo>
                  <a:lnTo>
                    <a:pt x="158053" y="247138"/>
                  </a:lnTo>
                  <a:lnTo>
                    <a:pt x="152145" y="235564"/>
                  </a:lnTo>
                  <a:lnTo>
                    <a:pt x="145847" y="226395"/>
                  </a:lnTo>
                  <a:lnTo>
                    <a:pt x="155969" y="208588"/>
                  </a:lnTo>
                  <a:lnTo>
                    <a:pt x="162079" y="202225"/>
                  </a:lnTo>
                  <a:close/>
                  <a:moveTo>
                    <a:pt x="215395" y="177250"/>
                  </a:moveTo>
                  <a:lnTo>
                    <a:pt x="233737" y="178850"/>
                  </a:lnTo>
                  <a:lnTo>
                    <a:pt x="241110" y="183647"/>
                  </a:lnTo>
                  <a:lnTo>
                    <a:pt x="246728" y="194030"/>
                  </a:lnTo>
                  <a:lnTo>
                    <a:pt x="246626" y="197936"/>
                  </a:lnTo>
                  <a:lnTo>
                    <a:pt x="243764" y="202471"/>
                  </a:lnTo>
                  <a:lnTo>
                    <a:pt x="239711" y="213348"/>
                  </a:lnTo>
                  <a:lnTo>
                    <a:pt x="236864" y="217184"/>
                  </a:lnTo>
                  <a:lnTo>
                    <a:pt x="232305" y="218532"/>
                  </a:lnTo>
                  <a:lnTo>
                    <a:pt x="226727" y="217713"/>
                  </a:lnTo>
                  <a:lnTo>
                    <a:pt x="221722" y="215626"/>
                  </a:lnTo>
                  <a:lnTo>
                    <a:pt x="218935" y="213155"/>
                  </a:lnTo>
                  <a:lnTo>
                    <a:pt x="210237" y="216204"/>
                  </a:lnTo>
                  <a:lnTo>
                    <a:pt x="199622" y="212613"/>
                  </a:lnTo>
                  <a:lnTo>
                    <a:pt x="180708" y="200082"/>
                  </a:lnTo>
                  <a:lnTo>
                    <a:pt x="187556" y="188288"/>
                  </a:lnTo>
                  <a:lnTo>
                    <a:pt x="195204" y="181240"/>
                  </a:lnTo>
                  <a:lnTo>
                    <a:pt x="204330" y="177883"/>
                  </a:lnTo>
                  <a:close/>
                  <a:moveTo>
                    <a:pt x="325165" y="94462"/>
                  </a:moveTo>
                  <a:lnTo>
                    <a:pt x="351341" y="99579"/>
                  </a:lnTo>
                  <a:lnTo>
                    <a:pt x="376961" y="110743"/>
                  </a:lnTo>
                  <a:lnTo>
                    <a:pt x="446470" y="128578"/>
                  </a:lnTo>
                  <a:lnTo>
                    <a:pt x="451899" y="133575"/>
                  </a:lnTo>
                  <a:lnTo>
                    <a:pt x="453298" y="139358"/>
                  </a:lnTo>
                  <a:lnTo>
                    <a:pt x="454149" y="147350"/>
                  </a:lnTo>
                  <a:lnTo>
                    <a:pt x="456451" y="154182"/>
                  </a:lnTo>
                  <a:lnTo>
                    <a:pt x="462239" y="156642"/>
                  </a:lnTo>
                  <a:lnTo>
                    <a:pt x="486299" y="157115"/>
                  </a:lnTo>
                  <a:lnTo>
                    <a:pt x="491255" y="156275"/>
                  </a:lnTo>
                  <a:lnTo>
                    <a:pt x="494510" y="152985"/>
                  </a:lnTo>
                  <a:lnTo>
                    <a:pt x="499233" y="151756"/>
                  </a:lnTo>
                  <a:lnTo>
                    <a:pt x="502894" y="148561"/>
                  </a:lnTo>
                  <a:lnTo>
                    <a:pt x="508876" y="147290"/>
                  </a:lnTo>
                  <a:lnTo>
                    <a:pt x="515428" y="153675"/>
                  </a:lnTo>
                  <a:lnTo>
                    <a:pt x="521007" y="154404"/>
                  </a:lnTo>
                  <a:lnTo>
                    <a:pt x="525904" y="152819"/>
                  </a:lnTo>
                  <a:lnTo>
                    <a:pt x="526097" y="152669"/>
                  </a:lnTo>
                  <a:lnTo>
                    <a:pt x="526100" y="152669"/>
                  </a:lnTo>
                  <a:lnTo>
                    <a:pt x="530688" y="152754"/>
                  </a:lnTo>
                  <a:lnTo>
                    <a:pt x="550459" y="143035"/>
                  </a:lnTo>
                  <a:lnTo>
                    <a:pt x="556809" y="135299"/>
                  </a:lnTo>
                  <a:lnTo>
                    <a:pt x="564892" y="132189"/>
                  </a:lnTo>
                  <a:lnTo>
                    <a:pt x="569112" y="124774"/>
                  </a:lnTo>
                  <a:lnTo>
                    <a:pt x="573442" y="121336"/>
                  </a:lnTo>
                  <a:lnTo>
                    <a:pt x="574266" y="141931"/>
                  </a:lnTo>
                  <a:lnTo>
                    <a:pt x="590156" y="148044"/>
                  </a:lnTo>
                  <a:lnTo>
                    <a:pt x="610398" y="149331"/>
                  </a:lnTo>
                  <a:lnTo>
                    <a:pt x="624047" y="155583"/>
                  </a:lnTo>
                  <a:lnTo>
                    <a:pt x="629774" y="160034"/>
                  </a:lnTo>
                  <a:lnTo>
                    <a:pt x="638301" y="163812"/>
                  </a:lnTo>
                  <a:lnTo>
                    <a:pt x="646063" y="169463"/>
                  </a:lnTo>
                  <a:lnTo>
                    <a:pt x="649413" y="179401"/>
                  </a:lnTo>
                  <a:lnTo>
                    <a:pt x="653181" y="184760"/>
                  </a:lnTo>
                  <a:lnTo>
                    <a:pt x="661818" y="183342"/>
                  </a:lnTo>
                  <a:lnTo>
                    <a:pt x="676881" y="177668"/>
                  </a:lnTo>
                  <a:lnTo>
                    <a:pt x="675683" y="165774"/>
                  </a:lnTo>
                  <a:lnTo>
                    <a:pt x="683473" y="165295"/>
                  </a:lnTo>
                  <a:lnTo>
                    <a:pt x="694138" y="172047"/>
                  </a:lnTo>
                  <a:lnTo>
                    <a:pt x="701647" y="181747"/>
                  </a:lnTo>
                  <a:lnTo>
                    <a:pt x="706036" y="201292"/>
                  </a:lnTo>
                  <a:lnTo>
                    <a:pt x="708104" y="205862"/>
                  </a:lnTo>
                  <a:lnTo>
                    <a:pt x="711063" y="210206"/>
                  </a:lnTo>
                  <a:lnTo>
                    <a:pt x="717210" y="216941"/>
                  </a:lnTo>
                  <a:lnTo>
                    <a:pt x="712939" y="220196"/>
                  </a:lnTo>
                  <a:lnTo>
                    <a:pt x="708583" y="219611"/>
                  </a:lnTo>
                  <a:lnTo>
                    <a:pt x="704505" y="217702"/>
                  </a:lnTo>
                  <a:lnTo>
                    <a:pt x="701416" y="216845"/>
                  </a:lnTo>
                  <a:lnTo>
                    <a:pt x="701596" y="218102"/>
                  </a:lnTo>
                  <a:lnTo>
                    <a:pt x="693372" y="224561"/>
                  </a:lnTo>
                  <a:lnTo>
                    <a:pt x="692321" y="224600"/>
                  </a:lnTo>
                  <a:lnTo>
                    <a:pt x="690185" y="226051"/>
                  </a:lnTo>
                  <a:lnTo>
                    <a:pt x="688759" y="225901"/>
                  </a:lnTo>
                  <a:lnTo>
                    <a:pt x="687943" y="227130"/>
                  </a:lnTo>
                  <a:lnTo>
                    <a:pt x="687744" y="232384"/>
                  </a:lnTo>
                  <a:lnTo>
                    <a:pt x="692588" y="232744"/>
                  </a:lnTo>
                  <a:lnTo>
                    <a:pt x="701247" y="230172"/>
                  </a:lnTo>
                  <a:lnTo>
                    <a:pt x="709892" y="229737"/>
                  </a:lnTo>
                  <a:lnTo>
                    <a:pt x="714832" y="236466"/>
                  </a:lnTo>
                  <a:lnTo>
                    <a:pt x="718404" y="233416"/>
                  </a:lnTo>
                  <a:lnTo>
                    <a:pt x="722176" y="233158"/>
                  </a:lnTo>
                  <a:lnTo>
                    <a:pt x="723987" y="236657"/>
                  </a:lnTo>
                  <a:lnTo>
                    <a:pt x="721571" y="244669"/>
                  </a:lnTo>
                  <a:lnTo>
                    <a:pt x="723196" y="252611"/>
                  </a:lnTo>
                  <a:lnTo>
                    <a:pt x="723348" y="263938"/>
                  </a:lnTo>
                  <a:lnTo>
                    <a:pt x="721326" y="287583"/>
                  </a:lnTo>
                  <a:lnTo>
                    <a:pt x="719594" y="297715"/>
                  </a:lnTo>
                  <a:lnTo>
                    <a:pt x="717279" y="305773"/>
                  </a:lnTo>
                  <a:lnTo>
                    <a:pt x="714053" y="312338"/>
                  </a:lnTo>
                  <a:lnTo>
                    <a:pt x="709828" y="318407"/>
                  </a:lnTo>
                  <a:lnTo>
                    <a:pt x="699061" y="328341"/>
                  </a:lnTo>
                  <a:lnTo>
                    <a:pt x="685625" y="335717"/>
                  </a:lnTo>
                  <a:lnTo>
                    <a:pt x="671203" y="340334"/>
                  </a:lnTo>
                  <a:lnTo>
                    <a:pt x="657260" y="341781"/>
                  </a:lnTo>
                  <a:lnTo>
                    <a:pt x="657228" y="345689"/>
                  </a:lnTo>
                  <a:lnTo>
                    <a:pt x="671534" y="353339"/>
                  </a:lnTo>
                  <a:lnTo>
                    <a:pt x="751885" y="334581"/>
                  </a:lnTo>
                  <a:lnTo>
                    <a:pt x="758095" y="336840"/>
                  </a:lnTo>
                  <a:lnTo>
                    <a:pt x="778130" y="354544"/>
                  </a:lnTo>
                  <a:lnTo>
                    <a:pt x="771476" y="361175"/>
                  </a:lnTo>
                  <a:lnTo>
                    <a:pt x="771426" y="367431"/>
                  </a:lnTo>
                  <a:lnTo>
                    <a:pt x="774029" y="374443"/>
                  </a:lnTo>
                  <a:lnTo>
                    <a:pt x="775758" y="383636"/>
                  </a:lnTo>
                  <a:lnTo>
                    <a:pt x="773808" y="391284"/>
                  </a:lnTo>
                  <a:lnTo>
                    <a:pt x="769065" y="398385"/>
                  </a:lnTo>
                  <a:lnTo>
                    <a:pt x="763026" y="403479"/>
                  </a:lnTo>
                  <a:lnTo>
                    <a:pt x="757270" y="405201"/>
                  </a:lnTo>
                  <a:lnTo>
                    <a:pt x="758132" y="406485"/>
                  </a:lnTo>
                  <a:lnTo>
                    <a:pt x="759268" y="407466"/>
                  </a:lnTo>
                  <a:lnTo>
                    <a:pt x="759423" y="409257"/>
                  </a:lnTo>
                  <a:lnTo>
                    <a:pt x="757237" y="413017"/>
                  </a:lnTo>
                  <a:lnTo>
                    <a:pt x="760803" y="416917"/>
                  </a:lnTo>
                  <a:lnTo>
                    <a:pt x="761788" y="421712"/>
                  </a:lnTo>
                  <a:lnTo>
                    <a:pt x="760464" y="427104"/>
                  </a:lnTo>
                  <a:lnTo>
                    <a:pt x="757156" y="432556"/>
                  </a:lnTo>
                  <a:lnTo>
                    <a:pt x="764498" y="429863"/>
                  </a:lnTo>
                  <a:lnTo>
                    <a:pt x="770061" y="423045"/>
                  </a:lnTo>
                  <a:lnTo>
                    <a:pt x="777963" y="405276"/>
                  </a:lnTo>
                  <a:lnTo>
                    <a:pt x="782442" y="386333"/>
                  </a:lnTo>
                  <a:lnTo>
                    <a:pt x="784869" y="381549"/>
                  </a:lnTo>
                  <a:lnTo>
                    <a:pt x="788208" y="379325"/>
                  </a:lnTo>
                  <a:lnTo>
                    <a:pt x="800782" y="378007"/>
                  </a:lnTo>
                  <a:lnTo>
                    <a:pt x="805338" y="375342"/>
                  </a:lnTo>
                  <a:lnTo>
                    <a:pt x="807566" y="372254"/>
                  </a:lnTo>
                  <a:lnTo>
                    <a:pt x="809278" y="369069"/>
                  </a:lnTo>
                  <a:lnTo>
                    <a:pt x="812371" y="366004"/>
                  </a:lnTo>
                  <a:lnTo>
                    <a:pt x="816191" y="364755"/>
                  </a:lnTo>
                  <a:lnTo>
                    <a:pt x="830323" y="366030"/>
                  </a:lnTo>
                  <a:lnTo>
                    <a:pt x="837631" y="369665"/>
                  </a:lnTo>
                  <a:lnTo>
                    <a:pt x="857780" y="385885"/>
                  </a:lnTo>
                  <a:lnTo>
                    <a:pt x="910352" y="409247"/>
                  </a:lnTo>
                  <a:lnTo>
                    <a:pt x="940155" y="437285"/>
                  </a:lnTo>
                  <a:lnTo>
                    <a:pt x="953884" y="440677"/>
                  </a:lnTo>
                  <a:lnTo>
                    <a:pt x="969162" y="437795"/>
                  </a:lnTo>
                  <a:lnTo>
                    <a:pt x="980369" y="430740"/>
                  </a:lnTo>
                  <a:lnTo>
                    <a:pt x="999321" y="412792"/>
                  </a:lnTo>
                  <a:lnTo>
                    <a:pt x="1010262" y="405606"/>
                  </a:lnTo>
                  <a:lnTo>
                    <a:pt x="1021700" y="400670"/>
                  </a:lnTo>
                  <a:lnTo>
                    <a:pt x="1049491" y="396835"/>
                  </a:lnTo>
                  <a:lnTo>
                    <a:pt x="1049523" y="400718"/>
                  </a:lnTo>
                  <a:lnTo>
                    <a:pt x="1043533" y="401069"/>
                  </a:lnTo>
                  <a:lnTo>
                    <a:pt x="1035209" y="401226"/>
                  </a:lnTo>
                  <a:lnTo>
                    <a:pt x="1041005" y="403786"/>
                  </a:lnTo>
                  <a:lnTo>
                    <a:pt x="1046766" y="401835"/>
                  </a:lnTo>
                  <a:lnTo>
                    <a:pt x="1054622" y="407237"/>
                  </a:lnTo>
                  <a:lnTo>
                    <a:pt x="1077894" y="392589"/>
                  </a:lnTo>
                  <a:lnTo>
                    <a:pt x="1088369" y="396493"/>
                  </a:lnTo>
                  <a:lnTo>
                    <a:pt x="1076136" y="410540"/>
                  </a:lnTo>
                  <a:lnTo>
                    <a:pt x="1072633" y="416155"/>
                  </a:lnTo>
                  <a:lnTo>
                    <a:pt x="1070637" y="414522"/>
                  </a:lnTo>
                  <a:lnTo>
                    <a:pt x="1065544" y="412309"/>
                  </a:lnTo>
                  <a:lnTo>
                    <a:pt x="1069236" y="421629"/>
                  </a:lnTo>
                  <a:lnTo>
                    <a:pt x="1072510" y="444351"/>
                  </a:lnTo>
                  <a:lnTo>
                    <a:pt x="1075246" y="455143"/>
                  </a:lnTo>
                  <a:lnTo>
                    <a:pt x="1072838" y="462377"/>
                  </a:lnTo>
                  <a:lnTo>
                    <a:pt x="1073144" y="472099"/>
                  </a:lnTo>
                  <a:lnTo>
                    <a:pt x="1075554" y="488548"/>
                  </a:lnTo>
                  <a:lnTo>
                    <a:pt x="1074201" y="498331"/>
                  </a:lnTo>
                  <a:lnTo>
                    <a:pt x="1071035" y="503569"/>
                  </a:lnTo>
                  <a:lnTo>
                    <a:pt x="1067853" y="507202"/>
                  </a:lnTo>
                  <a:lnTo>
                    <a:pt x="1066426" y="512169"/>
                  </a:lnTo>
                  <a:lnTo>
                    <a:pt x="1027733" y="537877"/>
                  </a:lnTo>
                  <a:lnTo>
                    <a:pt x="1014402" y="555275"/>
                  </a:lnTo>
                  <a:lnTo>
                    <a:pt x="1008558" y="559129"/>
                  </a:lnTo>
                  <a:lnTo>
                    <a:pt x="995019" y="563908"/>
                  </a:lnTo>
                  <a:lnTo>
                    <a:pt x="992397" y="563831"/>
                  </a:lnTo>
                  <a:lnTo>
                    <a:pt x="989572" y="566405"/>
                  </a:lnTo>
                  <a:lnTo>
                    <a:pt x="987297" y="564788"/>
                  </a:lnTo>
                  <a:lnTo>
                    <a:pt x="984908" y="562218"/>
                  </a:lnTo>
                  <a:lnTo>
                    <a:pt x="981903" y="561933"/>
                  </a:lnTo>
                  <a:lnTo>
                    <a:pt x="979264" y="563667"/>
                  </a:lnTo>
                  <a:lnTo>
                    <a:pt x="977934" y="565185"/>
                  </a:lnTo>
                  <a:lnTo>
                    <a:pt x="965084" y="585485"/>
                  </a:lnTo>
                  <a:lnTo>
                    <a:pt x="961658" y="589339"/>
                  </a:lnTo>
                  <a:lnTo>
                    <a:pt x="961673" y="592898"/>
                  </a:lnTo>
                  <a:lnTo>
                    <a:pt x="966180" y="604045"/>
                  </a:lnTo>
                  <a:lnTo>
                    <a:pt x="971115" y="612257"/>
                  </a:lnTo>
                  <a:lnTo>
                    <a:pt x="977599" y="617600"/>
                  </a:lnTo>
                  <a:lnTo>
                    <a:pt x="986782" y="620484"/>
                  </a:lnTo>
                  <a:lnTo>
                    <a:pt x="999773" y="619063"/>
                  </a:lnTo>
                  <a:lnTo>
                    <a:pt x="1003120" y="620391"/>
                  </a:lnTo>
                  <a:lnTo>
                    <a:pt x="1005538" y="626308"/>
                  </a:lnTo>
                  <a:lnTo>
                    <a:pt x="1005909" y="633124"/>
                  </a:lnTo>
                  <a:lnTo>
                    <a:pt x="1007229" y="638372"/>
                  </a:lnTo>
                  <a:lnTo>
                    <a:pt x="1012195" y="639806"/>
                  </a:lnTo>
                  <a:lnTo>
                    <a:pt x="1013511" y="639892"/>
                  </a:lnTo>
                  <a:lnTo>
                    <a:pt x="1013514" y="639892"/>
                  </a:lnTo>
                  <a:lnTo>
                    <a:pt x="1013009" y="642113"/>
                  </a:lnTo>
                  <a:lnTo>
                    <a:pt x="1013002" y="657005"/>
                  </a:lnTo>
                  <a:lnTo>
                    <a:pt x="1014109" y="658653"/>
                  </a:lnTo>
                  <a:lnTo>
                    <a:pt x="1015220" y="660773"/>
                  </a:lnTo>
                  <a:lnTo>
                    <a:pt x="1016793" y="661796"/>
                  </a:lnTo>
                  <a:lnTo>
                    <a:pt x="1017792" y="662677"/>
                  </a:lnTo>
                  <a:lnTo>
                    <a:pt x="1018473" y="663115"/>
                  </a:lnTo>
                  <a:lnTo>
                    <a:pt x="1032050" y="667364"/>
                  </a:lnTo>
                  <a:lnTo>
                    <a:pt x="1032315" y="667953"/>
                  </a:lnTo>
                  <a:lnTo>
                    <a:pt x="1032056" y="668236"/>
                  </a:lnTo>
                  <a:lnTo>
                    <a:pt x="1031361" y="668403"/>
                  </a:lnTo>
                  <a:lnTo>
                    <a:pt x="1030840" y="668644"/>
                  </a:lnTo>
                  <a:lnTo>
                    <a:pt x="1030078" y="669241"/>
                  </a:lnTo>
                  <a:lnTo>
                    <a:pt x="1028764" y="670550"/>
                  </a:lnTo>
                  <a:lnTo>
                    <a:pt x="1026944" y="671832"/>
                  </a:lnTo>
                  <a:lnTo>
                    <a:pt x="1017656" y="673638"/>
                  </a:lnTo>
                  <a:lnTo>
                    <a:pt x="1016037" y="673649"/>
                  </a:lnTo>
                  <a:lnTo>
                    <a:pt x="1015618" y="673505"/>
                  </a:lnTo>
                  <a:lnTo>
                    <a:pt x="1015251" y="673300"/>
                  </a:lnTo>
                  <a:lnTo>
                    <a:pt x="1014620" y="672742"/>
                  </a:lnTo>
                  <a:lnTo>
                    <a:pt x="1013935" y="671830"/>
                  </a:lnTo>
                  <a:lnTo>
                    <a:pt x="1013666" y="670680"/>
                  </a:lnTo>
                  <a:lnTo>
                    <a:pt x="1013712" y="669794"/>
                  </a:lnTo>
                  <a:lnTo>
                    <a:pt x="1014019" y="668728"/>
                  </a:lnTo>
                  <a:lnTo>
                    <a:pt x="1014430" y="667661"/>
                  </a:lnTo>
                  <a:lnTo>
                    <a:pt x="1014476" y="666775"/>
                  </a:lnTo>
                  <a:lnTo>
                    <a:pt x="1014105" y="666038"/>
                  </a:lnTo>
                  <a:lnTo>
                    <a:pt x="1009953" y="664678"/>
                  </a:lnTo>
                  <a:lnTo>
                    <a:pt x="1008852" y="664035"/>
                  </a:lnTo>
                  <a:lnTo>
                    <a:pt x="1007858" y="663849"/>
                  </a:lnTo>
                  <a:lnTo>
                    <a:pt x="1006658" y="663987"/>
                  </a:lnTo>
                  <a:lnTo>
                    <a:pt x="998646" y="669355"/>
                  </a:lnTo>
                  <a:lnTo>
                    <a:pt x="982202" y="684984"/>
                  </a:lnTo>
                  <a:lnTo>
                    <a:pt x="975637" y="689183"/>
                  </a:lnTo>
                  <a:lnTo>
                    <a:pt x="968837" y="692319"/>
                  </a:lnTo>
                  <a:lnTo>
                    <a:pt x="966961" y="693804"/>
                  </a:lnTo>
                  <a:lnTo>
                    <a:pt x="965712" y="695125"/>
                  </a:lnTo>
                  <a:lnTo>
                    <a:pt x="963125" y="701267"/>
                  </a:lnTo>
                  <a:lnTo>
                    <a:pt x="962661" y="702792"/>
                  </a:lnTo>
                  <a:lnTo>
                    <a:pt x="961741" y="707685"/>
                  </a:lnTo>
                  <a:lnTo>
                    <a:pt x="961641" y="708896"/>
                  </a:lnTo>
                  <a:lnTo>
                    <a:pt x="961647" y="710094"/>
                  </a:lnTo>
                  <a:lnTo>
                    <a:pt x="961862" y="711436"/>
                  </a:lnTo>
                  <a:lnTo>
                    <a:pt x="962339" y="712824"/>
                  </a:lnTo>
                  <a:lnTo>
                    <a:pt x="965248" y="719459"/>
                  </a:lnTo>
                  <a:lnTo>
                    <a:pt x="965673" y="720918"/>
                  </a:lnTo>
                  <a:lnTo>
                    <a:pt x="966429" y="725864"/>
                  </a:lnTo>
                  <a:lnTo>
                    <a:pt x="967283" y="729613"/>
                  </a:lnTo>
                  <a:lnTo>
                    <a:pt x="968518" y="736122"/>
                  </a:lnTo>
                  <a:lnTo>
                    <a:pt x="968075" y="742225"/>
                  </a:lnTo>
                  <a:lnTo>
                    <a:pt x="967363" y="746837"/>
                  </a:lnTo>
                  <a:lnTo>
                    <a:pt x="964382" y="759821"/>
                  </a:lnTo>
                  <a:lnTo>
                    <a:pt x="964179" y="761388"/>
                  </a:lnTo>
                  <a:lnTo>
                    <a:pt x="964549" y="762125"/>
                  </a:lnTo>
                  <a:lnTo>
                    <a:pt x="965234" y="762803"/>
                  </a:lnTo>
                  <a:lnTo>
                    <a:pt x="968068" y="763292"/>
                  </a:lnTo>
                  <a:lnTo>
                    <a:pt x="971058" y="763263"/>
                  </a:lnTo>
                  <a:lnTo>
                    <a:pt x="980476" y="765876"/>
                  </a:lnTo>
                  <a:lnTo>
                    <a:pt x="981741" y="767008"/>
                  </a:lnTo>
                  <a:lnTo>
                    <a:pt x="984381" y="770362"/>
                  </a:lnTo>
                  <a:lnTo>
                    <a:pt x="987029" y="774869"/>
                  </a:lnTo>
                  <a:lnTo>
                    <a:pt x="994342" y="784476"/>
                  </a:lnTo>
                  <a:lnTo>
                    <a:pt x="998036" y="787853"/>
                  </a:lnTo>
                  <a:lnTo>
                    <a:pt x="1000775" y="789388"/>
                  </a:lnTo>
                  <a:lnTo>
                    <a:pt x="1005283" y="788164"/>
                  </a:lnTo>
                  <a:lnTo>
                    <a:pt x="1007803" y="788194"/>
                  </a:lnTo>
                  <a:lnTo>
                    <a:pt x="1010956" y="788735"/>
                  </a:lnTo>
                  <a:lnTo>
                    <a:pt x="1017395" y="791058"/>
                  </a:lnTo>
                  <a:lnTo>
                    <a:pt x="1021034" y="793516"/>
                  </a:lnTo>
                  <a:lnTo>
                    <a:pt x="1025423" y="797903"/>
                  </a:lnTo>
                  <a:lnTo>
                    <a:pt x="1027016" y="800270"/>
                  </a:lnTo>
                  <a:lnTo>
                    <a:pt x="1027975" y="802259"/>
                  </a:lnTo>
                  <a:lnTo>
                    <a:pt x="1028039" y="803942"/>
                  </a:lnTo>
                  <a:lnTo>
                    <a:pt x="1027841" y="805540"/>
                  </a:lnTo>
                  <a:lnTo>
                    <a:pt x="1027959" y="807356"/>
                  </a:lnTo>
                  <a:lnTo>
                    <a:pt x="1028339" y="809186"/>
                  </a:lnTo>
                  <a:lnTo>
                    <a:pt x="1031269" y="814585"/>
                  </a:lnTo>
                  <a:lnTo>
                    <a:pt x="1031664" y="816046"/>
                  </a:lnTo>
                  <a:lnTo>
                    <a:pt x="1031780" y="817507"/>
                  </a:lnTo>
                  <a:lnTo>
                    <a:pt x="1031686" y="819045"/>
                  </a:lnTo>
                  <a:lnTo>
                    <a:pt x="1031524" y="820804"/>
                  </a:lnTo>
                  <a:lnTo>
                    <a:pt x="1031640" y="822369"/>
                  </a:lnTo>
                  <a:lnTo>
                    <a:pt x="1031652" y="823935"/>
                  </a:lnTo>
                  <a:lnTo>
                    <a:pt x="1031311" y="825356"/>
                  </a:lnTo>
                  <a:lnTo>
                    <a:pt x="1030725" y="826703"/>
                  </a:lnTo>
                  <a:lnTo>
                    <a:pt x="1028899" y="828712"/>
                  </a:lnTo>
                  <a:lnTo>
                    <a:pt x="1026226" y="829913"/>
                  </a:lnTo>
                  <a:lnTo>
                    <a:pt x="1026558" y="839809"/>
                  </a:lnTo>
                  <a:lnTo>
                    <a:pt x="1030772" y="855233"/>
                  </a:lnTo>
                  <a:lnTo>
                    <a:pt x="1031167" y="858894"/>
                  </a:lnTo>
                  <a:lnTo>
                    <a:pt x="1030921" y="861348"/>
                  </a:lnTo>
                  <a:lnTo>
                    <a:pt x="1029770" y="862272"/>
                  </a:lnTo>
                  <a:lnTo>
                    <a:pt x="1027305" y="863648"/>
                  </a:lnTo>
                  <a:lnTo>
                    <a:pt x="1027677" y="864162"/>
                  </a:lnTo>
                  <a:lnTo>
                    <a:pt x="1030261" y="864677"/>
                  </a:lnTo>
                  <a:lnTo>
                    <a:pt x="1031426" y="865659"/>
                  </a:lnTo>
                  <a:lnTo>
                    <a:pt x="1031064" y="866429"/>
                  </a:lnTo>
                  <a:lnTo>
                    <a:pt x="1029861" y="867737"/>
                  </a:lnTo>
                  <a:lnTo>
                    <a:pt x="1028029" y="869347"/>
                  </a:lnTo>
                  <a:lnTo>
                    <a:pt x="1025951" y="873469"/>
                  </a:lnTo>
                  <a:lnTo>
                    <a:pt x="1024382" y="875163"/>
                  </a:lnTo>
                  <a:lnTo>
                    <a:pt x="1022859" y="875823"/>
                  </a:lnTo>
                  <a:lnTo>
                    <a:pt x="1021852" y="875032"/>
                  </a:lnTo>
                  <a:lnTo>
                    <a:pt x="1021107" y="873898"/>
                  </a:lnTo>
                  <a:lnTo>
                    <a:pt x="1020780" y="872306"/>
                  </a:lnTo>
                  <a:lnTo>
                    <a:pt x="1020389" y="868954"/>
                  </a:lnTo>
                  <a:lnTo>
                    <a:pt x="1019957" y="867480"/>
                  </a:lnTo>
                  <a:lnTo>
                    <a:pt x="1019422" y="866153"/>
                  </a:lnTo>
                  <a:lnTo>
                    <a:pt x="1018781" y="864829"/>
                  </a:lnTo>
                  <a:lnTo>
                    <a:pt x="1017983" y="863711"/>
                  </a:lnTo>
                  <a:lnTo>
                    <a:pt x="1016818" y="862774"/>
                  </a:lnTo>
                  <a:lnTo>
                    <a:pt x="1015552" y="862294"/>
                  </a:lnTo>
                  <a:lnTo>
                    <a:pt x="1014129" y="862229"/>
                  </a:lnTo>
                  <a:lnTo>
                    <a:pt x="998592" y="864688"/>
                  </a:lnTo>
                  <a:lnTo>
                    <a:pt x="997064" y="864607"/>
                  </a:lnTo>
                  <a:lnTo>
                    <a:pt x="995850" y="864186"/>
                  </a:lnTo>
                  <a:lnTo>
                    <a:pt x="993033" y="862621"/>
                  </a:lnTo>
                  <a:lnTo>
                    <a:pt x="990242" y="862636"/>
                  </a:lnTo>
                  <a:lnTo>
                    <a:pt x="989036" y="863676"/>
                  </a:lnTo>
                  <a:lnTo>
                    <a:pt x="988571" y="865186"/>
                  </a:lnTo>
                  <a:lnTo>
                    <a:pt x="988685" y="866782"/>
                  </a:lnTo>
                  <a:lnTo>
                    <a:pt x="989553" y="871519"/>
                  </a:lnTo>
                  <a:lnTo>
                    <a:pt x="990308" y="874558"/>
                  </a:lnTo>
                  <a:lnTo>
                    <a:pt x="990370" y="876405"/>
                  </a:lnTo>
                  <a:lnTo>
                    <a:pt x="990066" y="878533"/>
                  </a:lnTo>
                  <a:lnTo>
                    <a:pt x="987776" y="883894"/>
                  </a:lnTo>
                  <a:lnTo>
                    <a:pt x="987207" y="885862"/>
                  </a:lnTo>
                  <a:lnTo>
                    <a:pt x="987111" y="887457"/>
                  </a:lnTo>
                  <a:lnTo>
                    <a:pt x="986548" y="890697"/>
                  </a:lnTo>
                  <a:lnTo>
                    <a:pt x="986399" y="892412"/>
                  </a:lnTo>
                  <a:lnTo>
                    <a:pt x="986778" y="894329"/>
                  </a:lnTo>
                  <a:lnTo>
                    <a:pt x="986045" y="895293"/>
                  </a:lnTo>
                  <a:lnTo>
                    <a:pt x="980788" y="898409"/>
                  </a:lnTo>
                  <a:lnTo>
                    <a:pt x="965637" y="910625"/>
                  </a:lnTo>
                  <a:lnTo>
                    <a:pt x="964005" y="911326"/>
                  </a:lnTo>
                  <a:lnTo>
                    <a:pt x="960525" y="911947"/>
                  </a:lnTo>
                  <a:lnTo>
                    <a:pt x="953923" y="914692"/>
                  </a:lnTo>
                  <a:lnTo>
                    <a:pt x="947963" y="915675"/>
                  </a:lnTo>
                  <a:lnTo>
                    <a:pt x="946648" y="916641"/>
                  </a:lnTo>
                  <a:lnTo>
                    <a:pt x="945755" y="917914"/>
                  </a:lnTo>
                  <a:lnTo>
                    <a:pt x="944712" y="921449"/>
                  </a:lnTo>
                  <a:lnTo>
                    <a:pt x="944245" y="923710"/>
                  </a:lnTo>
                  <a:lnTo>
                    <a:pt x="943359" y="926759"/>
                  </a:lnTo>
                  <a:lnTo>
                    <a:pt x="942149" y="928122"/>
                  </a:lnTo>
                  <a:lnTo>
                    <a:pt x="940567" y="928629"/>
                  </a:lnTo>
                  <a:lnTo>
                    <a:pt x="936585" y="927178"/>
                  </a:lnTo>
                  <a:lnTo>
                    <a:pt x="934684" y="927259"/>
                  </a:lnTo>
                  <a:lnTo>
                    <a:pt x="931993" y="927889"/>
                  </a:lnTo>
                  <a:lnTo>
                    <a:pt x="927248" y="930326"/>
                  </a:lnTo>
                  <a:lnTo>
                    <a:pt x="925088" y="932029"/>
                  </a:lnTo>
                  <a:lnTo>
                    <a:pt x="923720" y="933806"/>
                  </a:lnTo>
                  <a:lnTo>
                    <a:pt x="923249" y="935315"/>
                  </a:lnTo>
                  <a:lnTo>
                    <a:pt x="920498" y="953361"/>
                  </a:lnTo>
                  <a:lnTo>
                    <a:pt x="920243" y="956908"/>
                  </a:lnTo>
                  <a:lnTo>
                    <a:pt x="920353" y="958650"/>
                  </a:lnTo>
                  <a:lnTo>
                    <a:pt x="920516" y="960305"/>
                  </a:lnTo>
                  <a:lnTo>
                    <a:pt x="920046" y="962758"/>
                  </a:lnTo>
                  <a:lnTo>
                    <a:pt x="918840" y="966336"/>
                  </a:lnTo>
                  <a:lnTo>
                    <a:pt x="915399" y="972108"/>
                  </a:lnTo>
                  <a:lnTo>
                    <a:pt x="911708" y="977316"/>
                  </a:lnTo>
                  <a:lnTo>
                    <a:pt x="900888" y="981888"/>
                  </a:lnTo>
                  <a:lnTo>
                    <a:pt x="886842" y="977035"/>
                  </a:lnTo>
                  <a:lnTo>
                    <a:pt x="838418" y="947619"/>
                  </a:lnTo>
                  <a:lnTo>
                    <a:pt x="826182" y="942938"/>
                  </a:lnTo>
                  <a:lnTo>
                    <a:pt x="818505" y="942574"/>
                  </a:lnTo>
                  <a:lnTo>
                    <a:pt x="816883" y="932408"/>
                  </a:lnTo>
                  <a:lnTo>
                    <a:pt x="816043" y="929422"/>
                  </a:lnTo>
                  <a:lnTo>
                    <a:pt x="815409" y="929301"/>
                  </a:lnTo>
                  <a:lnTo>
                    <a:pt x="814089" y="929447"/>
                  </a:lnTo>
                  <a:lnTo>
                    <a:pt x="813561" y="929654"/>
                  </a:lnTo>
                  <a:lnTo>
                    <a:pt x="813296" y="929830"/>
                  </a:lnTo>
                  <a:lnTo>
                    <a:pt x="801479" y="916895"/>
                  </a:lnTo>
                  <a:lnTo>
                    <a:pt x="798740" y="914613"/>
                  </a:lnTo>
                  <a:lnTo>
                    <a:pt x="791205" y="910429"/>
                  </a:lnTo>
                  <a:lnTo>
                    <a:pt x="782787" y="896549"/>
                  </a:lnTo>
                  <a:lnTo>
                    <a:pt x="779792" y="893216"/>
                  </a:lnTo>
                  <a:lnTo>
                    <a:pt x="774208" y="891527"/>
                  </a:lnTo>
                  <a:lnTo>
                    <a:pt x="770525" y="889478"/>
                  </a:lnTo>
                  <a:lnTo>
                    <a:pt x="769373" y="887391"/>
                  </a:lnTo>
                  <a:lnTo>
                    <a:pt x="769014" y="884478"/>
                  </a:lnTo>
                  <a:lnTo>
                    <a:pt x="769081" y="880519"/>
                  </a:lnTo>
                  <a:lnTo>
                    <a:pt x="768572" y="875568"/>
                  </a:lnTo>
                  <a:lnTo>
                    <a:pt x="766340" y="866207"/>
                  </a:lnTo>
                  <a:lnTo>
                    <a:pt x="765928" y="863606"/>
                  </a:lnTo>
                  <a:lnTo>
                    <a:pt x="766041" y="861746"/>
                  </a:lnTo>
                  <a:lnTo>
                    <a:pt x="766834" y="860802"/>
                  </a:lnTo>
                  <a:lnTo>
                    <a:pt x="767731" y="860186"/>
                  </a:lnTo>
                  <a:lnTo>
                    <a:pt x="773792" y="858669"/>
                  </a:lnTo>
                  <a:lnTo>
                    <a:pt x="777219" y="857160"/>
                  </a:lnTo>
                  <a:lnTo>
                    <a:pt x="778116" y="856497"/>
                  </a:lnTo>
                  <a:lnTo>
                    <a:pt x="778803" y="855747"/>
                  </a:lnTo>
                  <a:lnTo>
                    <a:pt x="779121" y="855052"/>
                  </a:lnTo>
                  <a:lnTo>
                    <a:pt x="779388" y="853576"/>
                  </a:lnTo>
                  <a:lnTo>
                    <a:pt x="779729" y="845837"/>
                  </a:lnTo>
                  <a:lnTo>
                    <a:pt x="780435" y="838687"/>
                  </a:lnTo>
                  <a:lnTo>
                    <a:pt x="780915" y="836680"/>
                  </a:lnTo>
                  <a:lnTo>
                    <a:pt x="782028" y="833730"/>
                  </a:lnTo>
                  <a:lnTo>
                    <a:pt x="782454" y="831840"/>
                  </a:lnTo>
                  <a:lnTo>
                    <a:pt x="782993" y="827571"/>
                  </a:lnTo>
                  <a:lnTo>
                    <a:pt x="782580" y="825192"/>
                  </a:lnTo>
                  <a:lnTo>
                    <a:pt x="781690" y="823800"/>
                  </a:lnTo>
                  <a:lnTo>
                    <a:pt x="780221" y="822880"/>
                  </a:lnTo>
                  <a:lnTo>
                    <a:pt x="778386" y="821190"/>
                  </a:lnTo>
                  <a:lnTo>
                    <a:pt x="777608" y="817938"/>
                  </a:lnTo>
                  <a:lnTo>
                    <a:pt x="777515" y="814215"/>
                  </a:lnTo>
                  <a:lnTo>
                    <a:pt x="777157" y="811140"/>
                  </a:lnTo>
                  <a:lnTo>
                    <a:pt x="776948" y="810873"/>
                  </a:lnTo>
                  <a:lnTo>
                    <a:pt x="764931" y="801791"/>
                  </a:lnTo>
                  <a:lnTo>
                    <a:pt x="763835" y="799807"/>
                  </a:lnTo>
                  <a:lnTo>
                    <a:pt x="763420" y="798416"/>
                  </a:lnTo>
                  <a:lnTo>
                    <a:pt x="763794" y="796793"/>
                  </a:lnTo>
                  <a:lnTo>
                    <a:pt x="765173" y="793238"/>
                  </a:lnTo>
                  <a:lnTo>
                    <a:pt x="768576" y="786380"/>
                  </a:lnTo>
                  <a:lnTo>
                    <a:pt x="772426" y="780927"/>
                  </a:lnTo>
                  <a:lnTo>
                    <a:pt x="773009" y="779481"/>
                  </a:lnTo>
                  <a:lnTo>
                    <a:pt x="773700" y="776722"/>
                  </a:lnTo>
                  <a:lnTo>
                    <a:pt x="773338" y="775258"/>
                  </a:lnTo>
                  <a:lnTo>
                    <a:pt x="772711" y="774414"/>
                  </a:lnTo>
                  <a:lnTo>
                    <a:pt x="771192" y="773863"/>
                  </a:lnTo>
                  <a:lnTo>
                    <a:pt x="769356" y="773709"/>
                  </a:lnTo>
                  <a:lnTo>
                    <a:pt x="767623" y="774027"/>
                  </a:lnTo>
                  <a:lnTo>
                    <a:pt x="765661" y="775113"/>
                  </a:lnTo>
                  <a:lnTo>
                    <a:pt x="759709" y="780615"/>
                  </a:lnTo>
                  <a:lnTo>
                    <a:pt x="757816" y="781731"/>
                  </a:lnTo>
                  <a:lnTo>
                    <a:pt x="755873" y="781930"/>
                  </a:lnTo>
                  <a:lnTo>
                    <a:pt x="739185" y="777927"/>
                  </a:lnTo>
                  <a:lnTo>
                    <a:pt x="738292" y="777982"/>
                  </a:lnTo>
                  <a:lnTo>
                    <a:pt x="737766" y="778186"/>
                  </a:lnTo>
                  <a:lnTo>
                    <a:pt x="736977" y="778656"/>
                  </a:lnTo>
                  <a:lnTo>
                    <a:pt x="735500" y="780097"/>
                  </a:lnTo>
                  <a:lnTo>
                    <a:pt x="734178" y="782069"/>
                  </a:lnTo>
                  <a:lnTo>
                    <a:pt x="729674" y="800396"/>
                  </a:lnTo>
                  <a:lnTo>
                    <a:pt x="727985" y="802012"/>
                  </a:lnTo>
                  <a:lnTo>
                    <a:pt x="725279" y="803771"/>
                  </a:lnTo>
                  <a:lnTo>
                    <a:pt x="720818" y="802949"/>
                  </a:lnTo>
                  <a:lnTo>
                    <a:pt x="718717" y="802922"/>
                  </a:lnTo>
                  <a:lnTo>
                    <a:pt x="716351" y="803351"/>
                  </a:lnTo>
                  <a:lnTo>
                    <a:pt x="712192" y="804761"/>
                  </a:lnTo>
                  <a:lnTo>
                    <a:pt x="710346" y="806080"/>
                  </a:lnTo>
                  <a:lnTo>
                    <a:pt x="708809" y="808287"/>
                  </a:lnTo>
                  <a:lnTo>
                    <a:pt x="705479" y="817057"/>
                  </a:lnTo>
                  <a:lnTo>
                    <a:pt x="704050" y="818689"/>
                  </a:lnTo>
                  <a:lnTo>
                    <a:pt x="702152" y="819637"/>
                  </a:lnTo>
                  <a:lnTo>
                    <a:pt x="700837" y="819718"/>
                  </a:lnTo>
                  <a:lnTo>
                    <a:pt x="691495" y="817575"/>
                  </a:lnTo>
                  <a:lnTo>
                    <a:pt x="682838" y="820203"/>
                  </a:lnTo>
                  <a:lnTo>
                    <a:pt x="649135" y="847632"/>
                  </a:lnTo>
                  <a:lnTo>
                    <a:pt x="644853" y="849958"/>
                  </a:lnTo>
                  <a:lnTo>
                    <a:pt x="643646" y="849505"/>
                  </a:lnTo>
                  <a:lnTo>
                    <a:pt x="642965" y="849087"/>
                  </a:lnTo>
                  <a:lnTo>
                    <a:pt x="642495" y="848697"/>
                  </a:lnTo>
                  <a:lnTo>
                    <a:pt x="642130" y="848223"/>
                  </a:lnTo>
                  <a:lnTo>
                    <a:pt x="641768" y="847629"/>
                  </a:lnTo>
                  <a:lnTo>
                    <a:pt x="641514" y="846534"/>
                  </a:lnTo>
                  <a:lnTo>
                    <a:pt x="641634" y="844907"/>
                  </a:lnTo>
                  <a:lnTo>
                    <a:pt x="642025" y="842282"/>
                  </a:lnTo>
                  <a:lnTo>
                    <a:pt x="643067" y="837386"/>
                  </a:lnTo>
                  <a:lnTo>
                    <a:pt x="642924" y="835790"/>
                  </a:lnTo>
                  <a:lnTo>
                    <a:pt x="641882" y="834627"/>
                  </a:lnTo>
                  <a:lnTo>
                    <a:pt x="639111" y="832684"/>
                  </a:lnTo>
                  <a:lnTo>
                    <a:pt x="638382" y="831879"/>
                  </a:lnTo>
                  <a:lnTo>
                    <a:pt x="635557" y="830170"/>
                  </a:lnTo>
                  <a:lnTo>
                    <a:pt x="631605" y="829101"/>
                  </a:lnTo>
                  <a:lnTo>
                    <a:pt x="629977" y="828907"/>
                  </a:lnTo>
                  <a:lnTo>
                    <a:pt x="628870" y="829193"/>
                  </a:lnTo>
                  <a:lnTo>
                    <a:pt x="628223" y="830841"/>
                  </a:lnTo>
                  <a:lnTo>
                    <a:pt x="627657" y="835076"/>
                  </a:lnTo>
                  <a:lnTo>
                    <a:pt x="627067" y="836386"/>
                  </a:lnTo>
                  <a:lnTo>
                    <a:pt x="626002" y="837735"/>
                  </a:lnTo>
                  <a:lnTo>
                    <a:pt x="624621" y="839081"/>
                  </a:lnTo>
                  <a:lnTo>
                    <a:pt x="623875" y="840095"/>
                  </a:lnTo>
                  <a:lnTo>
                    <a:pt x="623442" y="841317"/>
                  </a:lnTo>
                  <a:lnTo>
                    <a:pt x="623056" y="843145"/>
                  </a:lnTo>
                  <a:lnTo>
                    <a:pt x="622652" y="846952"/>
                  </a:lnTo>
                  <a:lnTo>
                    <a:pt x="622039" y="850403"/>
                  </a:lnTo>
                  <a:lnTo>
                    <a:pt x="619214" y="861370"/>
                  </a:lnTo>
                  <a:lnTo>
                    <a:pt x="619188" y="861470"/>
                  </a:lnTo>
                  <a:lnTo>
                    <a:pt x="602763" y="859399"/>
                  </a:lnTo>
                  <a:lnTo>
                    <a:pt x="590380" y="854290"/>
                  </a:lnTo>
                  <a:lnTo>
                    <a:pt x="566087" y="838103"/>
                  </a:lnTo>
                  <a:lnTo>
                    <a:pt x="555087" y="825314"/>
                  </a:lnTo>
                  <a:lnTo>
                    <a:pt x="551341" y="807028"/>
                  </a:lnTo>
                  <a:lnTo>
                    <a:pt x="550545" y="791429"/>
                  </a:lnTo>
                  <a:lnTo>
                    <a:pt x="549347" y="781456"/>
                  </a:lnTo>
                  <a:lnTo>
                    <a:pt x="545999" y="778295"/>
                  </a:lnTo>
                  <a:lnTo>
                    <a:pt x="530224" y="769206"/>
                  </a:lnTo>
                  <a:lnTo>
                    <a:pt x="525155" y="767275"/>
                  </a:lnTo>
                  <a:lnTo>
                    <a:pt x="517001" y="759580"/>
                  </a:lnTo>
                  <a:lnTo>
                    <a:pt x="509347" y="742279"/>
                  </a:lnTo>
                  <a:lnTo>
                    <a:pt x="504280" y="723758"/>
                  </a:lnTo>
                  <a:lnTo>
                    <a:pt x="503952" y="712327"/>
                  </a:lnTo>
                  <a:lnTo>
                    <a:pt x="491718" y="707263"/>
                  </a:lnTo>
                  <a:lnTo>
                    <a:pt x="470701" y="688446"/>
                  </a:lnTo>
                  <a:lnTo>
                    <a:pt x="458096" y="680427"/>
                  </a:lnTo>
                  <a:lnTo>
                    <a:pt x="445554" y="677243"/>
                  </a:lnTo>
                  <a:lnTo>
                    <a:pt x="402753" y="675514"/>
                  </a:lnTo>
                  <a:lnTo>
                    <a:pt x="390059" y="669319"/>
                  </a:lnTo>
                  <a:lnTo>
                    <a:pt x="381524" y="666736"/>
                  </a:lnTo>
                  <a:lnTo>
                    <a:pt x="377552" y="669172"/>
                  </a:lnTo>
                  <a:lnTo>
                    <a:pt x="373898" y="674964"/>
                  </a:lnTo>
                  <a:lnTo>
                    <a:pt x="366134" y="672204"/>
                  </a:lnTo>
                  <a:lnTo>
                    <a:pt x="354475" y="662894"/>
                  </a:lnTo>
                  <a:lnTo>
                    <a:pt x="343506" y="648659"/>
                  </a:lnTo>
                  <a:lnTo>
                    <a:pt x="316941" y="591450"/>
                  </a:lnTo>
                  <a:lnTo>
                    <a:pt x="330001" y="585731"/>
                  </a:lnTo>
                  <a:lnTo>
                    <a:pt x="336324" y="585377"/>
                  </a:lnTo>
                  <a:lnTo>
                    <a:pt x="344311" y="587780"/>
                  </a:lnTo>
                  <a:lnTo>
                    <a:pt x="357325" y="596962"/>
                  </a:lnTo>
                  <a:lnTo>
                    <a:pt x="364494" y="599526"/>
                  </a:lnTo>
                  <a:lnTo>
                    <a:pt x="371919" y="596160"/>
                  </a:lnTo>
                  <a:lnTo>
                    <a:pt x="374615" y="589954"/>
                  </a:lnTo>
                  <a:lnTo>
                    <a:pt x="377574" y="578680"/>
                  </a:lnTo>
                  <a:lnTo>
                    <a:pt x="379675" y="566460"/>
                  </a:lnTo>
                  <a:lnTo>
                    <a:pt x="379769" y="557620"/>
                  </a:lnTo>
                  <a:lnTo>
                    <a:pt x="375984" y="551683"/>
                  </a:lnTo>
                  <a:lnTo>
                    <a:pt x="369875" y="545999"/>
                  </a:lnTo>
                  <a:lnTo>
                    <a:pt x="365411" y="540070"/>
                  </a:lnTo>
                  <a:lnTo>
                    <a:pt x="366499" y="533576"/>
                  </a:lnTo>
                  <a:lnTo>
                    <a:pt x="366572" y="530018"/>
                  </a:lnTo>
                  <a:lnTo>
                    <a:pt x="358445" y="527340"/>
                  </a:lnTo>
                  <a:lnTo>
                    <a:pt x="346705" y="529262"/>
                  </a:lnTo>
                  <a:lnTo>
                    <a:pt x="335685" y="534335"/>
                  </a:lnTo>
                  <a:lnTo>
                    <a:pt x="329510" y="540973"/>
                  </a:lnTo>
                  <a:lnTo>
                    <a:pt x="327246" y="540925"/>
                  </a:lnTo>
                  <a:lnTo>
                    <a:pt x="318441" y="524746"/>
                  </a:lnTo>
                  <a:lnTo>
                    <a:pt x="312818" y="511777"/>
                  </a:lnTo>
                  <a:lnTo>
                    <a:pt x="311928" y="508965"/>
                  </a:lnTo>
                  <a:lnTo>
                    <a:pt x="314912" y="497583"/>
                  </a:lnTo>
                  <a:lnTo>
                    <a:pt x="320252" y="487836"/>
                  </a:lnTo>
                  <a:lnTo>
                    <a:pt x="323937" y="478888"/>
                  </a:lnTo>
                  <a:lnTo>
                    <a:pt x="321764" y="470161"/>
                  </a:lnTo>
                  <a:lnTo>
                    <a:pt x="321852" y="466254"/>
                  </a:lnTo>
                  <a:lnTo>
                    <a:pt x="326028" y="463204"/>
                  </a:lnTo>
                  <a:lnTo>
                    <a:pt x="340254" y="459415"/>
                  </a:lnTo>
                  <a:lnTo>
                    <a:pt x="346028" y="458979"/>
                  </a:lnTo>
                  <a:lnTo>
                    <a:pt x="349623" y="456168"/>
                  </a:lnTo>
                  <a:lnTo>
                    <a:pt x="354937" y="449158"/>
                  </a:lnTo>
                  <a:lnTo>
                    <a:pt x="360343" y="440195"/>
                  </a:lnTo>
                  <a:lnTo>
                    <a:pt x="363862" y="431659"/>
                  </a:lnTo>
                  <a:lnTo>
                    <a:pt x="356201" y="432990"/>
                  </a:lnTo>
                  <a:lnTo>
                    <a:pt x="343394" y="443682"/>
                  </a:lnTo>
                  <a:lnTo>
                    <a:pt x="336153" y="446717"/>
                  </a:lnTo>
                  <a:lnTo>
                    <a:pt x="336846" y="444823"/>
                  </a:lnTo>
                  <a:lnTo>
                    <a:pt x="337886" y="440773"/>
                  </a:lnTo>
                  <a:lnTo>
                    <a:pt x="338605" y="438952"/>
                  </a:lnTo>
                  <a:lnTo>
                    <a:pt x="328448" y="439942"/>
                  </a:lnTo>
                  <a:lnTo>
                    <a:pt x="310915" y="444930"/>
                  </a:lnTo>
                  <a:lnTo>
                    <a:pt x="300618" y="445931"/>
                  </a:lnTo>
                  <a:lnTo>
                    <a:pt x="288741" y="443584"/>
                  </a:lnTo>
                  <a:lnTo>
                    <a:pt x="283530" y="445534"/>
                  </a:lnTo>
                  <a:lnTo>
                    <a:pt x="272155" y="456014"/>
                  </a:lnTo>
                  <a:lnTo>
                    <a:pt x="268210" y="457222"/>
                  </a:lnTo>
                  <a:lnTo>
                    <a:pt x="259403" y="453772"/>
                  </a:lnTo>
                  <a:lnTo>
                    <a:pt x="250114" y="444816"/>
                  </a:lnTo>
                  <a:lnTo>
                    <a:pt x="243538" y="432085"/>
                  </a:lnTo>
                  <a:lnTo>
                    <a:pt x="242971" y="417201"/>
                  </a:lnTo>
                  <a:lnTo>
                    <a:pt x="247843" y="411437"/>
                  </a:lnTo>
                  <a:lnTo>
                    <a:pt x="257063" y="407500"/>
                  </a:lnTo>
                  <a:lnTo>
                    <a:pt x="267339" y="405682"/>
                  </a:lnTo>
                  <a:lnTo>
                    <a:pt x="275168" y="406265"/>
                  </a:lnTo>
                  <a:lnTo>
                    <a:pt x="275263" y="402358"/>
                  </a:lnTo>
                  <a:lnTo>
                    <a:pt x="269306" y="400797"/>
                  </a:lnTo>
                  <a:lnTo>
                    <a:pt x="264832" y="396312"/>
                  </a:lnTo>
                  <a:lnTo>
                    <a:pt x="260475" y="394809"/>
                  </a:lnTo>
                  <a:lnTo>
                    <a:pt x="255007" y="401865"/>
                  </a:lnTo>
                  <a:lnTo>
                    <a:pt x="252320" y="395515"/>
                  </a:lnTo>
                  <a:lnTo>
                    <a:pt x="253460" y="389099"/>
                  </a:lnTo>
                  <a:lnTo>
                    <a:pt x="256701" y="383198"/>
                  </a:lnTo>
                  <a:lnTo>
                    <a:pt x="260152" y="378560"/>
                  </a:lnTo>
                  <a:lnTo>
                    <a:pt x="267170" y="381919"/>
                  </a:lnTo>
                  <a:lnTo>
                    <a:pt x="294331" y="375143"/>
                  </a:lnTo>
                  <a:lnTo>
                    <a:pt x="330898" y="375963"/>
                  </a:lnTo>
                  <a:lnTo>
                    <a:pt x="339399" y="373864"/>
                  </a:lnTo>
                  <a:lnTo>
                    <a:pt x="346536" y="369596"/>
                  </a:lnTo>
                  <a:lnTo>
                    <a:pt x="360851" y="357421"/>
                  </a:lnTo>
                  <a:lnTo>
                    <a:pt x="373810" y="351331"/>
                  </a:lnTo>
                  <a:lnTo>
                    <a:pt x="379443" y="347185"/>
                  </a:lnTo>
                  <a:lnTo>
                    <a:pt x="381874" y="337949"/>
                  </a:lnTo>
                  <a:lnTo>
                    <a:pt x="382179" y="324114"/>
                  </a:lnTo>
                  <a:lnTo>
                    <a:pt x="373988" y="310830"/>
                  </a:lnTo>
                  <a:lnTo>
                    <a:pt x="347528" y="280923"/>
                  </a:lnTo>
                  <a:lnTo>
                    <a:pt x="343802" y="274772"/>
                  </a:lnTo>
                  <a:lnTo>
                    <a:pt x="342316" y="268668"/>
                  </a:lnTo>
                  <a:lnTo>
                    <a:pt x="339328" y="265952"/>
                  </a:lnTo>
                  <a:lnTo>
                    <a:pt x="332502" y="266014"/>
                  </a:lnTo>
                  <a:lnTo>
                    <a:pt x="325475" y="267838"/>
                  </a:lnTo>
                  <a:lnTo>
                    <a:pt x="321695" y="270361"/>
                  </a:lnTo>
                  <a:lnTo>
                    <a:pt x="319527" y="266031"/>
                  </a:lnTo>
                  <a:lnTo>
                    <a:pt x="331052" y="258468"/>
                  </a:lnTo>
                  <a:lnTo>
                    <a:pt x="320199" y="227144"/>
                  </a:lnTo>
                  <a:lnTo>
                    <a:pt x="316102" y="219095"/>
                  </a:lnTo>
                  <a:lnTo>
                    <a:pt x="306743" y="212928"/>
                  </a:lnTo>
                  <a:lnTo>
                    <a:pt x="289262" y="196769"/>
                  </a:lnTo>
                  <a:lnTo>
                    <a:pt x="278191" y="190921"/>
                  </a:lnTo>
                  <a:lnTo>
                    <a:pt x="278288" y="186993"/>
                  </a:lnTo>
                  <a:lnTo>
                    <a:pt x="280396" y="176713"/>
                  </a:lnTo>
                  <a:lnTo>
                    <a:pt x="276387" y="164981"/>
                  </a:lnTo>
                  <a:lnTo>
                    <a:pt x="270257" y="153385"/>
                  </a:lnTo>
                  <a:lnTo>
                    <a:pt x="266079" y="143418"/>
                  </a:lnTo>
                  <a:lnTo>
                    <a:pt x="264583" y="128327"/>
                  </a:lnTo>
                  <a:lnTo>
                    <a:pt x="266393" y="115109"/>
                  </a:lnTo>
                  <a:lnTo>
                    <a:pt x="271281" y="98689"/>
                  </a:lnTo>
                  <a:lnTo>
                    <a:pt x="282726" y="102581"/>
                  </a:lnTo>
                  <a:lnTo>
                    <a:pt x="294852" y="103401"/>
                  </a:lnTo>
                  <a:lnTo>
                    <a:pt x="317456" y="95471"/>
                  </a:lnTo>
                  <a:close/>
                  <a:moveTo>
                    <a:pt x="193447" y="0"/>
                  </a:moveTo>
                  <a:lnTo>
                    <a:pt x="208806" y="8799"/>
                  </a:lnTo>
                  <a:lnTo>
                    <a:pt x="188776" y="9338"/>
                  </a:lnTo>
                  <a:lnTo>
                    <a:pt x="186135" y="12080"/>
                  </a:lnTo>
                  <a:lnTo>
                    <a:pt x="195175" y="13286"/>
                  </a:lnTo>
                  <a:lnTo>
                    <a:pt x="197672" y="20314"/>
                  </a:lnTo>
                  <a:lnTo>
                    <a:pt x="194540" y="28091"/>
                  </a:lnTo>
                  <a:lnTo>
                    <a:pt x="180977" y="35250"/>
                  </a:lnTo>
                  <a:lnTo>
                    <a:pt x="174511" y="44373"/>
                  </a:lnTo>
                  <a:lnTo>
                    <a:pt x="170754" y="55736"/>
                  </a:lnTo>
                  <a:lnTo>
                    <a:pt x="173328" y="66420"/>
                  </a:lnTo>
                  <a:lnTo>
                    <a:pt x="170807" y="86616"/>
                  </a:lnTo>
                  <a:lnTo>
                    <a:pt x="181631" y="97511"/>
                  </a:lnTo>
                  <a:lnTo>
                    <a:pt x="197365" y="101929"/>
                  </a:lnTo>
                  <a:lnTo>
                    <a:pt x="269155" y="100170"/>
                  </a:lnTo>
                  <a:lnTo>
                    <a:pt x="260742" y="106523"/>
                  </a:lnTo>
                  <a:lnTo>
                    <a:pt x="219676" y="103161"/>
                  </a:lnTo>
                  <a:lnTo>
                    <a:pt x="214458" y="105814"/>
                  </a:lnTo>
                  <a:lnTo>
                    <a:pt x="205182" y="112708"/>
                  </a:lnTo>
                  <a:lnTo>
                    <a:pt x="200159" y="114012"/>
                  </a:lnTo>
                  <a:lnTo>
                    <a:pt x="177472" y="113379"/>
                  </a:lnTo>
                  <a:lnTo>
                    <a:pt x="175362" y="112202"/>
                  </a:lnTo>
                  <a:lnTo>
                    <a:pt x="172669" y="107147"/>
                  </a:lnTo>
                  <a:lnTo>
                    <a:pt x="169924" y="105694"/>
                  </a:lnTo>
                  <a:lnTo>
                    <a:pt x="166761" y="105743"/>
                  </a:lnTo>
                  <a:lnTo>
                    <a:pt x="164593" y="106542"/>
                  </a:lnTo>
                  <a:lnTo>
                    <a:pt x="154422" y="113226"/>
                  </a:lnTo>
                  <a:lnTo>
                    <a:pt x="152687" y="114757"/>
                  </a:lnTo>
                  <a:lnTo>
                    <a:pt x="151676" y="118916"/>
                  </a:lnTo>
                  <a:lnTo>
                    <a:pt x="150854" y="130155"/>
                  </a:lnTo>
                  <a:lnTo>
                    <a:pt x="149819" y="132452"/>
                  </a:lnTo>
                  <a:lnTo>
                    <a:pt x="150002" y="163686"/>
                  </a:lnTo>
                  <a:lnTo>
                    <a:pt x="148835" y="173844"/>
                  </a:lnTo>
                  <a:lnTo>
                    <a:pt x="146932" y="181676"/>
                  </a:lnTo>
                  <a:lnTo>
                    <a:pt x="144812" y="183289"/>
                  </a:lnTo>
                  <a:lnTo>
                    <a:pt x="142881" y="175203"/>
                  </a:lnTo>
                  <a:lnTo>
                    <a:pt x="143072" y="160129"/>
                  </a:lnTo>
                  <a:lnTo>
                    <a:pt x="148765" y="98236"/>
                  </a:lnTo>
                  <a:lnTo>
                    <a:pt x="152237" y="86192"/>
                  </a:lnTo>
                  <a:lnTo>
                    <a:pt x="179160" y="16955"/>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8" name="ee4p_RP_1_62635">
              <a:extLst>
                <a:ext uri="{FF2B5EF4-FFF2-40B4-BE49-F238E27FC236}">
                  <a16:creationId xmlns:a16="http://schemas.microsoft.com/office/drawing/2014/main" id="{77E64C0C-A9BF-40E3-826E-BF1C9A52E19F}"/>
                </a:ext>
              </a:extLst>
            </p:cNvPr>
            <p:cNvSpPr>
              <a:spLocks noChangeAspect="1"/>
            </p:cNvSpPr>
            <p:nvPr>
              <p:custDataLst>
                <p:tags r:id="rId10"/>
              </p:custDataLst>
            </p:nvPr>
          </p:nvSpPr>
          <p:spPr>
            <a:xfrm>
              <a:off x="1068766" y="3086709"/>
              <a:ext cx="924908" cy="1101095"/>
            </a:xfrm>
            <a:custGeom>
              <a:avLst/>
              <a:gdLst/>
              <a:ahLst/>
              <a:cxnLst/>
              <a:rect l="0" t="0" r="0" b="0"/>
              <a:pathLst>
                <a:path w="874299" h="1133426">
                  <a:moveTo>
                    <a:pt x="692215" y="59313"/>
                  </a:moveTo>
                  <a:lnTo>
                    <a:pt x="693671" y="59331"/>
                  </a:lnTo>
                  <a:lnTo>
                    <a:pt x="694630" y="59113"/>
                  </a:lnTo>
                  <a:lnTo>
                    <a:pt x="699359" y="56773"/>
                  </a:lnTo>
                  <a:lnTo>
                    <a:pt x="700376" y="56512"/>
                  </a:lnTo>
                  <a:lnTo>
                    <a:pt x="701384" y="56515"/>
                  </a:lnTo>
                  <a:lnTo>
                    <a:pt x="702327" y="56800"/>
                  </a:lnTo>
                  <a:lnTo>
                    <a:pt x="703373" y="59038"/>
                  </a:lnTo>
                  <a:lnTo>
                    <a:pt x="704430" y="62621"/>
                  </a:lnTo>
                  <a:lnTo>
                    <a:pt x="706133" y="72067"/>
                  </a:lnTo>
                  <a:lnTo>
                    <a:pt x="706604" y="76416"/>
                  </a:lnTo>
                  <a:lnTo>
                    <a:pt x="706387" y="81259"/>
                  </a:lnTo>
                  <a:lnTo>
                    <a:pt x="705311" y="86648"/>
                  </a:lnTo>
                  <a:lnTo>
                    <a:pt x="704896" y="90701"/>
                  </a:lnTo>
                  <a:lnTo>
                    <a:pt x="705036" y="93220"/>
                  </a:lnTo>
                  <a:lnTo>
                    <a:pt x="708516" y="100521"/>
                  </a:lnTo>
                  <a:lnTo>
                    <a:pt x="723165" y="121025"/>
                  </a:lnTo>
                  <a:lnTo>
                    <a:pt x="728841" y="131884"/>
                  </a:lnTo>
                  <a:lnTo>
                    <a:pt x="729509" y="133827"/>
                  </a:lnTo>
                  <a:lnTo>
                    <a:pt x="730196" y="136925"/>
                  </a:lnTo>
                  <a:lnTo>
                    <a:pt x="730671" y="141348"/>
                  </a:lnTo>
                  <a:lnTo>
                    <a:pt x="731703" y="142444"/>
                  </a:lnTo>
                  <a:lnTo>
                    <a:pt x="733621" y="142239"/>
                  </a:lnTo>
                  <a:lnTo>
                    <a:pt x="742791" y="138364"/>
                  </a:lnTo>
                  <a:lnTo>
                    <a:pt x="744986" y="138242"/>
                  </a:lnTo>
                  <a:lnTo>
                    <a:pt x="749008" y="139568"/>
                  </a:lnTo>
                  <a:lnTo>
                    <a:pt x="758859" y="146175"/>
                  </a:lnTo>
                  <a:lnTo>
                    <a:pt x="757103" y="155642"/>
                  </a:lnTo>
                  <a:lnTo>
                    <a:pt x="755587" y="159174"/>
                  </a:lnTo>
                  <a:lnTo>
                    <a:pt x="753915" y="162285"/>
                  </a:lnTo>
                  <a:lnTo>
                    <a:pt x="753300" y="163966"/>
                  </a:lnTo>
                  <a:lnTo>
                    <a:pt x="753026" y="165540"/>
                  </a:lnTo>
                  <a:lnTo>
                    <a:pt x="753514" y="167891"/>
                  </a:lnTo>
                  <a:lnTo>
                    <a:pt x="758175" y="178977"/>
                  </a:lnTo>
                  <a:lnTo>
                    <a:pt x="759868" y="184264"/>
                  </a:lnTo>
                  <a:lnTo>
                    <a:pt x="760841" y="192810"/>
                  </a:lnTo>
                  <a:lnTo>
                    <a:pt x="762148" y="196044"/>
                  </a:lnTo>
                  <a:lnTo>
                    <a:pt x="763103" y="197938"/>
                  </a:lnTo>
                  <a:lnTo>
                    <a:pt x="766331" y="199753"/>
                  </a:lnTo>
                  <a:lnTo>
                    <a:pt x="766739" y="201170"/>
                  </a:lnTo>
                  <a:lnTo>
                    <a:pt x="767762" y="202666"/>
                  </a:lnTo>
                  <a:lnTo>
                    <a:pt x="763986" y="211891"/>
                  </a:lnTo>
                  <a:lnTo>
                    <a:pt x="757877" y="226605"/>
                  </a:lnTo>
                  <a:lnTo>
                    <a:pt x="757337" y="227654"/>
                  </a:lnTo>
                  <a:lnTo>
                    <a:pt x="756391" y="229058"/>
                  </a:lnTo>
                  <a:lnTo>
                    <a:pt x="754765" y="230588"/>
                  </a:lnTo>
                  <a:lnTo>
                    <a:pt x="748886" y="234706"/>
                  </a:lnTo>
                  <a:lnTo>
                    <a:pt x="747223" y="235585"/>
                  </a:lnTo>
                  <a:lnTo>
                    <a:pt x="746142" y="235907"/>
                  </a:lnTo>
                  <a:lnTo>
                    <a:pt x="744846" y="235866"/>
                  </a:lnTo>
                  <a:lnTo>
                    <a:pt x="741127" y="235185"/>
                  </a:lnTo>
                  <a:lnTo>
                    <a:pt x="740020" y="234514"/>
                  </a:lnTo>
                  <a:lnTo>
                    <a:pt x="739035" y="233596"/>
                  </a:lnTo>
                  <a:lnTo>
                    <a:pt x="733098" y="225288"/>
                  </a:lnTo>
                  <a:lnTo>
                    <a:pt x="731887" y="224363"/>
                  </a:lnTo>
                  <a:lnTo>
                    <a:pt x="730322" y="223988"/>
                  </a:lnTo>
                  <a:lnTo>
                    <a:pt x="726766" y="224139"/>
                  </a:lnTo>
                  <a:lnTo>
                    <a:pt x="722627" y="224891"/>
                  </a:lnTo>
                  <a:lnTo>
                    <a:pt x="720527" y="226479"/>
                  </a:lnTo>
                  <a:lnTo>
                    <a:pt x="718655" y="228577"/>
                  </a:lnTo>
                  <a:lnTo>
                    <a:pt x="714876" y="233804"/>
                  </a:lnTo>
                  <a:lnTo>
                    <a:pt x="712664" y="235936"/>
                  </a:lnTo>
                  <a:lnTo>
                    <a:pt x="710476" y="237327"/>
                  </a:lnTo>
                  <a:lnTo>
                    <a:pt x="708705" y="238008"/>
                  </a:lnTo>
                  <a:lnTo>
                    <a:pt x="708005" y="240426"/>
                  </a:lnTo>
                  <a:lnTo>
                    <a:pt x="706960" y="244766"/>
                  </a:lnTo>
                  <a:lnTo>
                    <a:pt x="705493" y="263599"/>
                  </a:lnTo>
                  <a:lnTo>
                    <a:pt x="705577" y="264489"/>
                  </a:lnTo>
                  <a:lnTo>
                    <a:pt x="705593" y="265703"/>
                  </a:lnTo>
                  <a:lnTo>
                    <a:pt x="705814" y="269288"/>
                  </a:lnTo>
                  <a:lnTo>
                    <a:pt x="706175" y="270335"/>
                  </a:lnTo>
                  <a:lnTo>
                    <a:pt x="706820" y="271304"/>
                  </a:lnTo>
                  <a:lnTo>
                    <a:pt x="707804" y="272297"/>
                  </a:lnTo>
                  <a:lnTo>
                    <a:pt x="708960" y="273221"/>
                  </a:lnTo>
                  <a:lnTo>
                    <a:pt x="712284" y="275179"/>
                  </a:lnTo>
                  <a:lnTo>
                    <a:pt x="712828" y="275817"/>
                  </a:lnTo>
                  <a:lnTo>
                    <a:pt x="712455" y="276870"/>
                  </a:lnTo>
                  <a:lnTo>
                    <a:pt x="711386" y="278461"/>
                  </a:lnTo>
                  <a:lnTo>
                    <a:pt x="705728" y="283924"/>
                  </a:lnTo>
                  <a:lnTo>
                    <a:pt x="704050" y="288540"/>
                  </a:lnTo>
                  <a:lnTo>
                    <a:pt x="702491" y="294699"/>
                  </a:lnTo>
                  <a:lnTo>
                    <a:pt x="700506" y="300045"/>
                  </a:lnTo>
                  <a:lnTo>
                    <a:pt x="695842" y="303733"/>
                  </a:lnTo>
                  <a:lnTo>
                    <a:pt x="695128" y="306504"/>
                  </a:lnTo>
                  <a:lnTo>
                    <a:pt x="695883" y="307607"/>
                  </a:lnTo>
                  <a:lnTo>
                    <a:pt x="697472" y="309141"/>
                  </a:lnTo>
                  <a:lnTo>
                    <a:pt x="712731" y="313458"/>
                  </a:lnTo>
                  <a:lnTo>
                    <a:pt x="713958" y="313988"/>
                  </a:lnTo>
                  <a:lnTo>
                    <a:pt x="714994" y="315159"/>
                  </a:lnTo>
                  <a:lnTo>
                    <a:pt x="715032" y="317467"/>
                  </a:lnTo>
                  <a:lnTo>
                    <a:pt x="715366" y="319401"/>
                  </a:lnTo>
                  <a:lnTo>
                    <a:pt x="716060" y="320664"/>
                  </a:lnTo>
                  <a:lnTo>
                    <a:pt x="722308" y="323973"/>
                  </a:lnTo>
                  <a:lnTo>
                    <a:pt x="724076" y="327047"/>
                  </a:lnTo>
                  <a:lnTo>
                    <a:pt x="730359" y="342950"/>
                  </a:lnTo>
                  <a:lnTo>
                    <a:pt x="732697" y="347756"/>
                  </a:lnTo>
                  <a:lnTo>
                    <a:pt x="736027" y="351662"/>
                  </a:lnTo>
                  <a:lnTo>
                    <a:pt x="739328" y="353557"/>
                  </a:lnTo>
                  <a:lnTo>
                    <a:pt x="740044" y="354200"/>
                  </a:lnTo>
                  <a:lnTo>
                    <a:pt x="742326" y="359063"/>
                  </a:lnTo>
                  <a:lnTo>
                    <a:pt x="746061" y="373699"/>
                  </a:lnTo>
                  <a:lnTo>
                    <a:pt x="747103" y="376630"/>
                  </a:lnTo>
                  <a:lnTo>
                    <a:pt x="747337" y="378205"/>
                  </a:lnTo>
                  <a:lnTo>
                    <a:pt x="747274" y="380213"/>
                  </a:lnTo>
                  <a:lnTo>
                    <a:pt x="746999" y="381772"/>
                  </a:lnTo>
                  <a:lnTo>
                    <a:pt x="746384" y="383320"/>
                  </a:lnTo>
                  <a:lnTo>
                    <a:pt x="745276" y="384289"/>
                  </a:lnTo>
                  <a:lnTo>
                    <a:pt x="743306" y="385648"/>
                  </a:lnTo>
                  <a:lnTo>
                    <a:pt x="737349" y="386968"/>
                  </a:lnTo>
                  <a:lnTo>
                    <a:pt x="718962" y="385638"/>
                  </a:lnTo>
                  <a:lnTo>
                    <a:pt x="717462" y="386447"/>
                  </a:lnTo>
                  <a:lnTo>
                    <a:pt x="716141" y="388117"/>
                  </a:lnTo>
                  <a:lnTo>
                    <a:pt x="714537" y="392147"/>
                  </a:lnTo>
                  <a:lnTo>
                    <a:pt x="714189" y="394131"/>
                  </a:lnTo>
                  <a:lnTo>
                    <a:pt x="714199" y="395565"/>
                  </a:lnTo>
                  <a:lnTo>
                    <a:pt x="717370" y="399838"/>
                  </a:lnTo>
                  <a:lnTo>
                    <a:pt x="717673" y="401003"/>
                  </a:lnTo>
                  <a:lnTo>
                    <a:pt x="717058" y="402460"/>
                  </a:lnTo>
                  <a:lnTo>
                    <a:pt x="712639" y="408688"/>
                  </a:lnTo>
                  <a:lnTo>
                    <a:pt x="711304" y="411352"/>
                  </a:lnTo>
                  <a:lnTo>
                    <a:pt x="709791" y="412499"/>
                  </a:lnTo>
                  <a:lnTo>
                    <a:pt x="707189" y="412236"/>
                  </a:lnTo>
                  <a:lnTo>
                    <a:pt x="705521" y="411162"/>
                  </a:lnTo>
                  <a:lnTo>
                    <a:pt x="704144" y="409875"/>
                  </a:lnTo>
                  <a:lnTo>
                    <a:pt x="702843" y="408014"/>
                  </a:lnTo>
                  <a:lnTo>
                    <a:pt x="700926" y="405894"/>
                  </a:lnTo>
                  <a:lnTo>
                    <a:pt x="699983" y="405243"/>
                  </a:lnTo>
                  <a:lnTo>
                    <a:pt x="699140" y="405007"/>
                  </a:lnTo>
                  <a:lnTo>
                    <a:pt x="698212" y="405597"/>
                  </a:lnTo>
                  <a:lnTo>
                    <a:pt x="696636" y="406919"/>
                  </a:lnTo>
                  <a:lnTo>
                    <a:pt x="694247" y="409961"/>
                  </a:lnTo>
                  <a:lnTo>
                    <a:pt x="684054" y="414335"/>
                  </a:lnTo>
                  <a:lnTo>
                    <a:pt x="679003" y="417699"/>
                  </a:lnTo>
                  <a:lnTo>
                    <a:pt x="672594" y="420291"/>
                  </a:lnTo>
                  <a:lnTo>
                    <a:pt x="670414" y="422596"/>
                  </a:lnTo>
                  <a:lnTo>
                    <a:pt x="667953" y="426504"/>
                  </a:lnTo>
                  <a:lnTo>
                    <a:pt x="663241" y="436428"/>
                  </a:lnTo>
                  <a:lnTo>
                    <a:pt x="662270" y="441555"/>
                  </a:lnTo>
                  <a:lnTo>
                    <a:pt x="662411" y="445729"/>
                  </a:lnTo>
                  <a:lnTo>
                    <a:pt x="663652" y="447693"/>
                  </a:lnTo>
                  <a:lnTo>
                    <a:pt x="665013" y="449456"/>
                  </a:lnTo>
                  <a:lnTo>
                    <a:pt x="666113" y="450528"/>
                  </a:lnTo>
                  <a:lnTo>
                    <a:pt x="672851" y="454692"/>
                  </a:lnTo>
                  <a:lnTo>
                    <a:pt x="673806" y="455583"/>
                  </a:lnTo>
                  <a:lnTo>
                    <a:pt x="674389" y="456830"/>
                  </a:lnTo>
                  <a:lnTo>
                    <a:pt x="674409" y="457939"/>
                  </a:lnTo>
                  <a:lnTo>
                    <a:pt x="674071" y="459524"/>
                  </a:lnTo>
                  <a:lnTo>
                    <a:pt x="672113" y="464750"/>
                  </a:lnTo>
                  <a:lnTo>
                    <a:pt x="671463" y="467138"/>
                  </a:lnTo>
                  <a:lnTo>
                    <a:pt x="671180" y="468801"/>
                  </a:lnTo>
                  <a:lnTo>
                    <a:pt x="670997" y="470833"/>
                  </a:lnTo>
                  <a:lnTo>
                    <a:pt x="670657" y="472463"/>
                  </a:lnTo>
                  <a:lnTo>
                    <a:pt x="669787" y="472967"/>
                  </a:lnTo>
                  <a:lnTo>
                    <a:pt x="667493" y="471823"/>
                  </a:lnTo>
                  <a:lnTo>
                    <a:pt x="666167" y="470669"/>
                  </a:lnTo>
                  <a:lnTo>
                    <a:pt x="664740" y="469157"/>
                  </a:lnTo>
                  <a:lnTo>
                    <a:pt x="662839" y="466503"/>
                  </a:lnTo>
                  <a:lnTo>
                    <a:pt x="661571" y="465337"/>
                  </a:lnTo>
                  <a:lnTo>
                    <a:pt x="660212" y="465142"/>
                  </a:lnTo>
                  <a:lnTo>
                    <a:pt x="658038" y="465525"/>
                  </a:lnTo>
                  <a:lnTo>
                    <a:pt x="654931" y="466570"/>
                  </a:lnTo>
                  <a:lnTo>
                    <a:pt x="652936" y="466665"/>
                  </a:lnTo>
                  <a:lnTo>
                    <a:pt x="650997" y="466272"/>
                  </a:lnTo>
                  <a:lnTo>
                    <a:pt x="649656" y="465574"/>
                  </a:lnTo>
                  <a:lnTo>
                    <a:pt x="647934" y="466017"/>
                  </a:lnTo>
                  <a:lnTo>
                    <a:pt x="646172" y="467625"/>
                  </a:lnTo>
                  <a:lnTo>
                    <a:pt x="643209" y="472682"/>
                  </a:lnTo>
                  <a:lnTo>
                    <a:pt x="642144" y="475485"/>
                  </a:lnTo>
                  <a:lnTo>
                    <a:pt x="641653" y="478129"/>
                  </a:lnTo>
                  <a:lnTo>
                    <a:pt x="641305" y="483233"/>
                  </a:lnTo>
                  <a:lnTo>
                    <a:pt x="639807" y="485383"/>
                  </a:lnTo>
                  <a:lnTo>
                    <a:pt x="635887" y="488393"/>
                  </a:lnTo>
                  <a:lnTo>
                    <a:pt x="629272" y="491413"/>
                  </a:lnTo>
                  <a:lnTo>
                    <a:pt x="614425" y="502148"/>
                  </a:lnTo>
                  <a:lnTo>
                    <a:pt x="615741" y="503571"/>
                  </a:lnTo>
                  <a:lnTo>
                    <a:pt x="619330" y="505163"/>
                  </a:lnTo>
                  <a:lnTo>
                    <a:pt x="642361" y="527600"/>
                  </a:lnTo>
                  <a:lnTo>
                    <a:pt x="644932" y="532361"/>
                  </a:lnTo>
                  <a:lnTo>
                    <a:pt x="645785" y="539578"/>
                  </a:lnTo>
                  <a:lnTo>
                    <a:pt x="652019" y="549568"/>
                  </a:lnTo>
                  <a:lnTo>
                    <a:pt x="666891" y="549549"/>
                  </a:lnTo>
                  <a:lnTo>
                    <a:pt x="683004" y="544813"/>
                  </a:lnTo>
                  <a:lnTo>
                    <a:pt x="700874" y="536123"/>
                  </a:lnTo>
                  <a:lnTo>
                    <a:pt x="715482" y="525703"/>
                  </a:lnTo>
                  <a:lnTo>
                    <a:pt x="761964" y="511480"/>
                  </a:lnTo>
                  <a:lnTo>
                    <a:pt x="771857" y="511487"/>
                  </a:lnTo>
                  <a:lnTo>
                    <a:pt x="776339" y="512688"/>
                  </a:lnTo>
                  <a:lnTo>
                    <a:pt x="781772" y="516428"/>
                  </a:lnTo>
                  <a:lnTo>
                    <a:pt x="819912" y="562483"/>
                  </a:lnTo>
                  <a:lnTo>
                    <a:pt x="826609" y="582125"/>
                  </a:lnTo>
                  <a:lnTo>
                    <a:pt x="820518" y="601764"/>
                  </a:lnTo>
                  <a:lnTo>
                    <a:pt x="823078" y="608975"/>
                  </a:lnTo>
                  <a:lnTo>
                    <a:pt x="831164" y="621754"/>
                  </a:lnTo>
                  <a:lnTo>
                    <a:pt x="834618" y="629862"/>
                  </a:lnTo>
                  <a:lnTo>
                    <a:pt x="835847" y="635780"/>
                  </a:lnTo>
                  <a:lnTo>
                    <a:pt x="836495" y="640645"/>
                  </a:lnTo>
                  <a:lnTo>
                    <a:pt x="837639" y="645555"/>
                  </a:lnTo>
                  <a:lnTo>
                    <a:pt x="844245" y="658687"/>
                  </a:lnTo>
                  <a:lnTo>
                    <a:pt x="845990" y="663288"/>
                  </a:lnTo>
                  <a:lnTo>
                    <a:pt x="846645" y="667297"/>
                  </a:lnTo>
                  <a:lnTo>
                    <a:pt x="849441" y="673345"/>
                  </a:lnTo>
                  <a:lnTo>
                    <a:pt x="856246" y="673102"/>
                  </a:lnTo>
                  <a:lnTo>
                    <a:pt x="863790" y="671573"/>
                  </a:lnTo>
                  <a:lnTo>
                    <a:pt x="868946" y="673751"/>
                  </a:lnTo>
                  <a:lnTo>
                    <a:pt x="867764" y="679470"/>
                  </a:lnTo>
                  <a:lnTo>
                    <a:pt x="862748" y="687156"/>
                  </a:lnTo>
                  <a:lnTo>
                    <a:pt x="854466" y="696808"/>
                  </a:lnTo>
                  <a:lnTo>
                    <a:pt x="842332" y="698828"/>
                  </a:lnTo>
                  <a:lnTo>
                    <a:pt x="832077" y="705417"/>
                  </a:lnTo>
                  <a:lnTo>
                    <a:pt x="825502" y="716378"/>
                  </a:lnTo>
                  <a:lnTo>
                    <a:pt x="824451" y="731486"/>
                  </a:lnTo>
                  <a:lnTo>
                    <a:pt x="829589" y="744993"/>
                  </a:lnTo>
                  <a:lnTo>
                    <a:pt x="838218" y="762794"/>
                  </a:lnTo>
                  <a:lnTo>
                    <a:pt x="843961" y="780659"/>
                  </a:lnTo>
                  <a:lnTo>
                    <a:pt x="840444" y="794429"/>
                  </a:lnTo>
                  <a:lnTo>
                    <a:pt x="847309" y="806619"/>
                  </a:lnTo>
                  <a:lnTo>
                    <a:pt x="854978" y="831423"/>
                  </a:lnTo>
                  <a:lnTo>
                    <a:pt x="859687" y="842162"/>
                  </a:lnTo>
                  <a:lnTo>
                    <a:pt x="859584" y="846076"/>
                  </a:lnTo>
                  <a:lnTo>
                    <a:pt x="851646" y="849780"/>
                  </a:lnTo>
                  <a:lnTo>
                    <a:pt x="851542" y="853680"/>
                  </a:lnTo>
                  <a:lnTo>
                    <a:pt x="857814" y="856360"/>
                  </a:lnTo>
                  <a:lnTo>
                    <a:pt x="864574" y="857338"/>
                  </a:lnTo>
                  <a:lnTo>
                    <a:pt x="870492" y="859653"/>
                  </a:lnTo>
                  <a:lnTo>
                    <a:pt x="874298" y="866345"/>
                  </a:lnTo>
                  <a:lnTo>
                    <a:pt x="873117" y="867408"/>
                  </a:lnTo>
                  <a:lnTo>
                    <a:pt x="869364" y="876444"/>
                  </a:lnTo>
                  <a:lnTo>
                    <a:pt x="868700" y="877566"/>
                  </a:lnTo>
                  <a:lnTo>
                    <a:pt x="868886" y="882225"/>
                  </a:lnTo>
                  <a:lnTo>
                    <a:pt x="871063" y="891773"/>
                  </a:lnTo>
                  <a:lnTo>
                    <a:pt x="870954" y="897505"/>
                  </a:lnTo>
                  <a:lnTo>
                    <a:pt x="856786" y="927445"/>
                  </a:lnTo>
                  <a:lnTo>
                    <a:pt x="855927" y="932256"/>
                  </a:lnTo>
                  <a:lnTo>
                    <a:pt x="864628" y="935620"/>
                  </a:lnTo>
                  <a:lnTo>
                    <a:pt x="863112" y="942764"/>
                  </a:lnTo>
                  <a:lnTo>
                    <a:pt x="836547" y="972557"/>
                  </a:lnTo>
                  <a:lnTo>
                    <a:pt x="831734" y="974921"/>
                  </a:lnTo>
                  <a:lnTo>
                    <a:pt x="827589" y="978990"/>
                  </a:lnTo>
                  <a:lnTo>
                    <a:pt x="824832" y="988714"/>
                  </a:lnTo>
                  <a:lnTo>
                    <a:pt x="816206" y="1042956"/>
                  </a:lnTo>
                  <a:lnTo>
                    <a:pt x="814384" y="1048655"/>
                  </a:lnTo>
                  <a:lnTo>
                    <a:pt x="785233" y="1104803"/>
                  </a:lnTo>
                  <a:lnTo>
                    <a:pt x="776990" y="1116861"/>
                  </a:lnTo>
                  <a:lnTo>
                    <a:pt x="764470" y="1129602"/>
                  </a:lnTo>
                  <a:lnTo>
                    <a:pt x="752960" y="1133425"/>
                  </a:lnTo>
                  <a:lnTo>
                    <a:pt x="753121" y="1133251"/>
                  </a:lnTo>
                  <a:lnTo>
                    <a:pt x="748898" y="1129014"/>
                  </a:lnTo>
                  <a:lnTo>
                    <a:pt x="712248" y="1120191"/>
                  </a:lnTo>
                  <a:lnTo>
                    <a:pt x="653824" y="1086436"/>
                  </a:lnTo>
                  <a:lnTo>
                    <a:pt x="647072" y="1085437"/>
                  </a:lnTo>
                  <a:lnTo>
                    <a:pt x="625654" y="1086947"/>
                  </a:lnTo>
                  <a:lnTo>
                    <a:pt x="594797" y="1076776"/>
                  </a:lnTo>
                  <a:lnTo>
                    <a:pt x="590614" y="1077749"/>
                  </a:lnTo>
                  <a:lnTo>
                    <a:pt x="581652" y="1082244"/>
                  </a:lnTo>
                  <a:lnTo>
                    <a:pt x="577040" y="1083259"/>
                  </a:lnTo>
                  <a:lnTo>
                    <a:pt x="573458" y="1082595"/>
                  </a:lnTo>
                  <a:lnTo>
                    <a:pt x="565623" y="1079466"/>
                  </a:lnTo>
                  <a:lnTo>
                    <a:pt x="561505" y="1078604"/>
                  </a:lnTo>
                  <a:lnTo>
                    <a:pt x="556745" y="1079433"/>
                  </a:lnTo>
                  <a:lnTo>
                    <a:pt x="552300" y="1081159"/>
                  </a:lnTo>
                  <a:lnTo>
                    <a:pt x="547765" y="1082141"/>
                  </a:lnTo>
                  <a:lnTo>
                    <a:pt x="546325" y="1081758"/>
                  </a:lnTo>
                  <a:lnTo>
                    <a:pt x="546323" y="1081755"/>
                  </a:lnTo>
                  <a:lnTo>
                    <a:pt x="542620" y="1080764"/>
                  </a:lnTo>
                  <a:lnTo>
                    <a:pt x="539246" y="1077650"/>
                  </a:lnTo>
                  <a:lnTo>
                    <a:pt x="535885" y="1070099"/>
                  </a:lnTo>
                  <a:lnTo>
                    <a:pt x="533265" y="1066570"/>
                  </a:lnTo>
                  <a:lnTo>
                    <a:pt x="525109" y="1061909"/>
                  </a:lnTo>
                  <a:lnTo>
                    <a:pt x="508850" y="1058409"/>
                  </a:lnTo>
                  <a:lnTo>
                    <a:pt x="500888" y="1052892"/>
                  </a:lnTo>
                  <a:lnTo>
                    <a:pt x="496218" y="1046468"/>
                  </a:lnTo>
                  <a:lnTo>
                    <a:pt x="488290" y="1032340"/>
                  </a:lnTo>
                  <a:lnTo>
                    <a:pt x="483250" y="1026639"/>
                  </a:lnTo>
                  <a:lnTo>
                    <a:pt x="483982" y="1024775"/>
                  </a:lnTo>
                  <a:lnTo>
                    <a:pt x="484960" y="1023513"/>
                  </a:lnTo>
                  <a:lnTo>
                    <a:pt x="487813" y="1021821"/>
                  </a:lnTo>
                  <a:lnTo>
                    <a:pt x="485666" y="1013455"/>
                  </a:lnTo>
                  <a:lnTo>
                    <a:pt x="479004" y="1010702"/>
                  </a:lnTo>
                  <a:lnTo>
                    <a:pt x="462903" y="1008956"/>
                  </a:lnTo>
                  <a:lnTo>
                    <a:pt x="461538" y="1002511"/>
                  </a:lnTo>
                  <a:lnTo>
                    <a:pt x="454304" y="1001592"/>
                  </a:lnTo>
                  <a:lnTo>
                    <a:pt x="446959" y="1003494"/>
                  </a:lnTo>
                  <a:lnTo>
                    <a:pt x="446830" y="1003238"/>
                  </a:lnTo>
                  <a:lnTo>
                    <a:pt x="446114" y="1001818"/>
                  </a:lnTo>
                  <a:lnTo>
                    <a:pt x="438615" y="1001713"/>
                  </a:lnTo>
                  <a:lnTo>
                    <a:pt x="431802" y="995290"/>
                  </a:lnTo>
                  <a:lnTo>
                    <a:pt x="419139" y="980010"/>
                  </a:lnTo>
                  <a:lnTo>
                    <a:pt x="418900" y="978801"/>
                  </a:lnTo>
                  <a:lnTo>
                    <a:pt x="418554" y="973212"/>
                  </a:lnTo>
                  <a:lnTo>
                    <a:pt x="417940" y="969873"/>
                  </a:lnTo>
                  <a:lnTo>
                    <a:pt x="416860" y="965242"/>
                  </a:lnTo>
                  <a:lnTo>
                    <a:pt x="416858" y="962521"/>
                  </a:lnTo>
                  <a:lnTo>
                    <a:pt x="417548" y="959886"/>
                  </a:lnTo>
                  <a:lnTo>
                    <a:pt x="420000" y="955287"/>
                  </a:lnTo>
                  <a:lnTo>
                    <a:pt x="420621" y="954294"/>
                  </a:lnTo>
                  <a:lnTo>
                    <a:pt x="420917" y="954145"/>
                  </a:lnTo>
                  <a:lnTo>
                    <a:pt x="422258" y="953935"/>
                  </a:lnTo>
                  <a:lnTo>
                    <a:pt x="423121" y="954059"/>
                  </a:lnTo>
                  <a:lnTo>
                    <a:pt x="423693" y="954232"/>
                  </a:lnTo>
                  <a:lnTo>
                    <a:pt x="424035" y="954364"/>
                  </a:lnTo>
                  <a:lnTo>
                    <a:pt x="424379" y="954468"/>
                  </a:lnTo>
                  <a:lnTo>
                    <a:pt x="424954" y="954552"/>
                  </a:lnTo>
                  <a:lnTo>
                    <a:pt x="426659" y="954416"/>
                  </a:lnTo>
                  <a:lnTo>
                    <a:pt x="427658" y="954074"/>
                  </a:lnTo>
                  <a:lnTo>
                    <a:pt x="428487" y="953635"/>
                  </a:lnTo>
                  <a:lnTo>
                    <a:pt x="429206" y="953061"/>
                  </a:lnTo>
                  <a:lnTo>
                    <a:pt x="429994" y="952220"/>
                  </a:lnTo>
                  <a:lnTo>
                    <a:pt x="431030" y="950991"/>
                  </a:lnTo>
                  <a:lnTo>
                    <a:pt x="433692" y="946845"/>
                  </a:lnTo>
                  <a:lnTo>
                    <a:pt x="435145" y="942528"/>
                  </a:lnTo>
                  <a:lnTo>
                    <a:pt x="435839" y="938328"/>
                  </a:lnTo>
                  <a:lnTo>
                    <a:pt x="436333" y="936189"/>
                  </a:lnTo>
                  <a:lnTo>
                    <a:pt x="436984" y="934441"/>
                  </a:lnTo>
                  <a:lnTo>
                    <a:pt x="438031" y="932917"/>
                  </a:lnTo>
                  <a:lnTo>
                    <a:pt x="439122" y="931720"/>
                  </a:lnTo>
                  <a:lnTo>
                    <a:pt x="441752" y="929701"/>
                  </a:lnTo>
                  <a:lnTo>
                    <a:pt x="442978" y="928036"/>
                  </a:lnTo>
                  <a:lnTo>
                    <a:pt x="443651" y="925728"/>
                  </a:lnTo>
                  <a:lnTo>
                    <a:pt x="444832" y="919521"/>
                  </a:lnTo>
                  <a:lnTo>
                    <a:pt x="445536" y="917863"/>
                  </a:lnTo>
                  <a:lnTo>
                    <a:pt x="447346" y="916045"/>
                  </a:lnTo>
                  <a:lnTo>
                    <a:pt x="451770" y="912990"/>
                  </a:lnTo>
                  <a:lnTo>
                    <a:pt x="453394" y="911462"/>
                  </a:lnTo>
                  <a:lnTo>
                    <a:pt x="454860" y="909568"/>
                  </a:lnTo>
                  <a:lnTo>
                    <a:pt x="456789" y="906217"/>
                  </a:lnTo>
                  <a:lnTo>
                    <a:pt x="457102" y="904189"/>
                  </a:lnTo>
                  <a:lnTo>
                    <a:pt x="456779" y="902195"/>
                  </a:lnTo>
                  <a:lnTo>
                    <a:pt x="455609" y="899690"/>
                  </a:lnTo>
                  <a:lnTo>
                    <a:pt x="455979" y="897695"/>
                  </a:lnTo>
                  <a:lnTo>
                    <a:pt x="456260" y="896464"/>
                  </a:lnTo>
                  <a:lnTo>
                    <a:pt x="458555" y="892624"/>
                  </a:lnTo>
                  <a:lnTo>
                    <a:pt x="456745" y="887418"/>
                  </a:lnTo>
                  <a:lnTo>
                    <a:pt x="453197" y="885157"/>
                  </a:lnTo>
                  <a:lnTo>
                    <a:pt x="444320" y="881387"/>
                  </a:lnTo>
                  <a:lnTo>
                    <a:pt x="425863" y="877444"/>
                  </a:lnTo>
                  <a:lnTo>
                    <a:pt x="422326" y="875016"/>
                  </a:lnTo>
                  <a:lnTo>
                    <a:pt x="423138" y="873542"/>
                  </a:lnTo>
                  <a:lnTo>
                    <a:pt x="423568" y="872940"/>
                  </a:lnTo>
                  <a:lnTo>
                    <a:pt x="423762" y="872444"/>
                  </a:lnTo>
                  <a:lnTo>
                    <a:pt x="424070" y="871985"/>
                  </a:lnTo>
                  <a:lnTo>
                    <a:pt x="423309" y="869468"/>
                  </a:lnTo>
                  <a:lnTo>
                    <a:pt x="417295" y="861462"/>
                  </a:lnTo>
                  <a:lnTo>
                    <a:pt x="408801" y="850299"/>
                  </a:lnTo>
                  <a:lnTo>
                    <a:pt x="406866" y="841549"/>
                  </a:lnTo>
                  <a:lnTo>
                    <a:pt x="408769" y="838848"/>
                  </a:lnTo>
                  <a:lnTo>
                    <a:pt x="410225" y="838527"/>
                  </a:lnTo>
                  <a:lnTo>
                    <a:pt x="412156" y="836983"/>
                  </a:lnTo>
                  <a:lnTo>
                    <a:pt x="419746" y="827991"/>
                  </a:lnTo>
                  <a:lnTo>
                    <a:pt x="422967" y="825435"/>
                  </a:lnTo>
                  <a:lnTo>
                    <a:pt x="425867" y="823666"/>
                  </a:lnTo>
                  <a:lnTo>
                    <a:pt x="429743" y="821967"/>
                  </a:lnTo>
                  <a:lnTo>
                    <a:pt x="430974" y="820096"/>
                  </a:lnTo>
                  <a:lnTo>
                    <a:pt x="431321" y="817331"/>
                  </a:lnTo>
                  <a:lnTo>
                    <a:pt x="431142" y="813314"/>
                  </a:lnTo>
                  <a:lnTo>
                    <a:pt x="430873" y="811483"/>
                  </a:lnTo>
                  <a:lnTo>
                    <a:pt x="430405" y="810280"/>
                  </a:lnTo>
                  <a:lnTo>
                    <a:pt x="429674" y="809837"/>
                  </a:lnTo>
                  <a:lnTo>
                    <a:pt x="428196" y="809359"/>
                  </a:lnTo>
                  <a:lnTo>
                    <a:pt x="426708" y="809119"/>
                  </a:lnTo>
                  <a:lnTo>
                    <a:pt x="425971" y="807461"/>
                  </a:lnTo>
                  <a:lnTo>
                    <a:pt x="425626" y="804695"/>
                  </a:lnTo>
                  <a:lnTo>
                    <a:pt x="425945" y="797105"/>
                  </a:lnTo>
                  <a:lnTo>
                    <a:pt x="425648" y="791858"/>
                  </a:lnTo>
                  <a:lnTo>
                    <a:pt x="421745" y="783350"/>
                  </a:lnTo>
                  <a:lnTo>
                    <a:pt x="419813" y="775959"/>
                  </a:lnTo>
                  <a:lnTo>
                    <a:pt x="420119" y="767363"/>
                  </a:lnTo>
                  <a:lnTo>
                    <a:pt x="419169" y="766703"/>
                  </a:lnTo>
                  <a:lnTo>
                    <a:pt x="418037" y="766254"/>
                  </a:lnTo>
                  <a:lnTo>
                    <a:pt x="415851" y="767595"/>
                  </a:lnTo>
                  <a:lnTo>
                    <a:pt x="413579" y="769598"/>
                  </a:lnTo>
                  <a:lnTo>
                    <a:pt x="410246" y="771732"/>
                  </a:lnTo>
                  <a:lnTo>
                    <a:pt x="406747" y="772823"/>
                  </a:lnTo>
                  <a:lnTo>
                    <a:pt x="399731" y="774028"/>
                  </a:lnTo>
                  <a:lnTo>
                    <a:pt x="395787" y="773382"/>
                  </a:lnTo>
                  <a:lnTo>
                    <a:pt x="393517" y="772662"/>
                  </a:lnTo>
                  <a:lnTo>
                    <a:pt x="392586" y="771556"/>
                  </a:lnTo>
                  <a:lnTo>
                    <a:pt x="391543" y="769942"/>
                  </a:lnTo>
                  <a:lnTo>
                    <a:pt x="378243" y="759594"/>
                  </a:lnTo>
                  <a:lnTo>
                    <a:pt x="370590" y="751354"/>
                  </a:lnTo>
                  <a:lnTo>
                    <a:pt x="368724" y="750633"/>
                  </a:lnTo>
                  <a:lnTo>
                    <a:pt x="346244" y="748747"/>
                  </a:lnTo>
                  <a:lnTo>
                    <a:pt x="343755" y="747834"/>
                  </a:lnTo>
                  <a:lnTo>
                    <a:pt x="341985" y="746275"/>
                  </a:lnTo>
                  <a:lnTo>
                    <a:pt x="319818" y="732676"/>
                  </a:lnTo>
                  <a:lnTo>
                    <a:pt x="312099" y="737981"/>
                  </a:lnTo>
                  <a:lnTo>
                    <a:pt x="309302" y="738370"/>
                  </a:lnTo>
                  <a:lnTo>
                    <a:pt x="306105" y="735409"/>
                  </a:lnTo>
                  <a:lnTo>
                    <a:pt x="301275" y="732962"/>
                  </a:lnTo>
                  <a:lnTo>
                    <a:pt x="298821" y="732580"/>
                  </a:lnTo>
                  <a:lnTo>
                    <a:pt x="296678" y="732922"/>
                  </a:lnTo>
                  <a:lnTo>
                    <a:pt x="267411" y="750219"/>
                  </a:lnTo>
                  <a:lnTo>
                    <a:pt x="211591" y="772763"/>
                  </a:lnTo>
                  <a:lnTo>
                    <a:pt x="205956" y="773750"/>
                  </a:lnTo>
                  <a:lnTo>
                    <a:pt x="204553" y="773769"/>
                  </a:lnTo>
                  <a:lnTo>
                    <a:pt x="195806" y="772496"/>
                  </a:lnTo>
                  <a:lnTo>
                    <a:pt x="171273" y="782213"/>
                  </a:lnTo>
                  <a:lnTo>
                    <a:pt x="128710" y="777901"/>
                  </a:lnTo>
                  <a:lnTo>
                    <a:pt x="79000" y="779729"/>
                  </a:lnTo>
                  <a:lnTo>
                    <a:pt x="76133" y="779929"/>
                  </a:lnTo>
                  <a:lnTo>
                    <a:pt x="77155" y="774475"/>
                  </a:lnTo>
                  <a:lnTo>
                    <a:pt x="78144" y="756383"/>
                  </a:lnTo>
                  <a:lnTo>
                    <a:pt x="80592" y="750214"/>
                  </a:lnTo>
                  <a:lnTo>
                    <a:pt x="86657" y="741727"/>
                  </a:lnTo>
                  <a:lnTo>
                    <a:pt x="96941" y="730331"/>
                  </a:lnTo>
                  <a:lnTo>
                    <a:pt x="101105" y="722803"/>
                  </a:lnTo>
                  <a:lnTo>
                    <a:pt x="104118" y="718822"/>
                  </a:lnTo>
                  <a:lnTo>
                    <a:pt x="105250" y="716310"/>
                  </a:lnTo>
                  <a:lnTo>
                    <a:pt x="105109" y="712513"/>
                  </a:lnTo>
                  <a:lnTo>
                    <a:pt x="102974" y="710177"/>
                  </a:lnTo>
                  <a:lnTo>
                    <a:pt x="100693" y="708424"/>
                  </a:lnTo>
                  <a:lnTo>
                    <a:pt x="100145" y="706500"/>
                  </a:lnTo>
                  <a:lnTo>
                    <a:pt x="106309" y="698755"/>
                  </a:lnTo>
                  <a:lnTo>
                    <a:pt x="134397" y="682569"/>
                  </a:lnTo>
                  <a:lnTo>
                    <a:pt x="133737" y="681290"/>
                  </a:lnTo>
                  <a:lnTo>
                    <a:pt x="131373" y="678233"/>
                  </a:lnTo>
                  <a:lnTo>
                    <a:pt x="132779" y="675525"/>
                  </a:lnTo>
                  <a:lnTo>
                    <a:pt x="134542" y="674760"/>
                  </a:lnTo>
                  <a:lnTo>
                    <a:pt x="137680" y="676202"/>
                  </a:lnTo>
                  <a:lnTo>
                    <a:pt x="135234" y="672519"/>
                  </a:lnTo>
                  <a:lnTo>
                    <a:pt x="133696" y="668322"/>
                  </a:lnTo>
                  <a:lnTo>
                    <a:pt x="133104" y="663614"/>
                  </a:lnTo>
                  <a:lnTo>
                    <a:pt x="133641" y="658521"/>
                  </a:lnTo>
                  <a:lnTo>
                    <a:pt x="137393" y="655556"/>
                  </a:lnTo>
                  <a:lnTo>
                    <a:pt x="137662" y="653350"/>
                  </a:lnTo>
                  <a:lnTo>
                    <a:pt x="136805" y="650759"/>
                  </a:lnTo>
                  <a:lnTo>
                    <a:pt x="137057" y="646717"/>
                  </a:lnTo>
                  <a:lnTo>
                    <a:pt x="139467" y="634384"/>
                  </a:lnTo>
                  <a:lnTo>
                    <a:pt x="140021" y="634029"/>
                  </a:lnTo>
                  <a:lnTo>
                    <a:pt x="140313" y="629220"/>
                  </a:lnTo>
                  <a:lnTo>
                    <a:pt x="141155" y="628465"/>
                  </a:lnTo>
                  <a:lnTo>
                    <a:pt x="141263" y="628589"/>
                  </a:lnTo>
                  <a:lnTo>
                    <a:pt x="139396" y="626329"/>
                  </a:lnTo>
                  <a:lnTo>
                    <a:pt x="137953" y="626162"/>
                  </a:lnTo>
                  <a:lnTo>
                    <a:pt x="126782" y="622189"/>
                  </a:lnTo>
                  <a:lnTo>
                    <a:pt x="109110" y="621231"/>
                  </a:lnTo>
                  <a:lnTo>
                    <a:pt x="102770" y="619108"/>
                  </a:lnTo>
                  <a:lnTo>
                    <a:pt x="96742" y="614783"/>
                  </a:lnTo>
                  <a:lnTo>
                    <a:pt x="86712" y="604074"/>
                  </a:lnTo>
                  <a:lnTo>
                    <a:pt x="80688" y="599774"/>
                  </a:lnTo>
                  <a:lnTo>
                    <a:pt x="77458" y="599505"/>
                  </a:lnTo>
                  <a:lnTo>
                    <a:pt x="71754" y="602560"/>
                  </a:lnTo>
                  <a:lnTo>
                    <a:pt x="68800" y="602130"/>
                  </a:lnTo>
                  <a:lnTo>
                    <a:pt x="68526" y="600190"/>
                  </a:lnTo>
                  <a:lnTo>
                    <a:pt x="66648" y="594175"/>
                  </a:lnTo>
                  <a:lnTo>
                    <a:pt x="65383" y="590124"/>
                  </a:lnTo>
                  <a:lnTo>
                    <a:pt x="63808" y="586898"/>
                  </a:lnTo>
                  <a:lnTo>
                    <a:pt x="58639" y="583114"/>
                  </a:lnTo>
                  <a:lnTo>
                    <a:pt x="46480" y="576830"/>
                  </a:lnTo>
                  <a:lnTo>
                    <a:pt x="41070" y="570657"/>
                  </a:lnTo>
                  <a:lnTo>
                    <a:pt x="30648" y="540748"/>
                  </a:lnTo>
                  <a:lnTo>
                    <a:pt x="24932" y="530143"/>
                  </a:lnTo>
                  <a:lnTo>
                    <a:pt x="20533" y="537766"/>
                  </a:lnTo>
                  <a:lnTo>
                    <a:pt x="17897" y="532610"/>
                  </a:lnTo>
                  <a:lnTo>
                    <a:pt x="13244" y="516230"/>
                  </a:lnTo>
                  <a:lnTo>
                    <a:pt x="7470" y="506181"/>
                  </a:lnTo>
                  <a:lnTo>
                    <a:pt x="6146" y="501454"/>
                  </a:lnTo>
                  <a:lnTo>
                    <a:pt x="7538" y="495169"/>
                  </a:lnTo>
                  <a:lnTo>
                    <a:pt x="5957" y="483115"/>
                  </a:lnTo>
                  <a:lnTo>
                    <a:pt x="3843" y="478283"/>
                  </a:lnTo>
                  <a:lnTo>
                    <a:pt x="0" y="475746"/>
                  </a:lnTo>
                  <a:lnTo>
                    <a:pt x="3798" y="469276"/>
                  </a:lnTo>
                  <a:lnTo>
                    <a:pt x="5269" y="467498"/>
                  </a:lnTo>
                  <a:lnTo>
                    <a:pt x="4443" y="467332"/>
                  </a:lnTo>
                  <a:lnTo>
                    <a:pt x="2234" y="467410"/>
                  </a:lnTo>
                  <a:lnTo>
                    <a:pt x="1615" y="466958"/>
                  </a:lnTo>
                  <a:lnTo>
                    <a:pt x="4860" y="451041"/>
                  </a:lnTo>
                  <a:lnTo>
                    <a:pt x="7096" y="443294"/>
                  </a:lnTo>
                  <a:lnTo>
                    <a:pt x="10112" y="435180"/>
                  </a:lnTo>
                  <a:lnTo>
                    <a:pt x="13668" y="431450"/>
                  </a:lnTo>
                  <a:lnTo>
                    <a:pt x="14949" y="427675"/>
                  </a:lnTo>
                  <a:lnTo>
                    <a:pt x="13868" y="424089"/>
                  </a:lnTo>
                  <a:lnTo>
                    <a:pt x="10337" y="420863"/>
                  </a:lnTo>
                  <a:lnTo>
                    <a:pt x="11294" y="418106"/>
                  </a:lnTo>
                  <a:lnTo>
                    <a:pt x="12876" y="411772"/>
                  </a:lnTo>
                  <a:lnTo>
                    <a:pt x="13666" y="409923"/>
                  </a:lnTo>
                  <a:lnTo>
                    <a:pt x="16915" y="408159"/>
                  </a:lnTo>
                  <a:lnTo>
                    <a:pt x="24242" y="407994"/>
                  </a:lnTo>
                  <a:lnTo>
                    <a:pt x="27065" y="406381"/>
                  </a:lnTo>
                  <a:lnTo>
                    <a:pt x="29567" y="401107"/>
                  </a:lnTo>
                  <a:lnTo>
                    <a:pt x="30164" y="394688"/>
                  </a:lnTo>
                  <a:lnTo>
                    <a:pt x="28499" y="388077"/>
                  </a:lnTo>
                  <a:lnTo>
                    <a:pt x="23942" y="382363"/>
                  </a:lnTo>
                  <a:lnTo>
                    <a:pt x="28003" y="377624"/>
                  </a:lnTo>
                  <a:lnTo>
                    <a:pt x="36606" y="372232"/>
                  </a:lnTo>
                  <a:lnTo>
                    <a:pt x="40508" y="366890"/>
                  </a:lnTo>
                  <a:lnTo>
                    <a:pt x="48297" y="363726"/>
                  </a:lnTo>
                  <a:lnTo>
                    <a:pt x="64241" y="360194"/>
                  </a:lnTo>
                  <a:lnTo>
                    <a:pt x="71297" y="354494"/>
                  </a:lnTo>
                  <a:lnTo>
                    <a:pt x="69964" y="349267"/>
                  </a:lnTo>
                  <a:lnTo>
                    <a:pt x="71041" y="343556"/>
                  </a:lnTo>
                  <a:lnTo>
                    <a:pt x="73762" y="338202"/>
                  </a:lnTo>
                  <a:lnTo>
                    <a:pt x="77628" y="333979"/>
                  </a:lnTo>
                  <a:lnTo>
                    <a:pt x="82724" y="331394"/>
                  </a:lnTo>
                  <a:lnTo>
                    <a:pt x="86774" y="331977"/>
                  </a:lnTo>
                  <a:lnTo>
                    <a:pt x="90829" y="333832"/>
                  </a:lnTo>
                  <a:lnTo>
                    <a:pt x="95679" y="334990"/>
                  </a:lnTo>
                  <a:lnTo>
                    <a:pt x="105462" y="333756"/>
                  </a:lnTo>
                  <a:lnTo>
                    <a:pt x="110288" y="329139"/>
                  </a:lnTo>
                  <a:lnTo>
                    <a:pt x="110116" y="324778"/>
                  </a:lnTo>
                  <a:lnTo>
                    <a:pt x="119232" y="325221"/>
                  </a:lnTo>
                  <a:lnTo>
                    <a:pt x="127425" y="321849"/>
                  </a:lnTo>
                  <a:lnTo>
                    <a:pt x="129482" y="320481"/>
                  </a:lnTo>
                  <a:lnTo>
                    <a:pt x="129805" y="319758"/>
                  </a:lnTo>
                  <a:lnTo>
                    <a:pt x="129798" y="318840"/>
                  </a:lnTo>
                  <a:lnTo>
                    <a:pt x="129566" y="317881"/>
                  </a:lnTo>
                  <a:lnTo>
                    <a:pt x="129069" y="316610"/>
                  </a:lnTo>
                  <a:lnTo>
                    <a:pt x="118331" y="297076"/>
                  </a:lnTo>
                  <a:lnTo>
                    <a:pt x="118090" y="295258"/>
                  </a:lnTo>
                  <a:lnTo>
                    <a:pt x="118214" y="294034"/>
                  </a:lnTo>
                  <a:lnTo>
                    <a:pt x="118800" y="292631"/>
                  </a:lnTo>
                  <a:lnTo>
                    <a:pt x="119879" y="291536"/>
                  </a:lnTo>
                  <a:lnTo>
                    <a:pt x="120819" y="290908"/>
                  </a:lnTo>
                  <a:lnTo>
                    <a:pt x="122347" y="290902"/>
                  </a:lnTo>
                  <a:lnTo>
                    <a:pt x="123949" y="291641"/>
                  </a:lnTo>
                  <a:lnTo>
                    <a:pt x="126536" y="294033"/>
                  </a:lnTo>
                  <a:lnTo>
                    <a:pt x="127479" y="295772"/>
                  </a:lnTo>
                  <a:lnTo>
                    <a:pt x="128033" y="297046"/>
                  </a:lnTo>
                  <a:lnTo>
                    <a:pt x="128350" y="298512"/>
                  </a:lnTo>
                  <a:lnTo>
                    <a:pt x="129126" y="299857"/>
                  </a:lnTo>
                  <a:lnTo>
                    <a:pt x="131331" y="302020"/>
                  </a:lnTo>
                  <a:lnTo>
                    <a:pt x="137200" y="305536"/>
                  </a:lnTo>
                  <a:lnTo>
                    <a:pt x="138357" y="307198"/>
                  </a:lnTo>
                  <a:lnTo>
                    <a:pt x="139115" y="308896"/>
                  </a:lnTo>
                  <a:lnTo>
                    <a:pt x="140245" y="315263"/>
                  </a:lnTo>
                  <a:lnTo>
                    <a:pt x="141554" y="316221"/>
                  </a:lnTo>
                  <a:lnTo>
                    <a:pt x="143898" y="315830"/>
                  </a:lnTo>
                  <a:lnTo>
                    <a:pt x="150037" y="313674"/>
                  </a:lnTo>
                  <a:lnTo>
                    <a:pt x="166927" y="302749"/>
                  </a:lnTo>
                  <a:lnTo>
                    <a:pt x="167840" y="301896"/>
                  </a:lnTo>
                  <a:lnTo>
                    <a:pt x="169394" y="301416"/>
                  </a:lnTo>
                  <a:lnTo>
                    <a:pt x="184311" y="299819"/>
                  </a:lnTo>
                  <a:lnTo>
                    <a:pt x="186441" y="299133"/>
                  </a:lnTo>
                  <a:lnTo>
                    <a:pt x="189072" y="297907"/>
                  </a:lnTo>
                  <a:lnTo>
                    <a:pt x="190863" y="298283"/>
                  </a:lnTo>
                  <a:lnTo>
                    <a:pt x="193861" y="299416"/>
                  </a:lnTo>
                  <a:lnTo>
                    <a:pt x="200016" y="303007"/>
                  </a:lnTo>
                  <a:lnTo>
                    <a:pt x="202234" y="305031"/>
                  </a:lnTo>
                  <a:lnTo>
                    <a:pt x="202917" y="307153"/>
                  </a:lnTo>
                  <a:lnTo>
                    <a:pt x="202094" y="308841"/>
                  </a:lnTo>
                  <a:lnTo>
                    <a:pt x="200794" y="310994"/>
                  </a:lnTo>
                  <a:lnTo>
                    <a:pt x="200263" y="312507"/>
                  </a:lnTo>
                  <a:lnTo>
                    <a:pt x="200656" y="313665"/>
                  </a:lnTo>
                  <a:lnTo>
                    <a:pt x="202671" y="314126"/>
                  </a:lnTo>
                  <a:lnTo>
                    <a:pt x="206456" y="314322"/>
                  </a:lnTo>
                  <a:lnTo>
                    <a:pt x="211799" y="312110"/>
                  </a:lnTo>
                  <a:lnTo>
                    <a:pt x="214528" y="309675"/>
                  </a:lnTo>
                  <a:lnTo>
                    <a:pt x="216929" y="308111"/>
                  </a:lnTo>
                  <a:lnTo>
                    <a:pt x="219817" y="308110"/>
                  </a:lnTo>
                  <a:lnTo>
                    <a:pt x="223586" y="310835"/>
                  </a:lnTo>
                  <a:lnTo>
                    <a:pt x="226068" y="313255"/>
                  </a:lnTo>
                  <a:lnTo>
                    <a:pt x="230368" y="319333"/>
                  </a:lnTo>
                  <a:lnTo>
                    <a:pt x="236353" y="320849"/>
                  </a:lnTo>
                  <a:lnTo>
                    <a:pt x="255669" y="315483"/>
                  </a:lnTo>
                  <a:lnTo>
                    <a:pt x="264735" y="314231"/>
                  </a:lnTo>
                  <a:lnTo>
                    <a:pt x="265725" y="313660"/>
                  </a:lnTo>
                  <a:lnTo>
                    <a:pt x="266651" y="312106"/>
                  </a:lnTo>
                  <a:lnTo>
                    <a:pt x="267212" y="309914"/>
                  </a:lnTo>
                  <a:lnTo>
                    <a:pt x="266766" y="306297"/>
                  </a:lnTo>
                  <a:lnTo>
                    <a:pt x="266348" y="304441"/>
                  </a:lnTo>
                  <a:lnTo>
                    <a:pt x="265484" y="302445"/>
                  </a:lnTo>
                  <a:lnTo>
                    <a:pt x="262410" y="297056"/>
                  </a:lnTo>
                  <a:lnTo>
                    <a:pt x="261546" y="295060"/>
                  </a:lnTo>
                  <a:lnTo>
                    <a:pt x="260819" y="292582"/>
                  </a:lnTo>
                  <a:lnTo>
                    <a:pt x="260295" y="288309"/>
                  </a:lnTo>
                  <a:lnTo>
                    <a:pt x="260109" y="282914"/>
                  </a:lnTo>
                  <a:lnTo>
                    <a:pt x="260490" y="276346"/>
                  </a:lnTo>
                  <a:lnTo>
                    <a:pt x="260336" y="274875"/>
                  </a:lnTo>
                  <a:lnTo>
                    <a:pt x="259893" y="273551"/>
                  </a:lnTo>
                  <a:lnTo>
                    <a:pt x="258875" y="272406"/>
                  </a:lnTo>
                  <a:lnTo>
                    <a:pt x="257734" y="271460"/>
                  </a:lnTo>
                  <a:lnTo>
                    <a:pt x="253051" y="269007"/>
                  </a:lnTo>
                  <a:lnTo>
                    <a:pt x="252077" y="268130"/>
                  </a:lnTo>
                  <a:lnTo>
                    <a:pt x="251564" y="267069"/>
                  </a:lnTo>
                  <a:lnTo>
                    <a:pt x="251837" y="264980"/>
                  </a:lnTo>
                  <a:lnTo>
                    <a:pt x="252824" y="262188"/>
                  </a:lnTo>
                  <a:lnTo>
                    <a:pt x="255103" y="257270"/>
                  </a:lnTo>
                  <a:lnTo>
                    <a:pt x="255609" y="253907"/>
                  </a:lnTo>
                  <a:lnTo>
                    <a:pt x="255617" y="251467"/>
                  </a:lnTo>
                  <a:lnTo>
                    <a:pt x="255249" y="249775"/>
                  </a:lnTo>
                  <a:lnTo>
                    <a:pt x="255133" y="248705"/>
                  </a:lnTo>
                  <a:lnTo>
                    <a:pt x="255287" y="247870"/>
                  </a:lnTo>
                  <a:lnTo>
                    <a:pt x="261436" y="244624"/>
                  </a:lnTo>
                  <a:lnTo>
                    <a:pt x="275524" y="239874"/>
                  </a:lnTo>
                  <a:lnTo>
                    <a:pt x="277711" y="240189"/>
                  </a:lnTo>
                  <a:lnTo>
                    <a:pt x="278184" y="242078"/>
                  </a:lnTo>
                  <a:lnTo>
                    <a:pt x="280113" y="246522"/>
                  </a:lnTo>
                  <a:lnTo>
                    <a:pt x="282146" y="250025"/>
                  </a:lnTo>
                  <a:lnTo>
                    <a:pt x="282893" y="250920"/>
                  </a:lnTo>
                  <a:lnTo>
                    <a:pt x="284240" y="252258"/>
                  </a:lnTo>
                  <a:lnTo>
                    <a:pt x="286367" y="253842"/>
                  </a:lnTo>
                  <a:lnTo>
                    <a:pt x="288749" y="254815"/>
                  </a:lnTo>
                  <a:lnTo>
                    <a:pt x="291209" y="255350"/>
                  </a:lnTo>
                  <a:lnTo>
                    <a:pt x="292637" y="255419"/>
                  </a:lnTo>
                  <a:lnTo>
                    <a:pt x="296285" y="254737"/>
                  </a:lnTo>
                  <a:lnTo>
                    <a:pt x="299030" y="251704"/>
                  </a:lnTo>
                  <a:lnTo>
                    <a:pt x="301867" y="246721"/>
                  </a:lnTo>
                  <a:lnTo>
                    <a:pt x="303258" y="235380"/>
                  </a:lnTo>
                  <a:lnTo>
                    <a:pt x="303177" y="230005"/>
                  </a:lnTo>
                  <a:lnTo>
                    <a:pt x="302799" y="226111"/>
                  </a:lnTo>
                  <a:lnTo>
                    <a:pt x="302354" y="223632"/>
                  </a:lnTo>
                  <a:lnTo>
                    <a:pt x="302146" y="220900"/>
                  </a:lnTo>
                  <a:lnTo>
                    <a:pt x="303103" y="219778"/>
                  </a:lnTo>
                  <a:lnTo>
                    <a:pt x="303809" y="219176"/>
                  </a:lnTo>
                  <a:lnTo>
                    <a:pt x="312544" y="217020"/>
                  </a:lnTo>
                  <a:lnTo>
                    <a:pt x="318394" y="210613"/>
                  </a:lnTo>
                  <a:lnTo>
                    <a:pt x="320855" y="206304"/>
                  </a:lnTo>
                  <a:lnTo>
                    <a:pt x="321548" y="204755"/>
                  </a:lnTo>
                  <a:lnTo>
                    <a:pt x="322040" y="203890"/>
                  </a:lnTo>
                  <a:lnTo>
                    <a:pt x="322703" y="202988"/>
                  </a:lnTo>
                  <a:lnTo>
                    <a:pt x="324714" y="202197"/>
                  </a:lnTo>
                  <a:lnTo>
                    <a:pt x="327967" y="201359"/>
                  </a:lnTo>
                  <a:lnTo>
                    <a:pt x="334423" y="200747"/>
                  </a:lnTo>
                  <a:lnTo>
                    <a:pt x="344639" y="197246"/>
                  </a:lnTo>
                  <a:lnTo>
                    <a:pt x="364459" y="184569"/>
                  </a:lnTo>
                  <a:lnTo>
                    <a:pt x="368068" y="183254"/>
                  </a:lnTo>
                  <a:lnTo>
                    <a:pt x="372655" y="183968"/>
                  </a:lnTo>
                  <a:lnTo>
                    <a:pt x="378377" y="187394"/>
                  </a:lnTo>
                  <a:lnTo>
                    <a:pt x="379493" y="187652"/>
                  </a:lnTo>
                  <a:lnTo>
                    <a:pt x="381365" y="187366"/>
                  </a:lnTo>
                  <a:lnTo>
                    <a:pt x="383785" y="186161"/>
                  </a:lnTo>
                  <a:lnTo>
                    <a:pt x="385660" y="183316"/>
                  </a:lnTo>
                  <a:lnTo>
                    <a:pt x="386831" y="181061"/>
                  </a:lnTo>
                  <a:lnTo>
                    <a:pt x="387783" y="178677"/>
                  </a:lnTo>
                  <a:lnTo>
                    <a:pt x="388832" y="177897"/>
                  </a:lnTo>
                  <a:lnTo>
                    <a:pt x="390188" y="177809"/>
                  </a:lnTo>
                  <a:lnTo>
                    <a:pt x="397999" y="181148"/>
                  </a:lnTo>
                  <a:lnTo>
                    <a:pt x="401988" y="180098"/>
                  </a:lnTo>
                  <a:lnTo>
                    <a:pt x="411110" y="171199"/>
                  </a:lnTo>
                  <a:lnTo>
                    <a:pt x="413736" y="170383"/>
                  </a:lnTo>
                  <a:lnTo>
                    <a:pt x="417073" y="163591"/>
                  </a:lnTo>
                  <a:lnTo>
                    <a:pt x="417584" y="162225"/>
                  </a:lnTo>
                  <a:lnTo>
                    <a:pt x="418215" y="160669"/>
                  </a:lnTo>
                  <a:lnTo>
                    <a:pt x="419032" y="160009"/>
                  </a:lnTo>
                  <a:lnTo>
                    <a:pt x="420235" y="159943"/>
                  </a:lnTo>
                  <a:lnTo>
                    <a:pt x="422450" y="160766"/>
                  </a:lnTo>
                  <a:lnTo>
                    <a:pt x="424970" y="162342"/>
                  </a:lnTo>
                  <a:lnTo>
                    <a:pt x="425670" y="163067"/>
                  </a:lnTo>
                  <a:lnTo>
                    <a:pt x="426040" y="163616"/>
                  </a:lnTo>
                  <a:lnTo>
                    <a:pt x="426608" y="164809"/>
                  </a:lnTo>
                  <a:lnTo>
                    <a:pt x="427003" y="166069"/>
                  </a:lnTo>
                  <a:lnTo>
                    <a:pt x="427316" y="167932"/>
                  </a:lnTo>
                  <a:lnTo>
                    <a:pt x="427776" y="169003"/>
                  </a:lnTo>
                  <a:lnTo>
                    <a:pt x="428480" y="169654"/>
                  </a:lnTo>
                  <a:lnTo>
                    <a:pt x="448832" y="172012"/>
                  </a:lnTo>
                  <a:lnTo>
                    <a:pt x="452958" y="171628"/>
                  </a:lnTo>
                  <a:lnTo>
                    <a:pt x="470053" y="167146"/>
                  </a:lnTo>
                  <a:lnTo>
                    <a:pt x="471542" y="166527"/>
                  </a:lnTo>
                  <a:lnTo>
                    <a:pt x="481633" y="159790"/>
                  </a:lnTo>
                  <a:lnTo>
                    <a:pt x="482239" y="158750"/>
                  </a:lnTo>
                  <a:lnTo>
                    <a:pt x="482587" y="157137"/>
                  </a:lnTo>
                  <a:lnTo>
                    <a:pt x="482563" y="153647"/>
                  </a:lnTo>
                  <a:lnTo>
                    <a:pt x="483108" y="151346"/>
                  </a:lnTo>
                  <a:lnTo>
                    <a:pt x="484055" y="148856"/>
                  </a:lnTo>
                  <a:lnTo>
                    <a:pt x="486567" y="145233"/>
                  </a:lnTo>
                  <a:lnTo>
                    <a:pt x="486848" y="142508"/>
                  </a:lnTo>
                  <a:lnTo>
                    <a:pt x="486885" y="140248"/>
                  </a:lnTo>
                  <a:lnTo>
                    <a:pt x="486692" y="138124"/>
                  </a:lnTo>
                  <a:lnTo>
                    <a:pt x="486819" y="136400"/>
                  </a:lnTo>
                  <a:lnTo>
                    <a:pt x="487507" y="132019"/>
                  </a:lnTo>
                  <a:lnTo>
                    <a:pt x="487504" y="130717"/>
                  </a:lnTo>
                  <a:lnTo>
                    <a:pt x="486989" y="129587"/>
                  </a:lnTo>
                  <a:lnTo>
                    <a:pt x="486294" y="128715"/>
                  </a:lnTo>
                  <a:lnTo>
                    <a:pt x="486052" y="127772"/>
                  </a:lnTo>
                  <a:lnTo>
                    <a:pt x="488634" y="125128"/>
                  </a:lnTo>
                  <a:lnTo>
                    <a:pt x="497492" y="122890"/>
                  </a:lnTo>
                  <a:lnTo>
                    <a:pt x="511037" y="124612"/>
                  </a:lnTo>
                  <a:lnTo>
                    <a:pt x="541682" y="117351"/>
                  </a:lnTo>
                  <a:lnTo>
                    <a:pt x="553122" y="111055"/>
                  </a:lnTo>
                  <a:lnTo>
                    <a:pt x="556256" y="109904"/>
                  </a:lnTo>
                  <a:lnTo>
                    <a:pt x="558177" y="109595"/>
                  </a:lnTo>
                  <a:lnTo>
                    <a:pt x="559748" y="109627"/>
                  </a:lnTo>
                  <a:lnTo>
                    <a:pt x="566220" y="111179"/>
                  </a:lnTo>
                  <a:lnTo>
                    <a:pt x="567602" y="110285"/>
                  </a:lnTo>
                  <a:lnTo>
                    <a:pt x="568733" y="108614"/>
                  </a:lnTo>
                  <a:lnTo>
                    <a:pt x="570472" y="104244"/>
                  </a:lnTo>
                  <a:lnTo>
                    <a:pt x="571615" y="102247"/>
                  </a:lnTo>
                  <a:lnTo>
                    <a:pt x="573303" y="100654"/>
                  </a:lnTo>
                  <a:lnTo>
                    <a:pt x="576739" y="98879"/>
                  </a:lnTo>
                  <a:lnTo>
                    <a:pt x="588467" y="94931"/>
                  </a:lnTo>
                  <a:lnTo>
                    <a:pt x="589557" y="94291"/>
                  </a:lnTo>
                  <a:lnTo>
                    <a:pt x="590672" y="92988"/>
                  </a:lnTo>
                  <a:lnTo>
                    <a:pt x="594144" y="87189"/>
                  </a:lnTo>
                  <a:lnTo>
                    <a:pt x="595418" y="86112"/>
                  </a:lnTo>
                  <a:lnTo>
                    <a:pt x="596271" y="85819"/>
                  </a:lnTo>
                  <a:lnTo>
                    <a:pt x="596642" y="86394"/>
                  </a:lnTo>
                  <a:lnTo>
                    <a:pt x="597273" y="87514"/>
                  </a:lnTo>
                  <a:lnTo>
                    <a:pt x="597811" y="88125"/>
                  </a:lnTo>
                  <a:lnTo>
                    <a:pt x="598633" y="88658"/>
                  </a:lnTo>
                  <a:lnTo>
                    <a:pt x="599693" y="88816"/>
                  </a:lnTo>
                  <a:lnTo>
                    <a:pt x="600596" y="88657"/>
                  </a:lnTo>
                  <a:lnTo>
                    <a:pt x="601338" y="88316"/>
                  </a:lnTo>
                  <a:lnTo>
                    <a:pt x="602095" y="87573"/>
                  </a:lnTo>
                  <a:lnTo>
                    <a:pt x="602519" y="86746"/>
                  </a:lnTo>
                  <a:lnTo>
                    <a:pt x="603200" y="84999"/>
                  </a:lnTo>
                  <a:lnTo>
                    <a:pt x="603427" y="83409"/>
                  </a:lnTo>
                  <a:lnTo>
                    <a:pt x="603552" y="81564"/>
                  </a:lnTo>
                  <a:lnTo>
                    <a:pt x="603362" y="79119"/>
                  </a:lnTo>
                  <a:lnTo>
                    <a:pt x="601757" y="75552"/>
                  </a:lnTo>
                  <a:lnTo>
                    <a:pt x="595405" y="68483"/>
                  </a:lnTo>
                  <a:lnTo>
                    <a:pt x="609163" y="60730"/>
                  </a:lnTo>
                  <a:lnTo>
                    <a:pt x="611305" y="58872"/>
                  </a:lnTo>
                  <a:lnTo>
                    <a:pt x="617212" y="52110"/>
                  </a:lnTo>
                  <a:lnTo>
                    <a:pt x="618644" y="51245"/>
                  </a:lnTo>
                  <a:lnTo>
                    <a:pt x="619547" y="51071"/>
                  </a:lnTo>
                  <a:lnTo>
                    <a:pt x="627617" y="54560"/>
                  </a:lnTo>
                  <a:lnTo>
                    <a:pt x="628342" y="54676"/>
                  </a:lnTo>
                  <a:lnTo>
                    <a:pt x="629186" y="54558"/>
                  </a:lnTo>
                  <a:lnTo>
                    <a:pt x="630197" y="52953"/>
                  </a:lnTo>
                  <a:lnTo>
                    <a:pt x="630628" y="50322"/>
                  </a:lnTo>
                  <a:lnTo>
                    <a:pt x="630573" y="44078"/>
                  </a:lnTo>
                  <a:lnTo>
                    <a:pt x="629887" y="41392"/>
                  </a:lnTo>
                  <a:lnTo>
                    <a:pt x="629113" y="39560"/>
                  </a:lnTo>
                  <a:lnTo>
                    <a:pt x="628032" y="38484"/>
                  </a:lnTo>
                  <a:lnTo>
                    <a:pt x="627360" y="36953"/>
                  </a:lnTo>
                  <a:lnTo>
                    <a:pt x="626852" y="35027"/>
                  </a:lnTo>
                  <a:lnTo>
                    <a:pt x="626450" y="32217"/>
                  </a:lnTo>
                  <a:lnTo>
                    <a:pt x="625622" y="18048"/>
                  </a:lnTo>
                  <a:lnTo>
                    <a:pt x="626317" y="14318"/>
                  </a:lnTo>
                  <a:lnTo>
                    <a:pt x="627085" y="11654"/>
                  </a:lnTo>
                  <a:lnTo>
                    <a:pt x="638665" y="1221"/>
                  </a:lnTo>
                  <a:lnTo>
                    <a:pt x="643405" y="0"/>
                  </a:lnTo>
                  <a:lnTo>
                    <a:pt x="664102" y="6589"/>
                  </a:lnTo>
                  <a:lnTo>
                    <a:pt x="662644" y="14701"/>
                  </a:lnTo>
                  <a:lnTo>
                    <a:pt x="660898" y="19816"/>
                  </a:lnTo>
                  <a:lnTo>
                    <a:pt x="659810" y="22142"/>
                  </a:lnTo>
                  <a:lnTo>
                    <a:pt x="658881" y="24668"/>
                  </a:lnTo>
                  <a:lnTo>
                    <a:pt x="658157" y="27762"/>
                  </a:lnTo>
                  <a:lnTo>
                    <a:pt x="657870" y="29557"/>
                  </a:lnTo>
                  <a:lnTo>
                    <a:pt x="658367" y="31350"/>
                  </a:lnTo>
                  <a:lnTo>
                    <a:pt x="659655" y="32932"/>
                  </a:lnTo>
                  <a:lnTo>
                    <a:pt x="662939" y="35058"/>
                  </a:lnTo>
                  <a:lnTo>
                    <a:pt x="672349" y="38669"/>
                  </a:lnTo>
                  <a:lnTo>
                    <a:pt x="675115" y="41263"/>
                  </a:lnTo>
                  <a:lnTo>
                    <a:pt x="685658" y="53885"/>
                  </a:lnTo>
                  <a:lnTo>
                    <a:pt x="689367" y="57382"/>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19" name="ee4p_SL_1_62635">
              <a:extLst>
                <a:ext uri="{FF2B5EF4-FFF2-40B4-BE49-F238E27FC236}">
                  <a16:creationId xmlns:a16="http://schemas.microsoft.com/office/drawing/2014/main" id="{34ADFD81-FB9A-4891-BB23-ECD20410F982}"/>
                </a:ext>
              </a:extLst>
            </p:cNvPr>
            <p:cNvSpPr>
              <a:spLocks noChangeAspect="1"/>
            </p:cNvSpPr>
            <p:nvPr>
              <p:custDataLst>
                <p:tags r:id="rId11"/>
              </p:custDataLst>
            </p:nvPr>
          </p:nvSpPr>
          <p:spPr>
            <a:xfrm>
              <a:off x="1145623" y="3798392"/>
              <a:ext cx="408243" cy="295649"/>
            </a:xfrm>
            <a:custGeom>
              <a:avLst/>
              <a:gdLst/>
              <a:ahLst/>
              <a:cxnLst/>
              <a:rect l="0" t="0" r="0" b="0"/>
              <a:pathLst>
                <a:path w="385905" h="304330">
                  <a:moveTo>
                    <a:pt x="327080" y="41448"/>
                  </a:moveTo>
                  <a:lnTo>
                    <a:pt x="334096" y="40243"/>
                  </a:lnTo>
                  <a:lnTo>
                    <a:pt x="337595" y="39152"/>
                  </a:lnTo>
                  <a:lnTo>
                    <a:pt x="340928" y="37018"/>
                  </a:lnTo>
                  <a:lnTo>
                    <a:pt x="343200" y="35015"/>
                  </a:lnTo>
                  <a:lnTo>
                    <a:pt x="345386" y="33674"/>
                  </a:lnTo>
                  <a:lnTo>
                    <a:pt x="346518" y="34123"/>
                  </a:lnTo>
                  <a:lnTo>
                    <a:pt x="347468" y="34783"/>
                  </a:lnTo>
                  <a:lnTo>
                    <a:pt x="347162" y="43379"/>
                  </a:lnTo>
                  <a:lnTo>
                    <a:pt x="349094" y="50770"/>
                  </a:lnTo>
                  <a:lnTo>
                    <a:pt x="352997" y="59278"/>
                  </a:lnTo>
                  <a:lnTo>
                    <a:pt x="353294" y="64525"/>
                  </a:lnTo>
                  <a:lnTo>
                    <a:pt x="352975" y="72115"/>
                  </a:lnTo>
                  <a:lnTo>
                    <a:pt x="353320" y="74881"/>
                  </a:lnTo>
                  <a:lnTo>
                    <a:pt x="354057" y="76539"/>
                  </a:lnTo>
                  <a:lnTo>
                    <a:pt x="355545" y="76779"/>
                  </a:lnTo>
                  <a:lnTo>
                    <a:pt x="357023" y="77257"/>
                  </a:lnTo>
                  <a:lnTo>
                    <a:pt x="357754" y="77700"/>
                  </a:lnTo>
                  <a:lnTo>
                    <a:pt x="358222" y="78903"/>
                  </a:lnTo>
                  <a:lnTo>
                    <a:pt x="358491" y="80734"/>
                  </a:lnTo>
                  <a:lnTo>
                    <a:pt x="358670" y="84751"/>
                  </a:lnTo>
                  <a:lnTo>
                    <a:pt x="358323" y="87516"/>
                  </a:lnTo>
                  <a:lnTo>
                    <a:pt x="357092" y="89387"/>
                  </a:lnTo>
                  <a:lnTo>
                    <a:pt x="353216" y="91086"/>
                  </a:lnTo>
                  <a:lnTo>
                    <a:pt x="350316" y="92855"/>
                  </a:lnTo>
                  <a:lnTo>
                    <a:pt x="347095" y="95411"/>
                  </a:lnTo>
                  <a:lnTo>
                    <a:pt x="339505" y="104403"/>
                  </a:lnTo>
                  <a:lnTo>
                    <a:pt x="337574" y="105947"/>
                  </a:lnTo>
                  <a:lnTo>
                    <a:pt x="336118" y="106268"/>
                  </a:lnTo>
                  <a:lnTo>
                    <a:pt x="334215" y="108969"/>
                  </a:lnTo>
                  <a:lnTo>
                    <a:pt x="336150" y="117719"/>
                  </a:lnTo>
                  <a:lnTo>
                    <a:pt x="344644" y="128882"/>
                  </a:lnTo>
                  <a:lnTo>
                    <a:pt x="350658" y="136888"/>
                  </a:lnTo>
                  <a:lnTo>
                    <a:pt x="351419" y="139405"/>
                  </a:lnTo>
                  <a:lnTo>
                    <a:pt x="351111" y="139864"/>
                  </a:lnTo>
                  <a:lnTo>
                    <a:pt x="350917" y="140360"/>
                  </a:lnTo>
                  <a:lnTo>
                    <a:pt x="350487" y="140962"/>
                  </a:lnTo>
                  <a:lnTo>
                    <a:pt x="349675" y="142436"/>
                  </a:lnTo>
                  <a:lnTo>
                    <a:pt x="353212" y="144864"/>
                  </a:lnTo>
                  <a:lnTo>
                    <a:pt x="371669" y="148807"/>
                  </a:lnTo>
                  <a:lnTo>
                    <a:pt x="380546" y="152577"/>
                  </a:lnTo>
                  <a:lnTo>
                    <a:pt x="384094" y="154838"/>
                  </a:lnTo>
                  <a:lnTo>
                    <a:pt x="385904" y="160044"/>
                  </a:lnTo>
                  <a:lnTo>
                    <a:pt x="383609" y="163884"/>
                  </a:lnTo>
                  <a:lnTo>
                    <a:pt x="383328" y="165115"/>
                  </a:lnTo>
                  <a:lnTo>
                    <a:pt x="382958" y="167110"/>
                  </a:lnTo>
                  <a:lnTo>
                    <a:pt x="384128" y="169615"/>
                  </a:lnTo>
                  <a:lnTo>
                    <a:pt x="384451" y="171609"/>
                  </a:lnTo>
                  <a:lnTo>
                    <a:pt x="384138" y="173637"/>
                  </a:lnTo>
                  <a:lnTo>
                    <a:pt x="382209" y="176988"/>
                  </a:lnTo>
                  <a:lnTo>
                    <a:pt x="380743" y="178882"/>
                  </a:lnTo>
                  <a:lnTo>
                    <a:pt x="379119" y="180410"/>
                  </a:lnTo>
                  <a:lnTo>
                    <a:pt x="374695" y="183465"/>
                  </a:lnTo>
                  <a:lnTo>
                    <a:pt x="372885" y="185283"/>
                  </a:lnTo>
                  <a:lnTo>
                    <a:pt x="372181" y="186941"/>
                  </a:lnTo>
                  <a:lnTo>
                    <a:pt x="371000" y="193148"/>
                  </a:lnTo>
                  <a:lnTo>
                    <a:pt x="370327" y="195456"/>
                  </a:lnTo>
                  <a:lnTo>
                    <a:pt x="369101" y="197121"/>
                  </a:lnTo>
                  <a:lnTo>
                    <a:pt x="366471" y="199140"/>
                  </a:lnTo>
                  <a:lnTo>
                    <a:pt x="365380" y="200337"/>
                  </a:lnTo>
                  <a:lnTo>
                    <a:pt x="364333" y="201861"/>
                  </a:lnTo>
                  <a:lnTo>
                    <a:pt x="363682" y="203609"/>
                  </a:lnTo>
                  <a:lnTo>
                    <a:pt x="363188" y="205748"/>
                  </a:lnTo>
                  <a:lnTo>
                    <a:pt x="362494" y="209948"/>
                  </a:lnTo>
                  <a:lnTo>
                    <a:pt x="361041" y="214265"/>
                  </a:lnTo>
                  <a:lnTo>
                    <a:pt x="358379" y="218411"/>
                  </a:lnTo>
                  <a:lnTo>
                    <a:pt x="357343" y="219640"/>
                  </a:lnTo>
                  <a:lnTo>
                    <a:pt x="356555" y="220481"/>
                  </a:lnTo>
                  <a:lnTo>
                    <a:pt x="355836" y="221055"/>
                  </a:lnTo>
                  <a:lnTo>
                    <a:pt x="355007" y="221494"/>
                  </a:lnTo>
                  <a:lnTo>
                    <a:pt x="354008" y="221836"/>
                  </a:lnTo>
                  <a:lnTo>
                    <a:pt x="352303" y="221972"/>
                  </a:lnTo>
                  <a:lnTo>
                    <a:pt x="351728" y="221888"/>
                  </a:lnTo>
                  <a:lnTo>
                    <a:pt x="351384" y="221784"/>
                  </a:lnTo>
                  <a:lnTo>
                    <a:pt x="351042" y="221652"/>
                  </a:lnTo>
                  <a:lnTo>
                    <a:pt x="350470" y="221479"/>
                  </a:lnTo>
                  <a:lnTo>
                    <a:pt x="349607" y="221355"/>
                  </a:lnTo>
                  <a:lnTo>
                    <a:pt x="348266" y="221565"/>
                  </a:lnTo>
                  <a:lnTo>
                    <a:pt x="347970" y="221714"/>
                  </a:lnTo>
                  <a:lnTo>
                    <a:pt x="347349" y="222707"/>
                  </a:lnTo>
                  <a:lnTo>
                    <a:pt x="344897" y="227306"/>
                  </a:lnTo>
                  <a:lnTo>
                    <a:pt x="344207" y="229941"/>
                  </a:lnTo>
                  <a:lnTo>
                    <a:pt x="344209" y="232662"/>
                  </a:lnTo>
                  <a:lnTo>
                    <a:pt x="345289" y="237293"/>
                  </a:lnTo>
                  <a:lnTo>
                    <a:pt x="345903" y="240632"/>
                  </a:lnTo>
                  <a:lnTo>
                    <a:pt x="346249" y="246221"/>
                  </a:lnTo>
                  <a:lnTo>
                    <a:pt x="346488" y="247430"/>
                  </a:lnTo>
                  <a:lnTo>
                    <a:pt x="359151" y="262710"/>
                  </a:lnTo>
                  <a:lnTo>
                    <a:pt x="365964" y="269133"/>
                  </a:lnTo>
                  <a:lnTo>
                    <a:pt x="373463" y="269238"/>
                  </a:lnTo>
                  <a:lnTo>
                    <a:pt x="374179" y="270658"/>
                  </a:lnTo>
                  <a:lnTo>
                    <a:pt x="374308" y="270914"/>
                  </a:lnTo>
                  <a:lnTo>
                    <a:pt x="372779" y="271310"/>
                  </a:lnTo>
                  <a:lnTo>
                    <a:pt x="366416" y="274593"/>
                  </a:lnTo>
                  <a:lnTo>
                    <a:pt x="364561" y="277356"/>
                  </a:lnTo>
                  <a:lnTo>
                    <a:pt x="361515" y="285539"/>
                  </a:lnTo>
                  <a:lnTo>
                    <a:pt x="359492" y="288621"/>
                  </a:lnTo>
                  <a:lnTo>
                    <a:pt x="356616" y="289829"/>
                  </a:lnTo>
                  <a:lnTo>
                    <a:pt x="348925" y="290481"/>
                  </a:lnTo>
                  <a:lnTo>
                    <a:pt x="345553" y="291494"/>
                  </a:lnTo>
                  <a:lnTo>
                    <a:pt x="343076" y="294257"/>
                  </a:lnTo>
                  <a:lnTo>
                    <a:pt x="338795" y="302150"/>
                  </a:lnTo>
                  <a:lnTo>
                    <a:pt x="336496" y="304329"/>
                  </a:lnTo>
                  <a:lnTo>
                    <a:pt x="334153" y="303875"/>
                  </a:lnTo>
                  <a:lnTo>
                    <a:pt x="324302" y="298718"/>
                  </a:lnTo>
                  <a:lnTo>
                    <a:pt x="292079" y="297013"/>
                  </a:lnTo>
                  <a:lnTo>
                    <a:pt x="286292" y="294744"/>
                  </a:lnTo>
                  <a:lnTo>
                    <a:pt x="280553" y="291411"/>
                  </a:lnTo>
                  <a:lnTo>
                    <a:pt x="266720" y="280345"/>
                  </a:lnTo>
                  <a:lnTo>
                    <a:pt x="264685" y="279987"/>
                  </a:lnTo>
                  <a:lnTo>
                    <a:pt x="261135" y="283197"/>
                  </a:lnTo>
                  <a:lnTo>
                    <a:pt x="261302" y="286371"/>
                  </a:lnTo>
                  <a:lnTo>
                    <a:pt x="262366" y="289407"/>
                  </a:lnTo>
                  <a:lnTo>
                    <a:pt x="261658" y="292273"/>
                  </a:lnTo>
                  <a:lnTo>
                    <a:pt x="249852" y="299013"/>
                  </a:lnTo>
                  <a:lnTo>
                    <a:pt x="241915" y="292139"/>
                  </a:lnTo>
                  <a:lnTo>
                    <a:pt x="238302" y="276261"/>
                  </a:lnTo>
                  <a:lnTo>
                    <a:pt x="239416" y="256106"/>
                  </a:lnTo>
                  <a:lnTo>
                    <a:pt x="231368" y="255318"/>
                  </a:lnTo>
                  <a:lnTo>
                    <a:pt x="208678" y="240995"/>
                  </a:lnTo>
                  <a:lnTo>
                    <a:pt x="204580" y="240180"/>
                  </a:lnTo>
                  <a:lnTo>
                    <a:pt x="193652" y="240723"/>
                  </a:lnTo>
                  <a:lnTo>
                    <a:pt x="178240" y="236397"/>
                  </a:lnTo>
                  <a:lnTo>
                    <a:pt x="174456" y="237130"/>
                  </a:lnTo>
                  <a:lnTo>
                    <a:pt x="171914" y="244965"/>
                  </a:lnTo>
                  <a:lnTo>
                    <a:pt x="174287" y="254345"/>
                  </a:lnTo>
                  <a:lnTo>
                    <a:pt x="175260" y="263889"/>
                  </a:lnTo>
                  <a:lnTo>
                    <a:pt x="168400" y="272165"/>
                  </a:lnTo>
                  <a:lnTo>
                    <a:pt x="163598" y="273025"/>
                  </a:lnTo>
                  <a:lnTo>
                    <a:pt x="149303" y="266905"/>
                  </a:lnTo>
                  <a:lnTo>
                    <a:pt x="132671" y="265929"/>
                  </a:lnTo>
                  <a:lnTo>
                    <a:pt x="128363" y="263819"/>
                  </a:lnTo>
                  <a:lnTo>
                    <a:pt x="123975" y="255576"/>
                  </a:lnTo>
                  <a:lnTo>
                    <a:pt x="125365" y="248634"/>
                  </a:lnTo>
                  <a:lnTo>
                    <a:pt x="127614" y="241497"/>
                  </a:lnTo>
                  <a:lnTo>
                    <a:pt x="125713" y="232316"/>
                  </a:lnTo>
                  <a:lnTo>
                    <a:pt x="124207" y="232270"/>
                  </a:lnTo>
                  <a:lnTo>
                    <a:pt x="119029" y="235322"/>
                  </a:lnTo>
                  <a:lnTo>
                    <a:pt x="117362" y="235414"/>
                  </a:lnTo>
                  <a:lnTo>
                    <a:pt x="116461" y="233326"/>
                  </a:lnTo>
                  <a:lnTo>
                    <a:pt x="115954" y="228802"/>
                  </a:lnTo>
                  <a:lnTo>
                    <a:pt x="115593" y="227513"/>
                  </a:lnTo>
                  <a:lnTo>
                    <a:pt x="114518" y="225062"/>
                  </a:lnTo>
                  <a:lnTo>
                    <a:pt x="112121" y="214314"/>
                  </a:lnTo>
                  <a:lnTo>
                    <a:pt x="110625" y="212581"/>
                  </a:lnTo>
                  <a:lnTo>
                    <a:pt x="105555" y="210456"/>
                  </a:lnTo>
                  <a:lnTo>
                    <a:pt x="103631" y="208789"/>
                  </a:lnTo>
                  <a:lnTo>
                    <a:pt x="103324" y="206466"/>
                  </a:lnTo>
                  <a:lnTo>
                    <a:pt x="104387" y="200719"/>
                  </a:lnTo>
                  <a:lnTo>
                    <a:pt x="103932" y="198270"/>
                  </a:lnTo>
                  <a:lnTo>
                    <a:pt x="80385" y="173019"/>
                  </a:lnTo>
                  <a:lnTo>
                    <a:pt x="74544" y="165105"/>
                  </a:lnTo>
                  <a:lnTo>
                    <a:pt x="72543" y="158341"/>
                  </a:lnTo>
                  <a:lnTo>
                    <a:pt x="74851" y="153223"/>
                  </a:lnTo>
                  <a:lnTo>
                    <a:pt x="81482" y="153245"/>
                  </a:lnTo>
                  <a:lnTo>
                    <a:pt x="83334" y="148725"/>
                  </a:lnTo>
                  <a:lnTo>
                    <a:pt x="82242" y="145236"/>
                  </a:lnTo>
                  <a:lnTo>
                    <a:pt x="65180" y="125040"/>
                  </a:lnTo>
                  <a:lnTo>
                    <a:pt x="62806" y="121097"/>
                  </a:lnTo>
                  <a:lnTo>
                    <a:pt x="63548" y="120898"/>
                  </a:lnTo>
                  <a:lnTo>
                    <a:pt x="63638" y="117707"/>
                  </a:lnTo>
                  <a:lnTo>
                    <a:pt x="62887" y="112932"/>
                  </a:lnTo>
                  <a:lnTo>
                    <a:pt x="60832" y="108058"/>
                  </a:lnTo>
                  <a:lnTo>
                    <a:pt x="54785" y="101551"/>
                  </a:lnTo>
                  <a:lnTo>
                    <a:pt x="21627" y="82621"/>
                  </a:lnTo>
                  <a:lnTo>
                    <a:pt x="17562" y="81689"/>
                  </a:lnTo>
                  <a:lnTo>
                    <a:pt x="14468" y="82704"/>
                  </a:lnTo>
                  <a:lnTo>
                    <a:pt x="7146" y="87185"/>
                  </a:lnTo>
                  <a:lnTo>
                    <a:pt x="3154" y="87734"/>
                  </a:lnTo>
                  <a:lnTo>
                    <a:pt x="0" y="87223"/>
                  </a:lnTo>
                  <a:lnTo>
                    <a:pt x="257" y="83015"/>
                  </a:lnTo>
                  <a:lnTo>
                    <a:pt x="53" y="65657"/>
                  </a:lnTo>
                  <a:lnTo>
                    <a:pt x="3482" y="47349"/>
                  </a:lnTo>
                  <a:lnTo>
                    <a:pt x="6349" y="47149"/>
                  </a:lnTo>
                  <a:lnTo>
                    <a:pt x="56059" y="45321"/>
                  </a:lnTo>
                  <a:lnTo>
                    <a:pt x="98622" y="49633"/>
                  </a:lnTo>
                  <a:lnTo>
                    <a:pt x="123155" y="39916"/>
                  </a:lnTo>
                  <a:lnTo>
                    <a:pt x="131902" y="41189"/>
                  </a:lnTo>
                  <a:lnTo>
                    <a:pt x="133305" y="41170"/>
                  </a:lnTo>
                  <a:lnTo>
                    <a:pt x="138940" y="40183"/>
                  </a:lnTo>
                  <a:lnTo>
                    <a:pt x="194760" y="17639"/>
                  </a:lnTo>
                  <a:lnTo>
                    <a:pt x="224027" y="342"/>
                  </a:lnTo>
                  <a:lnTo>
                    <a:pt x="226170" y="0"/>
                  </a:lnTo>
                  <a:lnTo>
                    <a:pt x="228624" y="382"/>
                  </a:lnTo>
                  <a:lnTo>
                    <a:pt x="233454" y="2829"/>
                  </a:lnTo>
                  <a:lnTo>
                    <a:pt x="236651" y="5790"/>
                  </a:lnTo>
                  <a:lnTo>
                    <a:pt x="239448" y="5401"/>
                  </a:lnTo>
                  <a:lnTo>
                    <a:pt x="247167" y="96"/>
                  </a:lnTo>
                  <a:lnTo>
                    <a:pt x="269334" y="13695"/>
                  </a:lnTo>
                  <a:lnTo>
                    <a:pt x="271104" y="15254"/>
                  </a:lnTo>
                  <a:lnTo>
                    <a:pt x="273593" y="16167"/>
                  </a:lnTo>
                  <a:lnTo>
                    <a:pt x="296073" y="18053"/>
                  </a:lnTo>
                  <a:lnTo>
                    <a:pt x="297939" y="18774"/>
                  </a:lnTo>
                  <a:lnTo>
                    <a:pt x="305592" y="27014"/>
                  </a:lnTo>
                  <a:lnTo>
                    <a:pt x="318892" y="37362"/>
                  </a:lnTo>
                  <a:lnTo>
                    <a:pt x="319935" y="38976"/>
                  </a:lnTo>
                  <a:lnTo>
                    <a:pt x="320866" y="40082"/>
                  </a:lnTo>
                  <a:lnTo>
                    <a:pt x="323136" y="40802"/>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20" name="ee4p_BY_1_62635">
              <a:extLst>
                <a:ext uri="{FF2B5EF4-FFF2-40B4-BE49-F238E27FC236}">
                  <a16:creationId xmlns:a16="http://schemas.microsoft.com/office/drawing/2014/main" id="{9AD20573-9D45-4041-BB83-4D1BC75A5F82}"/>
                </a:ext>
              </a:extLst>
            </p:cNvPr>
            <p:cNvSpPr>
              <a:spLocks noChangeAspect="1"/>
            </p:cNvSpPr>
            <p:nvPr>
              <p:custDataLst>
                <p:tags r:id="rId12"/>
              </p:custDataLst>
            </p:nvPr>
          </p:nvSpPr>
          <p:spPr>
            <a:xfrm>
              <a:off x="2186717" y="3308476"/>
              <a:ext cx="1916765" cy="1828450"/>
            </a:xfrm>
            <a:custGeom>
              <a:avLst/>
              <a:gdLst/>
              <a:ahLst/>
              <a:cxnLst/>
              <a:rect l="0" t="0" r="0" b="0"/>
              <a:pathLst>
                <a:path w="1811883" h="1882138">
                  <a:moveTo>
                    <a:pt x="428067" y="9727"/>
                  </a:moveTo>
                  <a:lnTo>
                    <a:pt x="445895" y="7917"/>
                  </a:lnTo>
                  <a:lnTo>
                    <a:pt x="449104" y="8491"/>
                  </a:lnTo>
                  <a:lnTo>
                    <a:pt x="451073" y="9546"/>
                  </a:lnTo>
                  <a:lnTo>
                    <a:pt x="451970" y="10893"/>
                  </a:lnTo>
                  <a:lnTo>
                    <a:pt x="453205" y="12287"/>
                  </a:lnTo>
                  <a:lnTo>
                    <a:pt x="455398" y="13919"/>
                  </a:lnTo>
                  <a:lnTo>
                    <a:pt x="456690" y="15341"/>
                  </a:lnTo>
                  <a:lnTo>
                    <a:pt x="457531" y="16792"/>
                  </a:lnTo>
                  <a:lnTo>
                    <a:pt x="458085" y="19954"/>
                  </a:lnTo>
                  <a:lnTo>
                    <a:pt x="459652" y="24067"/>
                  </a:lnTo>
                  <a:lnTo>
                    <a:pt x="460282" y="27143"/>
                  </a:lnTo>
                  <a:lnTo>
                    <a:pt x="461517" y="28861"/>
                  </a:lnTo>
                  <a:lnTo>
                    <a:pt x="463882" y="30301"/>
                  </a:lnTo>
                  <a:lnTo>
                    <a:pt x="493204" y="40515"/>
                  </a:lnTo>
                  <a:lnTo>
                    <a:pt x="496416" y="42381"/>
                  </a:lnTo>
                  <a:lnTo>
                    <a:pt x="498275" y="44261"/>
                  </a:lnTo>
                  <a:lnTo>
                    <a:pt x="498611" y="45724"/>
                  </a:lnTo>
                  <a:lnTo>
                    <a:pt x="499848" y="48799"/>
                  </a:lnTo>
                  <a:lnTo>
                    <a:pt x="500128" y="50100"/>
                  </a:lnTo>
                  <a:lnTo>
                    <a:pt x="500183" y="51697"/>
                  </a:lnTo>
                  <a:lnTo>
                    <a:pt x="499952" y="55213"/>
                  </a:lnTo>
                  <a:lnTo>
                    <a:pt x="499950" y="56808"/>
                  </a:lnTo>
                  <a:lnTo>
                    <a:pt x="500400" y="58375"/>
                  </a:lnTo>
                  <a:lnTo>
                    <a:pt x="501320" y="59735"/>
                  </a:lnTo>
                  <a:lnTo>
                    <a:pt x="506452" y="63908"/>
                  </a:lnTo>
                  <a:lnTo>
                    <a:pt x="508256" y="66009"/>
                  </a:lnTo>
                  <a:lnTo>
                    <a:pt x="509891" y="68257"/>
                  </a:lnTo>
                  <a:lnTo>
                    <a:pt x="511357" y="70683"/>
                  </a:lnTo>
                  <a:lnTo>
                    <a:pt x="512880" y="72427"/>
                  </a:lnTo>
                  <a:lnTo>
                    <a:pt x="522552" y="80250"/>
                  </a:lnTo>
                  <a:lnTo>
                    <a:pt x="523455" y="82216"/>
                  </a:lnTo>
                  <a:lnTo>
                    <a:pt x="523058" y="83545"/>
                  </a:lnTo>
                  <a:lnTo>
                    <a:pt x="522210" y="84639"/>
                  </a:lnTo>
                  <a:lnTo>
                    <a:pt x="520326" y="86676"/>
                  </a:lnTo>
                  <a:lnTo>
                    <a:pt x="519930" y="88390"/>
                  </a:lnTo>
                  <a:lnTo>
                    <a:pt x="520097" y="90384"/>
                  </a:lnTo>
                  <a:lnTo>
                    <a:pt x="521810" y="93623"/>
                  </a:lnTo>
                  <a:lnTo>
                    <a:pt x="523166" y="94834"/>
                  </a:lnTo>
                  <a:lnTo>
                    <a:pt x="524748" y="95692"/>
                  </a:lnTo>
                  <a:lnTo>
                    <a:pt x="531756" y="96375"/>
                  </a:lnTo>
                  <a:lnTo>
                    <a:pt x="535034" y="95902"/>
                  </a:lnTo>
                  <a:lnTo>
                    <a:pt x="538313" y="94512"/>
                  </a:lnTo>
                  <a:lnTo>
                    <a:pt x="540800" y="93862"/>
                  </a:lnTo>
                  <a:lnTo>
                    <a:pt x="541704" y="94837"/>
                  </a:lnTo>
                  <a:lnTo>
                    <a:pt x="542232" y="96270"/>
                  </a:lnTo>
                  <a:lnTo>
                    <a:pt x="542571" y="97821"/>
                  </a:lnTo>
                  <a:lnTo>
                    <a:pt x="543759" y="100452"/>
                  </a:lnTo>
                  <a:lnTo>
                    <a:pt x="545003" y="102314"/>
                  </a:lnTo>
                  <a:lnTo>
                    <a:pt x="546870" y="104617"/>
                  </a:lnTo>
                  <a:lnTo>
                    <a:pt x="556658" y="112946"/>
                  </a:lnTo>
                  <a:lnTo>
                    <a:pt x="557507" y="114585"/>
                  </a:lnTo>
                  <a:lnTo>
                    <a:pt x="557791" y="116315"/>
                  </a:lnTo>
                  <a:lnTo>
                    <a:pt x="557623" y="118353"/>
                  </a:lnTo>
                  <a:lnTo>
                    <a:pt x="558246" y="119401"/>
                  </a:lnTo>
                  <a:lnTo>
                    <a:pt x="559152" y="119948"/>
                  </a:lnTo>
                  <a:lnTo>
                    <a:pt x="563980" y="120269"/>
                  </a:lnTo>
                  <a:lnTo>
                    <a:pt x="567035" y="120885"/>
                  </a:lnTo>
                  <a:lnTo>
                    <a:pt x="568789" y="120678"/>
                  </a:lnTo>
                  <a:lnTo>
                    <a:pt x="569919" y="119878"/>
                  </a:lnTo>
                  <a:lnTo>
                    <a:pt x="572292" y="117746"/>
                  </a:lnTo>
                  <a:lnTo>
                    <a:pt x="578343" y="116910"/>
                  </a:lnTo>
                  <a:lnTo>
                    <a:pt x="583189" y="127660"/>
                  </a:lnTo>
                  <a:lnTo>
                    <a:pt x="586364" y="131260"/>
                  </a:lnTo>
                  <a:lnTo>
                    <a:pt x="591407" y="134012"/>
                  </a:lnTo>
                  <a:lnTo>
                    <a:pt x="592599" y="135650"/>
                  </a:lnTo>
                  <a:lnTo>
                    <a:pt x="592999" y="137423"/>
                  </a:lnTo>
                  <a:lnTo>
                    <a:pt x="593175" y="140289"/>
                  </a:lnTo>
                  <a:lnTo>
                    <a:pt x="593693" y="144043"/>
                  </a:lnTo>
                  <a:lnTo>
                    <a:pt x="595463" y="151131"/>
                  </a:lnTo>
                  <a:lnTo>
                    <a:pt x="595867" y="154675"/>
                  </a:lnTo>
                  <a:lnTo>
                    <a:pt x="595817" y="157483"/>
                  </a:lnTo>
                  <a:lnTo>
                    <a:pt x="595197" y="159316"/>
                  </a:lnTo>
                  <a:lnTo>
                    <a:pt x="594921" y="162450"/>
                  </a:lnTo>
                  <a:lnTo>
                    <a:pt x="594132" y="164358"/>
                  </a:lnTo>
                  <a:lnTo>
                    <a:pt x="593571" y="166945"/>
                  </a:lnTo>
                  <a:lnTo>
                    <a:pt x="593858" y="169043"/>
                  </a:lnTo>
                  <a:lnTo>
                    <a:pt x="595113" y="172557"/>
                  </a:lnTo>
                  <a:lnTo>
                    <a:pt x="598472" y="178873"/>
                  </a:lnTo>
                  <a:lnTo>
                    <a:pt x="598647" y="181061"/>
                  </a:lnTo>
                  <a:lnTo>
                    <a:pt x="598254" y="182805"/>
                  </a:lnTo>
                  <a:lnTo>
                    <a:pt x="597293" y="184520"/>
                  </a:lnTo>
                  <a:lnTo>
                    <a:pt x="597297" y="185968"/>
                  </a:lnTo>
                  <a:lnTo>
                    <a:pt x="597640" y="187401"/>
                  </a:lnTo>
                  <a:lnTo>
                    <a:pt x="599234" y="190130"/>
                  </a:lnTo>
                  <a:lnTo>
                    <a:pt x="602136" y="193714"/>
                  </a:lnTo>
                  <a:lnTo>
                    <a:pt x="618662" y="193595"/>
                  </a:lnTo>
                  <a:lnTo>
                    <a:pt x="627708" y="196079"/>
                  </a:lnTo>
                  <a:lnTo>
                    <a:pt x="632430" y="199756"/>
                  </a:lnTo>
                  <a:lnTo>
                    <a:pt x="637491" y="202768"/>
                  </a:lnTo>
                  <a:lnTo>
                    <a:pt x="640047" y="203393"/>
                  </a:lnTo>
                  <a:lnTo>
                    <a:pt x="641747" y="202928"/>
                  </a:lnTo>
                  <a:lnTo>
                    <a:pt x="642253" y="201582"/>
                  </a:lnTo>
                  <a:lnTo>
                    <a:pt x="642360" y="199895"/>
                  </a:lnTo>
                  <a:lnTo>
                    <a:pt x="642342" y="195375"/>
                  </a:lnTo>
                  <a:lnTo>
                    <a:pt x="643996" y="183340"/>
                  </a:lnTo>
                  <a:lnTo>
                    <a:pt x="646668" y="180255"/>
                  </a:lnTo>
                  <a:lnTo>
                    <a:pt x="648142" y="180190"/>
                  </a:lnTo>
                  <a:lnTo>
                    <a:pt x="649504" y="180571"/>
                  </a:lnTo>
                  <a:lnTo>
                    <a:pt x="650413" y="181171"/>
                  </a:lnTo>
                  <a:lnTo>
                    <a:pt x="651837" y="182496"/>
                  </a:lnTo>
                  <a:lnTo>
                    <a:pt x="653823" y="182797"/>
                  </a:lnTo>
                  <a:lnTo>
                    <a:pt x="656827" y="182561"/>
                  </a:lnTo>
                  <a:lnTo>
                    <a:pt x="668457" y="179847"/>
                  </a:lnTo>
                  <a:lnTo>
                    <a:pt x="669933" y="180283"/>
                  </a:lnTo>
                  <a:lnTo>
                    <a:pt x="675163" y="182992"/>
                  </a:lnTo>
                  <a:lnTo>
                    <a:pt x="679648" y="184003"/>
                  </a:lnTo>
                  <a:lnTo>
                    <a:pt x="681972" y="183901"/>
                  </a:lnTo>
                  <a:lnTo>
                    <a:pt x="683727" y="183300"/>
                  </a:lnTo>
                  <a:lnTo>
                    <a:pt x="684798" y="182158"/>
                  </a:lnTo>
                  <a:lnTo>
                    <a:pt x="685716" y="180719"/>
                  </a:lnTo>
                  <a:lnTo>
                    <a:pt x="686270" y="178293"/>
                  </a:lnTo>
                  <a:lnTo>
                    <a:pt x="686429" y="176252"/>
                  </a:lnTo>
                  <a:lnTo>
                    <a:pt x="686305" y="174331"/>
                  </a:lnTo>
                  <a:lnTo>
                    <a:pt x="686069" y="172722"/>
                  </a:lnTo>
                  <a:lnTo>
                    <a:pt x="685373" y="169726"/>
                  </a:lnTo>
                  <a:lnTo>
                    <a:pt x="684780" y="168401"/>
                  </a:lnTo>
                  <a:lnTo>
                    <a:pt x="683980" y="167251"/>
                  </a:lnTo>
                  <a:lnTo>
                    <a:pt x="682785" y="166372"/>
                  </a:lnTo>
                  <a:lnTo>
                    <a:pt x="676373" y="164663"/>
                  </a:lnTo>
                  <a:lnTo>
                    <a:pt x="674896" y="164049"/>
                  </a:lnTo>
                  <a:lnTo>
                    <a:pt x="673589" y="163316"/>
                  </a:lnTo>
                  <a:lnTo>
                    <a:pt x="672621" y="162346"/>
                  </a:lnTo>
                  <a:lnTo>
                    <a:pt x="671822" y="161257"/>
                  </a:lnTo>
                  <a:lnTo>
                    <a:pt x="671306" y="159916"/>
                  </a:lnTo>
                  <a:lnTo>
                    <a:pt x="670441" y="156979"/>
                  </a:lnTo>
                  <a:lnTo>
                    <a:pt x="669643" y="155831"/>
                  </a:lnTo>
                  <a:lnTo>
                    <a:pt x="668449" y="155067"/>
                  </a:lnTo>
                  <a:lnTo>
                    <a:pt x="667031" y="154603"/>
                  </a:lnTo>
                  <a:lnTo>
                    <a:pt x="660671" y="155224"/>
                  </a:lnTo>
                  <a:lnTo>
                    <a:pt x="659083" y="154965"/>
                  </a:lnTo>
                  <a:lnTo>
                    <a:pt x="657608" y="154468"/>
                  </a:lnTo>
                  <a:lnTo>
                    <a:pt x="656415" y="153647"/>
                  </a:lnTo>
                  <a:lnTo>
                    <a:pt x="655448" y="152706"/>
                  </a:lnTo>
                  <a:lnTo>
                    <a:pt x="651066" y="147671"/>
                  </a:lnTo>
                  <a:lnTo>
                    <a:pt x="650440" y="147082"/>
                  </a:lnTo>
                  <a:lnTo>
                    <a:pt x="646125" y="144189"/>
                  </a:lnTo>
                  <a:lnTo>
                    <a:pt x="642078" y="142299"/>
                  </a:lnTo>
                  <a:lnTo>
                    <a:pt x="640603" y="141330"/>
                  </a:lnTo>
                  <a:lnTo>
                    <a:pt x="639239" y="140094"/>
                  </a:lnTo>
                  <a:lnTo>
                    <a:pt x="637759" y="137824"/>
                  </a:lnTo>
                  <a:lnTo>
                    <a:pt x="637462" y="134219"/>
                  </a:lnTo>
                  <a:lnTo>
                    <a:pt x="638770" y="120828"/>
                  </a:lnTo>
                  <a:lnTo>
                    <a:pt x="640228" y="117510"/>
                  </a:lnTo>
                  <a:lnTo>
                    <a:pt x="641805" y="115613"/>
                  </a:lnTo>
                  <a:lnTo>
                    <a:pt x="643331" y="115371"/>
                  </a:lnTo>
                  <a:lnTo>
                    <a:pt x="644934" y="115439"/>
                  </a:lnTo>
                  <a:lnTo>
                    <a:pt x="650090" y="117650"/>
                  </a:lnTo>
                  <a:lnTo>
                    <a:pt x="650883" y="117852"/>
                  </a:lnTo>
                  <a:lnTo>
                    <a:pt x="652128" y="117936"/>
                  </a:lnTo>
                  <a:lnTo>
                    <a:pt x="653313" y="117280"/>
                  </a:lnTo>
                  <a:lnTo>
                    <a:pt x="654325" y="115976"/>
                  </a:lnTo>
                  <a:lnTo>
                    <a:pt x="655336" y="114110"/>
                  </a:lnTo>
                  <a:lnTo>
                    <a:pt x="656064" y="112510"/>
                  </a:lnTo>
                  <a:lnTo>
                    <a:pt x="661170" y="103857"/>
                  </a:lnTo>
                  <a:lnTo>
                    <a:pt x="662971" y="101987"/>
                  </a:lnTo>
                  <a:lnTo>
                    <a:pt x="664568" y="100930"/>
                  </a:lnTo>
                  <a:lnTo>
                    <a:pt x="665868" y="101088"/>
                  </a:lnTo>
                  <a:lnTo>
                    <a:pt x="666604" y="101276"/>
                  </a:lnTo>
                  <a:lnTo>
                    <a:pt x="670061" y="102959"/>
                  </a:lnTo>
                  <a:lnTo>
                    <a:pt x="670967" y="103131"/>
                  </a:lnTo>
                  <a:lnTo>
                    <a:pt x="672211" y="103183"/>
                  </a:lnTo>
                  <a:lnTo>
                    <a:pt x="674864" y="102387"/>
                  </a:lnTo>
                  <a:lnTo>
                    <a:pt x="676105" y="101774"/>
                  </a:lnTo>
                  <a:lnTo>
                    <a:pt x="680610" y="98500"/>
                  </a:lnTo>
                  <a:lnTo>
                    <a:pt x="681963" y="97960"/>
                  </a:lnTo>
                  <a:lnTo>
                    <a:pt x="683433" y="97819"/>
                  </a:lnTo>
                  <a:lnTo>
                    <a:pt x="690184" y="98948"/>
                  </a:lnTo>
                  <a:lnTo>
                    <a:pt x="692947" y="97721"/>
                  </a:lnTo>
                  <a:lnTo>
                    <a:pt x="694524" y="96604"/>
                  </a:lnTo>
                  <a:lnTo>
                    <a:pt x="695821" y="96169"/>
                  </a:lnTo>
                  <a:lnTo>
                    <a:pt x="696782" y="96163"/>
                  </a:lnTo>
                  <a:lnTo>
                    <a:pt x="697745" y="96585"/>
                  </a:lnTo>
                  <a:lnTo>
                    <a:pt x="698767" y="97303"/>
                  </a:lnTo>
                  <a:lnTo>
                    <a:pt x="699678" y="98303"/>
                  </a:lnTo>
                  <a:lnTo>
                    <a:pt x="700476" y="99494"/>
                  </a:lnTo>
                  <a:lnTo>
                    <a:pt x="701106" y="100731"/>
                  </a:lnTo>
                  <a:lnTo>
                    <a:pt x="701847" y="101746"/>
                  </a:lnTo>
                  <a:lnTo>
                    <a:pt x="702700" y="102628"/>
                  </a:lnTo>
                  <a:lnTo>
                    <a:pt x="703550" y="102948"/>
                  </a:lnTo>
                  <a:lnTo>
                    <a:pt x="704700" y="103059"/>
                  </a:lnTo>
                  <a:lnTo>
                    <a:pt x="705981" y="102874"/>
                  </a:lnTo>
                  <a:lnTo>
                    <a:pt x="715194" y="99666"/>
                  </a:lnTo>
                  <a:lnTo>
                    <a:pt x="718131" y="99306"/>
                  </a:lnTo>
                  <a:lnTo>
                    <a:pt x="720906" y="99983"/>
                  </a:lnTo>
                  <a:lnTo>
                    <a:pt x="733494" y="118143"/>
                  </a:lnTo>
                  <a:lnTo>
                    <a:pt x="735032" y="119639"/>
                  </a:lnTo>
                  <a:lnTo>
                    <a:pt x="737307" y="121276"/>
                  </a:lnTo>
                  <a:lnTo>
                    <a:pt x="738093" y="120428"/>
                  </a:lnTo>
                  <a:lnTo>
                    <a:pt x="738651" y="119375"/>
                  </a:lnTo>
                  <a:lnTo>
                    <a:pt x="738926" y="118310"/>
                  </a:lnTo>
                  <a:lnTo>
                    <a:pt x="739404" y="114168"/>
                  </a:lnTo>
                  <a:lnTo>
                    <a:pt x="739909" y="113603"/>
                  </a:lnTo>
                  <a:lnTo>
                    <a:pt x="740756" y="113390"/>
                  </a:lnTo>
                  <a:lnTo>
                    <a:pt x="750627" y="114731"/>
                  </a:lnTo>
                  <a:lnTo>
                    <a:pt x="753241" y="116217"/>
                  </a:lnTo>
                  <a:lnTo>
                    <a:pt x="755180" y="118183"/>
                  </a:lnTo>
                  <a:lnTo>
                    <a:pt x="756903" y="121361"/>
                  </a:lnTo>
                  <a:lnTo>
                    <a:pt x="758381" y="122234"/>
                  </a:lnTo>
                  <a:lnTo>
                    <a:pt x="759853" y="122340"/>
                  </a:lnTo>
                  <a:lnTo>
                    <a:pt x="765094" y="119903"/>
                  </a:lnTo>
                  <a:lnTo>
                    <a:pt x="766618" y="119505"/>
                  </a:lnTo>
                  <a:lnTo>
                    <a:pt x="771554" y="118931"/>
                  </a:lnTo>
                  <a:lnTo>
                    <a:pt x="772907" y="118371"/>
                  </a:lnTo>
                  <a:lnTo>
                    <a:pt x="773916" y="117359"/>
                  </a:lnTo>
                  <a:lnTo>
                    <a:pt x="774641" y="116111"/>
                  </a:lnTo>
                  <a:lnTo>
                    <a:pt x="775872" y="114636"/>
                  </a:lnTo>
                  <a:lnTo>
                    <a:pt x="777500" y="113293"/>
                  </a:lnTo>
                  <a:lnTo>
                    <a:pt x="781224" y="112238"/>
                  </a:lnTo>
                  <a:lnTo>
                    <a:pt x="782694" y="112151"/>
                  </a:lnTo>
                  <a:lnTo>
                    <a:pt x="783889" y="112938"/>
                  </a:lnTo>
                  <a:lnTo>
                    <a:pt x="784826" y="116446"/>
                  </a:lnTo>
                  <a:lnTo>
                    <a:pt x="785978" y="118742"/>
                  </a:lnTo>
                  <a:lnTo>
                    <a:pt x="787172" y="119350"/>
                  </a:lnTo>
                  <a:lnTo>
                    <a:pt x="789508" y="119121"/>
                  </a:lnTo>
                  <a:lnTo>
                    <a:pt x="790814" y="119613"/>
                  </a:lnTo>
                  <a:lnTo>
                    <a:pt x="791897" y="120488"/>
                  </a:lnTo>
                  <a:lnTo>
                    <a:pt x="794772" y="125352"/>
                  </a:lnTo>
                  <a:lnTo>
                    <a:pt x="796435" y="127583"/>
                  </a:lnTo>
                  <a:lnTo>
                    <a:pt x="797873" y="130006"/>
                  </a:lnTo>
                  <a:lnTo>
                    <a:pt x="798452" y="131331"/>
                  </a:lnTo>
                  <a:lnTo>
                    <a:pt x="798917" y="132612"/>
                  </a:lnTo>
                  <a:lnTo>
                    <a:pt x="799043" y="133895"/>
                  </a:lnTo>
                  <a:lnTo>
                    <a:pt x="798881" y="134695"/>
                  </a:lnTo>
                  <a:lnTo>
                    <a:pt x="798382" y="135824"/>
                  </a:lnTo>
                  <a:lnTo>
                    <a:pt x="791327" y="144019"/>
                  </a:lnTo>
                  <a:lnTo>
                    <a:pt x="794259" y="148631"/>
                  </a:lnTo>
                  <a:lnTo>
                    <a:pt x="812345" y="165416"/>
                  </a:lnTo>
                  <a:lnTo>
                    <a:pt x="815902" y="158627"/>
                  </a:lnTo>
                  <a:lnTo>
                    <a:pt x="817818" y="157617"/>
                  </a:lnTo>
                  <a:lnTo>
                    <a:pt x="821024" y="160775"/>
                  </a:lnTo>
                  <a:lnTo>
                    <a:pt x="822961" y="161848"/>
                  </a:lnTo>
                  <a:lnTo>
                    <a:pt x="831280" y="164330"/>
                  </a:lnTo>
                  <a:lnTo>
                    <a:pt x="833771" y="164065"/>
                  </a:lnTo>
                  <a:lnTo>
                    <a:pt x="835349" y="163280"/>
                  </a:lnTo>
                  <a:lnTo>
                    <a:pt x="835845" y="162033"/>
                  </a:lnTo>
                  <a:lnTo>
                    <a:pt x="835949" y="161115"/>
                  </a:lnTo>
                  <a:lnTo>
                    <a:pt x="835877" y="159785"/>
                  </a:lnTo>
                  <a:lnTo>
                    <a:pt x="835208" y="155567"/>
                  </a:lnTo>
                  <a:lnTo>
                    <a:pt x="835589" y="154175"/>
                  </a:lnTo>
                  <a:lnTo>
                    <a:pt x="836246" y="152084"/>
                  </a:lnTo>
                  <a:lnTo>
                    <a:pt x="838470" y="148348"/>
                  </a:lnTo>
                  <a:lnTo>
                    <a:pt x="839010" y="145979"/>
                  </a:lnTo>
                  <a:lnTo>
                    <a:pt x="839045" y="144042"/>
                  </a:lnTo>
                  <a:lnTo>
                    <a:pt x="838520" y="142703"/>
                  </a:lnTo>
                  <a:lnTo>
                    <a:pt x="836440" y="139003"/>
                  </a:lnTo>
                  <a:lnTo>
                    <a:pt x="836418" y="136934"/>
                  </a:lnTo>
                  <a:lnTo>
                    <a:pt x="836953" y="134180"/>
                  </a:lnTo>
                  <a:lnTo>
                    <a:pt x="840041" y="126815"/>
                  </a:lnTo>
                  <a:lnTo>
                    <a:pt x="840475" y="125184"/>
                  </a:lnTo>
                  <a:lnTo>
                    <a:pt x="840345" y="123724"/>
                  </a:lnTo>
                  <a:lnTo>
                    <a:pt x="839931" y="122044"/>
                  </a:lnTo>
                  <a:lnTo>
                    <a:pt x="839676" y="119475"/>
                  </a:lnTo>
                  <a:lnTo>
                    <a:pt x="839777" y="118499"/>
                  </a:lnTo>
                  <a:lnTo>
                    <a:pt x="840676" y="117854"/>
                  </a:lnTo>
                  <a:lnTo>
                    <a:pt x="843325" y="117010"/>
                  </a:lnTo>
                  <a:lnTo>
                    <a:pt x="843825" y="116251"/>
                  </a:lnTo>
                  <a:lnTo>
                    <a:pt x="843928" y="115275"/>
                  </a:lnTo>
                  <a:lnTo>
                    <a:pt x="843163" y="112683"/>
                  </a:lnTo>
                  <a:lnTo>
                    <a:pt x="842920" y="111265"/>
                  </a:lnTo>
                  <a:lnTo>
                    <a:pt x="842849" y="109966"/>
                  </a:lnTo>
                  <a:lnTo>
                    <a:pt x="842831" y="108371"/>
                  </a:lnTo>
                  <a:lnTo>
                    <a:pt x="842700" y="106776"/>
                  </a:lnTo>
                  <a:lnTo>
                    <a:pt x="842175" y="105394"/>
                  </a:lnTo>
                  <a:lnTo>
                    <a:pt x="841595" y="104100"/>
                  </a:lnTo>
                  <a:lnTo>
                    <a:pt x="838958" y="100864"/>
                  </a:lnTo>
                  <a:lnTo>
                    <a:pt x="838320" y="99451"/>
                  </a:lnTo>
                  <a:lnTo>
                    <a:pt x="838018" y="97727"/>
                  </a:lnTo>
                  <a:lnTo>
                    <a:pt x="838049" y="95392"/>
                  </a:lnTo>
                  <a:lnTo>
                    <a:pt x="837805" y="93828"/>
                  </a:lnTo>
                  <a:lnTo>
                    <a:pt x="836421" y="91330"/>
                  </a:lnTo>
                  <a:lnTo>
                    <a:pt x="835896" y="89859"/>
                  </a:lnTo>
                  <a:lnTo>
                    <a:pt x="835873" y="87732"/>
                  </a:lnTo>
                  <a:lnTo>
                    <a:pt x="837003" y="77640"/>
                  </a:lnTo>
                  <a:lnTo>
                    <a:pt x="837040" y="75838"/>
                  </a:lnTo>
                  <a:lnTo>
                    <a:pt x="836852" y="74155"/>
                  </a:lnTo>
                  <a:lnTo>
                    <a:pt x="836308" y="70998"/>
                  </a:lnTo>
                  <a:lnTo>
                    <a:pt x="835896" y="69525"/>
                  </a:lnTo>
                  <a:lnTo>
                    <a:pt x="835201" y="67967"/>
                  </a:lnTo>
                  <a:lnTo>
                    <a:pt x="834561" y="66200"/>
                  </a:lnTo>
                  <a:lnTo>
                    <a:pt x="833912" y="63666"/>
                  </a:lnTo>
                  <a:lnTo>
                    <a:pt x="834680" y="61617"/>
                  </a:lnTo>
                  <a:lnTo>
                    <a:pt x="834779" y="60375"/>
                  </a:lnTo>
                  <a:lnTo>
                    <a:pt x="834598" y="59314"/>
                  </a:lnTo>
                  <a:lnTo>
                    <a:pt x="833493" y="56429"/>
                  </a:lnTo>
                  <a:lnTo>
                    <a:pt x="831676" y="50214"/>
                  </a:lnTo>
                  <a:lnTo>
                    <a:pt x="841721" y="45238"/>
                  </a:lnTo>
                  <a:lnTo>
                    <a:pt x="848754" y="43548"/>
                  </a:lnTo>
                  <a:lnTo>
                    <a:pt x="856161" y="38553"/>
                  </a:lnTo>
                  <a:lnTo>
                    <a:pt x="857381" y="36839"/>
                  </a:lnTo>
                  <a:lnTo>
                    <a:pt x="857598" y="36114"/>
                  </a:lnTo>
                  <a:lnTo>
                    <a:pt x="857643" y="35167"/>
                  </a:lnTo>
                  <a:lnTo>
                    <a:pt x="857578" y="34459"/>
                  </a:lnTo>
                  <a:lnTo>
                    <a:pt x="857681" y="33600"/>
                  </a:lnTo>
                  <a:lnTo>
                    <a:pt x="857947" y="32312"/>
                  </a:lnTo>
                  <a:lnTo>
                    <a:pt x="859160" y="29948"/>
                  </a:lnTo>
                  <a:lnTo>
                    <a:pt x="861059" y="28432"/>
                  </a:lnTo>
                  <a:lnTo>
                    <a:pt x="863700" y="27676"/>
                  </a:lnTo>
                  <a:lnTo>
                    <a:pt x="867050" y="23437"/>
                  </a:lnTo>
                  <a:lnTo>
                    <a:pt x="890252" y="24413"/>
                  </a:lnTo>
                  <a:lnTo>
                    <a:pt x="896310" y="26282"/>
                  </a:lnTo>
                  <a:lnTo>
                    <a:pt x="899661" y="32266"/>
                  </a:lnTo>
                  <a:lnTo>
                    <a:pt x="900301" y="33677"/>
                  </a:lnTo>
                  <a:lnTo>
                    <a:pt x="900478" y="34266"/>
                  </a:lnTo>
                  <a:lnTo>
                    <a:pt x="900661" y="35311"/>
                  </a:lnTo>
                  <a:lnTo>
                    <a:pt x="900454" y="36660"/>
                  </a:lnTo>
                  <a:lnTo>
                    <a:pt x="899622" y="37749"/>
                  </a:lnTo>
                  <a:lnTo>
                    <a:pt x="896269" y="40085"/>
                  </a:lnTo>
                  <a:lnTo>
                    <a:pt x="894150" y="41977"/>
                  </a:lnTo>
                  <a:lnTo>
                    <a:pt x="893501" y="61107"/>
                  </a:lnTo>
                  <a:lnTo>
                    <a:pt x="893927" y="63466"/>
                  </a:lnTo>
                  <a:lnTo>
                    <a:pt x="894700" y="66366"/>
                  </a:lnTo>
                  <a:lnTo>
                    <a:pt x="898278" y="67872"/>
                  </a:lnTo>
                  <a:lnTo>
                    <a:pt x="901873" y="70690"/>
                  </a:lnTo>
                  <a:lnTo>
                    <a:pt x="904743" y="74048"/>
                  </a:lnTo>
                  <a:lnTo>
                    <a:pt x="906733" y="74967"/>
                  </a:lnTo>
                  <a:lnTo>
                    <a:pt x="908316" y="75063"/>
                  </a:lnTo>
                  <a:lnTo>
                    <a:pt x="909548" y="74278"/>
                  </a:lnTo>
                  <a:lnTo>
                    <a:pt x="911086" y="73872"/>
                  </a:lnTo>
                  <a:lnTo>
                    <a:pt x="912894" y="73934"/>
                  </a:lnTo>
                  <a:lnTo>
                    <a:pt x="915225" y="74982"/>
                  </a:lnTo>
                  <a:lnTo>
                    <a:pt x="916373" y="76309"/>
                  </a:lnTo>
                  <a:lnTo>
                    <a:pt x="917017" y="77926"/>
                  </a:lnTo>
                  <a:lnTo>
                    <a:pt x="917821" y="82821"/>
                  </a:lnTo>
                  <a:lnTo>
                    <a:pt x="918162" y="90944"/>
                  </a:lnTo>
                  <a:lnTo>
                    <a:pt x="919145" y="92527"/>
                  </a:lnTo>
                  <a:lnTo>
                    <a:pt x="921431" y="94312"/>
                  </a:lnTo>
                  <a:lnTo>
                    <a:pt x="924566" y="96056"/>
                  </a:lnTo>
                  <a:lnTo>
                    <a:pt x="930344" y="100818"/>
                  </a:lnTo>
                  <a:lnTo>
                    <a:pt x="933326" y="102371"/>
                  </a:lnTo>
                  <a:lnTo>
                    <a:pt x="935481" y="102751"/>
                  </a:lnTo>
                  <a:lnTo>
                    <a:pt x="938237" y="101735"/>
                  </a:lnTo>
                  <a:lnTo>
                    <a:pt x="942974" y="100896"/>
                  </a:lnTo>
                  <a:lnTo>
                    <a:pt x="944323" y="100343"/>
                  </a:lnTo>
                  <a:lnTo>
                    <a:pt x="945440" y="99455"/>
                  </a:lnTo>
                  <a:lnTo>
                    <a:pt x="946212" y="98202"/>
                  </a:lnTo>
                  <a:lnTo>
                    <a:pt x="947184" y="95172"/>
                  </a:lnTo>
                  <a:lnTo>
                    <a:pt x="948014" y="93992"/>
                  </a:lnTo>
                  <a:lnTo>
                    <a:pt x="949247" y="93293"/>
                  </a:lnTo>
                  <a:lnTo>
                    <a:pt x="952480" y="92741"/>
                  </a:lnTo>
                  <a:lnTo>
                    <a:pt x="957179" y="93244"/>
                  </a:lnTo>
                  <a:lnTo>
                    <a:pt x="968043" y="97461"/>
                  </a:lnTo>
                  <a:lnTo>
                    <a:pt x="1011047" y="87603"/>
                  </a:lnTo>
                  <a:lnTo>
                    <a:pt x="1017360" y="85568"/>
                  </a:lnTo>
                  <a:lnTo>
                    <a:pt x="1017738" y="84586"/>
                  </a:lnTo>
                  <a:lnTo>
                    <a:pt x="1018288" y="83780"/>
                  </a:lnTo>
                  <a:lnTo>
                    <a:pt x="1018830" y="82439"/>
                  </a:lnTo>
                  <a:lnTo>
                    <a:pt x="1021358" y="81626"/>
                  </a:lnTo>
                  <a:lnTo>
                    <a:pt x="1027388" y="80733"/>
                  </a:lnTo>
                  <a:lnTo>
                    <a:pt x="1030045" y="80787"/>
                  </a:lnTo>
                  <a:lnTo>
                    <a:pt x="1031764" y="81080"/>
                  </a:lnTo>
                  <a:lnTo>
                    <a:pt x="1032267" y="81795"/>
                  </a:lnTo>
                  <a:lnTo>
                    <a:pt x="1032501" y="82221"/>
                  </a:lnTo>
                  <a:lnTo>
                    <a:pt x="1033049" y="83363"/>
                  </a:lnTo>
                  <a:lnTo>
                    <a:pt x="1033323" y="83918"/>
                  </a:lnTo>
                  <a:lnTo>
                    <a:pt x="1034547" y="84902"/>
                  </a:lnTo>
                  <a:lnTo>
                    <a:pt x="1036375" y="85961"/>
                  </a:lnTo>
                  <a:lnTo>
                    <a:pt x="1040243" y="87279"/>
                  </a:lnTo>
                  <a:lnTo>
                    <a:pt x="1041501" y="88082"/>
                  </a:lnTo>
                  <a:lnTo>
                    <a:pt x="1042029" y="89106"/>
                  </a:lnTo>
                  <a:lnTo>
                    <a:pt x="1041429" y="90272"/>
                  </a:lnTo>
                  <a:lnTo>
                    <a:pt x="1041230" y="91709"/>
                  </a:lnTo>
                  <a:lnTo>
                    <a:pt x="1041830" y="93515"/>
                  </a:lnTo>
                  <a:lnTo>
                    <a:pt x="1043698" y="93701"/>
                  </a:lnTo>
                  <a:lnTo>
                    <a:pt x="1044987" y="93100"/>
                  </a:lnTo>
                  <a:lnTo>
                    <a:pt x="1046328" y="92233"/>
                  </a:lnTo>
                  <a:lnTo>
                    <a:pt x="1047327" y="91282"/>
                  </a:lnTo>
                  <a:lnTo>
                    <a:pt x="1051192" y="89406"/>
                  </a:lnTo>
                  <a:lnTo>
                    <a:pt x="1057676" y="87566"/>
                  </a:lnTo>
                  <a:lnTo>
                    <a:pt x="1059412" y="86734"/>
                  </a:lnTo>
                  <a:lnTo>
                    <a:pt x="1062641" y="84218"/>
                  </a:lnTo>
                  <a:lnTo>
                    <a:pt x="1071306" y="79377"/>
                  </a:lnTo>
                  <a:lnTo>
                    <a:pt x="1080907" y="78178"/>
                  </a:lnTo>
                  <a:lnTo>
                    <a:pt x="1084154" y="79472"/>
                  </a:lnTo>
                  <a:lnTo>
                    <a:pt x="1085387" y="81753"/>
                  </a:lnTo>
                  <a:lnTo>
                    <a:pt x="1086087" y="82863"/>
                  </a:lnTo>
                  <a:lnTo>
                    <a:pt x="1086899" y="83880"/>
                  </a:lnTo>
                  <a:lnTo>
                    <a:pt x="1087651" y="84735"/>
                  </a:lnTo>
                  <a:lnTo>
                    <a:pt x="1091566" y="90981"/>
                  </a:lnTo>
                  <a:lnTo>
                    <a:pt x="1099319" y="95875"/>
                  </a:lnTo>
                  <a:lnTo>
                    <a:pt x="1100674" y="98464"/>
                  </a:lnTo>
                  <a:lnTo>
                    <a:pt x="1100190" y="99685"/>
                  </a:lnTo>
                  <a:lnTo>
                    <a:pt x="1099833" y="101525"/>
                  </a:lnTo>
                  <a:lnTo>
                    <a:pt x="1099714" y="103952"/>
                  </a:lnTo>
                  <a:lnTo>
                    <a:pt x="1101474" y="115149"/>
                  </a:lnTo>
                  <a:lnTo>
                    <a:pt x="1102747" y="116481"/>
                  </a:lnTo>
                  <a:lnTo>
                    <a:pt x="1106230" y="117974"/>
                  </a:lnTo>
                  <a:lnTo>
                    <a:pt x="1121399" y="127713"/>
                  </a:lnTo>
                  <a:lnTo>
                    <a:pt x="1122714" y="128306"/>
                  </a:lnTo>
                  <a:lnTo>
                    <a:pt x="1124252" y="128700"/>
                  </a:lnTo>
                  <a:lnTo>
                    <a:pt x="1125837" y="128725"/>
                  </a:lnTo>
                  <a:lnTo>
                    <a:pt x="1130691" y="128042"/>
                  </a:lnTo>
                  <a:lnTo>
                    <a:pt x="1141133" y="130841"/>
                  </a:lnTo>
                  <a:lnTo>
                    <a:pt x="1143898" y="135494"/>
                  </a:lnTo>
                  <a:lnTo>
                    <a:pt x="1144029" y="135714"/>
                  </a:lnTo>
                  <a:lnTo>
                    <a:pt x="1134813" y="135237"/>
                  </a:lnTo>
                  <a:lnTo>
                    <a:pt x="1143424" y="143854"/>
                  </a:lnTo>
                  <a:lnTo>
                    <a:pt x="1146483" y="148869"/>
                  </a:lnTo>
                  <a:lnTo>
                    <a:pt x="1148026" y="156993"/>
                  </a:lnTo>
                  <a:lnTo>
                    <a:pt x="1147511" y="164337"/>
                  </a:lnTo>
                  <a:lnTo>
                    <a:pt x="1145115" y="167052"/>
                  </a:lnTo>
                  <a:lnTo>
                    <a:pt x="1141393" y="169618"/>
                  </a:lnTo>
                  <a:lnTo>
                    <a:pt x="1136974" y="176635"/>
                  </a:lnTo>
                  <a:lnTo>
                    <a:pt x="1140904" y="183344"/>
                  </a:lnTo>
                  <a:lnTo>
                    <a:pt x="1159233" y="194251"/>
                  </a:lnTo>
                  <a:lnTo>
                    <a:pt x="1168424" y="203910"/>
                  </a:lnTo>
                  <a:lnTo>
                    <a:pt x="1172697" y="210197"/>
                  </a:lnTo>
                  <a:lnTo>
                    <a:pt x="1175657" y="216925"/>
                  </a:lnTo>
                  <a:lnTo>
                    <a:pt x="1176919" y="225497"/>
                  </a:lnTo>
                  <a:lnTo>
                    <a:pt x="1174649" y="238559"/>
                  </a:lnTo>
                  <a:lnTo>
                    <a:pt x="1175076" y="247121"/>
                  </a:lnTo>
                  <a:lnTo>
                    <a:pt x="1178463" y="255704"/>
                  </a:lnTo>
                  <a:lnTo>
                    <a:pt x="1183768" y="260337"/>
                  </a:lnTo>
                  <a:lnTo>
                    <a:pt x="1189725" y="263592"/>
                  </a:lnTo>
                  <a:lnTo>
                    <a:pt x="1195144" y="268074"/>
                  </a:lnTo>
                  <a:lnTo>
                    <a:pt x="1198542" y="273637"/>
                  </a:lnTo>
                  <a:lnTo>
                    <a:pt x="1199442" y="279467"/>
                  </a:lnTo>
                  <a:lnTo>
                    <a:pt x="1199645" y="284667"/>
                  </a:lnTo>
                  <a:lnTo>
                    <a:pt x="1200909" y="288272"/>
                  </a:lnTo>
                  <a:lnTo>
                    <a:pt x="1257247" y="316691"/>
                  </a:lnTo>
                  <a:lnTo>
                    <a:pt x="1257627" y="316682"/>
                  </a:lnTo>
                  <a:lnTo>
                    <a:pt x="1263396" y="322086"/>
                  </a:lnTo>
                  <a:lnTo>
                    <a:pt x="1276960" y="323138"/>
                  </a:lnTo>
                  <a:lnTo>
                    <a:pt x="1283314" y="328876"/>
                  </a:lnTo>
                  <a:lnTo>
                    <a:pt x="1284492" y="337211"/>
                  </a:lnTo>
                  <a:lnTo>
                    <a:pt x="1282155" y="344993"/>
                  </a:lnTo>
                  <a:lnTo>
                    <a:pt x="1281906" y="351209"/>
                  </a:lnTo>
                  <a:lnTo>
                    <a:pt x="1297212" y="359654"/>
                  </a:lnTo>
                  <a:lnTo>
                    <a:pt x="1302519" y="361543"/>
                  </a:lnTo>
                  <a:lnTo>
                    <a:pt x="1304918" y="365616"/>
                  </a:lnTo>
                  <a:lnTo>
                    <a:pt x="1304087" y="376755"/>
                  </a:lnTo>
                  <a:lnTo>
                    <a:pt x="1301361" y="385583"/>
                  </a:lnTo>
                  <a:lnTo>
                    <a:pt x="1293303" y="401568"/>
                  </a:lnTo>
                  <a:lnTo>
                    <a:pt x="1290839" y="410475"/>
                  </a:lnTo>
                  <a:lnTo>
                    <a:pt x="1283383" y="408404"/>
                  </a:lnTo>
                  <a:lnTo>
                    <a:pt x="1281353" y="416530"/>
                  </a:lnTo>
                  <a:lnTo>
                    <a:pt x="1281487" y="428529"/>
                  </a:lnTo>
                  <a:lnTo>
                    <a:pt x="1280558" y="437957"/>
                  </a:lnTo>
                  <a:lnTo>
                    <a:pt x="1274842" y="444083"/>
                  </a:lnTo>
                  <a:lnTo>
                    <a:pt x="1259748" y="450993"/>
                  </a:lnTo>
                  <a:lnTo>
                    <a:pt x="1255621" y="459705"/>
                  </a:lnTo>
                  <a:lnTo>
                    <a:pt x="1257611" y="465682"/>
                  </a:lnTo>
                  <a:lnTo>
                    <a:pt x="1261623" y="472908"/>
                  </a:lnTo>
                  <a:lnTo>
                    <a:pt x="1269556" y="483724"/>
                  </a:lnTo>
                  <a:lnTo>
                    <a:pt x="1274996" y="488396"/>
                  </a:lnTo>
                  <a:lnTo>
                    <a:pt x="1280758" y="492111"/>
                  </a:lnTo>
                  <a:lnTo>
                    <a:pt x="1293229" y="497683"/>
                  </a:lnTo>
                  <a:lnTo>
                    <a:pt x="1298427" y="500227"/>
                  </a:lnTo>
                  <a:lnTo>
                    <a:pt x="1301653" y="506200"/>
                  </a:lnTo>
                  <a:lnTo>
                    <a:pt x="1302131" y="513784"/>
                  </a:lnTo>
                  <a:lnTo>
                    <a:pt x="1299187" y="520874"/>
                  </a:lnTo>
                  <a:lnTo>
                    <a:pt x="1300165" y="521614"/>
                  </a:lnTo>
                  <a:lnTo>
                    <a:pt x="1303152" y="522980"/>
                  </a:lnTo>
                  <a:lnTo>
                    <a:pt x="1301515" y="527520"/>
                  </a:lnTo>
                  <a:lnTo>
                    <a:pt x="1301286" y="528914"/>
                  </a:lnTo>
                  <a:lnTo>
                    <a:pt x="1305203" y="533418"/>
                  </a:lnTo>
                  <a:lnTo>
                    <a:pt x="1314184" y="538042"/>
                  </a:lnTo>
                  <a:lnTo>
                    <a:pt x="1318211" y="542244"/>
                  </a:lnTo>
                  <a:lnTo>
                    <a:pt x="1320991" y="548372"/>
                  </a:lnTo>
                  <a:lnTo>
                    <a:pt x="1323074" y="560996"/>
                  </a:lnTo>
                  <a:lnTo>
                    <a:pt x="1324759" y="567659"/>
                  </a:lnTo>
                  <a:lnTo>
                    <a:pt x="1327331" y="574444"/>
                  </a:lnTo>
                  <a:lnTo>
                    <a:pt x="1329816" y="579486"/>
                  </a:lnTo>
                  <a:lnTo>
                    <a:pt x="1332853" y="583687"/>
                  </a:lnTo>
                  <a:lnTo>
                    <a:pt x="1337002" y="587793"/>
                  </a:lnTo>
                  <a:lnTo>
                    <a:pt x="1341220" y="588940"/>
                  </a:lnTo>
                  <a:lnTo>
                    <a:pt x="1345117" y="588265"/>
                  </a:lnTo>
                  <a:lnTo>
                    <a:pt x="1347945" y="590429"/>
                  </a:lnTo>
                  <a:lnTo>
                    <a:pt x="1348725" y="600044"/>
                  </a:lnTo>
                  <a:lnTo>
                    <a:pt x="1350347" y="618769"/>
                  </a:lnTo>
                  <a:lnTo>
                    <a:pt x="1352463" y="627991"/>
                  </a:lnTo>
                  <a:lnTo>
                    <a:pt x="1356932" y="636136"/>
                  </a:lnTo>
                  <a:lnTo>
                    <a:pt x="1364375" y="641974"/>
                  </a:lnTo>
                  <a:lnTo>
                    <a:pt x="1381762" y="649547"/>
                  </a:lnTo>
                  <a:lnTo>
                    <a:pt x="1389496" y="657083"/>
                  </a:lnTo>
                  <a:lnTo>
                    <a:pt x="1402536" y="684084"/>
                  </a:lnTo>
                  <a:lnTo>
                    <a:pt x="1408616" y="690013"/>
                  </a:lnTo>
                  <a:lnTo>
                    <a:pt x="1416093" y="692466"/>
                  </a:lnTo>
                  <a:lnTo>
                    <a:pt x="1438144" y="694978"/>
                  </a:lnTo>
                  <a:lnTo>
                    <a:pt x="1445083" y="693803"/>
                  </a:lnTo>
                  <a:lnTo>
                    <a:pt x="1443189" y="686503"/>
                  </a:lnTo>
                  <a:lnTo>
                    <a:pt x="1448255" y="684710"/>
                  </a:lnTo>
                  <a:lnTo>
                    <a:pt x="1462628" y="688164"/>
                  </a:lnTo>
                  <a:lnTo>
                    <a:pt x="1469055" y="691346"/>
                  </a:lnTo>
                  <a:lnTo>
                    <a:pt x="1474592" y="695534"/>
                  </a:lnTo>
                  <a:lnTo>
                    <a:pt x="1485444" y="706311"/>
                  </a:lnTo>
                  <a:lnTo>
                    <a:pt x="1492007" y="708776"/>
                  </a:lnTo>
                  <a:lnTo>
                    <a:pt x="1494248" y="713371"/>
                  </a:lnTo>
                  <a:lnTo>
                    <a:pt x="1494938" y="718876"/>
                  </a:lnTo>
                  <a:lnTo>
                    <a:pt x="1496816" y="724133"/>
                  </a:lnTo>
                  <a:lnTo>
                    <a:pt x="1509220" y="737923"/>
                  </a:lnTo>
                  <a:lnTo>
                    <a:pt x="1509221" y="737953"/>
                  </a:lnTo>
                  <a:lnTo>
                    <a:pt x="1509301" y="738009"/>
                  </a:lnTo>
                  <a:lnTo>
                    <a:pt x="1514020" y="740473"/>
                  </a:lnTo>
                  <a:lnTo>
                    <a:pt x="1550684" y="786851"/>
                  </a:lnTo>
                  <a:lnTo>
                    <a:pt x="1555998" y="797923"/>
                  </a:lnTo>
                  <a:lnTo>
                    <a:pt x="1562300" y="807302"/>
                  </a:lnTo>
                  <a:lnTo>
                    <a:pt x="1573122" y="813109"/>
                  </a:lnTo>
                  <a:lnTo>
                    <a:pt x="1595783" y="813318"/>
                  </a:lnTo>
                  <a:lnTo>
                    <a:pt x="1603394" y="815923"/>
                  </a:lnTo>
                  <a:lnTo>
                    <a:pt x="1608109" y="819704"/>
                  </a:lnTo>
                  <a:lnTo>
                    <a:pt x="1620067" y="834529"/>
                  </a:lnTo>
                  <a:lnTo>
                    <a:pt x="1636606" y="850146"/>
                  </a:lnTo>
                  <a:lnTo>
                    <a:pt x="1641177" y="859931"/>
                  </a:lnTo>
                  <a:lnTo>
                    <a:pt x="1642038" y="875956"/>
                  </a:lnTo>
                  <a:lnTo>
                    <a:pt x="1647769" y="884511"/>
                  </a:lnTo>
                  <a:lnTo>
                    <a:pt x="1658949" y="894207"/>
                  </a:lnTo>
                  <a:lnTo>
                    <a:pt x="1671158" y="902259"/>
                  </a:lnTo>
                  <a:lnTo>
                    <a:pt x="1680095" y="906122"/>
                  </a:lnTo>
                  <a:lnTo>
                    <a:pt x="1683571" y="896012"/>
                  </a:lnTo>
                  <a:lnTo>
                    <a:pt x="1686882" y="889574"/>
                  </a:lnTo>
                  <a:lnTo>
                    <a:pt x="1691981" y="886967"/>
                  </a:lnTo>
                  <a:lnTo>
                    <a:pt x="1694419" y="887381"/>
                  </a:lnTo>
                  <a:lnTo>
                    <a:pt x="1694423" y="887381"/>
                  </a:lnTo>
                  <a:lnTo>
                    <a:pt x="1700663" y="888439"/>
                  </a:lnTo>
                  <a:lnTo>
                    <a:pt x="1707421" y="892208"/>
                  </a:lnTo>
                  <a:lnTo>
                    <a:pt x="1713993" y="897046"/>
                  </a:lnTo>
                  <a:lnTo>
                    <a:pt x="1720541" y="900318"/>
                  </a:lnTo>
                  <a:lnTo>
                    <a:pt x="1727335" y="899260"/>
                  </a:lnTo>
                  <a:lnTo>
                    <a:pt x="1728721" y="910026"/>
                  </a:lnTo>
                  <a:lnTo>
                    <a:pt x="1733157" y="920247"/>
                  </a:lnTo>
                  <a:lnTo>
                    <a:pt x="1739397" y="928911"/>
                  </a:lnTo>
                  <a:lnTo>
                    <a:pt x="1746078" y="935041"/>
                  </a:lnTo>
                  <a:lnTo>
                    <a:pt x="1753329" y="938096"/>
                  </a:lnTo>
                  <a:lnTo>
                    <a:pt x="1767426" y="939696"/>
                  </a:lnTo>
                  <a:lnTo>
                    <a:pt x="1772837" y="942415"/>
                  </a:lnTo>
                  <a:lnTo>
                    <a:pt x="1782178" y="955695"/>
                  </a:lnTo>
                  <a:lnTo>
                    <a:pt x="1801944" y="991190"/>
                  </a:lnTo>
                  <a:lnTo>
                    <a:pt x="1809641" y="998503"/>
                  </a:lnTo>
                  <a:lnTo>
                    <a:pt x="1799449" y="1022809"/>
                  </a:lnTo>
                  <a:lnTo>
                    <a:pt x="1798833" y="1028279"/>
                  </a:lnTo>
                  <a:lnTo>
                    <a:pt x="1800750" y="1027482"/>
                  </a:lnTo>
                  <a:lnTo>
                    <a:pt x="1805116" y="1035242"/>
                  </a:lnTo>
                  <a:lnTo>
                    <a:pt x="1807065" y="1036899"/>
                  </a:lnTo>
                  <a:lnTo>
                    <a:pt x="1811882" y="1038957"/>
                  </a:lnTo>
                  <a:lnTo>
                    <a:pt x="1807069" y="1044000"/>
                  </a:lnTo>
                  <a:lnTo>
                    <a:pt x="1806398" y="1050863"/>
                  </a:lnTo>
                  <a:lnTo>
                    <a:pt x="1809210" y="1069222"/>
                  </a:lnTo>
                  <a:lnTo>
                    <a:pt x="1809365" y="1078830"/>
                  </a:lnTo>
                  <a:lnTo>
                    <a:pt x="1808561" y="1087121"/>
                  </a:lnTo>
                  <a:lnTo>
                    <a:pt x="1806552" y="1094726"/>
                  </a:lnTo>
                  <a:lnTo>
                    <a:pt x="1800692" y="1109099"/>
                  </a:lnTo>
                  <a:lnTo>
                    <a:pt x="1799014" y="1111882"/>
                  </a:lnTo>
                  <a:lnTo>
                    <a:pt x="1796025" y="1115137"/>
                  </a:lnTo>
                  <a:lnTo>
                    <a:pt x="1793073" y="1116570"/>
                  </a:lnTo>
                  <a:lnTo>
                    <a:pt x="1785272" y="1118192"/>
                  </a:lnTo>
                  <a:lnTo>
                    <a:pt x="1783970" y="1117953"/>
                  </a:lnTo>
                  <a:lnTo>
                    <a:pt x="1781048" y="1124604"/>
                  </a:lnTo>
                  <a:lnTo>
                    <a:pt x="1778347" y="1140002"/>
                  </a:lnTo>
                  <a:lnTo>
                    <a:pt x="1777488" y="1139167"/>
                  </a:lnTo>
                  <a:lnTo>
                    <a:pt x="1761679" y="1132836"/>
                  </a:lnTo>
                  <a:lnTo>
                    <a:pt x="1755512" y="1124173"/>
                  </a:lnTo>
                  <a:lnTo>
                    <a:pt x="1749180" y="1119862"/>
                  </a:lnTo>
                  <a:lnTo>
                    <a:pt x="1742424" y="1116574"/>
                  </a:lnTo>
                  <a:lnTo>
                    <a:pt x="1702774" y="1107249"/>
                  </a:lnTo>
                  <a:lnTo>
                    <a:pt x="1690183" y="1109483"/>
                  </a:lnTo>
                  <a:lnTo>
                    <a:pt x="1678021" y="1114639"/>
                  </a:lnTo>
                  <a:lnTo>
                    <a:pt x="1674747" y="1117936"/>
                  </a:lnTo>
                  <a:lnTo>
                    <a:pt x="1672833" y="1121991"/>
                  </a:lnTo>
                  <a:lnTo>
                    <a:pt x="1673150" y="1124050"/>
                  </a:lnTo>
                  <a:lnTo>
                    <a:pt x="1674386" y="1126572"/>
                  </a:lnTo>
                  <a:lnTo>
                    <a:pt x="1676321" y="1136815"/>
                  </a:lnTo>
                  <a:lnTo>
                    <a:pt x="1680061" y="1142180"/>
                  </a:lnTo>
                  <a:lnTo>
                    <a:pt x="1681083" y="1147163"/>
                  </a:lnTo>
                  <a:lnTo>
                    <a:pt x="1680249" y="1152773"/>
                  </a:lnTo>
                  <a:lnTo>
                    <a:pt x="1675591" y="1163801"/>
                  </a:lnTo>
                  <a:lnTo>
                    <a:pt x="1673998" y="1169114"/>
                  </a:lnTo>
                  <a:lnTo>
                    <a:pt x="1673504" y="1174458"/>
                  </a:lnTo>
                  <a:lnTo>
                    <a:pt x="1674849" y="1190565"/>
                  </a:lnTo>
                  <a:lnTo>
                    <a:pt x="1674301" y="1196547"/>
                  </a:lnTo>
                  <a:lnTo>
                    <a:pt x="1672771" y="1200540"/>
                  </a:lnTo>
                  <a:lnTo>
                    <a:pt x="1671163" y="1203563"/>
                  </a:lnTo>
                  <a:lnTo>
                    <a:pt x="1670535" y="1206546"/>
                  </a:lnTo>
                  <a:lnTo>
                    <a:pt x="1668856" y="1218754"/>
                  </a:lnTo>
                  <a:lnTo>
                    <a:pt x="1663909" y="1227867"/>
                  </a:lnTo>
                  <a:lnTo>
                    <a:pt x="1628024" y="1261865"/>
                  </a:lnTo>
                  <a:lnTo>
                    <a:pt x="1615524" y="1269516"/>
                  </a:lnTo>
                  <a:lnTo>
                    <a:pt x="1563471" y="1280639"/>
                  </a:lnTo>
                  <a:lnTo>
                    <a:pt x="1524580" y="1297755"/>
                  </a:lnTo>
                  <a:lnTo>
                    <a:pt x="1518593" y="1302352"/>
                  </a:lnTo>
                  <a:lnTo>
                    <a:pt x="1504888" y="1316484"/>
                  </a:lnTo>
                  <a:lnTo>
                    <a:pt x="1492835" y="1323766"/>
                  </a:lnTo>
                  <a:lnTo>
                    <a:pt x="1487087" y="1328750"/>
                  </a:lnTo>
                  <a:lnTo>
                    <a:pt x="1487644" y="1330091"/>
                  </a:lnTo>
                  <a:lnTo>
                    <a:pt x="1466670" y="1334912"/>
                  </a:lnTo>
                  <a:lnTo>
                    <a:pt x="1461018" y="1338185"/>
                  </a:lnTo>
                  <a:lnTo>
                    <a:pt x="1457673" y="1342109"/>
                  </a:lnTo>
                  <a:lnTo>
                    <a:pt x="1451049" y="1353350"/>
                  </a:lnTo>
                  <a:lnTo>
                    <a:pt x="1446263" y="1359239"/>
                  </a:lnTo>
                  <a:lnTo>
                    <a:pt x="1431417" y="1370382"/>
                  </a:lnTo>
                  <a:lnTo>
                    <a:pt x="1429937" y="1372320"/>
                  </a:lnTo>
                  <a:lnTo>
                    <a:pt x="1424757" y="1381041"/>
                  </a:lnTo>
                  <a:lnTo>
                    <a:pt x="1422462" y="1382178"/>
                  </a:lnTo>
                  <a:lnTo>
                    <a:pt x="1419973" y="1382138"/>
                  </a:lnTo>
                  <a:lnTo>
                    <a:pt x="1417553" y="1383055"/>
                  </a:lnTo>
                  <a:lnTo>
                    <a:pt x="1415350" y="1387232"/>
                  </a:lnTo>
                  <a:lnTo>
                    <a:pt x="1414833" y="1394962"/>
                  </a:lnTo>
                  <a:lnTo>
                    <a:pt x="1416995" y="1402434"/>
                  </a:lnTo>
                  <a:lnTo>
                    <a:pt x="1420600" y="1409208"/>
                  </a:lnTo>
                  <a:lnTo>
                    <a:pt x="1424326" y="1414737"/>
                  </a:lnTo>
                  <a:lnTo>
                    <a:pt x="1452109" y="1442115"/>
                  </a:lnTo>
                  <a:lnTo>
                    <a:pt x="1458244" y="1454687"/>
                  </a:lnTo>
                  <a:lnTo>
                    <a:pt x="1459451" y="1460801"/>
                  </a:lnTo>
                  <a:lnTo>
                    <a:pt x="1459612" y="1461618"/>
                  </a:lnTo>
                  <a:lnTo>
                    <a:pt x="1461859" y="1467531"/>
                  </a:lnTo>
                  <a:lnTo>
                    <a:pt x="1465089" y="1471965"/>
                  </a:lnTo>
                  <a:lnTo>
                    <a:pt x="1474447" y="1477185"/>
                  </a:lnTo>
                  <a:lnTo>
                    <a:pt x="1482424" y="1484917"/>
                  </a:lnTo>
                  <a:lnTo>
                    <a:pt x="1485566" y="1486483"/>
                  </a:lnTo>
                  <a:lnTo>
                    <a:pt x="1492227" y="1492615"/>
                  </a:lnTo>
                  <a:lnTo>
                    <a:pt x="1506219" y="1522414"/>
                  </a:lnTo>
                  <a:lnTo>
                    <a:pt x="1514918" y="1534533"/>
                  </a:lnTo>
                  <a:lnTo>
                    <a:pt x="1516763" y="1536273"/>
                  </a:lnTo>
                  <a:lnTo>
                    <a:pt x="1493317" y="1576945"/>
                  </a:lnTo>
                  <a:lnTo>
                    <a:pt x="1491359" y="1581504"/>
                  </a:lnTo>
                  <a:lnTo>
                    <a:pt x="1490722" y="1585160"/>
                  </a:lnTo>
                  <a:lnTo>
                    <a:pt x="1490722" y="1588826"/>
                  </a:lnTo>
                  <a:lnTo>
                    <a:pt x="1490170" y="1592628"/>
                  </a:lnTo>
                  <a:lnTo>
                    <a:pt x="1487838" y="1596755"/>
                  </a:lnTo>
                  <a:lnTo>
                    <a:pt x="1487839" y="1596784"/>
                  </a:lnTo>
                  <a:lnTo>
                    <a:pt x="1487761" y="1596845"/>
                  </a:lnTo>
                  <a:lnTo>
                    <a:pt x="1480964" y="1608155"/>
                  </a:lnTo>
                  <a:lnTo>
                    <a:pt x="1487452" y="1614340"/>
                  </a:lnTo>
                  <a:lnTo>
                    <a:pt x="1509017" y="1617622"/>
                  </a:lnTo>
                  <a:lnTo>
                    <a:pt x="1514750" y="1616436"/>
                  </a:lnTo>
                  <a:lnTo>
                    <a:pt x="1524348" y="1611806"/>
                  </a:lnTo>
                  <a:lnTo>
                    <a:pt x="1530345" y="1612559"/>
                  </a:lnTo>
                  <a:lnTo>
                    <a:pt x="1535238" y="1615995"/>
                  </a:lnTo>
                  <a:lnTo>
                    <a:pt x="1540167" y="1621573"/>
                  </a:lnTo>
                  <a:lnTo>
                    <a:pt x="1548127" y="1634209"/>
                  </a:lnTo>
                  <a:lnTo>
                    <a:pt x="1551477" y="1642398"/>
                  </a:lnTo>
                  <a:lnTo>
                    <a:pt x="1552805" y="1649684"/>
                  </a:lnTo>
                  <a:lnTo>
                    <a:pt x="1552806" y="1656629"/>
                  </a:lnTo>
                  <a:lnTo>
                    <a:pt x="1552208" y="1663568"/>
                  </a:lnTo>
                  <a:lnTo>
                    <a:pt x="1551295" y="1664842"/>
                  </a:lnTo>
                  <a:lnTo>
                    <a:pt x="1547103" y="1676326"/>
                  </a:lnTo>
                  <a:lnTo>
                    <a:pt x="1546918" y="1677914"/>
                  </a:lnTo>
                  <a:lnTo>
                    <a:pt x="1540980" y="1686310"/>
                  </a:lnTo>
                  <a:lnTo>
                    <a:pt x="1539930" y="1685962"/>
                  </a:lnTo>
                  <a:lnTo>
                    <a:pt x="1540691" y="1698912"/>
                  </a:lnTo>
                  <a:lnTo>
                    <a:pt x="1541517" y="1698559"/>
                  </a:lnTo>
                  <a:lnTo>
                    <a:pt x="1541107" y="1699400"/>
                  </a:lnTo>
                  <a:lnTo>
                    <a:pt x="1537752" y="1708784"/>
                  </a:lnTo>
                  <a:lnTo>
                    <a:pt x="1536845" y="1710308"/>
                  </a:lnTo>
                  <a:lnTo>
                    <a:pt x="1537182" y="1720260"/>
                  </a:lnTo>
                  <a:lnTo>
                    <a:pt x="1537621" y="1723790"/>
                  </a:lnTo>
                  <a:lnTo>
                    <a:pt x="1538606" y="1726889"/>
                  </a:lnTo>
                  <a:lnTo>
                    <a:pt x="1539942" y="1729769"/>
                  </a:lnTo>
                  <a:lnTo>
                    <a:pt x="1541058" y="1733204"/>
                  </a:lnTo>
                  <a:lnTo>
                    <a:pt x="1541340" y="1737953"/>
                  </a:lnTo>
                  <a:lnTo>
                    <a:pt x="1530760" y="1751445"/>
                  </a:lnTo>
                  <a:lnTo>
                    <a:pt x="1528161" y="1753869"/>
                  </a:lnTo>
                  <a:lnTo>
                    <a:pt x="1524012" y="1754204"/>
                  </a:lnTo>
                  <a:lnTo>
                    <a:pt x="1521566" y="1752810"/>
                  </a:lnTo>
                  <a:lnTo>
                    <a:pt x="1519333" y="1750611"/>
                  </a:lnTo>
                  <a:lnTo>
                    <a:pt x="1515552" y="1748743"/>
                  </a:lnTo>
                  <a:lnTo>
                    <a:pt x="1511522" y="1748998"/>
                  </a:lnTo>
                  <a:lnTo>
                    <a:pt x="1508384" y="1750850"/>
                  </a:lnTo>
                  <a:lnTo>
                    <a:pt x="1505145" y="1752095"/>
                  </a:lnTo>
                  <a:lnTo>
                    <a:pt x="1500854" y="1750511"/>
                  </a:lnTo>
                  <a:lnTo>
                    <a:pt x="1481461" y="1736819"/>
                  </a:lnTo>
                  <a:lnTo>
                    <a:pt x="1463201" y="1717921"/>
                  </a:lnTo>
                  <a:lnTo>
                    <a:pt x="1459847" y="1715398"/>
                  </a:lnTo>
                  <a:lnTo>
                    <a:pt x="1456176" y="1714215"/>
                  </a:lnTo>
                  <a:lnTo>
                    <a:pt x="1450199" y="1713372"/>
                  </a:lnTo>
                  <a:lnTo>
                    <a:pt x="1440427" y="1705965"/>
                  </a:lnTo>
                  <a:lnTo>
                    <a:pt x="1437962" y="1691931"/>
                  </a:lnTo>
                  <a:lnTo>
                    <a:pt x="1442259" y="1678540"/>
                  </a:lnTo>
                  <a:lnTo>
                    <a:pt x="1452617" y="1672979"/>
                  </a:lnTo>
                  <a:lnTo>
                    <a:pt x="1444739" y="1665811"/>
                  </a:lnTo>
                  <a:lnTo>
                    <a:pt x="1434538" y="1659510"/>
                  </a:lnTo>
                  <a:lnTo>
                    <a:pt x="1428260" y="1652260"/>
                  </a:lnTo>
                  <a:lnTo>
                    <a:pt x="1431937" y="1642155"/>
                  </a:lnTo>
                  <a:lnTo>
                    <a:pt x="1425356" y="1643217"/>
                  </a:lnTo>
                  <a:lnTo>
                    <a:pt x="1403578" y="1638296"/>
                  </a:lnTo>
                  <a:lnTo>
                    <a:pt x="1389849" y="1638708"/>
                  </a:lnTo>
                  <a:lnTo>
                    <a:pt x="1376213" y="1642423"/>
                  </a:lnTo>
                  <a:lnTo>
                    <a:pt x="1368994" y="1646327"/>
                  </a:lnTo>
                  <a:lnTo>
                    <a:pt x="1355846" y="1658783"/>
                  </a:lnTo>
                  <a:lnTo>
                    <a:pt x="1352262" y="1662175"/>
                  </a:lnTo>
                  <a:lnTo>
                    <a:pt x="1346322" y="1665018"/>
                  </a:lnTo>
                  <a:lnTo>
                    <a:pt x="1338240" y="1666841"/>
                  </a:lnTo>
                  <a:lnTo>
                    <a:pt x="1330306" y="1666855"/>
                  </a:lnTo>
                  <a:lnTo>
                    <a:pt x="1324818" y="1664332"/>
                  </a:lnTo>
                  <a:lnTo>
                    <a:pt x="1313102" y="1655401"/>
                  </a:lnTo>
                  <a:lnTo>
                    <a:pt x="1309898" y="1651749"/>
                  </a:lnTo>
                  <a:lnTo>
                    <a:pt x="1307665" y="1647125"/>
                  </a:lnTo>
                  <a:lnTo>
                    <a:pt x="1303326" y="1635052"/>
                  </a:lnTo>
                  <a:lnTo>
                    <a:pt x="1301450" y="1631808"/>
                  </a:lnTo>
                  <a:lnTo>
                    <a:pt x="1295092" y="1630735"/>
                  </a:lnTo>
                  <a:lnTo>
                    <a:pt x="1280120" y="1636948"/>
                  </a:lnTo>
                  <a:lnTo>
                    <a:pt x="1273620" y="1638180"/>
                  </a:lnTo>
                  <a:lnTo>
                    <a:pt x="1251257" y="1633989"/>
                  </a:lnTo>
                  <a:lnTo>
                    <a:pt x="1242890" y="1635407"/>
                  </a:lnTo>
                  <a:lnTo>
                    <a:pt x="1234402" y="1640122"/>
                  </a:lnTo>
                  <a:lnTo>
                    <a:pt x="1230238" y="1640860"/>
                  </a:lnTo>
                  <a:lnTo>
                    <a:pt x="1226337" y="1637540"/>
                  </a:lnTo>
                  <a:lnTo>
                    <a:pt x="1224080" y="1631286"/>
                  </a:lnTo>
                  <a:lnTo>
                    <a:pt x="1225260" y="1627268"/>
                  </a:lnTo>
                  <a:lnTo>
                    <a:pt x="1227646" y="1623781"/>
                  </a:lnTo>
                  <a:lnTo>
                    <a:pt x="1228892" y="1619232"/>
                  </a:lnTo>
                  <a:lnTo>
                    <a:pt x="1229742" y="1613108"/>
                  </a:lnTo>
                  <a:lnTo>
                    <a:pt x="1230873" y="1610467"/>
                  </a:lnTo>
                  <a:lnTo>
                    <a:pt x="1229924" y="1610682"/>
                  </a:lnTo>
                  <a:lnTo>
                    <a:pt x="1224375" y="1613283"/>
                  </a:lnTo>
                  <a:lnTo>
                    <a:pt x="1221084" y="1615460"/>
                  </a:lnTo>
                  <a:lnTo>
                    <a:pt x="1211997" y="1623417"/>
                  </a:lnTo>
                  <a:lnTo>
                    <a:pt x="1205967" y="1626041"/>
                  </a:lnTo>
                  <a:lnTo>
                    <a:pt x="1206830" y="1630689"/>
                  </a:lnTo>
                  <a:lnTo>
                    <a:pt x="1208135" y="1633821"/>
                  </a:lnTo>
                  <a:lnTo>
                    <a:pt x="1211046" y="1637505"/>
                  </a:lnTo>
                  <a:lnTo>
                    <a:pt x="1214262" y="1640561"/>
                  </a:lnTo>
                  <a:lnTo>
                    <a:pt x="1216242" y="1641830"/>
                  </a:lnTo>
                  <a:lnTo>
                    <a:pt x="1217390" y="1644950"/>
                  </a:lnTo>
                  <a:lnTo>
                    <a:pt x="1218381" y="1660202"/>
                  </a:lnTo>
                  <a:lnTo>
                    <a:pt x="1218107" y="1665557"/>
                  </a:lnTo>
                  <a:lnTo>
                    <a:pt x="1216797" y="1669237"/>
                  </a:lnTo>
                  <a:lnTo>
                    <a:pt x="1206123" y="1683643"/>
                  </a:lnTo>
                  <a:lnTo>
                    <a:pt x="1203068" y="1684349"/>
                  </a:lnTo>
                  <a:lnTo>
                    <a:pt x="1114380" y="1682401"/>
                  </a:lnTo>
                  <a:lnTo>
                    <a:pt x="1082138" y="1689649"/>
                  </a:lnTo>
                  <a:lnTo>
                    <a:pt x="1077839" y="1692330"/>
                  </a:lnTo>
                  <a:lnTo>
                    <a:pt x="1074149" y="1702120"/>
                  </a:lnTo>
                  <a:lnTo>
                    <a:pt x="1070185" y="1703524"/>
                  </a:lnTo>
                  <a:lnTo>
                    <a:pt x="1048369" y="1699443"/>
                  </a:lnTo>
                  <a:lnTo>
                    <a:pt x="1016940" y="1699853"/>
                  </a:lnTo>
                  <a:lnTo>
                    <a:pt x="1000057" y="1696763"/>
                  </a:lnTo>
                  <a:lnTo>
                    <a:pt x="992915" y="1696642"/>
                  </a:lnTo>
                  <a:lnTo>
                    <a:pt x="991624" y="1698315"/>
                  </a:lnTo>
                  <a:lnTo>
                    <a:pt x="980998" y="1707849"/>
                  </a:lnTo>
                  <a:lnTo>
                    <a:pt x="978456" y="1713944"/>
                  </a:lnTo>
                  <a:lnTo>
                    <a:pt x="975620" y="1727223"/>
                  </a:lnTo>
                  <a:lnTo>
                    <a:pt x="973743" y="1732537"/>
                  </a:lnTo>
                  <a:lnTo>
                    <a:pt x="966829" y="1740471"/>
                  </a:lnTo>
                  <a:lnTo>
                    <a:pt x="958490" y="1743933"/>
                  </a:lnTo>
                  <a:lnTo>
                    <a:pt x="940398" y="1747206"/>
                  </a:lnTo>
                  <a:lnTo>
                    <a:pt x="931613" y="1744550"/>
                  </a:lnTo>
                  <a:lnTo>
                    <a:pt x="922090" y="1743379"/>
                  </a:lnTo>
                  <a:lnTo>
                    <a:pt x="913329" y="1745565"/>
                  </a:lnTo>
                  <a:lnTo>
                    <a:pt x="895369" y="1766812"/>
                  </a:lnTo>
                  <a:lnTo>
                    <a:pt x="900142" y="1768052"/>
                  </a:lnTo>
                  <a:lnTo>
                    <a:pt x="904374" y="1770761"/>
                  </a:lnTo>
                  <a:lnTo>
                    <a:pt x="905906" y="1774994"/>
                  </a:lnTo>
                  <a:lnTo>
                    <a:pt x="902657" y="1780707"/>
                  </a:lnTo>
                  <a:lnTo>
                    <a:pt x="896411" y="1783489"/>
                  </a:lnTo>
                  <a:lnTo>
                    <a:pt x="879618" y="1784094"/>
                  </a:lnTo>
                  <a:lnTo>
                    <a:pt x="872444" y="1786481"/>
                  </a:lnTo>
                  <a:lnTo>
                    <a:pt x="865042" y="1793537"/>
                  </a:lnTo>
                  <a:lnTo>
                    <a:pt x="859996" y="1800507"/>
                  </a:lnTo>
                  <a:lnTo>
                    <a:pt x="854537" y="1806505"/>
                  </a:lnTo>
                  <a:lnTo>
                    <a:pt x="846133" y="1810467"/>
                  </a:lnTo>
                  <a:lnTo>
                    <a:pt x="836834" y="1809501"/>
                  </a:lnTo>
                  <a:lnTo>
                    <a:pt x="837517" y="1793958"/>
                  </a:lnTo>
                  <a:lnTo>
                    <a:pt x="829201" y="1790646"/>
                  </a:lnTo>
                  <a:lnTo>
                    <a:pt x="819466" y="1793416"/>
                  </a:lnTo>
                  <a:lnTo>
                    <a:pt x="794333" y="1811197"/>
                  </a:lnTo>
                  <a:lnTo>
                    <a:pt x="786786" y="1813583"/>
                  </a:lnTo>
                  <a:lnTo>
                    <a:pt x="746385" y="1813314"/>
                  </a:lnTo>
                  <a:lnTo>
                    <a:pt x="740959" y="1810192"/>
                  </a:lnTo>
                  <a:lnTo>
                    <a:pt x="736943" y="1802481"/>
                  </a:lnTo>
                  <a:lnTo>
                    <a:pt x="737863" y="1802416"/>
                  </a:lnTo>
                  <a:lnTo>
                    <a:pt x="739086" y="1799778"/>
                  </a:lnTo>
                  <a:lnTo>
                    <a:pt x="739939" y="1795814"/>
                  </a:lnTo>
                  <a:lnTo>
                    <a:pt x="739793" y="1791975"/>
                  </a:lnTo>
                  <a:lnTo>
                    <a:pt x="738615" y="1789385"/>
                  </a:lnTo>
                  <a:lnTo>
                    <a:pt x="719164" y="1768660"/>
                  </a:lnTo>
                  <a:lnTo>
                    <a:pt x="699205" y="1759534"/>
                  </a:lnTo>
                  <a:lnTo>
                    <a:pt x="696543" y="1755016"/>
                  </a:lnTo>
                  <a:lnTo>
                    <a:pt x="708960" y="1746420"/>
                  </a:lnTo>
                  <a:lnTo>
                    <a:pt x="712172" y="1742474"/>
                  </a:lnTo>
                  <a:lnTo>
                    <a:pt x="703268" y="1735835"/>
                  </a:lnTo>
                  <a:lnTo>
                    <a:pt x="699142" y="1733525"/>
                  </a:lnTo>
                  <a:lnTo>
                    <a:pt x="693790" y="1733186"/>
                  </a:lnTo>
                  <a:lnTo>
                    <a:pt x="688328" y="1734781"/>
                  </a:lnTo>
                  <a:lnTo>
                    <a:pt x="672788" y="1742007"/>
                  </a:lnTo>
                  <a:lnTo>
                    <a:pt x="661371" y="1743448"/>
                  </a:lnTo>
                  <a:lnTo>
                    <a:pt x="658052" y="1742457"/>
                  </a:lnTo>
                  <a:lnTo>
                    <a:pt x="656124" y="1739748"/>
                  </a:lnTo>
                  <a:lnTo>
                    <a:pt x="654834" y="1736799"/>
                  </a:lnTo>
                  <a:lnTo>
                    <a:pt x="653269" y="1735004"/>
                  </a:lnTo>
                  <a:lnTo>
                    <a:pt x="602235" y="1715847"/>
                  </a:lnTo>
                  <a:lnTo>
                    <a:pt x="592898" y="1715749"/>
                  </a:lnTo>
                  <a:lnTo>
                    <a:pt x="587557" y="1719496"/>
                  </a:lnTo>
                  <a:lnTo>
                    <a:pt x="579751" y="1730453"/>
                  </a:lnTo>
                  <a:lnTo>
                    <a:pt x="574846" y="1734418"/>
                  </a:lnTo>
                  <a:lnTo>
                    <a:pt x="570294" y="1735221"/>
                  </a:lnTo>
                  <a:lnTo>
                    <a:pt x="553841" y="1732724"/>
                  </a:lnTo>
                  <a:lnTo>
                    <a:pt x="547811" y="1729952"/>
                  </a:lnTo>
                  <a:lnTo>
                    <a:pt x="544656" y="1727707"/>
                  </a:lnTo>
                  <a:lnTo>
                    <a:pt x="542620" y="1725080"/>
                  </a:lnTo>
                  <a:lnTo>
                    <a:pt x="541941" y="1720176"/>
                  </a:lnTo>
                  <a:lnTo>
                    <a:pt x="543377" y="1716543"/>
                  </a:lnTo>
                  <a:lnTo>
                    <a:pt x="545251" y="1713795"/>
                  </a:lnTo>
                  <a:lnTo>
                    <a:pt x="545729" y="1711549"/>
                  </a:lnTo>
                  <a:lnTo>
                    <a:pt x="544012" y="1706218"/>
                  </a:lnTo>
                  <a:lnTo>
                    <a:pt x="542656" y="1705156"/>
                  </a:lnTo>
                  <a:lnTo>
                    <a:pt x="539704" y="1706323"/>
                  </a:lnTo>
                  <a:lnTo>
                    <a:pt x="533242" y="1707490"/>
                  </a:lnTo>
                  <a:lnTo>
                    <a:pt x="527456" y="1709778"/>
                  </a:lnTo>
                  <a:lnTo>
                    <a:pt x="528014" y="1714711"/>
                  </a:lnTo>
                  <a:lnTo>
                    <a:pt x="531364" y="1721018"/>
                  </a:lnTo>
                  <a:lnTo>
                    <a:pt x="533918" y="1727413"/>
                  </a:lnTo>
                  <a:lnTo>
                    <a:pt x="533438" y="1732701"/>
                  </a:lnTo>
                  <a:lnTo>
                    <a:pt x="529520" y="1755489"/>
                  </a:lnTo>
                  <a:lnTo>
                    <a:pt x="534955" y="1758460"/>
                  </a:lnTo>
                  <a:lnTo>
                    <a:pt x="538272" y="1762151"/>
                  </a:lnTo>
                  <a:lnTo>
                    <a:pt x="540350" y="1767188"/>
                  </a:lnTo>
                  <a:lnTo>
                    <a:pt x="541951" y="1774261"/>
                  </a:lnTo>
                  <a:lnTo>
                    <a:pt x="542033" y="1786519"/>
                  </a:lnTo>
                  <a:lnTo>
                    <a:pt x="538514" y="1799369"/>
                  </a:lnTo>
                  <a:lnTo>
                    <a:pt x="532870" y="1810931"/>
                  </a:lnTo>
                  <a:lnTo>
                    <a:pt x="526422" y="1819512"/>
                  </a:lnTo>
                  <a:lnTo>
                    <a:pt x="523098" y="1821754"/>
                  </a:lnTo>
                  <a:lnTo>
                    <a:pt x="514926" y="1824600"/>
                  </a:lnTo>
                  <a:lnTo>
                    <a:pt x="510918" y="1827300"/>
                  </a:lnTo>
                  <a:lnTo>
                    <a:pt x="508592" y="1830887"/>
                  </a:lnTo>
                  <a:lnTo>
                    <a:pt x="499958" y="1848229"/>
                  </a:lnTo>
                  <a:lnTo>
                    <a:pt x="492970" y="1857612"/>
                  </a:lnTo>
                  <a:lnTo>
                    <a:pt x="485380" y="1864542"/>
                  </a:lnTo>
                  <a:lnTo>
                    <a:pt x="467990" y="1875184"/>
                  </a:lnTo>
                  <a:lnTo>
                    <a:pt x="459516" y="1878455"/>
                  </a:lnTo>
                  <a:lnTo>
                    <a:pt x="434503" y="1881441"/>
                  </a:lnTo>
                  <a:lnTo>
                    <a:pt x="428647" y="1882137"/>
                  </a:lnTo>
                  <a:lnTo>
                    <a:pt x="426926" y="1881128"/>
                  </a:lnTo>
                  <a:lnTo>
                    <a:pt x="428503" y="1877560"/>
                  </a:lnTo>
                  <a:lnTo>
                    <a:pt x="432097" y="1871119"/>
                  </a:lnTo>
                  <a:lnTo>
                    <a:pt x="433665" y="1870046"/>
                  </a:lnTo>
                  <a:lnTo>
                    <a:pt x="438804" y="1868528"/>
                  </a:lnTo>
                  <a:lnTo>
                    <a:pt x="440695" y="1866673"/>
                  </a:lnTo>
                  <a:lnTo>
                    <a:pt x="441670" y="1862867"/>
                  </a:lnTo>
                  <a:lnTo>
                    <a:pt x="441480" y="1859439"/>
                  </a:lnTo>
                  <a:lnTo>
                    <a:pt x="440610" y="1855685"/>
                  </a:lnTo>
                  <a:lnTo>
                    <a:pt x="447690" y="1834560"/>
                  </a:lnTo>
                  <a:lnTo>
                    <a:pt x="448001" y="1824265"/>
                  </a:lnTo>
                  <a:lnTo>
                    <a:pt x="440884" y="1820390"/>
                  </a:lnTo>
                  <a:lnTo>
                    <a:pt x="423853" y="1823429"/>
                  </a:lnTo>
                  <a:lnTo>
                    <a:pt x="419228" y="1828506"/>
                  </a:lnTo>
                  <a:lnTo>
                    <a:pt x="417580" y="1829769"/>
                  </a:lnTo>
                  <a:lnTo>
                    <a:pt x="415577" y="1829747"/>
                  </a:lnTo>
                  <a:lnTo>
                    <a:pt x="411582" y="1827293"/>
                  </a:lnTo>
                  <a:lnTo>
                    <a:pt x="409660" y="1827034"/>
                  </a:lnTo>
                  <a:lnTo>
                    <a:pt x="404562" y="1829446"/>
                  </a:lnTo>
                  <a:lnTo>
                    <a:pt x="401588" y="1831635"/>
                  </a:lnTo>
                  <a:lnTo>
                    <a:pt x="398984" y="1831740"/>
                  </a:lnTo>
                  <a:lnTo>
                    <a:pt x="395235" y="1828059"/>
                  </a:lnTo>
                  <a:lnTo>
                    <a:pt x="393179" y="1822585"/>
                  </a:lnTo>
                  <a:lnTo>
                    <a:pt x="392848" y="1816439"/>
                  </a:lnTo>
                  <a:lnTo>
                    <a:pt x="391836" y="1810496"/>
                  </a:lnTo>
                  <a:lnTo>
                    <a:pt x="387617" y="1805514"/>
                  </a:lnTo>
                  <a:lnTo>
                    <a:pt x="396455" y="1798690"/>
                  </a:lnTo>
                  <a:lnTo>
                    <a:pt x="398284" y="1792687"/>
                  </a:lnTo>
                  <a:lnTo>
                    <a:pt x="394915" y="1785966"/>
                  </a:lnTo>
                  <a:lnTo>
                    <a:pt x="376027" y="1757952"/>
                  </a:lnTo>
                  <a:lnTo>
                    <a:pt x="371620" y="1759938"/>
                  </a:lnTo>
                  <a:lnTo>
                    <a:pt x="368166" y="1762929"/>
                  </a:lnTo>
                  <a:lnTo>
                    <a:pt x="364760" y="1764387"/>
                  </a:lnTo>
                  <a:lnTo>
                    <a:pt x="360539" y="1761822"/>
                  </a:lnTo>
                  <a:lnTo>
                    <a:pt x="359959" y="1758480"/>
                  </a:lnTo>
                  <a:lnTo>
                    <a:pt x="359850" y="1756737"/>
                  </a:lnTo>
                  <a:lnTo>
                    <a:pt x="359860" y="1755008"/>
                  </a:lnTo>
                  <a:lnTo>
                    <a:pt x="356391" y="1747291"/>
                  </a:lnTo>
                  <a:lnTo>
                    <a:pt x="351588" y="1742418"/>
                  </a:lnTo>
                  <a:lnTo>
                    <a:pt x="347587" y="1737045"/>
                  </a:lnTo>
                  <a:lnTo>
                    <a:pt x="346570" y="1727585"/>
                  </a:lnTo>
                  <a:lnTo>
                    <a:pt x="341875" y="1731305"/>
                  </a:lnTo>
                  <a:lnTo>
                    <a:pt x="336038" y="1732418"/>
                  </a:lnTo>
                  <a:lnTo>
                    <a:pt x="324545" y="1731420"/>
                  </a:lnTo>
                  <a:lnTo>
                    <a:pt x="312960" y="1727020"/>
                  </a:lnTo>
                  <a:lnTo>
                    <a:pt x="311000" y="1727536"/>
                  </a:lnTo>
                  <a:lnTo>
                    <a:pt x="306226" y="1730569"/>
                  </a:lnTo>
                  <a:lnTo>
                    <a:pt x="303109" y="1730781"/>
                  </a:lnTo>
                  <a:lnTo>
                    <a:pt x="295278" y="1726639"/>
                  </a:lnTo>
                  <a:lnTo>
                    <a:pt x="293850" y="1720587"/>
                  </a:lnTo>
                  <a:lnTo>
                    <a:pt x="294665" y="1713637"/>
                  </a:lnTo>
                  <a:lnTo>
                    <a:pt x="293444" y="1706863"/>
                  </a:lnTo>
                  <a:lnTo>
                    <a:pt x="288978" y="1701890"/>
                  </a:lnTo>
                  <a:lnTo>
                    <a:pt x="283531" y="1699865"/>
                  </a:lnTo>
                  <a:lnTo>
                    <a:pt x="277742" y="1700463"/>
                  </a:lnTo>
                  <a:lnTo>
                    <a:pt x="272132" y="1703395"/>
                  </a:lnTo>
                  <a:lnTo>
                    <a:pt x="263625" y="1713122"/>
                  </a:lnTo>
                  <a:lnTo>
                    <a:pt x="258739" y="1723475"/>
                  </a:lnTo>
                  <a:lnTo>
                    <a:pt x="253067" y="1732164"/>
                  </a:lnTo>
                  <a:lnTo>
                    <a:pt x="242477" y="1737080"/>
                  </a:lnTo>
                  <a:lnTo>
                    <a:pt x="217714" y="1737244"/>
                  </a:lnTo>
                  <a:lnTo>
                    <a:pt x="195191" y="1730777"/>
                  </a:lnTo>
                  <a:lnTo>
                    <a:pt x="195306" y="1730622"/>
                  </a:lnTo>
                  <a:lnTo>
                    <a:pt x="213746" y="1705636"/>
                  </a:lnTo>
                  <a:lnTo>
                    <a:pt x="217961" y="1699597"/>
                  </a:lnTo>
                  <a:lnTo>
                    <a:pt x="218805" y="1698957"/>
                  </a:lnTo>
                  <a:lnTo>
                    <a:pt x="220969" y="1698049"/>
                  </a:lnTo>
                  <a:lnTo>
                    <a:pt x="231338" y="1696168"/>
                  </a:lnTo>
                  <a:lnTo>
                    <a:pt x="234341" y="1695048"/>
                  </a:lnTo>
                  <a:lnTo>
                    <a:pt x="235966" y="1694119"/>
                  </a:lnTo>
                  <a:lnTo>
                    <a:pt x="236155" y="1693088"/>
                  </a:lnTo>
                  <a:lnTo>
                    <a:pt x="236708" y="1691645"/>
                  </a:lnTo>
                  <a:lnTo>
                    <a:pt x="238169" y="1689150"/>
                  </a:lnTo>
                  <a:lnTo>
                    <a:pt x="244258" y="1686258"/>
                  </a:lnTo>
                  <a:lnTo>
                    <a:pt x="246709" y="1686401"/>
                  </a:lnTo>
                  <a:lnTo>
                    <a:pt x="257736" y="1690232"/>
                  </a:lnTo>
                  <a:lnTo>
                    <a:pt x="275178" y="1681518"/>
                  </a:lnTo>
                  <a:lnTo>
                    <a:pt x="303978" y="1656200"/>
                  </a:lnTo>
                  <a:lnTo>
                    <a:pt x="311195" y="1652418"/>
                  </a:lnTo>
                  <a:lnTo>
                    <a:pt x="315747" y="1650739"/>
                  </a:lnTo>
                  <a:lnTo>
                    <a:pt x="318668" y="1651559"/>
                  </a:lnTo>
                  <a:lnTo>
                    <a:pt x="331250" y="1657485"/>
                  </a:lnTo>
                  <a:lnTo>
                    <a:pt x="340554" y="1659809"/>
                  </a:lnTo>
                  <a:lnTo>
                    <a:pt x="349834" y="1659753"/>
                  </a:lnTo>
                  <a:lnTo>
                    <a:pt x="356178" y="1658141"/>
                  </a:lnTo>
                  <a:lnTo>
                    <a:pt x="363064" y="1655392"/>
                  </a:lnTo>
                  <a:lnTo>
                    <a:pt x="371413" y="1650788"/>
                  </a:lnTo>
                  <a:lnTo>
                    <a:pt x="380983" y="1648183"/>
                  </a:lnTo>
                  <a:lnTo>
                    <a:pt x="385582" y="1647970"/>
                  </a:lnTo>
                  <a:lnTo>
                    <a:pt x="388208" y="1648398"/>
                  </a:lnTo>
                  <a:lnTo>
                    <a:pt x="390174" y="1649265"/>
                  </a:lnTo>
                  <a:lnTo>
                    <a:pt x="391142" y="1650805"/>
                  </a:lnTo>
                  <a:lnTo>
                    <a:pt x="392962" y="1657254"/>
                  </a:lnTo>
                  <a:lnTo>
                    <a:pt x="394497" y="1661088"/>
                  </a:lnTo>
                  <a:lnTo>
                    <a:pt x="396985" y="1665605"/>
                  </a:lnTo>
                  <a:lnTo>
                    <a:pt x="400771" y="1660868"/>
                  </a:lnTo>
                  <a:lnTo>
                    <a:pt x="401287" y="1652569"/>
                  </a:lnTo>
                  <a:lnTo>
                    <a:pt x="401956" y="1650016"/>
                  </a:lnTo>
                  <a:lnTo>
                    <a:pt x="402619" y="1648735"/>
                  </a:lnTo>
                  <a:lnTo>
                    <a:pt x="403337" y="1648413"/>
                  </a:lnTo>
                  <a:lnTo>
                    <a:pt x="403874" y="1648475"/>
                  </a:lnTo>
                  <a:lnTo>
                    <a:pt x="411028" y="1651372"/>
                  </a:lnTo>
                  <a:lnTo>
                    <a:pt x="414689" y="1651861"/>
                  </a:lnTo>
                  <a:lnTo>
                    <a:pt x="415947" y="1651068"/>
                  </a:lnTo>
                  <a:lnTo>
                    <a:pt x="416847" y="1649921"/>
                  </a:lnTo>
                  <a:lnTo>
                    <a:pt x="417451" y="1648445"/>
                  </a:lnTo>
                  <a:lnTo>
                    <a:pt x="418056" y="1646587"/>
                  </a:lnTo>
                  <a:lnTo>
                    <a:pt x="418544" y="1643857"/>
                  </a:lnTo>
                  <a:lnTo>
                    <a:pt x="418492" y="1642099"/>
                  </a:lnTo>
                  <a:lnTo>
                    <a:pt x="418080" y="1640457"/>
                  </a:lnTo>
                  <a:lnTo>
                    <a:pt x="416663" y="1636479"/>
                  </a:lnTo>
                  <a:lnTo>
                    <a:pt x="415255" y="1630653"/>
                  </a:lnTo>
                  <a:lnTo>
                    <a:pt x="413926" y="1620012"/>
                  </a:lnTo>
                  <a:lnTo>
                    <a:pt x="413578" y="1603381"/>
                  </a:lnTo>
                  <a:lnTo>
                    <a:pt x="413230" y="1601015"/>
                  </a:lnTo>
                  <a:lnTo>
                    <a:pt x="412759" y="1599624"/>
                  </a:lnTo>
                  <a:lnTo>
                    <a:pt x="412029" y="1598439"/>
                  </a:lnTo>
                  <a:lnTo>
                    <a:pt x="411256" y="1598008"/>
                  </a:lnTo>
                  <a:lnTo>
                    <a:pt x="408215" y="1598010"/>
                  </a:lnTo>
                  <a:lnTo>
                    <a:pt x="407025" y="1597621"/>
                  </a:lnTo>
                  <a:lnTo>
                    <a:pt x="406312" y="1596848"/>
                  </a:lnTo>
                  <a:lnTo>
                    <a:pt x="405430" y="1594186"/>
                  </a:lnTo>
                  <a:lnTo>
                    <a:pt x="404070" y="1591936"/>
                  </a:lnTo>
                  <a:lnTo>
                    <a:pt x="401338" y="1589648"/>
                  </a:lnTo>
                  <a:lnTo>
                    <a:pt x="399085" y="1587110"/>
                  </a:lnTo>
                  <a:lnTo>
                    <a:pt x="398735" y="1585410"/>
                  </a:lnTo>
                  <a:lnTo>
                    <a:pt x="399161" y="1583610"/>
                  </a:lnTo>
                  <a:lnTo>
                    <a:pt x="400964" y="1580311"/>
                  </a:lnTo>
                  <a:lnTo>
                    <a:pt x="401922" y="1579282"/>
                  </a:lnTo>
                  <a:lnTo>
                    <a:pt x="402639" y="1578753"/>
                  </a:lnTo>
                  <a:lnTo>
                    <a:pt x="403832" y="1578493"/>
                  </a:lnTo>
                  <a:lnTo>
                    <a:pt x="410386" y="1578346"/>
                  </a:lnTo>
                  <a:lnTo>
                    <a:pt x="411462" y="1577552"/>
                  </a:lnTo>
                  <a:lnTo>
                    <a:pt x="412301" y="1576389"/>
                  </a:lnTo>
                  <a:lnTo>
                    <a:pt x="413104" y="1574264"/>
                  </a:lnTo>
                  <a:lnTo>
                    <a:pt x="413705" y="1572954"/>
                  </a:lnTo>
                  <a:lnTo>
                    <a:pt x="414484" y="1572042"/>
                  </a:lnTo>
                  <a:lnTo>
                    <a:pt x="415379" y="1571631"/>
                  </a:lnTo>
                  <a:lnTo>
                    <a:pt x="415916" y="1571485"/>
                  </a:lnTo>
                  <a:lnTo>
                    <a:pt x="418124" y="1570343"/>
                  </a:lnTo>
                  <a:lnTo>
                    <a:pt x="411027" y="1554079"/>
                  </a:lnTo>
                  <a:lnTo>
                    <a:pt x="409799" y="1548742"/>
                  </a:lnTo>
                  <a:lnTo>
                    <a:pt x="408385" y="1545486"/>
                  </a:lnTo>
                  <a:lnTo>
                    <a:pt x="407735" y="1544419"/>
                  </a:lnTo>
                  <a:lnTo>
                    <a:pt x="407260" y="1544182"/>
                  </a:lnTo>
                  <a:lnTo>
                    <a:pt x="406844" y="1544121"/>
                  </a:lnTo>
                  <a:lnTo>
                    <a:pt x="406547" y="1544120"/>
                  </a:lnTo>
                  <a:lnTo>
                    <a:pt x="405711" y="1544646"/>
                  </a:lnTo>
                  <a:lnTo>
                    <a:pt x="404937" y="1544775"/>
                  </a:lnTo>
                  <a:lnTo>
                    <a:pt x="404044" y="1544758"/>
                  </a:lnTo>
                  <a:lnTo>
                    <a:pt x="402322" y="1544054"/>
                  </a:lnTo>
                  <a:lnTo>
                    <a:pt x="401733" y="1542811"/>
                  </a:lnTo>
                  <a:lnTo>
                    <a:pt x="401557" y="1542058"/>
                  </a:lnTo>
                  <a:lnTo>
                    <a:pt x="401739" y="1541319"/>
                  </a:lnTo>
                  <a:lnTo>
                    <a:pt x="403115" y="1539614"/>
                  </a:lnTo>
                  <a:lnTo>
                    <a:pt x="403534" y="1539186"/>
                  </a:lnTo>
                  <a:lnTo>
                    <a:pt x="404071" y="1538848"/>
                  </a:lnTo>
                  <a:lnTo>
                    <a:pt x="405207" y="1537659"/>
                  </a:lnTo>
                  <a:lnTo>
                    <a:pt x="405806" y="1536641"/>
                  </a:lnTo>
                  <a:lnTo>
                    <a:pt x="406229" y="1535182"/>
                  </a:lnTo>
                  <a:lnTo>
                    <a:pt x="407331" y="1528110"/>
                  </a:lnTo>
                  <a:lnTo>
                    <a:pt x="407756" y="1526296"/>
                  </a:lnTo>
                  <a:lnTo>
                    <a:pt x="409372" y="1523867"/>
                  </a:lnTo>
                  <a:lnTo>
                    <a:pt x="409979" y="1521033"/>
                  </a:lnTo>
                  <a:lnTo>
                    <a:pt x="410532" y="1516780"/>
                  </a:lnTo>
                  <a:lnTo>
                    <a:pt x="411007" y="1503179"/>
                  </a:lnTo>
                  <a:lnTo>
                    <a:pt x="410719" y="1500977"/>
                  </a:lnTo>
                  <a:lnTo>
                    <a:pt x="406165" y="1496200"/>
                  </a:lnTo>
                  <a:lnTo>
                    <a:pt x="405398" y="1494986"/>
                  </a:lnTo>
                  <a:lnTo>
                    <a:pt x="402162" y="1488087"/>
                  </a:lnTo>
                  <a:lnTo>
                    <a:pt x="401524" y="1484834"/>
                  </a:lnTo>
                  <a:lnTo>
                    <a:pt x="401595" y="1482443"/>
                  </a:lnTo>
                  <a:lnTo>
                    <a:pt x="402493" y="1480763"/>
                  </a:lnTo>
                  <a:lnTo>
                    <a:pt x="403686" y="1479528"/>
                  </a:lnTo>
                  <a:lnTo>
                    <a:pt x="404580" y="1478793"/>
                  </a:lnTo>
                  <a:lnTo>
                    <a:pt x="407438" y="1477064"/>
                  </a:lnTo>
                  <a:lnTo>
                    <a:pt x="418866" y="1445487"/>
                  </a:lnTo>
                  <a:lnTo>
                    <a:pt x="421762" y="1432929"/>
                  </a:lnTo>
                  <a:lnTo>
                    <a:pt x="422770" y="1417658"/>
                  </a:lnTo>
                  <a:lnTo>
                    <a:pt x="422498" y="1411483"/>
                  </a:lnTo>
                  <a:lnTo>
                    <a:pt x="421343" y="1404122"/>
                  </a:lnTo>
                  <a:lnTo>
                    <a:pt x="411178" y="1380798"/>
                  </a:lnTo>
                  <a:lnTo>
                    <a:pt x="396482" y="1311582"/>
                  </a:lnTo>
                  <a:lnTo>
                    <a:pt x="390544" y="1291034"/>
                  </a:lnTo>
                  <a:lnTo>
                    <a:pt x="388969" y="1287746"/>
                  </a:lnTo>
                  <a:lnTo>
                    <a:pt x="383643" y="1279711"/>
                  </a:lnTo>
                  <a:lnTo>
                    <a:pt x="378564" y="1270479"/>
                  </a:lnTo>
                  <a:lnTo>
                    <a:pt x="371638" y="1254796"/>
                  </a:lnTo>
                  <a:lnTo>
                    <a:pt x="371327" y="1254292"/>
                  </a:lnTo>
                  <a:lnTo>
                    <a:pt x="370917" y="1253816"/>
                  </a:lnTo>
                  <a:lnTo>
                    <a:pt x="370565" y="1253622"/>
                  </a:lnTo>
                  <a:lnTo>
                    <a:pt x="370153" y="1253459"/>
                  </a:lnTo>
                  <a:lnTo>
                    <a:pt x="369741" y="1253397"/>
                  </a:lnTo>
                  <a:lnTo>
                    <a:pt x="368915" y="1253569"/>
                  </a:lnTo>
                  <a:lnTo>
                    <a:pt x="366205" y="1253553"/>
                  </a:lnTo>
                  <a:lnTo>
                    <a:pt x="362827" y="1247150"/>
                  </a:lnTo>
                  <a:lnTo>
                    <a:pt x="384267" y="1217508"/>
                  </a:lnTo>
                  <a:lnTo>
                    <a:pt x="387042" y="1215706"/>
                  </a:lnTo>
                  <a:lnTo>
                    <a:pt x="386001" y="1212331"/>
                  </a:lnTo>
                  <a:lnTo>
                    <a:pt x="385718" y="1210113"/>
                  </a:lnTo>
                  <a:lnTo>
                    <a:pt x="385906" y="1208016"/>
                  </a:lnTo>
                  <a:lnTo>
                    <a:pt x="387929" y="1203462"/>
                  </a:lnTo>
                  <a:lnTo>
                    <a:pt x="389647" y="1201050"/>
                  </a:lnTo>
                  <a:lnTo>
                    <a:pt x="392899" y="1197520"/>
                  </a:lnTo>
                  <a:lnTo>
                    <a:pt x="394808" y="1195933"/>
                  </a:lnTo>
                  <a:lnTo>
                    <a:pt x="396281" y="1195365"/>
                  </a:lnTo>
                  <a:lnTo>
                    <a:pt x="400928" y="1195004"/>
                  </a:lnTo>
                  <a:lnTo>
                    <a:pt x="407756" y="1193263"/>
                  </a:lnTo>
                  <a:lnTo>
                    <a:pt x="408993" y="1192649"/>
                  </a:lnTo>
                  <a:lnTo>
                    <a:pt x="411768" y="1190136"/>
                  </a:lnTo>
                  <a:lnTo>
                    <a:pt x="416503" y="1186891"/>
                  </a:lnTo>
                  <a:lnTo>
                    <a:pt x="417975" y="1186394"/>
                  </a:lnTo>
                  <a:lnTo>
                    <a:pt x="419855" y="1186550"/>
                  </a:lnTo>
                  <a:lnTo>
                    <a:pt x="420559" y="1186804"/>
                  </a:lnTo>
                  <a:lnTo>
                    <a:pt x="421146" y="1187118"/>
                  </a:lnTo>
                  <a:lnTo>
                    <a:pt x="422492" y="1188674"/>
                  </a:lnTo>
                  <a:lnTo>
                    <a:pt x="422901" y="1189295"/>
                  </a:lnTo>
                  <a:lnTo>
                    <a:pt x="423308" y="1190361"/>
                  </a:lnTo>
                  <a:lnTo>
                    <a:pt x="423597" y="1191588"/>
                  </a:lnTo>
                  <a:lnTo>
                    <a:pt x="423818" y="1195342"/>
                  </a:lnTo>
                  <a:lnTo>
                    <a:pt x="424108" y="1196406"/>
                  </a:lnTo>
                  <a:lnTo>
                    <a:pt x="424516" y="1197175"/>
                  </a:lnTo>
                  <a:lnTo>
                    <a:pt x="425161" y="1197858"/>
                  </a:lnTo>
                  <a:lnTo>
                    <a:pt x="425981" y="1198468"/>
                  </a:lnTo>
                  <a:lnTo>
                    <a:pt x="426685" y="1198811"/>
                  </a:lnTo>
                  <a:lnTo>
                    <a:pt x="428684" y="1199172"/>
                  </a:lnTo>
                  <a:lnTo>
                    <a:pt x="465589" y="1176805"/>
                  </a:lnTo>
                  <a:lnTo>
                    <a:pt x="466604" y="1170410"/>
                  </a:lnTo>
                  <a:lnTo>
                    <a:pt x="467017" y="1169452"/>
                  </a:lnTo>
                  <a:lnTo>
                    <a:pt x="467961" y="1167798"/>
                  </a:lnTo>
                  <a:lnTo>
                    <a:pt x="470082" y="1165250"/>
                  </a:lnTo>
                  <a:lnTo>
                    <a:pt x="471317" y="1164232"/>
                  </a:lnTo>
                  <a:lnTo>
                    <a:pt x="472317" y="1163584"/>
                  </a:lnTo>
                  <a:lnTo>
                    <a:pt x="475549" y="1162780"/>
                  </a:lnTo>
                  <a:lnTo>
                    <a:pt x="490017" y="1162025"/>
                  </a:lnTo>
                  <a:lnTo>
                    <a:pt x="490958" y="1161701"/>
                  </a:lnTo>
                  <a:lnTo>
                    <a:pt x="491722" y="1161139"/>
                  </a:lnTo>
                  <a:lnTo>
                    <a:pt x="490900" y="1160785"/>
                  </a:lnTo>
                  <a:lnTo>
                    <a:pt x="489786" y="1160074"/>
                  </a:lnTo>
                  <a:lnTo>
                    <a:pt x="489141" y="1159245"/>
                  </a:lnTo>
                  <a:lnTo>
                    <a:pt x="488673" y="1158519"/>
                  </a:lnTo>
                  <a:lnTo>
                    <a:pt x="488675" y="1157058"/>
                  </a:lnTo>
                  <a:lnTo>
                    <a:pt x="489090" y="1154961"/>
                  </a:lnTo>
                  <a:lnTo>
                    <a:pt x="493039" y="1144376"/>
                  </a:lnTo>
                  <a:lnTo>
                    <a:pt x="493515" y="1140654"/>
                  </a:lnTo>
                  <a:lnTo>
                    <a:pt x="493636" y="1137980"/>
                  </a:lnTo>
                  <a:lnTo>
                    <a:pt x="493406" y="1134374"/>
                  </a:lnTo>
                  <a:lnTo>
                    <a:pt x="492823" y="1132009"/>
                  </a:lnTo>
                  <a:lnTo>
                    <a:pt x="492239" y="1130296"/>
                  </a:lnTo>
                  <a:lnTo>
                    <a:pt x="490367" y="1127041"/>
                  </a:lnTo>
                  <a:lnTo>
                    <a:pt x="489432" y="1124972"/>
                  </a:lnTo>
                  <a:lnTo>
                    <a:pt x="489082" y="1123702"/>
                  </a:lnTo>
                  <a:lnTo>
                    <a:pt x="488850" y="1122341"/>
                  </a:lnTo>
                  <a:lnTo>
                    <a:pt x="488620" y="1119814"/>
                  </a:lnTo>
                  <a:lnTo>
                    <a:pt x="488914" y="1118766"/>
                  </a:lnTo>
                  <a:lnTo>
                    <a:pt x="489385" y="1117955"/>
                  </a:lnTo>
                  <a:lnTo>
                    <a:pt x="491498" y="1116718"/>
                  </a:lnTo>
                  <a:lnTo>
                    <a:pt x="494490" y="1115673"/>
                  </a:lnTo>
                  <a:lnTo>
                    <a:pt x="495488" y="1114817"/>
                  </a:lnTo>
                  <a:lnTo>
                    <a:pt x="497132" y="1112796"/>
                  </a:lnTo>
                  <a:lnTo>
                    <a:pt x="497135" y="1110669"/>
                  </a:lnTo>
                  <a:lnTo>
                    <a:pt x="496903" y="1109323"/>
                  </a:lnTo>
                  <a:lnTo>
                    <a:pt x="496259" y="1108406"/>
                  </a:lnTo>
                  <a:lnTo>
                    <a:pt x="495323" y="1107563"/>
                  </a:lnTo>
                  <a:lnTo>
                    <a:pt x="492160" y="1105772"/>
                  </a:lnTo>
                  <a:lnTo>
                    <a:pt x="490053" y="1103729"/>
                  </a:lnTo>
                  <a:lnTo>
                    <a:pt x="488240" y="1101569"/>
                  </a:lnTo>
                  <a:lnTo>
                    <a:pt x="486250" y="1099882"/>
                  </a:lnTo>
                  <a:lnTo>
                    <a:pt x="484084" y="1098563"/>
                  </a:lnTo>
                  <a:lnTo>
                    <a:pt x="481977" y="1097658"/>
                  </a:lnTo>
                  <a:lnTo>
                    <a:pt x="480397" y="1096680"/>
                  </a:lnTo>
                  <a:lnTo>
                    <a:pt x="479578" y="1095777"/>
                  </a:lnTo>
                  <a:lnTo>
                    <a:pt x="478994" y="1094623"/>
                  </a:lnTo>
                  <a:lnTo>
                    <a:pt x="478393" y="1092538"/>
                  </a:lnTo>
                  <a:lnTo>
                    <a:pt x="477693" y="1091208"/>
                  </a:lnTo>
                  <a:lnTo>
                    <a:pt x="476933" y="1090275"/>
                  </a:lnTo>
                  <a:lnTo>
                    <a:pt x="475823" y="1089137"/>
                  </a:lnTo>
                  <a:lnTo>
                    <a:pt x="474421" y="1086946"/>
                  </a:lnTo>
                  <a:lnTo>
                    <a:pt x="472966" y="1082867"/>
                  </a:lnTo>
                  <a:lnTo>
                    <a:pt x="473332" y="1076204"/>
                  </a:lnTo>
                  <a:lnTo>
                    <a:pt x="473862" y="1075067"/>
                  </a:lnTo>
                  <a:lnTo>
                    <a:pt x="474507" y="1074625"/>
                  </a:lnTo>
                  <a:lnTo>
                    <a:pt x="477911" y="1070497"/>
                  </a:lnTo>
                  <a:lnTo>
                    <a:pt x="480692" y="1065391"/>
                  </a:lnTo>
                  <a:lnTo>
                    <a:pt x="482217" y="1063710"/>
                  </a:lnTo>
                  <a:lnTo>
                    <a:pt x="483798" y="1063446"/>
                  </a:lnTo>
                  <a:lnTo>
                    <a:pt x="485609" y="1065134"/>
                  </a:lnTo>
                  <a:lnTo>
                    <a:pt x="488939" y="1068832"/>
                  </a:lnTo>
                  <a:lnTo>
                    <a:pt x="490693" y="1070373"/>
                  </a:lnTo>
                  <a:lnTo>
                    <a:pt x="492096" y="1071143"/>
                  </a:lnTo>
                  <a:lnTo>
                    <a:pt x="494086" y="1071767"/>
                  </a:lnTo>
                  <a:lnTo>
                    <a:pt x="501892" y="1071187"/>
                  </a:lnTo>
                  <a:lnTo>
                    <a:pt x="503823" y="1071898"/>
                  </a:lnTo>
                  <a:lnTo>
                    <a:pt x="505051" y="1073348"/>
                  </a:lnTo>
                  <a:lnTo>
                    <a:pt x="507795" y="1080337"/>
                  </a:lnTo>
                  <a:lnTo>
                    <a:pt x="510193" y="1084520"/>
                  </a:lnTo>
                  <a:lnTo>
                    <a:pt x="511012" y="1085468"/>
                  </a:lnTo>
                  <a:lnTo>
                    <a:pt x="511656" y="1085778"/>
                  </a:lnTo>
                  <a:lnTo>
                    <a:pt x="512710" y="1085423"/>
                  </a:lnTo>
                  <a:lnTo>
                    <a:pt x="514293" y="1084199"/>
                  </a:lnTo>
                  <a:lnTo>
                    <a:pt x="531418" y="1064353"/>
                  </a:lnTo>
                  <a:lnTo>
                    <a:pt x="533993" y="1062580"/>
                  </a:lnTo>
                  <a:lnTo>
                    <a:pt x="535573" y="1062565"/>
                  </a:lnTo>
                  <a:lnTo>
                    <a:pt x="537153" y="1063202"/>
                  </a:lnTo>
                  <a:lnTo>
                    <a:pt x="538032" y="1063984"/>
                  </a:lnTo>
                  <a:lnTo>
                    <a:pt x="539026" y="1065889"/>
                  </a:lnTo>
                  <a:lnTo>
                    <a:pt x="538675" y="1066835"/>
                  </a:lnTo>
                  <a:lnTo>
                    <a:pt x="537914" y="1067572"/>
                  </a:lnTo>
                  <a:lnTo>
                    <a:pt x="536627" y="1068135"/>
                  </a:lnTo>
                  <a:lnTo>
                    <a:pt x="536275" y="1069642"/>
                  </a:lnTo>
                  <a:lnTo>
                    <a:pt x="536568" y="1071119"/>
                  </a:lnTo>
                  <a:lnTo>
                    <a:pt x="536627" y="1072685"/>
                  </a:lnTo>
                  <a:lnTo>
                    <a:pt x="535046" y="1076052"/>
                  </a:lnTo>
                  <a:lnTo>
                    <a:pt x="534578" y="1077339"/>
                  </a:lnTo>
                  <a:lnTo>
                    <a:pt x="534402" y="1078268"/>
                  </a:lnTo>
                  <a:lnTo>
                    <a:pt x="534343" y="1079642"/>
                  </a:lnTo>
                  <a:lnTo>
                    <a:pt x="534578" y="1081047"/>
                  </a:lnTo>
                  <a:lnTo>
                    <a:pt x="534987" y="1082140"/>
                  </a:lnTo>
                  <a:lnTo>
                    <a:pt x="535573" y="1083174"/>
                  </a:lnTo>
                  <a:lnTo>
                    <a:pt x="536100" y="1083706"/>
                  </a:lnTo>
                  <a:lnTo>
                    <a:pt x="536803" y="1084031"/>
                  </a:lnTo>
                  <a:lnTo>
                    <a:pt x="541839" y="1081047"/>
                  </a:lnTo>
                  <a:lnTo>
                    <a:pt x="558185" y="1065793"/>
                  </a:lnTo>
                  <a:lnTo>
                    <a:pt x="551389" y="1053151"/>
                  </a:lnTo>
                  <a:lnTo>
                    <a:pt x="550451" y="1049119"/>
                  </a:lnTo>
                  <a:lnTo>
                    <a:pt x="549105" y="1046193"/>
                  </a:lnTo>
                  <a:lnTo>
                    <a:pt x="548343" y="1045233"/>
                  </a:lnTo>
                  <a:lnTo>
                    <a:pt x="547700" y="1044998"/>
                  </a:lnTo>
                  <a:lnTo>
                    <a:pt x="545185" y="1045485"/>
                  </a:lnTo>
                  <a:lnTo>
                    <a:pt x="537796" y="1041587"/>
                  </a:lnTo>
                  <a:lnTo>
                    <a:pt x="535106" y="1038055"/>
                  </a:lnTo>
                  <a:lnTo>
                    <a:pt x="534755" y="1037126"/>
                  </a:lnTo>
                  <a:lnTo>
                    <a:pt x="534638" y="1036609"/>
                  </a:lnTo>
                  <a:lnTo>
                    <a:pt x="534229" y="1033536"/>
                  </a:lnTo>
                  <a:lnTo>
                    <a:pt x="534171" y="1030714"/>
                  </a:lnTo>
                  <a:lnTo>
                    <a:pt x="534288" y="1029222"/>
                  </a:lnTo>
                  <a:lnTo>
                    <a:pt x="534522" y="1027876"/>
                  </a:lnTo>
                  <a:lnTo>
                    <a:pt x="534990" y="1026650"/>
                  </a:lnTo>
                  <a:lnTo>
                    <a:pt x="535341" y="1025941"/>
                  </a:lnTo>
                  <a:lnTo>
                    <a:pt x="535925" y="1025174"/>
                  </a:lnTo>
                  <a:lnTo>
                    <a:pt x="536860" y="1024434"/>
                  </a:lnTo>
                  <a:lnTo>
                    <a:pt x="537269" y="1022722"/>
                  </a:lnTo>
                  <a:lnTo>
                    <a:pt x="537444" y="1019618"/>
                  </a:lnTo>
                  <a:lnTo>
                    <a:pt x="537035" y="1011847"/>
                  </a:lnTo>
                  <a:lnTo>
                    <a:pt x="537152" y="1008390"/>
                  </a:lnTo>
                  <a:lnTo>
                    <a:pt x="537794" y="1005910"/>
                  </a:lnTo>
                  <a:lnTo>
                    <a:pt x="538963" y="1004608"/>
                  </a:lnTo>
                  <a:lnTo>
                    <a:pt x="541474" y="1002524"/>
                  </a:lnTo>
                  <a:lnTo>
                    <a:pt x="542018" y="1001830"/>
                  </a:lnTo>
                  <a:lnTo>
                    <a:pt x="542660" y="1000441"/>
                  </a:lnTo>
                  <a:lnTo>
                    <a:pt x="543244" y="998197"/>
                  </a:lnTo>
                  <a:lnTo>
                    <a:pt x="544294" y="993262"/>
                  </a:lnTo>
                  <a:lnTo>
                    <a:pt x="544584" y="990839"/>
                  </a:lnTo>
                  <a:lnTo>
                    <a:pt x="544526" y="989155"/>
                  </a:lnTo>
                  <a:lnTo>
                    <a:pt x="544175" y="988209"/>
                  </a:lnTo>
                  <a:lnTo>
                    <a:pt x="543825" y="987308"/>
                  </a:lnTo>
                  <a:lnTo>
                    <a:pt x="540886" y="982212"/>
                  </a:lnTo>
                  <a:lnTo>
                    <a:pt x="540536" y="980896"/>
                  </a:lnTo>
                  <a:lnTo>
                    <a:pt x="540419" y="979936"/>
                  </a:lnTo>
                  <a:lnTo>
                    <a:pt x="540536" y="979404"/>
                  </a:lnTo>
                  <a:lnTo>
                    <a:pt x="541819" y="975386"/>
                  </a:lnTo>
                  <a:lnTo>
                    <a:pt x="542071" y="974573"/>
                  </a:lnTo>
                  <a:lnTo>
                    <a:pt x="542246" y="973702"/>
                  </a:lnTo>
                  <a:lnTo>
                    <a:pt x="543525" y="958190"/>
                  </a:lnTo>
                  <a:lnTo>
                    <a:pt x="543524" y="954303"/>
                  </a:lnTo>
                  <a:lnTo>
                    <a:pt x="543232" y="951746"/>
                  </a:lnTo>
                  <a:lnTo>
                    <a:pt x="542591" y="951010"/>
                  </a:lnTo>
                  <a:lnTo>
                    <a:pt x="539540" y="948379"/>
                  </a:lnTo>
                  <a:lnTo>
                    <a:pt x="539190" y="947435"/>
                  </a:lnTo>
                  <a:lnTo>
                    <a:pt x="539482" y="946754"/>
                  </a:lnTo>
                  <a:lnTo>
                    <a:pt x="540472" y="946207"/>
                  </a:lnTo>
                  <a:lnTo>
                    <a:pt x="544688" y="944686"/>
                  </a:lnTo>
                  <a:lnTo>
                    <a:pt x="545853" y="944035"/>
                  </a:lnTo>
                  <a:lnTo>
                    <a:pt x="547659" y="942556"/>
                  </a:lnTo>
                  <a:lnTo>
                    <a:pt x="547950" y="940844"/>
                  </a:lnTo>
                  <a:lnTo>
                    <a:pt x="547716" y="939040"/>
                  </a:lnTo>
                  <a:lnTo>
                    <a:pt x="545908" y="933753"/>
                  </a:lnTo>
                  <a:lnTo>
                    <a:pt x="544975" y="930104"/>
                  </a:lnTo>
                  <a:lnTo>
                    <a:pt x="544450" y="928611"/>
                  </a:lnTo>
                  <a:lnTo>
                    <a:pt x="543692" y="927341"/>
                  </a:lnTo>
                  <a:lnTo>
                    <a:pt x="542702" y="926218"/>
                  </a:lnTo>
                  <a:lnTo>
                    <a:pt x="540586" y="924652"/>
                  </a:lnTo>
                  <a:lnTo>
                    <a:pt x="539537" y="923204"/>
                  </a:lnTo>
                  <a:lnTo>
                    <a:pt x="537965" y="918434"/>
                  </a:lnTo>
                  <a:lnTo>
                    <a:pt x="537324" y="917119"/>
                  </a:lnTo>
                  <a:lnTo>
                    <a:pt x="536917" y="916469"/>
                  </a:lnTo>
                  <a:lnTo>
                    <a:pt x="536393" y="915788"/>
                  </a:lnTo>
                  <a:lnTo>
                    <a:pt x="535752" y="915228"/>
                  </a:lnTo>
                  <a:lnTo>
                    <a:pt x="530921" y="909613"/>
                  </a:lnTo>
                  <a:lnTo>
                    <a:pt x="528012" y="903762"/>
                  </a:lnTo>
                  <a:lnTo>
                    <a:pt x="512348" y="890855"/>
                  </a:lnTo>
                  <a:lnTo>
                    <a:pt x="510083" y="887765"/>
                  </a:lnTo>
                  <a:lnTo>
                    <a:pt x="508692" y="882046"/>
                  </a:lnTo>
                  <a:lnTo>
                    <a:pt x="507359" y="877715"/>
                  </a:lnTo>
                  <a:lnTo>
                    <a:pt x="506315" y="875882"/>
                  </a:lnTo>
                  <a:lnTo>
                    <a:pt x="505211" y="874847"/>
                  </a:lnTo>
                  <a:lnTo>
                    <a:pt x="500793" y="874900"/>
                  </a:lnTo>
                  <a:lnTo>
                    <a:pt x="499669" y="874751"/>
                  </a:lnTo>
                  <a:lnTo>
                    <a:pt x="498855" y="874396"/>
                  </a:lnTo>
                  <a:lnTo>
                    <a:pt x="492408" y="870397"/>
                  </a:lnTo>
                  <a:lnTo>
                    <a:pt x="490840" y="869863"/>
                  </a:lnTo>
                  <a:lnTo>
                    <a:pt x="489619" y="869773"/>
                  </a:lnTo>
                  <a:lnTo>
                    <a:pt x="486887" y="870078"/>
                  </a:lnTo>
                  <a:lnTo>
                    <a:pt x="485027" y="869824"/>
                  </a:lnTo>
                  <a:lnTo>
                    <a:pt x="478212" y="867328"/>
                  </a:lnTo>
                  <a:lnTo>
                    <a:pt x="476297" y="866232"/>
                  </a:lnTo>
                  <a:lnTo>
                    <a:pt x="475311" y="865193"/>
                  </a:lnTo>
                  <a:lnTo>
                    <a:pt x="475254" y="864366"/>
                  </a:lnTo>
                  <a:lnTo>
                    <a:pt x="475372" y="863481"/>
                  </a:lnTo>
                  <a:lnTo>
                    <a:pt x="476015" y="861858"/>
                  </a:lnTo>
                  <a:lnTo>
                    <a:pt x="476365" y="861088"/>
                  </a:lnTo>
                  <a:lnTo>
                    <a:pt x="476776" y="859288"/>
                  </a:lnTo>
                  <a:lnTo>
                    <a:pt x="476783" y="855920"/>
                  </a:lnTo>
                  <a:lnTo>
                    <a:pt x="471101" y="851016"/>
                  </a:lnTo>
                  <a:lnTo>
                    <a:pt x="469654" y="848797"/>
                  </a:lnTo>
                  <a:lnTo>
                    <a:pt x="469539" y="848014"/>
                  </a:lnTo>
                  <a:lnTo>
                    <a:pt x="469657" y="847185"/>
                  </a:lnTo>
                  <a:lnTo>
                    <a:pt x="470418" y="844912"/>
                  </a:lnTo>
                  <a:lnTo>
                    <a:pt x="470887" y="842845"/>
                  </a:lnTo>
                  <a:lnTo>
                    <a:pt x="470483" y="841810"/>
                  </a:lnTo>
                  <a:lnTo>
                    <a:pt x="469846" y="841217"/>
                  </a:lnTo>
                  <a:lnTo>
                    <a:pt x="468220" y="840963"/>
                  </a:lnTo>
                  <a:lnTo>
                    <a:pt x="464624" y="839728"/>
                  </a:lnTo>
                  <a:lnTo>
                    <a:pt x="460565" y="837383"/>
                  </a:lnTo>
                  <a:lnTo>
                    <a:pt x="459175" y="836123"/>
                  </a:lnTo>
                  <a:lnTo>
                    <a:pt x="458598" y="834967"/>
                  </a:lnTo>
                  <a:lnTo>
                    <a:pt x="458948" y="834216"/>
                  </a:lnTo>
                  <a:lnTo>
                    <a:pt x="459473" y="833478"/>
                  </a:lnTo>
                  <a:lnTo>
                    <a:pt x="460229" y="833068"/>
                  </a:lnTo>
                  <a:lnTo>
                    <a:pt x="461041" y="833024"/>
                  </a:lnTo>
                  <a:lnTo>
                    <a:pt x="462666" y="833340"/>
                  </a:lnTo>
                  <a:lnTo>
                    <a:pt x="464175" y="833344"/>
                  </a:lnTo>
                  <a:lnTo>
                    <a:pt x="464989" y="833168"/>
                  </a:lnTo>
                  <a:lnTo>
                    <a:pt x="465802" y="832845"/>
                  </a:lnTo>
                  <a:lnTo>
                    <a:pt x="466674" y="832302"/>
                  </a:lnTo>
                  <a:lnTo>
                    <a:pt x="467315" y="831520"/>
                  </a:lnTo>
                  <a:lnTo>
                    <a:pt x="467723" y="830723"/>
                  </a:lnTo>
                  <a:lnTo>
                    <a:pt x="468599" y="828332"/>
                  </a:lnTo>
                  <a:lnTo>
                    <a:pt x="468950" y="827535"/>
                  </a:lnTo>
                  <a:lnTo>
                    <a:pt x="469416" y="826737"/>
                  </a:lnTo>
                  <a:lnTo>
                    <a:pt x="469998" y="825927"/>
                  </a:lnTo>
                  <a:lnTo>
                    <a:pt x="470757" y="824082"/>
                  </a:lnTo>
                  <a:lnTo>
                    <a:pt x="471518" y="821366"/>
                  </a:lnTo>
                  <a:lnTo>
                    <a:pt x="472171" y="814836"/>
                  </a:lnTo>
                  <a:lnTo>
                    <a:pt x="471830" y="811732"/>
                  </a:lnTo>
                  <a:lnTo>
                    <a:pt x="471255" y="809486"/>
                  </a:lnTo>
                  <a:lnTo>
                    <a:pt x="470561" y="808627"/>
                  </a:lnTo>
                  <a:lnTo>
                    <a:pt x="464717" y="802954"/>
                  </a:lnTo>
                  <a:lnTo>
                    <a:pt x="464023" y="802420"/>
                  </a:lnTo>
                  <a:lnTo>
                    <a:pt x="463212" y="802108"/>
                  </a:lnTo>
                  <a:lnTo>
                    <a:pt x="462342" y="802047"/>
                  </a:lnTo>
                  <a:lnTo>
                    <a:pt x="461472" y="802147"/>
                  </a:lnTo>
                  <a:lnTo>
                    <a:pt x="460485" y="802500"/>
                  </a:lnTo>
                  <a:lnTo>
                    <a:pt x="456341" y="805324"/>
                  </a:lnTo>
                  <a:lnTo>
                    <a:pt x="455470" y="805498"/>
                  </a:lnTo>
                  <a:lnTo>
                    <a:pt x="454601" y="805158"/>
                  </a:lnTo>
                  <a:lnTo>
                    <a:pt x="449513" y="800178"/>
                  </a:lnTo>
                  <a:lnTo>
                    <a:pt x="441954" y="789190"/>
                  </a:lnTo>
                  <a:lnTo>
                    <a:pt x="440395" y="787500"/>
                  </a:lnTo>
                  <a:lnTo>
                    <a:pt x="438950" y="786239"/>
                  </a:lnTo>
                  <a:lnTo>
                    <a:pt x="432225" y="781664"/>
                  </a:lnTo>
                  <a:lnTo>
                    <a:pt x="429107" y="778860"/>
                  </a:lnTo>
                  <a:lnTo>
                    <a:pt x="428127" y="777393"/>
                  </a:lnTo>
                  <a:lnTo>
                    <a:pt x="427842" y="776299"/>
                  </a:lnTo>
                  <a:lnTo>
                    <a:pt x="428482" y="775725"/>
                  </a:lnTo>
                  <a:lnTo>
                    <a:pt x="429235" y="775462"/>
                  </a:lnTo>
                  <a:lnTo>
                    <a:pt x="430859" y="775320"/>
                  </a:lnTo>
                  <a:lnTo>
                    <a:pt x="431729" y="774983"/>
                  </a:lnTo>
                  <a:lnTo>
                    <a:pt x="432484" y="774262"/>
                  </a:lnTo>
                  <a:lnTo>
                    <a:pt x="433244" y="772463"/>
                  </a:lnTo>
                  <a:lnTo>
                    <a:pt x="432728" y="771043"/>
                  </a:lnTo>
                  <a:lnTo>
                    <a:pt x="431518" y="769442"/>
                  </a:lnTo>
                  <a:lnTo>
                    <a:pt x="429094" y="766950"/>
                  </a:lnTo>
                  <a:lnTo>
                    <a:pt x="427944" y="764834"/>
                  </a:lnTo>
                  <a:lnTo>
                    <a:pt x="427258" y="762600"/>
                  </a:lnTo>
                  <a:lnTo>
                    <a:pt x="427210" y="760015"/>
                  </a:lnTo>
                  <a:lnTo>
                    <a:pt x="427334" y="758078"/>
                  </a:lnTo>
                  <a:lnTo>
                    <a:pt x="427295" y="752996"/>
                  </a:lnTo>
                  <a:lnTo>
                    <a:pt x="426957" y="750778"/>
                  </a:lnTo>
                  <a:lnTo>
                    <a:pt x="426784" y="750514"/>
                  </a:lnTo>
                  <a:lnTo>
                    <a:pt x="421656" y="744907"/>
                  </a:lnTo>
                  <a:lnTo>
                    <a:pt x="420680" y="742863"/>
                  </a:lnTo>
                  <a:lnTo>
                    <a:pt x="420458" y="740707"/>
                  </a:lnTo>
                  <a:lnTo>
                    <a:pt x="420753" y="739378"/>
                  </a:lnTo>
                  <a:lnTo>
                    <a:pt x="421278" y="738169"/>
                  </a:lnTo>
                  <a:lnTo>
                    <a:pt x="421916" y="737785"/>
                  </a:lnTo>
                  <a:lnTo>
                    <a:pt x="422667" y="737996"/>
                  </a:lnTo>
                  <a:lnTo>
                    <a:pt x="424339" y="739451"/>
                  </a:lnTo>
                  <a:lnTo>
                    <a:pt x="425436" y="740195"/>
                  </a:lnTo>
                  <a:lnTo>
                    <a:pt x="429134" y="741658"/>
                  </a:lnTo>
                  <a:lnTo>
                    <a:pt x="430695" y="741841"/>
                  </a:lnTo>
                  <a:lnTo>
                    <a:pt x="431912" y="741224"/>
                  </a:lnTo>
                  <a:lnTo>
                    <a:pt x="432554" y="739985"/>
                  </a:lnTo>
                  <a:lnTo>
                    <a:pt x="432798" y="736323"/>
                  </a:lnTo>
                  <a:lnTo>
                    <a:pt x="431942" y="733246"/>
                  </a:lnTo>
                  <a:lnTo>
                    <a:pt x="429245" y="727591"/>
                  </a:lnTo>
                  <a:lnTo>
                    <a:pt x="428273" y="724751"/>
                  </a:lnTo>
                  <a:lnTo>
                    <a:pt x="427991" y="722711"/>
                  </a:lnTo>
                  <a:lnTo>
                    <a:pt x="430798" y="714581"/>
                  </a:lnTo>
                  <a:lnTo>
                    <a:pt x="430747" y="712674"/>
                  </a:lnTo>
                  <a:lnTo>
                    <a:pt x="430232" y="711270"/>
                  </a:lnTo>
                  <a:lnTo>
                    <a:pt x="429599" y="710691"/>
                  </a:lnTo>
                  <a:lnTo>
                    <a:pt x="429080" y="710334"/>
                  </a:lnTo>
                  <a:lnTo>
                    <a:pt x="428098" y="710064"/>
                  </a:lnTo>
                  <a:lnTo>
                    <a:pt x="426885" y="709882"/>
                  </a:lnTo>
                  <a:lnTo>
                    <a:pt x="424924" y="709017"/>
                  </a:lnTo>
                  <a:lnTo>
                    <a:pt x="422387" y="707264"/>
                  </a:lnTo>
                  <a:lnTo>
                    <a:pt x="418768" y="702225"/>
                  </a:lnTo>
                  <a:lnTo>
                    <a:pt x="417802" y="698349"/>
                  </a:lnTo>
                  <a:lnTo>
                    <a:pt x="417875" y="694672"/>
                  </a:lnTo>
                  <a:lnTo>
                    <a:pt x="418635" y="692635"/>
                  </a:lnTo>
                  <a:lnTo>
                    <a:pt x="418851" y="682397"/>
                  </a:lnTo>
                  <a:lnTo>
                    <a:pt x="425523" y="674417"/>
                  </a:lnTo>
                  <a:lnTo>
                    <a:pt x="427257" y="673951"/>
                  </a:lnTo>
                  <a:lnTo>
                    <a:pt x="429797" y="673784"/>
                  </a:lnTo>
                  <a:lnTo>
                    <a:pt x="432101" y="675077"/>
                  </a:lnTo>
                  <a:lnTo>
                    <a:pt x="433888" y="675808"/>
                  </a:lnTo>
                  <a:lnTo>
                    <a:pt x="436773" y="676321"/>
                  </a:lnTo>
                  <a:lnTo>
                    <a:pt x="437411" y="675319"/>
                  </a:lnTo>
                  <a:lnTo>
                    <a:pt x="437243" y="674019"/>
                  </a:lnTo>
                  <a:lnTo>
                    <a:pt x="426611" y="647411"/>
                  </a:lnTo>
                  <a:lnTo>
                    <a:pt x="425924" y="646213"/>
                  </a:lnTo>
                  <a:lnTo>
                    <a:pt x="425119" y="645455"/>
                  </a:lnTo>
                  <a:lnTo>
                    <a:pt x="423566" y="644564"/>
                  </a:lnTo>
                  <a:lnTo>
                    <a:pt x="416350" y="641918"/>
                  </a:lnTo>
                  <a:lnTo>
                    <a:pt x="415548" y="640865"/>
                  </a:lnTo>
                  <a:lnTo>
                    <a:pt x="415727" y="639506"/>
                  </a:lnTo>
                  <a:lnTo>
                    <a:pt x="416539" y="638297"/>
                  </a:lnTo>
                  <a:lnTo>
                    <a:pt x="418760" y="635707"/>
                  </a:lnTo>
                  <a:lnTo>
                    <a:pt x="420039" y="632994"/>
                  </a:lnTo>
                  <a:lnTo>
                    <a:pt x="422902" y="623609"/>
                  </a:lnTo>
                  <a:lnTo>
                    <a:pt x="419192" y="615142"/>
                  </a:lnTo>
                  <a:lnTo>
                    <a:pt x="418685" y="612333"/>
                  </a:lnTo>
                  <a:lnTo>
                    <a:pt x="419035" y="611359"/>
                  </a:lnTo>
                  <a:lnTo>
                    <a:pt x="420662" y="607819"/>
                  </a:lnTo>
                  <a:lnTo>
                    <a:pt x="421828" y="604633"/>
                  </a:lnTo>
                  <a:lnTo>
                    <a:pt x="421835" y="602800"/>
                  </a:lnTo>
                  <a:lnTo>
                    <a:pt x="421324" y="601262"/>
                  </a:lnTo>
                  <a:lnTo>
                    <a:pt x="419774" y="599940"/>
                  </a:lnTo>
                  <a:lnTo>
                    <a:pt x="418510" y="599374"/>
                  </a:lnTo>
                  <a:lnTo>
                    <a:pt x="417762" y="599282"/>
                  </a:lnTo>
                  <a:lnTo>
                    <a:pt x="416764" y="599278"/>
                  </a:lnTo>
                  <a:lnTo>
                    <a:pt x="415555" y="599464"/>
                  </a:lnTo>
                  <a:lnTo>
                    <a:pt x="414404" y="599178"/>
                  </a:lnTo>
                  <a:lnTo>
                    <a:pt x="413083" y="598552"/>
                  </a:lnTo>
                  <a:lnTo>
                    <a:pt x="410616" y="596634"/>
                  </a:lnTo>
                  <a:lnTo>
                    <a:pt x="409816" y="595361"/>
                  </a:lnTo>
                  <a:lnTo>
                    <a:pt x="409649" y="594265"/>
                  </a:lnTo>
                  <a:lnTo>
                    <a:pt x="410172" y="592998"/>
                  </a:lnTo>
                  <a:lnTo>
                    <a:pt x="410406" y="592231"/>
                  </a:lnTo>
                  <a:lnTo>
                    <a:pt x="410870" y="591405"/>
                  </a:lnTo>
                  <a:lnTo>
                    <a:pt x="412150" y="588324"/>
                  </a:lnTo>
                  <a:lnTo>
                    <a:pt x="412156" y="587170"/>
                  </a:lnTo>
                  <a:lnTo>
                    <a:pt x="411814" y="586267"/>
                  </a:lnTo>
                  <a:lnTo>
                    <a:pt x="409750" y="584589"/>
                  </a:lnTo>
                  <a:lnTo>
                    <a:pt x="408546" y="583829"/>
                  </a:lnTo>
                  <a:lnTo>
                    <a:pt x="405675" y="582397"/>
                  </a:lnTo>
                  <a:lnTo>
                    <a:pt x="396722" y="589445"/>
                  </a:lnTo>
                  <a:lnTo>
                    <a:pt x="395308" y="592084"/>
                  </a:lnTo>
                  <a:lnTo>
                    <a:pt x="395651" y="592662"/>
                  </a:lnTo>
                  <a:lnTo>
                    <a:pt x="396051" y="593165"/>
                  </a:lnTo>
                  <a:lnTo>
                    <a:pt x="396413" y="593730"/>
                  </a:lnTo>
                  <a:lnTo>
                    <a:pt x="397213" y="594753"/>
                  </a:lnTo>
                  <a:lnTo>
                    <a:pt x="397729" y="595244"/>
                  </a:lnTo>
                  <a:lnTo>
                    <a:pt x="398471" y="596458"/>
                  </a:lnTo>
                  <a:lnTo>
                    <a:pt x="398809" y="597878"/>
                  </a:lnTo>
                  <a:lnTo>
                    <a:pt x="399025" y="600909"/>
                  </a:lnTo>
                  <a:lnTo>
                    <a:pt x="398384" y="602426"/>
                  </a:lnTo>
                  <a:lnTo>
                    <a:pt x="387707" y="614443"/>
                  </a:lnTo>
                  <a:lnTo>
                    <a:pt x="384236" y="617216"/>
                  </a:lnTo>
                  <a:lnTo>
                    <a:pt x="381173" y="618854"/>
                  </a:lnTo>
                  <a:lnTo>
                    <a:pt x="354420" y="619281"/>
                  </a:lnTo>
                  <a:lnTo>
                    <a:pt x="351121" y="618594"/>
                  </a:lnTo>
                  <a:lnTo>
                    <a:pt x="350204" y="617864"/>
                  </a:lnTo>
                  <a:lnTo>
                    <a:pt x="350095" y="617064"/>
                  </a:lnTo>
                  <a:lnTo>
                    <a:pt x="350331" y="616150"/>
                  </a:lnTo>
                  <a:lnTo>
                    <a:pt x="350395" y="615175"/>
                  </a:lnTo>
                  <a:lnTo>
                    <a:pt x="348686" y="603846"/>
                  </a:lnTo>
                  <a:lnTo>
                    <a:pt x="348586" y="601570"/>
                  </a:lnTo>
                  <a:lnTo>
                    <a:pt x="348775" y="599266"/>
                  </a:lnTo>
                  <a:lnTo>
                    <a:pt x="349311" y="596462"/>
                  </a:lnTo>
                  <a:lnTo>
                    <a:pt x="349560" y="593672"/>
                  </a:lnTo>
                  <a:lnTo>
                    <a:pt x="349578" y="591071"/>
                  </a:lnTo>
                  <a:lnTo>
                    <a:pt x="348688" y="586367"/>
                  </a:lnTo>
                  <a:lnTo>
                    <a:pt x="348051" y="578605"/>
                  </a:lnTo>
                  <a:lnTo>
                    <a:pt x="347656" y="577540"/>
                  </a:lnTo>
                  <a:lnTo>
                    <a:pt x="346744" y="576262"/>
                  </a:lnTo>
                  <a:lnTo>
                    <a:pt x="341825" y="572209"/>
                  </a:lnTo>
                  <a:lnTo>
                    <a:pt x="341599" y="571704"/>
                  </a:lnTo>
                  <a:lnTo>
                    <a:pt x="341718" y="571113"/>
                  </a:lnTo>
                  <a:lnTo>
                    <a:pt x="342242" y="570231"/>
                  </a:lnTo>
                  <a:lnTo>
                    <a:pt x="342938" y="569292"/>
                  </a:lnTo>
                  <a:lnTo>
                    <a:pt x="343872" y="567361"/>
                  </a:lnTo>
                  <a:lnTo>
                    <a:pt x="344109" y="566300"/>
                  </a:lnTo>
                  <a:lnTo>
                    <a:pt x="344000" y="565397"/>
                  </a:lnTo>
                  <a:lnTo>
                    <a:pt x="343492" y="564123"/>
                  </a:lnTo>
                  <a:lnTo>
                    <a:pt x="341895" y="562162"/>
                  </a:lnTo>
                  <a:lnTo>
                    <a:pt x="340519" y="561709"/>
                  </a:lnTo>
                  <a:lnTo>
                    <a:pt x="339138" y="561876"/>
                  </a:lnTo>
                  <a:lnTo>
                    <a:pt x="337693" y="562869"/>
                  </a:lnTo>
                  <a:lnTo>
                    <a:pt x="336593" y="563897"/>
                  </a:lnTo>
                  <a:lnTo>
                    <a:pt x="334560" y="566749"/>
                  </a:lnTo>
                  <a:lnTo>
                    <a:pt x="333492" y="568661"/>
                  </a:lnTo>
                  <a:lnTo>
                    <a:pt x="332795" y="569631"/>
                  </a:lnTo>
                  <a:lnTo>
                    <a:pt x="332158" y="570158"/>
                  </a:lnTo>
                  <a:lnTo>
                    <a:pt x="329911" y="570702"/>
                  </a:lnTo>
                  <a:lnTo>
                    <a:pt x="328354" y="571312"/>
                  </a:lnTo>
                  <a:lnTo>
                    <a:pt x="327139" y="572278"/>
                  </a:lnTo>
                  <a:lnTo>
                    <a:pt x="326439" y="573631"/>
                  </a:lnTo>
                  <a:lnTo>
                    <a:pt x="325720" y="577380"/>
                  </a:lnTo>
                  <a:lnTo>
                    <a:pt x="324898" y="579529"/>
                  </a:lnTo>
                  <a:lnTo>
                    <a:pt x="323560" y="581471"/>
                  </a:lnTo>
                  <a:lnTo>
                    <a:pt x="320325" y="583158"/>
                  </a:lnTo>
                  <a:lnTo>
                    <a:pt x="318027" y="582787"/>
                  </a:lnTo>
                  <a:lnTo>
                    <a:pt x="315336" y="581081"/>
                  </a:lnTo>
                  <a:lnTo>
                    <a:pt x="314427" y="579610"/>
                  </a:lnTo>
                  <a:lnTo>
                    <a:pt x="314384" y="577852"/>
                  </a:lnTo>
                  <a:lnTo>
                    <a:pt x="315490" y="576176"/>
                  </a:lnTo>
                  <a:lnTo>
                    <a:pt x="320767" y="570693"/>
                  </a:lnTo>
                  <a:lnTo>
                    <a:pt x="321523" y="569662"/>
                  </a:lnTo>
                  <a:lnTo>
                    <a:pt x="322166" y="568367"/>
                  </a:lnTo>
                  <a:lnTo>
                    <a:pt x="322525" y="566509"/>
                  </a:lnTo>
                  <a:lnTo>
                    <a:pt x="322591" y="565343"/>
                  </a:lnTo>
                  <a:lnTo>
                    <a:pt x="322040" y="562308"/>
                  </a:lnTo>
                  <a:lnTo>
                    <a:pt x="321996" y="560506"/>
                  </a:lnTo>
                  <a:lnTo>
                    <a:pt x="322242" y="558468"/>
                  </a:lnTo>
                  <a:lnTo>
                    <a:pt x="322944" y="556849"/>
                  </a:lnTo>
                  <a:lnTo>
                    <a:pt x="326314" y="552117"/>
                  </a:lnTo>
                  <a:lnTo>
                    <a:pt x="329154" y="548978"/>
                  </a:lnTo>
                  <a:lnTo>
                    <a:pt x="329796" y="547652"/>
                  </a:lnTo>
                  <a:lnTo>
                    <a:pt x="330148" y="546636"/>
                  </a:lnTo>
                  <a:lnTo>
                    <a:pt x="330444" y="545440"/>
                  </a:lnTo>
                  <a:lnTo>
                    <a:pt x="330679" y="544733"/>
                  </a:lnTo>
                  <a:lnTo>
                    <a:pt x="330687" y="543699"/>
                  </a:lnTo>
                  <a:lnTo>
                    <a:pt x="330409" y="542397"/>
                  </a:lnTo>
                  <a:lnTo>
                    <a:pt x="329789" y="540854"/>
                  </a:lnTo>
                  <a:lnTo>
                    <a:pt x="327913" y="538152"/>
                  </a:lnTo>
                  <a:lnTo>
                    <a:pt x="315330" y="524164"/>
                  </a:lnTo>
                  <a:lnTo>
                    <a:pt x="313569" y="521755"/>
                  </a:lnTo>
                  <a:lnTo>
                    <a:pt x="313214" y="520718"/>
                  </a:lnTo>
                  <a:lnTo>
                    <a:pt x="312935" y="519681"/>
                  </a:lnTo>
                  <a:lnTo>
                    <a:pt x="312574" y="514685"/>
                  </a:lnTo>
                  <a:lnTo>
                    <a:pt x="313012" y="503044"/>
                  </a:lnTo>
                  <a:lnTo>
                    <a:pt x="312917" y="500650"/>
                  </a:lnTo>
                  <a:lnTo>
                    <a:pt x="312756" y="499246"/>
                  </a:lnTo>
                  <a:lnTo>
                    <a:pt x="312307" y="498073"/>
                  </a:lnTo>
                  <a:lnTo>
                    <a:pt x="301975" y="485309"/>
                  </a:lnTo>
                  <a:lnTo>
                    <a:pt x="299657" y="481448"/>
                  </a:lnTo>
                  <a:lnTo>
                    <a:pt x="298692" y="480464"/>
                  </a:lnTo>
                  <a:lnTo>
                    <a:pt x="297949" y="480074"/>
                  </a:lnTo>
                  <a:lnTo>
                    <a:pt x="294951" y="482057"/>
                  </a:lnTo>
                  <a:lnTo>
                    <a:pt x="289005" y="484486"/>
                  </a:lnTo>
                  <a:lnTo>
                    <a:pt x="287390" y="485580"/>
                  </a:lnTo>
                  <a:lnTo>
                    <a:pt x="286348" y="486679"/>
                  </a:lnTo>
                  <a:lnTo>
                    <a:pt x="285999" y="487192"/>
                  </a:lnTo>
                  <a:lnTo>
                    <a:pt x="278536" y="494289"/>
                  </a:lnTo>
                  <a:lnTo>
                    <a:pt x="276381" y="497770"/>
                  </a:lnTo>
                  <a:lnTo>
                    <a:pt x="275397" y="498782"/>
                  </a:lnTo>
                  <a:lnTo>
                    <a:pt x="273725" y="499682"/>
                  </a:lnTo>
                  <a:lnTo>
                    <a:pt x="272527" y="498975"/>
                  </a:lnTo>
                  <a:lnTo>
                    <a:pt x="271770" y="498082"/>
                  </a:lnTo>
                  <a:lnTo>
                    <a:pt x="268293" y="489935"/>
                  </a:lnTo>
                  <a:lnTo>
                    <a:pt x="268019" y="488603"/>
                  </a:lnTo>
                  <a:lnTo>
                    <a:pt x="267753" y="486413"/>
                  </a:lnTo>
                  <a:lnTo>
                    <a:pt x="267725" y="483487"/>
                  </a:lnTo>
                  <a:lnTo>
                    <a:pt x="267347" y="481044"/>
                  </a:lnTo>
                  <a:lnTo>
                    <a:pt x="266495" y="480194"/>
                  </a:lnTo>
                  <a:lnTo>
                    <a:pt x="265578" y="480185"/>
                  </a:lnTo>
                  <a:lnTo>
                    <a:pt x="265117" y="480477"/>
                  </a:lnTo>
                  <a:lnTo>
                    <a:pt x="264712" y="480887"/>
                  </a:lnTo>
                  <a:lnTo>
                    <a:pt x="263129" y="484447"/>
                  </a:lnTo>
                  <a:lnTo>
                    <a:pt x="262028" y="485603"/>
                  </a:lnTo>
                  <a:lnTo>
                    <a:pt x="258054" y="487350"/>
                  </a:lnTo>
                  <a:lnTo>
                    <a:pt x="257127" y="488256"/>
                  </a:lnTo>
                  <a:lnTo>
                    <a:pt x="256716" y="489214"/>
                  </a:lnTo>
                  <a:lnTo>
                    <a:pt x="256238" y="491173"/>
                  </a:lnTo>
                  <a:lnTo>
                    <a:pt x="255914" y="494819"/>
                  </a:lnTo>
                  <a:lnTo>
                    <a:pt x="255610" y="496502"/>
                  </a:lnTo>
                  <a:lnTo>
                    <a:pt x="255254" y="497651"/>
                  </a:lnTo>
                  <a:lnTo>
                    <a:pt x="253633" y="499096"/>
                  </a:lnTo>
                  <a:lnTo>
                    <a:pt x="251258" y="499516"/>
                  </a:lnTo>
                  <a:lnTo>
                    <a:pt x="246044" y="498839"/>
                  </a:lnTo>
                  <a:lnTo>
                    <a:pt x="242790" y="497343"/>
                  </a:lnTo>
                  <a:lnTo>
                    <a:pt x="239942" y="495493"/>
                  </a:lnTo>
                  <a:lnTo>
                    <a:pt x="238410" y="493941"/>
                  </a:lnTo>
                  <a:lnTo>
                    <a:pt x="238129" y="493405"/>
                  </a:lnTo>
                  <a:lnTo>
                    <a:pt x="237908" y="492604"/>
                  </a:lnTo>
                  <a:lnTo>
                    <a:pt x="238093" y="491454"/>
                  </a:lnTo>
                  <a:lnTo>
                    <a:pt x="238450" y="490188"/>
                  </a:lnTo>
                  <a:lnTo>
                    <a:pt x="240976" y="484629"/>
                  </a:lnTo>
                  <a:lnTo>
                    <a:pt x="241332" y="483525"/>
                  </a:lnTo>
                  <a:lnTo>
                    <a:pt x="241345" y="482284"/>
                  </a:lnTo>
                  <a:lnTo>
                    <a:pt x="240918" y="479353"/>
                  </a:lnTo>
                  <a:lnTo>
                    <a:pt x="241100" y="478426"/>
                  </a:lnTo>
                  <a:lnTo>
                    <a:pt x="241739" y="477560"/>
                  </a:lnTo>
                  <a:lnTo>
                    <a:pt x="243586" y="476382"/>
                  </a:lnTo>
                  <a:lnTo>
                    <a:pt x="244167" y="475621"/>
                  </a:lnTo>
                  <a:lnTo>
                    <a:pt x="244236" y="474557"/>
                  </a:lnTo>
                  <a:lnTo>
                    <a:pt x="243526" y="471270"/>
                  </a:lnTo>
                  <a:lnTo>
                    <a:pt x="243490" y="469230"/>
                  </a:lnTo>
                  <a:lnTo>
                    <a:pt x="243793" y="467667"/>
                  </a:lnTo>
                  <a:lnTo>
                    <a:pt x="244264" y="466490"/>
                  </a:lnTo>
                  <a:lnTo>
                    <a:pt x="244848" y="465462"/>
                  </a:lnTo>
                  <a:lnTo>
                    <a:pt x="245435" y="464137"/>
                  </a:lnTo>
                  <a:lnTo>
                    <a:pt x="245672" y="463403"/>
                  </a:lnTo>
                  <a:lnTo>
                    <a:pt x="245680" y="462604"/>
                  </a:lnTo>
                  <a:lnTo>
                    <a:pt x="245581" y="461155"/>
                  </a:lnTo>
                  <a:lnTo>
                    <a:pt x="244924" y="458252"/>
                  </a:lnTo>
                  <a:lnTo>
                    <a:pt x="244556" y="455175"/>
                  </a:lnTo>
                  <a:lnTo>
                    <a:pt x="244564" y="454376"/>
                  </a:lnTo>
                  <a:lnTo>
                    <a:pt x="244861" y="453404"/>
                  </a:lnTo>
                  <a:lnTo>
                    <a:pt x="245445" y="452331"/>
                  </a:lnTo>
                  <a:lnTo>
                    <a:pt x="246721" y="450749"/>
                  </a:lnTo>
                  <a:lnTo>
                    <a:pt x="247250" y="449424"/>
                  </a:lnTo>
                  <a:lnTo>
                    <a:pt x="247264" y="448139"/>
                  </a:lnTo>
                  <a:lnTo>
                    <a:pt x="246545" y="445680"/>
                  </a:lnTo>
                  <a:lnTo>
                    <a:pt x="245355" y="444572"/>
                  </a:lnTo>
                  <a:lnTo>
                    <a:pt x="244270" y="444296"/>
                  </a:lnTo>
                  <a:lnTo>
                    <a:pt x="243004" y="444872"/>
                  </a:lnTo>
                  <a:lnTo>
                    <a:pt x="241271" y="446302"/>
                  </a:lnTo>
                  <a:lnTo>
                    <a:pt x="237986" y="448306"/>
                  </a:lnTo>
                  <a:lnTo>
                    <a:pt x="231661" y="450675"/>
                  </a:lnTo>
                  <a:lnTo>
                    <a:pt x="227797" y="451428"/>
                  </a:lnTo>
                  <a:lnTo>
                    <a:pt x="217700" y="444737"/>
                  </a:lnTo>
                  <a:lnTo>
                    <a:pt x="215740" y="445868"/>
                  </a:lnTo>
                  <a:lnTo>
                    <a:pt x="211240" y="447143"/>
                  </a:lnTo>
                  <a:lnTo>
                    <a:pt x="206760" y="446675"/>
                  </a:lnTo>
                  <a:lnTo>
                    <a:pt x="186994" y="436973"/>
                  </a:lnTo>
                  <a:lnTo>
                    <a:pt x="180186" y="436694"/>
                  </a:lnTo>
                  <a:lnTo>
                    <a:pt x="166978" y="438512"/>
                  </a:lnTo>
                  <a:lnTo>
                    <a:pt x="153536" y="443234"/>
                  </a:lnTo>
                  <a:lnTo>
                    <a:pt x="135561" y="441703"/>
                  </a:lnTo>
                  <a:lnTo>
                    <a:pt x="131074" y="443114"/>
                  </a:lnTo>
                  <a:lnTo>
                    <a:pt x="126817" y="445800"/>
                  </a:lnTo>
                  <a:lnTo>
                    <a:pt x="122863" y="449774"/>
                  </a:lnTo>
                  <a:lnTo>
                    <a:pt x="120792" y="452965"/>
                  </a:lnTo>
                  <a:lnTo>
                    <a:pt x="123159" y="460611"/>
                  </a:lnTo>
                  <a:lnTo>
                    <a:pt x="123486" y="461770"/>
                  </a:lnTo>
                  <a:lnTo>
                    <a:pt x="123594" y="462155"/>
                  </a:lnTo>
                  <a:lnTo>
                    <a:pt x="123179" y="463125"/>
                  </a:lnTo>
                  <a:lnTo>
                    <a:pt x="122692" y="464993"/>
                  </a:lnTo>
                  <a:lnTo>
                    <a:pt x="120812" y="468113"/>
                  </a:lnTo>
                  <a:lnTo>
                    <a:pt x="120776" y="470490"/>
                  </a:lnTo>
                  <a:lnTo>
                    <a:pt x="120980" y="472165"/>
                  </a:lnTo>
                  <a:lnTo>
                    <a:pt x="121652" y="473179"/>
                  </a:lnTo>
                  <a:lnTo>
                    <a:pt x="122953" y="474381"/>
                  </a:lnTo>
                  <a:lnTo>
                    <a:pt x="125918" y="475431"/>
                  </a:lnTo>
                  <a:lnTo>
                    <a:pt x="138403" y="477566"/>
                  </a:lnTo>
                  <a:lnTo>
                    <a:pt x="140451" y="478659"/>
                  </a:lnTo>
                  <a:lnTo>
                    <a:pt x="141695" y="479890"/>
                  </a:lnTo>
                  <a:lnTo>
                    <a:pt x="142122" y="482054"/>
                  </a:lnTo>
                  <a:lnTo>
                    <a:pt x="141864" y="484044"/>
                  </a:lnTo>
                  <a:lnTo>
                    <a:pt x="140601" y="488208"/>
                  </a:lnTo>
                  <a:lnTo>
                    <a:pt x="140456" y="490274"/>
                  </a:lnTo>
                  <a:lnTo>
                    <a:pt x="141124" y="491733"/>
                  </a:lnTo>
                  <a:lnTo>
                    <a:pt x="142494" y="492152"/>
                  </a:lnTo>
                  <a:lnTo>
                    <a:pt x="143814" y="492155"/>
                  </a:lnTo>
                  <a:lnTo>
                    <a:pt x="144966" y="491788"/>
                  </a:lnTo>
                  <a:lnTo>
                    <a:pt x="146469" y="490893"/>
                  </a:lnTo>
                  <a:lnTo>
                    <a:pt x="147348" y="489649"/>
                  </a:lnTo>
                  <a:lnTo>
                    <a:pt x="148197" y="487695"/>
                  </a:lnTo>
                  <a:lnTo>
                    <a:pt x="149290" y="483367"/>
                  </a:lnTo>
                  <a:lnTo>
                    <a:pt x="149705" y="482369"/>
                  </a:lnTo>
                  <a:lnTo>
                    <a:pt x="150173" y="481665"/>
                  </a:lnTo>
                  <a:lnTo>
                    <a:pt x="150871" y="480996"/>
                  </a:lnTo>
                  <a:lnTo>
                    <a:pt x="151737" y="480594"/>
                  </a:lnTo>
                  <a:lnTo>
                    <a:pt x="152771" y="480401"/>
                  </a:lnTo>
                  <a:lnTo>
                    <a:pt x="153516" y="480442"/>
                  </a:lnTo>
                  <a:lnTo>
                    <a:pt x="160638" y="483732"/>
                  </a:lnTo>
                  <a:lnTo>
                    <a:pt x="161714" y="484723"/>
                  </a:lnTo>
                  <a:lnTo>
                    <a:pt x="162446" y="485708"/>
                  </a:lnTo>
                  <a:lnTo>
                    <a:pt x="162780" y="486452"/>
                  </a:lnTo>
                  <a:lnTo>
                    <a:pt x="158224" y="509279"/>
                  </a:lnTo>
                  <a:lnTo>
                    <a:pt x="158014" y="512053"/>
                  </a:lnTo>
                  <a:lnTo>
                    <a:pt x="158182" y="512412"/>
                  </a:lnTo>
                  <a:lnTo>
                    <a:pt x="158407" y="512679"/>
                  </a:lnTo>
                  <a:lnTo>
                    <a:pt x="159466" y="514999"/>
                  </a:lnTo>
                  <a:lnTo>
                    <a:pt x="160733" y="518991"/>
                  </a:lnTo>
                  <a:lnTo>
                    <a:pt x="153814" y="525279"/>
                  </a:lnTo>
                  <a:lnTo>
                    <a:pt x="152203" y="525464"/>
                  </a:lnTo>
                  <a:lnTo>
                    <a:pt x="150257" y="524994"/>
                  </a:lnTo>
                  <a:lnTo>
                    <a:pt x="145830" y="519996"/>
                  </a:lnTo>
                  <a:lnTo>
                    <a:pt x="144575" y="519387"/>
                  </a:lnTo>
                  <a:lnTo>
                    <a:pt x="143602" y="519194"/>
                  </a:lnTo>
                  <a:lnTo>
                    <a:pt x="132971" y="523769"/>
                  </a:lnTo>
                  <a:lnTo>
                    <a:pt x="129171" y="524450"/>
                  </a:lnTo>
                  <a:lnTo>
                    <a:pt x="123931" y="524108"/>
                  </a:lnTo>
                  <a:lnTo>
                    <a:pt x="120938" y="524580"/>
                  </a:lnTo>
                  <a:lnTo>
                    <a:pt x="117994" y="525584"/>
                  </a:lnTo>
                  <a:lnTo>
                    <a:pt x="112780" y="528563"/>
                  </a:lnTo>
                  <a:lnTo>
                    <a:pt x="110859" y="530261"/>
                  </a:lnTo>
                  <a:lnTo>
                    <a:pt x="109965" y="532331"/>
                  </a:lnTo>
                  <a:lnTo>
                    <a:pt x="110834" y="539335"/>
                  </a:lnTo>
                  <a:lnTo>
                    <a:pt x="111102" y="540609"/>
                  </a:lnTo>
                  <a:lnTo>
                    <a:pt x="111031" y="541539"/>
                  </a:lnTo>
                  <a:lnTo>
                    <a:pt x="110500" y="542373"/>
                  </a:lnTo>
                  <a:lnTo>
                    <a:pt x="107003" y="545541"/>
                  </a:lnTo>
                  <a:lnTo>
                    <a:pt x="105774" y="546970"/>
                  </a:lnTo>
                  <a:lnTo>
                    <a:pt x="105044" y="548377"/>
                  </a:lnTo>
                  <a:lnTo>
                    <a:pt x="103818" y="553249"/>
                  </a:lnTo>
                  <a:lnTo>
                    <a:pt x="103043" y="555054"/>
                  </a:lnTo>
                  <a:lnTo>
                    <a:pt x="101328" y="558070"/>
                  </a:lnTo>
                  <a:lnTo>
                    <a:pt x="99408" y="559489"/>
                  </a:lnTo>
                  <a:lnTo>
                    <a:pt x="97327" y="560180"/>
                  </a:lnTo>
                  <a:lnTo>
                    <a:pt x="75173" y="560008"/>
                  </a:lnTo>
                  <a:lnTo>
                    <a:pt x="69671" y="558925"/>
                  </a:lnTo>
                  <a:lnTo>
                    <a:pt x="48532" y="563182"/>
                  </a:lnTo>
                  <a:lnTo>
                    <a:pt x="47213" y="562967"/>
                  </a:lnTo>
                  <a:lnTo>
                    <a:pt x="44378" y="560684"/>
                  </a:lnTo>
                  <a:lnTo>
                    <a:pt x="39234" y="551458"/>
                  </a:lnTo>
                  <a:lnTo>
                    <a:pt x="32062" y="544352"/>
                  </a:lnTo>
                  <a:lnTo>
                    <a:pt x="30723" y="542171"/>
                  </a:lnTo>
                  <a:lnTo>
                    <a:pt x="30648" y="539982"/>
                  </a:lnTo>
                  <a:lnTo>
                    <a:pt x="32121" y="537968"/>
                  </a:lnTo>
                  <a:lnTo>
                    <a:pt x="32940" y="537157"/>
                  </a:lnTo>
                  <a:lnTo>
                    <a:pt x="33884" y="535784"/>
                  </a:lnTo>
                  <a:lnTo>
                    <a:pt x="37688" y="531937"/>
                  </a:lnTo>
                  <a:lnTo>
                    <a:pt x="40778" y="529408"/>
                  </a:lnTo>
                  <a:lnTo>
                    <a:pt x="42114" y="528575"/>
                  </a:lnTo>
                  <a:lnTo>
                    <a:pt x="43226" y="527443"/>
                  </a:lnTo>
                  <a:lnTo>
                    <a:pt x="44127" y="526261"/>
                  </a:lnTo>
                  <a:lnTo>
                    <a:pt x="45264" y="523696"/>
                  </a:lnTo>
                  <a:lnTo>
                    <a:pt x="44923" y="520262"/>
                  </a:lnTo>
                  <a:lnTo>
                    <a:pt x="41508" y="504684"/>
                  </a:lnTo>
                  <a:lnTo>
                    <a:pt x="41077" y="499887"/>
                  </a:lnTo>
                  <a:lnTo>
                    <a:pt x="41359" y="496966"/>
                  </a:lnTo>
                  <a:lnTo>
                    <a:pt x="42921" y="496226"/>
                  </a:lnTo>
                  <a:lnTo>
                    <a:pt x="44378" y="496045"/>
                  </a:lnTo>
                  <a:lnTo>
                    <a:pt x="47131" y="496064"/>
                  </a:lnTo>
                  <a:lnTo>
                    <a:pt x="48512" y="495853"/>
                  </a:lnTo>
                  <a:lnTo>
                    <a:pt x="50074" y="495126"/>
                  </a:lnTo>
                  <a:lnTo>
                    <a:pt x="51815" y="493961"/>
                  </a:lnTo>
                  <a:lnTo>
                    <a:pt x="53977" y="491724"/>
                  </a:lnTo>
                  <a:lnTo>
                    <a:pt x="54627" y="490612"/>
                  </a:lnTo>
                  <a:lnTo>
                    <a:pt x="54652" y="489194"/>
                  </a:lnTo>
                  <a:lnTo>
                    <a:pt x="54109" y="487439"/>
                  </a:lnTo>
                  <a:lnTo>
                    <a:pt x="53473" y="484428"/>
                  </a:lnTo>
                  <a:lnTo>
                    <a:pt x="53576" y="481816"/>
                  </a:lnTo>
                  <a:lnTo>
                    <a:pt x="54018" y="479533"/>
                  </a:lnTo>
                  <a:lnTo>
                    <a:pt x="54980" y="476933"/>
                  </a:lnTo>
                  <a:lnTo>
                    <a:pt x="60030" y="466706"/>
                  </a:lnTo>
                  <a:lnTo>
                    <a:pt x="60238" y="464611"/>
                  </a:lnTo>
                  <a:lnTo>
                    <a:pt x="59405" y="463089"/>
                  </a:lnTo>
                  <a:lnTo>
                    <a:pt x="53663" y="460492"/>
                  </a:lnTo>
                  <a:lnTo>
                    <a:pt x="50717" y="458561"/>
                  </a:lnTo>
                  <a:lnTo>
                    <a:pt x="49497" y="456310"/>
                  </a:lnTo>
                  <a:lnTo>
                    <a:pt x="49596" y="453931"/>
                  </a:lnTo>
                  <a:lnTo>
                    <a:pt x="50551" y="451731"/>
                  </a:lnTo>
                  <a:lnTo>
                    <a:pt x="55708" y="445039"/>
                  </a:lnTo>
                  <a:lnTo>
                    <a:pt x="57485" y="441627"/>
                  </a:lnTo>
                  <a:lnTo>
                    <a:pt x="57694" y="439532"/>
                  </a:lnTo>
                  <a:lnTo>
                    <a:pt x="57156" y="437513"/>
                  </a:lnTo>
                  <a:lnTo>
                    <a:pt x="55928" y="435718"/>
                  </a:lnTo>
                  <a:lnTo>
                    <a:pt x="54799" y="434812"/>
                  </a:lnTo>
                  <a:lnTo>
                    <a:pt x="53833" y="434411"/>
                  </a:lnTo>
                  <a:lnTo>
                    <a:pt x="52458" y="434446"/>
                  </a:lnTo>
                  <a:lnTo>
                    <a:pt x="50792" y="434785"/>
                  </a:lnTo>
                  <a:lnTo>
                    <a:pt x="49235" y="435422"/>
                  </a:lnTo>
                  <a:lnTo>
                    <a:pt x="47399" y="435684"/>
                  </a:lnTo>
                  <a:lnTo>
                    <a:pt x="45861" y="435272"/>
                  </a:lnTo>
                  <a:lnTo>
                    <a:pt x="44030" y="434131"/>
                  </a:lnTo>
                  <a:lnTo>
                    <a:pt x="42411" y="431872"/>
                  </a:lnTo>
                  <a:lnTo>
                    <a:pt x="41200" y="429160"/>
                  </a:lnTo>
                  <a:lnTo>
                    <a:pt x="39473" y="423394"/>
                  </a:lnTo>
                  <a:lnTo>
                    <a:pt x="39197" y="419635"/>
                  </a:lnTo>
                  <a:lnTo>
                    <a:pt x="39436" y="415945"/>
                  </a:lnTo>
                  <a:lnTo>
                    <a:pt x="40372" y="411572"/>
                  </a:lnTo>
                  <a:lnTo>
                    <a:pt x="40529" y="409225"/>
                  </a:lnTo>
                  <a:lnTo>
                    <a:pt x="40382" y="407893"/>
                  </a:lnTo>
                  <a:lnTo>
                    <a:pt x="39936" y="407205"/>
                  </a:lnTo>
                  <a:lnTo>
                    <a:pt x="39315" y="406809"/>
                  </a:lnTo>
                  <a:lnTo>
                    <a:pt x="38745" y="406725"/>
                  </a:lnTo>
                  <a:lnTo>
                    <a:pt x="37935" y="407199"/>
                  </a:lnTo>
                  <a:lnTo>
                    <a:pt x="36826" y="408448"/>
                  </a:lnTo>
                  <a:lnTo>
                    <a:pt x="34464" y="412544"/>
                  </a:lnTo>
                  <a:lnTo>
                    <a:pt x="33812" y="413802"/>
                  </a:lnTo>
                  <a:lnTo>
                    <a:pt x="33229" y="414367"/>
                  </a:lnTo>
                  <a:lnTo>
                    <a:pt x="32826" y="414523"/>
                  </a:lnTo>
                  <a:lnTo>
                    <a:pt x="32028" y="414345"/>
                  </a:lnTo>
                  <a:lnTo>
                    <a:pt x="31580" y="413850"/>
                  </a:lnTo>
                  <a:lnTo>
                    <a:pt x="31137" y="413043"/>
                  </a:lnTo>
                  <a:lnTo>
                    <a:pt x="30207" y="410750"/>
                  </a:lnTo>
                  <a:lnTo>
                    <a:pt x="29038" y="408985"/>
                  </a:lnTo>
                  <a:lnTo>
                    <a:pt x="24667" y="393918"/>
                  </a:lnTo>
                  <a:lnTo>
                    <a:pt x="21414" y="384501"/>
                  </a:lnTo>
                  <a:lnTo>
                    <a:pt x="16829" y="370122"/>
                  </a:lnTo>
                  <a:lnTo>
                    <a:pt x="16645" y="367784"/>
                  </a:lnTo>
                  <a:lnTo>
                    <a:pt x="18187" y="325516"/>
                  </a:lnTo>
                  <a:lnTo>
                    <a:pt x="25882" y="328677"/>
                  </a:lnTo>
                  <a:lnTo>
                    <a:pt x="26539" y="328127"/>
                  </a:lnTo>
                  <a:lnTo>
                    <a:pt x="27343" y="327847"/>
                  </a:lnTo>
                  <a:lnTo>
                    <a:pt x="27079" y="326688"/>
                  </a:lnTo>
                  <a:lnTo>
                    <a:pt x="24533" y="321528"/>
                  </a:lnTo>
                  <a:lnTo>
                    <a:pt x="23174" y="318013"/>
                  </a:lnTo>
                  <a:lnTo>
                    <a:pt x="22907" y="317064"/>
                  </a:lnTo>
                  <a:lnTo>
                    <a:pt x="23485" y="310572"/>
                  </a:lnTo>
                  <a:lnTo>
                    <a:pt x="20057" y="304994"/>
                  </a:lnTo>
                  <a:lnTo>
                    <a:pt x="18356" y="292502"/>
                  </a:lnTo>
                  <a:lnTo>
                    <a:pt x="18034" y="291462"/>
                  </a:lnTo>
                  <a:lnTo>
                    <a:pt x="16420" y="289480"/>
                  </a:lnTo>
                  <a:lnTo>
                    <a:pt x="12847" y="288761"/>
                  </a:lnTo>
                  <a:lnTo>
                    <a:pt x="9248" y="289342"/>
                  </a:lnTo>
                  <a:lnTo>
                    <a:pt x="7559" y="291260"/>
                  </a:lnTo>
                  <a:lnTo>
                    <a:pt x="5708" y="290780"/>
                  </a:lnTo>
                  <a:lnTo>
                    <a:pt x="2473" y="288293"/>
                  </a:lnTo>
                  <a:lnTo>
                    <a:pt x="0" y="286633"/>
                  </a:lnTo>
                  <a:lnTo>
                    <a:pt x="822" y="285363"/>
                  </a:lnTo>
                  <a:lnTo>
                    <a:pt x="4320" y="281176"/>
                  </a:lnTo>
                  <a:lnTo>
                    <a:pt x="5357" y="280516"/>
                  </a:lnTo>
                  <a:lnTo>
                    <a:pt x="6906" y="280902"/>
                  </a:lnTo>
                  <a:lnTo>
                    <a:pt x="8501" y="280815"/>
                  </a:lnTo>
                  <a:lnTo>
                    <a:pt x="9822" y="280250"/>
                  </a:lnTo>
                  <a:lnTo>
                    <a:pt x="10926" y="279089"/>
                  </a:lnTo>
                  <a:lnTo>
                    <a:pt x="11480" y="276898"/>
                  </a:lnTo>
                  <a:lnTo>
                    <a:pt x="11752" y="274581"/>
                  </a:lnTo>
                  <a:lnTo>
                    <a:pt x="11968" y="266340"/>
                  </a:lnTo>
                  <a:lnTo>
                    <a:pt x="12304" y="263656"/>
                  </a:lnTo>
                  <a:lnTo>
                    <a:pt x="12853" y="261685"/>
                  </a:lnTo>
                  <a:lnTo>
                    <a:pt x="13560" y="260429"/>
                  </a:lnTo>
                  <a:lnTo>
                    <a:pt x="14433" y="259411"/>
                  </a:lnTo>
                  <a:lnTo>
                    <a:pt x="16168" y="257907"/>
                  </a:lnTo>
                  <a:lnTo>
                    <a:pt x="18118" y="257073"/>
                  </a:lnTo>
                  <a:lnTo>
                    <a:pt x="30300" y="254450"/>
                  </a:lnTo>
                  <a:lnTo>
                    <a:pt x="48952" y="246014"/>
                  </a:lnTo>
                  <a:lnTo>
                    <a:pt x="50037" y="245767"/>
                  </a:lnTo>
                  <a:lnTo>
                    <a:pt x="51115" y="245876"/>
                  </a:lnTo>
                  <a:lnTo>
                    <a:pt x="52247" y="246163"/>
                  </a:lnTo>
                  <a:lnTo>
                    <a:pt x="53767" y="246986"/>
                  </a:lnTo>
                  <a:lnTo>
                    <a:pt x="58304" y="250850"/>
                  </a:lnTo>
                  <a:lnTo>
                    <a:pt x="60272" y="252172"/>
                  </a:lnTo>
                  <a:lnTo>
                    <a:pt x="65190" y="253809"/>
                  </a:lnTo>
                  <a:lnTo>
                    <a:pt x="66032" y="254444"/>
                  </a:lnTo>
                  <a:lnTo>
                    <a:pt x="66189" y="255245"/>
                  </a:lnTo>
                  <a:lnTo>
                    <a:pt x="65774" y="256257"/>
                  </a:lnTo>
                  <a:lnTo>
                    <a:pt x="63495" y="259750"/>
                  </a:lnTo>
                  <a:lnTo>
                    <a:pt x="62844" y="261218"/>
                  </a:lnTo>
                  <a:lnTo>
                    <a:pt x="62713" y="262191"/>
                  </a:lnTo>
                  <a:lnTo>
                    <a:pt x="63850" y="262211"/>
                  </a:lnTo>
                  <a:lnTo>
                    <a:pt x="66374" y="261013"/>
                  </a:lnTo>
                  <a:lnTo>
                    <a:pt x="71805" y="257175"/>
                  </a:lnTo>
                  <a:lnTo>
                    <a:pt x="78300" y="249719"/>
                  </a:lnTo>
                  <a:lnTo>
                    <a:pt x="79184" y="247858"/>
                  </a:lnTo>
                  <a:lnTo>
                    <a:pt x="79318" y="246634"/>
                  </a:lnTo>
                  <a:lnTo>
                    <a:pt x="79197" y="243703"/>
                  </a:lnTo>
                  <a:lnTo>
                    <a:pt x="79636" y="241230"/>
                  </a:lnTo>
                  <a:lnTo>
                    <a:pt x="80449" y="240207"/>
                  </a:lnTo>
                  <a:lnTo>
                    <a:pt x="82055" y="239379"/>
                  </a:lnTo>
                  <a:lnTo>
                    <a:pt x="93434" y="236256"/>
                  </a:lnTo>
                  <a:lnTo>
                    <a:pt x="95768" y="235999"/>
                  </a:lnTo>
                  <a:lnTo>
                    <a:pt x="97755" y="236119"/>
                  </a:lnTo>
                  <a:lnTo>
                    <a:pt x="101714" y="237306"/>
                  </a:lnTo>
                  <a:lnTo>
                    <a:pt x="118032" y="238007"/>
                  </a:lnTo>
                  <a:lnTo>
                    <a:pt x="119220" y="238381"/>
                  </a:lnTo>
                  <a:lnTo>
                    <a:pt x="121818" y="239426"/>
                  </a:lnTo>
                  <a:lnTo>
                    <a:pt x="123519" y="239718"/>
                  </a:lnTo>
                  <a:lnTo>
                    <a:pt x="128243" y="239258"/>
                  </a:lnTo>
                  <a:lnTo>
                    <a:pt x="130173" y="239420"/>
                  </a:lnTo>
                  <a:lnTo>
                    <a:pt x="144299" y="246440"/>
                  </a:lnTo>
                  <a:lnTo>
                    <a:pt x="147789" y="248855"/>
                  </a:lnTo>
                  <a:lnTo>
                    <a:pt x="150141" y="251372"/>
                  </a:lnTo>
                  <a:lnTo>
                    <a:pt x="150695" y="252414"/>
                  </a:lnTo>
                  <a:lnTo>
                    <a:pt x="151320" y="253797"/>
                  </a:lnTo>
                  <a:lnTo>
                    <a:pt x="152730" y="258619"/>
                  </a:lnTo>
                  <a:lnTo>
                    <a:pt x="153336" y="260018"/>
                  </a:lnTo>
                  <a:lnTo>
                    <a:pt x="155788" y="263658"/>
                  </a:lnTo>
                  <a:lnTo>
                    <a:pt x="158249" y="266678"/>
                  </a:lnTo>
                  <a:lnTo>
                    <a:pt x="166932" y="268231"/>
                  </a:lnTo>
                  <a:lnTo>
                    <a:pt x="172593" y="267406"/>
                  </a:lnTo>
                  <a:lnTo>
                    <a:pt x="195028" y="258151"/>
                  </a:lnTo>
                  <a:lnTo>
                    <a:pt x="197791" y="255437"/>
                  </a:lnTo>
                  <a:lnTo>
                    <a:pt x="198781" y="253558"/>
                  </a:lnTo>
                  <a:lnTo>
                    <a:pt x="196809" y="243072"/>
                  </a:lnTo>
                  <a:lnTo>
                    <a:pt x="196604" y="241221"/>
                  </a:lnTo>
                  <a:lnTo>
                    <a:pt x="197152" y="238303"/>
                  </a:lnTo>
                  <a:lnTo>
                    <a:pt x="198327" y="235169"/>
                  </a:lnTo>
                  <a:lnTo>
                    <a:pt x="202921" y="226567"/>
                  </a:lnTo>
                  <a:lnTo>
                    <a:pt x="203626" y="224654"/>
                  </a:lnTo>
                  <a:lnTo>
                    <a:pt x="203525" y="223649"/>
                  </a:lnTo>
                  <a:lnTo>
                    <a:pt x="203080" y="222845"/>
                  </a:lnTo>
                  <a:lnTo>
                    <a:pt x="202295" y="222008"/>
                  </a:lnTo>
                  <a:lnTo>
                    <a:pt x="201052" y="221519"/>
                  </a:lnTo>
                  <a:lnTo>
                    <a:pt x="194646" y="220641"/>
                  </a:lnTo>
                  <a:lnTo>
                    <a:pt x="193630" y="220156"/>
                  </a:lnTo>
                  <a:lnTo>
                    <a:pt x="193125" y="219633"/>
                  </a:lnTo>
                  <a:lnTo>
                    <a:pt x="192738" y="218829"/>
                  </a:lnTo>
                  <a:lnTo>
                    <a:pt x="192506" y="217688"/>
                  </a:lnTo>
                  <a:lnTo>
                    <a:pt x="192409" y="216358"/>
                  </a:lnTo>
                  <a:lnTo>
                    <a:pt x="192658" y="214661"/>
                  </a:lnTo>
                  <a:lnTo>
                    <a:pt x="193279" y="211936"/>
                  </a:lnTo>
                  <a:lnTo>
                    <a:pt x="195931" y="204137"/>
                  </a:lnTo>
                  <a:lnTo>
                    <a:pt x="196416" y="201660"/>
                  </a:lnTo>
                  <a:lnTo>
                    <a:pt x="195367" y="190313"/>
                  </a:lnTo>
                  <a:lnTo>
                    <a:pt x="195753" y="186637"/>
                  </a:lnTo>
                  <a:lnTo>
                    <a:pt x="196395" y="185255"/>
                  </a:lnTo>
                  <a:lnTo>
                    <a:pt x="197533" y="184916"/>
                  </a:lnTo>
                  <a:lnTo>
                    <a:pt x="200749" y="186285"/>
                  </a:lnTo>
                  <a:lnTo>
                    <a:pt x="203011" y="186876"/>
                  </a:lnTo>
                  <a:lnTo>
                    <a:pt x="204372" y="186862"/>
                  </a:lnTo>
                  <a:lnTo>
                    <a:pt x="207742" y="184953"/>
                  </a:lnTo>
                  <a:lnTo>
                    <a:pt x="208537" y="184845"/>
                  </a:lnTo>
                  <a:lnTo>
                    <a:pt x="209327" y="185136"/>
                  </a:lnTo>
                  <a:lnTo>
                    <a:pt x="210227" y="185751"/>
                  </a:lnTo>
                  <a:lnTo>
                    <a:pt x="211290" y="187005"/>
                  </a:lnTo>
                  <a:lnTo>
                    <a:pt x="212959" y="189730"/>
                  </a:lnTo>
                  <a:lnTo>
                    <a:pt x="213706" y="190551"/>
                  </a:lnTo>
                  <a:lnTo>
                    <a:pt x="214494" y="191080"/>
                  </a:lnTo>
                  <a:lnTo>
                    <a:pt x="215400" y="191163"/>
                  </a:lnTo>
                  <a:lnTo>
                    <a:pt x="221207" y="189398"/>
                  </a:lnTo>
                  <a:lnTo>
                    <a:pt x="222853" y="189271"/>
                  </a:lnTo>
                  <a:lnTo>
                    <a:pt x="224100" y="189388"/>
                  </a:lnTo>
                  <a:lnTo>
                    <a:pt x="224832" y="189781"/>
                  </a:lnTo>
                  <a:lnTo>
                    <a:pt x="225451" y="190218"/>
                  </a:lnTo>
                  <a:lnTo>
                    <a:pt x="226403" y="191306"/>
                  </a:lnTo>
                  <a:lnTo>
                    <a:pt x="227475" y="191851"/>
                  </a:lnTo>
                  <a:lnTo>
                    <a:pt x="229172" y="192270"/>
                  </a:lnTo>
                  <a:lnTo>
                    <a:pt x="234411" y="192239"/>
                  </a:lnTo>
                  <a:lnTo>
                    <a:pt x="241186" y="189949"/>
                  </a:lnTo>
                  <a:lnTo>
                    <a:pt x="252452" y="186614"/>
                  </a:lnTo>
                  <a:lnTo>
                    <a:pt x="253256" y="185706"/>
                  </a:lnTo>
                  <a:lnTo>
                    <a:pt x="253894" y="184293"/>
                  </a:lnTo>
                  <a:lnTo>
                    <a:pt x="251990" y="182028"/>
                  </a:lnTo>
                  <a:lnTo>
                    <a:pt x="251282" y="179212"/>
                  </a:lnTo>
                  <a:lnTo>
                    <a:pt x="251495" y="175166"/>
                  </a:lnTo>
                  <a:lnTo>
                    <a:pt x="254184" y="167303"/>
                  </a:lnTo>
                  <a:lnTo>
                    <a:pt x="257191" y="163344"/>
                  </a:lnTo>
                  <a:lnTo>
                    <a:pt x="259709" y="160859"/>
                  </a:lnTo>
                  <a:lnTo>
                    <a:pt x="264662" y="158544"/>
                  </a:lnTo>
                  <a:lnTo>
                    <a:pt x="268524" y="157608"/>
                  </a:lnTo>
                  <a:lnTo>
                    <a:pt x="274897" y="154788"/>
                  </a:lnTo>
                  <a:lnTo>
                    <a:pt x="281015" y="150754"/>
                  </a:lnTo>
                  <a:lnTo>
                    <a:pt x="283358" y="148590"/>
                  </a:lnTo>
                  <a:lnTo>
                    <a:pt x="284795" y="146208"/>
                  </a:lnTo>
                  <a:lnTo>
                    <a:pt x="285016" y="140743"/>
                  </a:lnTo>
                  <a:lnTo>
                    <a:pt x="284664" y="135922"/>
                  </a:lnTo>
                  <a:lnTo>
                    <a:pt x="284349" y="133334"/>
                  </a:lnTo>
                  <a:lnTo>
                    <a:pt x="284093" y="130419"/>
                  </a:lnTo>
                  <a:lnTo>
                    <a:pt x="282923" y="122430"/>
                  </a:lnTo>
                  <a:lnTo>
                    <a:pt x="291919" y="91067"/>
                  </a:lnTo>
                  <a:lnTo>
                    <a:pt x="296446" y="84148"/>
                  </a:lnTo>
                  <a:lnTo>
                    <a:pt x="298448" y="83501"/>
                  </a:lnTo>
                  <a:lnTo>
                    <a:pt x="302703" y="81498"/>
                  </a:lnTo>
                  <a:lnTo>
                    <a:pt x="303835" y="81198"/>
                  </a:lnTo>
                  <a:lnTo>
                    <a:pt x="304794" y="81370"/>
                  </a:lnTo>
                  <a:lnTo>
                    <a:pt x="305749" y="81967"/>
                  </a:lnTo>
                  <a:lnTo>
                    <a:pt x="306588" y="82921"/>
                  </a:lnTo>
                  <a:lnTo>
                    <a:pt x="309320" y="87229"/>
                  </a:lnTo>
                  <a:lnTo>
                    <a:pt x="311168" y="89359"/>
                  </a:lnTo>
                  <a:lnTo>
                    <a:pt x="314423" y="92060"/>
                  </a:lnTo>
                  <a:lnTo>
                    <a:pt x="316787" y="93232"/>
                  </a:lnTo>
                  <a:lnTo>
                    <a:pt x="318160" y="93568"/>
                  </a:lnTo>
                  <a:lnTo>
                    <a:pt x="321324" y="93683"/>
                  </a:lnTo>
                  <a:lnTo>
                    <a:pt x="325511" y="93125"/>
                  </a:lnTo>
                  <a:lnTo>
                    <a:pt x="347234" y="84835"/>
                  </a:lnTo>
                  <a:lnTo>
                    <a:pt x="370104" y="71508"/>
                  </a:lnTo>
                  <a:lnTo>
                    <a:pt x="377426" y="65200"/>
                  </a:lnTo>
                  <a:lnTo>
                    <a:pt x="381777" y="58102"/>
                  </a:lnTo>
                  <a:lnTo>
                    <a:pt x="385601" y="50366"/>
                  </a:lnTo>
                  <a:lnTo>
                    <a:pt x="393457" y="37509"/>
                  </a:lnTo>
                  <a:lnTo>
                    <a:pt x="394027" y="36271"/>
                  </a:lnTo>
                  <a:lnTo>
                    <a:pt x="394658" y="34309"/>
                  </a:lnTo>
                  <a:lnTo>
                    <a:pt x="395118" y="32612"/>
                  </a:lnTo>
                  <a:lnTo>
                    <a:pt x="397349" y="26388"/>
                  </a:lnTo>
                  <a:lnTo>
                    <a:pt x="417311" y="4201"/>
                  </a:lnTo>
                  <a:lnTo>
                    <a:pt x="423318" y="0"/>
                  </a:lnTo>
                  <a:lnTo>
                    <a:pt x="423934" y="977"/>
                  </a:lnTo>
                  <a:lnTo>
                    <a:pt x="424040" y="2603"/>
                  </a:lnTo>
                  <a:lnTo>
                    <a:pt x="423864" y="4184"/>
                  </a:lnTo>
                  <a:lnTo>
                    <a:pt x="423744" y="5883"/>
                  </a:lnTo>
                  <a:lnTo>
                    <a:pt x="424077" y="7215"/>
                  </a:lnTo>
                  <a:lnTo>
                    <a:pt x="424691" y="8459"/>
                  </a:lnTo>
                  <a:lnTo>
                    <a:pt x="426097" y="9261"/>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21" name="ee4p_BE_1_62635">
              <a:extLst>
                <a:ext uri="{FF2B5EF4-FFF2-40B4-BE49-F238E27FC236}">
                  <a16:creationId xmlns:a16="http://schemas.microsoft.com/office/drawing/2014/main" id="{6E4AD911-D48A-47A8-B028-46B4228EAD01}"/>
                </a:ext>
              </a:extLst>
            </p:cNvPr>
            <p:cNvSpPr>
              <a:spLocks noChangeAspect="1"/>
            </p:cNvSpPr>
            <p:nvPr>
              <p:custDataLst>
                <p:tags r:id="rId13"/>
              </p:custDataLst>
            </p:nvPr>
          </p:nvSpPr>
          <p:spPr>
            <a:xfrm>
              <a:off x="3733411" y="2120394"/>
              <a:ext cx="242189" cy="176025"/>
            </a:xfrm>
            <a:custGeom>
              <a:avLst/>
              <a:gdLst/>
              <a:ahLst/>
              <a:cxnLst/>
              <a:rect l="0" t="0" r="0" b="0"/>
              <a:pathLst>
                <a:path w="228937" h="181193">
                  <a:moveTo>
                    <a:pt x="184545" y="98614"/>
                  </a:moveTo>
                  <a:lnTo>
                    <a:pt x="197761" y="96466"/>
                  </a:lnTo>
                  <a:lnTo>
                    <a:pt x="202399" y="98687"/>
                  </a:lnTo>
                  <a:lnTo>
                    <a:pt x="209303" y="106813"/>
                  </a:lnTo>
                  <a:lnTo>
                    <a:pt x="223472" y="112479"/>
                  </a:lnTo>
                  <a:lnTo>
                    <a:pt x="225774" y="114343"/>
                  </a:lnTo>
                  <a:lnTo>
                    <a:pt x="228847" y="117681"/>
                  </a:lnTo>
                  <a:lnTo>
                    <a:pt x="228936" y="119629"/>
                  </a:lnTo>
                  <a:lnTo>
                    <a:pt x="228503" y="120802"/>
                  </a:lnTo>
                  <a:lnTo>
                    <a:pt x="226323" y="122825"/>
                  </a:lnTo>
                  <a:lnTo>
                    <a:pt x="225242" y="124027"/>
                  </a:lnTo>
                  <a:lnTo>
                    <a:pt x="224892" y="125862"/>
                  </a:lnTo>
                  <a:lnTo>
                    <a:pt x="224813" y="127685"/>
                  </a:lnTo>
                  <a:lnTo>
                    <a:pt x="225144" y="131385"/>
                  </a:lnTo>
                  <a:lnTo>
                    <a:pt x="224597" y="133629"/>
                  </a:lnTo>
                  <a:lnTo>
                    <a:pt x="223867" y="135450"/>
                  </a:lnTo>
                  <a:lnTo>
                    <a:pt x="217733" y="141022"/>
                  </a:lnTo>
                  <a:lnTo>
                    <a:pt x="216500" y="142497"/>
                  </a:lnTo>
                  <a:lnTo>
                    <a:pt x="215289" y="144445"/>
                  </a:lnTo>
                  <a:lnTo>
                    <a:pt x="214039" y="148347"/>
                  </a:lnTo>
                  <a:lnTo>
                    <a:pt x="214191" y="151727"/>
                  </a:lnTo>
                  <a:lnTo>
                    <a:pt x="215247" y="156725"/>
                  </a:lnTo>
                  <a:lnTo>
                    <a:pt x="215306" y="159651"/>
                  </a:lnTo>
                  <a:lnTo>
                    <a:pt x="214935" y="161828"/>
                  </a:lnTo>
                  <a:lnTo>
                    <a:pt x="214346" y="163186"/>
                  </a:lnTo>
                  <a:lnTo>
                    <a:pt x="213675" y="164326"/>
                  </a:lnTo>
                  <a:lnTo>
                    <a:pt x="213213" y="164892"/>
                  </a:lnTo>
                  <a:lnTo>
                    <a:pt x="212534" y="165456"/>
                  </a:lnTo>
                  <a:lnTo>
                    <a:pt x="211899" y="165809"/>
                  </a:lnTo>
                  <a:lnTo>
                    <a:pt x="204070" y="168850"/>
                  </a:lnTo>
                  <a:lnTo>
                    <a:pt x="203331" y="169310"/>
                  </a:lnTo>
                  <a:lnTo>
                    <a:pt x="201934" y="170779"/>
                  </a:lnTo>
                  <a:lnTo>
                    <a:pt x="197829" y="180870"/>
                  </a:lnTo>
                  <a:lnTo>
                    <a:pt x="194518" y="181192"/>
                  </a:lnTo>
                  <a:lnTo>
                    <a:pt x="194155" y="180350"/>
                  </a:lnTo>
                  <a:lnTo>
                    <a:pt x="193799" y="179641"/>
                  </a:lnTo>
                  <a:lnTo>
                    <a:pt x="193731" y="178106"/>
                  </a:lnTo>
                  <a:lnTo>
                    <a:pt x="192910" y="170553"/>
                  </a:lnTo>
                  <a:lnTo>
                    <a:pt x="191174" y="161902"/>
                  </a:lnTo>
                  <a:lnTo>
                    <a:pt x="189295" y="158612"/>
                  </a:lnTo>
                  <a:lnTo>
                    <a:pt x="187178" y="157254"/>
                  </a:lnTo>
                  <a:lnTo>
                    <a:pt x="183200" y="157960"/>
                  </a:lnTo>
                  <a:lnTo>
                    <a:pt x="181409" y="157859"/>
                  </a:lnTo>
                  <a:lnTo>
                    <a:pt x="172506" y="155315"/>
                  </a:lnTo>
                  <a:lnTo>
                    <a:pt x="165745" y="151730"/>
                  </a:lnTo>
                  <a:lnTo>
                    <a:pt x="152368" y="147003"/>
                  </a:lnTo>
                  <a:lnTo>
                    <a:pt x="149451" y="147155"/>
                  </a:lnTo>
                  <a:lnTo>
                    <a:pt x="147643" y="147912"/>
                  </a:lnTo>
                  <a:lnTo>
                    <a:pt x="146827" y="149100"/>
                  </a:lnTo>
                  <a:lnTo>
                    <a:pt x="145897" y="150145"/>
                  </a:lnTo>
                  <a:lnTo>
                    <a:pt x="144843" y="150825"/>
                  </a:lnTo>
                  <a:lnTo>
                    <a:pt x="143832" y="151239"/>
                  </a:lnTo>
                  <a:lnTo>
                    <a:pt x="140972" y="151476"/>
                  </a:lnTo>
                  <a:lnTo>
                    <a:pt x="137280" y="151215"/>
                  </a:lnTo>
                  <a:lnTo>
                    <a:pt x="135543" y="150252"/>
                  </a:lnTo>
                  <a:lnTo>
                    <a:pt x="134170" y="148491"/>
                  </a:lnTo>
                  <a:lnTo>
                    <a:pt x="133212" y="146312"/>
                  </a:lnTo>
                  <a:lnTo>
                    <a:pt x="131228" y="142859"/>
                  </a:lnTo>
                  <a:lnTo>
                    <a:pt x="129446" y="141674"/>
                  </a:lnTo>
                  <a:lnTo>
                    <a:pt x="127697" y="141260"/>
                  </a:lnTo>
                  <a:lnTo>
                    <a:pt x="124530" y="141877"/>
                  </a:lnTo>
                  <a:lnTo>
                    <a:pt x="119266" y="144150"/>
                  </a:lnTo>
                  <a:lnTo>
                    <a:pt x="118052" y="144895"/>
                  </a:lnTo>
                  <a:lnTo>
                    <a:pt x="117064" y="145867"/>
                  </a:lnTo>
                  <a:lnTo>
                    <a:pt x="116357" y="147108"/>
                  </a:lnTo>
                  <a:lnTo>
                    <a:pt x="116101" y="148776"/>
                  </a:lnTo>
                  <a:lnTo>
                    <a:pt x="116204" y="150398"/>
                  </a:lnTo>
                  <a:lnTo>
                    <a:pt x="116485" y="151955"/>
                  </a:lnTo>
                  <a:lnTo>
                    <a:pt x="117363" y="154878"/>
                  </a:lnTo>
                  <a:lnTo>
                    <a:pt x="117650" y="156580"/>
                  </a:lnTo>
                  <a:lnTo>
                    <a:pt x="117711" y="158058"/>
                  </a:lnTo>
                  <a:lnTo>
                    <a:pt x="117227" y="162100"/>
                  </a:lnTo>
                  <a:lnTo>
                    <a:pt x="106194" y="162474"/>
                  </a:lnTo>
                  <a:lnTo>
                    <a:pt x="99690" y="159675"/>
                  </a:lnTo>
                  <a:lnTo>
                    <a:pt x="98144" y="158051"/>
                  </a:lnTo>
                  <a:lnTo>
                    <a:pt x="95917" y="154738"/>
                  </a:lnTo>
                  <a:lnTo>
                    <a:pt x="91966" y="151199"/>
                  </a:lnTo>
                  <a:lnTo>
                    <a:pt x="90038" y="148999"/>
                  </a:lnTo>
                  <a:lnTo>
                    <a:pt x="88760" y="148192"/>
                  </a:lnTo>
                  <a:lnTo>
                    <a:pt x="85605" y="149144"/>
                  </a:lnTo>
                  <a:lnTo>
                    <a:pt x="77388" y="152589"/>
                  </a:lnTo>
                  <a:lnTo>
                    <a:pt x="76149" y="152297"/>
                  </a:lnTo>
                  <a:lnTo>
                    <a:pt x="74591" y="151679"/>
                  </a:lnTo>
                  <a:lnTo>
                    <a:pt x="72465" y="147177"/>
                  </a:lnTo>
                  <a:lnTo>
                    <a:pt x="71246" y="145096"/>
                  </a:lnTo>
                  <a:lnTo>
                    <a:pt x="70627" y="144497"/>
                  </a:lnTo>
                  <a:lnTo>
                    <a:pt x="69985" y="144671"/>
                  </a:lnTo>
                  <a:lnTo>
                    <a:pt x="69569" y="145102"/>
                  </a:lnTo>
                  <a:lnTo>
                    <a:pt x="67725" y="146370"/>
                  </a:lnTo>
                  <a:lnTo>
                    <a:pt x="58286" y="150463"/>
                  </a:lnTo>
                  <a:lnTo>
                    <a:pt x="56196" y="150974"/>
                  </a:lnTo>
                  <a:lnTo>
                    <a:pt x="54783" y="150849"/>
                  </a:lnTo>
                  <a:lnTo>
                    <a:pt x="51679" y="147538"/>
                  </a:lnTo>
                  <a:lnTo>
                    <a:pt x="47087" y="144932"/>
                  </a:lnTo>
                  <a:lnTo>
                    <a:pt x="44575" y="144348"/>
                  </a:lnTo>
                  <a:lnTo>
                    <a:pt x="42631" y="144451"/>
                  </a:lnTo>
                  <a:lnTo>
                    <a:pt x="28442" y="151788"/>
                  </a:lnTo>
                  <a:lnTo>
                    <a:pt x="27393" y="152685"/>
                  </a:lnTo>
                  <a:lnTo>
                    <a:pt x="26412" y="153934"/>
                  </a:lnTo>
                  <a:lnTo>
                    <a:pt x="25350" y="155927"/>
                  </a:lnTo>
                  <a:lnTo>
                    <a:pt x="23967" y="156568"/>
                  </a:lnTo>
                  <a:lnTo>
                    <a:pt x="22999" y="156753"/>
                  </a:lnTo>
                  <a:lnTo>
                    <a:pt x="10781" y="154750"/>
                  </a:lnTo>
                  <a:lnTo>
                    <a:pt x="9465" y="154296"/>
                  </a:lnTo>
                  <a:lnTo>
                    <a:pt x="7316" y="153250"/>
                  </a:lnTo>
                  <a:lnTo>
                    <a:pt x="1202" y="148888"/>
                  </a:lnTo>
                  <a:lnTo>
                    <a:pt x="419" y="148192"/>
                  </a:lnTo>
                  <a:lnTo>
                    <a:pt x="194" y="147949"/>
                  </a:lnTo>
                  <a:lnTo>
                    <a:pt x="75" y="147656"/>
                  </a:lnTo>
                  <a:lnTo>
                    <a:pt x="0" y="147070"/>
                  </a:lnTo>
                  <a:lnTo>
                    <a:pt x="130" y="146207"/>
                  </a:lnTo>
                  <a:lnTo>
                    <a:pt x="629" y="145064"/>
                  </a:lnTo>
                  <a:lnTo>
                    <a:pt x="3776" y="140868"/>
                  </a:lnTo>
                  <a:lnTo>
                    <a:pt x="4133" y="140293"/>
                  </a:lnTo>
                  <a:lnTo>
                    <a:pt x="4534" y="139421"/>
                  </a:lnTo>
                  <a:lnTo>
                    <a:pt x="4447" y="138522"/>
                  </a:lnTo>
                  <a:lnTo>
                    <a:pt x="4559" y="137158"/>
                  </a:lnTo>
                  <a:lnTo>
                    <a:pt x="5106" y="135852"/>
                  </a:lnTo>
                  <a:lnTo>
                    <a:pt x="5874" y="134669"/>
                  </a:lnTo>
                  <a:lnTo>
                    <a:pt x="6755" y="133633"/>
                  </a:lnTo>
                  <a:lnTo>
                    <a:pt x="8221" y="132337"/>
                  </a:lnTo>
                  <a:lnTo>
                    <a:pt x="8253" y="131744"/>
                  </a:lnTo>
                  <a:lnTo>
                    <a:pt x="6348" y="128456"/>
                  </a:lnTo>
                  <a:lnTo>
                    <a:pt x="5863" y="127040"/>
                  </a:lnTo>
                  <a:lnTo>
                    <a:pt x="5261" y="123898"/>
                  </a:lnTo>
                  <a:lnTo>
                    <a:pt x="5194" y="122082"/>
                  </a:lnTo>
                  <a:lnTo>
                    <a:pt x="5544" y="118386"/>
                  </a:lnTo>
                  <a:lnTo>
                    <a:pt x="6225" y="114873"/>
                  </a:lnTo>
                  <a:lnTo>
                    <a:pt x="6708" y="113316"/>
                  </a:lnTo>
                  <a:lnTo>
                    <a:pt x="7418" y="112048"/>
                  </a:lnTo>
                  <a:lnTo>
                    <a:pt x="8406" y="111020"/>
                  </a:lnTo>
                  <a:lnTo>
                    <a:pt x="10786" y="109619"/>
                  </a:lnTo>
                  <a:lnTo>
                    <a:pt x="11831" y="108663"/>
                  </a:lnTo>
                  <a:lnTo>
                    <a:pt x="20875" y="97208"/>
                  </a:lnTo>
                  <a:lnTo>
                    <a:pt x="20700" y="95411"/>
                  </a:lnTo>
                  <a:lnTo>
                    <a:pt x="20694" y="93828"/>
                  </a:lnTo>
                  <a:lnTo>
                    <a:pt x="14860" y="84122"/>
                  </a:lnTo>
                  <a:lnTo>
                    <a:pt x="15097" y="68292"/>
                  </a:lnTo>
                  <a:lnTo>
                    <a:pt x="16347" y="59890"/>
                  </a:lnTo>
                  <a:lnTo>
                    <a:pt x="16366" y="54639"/>
                  </a:lnTo>
                  <a:lnTo>
                    <a:pt x="15913" y="51639"/>
                  </a:lnTo>
                  <a:lnTo>
                    <a:pt x="14926" y="49280"/>
                  </a:lnTo>
                  <a:lnTo>
                    <a:pt x="15080" y="47648"/>
                  </a:lnTo>
                  <a:lnTo>
                    <a:pt x="15493" y="46198"/>
                  </a:lnTo>
                  <a:lnTo>
                    <a:pt x="16161" y="44829"/>
                  </a:lnTo>
                  <a:lnTo>
                    <a:pt x="17237" y="41889"/>
                  </a:lnTo>
                  <a:lnTo>
                    <a:pt x="18062" y="40927"/>
                  </a:lnTo>
                  <a:lnTo>
                    <a:pt x="18961" y="40465"/>
                  </a:lnTo>
                  <a:lnTo>
                    <a:pt x="21589" y="41579"/>
                  </a:lnTo>
                  <a:lnTo>
                    <a:pt x="36656" y="47549"/>
                  </a:lnTo>
                  <a:lnTo>
                    <a:pt x="39870" y="47043"/>
                  </a:lnTo>
                  <a:lnTo>
                    <a:pt x="39826" y="45892"/>
                  </a:lnTo>
                  <a:lnTo>
                    <a:pt x="39513" y="44764"/>
                  </a:lnTo>
                  <a:lnTo>
                    <a:pt x="39102" y="43878"/>
                  </a:lnTo>
                  <a:lnTo>
                    <a:pt x="37956" y="42088"/>
                  </a:lnTo>
                  <a:lnTo>
                    <a:pt x="37370" y="40868"/>
                  </a:lnTo>
                  <a:lnTo>
                    <a:pt x="36939" y="39465"/>
                  </a:lnTo>
                  <a:lnTo>
                    <a:pt x="36875" y="37782"/>
                  </a:lnTo>
                  <a:lnTo>
                    <a:pt x="37079" y="36089"/>
                  </a:lnTo>
                  <a:lnTo>
                    <a:pt x="37448" y="34448"/>
                  </a:lnTo>
                  <a:lnTo>
                    <a:pt x="40369" y="24960"/>
                  </a:lnTo>
                  <a:lnTo>
                    <a:pt x="41309" y="24199"/>
                  </a:lnTo>
                  <a:lnTo>
                    <a:pt x="51360" y="22306"/>
                  </a:lnTo>
                  <a:lnTo>
                    <a:pt x="54372" y="20371"/>
                  </a:lnTo>
                  <a:lnTo>
                    <a:pt x="58053" y="16740"/>
                  </a:lnTo>
                  <a:lnTo>
                    <a:pt x="59398" y="13967"/>
                  </a:lnTo>
                  <a:lnTo>
                    <a:pt x="60427" y="11353"/>
                  </a:lnTo>
                  <a:lnTo>
                    <a:pt x="61162" y="8145"/>
                  </a:lnTo>
                  <a:lnTo>
                    <a:pt x="62297" y="6902"/>
                  </a:lnTo>
                  <a:lnTo>
                    <a:pt x="63402" y="6252"/>
                  </a:lnTo>
                  <a:lnTo>
                    <a:pt x="67275" y="6206"/>
                  </a:lnTo>
                  <a:lnTo>
                    <a:pt x="68151" y="6599"/>
                  </a:lnTo>
                  <a:lnTo>
                    <a:pt x="67861" y="7410"/>
                  </a:lnTo>
                  <a:lnTo>
                    <a:pt x="67359" y="8331"/>
                  </a:lnTo>
                  <a:lnTo>
                    <a:pt x="67187" y="9432"/>
                  </a:lnTo>
                  <a:lnTo>
                    <a:pt x="68302" y="11770"/>
                  </a:lnTo>
                  <a:lnTo>
                    <a:pt x="68738" y="13247"/>
                  </a:lnTo>
                  <a:lnTo>
                    <a:pt x="68731" y="18541"/>
                  </a:lnTo>
                  <a:lnTo>
                    <a:pt x="69266" y="19791"/>
                  </a:lnTo>
                  <a:lnTo>
                    <a:pt x="70169" y="20852"/>
                  </a:lnTo>
                  <a:lnTo>
                    <a:pt x="71332" y="21662"/>
                  </a:lnTo>
                  <a:lnTo>
                    <a:pt x="77098" y="23979"/>
                  </a:lnTo>
                  <a:lnTo>
                    <a:pt x="90201" y="24375"/>
                  </a:lnTo>
                  <a:lnTo>
                    <a:pt x="93631" y="23499"/>
                  </a:lnTo>
                  <a:lnTo>
                    <a:pt x="95536" y="22639"/>
                  </a:lnTo>
                  <a:lnTo>
                    <a:pt x="96295" y="21440"/>
                  </a:lnTo>
                  <a:lnTo>
                    <a:pt x="96666" y="19975"/>
                  </a:lnTo>
                  <a:lnTo>
                    <a:pt x="98407" y="16444"/>
                  </a:lnTo>
                  <a:lnTo>
                    <a:pt x="106192" y="9355"/>
                  </a:lnTo>
                  <a:lnTo>
                    <a:pt x="113059" y="13525"/>
                  </a:lnTo>
                  <a:lnTo>
                    <a:pt x="114026" y="13485"/>
                  </a:lnTo>
                  <a:lnTo>
                    <a:pt x="115515" y="13055"/>
                  </a:lnTo>
                  <a:lnTo>
                    <a:pt x="116041" y="11438"/>
                  </a:lnTo>
                  <a:lnTo>
                    <a:pt x="116778" y="9750"/>
                  </a:lnTo>
                  <a:lnTo>
                    <a:pt x="117634" y="8324"/>
                  </a:lnTo>
                  <a:lnTo>
                    <a:pt x="125423" y="209"/>
                  </a:lnTo>
                  <a:lnTo>
                    <a:pt x="127244" y="0"/>
                  </a:lnTo>
                  <a:lnTo>
                    <a:pt x="128312" y="1065"/>
                  </a:lnTo>
                  <a:lnTo>
                    <a:pt x="129335" y="3226"/>
                  </a:lnTo>
                  <a:lnTo>
                    <a:pt x="130855" y="5233"/>
                  </a:lnTo>
                  <a:lnTo>
                    <a:pt x="136676" y="10077"/>
                  </a:lnTo>
                  <a:lnTo>
                    <a:pt x="137256" y="11060"/>
                  </a:lnTo>
                  <a:lnTo>
                    <a:pt x="137696" y="12550"/>
                  </a:lnTo>
                  <a:lnTo>
                    <a:pt x="137806" y="13875"/>
                  </a:lnTo>
                  <a:lnTo>
                    <a:pt x="137436" y="19127"/>
                  </a:lnTo>
                  <a:lnTo>
                    <a:pt x="137021" y="22073"/>
                  </a:lnTo>
                  <a:lnTo>
                    <a:pt x="137139" y="24850"/>
                  </a:lnTo>
                  <a:lnTo>
                    <a:pt x="137542" y="27997"/>
                  </a:lnTo>
                  <a:lnTo>
                    <a:pt x="137723" y="28463"/>
                  </a:lnTo>
                  <a:lnTo>
                    <a:pt x="138761" y="30077"/>
                  </a:lnTo>
                  <a:lnTo>
                    <a:pt x="162740" y="55831"/>
                  </a:lnTo>
                  <a:lnTo>
                    <a:pt x="170581" y="61233"/>
                  </a:lnTo>
                  <a:lnTo>
                    <a:pt x="174871" y="62690"/>
                  </a:lnTo>
                  <a:lnTo>
                    <a:pt x="177965" y="65574"/>
                  </a:lnTo>
                  <a:lnTo>
                    <a:pt x="183239" y="67697"/>
                  </a:lnTo>
                  <a:lnTo>
                    <a:pt x="190612" y="68440"/>
                  </a:lnTo>
                  <a:lnTo>
                    <a:pt x="191129" y="72794"/>
                  </a:lnTo>
                  <a:lnTo>
                    <a:pt x="183836" y="92314"/>
                  </a:lnTo>
                  <a:lnTo>
                    <a:pt x="183429" y="96592"/>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22" name="ee4p_ST_1_62635">
              <a:extLst>
                <a:ext uri="{FF2B5EF4-FFF2-40B4-BE49-F238E27FC236}">
                  <a16:creationId xmlns:a16="http://schemas.microsoft.com/office/drawing/2014/main" id="{9DA5F04F-5E8A-474F-BB4D-B49E754C45EF}"/>
                </a:ext>
              </a:extLst>
            </p:cNvPr>
            <p:cNvSpPr>
              <a:spLocks noChangeAspect="1"/>
            </p:cNvSpPr>
            <p:nvPr>
              <p:custDataLst>
                <p:tags r:id="rId14"/>
              </p:custDataLst>
            </p:nvPr>
          </p:nvSpPr>
          <p:spPr>
            <a:xfrm>
              <a:off x="2803408" y="1923551"/>
              <a:ext cx="996565" cy="1174952"/>
            </a:xfrm>
            <a:custGeom>
              <a:avLst/>
              <a:gdLst/>
              <a:ahLst/>
              <a:cxnLst/>
              <a:rect l="0" t="0" r="0" b="0"/>
              <a:pathLst>
                <a:path w="942035" h="1209452">
                  <a:moveTo>
                    <a:pt x="365692" y="6203"/>
                  </a:moveTo>
                  <a:lnTo>
                    <a:pt x="365748" y="7474"/>
                  </a:lnTo>
                  <a:lnTo>
                    <a:pt x="363866" y="12957"/>
                  </a:lnTo>
                  <a:lnTo>
                    <a:pt x="361071" y="15974"/>
                  </a:lnTo>
                  <a:lnTo>
                    <a:pt x="365822" y="18349"/>
                  </a:lnTo>
                  <a:lnTo>
                    <a:pt x="377226" y="18632"/>
                  </a:lnTo>
                  <a:lnTo>
                    <a:pt x="381241" y="21490"/>
                  </a:lnTo>
                  <a:lnTo>
                    <a:pt x="383767" y="28688"/>
                  </a:lnTo>
                  <a:lnTo>
                    <a:pt x="384395" y="34144"/>
                  </a:lnTo>
                  <a:lnTo>
                    <a:pt x="386198" y="37541"/>
                  </a:lnTo>
                  <a:lnTo>
                    <a:pt x="392231" y="38532"/>
                  </a:lnTo>
                  <a:lnTo>
                    <a:pt x="395679" y="37258"/>
                  </a:lnTo>
                  <a:lnTo>
                    <a:pt x="404411" y="32020"/>
                  </a:lnTo>
                  <a:lnTo>
                    <a:pt x="409726" y="30742"/>
                  </a:lnTo>
                  <a:lnTo>
                    <a:pt x="420485" y="46534"/>
                  </a:lnTo>
                  <a:lnTo>
                    <a:pt x="425382" y="50344"/>
                  </a:lnTo>
                  <a:lnTo>
                    <a:pt x="436178" y="50643"/>
                  </a:lnTo>
                  <a:lnTo>
                    <a:pt x="440428" y="53044"/>
                  </a:lnTo>
                  <a:lnTo>
                    <a:pt x="438706" y="59697"/>
                  </a:lnTo>
                  <a:lnTo>
                    <a:pt x="434713" y="66009"/>
                  </a:lnTo>
                  <a:lnTo>
                    <a:pt x="434209" y="68532"/>
                  </a:lnTo>
                  <a:lnTo>
                    <a:pt x="456871" y="83252"/>
                  </a:lnTo>
                  <a:lnTo>
                    <a:pt x="460391" y="84453"/>
                  </a:lnTo>
                  <a:lnTo>
                    <a:pt x="466573" y="85037"/>
                  </a:lnTo>
                  <a:lnTo>
                    <a:pt x="471264" y="86802"/>
                  </a:lnTo>
                  <a:lnTo>
                    <a:pt x="480795" y="92206"/>
                  </a:lnTo>
                  <a:lnTo>
                    <a:pt x="486723" y="93323"/>
                  </a:lnTo>
                  <a:lnTo>
                    <a:pt x="491866" y="91071"/>
                  </a:lnTo>
                  <a:lnTo>
                    <a:pt x="500501" y="91182"/>
                  </a:lnTo>
                  <a:lnTo>
                    <a:pt x="524679" y="87571"/>
                  </a:lnTo>
                  <a:lnTo>
                    <a:pt x="526077" y="87865"/>
                  </a:lnTo>
                  <a:lnTo>
                    <a:pt x="527380" y="88662"/>
                  </a:lnTo>
                  <a:lnTo>
                    <a:pt x="529686" y="91182"/>
                  </a:lnTo>
                  <a:lnTo>
                    <a:pt x="530809" y="93461"/>
                  </a:lnTo>
                  <a:lnTo>
                    <a:pt x="531545" y="95218"/>
                  </a:lnTo>
                  <a:lnTo>
                    <a:pt x="531321" y="101725"/>
                  </a:lnTo>
                  <a:lnTo>
                    <a:pt x="536420" y="102258"/>
                  </a:lnTo>
                  <a:lnTo>
                    <a:pt x="540001" y="101998"/>
                  </a:lnTo>
                  <a:lnTo>
                    <a:pt x="551758" y="98087"/>
                  </a:lnTo>
                  <a:lnTo>
                    <a:pt x="553252" y="97875"/>
                  </a:lnTo>
                  <a:lnTo>
                    <a:pt x="554869" y="98367"/>
                  </a:lnTo>
                  <a:lnTo>
                    <a:pt x="559094" y="100395"/>
                  </a:lnTo>
                  <a:lnTo>
                    <a:pt x="563099" y="101392"/>
                  </a:lnTo>
                  <a:lnTo>
                    <a:pt x="564923" y="103742"/>
                  </a:lnTo>
                  <a:lnTo>
                    <a:pt x="566897" y="107774"/>
                  </a:lnTo>
                  <a:lnTo>
                    <a:pt x="574131" y="129502"/>
                  </a:lnTo>
                  <a:lnTo>
                    <a:pt x="574492" y="133233"/>
                  </a:lnTo>
                  <a:lnTo>
                    <a:pt x="573148" y="139577"/>
                  </a:lnTo>
                  <a:lnTo>
                    <a:pt x="562124" y="149304"/>
                  </a:lnTo>
                  <a:lnTo>
                    <a:pt x="561468" y="151020"/>
                  </a:lnTo>
                  <a:lnTo>
                    <a:pt x="561234" y="153153"/>
                  </a:lnTo>
                  <a:lnTo>
                    <a:pt x="562159" y="157343"/>
                  </a:lnTo>
                  <a:lnTo>
                    <a:pt x="563179" y="159594"/>
                  </a:lnTo>
                  <a:lnTo>
                    <a:pt x="564349" y="161370"/>
                  </a:lnTo>
                  <a:lnTo>
                    <a:pt x="565727" y="162845"/>
                  </a:lnTo>
                  <a:lnTo>
                    <a:pt x="566421" y="164866"/>
                  </a:lnTo>
                  <a:lnTo>
                    <a:pt x="566568" y="166519"/>
                  </a:lnTo>
                  <a:lnTo>
                    <a:pt x="565324" y="168323"/>
                  </a:lnTo>
                  <a:lnTo>
                    <a:pt x="562079" y="171771"/>
                  </a:lnTo>
                  <a:lnTo>
                    <a:pt x="560632" y="174066"/>
                  </a:lnTo>
                  <a:lnTo>
                    <a:pt x="560351" y="175744"/>
                  </a:lnTo>
                  <a:lnTo>
                    <a:pt x="560504" y="177661"/>
                  </a:lnTo>
                  <a:lnTo>
                    <a:pt x="561569" y="180236"/>
                  </a:lnTo>
                  <a:lnTo>
                    <a:pt x="562648" y="181897"/>
                  </a:lnTo>
                  <a:lnTo>
                    <a:pt x="564538" y="184496"/>
                  </a:lnTo>
                  <a:lnTo>
                    <a:pt x="565334" y="186295"/>
                  </a:lnTo>
                  <a:lnTo>
                    <a:pt x="566040" y="188820"/>
                  </a:lnTo>
                  <a:lnTo>
                    <a:pt x="566834" y="192718"/>
                  </a:lnTo>
                  <a:lnTo>
                    <a:pt x="567797" y="194720"/>
                  </a:lnTo>
                  <a:lnTo>
                    <a:pt x="568905" y="196083"/>
                  </a:lnTo>
                  <a:lnTo>
                    <a:pt x="572247" y="198692"/>
                  </a:lnTo>
                  <a:lnTo>
                    <a:pt x="573300" y="199952"/>
                  </a:lnTo>
                  <a:lnTo>
                    <a:pt x="574148" y="201659"/>
                  </a:lnTo>
                  <a:lnTo>
                    <a:pt x="574320" y="206414"/>
                  </a:lnTo>
                  <a:lnTo>
                    <a:pt x="573591" y="211724"/>
                  </a:lnTo>
                  <a:lnTo>
                    <a:pt x="570421" y="222799"/>
                  </a:lnTo>
                  <a:lnTo>
                    <a:pt x="568431" y="227208"/>
                  </a:lnTo>
                  <a:lnTo>
                    <a:pt x="566720" y="229865"/>
                  </a:lnTo>
                  <a:lnTo>
                    <a:pt x="563224" y="232167"/>
                  </a:lnTo>
                  <a:lnTo>
                    <a:pt x="560213" y="233066"/>
                  </a:lnTo>
                  <a:lnTo>
                    <a:pt x="553480" y="232811"/>
                  </a:lnTo>
                  <a:lnTo>
                    <a:pt x="551980" y="233128"/>
                  </a:lnTo>
                  <a:lnTo>
                    <a:pt x="551089" y="236431"/>
                  </a:lnTo>
                  <a:lnTo>
                    <a:pt x="550418" y="242136"/>
                  </a:lnTo>
                  <a:lnTo>
                    <a:pt x="550096" y="255801"/>
                  </a:lnTo>
                  <a:lnTo>
                    <a:pt x="549532" y="261577"/>
                  </a:lnTo>
                  <a:lnTo>
                    <a:pt x="548866" y="265290"/>
                  </a:lnTo>
                  <a:lnTo>
                    <a:pt x="539969" y="279774"/>
                  </a:lnTo>
                  <a:lnTo>
                    <a:pt x="539673" y="280948"/>
                  </a:lnTo>
                  <a:lnTo>
                    <a:pt x="539915" y="282080"/>
                  </a:lnTo>
                  <a:lnTo>
                    <a:pt x="542036" y="282829"/>
                  </a:lnTo>
                  <a:lnTo>
                    <a:pt x="543778" y="282761"/>
                  </a:lnTo>
                  <a:lnTo>
                    <a:pt x="547158" y="282016"/>
                  </a:lnTo>
                  <a:lnTo>
                    <a:pt x="550550" y="281773"/>
                  </a:lnTo>
                  <a:lnTo>
                    <a:pt x="552122" y="282120"/>
                  </a:lnTo>
                  <a:lnTo>
                    <a:pt x="553058" y="282943"/>
                  </a:lnTo>
                  <a:lnTo>
                    <a:pt x="553411" y="284189"/>
                  </a:lnTo>
                  <a:lnTo>
                    <a:pt x="552167" y="286290"/>
                  </a:lnTo>
                  <a:lnTo>
                    <a:pt x="551122" y="287732"/>
                  </a:lnTo>
                  <a:lnTo>
                    <a:pt x="549964" y="288912"/>
                  </a:lnTo>
                  <a:lnTo>
                    <a:pt x="548344" y="291167"/>
                  </a:lnTo>
                  <a:lnTo>
                    <a:pt x="547953" y="292860"/>
                  </a:lnTo>
                  <a:lnTo>
                    <a:pt x="547895" y="295005"/>
                  </a:lnTo>
                  <a:lnTo>
                    <a:pt x="548557" y="297902"/>
                  </a:lnTo>
                  <a:lnTo>
                    <a:pt x="549246" y="299630"/>
                  </a:lnTo>
                  <a:lnTo>
                    <a:pt x="550465" y="300991"/>
                  </a:lnTo>
                  <a:lnTo>
                    <a:pt x="551512" y="301883"/>
                  </a:lnTo>
                  <a:lnTo>
                    <a:pt x="555964" y="303020"/>
                  </a:lnTo>
                  <a:lnTo>
                    <a:pt x="560743" y="301990"/>
                  </a:lnTo>
                  <a:lnTo>
                    <a:pt x="563373" y="300626"/>
                  </a:lnTo>
                  <a:lnTo>
                    <a:pt x="564361" y="299833"/>
                  </a:lnTo>
                  <a:lnTo>
                    <a:pt x="565325" y="298775"/>
                  </a:lnTo>
                  <a:lnTo>
                    <a:pt x="566161" y="297662"/>
                  </a:lnTo>
                  <a:lnTo>
                    <a:pt x="566940" y="296416"/>
                  </a:lnTo>
                  <a:lnTo>
                    <a:pt x="567443" y="294897"/>
                  </a:lnTo>
                  <a:lnTo>
                    <a:pt x="568126" y="289721"/>
                  </a:lnTo>
                  <a:lnTo>
                    <a:pt x="568574" y="288187"/>
                  </a:lnTo>
                  <a:lnTo>
                    <a:pt x="569409" y="287030"/>
                  </a:lnTo>
                  <a:lnTo>
                    <a:pt x="570579" y="286380"/>
                  </a:lnTo>
                  <a:lnTo>
                    <a:pt x="572360" y="286396"/>
                  </a:lnTo>
                  <a:lnTo>
                    <a:pt x="574321" y="287177"/>
                  </a:lnTo>
                  <a:lnTo>
                    <a:pt x="576961" y="289240"/>
                  </a:lnTo>
                  <a:lnTo>
                    <a:pt x="578912" y="291750"/>
                  </a:lnTo>
                  <a:lnTo>
                    <a:pt x="584307" y="300383"/>
                  </a:lnTo>
                  <a:lnTo>
                    <a:pt x="586363" y="302045"/>
                  </a:lnTo>
                  <a:lnTo>
                    <a:pt x="588048" y="302492"/>
                  </a:lnTo>
                  <a:lnTo>
                    <a:pt x="589218" y="301797"/>
                  </a:lnTo>
                  <a:lnTo>
                    <a:pt x="590504" y="301440"/>
                  </a:lnTo>
                  <a:lnTo>
                    <a:pt x="591906" y="301405"/>
                  </a:lnTo>
                  <a:lnTo>
                    <a:pt x="593316" y="301664"/>
                  </a:lnTo>
                  <a:lnTo>
                    <a:pt x="594713" y="301408"/>
                  </a:lnTo>
                  <a:lnTo>
                    <a:pt x="596050" y="300931"/>
                  </a:lnTo>
                  <a:lnTo>
                    <a:pt x="598496" y="299495"/>
                  </a:lnTo>
                  <a:lnTo>
                    <a:pt x="599472" y="299647"/>
                  </a:lnTo>
                  <a:lnTo>
                    <a:pt x="599927" y="300580"/>
                  </a:lnTo>
                  <a:lnTo>
                    <a:pt x="598501" y="303914"/>
                  </a:lnTo>
                  <a:lnTo>
                    <a:pt x="597699" y="306313"/>
                  </a:lnTo>
                  <a:lnTo>
                    <a:pt x="597638" y="310277"/>
                  </a:lnTo>
                  <a:lnTo>
                    <a:pt x="598184" y="314726"/>
                  </a:lnTo>
                  <a:lnTo>
                    <a:pt x="597866" y="317085"/>
                  </a:lnTo>
                  <a:lnTo>
                    <a:pt x="597480" y="318899"/>
                  </a:lnTo>
                  <a:lnTo>
                    <a:pt x="593667" y="326164"/>
                  </a:lnTo>
                  <a:lnTo>
                    <a:pt x="590701" y="334928"/>
                  </a:lnTo>
                  <a:lnTo>
                    <a:pt x="588732" y="338318"/>
                  </a:lnTo>
                  <a:lnTo>
                    <a:pt x="584993" y="340805"/>
                  </a:lnTo>
                  <a:lnTo>
                    <a:pt x="584442" y="341825"/>
                  </a:lnTo>
                  <a:lnTo>
                    <a:pt x="584259" y="343173"/>
                  </a:lnTo>
                  <a:lnTo>
                    <a:pt x="585064" y="345104"/>
                  </a:lnTo>
                  <a:lnTo>
                    <a:pt x="585739" y="346153"/>
                  </a:lnTo>
                  <a:lnTo>
                    <a:pt x="587362" y="348345"/>
                  </a:lnTo>
                  <a:lnTo>
                    <a:pt x="587989" y="349630"/>
                  </a:lnTo>
                  <a:lnTo>
                    <a:pt x="588101" y="351934"/>
                  </a:lnTo>
                  <a:lnTo>
                    <a:pt x="587743" y="354928"/>
                  </a:lnTo>
                  <a:lnTo>
                    <a:pt x="585538" y="362638"/>
                  </a:lnTo>
                  <a:lnTo>
                    <a:pt x="584214" y="365953"/>
                  </a:lnTo>
                  <a:lnTo>
                    <a:pt x="580244" y="373913"/>
                  </a:lnTo>
                  <a:lnTo>
                    <a:pt x="579790" y="375255"/>
                  </a:lnTo>
                  <a:lnTo>
                    <a:pt x="579725" y="376972"/>
                  </a:lnTo>
                  <a:lnTo>
                    <a:pt x="580488" y="379391"/>
                  </a:lnTo>
                  <a:lnTo>
                    <a:pt x="580373" y="381301"/>
                  </a:lnTo>
                  <a:lnTo>
                    <a:pt x="579668" y="383446"/>
                  </a:lnTo>
                  <a:lnTo>
                    <a:pt x="579181" y="385647"/>
                  </a:lnTo>
                  <a:lnTo>
                    <a:pt x="579990" y="389913"/>
                  </a:lnTo>
                  <a:lnTo>
                    <a:pt x="580648" y="392411"/>
                  </a:lnTo>
                  <a:lnTo>
                    <a:pt x="581236" y="394288"/>
                  </a:lnTo>
                  <a:lnTo>
                    <a:pt x="581442" y="396055"/>
                  </a:lnTo>
                  <a:lnTo>
                    <a:pt x="581063" y="398238"/>
                  </a:lnTo>
                  <a:lnTo>
                    <a:pt x="576863" y="405953"/>
                  </a:lnTo>
                  <a:lnTo>
                    <a:pt x="575960" y="408888"/>
                  </a:lnTo>
                  <a:lnTo>
                    <a:pt x="575620" y="410491"/>
                  </a:lnTo>
                  <a:lnTo>
                    <a:pt x="574723" y="413706"/>
                  </a:lnTo>
                  <a:lnTo>
                    <a:pt x="572533" y="419481"/>
                  </a:lnTo>
                  <a:lnTo>
                    <a:pt x="572081" y="420969"/>
                  </a:lnTo>
                  <a:lnTo>
                    <a:pt x="571828" y="423945"/>
                  </a:lnTo>
                  <a:lnTo>
                    <a:pt x="572093" y="428153"/>
                  </a:lnTo>
                  <a:lnTo>
                    <a:pt x="573282" y="436888"/>
                  </a:lnTo>
                  <a:lnTo>
                    <a:pt x="575258" y="440019"/>
                  </a:lnTo>
                  <a:lnTo>
                    <a:pt x="577196" y="441598"/>
                  </a:lnTo>
                  <a:lnTo>
                    <a:pt x="580621" y="441840"/>
                  </a:lnTo>
                  <a:lnTo>
                    <a:pt x="581953" y="443049"/>
                  </a:lnTo>
                  <a:lnTo>
                    <a:pt x="583084" y="444854"/>
                  </a:lnTo>
                  <a:lnTo>
                    <a:pt x="584356" y="448016"/>
                  </a:lnTo>
                  <a:lnTo>
                    <a:pt x="586437" y="450919"/>
                  </a:lnTo>
                  <a:lnTo>
                    <a:pt x="587326" y="451755"/>
                  </a:lnTo>
                  <a:lnTo>
                    <a:pt x="586830" y="453600"/>
                  </a:lnTo>
                  <a:lnTo>
                    <a:pt x="586315" y="454765"/>
                  </a:lnTo>
                  <a:lnTo>
                    <a:pt x="578492" y="463442"/>
                  </a:lnTo>
                  <a:lnTo>
                    <a:pt x="574283" y="477940"/>
                  </a:lnTo>
                  <a:lnTo>
                    <a:pt x="571778" y="482230"/>
                  </a:lnTo>
                  <a:lnTo>
                    <a:pt x="571172" y="484136"/>
                  </a:lnTo>
                  <a:lnTo>
                    <a:pt x="570991" y="485618"/>
                  </a:lnTo>
                  <a:lnTo>
                    <a:pt x="574197" y="494543"/>
                  </a:lnTo>
                  <a:lnTo>
                    <a:pt x="577516" y="501247"/>
                  </a:lnTo>
                  <a:lnTo>
                    <a:pt x="578639" y="502697"/>
                  </a:lnTo>
                  <a:lnTo>
                    <a:pt x="588128" y="511674"/>
                  </a:lnTo>
                  <a:lnTo>
                    <a:pt x="590657" y="519223"/>
                  </a:lnTo>
                  <a:lnTo>
                    <a:pt x="591958" y="521201"/>
                  </a:lnTo>
                  <a:lnTo>
                    <a:pt x="593464" y="522612"/>
                  </a:lnTo>
                  <a:lnTo>
                    <a:pt x="600571" y="525937"/>
                  </a:lnTo>
                  <a:lnTo>
                    <a:pt x="607284" y="532908"/>
                  </a:lnTo>
                  <a:lnTo>
                    <a:pt x="629914" y="562065"/>
                  </a:lnTo>
                  <a:lnTo>
                    <a:pt x="630907" y="565941"/>
                  </a:lnTo>
                  <a:lnTo>
                    <a:pt x="631055" y="567386"/>
                  </a:lnTo>
                  <a:lnTo>
                    <a:pt x="631104" y="569234"/>
                  </a:lnTo>
                  <a:lnTo>
                    <a:pt x="631507" y="572104"/>
                  </a:lnTo>
                  <a:lnTo>
                    <a:pt x="633529" y="574327"/>
                  </a:lnTo>
                  <a:lnTo>
                    <a:pt x="636604" y="577100"/>
                  </a:lnTo>
                  <a:lnTo>
                    <a:pt x="647435" y="584129"/>
                  </a:lnTo>
                  <a:lnTo>
                    <a:pt x="651539" y="587861"/>
                  </a:lnTo>
                  <a:lnTo>
                    <a:pt x="653252" y="588612"/>
                  </a:lnTo>
                  <a:lnTo>
                    <a:pt x="655447" y="589026"/>
                  </a:lnTo>
                  <a:lnTo>
                    <a:pt x="659643" y="588763"/>
                  </a:lnTo>
                  <a:lnTo>
                    <a:pt x="661752" y="588026"/>
                  </a:lnTo>
                  <a:lnTo>
                    <a:pt x="663140" y="586894"/>
                  </a:lnTo>
                  <a:lnTo>
                    <a:pt x="664262" y="584055"/>
                  </a:lnTo>
                  <a:lnTo>
                    <a:pt x="665047" y="582820"/>
                  </a:lnTo>
                  <a:lnTo>
                    <a:pt x="666061" y="582023"/>
                  </a:lnTo>
                  <a:lnTo>
                    <a:pt x="667473" y="581749"/>
                  </a:lnTo>
                  <a:lnTo>
                    <a:pt x="669243" y="582586"/>
                  </a:lnTo>
                  <a:lnTo>
                    <a:pt x="671325" y="584185"/>
                  </a:lnTo>
                  <a:lnTo>
                    <a:pt x="678683" y="593468"/>
                  </a:lnTo>
                  <a:lnTo>
                    <a:pt x="695552" y="605925"/>
                  </a:lnTo>
                  <a:lnTo>
                    <a:pt x="701714" y="609281"/>
                  </a:lnTo>
                  <a:lnTo>
                    <a:pt x="718054" y="612408"/>
                  </a:lnTo>
                  <a:lnTo>
                    <a:pt x="722822" y="607388"/>
                  </a:lnTo>
                  <a:lnTo>
                    <a:pt x="727211" y="604360"/>
                  </a:lnTo>
                  <a:lnTo>
                    <a:pt x="731427" y="602252"/>
                  </a:lnTo>
                  <a:lnTo>
                    <a:pt x="732951" y="600270"/>
                  </a:lnTo>
                  <a:lnTo>
                    <a:pt x="733658" y="598369"/>
                  </a:lnTo>
                  <a:lnTo>
                    <a:pt x="733716" y="596698"/>
                  </a:lnTo>
                  <a:lnTo>
                    <a:pt x="734165" y="595309"/>
                  </a:lnTo>
                  <a:lnTo>
                    <a:pt x="736342" y="595066"/>
                  </a:lnTo>
                  <a:lnTo>
                    <a:pt x="738367" y="595182"/>
                  </a:lnTo>
                  <a:lnTo>
                    <a:pt x="752221" y="602800"/>
                  </a:lnTo>
                  <a:lnTo>
                    <a:pt x="784308" y="621333"/>
                  </a:lnTo>
                  <a:lnTo>
                    <a:pt x="788220" y="622241"/>
                  </a:lnTo>
                  <a:lnTo>
                    <a:pt x="801781" y="623367"/>
                  </a:lnTo>
                  <a:lnTo>
                    <a:pt x="807204" y="626945"/>
                  </a:lnTo>
                  <a:lnTo>
                    <a:pt x="809131" y="630621"/>
                  </a:lnTo>
                  <a:lnTo>
                    <a:pt x="812126" y="639511"/>
                  </a:lnTo>
                  <a:lnTo>
                    <a:pt x="813914" y="640635"/>
                  </a:lnTo>
                  <a:lnTo>
                    <a:pt x="816725" y="641237"/>
                  </a:lnTo>
                  <a:lnTo>
                    <a:pt x="832930" y="640899"/>
                  </a:lnTo>
                  <a:lnTo>
                    <a:pt x="840190" y="641965"/>
                  </a:lnTo>
                  <a:lnTo>
                    <a:pt x="844080" y="643681"/>
                  </a:lnTo>
                  <a:lnTo>
                    <a:pt x="848479" y="647404"/>
                  </a:lnTo>
                  <a:lnTo>
                    <a:pt x="850622" y="650242"/>
                  </a:lnTo>
                  <a:lnTo>
                    <a:pt x="852264" y="653394"/>
                  </a:lnTo>
                  <a:lnTo>
                    <a:pt x="854928" y="655977"/>
                  </a:lnTo>
                  <a:lnTo>
                    <a:pt x="875244" y="669236"/>
                  </a:lnTo>
                  <a:lnTo>
                    <a:pt x="881848" y="671572"/>
                  </a:lnTo>
                  <a:lnTo>
                    <a:pt x="905074" y="667919"/>
                  </a:lnTo>
                  <a:lnTo>
                    <a:pt x="907611" y="668358"/>
                  </a:lnTo>
                  <a:lnTo>
                    <a:pt x="910900" y="672318"/>
                  </a:lnTo>
                  <a:lnTo>
                    <a:pt x="912765" y="673847"/>
                  </a:lnTo>
                  <a:lnTo>
                    <a:pt x="915442" y="675079"/>
                  </a:lnTo>
                  <a:lnTo>
                    <a:pt x="916882" y="672570"/>
                  </a:lnTo>
                  <a:lnTo>
                    <a:pt x="919464" y="666884"/>
                  </a:lnTo>
                  <a:lnTo>
                    <a:pt x="921535" y="665121"/>
                  </a:lnTo>
                  <a:lnTo>
                    <a:pt x="923435" y="664666"/>
                  </a:lnTo>
                  <a:lnTo>
                    <a:pt x="935249" y="665077"/>
                  </a:lnTo>
                  <a:lnTo>
                    <a:pt x="942034" y="667718"/>
                  </a:lnTo>
                  <a:lnTo>
                    <a:pt x="939243" y="674969"/>
                  </a:lnTo>
                  <a:lnTo>
                    <a:pt x="927646" y="689114"/>
                  </a:lnTo>
                  <a:lnTo>
                    <a:pt x="917553" y="706677"/>
                  </a:lnTo>
                  <a:lnTo>
                    <a:pt x="915728" y="710707"/>
                  </a:lnTo>
                  <a:lnTo>
                    <a:pt x="915384" y="714744"/>
                  </a:lnTo>
                  <a:lnTo>
                    <a:pt x="916223" y="729900"/>
                  </a:lnTo>
                  <a:lnTo>
                    <a:pt x="916985" y="734144"/>
                  </a:lnTo>
                  <a:lnTo>
                    <a:pt x="919250" y="740377"/>
                  </a:lnTo>
                  <a:lnTo>
                    <a:pt x="922923" y="746021"/>
                  </a:lnTo>
                  <a:lnTo>
                    <a:pt x="925692" y="752439"/>
                  </a:lnTo>
                  <a:lnTo>
                    <a:pt x="924796" y="759320"/>
                  </a:lnTo>
                  <a:lnTo>
                    <a:pt x="915414" y="773245"/>
                  </a:lnTo>
                  <a:lnTo>
                    <a:pt x="894780" y="790798"/>
                  </a:lnTo>
                  <a:lnTo>
                    <a:pt x="891972" y="793829"/>
                  </a:lnTo>
                  <a:lnTo>
                    <a:pt x="885136" y="807411"/>
                  </a:lnTo>
                  <a:lnTo>
                    <a:pt x="878752" y="806012"/>
                  </a:lnTo>
                  <a:lnTo>
                    <a:pt x="871030" y="798420"/>
                  </a:lnTo>
                  <a:lnTo>
                    <a:pt x="868267" y="796565"/>
                  </a:lnTo>
                  <a:lnTo>
                    <a:pt x="865924" y="795730"/>
                  </a:lnTo>
                  <a:lnTo>
                    <a:pt x="863427" y="796735"/>
                  </a:lnTo>
                  <a:lnTo>
                    <a:pt x="861815" y="797854"/>
                  </a:lnTo>
                  <a:lnTo>
                    <a:pt x="859642" y="800266"/>
                  </a:lnTo>
                  <a:lnTo>
                    <a:pt x="855142" y="801252"/>
                  </a:lnTo>
                  <a:lnTo>
                    <a:pt x="850080" y="795541"/>
                  </a:lnTo>
                  <a:lnTo>
                    <a:pt x="842042" y="791749"/>
                  </a:lnTo>
                  <a:lnTo>
                    <a:pt x="837729" y="791171"/>
                  </a:lnTo>
                  <a:lnTo>
                    <a:pt x="832309" y="789329"/>
                  </a:lnTo>
                  <a:lnTo>
                    <a:pt x="827695" y="786336"/>
                  </a:lnTo>
                  <a:lnTo>
                    <a:pt x="823529" y="778075"/>
                  </a:lnTo>
                  <a:lnTo>
                    <a:pt x="813286" y="779422"/>
                  </a:lnTo>
                  <a:lnTo>
                    <a:pt x="810278" y="784401"/>
                  </a:lnTo>
                  <a:lnTo>
                    <a:pt x="792238" y="800513"/>
                  </a:lnTo>
                  <a:lnTo>
                    <a:pt x="785522" y="803968"/>
                  </a:lnTo>
                  <a:lnTo>
                    <a:pt x="774963" y="799734"/>
                  </a:lnTo>
                  <a:lnTo>
                    <a:pt x="761816" y="798312"/>
                  </a:lnTo>
                  <a:lnTo>
                    <a:pt x="756685" y="801487"/>
                  </a:lnTo>
                  <a:lnTo>
                    <a:pt x="753278" y="807654"/>
                  </a:lnTo>
                  <a:lnTo>
                    <a:pt x="750751" y="813260"/>
                  </a:lnTo>
                  <a:lnTo>
                    <a:pt x="748202" y="816354"/>
                  </a:lnTo>
                  <a:lnTo>
                    <a:pt x="743573" y="819894"/>
                  </a:lnTo>
                  <a:lnTo>
                    <a:pt x="741058" y="820533"/>
                  </a:lnTo>
                  <a:lnTo>
                    <a:pt x="739450" y="820182"/>
                  </a:lnTo>
                  <a:lnTo>
                    <a:pt x="738749" y="818887"/>
                  </a:lnTo>
                  <a:lnTo>
                    <a:pt x="737779" y="817764"/>
                  </a:lnTo>
                  <a:lnTo>
                    <a:pt x="736148" y="817250"/>
                  </a:lnTo>
                  <a:lnTo>
                    <a:pt x="702124" y="824251"/>
                  </a:lnTo>
                  <a:lnTo>
                    <a:pt x="697516" y="821072"/>
                  </a:lnTo>
                  <a:lnTo>
                    <a:pt x="671512" y="820324"/>
                  </a:lnTo>
                  <a:lnTo>
                    <a:pt x="669100" y="820715"/>
                  </a:lnTo>
                  <a:lnTo>
                    <a:pt x="665943" y="822131"/>
                  </a:lnTo>
                  <a:lnTo>
                    <a:pt x="664814" y="833190"/>
                  </a:lnTo>
                  <a:lnTo>
                    <a:pt x="664321" y="835318"/>
                  </a:lnTo>
                  <a:lnTo>
                    <a:pt x="663290" y="837933"/>
                  </a:lnTo>
                  <a:lnTo>
                    <a:pt x="661826" y="838830"/>
                  </a:lnTo>
                  <a:lnTo>
                    <a:pt x="635530" y="842222"/>
                  </a:lnTo>
                  <a:lnTo>
                    <a:pt x="617834" y="851548"/>
                  </a:lnTo>
                  <a:lnTo>
                    <a:pt x="614928" y="852213"/>
                  </a:lnTo>
                  <a:lnTo>
                    <a:pt x="604096" y="851272"/>
                  </a:lnTo>
                  <a:lnTo>
                    <a:pt x="598642" y="849220"/>
                  </a:lnTo>
                  <a:lnTo>
                    <a:pt x="595157" y="847296"/>
                  </a:lnTo>
                  <a:lnTo>
                    <a:pt x="592602" y="846517"/>
                  </a:lnTo>
                  <a:lnTo>
                    <a:pt x="591575" y="847354"/>
                  </a:lnTo>
                  <a:lnTo>
                    <a:pt x="591054" y="848608"/>
                  </a:lnTo>
                  <a:lnTo>
                    <a:pt x="590727" y="851010"/>
                  </a:lnTo>
                  <a:lnTo>
                    <a:pt x="590138" y="853982"/>
                  </a:lnTo>
                  <a:lnTo>
                    <a:pt x="589625" y="855533"/>
                  </a:lnTo>
                  <a:lnTo>
                    <a:pt x="589102" y="856726"/>
                  </a:lnTo>
                  <a:lnTo>
                    <a:pt x="588192" y="857857"/>
                  </a:lnTo>
                  <a:lnTo>
                    <a:pt x="578845" y="865963"/>
                  </a:lnTo>
                  <a:lnTo>
                    <a:pt x="579486" y="892687"/>
                  </a:lnTo>
                  <a:lnTo>
                    <a:pt x="577992" y="899508"/>
                  </a:lnTo>
                  <a:lnTo>
                    <a:pt x="576775" y="900187"/>
                  </a:lnTo>
                  <a:lnTo>
                    <a:pt x="575636" y="901070"/>
                  </a:lnTo>
                  <a:lnTo>
                    <a:pt x="574777" y="902127"/>
                  </a:lnTo>
                  <a:lnTo>
                    <a:pt x="572769" y="905987"/>
                  </a:lnTo>
                  <a:lnTo>
                    <a:pt x="571910" y="907042"/>
                  </a:lnTo>
                  <a:lnTo>
                    <a:pt x="567945" y="909974"/>
                  </a:lnTo>
                  <a:lnTo>
                    <a:pt x="566277" y="911875"/>
                  </a:lnTo>
                  <a:lnTo>
                    <a:pt x="566039" y="913537"/>
                  </a:lnTo>
                  <a:lnTo>
                    <a:pt x="566300" y="915216"/>
                  </a:lnTo>
                  <a:lnTo>
                    <a:pt x="566780" y="916845"/>
                  </a:lnTo>
                  <a:lnTo>
                    <a:pt x="566938" y="923567"/>
                  </a:lnTo>
                  <a:lnTo>
                    <a:pt x="567197" y="925187"/>
                  </a:lnTo>
                  <a:lnTo>
                    <a:pt x="567780" y="926444"/>
                  </a:lnTo>
                  <a:lnTo>
                    <a:pt x="568636" y="927562"/>
                  </a:lnTo>
                  <a:lnTo>
                    <a:pt x="570501" y="931628"/>
                  </a:lnTo>
                  <a:lnTo>
                    <a:pt x="572025" y="944614"/>
                  </a:lnTo>
                  <a:lnTo>
                    <a:pt x="571911" y="953870"/>
                  </a:lnTo>
                  <a:lnTo>
                    <a:pt x="572394" y="955543"/>
                  </a:lnTo>
                  <a:lnTo>
                    <a:pt x="573459" y="958475"/>
                  </a:lnTo>
                  <a:lnTo>
                    <a:pt x="575024" y="961423"/>
                  </a:lnTo>
                  <a:lnTo>
                    <a:pt x="577495" y="967499"/>
                  </a:lnTo>
                  <a:lnTo>
                    <a:pt x="578154" y="971948"/>
                  </a:lnTo>
                  <a:lnTo>
                    <a:pt x="578139" y="975953"/>
                  </a:lnTo>
                  <a:lnTo>
                    <a:pt x="577715" y="979069"/>
                  </a:lnTo>
                  <a:lnTo>
                    <a:pt x="577266" y="981177"/>
                  </a:lnTo>
                  <a:lnTo>
                    <a:pt x="576748" y="982697"/>
                  </a:lnTo>
                  <a:lnTo>
                    <a:pt x="576001" y="983897"/>
                  </a:lnTo>
                  <a:lnTo>
                    <a:pt x="574857" y="984752"/>
                  </a:lnTo>
                  <a:lnTo>
                    <a:pt x="573594" y="985255"/>
                  </a:lnTo>
                  <a:lnTo>
                    <a:pt x="568395" y="985674"/>
                  </a:lnTo>
                  <a:lnTo>
                    <a:pt x="566373" y="986932"/>
                  </a:lnTo>
                  <a:lnTo>
                    <a:pt x="564158" y="989378"/>
                  </a:lnTo>
                  <a:lnTo>
                    <a:pt x="561033" y="995659"/>
                  </a:lnTo>
                  <a:lnTo>
                    <a:pt x="559931" y="999174"/>
                  </a:lnTo>
                  <a:lnTo>
                    <a:pt x="559552" y="1001992"/>
                  </a:lnTo>
                  <a:lnTo>
                    <a:pt x="559699" y="1003555"/>
                  </a:lnTo>
                  <a:lnTo>
                    <a:pt x="559913" y="1004792"/>
                  </a:lnTo>
                  <a:lnTo>
                    <a:pt x="560155" y="1005672"/>
                  </a:lnTo>
                  <a:lnTo>
                    <a:pt x="560625" y="1006813"/>
                  </a:lnTo>
                  <a:lnTo>
                    <a:pt x="561320" y="1008070"/>
                  </a:lnTo>
                  <a:lnTo>
                    <a:pt x="562639" y="1012325"/>
                  </a:lnTo>
                  <a:lnTo>
                    <a:pt x="563412" y="1024103"/>
                  </a:lnTo>
                  <a:lnTo>
                    <a:pt x="570509" y="1033280"/>
                  </a:lnTo>
                  <a:lnTo>
                    <a:pt x="571977" y="1039024"/>
                  </a:lnTo>
                  <a:lnTo>
                    <a:pt x="573589" y="1055615"/>
                  </a:lnTo>
                  <a:lnTo>
                    <a:pt x="573408" y="1057365"/>
                  </a:lnTo>
                  <a:lnTo>
                    <a:pt x="573054" y="1058851"/>
                  </a:lnTo>
                  <a:lnTo>
                    <a:pt x="572590" y="1060385"/>
                  </a:lnTo>
                  <a:lnTo>
                    <a:pt x="572012" y="1061802"/>
                  </a:lnTo>
                  <a:lnTo>
                    <a:pt x="570512" y="1064231"/>
                  </a:lnTo>
                  <a:lnTo>
                    <a:pt x="568410" y="1067073"/>
                  </a:lnTo>
                  <a:lnTo>
                    <a:pt x="568679" y="1071430"/>
                  </a:lnTo>
                  <a:lnTo>
                    <a:pt x="572047" y="1072785"/>
                  </a:lnTo>
                  <a:lnTo>
                    <a:pt x="579819" y="1074565"/>
                  </a:lnTo>
                  <a:lnTo>
                    <a:pt x="578520" y="1090178"/>
                  </a:lnTo>
                  <a:lnTo>
                    <a:pt x="582074" y="1096891"/>
                  </a:lnTo>
                  <a:lnTo>
                    <a:pt x="588681" y="1102366"/>
                  </a:lnTo>
                  <a:lnTo>
                    <a:pt x="590232" y="1104354"/>
                  </a:lnTo>
                  <a:lnTo>
                    <a:pt x="590791" y="1106765"/>
                  </a:lnTo>
                  <a:lnTo>
                    <a:pt x="590682" y="1109161"/>
                  </a:lnTo>
                  <a:lnTo>
                    <a:pt x="591797" y="1113835"/>
                  </a:lnTo>
                  <a:lnTo>
                    <a:pt x="593072" y="1115873"/>
                  </a:lnTo>
                  <a:lnTo>
                    <a:pt x="594663" y="1117166"/>
                  </a:lnTo>
                  <a:lnTo>
                    <a:pt x="609786" y="1119780"/>
                  </a:lnTo>
                  <a:lnTo>
                    <a:pt x="610618" y="1124091"/>
                  </a:lnTo>
                  <a:lnTo>
                    <a:pt x="610147" y="1125329"/>
                  </a:lnTo>
                  <a:lnTo>
                    <a:pt x="604694" y="1135427"/>
                  </a:lnTo>
                  <a:lnTo>
                    <a:pt x="603184" y="1143565"/>
                  </a:lnTo>
                  <a:lnTo>
                    <a:pt x="603162" y="1147232"/>
                  </a:lnTo>
                  <a:lnTo>
                    <a:pt x="603991" y="1149191"/>
                  </a:lnTo>
                  <a:lnTo>
                    <a:pt x="609793" y="1151516"/>
                  </a:lnTo>
                  <a:lnTo>
                    <a:pt x="611385" y="1152734"/>
                  </a:lnTo>
                  <a:lnTo>
                    <a:pt x="612877" y="1154412"/>
                  </a:lnTo>
                  <a:lnTo>
                    <a:pt x="614639" y="1157973"/>
                  </a:lnTo>
                  <a:lnTo>
                    <a:pt x="614918" y="1160214"/>
                  </a:lnTo>
                  <a:lnTo>
                    <a:pt x="614740" y="1161993"/>
                  </a:lnTo>
                  <a:lnTo>
                    <a:pt x="606707" y="1177949"/>
                  </a:lnTo>
                  <a:lnTo>
                    <a:pt x="604481" y="1181255"/>
                  </a:lnTo>
                  <a:lnTo>
                    <a:pt x="594521" y="1194269"/>
                  </a:lnTo>
                  <a:lnTo>
                    <a:pt x="593908" y="1198985"/>
                  </a:lnTo>
                  <a:lnTo>
                    <a:pt x="595423" y="1203872"/>
                  </a:lnTo>
                  <a:lnTo>
                    <a:pt x="589019" y="1209451"/>
                  </a:lnTo>
                  <a:lnTo>
                    <a:pt x="586051" y="1209256"/>
                  </a:lnTo>
                  <a:lnTo>
                    <a:pt x="583291" y="1204444"/>
                  </a:lnTo>
                  <a:lnTo>
                    <a:pt x="580562" y="1202453"/>
                  </a:lnTo>
                  <a:lnTo>
                    <a:pt x="573818" y="1196019"/>
                  </a:lnTo>
                  <a:lnTo>
                    <a:pt x="571676" y="1195227"/>
                  </a:lnTo>
                  <a:lnTo>
                    <a:pt x="570056" y="1195236"/>
                  </a:lnTo>
                  <a:lnTo>
                    <a:pt x="567163" y="1198140"/>
                  </a:lnTo>
                  <a:lnTo>
                    <a:pt x="563894" y="1200151"/>
                  </a:lnTo>
                  <a:lnTo>
                    <a:pt x="561726" y="1200646"/>
                  </a:lnTo>
                  <a:lnTo>
                    <a:pt x="559826" y="1200616"/>
                  </a:lnTo>
                  <a:lnTo>
                    <a:pt x="540785" y="1194421"/>
                  </a:lnTo>
                  <a:lnTo>
                    <a:pt x="537992" y="1194424"/>
                  </a:lnTo>
                  <a:lnTo>
                    <a:pt x="536778" y="1195101"/>
                  </a:lnTo>
                  <a:lnTo>
                    <a:pt x="530343" y="1197165"/>
                  </a:lnTo>
                  <a:lnTo>
                    <a:pt x="518072" y="1198965"/>
                  </a:lnTo>
                  <a:lnTo>
                    <a:pt x="515780" y="1198865"/>
                  </a:lnTo>
                  <a:lnTo>
                    <a:pt x="514810" y="1197910"/>
                  </a:lnTo>
                  <a:lnTo>
                    <a:pt x="514673" y="1196702"/>
                  </a:lnTo>
                  <a:lnTo>
                    <a:pt x="513921" y="1192875"/>
                  </a:lnTo>
                  <a:lnTo>
                    <a:pt x="502046" y="1186739"/>
                  </a:lnTo>
                  <a:lnTo>
                    <a:pt x="500565" y="1185336"/>
                  </a:lnTo>
                  <a:lnTo>
                    <a:pt x="498785" y="1182933"/>
                  </a:lnTo>
                  <a:lnTo>
                    <a:pt x="498234" y="1180550"/>
                  </a:lnTo>
                  <a:lnTo>
                    <a:pt x="496529" y="1176358"/>
                  </a:lnTo>
                  <a:lnTo>
                    <a:pt x="494363" y="1174155"/>
                  </a:lnTo>
                  <a:lnTo>
                    <a:pt x="491127" y="1171472"/>
                  </a:lnTo>
                  <a:lnTo>
                    <a:pt x="473379" y="1163831"/>
                  </a:lnTo>
                  <a:lnTo>
                    <a:pt x="465399" y="1157942"/>
                  </a:lnTo>
                  <a:lnTo>
                    <a:pt x="461183" y="1157194"/>
                  </a:lnTo>
                  <a:lnTo>
                    <a:pt x="457963" y="1157965"/>
                  </a:lnTo>
                  <a:lnTo>
                    <a:pt x="428989" y="1160659"/>
                  </a:lnTo>
                  <a:lnTo>
                    <a:pt x="424480" y="1164319"/>
                  </a:lnTo>
                  <a:lnTo>
                    <a:pt x="421895" y="1163269"/>
                  </a:lnTo>
                  <a:lnTo>
                    <a:pt x="419396" y="1161747"/>
                  </a:lnTo>
                  <a:lnTo>
                    <a:pt x="417862" y="1160207"/>
                  </a:lnTo>
                  <a:lnTo>
                    <a:pt x="416945" y="1158805"/>
                  </a:lnTo>
                  <a:lnTo>
                    <a:pt x="416419" y="1157424"/>
                  </a:lnTo>
                  <a:lnTo>
                    <a:pt x="415442" y="1152595"/>
                  </a:lnTo>
                  <a:lnTo>
                    <a:pt x="414914" y="1151066"/>
                  </a:lnTo>
                  <a:lnTo>
                    <a:pt x="412677" y="1147441"/>
                  </a:lnTo>
                  <a:lnTo>
                    <a:pt x="410681" y="1144859"/>
                  </a:lnTo>
                  <a:lnTo>
                    <a:pt x="409550" y="1140696"/>
                  </a:lnTo>
                  <a:lnTo>
                    <a:pt x="406279" y="1135254"/>
                  </a:lnTo>
                  <a:lnTo>
                    <a:pt x="405734" y="1129439"/>
                  </a:lnTo>
                  <a:lnTo>
                    <a:pt x="405585" y="1123961"/>
                  </a:lnTo>
                  <a:lnTo>
                    <a:pt x="404707" y="1121462"/>
                  </a:lnTo>
                  <a:lnTo>
                    <a:pt x="403039" y="1119466"/>
                  </a:lnTo>
                  <a:lnTo>
                    <a:pt x="397402" y="1115424"/>
                  </a:lnTo>
                  <a:lnTo>
                    <a:pt x="395272" y="1114572"/>
                  </a:lnTo>
                  <a:lnTo>
                    <a:pt x="393596" y="1114259"/>
                  </a:lnTo>
                  <a:lnTo>
                    <a:pt x="386443" y="1116077"/>
                  </a:lnTo>
                  <a:lnTo>
                    <a:pt x="383512" y="1117338"/>
                  </a:lnTo>
                  <a:lnTo>
                    <a:pt x="380882" y="1117676"/>
                  </a:lnTo>
                  <a:lnTo>
                    <a:pt x="373687" y="1116964"/>
                  </a:lnTo>
                  <a:lnTo>
                    <a:pt x="364287" y="1117614"/>
                  </a:lnTo>
                  <a:lnTo>
                    <a:pt x="347699" y="1115532"/>
                  </a:lnTo>
                  <a:lnTo>
                    <a:pt x="346146" y="1115970"/>
                  </a:lnTo>
                  <a:lnTo>
                    <a:pt x="343716" y="1117365"/>
                  </a:lnTo>
                  <a:lnTo>
                    <a:pt x="340750" y="1120158"/>
                  </a:lnTo>
                  <a:lnTo>
                    <a:pt x="339574" y="1120987"/>
                  </a:lnTo>
                  <a:lnTo>
                    <a:pt x="338247" y="1121628"/>
                  </a:lnTo>
                  <a:lnTo>
                    <a:pt x="336805" y="1122018"/>
                  </a:lnTo>
                  <a:lnTo>
                    <a:pt x="317117" y="1121290"/>
                  </a:lnTo>
                  <a:lnTo>
                    <a:pt x="315103" y="1120639"/>
                  </a:lnTo>
                  <a:lnTo>
                    <a:pt x="311123" y="1118728"/>
                  </a:lnTo>
                  <a:lnTo>
                    <a:pt x="309886" y="1117858"/>
                  </a:lnTo>
                  <a:lnTo>
                    <a:pt x="308983" y="1116939"/>
                  </a:lnTo>
                  <a:lnTo>
                    <a:pt x="308127" y="1115368"/>
                  </a:lnTo>
                  <a:lnTo>
                    <a:pt x="307554" y="1114120"/>
                  </a:lnTo>
                  <a:lnTo>
                    <a:pt x="306162" y="1110001"/>
                  </a:lnTo>
                  <a:lnTo>
                    <a:pt x="304908" y="1103604"/>
                  </a:lnTo>
                  <a:lnTo>
                    <a:pt x="305174" y="1102655"/>
                  </a:lnTo>
                  <a:lnTo>
                    <a:pt x="305773" y="1101716"/>
                  </a:lnTo>
                  <a:lnTo>
                    <a:pt x="306938" y="1101449"/>
                  </a:lnTo>
                  <a:lnTo>
                    <a:pt x="308321" y="1100765"/>
                  </a:lnTo>
                  <a:lnTo>
                    <a:pt x="308805" y="1099591"/>
                  </a:lnTo>
                  <a:lnTo>
                    <a:pt x="308883" y="1097049"/>
                  </a:lnTo>
                  <a:lnTo>
                    <a:pt x="308674" y="1093933"/>
                  </a:lnTo>
                  <a:lnTo>
                    <a:pt x="308305" y="1091322"/>
                  </a:lnTo>
                  <a:lnTo>
                    <a:pt x="308004" y="1089611"/>
                  </a:lnTo>
                  <a:lnTo>
                    <a:pt x="305957" y="1082162"/>
                  </a:lnTo>
                  <a:lnTo>
                    <a:pt x="298094" y="1069055"/>
                  </a:lnTo>
                  <a:lnTo>
                    <a:pt x="294373" y="1065023"/>
                  </a:lnTo>
                  <a:lnTo>
                    <a:pt x="286612" y="1062138"/>
                  </a:lnTo>
                  <a:lnTo>
                    <a:pt x="278473" y="1056933"/>
                  </a:lnTo>
                  <a:lnTo>
                    <a:pt x="275424" y="1052967"/>
                  </a:lnTo>
                  <a:lnTo>
                    <a:pt x="274279" y="1050173"/>
                  </a:lnTo>
                  <a:lnTo>
                    <a:pt x="275743" y="1047258"/>
                  </a:lnTo>
                  <a:lnTo>
                    <a:pt x="276887" y="1045457"/>
                  </a:lnTo>
                  <a:lnTo>
                    <a:pt x="278987" y="1043110"/>
                  </a:lnTo>
                  <a:lnTo>
                    <a:pt x="281123" y="1042226"/>
                  </a:lnTo>
                  <a:lnTo>
                    <a:pt x="297094" y="1039347"/>
                  </a:lnTo>
                  <a:lnTo>
                    <a:pt x="306091" y="1034070"/>
                  </a:lnTo>
                  <a:lnTo>
                    <a:pt x="310256" y="1030100"/>
                  </a:lnTo>
                  <a:lnTo>
                    <a:pt x="313463" y="1025149"/>
                  </a:lnTo>
                  <a:lnTo>
                    <a:pt x="316417" y="1018059"/>
                  </a:lnTo>
                  <a:lnTo>
                    <a:pt x="295477" y="987659"/>
                  </a:lnTo>
                  <a:lnTo>
                    <a:pt x="285492" y="969285"/>
                  </a:lnTo>
                  <a:lnTo>
                    <a:pt x="266641" y="954740"/>
                  </a:lnTo>
                  <a:lnTo>
                    <a:pt x="257346" y="951686"/>
                  </a:lnTo>
                  <a:lnTo>
                    <a:pt x="224194" y="947145"/>
                  </a:lnTo>
                  <a:lnTo>
                    <a:pt x="209078" y="947621"/>
                  </a:lnTo>
                  <a:lnTo>
                    <a:pt x="153821" y="941304"/>
                  </a:lnTo>
                  <a:lnTo>
                    <a:pt x="144325" y="935966"/>
                  </a:lnTo>
                  <a:lnTo>
                    <a:pt x="141411" y="930489"/>
                  </a:lnTo>
                  <a:lnTo>
                    <a:pt x="141376" y="925614"/>
                  </a:lnTo>
                  <a:lnTo>
                    <a:pt x="141732" y="921355"/>
                  </a:lnTo>
                  <a:lnTo>
                    <a:pt x="143863" y="910523"/>
                  </a:lnTo>
                  <a:lnTo>
                    <a:pt x="143737" y="908307"/>
                  </a:lnTo>
                  <a:lnTo>
                    <a:pt x="143227" y="906611"/>
                  </a:lnTo>
                  <a:lnTo>
                    <a:pt x="139882" y="902189"/>
                  </a:lnTo>
                  <a:lnTo>
                    <a:pt x="135550" y="893440"/>
                  </a:lnTo>
                  <a:lnTo>
                    <a:pt x="134761" y="891112"/>
                  </a:lnTo>
                  <a:lnTo>
                    <a:pt x="134309" y="889518"/>
                  </a:lnTo>
                  <a:lnTo>
                    <a:pt x="134242" y="887923"/>
                  </a:lnTo>
                  <a:lnTo>
                    <a:pt x="135061" y="878652"/>
                  </a:lnTo>
                  <a:lnTo>
                    <a:pt x="134714" y="876305"/>
                  </a:lnTo>
                  <a:lnTo>
                    <a:pt x="133985" y="874656"/>
                  </a:lnTo>
                  <a:lnTo>
                    <a:pt x="132821" y="873835"/>
                  </a:lnTo>
                  <a:lnTo>
                    <a:pt x="131603" y="873106"/>
                  </a:lnTo>
                  <a:lnTo>
                    <a:pt x="129599" y="870517"/>
                  </a:lnTo>
                  <a:lnTo>
                    <a:pt x="127366" y="866485"/>
                  </a:lnTo>
                  <a:lnTo>
                    <a:pt x="123496" y="856580"/>
                  </a:lnTo>
                  <a:lnTo>
                    <a:pt x="122198" y="851889"/>
                  </a:lnTo>
                  <a:lnTo>
                    <a:pt x="121957" y="848668"/>
                  </a:lnTo>
                  <a:lnTo>
                    <a:pt x="122555" y="847336"/>
                  </a:lnTo>
                  <a:lnTo>
                    <a:pt x="123485" y="846398"/>
                  </a:lnTo>
                  <a:lnTo>
                    <a:pt x="124693" y="845784"/>
                  </a:lnTo>
                  <a:lnTo>
                    <a:pt x="126236" y="845833"/>
                  </a:lnTo>
                  <a:lnTo>
                    <a:pt x="127616" y="846209"/>
                  </a:lnTo>
                  <a:lnTo>
                    <a:pt x="130271" y="847638"/>
                  </a:lnTo>
                  <a:lnTo>
                    <a:pt x="131596" y="848059"/>
                  </a:lnTo>
                  <a:lnTo>
                    <a:pt x="133304" y="847942"/>
                  </a:lnTo>
                  <a:lnTo>
                    <a:pt x="134841" y="847105"/>
                  </a:lnTo>
                  <a:lnTo>
                    <a:pt x="136316" y="845234"/>
                  </a:lnTo>
                  <a:lnTo>
                    <a:pt x="136354" y="842779"/>
                  </a:lnTo>
                  <a:lnTo>
                    <a:pt x="135728" y="839947"/>
                  </a:lnTo>
                  <a:lnTo>
                    <a:pt x="133987" y="835083"/>
                  </a:lnTo>
                  <a:lnTo>
                    <a:pt x="132649" y="832920"/>
                  </a:lnTo>
                  <a:lnTo>
                    <a:pt x="131099" y="831704"/>
                  </a:lnTo>
                  <a:lnTo>
                    <a:pt x="126362" y="831588"/>
                  </a:lnTo>
                  <a:lnTo>
                    <a:pt x="114528" y="826713"/>
                  </a:lnTo>
                  <a:lnTo>
                    <a:pt x="110042" y="822277"/>
                  </a:lnTo>
                  <a:lnTo>
                    <a:pt x="101235" y="822492"/>
                  </a:lnTo>
                  <a:lnTo>
                    <a:pt x="99470" y="822072"/>
                  </a:lnTo>
                  <a:lnTo>
                    <a:pt x="96583" y="820921"/>
                  </a:lnTo>
                  <a:lnTo>
                    <a:pt x="88850" y="815792"/>
                  </a:lnTo>
                  <a:lnTo>
                    <a:pt x="85871" y="814476"/>
                  </a:lnTo>
                  <a:lnTo>
                    <a:pt x="83391" y="813749"/>
                  </a:lnTo>
                  <a:lnTo>
                    <a:pt x="51439" y="814718"/>
                  </a:lnTo>
                  <a:lnTo>
                    <a:pt x="45813" y="811163"/>
                  </a:lnTo>
                  <a:lnTo>
                    <a:pt x="35611" y="792608"/>
                  </a:lnTo>
                  <a:lnTo>
                    <a:pt x="35624" y="779396"/>
                  </a:lnTo>
                  <a:lnTo>
                    <a:pt x="35285" y="776354"/>
                  </a:lnTo>
                  <a:lnTo>
                    <a:pt x="33785" y="771245"/>
                  </a:lnTo>
                  <a:lnTo>
                    <a:pt x="32735" y="769093"/>
                  </a:lnTo>
                  <a:lnTo>
                    <a:pt x="31686" y="767573"/>
                  </a:lnTo>
                  <a:lnTo>
                    <a:pt x="27501" y="764053"/>
                  </a:lnTo>
                  <a:lnTo>
                    <a:pt x="26730" y="763198"/>
                  </a:lnTo>
                  <a:lnTo>
                    <a:pt x="24572" y="757471"/>
                  </a:lnTo>
                  <a:lnTo>
                    <a:pt x="21706" y="753460"/>
                  </a:lnTo>
                  <a:lnTo>
                    <a:pt x="21043" y="751865"/>
                  </a:lnTo>
                  <a:lnTo>
                    <a:pt x="19710" y="745899"/>
                  </a:lnTo>
                  <a:lnTo>
                    <a:pt x="18881" y="743655"/>
                  </a:lnTo>
                  <a:lnTo>
                    <a:pt x="17816" y="741945"/>
                  </a:lnTo>
                  <a:lnTo>
                    <a:pt x="16716" y="741090"/>
                  </a:lnTo>
                  <a:lnTo>
                    <a:pt x="14243" y="739558"/>
                  </a:lnTo>
                  <a:lnTo>
                    <a:pt x="12044" y="737820"/>
                  </a:lnTo>
                  <a:lnTo>
                    <a:pt x="10174" y="735725"/>
                  </a:lnTo>
                  <a:lnTo>
                    <a:pt x="9403" y="734575"/>
                  </a:lnTo>
                  <a:lnTo>
                    <a:pt x="7589" y="732511"/>
                  </a:lnTo>
                  <a:lnTo>
                    <a:pt x="5775" y="730889"/>
                  </a:lnTo>
                  <a:lnTo>
                    <a:pt x="5278" y="729529"/>
                  </a:lnTo>
                  <a:lnTo>
                    <a:pt x="4780" y="727137"/>
                  </a:lnTo>
                  <a:lnTo>
                    <a:pt x="3889" y="720194"/>
                  </a:lnTo>
                  <a:lnTo>
                    <a:pt x="3502" y="718481"/>
                  </a:lnTo>
                  <a:lnTo>
                    <a:pt x="3281" y="718038"/>
                  </a:lnTo>
                  <a:lnTo>
                    <a:pt x="3112" y="715290"/>
                  </a:lnTo>
                  <a:lnTo>
                    <a:pt x="3906" y="700955"/>
                  </a:lnTo>
                  <a:lnTo>
                    <a:pt x="3890" y="692591"/>
                  </a:lnTo>
                  <a:lnTo>
                    <a:pt x="4598" y="690964"/>
                  </a:lnTo>
                  <a:lnTo>
                    <a:pt x="6347" y="689100"/>
                  </a:lnTo>
                  <a:lnTo>
                    <a:pt x="11108" y="687050"/>
                  </a:lnTo>
                  <a:lnTo>
                    <a:pt x="12419" y="686042"/>
                  </a:lnTo>
                  <a:lnTo>
                    <a:pt x="13566" y="684592"/>
                  </a:lnTo>
                  <a:lnTo>
                    <a:pt x="14764" y="681900"/>
                  </a:lnTo>
                  <a:lnTo>
                    <a:pt x="15965" y="680390"/>
                  </a:lnTo>
                  <a:lnTo>
                    <a:pt x="17277" y="679352"/>
                  </a:lnTo>
                  <a:lnTo>
                    <a:pt x="19974" y="678237"/>
                  </a:lnTo>
                  <a:lnTo>
                    <a:pt x="21012" y="677362"/>
                  </a:lnTo>
                  <a:lnTo>
                    <a:pt x="21776" y="676103"/>
                  </a:lnTo>
                  <a:lnTo>
                    <a:pt x="22972" y="673249"/>
                  </a:lnTo>
                  <a:lnTo>
                    <a:pt x="23681" y="672095"/>
                  </a:lnTo>
                  <a:lnTo>
                    <a:pt x="24444" y="671177"/>
                  </a:lnTo>
                  <a:lnTo>
                    <a:pt x="24934" y="670435"/>
                  </a:lnTo>
                  <a:lnTo>
                    <a:pt x="25313" y="668661"/>
                  </a:lnTo>
                  <a:lnTo>
                    <a:pt x="25360" y="665853"/>
                  </a:lnTo>
                  <a:lnTo>
                    <a:pt x="24296" y="657169"/>
                  </a:lnTo>
                  <a:lnTo>
                    <a:pt x="23250" y="654423"/>
                  </a:lnTo>
                  <a:lnTo>
                    <a:pt x="22043" y="653216"/>
                  </a:lnTo>
                  <a:lnTo>
                    <a:pt x="16108" y="649210"/>
                  </a:lnTo>
                  <a:lnTo>
                    <a:pt x="15558" y="647822"/>
                  </a:lnTo>
                  <a:lnTo>
                    <a:pt x="15392" y="647026"/>
                  </a:lnTo>
                  <a:lnTo>
                    <a:pt x="16090" y="641468"/>
                  </a:lnTo>
                  <a:lnTo>
                    <a:pt x="17170" y="636205"/>
                  </a:lnTo>
                  <a:lnTo>
                    <a:pt x="19095" y="633836"/>
                  </a:lnTo>
                  <a:lnTo>
                    <a:pt x="20240" y="633065"/>
                  </a:lnTo>
                  <a:lnTo>
                    <a:pt x="25480" y="630686"/>
                  </a:lnTo>
                  <a:lnTo>
                    <a:pt x="26406" y="629678"/>
                  </a:lnTo>
                  <a:lnTo>
                    <a:pt x="26785" y="628376"/>
                  </a:lnTo>
                  <a:lnTo>
                    <a:pt x="26454" y="627461"/>
                  </a:lnTo>
                  <a:lnTo>
                    <a:pt x="25525" y="627331"/>
                  </a:lnTo>
                  <a:lnTo>
                    <a:pt x="23014" y="628062"/>
                  </a:lnTo>
                  <a:lnTo>
                    <a:pt x="21100" y="627698"/>
                  </a:lnTo>
                  <a:lnTo>
                    <a:pt x="19459" y="626564"/>
                  </a:lnTo>
                  <a:lnTo>
                    <a:pt x="17301" y="623275"/>
                  </a:lnTo>
                  <a:lnTo>
                    <a:pt x="16151" y="621934"/>
                  </a:lnTo>
                  <a:lnTo>
                    <a:pt x="7292" y="617521"/>
                  </a:lnTo>
                  <a:lnTo>
                    <a:pt x="6683" y="613177"/>
                  </a:lnTo>
                  <a:lnTo>
                    <a:pt x="6408" y="612261"/>
                  </a:lnTo>
                  <a:lnTo>
                    <a:pt x="5860" y="611228"/>
                  </a:lnTo>
                  <a:lnTo>
                    <a:pt x="1097" y="604693"/>
                  </a:lnTo>
                  <a:lnTo>
                    <a:pt x="549" y="603703"/>
                  </a:lnTo>
                  <a:lnTo>
                    <a:pt x="330" y="603200"/>
                  </a:lnTo>
                  <a:lnTo>
                    <a:pt x="165" y="602670"/>
                  </a:lnTo>
                  <a:lnTo>
                    <a:pt x="0" y="601503"/>
                  </a:lnTo>
                  <a:lnTo>
                    <a:pt x="161" y="600008"/>
                  </a:lnTo>
                  <a:lnTo>
                    <a:pt x="1468" y="598826"/>
                  </a:lnTo>
                  <a:lnTo>
                    <a:pt x="3650" y="597993"/>
                  </a:lnTo>
                  <a:lnTo>
                    <a:pt x="13967" y="599183"/>
                  </a:lnTo>
                  <a:lnTo>
                    <a:pt x="15986" y="598823"/>
                  </a:lnTo>
                  <a:lnTo>
                    <a:pt x="18293" y="597842"/>
                  </a:lnTo>
                  <a:lnTo>
                    <a:pt x="23030" y="593693"/>
                  </a:lnTo>
                  <a:lnTo>
                    <a:pt x="25911" y="589842"/>
                  </a:lnTo>
                  <a:lnTo>
                    <a:pt x="28685" y="586790"/>
                  </a:lnTo>
                  <a:lnTo>
                    <a:pt x="29007" y="585312"/>
                  </a:lnTo>
                  <a:lnTo>
                    <a:pt x="28948" y="583805"/>
                  </a:lnTo>
                  <a:lnTo>
                    <a:pt x="28671" y="582270"/>
                  </a:lnTo>
                  <a:lnTo>
                    <a:pt x="28612" y="580791"/>
                  </a:lnTo>
                  <a:lnTo>
                    <a:pt x="29099" y="579461"/>
                  </a:lnTo>
                  <a:lnTo>
                    <a:pt x="32041" y="578240"/>
                  </a:lnTo>
                  <a:lnTo>
                    <a:pt x="51951" y="575023"/>
                  </a:lnTo>
                  <a:lnTo>
                    <a:pt x="98678" y="574789"/>
                  </a:lnTo>
                  <a:lnTo>
                    <a:pt x="107761" y="571071"/>
                  </a:lnTo>
                  <a:lnTo>
                    <a:pt x="114787" y="569964"/>
                  </a:lnTo>
                  <a:lnTo>
                    <a:pt x="132144" y="570323"/>
                  </a:lnTo>
                  <a:lnTo>
                    <a:pt x="135650" y="570150"/>
                  </a:lnTo>
                  <a:lnTo>
                    <a:pt x="136883" y="569788"/>
                  </a:lnTo>
                  <a:lnTo>
                    <a:pt x="138259" y="569069"/>
                  </a:lnTo>
                  <a:lnTo>
                    <a:pt x="139288" y="568145"/>
                  </a:lnTo>
                  <a:lnTo>
                    <a:pt x="140147" y="566335"/>
                  </a:lnTo>
                  <a:lnTo>
                    <a:pt x="140674" y="563848"/>
                  </a:lnTo>
                  <a:lnTo>
                    <a:pt x="140912" y="559178"/>
                  </a:lnTo>
                  <a:lnTo>
                    <a:pt x="140677" y="556815"/>
                  </a:lnTo>
                  <a:lnTo>
                    <a:pt x="140395" y="555488"/>
                  </a:lnTo>
                  <a:lnTo>
                    <a:pt x="139627" y="554695"/>
                  </a:lnTo>
                  <a:lnTo>
                    <a:pt x="134185" y="550567"/>
                  </a:lnTo>
                  <a:lnTo>
                    <a:pt x="133362" y="549744"/>
                  </a:lnTo>
                  <a:lnTo>
                    <a:pt x="133030" y="549068"/>
                  </a:lnTo>
                  <a:lnTo>
                    <a:pt x="132749" y="547857"/>
                  </a:lnTo>
                  <a:lnTo>
                    <a:pt x="133120" y="546275"/>
                  </a:lnTo>
                  <a:lnTo>
                    <a:pt x="134089" y="544761"/>
                  </a:lnTo>
                  <a:lnTo>
                    <a:pt x="136367" y="543339"/>
                  </a:lnTo>
                  <a:lnTo>
                    <a:pt x="148554" y="539380"/>
                  </a:lnTo>
                  <a:lnTo>
                    <a:pt x="155871" y="535126"/>
                  </a:lnTo>
                  <a:lnTo>
                    <a:pt x="164376" y="527758"/>
                  </a:lnTo>
                  <a:lnTo>
                    <a:pt x="166154" y="525570"/>
                  </a:lnTo>
                  <a:lnTo>
                    <a:pt x="167875" y="523148"/>
                  </a:lnTo>
                  <a:lnTo>
                    <a:pt x="170715" y="517894"/>
                  </a:lnTo>
                  <a:lnTo>
                    <a:pt x="171185" y="515615"/>
                  </a:lnTo>
                  <a:lnTo>
                    <a:pt x="171160" y="512659"/>
                  </a:lnTo>
                  <a:lnTo>
                    <a:pt x="169858" y="506730"/>
                  </a:lnTo>
                  <a:lnTo>
                    <a:pt x="168483" y="504849"/>
                  </a:lnTo>
                  <a:lnTo>
                    <a:pt x="166899" y="504036"/>
                  </a:lnTo>
                  <a:lnTo>
                    <a:pt x="165378" y="504225"/>
                  </a:lnTo>
                  <a:lnTo>
                    <a:pt x="163799" y="503957"/>
                  </a:lnTo>
                  <a:lnTo>
                    <a:pt x="162434" y="503333"/>
                  </a:lnTo>
                  <a:lnTo>
                    <a:pt x="161286" y="502544"/>
                  </a:lnTo>
                  <a:lnTo>
                    <a:pt x="160300" y="501577"/>
                  </a:lnTo>
                  <a:lnTo>
                    <a:pt x="159530" y="500549"/>
                  </a:lnTo>
                  <a:lnTo>
                    <a:pt x="158703" y="499048"/>
                  </a:lnTo>
                  <a:lnTo>
                    <a:pt x="157484" y="496265"/>
                  </a:lnTo>
                  <a:lnTo>
                    <a:pt x="157470" y="494476"/>
                  </a:lnTo>
                  <a:lnTo>
                    <a:pt x="157941" y="492154"/>
                  </a:lnTo>
                  <a:lnTo>
                    <a:pt x="160819" y="485230"/>
                  </a:lnTo>
                  <a:lnTo>
                    <a:pt x="162596" y="483222"/>
                  </a:lnTo>
                  <a:lnTo>
                    <a:pt x="163728" y="482148"/>
                  </a:lnTo>
                  <a:lnTo>
                    <a:pt x="170872" y="478881"/>
                  </a:lnTo>
                  <a:lnTo>
                    <a:pt x="175806" y="477879"/>
                  </a:lnTo>
                  <a:lnTo>
                    <a:pt x="177986" y="476573"/>
                  </a:lnTo>
                  <a:lnTo>
                    <a:pt x="178900" y="475518"/>
                  </a:lnTo>
                  <a:lnTo>
                    <a:pt x="179594" y="474196"/>
                  </a:lnTo>
                  <a:lnTo>
                    <a:pt x="180069" y="472654"/>
                  </a:lnTo>
                  <a:lnTo>
                    <a:pt x="180326" y="470998"/>
                  </a:lnTo>
                  <a:lnTo>
                    <a:pt x="180333" y="465634"/>
                  </a:lnTo>
                  <a:lnTo>
                    <a:pt x="180043" y="463596"/>
                  </a:lnTo>
                  <a:lnTo>
                    <a:pt x="179483" y="461607"/>
                  </a:lnTo>
                  <a:lnTo>
                    <a:pt x="177889" y="459433"/>
                  </a:lnTo>
                  <a:lnTo>
                    <a:pt x="176910" y="459265"/>
                  </a:lnTo>
                  <a:lnTo>
                    <a:pt x="176153" y="459568"/>
                  </a:lnTo>
                  <a:lnTo>
                    <a:pt x="175868" y="460042"/>
                  </a:lnTo>
                  <a:lnTo>
                    <a:pt x="175123" y="461763"/>
                  </a:lnTo>
                  <a:lnTo>
                    <a:pt x="174445" y="462862"/>
                  </a:lnTo>
                  <a:lnTo>
                    <a:pt x="173692" y="463741"/>
                  </a:lnTo>
                  <a:lnTo>
                    <a:pt x="172751" y="463644"/>
                  </a:lnTo>
                  <a:lnTo>
                    <a:pt x="172414" y="462378"/>
                  </a:lnTo>
                  <a:lnTo>
                    <a:pt x="172064" y="459544"/>
                  </a:lnTo>
                  <a:lnTo>
                    <a:pt x="172189" y="455169"/>
                  </a:lnTo>
                  <a:lnTo>
                    <a:pt x="171632" y="453518"/>
                  </a:lnTo>
                  <a:lnTo>
                    <a:pt x="169944" y="452852"/>
                  </a:lnTo>
                  <a:lnTo>
                    <a:pt x="167183" y="453674"/>
                  </a:lnTo>
                  <a:lnTo>
                    <a:pt x="165987" y="453358"/>
                  </a:lnTo>
                  <a:lnTo>
                    <a:pt x="165110" y="452391"/>
                  </a:lnTo>
                  <a:lnTo>
                    <a:pt x="163456" y="449243"/>
                  </a:lnTo>
                  <a:lnTo>
                    <a:pt x="162036" y="448042"/>
                  </a:lnTo>
                  <a:lnTo>
                    <a:pt x="159847" y="445756"/>
                  </a:lnTo>
                  <a:lnTo>
                    <a:pt x="155433" y="438786"/>
                  </a:lnTo>
                  <a:lnTo>
                    <a:pt x="155206" y="437487"/>
                  </a:lnTo>
                  <a:lnTo>
                    <a:pt x="155739" y="436331"/>
                  </a:lnTo>
                  <a:lnTo>
                    <a:pt x="157582" y="434011"/>
                  </a:lnTo>
                  <a:lnTo>
                    <a:pt x="161406" y="430745"/>
                  </a:lnTo>
                  <a:lnTo>
                    <a:pt x="161991" y="429409"/>
                  </a:lnTo>
                  <a:lnTo>
                    <a:pt x="161978" y="427827"/>
                  </a:lnTo>
                  <a:lnTo>
                    <a:pt x="160823" y="425710"/>
                  </a:lnTo>
                  <a:lnTo>
                    <a:pt x="159783" y="424536"/>
                  </a:lnTo>
                  <a:lnTo>
                    <a:pt x="159288" y="423654"/>
                  </a:lnTo>
                  <a:lnTo>
                    <a:pt x="158953" y="422415"/>
                  </a:lnTo>
                  <a:lnTo>
                    <a:pt x="158780" y="421086"/>
                  </a:lnTo>
                  <a:lnTo>
                    <a:pt x="158499" y="419878"/>
                  </a:lnTo>
                  <a:lnTo>
                    <a:pt x="158114" y="419185"/>
                  </a:lnTo>
                  <a:lnTo>
                    <a:pt x="157348" y="418320"/>
                  </a:lnTo>
                  <a:lnTo>
                    <a:pt x="154933" y="416832"/>
                  </a:lnTo>
                  <a:lnTo>
                    <a:pt x="152162" y="415774"/>
                  </a:lnTo>
                  <a:lnTo>
                    <a:pt x="151127" y="415119"/>
                  </a:lnTo>
                  <a:lnTo>
                    <a:pt x="150686" y="414206"/>
                  </a:lnTo>
                  <a:lnTo>
                    <a:pt x="150348" y="412553"/>
                  </a:lnTo>
                  <a:lnTo>
                    <a:pt x="150056" y="409806"/>
                  </a:lnTo>
                  <a:lnTo>
                    <a:pt x="149776" y="408567"/>
                  </a:lnTo>
                  <a:lnTo>
                    <a:pt x="149766" y="407326"/>
                  </a:lnTo>
                  <a:lnTo>
                    <a:pt x="150519" y="406611"/>
                  </a:lnTo>
                  <a:lnTo>
                    <a:pt x="152945" y="405115"/>
                  </a:lnTo>
                  <a:lnTo>
                    <a:pt x="156635" y="403696"/>
                  </a:lnTo>
                  <a:lnTo>
                    <a:pt x="166427" y="402347"/>
                  </a:lnTo>
                  <a:lnTo>
                    <a:pt x="172262" y="400657"/>
                  </a:lnTo>
                  <a:lnTo>
                    <a:pt x="173281" y="399584"/>
                  </a:lnTo>
                  <a:lnTo>
                    <a:pt x="174098" y="397995"/>
                  </a:lnTo>
                  <a:lnTo>
                    <a:pt x="174536" y="394401"/>
                  </a:lnTo>
                  <a:lnTo>
                    <a:pt x="175058" y="392225"/>
                  </a:lnTo>
                  <a:lnTo>
                    <a:pt x="175383" y="390139"/>
                  </a:lnTo>
                  <a:lnTo>
                    <a:pt x="174333" y="387650"/>
                  </a:lnTo>
                  <a:lnTo>
                    <a:pt x="173234" y="385827"/>
                  </a:lnTo>
                  <a:lnTo>
                    <a:pt x="162916" y="377284"/>
                  </a:lnTo>
                  <a:lnTo>
                    <a:pt x="158306" y="375962"/>
                  </a:lnTo>
                  <a:lnTo>
                    <a:pt x="157057" y="375352"/>
                  </a:lnTo>
                  <a:lnTo>
                    <a:pt x="155135" y="374037"/>
                  </a:lnTo>
                  <a:lnTo>
                    <a:pt x="153499" y="372424"/>
                  </a:lnTo>
                  <a:lnTo>
                    <a:pt x="128258" y="339069"/>
                  </a:lnTo>
                  <a:lnTo>
                    <a:pt x="128702" y="332977"/>
                  </a:lnTo>
                  <a:lnTo>
                    <a:pt x="129012" y="330876"/>
                  </a:lnTo>
                  <a:lnTo>
                    <a:pt x="129647" y="329070"/>
                  </a:lnTo>
                  <a:lnTo>
                    <a:pt x="130341" y="327913"/>
                  </a:lnTo>
                  <a:lnTo>
                    <a:pt x="130660" y="327202"/>
                  </a:lnTo>
                  <a:lnTo>
                    <a:pt x="130871" y="326430"/>
                  </a:lnTo>
                  <a:lnTo>
                    <a:pt x="131018" y="324361"/>
                  </a:lnTo>
                  <a:lnTo>
                    <a:pt x="131387" y="323000"/>
                  </a:lnTo>
                  <a:lnTo>
                    <a:pt x="131971" y="321695"/>
                  </a:lnTo>
                  <a:lnTo>
                    <a:pt x="132827" y="320566"/>
                  </a:lnTo>
                  <a:lnTo>
                    <a:pt x="133900" y="319627"/>
                  </a:lnTo>
                  <a:lnTo>
                    <a:pt x="136338" y="318296"/>
                  </a:lnTo>
                  <a:lnTo>
                    <a:pt x="137791" y="317841"/>
                  </a:lnTo>
                  <a:lnTo>
                    <a:pt x="139355" y="317563"/>
                  </a:lnTo>
                  <a:lnTo>
                    <a:pt x="140975" y="317610"/>
                  </a:lnTo>
                  <a:lnTo>
                    <a:pt x="147409" y="319041"/>
                  </a:lnTo>
                  <a:lnTo>
                    <a:pt x="148974" y="318940"/>
                  </a:lnTo>
                  <a:lnTo>
                    <a:pt x="149941" y="318313"/>
                  </a:lnTo>
                  <a:lnTo>
                    <a:pt x="149166" y="315777"/>
                  </a:lnTo>
                  <a:lnTo>
                    <a:pt x="147248" y="312127"/>
                  </a:lnTo>
                  <a:lnTo>
                    <a:pt x="137475" y="296641"/>
                  </a:lnTo>
                  <a:lnTo>
                    <a:pt x="136550" y="295583"/>
                  </a:lnTo>
                  <a:lnTo>
                    <a:pt x="135519" y="294659"/>
                  </a:lnTo>
                  <a:lnTo>
                    <a:pt x="133778" y="292559"/>
                  </a:lnTo>
                  <a:lnTo>
                    <a:pt x="133015" y="291367"/>
                  </a:lnTo>
                  <a:lnTo>
                    <a:pt x="132174" y="289364"/>
                  </a:lnTo>
                  <a:lnTo>
                    <a:pt x="131400" y="286649"/>
                  </a:lnTo>
                  <a:lnTo>
                    <a:pt x="130447" y="281396"/>
                  </a:lnTo>
                  <a:lnTo>
                    <a:pt x="130211" y="278546"/>
                  </a:lnTo>
                  <a:lnTo>
                    <a:pt x="130364" y="269577"/>
                  </a:lnTo>
                  <a:lnTo>
                    <a:pt x="130568" y="268009"/>
                  </a:lnTo>
                  <a:lnTo>
                    <a:pt x="130989" y="266527"/>
                  </a:lnTo>
                  <a:lnTo>
                    <a:pt x="131680" y="265253"/>
                  </a:lnTo>
                  <a:lnTo>
                    <a:pt x="132479" y="264035"/>
                  </a:lnTo>
                  <a:lnTo>
                    <a:pt x="138213" y="257656"/>
                  </a:lnTo>
                  <a:lnTo>
                    <a:pt x="139920" y="255382"/>
                  </a:lnTo>
                  <a:lnTo>
                    <a:pt x="140611" y="254076"/>
                  </a:lnTo>
                  <a:lnTo>
                    <a:pt x="141084" y="252596"/>
                  </a:lnTo>
                  <a:lnTo>
                    <a:pt x="140747" y="250825"/>
                  </a:lnTo>
                  <a:lnTo>
                    <a:pt x="139551" y="249090"/>
                  </a:lnTo>
                  <a:lnTo>
                    <a:pt x="136040" y="247519"/>
                  </a:lnTo>
                  <a:lnTo>
                    <a:pt x="133921" y="247299"/>
                  </a:lnTo>
                  <a:lnTo>
                    <a:pt x="132148" y="247726"/>
                  </a:lnTo>
                  <a:lnTo>
                    <a:pt x="130969" y="248471"/>
                  </a:lnTo>
                  <a:lnTo>
                    <a:pt x="127066" y="252312"/>
                  </a:lnTo>
                  <a:lnTo>
                    <a:pt x="125831" y="252852"/>
                  </a:lnTo>
                  <a:lnTo>
                    <a:pt x="123888" y="252126"/>
                  </a:lnTo>
                  <a:lnTo>
                    <a:pt x="120961" y="249131"/>
                  </a:lnTo>
                  <a:lnTo>
                    <a:pt x="108718" y="230945"/>
                  </a:lnTo>
                  <a:lnTo>
                    <a:pt x="95445" y="204752"/>
                  </a:lnTo>
                  <a:lnTo>
                    <a:pt x="91893" y="197385"/>
                  </a:lnTo>
                  <a:lnTo>
                    <a:pt x="89035" y="195389"/>
                  </a:lnTo>
                  <a:lnTo>
                    <a:pt x="86611" y="194102"/>
                  </a:lnTo>
                  <a:lnTo>
                    <a:pt x="82959" y="194121"/>
                  </a:lnTo>
                  <a:lnTo>
                    <a:pt x="81127" y="192963"/>
                  </a:lnTo>
                  <a:lnTo>
                    <a:pt x="79395" y="190476"/>
                  </a:lnTo>
                  <a:lnTo>
                    <a:pt x="77698" y="183835"/>
                  </a:lnTo>
                  <a:lnTo>
                    <a:pt x="77197" y="180247"/>
                  </a:lnTo>
                  <a:lnTo>
                    <a:pt x="76854" y="175919"/>
                  </a:lnTo>
                  <a:lnTo>
                    <a:pt x="76095" y="174533"/>
                  </a:lnTo>
                  <a:lnTo>
                    <a:pt x="71601" y="169975"/>
                  </a:lnTo>
                  <a:lnTo>
                    <a:pt x="70036" y="168091"/>
                  </a:lnTo>
                  <a:lnTo>
                    <a:pt x="66347" y="159153"/>
                  </a:lnTo>
                  <a:lnTo>
                    <a:pt x="64834" y="156678"/>
                  </a:lnTo>
                  <a:lnTo>
                    <a:pt x="64347" y="155571"/>
                  </a:lnTo>
                  <a:lnTo>
                    <a:pt x="63964" y="153933"/>
                  </a:lnTo>
                  <a:lnTo>
                    <a:pt x="63903" y="152221"/>
                  </a:lnTo>
                  <a:lnTo>
                    <a:pt x="64110" y="150534"/>
                  </a:lnTo>
                  <a:lnTo>
                    <a:pt x="65052" y="145434"/>
                  </a:lnTo>
                  <a:lnTo>
                    <a:pt x="65045" y="143747"/>
                  </a:lnTo>
                  <a:lnTo>
                    <a:pt x="64983" y="142063"/>
                  </a:lnTo>
                  <a:lnTo>
                    <a:pt x="64709" y="140485"/>
                  </a:lnTo>
                  <a:lnTo>
                    <a:pt x="63945" y="137533"/>
                  </a:lnTo>
                  <a:lnTo>
                    <a:pt x="63830" y="135819"/>
                  </a:lnTo>
                  <a:lnTo>
                    <a:pt x="64196" y="133778"/>
                  </a:lnTo>
                  <a:lnTo>
                    <a:pt x="65095" y="131056"/>
                  </a:lnTo>
                  <a:lnTo>
                    <a:pt x="65194" y="129077"/>
                  </a:lnTo>
                  <a:lnTo>
                    <a:pt x="64430" y="126140"/>
                  </a:lnTo>
                  <a:lnTo>
                    <a:pt x="65600" y="124256"/>
                  </a:lnTo>
                  <a:lnTo>
                    <a:pt x="77111" y="119652"/>
                  </a:lnTo>
                  <a:lnTo>
                    <a:pt x="93384" y="118341"/>
                  </a:lnTo>
                  <a:lnTo>
                    <a:pt x="108240" y="119009"/>
                  </a:lnTo>
                  <a:lnTo>
                    <a:pt x="112857" y="117975"/>
                  </a:lnTo>
                  <a:lnTo>
                    <a:pt x="118086" y="115193"/>
                  </a:lnTo>
                  <a:lnTo>
                    <a:pt x="127596" y="112071"/>
                  </a:lnTo>
                  <a:lnTo>
                    <a:pt x="134120" y="108552"/>
                  </a:lnTo>
                  <a:lnTo>
                    <a:pt x="137458" y="103977"/>
                  </a:lnTo>
                  <a:lnTo>
                    <a:pt x="143948" y="98772"/>
                  </a:lnTo>
                  <a:lnTo>
                    <a:pt x="144743" y="97747"/>
                  </a:lnTo>
                  <a:lnTo>
                    <a:pt x="145215" y="96546"/>
                  </a:lnTo>
                  <a:lnTo>
                    <a:pt x="145368" y="95614"/>
                  </a:lnTo>
                  <a:lnTo>
                    <a:pt x="145400" y="92747"/>
                  </a:lnTo>
                  <a:lnTo>
                    <a:pt x="145494" y="91108"/>
                  </a:lnTo>
                  <a:lnTo>
                    <a:pt x="145749" y="89407"/>
                  </a:lnTo>
                  <a:lnTo>
                    <a:pt x="146110" y="87748"/>
                  </a:lnTo>
                  <a:lnTo>
                    <a:pt x="146634" y="86296"/>
                  </a:lnTo>
                  <a:lnTo>
                    <a:pt x="147106" y="85171"/>
                  </a:lnTo>
                  <a:lnTo>
                    <a:pt x="147476" y="84577"/>
                  </a:lnTo>
                  <a:lnTo>
                    <a:pt x="147740" y="84145"/>
                  </a:lnTo>
                  <a:lnTo>
                    <a:pt x="148377" y="83534"/>
                  </a:lnTo>
                  <a:lnTo>
                    <a:pt x="152551" y="81699"/>
                  </a:lnTo>
                  <a:lnTo>
                    <a:pt x="159337" y="80951"/>
                  </a:lnTo>
                  <a:lnTo>
                    <a:pt x="165008" y="81362"/>
                  </a:lnTo>
                  <a:lnTo>
                    <a:pt x="175423" y="83991"/>
                  </a:lnTo>
                  <a:lnTo>
                    <a:pt x="181658" y="87423"/>
                  </a:lnTo>
                  <a:lnTo>
                    <a:pt x="184337" y="87870"/>
                  </a:lnTo>
                  <a:lnTo>
                    <a:pt x="204556" y="86156"/>
                  </a:lnTo>
                  <a:lnTo>
                    <a:pt x="221240" y="89130"/>
                  </a:lnTo>
                  <a:lnTo>
                    <a:pt x="222426" y="89975"/>
                  </a:lnTo>
                  <a:lnTo>
                    <a:pt x="223400" y="90999"/>
                  </a:lnTo>
                  <a:lnTo>
                    <a:pt x="224268" y="92113"/>
                  </a:lnTo>
                  <a:lnTo>
                    <a:pt x="225347" y="92959"/>
                  </a:lnTo>
                  <a:lnTo>
                    <a:pt x="229700" y="94700"/>
                  </a:lnTo>
                  <a:lnTo>
                    <a:pt x="230745" y="95664"/>
                  </a:lnTo>
                  <a:lnTo>
                    <a:pt x="231454" y="96852"/>
                  </a:lnTo>
                  <a:lnTo>
                    <a:pt x="231951" y="98264"/>
                  </a:lnTo>
                  <a:lnTo>
                    <a:pt x="232606" y="99411"/>
                  </a:lnTo>
                  <a:lnTo>
                    <a:pt x="233313" y="100378"/>
                  </a:lnTo>
                  <a:lnTo>
                    <a:pt x="234121" y="100901"/>
                  </a:lnTo>
                  <a:lnTo>
                    <a:pt x="235089" y="101333"/>
                  </a:lnTo>
                  <a:lnTo>
                    <a:pt x="236747" y="101225"/>
                  </a:lnTo>
                  <a:lnTo>
                    <a:pt x="238880" y="100492"/>
                  </a:lnTo>
                  <a:lnTo>
                    <a:pt x="241793" y="97859"/>
                  </a:lnTo>
                  <a:lnTo>
                    <a:pt x="243811" y="96564"/>
                  </a:lnTo>
                  <a:lnTo>
                    <a:pt x="245784" y="95980"/>
                  </a:lnTo>
                  <a:lnTo>
                    <a:pt x="248491" y="97160"/>
                  </a:lnTo>
                  <a:lnTo>
                    <a:pt x="255603" y="96722"/>
                  </a:lnTo>
                  <a:lnTo>
                    <a:pt x="276476" y="87449"/>
                  </a:lnTo>
                  <a:lnTo>
                    <a:pt x="288520" y="84042"/>
                  </a:lnTo>
                  <a:lnTo>
                    <a:pt x="289758" y="83344"/>
                  </a:lnTo>
                  <a:lnTo>
                    <a:pt x="309500" y="63836"/>
                  </a:lnTo>
                  <a:lnTo>
                    <a:pt x="312589" y="63127"/>
                  </a:lnTo>
                  <a:lnTo>
                    <a:pt x="319103" y="62693"/>
                  </a:lnTo>
                  <a:lnTo>
                    <a:pt x="319737" y="62241"/>
                  </a:lnTo>
                  <a:lnTo>
                    <a:pt x="320366" y="61344"/>
                  </a:lnTo>
                  <a:lnTo>
                    <a:pt x="319786" y="58280"/>
                  </a:lnTo>
                  <a:lnTo>
                    <a:pt x="318890" y="55455"/>
                  </a:lnTo>
                  <a:lnTo>
                    <a:pt x="318363" y="52330"/>
                  </a:lnTo>
                  <a:lnTo>
                    <a:pt x="318230" y="50589"/>
                  </a:lnTo>
                  <a:lnTo>
                    <a:pt x="318177" y="46940"/>
                  </a:lnTo>
                  <a:lnTo>
                    <a:pt x="319612" y="35629"/>
                  </a:lnTo>
                  <a:lnTo>
                    <a:pt x="319909" y="34043"/>
                  </a:lnTo>
                  <a:lnTo>
                    <a:pt x="321539" y="28744"/>
                  </a:lnTo>
                  <a:lnTo>
                    <a:pt x="322530" y="27178"/>
                  </a:lnTo>
                  <a:lnTo>
                    <a:pt x="324337" y="25496"/>
                  </a:lnTo>
                  <a:lnTo>
                    <a:pt x="327791" y="24590"/>
                  </a:lnTo>
                  <a:lnTo>
                    <a:pt x="329717" y="24871"/>
                  </a:lnTo>
                  <a:lnTo>
                    <a:pt x="332563" y="26054"/>
                  </a:lnTo>
                  <a:lnTo>
                    <a:pt x="337043" y="25927"/>
                  </a:lnTo>
                  <a:lnTo>
                    <a:pt x="340419" y="23378"/>
                  </a:lnTo>
                  <a:lnTo>
                    <a:pt x="346807" y="4497"/>
                  </a:lnTo>
                  <a:lnTo>
                    <a:pt x="361981" y="0"/>
                  </a:lnTo>
                  <a:lnTo>
                    <a:pt x="365502" y="2262"/>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23" name="ee4p_SN_1_62635">
              <a:extLst>
                <a:ext uri="{FF2B5EF4-FFF2-40B4-BE49-F238E27FC236}">
                  <a16:creationId xmlns:a16="http://schemas.microsoft.com/office/drawing/2014/main" id="{578202E1-03E5-4653-B585-5B10D76EFF71}"/>
                </a:ext>
              </a:extLst>
            </p:cNvPr>
            <p:cNvSpPr>
              <a:spLocks noChangeAspect="1"/>
            </p:cNvSpPr>
            <p:nvPr>
              <p:custDataLst>
                <p:tags r:id="rId15"/>
              </p:custDataLst>
            </p:nvPr>
          </p:nvSpPr>
          <p:spPr>
            <a:xfrm>
              <a:off x="3316855" y="2679432"/>
              <a:ext cx="1172636" cy="844269"/>
            </a:xfrm>
            <a:custGeom>
              <a:avLst/>
              <a:gdLst/>
              <a:ahLst/>
              <a:cxnLst/>
              <a:rect l="0" t="0" r="0" b="0"/>
              <a:pathLst>
                <a:path w="1108471" h="869059">
                  <a:moveTo>
                    <a:pt x="369790" y="23177"/>
                  </a:moveTo>
                  <a:lnTo>
                    <a:pt x="374290" y="22191"/>
                  </a:lnTo>
                  <a:lnTo>
                    <a:pt x="376463" y="19779"/>
                  </a:lnTo>
                  <a:lnTo>
                    <a:pt x="378075" y="18660"/>
                  </a:lnTo>
                  <a:lnTo>
                    <a:pt x="380572" y="17655"/>
                  </a:lnTo>
                  <a:lnTo>
                    <a:pt x="382915" y="18490"/>
                  </a:lnTo>
                  <a:lnTo>
                    <a:pt x="385678" y="20345"/>
                  </a:lnTo>
                  <a:lnTo>
                    <a:pt x="393400" y="27937"/>
                  </a:lnTo>
                  <a:lnTo>
                    <a:pt x="399784" y="29336"/>
                  </a:lnTo>
                  <a:lnTo>
                    <a:pt x="403912" y="30756"/>
                  </a:lnTo>
                  <a:lnTo>
                    <a:pt x="414279" y="42656"/>
                  </a:lnTo>
                  <a:lnTo>
                    <a:pt x="419301" y="45844"/>
                  </a:lnTo>
                  <a:lnTo>
                    <a:pt x="422093" y="46838"/>
                  </a:lnTo>
                  <a:lnTo>
                    <a:pt x="423723" y="46187"/>
                  </a:lnTo>
                  <a:lnTo>
                    <a:pt x="424736" y="45261"/>
                  </a:lnTo>
                  <a:lnTo>
                    <a:pt x="425926" y="44656"/>
                  </a:lnTo>
                  <a:lnTo>
                    <a:pt x="427249" y="44636"/>
                  </a:lnTo>
                  <a:lnTo>
                    <a:pt x="428541" y="45298"/>
                  </a:lnTo>
                  <a:lnTo>
                    <a:pt x="433279" y="49206"/>
                  </a:lnTo>
                  <a:lnTo>
                    <a:pt x="437734" y="51866"/>
                  </a:lnTo>
                  <a:lnTo>
                    <a:pt x="438893" y="53375"/>
                  </a:lnTo>
                  <a:lnTo>
                    <a:pt x="439812" y="55854"/>
                  </a:lnTo>
                  <a:lnTo>
                    <a:pt x="439253" y="60075"/>
                  </a:lnTo>
                  <a:lnTo>
                    <a:pt x="438681" y="62492"/>
                  </a:lnTo>
                  <a:lnTo>
                    <a:pt x="437983" y="64470"/>
                  </a:lnTo>
                  <a:lnTo>
                    <a:pt x="438055" y="67884"/>
                  </a:lnTo>
                  <a:lnTo>
                    <a:pt x="441713" y="72761"/>
                  </a:lnTo>
                  <a:lnTo>
                    <a:pt x="449322" y="77002"/>
                  </a:lnTo>
                  <a:lnTo>
                    <a:pt x="450701" y="79404"/>
                  </a:lnTo>
                  <a:lnTo>
                    <a:pt x="452049" y="82963"/>
                  </a:lnTo>
                  <a:lnTo>
                    <a:pt x="454286" y="91012"/>
                  </a:lnTo>
                  <a:lnTo>
                    <a:pt x="455106" y="95181"/>
                  </a:lnTo>
                  <a:lnTo>
                    <a:pt x="455283" y="98398"/>
                  </a:lnTo>
                  <a:lnTo>
                    <a:pt x="454275" y="100935"/>
                  </a:lnTo>
                  <a:lnTo>
                    <a:pt x="453037" y="102314"/>
                  </a:lnTo>
                  <a:lnTo>
                    <a:pt x="450339" y="104012"/>
                  </a:lnTo>
                  <a:lnTo>
                    <a:pt x="449267" y="104867"/>
                  </a:lnTo>
                  <a:lnTo>
                    <a:pt x="448534" y="105957"/>
                  </a:lnTo>
                  <a:lnTo>
                    <a:pt x="447968" y="107075"/>
                  </a:lnTo>
                  <a:lnTo>
                    <a:pt x="449152" y="110637"/>
                  </a:lnTo>
                  <a:lnTo>
                    <a:pt x="451391" y="112387"/>
                  </a:lnTo>
                  <a:lnTo>
                    <a:pt x="452239" y="117294"/>
                  </a:lnTo>
                  <a:lnTo>
                    <a:pt x="451592" y="123589"/>
                  </a:lnTo>
                  <a:lnTo>
                    <a:pt x="452158" y="131747"/>
                  </a:lnTo>
                  <a:lnTo>
                    <a:pt x="450609" y="137645"/>
                  </a:lnTo>
                  <a:lnTo>
                    <a:pt x="449843" y="139331"/>
                  </a:lnTo>
                  <a:lnTo>
                    <a:pt x="449054" y="140426"/>
                  </a:lnTo>
                  <a:lnTo>
                    <a:pt x="445162" y="144358"/>
                  </a:lnTo>
                  <a:lnTo>
                    <a:pt x="444432" y="145538"/>
                  </a:lnTo>
                  <a:lnTo>
                    <a:pt x="444040" y="146913"/>
                  </a:lnTo>
                  <a:lnTo>
                    <a:pt x="444107" y="148685"/>
                  </a:lnTo>
                  <a:lnTo>
                    <a:pt x="444453" y="150550"/>
                  </a:lnTo>
                  <a:lnTo>
                    <a:pt x="445034" y="152793"/>
                  </a:lnTo>
                  <a:lnTo>
                    <a:pt x="445707" y="154496"/>
                  </a:lnTo>
                  <a:lnTo>
                    <a:pt x="447095" y="157565"/>
                  </a:lnTo>
                  <a:lnTo>
                    <a:pt x="448123" y="158385"/>
                  </a:lnTo>
                  <a:lnTo>
                    <a:pt x="449421" y="159076"/>
                  </a:lnTo>
                  <a:lnTo>
                    <a:pt x="451455" y="155716"/>
                  </a:lnTo>
                  <a:lnTo>
                    <a:pt x="453214" y="153934"/>
                  </a:lnTo>
                  <a:lnTo>
                    <a:pt x="454793" y="151761"/>
                  </a:lnTo>
                  <a:lnTo>
                    <a:pt x="458758" y="152216"/>
                  </a:lnTo>
                  <a:lnTo>
                    <a:pt x="460353" y="148533"/>
                  </a:lnTo>
                  <a:lnTo>
                    <a:pt x="465047" y="149229"/>
                  </a:lnTo>
                  <a:lnTo>
                    <a:pt x="467502" y="150702"/>
                  </a:lnTo>
                  <a:lnTo>
                    <a:pt x="472439" y="158204"/>
                  </a:lnTo>
                  <a:lnTo>
                    <a:pt x="479017" y="156027"/>
                  </a:lnTo>
                  <a:lnTo>
                    <a:pt x="511476" y="143455"/>
                  </a:lnTo>
                  <a:lnTo>
                    <a:pt x="516630" y="140438"/>
                  </a:lnTo>
                  <a:lnTo>
                    <a:pt x="519852" y="136612"/>
                  </a:lnTo>
                  <a:lnTo>
                    <a:pt x="523506" y="135312"/>
                  </a:lnTo>
                  <a:lnTo>
                    <a:pt x="528153" y="135301"/>
                  </a:lnTo>
                  <a:lnTo>
                    <a:pt x="545192" y="142860"/>
                  </a:lnTo>
                  <a:lnTo>
                    <a:pt x="550514" y="147091"/>
                  </a:lnTo>
                  <a:lnTo>
                    <a:pt x="553306" y="150335"/>
                  </a:lnTo>
                  <a:lnTo>
                    <a:pt x="557564" y="152436"/>
                  </a:lnTo>
                  <a:lnTo>
                    <a:pt x="562702" y="156157"/>
                  </a:lnTo>
                  <a:lnTo>
                    <a:pt x="568991" y="164797"/>
                  </a:lnTo>
                  <a:lnTo>
                    <a:pt x="573400" y="166446"/>
                  </a:lnTo>
                  <a:lnTo>
                    <a:pt x="577502" y="165193"/>
                  </a:lnTo>
                  <a:lnTo>
                    <a:pt x="580915" y="164678"/>
                  </a:lnTo>
                  <a:lnTo>
                    <a:pt x="585650" y="165306"/>
                  </a:lnTo>
                  <a:lnTo>
                    <a:pt x="602327" y="170032"/>
                  </a:lnTo>
                  <a:lnTo>
                    <a:pt x="644085" y="171136"/>
                  </a:lnTo>
                  <a:lnTo>
                    <a:pt x="656771" y="171823"/>
                  </a:lnTo>
                  <a:lnTo>
                    <a:pt x="694692" y="165312"/>
                  </a:lnTo>
                  <a:lnTo>
                    <a:pt x="717741" y="161322"/>
                  </a:lnTo>
                  <a:lnTo>
                    <a:pt x="720436" y="162052"/>
                  </a:lnTo>
                  <a:lnTo>
                    <a:pt x="724116" y="162527"/>
                  </a:lnTo>
                  <a:lnTo>
                    <a:pt x="725765" y="163409"/>
                  </a:lnTo>
                  <a:lnTo>
                    <a:pt x="727893" y="162701"/>
                  </a:lnTo>
                  <a:lnTo>
                    <a:pt x="729190" y="162017"/>
                  </a:lnTo>
                  <a:lnTo>
                    <a:pt x="734939" y="151041"/>
                  </a:lnTo>
                  <a:lnTo>
                    <a:pt x="753497" y="121387"/>
                  </a:lnTo>
                  <a:lnTo>
                    <a:pt x="758322" y="108171"/>
                  </a:lnTo>
                  <a:lnTo>
                    <a:pt x="758593" y="103584"/>
                  </a:lnTo>
                  <a:lnTo>
                    <a:pt x="758542" y="99207"/>
                  </a:lnTo>
                  <a:lnTo>
                    <a:pt x="760426" y="94823"/>
                  </a:lnTo>
                  <a:lnTo>
                    <a:pt x="773424" y="75827"/>
                  </a:lnTo>
                  <a:lnTo>
                    <a:pt x="777630" y="71562"/>
                  </a:lnTo>
                  <a:lnTo>
                    <a:pt x="791514" y="62900"/>
                  </a:lnTo>
                  <a:lnTo>
                    <a:pt x="813340" y="56397"/>
                  </a:lnTo>
                  <a:lnTo>
                    <a:pt x="830490" y="57755"/>
                  </a:lnTo>
                  <a:lnTo>
                    <a:pt x="843460" y="61812"/>
                  </a:lnTo>
                  <a:lnTo>
                    <a:pt x="855916" y="69264"/>
                  </a:lnTo>
                  <a:lnTo>
                    <a:pt x="869480" y="65342"/>
                  </a:lnTo>
                  <a:lnTo>
                    <a:pt x="915074" y="39167"/>
                  </a:lnTo>
                  <a:lnTo>
                    <a:pt x="930199" y="33941"/>
                  </a:lnTo>
                  <a:lnTo>
                    <a:pt x="937608" y="33199"/>
                  </a:lnTo>
                  <a:lnTo>
                    <a:pt x="945448" y="34237"/>
                  </a:lnTo>
                  <a:lnTo>
                    <a:pt x="954625" y="39000"/>
                  </a:lnTo>
                  <a:lnTo>
                    <a:pt x="970254" y="44515"/>
                  </a:lnTo>
                  <a:lnTo>
                    <a:pt x="985631" y="44335"/>
                  </a:lnTo>
                  <a:lnTo>
                    <a:pt x="985700" y="44333"/>
                  </a:lnTo>
                  <a:lnTo>
                    <a:pt x="987213" y="50313"/>
                  </a:lnTo>
                  <a:lnTo>
                    <a:pt x="995550" y="58087"/>
                  </a:lnTo>
                  <a:lnTo>
                    <a:pt x="1019216" y="64553"/>
                  </a:lnTo>
                  <a:lnTo>
                    <a:pt x="1027028" y="69476"/>
                  </a:lnTo>
                  <a:lnTo>
                    <a:pt x="1027031" y="69535"/>
                  </a:lnTo>
                  <a:lnTo>
                    <a:pt x="1035427" y="73713"/>
                  </a:lnTo>
                  <a:lnTo>
                    <a:pt x="1052404" y="77664"/>
                  </a:lnTo>
                  <a:lnTo>
                    <a:pt x="1060686" y="81039"/>
                  </a:lnTo>
                  <a:lnTo>
                    <a:pt x="1066501" y="85067"/>
                  </a:lnTo>
                  <a:lnTo>
                    <a:pt x="1073505" y="91599"/>
                  </a:lnTo>
                  <a:lnTo>
                    <a:pt x="1077666" y="99235"/>
                  </a:lnTo>
                  <a:lnTo>
                    <a:pt x="1075091" y="106561"/>
                  </a:lnTo>
                  <a:lnTo>
                    <a:pt x="1077344" y="121537"/>
                  </a:lnTo>
                  <a:lnTo>
                    <a:pt x="1080968" y="145607"/>
                  </a:lnTo>
                  <a:lnTo>
                    <a:pt x="1081001" y="146138"/>
                  </a:lnTo>
                  <a:lnTo>
                    <a:pt x="1083179" y="156280"/>
                  </a:lnTo>
                  <a:lnTo>
                    <a:pt x="1084417" y="160159"/>
                  </a:lnTo>
                  <a:lnTo>
                    <a:pt x="1091735" y="171391"/>
                  </a:lnTo>
                  <a:lnTo>
                    <a:pt x="1100403" y="180434"/>
                  </a:lnTo>
                  <a:lnTo>
                    <a:pt x="1106303" y="191307"/>
                  </a:lnTo>
                  <a:lnTo>
                    <a:pt x="1105491" y="207991"/>
                  </a:lnTo>
                  <a:lnTo>
                    <a:pt x="1106894" y="209681"/>
                  </a:lnTo>
                  <a:lnTo>
                    <a:pt x="1108470" y="211181"/>
                  </a:lnTo>
                  <a:lnTo>
                    <a:pt x="1103092" y="223645"/>
                  </a:lnTo>
                  <a:lnTo>
                    <a:pt x="1099196" y="239158"/>
                  </a:lnTo>
                  <a:lnTo>
                    <a:pt x="1097268" y="255361"/>
                  </a:lnTo>
                  <a:lnTo>
                    <a:pt x="1097753" y="269814"/>
                  </a:lnTo>
                  <a:lnTo>
                    <a:pt x="1097466" y="277191"/>
                  </a:lnTo>
                  <a:lnTo>
                    <a:pt x="1095332" y="281145"/>
                  </a:lnTo>
                  <a:lnTo>
                    <a:pt x="1092718" y="283956"/>
                  </a:lnTo>
                  <a:lnTo>
                    <a:pt x="1091036" y="288028"/>
                  </a:lnTo>
                  <a:lnTo>
                    <a:pt x="1090752" y="293689"/>
                  </a:lnTo>
                  <a:lnTo>
                    <a:pt x="1091353" y="304669"/>
                  </a:lnTo>
                  <a:lnTo>
                    <a:pt x="1090681" y="311287"/>
                  </a:lnTo>
                  <a:lnTo>
                    <a:pt x="1077147" y="353033"/>
                  </a:lnTo>
                  <a:lnTo>
                    <a:pt x="1061631" y="397417"/>
                  </a:lnTo>
                  <a:lnTo>
                    <a:pt x="1049689" y="412468"/>
                  </a:lnTo>
                  <a:lnTo>
                    <a:pt x="1045092" y="421210"/>
                  </a:lnTo>
                  <a:lnTo>
                    <a:pt x="1045685" y="431836"/>
                  </a:lnTo>
                  <a:lnTo>
                    <a:pt x="1040894" y="447491"/>
                  </a:lnTo>
                  <a:lnTo>
                    <a:pt x="1037856" y="454303"/>
                  </a:lnTo>
                  <a:lnTo>
                    <a:pt x="1034591" y="458553"/>
                  </a:lnTo>
                  <a:lnTo>
                    <a:pt x="1028870" y="460491"/>
                  </a:lnTo>
                  <a:lnTo>
                    <a:pt x="1021025" y="460653"/>
                  </a:lnTo>
                  <a:lnTo>
                    <a:pt x="1007469" y="458424"/>
                  </a:lnTo>
                  <a:lnTo>
                    <a:pt x="993076" y="448713"/>
                  </a:lnTo>
                  <a:lnTo>
                    <a:pt x="987771" y="446145"/>
                  </a:lnTo>
                  <a:lnTo>
                    <a:pt x="975052" y="443316"/>
                  </a:lnTo>
                  <a:lnTo>
                    <a:pt x="973059" y="439137"/>
                  </a:lnTo>
                  <a:lnTo>
                    <a:pt x="973748" y="428853"/>
                  </a:lnTo>
                  <a:lnTo>
                    <a:pt x="979036" y="414133"/>
                  </a:lnTo>
                  <a:lnTo>
                    <a:pt x="980687" y="406428"/>
                  </a:lnTo>
                  <a:lnTo>
                    <a:pt x="978386" y="400075"/>
                  </a:lnTo>
                  <a:lnTo>
                    <a:pt x="974029" y="400236"/>
                  </a:lnTo>
                  <a:lnTo>
                    <a:pt x="954596" y="409652"/>
                  </a:lnTo>
                  <a:lnTo>
                    <a:pt x="950283" y="406609"/>
                  </a:lnTo>
                  <a:lnTo>
                    <a:pt x="951866" y="399533"/>
                  </a:lnTo>
                  <a:lnTo>
                    <a:pt x="955719" y="391085"/>
                  </a:lnTo>
                  <a:lnTo>
                    <a:pt x="958121" y="384050"/>
                  </a:lnTo>
                  <a:lnTo>
                    <a:pt x="958307" y="375424"/>
                  </a:lnTo>
                  <a:lnTo>
                    <a:pt x="956880" y="369910"/>
                  </a:lnTo>
                  <a:lnTo>
                    <a:pt x="953877" y="365547"/>
                  </a:lnTo>
                  <a:lnTo>
                    <a:pt x="949236" y="360510"/>
                  </a:lnTo>
                  <a:lnTo>
                    <a:pt x="944623" y="357274"/>
                  </a:lnTo>
                  <a:lnTo>
                    <a:pt x="934795" y="355364"/>
                  </a:lnTo>
                  <a:lnTo>
                    <a:pt x="930168" y="352482"/>
                  </a:lnTo>
                  <a:lnTo>
                    <a:pt x="926531" y="347991"/>
                  </a:lnTo>
                  <a:lnTo>
                    <a:pt x="925118" y="344633"/>
                  </a:lnTo>
                  <a:lnTo>
                    <a:pt x="924149" y="341238"/>
                  </a:lnTo>
                  <a:lnTo>
                    <a:pt x="921805" y="336511"/>
                  </a:lnTo>
                  <a:lnTo>
                    <a:pt x="919121" y="344579"/>
                  </a:lnTo>
                  <a:lnTo>
                    <a:pt x="915155" y="346927"/>
                  </a:lnTo>
                  <a:lnTo>
                    <a:pt x="902087" y="346901"/>
                  </a:lnTo>
                  <a:lnTo>
                    <a:pt x="892269" y="351916"/>
                  </a:lnTo>
                  <a:lnTo>
                    <a:pt x="888291" y="352041"/>
                  </a:lnTo>
                  <a:lnTo>
                    <a:pt x="884280" y="350125"/>
                  </a:lnTo>
                  <a:lnTo>
                    <a:pt x="881774" y="347137"/>
                  </a:lnTo>
                  <a:lnTo>
                    <a:pt x="879712" y="344065"/>
                  </a:lnTo>
                  <a:lnTo>
                    <a:pt x="876871" y="341730"/>
                  </a:lnTo>
                  <a:lnTo>
                    <a:pt x="863280" y="338055"/>
                  </a:lnTo>
                  <a:lnTo>
                    <a:pt x="851946" y="340472"/>
                  </a:lnTo>
                  <a:lnTo>
                    <a:pt x="843795" y="349718"/>
                  </a:lnTo>
                  <a:lnTo>
                    <a:pt x="839598" y="366425"/>
                  </a:lnTo>
                  <a:lnTo>
                    <a:pt x="835886" y="372446"/>
                  </a:lnTo>
                  <a:lnTo>
                    <a:pt x="840228" y="375005"/>
                  </a:lnTo>
                  <a:lnTo>
                    <a:pt x="852462" y="375965"/>
                  </a:lnTo>
                  <a:lnTo>
                    <a:pt x="859786" y="378511"/>
                  </a:lnTo>
                  <a:lnTo>
                    <a:pt x="859290" y="379693"/>
                  </a:lnTo>
                  <a:lnTo>
                    <a:pt x="856353" y="381978"/>
                  </a:lnTo>
                  <a:lnTo>
                    <a:pt x="856333" y="387988"/>
                  </a:lnTo>
                  <a:lnTo>
                    <a:pt x="865995" y="396626"/>
                  </a:lnTo>
                  <a:lnTo>
                    <a:pt x="879480" y="399849"/>
                  </a:lnTo>
                  <a:lnTo>
                    <a:pt x="889374" y="404914"/>
                  </a:lnTo>
                  <a:lnTo>
                    <a:pt x="887977" y="419256"/>
                  </a:lnTo>
                  <a:lnTo>
                    <a:pt x="877884" y="428824"/>
                  </a:lnTo>
                  <a:lnTo>
                    <a:pt x="849507" y="428069"/>
                  </a:lnTo>
                  <a:lnTo>
                    <a:pt x="836690" y="431456"/>
                  </a:lnTo>
                  <a:lnTo>
                    <a:pt x="832979" y="435523"/>
                  </a:lnTo>
                  <a:lnTo>
                    <a:pt x="826896" y="445840"/>
                  </a:lnTo>
                  <a:lnTo>
                    <a:pt x="822711" y="450199"/>
                  </a:lnTo>
                  <a:lnTo>
                    <a:pt x="767778" y="478899"/>
                  </a:lnTo>
                  <a:lnTo>
                    <a:pt x="760862" y="479710"/>
                  </a:lnTo>
                  <a:lnTo>
                    <a:pt x="747574" y="478636"/>
                  </a:lnTo>
                  <a:lnTo>
                    <a:pt x="740597" y="480511"/>
                  </a:lnTo>
                  <a:lnTo>
                    <a:pt x="736849" y="483472"/>
                  </a:lnTo>
                  <a:lnTo>
                    <a:pt x="731662" y="490820"/>
                  </a:lnTo>
                  <a:lnTo>
                    <a:pt x="728099" y="493772"/>
                  </a:lnTo>
                  <a:lnTo>
                    <a:pt x="723577" y="494666"/>
                  </a:lnTo>
                  <a:lnTo>
                    <a:pt x="720018" y="493770"/>
                  </a:lnTo>
                  <a:lnTo>
                    <a:pt x="716964" y="494031"/>
                  </a:lnTo>
                  <a:lnTo>
                    <a:pt x="713833" y="498291"/>
                  </a:lnTo>
                  <a:lnTo>
                    <a:pt x="712561" y="503912"/>
                  </a:lnTo>
                  <a:lnTo>
                    <a:pt x="713235" y="508734"/>
                  </a:lnTo>
                  <a:lnTo>
                    <a:pt x="714282" y="512709"/>
                  </a:lnTo>
                  <a:lnTo>
                    <a:pt x="714235" y="515730"/>
                  </a:lnTo>
                  <a:lnTo>
                    <a:pt x="711935" y="519389"/>
                  </a:lnTo>
                  <a:lnTo>
                    <a:pt x="709877" y="520223"/>
                  </a:lnTo>
                  <a:lnTo>
                    <a:pt x="707675" y="520387"/>
                  </a:lnTo>
                  <a:lnTo>
                    <a:pt x="697515" y="527426"/>
                  </a:lnTo>
                  <a:lnTo>
                    <a:pt x="691073" y="529055"/>
                  </a:lnTo>
                  <a:lnTo>
                    <a:pt x="674395" y="527951"/>
                  </a:lnTo>
                  <a:lnTo>
                    <a:pt x="666619" y="529101"/>
                  </a:lnTo>
                  <a:lnTo>
                    <a:pt x="653092" y="534824"/>
                  </a:lnTo>
                  <a:lnTo>
                    <a:pt x="646181" y="536522"/>
                  </a:lnTo>
                  <a:lnTo>
                    <a:pt x="613684" y="537762"/>
                  </a:lnTo>
                  <a:lnTo>
                    <a:pt x="597401" y="541562"/>
                  </a:lnTo>
                  <a:lnTo>
                    <a:pt x="582967" y="551163"/>
                  </a:lnTo>
                  <a:lnTo>
                    <a:pt x="587524" y="559760"/>
                  </a:lnTo>
                  <a:lnTo>
                    <a:pt x="586424" y="567525"/>
                  </a:lnTo>
                  <a:lnTo>
                    <a:pt x="581856" y="573989"/>
                  </a:lnTo>
                  <a:lnTo>
                    <a:pt x="576017" y="578817"/>
                  </a:lnTo>
                  <a:lnTo>
                    <a:pt x="578304" y="583308"/>
                  </a:lnTo>
                  <a:lnTo>
                    <a:pt x="578110" y="586778"/>
                  </a:lnTo>
                  <a:lnTo>
                    <a:pt x="576049" y="589556"/>
                  </a:lnTo>
                  <a:lnTo>
                    <a:pt x="572536" y="591741"/>
                  </a:lnTo>
                  <a:lnTo>
                    <a:pt x="566565" y="599886"/>
                  </a:lnTo>
                  <a:lnTo>
                    <a:pt x="560648" y="605749"/>
                  </a:lnTo>
                  <a:lnTo>
                    <a:pt x="553968" y="607707"/>
                  </a:lnTo>
                  <a:lnTo>
                    <a:pt x="545711" y="604048"/>
                  </a:lnTo>
                  <a:lnTo>
                    <a:pt x="543192" y="601134"/>
                  </a:lnTo>
                  <a:lnTo>
                    <a:pt x="537752" y="592744"/>
                  </a:lnTo>
                  <a:lnTo>
                    <a:pt x="535716" y="590607"/>
                  </a:lnTo>
                  <a:lnTo>
                    <a:pt x="531231" y="589159"/>
                  </a:lnTo>
                  <a:lnTo>
                    <a:pt x="530247" y="589908"/>
                  </a:lnTo>
                  <a:lnTo>
                    <a:pt x="530105" y="591984"/>
                  </a:lnTo>
                  <a:lnTo>
                    <a:pt x="528025" y="594433"/>
                  </a:lnTo>
                  <a:lnTo>
                    <a:pt x="514802" y="604656"/>
                  </a:lnTo>
                  <a:lnTo>
                    <a:pt x="512919" y="608368"/>
                  </a:lnTo>
                  <a:lnTo>
                    <a:pt x="509507" y="620095"/>
                  </a:lnTo>
                  <a:lnTo>
                    <a:pt x="502044" y="624291"/>
                  </a:lnTo>
                  <a:lnTo>
                    <a:pt x="495902" y="621835"/>
                  </a:lnTo>
                  <a:lnTo>
                    <a:pt x="489856" y="617925"/>
                  </a:lnTo>
                  <a:lnTo>
                    <a:pt x="482781" y="617544"/>
                  </a:lnTo>
                  <a:lnTo>
                    <a:pt x="471915" y="650401"/>
                  </a:lnTo>
                  <a:lnTo>
                    <a:pt x="467048" y="660078"/>
                  </a:lnTo>
                  <a:lnTo>
                    <a:pt x="458355" y="667114"/>
                  </a:lnTo>
                  <a:lnTo>
                    <a:pt x="439154" y="666693"/>
                  </a:lnTo>
                  <a:lnTo>
                    <a:pt x="429024" y="670606"/>
                  </a:lnTo>
                  <a:lnTo>
                    <a:pt x="428951" y="670670"/>
                  </a:lnTo>
                  <a:lnTo>
                    <a:pt x="428913" y="670671"/>
                  </a:lnTo>
                  <a:lnTo>
                    <a:pt x="425639" y="671703"/>
                  </a:lnTo>
                  <a:lnTo>
                    <a:pt x="422229" y="672091"/>
                  </a:lnTo>
                  <a:lnTo>
                    <a:pt x="418836" y="671916"/>
                  </a:lnTo>
                  <a:lnTo>
                    <a:pt x="415609" y="671083"/>
                  </a:lnTo>
                  <a:lnTo>
                    <a:pt x="412717" y="669057"/>
                  </a:lnTo>
                  <a:lnTo>
                    <a:pt x="409688" y="668513"/>
                  </a:lnTo>
                  <a:lnTo>
                    <a:pt x="406670" y="669359"/>
                  </a:lnTo>
                  <a:lnTo>
                    <a:pt x="403737" y="671561"/>
                  </a:lnTo>
                  <a:lnTo>
                    <a:pt x="402177" y="694949"/>
                  </a:lnTo>
                  <a:lnTo>
                    <a:pt x="400168" y="705459"/>
                  </a:lnTo>
                  <a:lnTo>
                    <a:pt x="395224" y="711751"/>
                  </a:lnTo>
                  <a:lnTo>
                    <a:pt x="387550" y="719876"/>
                  </a:lnTo>
                  <a:lnTo>
                    <a:pt x="387549" y="719876"/>
                  </a:lnTo>
                  <a:lnTo>
                    <a:pt x="384713" y="722876"/>
                  </a:lnTo>
                  <a:lnTo>
                    <a:pt x="372227" y="722590"/>
                  </a:lnTo>
                  <a:lnTo>
                    <a:pt x="337830" y="703115"/>
                  </a:lnTo>
                  <a:lnTo>
                    <a:pt x="334753" y="702298"/>
                  </a:lnTo>
                  <a:lnTo>
                    <a:pt x="331502" y="703082"/>
                  </a:lnTo>
                  <a:lnTo>
                    <a:pt x="326494" y="706643"/>
                  </a:lnTo>
                  <a:lnTo>
                    <a:pt x="324264" y="707603"/>
                  </a:lnTo>
                  <a:lnTo>
                    <a:pt x="317726" y="706894"/>
                  </a:lnTo>
                  <a:lnTo>
                    <a:pt x="311905" y="707431"/>
                  </a:lnTo>
                  <a:lnTo>
                    <a:pt x="306027" y="709774"/>
                  </a:lnTo>
                  <a:lnTo>
                    <a:pt x="301504" y="714557"/>
                  </a:lnTo>
                  <a:lnTo>
                    <a:pt x="293832" y="727332"/>
                  </a:lnTo>
                  <a:lnTo>
                    <a:pt x="289885" y="731386"/>
                  </a:lnTo>
                  <a:lnTo>
                    <a:pt x="285156" y="732061"/>
                  </a:lnTo>
                  <a:lnTo>
                    <a:pt x="265580" y="729102"/>
                  </a:lnTo>
                  <a:lnTo>
                    <a:pt x="238373" y="731937"/>
                  </a:lnTo>
                  <a:lnTo>
                    <a:pt x="223806" y="736696"/>
                  </a:lnTo>
                  <a:lnTo>
                    <a:pt x="213950" y="745664"/>
                  </a:lnTo>
                  <a:lnTo>
                    <a:pt x="211302" y="748101"/>
                  </a:lnTo>
                  <a:lnTo>
                    <a:pt x="210099" y="750974"/>
                  </a:lnTo>
                  <a:lnTo>
                    <a:pt x="209424" y="753889"/>
                  </a:lnTo>
                  <a:lnTo>
                    <a:pt x="208515" y="756487"/>
                  </a:lnTo>
                  <a:lnTo>
                    <a:pt x="208623" y="757667"/>
                  </a:lnTo>
                  <a:lnTo>
                    <a:pt x="209165" y="759572"/>
                  </a:lnTo>
                  <a:lnTo>
                    <a:pt x="209453" y="761812"/>
                  </a:lnTo>
                  <a:lnTo>
                    <a:pt x="208718" y="763932"/>
                  </a:lnTo>
                  <a:lnTo>
                    <a:pt x="207269" y="764769"/>
                  </a:lnTo>
                  <a:lnTo>
                    <a:pt x="203986" y="764741"/>
                  </a:lnTo>
                  <a:lnTo>
                    <a:pt x="202687" y="765544"/>
                  </a:lnTo>
                  <a:lnTo>
                    <a:pt x="198455" y="769564"/>
                  </a:lnTo>
                  <a:lnTo>
                    <a:pt x="187904" y="775879"/>
                  </a:lnTo>
                  <a:lnTo>
                    <a:pt x="184084" y="779883"/>
                  </a:lnTo>
                  <a:lnTo>
                    <a:pt x="173303" y="800832"/>
                  </a:lnTo>
                  <a:lnTo>
                    <a:pt x="169262" y="805313"/>
                  </a:lnTo>
                  <a:lnTo>
                    <a:pt x="165257" y="808285"/>
                  </a:lnTo>
                  <a:lnTo>
                    <a:pt x="162387" y="812824"/>
                  </a:lnTo>
                  <a:lnTo>
                    <a:pt x="161637" y="821920"/>
                  </a:lnTo>
                  <a:lnTo>
                    <a:pt x="154654" y="831380"/>
                  </a:lnTo>
                  <a:lnTo>
                    <a:pt x="152824" y="836808"/>
                  </a:lnTo>
                  <a:lnTo>
                    <a:pt x="151945" y="847000"/>
                  </a:lnTo>
                  <a:lnTo>
                    <a:pt x="153220" y="854063"/>
                  </a:lnTo>
                  <a:lnTo>
                    <a:pt x="155494" y="860124"/>
                  </a:lnTo>
                  <a:lnTo>
                    <a:pt x="155622" y="865206"/>
                  </a:lnTo>
                  <a:lnTo>
                    <a:pt x="150606" y="869058"/>
                  </a:lnTo>
                  <a:lnTo>
                    <a:pt x="144340" y="868417"/>
                  </a:lnTo>
                  <a:lnTo>
                    <a:pt x="140488" y="862719"/>
                  </a:lnTo>
                  <a:lnTo>
                    <a:pt x="135711" y="847081"/>
                  </a:lnTo>
                  <a:lnTo>
                    <a:pt x="135260" y="844135"/>
                  </a:lnTo>
                  <a:lnTo>
                    <a:pt x="134536" y="840815"/>
                  </a:lnTo>
                  <a:lnTo>
                    <a:pt x="132932" y="837129"/>
                  </a:lnTo>
                  <a:lnTo>
                    <a:pt x="131292" y="835011"/>
                  </a:lnTo>
                  <a:lnTo>
                    <a:pt x="124745" y="828696"/>
                  </a:lnTo>
                  <a:lnTo>
                    <a:pt x="123768" y="827389"/>
                  </a:lnTo>
                  <a:lnTo>
                    <a:pt x="123360" y="826129"/>
                  </a:lnTo>
                  <a:lnTo>
                    <a:pt x="123672" y="824969"/>
                  </a:lnTo>
                  <a:lnTo>
                    <a:pt x="124628" y="823850"/>
                  </a:lnTo>
                  <a:lnTo>
                    <a:pt x="125072" y="823427"/>
                  </a:lnTo>
                  <a:lnTo>
                    <a:pt x="125555" y="823090"/>
                  </a:lnTo>
                  <a:lnTo>
                    <a:pt x="126042" y="822899"/>
                  </a:lnTo>
                  <a:lnTo>
                    <a:pt x="126607" y="822798"/>
                  </a:lnTo>
                  <a:lnTo>
                    <a:pt x="128153" y="819537"/>
                  </a:lnTo>
                  <a:lnTo>
                    <a:pt x="128279" y="816904"/>
                  </a:lnTo>
                  <a:lnTo>
                    <a:pt x="127019" y="814864"/>
                  </a:lnTo>
                  <a:lnTo>
                    <a:pt x="124378" y="813479"/>
                  </a:lnTo>
                  <a:lnTo>
                    <a:pt x="113870" y="813469"/>
                  </a:lnTo>
                  <a:lnTo>
                    <a:pt x="108504" y="811940"/>
                  </a:lnTo>
                  <a:lnTo>
                    <a:pt x="104340" y="808432"/>
                  </a:lnTo>
                  <a:lnTo>
                    <a:pt x="102800" y="804005"/>
                  </a:lnTo>
                  <a:lnTo>
                    <a:pt x="102684" y="794192"/>
                  </a:lnTo>
                  <a:lnTo>
                    <a:pt x="100409" y="788954"/>
                  </a:lnTo>
                  <a:lnTo>
                    <a:pt x="93274" y="784125"/>
                  </a:lnTo>
                  <a:lnTo>
                    <a:pt x="75729" y="783229"/>
                  </a:lnTo>
                  <a:lnTo>
                    <a:pt x="75598" y="783009"/>
                  </a:lnTo>
                  <a:lnTo>
                    <a:pt x="72833" y="778356"/>
                  </a:lnTo>
                  <a:lnTo>
                    <a:pt x="62391" y="775557"/>
                  </a:lnTo>
                  <a:lnTo>
                    <a:pt x="57537" y="776240"/>
                  </a:lnTo>
                  <a:lnTo>
                    <a:pt x="55952" y="776215"/>
                  </a:lnTo>
                  <a:lnTo>
                    <a:pt x="54414" y="775821"/>
                  </a:lnTo>
                  <a:lnTo>
                    <a:pt x="53099" y="775228"/>
                  </a:lnTo>
                  <a:lnTo>
                    <a:pt x="37930" y="765489"/>
                  </a:lnTo>
                  <a:lnTo>
                    <a:pt x="34447" y="763996"/>
                  </a:lnTo>
                  <a:lnTo>
                    <a:pt x="33174" y="762664"/>
                  </a:lnTo>
                  <a:lnTo>
                    <a:pt x="31414" y="751467"/>
                  </a:lnTo>
                  <a:lnTo>
                    <a:pt x="31533" y="749040"/>
                  </a:lnTo>
                  <a:lnTo>
                    <a:pt x="31890" y="747200"/>
                  </a:lnTo>
                  <a:lnTo>
                    <a:pt x="32374" y="745979"/>
                  </a:lnTo>
                  <a:lnTo>
                    <a:pt x="31019" y="743390"/>
                  </a:lnTo>
                  <a:lnTo>
                    <a:pt x="23266" y="738496"/>
                  </a:lnTo>
                  <a:lnTo>
                    <a:pt x="19351" y="732250"/>
                  </a:lnTo>
                  <a:lnTo>
                    <a:pt x="18599" y="731395"/>
                  </a:lnTo>
                  <a:lnTo>
                    <a:pt x="17787" y="730378"/>
                  </a:lnTo>
                  <a:lnTo>
                    <a:pt x="17087" y="729268"/>
                  </a:lnTo>
                  <a:lnTo>
                    <a:pt x="15854" y="726987"/>
                  </a:lnTo>
                  <a:lnTo>
                    <a:pt x="12607" y="725693"/>
                  </a:lnTo>
                  <a:lnTo>
                    <a:pt x="3006" y="726892"/>
                  </a:lnTo>
                  <a:lnTo>
                    <a:pt x="32" y="722236"/>
                  </a:lnTo>
                  <a:lnTo>
                    <a:pt x="0" y="720596"/>
                  </a:lnTo>
                  <a:lnTo>
                    <a:pt x="812" y="718836"/>
                  </a:lnTo>
                  <a:lnTo>
                    <a:pt x="3084" y="716559"/>
                  </a:lnTo>
                  <a:lnTo>
                    <a:pt x="4715" y="715300"/>
                  </a:lnTo>
                  <a:lnTo>
                    <a:pt x="6278" y="714367"/>
                  </a:lnTo>
                  <a:lnTo>
                    <a:pt x="12110" y="712314"/>
                  </a:lnTo>
                  <a:lnTo>
                    <a:pt x="13276" y="711285"/>
                  </a:lnTo>
                  <a:lnTo>
                    <a:pt x="13808" y="709648"/>
                  </a:lnTo>
                  <a:lnTo>
                    <a:pt x="13807" y="706824"/>
                  </a:lnTo>
                  <a:lnTo>
                    <a:pt x="14163" y="704910"/>
                  </a:lnTo>
                  <a:lnTo>
                    <a:pt x="17038" y="701925"/>
                  </a:lnTo>
                  <a:lnTo>
                    <a:pt x="17840" y="699664"/>
                  </a:lnTo>
                  <a:lnTo>
                    <a:pt x="17568" y="694644"/>
                  </a:lnTo>
                  <a:lnTo>
                    <a:pt x="16843" y="692293"/>
                  </a:lnTo>
                  <a:lnTo>
                    <a:pt x="15790" y="690497"/>
                  </a:lnTo>
                  <a:lnTo>
                    <a:pt x="11266" y="687233"/>
                  </a:lnTo>
                  <a:lnTo>
                    <a:pt x="10287" y="686190"/>
                  </a:lnTo>
                  <a:lnTo>
                    <a:pt x="9639" y="684872"/>
                  </a:lnTo>
                  <a:lnTo>
                    <a:pt x="9594" y="682628"/>
                  </a:lnTo>
                  <a:lnTo>
                    <a:pt x="10213" y="679733"/>
                  </a:lnTo>
                  <a:lnTo>
                    <a:pt x="12422" y="674588"/>
                  </a:lnTo>
                  <a:lnTo>
                    <a:pt x="16200" y="669028"/>
                  </a:lnTo>
                  <a:lnTo>
                    <a:pt x="24631" y="662277"/>
                  </a:lnTo>
                  <a:lnTo>
                    <a:pt x="29433" y="656470"/>
                  </a:lnTo>
                  <a:lnTo>
                    <a:pt x="30078" y="654936"/>
                  </a:lnTo>
                  <a:lnTo>
                    <a:pt x="30948" y="653425"/>
                  </a:lnTo>
                  <a:lnTo>
                    <a:pt x="31269" y="652589"/>
                  </a:lnTo>
                  <a:lnTo>
                    <a:pt x="32088" y="651389"/>
                  </a:lnTo>
                  <a:lnTo>
                    <a:pt x="33706" y="650618"/>
                  </a:lnTo>
                  <a:lnTo>
                    <a:pt x="36288" y="650105"/>
                  </a:lnTo>
                  <a:lnTo>
                    <a:pt x="39686" y="650918"/>
                  </a:lnTo>
                  <a:lnTo>
                    <a:pt x="41504" y="651635"/>
                  </a:lnTo>
                  <a:lnTo>
                    <a:pt x="42422" y="652383"/>
                  </a:lnTo>
                  <a:lnTo>
                    <a:pt x="44947" y="656261"/>
                  </a:lnTo>
                  <a:lnTo>
                    <a:pt x="45451" y="656959"/>
                  </a:lnTo>
                  <a:lnTo>
                    <a:pt x="46275" y="657738"/>
                  </a:lnTo>
                  <a:lnTo>
                    <a:pt x="47421" y="658586"/>
                  </a:lnTo>
                  <a:lnTo>
                    <a:pt x="48786" y="659163"/>
                  </a:lnTo>
                  <a:lnTo>
                    <a:pt x="50314" y="659425"/>
                  </a:lnTo>
                  <a:lnTo>
                    <a:pt x="52119" y="659459"/>
                  </a:lnTo>
                  <a:lnTo>
                    <a:pt x="53749" y="659247"/>
                  </a:lnTo>
                  <a:lnTo>
                    <a:pt x="57393" y="655752"/>
                  </a:lnTo>
                  <a:lnTo>
                    <a:pt x="65222" y="642010"/>
                  </a:lnTo>
                  <a:lnTo>
                    <a:pt x="70939" y="640714"/>
                  </a:lnTo>
                  <a:lnTo>
                    <a:pt x="73776" y="641610"/>
                  </a:lnTo>
                  <a:lnTo>
                    <a:pt x="74754" y="642505"/>
                  </a:lnTo>
                  <a:lnTo>
                    <a:pt x="75843" y="643309"/>
                  </a:lnTo>
                  <a:lnTo>
                    <a:pt x="77266" y="643986"/>
                  </a:lnTo>
                  <a:lnTo>
                    <a:pt x="78791" y="644159"/>
                  </a:lnTo>
                  <a:lnTo>
                    <a:pt x="80699" y="643790"/>
                  </a:lnTo>
                  <a:lnTo>
                    <a:pt x="84933" y="641711"/>
                  </a:lnTo>
                  <a:lnTo>
                    <a:pt x="88534" y="640742"/>
                  </a:lnTo>
                  <a:lnTo>
                    <a:pt x="89971" y="639526"/>
                  </a:lnTo>
                  <a:lnTo>
                    <a:pt x="91330" y="637425"/>
                  </a:lnTo>
                  <a:lnTo>
                    <a:pt x="92841" y="632127"/>
                  </a:lnTo>
                  <a:lnTo>
                    <a:pt x="93658" y="628531"/>
                  </a:lnTo>
                  <a:lnTo>
                    <a:pt x="92829" y="617080"/>
                  </a:lnTo>
                  <a:lnTo>
                    <a:pt x="99218" y="608771"/>
                  </a:lnTo>
                  <a:lnTo>
                    <a:pt x="101224" y="605546"/>
                  </a:lnTo>
                  <a:lnTo>
                    <a:pt x="102761" y="603899"/>
                  </a:lnTo>
                  <a:lnTo>
                    <a:pt x="104451" y="603206"/>
                  </a:lnTo>
                  <a:lnTo>
                    <a:pt x="110743" y="602850"/>
                  </a:lnTo>
                  <a:lnTo>
                    <a:pt x="117692" y="604070"/>
                  </a:lnTo>
                  <a:lnTo>
                    <a:pt x="126695" y="603348"/>
                  </a:lnTo>
                  <a:lnTo>
                    <a:pt x="128861" y="602230"/>
                  </a:lnTo>
                  <a:lnTo>
                    <a:pt x="139888" y="593234"/>
                  </a:lnTo>
                  <a:lnTo>
                    <a:pt x="142570" y="590314"/>
                  </a:lnTo>
                  <a:lnTo>
                    <a:pt x="143948" y="588476"/>
                  </a:lnTo>
                  <a:lnTo>
                    <a:pt x="150982" y="575449"/>
                  </a:lnTo>
                  <a:lnTo>
                    <a:pt x="147517" y="574001"/>
                  </a:lnTo>
                  <a:lnTo>
                    <a:pt x="142681" y="574657"/>
                  </a:lnTo>
                  <a:lnTo>
                    <a:pt x="139306" y="574506"/>
                  </a:lnTo>
                  <a:lnTo>
                    <a:pt x="137778" y="574071"/>
                  </a:lnTo>
                  <a:lnTo>
                    <a:pt x="136468" y="573395"/>
                  </a:lnTo>
                  <a:lnTo>
                    <a:pt x="135324" y="572594"/>
                  </a:lnTo>
                  <a:lnTo>
                    <a:pt x="134157" y="570879"/>
                  </a:lnTo>
                  <a:lnTo>
                    <a:pt x="132751" y="568549"/>
                  </a:lnTo>
                  <a:lnTo>
                    <a:pt x="130889" y="563689"/>
                  </a:lnTo>
                  <a:lnTo>
                    <a:pt x="130193" y="560542"/>
                  </a:lnTo>
                  <a:lnTo>
                    <a:pt x="130770" y="556595"/>
                  </a:lnTo>
                  <a:lnTo>
                    <a:pt x="131561" y="554537"/>
                  </a:lnTo>
                  <a:lnTo>
                    <a:pt x="131849" y="552548"/>
                  </a:lnTo>
                  <a:lnTo>
                    <a:pt x="131184" y="550644"/>
                  </a:lnTo>
                  <a:lnTo>
                    <a:pt x="128940" y="548452"/>
                  </a:lnTo>
                  <a:lnTo>
                    <a:pt x="127187" y="547948"/>
                  </a:lnTo>
                  <a:lnTo>
                    <a:pt x="125729" y="548029"/>
                  </a:lnTo>
                  <a:lnTo>
                    <a:pt x="123780" y="548697"/>
                  </a:lnTo>
                  <a:lnTo>
                    <a:pt x="122473" y="548819"/>
                  </a:lnTo>
                  <a:lnTo>
                    <a:pt x="121122" y="548645"/>
                  </a:lnTo>
                  <a:lnTo>
                    <a:pt x="120679" y="546615"/>
                  </a:lnTo>
                  <a:lnTo>
                    <a:pt x="121109" y="543530"/>
                  </a:lnTo>
                  <a:lnTo>
                    <a:pt x="123716" y="536903"/>
                  </a:lnTo>
                  <a:lnTo>
                    <a:pt x="125793" y="534665"/>
                  </a:lnTo>
                  <a:lnTo>
                    <a:pt x="127451" y="533603"/>
                  </a:lnTo>
                  <a:lnTo>
                    <a:pt x="129642" y="533712"/>
                  </a:lnTo>
                  <a:lnTo>
                    <a:pt x="130812" y="533386"/>
                  </a:lnTo>
                  <a:lnTo>
                    <a:pt x="131642" y="532923"/>
                  </a:lnTo>
                  <a:lnTo>
                    <a:pt x="132192" y="532494"/>
                  </a:lnTo>
                  <a:lnTo>
                    <a:pt x="134469" y="529275"/>
                  </a:lnTo>
                  <a:lnTo>
                    <a:pt x="137195" y="526104"/>
                  </a:lnTo>
                  <a:lnTo>
                    <a:pt x="137833" y="524697"/>
                  </a:lnTo>
                  <a:lnTo>
                    <a:pt x="137627" y="523225"/>
                  </a:lnTo>
                  <a:lnTo>
                    <a:pt x="136458" y="521301"/>
                  </a:lnTo>
                  <a:lnTo>
                    <a:pt x="130455" y="518998"/>
                  </a:lnTo>
                  <a:lnTo>
                    <a:pt x="125904" y="514116"/>
                  </a:lnTo>
                  <a:lnTo>
                    <a:pt x="126209" y="508283"/>
                  </a:lnTo>
                  <a:lnTo>
                    <a:pt x="152300" y="499701"/>
                  </a:lnTo>
                  <a:lnTo>
                    <a:pt x="155277" y="497793"/>
                  </a:lnTo>
                  <a:lnTo>
                    <a:pt x="164108" y="489728"/>
                  </a:lnTo>
                  <a:lnTo>
                    <a:pt x="166362" y="488102"/>
                  </a:lnTo>
                  <a:lnTo>
                    <a:pt x="168807" y="487329"/>
                  </a:lnTo>
                  <a:lnTo>
                    <a:pt x="179308" y="486161"/>
                  </a:lnTo>
                  <a:lnTo>
                    <a:pt x="181904" y="486891"/>
                  </a:lnTo>
                  <a:lnTo>
                    <a:pt x="183268" y="487623"/>
                  </a:lnTo>
                  <a:lnTo>
                    <a:pt x="183416" y="488950"/>
                  </a:lnTo>
                  <a:lnTo>
                    <a:pt x="184499" y="488949"/>
                  </a:lnTo>
                  <a:lnTo>
                    <a:pt x="185832" y="488529"/>
                  </a:lnTo>
                  <a:lnTo>
                    <a:pt x="191952" y="478694"/>
                  </a:lnTo>
                  <a:lnTo>
                    <a:pt x="199209" y="469687"/>
                  </a:lnTo>
                  <a:lnTo>
                    <a:pt x="212669" y="461847"/>
                  </a:lnTo>
                  <a:lnTo>
                    <a:pt x="213650" y="460887"/>
                  </a:lnTo>
                  <a:lnTo>
                    <a:pt x="214407" y="459949"/>
                  </a:lnTo>
                  <a:lnTo>
                    <a:pt x="215052" y="455009"/>
                  </a:lnTo>
                  <a:lnTo>
                    <a:pt x="220488" y="457293"/>
                  </a:lnTo>
                  <a:lnTo>
                    <a:pt x="222233" y="457631"/>
                  </a:lnTo>
                  <a:lnTo>
                    <a:pt x="230052" y="456431"/>
                  </a:lnTo>
                  <a:lnTo>
                    <a:pt x="241748" y="457719"/>
                  </a:lnTo>
                  <a:lnTo>
                    <a:pt x="243306" y="457408"/>
                  </a:lnTo>
                  <a:lnTo>
                    <a:pt x="246071" y="456247"/>
                  </a:lnTo>
                  <a:lnTo>
                    <a:pt x="247472" y="456338"/>
                  </a:lnTo>
                  <a:lnTo>
                    <a:pt x="249002" y="456974"/>
                  </a:lnTo>
                  <a:lnTo>
                    <a:pt x="250646" y="459602"/>
                  </a:lnTo>
                  <a:lnTo>
                    <a:pt x="251511" y="460463"/>
                  </a:lnTo>
                  <a:lnTo>
                    <a:pt x="252406" y="460452"/>
                  </a:lnTo>
                  <a:lnTo>
                    <a:pt x="255170" y="457384"/>
                  </a:lnTo>
                  <a:lnTo>
                    <a:pt x="258313" y="451998"/>
                  </a:lnTo>
                  <a:lnTo>
                    <a:pt x="259118" y="450880"/>
                  </a:lnTo>
                  <a:lnTo>
                    <a:pt x="261193" y="449161"/>
                  </a:lnTo>
                  <a:lnTo>
                    <a:pt x="265018" y="447331"/>
                  </a:lnTo>
                  <a:lnTo>
                    <a:pt x="265111" y="444845"/>
                  </a:lnTo>
                  <a:lnTo>
                    <a:pt x="265000" y="443014"/>
                  </a:lnTo>
                  <a:lnTo>
                    <a:pt x="256894" y="426819"/>
                  </a:lnTo>
                  <a:lnTo>
                    <a:pt x="247893" y="413467"/>
                  </a:lnTo>
                  <a:lnTo>
                    <a:pt x="237481" y="407666"/>
                  </a:lnTo>
                  <a:lnTo>
                    <a:pt x="232403" y="405921"/>
                  </a:lnTo>
                  <a:lnTo>
                    <a:pt x="227246" y="403319"/>
                  </a:lnTo>
                  <a:lnTo>
                    <a:pt x="222310" y="398641"/>
                  </a:lnTo>
                  <a:lnTo>
                    <a:pt x="218305" y="389974"/>
                  </a:lnTo>
                  <a:lnTo>
                    <a:pt x="207961" y="373352"/>
                  </a:lnTo>
                  <a:lnTo>
                    <a:pt x="206784" y="371167"/>
                  </a:lnTo>
                  <a:lnTo>
                    <a:pt x="203522" y="354168"/>
                  </a:lnTo>
                  <a:lnTo>
                    <a:pt x="147498" y="338787"/>
                  </a:lnTo>
                  <a:lnTo>
                    <a:pt x="124434" y="341705"/>
                  </a:lnTo>
                  <a:lnTo>
                    <a:pt x="109311" y="339091"/>
                  </a:lnTo>
                  <a:lnTo>
                    <a:pt x="107720" y="337798"/>
                  </a:lnTo>
                  <a:lnTo>
                    <a:pt x="106445" y="335760"/>
                  </a:lnTo>
                  <a:lnTo>
                    <a:pt x="105330" y="331086"/>
                  </a:lnTo>
                  <a:lnTo>
                    <a:pt x="105439" y="328690"/>
                  </a:lnTo>
                  <a:lnTo>
                    <a:pt x="104880" y="326279"/>
                  </a:lnTo>
                  <a:lnTo>
                    <a:pt x="103329" y="324291"/>
                  </a:lnTo>
                  <a:lnTo>
                    <a:pt x="96722" y="318816"/>
                  </a:lnTo>
                  <a:lnTo>
                    <a:pt x="93168" y="312103"/>
                  </a:lnTo>
                  <a:lnTo>
                    <a:pt x="94467" y="296490"/>
                  </a:lnTo>
                  <a:lnTo>
                    <a:pt x="86695" y="294710"/>
                  </a:lnTo>
                  <a:lnTo>
                    <a:pt x="83327" y="293355"/>
                  </a:lnTo>
                  <a:lnTo>
                    <a:pt x="83058" y="288998"/>
                  </a:lnTo>
                  <a:lnTo>
                    <a:pt x="85160" y="286156"/>
                  </a:lnTo>
                  <a:lnTo>
                    <a:pt x="86660" y="283727"/>
                  </a:lnTo>
                  <a:lnTo>
                    <a:pt x="87238" y="282310"/>
                  </a:lnTo>
                  <a:lnTo>
                    <a:pt x="87702" y="280776"/>
                  </a:lnTo>
                  <a:lnTo>
                    <a:pt x="88056" y="279290"/>
                  </a:lnTo>
                  <a:lnTo>
                    <a:pt x="88237" y="277540"/>
                  </a:lnTo>
                  <a:lnTo>
                    <a:pt x="86625" y="260949"/>
                  </a:lnTo>
                  <a:lnTo>
                    <a:pt x="85157" y="255205"/>
                  </a:lnTo>
                  <a:lnTo>
                    <a:pt x="78060" y="246028"/>
                  </a:lnTo>
                  <a:lnTo>
                    <a:pt x="77287" y="234250"/>
                  </a:lnTo>
                  <a:lnTo>
                    <a:pt x="75968" y="229995"/>
                  </a:lnTo>
                  <a:lnTo>
                    <a:pt x="75273" y="228738"/>
                  </a:lnTo>
                  <a:lnTo>
                    <a:pt x="74803" y="227597"/>
                  </a:lnTo>
                  <a:lnTo>
                    <a:pt x="74561" y="226717"/>
                  </a:lnTo>
                  <a:lnTo>
                    <a:pt x="74347" y="225480"/>
                  </a:lnTo>
                  <a:lnTo>
                    <a:pt x="74200" y="223917"/>
                  </a:lnTo>
                  <a:lnTo>
                    <a:pt x="74579" y="221099"/>
                  </a:lnTo>
                  <a:lnTo>
                    <a:pt x="75681" y="217584"/>
                  </a:lnTo>
                  <a:lnTo>
                    <a:pt x="78806" y="211303"/>
                  </a:lnTo>
                  <a:lnTo>
                    <a:pt x="81021" y="208857"/>
                  </a:lnTo>
                  <a:lnTo>
                    <a:pt x="83043" y="207599"/>
                  </a:lnTo>
                  <a:lnTo>
                    <a:pt x="88242" y="207180"/>
                  </a:lnTo>
                  <a:lnTo>
                    <a:pt x="89505" y="206677"/>
                  </a:lnTo>
                  <a:lnTo>
                    <a:pt x="90649" y="205822"/>
                  </a:lnTo>
                  <a:lnTo>
                    <a:pt x="91396" y="204622"/>
                  </a:lnTo>
                  <a:lnTo>
                    <a:pt x="91914" y="203102"/>
                  </a:lnTo>
                  <a:lnTo>
                    <a:pt x="92363" y="200994"/>
                  </a:lnTo>
                  <a:lnTo>
                    <a:pt x="92787" y="197878"/>
                  </a:lnTo>
                  <a:lnTo>
                    <a:pt x="92802" y="193873"/>
                  </a:lnTo>
                  <a:lnTo>
                    <a:pt x="92143" y="189424"/>
                  </a:lnTo>
                  <a:lnTo>
                    <a:pt x="89672" y="183348"/>
                  </a:lnTo>
                  <a:lnTo>
                    <a:pt x="88107" y="180400"/>
                  </a:lnTo>
                  <a:lnTo>
                    <a:pt x="87042" y="177468"/>
                  </a:lnTo>
                  <a:lnTo>
                    <a:pt x="86559" y="175795"/>
                  </a:lnTo>
                  <a:lnTo>
                    <a:pt x="86673" y="166539"/>
                  </a:lnTo>
                  <a:lnTo>
                    <a:pt x="85149" y="153553"/>
                  </a:lnTo>
                  <a:lnTo>
                    <a:pt x="83284" y="149487"/>
                  </a:lnTo>
                  <a:lnTo>
                    <a:pt x="82428" y="148369"/>
                  </a:lnTo>
                  <a:lnTo>
                    <a:pt x="81845" y="147112"/>
                  </a:lnTo>
                  <a:lnTo>
                    <a:pt x="81586" y="145492"/>
                  </a:lnTo>
                  <a:lnTo>
                    <a:pt x="81428" y="138770"/>
                  </a:lnTo>
                  <a:lnTo>
                    <a:pt x="80948" y="137141"/>
                  </a:lnTo>
                  <a:lnTo>
                    <a:pt x="80687" y="135462"/>
                  </a:lnTo>
                  <a:lnTo>
                    <a:pt x="80925" y="133800"/>
                  </a:lnTo>
                  <a:lnTo>
                    <a:pt x="82593" y="131899"/>
                  </a:lnTo>
                  <a:lnTo>
                    <a:pt x="86558" y="128967"/>
                  </a:lnTo>
                  <a:lnTo>
                    <a:pt x="87417" y="127912"/>
                  </a:lnTo>
                  <a:lnTo>
                    <a:pt x="89425" y="124052"/>
                  </a:lnTo>
                  <a:lnTo>
                    <a:pt x="90284" y="122995"/>
                  </a:lnTo>
                  <a:lnTo>
                    <a:pt x="91423" y="122112"/>
                  </a:lnTo>
                  <a:lnTo>
                    <a:pt x="92640" y="121433"/>
                  </a:lnTo>
                  <a:lnTo>
                    <a:pt x="94134" y="114612"/>
                  </a:lnTo>
                  <a:lnTo>
                    <a:pt x="93493" y="87888"/>
                  </a:lnTo>
                  <a:lnTo>
                    <a:pt x="102840" y="79782"/>
                  </a:lnTo>
                  <a:lnTo>
                    <a:pt x="103750" y="78651"/>
                  </a:lnTo>
                  <a:lnTo>
                    <a:pt x="104273" y="77458"/>
                  </a:lnTo>
                  <a:lnTo>
                    <a:pt x="104786" y="75907"/>
                  </a:lnTo>
                  <a:lnTo>
                    <a:pt x="105375" y="72935"/>
                  </a:lnTo>
                  <a:lnTo>
                    <a:pt x="105702" y="70533"/>
                  </a:lnTo>
                  <a:lnTo>
                    <a:pt x="106223" y="69279"/>
                  </a:lnTo>
                  <a:lnTo>
                    <a:pt x="107250" y="68442"/>
                  </a:lnTo>
                  <a:lnTo>
                    <a:pt x="109805" y="69221"/>
                  </a:lnTo>
                  <a:lnTo>
                    <a:pt x="113290" y="71145"/>
                  </a:lnTo>
                  <a:lnTo>
                    <a:pt x="118744" y="73197"/>
                  </a:lnTo>
                  <a:lnTo>
                    <a:pt x="129576" y="74138"/>
                  </a:lnTo>
                  <a:lnTo>
                    <a:pt x="132482" y="73473"/>
                  </a:lnTo>
                  <a:lnTo>
                    <a:pt x="150178" y="64147"/>
                  </a:lnTo>
                  <a:lnTo>
                    <a:pt x="176474" y="60755"/>
                  </a:lnTo>
                  <a:lnTo>
                    <a:pt x="177938" y="59858"/>
                  </a:lnTo>
                  <a:lnTo>
                    <a:pt x="178969" y="57243"/>
                  </a:lnTo>
                  <a:lnTo>
                    <a:pt x="179462" y="55115"/>
                  </a:lnTo>
                  <a:lnTo>
                    <a:pt x="180591" y="44056"/>
                  </a:lnTo>
                  <a:lnTo>
                    <a:pt x="183748" y="42640"/>
                  </a:lnTo>
                  <a:lnTo>
                    <a:pt x="186160" y="42249"/>
                  </a:lnTo>
                  <a:lnTo>
                    <a:pt x="212164" y="42997"/>
                  </a:lnTo>
                  <a:lnTo>
                    <a:pt x="216772" y="46176"/>
                  </a:lnTo>
                  <a:lnTo>
                    <a:pt x="250796" y="39175"/>
                  </a:lnTo>
                  <a:lnTo>
                    <a:pt x="252427" y="39689"/>
                  </a:lnTo>
                  <a:lnTo>
                    <a:pt x="253397" y="40812"/>
                  </a:lnTo>
                  <a:lnTo>
                    <a:pt x="254098" y="42107"/>
                  </a:lnTo>
                  <a:lnTo>
                    <a:pt x="255706" y="42458"/>
                  </a:lnTo>
                  <a:lnTo>
                    <a:pt x="258221" y="41819"/>
                  </a:lnTo>
                  <a:lnTo>
                    <a:pt x="262850" y="38279"/>
                  </a:lnTo>
                  <a:lnTo>
                    <a:pt x="265399" y="35185"/>
                  </a:lnTo>
                  <a:lnTo>
                    <a:pt x="267926" y="29579"/>
                  </a:lnTo>
                  <a:lnTo>
                    <a:pt x="271333" y="23412"/>
                  </a:lnTo>
                  <a:lnTo>
                    <a:pt x="276464" y="20237"/>
                  </a:lnTo>
                  <a:lnTo>
                    <a:pt x="289611" y="21659"/>
                  </a:lnTo>
                  <a:lnTo>
                    <a:pt x="300170" y="25893"/>
                  </a:lnTo>
                  <a:lnTo>
                    <a:pt x="306886" y="22438"/>
                  </a:lnTo>
                  <a:lnTo>
                    <a:pt x="324926" y="6326"/>
                  </a:lnTo>
                  <a:lnTo>
                    <a:pt x="327934" y="1347"/>
                  </a:lnTo>
                  <a:lnTo>
                    <a:pt x="338177" y="0"/>
                  </a:lnTo>
                  <a:lnTo>
                    <a:pt x="342343" y="8261"/>
                  </a:lnTo>
                  <a:lnTo>
                    <a:pt x="346957" y="11254"/>
                  </a:lnTo>
                  <a:lnTo>
                    <a:pt x="352377" y="13096"/>
                  </a:lnTo>
                  <a:lnTo>
                    <a:pt x="356690" y="13674"/>
                  </a:lnTo>
                  <a:lnTo>
                    <a:pt x="364728" y="17466"/>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24" name="ee4p_BB_1_62635">
              <a:extLst>
                <a:ext uri="{FF2B5EF4-FFF2-40B4-BE49-F238E27FC236}">
                  <a16:creationId xmlns:a16="http://schemas.microsoft.com/office/drawing/2014/main" id="{5D227EAD-5BA6-4277-B9A8-74BF7E8D1952}"/>
                </a:ext>
              </a:extLst>
            </p:cNvPr>
            <p:cNvSpPr>
              <a:spLocks noChangeAspect="1"/>
            </p:cNvSpPr>
            <p:nvPr>
              <p:custDataLst>
                <p:tags r:id="rId16"/>
              </p:custDataLst>
            </p:nvPr>
          </p:nvSpPr>
          <p:spPr>
            <a:xfrm>
              <a:off x="3058005" y="1627345"/>
              <a:ext cx="1313225" cy="1219010"/>
            </a:xfrm>
            <a:custGeom>
              <a:avLst/>
              <a:gdLst/>
              <a:ahLst/>
              <a:cxnLst/>
              <a:rect l="l" t="t" r="r" b="b"/>
              <a:pathLst>
                <a:path w="1241368" h="1254803">
                  <a:moveTo>
                    <a:pt x="765692" y="507527"/>
                  </a:moveTo>
                  <a:lnTo>
                    <a:pt x="763871" y="507736"/>
                  </a:lnTo>
                  <a:lnTo>
                    <a:pt x="756082" y="515851"/>
                  </a:lnTo>
                  <a:lnTo>
                    <a:pt x="755226" y="517277"/>
                  </a:lnTo>
                  <a:lnTo>
                    <a:pt x="754489" y="518965"/>
                  </a:lnTo>
                  <a:lnTo>
                    <a:pt x="753963" y="520582"/>
                  </a:lnTo>
                  <a:lnTo>
                    <a:pt x="752474" y="521012"/>
                  </a:lnTo>
                  <a:lnTo>
                    <a:pt x="751507" y="521052"/>
                  </a:lnTo>
                  <a:lnTo>
                    <a:pt x="744640" y="516882"/>
                  </a:lnTo>
                  <a:lnTo>
                    <a:pt x="736855" y="523971"/>
                  </a:lnTo>
                  <a:lnTo>
                    <a:pt x="735114" y="527502"/>
                  </a:lnTo>
                  <a:lnTo>
                    <a:pt x="734743" y="528967"/>
                  </a:lnTo>
                  <a:lnTo>
                    <a:pt x="733984" y="530166"/>
                  </a:lnTo>
                  <a:lnTo>
                    <a:pt x="732079" y="531026"/>
                  </a:lnTo>
                  <a:lnTo>
                    <a:pt x="728649" y="531902"/>
                  </a:lnTo>
                  <a:lnTo>
                    <a:pt x="715546" y="531506"/>
                  </a:lnTo>
                  <a:lnTo>
                    <a:pt x="709780" y="529189"/>
                  </a:lnTo>
                  <a:lnTo>
                    <a:pt x="708617" y="528379"/>
                  </a:lnTo>
                  <a:lnTo>
                    <a:pt x="707714" y="527318"/>
                  </a:lnTo>
                  <a:lnTo>
                    <a:pt x="707179" y="526068"/>
                  </a:lnTo>
                  <a:lnTo>
                    <a:pt x="707186" y="520774"/>
                  </a:lnTo>
                  <a:lnTo>
                    <a:pt x="706750" y="519297"/>
                  </a:lnTo>
                  <a:lnTo>
                    <a:pt x="705635" y="516959"/>
                  </a:lnTo>
                  <a:lnTo>
                    <a:pt x="705807" y="515858"/>
                  </a:lnTo>
                  <a:lnTo>
                    <a:pt x="706309" y="514937"/>
                  </a:lnTo>
                  <a:lnTo>
                    <a:pt x="706599" y="514126"/>
                  </a:lnTo>
                  <a:lnTo>
                    <a:pt x="705723" y="513733"/>
                  </a:lnTo>
                  <a:lnTo>
                    <a:pt x="701850" y="513779"/>
                  </a:lnTo>
                  <a:lnTo>
                    <a:pt x="700745" y="514429"/>
                  </a:lnTo>
                  <a:lnTo>
                    <a:pt x="699610" y="515672"/>
                  </a:lnTo>
                  <a:lnTo>
                    <a:pt x="698875" y="518880"/>
                  </a:lnTo>
                  <a:lnTo>
                    <a:pt x="697846" y="521494"/>
                  </a:lnTo>
                  <a:lnTo>
                    <a:pt x="696501" y="524267"/>
                  </a:lnTo>
                  <a:lnTo>
                    <a:pt x="692820" y="527898"/>
                  </a:lnTo>
                  <a:lnTo>
                    <a:pt x="689808" y="529833"/>
                  </a:lnTo>
                  <a:lnTo>
                    <a:pt x="679757" y="531726"/>
                  </a:lnTo>
                  <a:lnTo>
                    <a:pt x="678817" y="532487"/>
                  </a:lnTo>
                  <a:lnTo>
                    <a:pt x="675896" y="541975"/>
                  </a:lnTo>
                  <a:lnTo>
                    <a:pt x="675527" y="543616"/>
                  </a:lnTo>
                  <a:lnTo>
                    <a:pt x="675323" y="545309"/>
                  </a:lnTo>
                  <a:lnTo>
                    <a:pt x="675387" y="546992"/>
                  </a:lnTo>
                  <a:lnTo>
                    <a:pt x="675818" y="548395"/>
                  </a:lnTo>
                  <a:lnTo>
                    <a:pt x="676404" y="549615"/>
                  </a:lnTo>
                  <a:lnTo>
                    <a:pt x="677550" y="551405"/>
                  </a:lnTo>
                  <a:lnTo>
                    <a:pt x="677961" y="552291"/>
                  </a:lnTo>
                  <a:lnTo>
                    <a:pt x="678274" y="553419"/>
                  </a:lnTo>
                  <a:lnTo>
                    <a:pt x="678318" y="554570"/>
                  </a:lnTo>
                  <a:lnTo>
                    <a:pt x="675104" y="555076"/>
                  </a:lnTo>
                  <a:lnTo>
                    <a:pt x="660037" y="549106"/>
                  </a:lnTo>
                  <a:lnTo>
                    <a:pt x="657409" y="547992"/>
                  </a:lnTo>
                  <a:lnTo>
                    <a:pt x="656510" y="548454"/>
                  </a:lnTo>
                  <a:lnTo>
                    <a:pt x="655685" y="549416"/>
                  </a:lnTo>
                  <a:lnTo>
                    <a:pt x="654609" y="552356"/>
                  </a:lnTo>
                  <a:lnTo>
                    <a:pt x="653941" y="553725"/>
                  </a:lnTo>
                  <a:lnTo>
                    <a:pt x="653528" y="555175"/>
                  </a:lnTo>
                  <a:lnTo>
                    <a:pt x="653374" y="556807"/>
                  </a:lnTo>
                  <a:lnTo>
                    <a:pt x="654361" y="559166"/>
                  </a:lnTo>
                  <a:lnTo>
                    <a:pt x="654814" y="562166"/>
                  </a:lnTo>
                  <a:lnTo>
                    <a:pt x="654795" y="567417"/>
                  </a:lnTo>
                  <a:lnTo>
                    <a:pt x="653545" y="575819"/>
                  </a:lnTo>
                  <a:lnTo>
                    <a:pt x="653308" y="591649"/>
                  </a:lnTo>
                  <a:lnTo>
                    <a:pt x="659142" y="601355"/>
                  </a:lnTo>
                  <a:lnTo>
                    <a:pt x="659148" y="602938"/>
                  </a:lnTo>
                  <a:lnTo>
                    <a:pt x="659323" y="604735"/>
                  </a:lnTo>
                  <a:lnTo>
                    <a:pt x="650279" y="616190"/>
                  </a:lnTo>
                  <a:lnTo>
                    <a:pt x="649234" y="617146"/>
                  </a:lnTo>
                  <a:lnTo>
                    <a:pt x="646854" y="618547"/>
                  </a:lnTo>
                  <a:lnTo>
                    <a:pt x="645866" y="619575"/>
                  </a:lnTo>
                  <a:lnTo>
                    <a:pt x="645156" y="620843"/>
                  </a:lnTo>
                  <a:lnTo>
                    <a:pt x="644673" y="622400"/>
                  </a:lnTo>
                  <a:lnTo>
                    <a:pt x="643992" y="625913"/>
                  </a:lnTo>
                  <a:lnTo>
                    <a:pt x="643642" y="629609"/>
                  </a:lnTo>
                  <a:lnTo>
                    <a:pt x="643709" y="631425"/>
                  </a:lnTo>
                  <a:lnTo>
                    <a:pt x="644311" y="634567"/>
                  </a:lnTo>
                  <a:lnTo>
                    <a:pt x="644796" y="635983"/>
                  </a:lnTo>
                  <a:lnTo>
                    <a:pt x="646701" y="639271"/>
                  </a:lnTo>
                  <a:lnTo>
                    <a:pt x="646669" y="639864"/>
                  </a:lnTo>
                  <a:lnTo>
                    <a:pt x="645203" y="641160"/>
                  </a:lnTo>
                  <a:lnTo>
                    <a:pt x="644322" y="642196"/>
                  </a:lnTo>
                  <a:lnTo>
                    <a:pt x="643554" y="643379"/>
                  </a:lnTo>
                  <a:lnTo>
                    <a:pt x="643007" y="644685"/>
                  </a:lnTo>
                  <a:lnTo>
                    <a:pt x="642895" y="646049"/>
                  </a:lnTo>
                  <a:lnTo>
                    <a:pt x="642982" y="646948"/>
                  </a:lnTo>
                  <a:lnTo>
                    <a:pt x="642581" y="647820"/>
                  </a:lnTo>
                  <a:lnTo>
                    <a:pt x="642224" y="648395"/>
                  </a:lnTo>
                  <a:lnTo>
                    <a:pt x="639077" y="652591"/>
                  </a:lnTo>
                  <a:lnTo>
                    <a:pt x="638578" y="653734"/>
                  </a:lnTo>
                  <a:lnTo>
                    <a:pt x="638448" y="654597"/>
                  </a:lnTo>
                  <a:lnTo>
                    <a:pt x="638523" y="655183"/>
                  </a:lnTo>
                  <a:lnTo>
                    <a:pt x="638642" y="655476"/>
                  </a:lnTo>
                  <a:lnTo>
                    <a:pt x="638867" y="655719"/>
                  </a:lnTo>
                  <a:lnTo>
                    <a:pt x="639650" y="656415"/>
                  </a:lnTo>
                  <a:lnTo>
                    <a:pt x="645764" y="660777"/>
                  </a:lnTo>
                  <a:lnTo>
                    <a:pt x="647913" y="661823"/>
                  </a:lnTo>
                  <a:lnTo>
                    <a:pt x="649229" y="662277"/>
                  </a:lnTo>
                  <a:lnTo>
                    <a:pt x="661447" y="664280"/>
                  </a:lnTo>
                  <a:lnTo>
                    <a:pt x="662415" y="664095"/>
                  </a:lnTo>
                  <a:lnTo>
                    <a:pt x="663798" y="663454"/>
                  </a:lnTo>
                  <a:lnTo>
                    <a:pt x="664860" y="661461"/>
                  </a:lnTo>
                  <a:lnTo>
                    <a:pt x="665841" y="660212"/>
                  </a:lnTo>
                  <a:lnTo>
                    <a:pt x="666890" y="659315"/>
                  </a:lnTo>
                  <a:lnTo>
                    <a:pt x="681079" y="651978"/>
                  </a:lnTo>
                  <a:lnTo>
                    <a:pt x="683023" y="651875"/>
                  </a:lnTo>
                  <a:lnTo>
                    <a:pt x="685535" y="652459"/>
                  </a:lnTo>
                  <a:lnTo>
                    <a:pt x="690127" y="655065"/>
                  </a:lnTo>
                  <a:lnTo>
                    <a:pt x="693231" y="658376"/>
                  </a:lnTo>
                  <a:lnTo>
                    <a:pt x="694644" y="658501"/>
                  </a:lnTo>
                  <a:lnTo>
                    <a:pt x="696734" y="657990"/>
                  </a:lnTo>
                  <a:lnTo>
                    <a:pt x="706173" y="653897"/>
                  </a:lnTo>
                  <a:lnTo>
                    <a:pt x="708017" y="652629"/>
                  </a:lnTo>
                  <a:lnTo>
                    <a:pt x="708433" y="652198"/>
                  </a:lnTo>
                  <a:lnTo>
                    <a:pt x="709075" y="652024"/>
                  </a:lnTo>
                  <a:lnTo>
                    <a:pt x="709694" y="652623"/>
                  </a:lnTo>
                  <a:lnTo>
                    <a:pt x="710913" y="654704"/>
                  </a:lnTo>
                  <a:lnTo>
                    <a:pt x="713039" y="659206"/>
                  </a:lnTo>
                  <a:lnTo>
                    <a:pt x="714597" y="659824"/>
                  </a:lnTo>
                  <a:lnTo>
                    <a:pt x="715836" y="660116"/>
                  </a:lnTo>
                  <a:lnTo>
                    <a:pt x="724053" y="656671"/>
                  </a:lnTo>
                  <a:lnTo>
                    <a:pt x="727208" y="655719"/>
                  </a:lnTo>
                  <a:lnTo>
                    <a:pt x="728486" y="656526"/>
                  </a:lnTo>
                  <a:lnTo>
                    <a:pt x="730414" y="658726"/>
                  </a:lnTo>
                  <a:lnTo>
                    <a:pt x="734365" y="662265"/>
                  </a:lnTo>
                  <a:lnTo>
                    <a:pt x="736592" y="665578"/>
                  </a:lnTo>
                  <a:lnTo>
                    <a:pt x="738138" y="667202"/>
                  </a:lnTo>
                  <a:lnTo>
                    <a:pt x="744642" y="670001"/>
                  </a:lnTo>
                  <a:lnTo>
                    <a:pt x="755675" y="669627"/>
                  </a:lnTo>
                  <a:lnTo>
                    <a:pt x="756159" y="665585"/>
                  </a:lnTo>
                  <a:lnTo>
                    <a:pt x="756098" y="664107"/>
                  </a:lnTo>
                  <a:lnTo>
                    <a:pt x="755811" y="662405"/>
                  </a:lnTo>
                  <a:lnTo>
                    <a:pt x="754933" y="659482"/>
                  </a:lnTo>
                  <a:lnTo>
                    <a:pt x="754652" y="657925"/>
                  </a:lnTo>
                  <a:lnTo>
                    <a:pt x="754549" y="656303"/>
                  </a:lnTo>
                  <a:lnTo>
                    <a:pt x="754805" y="654635"/>
                  </a:lnTo>
                  <a:lnTo>
                    <a:pt x="755512" y="653394"/>
                  </a:lnTo>
                  <a:lnTo>
                    <a:pt x="756500" y="652422"/>
                  </a:lnTo>
                  <a:lnTo>
                    <a:pt x="757714" y="651677"/>
                  </a:lnTo>
                  <a:lnTo>
                    <a:pt x="762978" y="649404"/>
                  </a:lnTo>
                  <a:lnTo>
                    <a:pt x="766145" y="648787"/>
                  </a:lnTo>
                  <a:lnTo>
                    <a:pt x="767894" y="649201"/>
                  </a:lnTo>
                  <a:lnTo>
                    <a:pt x="769676" y="650386"/>
                  </a:lnTo>
                  <a:lnTo>
                    <a:pt x="771660" y="653839"/>
                  </a:lnTo>
                  <a:lnTo>
                    <a:pt x="772618" y="656018"/>
                  </a:lnTo>
                  <a:lnTo>
                    <a:pt x="773991" y="657779"/>
                  </a:lnTo>
                  <a:lnTo>
                    <a:pt x="775728" y="658742"/>
                  </a:lnTo>
                  <a:lnTo>
                    <a:pt x="779420" y="659003"/>
                  </a:lnTo>
                  <a:lnTo>
                    <a:pt x="782280" y="658766"/>
                  </a:lnTo>
                  <a:lnTo>
                    <a:pt x="783291" y="658352"/>
                  </a:lnTo>
                  <a:lnTo>
                    <a:pt x="784345" y="657672"/>
                  </a:lnTo>
                  <a:lnTo>
                    <a:pt x="785275" y="656627"/>
                  </a:lnTo>
                  <a:lnTo>
                    <a:pt x="786091" y="655439"/>
                  </a:lnTo>
                  <a:lnTo>
                    <a:pt x="787899" y="654682"/>
                  </a:lnTo>
                  <a:lnTo>
                    <a:pt x="790816" y="654530"/>
                  </a:lnTo>
                  <a:lnTo>
                    <a:pt x="804193" y="659257"/>
                  </a:lnTo>
                  <a:lnTo>
                    <a:pt x="810954" y="662842"/>
                  </a:lnTo>
                  <a:lnTo>
                    <a:pt x="819857" y="665386"/>
                  </a:lnTo>
                  <a:lnTo>
                    <a:pt x="821648" y="665487"/>
                  </a:lnTo>
                  <a:lnTo>
                    <a:pt x="825626" y="664781"/>
                  </a:lnTo>
                  <a:lnTo>
                    <a:pt x="827743" y="666139"/>
                  </a:lnTo>
                  <a:lnTo>
                    <a:pt x="829622" y="669429"/>
                  </a:lnTo>
                  <a:lnTo>
                    <a:pt x="831358" y="678080"/>
                  </a:lnTo>
                  <a:lnTo>
                    <a:pt x="832179" y="685633"/>
                  </a:lnTo>
                  <a:lnTo>
                    <a:pt x="832247" y="687168"/>
                  </a:lnTo>
                  <a:lnTo>
                    <a:pt x="832603" y="687877"/>
                  </a:lnTo>
                  <a:lnTo>
                    <a:pt x="832966" y="688719"/>
                  </a:lnTo>
                  <a:lnTo>
                    <a:pt x="836277" y="688397"/>
                  </a:lnTo>
                  <a:lnTo>
                    <a:pt x="840382" y="678306"/>
                  </a:lnTo>
                  <a:lnTo>
                    <a:pt x="841779" y="676837"/>
                  </a:lnTo>
                  <a:lnTo>
                    <a:pt x="842518" y="676377"/>
                  </a:lnTo>
                  <a:lnTo>
                    <a:pt x="850347" y="673336"/>
                  </a:lnTo>
                  <a:lnTo>
                    <a:pt x="850982" y="672983"/>
                  </a:lnTo>
                  <a:lnTo>
                    <a:pt x="851661" y="672419"/>
                  </a:lnTo>
                  <a:lnTo>
                    <a:pt x="852123" y="671853"/>
                  </a:lnTo>
                  <a:lnTo>
                    <a:pt x="852794" y="670713"/>
                  </a:lnTo>
                  <a:lnTo>
                    <a:pt x="853383" y="669355"/>
                  </a:lnTo>
                  <a:lnTo>
                    <a:pt x="853754" y="667178"/>
                  </a:lnTo>
                  <a:lnTo>
                    <a:pt x="853695" y="664252"/>
                  </a:lnTo>
                  <a:lnTo>
                    <a:pt x="852639" y="659254"/>
                  </a:lnTo>
                  <a:lnTo>
                    <a:pt x="852487" y="655874"/>
                  </a:lnTo>
                  <a:lnTo>
                    <a:pt x="853737" y="651972"/>
                  </a:lnTo>
                  <a:lnTo>
                    <a:pt x="854948" y="650024"/>
                  </a:lnTo>
                  <a:lnTo>
                    <a:pt x="856181" y="648549"/>
                  </a:lnTo>
                  <a:lnTo>
                    <a:pt x="862315" y="642977"/>
                  </a:lnTo>
                  <a:lnTo>
                    <a:pt x="863045" y="641156"/>
                  </a:lnTo>
                  <a:lnTo>
                    <a:pt x="863592" y="638912"/>
                  </a:lnTo>
                  <a:lnTo>
                    <a:pt x="863261" y="635212"/>
                  </a:lnTo>
                  <a:lnTo>
                    <a:pt x="863340" y="633389"/>
                  </a:lnTo>
                  <a:lnTo>
                    <a:pt x="863690" y="631554"/>
                  </a:lnTo>
                  <a:lnTo>
                    <a:pt x="864771" y="630352"/>
                  </a:lnTo>
                  <a:lnTo>
                    <a:pt x="866951" y="628329"/>
                  </a:lnTo>
                  <a:lnTo>
                    <a:pt x="867384" y="627156"/>
                  </a:lnTo>
                  <a:lnTo>
                    <a:pt x="867295" y="625208"/>
                  </a:lnTo>
                  <a:lnTo>
                    <a:pt x="864222" y="621870"/>
                  </a:lnTo>
                  <a:lnTo>
                    <a:pt x="861920" y="620006"/>
                  </a:lnTo>
                  <a:lnTo>
                    <a:pt x="847751" y="614340"/>
                  </a:lnTo>
                  <a:lnTo>
                    <a:pt x="840847" y="606214"/>
                  </a:lnTo>
                  <a:lnTo>
                    <a:pt x="836209" y="603993"/>
                  </a:lnTo>
                  <a:lnTo>
                    <a:pt x="822993" y="606141"/>
                  </a:lnTo>
                  <a:lnTo>
                    <a:pt x="821877" y="604119"/>
                  </a:lnTo>
                  <a:lnTo>
                    <a:pt x="822284" y="599841"/>
                  </a:lnTo>
                  <a:lnTo>
                    <a:pt x="829577" y="580321"/>
                  </a:lnTo>
                  <a:lnTo>
                    <a:pt x="829060" y="575967"/>
                  </a:lnTo>
                  <a:lnTo>
                    <a:pt x="821687" y="575224"/>
                  </a:lnTo>
                  <a:lnTo>
                    <a:pt x="816413" y="573101"/>
                  </a:lnTo>
                  <a:lnTo>
                    <a:pt x="813319" y="570217"/>
                  </a:lnTo>
                  <a:lnTo>
                    <a:pt x="809029" y="568760"/>
                  </a:lnTo>
                  <a:lnTo>
                    <a:pt x="801188" y="563358"/>
                  </a:lnTo>
                  <a:lnTo>
                    <a:pt x="777209" y="537604"/>
                  </a:lnTo>
                  <a:lnTo>
                    <a:pt x="776171" y="535990"/>
                  </a:lnTo>
                  <a:lnTo>
                    <a:pt x="775990" y="535524"/>
                  </a:lnTo>
                  <a:lnTo>
                    <a:pt x="775587" y="532377"/>
                  </a:lnTo>
                  <a:lnTo>
                    <a:pt x="775469" y="529600"/>
                  </a:lnTo>
                  <a:lnTo>
                    <a:pt x="775884" y="526654"/>
                  </a:lnTo>
                  <a:lnTo>
                    <a:pt x="776254" y="521402"/>
                  </a:lnTo>
                  <a:lnTo>
                    <a:pt x="776144" y="520077"/>
                  </a:lnTo>
                  <a:lnTo>
                    <a:pt x="775704" y="518587"/>
                  </a:lnTo>
                  <a:lnTo>
                    <a:pt x="775124" y="517604"/>
                  </a:lnTo>
                  <a:lnTo>
                    <a:pt x="769303" y="512760"/>
                  </a:lnTo>
                  <a:lnTo>
                    <a:pt x="767783" y="510753"/>
                  </a:lnTo>
                  <a:lnTo>
                    <a:pt x="766760" y="508592"/>
                  </a:lnTo>
                  <a:close/>
                  <a:moveTo>
                    <a:pt x="848664" y="0"/>
                  </a:moveTo>
                  <a:lnTo>
                    <a:pt x="854515" y="622"/>
                  </a:lnTo>
                  <a:lnTo>
                    <a:pt x="863594" y="13561"/>
                  </a:lnTo>
                  <a:lnTo>
                    <a:pt x="879743" y="19038"/>
                  </a:lnTo>
                  <a:lnTo>
                    <a:pt x="880867" y="31454"/>
                  </a:lnTo>
                  <a:lnTo>
                    <a:pt x="891567" y="49001"/>
                  </a:lnTo>
                  <a:lnTo>
                    <a:pt x="893745" y="56674"/>
                  </a:lnTo>
                  <a:lnTo>
                    <a:pt x="899427" y="64419"/>
                  </a:lnTo>
                  <a:lnTo>
                    <a:pt x="923165" y="61491"/>
                  </a:lnTo>
                  <a:lnTo>
                    <a:pt x="943495" y="61986"/>
                  </a:lnTo>
                  <a:lnTo>
                    <a:pt x="950919" y="64577"/>
                  </a:lnTo>
                  <a:lnTo>
                    <a:pt x="959481" y="65930"/>
                  </a:lnTo>
                  <a:lnTo>
                    <a:pt x="965864" y="55810"/>
                  </a:lnTo>
                  <a:lnTo>
                    <a:pt x="974240" y="53603"/>
                  </a:lnTo>
                  <a:lnTo>
                    <a:pt x="986736" y="59202"/>
                  </a:lnTo>
                  <a:lnTo>
                    <a:pt x="1000982" y="57575"/>
                  </a:lnTo>
                  <a:lnTo>
                    <a:pt x="1009016" y="58940"/>
                  </a:lnTo>
                  <a:lnTo>
                    <a:pt x="1010347" y="74014"/>
                  </a:lnTo>
                  <a:lnTo>
                    <a:pt x="1009322" y="84760"/>
                  </a:lnTo>
                  <a:lnTo>
                    <a:pt x="1004679" y="97473"/>
                  </a:lnTo>
                  <a:lnTo>
                    <a:pt x="993505" y="117649"/>
                  </a:lnTo>
                  <a:lnTo>
                    <a:pt x="965828" y="138547"/>
                  </a:lnTo>
                  <a:lnTo>
                    <a:pt x="965620" y="142789"/>
                  </a:lnTo>
                  <a:lnTo>
                    <a:pt x="966078" y="149691"/>
                  </a:lnTo>
                  <a:lnTo>
                    <a:pt x="980486" y="151123"/>
                  </a:lnTo>
                  <a:lnTo>
                    <a:pt x="993596" y="153767"/>
                  </a:lnTo>
                  <a:lnTo>
                    <a:pt x="1016225" y="154779"/>
                  </a:lnTo>
                  <a:lnTo>
                    <a:pt x="1020818" y="150975"/>
                  </a:lnTo>
                  <a:lnTo>
                    <a:pt x="1022518" y="142868"/>
                  </a:lnTo>
                  <a:lnTo>
                    <a:pt x="1031309" y="137949"/>
                  </a:lnTo>
                  <a:lnTo>
                    <a:pt x="1040195" y="125004"/>
                  </a:lnTo>
                  <a:lnTo>
                    <a:pt x="1062466" y="109465"/>
                  </a:lnTo>
                  <a:lnTo>
                    <a:pt x="1062521" y="109425"/>
                  </a:lnTo>
                  <a:lnTo>
                    <a:pt x="1065416" y="120033"/>
                  </a:lnTo>
                  <a:lnTo>
                    <a:pt x="1066211" y="124845"/>
                  </a:lnTo>
                  <a:lnTo>
                    <a:pt x="1066995" y="135192"/>
                  </a:lnTo>
                  <a:lnTo>
                    <a:pt x="1068362" y="140742"/>
                  </a:lnTo>
                  <a:lnTo>
                    <a:pt x="1070645" y="144258"/>
                  </a:lnTo>
                  <a:lnTo>
                    <a:pt x="1076114" y="148415"/>
                  </a:lnTo>
                  <a:lnTo>
                    <a:pt x="1077632" y="151528"/>
                  </a:lnTo>
                  <a:lnTo>
                    <a:pt x="1082310" y="155415"/>
                  </a:lnTo>
                  <a:lnTo>
                    <a:pt x="1074387" y="173521"/>
                  </a:lnTo>
                  <a:lnTo>
                    <a:pt x="1072087" y="177420"/>
                  </a:lnTo>
                  <a:lnTo>
                    <a:pt x="1068589" y="179563"/>
                  </a:lnTo>
                  <a:lnTo>
                    <a:pt x="1065476" y="184839"/>
                  </a:lnTo>
                  <a:lnTo>
                    <a:pt x="1063419" y="191951"/>
                  </a:lnTo>
                  <a:lnTo>
                    <a:pt x="1062881" y="199601"/>
                  </a:lnTo>
                  <a:lnTo>
                    <a:pt x="1064627" y="208815"/>
                  </a:lnTo>
                  <a:lnTo>
                    <a:pt x="1067123" y="216790"/>
                  </a:lnTo>
                  <a:lnTo>
                    <a:pt x="1068285" y="225015"/>
                  </a:lnTo>
                  <a:lnTo>
                    <a:pt x="1059778" y="257902"/>
                  </a:lnTo>
                  <a:lnTo>
                    <a:pt x="1059080" y="262733"/>
                  </a:lnTo>
                  <a:lnTo>
                    <a:pt x="1055030" y="273296"/>
                  </a:lnTo>
                  <a:lnTo>
                    <a:pt x="1045089" y="284939"/>
                  </a:lnTo>
                  <a:lnTo>
                    <a:pt x="1025714" y="302195"/>
                  </a:lnTo>
                  <a:lnTo>
                    <a:pt x="1005365" y="314260"/>
                  </a:lnTo>
                  <a:lnTo>
                    <a:pt x="989371" y="327521"/>
                  </a:lnTo>
                  <a:lnTo>
                    <a:pt x="989554" y="331079"/>
                  </a:lnTo>
                  <a:lnTo>
                    <a:pt x="991912" y="336716"/>
                  </a:lnTo>
                  <a:lnTo>
                    <a:pt x="997156" y="356764"/>
                  </a:lnTo>
                  <a:lnTo>
                    <a:pt x="998307" y="363869"/>
                  </a:lnTo>
                  <a:lnTo>
                    <a:pt x="997440" y="374744"/>
                  </a:lnTo>
                  <a:lnTo>
                    <a:pt x="994234" y="381848"/>
                  </a:lnTo>
                  <a:lnTo>
                    <a:pt x="985484" y="390296"/>
                  </a:lnTo>
                  <a:lnTo>
                    <a:pt x="989852" y="398126"/>
                  </a:lnTo>
                  <a:lnTo>
                    <a:pt x="996085" y="402543"/>
                  </a:lnTo>
                  <a:lnTo>
                    <a:pt x="1003442" y="404447"/>
                  </a:lnTo>
                  <a:lnTo>
                    <a:pt x="1011139" y="404615"/>
                  </a:lnTo>
                  <a:lnTo>
                    <a:pt x="1018219" y="407326"/>
                  </a:lnTo>
                  <a:lnTo>
                    <a:pt x="1030195" y="420112"/>
                  </a:lnTo>
                  <a:lnTo>
                    <a:pt x="1039886" y="424680"/>
                  </a:lnTo>
                  <a:lnTo>
                    <a:pt x="1078061" y="449893"/>
                  </a:lnTo>
                  <a:lnTo>
                    <a:pt x="1083765" y="455904"/>
                  </a:lnTo>
                  <a:lnTo>
                    <a:pt x="1096889" y="478693"/>
                  </a:lnTo>
                  <a:lnTo>
                    <a:pt x="1100695" y="481994"/>
                  </a:lnTo>
                  <a:lnTo>
                    <a:pt x="1107450" y="484715"/>
                  </a:lnTo>
                  <a:lnTo>
                    <a:pt x="1118161" y="497829"/>
                  </a:lnTo>
                  <a:lnTo>
                    <a:pt x="1139357" y="504921"/>
                  </a:lnTo>
                  <a:lnTo>
                    <a:pt x="1160765" y="526470"/>
                  </a:lnTo>
                  <a:lnTo>
                    <a:pt x="1162888" y="528604"/>
                  </a:lnTo>
                  <a:lnTo>
                    <a:pt x="1174194" y="536897"/>
                  </a:lnTo>
                  <a:lnTo>
                    <a:pt x="1165660" y="557949"/>
                  </a:lnTo>
                  <a:lnTo>
                    <a:pt x="1163733" y="571367"/>
                  </a:lnTo>
                  <a:lnTo>
                    <a:pt x="1170538" y="576929"/>
                  </a:lnTo>
                  <a:lnTo>
                    <a:pt x="1172507" y="582929"/>
                  </a:lnTo>
                  <a:lnTo>
                    <a:pt x="1167533" y="596656"/>
                  </a:lnTo>
                  <a:lnTo>
                    <a:pt x="1159892" y="610548"/>
                  </a:lnTo>
                  <a:lnTo>
                    <a:pt x="1142779" y="627517"/>
                  </a:lnTo>
                  <a:lnTo>
                    <a:pt x="1146007" y="650088"/>
                  </a:lnTo>
                  <a:lnTo>
                    <a:pt x="1155709" y="674544"/>
                  </a:lnTo>
                  <a:lnTo>
                    <a:pt x="1163978" y="690745"/>
                  </a:lnTo>
                  <a:lnTo>
                    <a:pt x="1162478" y="701251"/>
                  </a:lnTo>
                  <a:lnTo>
                    <a:pt x="1170817" y="709646"/>
                  </a:lnTo>
                  <a:lnTo>
                    <a:pt x="1183010" y="715077"/>
                  </a:lnTo>
                  <a:lnTo>
                    <a:pt x="1193074" y="716820"/>
                  </a:lnTo>
                  <a:lnTo>
                    <a:pt x="1203111" y="720546"/>
                  </a:lnTo>
                  <a:lnTo>
                    <a:pt x="1209119" y="730264"/>
                  </a:lnTo>
                  <a:lnTo>
                    <a:pt x="1209698" y="741957"/>
                  </a:lnTo>
                  <a:lnTo>
                    <a:pt x="1203397" y="751413"/>
                  </a:lnTo>
                  <a:lnTo>
                    <a:pt x="1203605" y="754955"/>
                  </a:lnTo>
                  <a:lnTo>
                    <a:pt x="1209134" y="762613"/>
                  </a:lnTo>
                  <a:lnTo>
                    <a:pt x="1208274" y="770849"/>
                  </a:lnTo>
                  <a:lnTo>
                    <a:pt x="1205119" y="781457"/>
                  </a:lnTo>
                  <a:lnTo>
                    <a:pt x="1203849" y="796394"/>
                  </a:lnTo>
                  <a:lnTo>
                    <a:pt x="1207842" y="804379"/>
                  </a:lnTo>
                  <a:lnTo>
                    <a:pt x="1231650" y="820188"/>
                  </a:lnTo>
                  <a:lnTo>
                    <a:pt x="1225675" y="828639"/>
                  </a:lnTo>
                  <a:lnTo>
                    <a:pt x="1223277" y="833653"/>
                  </a:lnTo>
                  <a:lnTo>
                    <a:pt x="1222455" y="838838"/>
                  </a:lnTo>
                  <a:lnTo>
                    <a:pt x="1222110" y="844113"/>
                  </a:lnTo>
                  <a:lnTo>
                    <a:pt x="1220941" y="849600"/>
                  </a:lnTo>
                  <a:lnTo>
                    <a:pt x="1214165" y="863870"/>
                  </a:lnTo>
                  <a:lnTo>
                    <a:pt x="1212601" y="869528"/>
                  </a:lnTo>
                  <a:lnTo>
                    <a:pt x="1213404" y="904466"/>
                  </a:lnTo>
                  <a:lnTo>
                    <a:pt x="1211072" y="915810"/>
                  </a:lnTo>
                  <a:lnTo>
                    <a:pt x="1206247" y="926409"/>
                  </a:lnTo>
                  <a:lnTo>
                    <a:pt x="1200271" y="935503"/>
                  </a:lnTo>
                  <a:lnTo>
                    <a:pt x="1181236" y="957332"/>
                  </a:lnTo>
                  <a:lnTo>
                    <a:pt x="1177169" y="967496"/>
                  </a:lnTo>
                  <a:lnTo>
                    <a:pt x="1178915" y="979536"/>
                  </a:lnTo>
                  <a:lnTo>
                    <a:pt x="1185223" y="988106"/>
                  </a:lnTo>
                  <a:lnTo>
                    <a:pt x="1191864" y="992183"/>
                  </a:lnTo>
                  <a:lnTo>
                    <a:pt x="1197133" y="998484"/>
                  </a:lnTo>
                  <a:lnTo>
                    <a:pt x="1199387" y="1013472"/>
                  </a:lnTo>
                  <a:lnTo>
                    <a:pt x="1203877" y="1027782"/>
                  </a:lnTo>
                  <a:lnTo>
                    <a:pt x="1212389" y="1036708"/>
                  </a:lnTo>
                  <a:lnTo>
                    <a:pt x="1230414" y="1050066"/>
                  </a:lnTo>
                  <a:lnTo>
                    <a:pt x="1235567" y="1059669"/>
                  </a:lnTo>
                  <a:lnTo>
                    <a:pt x="1239896" y="1073956"/>
                  </a:lnTo>
                  <a:lnTo>
                    <a:pt x="1241368" y="1088957"/>
                  </a:lnTo>
                  <a:lnTo>
                    <a:pt x="1237863" y="1100637"/>
                  </a:lnTo>
                  <a:lnTo>
                    <a:pt x="1231613" y="1112004"/>
                  </a:lnTo>
                  <a:lnTo>
                    <a:pt x="1229363" y="1123268"/>
                  </a:lnTo>
                  <a:lnTo>
                    <a:pt x="1230386" y="1127313"/>
                  </a:lnTo>
                  <a:lnTo>
                    <a:pt x="1230317" y="1127315"/>
                  </a:lnTo>
                  <a:lnTo>
                    <a:pt x="1214940" y="1127495"/>
                  </a:lnTo>
                  <a:lnTo>
                    <a:pt x="1199311" y="1121980"/>
                  </a:lnTo>
                  <a:lnTo>
                    <a:pt x="1190134" y="1117217"/>
                  </a:lnTo>
                  <a:lnTo>
                    <a:pt x="1182294" y="1116179"/>
                  </a:lnTo>
                  <a:lnTo>
                    <a:pt x="1174885" y="1116921"/>
                  </a:lnTo>
                  <a:lnTo>
                    <a:pt x="1159760" y="1122147"/>
                  </a:lnTo>
                  <a:lnTo>
                    <a:pt x="1114166" y="1148322"/>
                  </a:lnTo>
                  <a:lnTo>
                    <a:pt x="1100602" y="1152244"/>
                  </a:lnTo>
                  <a:lnTo>
                    <a:pt x="1088146" y="1144792"/>
                  </a:lnTo>
                  <a:lnTo>
                    <a:pt x="1075176" y="1140735"/>
                  </a:lnTo>
                  <a:lnTo>
                    <a:pt x="1058026" y="1139377"/>
                  </a:lnTo>
                  <a:lnTo>
                    <a:pt x="1036200" y="1145880"/>
                  </a:lnTo>
                  <a:lnTo>
                    <a:pt x="1022316" y="1154542"/>
                  </a:lnTo>
                  <a:lnTo>
                    <a:pt x="1018110" y="1158807"/>
                  </a:lnTo>
                  <a:lnTo>
                    <a:pt x="1005112" y="1177803"/>
                  </a:lnTo>
                  <a:lnTo>
                    <a:pt x="1003228" y="1182187"/>
                  </a:lnTo>
                  <a:lnTo>
                    <a:pt x="1003279" y="1186564"/>
                  </a:lnTo>
                  <a:lnTo>
                    <a:pt x="1003008" y="1191151"/>
                  </a:lnTo>
                  <a:lnTo>
                    <a:pt x="998183" y="1204367"/>
                  </a:lnTo>
                  <a:lnTo>
                    <a:pt x="979625" y="1234021"/>
                  </a:lnTo>
                  <a:lnTo>
                    <a:pt x="973876" y="1244997"/>
                  </a:lnTo>
                  <a:lnTo>
                    <a:pt x="972579" y="1245681"/>
                  </a:lnTo>
                  <a:lnTo>
                    <a:pt x="970451" y="1246389"/>
                  </a:lnTo>
                  <a:lnTo>
                    <a:pt x="968802" y="1245507"/>
                  </a:lnTo>
                  <a:lnTo>
                    <a:pt x="965122" y="1245032"/>
                  </a:lnTo>
                  <a:lnTo>
                    <a:pt x="962427" y="1244302"/>
                  </a:lnTo>
                  <a:lnTo>
                    <a:pt x="939378" y="1248292"/>
                  </a:lnTo>
                  <a:lnTo>
                    <a:pt x="901457" y="1254803"/>
                  </a:lnTo>
                  <a:lnTo>
                    <a:pt x="888771" y="1254116"/>
                  </a:lnTo>
                  <a:lnTo>
                    <a:pt x="847013" y="1253012"/>
                  </a:lnTo>
                  <a:lnTo>
                    <a:pt x="830336" y="1248286"/>
                  </a:lnTo>
                  <a:lnTo>
                    <a:pt x="825601" y="1247658"/>
                  </a:lnTo>
                  <a:lnTo>
                    <a:pt x="822188" y="1248173"/>
                  </a:lnTo>
                  <a:lnTo>
                    <a:pt x="818086" y="1249426"/>
                  </a:lnTo>
                  <a:lnTo>
                    <a:pt x="813677" y="1247777"/>
                  </a:lnTo>
                  <a:lnTo>
                    <a:pt x="807388" y="1239137"/>
                  </a:lnTo>
                  <a:lnTo>
                    <a:pt x="802250" y="1235416"/>
                  </a:lnTo>
                  <a:lnTo>
                    <a:pt x="797992" y="1233315"/>
                  </a:lnTo>
                  <a:lnTo>
                    <a:pt x="795200" y="1230071"/>
                  </a:lnTo>
                  <a:lnTo>
                    <a:pt x="789878" y="1225840"/>
                  </a:lnTo>
                  <a:lnTo>
                    <a:pt x="772839" y="1218281"/>
                  </a:lnTo>
                  <a:lnTo>
                    <a:pt x="768192" y="1218292"/>
                  </a:lnTo>
                  <a:lnTo>
                    <a:pt x="764538" y="1219592"/>
                  </a:lnTo>
                  <a:lnTo>
                    <a:pt x="761316" y="1223418"/>
                  </a:lnTo>
                  <a:lnTo>
                    <a:pt x="756162" y="1226435"/>
                  </a:lnTo>
                  <a:lnTo>
                    <a:pt x="723703" y="1239007"/>
                  </a:lnTo>
                  <a:lnTo>
                    <a:pt x="717125" y="1241184"/>
                  </a:lnTo>
                  <a:lnTo>
                    <a:pt x="712188" y="1233682"/>
                  </a:lnTo>
                  <a:lnTo>
                    <a:pt x="709733" y="1232209"/>
                  </a:lnTo>
                  <a:lnTo>
                    <a:pt x="705039" y="1231513"/>
                  </a:lnTo>
                  <a:lnTo>
                    <a:pt x="703444" y="1235196"/>
                  </a:lnTo>
                  <a:lnTo>
                    <a:pt x="699479" y="1234741"/>
                  </a:lnTo>
                  <a:lnTo>
                    <a:pt x="697900" y="1236914"/>
                  </a:lnTo>
                  <a:lnTo>
                    <a:pt x="696141" y="1238696"/>
                  </a:lnTo>
                  <a:lnTo>
                    <a:pt x="694107" y="1242056"/>
                  </a:lnTo>
                  <a:lnTo>
                    <a:pt x="692809" y="1241365"/>
                  </a:lnTo>
                  <a:lnTo>
                    <a:pt x="691781" y="1240545"/>
                  </a:lnTo>
                  <a:lnTo>
                    <a:pt x="690393" y="1237476"/>
                  </a:lnTo>
                  <a:lnTo>
                    <a:pt x="689720" y="1235773"/>
                  </a:lnTo>
                  <a:lnTo>
                    <a:pt x="689139" y="1233530"/>
                  </a:lnTo>
                  <a:lnTo>
                    <a:pt x="688793" y="1231665"/>
                  </a:lnTo>
                  <a:lnTo>
                    <a:pt x="688726" y="1229893"/>
                  </a:lnTo>
                  <a:lnTo>
                    <a:pt x="689118" y="1228518"/>
                  </a:lnTo>
                  <a:lnTo>
                    <a:pt x="689848" y="1227338"/>
                  </a:lnTo>
                  <a:lnTo>
                    <a:pt x="693740" y="1223406"/>
                  </a:lnTo>
                  <a:lnTo>
                    <a:pt x="694529" y="1222311"/>
                  </a:lnTo>
                  <a:lnTo>
                    <a:pt x="695295" y="1220625"/>
                  </a:lnTo>
                  <a:lnTo>
                    <a:pt x="696844" y="1214727"/>
                  </a:lnTo>
                  <a:lnTo>
                    <a:pt x="696278" y="1206569"/>
                  </a:lnTo>
                  <a:lnTo>
                    <a:pt x="696925" y="1200274"/>
                  </a:lnTo>
                  <a:lnTo>
                    <a:pt x="696077" y="1195367"/>
                  </a:lnTo>
                  <a:lnTo>
                    <a:pt x="693838" y="1193617"/>
                  </a:lnTo>
                  <a:lnTo>
                    <a:pt x="692654" y="1190055"/>
                  </a:lnTo>
                  <a:lnTo>
                    <a:pt x="693220" y="1188937"/>
                  </a:lnTo>
                  <a:lnTo>
                    <a:pt x="693953" y="1187847"/>
                  </a:lnTo>
                  <a:lnTo>
                    <a:pt x="695025" y="1186992"/>
                  </a:lnTo>
                  <a:lnTo>
                    <a:pt x="697723" y="1185294"/>
                  </a:lnTo>
                  <a:lnTo>
                    <a:pt x="698961" y="1183915"/>
                  </a:lnTo>
                  <a:lnTo>
                    <a:pt x="699969" y="1181378"/>
                  </a:lnTo>
                  <a:lnTo>
                    <a:pt x="699792" y="1178161"/>
                  </a:lnTo>
                  <a:lnTo>
                    <a:pt x="698972" y="1173992"/>
                  </a:lnTo>
                  <a:lnTo>
                    <a:pt x="696735" y="1165943"/>
                  </a:lnTo>
                  <a:lnTo>
                    <a:pt x="695387" y="1162384"/>
                  </a:lnTo>
                  <a:lnTo>
                    <a:pt x="694008" y="1159982"/>
                  </a:lnTo>
                  <a:lnTo>
                    <a:pt x="686399" y="1155741"/>
                  </a:lnTo>
                  <a:lnTo>
                    <a:pt x="682741" y="1150864"/>
                  </a:lnTo>
                  <a:lnTo>
                    <a:pt x="682669" y="1147450"/>
                  </a:lnTo>
                  <a:lnTo>
                    <a:pt x="683367" y="1145472"/>
                  </a:lnTo>
                  <a:lnTo>
                    <a:pt x="683939" y="1143055"/>
                  </a:lnTo>
                  <a:lnTo>
                    <a:pt x="684498" y="1138834"/>
                  </a:lnTo>
                  <a:lnTo>
                    <a:pt x="683579" y="1136355"/>
                  </a:lnTo>
                  <a:lnTo>
                    <a:pt x="682420" y="1134846"/>
                  </a:lnTo>
                  <a:lnTo>
                    <a:pt x="677965" y="1132186"/>
                  </a:lnTo>
                  <a:lnTo>
                    <a:pt x="673227" y="1128278"/>
                  </a:lnTo>
                  <a:lnTo>
                    <a:pt x="671935" y="1127616"/>
                  </a:lnTo>
                  <a:lnTo>
                    <a:pt x="670612" y="1127636"/>
                  </a:lnTo>
                  <a:lnTo>
                    <a:pt x="669422" y="1128241"/>
                  </a:lnTo>
                  <a:lnTo>
                    <a:pt x="668409" y="1129167"/>
                  </a:lnTo>
                  <a:lnTo>
                    <a:pt x="666779" y="1129818"/>
                  </a:lnTo>
                  <a:lnTo>
                    <a:pt x="663987" y="1128824"/>
                  </a:lnTo>
                  <a:lnTo>
                    <a:pt x="658965" y="1125636"/>
                  </a:lnTo>
                  <a:lnTo>
                    <a:pt x="648598" y="1113736"/>
                  </a:lnTo>
                  <a:lnTo>
                    <a:pt x="644470" y="1112316"/>
                  </a:lnTo>
                  <a:lnTo>
                    <a:pt x="651306" y="1098734"/>
                  </a:lnTo>
                  <a:lnTo>
                    <a:pt x="654114" y="1095703"/>
                  </a:lnTo>
                  <a:lnTo>
                    <a:pt x="674748" y="1078150"/>
                  </a:lnTo>
                  <a:lnTo>
                    <a:pt x="684130" y="1064225"/>
                  </a:lnTo>
                  <a:lnTo>
                    <a:pt x="685026" y="1057344"/>
                  </a:lnTo>
                  <a:lnTo>
                    <a:pt x="682257" y="1050926"/>
                  </a:lnTo>
                  <a:lnTo>
                    <a:pt x="678584" y="1045282"/>
                  </a:lnTo>
                  <a:lnTo>
                    <a:pt x="676319" y="1039049"/>
                  </a:lnTo>
                  <a:lnTo>
                    <a:pt x="675557" y="1034805"/>
                  </a:lnTo>
                  <a:lnTo>
                    <a:pt x="674718" y="1019649"/>
                  </a:lnTo>
                  <a:lnTo>
                    <a:pt x="675062" y="1015612"/>
                  </a:lnTo>
                  <a:lnTo>
                    <a:pt x="676887" y="1011582"/>
                  </a:lnTo>
                  <a:lnTo>
                    <a:pt x="686980" y="994019"/>
                  </a:lnTo>
                  <a:lnTo>
                    <a:pt x="698577" y="979874"/>
                  </a:lnTo>
                  <a:lnTo>
                    <a:pt x="701368" y="972623"/>
                  </a:lnTo>
                  <a:lnTo>
                    <a:pt x="694583" y="969982"/>
                  </a:lnTo>
                  <a:lnTo>
                    <a:pt x="682769" y="969571"/>
                  </a:lnTo>
                  <a:lnTo>
                    <a:pt x="680869" y="970026"/>
                  </a:lnTo>
                  <a:lnTo>
                    <a:pt x="678798" y="971789"/>
                  </a:lnTo>
                  <a:lnTo>
                    <a:pt x="676216" y="977475"/>
                  </a:lnTo>
                  <a:lnTo>
                    <a:pt x="674776" y="979984"/>
                  </a:lnTo>
                  <a:lnTo>
                    <a:pt x="672099" y="978752"/>
                  </a:lnTo>
                  <a:lnTo>
                    <a:pt x="670234" y="977223"/>
                  </a:lnTo>
                  <a:lnTo>
                    <a:pt x="666945" y="973263"/>
                  </a:lnTo>
                  <a:lnTo>
                    <a:pt x="664408" y="972824"/>
                  </a:lnTo>
                  <a:lnTo>
                    <a:pt x="641182" y="976477"/>
                  </a:lnTo>
                  <a:lnTo>
                    <a:pt x="634578" y="974141"/>
                  </a:lnTo>
                  <a:lnTo>
                    <a:pt x="614262" y="960882"/>
                  </a:lnTo>
                  <a:lnTo>
                    <a:pt x="611598" y="958299"/>
                  </a:lnTo>
                  <a:lnTo>
                    <a:pt x="609956" y="955147"/>
                  </a:lnTo>
                  <a:lnTo>
                    <a:pt x="607813" y="952309"/>
                  </a:lnTo>
                  <a:lnTo>
                    <a:pt x="603414" y="948586"/>
                  </a:lnTo>
                  <a:lnTo>
                    <a:pt x="599524" y="946870"/>
                  </a:lnTo>
                  <a:lnTo>
                    <a:pt x="592264" y="945804"/>
                  </a:lnTo>
                  <a:lnTo>
                    <a:pt x="576059" y="946142"/>
                  </a:lnTo>
                  <a:lnTo>
                    <a:pt x="573248" y="945540"/>
                  </a:lnTo>
                  <a:lnTo>
                    <a:pt x="571460" y="944416"/>
                  </a:lnTo>
                  <a:lnTo>
                    <a:pt x="568465" y="935526"/>
                  </a:lnTo>
                  <a:lnTo>
                    <a:pt x="566538" y="931850"/>
                  </a:lnTo>
                  <a:lnTo>
                    <a:pt x="561115" y="928272"/>
                  </a:lnTo>
                  <a:lnTo>
                    <a:pt x="547554" y="927146"/>
                  </a:lnTo>
                  <a:lnTo>
                    <a:pt x="543642" y="926238"/>
                  </a:lnTo>
                  <a:lnTo>
                    <a:pt x="511555" y="907705"/>
                  </a:lnTo>
                  <a:lnTo>
                    <a:pt x="497701" y="900087"/>
                  </a:lnTo>
                  <a:lnTo>
                    <a:pt x="495676" y="899971"/>
                  </a:lnTo>
                  <a:lnTo>
                    <a:pt x="493499" y="900214"/>
                  </a:lnTo>
                  <a:lnTo>
                    <a:pt x="493050" y="901603"/>
                  </a:lnTo>
                  <a:lnTo>
                    <a:pt x="492992" y="903274"/>
                  </a:lnTo>
                  <a:lnTo>
                    <a:pt x="492285" y="905175"/>
                  </a:lnTo>
                  <a:lnTo>
                    <a:pt x="490761" y="907157"/>
                  </a:lnTo>
                  <a:lnTo>
                    <a:pt x="486545" y="909265"/>
                  </a:lnTo>
                  <a:lnTo>
                    <a:pt x="482156" y="912293"/>
                  </a:lnTo>
                  <a:lnTo>
                    <a:pt x="477388" y="917313"/>
                  </a:lnTo>
                  <a:lnTo>
                    <a:pt x="461048" y="914186"/>
                  </a:lnTo>
                  <a:lnTo>
                    <a:pt x="454886" y="910830"/>
                  </a:lnTo>
                  <a:lnTo>
                    <a:pt x="438017" y="898373"/>
                  </a:lnTo>
                  <a:lnTo>
                    <a:pt x="430659" y="889090"/>
                  </a:lnTo>
                  <a:lnTo>
                    <a:pt x="428577" y="887491"/>
                  </a:lnTo>
                  <a:lnTo>
                    <a:pt x="426807" y="886654"/>
                  </a:lnTo>
                  <a:lnTo>
                    <a:pt x="425395" y="886928"/>
                  </a:lnTo>
                  <a:lnTo>
                    <a:pt x="424381" y="887725"/>
                  </a:lnTo>
                  <a:lnTo>
                    <a:pt x="423596" y="888960"/>
                  </a:lnTo>
                  <a:lnTo>
                    <a:pt x="422474" y="891799"/>
                  </a:lnTo>
                  <a:lnTo>
                    <a:pt x="421086" y="892931"/>
                  </a:lnTo>
                  <a:lnTo>
                    <a:pt x="418977" y="893668"/>
                  </a:lnTo>
                  <a:lnTo>
                    <a:pt x="414781" y="893931"/>
                  </a:lnTo>
                  <a:lnTo>
                    <a:pt x="412586" y="893517"/>
                  </a:lnTo>
                  <a:lnTo>
                    <a:pt x="410873" y="892766"/>
                  </a:lnTo>
                  <a:lnTo>
                    <a:pt x="406769" y="889034"/>
                  </a:lnTo>
                  <a:lnTo>
                    <a:pt x="395938" y="882005"/>
                  </a:lnTo>
                  <a:lnTo>
                    <a:pt x="392863" y="879232"/>
                  </a:lnTo>
                  <a:lnTo>
                    <a:pt x="390841" y="877009"/>
                  </a:lnTo>
                  <a:lnTo>
                    <a:pt x="390438" y="874139"/>
                  </a:lnTo>
                  <a:lnTo>
                    <a:pt x="390389" y="872291"/>
                  </a:lnTo>
                  <a:lnTo>
                    <a:pt x="390241" y="870846"/>
                  </a:lnTo>
                  <a:lnTo>
                    <a:pt x="389248" y="866970"/>
                  </a:lnTo>
                  <a:lnTo>
                    <a:pt x="366618" y="837813"/>
                  </a:lnTo>
                  <a:lnTo>
                    <a:pt x="359905" y="830842"/>
                  </a:lnTo>
                  <a:lnTo>
                    <a:pt x="352798" y="827517"/>
                  </a:lnTo>
                  <a:lnTo>
                    <a:pt x="351292" y="826106"/>
                  </a:lnTo>
                  <a:lnTo>
                    <a:pt x="349991" y="824128"/>
                  </a:lnTo>
                  <a:lnTo>
                    <a:pt x="347462" y="816579"/>
                  </a:lnTo>
                  <a:lnTo>
                    <a:pt x="337973" y="807602"/>
                  </a:lnTo>
                  <a:lnTo>
                    <a:pt x="336850" y="806152"/>
                  </a:lnTo>
                  <a:lnTo>
                    <a:pt x="333531" y="799448"/>
                  </a:lnTo>
                  <a:lnTo>
                    <a:pt x="330325" y="790523"/>
                  </a:lnTo>
                  <a:lnTo>
                    <a:pt x="330506" y="789041"/>
                  </a:lnTo>
                  <a:lnTo>
                    <a:pt x="331112" y="787135"/>
                  </a:lnTo>
                  <a:lnTo>
                    <a:pt x="333617" y="782845"/>
                  </a:lnTo>
                  <a:lnTo>
                    <a:pt x="337826" y="768347"/>
                  </a:lnTo>
                  <a:lnTo>
                    <a:pt x="345649" y="759670"/>
                  </a:lnTo>
                  <a:lnTo>
                    <a:pt x="346164" y="758505"/>
                  </a:lnTo>
                  <a:lnTo>
                    <a:pt x="346660" y="756660"/>
                  </a:lnTo>
                  <a:lnTo>
                    <a:pt x="345771" y="755824"/>
                  </a:lnTo>
                  <a:lnTo>
                    <a:pt x="343690" y="752921"/>
                  </a:lnTo>
                  <a:lnTo>
                    <a:pt x="342418" y="749759"/>
                  </a:lnTo>
                  <a:lnTo>
                    <a:pt x="341287" y="747954"/>
                  </a:lnTo>
                  <a:lnTo>
                    <a:pt x="339955" y="746745"/>
                  </a:lnTo>
                  <a:lnTo>
                    <a:pt x="336530" y="746503"/>
                  </a:lnTo>
                  <a:lnTo>
                    <a:pt x="334592" y="744924"/>
                  </a:lnTo>
                  <a:lnTo>
                    <a:pt x="332616" y="741793"/>
                  </a:lnTo>
                  <a:lnTo>
                    <a:pt x="331427" y="733058"/>
                  </a:lnTo>
                  <a:lnTo>
                    <a:pt x="331162" y="728850"/>
                  </a:lnTo>
                  <a:lnTo>
                    <a:pt x="331415" y="725874"/>
                  </a:lnTo>
                  <a:lnTo>
                    <a:pt x="331867" y="724386"/>
                  </a:lnTo>
                  <a:lnTo>
                    <a:pt x="334057" y="718611"/>
                  </a:lnTo>
                  <a:lnTo>
                    <a:pt x="334954" y="715396"/>
                  </a:lnTo>
                  <a:lnTo>
                    <a:pt x="335294" y="713793"/>
                  </a:lnTo>
                  <a:lnTo>
                    <a:pt x="336197" y="710858"/>
                  </a:lnTo>
                  <a:lnTo>
                    <a:pt x="340397" y="703143"/>
                  </a:lnTo>
                  <a:lnTo>
                    <a:pt x="340776" y="700960"/>
                  </a:lnTo>
                  <a:lnTo>
                    <a:pt x="340570" y="699193"/>
                  </a:lnTo>
                  <a:lnTo>
                    <a:pt x="339982" y="697316"/>
                  </a:lnTo>
                  <a:lnTo>
                    <a:pt x="339324" y="694818"/>
                  </a:lnTo>
                  <a:lnTo>
                    <a:pt x="338515" y="690552"/>
                  </a:lnTo>
                  <a:lnTo>
                    <a:pt x="339002" y="688351"/>
                  </a:lnTo>
                  <a:lnTo>
                    <a:pt x="339707" y="686206"/>
                  </a:lnTo>
                  <a:lnTo>
                    <a:pt x="339822" y="684296"/>
                  </a:lnTo>
                  <a:lnTo>
                    <a:pt x="339059" y="681877"/>
                  </a:lnTo>
                  <a:lnTo>
                    <a:pt x="339124" y="680160"/>
                  </a:lnTo>
                  <a:lnTo>
                    <a:pt x="339578" y="678818"/>
                  </a:lnTo>
                  <a:lnTo>
                    <a:pt x="343548" y="670858"/>
                  </a:lnTo>
                  <a:lnTo>
                    <a:pt x="344872" y="667543"/>
                  </a:lnTo>
                  <a:lnTo>
                    <a:pt x="347077" y="659833"/>
                  </a:lnTo>
                  <a:lnTo>
                    <a:pt x="347435" y="656839"/>
                  </a:lnTo>
                  <a:lnTo>
                    <a:pt x="347323" y="654535"/>
                  </a:lnTo>
                  <a:lnTo>
                    <a:pt x="346696" y="653250"/>
                  </a:lnTo>
                  <a:lnTo>
                    <a:pt x="345073" y="651058"/>
                  </a:lnTo>
                  <a:lnTo>
                    <a:pt x="344398" y="650009"/>
                  </a:lnTo>
                  <a:lnTo>
                    <a:pt x="343593" y="648078"/>
                  </a:lnTo>
                  <a:lnTo>
                    <a:pt x="343776" y="646730"/>
                  </a:lnTo>
                  <a:lnTo>
                    <a:pt x="344327" y="645710"/>
                  </a:lnTo>
                  <a:lnTo>
                    <a:pt x="348066" y="643223"/>
                  </a:lnTo>
                  <a:lnTo>
                    <a:pt x="350035" y="639833"/>
                  </a:lnTo>
                  <a:lnTo>
                    <a:pt x="353001" y="631069"/>
                  </a:lnTo>
                  <a:lnTo>
                    <a:pt x="356814" y="623804"/>
                  </a:lnTo>
                  <a:lnTo>
                    <a:pt x="357200" y="621990"/>
                  </a:lnTo>
                  <a:lnTo>
                    <a:pt x="357518" y="619631"/>
                  </a:lnTo>
                  <a:lnTo>
                    <a:pt x="356972" y="615182"/>
                  </a:lnTo>
                  <a:lnTo>
                    <a:pt x="357033" y="611218"/>
                  </a:lnTo>
                  <a:lnTo>
                    <a:pt x="357835" y="608819"/>
                  </a:lnTo>
                  <a:lnTo>
                    <a:pt x="359261" y="605485"/>
                  </a:lnTo>
                  <a:lnTo>
                    <a:pt x="358806" y="604552"/>
                  </a:lnTo>
                  <a:lnTo>
                    <a:pt x="357830" y="604400"/>
                  </a:lnTo>
                  <a:lnTo>
                    <a:pt x="355384" y="605836"/>
                  </a:lnTo>
                  <a:lnTo>
                    <a:pt x="354047" y="606313"/>
                  </a:lnTo>
                  <a:lnTo>
                    <a:pt x="352650" y="606569"/>
                  </a:lnTo>
                  <a:lnTo>
                    <a:pt x="351240" y="606310"/>
                  </a:lnTo>
                  <a:lnTo>
                    <a:pt x="349838" y="606345"/>
                  </a:lnTo>
                  <a:lnTo>
                    <a:pt x="348552" y="606702"/>
                  </a:lnTo>
                  <a:lnTo>
                    <a:pt x="347382" y="607397"/>
                  </a:lnTo>
                  <a:lnTo>
                    <a:pt x="345697" y="606950"/>
                  </a:lnTo>
                  <a:lnTo>
                    <a:pt x="343641" y="605288"/>
                  </a:lnTo>
                  <a:lnTo>
                    <a:pt x="338246" y="596655"/>
                  </a:lnTo>
                  <a:lnTo>
                    <a:pt x="336295" y="594145"/>
                  </a:lnTo>
                  <a:lnTo>
                    <a:pt x="333655" y="592082"/>
                  </a:lnTo>
                  <a:lnTo>
                    <a:pt x="331694" y="591301"/>
                  </a:lnTo>
                  <a:lnTo>
                    <a:pt x="329913" y="591285"/>
                  </a:lnTo>
                  <a:lnTo>
                    <a:pt x="328743" y="591935"/>
                  </a:lnTo>
                  <a:lnTo>
                    <a:pt x="327908" y="593092"/>
                  </a:lnTo>
                  <a:lnTo>
                    <a:pt x="327460" y="594626"/>
                  </a:lnTo>
                  <a:lnTo>
                    <a:pt x="326777" y="599802"/>
                  </a:lnTo>
                  <a:lnTo>
                    <a:pt x="326274" y="601321"/>
                  </a:lnTo>
                  <a:lnTo>
                    <a:pt x="325495" y="602567"/>
                  </a:lnTo>
                  <a:lnTo>
                    <a:pt x="324659" y="603680"/>
                  </a:lnTo>
                  <a:lnTo>
                    <a:pt x="323695" y="604738"/>
                  </a:lnTo>
                  <a:lnTo>
                    <a:pt x="322707" y="605531"/>
                  </a:lnTo>
                  <a:lnTo>
                    <a:pt x="320077" y="606895"/>
                  </a:lnTo>
                  <a:lnTo>
                    <a:pt x="315298" y="607925"/>
                  </a:lnTo>
                  <a:lnTo>
                    <a:pt x="310846" y="606788"/>
                  </a:lnTo>
                  <a:lnTo>
                    <a:pt x="309799" y="605896"/>
                  </a:lnTo>
                  <a:lnTo>
                    <a:pt x="308580" y="604535"/>
                  </a:lnTo>
                  <a:lnTo>
                    <a:pt x="307891" y="602807"/>
                  </a:lnTo>
                  <a:lnTo>
                    <a:pt x="307229" y="599910"/>
                  </a:lnTo>
                  <a:lnTo>
                    <a:pt x="307287" y="597765"/>
                  </a:lnTo>
                  <a:lnTo>
                    <a:pt x="307678" y="596072"/>
                  </a:lnTo>
                  <a:lnTo>
                    <a:pt x="309298" y="593817"/>
                  </a:lnTo>
                  <a:lnTo>
                    <a:pt x="310456" y="592637"/>
                  </a:lnTo>
                  <a:lnTo>
                    <a:pt x="311501" y="591195"/>
                  </a:lnTo>
                  <a:lnTo>
                    <a:pt x="312745" y="589094"/>
                  </a:lnTo>
                  <a:lnTo>
                    <a:pt x="312392" y="587848"/>
                  </a:lnTo>
                  <a:lnTo>
                    <a:pt x="311456" y="587025"/>
                  </a:lnTo>
                  <a:lnTo>
                    <a:pt x="309884" y="586678"/>
                  </a:lnTo>
                  <a:lnTo>
                    <a:pt x="306492" y="586921"/>
                  </a:lnTo>
                  <a:lnTo>
                    <a:pt x="303112" y="587666"/>
                  </a:lnTo>
                  <a:lnTo>
                    <a:pt x="301370" y="587734"/>
                  </a:lnTo>
                  <a:lnTo>
                    <a:pt x="299249" y="586985"/>
                  </a:lnTo>
                  <a:lnTo>
                    <a:pt x="299007" y="585853"/>
                  </a:lnTo>
                  <a:lnTo>
                    <a:pt x="299303" y="584679"/>
                  </a:lnTo>
                  <a:lnTo>
                    <a:pt x="308200" y="570195"/>
                  </a:lnTo>
                  <a:lnTo>
                    <a:pt x="308866" y="566482"/>
                  </a:lnTo>
                  <a:lnTo>
                    <a:pt x="309430" y="560706"/>
                  </a:lnTo>
                  <a:lnTo>
                    <a:pt x="309752" y="547041"/>
                  </a:lnTo>
                  <a:lnTo>
                    <a:pt x="310423" y="541336"/>
                  </a:lnTo>
                  <a:lnTo>
                    <a:pt x="311314" y="538033"/>
                  </a:lnTo>
                  <a:lnTo>
                    <a:pt x="312814" y="537716"/>
                  </a:lnTo>
                  <a:lnTo>
                    <a:pt x="319547" y="537971"/>
                  </a:lnTo>
                  <a:lnTo>
                    <a:pt x="322558" y="537072"/>
                  </a:lnTo>
                  <a:lnTo>
                    <a:pt x="326054" y="534770"/>
                  </a:lnTo>
                  <a:lnTo>
                    <a:pt x="327765" y="532113"/>
                  </a:lnTo>
                  <a:lnTo>
                    <a:pt x="329755" y="527704"/>
                  </a:lnTo>
                  <a:lnTo>
                    <a:pt x="332925" y="516629"/>
                  </a:lnTo>
                  <a:lnTo>
                    <a:pt x="333654" y="511319"/>
                  </a:lnTo>
                  <a:lnTo>
                    <a:pt x="333482" y="506564"/>
                  </a:lnTo>
                  <a:lnTo>
                    <a:pt x="332634" y="504857"/>
                  </a:lnTo>
                  <a:lnTo>
                    <a:pt x="331581" y="503597"/>
                  </a:lnTo>
                  <a:lnTo>
                    <a:pt x="328239" y="500988"/>
                  </a:lnTo>
                  <a:lnTo>
                    <a:pt x="327131" y="499625"/>
                  </a:lnTo>
                  <a:lnTo>
                    <a:pt x="326168" y="497623"/>
                  </a:lnTo>
                  <a:lnTo>
                    <a:pt x="325374" y="493725"/>
                  </a:lnTo>
                  <a:lnTo>
                    <a:pt x="324668" y="491200"/>
                  </a:lnTo>
                  <a:lnTo>
                    <a:pt x="323872" y="489401"/>
                  </a:lnTo>
                  <a:lnTo>
                    <a:pt x="321982" y="486802"/>
                  </a:lnTo>
                  <a:lnTo>
                    <a:pt x="320903" y="485141"/>
                  </a:lnTo>
                  <a:lnTo>
                    <a:pt x="319838" y="482566"/>
                  </a:lnTo>
                  <a:lnTo>
                    <a:pt x="319685" y="480649"/>
                  </a:lnTo>
                  <a:lnTo>
                    <a:pt x="319966" y="478971"/>
                  </a:lnTo>
                  <a:lnTo>
                    <a:pt x="321413" y="476676"/>
                  </a:lnTo>
                  <a:lnTo>
                    <a:pt x="324658" y="473228"/>
                  </a:lnTo>
                  <a:lnTo>
                    <a:pt x="325902" y="471424"/>
                  </a:lnTo>
                  <a:lnTo>
                    <a:pt x="325755" y="469771"/>
                  </a:lnTo>
                  <a:lnTo>
                    <a:pt x="325061" y="467750"/>
                  </a:lnTo>
                  <a:lnTo>
                    <a:pt x="323683" y="466275"/>
                  </a:lnTo>
                  <a:lnTo>
                    <a:pt x="322513" y="464499"/>
                  </a:lnTo>
                  <a:lnTo>
                    <a:pt x="321493" y="462248"/>
                  </a:lnTo>
                  <a:lnTo>
                    <a:pt x="320568" y="458058"/>
                  </a:lnTo>
                  <a:lnTo>
                    <a:pt x="320802" y="455925"/>
                  </a:lnTo>
                  <a:lnTo>
                    <a:pt x="321458" y="454209"/>
                  </a:lnTo>
                  <a:lnTo>
                    <a:pt x="332482" y="444482"/>
                  </a:lnTo>
                  <a:lnTo>
                    <a:pt x="333826" y="438138"/>
                  </a:lnTo>
                  <a:lnTo>
                    <a:pt x="333465" y="434407"/>
                  </a:lnTo>
                  <a:lnTo>
                    <a:pt x="326231" y="412679"/>
                  </a:lnTo>
                  <a:lnTo>
                    <a:pt x="324257" y="408647"/>
                  </a:lnTo>
                  <a:lnTo>
                    <a:pt x="322433" y="406297"/>
                  </a:lnTo>
                  <a:lnTo>
                    <a:pt x="318428" y="405300"/>
                  </a:lnTo>
                  <a:lnTo>
                    <a:pt x="314203" y="403272"/>
                  </a:lnTo>
                  <a:lnTo>
                    <a:pt x="312586" y="402780"/>
                  </a:lnTo>
                  <a:lnTo>
                    <a:pt x="311092" y="402992"/>
                  </a:lnTo>
                  <a:lnTo>
                    <a:pt x="299335" y="406903"/>
                  </a:lnTo>
                  <a:lnTo>
                    <a:pt x="295754" y="407163"/>
                  </a:lnTo>
                  <a:lnTo>
                    <a:pt x="290655" y="406630"/>
                  </a:lnTo>
                  <a:lnTo>
                    <a:pt x="290879" y="400123"/>
                  </a:lnTo>
                  <a:lnTo>
                    <a:pt x="290143" y="398366"/>
                  </a:lnTo>
                  <a:lnTo>
                    <a:pt x="289020" y="396087"/>
                  </a:lnTo>
                  <a:lnTo>
                    <a:pt x="286714" y="393567"/>
                  </a:lnTo>
                  <a:lnTo>
                    <a:pt x="285411" y="392770"/>
                  </a:lnTo>
                  <a:lnTo>
                    <a:pt x="284013" y="392476"/>
                  </a:lnTo>
                  <a:lnTo>
                    <a:pt x="259835" y="396087"/>
                  </a:lnTo>
                  <a:lnTo>
                    <a:pt x="251200" y="395976"/>
                  </a:lnTo>
                  <a:lnTo>
                    <a:pt x="246057" y="398228"/>
                  </a:lnTo>
                  <a:lnTo>
                    <a:pt x="240129" y="397111"/>
                  </a:lnTo>
                  <a:lnTo>
                    <a:pt x="230598" y="391707"/>
                  </a:lnTo>
                  <a:lnTo>
                    <a:pt x="225907" y="389942"/>
                  </a:lnTo>
                  <a:lnTo>
                    <a:pt x="219725" y="389358"/>
                  </a:lnTo>
                  <a:lnTo>
                    <a:pt x="216205" y="388157"/>
                  </a:lnTo>
                  <a:lnTo>
                    <a:pt x="193543" y="373437"/>
                  </a:lnTo>
                  <a:lnTo>
                    <a:pt x="194047" y="370914"/>
                  </a:lnTo>
                  <a:lnTo>
                    <a:pt x="198040" y="364602"/>
                  </a:lnTo>
                  <a:lnTo>
                    <a:pt x="199762" y="357949"/>
                  </a:lnTo>
                  <a:lnTo>
                    <a:pt x="195512" y="355548"/>
                  </a:lnTo>
                  <a:lnTo>
                    <a:pt x="184716" y="355249"/>
                  </a:lnTo>
                  <a:lnTo>
                    <a:pt x="179819" y="351439"/>
                  </a:lnTo>
                  <a:lnTo>
                    <a:pt x="169060" y="335647"/>
                  </a:lnTo>
                  <a:lnTo>
                    <a:pt x="163745" y="336925"/>
                  </a:lnTo>
                  <a:lnTo>
                    <a:pt x="155013" y="342163"/>
                  </a:lnTo>
                  <a:lnTo>
                    <a:pt x="151565" y="343437"/>
                  </a:lnTo>
                  <a:lnTo>
                    <a:pt x="145532" y="342446"/>
                  </a:lnTo>
                  <a:lnTo>
                    <a:pt x="143729" y="339049"/>
                  </a:lnTo>
                  <a:lnTo>
                    <a:pt x="143101" y="333593"/>
                  </a:lnTo>
                  <a:lnTo>
                    <a:pt x="140575" y="326395"/>
                  </a:lnTo>
                  <a:lnTo>
                    <a:pt x="136560" y="323537"/>
                  </a:lnTo>
                  <a:lnTo>
                    <a:pt x="125156" y="323254"/>
                  </a:lnTo>
                  <a:lnTo>
                    <a:pt x="120405" y="320879"/>
                  </a:lnTo>
                  <a:lnTo>
                    <a:pt x="123200" y="317862"/>
                  </a:lnTo>
                  <a:lnTo>
                    <a:pt x="125082" y="312379"/>
                  </a:lnTo>
                  <a:lnTo>
                    <a:pt x="125026" y="311108"/>
                  </a:lnTo>
                  <a:lnTo>
                    <a:pt x="124836" y="307167"/>
                  </a:lnTo>
                  <a:lnTo>
                    <a:pt x="121315" y="304905"/>
                  </a:lnTo>
                  <a:lnTo>
                    <a:pt x="106141" y="309402"/>
                  </a:lnTo>
                  <a:lnTo>
                    <a:pt x="89176" y="302925"/>
                  </a:lnTo>
                  <a:lnTo>
                    <a:pt x="81256" y="301978"/>
                  </a:lnTo>
                  <a:lnTo>
                    <a:pt x="74826" y="299647"/>
                  </a:lnTo>
                  <a:lnTo>
                    <a:pt x="64444" y="289112"/>
                  </a:lnTo>
                  <a:lnTo>
                    <a:pt x="56509" y="286696"/>
                  </a:lnTo>
                  <a:lnTo>
                    <a:pt x="49289" y="288478"/>
                  </a:lnTo>
                  <a:lnTo>
                    <a:pt x="38190" y="296499"/>
                  </a:lnTo>
                  <a:lnTo>
                    <a:pt x="31820" y="298370"/>
                  </a:lnTo>
                  <a:lnTo>
                    <a:pt x="24415" y="297132"/>
                  </a:lnTo>
                  <a:lnTo>
                    <a:pt x="18689" y="293717"/>
                  </a:lnTo>
                  <a:lnTo>
                    <a:pt x="5905" y="278946"/>
                  </a:lnTo>
                  <a:lnTo>
                    <a:pt x="149" y="268406"/>
                  </a:lnTo>
                  <a:lnTo>
                    <a:pt x="0" y="268133"/>
                  </a:lnTo>
                  <a:lnTo>
                    <a:pt x="147" y="268114"/>
                  </a:lnTo>
                  <a:lnTo>
                    <a:pt x="7612" y="267137"/>
                  </a:lnTo>
                  <a:lnTo>
                    <a:pt x="15643" y="268819"/>
                  </a:lnTo>
                  <a:lnTo>
                    <a:pt x="26857" y="268681"/>
                  </a:lnTo>
                  <a:lnTo>
                    <a:pt x="34914" y="272137"/>
                  </a:lnTo>
                  <a:lnTo>
                    <a:pt x="41334" y="272944"/>
                  </a:lnTo>
                  <a:lnTo>
                    <a:pt x="41762" y="264932"/>
                  </a:lnTo>
                  <a:lnTo>
                    <a:pt x="42746" y="258693"/>
                  </a:lnTo>
                  <a:lnTo>
                    <a:pt x="48048" y="255953"/>
                  </a:lnTo>
                  <a:lnTo>
                    <a:pt x="59256" y="255800"/>
                  </a:lnTo>
                  <a:lnTo>
                    <a:pt x="68939" y="261003"/>
                  </a:lnTo>
                  <a:lnTo>
                    <a:pt x="78093" y="266209"/>
                  </a:lnTo>
                  <a:lnTo>
                    <a:pt x="87156" y="265185"/>
                  </a:lnTo>
                  <a:lnTo>
                    <a:pt x="94015" y="259744"/>
                  </a:lnTo>
                  <a:lnTo>
                    <a:pt x="96253" y="250538"/>
                  </a:lnTo>
                  <a:lnTo>
                    <a:pt x="94701" y="246482"/>
                  </a:lnTo>
                  <a:lnTo>
                    <a:pt x="93648" y="236864"/>
                  </a:lnTo>
                  <a:lnTo>
                    <a:pt x="92524" y="232891"/>
                  </a:lnTo>
                  <a:lnTo>
                    <a:pt x="90616" y="229729"/>
                  </a:lnTo>
                  <a:lnTo>
                    <a:pt x="87968" y="226874"/>
                  </a:lnTo>
                  <a:lnTo>
                    <a:pt x="86999" y="222586"/>
                  </a:lnTo>
                  <a:lnTo>
                    <a:pt x="89038" y="216927"/>
                  </a:lnTo>
                  <a:lnTo>
                    <a:pt x="103968" y="202660"/>
                  </a:lnTo>
                  <a:lnTo>
                    <a:pt x="110637" y="198121"/>
                  </a:lnTo>
                  <a:lnTo>
                    <a:pt x="129160" y="190758"/>
                  </a:lnTo>
                  <a:lnTo>
                    <a:pt x="140890" y="189848"/>
                  </a:lnTo>
                  <a:lnTo>
                    <a:pt x="144946" y="191227"/>
                  </a:lnTo>
                  <a:lnTo>
                    <a:pt x="155946" y="200008"/>
                  </a:lnTo>
                  <a:lnTo>
                    <a:pt x="160384" y="209716"/>
                  </a:lnTo>
                  <a:lnTo>
                    <a:pt x="167227" y="205144"/>
                  </a:lnTo>
                  <a:lnTo>
                    <a:pt x="174634" y="202337"/>
                  </a:lnTo>
                  <a:lnTo>
                    <a:pt x="182089" y="202199"/>
                  </a:lnTo>
                  <a:lnTo>
                    <a:pt x="192757" y="202886"/>
                  </a:lnTo>
                  <a:lnTo>
                    <a:pt x="191537" y="194903"/>
                  </a:lnTo>
                  <a:lnTo>
                    <a:pt x="184537" y="189520"/>
                  </a:lnTo>
                  <a:lnTo>
                    <a:pt x="187576" y="187528"/>
                  </a:lnTo>
                  <a:lnTo>
                    <a:pt x="190524" y="186319"/>
                  </a:lnTo>
                  <a:lnTo>
                    <a:pt x="199932" y="188512"/>
                  </a:lnTo>
                  <a:lnTo>
                    <a:pt x="207719" y="178573"/>
                  </a:lnTo>
                  <a:lnTo>
                    <a:pt x="220874" y="171770"/>
                  </a:lnTo>
                  <a:lnTo>
                    <a:pt x="226619" y="170056"/>
                  </a:lnTo>
                  <a:lnTo>
                    <a:pt x="233143" y="172718"/>
                  </a:lnTo>
                  <a:lnTo>
                    <a:pt x="239905" y="165457"/>
                  </a:lnTo>
                  <a:lnTo>
                    <a:pt x="245658" y="160886"/>
                  </a:lnTo>
                  <a:lnTo>
                    <a:pt x="250955" y="159884"/>
                  </a:lnTo>
                  <a:lnTo>
                    <a:pt x="253949" y="150922"/>
                  </a:lnTo>
                  <a:lnTo>
                    <a:pt x="254304" y="142907"/>
                  </a:lnTo>
                  <a:lnTo>
                    <a:pt x="263196" y="136483"/>
                  </a:lnTo>
                  <a:lnTo>
                    <a:pt x="267947" y="127170"/>
                  </a:lnTo>
                  <a:lnTo>
                    <a:pt x="269696" y="127251"/>
                  </a:lnTo>
                  <a:lnTo>
                    <a:pt x="272808" y="126012"/>
                  </a:lnTo>
                  <a:lnTo>
                    <a:pt x="278659" y="122600"/>
                  </a:lnTo>
                  <a:lnTo>
                    <a:pt x="283615" y="121763"/>
                  </a:lnTo>
                  <a:lnTo>
                    <a:pt x="286499" y="120603"/>
                  </a:lnTo>
                  <a:lnTo>
                    <a:pt x="287978" y="120523"/>
                  </a:lnTo>
                  <a:lnTo>
                    <a:pt x="289899" y="121203"/>
                  </a:lnTo>
                  <a:lnTo>
                    <a:pt x="295401" y="127032"/>
                  </a:lnTo>
                  <a:lnTo>
                    <a:pt x="296841" y="127456"/>
                  </a:lnTo>
                  <a:lnTo>
                    <a:pt x="299094" y="126515"/>
                  </a:lnTo>
                  <a:lnTo>
                    <a:pt x="300555" y="125595"/>
                  </a:lnTo>
                  <a:lnTo>
                    <a:pt x="307142" y="119986"/>
                  </a:lnTo>
                  <a:lnTo>
                    <a:pt x="309814" y="118857"/>
                  </a:lnTo>
                  <a:lnTo>
                    <a:pt x="311519" y="118639"/>
                  </a:lnTo>
                  <a:lnTo>
                    <a:pt x="313488" y="119050"/>
                  </a:lnTo>
                  <a:lnTo>
                    <a:pt x="315527" y="120184"/>
                  </a:lnTo>
                  <a:lnTo>
                    <a:pt x="317882" y="123406"/>
                  </a:lnTo>
                  <a:lnTo>
                    <a:pt x="321109" y="129742"/>
                  </a:lnTo>
                  <a:lnTo>
                    <a:pt x="323637" y="133449"/>
                  </a:lnTo>
                  <a:lnTo>
                    <a:pt x="326154" y="134585"/>
                  </a:lnTo>
                  <a:lnTo>
                    <a:pt x="347746" y="139438"/>
                  </a:lnTo>
                  <a:lnTo>
                    <a:pt x="360347" y="146548"/>
                  </a:lnTo>
                  <a:lnTo>
                    <a:pt x="362549" y="147689"/>
                  </a:lnTo>
                  <a:lnTo>
                    <a:pt x="373057" y="155498"/>
                  </a:lnTo>
                  <a:lnTo>
                    <a:pt x="374373" y="157147"/>
                  </a:lnTo>
                  <a:lnTo>
                    <a:pt x="376279" y="159017"/>
                  </a:lnTo>
                  <a:lnTo>
                    <a:pt x="377052" y="160120"/>
                  </a:lnTo>
                  <a:lnTo>
                    <a:pt x="379167" y="161866"/>
                  </a:lnTo>
                  <a:lnTo>
                    <a:pt x="389068" y="167158"/>
                  </a:lnTo>
                  <a:lnTo>
                    <a:pt x="390160" y="168311"/>
                  </a:lnTo>
                  <a:lnTo>
                    <a:pt x="393281" y="173103"/>
                  </a:lnTo>
                  <a:lnTo>
                    <a:pt x="394371" y="174169"/>
                  </a:lnTo>
                  <a:lnTo>
                    <a:pt x="396566" y="174877"/>
                  </a:lnTo>
                  <a:lnTo>
                    <a:pt x="399759" y="175232"/>
                  </a:lnTo>
                  <a:lnTo>
                    <a:pt x="411945" y="174008"/>
                  </a:lnTo>
                  <a:lnTo>
                    <a:pt x="417136" y="171880"/>
                  </a:lnTo>
                  <a:lnTo>
                    <a:pt x="422362" y="170977"/>
                  </a:lnTo>
                  <a:lnTo>
                    <a:pt x="458882" y="179301"/>
                  </a:lnTo>
                  <a:lnTo>
                    <a:pt x="460739" y="179274"/>
                  </a:lnTo>
                  <a:lnTo>
                    <a:pt x="465491" y="181407"/>
                  </a:lnTo>
                  <a:lnTo>
                    <a:pt x="475011" y="190579"/>
                  </a:lnTo>
                  <a:lnTo>
                    <a:pt x="489476" y="194126"/>
                  </a:lnTo>
                  <a:lnTo>
                    <a:pt x="497979" y="194303"/>
                  </a:lnTo>
                  <a:lnTo>
                    <a:pt x="501012" y="196158"/>
                  </a:lnTo>
                  <a:lnTo>
                    <a:pt x="502011" y="204126"/>
                  </a:lnTo>
                  <a:lnTo>
                    <a:pt x="501978" y="208073"/>
                  </a:lnTo>
                  <a:lnTo>
                    <a:pt x="502285" y="209395"/>
                  </a:lnTo>
                  <a:lnTo>
                    <a:pt x="502812" y="210914"/>
                  </a:lnTo>
                  <a:lnTo>
                    <a:pt x="503589" y="211924"/>
                  </a:lnTo>
                  <a:lnTo>
                    <a:pt x="504535" y="212693"/>
                  </a:lnTo>
                  <a:lnTo>
                    <a:pt x="506267" y="213673"/>
                  </a:lnTo>
                  <a:lnTo>
                    <a:pt x="507978" y="213987"/>
                  </a:lnTo>
                  <a:lnTo>
                    <a:pt x="510423" y="213999"/>
                  </a:lnTo>
                  <a:lnTo>
                    <a:pt x="525392" y="210191"/>
                  </a:lnTo>
                  <a:lnTo>
                    <a:pt x="530200" y="210390"/>
                  </a:lnTo>
                  <a:lnTo>
                    <a:pt x="532610" y="210961"/>
                  </a:lnTo>
                  <a:lnTo>
                    <a:pt x="535035" y="211945"/>
                  </a:lnTo>
                  <a:lnTo>
                    <a:pt x="540059" y="215963"/>
                  </a:lnTo>
                  <a:lnTo>
                    <a:pt x="542431" y="216934"/>
                  </a:lnTo>
                  <a:lnTo>
                    <a:pt x="545149" y="217154"/>
                  </a:lnTo>
                  <a:lnTo>
                    <a:pt x="550565" y="216428"/>
                  </a:lnTo>
                  <a:lnTo>
                    <a:pt x="553142" y="215617"/>
                  </a:lnTo>
                  <a:lnTo>
                    <a:pt x="556281" y="214105"/>
                  </a:lnTo>
                  <a:lnTo>
                    <a:pt x="558602" y="213614"/>
                  </a:lnTo>
                  <a:lnTo>
                    <a:pt x="567802" y="213212"/>
                  </a:lnTo>
                  <a:lnTo>
                    <a:pt x="570430" y="212354"/>
                  </a:lnTo>
                  <a:lnTo>
                    <a:pt x="572201" y="211317"/>
                  </a:lnTo>
                  <a:lnTo>
                    <a:pt x="573285" y="210391"/>
                  </a:lnTo>
                  <a:lnTo>
                    <a:pt x="574670" y="210464"/>
                  </a:lnTo>
                  <a:lnTo>
                    <a:pt x="575978" y="211394"/>
                  </a:lnTo>
                  <a:lnTo>
                    <a:pt x="576866" y="214009"/>
                  </a:lnTo>
                  <a:lnTo>
                    <a:pt x="576442" y="215548"/>
                  </a:lnTo>
                  <a:lnTo>
                    <a:pt x="575582" y="216789"/>
                  </a:lnTo>
                  <a:lnTo>
                    <a:pt x="573409" y="218520"/>
                  </a:lnTo>
                  <a:lnTo>
                    <a:pt x="572543" y="219613"/>
                  </a:lnTo>
                  <a:lnTo>
                    <a:pt x="571890" y="220701"/>
                  </a:lnTo>
                  <a:lnTo>
                    <a:pt x="572595" y="222628"/>
                  </a:lnTo>
                  <a:lnTo>
                    <a:pt x="574569" y="224334"/>
                  </a:lnTo>
                  <a:lnTo>
                    <a:pt x="582872" y="227522"/>
                  </a:lnTo>
                  <a:lnTo>
                    <a:pt x="591600" y="225694"/>
                  </a:lnTo>
                  <a:lnTo>
                    <a:pt x="599944" y="216617"/>
                  </a:lnTo>
                  <a:lnTo>
                    <a:pt x="601396" y="214141"/>
                  </a:lnTo>
                  <a:lnTo>
                    <a:pt x="604866" y="209641"/>
                  </a:lnTo>
                  <a:lnTo>
                    <a:pt x="606766" y="207798"/>
                  </a:lnTo>
                  <a:lnTo>
                    <a:pt x="616563" y="201030"/>
                  </a:lnTo>
                  <a:lnTo>
                    <a:pt x="620911" y="196465"/>
                  </a:lnTo>
                  <a:lnTo>
                    <a:pt x="623923" y="194094"/>
                  </a:lnTo>
                  <a:lnTo>
                    <a:pt x="624995" y="192900"/>
                  </a:lnTo>
                  <a:lnTo>
                    <a:pt x="625799" y="191674"/>
                  </a:lnTo>
                  <a:lnTo>
                    <a:pt x="626391" y="190454"/>
                  </a:lnTo>
                  <a:lnTo>
                    <a:pt x="626776" y="189377"/>
                  </a:lnTo>
                  <a:lnTo>
                    <a:pt x="627059" y="188404"/>
                  </a:lnTo>
                  <a:lnTo>
                    <a:pt x="627276" y="187095"/>
                  </a:lnTo>
                  <a:lnTo>
                    <a:pt x="627904" y="183996"/>
                  </a:lnTo>
                  <a:lnTo>
                    <a:pt x="628434" y="182543"/>
                  </a:lnTo>
                  <a:lnTo>
                    <a:pt x="629604" y="181155"/>
                  </a:lnTo>
                  <a:lnTo>
                    <a:pt x="631144" y="179738"/>
                  </a:lnTo>
                  <a:lnTo>
                    <a:pt x="634057" y="178138"/>
                  </a:lnTo>
                  <a:lnTo>
                    <a:pt x="635966" y="176662"/>
                  </a:lnTo>
                  <a:lnTo>
                    <a:pt x="636800" y="174856"/>
                  </a:lnTo>
                  <a:lnTo>
                    <a:pt x="637870" y="173649"/>
                  </a:lnTo>
                  <a:lnTo>
                    <a:pt x="639313" y="172501"/>
                  </a:lnTo>
                  <a:lnTo>
                    <a:pt x="642051" y="171439"/>
                  </a:lnTo>
                  <a:lnTo>
                    <a:pt x="644448" y="171675"/>
                  </a:lnTo>
                  <a:lnTo>
                    <a:pt x="646932" y="172794"/>
                  </a:lnTo>
                  <a:lnTo>
                    <a:pt x="651549" y="178329"/>
                  </a:lnTo>
                  <a:lnTo>
                    <a:pt x="653948" y="182749"/>
                  </a:lnTo>
                  <a:lnTo>
                    <a:pt x="654897" y="183968"/>
                  </a:lnTo>
                  <a:lnTo>
                    <a:pt x="659179" y="185745"/>
                  </a:lnTo>
                  <a:lnTo>
                    <a:pt x="668777" y="185364"/>
                  </a:lnTo>
                  <a:lnTo>
                    <a:pt x="669822" y="179454"/>
                  </a:lnTo>
                  <a:lnTo>
                    <a:pt x="670094" y="175540"/>
                  </a:lnTo>
                  <a:lnTo>
                    <a:pt x="670401" y="173887"/>
                  </a:lnTo>
                  <a:lnTo>
                    <a:pt x="671349" y="170951"/>
                  </a:lnTo>
                  <a:lnTo>
                    <a:pt x="674399" y="163411"/>
                  </a:lnTo>
                  <a:lnTo>
                    <a:pt x="676100" y="160344"/>
                  </a:lnTo>
                  <a:lnTo>
                    <a:pt x="679875" y="156486"/>
                  </a:lnTo>
                  <a:lnTo>
                    <a:pt x="685273" y="153482"/>
                  </a:lnTo>
                  <a:lnTo>
                    <a:pt x="694189" y="152259"/>
                  </a:lnTo>
                  <a:lnTo>
                    <a:pt x="701415" y="153454"/>
                  </a:lnTo>
                  <a:lnTo>
                    <a:pt x="709184" y="156649"/>
                  </a:lnTo>
                  <a:lnTo>
                    <a:pt x="715506" y="160315"/>
                  </a:lnTo>
                  <a:lnTo>
                    <a:pt x="721823" y="161671"/>
                  </a:lnTo>
                  <a:lnTo>
                    <a:pt x="727774" y="159286"/>
                  </a:lnTo>
                  <a:lnTo>
                    <a:pt x="745138" y="143990"/>
                  </a:lnTo>
                  <a:lnTo>
                    <a:pt x="748686" y="142600"/>
                  </a:lnTo>
                  <a:lnTo>
                    <a:pt x="752452" y="138852"/>
                  </a:lnTo>
                  <a:lnTo>
                    <a:pt x="756655" y="132539"/>
                  </a:lnTo>
                  <a:lnTo>
                    <a:pt x="760749" y="119159"/>
                  </a:lnTo>
                  <a:lnTo>
                    <a:pt x="766555" y="105086"/>
                  </a:lnTo>
                  <a:lnTo>
                    <a:pt x="767940" y="94230"/>
                  </a:lnTo>
                  <a:lnTo>
                    <a:pt x="770252" y="87699"/>
                  </a:lnTo>
                  <a:lnTo>
                    <a:pt x="774827" y="82964"/>
                  </a:lnTo>
                  <a:lnTo>
                    <a:pt x="781016" y="79312"/>
                  </a:lnTo>
                  <a:lnTo>
                    <a:pt x="793103" y="78270"/>
                  </a:lnTo>
                  <a:lnTo>
                    <a:pt x="800480" y="70729"/>
                  </a:lnTo>
                  <a:lnTo>
                    <a:pt x="806320" y="58898"/>
                  </a:lnTo>
                  <a:lnTo>
                    <a:pt x="826154" y="40205"/>
                  </a:lnTo>
                  <a:lnTo>
                    <a:pt x="838239" y="37878"/>
                  </a:lnTo>
                  <a:lnTo>
                    <a:pt x="849916" y="38236"/>
                  </a:lnTo>
                  <a:lnTo>
                    <a:pt x="859757" y="33330"/>
                  </a:lnTo>
                  <a:lnTo>
                    <a:pt x="857837" y="26295"/>
                  </a:lnTo>
                  <a:lnTo>
                    <a:pt x="848546" y="10634"/>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sp>
          <p:nvSpPr>
            <p:cNvPr id="325" name="ee4p_MV_1_62635">
              <a:extLst>
                <a:ext uri="{FF2B5EF4-FFF2-40B4-BE49-F238E27FC236}">
                  <a16:creationId xmlns:a16="http://schemas.microsoft.com/office/drawing/2014/main" id="{48A733F5-6359-488A-93F2-84726C21F0AD}"/>
                </a:ext>
              </a:extLst>
            </p:cNvPr>
            <p:cNvSpPr>
              <a:spLocks noChangeAspect="1"/>
            </p:cNvSpPr>
            <p:nvPr>
              <p:custDataLst>
                <p:tags r:id="rId17"/>
              </p:custDataLst>
            </p:nvPr>
          </p:nvSpPr>
          <p:spPr>
            <a:xfrm>
              <a:off x="2813314" y="997277"/>
              <a:ext cx="1368718" cy="895224"/>
            </a:xfrm>
            <a:custGeom>
              <a:avLst/>
              <a:gdLst/>
              <a:ahLst/>
              <a:cxnLst/>
              <a:rect l="l" t="t" r="r" b="b"/>
              <a:pathLst>
                <a:path w="1293824" h="921511">
                  <a:moveTo>
                    <a:pt x="290368" y="393636"/>
                  </a:moveTo>
                  <a:lnTo>
                    <a:pt x="300472" y="398167"/>
                  </a:lnTo>
                  <a:lnTo>
                    <a:pt x="290948" y="428086"/>
                  </a:lnTo>
                  <a:lnTo>
                    <a:pt x="287464" y="433462"/>
                  </a:lnTo>
                  <a:lnTo>
                    <a:pt x="283303" y="433659"/>
                  </a:lnTo>
                  <a:lnTo>
                    <a:pt x="282974" y="429685"/>
                  </a:lnTo>
                  <a:lnTo>
                    <a:pt x="285160" y="419674"/>
                  </a:lnTo>
                  <a:lnTo>
                    <a:pt x="283588" y="413065"/>
                  </a:lnTo>
                  <a:lnTo>
                    <a:pt x="280795" y="413034"/>
                  </a:lnTo>
                  <a:lnTo>
                    <a:pt x="279030" y="417922"/>
                  </a:lnTo>
                  <a:lnTo>
                    <a:pt x="280645" y="425763"/>
                  </a:lnTo>
                  <a:lnTo>
                    <a:pt x="275775" y="429993"/>
                  </a:lnTo>
                  <a:lnTo>
                    <a:pt x="270377" y="429787"/>
                  </a:lnTo>
                  <a:lnTo>
                    <a:pt x="264911" y="426578"/>
                  </a:lnTo>
                  <a:lnTo>
                    <a:pt x="259705" y="422133"/>
                  </a:lnTo>
                  <a:lnTo>
                    <a:pt x="264486" y="409065"/>
                  </a:lnTo>
                  <a:lnTo>
                    <a:pt x="276515" y="398413"/>
                  </a:lnTo>
                  <a:close/>
                  <a:moveTo>
                    <a:pt x="339280" y="346478"/>
                  </a:moveTo>
                  <a:lnTo>
                    <a:pt x="333735" y="354618"/>
                  </a:lnTo>
                  <a:lnTo>
                    <a:pt x="318454" y="369142"/>
                  </a:lnTo>
                  <a:lnTo>
                    <a:pt x="314171" y="378420"/>
                  </a:lnTo>
                  <a:lnTo>
                    <a:pt x="312286" y="378449"/>
                  </a:lnTo>
                  <a:lnTo>
                    <a:pt x="310297" y="368103"/>
                  </a:lnTo>
                  <a:lnTo>
                    <a:pt x="310303" y="366752"/>
                  </a:lnTo>
                  <a:lnTo>
                    <a:pt x="312041" y="362493"/>
                  </a:lnTo>
                  <a:lnTo>
                    <a:pt x="334661" y="351113"/>
                  </a:lnTo>
                  <a:close/>
                  <a:moveTo>
                    <a:pt x="1068214" y="285905"/>
                  </a:moveTo>
                  <a:lnTo>
                    <a:pt x="1074626" y="288263"/>
                  </a:lnTo>
                  <a:lnTo>
                    <a:pt x="1077828" y="293658"/>
                  </a:lnTo>
                  <a:lnTo>
                    <a:pt x="1085526" y="312002"/>
                  </a:lnTo>
                  <a:lnTo>
                    <a:pt x="1089858" y="319205"/>
                  </a:lnTo>
                  <a:lnTo>
                    <a:pt x="1099181" y="327874"/>
                  </a:lnTo>
                  <a:lnTo>
                    <a:pt x="1121900" y="339761"/>
                  </a:lnTo>
                  <a:lnTo>
                    <a:pt x="1134798" y="344027"/>
                  </a:lnTo>
                  <a:lnTo>
                    <a:pt x="1145323" y="349941"/>
                  </a:lnTo>
                  <a:lnTo>
                    <a:pt x="1207681" y="412008"/>
                  </a:lnTo>
                  <a:lnTo>
                    <a:pt x="1213652" y="415987"/>
                  </a:lnTo>
                  <a:lnTo>
                    <a:pt x="1213848" y="416071"/>
                  </a:lnTo>
                  <a:lnTo>
                    <a:pt x="1213856" y="416072"/>
                  </a:lnTo>
                  <a:lnTo>
                    <a:pt x="1208947" y="431768"/>
                  </a:lnTo>
                  <a:lnTo>
                    <a:pt x="1206266" y="433831"/>
                  </a:lnTo>
                  <a:lnTo>
                    <a:pt x="1203116" y="434938"/>
                  </a:lnTo>
                  <a:lnTo>
                    <a:pt x="1209375" y="441896"/>
                  </a:lnTo>
                  <a:lnTo>
                    <a:pt x="1212558" y="450668"/>
                  </a:lnTo>
                  <a:lnTo>
                    <a:pt x="1174598" y="457027"/>
                  </a:lnTo>
                  <a:lnTo>
                    <a:pt x="1167031" y="456287"/>
                  </a:lnTo>
                  <a:lnTo>
                    <a:pt x="1161183" y="452573"/>
                  </a:lnTo>
                  <a:lnTo>
                    <a:pt x="1153791" y="461836"/>
                  </a:lnTo>
                  <a:lnTo>
                    <a:pt x="1144237" y="468084"/>
                  </a:lnTo>
                  <a:lnTo>
                    <a:pt x="1125158" y="474203"/>
                  </a:lnTo>
                  <a:lnTo>
                    <a:pt x="1103862" y="475568"/>
                  </a:lnTo>
                  <a:lnTo>
                    <a:pt x="1091843" y="472568"/>
                  </a:lnTo>
                  <a:lnTo>
                    <a:pt x="1085270" y="464373"/>
                  </a:lnTo>
                  <a:lnTo>
                    <a:pt x="1089552" y="462543"/>
                  </a:lnTo>
                  <a:lnTo>
                    <a:pt x="1096286" y="456847"/>
                  </a:lnTo>
                  <a:lnTo>
                    <a:pt x="1107026" y="453964"/>
                  </a:lnTo>
                  <a:lnTo>
                    <a:pt x="1118370" y="446644"/>
                  </a:lnTo>
                  <a:lnTo>
                    <a:pt x="1121327" y="443102"/>
                  </a:lnTo>
                  <a:lnTo>
                    <a:pt x="1122984" y="426484"/>
                  </a:lnTo>
                  <a:lnTo>
                    <a:pt x="1109349" y="403328"/>
                  </a:lnTo>
                  <a:lnTo>
                    <a:pt x="1109513" y="388645"/>
                  </a:lnTo>
                  <a:lnTo>
                    <a:pt x="1126482" y="388878"/>
                  </a:lnTo>
                  <a:lnTo>
                    <a:pt x="1132591" y="391076"/>
                  </a:lnTo>
                  <a:lnTo>
                    <a:pt x="1130504" y="395417"/>
                  </a:lnTo>
                  <a:lnTo>
                    <a:pt x="1131481" y="398560"/>
                  </a:lnTo>
                  <a:lnTo>
                    <a:pt x="1129352" y="409845"/>
                  </a:lnTo>
                  <a:lnTo>
                    <a:pt x="1129362" y="418930"/>
                  </a:lnTo>
                  <a:lnTo>
                    <a:pt x="1134150" y="409263"/>
                  </a:lnTo>
                  <a:lnTo>
                    <a:pt x="1138356" y="406730"/>
                  </a:lnTo>
                  <a:lnTo>
                    <a:pt x="1151923" y="406086"/>
                  </a:lnTo>
                  <a:lnTo>
                    <a:pt x="1150242" y="407545"/>
                  </a:lnTo>
                  <a:lnTo>
                    <a:pt x="1148949" y="409098"/>
                  </a:lnTo>
                  <a:lnTo>
                    <a:pt x="1148151" y="411234"/>
                  </a:lnTo>
                  <a:lnTo>
                    <a:pt x="1147792" y="414466"/>
                  </a:lnTo>
                  <a:lnTo>
                    <a:pt x="1159408" y="417457"/>
                  </a:lnTo>
                  <a:lnTo>
                    <a:pt x="1156325" y="410180"/>
                  </a:lnTo>
                  <a:lnTo>
                    <a:pt x="1159908" y="395930"/>
                  </a:lnTo>
                  <a:lnTo>
                    <a:pt x="1158536" y="380738"/>
                  </a:lnTo>
                  <a:lnTo>
                    <a:pt x="1153412" y="371465"/>
                  </a:lnTo>
                  <a:lnTo>
                    <a:pt x="1145819" y="375100"/>
                  </a:lnTo>
                  <a:lnTo>
                    <a:pt x="1142622" y="365938"/>
                  </a:lnTo>
                  <a:lnTo>
                    <a:pt x="1138581" y="358448"/>
                  </a:lnTo>
                  <a:lnTo>
                    <a:pt x="1133721" y="352606"/>
                  </a:lnTo>
                  <a:lnTo>
                    <a:pt x="1128189" y="348612"/>
                  </a:lnTo>
                  <a:lnTo>
                    <a:pt x="1121480" y="347329"/>
                  </a:lnTo>
                  <a:lnTo>
                    <a:pt x="1114867" y="349115"/>
                  </a:lnTo>
                  <a:lnTo>
                    <a:pt x="1111642" y="353650"/>
                  </a:lnTo>
                  <a:lnTo>
                    <a:pt x="1114993" y="360639"/>
                  </a:lnTo>
                  <a:lnTo>
                    <a:pt x="1115200" y="364892"/>
                  </a:lnTo>
                  <a:lnTo>
                    <a:pt x="1112412" y="366633"/>
                  </a:lnTo>
                  <a:lnTo>
                    <a:pt x="1109551" y="370288"/>
                  </a:lnTo>
                  <a:lnTo>
                    <a:pt x="1107309" y="374843"/>
                  </a:lnTo>
                  <a:lnTo>
                    <a:pt x="1106532" y="379143"/>
                  </a:lnTo>
                  <a:lnTo>
                    <a:pt x="1104541" y="380449"/>
                  </a:lnTo>
                  <a:lnTo>
                    <a:pt x="1093034" y="385465"/>
                  </a:lnTo>
                  <a:lnTo>
                    <a:pt x="1093377" y="377762"/>
                  </a:lnTo>
                  <a:lnTo>
                    <a:pt x="1095662" y="372903"/>
                  </a:lnTo>
                  <a:lnTo>
                    <a:pt x="1098177" y="369406"/>
                  </a:lnTo>
                  <a:lnTo>
                    <a:pt x="1098927" y="365667"/>
                  </a:lnTo>
                  <a:lnTo>
                    <a:pt x="1096844" y="358777"/>
                  </a:lnTo>
                  <a:lnTo>
                    <a:pt x="1094295" y="358129"/>
                  </a:lnTo>
                  <a:lnTo>
                    <a:pt x="1091503" y="360357"/>
                  </a:lnTo>
                  <a:lnTo>
                    <a:pt x="1081002" y="365669"/>
                  </a:lnTo>
                  <a:lnTo>
                    <a:pt x="1076373" y="372523"/>
                  </a:lnTo>
                  <a:lnTo>
                    <a:pt x="1071867" y="377413"/>
                  </a:lnTo>
                  <a:lnTo>
                    <a:pt x="1064996" y="375073"/>
                  </a:lnTo>
                  <a:lnTo>
                    <a:pt x="1067154" y="363888"/>
                  </a:lnTo>
                  <a:lnTo>
                    <a:pt x="1075383" y="344642"/>
                  </a:lnTo>
                  <a:lnTo>
                    <a:pt x="1076585" y="329608"/>
                  </a:lnTo>
                  <a:lnTo>
                    <a:pt x="1073225" y="320960"/>
                  </a:lnTo>
                  <a:lnTo>
                    <a:pt x="1058870" y="307157"/>
                  </a:lnTo>
                  <a:lnTo>
                    <a:pt x="1054431" y="300931"/>
                  </a:lnTo>
                  <a:lnTo>
                    <a:pt x="1057234" y="294329"/>
                  </a:lnTo>
                  <a:lnTo>
                    <a:pt x="1062123" y="288631"/>
                  </a:lnTo>
                  <a:close/>
                  <a:moveTo>
                    <a:pt x="640701" y="124601"/>
                  </a:moveTo>
                  <a:lnTo>
                    <a:pt x="640805" y="128111"/>
                  </a:lnTo>
                  <a:lnTo>
                    <a:pt x="638534" y="128176"/>
                  </a:lnTo>
                  <a:lnTo>
                    <a:pt x="645958" y="139436"/>
                  </a:lnTo>
                  <a:lnTo>
                    <a:pt x="660473" y="144920"/>
                  </a:lnTo>
                  <a:lnTo>
                    <a:pt x="736143" y="142559"/>
                  </a:lnTo>
                  <a:lnTo>
                    <a:pt x="748821" y="148215"/>
                  </a:lnTo>
                  <a:lnTo>
                    <a:pt x="756327" y="143565"/>
                  </a:lnTo>
                  <a:lnTo>
                    <a:pt x="765960" y="145613"/>
                  </a:lnTo>
                  <a:lnTo>
                    <a:pt x="770430" y="151839"/>
                  </a:lnTo>
                  <a:lnTo>
                    <a:pt x="762441" y="159793"/>
                  </a:lnTo>
                  <a:lnTo>
                    <a:pt x="754004" y="161938"/>
                  </a:lnTo>
                  <a:lnTo>
                    <a:pt x="718273" y="160035"/>
                  </a:lnTo>
                  <a:lnTo>
                    <a:pt x="703887" y="155115"/>
                  </a:lnTo>
                  <a:lnTo>
                    <a:pt x="695079" y="154203"/>
                  </a:lnTo>
                  <a:lnTo>
                    <a:pt x="692518" y="155448"/>
                  </a:lnTo>
                  <a:lnTo>
                    <a:pt x="689135" y="160741"/>
                  </a:lnTo>
                  <a:lnTo>
                    <a:pt x="687285" y="162218"/>
                  </a:lnTo>
                  <a:lnTo>
                    <a:pt x="680516" y="162425"/>
                  </a:lnTo>
                  <a:lnTo>
                    <a:pt x="671856" y="161058"/>
                  </a:lnTo>
                  <a:lnTo>
                    <a:pt x="668689" y="162968"/>
                  </a:lnTo>
                  <a:lnTo>
                    <a:pt x="666892" y="170656"/>
                  </a:lnTo>
                  <a:lnTo>
                    <a:pt x="664705" y="166486"/>
                  </a:lnTo>
                  <a:lnTo>
                    <a:pt x="662976" y="167607"/>
                  </a:lnTo>
                  <a:lnTo>
                    <a:pt x="660102" y="170254"/>
                  </a:lnTo>
                  <a:lnTo>
                    <a:pt x="658008" y="170920"/>
                  </a:lnTo>
                  <a:lnTo>
                    <a:pt x="658751" y="175785"/>
                  </a:lnTo>
                  <a:lnTo>
                    <a:pt x="660199" y="177931"/>
                  </a:lnTo>
                  <a:lnTo>
                    <a:pt x="662334" y="178588"/>
                  </a:lnTo>
                  <a:lnTo>
                    <a:pt x="665082" y="178903"/>
                  </a:lnTo>
                  <a:lnTo>
                    <a:pt x="663899" y="179239"/>
                  </a:lnTo>
                  <a:lnTo>
                    <a:pt x="662979" y="179291"/>
                  </a:lnTo>
                  <a:lnTo>
                    <a:pt x="662514" y="180049"/>
                  </a:lnTo>
                  <a:lnTo>
                    <a:pt x="662697" y="182511"/>
                  </a:lnTo>
                  <a:lnTo>
                    <a:pt x="656197" y="179212"/>
                  </a:lnTo>
                  <a:lnTo>
                    <a:pt x="649064" y="180095"/>
                  </a:lnTo>
                  <a:lnTo>
                    <a:pt x="643168" y="184315"/>
                  </a:lnTo>
                  <a:lnTo>
                    <a:pt x="640379" y="190958"/>
                  </a:lnTo>
                  <a:lnTo>
                    <a:pt x="634758" y="184255"/>
                  </a:lnTo>
                  <a:lnTo>
                    <a:pt x="628076" y="181116"/>
                  </a:lnTo>
                  <a:lnTo>
                    <a:pt x="615985" y="180315"/>
                  </a:lnTo>
                  <a:lnTo>
                    <a:pt x="610639" y="183068"/>
                  </a:lnTo>
                  <a:lnTo>
                    <a:pt x="606326" y="189819"/>
                  </a:lnTo>
                  <a:lnTo>
                    <a:pt x="604401" y="198598"/>
                  </a:lnTo>
                  <a:lnTo>
                    <a:pt x="606496" y="207547"/>
                  </a:lnTo>
                  <a:lnTo>
                    <a:pt x="601694" y="206700"/>
                  </a:lnTo>
                  <a:lnTo>
                    <a:pt x="599718" y="205916"/>
                  </a:lnTo>
                  <a:lnTo>
                    <a:pt x="597301" y="203887"/>
                  </a:lnTo>
                  <a:lnTo>
                    <a:pt x="595129" y="207855"/>
                  </a:lnTo>
                  <a:lnTo>
                    <a:pt x="597515" y="214632"/>
                  </a:lnTo>
                  <a:lnTo>
                    <a:pt x="596072" y="221443"/>
                  </a:lnTo>
                  <a:lnTo>
                    <a:pt x="592028" y="226509"/>
                  </a:lnTo>
                  <a:lnTo>
                    <a:pt x="586551" y="227935"/>
                  </a:lnTo>
                  <a:lnTo>
                    <a:pt x="589124" y="235662"/>
                  </a:lnTo>
                  <a:lnTo>
                    <a:pt x="592061" y="241705"/>
                  </a:lnTo>
                  <a:lnTo>
                    <a:pt x="592932" y="246709"/>
                  </a:lnTo>
                  <a:lnTo>
                    <a:pt x="589277" y="251320"/>
                  </a:lnTo>
                  <a:lnTo>
                    <a:pt x="604126" y="261090"/>
                  </a:lnTo>
                  <a:lnTo>
                    <a:pt x="612315" y="262985"/>
                  </a:lnTo>
                  <a:lnTo>
                    <a:pt x="619339" y="258299"/>
                  </a:lnTo>
                  <a:lnTo>
                    <a:pt x="614152" y="258652"/>
                  </a:lnTo>
                  <a:lnTo>
                    <a:pt x="610156" y="256807"/>
                  </a:lnTo>
                  <a:lnTo>
                    <a:pt x="603138" y="250948"/>
                  </a:lnTo>
                  <a:lnTo>
                    <a:pt x="605125" y="244168"/>
                  </a:lnTo>
                  <a:lnTo>
                    <a:pt x="608139" y="239128"/>
                  </a:lnTo>
                  <a:lnTo>
                    <a:pt x="616301" y="230714"/>
                  </a:lnTo>
                  <a:lnTo>
                    <a:pt x="618217" y="229310"/>
                  </a:lnTo>
                  <a:lnTo>
                    <a:pt x="621849" y="228046"/>
                  </a:lnTo>
                  <a:lnTo>
                    <a:pt x="623204" y="226937"/>
                  </a:lnTo>
                  <a:lnTo>
                    <a:pt x="624182" y="224093"/>
                  </a:lnTo>
                  <a:lnTo>
                    <a:pt x="624300" y="216852"/>
                  </a:lnTo>
                  <a:lnTo>
                    <a:pt x="624940" y="214507"/>
                  </a:lnTo>
                  <a:lnTo>
                    <a:pt x="630444" y="209534"/>
                  </a:lnTo>
                  <a:lnTo>
                    <a:pt x="651781" y="198448"/>
                  </a:lnTo>
                  <a:lnTo>
                    <a:pt x="647180" y="195208"/>
                  </a:lnTo>
                  <a:lnTo>
                    <a:pt x="645076" y="194733"/>
                  </a:lnTo>
                  <a:lnTo>
                    <a:pt x="644960" y="190826"/>
                  </a:lnTo>
                  <a:lnTo>
                    <a:pt x="651072" y="188345"/>
                  </a:lnTo>
                  <a:lnTo>
                    <a:pt x="653329" y="188488"/>
                  </a:lnTo>
                  <a:lnTo>
                    <a:pt x="656102" y="190501"/>
                  </a:lnTo>
                  <a:lnTo>
                    <a:pt x="655985" y="186595"/>
                  </a:lnTo>
                  <a:lnTo>
                    <a:pt x="662388" y="191991"/>
                  </a:lnTo>
                  <a:lnTo>
                    <a:pt x="672229" y="189068"/>
                  </a:lnTo>
                  <a:lnTo>
                    <a:pt x="690063" y="178146"/>
                  </a:lnTo>
                  <a:lnTo>
                    <a:pt x="689271" y="176261"/>
                  </a:lnTo>
                  <a:lnTo>
                    <a:pt x="688242" y="171964"/>
                  </a:lnTo>
                  <a:lnTo>
                    <a:pt x="687530" y="170031"/>
                  </a:lnTo>
                  <a:lnTo>
                    <a:pt x="690916" y="167367"/>
                  </a:lnTo>
                  <a:lnTo>
                    <a:pt x="694766" y="165664"/>
                  </a:lnTo>
                  <a:lnTo>
                    <a:pt x="698837" y="164979"/>
                  </a:lnTo>
                  <a:lnTo>
                    <a:pt x="703076" y="165313"/>
                  </a:lnTo>
                  <a:lnTo>
                    <a:pt x="703212" y="169544"/>
                  </a:lnTo>
                  <a:lnTo>
                    <a:pt x="698242" y="171002"/>
                  </a:lnTo>
                  <a:lnTo>
                    <a:pt x="695028" y="175640"/>
                  </a:lnTo>
                  <a:lnTo>
                    <a:pt x="693284" y="182236"/>
                  </a:lnTo>
                  <a:lnTo>
                    <a:pt x="692697" y="189398"/>
                  </a:lnTo>
                  <a:lnTo>
                    <a:pt x="696640" y="182014"/>
                  </a:lnTo>
                  <a:lnTo>
                    <a:pt x="698036" y="178130"/>
                  </a:lnTo>
                  <a:lnTo>
                    <a:pt x="699029" y="173561"/>
                  </a:lnTo>
                  <a:lnTo>
                    <a:pt x="702183" y="178909"/>
                  </a:lnTo>
                  <a:lnTo>
                    <a:pt x="705759" y="183848"/>
                  </a:lnTo>
                  <a:lnTo>
                    <a:pt x="709556" y="185498"/>
                  </a:lnTo>
                  <a:lnTo>
                    <a:pt x="713099" y="180963"/>
                  </a:lnTo>
                  <a:lnTo>
                    <a:pt x="717114" y="184326"/>
                  </a:lnTo>
                  <a:lnTo>
                    <a:pt x="720686" y="184048"/>
                  </a:lnTo>
                  <a:lnTo>
                    <a:pt x="723850" y="181271"/>
                  </a:lnTo>
                  <a:lnTo>
                    <a:pt x="726638" y="176992"/>
                  </a:lnTo>
                  <a:lnTo>
                    <a:pt x="727705" y="181378"/>
                  </a:lnTo>
                  <a:lnTo>
                    <a:pt x="729441" y="185441"/>
                  </a:lnTo>
                  <a:lnTo>
                    <a:pt x="731649" y="189025"/>
                  </a:lnTo>
                  <a:lnTo>
                    <a:pt x="737585" y="196139"/>
                  </a:lnTo>
                  <a:lnTo>
                    <a:pt x="738868" y="197144"/>
                  </a:lnTo>
                  <a:lnTo>
                    <a:pt x="740040" y="196477"/>
                  </a:lnTo>
                  <a:lnTo>
                    <a:pt x="743376" y="195600"/>
                  </a:lnTo>
                  <a:lnTo>
                    <a:pt x="749789" y="195806"/>
                  </a:lnTo>
                  <a:lnTo>
                    <a:pt x="753117" y="194718"/>
                  </a:lnTo>
                  <a:lnTo>
                    <a:pt x="756744" y="191244"/>
                  </a:lnTo>
                  <a:lnTo>
                    <a:pt x="759432" y="186545"/>
                  </a:lnTo>
                  <a:lnTo>
                    <a:pt x="762553" y="177152"/>
                  </a:lnTo>
                  <a:lnTo>
                    <a:pt x="765338" y="171402"/>
                  </a:lnTo>
                  <a:lnTo>
                    <a:pt x="773546" y="162672"/>
                  </a:lnTo>
                  <a:lnTo>
                    <a:pt x="786453" y="153637"/>
                  </a:lnTo>
                  <a:lnTo>
                    <a:pt x="799482" y="148221"/>
                  </a:lnTo>
                  <a:lnTo>
                    <a:pt x="808016" y="150432"/>
                  </a:lnTo>
                  <a:lnTo>
                    <a:pt x="803944" y="154697"/>
                  </a:lnTo>
                  <a:lnTo>
                    <a:pt x="804029" y="161516"/>
                  </a:lnTo>
                  <a:lnTo>
                    <a:pt x="806811" y="168680"/>
                  </a:lnTo>
                  <a:lnTo>
                    <a:pt x="810943" y="174119"/>
                  </a:lnTo>
                  <a:lnTo>
                    <a:pt x="825632" y="181083"/>
                  </a:lnTo>
                  <a:lnTo>
                    <a:pt x="829731" y="184775"/>
                  </a:lnTo>
                  <a:lnTo>
                    <a:pt x="823862" y="196281"/>
                  </a:lnTo>
                  <a:lnTo>
                    <a:pt x="825545" y="205019"/>
                  </a:lnTo>
                  <a:lnTo>
                    <a:pt x="835615" y="220062"/>
                  </a:lnTo>
                  <a:lnTo>
                    <a:pt x="836800" y="226258"/>
                  </a:lnTo>
                  <a:lnTo>
                    <a:pt x="837032" y="232441"/>
                  </a:lnTo>
                  <a:lnTo>
                    <a:pt x="838165" y="237242"/>
                  </a:lnTo>
                  <a:lnTo>
                    <a:pt x="841932" y="239059"/>
                  </a:lnTo>
                  <a:lnTo>
                    <a:pt x="856844" y="238503"/>
                  </a:lnTo>
                  <a:lnTo>
                    <a:pt x="857006" y="242733"/>
                  </a:lnTo>
                  <a:lnTo>
                    <a:pt x="853886" y="242944"/>
                  </a:lnTo>
                  <a:lnTo>
                    <a:pt x="851695" y="244004"/>
                  </a:lnTo>
                  <a:lnTo>
                    <a:pt x="848040" y="246607"/>
                  </a:lnTo>
                  <a:lnTo>
                    <a:pt x="858922" y="245151"/>
                  </a:lnTo>
                  <a:lnTo>
                    <a:pt x="876755" y="254461"/>
                  </a:lnTo>
                  <a:lnTo>
                    <a:pt x="888499" y="256802"/>
                  </a:lnTo>
                  <a:lnTo>
                    <a:pt x="897249" y="261164"/>
                  </a:lnTo>
                  <a:lnTo>
                    <a:pt x="909180" y="283440"/>
                  </a:lnTo>
                  <a:lnTo>
                    <a:pt x="918569" y="291099"/>
                  </a:lnTo>
                  <a:lnTo>
                    <a:pt x="913520" y="295003"/>
                  </a:lnTo>
                  <a:lnTo>
                    <a:pt x="909739" y="299274"/>
                  </a:lnTo>
                  <a:lnTo>
                    <a:pt x="918096" y="298872"/>
                  </a:lnTo>
                  <a:lnTo>
                    <a:pt x="930303" y="291978"/>
                  </a:lnTo>
                  <a:lnTo>
                    <a:pt x="936997" y="294266"/>
                  </a:lnTo>
                  <a:lnTo>
                    <a:pt x="934661" y="301067"/>
                  </a:lnTo>
                  <a:lnTo>
                    <a:pt x="933164" y="303783"/>
                  </a:lnTo>
                  <a:lnTo>
                    <a:pt x="930621" y="306261"/>
                  </a:lnTo>
                  <a:lnTo>
                    <a:pt x="934670" y="308520"/>
                  </a:lnTo>
                  <a:lnTo>
                    <a:pt x="937065" y="307047"/>
                  </a:lnTo>
                  <a:lnTo>
                    <a:pt x="939193" y="305074"/>
                  </a:lnTo>
                  <a:lnTo>
                    <a:pt x="942251" y="305787"/>
                  </a:lnTo>
                  <a:lnTo>
                    <a:pt x="944197" y="308596"/>
                  </a:lnTo>
                  <a:lnTo>
                    <a:pt x="949597" y="321483"/>
                  </a:lnTo>
                  <a:lnTo>
                    <a:pt x="954205" y="329745"/>
                  </a:lnTo>
                  <a:lnTo>
                    <a:pt x="959430" y="336374"/>
                  </a:lnTo>
                  <a:lnTo>
                    <a:pt x="965796" y="340208"/>
                  </a:lnTo>
                  <a:lnTo>
                    <a:pt x="973685" y="340016"/>
                  </a:lnTo>
                  <a:lnTo>
                    <a:pt x="973517" y="336111"/>
                  </a:lnTo>
                  <a:lnTo>
                    <a:pt x="970649" y="333599"/>
                  </a:lnTo>
                  <a:lnTo>
                    <a:pt x="966552" y="327228"/>
                  </a:lnTo>
                  <a:lnTo>
                    <a:pt x="963691" y="324809"/>
                  </a:lnTo>
                  <a:lnTo>
                    <a:pt x="963524" y="320904"/>
                  </a:lnTo>
                  <a:lnTo>
                    <a:pt x="1004506" y="310981"/>
                  </a:lnTo>
                  <a:lnTo>
                    <a:pt x="1014216" y="305945"/>
                  </a:lnTo>
                  <a:lnTo>
                    <a:pt x="1030787" y="293474"/>
                  </a:lnTo>
                  <a:lnTo>
                    <a:pt x="1040168" y="289839"/>
                  </a:lnTo>
                  <a:lnTo>
                    <a:pt x="1041829" y="292747"/>
                  </a:lnTo>
                  <a:lnTo>
                    <a:pt x="1041346" y="295284"/>
                  </a:lnTo>
                  <a:lnTo>
                    <a:pt x="1039278" y="297194"/>
                  </a:lnTo>
                  <a:lnTo>
                    <a:pt x="1035970" y="298227"/>
                  </a:lnTo>
                  <a:lnTo>
                    <a:pt x="1036131" y="301759"/>
                  </a:lnTo>
                  <a:lnTo>
                    <a:pt x="1046588" y="306598"/>
                  </a:lnTo>
                  <a:lnTo>
                    <a:pt x="1074203" y="327762"/>
                  </a:lnTo>
                  <a:lnTo>
                    <a:pt x="1074386" y="331645"/>
                  </a:lnTo>
                  <a:lnTo>
                    <a:pt x="1069955" y="340257"/>
                  </a:lnTo>
                  <a:lnTo>
                    <a:pt x="1067717" y="351400"/>
                  </a:lnTo>
                  <a:lnTo>
                    <a:pt x="1064066" y="361630"/>
                  </a:lnTo>
                  <a:lnTo>
                    <a:pt x="1055237" y="367693"/>
                  </a:lnTo>
                  <a:lnTo>
                    <a:pt x="1059423" y="370625"/>
                  </a:lnTo>
                  <a:lnTo>
                    <a:pt x="1069733" y="382682"/>
                  </a:lnTo>
                  <a:lnTo>
                    <a:pt x="1073531" y="388331"/>
                  </a:lnTo>
                  <a:lnTo>
                    <a:pt x="1075569" y="389728"/>
                  </a:lnTo>
                  <a:lnTo>
                    <a:pt x="1085273" y="393330"/>
                  </a:lnTo>
                  <a:lnTo>
                    <a:pt x="1087649" y="394896"/>
                  </a:lnTo>
                  <a:lnTo>
                    <a:pt x="1089337" y="398682"/>
                  </a:lnTo>
                  <a:lnTo>
                    <a:pt x="1090576" y="402817"/>
                  </a:lnTo>
                  <a:lnTo>
                    <a:pt x="1091687" y="405420"/>
                  </a:lnTo>
                  <a:lnTo>
                    <a:pt x="1092168" y="407448"/>
                  </a:lnTo>
                  <a:lnTo>
                    <a:pt x="1091854" y="410073"/>
                  </a:lnTo>
                  <a:lnTo>
                    <a:pt x="1091851" y="412309"/>
                  </a:lnTo>
                  <a:lnTo>
                    <a:pt x="1093211" y="413223"/>
                  </a:lnTo>
                  <a:lnTo>
                    <a:pt x="1098004" y="412531"/>
                  </a:lnTo>
                  <a:lnTo>
                    <a:pt x="1099121" y="412945"/>
                  </a:lnTo>
                  <a:lnTo>
                    <a:pt x="1100998" y="414346"/>
                  </a:lnTo>
                  <a:lnTo>
                    <a:pt x="1103111" y="415504"/>
                  </a:lnTo>
                  <a:lnTo>
                    <a:pt x="1105285" y="416240"/>
                  </a:lnTo>
                  <a:lnTo>
                    <a:pt x="1107187" y="416429"/>
                  </a:lnTo>
                  <a:lnTo>
                    <a:pt x="1111485" y="418530"/>
                  </a:lnTo>
                  <a:lnTo>
                    <a:pt x="1112270" y="423944"/>
                  </a:lnTo>
                  <a:lnTo>
                    <a:pt x="1110500" y="430458"/>
                  </a:lnTo>
                  <a:lnTo>
                    <a:pt x="1106981" y="436006"/>
                  </a:lnTo>
                  <a:lnTo>
                    <a:pt x="1083826" y="457079"/>
                  </a:lnTo>
                  <a:lnTo>
                    <a:pt x="1080664" y="464587"/>
                  </a:lnTo>
                  <a:lnTo>
                    <a:pt x="1084010" y="471420"/>
                  </a:lnTo>
                  <a:lnTo>
                    <a:pt x="1090465" y="474240"/>
                  </a:lnTo>
                  <a:lnTo>
                    <a:pt x="1096789" y="475412"/>
                  </a:lnTo>
                  <a:lnTo>
                    <a:pt x="1099742" y="477369"/>
                  </a:lnTo>
                  <a:lnTo>
                    <a:pt x="1102182" y="483522"/>
                  </a:lnTo>
                  <a:lnTo>
                    <a:pt x="1107468" y="490492"/>
                  </a:lnTo>
                  <a:lnTo>
                    <a:pt x="1113139" y="495115"/>
                  </a:lnTo>
                  <a:lnTo>
                    <a:pt x="1116725" y="494175"/>
                  </a:lnTo>
                  <a:lnTo>
                    <a:pt x="1142575" y="513825"/>
                  </a:lnTo>
                  <a:lnTo>
                    <a:pt x="1153884" y="515836"/>
                  </a:lnTo>
                  <a:lnTo>
                    <a:pt x="1159696" y="522421"/>
                  </a:lnTo>
                  <a:lnTo>
                    <a:pt x="1161080" y="523634"/>
                  </a:lnTo>
                  <a:lnTo>
                    <a:pt x="1169182" y="522579"/>
                  </a:lnTo>
                  <a:lnTo>
                    <a:pt x="1171689" y="523108"/>
                  </a:lnTo>
                  <a:lnTo>
                    <a:pt x="1180442" y="527796"/>
                  </a:lnTo>
                  <a:lnTo>
                    <a:pt x="1184626" y="529285"/>
                  </a:lnTo>
                  <a:lnTo>
                    <a:pt x="1211891" y="529923"/>
                  </a:lnTo>
                  <a:lnTo>
                    <a:pt x="1221251" y="526551"/>
                  </a:lnTo>
                  <a:lnTo>
                    <a:pt x="1224846" y="518441"/>
                  </a:lnTo>
                  <a:lnTo>
                    <a:pt x="1227307" y="516541"/>
                  </a:lnTo>
                  <a:lnTo>
                    <a:pt x="1232776" y="517304"/>
                  </a:lnTo>
                  <a:lnTo>
                    <a:pt x="1237866" y="521814"/>
                  </a:lnTo>
                  <a:lnTo>
                    <a:pt x="1239351" y="531010"/>
                  </a:lnTo>
                  <a:lnTo>
                    <a:pt x="1236911" y="535402"/>
                  </a:lnTo>
                  <a:lnTo>
                    <a:pt x="1221699" y="547591"/>
                  </a:lnTo>
                  <a:lnTo>
                    <a:pt x="1226094" y="549833"/>
                  </a:lnTo>
                  <a:lnTo>
                    <a:pt x="1231138" y="551294"/>
                  </a:lnTo>
                  <a:lnTo>
                    <a:pt x="1236653" y="551752"/>
                  </a:lnTo>
                  <a:lnTo>
                    <a:pt x="1239242" y="551313"/>
                  </a:lnTo>
                  <a:lnTo>
                    <a:pt x="1239232" y="551372"/>
                  </a:lnTo>
                  <a:lnTo>
                    <a:pt x="1240510" y="567403"/>
                  </a:lnTo>
                  <a:lnTo>
                    <a:pt x="1239586" y="576361"/>
                  </a:lnTo>
                  <a:lnTo>
                    <a:pt x="1245292" y="587276"/>
                  </a:lnTo>
                  <a:lnTo>
                    <a:pt x="1253592" y="609093"/>
                  </a:lnTo>
                  <a:lnTo>
                    <a:pt x="1254527" y="614695"/>
                  </a:lnTo>
                  <a:lnTo>
                    <a:pt x="1254741" y="635637"/>
                  </a:lnTo>
                  <a:lnTo>
                    <a:pt x="1255668" y="648285"/>
                  </a:lnTo>
                  <a:lnTo>
                    <a:pt x="1258759" y="659930"/>
                  </a:lnTo>
                  <a:lnTo>
                    <a:pt x="1267702" y="672298"/>
                  </a:lnTo>
                  <a:lnTo>
                    <a:pt x="1271897" y="684031"/>
                  </a:lnTo>
                  <a:lnTo>
                    <a:pt x="1279690" y="695719"/>
                  </a:lnTo>
                  <a:lnTo>
                    <a:pt x="1284860" y="725098"/>
                  </a:lnTo>
                  <a:lnTo>
                    <a:pt x="1293824" y="757992"/>
                  </a:lnTo>
                  <a:lnTo>
                    <a:pt x="1293769" y="758032"/>
                  </a:lnTo>
                  <a:lnTo>
                    <a:pt x="1271498" y="773571"/>
                  </a:lnTo>
                  <a:lnTo>
                    <a:pt x="1262612" y="786516"/>
                  </a:lnTo>
                  <a:lnTo>
                    <a:pt x="1253821" y="791435"/>
                  </a:lnTo>
                  <a:lnTo>
                    <a:pt x="1252121" y="799542"/>
                  </a:lnTo>
                  <a:lnTo>
                    <a:pt x="1247528" y="803346"/>
                  </a:lnTo>
                  <a:lnTo>
                    <a:pt x="1224899" y="802334"/>
                  </a:lnTo>
                  <a:lnTo>
                    <a:pt x="1211789" y="799690"/>
                  </a:lnTo>
                  <a:lnTo>
                    <a:pt x="1197381" y="798258"/>
                  </a:lnTo>
                  <a:lnTo>
                    <a:pt x="1196923" y="791356"/>
                  </a:lnTo>
                  <a:lnTo>
                    <a:pt x="1197131" y="787114"/>
                  </a:lnTo>
                  <a:lnTo>
                    <a:pt x="1224808" y="766216"/>
                  </a:lnTo>
                  <a:lnTo>
                    <a:pt x="1235982" y="746040"/>
                  </a:lnTo>
                  <a:lnTo>
                    <a:pt x="1240625" y="733327"/>
                  </a:lnTo>
                  <a:lnTo>
                    <a:pt x="1241650" y="722581"/>
                  </a:lnTo>
                  <a:lnTo>
                    <a:pt x="1240319" y="707507"/>
                  </a:lnTo>
                  <a:lnTo>
                    <a:pt x="1232285" y="706142"/>
                  </a:lnTo>
                  <a:lnTo>
                    <a:pt x="1218039" y="707769"/>
                  </a:lnTo>
                  <a:lnTo>
                    <a:pt x="1205543" y="702170"/>
                  </a:lnTo>
                  <a:lnTo>
                    <a:pt x="1197167" y="704377"/>
                  </a:lnTo>
                  <a:lnTo>
                    <a:pt x="1190784" y="714497"/>
                  </a:lnTo>
                  <a:lnTo>
                    <a:pt x="1182222" y="713144"/>
                  </a:lnTo>
                  <a:lnTo>
                    <a:pt x="1174798" y="710553"/>
                  </a:lnTo>
                  <a:lnTo>
                    <a:pt x="1154468" y="710058"/>
                  </a:lnTo>
                  <a:lnTo>
                    <a:pt x="1130730" y="712986"/>
                  </a:lnTo>
                  <a:lnTo>
                    <a:pt x="1125048" y="705241"/>
                  </a:lnTo>
                  <a:lnTo>
                    <a:pt x="1122870" y="697568"/>
                  </a:lnTo>
                  <a:lnTo>
                    <a:pt x="1112170" y="680021"/>
                  </a:lnTo>
                  <a:lnTo>
                    <a:pt x="1111046" y="667605"/>
                  </a:lnTo>
                  <a:lnTo>
                    <a:pt x="1094897" y="662128"/>
                  </a:lnTo>
                  <a:lnTo>
                    <a:pt x="1085818" y="649189"/>
                  </a:lnTo>
                  <a:lnTo>
                    <a:pt x="1079967" y="648567"/>
                  </a:lnTo>
                  <a:lnTo>
                    <a:pt x="1079849" y="659201"/>
                  </a:lnTo>
                  <a:lnTo>
                    <a:pt x="1089140" y="674862"/>
                  </a:lnTo>
                  <a:lnTo>
                    <a:pt x="1091060" y="681897"/>
                  </a:lnTo>
                  <a:lnTo>
                    <a:pt x="1081219" y="686803"/>
                  </a:lnTo>
                  <a:lnTo>
                    <a:pt x="1069542" y="686445"/>
                  </a:lnTo>
                  <a:lnTo>
                    <a:pt x="1057457" y="688772"/>
                  </a:lnTo>
                  <a:lnTo>
                    <a:pt x="1037623" y="707465"/>
                  </a:lnTo>
                  <a:lnTo>
                    <a:pt x="1031783" y="719296"/>
                  </a:lnTo>
                  <a:lnTo>
                    <a:pt x="1024406" y="726837"/>
                  </a:lnTo>
                  <a:lnTo>
                    <a:pt x="1012319" y="727879"/>
                  </a:lnTo>
                  <a:lnTo>
                    <a:pt x="1006130" y="731531"/>
                  </a:lnTo>
                  <a:lnTo>
                    <a:pt x="1001555" y="736266"/>
                  </a:lnTo>
                  <a:lnTo>
                    <a:pt x="999243" y="742797"/>
                  </a:lnTo>
                  <a:lnTo>
                    <a:pt x="997858" y="753653"/>
                  </a:lnTo>
                  <a:lnTo>
                    <a:pt x="992052" y="767726"/>
                  </a:lnTo>
                  <a:lnTo>
                    <a:pt x="987958" y="781106"/>
                  </a:lnTo>
                  <a:lnTo>
                    <a:pt x="983755" y="787419"/>
                  </a:lnTo>
                  <a:lnTo>
                    <a:pt x="979989" y="791167"/>
                  </a:lnTo>
                  <a:lnTo>
                    <a:pt x="976441" y="792557"/>
                  </a:lnTo>
                  <a:lnTo>
                    <a:pt x="959077" y="807853"/>
                  </a:lnTo>
                  <a:lnTo>
                    <a:pt x="953126" y="810238"/>
                  </a:lnTo>
                  <a:lnTo>
                    <a:pt x="946809" y="808882"/>
                  </a:lnTo>
                  <a:lnTo>
                    <a:pt x="940487" y="805216"/>
                  </a:lnTo>
                  <a:lnTo>
                    <a:pt x="932718" y="802021"/>
                  </a:lnTo>
                  <a:lnTo>
                    <a:pt x="925492" y="800826"/>
                  </a:lnTo>
                  <a:lnTo>
                    <a:pt x="916576" y="802049"/>
                  </a:lnTo>
                  <a:lnTo>
                    <a:pt x="911178" y="805053"/>
                  </a:lnTo>
                  <a:lnTo>
                    <a:pt x="907403" y="808911"/>
                  </a:lnTo>
                  <a:lnTo>
                    <a:pt x="905702" y="811978"/>
                  </a:lnTo>
                  <a:lnTo>
                    <a:pt x="902652" y="819518"/>
                  </a:lnTo>
                  <a:lnTo>
                    <a:pt x="901704" y="822454"/>
                  </a:lnTo>
                  <a:lnTo>
                    <a:pt x="901397" y="824107"/>
                  </a:lnTo>
                  <a:lnTo>
                    <a:pt x="901125" y="828021"/>
                  </a:lnTo>
                  <a:lnTo>
                    <a:pt x="900080" y="833931"/>
                  </a:lnTo>
                  <a:lnTo>
                    <a:pt x="890482" y="834312"/>
                  </a:lnTo>
                  <a:lnTo>
                    <a:pt x="886200" y="832535"/>
                  </a:lnTo>
                  <a:lnTo>
                    <a:pt x="885251" y="831316"/>
                  </a:lnTo>
                  <a:lnTo>
                    <a:pt x="882852" y="826896"/>
                  </a:lnTo>
                  <a:lnTo>
                    <a:pt x="878235" y="821361"/>
                  </a:lnTo>
                  <a:lnTo>
                    <a:pt x="875751" y="820242"/>
                  </a:lnTo>
                  <a:lnTo>
                    <a:pt x="873354" y="820006"/>
                  </a:lnTo>
                  <a:lnTo>
                    <a:pt x="870616" y="821068"/>
                  </a:lnTo>
                  <a:lnTo>
                    <a:pt x="869173" y="822216"/>
                  </a:lnTo>
                  <a:lnTo>
                    <a:pt x="868103" y="823423"/>
                  </a:lnTo>
                  <a:lnTo>
                    <a:pt x="867269" y="825229"/>
                  </a:lnTo>
                  <a:lnTo>
                    <a:pt x="865360" y="826705"/>
                  </a:lnTo>
                  <a:lnTo>
                    <a:pt x="862447" y="828305"/>
                  </a:lnTo>
                  <a:lnTo>
                    <a:pt x="860907" y="829722"/>
                  </a:lnTo>
                  <a:lnTo>
                    <a:pt x="859737" y="831110"/>
                  </a:lnTo>
                  <a:lnTo>
                    <a:pt x="859207" y="832563"/>
                  </a:lnTo>
                  <a:lnTo>
                    <a:pt x="858579" y="835662"/>
                  </a:lnTo>
                  <a:lnTo>
                    <a:pt x="858362" y="836971"/>
                  </a:lnTo>
                  <a:lnTo>
                    <a:pt x="858079" y="837944"/>
                  </a:lnTo>
                  <a:lnTo>
                    <a:pt x="857694" y="839021"/>
                  </a:lnTo>
                  <a:lnTo>
                    <a:pt x="857102" y="840241"/>
                  </a:lnTo>
                  <a:lnTo>
                    <a:pt x="856298" y="841467"/>
                  </a:lnTo>
                  <a:lnTo>
                    <a:pt x="855226" y="842661"/>
                  </a:lnTo>
                  <a:lnTo>
                    <a:pt x="852214" y="845032"/>
                  </a:lnTo>
                  <a:lnTo>
                    <a:pt x="847866" y="849597"/>
                  </a:lnTo>
                  <a:lnTo>
                    <a:pt x="838069" y="856365"/>
                  </a:lnTo>
                  <a:lnTo>
                    <a:pt x="836169" y="858208"/>
                  </a:lnTo>
                  <a:lnTo>
                    <a:pt x="832699" y="862708"/>
                  </a:lnTo>
                  <a:lnTo>
                    <a:pt x="831247" y="865184"/>
                  </a:lnTo>
                  <a:lnTo>
                    <a:pt x="822903" y="874261"/>
                  </a:lnTo>
                  <a:lnTo>
                    <a:pt x="814175" y="876089"/>
                  </a:lnTo>
                  <a:lnTo>
                    <a:pt x="805872" y="872901"/>
                  </a:lnTo>
                  <a:lnTo>
                    <a:pt x="803898" y="871195"/>
                  </a:lnTo>
                  <a:lnTo>
                    <a:pt x="803193" y="869268"/>
                  </a:lnTo>
                  <a:lnTo>
                    <a:pt x="803846" y="868180"/>
                  </a:lnTo>
                  <a:lnTo>
                    <a:pt x="804712" y="867087"/>
                  </a:lnTo>
                  <a:lnTo>
                    <a:pt x="806885" y="865356"/>
                  </a:lnTo>
                  <a:lnTo>
                    <a:pt x="807745" y="864115"/>
                  </a:lnTo>
                  <a:lnTo>
                    <a:pt x="808169" y="862576"/>
                  </a:lnTo>
                  <a:lnTo>
                    <a:pt x="807281" y="859961"/>
                  </a:lnTo>
                  <a:lnTo>
                    <a:pt x="805973" y="859031"/>
                  </a:lnTo>
                  <a:lnTo>
                    <a:pt x="804588" y="858958"/>
                  </a:lnTo>
                  <a:lnTo>
                    <a:pt x="803504" y="859884"/>
                  </a:lnTo>
                  <a:lnTo>
                    <a:pt x="801733" y="860921"/>
                  </a:lnTo>
                  <a:lnTo>
                    <a:pt x="799105" y="861779"/>
                  </a:lnTo>
                  <a:lnTo>
                    <a:pt x="789905" y="862181"/>
                  </a:lnTo>
                  <a:lnTo>
                    <a:pt x="787584" y="862672"/>
                  </a:lnTo>
                  <a:lnTo>
                    <a:pt x="784445" y="864184"/>
                  </a:lnTo>
                  <a:lnTo>
                    <a:pt x="781868" y="864995"/>
                  </a:lnTo>
                  <a:lnTo>
                    <a:pt x="776452" y="865721"/>
                  </a:lnTo>
                  <a:lnTo>
                    <a:pt x="773734" y="865501"/>
                  </a:lnTo>
                  <a:lnTo>
                    <a:pt x="771362" y="864530"/>
                  </a:lnTo>
                  <a:lnTo>
                    <a:pt x="766338" y="860512"/>
                  </a:lnTo>
                  <a:lnTo>
                    <a:pt x="763913" y="859528"/>
                  </a:lnTo>
                  <a:lnTo>
                    <a:pt x="761503" y="858957"/>
                  </a:lnTo>
                  <a:lnTo>
                    <a:pt x="756695" y="858758"/>
                  </a:lnTo>
                  <a:lnTo>
                    <a:pt x="741726" y="862566"/>
                  </a:lnTo>
                  <a:lnTo>
                    <a:pt x="739281" y="862554"/>
                  </a:lnTo>
                  <a:lnTo>
                    <a:pt x="737570" y="862240"/>
                  </a:lnTo>
                  <a:lnTo>
                    <a:pt x="735838" y="861260"/>
                  </a:lnTo>
                  <a:lnTo>
                    <a:pt x="734892" y="860491"/>
                  </a:lnTo>
                  <a:lnTo>
                    <a:pt x="734115" y="859481"/>
                  </a:lnTo>
                  <a:lnTo>
                    <a:pt x="733588" y="857962"/>
                  </a:lnTo>
                  <a:lnTo>
                    <a:pt x="733281" y="856640"/>
                  </a:lnTo>
                  <a:lnTo>
                    <a:pt x="733314" y="852693"/>
                  </a:lnTo>
                  <a:lnTo>
                    <a:pt x="732315" y="844725"/>
                  </a:lnTo>
                  <a:lnTo>
                    <a:pt x="729282" y="842870"/>
                  </a:lnTo>
                  <a:lnTo>
                    <a:pt x="720779" y="842693"/>
                  </a:lnTo>
                  <a:lnTo>
                    <a:pt x="706314" y="839146"/>
                  </a:lnTo>
                  <a:lnTo>
                    <a:pt x="696794" y="829974"/>
                  </a:lnTo>
                  <a:lnTo>
                    <a:pt x="692042" y="827841"/>
                  </a:lnTo>
                  <a:lnTo>
                    <a:pt x="690185" y="827868"/>
                  </a:lnTo>
                  <a:lnTo>
                    <a:pt x="653665" y="819544"/>
                  </a:lnTo>
                  <a:lnTo>
                    <a:pt x="648439" y="820447"/>
                  </a:lnTo>
                  <a:lnTo>
                    <a:pt x="643248" y="822575"/>
                  </a:lnTo>
                  <a:lnTo>
                    <a:pt x="631062" y="823799"/>
                  </a:lnTo>
                  <a:lnTo>
                    <a:pt x="627869" y="823444"/>
                  </a:lnTo>
                  <a:lnTo>
                    <a:pt x="625674" y="822736"/>
                  </a:lnTo>
                  <a:lnTo>
                    <a:pt x="624584" y="821670"/>
                  </a:lnTo>
                  <a:lnTo>
                    <a:pt x="621463" y="816878"/>
                  </a:lnTo>
                  <a:lnTo>
                    <a:pt x="620371" y="815725"/>
                  </a:lnTo>
                  <a:lnTo>
                    <a:pt x="610470" y="810433"/>
                  </a:lnTo>
                  <a:lnTo>
                    <a:pt x="608355" y="808687"/>
                  </a:lnTo>
                  <a:lnTo>
                    <a:pt x="607582" y="807584"/>
                  </a:lnTo>
                  <a:lnTo>
                    <a:pt x="605676" y="805714"/>
                  </a:lnTo>
                  <a:lnTo>
                    <a:pt x="604360" y="804065"/>
                  </a:lnTo>
                  <a:lnTo>
                    <a:pt x="593852" y="796256"/>
                  </a:lnTo>
                  <a:lnTo>
                    <a:pt x="591650" y="795115"/>
                  </a:lnTo>
                  <a:lnTo>
                    <a:pt x="579049" y="788005"/>
                  </a:lnTo>
                  <a:lnTo>
                    <a:pt x="557457" y="783152"/>
                  </a:lnTo>
                  <a:lnTo>
                    <a:pt x="554940" y="782016"/>
                  </a:lnTo>
                  <a:lnTo>
                    <a:pt x="552412" y="778309"/>
                  </a:lnTo>
                  <a:lnTo>
                    <a:pt x="549185" y="771973"/>
                  </a:lnTo>
                  <a:lnTo>
                    <a:pt x="546830" y="768751"/>
                  </a:lnTo>
                  <a:lnTo>
                    <a:pt x="544791" y="767617"/>
                  </a:lnTo>
                  <a:lnTo>
                    <a:pt x="542822" y="767206"/>
                  </a:lnTo>
                  <a:lnTo>
                    <a:pt x="541117" y="767424"/>
                  </a:lnTo>
                  <a:lnTo>
                    <a:pt x="538445" y="768553"/>
                  </a:lnTo>
                  <a:lnTo>
                    <a:pt x="531858" y="774162"/>
                  </a:lnTo>
                  <a:lnTo>
                    <a:pt x="530397" y="775082"/>
                  </a:lnTo>
                  <a:lnTo>
                    <a:pt x="528144" y="776023"/>
                  </a:lnTo>
                  <a:lnTo>
                    <a:pt x="526704" y="775599"/>
                  </a:lnTo>
                  <a:lnTo>
                    <a:pt x="521202" y="769770"/>
                  </a:lnTo>
                  <a:lnTo>
                    <a:pt x="519281" y="769090"/>
                  </a:lnTo>
                  <a:lnTo>
                    <a:pt x="517802" y="769170"/>
                  </a:lnTo>
                  <a:lnTo>
                    <a:pt x="514918" y="770330"/>
                  </a:lnTo>
                  <a:lnTo>
                    <a:pt x="509962" y="771167"/>
                  </a:lnTo>
                  <a:lnTo>
                    <a:pt x="504111" y="774579"/>
                  </a:lnTo>
                  <a:lnTo>
                    <a:pt x="500999" y="775818"/>
                  </a:lnTo>
                  <a:lnTo>
                    <a:pt x="499250" y="775737"/>
                  </a:lnTo>
                  <a:lnTo>
                    <a:pt x="494499" y="785050"/>
                  </a:lnTo>
                  <a:lnTo>
                    <a:pt x="485607" y="791474"/>
                  </a:lnTo>
                  <a:lnTo>
                    <a:pt x="485252" y="799489"/>
                  </a:lnTo>
                  <a:lnTo>
                    <a:pt x="482258" y="808451"/>
                  </a:lnTo>
                  <a:lnTo>
                    <a:pt x="476961" y="809453"/>
                  </a:lnTo>
                  <a:lnTo>
                    <a:pt x="471208" y="814024"/>
                  </a:lnTo>
                  <a:lnTo>
                    <a:pt x="464446" y="821285"/>
                  </a:lnTo>
                  <a:lnTo>
                    <a:pt x="457922" y="818623"/>
                  </a:lnTo>
                  <a:lnTo>
                    <a:pt x="452177" y="820337"/>
                  </a:lnTo>
                  <a:lnTo>
                    <a:pt x="439022" y="827140"/>
                  </a:lnTo>
                  <a:lnTo>
                    <a:pt x="431235" y="837079"/>
                  </a:lnTo>
                  <a:lnTo>
                    <a:pt x="421827" y="834886"/>
                  </a:lnTo>
                  <a:lnTo>
                    <a:pt x="418879" y="836095"/>
                  </a:lnTo>
                  <a:lnTo>
                    <a:pt x="415840" y="838087"/>
                  </a:lnTo>
                  <a:lnTo>
                    <a:pt x="422840" y="843470"/>
                  </a:lnTo>
                  <a:lnTo>
                    <a:pt x="424060" y="851453"/>
                  </a:lnTo>
                  <a:lnTo>
                    <a:pt x="413392" y="850766"/>
                  </a:lnTo>
                  <a:lnTo>
                    <a:pt x="405937" y="850904"/>
                  </a:lnTo>
                  <a:lnTo>
                    <a:pt x="398530" y="853711"/>
                  </a:lnTo>
                  <a:lnTo>
                    <a:pt x="391687" y="858283"/>
                  </a:lnTo>
                  <a:lnTo>
                    <a:pt x="387249" y="848575"/>
                  </a:lnTo>
                  <a:lnTo>
                    <a:pt x="376249" y="839794"/>
                  </a:lnTo>
                  <a:lnTo>
                    <a:pt x="372193" y="838415"/>
                  </a:lnTo>
                  <a:lnTo>
                    <a:pt x="360463" y="839325"/>
                  </a:lnTo>
                  <a:lnTo>
                    <a:pt x="341940" y="846688"/>
                  </a:lnTo>
                  <a:lnTo>
                    <a:pt x="335271" y="851227"/>
                  </a:lnTo>
                  <a:lnTo>
                    <a:pt x="320341" y="865494"/>
                  </a:lnTo>
                  <a:lnTo>
                    <a:pt x="318302" y="871153"/>
                  </a:lnTo>
                  <a:lnTo>
                    <a:pt x="319271" y="875441"/>
                  </a:lnTo>
                  <a:lnTo>
                    <a:pt x="321919" y="878296"/>
                  </a:lnTo>
                  <a:lnTo>
                    <a:pt x="323827" y="881458"/>
                  </a:lnTo>
                  <a:lnTo>
                    <a:pt x="324951" y="885431"/>
                  </a:lnTo>
                  <a:lnTo>
                    <a:pt x="326004" y="895049"/>
                  </a:lnTo>
                  <a:lnTo>
                    <a:pt x="327556" y="899105"/>
                  </a:lnTo>
                  <a:lnTo>
                    <a:pt x="325318" y="908311"/>
                  </a:lnTo>
                  <a:lnTo>
                    <a:pt x="318459" y="913752"/>
                  </a:lnTo>
                  <a:lnTo>
                    <a:pt x="309396" y="914776"/>
                  </a:lnTo>
                  <a:lnTo>
                    <a:pt x="300242" y="909570"/>
                  </a:lnTo>
                  <a:lnTo>
                    <a:pt x="290559" y="904367"/>
                  </a:lnTo>
                  <a:lnTo>
                    <a:pt x="279351" y="904520"/>
                  </a:lnTo>
                  <a:lnTo>
                    <a:pt x="274049" y="907260"/>
                  </a:lnTo>
                  <a:lnTo>
                    <a:pt x="273065" y="913499"/>
                  </a:lnTo>
                  <a:lnTo>
                    <a:pt x="272637" y="921511"/>
                  </a:lnTo>
                  <a:lnTo>
                    <a:pt x="266217" y="920704"/>
                  </a:lnTo>
                  <a:lnTo>
                    <a:pt x="258160" y="917248"/>
                  </a:lnTo>
                  <a:lnTo>
                    <a:pt x="246946" y="917386"/>
                  </a:lnTo>
                  <a:lnTo>
                    <a:pt x="238915" y="915704"/>
                  </a:lnTo>
                  <a:lnTo>
                    <a:pt x="231450" y="916681"/>
                  </a:lnTo>
                  <a:lnTo>
                    <a:pt x="231303" y="916700"/>
                  </a:lnTo>
                  <a:lnTo>
                    <a:pt x="227219" y="909216"/>
                  </a:lnTo>
                  <a:lnTo>
                    <a:pt x="224914" y="906109"/>
                  </a:lnTo>
                  <a:lnTo>
                    <a:pt x="219344" y="902831"/>
                  </a:lnTo>
                  <a:lnTo>
                    <a:pt x="216766" y="898990"/>
                  </a:lnTo>
                  <a:lnTo>
                    <a:pt x="214117" y="896595"/>
                  </a:lnTo>
                  <a:lnTo>
                    <a:pt x="210650" y="898936"/>
                  </a:lnTo>
                  <a:lnTo>
                    <a:pt x="206199" y="903860"/>
                  </a:lnTo>
                  <a:lnTo>
                    <a:pt x="203785" y="903619"/>
                  </a:lnTo>
                  <a:lnTo>
                    <a:pt x="200191" y="897273"/>
                  </a:lnTo>
                  <a:lnTo>
                    <a:pt x="197439" y="893429"/>
                  </a:lnTo>
                  <a:lnTo>
                    <a:pt x="195434" y="889682"/>
                  </a:lnTo>
                  <a:lnTo>
                    <a:pt x="193383" y="886614"/>
                  </a:lnTo>
                  <a:lnTo>
                    <a:pt x="190496" y="884928"/>
                  </a:lnTo>
                  <a:lnTo>
                    <a:pt x="186144" y="885651"/>
                  </a:lnTo>
                  <a:lnTo>
                    <a:pt x="182629" y="888582"/>
                  </a:lnTo>
                  <a:lnTo>
                    <a:pt x="179859" y="891740"/>
                  </a:lnTo>
                  <a:lnTo>
                    <a:pt x="174524" y="895424"/>
                  </a:lnTo>
                  <a:lnTo>
                    <a:pt x="171283" y="899590"/>
                  </a:lnTo>
                  <a:lnTo>
                    <a:pt x="167778" y="902103"/>
                  </a:lnTo>
                  <a:lnTo>
                    <a:pt x="163712" y="899391"/>
                  </a:lnTo>
                  <a:lnTo>
                    <a:pt x="160399" y="895698"/>
                  </a:lnTo>
                  <a:lnTo>
                    <a:pt x="150741" y="889559"/>
                  </a:lnTo>
                  <a:lnTo>
                    <a:pt x="112827" y="854353"/>
                  </a:lnTo>
                  <a:lnTo>
                    <a:pt x="81585" y="836446"/>
                  </a:lnTo>
                  <a:lnTo>
                    <a:pt x="70612" y="827624"/>
                  </a:lnTo>
                  <a:lnTo>
                    <a:pt x="63546" y="817481"/>
                  </a:lnTo>
                  <a:lnTo>
                    <a:pt x="59535" y="813613"/>
                  </a:lnTo>
                  <a:lnTo>
                    <a:pt x="52921" y="812092"/>
                  </a:lnTo>
                  <a:lnTo>
                    <a:pt x="47309" y="808968"/>
                  </a:lnTo>
                  <a:lnTo>
                    <a:pt x="45635" y="801395"/>
                  </a:lnTo>
                  <a:lnTo>
                    <a:pt x="45491" y="792178"/>
                  </a:lnTo>
                  <a:lnTo>
                    <a:pt x="44523" y="784085"/>
                  </a:lnTo>
                  <a:lnTo>
                    <a:pt x="37024" y="774763"/>
                  </a:lnTo>
                  <a:lnTo>
                    <a:pt x="25338" y="771746"/>
                  </a:lnTo>
                  <a:lnTo>
                    <a:pt x="0" y="772878"/>
                  </a:lnTo>
                  <a:lnTo>
                    <a:pt x="3691" y="767670"/>
                  </a:lnTo>
                  <a:lnTo>
                    <a:pt x="7132" y="761898"/>
                  </a:lnTo>
                  <a:lnTo>
                    <a:pt x="8338" y="758320"/>
                  </a:lnTo>
                  <a:lnTo>
                    <a:pt x="8808" y="755867"/>
                  </a:lnTo>
                  <a:lnTo>
                    <a:pt x="8645" y="754212"/>
                  </a:lnTo>
                  <a:lnTo>
                    <a:pt x="8535" y="752470"/>
                  </a:lnTo>
                  <a:lnTo>
                    <a:pt x="8790" y="748923"/>
                  </a:lnTo>
                  <a:lnTo>
                    <a:pt x="11541" y="730877"/>
                  </a:lnTo>
                  <a:lnTo>
                    <a:pt x="12012" y="729368"/>
                  </a:lnTo>
                  <a:lnTo>
                    <a:pt x="13380" y="727591"/>
                  </a:lnTo>
                  <a:lnTo>
                    <a:pt x="15540" y="725888"/>
                  </a:lnTo>
                  <a:lnTo>
                    <a:pt x="20285" y="723451"/>
                  </a:lnTo>
                  <a:lnTo>
                    <a:pt x="22976" y="722821"/>
                  </a:lnTo>
                  <a:lnTo>
                    <a:pt x="24877" y="722740"/>
                  </a:lnTo>
                  <a:lnTo>
                    <a:pt x="28859" y="724191"/>
                  </a:lnTo>
                  <a:lnTo>
                    <a:pt x="30441" y="723684"/>
                  </a:lnTo>
                  <a:lnTo>
                    <a:pt x="31651" y="722321"/>
                  </a:lnTo>
                  <a:lnTo>
                    <a:pt x="32537" y="719272"/>
                  </a:lnTo>
                  <a:lnTo>
                    <a:pt x="33004" y="717011"/>
                  </a:lnTo>
                  <a:lnTo>
                    <a:pt x="34047" y="713476"/>
                  </a:lnTo>
                  <a:lnTo>
                    <a:pt x="34940" y="712203"/>
                  </a:lnTo>
                  <a:lnTo>
                    <a:pt x="36255" y="711237"/>
                  </a:lnTo>
                  <a:lnTo>
                    <a:pt x="42215" y="710254"/>
                  </a:lnTo>
                  <a:lnTo>
                    <a:pt x="48817" y="707509"/>
                  </a:lnTo>
                  <a:lnTo>
                    <a:pt x="52297" y="706888"/>
                  </a:lnTo>
                  <a:lnTo>
                    <a:pt x="53929" y="706187"/>
                  </a:lnTo>
                  <a:lnTo>
                    <a:pt x="69080" y="693971"/>
                  </a:lnTo>
                  <a:lnTo>
                    <a:pt x="74337" y="690855"/>
                  </a:lnTo>
                  <a:lnTo>
                    <a:pt x="75070" y="689891"/>
                  </a:lnTo>
                  <a:lnTo>
                    <a:pt x="74691" y="687974"/>
                  </a:lnTo>
                  <a:lnTo>
                    <a:pt x="74840" y="686259"/>
                  </a:lnTo>
                  <a:lnTo>
                    <a:pt x="75403" y="683019"/>
                  </a:lnTo>
                  <a:lnTo>
                    <a:pt x="75499" y="681424"/>
                  </a:lnTo>
                  <a:lnTo>
                    <a:pt x="76068" y="679456"/>
                  </a:lnTo>
                  <a:lnTo>
                    <a:pt x="78358" y="674095"/>
                  </a:lnTo>
                  <a:lnTo>
                    <a:pt x="78662" y="671967"/>
                  </a:lnTo>
                  <a:lnTo>
                    <a:pt x="78600" y="670120"/>
                  </a:lnTo>
                  <a:lnTo>
                    <a:pt x="77845" y="667081"/>
                  </a:lnTo>
                  <a:lnTo>
                    <a:pt x="76977" y="662344"/>
                  </a:lnTo>
                  <a:lnTo>
                    <a:pt x="76863" y="660748"/>
                  </a:lnTo>
                  <a:lnTo>
                    <a:pt x="77328" y="659238"/>
                  </a:lnTo>
                  <a:lnTo>
                    <a:pt x="78534" y="658198"/>
                  </a:lnTo>
                  <a:lnTo>
                    <a:pt x="81325" y="658183"/>
                  </a:lnTo>
                  <a:lnTo>
                    <a:pt x="84142" y="659748"/>
                  </a:lnTo>
                  <a:lnTo>
                    <a:pt x="85356" y="660169"/>
                  </a:lnTo>
                  <a:lnTo>
                    <a:pt x="86884" y="660250"/>
                  </a:lnTo>
                  <a:lnTo>
                    <a:pt x="102421" y="657791"/>
                  </a:lnTo>
                  <a:lnTo>
                    <a:pt x="103844" y="657856"/>
                  </a:lnTo>
                  <a:lnTo>
                    <a:pt x="105110" y="658336"/>
                  </a:lnTo>
                  <a:lnTo>
                    <a:pt x="106275" y="659273"/>
                  </a:lnTo>
                  <a:lnTo>
                    <a:pt x="107073" y="660391"/>
                  </a:lnTo>
                  <a:lnTo>
                    <a:pt x="107714" y="661715"/>
                  </a:lnTo>
                  <a:lnTo>
                    <a:pt x="108249" y="663042"/>
                  </a:lnTo>
                  <a:lnTo>
                    <a:pt x="108681" y="664516"/>
                  </a:lnTo>
                  <a:lnTo>
                    <a:pt x="109072" y="667868"/>
                  </a:lnTo>
                  <a:lnTo>
                    <a:pt x="109399" y="669460"/>
                  </a:lnTo>
                  <a:lnTo>
                    <a:pt x="110144" y="670594"/>
                  </a:lnTo>
                  <a:lnTo>
                    <a:pt x="111151" y="671385"/>
                  </a:lnTo>
                  <a:lnTo>
                    <a:pt x="112674" y="670725"/>
                  </a:lnTo>
                  <a:lnTo>
                    <a:pt x="114243" y="669031"/>
                  </a:lnTo>
                  <a:lnTo>
                    <a:pt x="116321" y="664909"/>
                  </a:lnTo>
                  <a:lnTo>
                    <a:pt x="118153" y="663299"/>
                  </a:lnTo>
                  <a:lnTo>
                    <a:pt x="119356" y="661991"/>
                  </a:lnTo>
                  <a:lnTo>
                    <a:pt x="119718" y="661221"/>
                  </a:lnTo>
                  <a:lnTo>
                    <a:pt x="118553" y="660239"/>
                  </a:lnTo>
                  <a:lnTo>
                    <a:pt x="115969" y="659724"/>
                  </a:lnTo>
                  <a:lnTo>
                    <a:pt x="115597" y="659210"/>
                  </a:lnTo>
                  <a:lnTo>
                    <a:pt x="118062" y="657834"/>
                  </a:lnTo>
                  <a:lnTo>
                    <a:pt x="119213" y="656910"/>
                  </a:lnTo>
                  <a:lnTo>
                    <a:pt x="119459" y="654456"/>
                  </a:lnTo>
                  <a:lnTo>
                    <a:pt x="119064" y="650795"/>
                  </a:lnTo>
                  <a:lnTo>
                    <a:pt x="114850" y="635371"/>
                  </a:lnTo>
                  <a:lnTo>
                    <a:pt x="114518" y="625475"/>
                  </a:lnTo>
                  <a:lnTo>
                    <a:pt x="117191" y="624274"/>
                  </a:lnTo>
                  <a:lnTo>
                    <a:pt x="119017" y="622265"/>
                  </a:lnTo>
                  <a:lnTo>
                    <a:pt x="119603" y="620918"/>
                  </a:lnTo>
                  <a:lnTo>
                    <a:pt x="119944" y="619497"/>
                  </a:lnTo>
                  <a:lnTo>
                    <a:pt x="119932" y="617931"/>
                  </a:lnTo>
                  <a:lnTo>
                    <a:pt x="119816" y="616366"/>
                  </a:lnTo>
                  <a:lnTo>
                    <a:pt x="119978" y="614607"/>
                  </a:lnTo>
                  <a:lnTo>
                    <a:pt x="120072" y="613069"/>
                  </a:lnTo>
                  <a:lnTo>
                    <a:pt x="119956" y="611608"/>
                  </a:lnTo>
                  <a:lnTo>
                    <a:pt x="119561" y="610147"/>
                  </a:lnTo>
                  <a:lnTo>
                    <a:pt x="116631" y="604748"/>
                  </a:lnTo>
                  <a:lnTo>
                    <a:pt x="116251" y="602918"/>
                  </a:lnTo>
                  <a:lnTo>
                    <a:pt x="116133" y="601102"/>
                  </a:lnTo>
                  <a:lnTo>
                    <a:pt x="116331" y="599504"/>
                  </a:lnTo>
                  <a:lnTo>
                    <a:pt x="116267" y="597821"/>
                  </a:lnTo>
                  <a:lnTo>
                    <a:pt x="115308" y="595832"/>
                  </a:lnTo>
                  <a:lnTo>
                    <a:pt x="113715" y="593465"/>
                  </a:lnTo>
                  <a:lnTo>
                    <a:pt x="109326" y="589078"/>
                  </a:lnTo>
                  <a:lnTo>
                    <a:pt x="105687" y="586620"/>
                  </a:lnTo>
                  <a:lnTo>
                    <a:pt x="99248" y="584297"/>
                  </a:lnTo>
                  <a:lnTo>
                    <a:pt x="96095" y="583756"/>
                  </a:lnTo>
                  <a:lnTo>
                    <a:pt x="93575" y="583726"/>
                  </a:lnTo>
                  <a:lnTo>
                    <a:pt x="89067" y="584950"/>
                  </a:lnTo>
                  <a:lnTo>
                    <a:pt x="86328" y="583415"/>
                  </a:lnTo>
                  <a:lnTo>
                    <a:pt x="82634" y="580038"/>
                  </a:lnTo>
                  <a:lnTo>
                    <a:pt x="75321" y="570431"/>
                  </a:lnTo>
                  <a:lnTo>
                    <a:pt x="72673" y="565924"/>
                  </a:lnTo>
                  <a:lnTo>
                    <a:pt x="70033" y="562570"/>
                  </a:lnTo>
                  <a:lnTo>
                    <a:pt x="68768" y="561438"/>
                  </a:lnTo>
                  <a:lnTo>
                    <a:pt x="59350" y="558825"/>
                  </a:lnTo>
                  <a:lnTo>
                    <a:pt x="56360" y="558854"/>
                  </a:lnTo>
                  <a:lnTo>
                    <a:pt x="53526" y="558365"/>
                  </a:lnTo>
                  <a:lnTo>
                    <a:pt x="52841" y="557687"/>
                  </a:lnTo>
                  <a:lnTo>
                    <a:pt x="52471" y="556950"/>
                  </a:lnTo>
                  <a:lnTo>
                    <a:pt x="52674" y="555383"/>
                  </a:lnTo>
                  <a:lnTo>
                    <a:pt x="55655" y="542399"/>
                  </a:lnTo>
                  <a:lnTo>
                    <a:pt x="56367" y="537787"/>
                  </a:lnTo>
                  <a:lnTo>
                    <a:pt x="56810" y="531684"/>
                  </a:lnTo>
                  <a:lnTo>
                    <a:pt x="55575" y="525175"/>
                  </a:lnTo>
                  <a:lnTo>
                    <a:pt x="54721" y="521426"/>
                  </a:lnTo>
                  <a:lnTo>
                    <a:pt x="53965" y="516480"/>
                  </a:lnTo>
                  <a:lnTo>
                    <a:pt x="53540" y="515021"/>
                  </a:lnTo>
                  <a:lnTo>
                    <a:pt x="50631" y="508386"/>
                  </a:lnTo>
                  <a:lnTo>
                    <a:pt x="50154" y="506998"/>
                  </a:lnTo>
                  <a:lnTo>
                    <a:pt x="49939" y="505656"/>
                  </a:lnTo>
                  <a:lnTo>
                    <a:pt x="49933" y="504458"/>
                  </a:lnTo>
                  <a:lnTo>
                    <a:pt x="50033" y="503247"/>
                  </a:lnTo>
                  <a:lnTo>
                    <a:pt x="50953" y="498354"/>
                  </a:lnTo>
                  <a:lnTo>
                    <a:pt x="51417" y="496829"/>
                  </a:lnTo>
                  <a:lnTo>
                    <a:pt x="54004" y="490687"/>
                  </a:lnTo>
                  <a:lnTo>
                    <a:pt x="55253" y="489366"/>
                  </a:lnTo>
                  <a:lnTo>
                    <a:pt x="57129" y="487881"/>
                  </a:lnTo>
                  <a:lnTo>
                    <a:pt x="63929" y="484745"/>
                  </a:lnTo>
                  <a:lnTo>
                    <a:pt x="70494" y="480546"/>
                  </a:lnTo>
                  <a:lnTo>
                    <a:pt x="86938" y="464917"/>
                  </a:lnTo>
                  <a:lnTo>
                    <a:pt x="94950" y="459549"/>
                  </a:lnTo>
                  <a:lnTo>
                    <a:pt x="96150" y="459411"/>
                  </a:lnTo>
                  <a:lnTo>
                    <a:pt x="97144" y="459597"/>
                  </a:lnTo>
                  <a:lnTo>
                    <a:pt x="98245" y="460240"/>
                  </a:lnTo>
                  <a:lnTo>
                    <a:pt x="102397" y="461600"/>
                  </a:lnTo>
                  <a:lnTo>
                    <a:pt x="102768" y="462337"/>
                  </a:lnTo>
                  <a:lnTo>
                    <a:pt x="102722" y="463223"/>
                  </a:lnTo>
                  <a:lnTo>
                    <a:pt x="102311" y="464290"/>
                  </a:lnTo>
                  <a:lnTo>
                    <a:pt x="102004" y="465356"/>
                  </a:lnTo>
                  <a:lnTo>
                    <a:pt x="101958" y="466242"/>
                  </a:lnTo>
                  <a:lnTo>
                    <a:pt x="102227" y="467392"/>
                  </a:lnTo>
                  <a:lnTo>
                    <a:pt x="102912" y="468304"/>
                  </a:lnTo>
                  <a:lnTo>
                    <a:pt x="103543" y="468862"/>
                  </a:lnTo>
                  <a:lnTo>
                    <a:pt x="103910" y="469067"/>
                  </a:lnTo>
                  <a:lnTo>
                    <a:pt x="104329" y="469211"/>
                  </a:lnTo>
                  <a:lnTo>
                    <a:pt x="105948" y="469200"/>
                  </a:lnTo>
                  <a:lnTo>
                    <a:pt x="115236" y="467394"/>
                  </a:lnTo>
                  <a:lnTo>
                    <a:pt x="117056" y="466112"/>
                  </a:lnTo>
                  <a:lnTo>
                    <a:pt x="118370" y="464803"/>
                  </a:lnTo>
                  <a:lnTo>
                    <a:pt x="119132" y="464206"/>
                  </a:lnTo>
                  <a:lnTo>
                    <a:pt x="119653" y="463965"/>
                  </a:lnTo>
                  <a:lnTo>
                    <a:pt x="120348" y="463798"/>
                  </a:lnTo>
                  <a:lnTo>
                    <a:pt x="120607" y="463515"/>
                  </a:lnTo>
                  <a:lnTo>
                    <a:pt x="120342" y="462926"/>
                  </a:lnTo>
                  <a:lnTo>
                    <a:pt x="106765" y="458677"/>
                  </a:lnTo>
                  <a:lnTo>
                    <a:pt x="106084" y="458239"/>
                  </a:lnTo>
                  <a:lnTo>
                    <a:pt x="105085" y="457358"/>
                  </a:lnTo>
                  <a:lnTo>
                    <a:pt x="103512" y="456335"/>
                  </a:lnTo>
                  <a:lnTo>
                    <a:pt x="102401" y="454215"/>
                  </a:lnTo>
                  <a:lnTo>
                    <a:pt x="101294" y="452567"/>
                  </a:lnTo>
                  <a:lnTo>
                    <a:pt x="101301" y="437675"/>
                  </a:lnTo>
                  <a:lnTo>
                    <a:pt x="101806" y="435454"/>
                  </a:lnTo>
                  <a:lnTo>
                    <a:pt x="105721" y="435683"/>
                  </a:lnTo>
                  <a:lnTo>
                    <a:pt x="107389" y="435323"/>
                  </a:lnTo>
                  <a:lnTo>
                    <a:pt x="111666" y="431923"/>
                  </a:lnTo>
                  <a:lnTo>
                    <a:pt x="121448" y="421476"/>
                  </a:lnTo>
                  <a:lnTo>
                    <a:pt x="126988" y="419250"/>
                  </a:lnTo>
                  <a:lnTo>
                    <a:pt x="133382" y="417852"/>
                  </a:lnTo>
                  <a:lnTo>
                    <a:pt x="151198" y="408052"/>
                  </a:lnTo>
                  <a:lnTo>
                    <a:pt x="192014" y="402229"/>
                  </a:lnTo>
                  <a:lnTo>
                    <a:pt x="194980" y="403339"/>
                  </a:lnTo>
                  <a:lnTo>
                    <a:pt x="197339" y="406571"/>
                  </a:lnTo>
                  <a:lnTo>
                    <a:pt x="199613" y="414598"/>
                  </a:lnTo>
                  <a:lnTo>
                    <a:pt x="202037" y="418575"/>
                  </a:lnTo>
                  <a:lnTo>
                    <a:pt x="214035" y="421748"/>
                  </a:lnTo>
                  <a:lnTo>
                    <a:pt x="215901" y="424613"/>
                  </a:lnTo>
                  <a:lnTo>
                    <a:pt x="214487" y="437656"/>
                  </a:lnTo>
                  <a:lnTo>
                    <a:pt x="215294" y="443604"/>
                  </a:lnTo>
                  <a:lnTo>
                    <a:pt x="219596" y="446045"/>
                  </a:lnTo>
                  <a:lnTo>
                    <a:pt x="229633" y="446606"/>
                  </a:lnTo>
                  <a:lnTo>
                    <a:pt x="232420" y="445897"/>
                  </a:lnTo>
                  <a:lnTo>
                    <a:pt x="245891" y="434009"/>
                  </a:lnTo>
                  <a:lnTo>
                    <a:pt x="248488" y="435722"/>
                  </a:lnTo>
                  <a:lnTo>
                    <a:pt x="252042" y="443774"/>
                  </a:lnTo>
                  <a:lnTo>
                    <a:pt x="254149" y="445632"/>
                  </a:lnTo>
                  <a:lnTo>
                    <a:pt x="268178" y="445451"/>
                  </a:lnTo>
                  <a:lnTo>
                    <a:pt x="268366" y="447241"/>
                  </a:lnTo>
                  <a:lnTo>
                    <a:pt x="281502" y="463418"/>
                  </a:lnTo>
                  <a:lnTo>
                    <a:pt x="284076" y="465082"/>
                  </a:lnTo>
                  <a:lnTo>
                    <a:pt x="287915" y="465029"/>
                  </a:lnTo>
                  <a:lnTo>
                    <a:pt x="288267" y="458997"/>
                  </a:lnTo>
                  <a:lnTo>
                    <a:pt x="291534" y="449762"/>
                  </a:lnTo>
                  <a:lnTo>
                    <a:pt x="293972" y="438326"/>
                  </a:lnTo>
                  <a:lnTo>
                    <a:pt x="292359" y="429135"/>
                  </a:lnTo>
                  <a:lnTo>
                    <a:pt x="294790" y="424912"/>
                  </a:lnTo>
                  <a:lnTo>
                    <a:pt x="298010" y="422308"/>
                  </a:lnTo>
                  <a:lnTo>
                    <a:pt x="300819" y="421569"/>
                  </a:lnTo>
                  <a:lnTo>
                    <a:pt x="300125" y="419020"/>
                  </a:lnTo>
                  <a:lnTo>
                    <a:pt x="299208" y="412564"/>
                  </a:lnTo>
                  <a:lnTo>
                    <a:pt x="298566" y="409875"/>
                  </a:lnTo>
                  <a:lnTo>
                    <a:pt x="309879" y="398028"/>
                  </a:lnTo>
                  <a:lnTo>
                    <a:pt x="309814" y="393772"/>
                  </a:lnTo>
                  <a:lnTo>
                    <a:pt x="307517" y="393806"/>
                  </a:lnTo>
                  <a:lnTo>
                    <a:pt x="307464" y="390247"/>
                  </a:lnTo>
                  <a:lnTo>
                    <a:pt x="316103" y="393701"/>
                  </a:lnTo>
                  <a:lnTo>
                    <a:pt x="319000" y="393633"/>
                  </a:lnTo>
                  <a:lnTo>
                    <a:pt x="325728" y="388481"/>
                  </a:lnTo>
                  <a:lnTo>
                    <a:pt x="331469" y="373197"/>
                  </a:lnTo>
                  <a:lnTo>
                    <a:pt x="335924" y="369915"/>
                  </a:lnTo>
                  <a:lnTo>
                    <a:pt x="338612" y="368918"/>
                  </a:lnTo>
                  <a:lnTo>
                    <a:pt x="340783" y="366370"/>
                  </a:lnTo>
                  <a:lnTo>
                    <a:pt x="342443" y="362714"/>
                  </a:lnTo>
                  <a:lnTo>
                    <a:pt x="343847" y="358457"/>
                  </a:lnTo>
                  <a:lnTo>
                    <a:pt x="344018" y="355614"/>
                  </a:lnTo>
                  <a:lnTo>
                    <a:pt x="341473" y="353632"/>
                  </a:lnTo>
                  <a:lnTo>
                    <a:pt x="341424" y="350701"/>
                  </a:lnTo>
                  <a:lnTo>
                    <a:pt x="342440" y="347753"/>
                  </a:lnTo>
                  <a:lnTo>
                    <a:pt x="343799" y="345776"/>
                  </a:lnTo>
                  <a:lnTo>
                    <a:pt x="345028" y="344220"/>
                  </a:lnTo>
                  <a:lnTo>
                    <a:pt x="353065" y="329034"/>
                  </a:lnTo>
                  <a:lnTo>
                    <a:pt x="363596" y="321433"/>
                  </a:lnTo>
                  <a:lnTo>
                    <a:pt x="376646" y="319320"/>
                  </a:lnTo>
                  <a:lnTo>
                    <a:pt x="404707" y="323786"/>
                  </a:lnTo>
                  <a:lnTo>
                    <a:pt x="484162" y="304937"/>
                  </a:lnTo>
                  <a:lnTo>
                    <a:pt x="496532" y="296562"/>
                  </a:lnTo>
                  <a:lnTo>
                    <a:pt x="498627" y="312895"/>
                  </a:lnTo>
                  <a:lnTo>
                    <a:pt x="497742" y="328807"/>
                  </a:lnTo>
                  <a:lnTo>
                    <a:pt x="498764" y="342305"/>
                  </a:lnTo>
                  <a:lnTo>
                    <a:pt x="506811" y="351336"/>
                  </a:lnTo>
                  <a:lnTo>
                    <a:pt x="503401" y="344479"/>
                  </a:lnTo>
                  <a:lnTo>
                    <a:pt x="501391" y="329680"/>
                  </a:lnTo>
                  <a:lnTo>
                    <a:pt x="499489" y="324160"/>
                  </a:lnTo>
                  <a:lnTo>
                    <a:pt x="502822" y="317406"/>
                  </a:lnTo>
                  <a:lnTo>
                    <a:pt x="512339" y="311695"/>
                  </a:lnTo>
                  <a:lnTo>
                    <a:pt x="515015" y="303906"/>
                  </a:lnTo>
                  <a:lnTo>
                    <a:pt x="511248" y="303623"/>
                  </a:lnTo>
                  <a:lnTo>
                    <a:pt x="507668" y="304356"/>
                  </a:lnTo>
                  <a:lnTo>
                    <a:pt x="504270" y="305901"/>
                  </a:lnTo>
                  <a:lnTo>
                    <a:pt x="501215" y="308135"/>
                  </a:lnTo>
                  <a:lnTo>
                    <a:pt x="503623" y="302728"/>
                  </a:lnTo>
                  <a:lnTo>
                    <a:pt x="514623" y="287510"/>
                  </a:lnTo>
                  <a:lnTo>
                    <a:pt x="521252" y="281210"/>
                  </a:lnTo>
                  <a:lnTo>
                    <a:pt x="528869" y="267625"/>
                  </a:lnTo>
                  <a:lnTo>
                    <a:pt x="533498" y="264441"/>
                  </a:lnTo>
                  <a:lnTo>
                    <a:pt x="537844" y="263057"/>
                  </a:lnTo>
                  <a:lnTo>
                    <a:pt x="562664" y="248637"/>
                  </a:lnTo>
                  <a:lnTo>
                    <a:pt x="575044" y="237637"/>
                  </a:lnTo>
                  <a:lnTo>
                    <a:pt x="579832" y="231696"/>
                  </a:lnTo>
                  <a:lnTo>
                    <a:pt x="591223" y="207959"/>
                  </a:lnTo>
                  <a:lnTo>
                    <a:pt x="610452" y="178326"/>
                  </a:lnTo>
                  <a:lnTo>
                    <a:pt x="612464" y="172755"/>
                  </a:lnTo>
                  <a:lnTo>
                    <a:pt x="625507" y="148445"/>
                  </a:lnTo>
                  <a:lnTo>
                    <a:pt x="630349" y="133297"/>
                  </a:lnTo>
                  <a:lnTo>
                    <a:pt x="634017" y="128236"/>
                  </a:lnTo>
                  <a:close/>
                  <a:moveTo>
                    <a:pt x="839392" y="50679"/>
                  </a:moveTo>
                  <a:lnTo>
                    <a:pt x="843135" y="51168"/>
                  </a:lnTo>
                  <a:lnTo>
                    <a:pt x="845311" y="54439"/>
                  </a:lnTo>
                  <a:lnTo>
                    <a:pt x="845501" y="60787"/>
                  </a:lnTo>
                  <a:lnTo>
                    <a:pt x="845288" y="60167"/>
                  </a:lnTo>
                  <a:lnTo>
                    <a:pt x="844299" y="59016"/>
                  </a:lnTo>
                  <a:lnTo>
                    <a:pt x="842973" y="58926"/>
                  </a:lnTo>
                  <a:lnTo>
                    <a:pt x="843271" y="66737"/>
                  </a:lnTo>
                  <a:lnTo>
                    <a:pt x="841195" y="66814"/>
                  </a:lnTo>
                  <a:lnTo>
                    <a:pt x="840750" y="55146"/>
                  </a:lnTo>
                  <a:lnTo>
                    <a:pt x="832890" y="62142"/>
                  </a:lnTo>
                  <a:lnTo>
                    <a:pt x="831329" y="71558"/>
                  </a:lnTo>
                  <a:lnTo>
                    <a:pt x="831422" y="82634"/>
                  </a:lnTo>
                  <a:lnTo>
                    <a:pt x="828683" y="94607"/>
                  </a:lnTo>
                  <a:lnTo>
                    <a:pt x="826373" y="97880"/>
                  </a:lnTo>
                  <a:lnTo>
                    <a:pt x="821828" y="102166"/>
                  </a:lnTo>
                  <a:lnTo>
                    <a:pt x="819993" y="106657"/>
                  </a:lnTo>
                  <a:lnTo>
                    <a:pt x="819012" y="112279"/>
                  </a:lnTo>
                  <a:lnTo>
                    <a:pt x="818602" y="118021"/>
                  </a:lnTo>
                  <a:lnTo>
                    <a:pt x="818591" y="130148"/>
                  </a:lnTo>
                  <a:lnTo>
                    <a:pt x="816320" y="130230"/>
                  </a:lnTo>
                  <a:lnTo>
                    <a:pt x="816031" y="122419"/>
                  </a:lnTo>
                  <a:lnTo>
                    <a:pt x="816492" y="109252"/>
                  </a:lnTo>
                  <a:lnTo>
                    <a:pt x="825487" y="71353"/>
                  </a:lnTo>
                  <a:lnTo>
                    <a:pt x="827183" y="56811"/>
                  </a:lnTo>
                  <a:lnTo>
                    <a:pt x="829458" y="52723"/>
                  </a:lnTo>
                  <a:lnTo>
                    <a:pt x="834820" y="51083"/>
                  </a:lnTo>
                  <a:close/>
                  <a:moveTo>
                    <a:pt x="929752" y="0"/>
                  </a:moveTo>
                  <a:lnTo>
                    <a:pt x="938665" y="4406"/>
                  </a:lnTo>
                  <a:lnTo>
                    <a:pt x="938815" y="7938"/>
                  </a:lnTo>
                  <a:lnTo>
                    <a:pt x="933904" y="12240"/>
                  </a:lnTo>
                  <a:lnTo>
                    <a:pt x="927237" y="16471"/>
                  </a:lnTo>
                  <a:lnTo>
                    <a:pt x="921457" y="22015"/>
                  </a:lnTo>
                  <a:lnTo>
                    <a:pt x="919183" y="30210"/>
                  </a:lnTo>
                  <a:lnTo>
                    <a:pt x="920600" y="40304"/>
                  </a:lnTo>
                  <a:lnTo>
                    <a:pt x="923766" y="48300"/>
                  </a:lnTo>
                  <a:lnTo>
                    <a:pt x="928395" y="54421"/>
                  </a:lnTo>
                  <a:lnTo>
                    <a:pt x="934172" y="58910"/>
                  </a:lnTo>
                  <a:lnTo>
                    <a:pt x="948202" y="63056"/>
                  </a:lnTo>
                  <a:lnTo>
                    <a:pt x="990779" y="52952"/>
                  </a:lnTo>
                  <a:lnTo>
                    <a:pt x="1005666" y="55561"/>
                  </a:lnTo>
                  <a:lnTo>
                    <a:pt x="1016171" y="66225"/>
                  </a:lnTo>
                  <a:lnTo>
                    <a:pt x="1019027" y="80839"/>
                  </a:lnTo>
                  <a:lnTo>
                    <a:pt x="1010992" y="95052"/>
                  </a:lnTo>
                  <a:lnTo>
                    <a:pt x="996720" y="105576"/>
                  </a:lnTo>
                  <a:lnTo>
                    <a:pt x="989743" y="113005"/>
                  </a:lnTo>
                  <a:lnTo>
                    <a:pt x="987005" y="121506"/>
                  </a:lnTo>
                  <a:lnTo>
                    <a:pt x="988646" y="131054"/>
                  </a:lnTo>
                  <a:lnTo>
                    <a:pt x="992009" y="140920"/>
                  </a:lnTo>
                  <a:lnTo>
                    <a:pt x="996120" y="149264"/>
                  </a:lnTo>
                  <a:lnTo>
                    <a:pt x="999810" y="154182"/>
                  </a:lnTo>
                  <a:lnTo>
                    <a:pt x="1006791" y="157461"/>
                  </a:lnTo>
                  <a:lnTo>
                    <a:pt x="1022719" y="160598"/>
                  </a:lnTo>
                  <a:lnTo>
                    <a:pt x="1029878" y="165286"/>
                  </a:lnTo>
                  <a:lnTo>
                    <a:pt x="1039484" y="181154"/>
                  </a:lnTo>
                  <a:lnTo>
                    <a:pt x="1045522" y="188380"/>
                  </a:lnTo>
                  <a:lnTo>
                    <a:pt x="1053829" y="191191"/>
                  </a:lnTo>
                  <a:lnTo>
                    <a:pt x="1049533" y="194601"/>
                  </a:lnTo>
                  <a:lnTo>
                    <a:pt x="1045447" y="200216"/>
                  </a:lnTo>
                  <a:lnTo>
                    <a:pt x="1042482" y="207778"/>
                  </a:lnTo>
                  <a:lnTo>
                    <a:pt x="1041611" y="217158"/>
                  </a:lnTo>
                  <a:lnTo>
                    <a:pt x="1042030" y="226222"/>
                  </a:lnTo>
                  <a:lnTo>
                    <a:pt x="1041163" y="229846"/>
                  </a:lnTo>
                  <a:lnTo>
                    <a:pt x="1037672" y="229655"/>
                  </a:lnTo>
                  <a:lnTo>
                    <a:pt x="1030278" y="227401"/>
                  </a:lnTo>
                  <a:lnTo>
                    <a:pt x="1034187" y="227226"/>
                  </a:lnTo>
                  <a:lnTo>
                    <a:pt x="1037202" y="225344"/>
                  </a:lnTo>
                  <a:lnTo>
                    <a:pt x="1038383" y="221448"/>
                  </a:lnTo>
                  <a:lnTo>
                    <a:pt x="1036745" y="215421"/>
                  </a:lnTo>
                  <a:lnTo>
                    <a:pt x="1034466" y="215524"/>
                  </a:lnTo>
                  <a:lnTo>
                    <a:pt x="1031217" y="219395"/>
                  </a:lnTo>
                  <a:lnTo>
                    <a:pt x="1026177" y="221576"/>
                  </a:lnTo>
                  <a:lnTo>
                    <a:pt x="1020806" y="221885"/>
                  </a:lnTo>
                  <a:lnTo>
                    <a:pt x="1016650" y="220183"/>
                  </a:lnTo>
                  <a:lnTo>
                    <a:pt x="1016476" y="216326"/>
                  </a:lnTo>
                  <a:lnTo>
                    <a:pt x="1028605" y="210429"/>
                  </a:lnTo>
                  <a:lnTo>
                    <a:pt x="1033544" y="206109"/>
                  </a:lnTo>
                  <a:lnTo>
                    <a:pt x="1036011" y="199476"/>
                  </a:lnTo>
                  <a:lnTo>
                    <a:pt x="1018738" y="201436"/>
                  </a:lnTo>
                  <a:lnTo>
                    <a:pt x="1011119" y="204218"/>
                  </a:lnTo>
                  <a:lnTo>
                    <a:pt x="1004730" y="209018"/>
                  </a:lnTo>
                  <a:lnTo>
                    <a:pt x="1022532" y="195238"/>
                  </a:lnTo>
                  <a:lnTo>
                    <a:pt x="1028674" y="192330"/>
                  </a:lnTo>
                  <a:lnTo>
                    <a:pt x="1028496" y="188426"/>
                  </a:lnTo>
                  <a:lnTo>
                    <a:pt x="1019512" y="187966"/>
                  </a:lnTo>
                  <a:lnTo>
                    <a:pt x="1014872" y="188637"/>
                  </a:lnTo>
                  <a:lnTo>
                    <a:pt x="1011725" y="191127"/>
                  </a:lnTo>
                  <a:lnTo>
                    <a:pt x="1007462" y="196602"/>
                  </a:lnTo>
                  <a:lnTo>
                    <a:pt x="1004584" y="195423"/>
                  </a:lnTo>
                  <a:lnTo>
                    <a:pt x="1001840" y="191770"/>
                  </a:lnTo>
                  <a:lnTo>
                    <a:pt x="997976" y="189773"/>
                  </a:lnTo>
                  <a:lnTo>
                    <a:pt x="964967" y="195099"/>
                  </a:lnTo>
                  <a:lnTo>
                    <a:pt x="959165" y="199139"/>
                  </a:lnTo>
                  <a:lnTo>
                    <a:pt x="942196" y="215491"/>
                  </a:lnTo>
                  <a:lnTo>
                    <a:pt x="938728" y="221595"/>
                  </a:lnTo>
                  <a:lnTo>
                    <a:pt x="935211" y="230492"/>
                  </a:lnTo>
                  <a:lnTo>
                    <a:pt x="927109" y="232546"/>
                  </a:lnTo>
                  <a:lnTo>
                    <a:pt x="919936" y="236699"/>
                  </a:lnTo>
                  <a:lnTo>
                    <a:pt x="919258" y="252024"/>
                  </a:lnTo>
                  <a:lnTo>
                    <a:pt x="923663" y="247935"/>
                  </a:lnTo>
                  <a:lnTo>
                    <a:pt x="923625" y="245027"/>
                  </a:lnTo>
                  <a:lnTo>
                    <a:pt x="922888" y="244312"/>
                  </a:lnTo>
                  <a:lnTo>
                    <a:pt x="921963" y="244302"/>
                  </a:lnTo>
                  <a:lnTo>
                    <a:pt x="921396" y="243766"/>
                  </a:lnTo>
                  <a:lnTo>
                    <a:pt x="937227" y="240329"/>
                  </a:lnTo>
                  <a:lnTo>
                    <a:pt x="939552" y="241282"/>
                  </a:lnTo>
                  <a:lnTo>
                    <a:pt x="942544" y="254222"/>
                  </a:lnTo>
                  <a:lnTo>
                    <a:pt x="942116" y="260247"/>
                  </a:lnTo>
                  <a:lnTo>
                    <a:pt x="936950" y="263043"/>
                  </a:lnTo>
                  <a:lnTo>
                    <a:pt x="927344" y="261921"/>
                  </a:lnTo>
                  <a:lnTo>
                    <a:pt x="916614" y="258581"/>
                  </a:lnTo>
                  <a:lnTo>
                    <a:pt x="904446" y="251241"/>
                  </a:lnTo>
                  <a:lnTo>
                    <a:pt x="906987" y="248113"/>
                  </a:lnTo>
                  <a:lnTo>
                    <a:pt x="908507" y="241301"/>
                  </a:lnTo>
                  <a:lnTo>
                    <a:pt x="911601" y="232423"/>
                  </a:lnTo>
                  <a:lnTo>
                    <a:pt x="906832" y="235546"/>
                  </a:lnTo>
                  <a:lnTo>
                    <a:pt x="904724" y="237913"/>
                  </a:lnTo>
                  <a:lnTo>
                    <a:pt x="902807" y="240968"/>
                  </a:lnTo>
                  <a:lnTo>
                    <a:pt x="904202" y="242496"/>
                  </a:lnTo>
                  <a:lnTo>
                    <a:pt x="905231" y="244411"/>
                  </a:lnTo>
                  <a:lnTo>
                    <a:pt x="898523" y="244047"/>
                  </a:lnTo>
                  <a:lnTo>
                    <a:pt x="895047" y="244905"/>
                  </a:lnTo>
                  <a:lnTo>
                    <a:pt x="892684" y="247048"/>
                  </a:lnTo>
                  <a:lnTo>
                    <a:pt x="889758" y="248744"/>
                  </a:lnTo>
                  <a:lnTo>
                    <a:pt x="886353" y="246617"/>
                  </a:lnTo>
                  <a:lnTo>
                    <a:pt x="883151" y="243412"/>
                  </a:lnTo>
                  <a:lnTo>
                    <a:pt x="880967" y="241821"/>
                  </a:lnTo>
                  <a:lnTo>
                    <a:pt x="876040" y="241078"/>
                  </a:lnTo>
                  <a:lnTo>
                    <a:pt x="870034" y="238444"/>
                  </a:lnTo>
                  <a:lnTo>
                    <a:pt x="866204" y="233679"/>
                  </a:lnTo>
                  <a:lnTo>
                    <a:pt x="867794" y="226307"/>
                  </a:lnTo>
                  <a:lnTo>
                    <a:pt x="862878" y="225027"/>
                  </a:lnTo>
                  <a:lnTo>
                    <a:pt x="852863" y="230433"/>
                  </a:lnTo>
                  <a:lnTo>
                    <a:pt x="849539" y="230954"/>
                  </a:lnTo>
                  <a:lnTo>
                    <a:pt x="847090" y="226621"/>
                  </a:lnTo>
                  <a:lnTo>
                    <a:pt x="848979" y="222686"/>
                  </a:lnTo>
                  <a:lnTo>
                    <a:pt x="853366" y="220845"/>
                  </a:lnTo>
                  <a:lnTo>
                    <a:pt x="858524" y="222795"/>
                  </a:lnTo>
                  <a:lnTo>
                    <a:pt x="858386" y="219214"/>
                  </a:lnTo>
                  <a:lnTo>
                    <a:pt x="837106" y="204059"/>
                  </a:lnTo>
                  <a:lnTo>
                    <a:pt x="841225" y="191615"/>
                  </a:lnTo>
                  <a:lnTo>
                    <a:pt x="847400" y="181259"/>
                  </a:lnTo>
                  <a:lnTo>
                    <a:pt x="855706" y="177106"/>
                  </a:lnTo>
                  <a:lnTo>
                    <a:pt x="866126" y="183416"/>
                  </a:lnTo>
                  <a:lnTo>
                    <a:pt x="868250" y="179424"/>
                  </a:lnTo>
                  <a:lnTo>
                    <a:pt x="872272" y="183042"/>
                  </a:lnTo>
                  <a:lnTo>
                    <a:pt x="876845" y="182028"/>
                  </a:lnTo>
                  <a:lnTo>
                    <a:pt x="886464" y="174835"/>
                  </a:lnTo>
                  <a:lnTo>
                    <a:pt x="881213" y="174456"/>
                  </a:lnTo>
                  <a:lnTo>
                    <a:pt x="877107" y="170773"/>
                  </a:lnTo>
                  <a:lnTo>
                    <a:pt x="875263" y="165257"/>
                  </a:lnTo>
                  <a:lnTo>
                    <a:pt x="876572" y="159247"/>
                  </a:lnTo>
                  <a:lnTo>
                    <a:pt x="876430" y="155667"/>
                  </a:lnTo>
                  <a:lnTo>
                    <a:pt x="871866" y="155399"/>
                  </a:lnTo>
                  <a:lnTo>
                    <a:pt x="869295" y="152728"/>
                  </a:lnTo>
                  <a:lnTo>
                    <a:pt x="867063" y="149716"/>
                  </a:lnTo>
                  <a:lnTo>
                    <a:pt x="863623" y="148381"/>
                  </a:lnTo>
                  <a:lnTo>
                    <a:pt x="848999" y="152844"/>
                  </a:lnTo>
                  <a:lnTo>
                    <a:pt x="854305" y="140726"/>
                  </a:lnTo>
                  <a:lnTo>
                    <a:pt x="856675" y="137563"/>
                  </a:lnTo>
                  <a:lnTo>
                    <a:pt x="865567" y="134991"/>
                  </a:lnTo>
                  <a:lnTo>
                    <a:pt x="875390" y="129282"/>
                  </a:lnTo>
                  <a:lnTo>
                    <a:pt x="882154" y="127763"/>
                  </a:lnTo>
                  <a:lnTo>
                    <a:pt x="881998" y="123858"/>
                  </a:lnTo>
                  <a:lnTo>
                    <a:pt x="882399" y="123727"/>
                  </a:lnTo>
                  <a:lnTo>
                    <a:pt x="884381" y="122508"/>
                  </a:lnTo>
                  <a:lnTo>
                    <a:pt x="886357" y="119777"/>
                  </a:lnTo>
                  <a:lnTo>
                    <a:pt x="877000" y="116578"/>
                  </a:lnTo>
                  <a:lnTo>
                    <a:pt x="872868" y="114038"/>
                  </a:lnTo>
                  <a:lnTo>
                    <a:pt x="870048" y="109072"/>
                  </a:lnTo>
                  <a:lnTo>
                    <a:pt x="871130" y="107679"/>
                  </a:lnTo>
                  <a:lnTo>
                    <a:pt x="872145" y="106663"/>
                  </a:lnTo>
                  <a:lnTo>
                    <a:pt x="872640" y="104804"/>
                  </a:lnTo>
                  <a:lnTo>
                    <a:pt x="872184" y="100794"/>
                  </a:lnTo>
                  <a:lnTo>
                    <a:pt x="862560" y="105050"/>
                  </a:lnTo>
                  <a:lnTo>
                    <a:pt x="856644" y="105951"/>
                  </a:lnTo>
                  <a:lnTo>
                    <a:pt x="853924" y="103445"/>
                  </a:lnTo>
                  <a:lnTo>
                    <a:pt x="853124" y="101660"/>
                  </a:lnTo>
                  <a:lnTo>
                    <a:pt x="851568" y="101275"/>
                  </a:lnTo>
                  <a:lnTo>
                    <a:pt x="849978" y="100008"/>
                  </a:lnTo>
                  <a:lnTo>
                    <a:pt x="849080" y="95642"/>
                  </a:lnTo>
                  <a:lnTo>
                    <a:pt x="848485" y="90706"/>
                  </a:lnTo>
                  <a:lnTo>
                    <a:pt x="847130" y="87778"/>
                  </a:lnTo>
                  <a:lnTo>
                    <a:pt x="844921" y="86557"/>
                  </a:lnTo>
                  <a:lnTo>
                    <a:pt x="841953" y="86690"/>
                  </a:lnTo>
                  <a:lnTo>
                    <a:pt x="849421" y="82709"/>
                  </a:lnTo>
                  <a:lnTo>
                    <a:pt x="874663" y="77976"/>
                  </a:lnTo>
                  <a:lnTo>
                    <a:pt x="880216" y="79018"/>
                  </a:lnTo>
                  <a:lnTo>
                    <a:pt x="882133" y="82366"/>
                  </a:lnTo>
                  <a:lnTo>
                    <a:pt x="886054" y="83773"/>
                  </a:lnTo>
                  <a:lnTo>
                    <a:pt x="890058" y="86550"/>
                  </a:lnTo>
                  <a:lnTo>
                    <a:pt x="892141" y="93987"/>
                  </a:lnTo>
                  <a:lnTo>
                    <a:pt x="893708" y="98001"/>
                  </a:lnTo>
                  <a:lnTo>
                    <a:pt x="896160" y="95763"/>
                  </a:lnTo>
                  <a:lnTo>
                    <a:pt x="897138" y="89204"/>
                  </a:lnTo>
                  <a:lnTo>
                    <a:pt x="894054" y="80432"/>
                  </a:lnTo>
                  <a:lnTo>
                    <a:pt x="898561" y="73619"/>
                  </a:lnTo>
                  <a:lnTo>
                    <a:pt x="904344" y="67033"/>
                  </a:lnTo>
                  <a:lnTo>
                    <a:pt x="910403" y="61995"/>
                  </a:lnTo>
                  <a:lnTo>
                    <a:pt x="915896" y="59655"/>
                  </a:lnTo>
                  <a:lnTo>
                    <a:pt x="912682" y="71448"/>
                  </a:lnTo>
                  <a:lnTo>
                    <a:pt x="910407" y="76569"/>
                  </a:lnTo>
                  <a:lnTo>
                    <a:pt x="907652" y="79892"/>
                  </a:lnTo>
                  <a:lnTo>
                    <a:pt x="909754" y="79738"/>
                  </a:lnTo>
                  <a:lnTo>
                    <a:pt x="911576" y="80014"/>
                  </a:lnTo>
                  <a:lnTo>
                    <a:pt x="913222" y="81275"/>
                  </a:lnTo>
                  <a:lnTo>
                    <a:pt x="914815" y="83865"/>
                  </a:lnTo>
                  <a:lnTo>
                    <a:pt x="913254" y="86652"/>
                  </a:lnTo>
                  <a:lnTo>
                    <a:pt x="910544" y="95051"/>
                  </a:lnTo>
                  <a:lnTo>
                    <a:pt x="915335" y="95160"/>
                  </a:lnTo>
                  <a:lnTo>
                    <a:pt x="919110" y="93610"/>
                  </a:lnTo>
                  <a:lnTo>
                    <a:pt x="921930" y="89888"/>
                  </a:lnTo>
                  <a:lnTo>
                    <a:pt x="923666" y="83507"/>
                  </a:lnTo>
                  <a:lnTo>
                    <a:pt x="920825" y="82784"/>
                  </a:lnTo>
                  <a:lnTo>
                    <a:pt x="917561" y="80332"/>
                  </a:lnTo>
                  <a:lnTo>
                    <a:pt x="914640" y="79612"/>
                  </a:lnTo>
                  <a:lnTo>
                    <a:pt x="914479" y="75707"/>
                  </a:lnTo>
                  <a:lnTo>
                    <a:pt x="918807" y="71271"/>
                  </a:lnTo>
                  <a:lnTo>
                    <a:pt x="922820" y="78770"/>
                  </a:lnTo>
                  <a:lnTo>
                    <a:pt x="928985" y="85968"/>
                  </a:lnTo>
                  <a:lnTo>
                    <a:pt x="933226" y="93618"/>
                  </a:lnTo>
                  <a:lnTo>
                    <a:pt x="931456" y="102352"/>
                  </a:lnTo>
                  <a:lnTo>
                    <a:pt x="938420" y="111611"/>
                  </a:lnTo>
                  <a:lnTo>
                    <a:pt x="946814" y="114268"/>
                  </a:lnTo>
                  <a:lnTo>
                    <a:pt x="963898" y="113111"/>
                  </a:lnTo>
                  <a:lnTo>
                    <a:pt x="961254" y="108937"/>
                  </a:lnTo>
                  <a:lnTo>
                    <a:pt x="964115" y="101248"/>
                  </a:lnTo>
                  <a:lnTo>
                    <a:pt x="965633" y="98809"/>
                  </a:lnTo>
                  <a:lnTo>
                    <a:pt x="967742" y="96927"/>
                  </a:lnTo>
                  <a:lnTo>
                    <a:pt x="967558" y="92698"/>
                  </a:lnTo>
                  <a:lnTo>
                    <a:pt x="964623" y="84881"/>
                  </a:lnTo>
                  <a:lnTo>
                    <a:pt x="962640" y="80891"/>
                  </a:lnTo>
                  <a:lnTo>
                    <a:pt x="959909" y="77745"/>
                  </a:lnTo>
                  <a:lnTo>
                    <a:pt x="959740" y="73841"/>
                  </a:lnTo>
                  <a:lnTo>
                    <a:pt x="961620" y="72318"/>
                  </a:lnTo>
                  <a:lnTo>
                    <a:pt x="962647" y="71064"/>
                  </a:lnTo>
                  <a:lnTo>
                    <a:pt x="963953" y="70030"/>
                  </a:lnTo>
                  <a:lnTo>
                    <a:pt x="966542" y="69292"/>
                  </a:lnTo>
                  <a:lnTo>
                    <a:pt x="966389" y="65784"/>
                  </a:lnTo>
                  <a:lnTo>
                    <a:pt x="962274" y="66190"/>
                  </a:lnTo>
                  <a:lnTo>
                    <a:pt x="959711" y="68767"/>
                  </a:lnTo>
                  <a:lnTo>
                    <a:pt x="957738" y="71899"/>
                  </a:lnTo>
                  <a:lnTo>
                    <a:pt x="955398" y="74023"/>
                  </a:lnTo>
                  <a:lnTo>
                    <a:pt x="951837" y="74801"/>
                  </a:lnTo>
                  <a:lnTo>
                    <a:pt x="940428" y="74647"/>
                  </a:lnTo>
                  <a:lnTo>
                    <a:pt x="938571" y="72908"/>
                  </a:lnTo>
                  <a:lnTo>
                    <a:pt x="936620" y="68937"/>
                  </a:lnTo>
                  <a:lnTo>
                    <a:pt x="934185" y="64986"/>
                  </a:lnTo>
                  <a:lnTo>
                    <a:pt x="930954" y="63303"/>
                  </a:lnTo>
                  <a:lnTo>
                    <a:pt x="925922" y="62439"/>
                  </a:lnTo>
                  <a:lnTo>
                    <a:pt x="923755" y="59685"/>
                  </a:lnTo>
                  <a:lnTo>
                    <a:pt x="922468" y="56014"/>
                  </a:lnTo>
                  <a:lnTo>
                    <a:pt x="920090" y="52059"/>
                  </a:lnTo>
                  <a:lnTo>
                    <a:pt x="916001" y="46519"/>
                  </a:lnTo>
                  <a:lnTo>
                    <a:pt x="915178" y="44247"/>
                  </a:lnTo>
                  <a:lnTo>
                    <a:pt x="910886" y="48146"/>
                  </a:lnTo>
                  <a:lnTo>
                    <a:pt x="908413" y="50993"/>
                  </a:lnTo>
                  <a:lnTo>
                    <a:pt x="903380" y="58620"/>
                  </a:lnTo>
                  <a:lnTo>
                    <a:pt x="895807" y="63648"/>
                  </a:lnTo>
                  <a:lnTo>
                    <a:pt x="890420" y="70029"/>
                  </a:lnTo>
                  <a:lnTo>
                    <a:pt x="884612" y="74750"/>
                  </a:lnTo>
                  <a:lnTo>
                    <a:pt x="877893" y="72892"/>
                  </a:lnTo>
                  <a:lnTo>
                    <a:pt x="876465" y="66173"/>
                  </a:lnTo>
                  <a:lnTo>
                    <a:pt x="878392" y="55552"/>
                  </a:lnTo>
                  <a:lnTo>
                    <a:pt x="882320" y="45739"/>
                  </a:lnTo>
                  <a:lnTo>
                    <a:pt x="886808" y="41279"/>
                  </a:lnTo>
                  <a:lnTo>
                    <a:pt x="887708" y="38824"/>
                  </a:lnTo>
                  <a:lnTo>
                    <a:pt x="888918" y="33374"/>
                  </a:lnTo>
                  <a:lnTo>
                    <a:pt x="889431" y="28022"/>
                  </a:lnTo>
                  <a:lnTo>
                    <a:pt x="888364" y="25619"/>
                  </a:lnTo>
                  <a:lnTo>
                    <a:pt x="873739" y="30055"/>
                  </a:lnTo>
                  <a:lnTo>
                    <a:pt x="869026" y="33635"/>
                  </a:lnTo>
                  <a:lnTo>
                    <a:pt x="866874" y="33089"/>
                  </a:lnTo>
                  <a:lnTo>
                    <a:pt x="866802" y="26457"/>
                  </a:lnTo>
                  <a:lnTo>
                    <a:pt x="868508" y="22528"/>
                  </a:lnTo>
                  <a:lnTo>
                    <a:pt x="871856" y="18580"/>
                  </a:lnTo>
                  <a:lnTo>
                    <a:pt x="875724" y="15545"/>
                  </a:lnTo>
                  <a:lnTo>
                    <a:pt x="920535" y="516"/>
                  </a:lnTo>
                  <a:close/>
                </a:path>
              </a:pathLst>
            </a:custGeom>
            <a:solidFill>
              <a:srgbClr val="DDDDDD"/>
            </a:solidFill>
            <a:ln w="12700" cap="rnd">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600" dirty="0" err="1">
                <a:solidFill>
                  <a:schemeClr val="tx1"/>
                </a:solidFill>
                <a:latin typeface="Arial" panose="020B0604020202020204" pitchFamily="34" charset="0"/>
                <a:cs typeface="Arial" panose="020B0604020202020204" pitchFamily="34" charset="0"/>
              </a:endParaRPr>
            </a:p>
          </p:txBody>
        </p:sp>
        <p:graphicFrame>
          <p:nvGraphicFramePr>
            <p:cNvPr id="326" name="ee4pMapWizardDataSheet_62635">
              <a:extLst>
                <a:ext uri="{FF2B5EF4-FFF2-40B4-BE49-F238E27FC236}">
                  <a16:creationId xmlns:a16="http://schemas.microsoft.com/office/drawing/2014/main" id="{CCEE582F-7624-47BD-A34B-19C51F9F963F}"/>
                </a:ext>
              </a:extLst>
            </p:cNvPr>
            <p:cNvGraphicFramePr>
              <a:graphicFrameLocks noChangeAspect="1"/>
            </p:cNvGraphicFramePr>
            <p:nvPr>
              <p:extLst>
                <p:ext uri="{D42A27DB-BD31-4B8C-83A1-F6EECF244321}">
                  <p14:modId xmlns:p14="http://schemas.microsoft.com/office/powerpoint/2010/main" val="3733426581"/>
                </p:ext>
              </p:extLst>
            </p:nvPr>
          </p:nvGraphicFramePr>
          <p:xfrm>
            <a:off x="3275002" y="3676231"/>
            <a:ext cx="0" cy="0"/>
          </p:xfrm>
          <a:graphic>
            <a:graphicData uri="http://schemas.openxmlformats.org/presentationml/2006/ole">
              <mc:AlternateContent xmlns:mc="http://schemas.openxmlformats.org/markup-compatibility/2006">
                <mc:Choice xmlns:v="urn:schemas-microsoft-com:vml" Requires="v">
                  <p:oleObj spid="_x0000_s5557" name="Arbeitsblatt" showAsIcon="1" r:id="rId32" imgW="914400" imgH="771480" progId="Excel.Sheet.12">
                    <p:embed/>
                  </p:oleObj>
                </mc:Choice>
                <mc:Fallback>
                  <p:oleObj name="Arbeitsblatt" showAsIcon="1" r:id="rId32" imgW="914400" imgH="771480" progId="Excel.Sheet.12">
                    <p:embed/>
                    <p:pic>
                      <p:nvPicPr>
                        <p:cNvPr id="903" name="ee4pMapWizardDataSheet_29345">
                          <a:extLst>
                            <a:ext uri="{FF2B5EF4-FFF2-40B4-BE49-F238E27FC236}">
                              <a16:creationId xmlns:a16="http://schemas.microsoft.com/office/drawing/2014/main" id="{5B4629B1-C2F9-4D7F-8FEA-633BDBF2EE2C}"/>
                            </a:ext>
                          </a:extLst>
                        </p:cNvPr>
                        <p:cNvPicPr/>
                        <p:nvPr/>
                      </p:nvPicPr>
                      <p:blipFill>
                        <a:blip r:embed="rId33"/>
                        <a:stretch>
                          <a:fillRect/>
                        </a:stretch>
                      </p:blipFill>
                      <p:spPr>
                        <a:xfrm>
                          <a:off x="3275002" y="3676231"/>
                          <a:ext cx="0" cy="0"/>
                        </a:xfrm>
                        <a:prstGeom prst="rect">
                          <a:avLst/>
                        </a:prstGeom>
                      </p:spPr>
                    </p:pic>
                  </p:oleObj>
                </mc:Fallback>
              </mc:AlternateContent>
            </a:graphicData>
          </a:graphic>
        </p:graphicFrame>
      </p:grpSp>
      <p:sp>
        <p:nvSpPr>
          <p:cNvPr id="298" name="Ellipse 297">
            <a:extLst>
              <a:ext uri="{FF2B5EF4-FFF2-40B4-BE49-F238E27FC236}">
                <a16:creationId xmlns:a16="http://schemas.microsoft.com/office/drawing/2014/main" id="{C2AFA3AF-7C70-4100-89E6-FE080AD43985}"/>
              </a:ext>
            </a:extLst>
          </p:cNvPr>
          <p:cNvSpPr/>
          <p:nvPr/>
        </p:nvSpPr>
        <p:spPr>
          <a:xfrm>
            <a:off x="10047403" y="2104018"/>
            <a:ext cx="268422" cy="246497"/>
          </a:xfrm>
          <a:prstGeom prst="ellipse">
            <a:avLst/>
          </a:pr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0" name="Ellipse 299">
            <a:extLst>
              <a:ext uri="{FF2B5EF4-FFF2-40B4-BE49-F238E27FC236}">
                <a16:creationId xmlns:a16="http://schemas.microsoft.com/office/drawing/2014/main" id="{0F6D96FE-0537-40C9-95DE-D1F41E6397C3}"/>
              </a:ext>
            </a:extLst>
          </p:cNvPr>
          <p:cNvSpPr/>
          <p:nvPr/>
        </p:nvSpPr>
        <p:spPr>
          <a:xfrm>
            <a:off x="11104378" y="3186907"/>
            <a:ext cx="268422" cy="246497"/>
          </a:xfrm>
          <a:prstGeom prst="ellipse">
            <a:avLst/>
          </a:pr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1" name="Ellipse 300">
            <a:extLst>
              <a:ext uri="{FF2B5EF4-FFF2-40B4-BE49-F238E27FC236}">
                <a16:creationId xmlns:a16="http://schemas.microsoft.com/office/drawing/2014/main" id="{089EF6E5-92ED-4190-81DE-CB2BA8D47030}"/>
              </a:ext>
            </a:extLst>
          </p:cNvPr>
          <p:cNvSpPr/>
          <p:nvPr/>
        </p:nvSpPr>
        <p:spPr>
          <a:xfrm>
            <a:off x="9303208" y="3248462"/>
            <a:ext cx="268422" cy="246497"/>
          </a:xfrm>
          <a:prstGeom prst="ellipse">
            <a:avLst/>
          </a:pr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3" name="Ellipse 302">
            <a:extLst>
              <a:ext uri="{FF2B5EF4-FFF2-40B4-BE49-F238E27FC236}">
                <a16:creationId xmlns:a16="http://schemas.microsoft.com/office/drawing/2014/main" id="{38A5A0E7-3C33-4D31-9CE6-35476301FE5D}"/>
              </a:ext>
            </a:extLst>
          </p:cNvPr>
          <p:cNvSpPr/>
          <p:nvPr/>
        </p:nvSpPr>
        <p:spPr>
          <a:xfrm>
            <a:off x="11306094" y="2713558"/>
            <a:ext cx="268422" cy="246497"/>
          </a:xfrm>
          <a:prstGeom prst="ellipse">
            <a:avLst/>
          </a:pr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4" name="Ellipse 303">
            <a:extLst>
              <a:ext uri="{FF2B5EF4-FFF2-40B4-BE49-F238E27FC236}">
                <a16:creationId xmlns:a16="http://schemas.microsoft.com/office/drawing/2014/main" id="{7CA5EDA8-A7FF-4B20-9395-680EC1708C01}"/>
              </a:ext>
            </a:extLst>
          </p:cNvPr>
          <p:cNvSpPr/>
          <p:nvPr/>
        </p:nvSpPr>
        <p:spPr>
          <a:xfrm>
            <a:off x="10781768" y="5107513"/>
            <a:ext cx="268422" cy="246497"/>
          </a:xfrm>
          <a:prstGeom prst="ellipse">
            <a:avLst/>
          </a:pr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6" name="Ellipse 305">
            <a:extLst>
              <a:ext uri="{FF2B5EF4-FFF2-40B4-BE49-F238E27FC236}">
                <a16:creationId xmlns:a16="http://schemas.microsoft.com/office/drawing/2014/main" id="{69930AF7-D4E9-4DAF-9DCF-76E30B507425}"/>
              </a:ext>
            </a:extLst>
          </p:cNvPr>
          <p:cNvSpPr/>
          <p:nvPr/>
        </p:nvSpPr>
        <p:spPr>
          <a:xfrm>
            <a:off x="10672004" y="4456279"/>
            <a:ext cx="268422" cy="246497"/>
          </a:xfrm>
          <a:prstGeom prst="ellipse">
            <a:avLst/>
          </a:prstGeom>
          <a:ln w="1905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307" name="Ellipse 306">
            <a:extLst>
              <a:ext uri="{FF2B5EF4-FFF2-40B4-BE49-F238E27FC236}">
                <a16:creationId xmlns:a16="http://schemas.microsoft.com/office/drawing/2014/main" id="{6D5E1BF7-C591-42D1-8B8B-6ECCB7886DA1}"/>
              </a:ext>
            </a:extLst>
          </p:cNvPr>
          <p:cNvSpPr/>
          <p:nvPr/>
        </p:nvSpPr>
        <p:spPr>
          <a:xfrm>
            <a:off x="10823206" y="2219068"/>
            <a:ext cx="268422" cy="246497"/>
          </a:xfrm>
          <a:prstGeom prst="ellipse">
            <a:avLst/>
          </a:prstGeom>
          <a:ln w="1905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08" name="Ellipse 307">
            <a:extLst>
              <a:ext uri="{FF2B5EF4-FFF2-40B4-BE49-F238E27FC236}">
                <a16:creationId xmlns:a16="http://schemas.microsoft.com/office/drawing/2014/main" id="{7AAC5215-BBA9-498B-A201-DC5496E6750E}"/>
              </a:ext>
            </a:extLst>
          </p:cNvPr>
          <p:cNvSpPr/>
          <p:nvPr/>
        </p:nvSpPr>
        <p:spPr>
          <a:xfrm>
            <a:off x="9905185" y="2655341"/>
            <a:ext cx="268422" cy="246497"/>
          </a:xfrm>
          <a:prstGeom prst="ellipse">
            <a:avLst/>
          </a:prstGeom>
          <a:ln w="1905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09" name="Ellipse 308">
            <a:extLst>
              <a:ext uri="{FF2B5EF4-FFF2-40B4-BE49-F238E27FC236}">
                <a16:creationId xmlns:a16="http://schemas.microsoft.com/office/drawing/2014/main" id="{6733AC23-AB06-441B-9051-976F59961C41}"/>
              </a:ext>
            </a:extLst>
          </p:cNvPr>
          <p:cNvSpPr/>
          <p:nvPr/>
        </p:nvSpPr>
        <p:spPr>
          <a:xfrm>
            <a:off x="9370193" y="3929197"/>
            <a:ext cx="268422" cy="246497"/>
          </a:xfrm>
          <a:prstGeom prst="ellipse">
            <a:avLst/>
          </a:prstGeom>
          <a:ln w="1905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27" name="Ellipse 326">
            <a:extLst>
              <a:ext uri="{FF2B5EF4-FFF2-40B4-BE49-F238E27FC236}">
                <a16:creationId xmlns:a16="http://schemas.microsoft.com/office/drawing/2014/main" id="{20BBD7B9-7F79-4203-8349-5EE35DAA2315}"/>
              </a:ext>
            </a:extLst>
          </p:cNvPr>
          <p:cNvSpPr/>
          <p:nvPr/>
        </p:nvSpPr>
        <p:spPr>
          <a:xfrm>
            <a:off x="9404066" y="5822579"/>
            <a:ext cx="180000" cy="180000"/>
          </a:xfrm>
          <a:prstGeom prst="ellipse">
            <a:avLst/>
          </a:prstGeom>
          <a:ln w="1905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26" name="Textfeld 125">
            <a:extLst>
              <a:ext uri="{FF2B5EF4-FFF2-40B4-BE49-F238E27FC236}">
                <a16:creationId xmlns:a16="http://schemas.microsoft.com/office/drawing/2014/main" id="{368C6C1C-80AB-42B4-A119-DB96BA632ADB}"/>
              </a:ext>
            </a:extLst>
          </p:cNvPr>
          <p:cNvSpPr txBox="1"/>
          <p:nvPr/>
        </p:nvSpPr>
        <p:spPr>
          <a:xfrm>
            <a:off x="8671542" y="1108867"/>
            <a:ext cx="3191386" cy="338554"/>
          </a:xfrm>
          <a:prstGeom prst="rect">
            <a:avLst/>
          </a:prstGeom>
          <a:solidFill>
            <a:schemeClr val="bg1"/>
          </a:solidFill>
        </p:spPr>
        <p:txBody>
          <a:bodyPr wrap="square" lIns="36000" rIns="36000" rtlCol="0">
            <a:spAutoFit/>
          </a:bodyPr>
          <a:lstStyle/>
          <a:p>
            <a:pPr algn="ctr"/>
            <a:r>
              <a:rPr lang="en-US" sz="1600" b="1" dirty="0" err="1"/>
              <a:t>Distributionsnetzwerk</a:t>
            </a:r>
            <a:endParaRPr lang="de-DE" sz="1600" b="1" dirty="0"/>
          </a:p>
        </p:txBody>
      </p:sp>
      <p:sp>
        <p:nvSpPr>
          <p:cNvPr id="127" name="Textfeld 126">
            <a:extLst>
              <a:ext uri="{FF2B5EF4-FFF2-40B4-BE49-F238E27FC236}">
                <a16:creationId xmlns:a16="http://schemas.microsoft.com/office/drawing/2014/main" id="{5C159100-E4BE-4639-BE3D-6E9F641096D2}"/>
              </a:ext>
            </a:extLst>
          </p:cNvPr>
          <p:cNvSpPr txBox="1"/>
          <p:nvPr/>
        </p:nvSpPr>
        <p:spPr>
          <a:xfrm>
            <a:off x="4889337" y="3125495"/>
            <a:ext cx="2687873" cy="338554"/>
          </a:xfrm>
          <a:prstGeom prst="rect">
            <a:avLst/>
          </a:prstGeom>
          <a:noFill/>
        </p:spPr>
        <p:txBody>
          <a:bodyPr wrap="square" rtlCol="0">
            <a:spAutoFit/>
          </a:bodyPr>
          <a:lstStyle/>
          <a:p>
            <a:pPr algn="ctr"/>
            <a:r>
              <a:rPr lang="en-US" sz="1600" b="1" dirty="0" err="1"/>
              <a:t>Transportkostenmatrix</a:t>
            </a:r>
            <a:r>
              <a:rPr lang="en-US" sz="1600" b="1" dirty="0"/>
              <a:t> C</a:t>
            </a:r>
            <a:endParaRPr lang="de-DE" sz="1600" b="1" dirty="0"/>
          </a:p>
        </p:txBody>
      </p:sp>
      <p:sp>
        <p:nvSpPr>
          <p:cNvPr id="207" name="Ellipse 206">
            <a:extLst>
              <a:ext uri="{FF2B5EF4-FFF2-40B4-BE49-F238E27FC236}">
                <a16:creationId xmlns:a16="http://schemas.microsoft.com/office/drawing/2014/main" id="{98AF903A-248C-44D8-BB9E-8AAB9BEA0451}"/>
              </a:ext>
            </a:extLst>
          </p:cNvPr>
          <p:cNvSpPr/>
          <p:nvPr/>
        </p:nvSpPr>
        <p:spPr>
          <a:xfrm>
            <a:off x="8885266" y="3733795"/>
            <a:ext cx="268422" cy="246497"/>
          </a:xfrm>
          <a:prstGeom prst="ellipse">
            <a:avLst/>
          </a:pr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Gerade Verbindung mit Pfeil 15">
            <a:extLst>
              <a:ext uri="{FF2B5EF4-FFF2-40B4-BE49-F238E27FC236}">
                <a16:creationId xmlns:a16="http://schemas.microsoft.com/office/drawing/2014/main" id="{558F1871-010C-4E20-9B79-9057D1BA48AE}"/>
              </a:ext>
            </a:extLst>
          </p:cNvPr>
          <p:cNvCxnSpPr>
            <a:cxnSpLocks/>
            <a:endCxn id="303" idx="2"/>
          </p:cNvCxnSpPr>
          <p:nvPr/>
        </p:nvCxnSpPr>
        <p:spPr>
          <a:xfrm flipV="1">
            <a:off x="9638615" y="2836807"/>
            <a:ext cx="1667479" cy="12156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0" name="Ellipse 209">
            <a:extLst>
              <a:ext uri="{FF2B5EF4-FFF2-40B4-BE49-F238E27FC236}">
                <a16:creationId xmlns:a16="http://schemas.microsoft.com/office/drawing/2014/main" id="{395B1E4E-900E-4488-9910-C17327DFD387}"/>
              </a:ext>
            </a:extLst>
          </p:cNvPr>
          <p:cNvSpPr/>
          <p:nvPr/>
        </p:nvSpPr>
        <p:spPr>
          <a:xfrm>
            <a:off x="9411981" y="4677623"/>
            <a:ext cx="268422" cy="246497"/>
          </a:xfrm>
          <a:prstGeom prst="ellipse">
            <a:avLst/>
          </a:prstGeom>
          <a:solidFill>
            <a:schemeClr val="tx2"/>
          </a:solidFill>
          <a:ln w="127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5CC1D842-E8BC-4D80-A4E0-A1085DB889DF}"/>
                  </a:ext>
                </a:extLst>
              </p:cNvPr>
              <p:cNvSpPr txBox="1"/>
              <p:nvPr/>
            </p:nvSpPr>
            <p:spPr>
              <a:xfrm>
                <a:off x="9984392" y="1892830"/>
                <a:ext cx="462050"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tx2"/>
                          </a:solidFill>
                          <a:latin typeface="Cambria Math" panose="02040503050406030204" pitchFamily="18" charset="0"/>
                        </a:rPr>
                        <m:t>𝐣</m:t>
                      </m:r>
                      <m:r>
                        <a:rPr lang="de-DE" sz="1400" b="1" i="0" smtClean="0">
                          <a:solidFill>
                            <a:schemeClr val="tx2"/>
                          </a:solidFill>
                          <a:latin typeface="Cambria Math" panose="02040503050406030204" pitchFamily="18" charset="0"/>
                        </a:rPr>
                        <m:t>=</m:t>
                      </m:r>
                      <m:r>
                        <a:rPr lang="de-DE" sz="1400" b="1" i="0" smtClean="0">
                          <a:solidFill>
                            <a:schemeClr val="tx2"/>
                          </a:solidFill>
                          <a:latin typeface="Cambria Math" panose="02040503050406030204" pitchFamily="18" charset="0"/>
                        </a:rPr>
                        <m:t>𝟏</m:t>
                      </m:r>
                    </m:oMath>
                  </m:oMathPara>
                </a14:m>
                <a:endParaRPr lang="en-US" sz="1400" b="1" dirty="0">
                  <a:solidFill>
                    <a:schemeClr val="tx2"/>
                  </a:solidFill>
                </a:endParaRPr>
              </a:p>
            </p:txBody>
          </p:sp>
        </mc:Choice>
        <mc:Fallback xmlns="">
          <p:sp>
            <p:nvSpPr>
              <p:cNvPr id="3" name="Textfeld 2">
                <a:extLst>
                  <a:ext uri="{FF2B5EF4-FFF2-40B4-BE49-F238E27FC236}">
                    <a16:creationId xmlns:a16="http://schemas.microsoft.com/office/drawing/2014/main" id="{5CC1D842-E8BC-4D80-A4E0-A1085DB889DF}"/>
                  </a:ext>
                </a:extLst>
              </p:cNvPr>
              <p:cNvSpPr txBox="1">
                <a:spLocks noRot="1" noChangeAspect="1" noMove="1" noResize="1" noEditPoints="1" noAdjustHandles="1" noChangeArrowheads="1" noChangeShapeType="1" noTextEdit="1"/>
              </p:cNvSpPr>
              <p:nvPr/>
            </p:nvSpPr>
            <p:spPr>
              <a:xfrm>
                <a:off x="9984392" y="1892830"/>
                <a:ext cx="462050" cy="215444"/>
              </a:xfrm>
              <a:prstGeom prst="rect">
                <a:avLst/>
              </a:prstGeom>
              <a:blipFill>
                <a:blip r:embed="rId34"/>
                <a:stretch>
                  <a:fillRect l="-10526" r="-5263"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3" name="Textfeld 212">
                <a:extLst>
                  <a:ext uri="{FF2B5EF4-FFF2-40B4-BE49-F238E27FC236}">
                    <a16:creationId xmlns:a16="http://schemas.microsoft.com/office/drawing/2014/main" id="{3B68055B-6D88-48F4-9B64-CDF6C97FCD28}"/>
                  </a:ext>
                </a:extLst>
              </p:cNvPr>
              <p:cNvSpPr txBox="1"/>
              <p:nvPr/>
            </p:nvSpPr>
            <p:spPr>
              <a:xfrm>
                <a:off x="11358048" y="2461410"/>
                <a:ext cx="447623"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1"/>
                          </a:solidFill>
                          <a:latin typeface="Cambria Math" panose="02040503050406030204" pitchFamily="18" charset="0"/>
                        </a:rPr>
                        <m:t>𝐣</m:t>
                      </m:r>
                      <m:r>
                        <a:rPr lang="de-DE" sz="1400" b="1" i="0" smtClean="0">
                          <a:solidFill>
                            <a:schemeClr val="accent1"/>
                          </a:solidFill>
                          <a:latin typeface="Cambria Math" panose="02040503050406030204" pitchFamily="18" charset="0"/>
                        </a:rPr>
                        <m:t>=</m:t>
                      </m:r>
                      <m:r>
                        <a:rPr lang="de-DE" sz="1400" b="1" i="0" smtClean="0">
                          <a:solidFill>
                            <a:schemeClr val="accent1"/>
                          </a:solidFill>
                          <a:latin typeface="Cambria Math" panose="02040503050406030204" pitchFamily="18" charset="0"/>
                        </a:rPr>
                        <m:t>𝟐</m:t>
                      </m:r>
                    </m:oMath>
                  </m:oMathPara>
                </a14:m>
                <a:endParaRPr lang="en-US" sz="1400" b="1" dirty="0">
                  <a:solidFill>
                    <a:schemeClr val="accent1"/>
                  </a:solidFill>
                </a:endParaRPr>
              </a:p>
            </p:txBody>
          </p:sp>
        </mc:Choice>
        <mc:Fallback xmlns="">
          <p:sp>
            <p:nvSpPr>
              <p:cNvPr id="213" name="Textfeld 212">
                <a:extLst>
                  <a:ext uri="{FF2B5EF4-FFF2-40B4-BE49-F238E27FC236}">
                    <a16:creationId xmlns:a16="http://schemas.microsoft.com/office/drawing/2014/main" id="{3B68055B-6D88-48F4-9B64-CDF6C97FCD28}"/>
                  </a:ext>
                </a:extLst>
              </p:cNvPr>
              <p:cNvSpPr txBox="1">
                <a:spLocks noRot="1" noChangeAspect="1" noMove="1" noResize="1" noEditPoints="1" noAdjustHandles="1" noChangeArrowheads="1" noChangeShapeType="1" noTextEdit="1"/>
              </p:cNvSpPr>
              <p:nvPr/>
            </p:nvSpPr>
            <p:spPr>
              <a:xfrm>
                <a:off x="11358048" y="2461410"/>
                <a:ext cx="447623" cy="215444"/>
              </a:xfrm>
              <a:prstGeom prst="rect">
                <a:avLst/>
              </a:prstGeom>
              <a:blipFill>
                <a:blip r:embed="rId35"/>
                <a:stretch>
                  <a:fillRect l="-12162" r="-5405"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Textfeld 213">
                <a:extLst>
                  <a:ext uri="{FF2B5EF4-FFF2-40B4-BE49-F238E27FC236}">
                    <a16:creationId xmlns:a16="http://schemas.microsoft.com/office/drawing/2014/main" id="{BAC79D79-E6A4-48AC-A174-77DB0607CD2A}"/>
                  </a:ext>
                </a:extLst>
              </p:cNvPr>
              <p:cNvSpPr txBox="1"/>
              <p:nvPr/>
            </p:nvSpPr>
            <p:spPr>
              <a:xfrm>
                <a:off x="9211572" y="3036325"/>
                <a:ext cx="447623"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tx2"/>
                          </a:solidFill>
                          <a:latin typeface="Cambria Math" panose="02040503050406030204" pitchFamily="18" charset="0"/>
                        </a:rPr>
                        <m:t>𝐣</m:t>
                      </m:r>
                      <m:r>
                        <a:rPr lang="de-DE" sz="1400" b="1" i="0" smtClean="0">
                          <a:solidFill>
                            <a:schemeClr val="tx2"/>
                          </a:solidFill>
                          <a:latin typeface="Cambria Math" panose="02040503050406030204" pitchFamily="18" charset="0"/>
                        </a:rPr>
                        <m:t>=</m:t>
                      </m:r>
                      <m:r>
                        <a:rPr lang="de-DE" sz="1400" b="1" i="0" smtClean="0">
                          <a:solidFill>
                            <a:schemeClr val="tx2"/>
                          </a:solidFill>
                          <a:latin typeface="Cambria Math" panose="02040503050406030204" pitchFamily="18" charset="0"/>
                        </a:rPr>
                        <m:t>𝟑</m:t>
                      </m:r>
                    </m:oMath>
                  </m:oMathPara>
                </a14:m>
                <a:endParaRPr lang="en-US" sz="1400" b="1" dirty="0">
                  <a:solidFill>
                    <a:schemeClr val="tx2"/>
                  </a:solidFill>
                </a:endParaRPr>
              </a:p>
            </p:txBody>
          </p:sp>
        </mc:Choice>
        <mc:Fallback xmlns="">
          <p:sp>
            <p:nvSpPr>
              <p:cNvPr id="214" name="Textfeld 213">
                <a:extLst>
                  <a:ext uri="{FF2B5EF4-FFF2-40B4-BE49-F238E27FC236}">
                    <a16:creationId xmlns:a16="http://schemas.microsoft.com/office/drawing/2014/main" id="{BAC79D79-E6A4-48AC-A174-77DB0607CD2A}"/>
                  </a:ext>
                </a:extLst>
              </p:cNvPr>
              <p:cNvSpPr txBox="1">
                <a:spLocks noRot="1" noChangeAspect="1" noMove="1" noResize="1" noEditPoints="1" noAdjustHandles="1" noChangeArrowheads="1" noChangeShapeType="1" noTextEdit="1"/>
              </p:cNvSpPr>
              <p:nvPr/>
            </p:nvSpPr>
            <p:spPr>
              <a:xfrm>
                <a:off x="9211572" y="3036325"/>
                <a:ext cx="447623" cy="215444"/>
              </a:xfrm>
              <a:prstGeom prst="rect">
                <a:avLst/>
              </a:prstGeom>
              <a:blipFill>
                <a:blip r:embed="rId36"/>
                <a:stretch>
                  <a:fillRect l="-12162" r="-5405" b="-3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 name="Textfeld 214">
                <a:extLst>
                  <a:ext uri="{FF2B5EF4-FFF2-40B4-BE49-F238E27FC236}">
                    <a16:creationId xmlns:a16="http://schemas.microsoft.com/office/drawing/2014/main" id="{D426DE3D-D08F-4DF4-A255-DA810223E6E3}"/>
                  </a:ext>
                </a:extLst>
              </p:cNvPr>
              <p:cNvSpPr txBox="1"/>
              <p:nvPr/>
            </p:nvSpPr>
            <p:spPr>
              <a:xfrm>
                <a:off x="9322380" y="4922000"/>
                <a:ext cx="447623"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1"/>
                          </a:solidFill>
                          <a:latin typeface="Cambria Math" panose="02040503050406030204" pitchFamily="18" charset="0"/>
                        </a:rPr>
                        <m:t>𝐣</m:t>
                      </m:r>
                      <m:r>
                        <a:rPr lang="de-DE" sz="1400" b="1" i="0" smtClean="0">
                          <a:solidFill>
                            <a:schemeClr val="accent1"/>
                          </a:solidFill>
                          <a:latin typeface="Cambria Math" panose="02040503050406030204" pitchFamily="18" charset="0"/>
                        </a:rPr>
                        <m:t>=</m:t>
                      </m:r>
                      <m:r>
                        <a:rPr lang="de-DE" sz="1400" b="1" i="0" smtClean="0">
                          <a:solidFill>
                            <a:schemeClr val="accent1"/>
                          </a:solidFill>
                          <a:latin typeface="Cambria Math" panose="02040503050406030204" pitchFamily="18" charset="0"/>
                        </a:rPr>
                        <m:t>𝟒</m:t>
                      </m:r>
                    </m:oMath>
                  </m:oMathPara>
                </a14:m>
                <a:endParaRPr lang="en-US" sz="1400" b="1" dirty="0">
                  <a:solidFill>
                    <a:schemeClr val="accent1"/>
                  </a:solidFill>
                </a:endParaRPr>
              </a:p>
            </p:txBody>
          </p:sp>
        </mc:Choice>
        <mc:Fallback xmlns="">
          <p:sp>
            <p:nvSpPr>
              <p:cNvPr id="215" name="Textfeld 214">
                <a:extLst>
                  <a:ext uri="{FF2B5EF4-FFF2-40B4-BE49-F238E27FC236}">
                    <a16:creationId xmlns:a16="http://schemas.microsoft.com/office/drawing/2014/main" id="{D426DE3D-D08F-4DF4-A255-DA810223E6E3}"/>
                  </a:ext>
                </a:extLst>
              </p:cNvPr>
              <p:cNvSpPr txBox="1">
                <a:spLocks noRot="1" noChangeAspect="1" noMove="1" noResize="1" noEditPoints="1" noAdjustHandles="1" noChangeArrowheads="1" noChangeShapeType="1" noTextEdit="1"/>
              </p:cNvSpPr>
              <p:nvPr/>
            </p:nvSpPr>
            <p:spPr>
              <a:xfrm>
                <a:off x="9322380" y="4922000"/>
                <a:ext cx="447623" cy="215444"/>
              </a:xfrm>
              <a:prstGeom prst="rect">
                <a:avLst/>
              </a:prstGeom>
              <a:blipFill>
                <a:blip r:embed="rId37"/>
                <a:stretch>
                  <a:fillRect l="-12162" r="-540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 name="Textfeld 215">
                <a:extLst>
                  <a:ext uri="{FF2B5EF4-FFF2-40B4-BE49-F238E27FC236}">
                    <a16:creationId xmlns:a16="http://schemas.microsoft.com/office/drawing/2014/main" id="{1C8D0F66-BF48-4D58-A787-2F74B4297B4A}"/>
                  </a:ext>
                </a:extLst>
              </p:cNvPr>
              <p:cNvSpPr txBox="1"/>
              <p:nvPr/>
            </p:nvSpPr>
            <p:spPr>
              <a:xfrm>
                <a:off x="10722809" y="5325577"/>
                <a:ext cx="447623"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1"/>
                          </a:solidFill>
                          <a:latin typeface="Cambria Math" panose="02040503050406030204" pitchFamily="18" charset="0"/>
                        </a:rPr>
                        <m:t>𝐣</m:t>
                      </m:r>
                      <m:r>
                        <a:rPr lang="de-DE" sz="1400" b="1" i="0" smtClean="0">
                          <a:solidFill>
                            <a:schemeClr val="accent1"/>
                          </a:solidFill>
                          <a:latin typeface="Cambria Math" panose="02040503050406030204" pitchFamily="18" charset="0"/>
                        </a:rPr>
                        <m:t>=</m:t>
                      </m:r>
                      <m:r>
                        <a:rPr lang="de-DE" sz="1400" b="1" i="0" smtClean="0">
                          <a:solidFill>
                            <a:schemeClr val="accent1"/>
                          </a:solidFill>
                          <a:latin typeface="Cambria Math" panose="02040503050406030204" pitchFamily="18" charset="0"/>
                        </a:rPr>
                        <m:t>𝟓</m:t>
                      </m:r>
                    </m:oMath>
                  </m:oMathPara>
                </a14:m>
                <a:endParaRPr lang="en-US" sz="1400" b="1" dirty="0">
                  <a:solidFill>
                    <a:schemeClr val="accent1"/>
                  </a:solidFill>
                </a:endParaRPr>
              </a:p>
            </p:txBody>
          </p:sp>
        </mc:Choice>
        <mc:Fallback xmlns="">
          <p:sp>
            <p:nvSpPr>
              <p:cNvPr id="216" name="Textfeld 215">
                <a:extLst>
                  <a:ext uri="{FF2B5EF4-FFF2-40B4-BE49-F238E27FC236}">
                    <a16:creationId xmlns:a16="http://schemas.microsoft.com/office/drawing/2014/main" id="{1C8D0F66-BF48-4D58-A787-2F74B4297B4A}"/>
                  </a:ext>
                </a:extLst>
              </p:cNvPr>
              <p:cNvSpPr txBox="1">
                <a:spLocks noRot="1" noChangeAspect="1" noMove="1" noResize="1" noEditPoints="1" noAdjustHandles="1" noChangeArrowheads="1" noChangeShapeType="1" noTextEdit="1"/>
              </p:cNvSpPr>
              <p:nvPr/>
            </p:nvSpPr>
            <p:spPr>
              <a:xfrm>
                <a:off x="10722809" y="5325577"/>
                <a:ext cx="447623" cy="215444"/>
              </a:xfrm>
              <a:prstGeom prst="rect">
                <a:avLst/>
              </a:prstGeom>
              <a:blipFill>
                <a:blip r:embed="rId38"/>
                <a:stretch>
                  <a:fillRect l="-13699" r="-6849"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7" name="Textfeld 216">
                <a:extLst>
                  <a:ext uri="{FF2B5EF4-FFF2-40B4-BE49-F238E27FC236}">
                    <a16:creationId xmlns:a16="http://schemas.microsoft.com/office/drawing/2014/main" id="{7AFFC7F3-EDCE-4A5C-A4EA-8FD2812AAB82}"/>
                  </a:ext>
                </a:extLst>
              </p:cNvPr>
              <p:cNvSpPr txBox="1"/>
              <p:nvPr/>
            </p:nvSpPr>
            <p:spPr>
              <a:xfrm>
                <a:off x="11308573" y="3390569"/>
                <a:ext cx="447623"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1"/>
                          </a:solidFill>
                          <a:latin typeface="Cambria Math" panose="02040503050406030204" pitchFamily="18" charset="0"/>
                        </a:rPr>
                        <m:t>𝐣</m:t>
                      </m:r>
                      <m:r>
                        <a:rPr lang="de-DE" sz="1400" b="1" i="0" smtClean="0">
                          <a:solidFill>
                            <a:schemeClr val="accent1"/>
                          </a:solidFill>
                          <a:latin typeface="Cambria Math" panose="02040503050406030204" pitchFamily="18" charset="0"/>
                        </a:rPr>
                        <m:t>=</m:t>
                      </m:r>
                      <m:r>
                        <a:rPr lang="de-DE" sz="1400" b="1" i="0" smtClean="0">
                          <a:solidFill>
                            <a:schemeClr val="accent1"/>
                          </a:solidFill>
                          <a:latin typeface="Cambria Math" panose="02040503050406030204" pitchFamily="18" charset="0"/>
                        </a:rPr>
                        <m:t>𝟔</m:t>
                      </m:r>
                    </m:oMath>
                  </m:oMathPara>
                </a14:m>
                <a:endParaRPr lang="en-US" sz="1400" b="1" dirty="0">
                  <a:solidFill>
                    <a:schemeClr val="accent1"/>
                  </a:solidFill>
                </a:endParaRPr>
              </a:p>
            </p:txBody>
          </p:sp>
        </mc:Choice>
        <mc:Fallback xmlns="">
          <p:sp>
            <p:nvSpPr>
              <p:cNvPr id="217" name="Textfeld 216">
                <a:extLst>
                  <a:ext uri="{FF2B5EF4-FFF2-40B4-BE49-F238E27FC236}">
                    <a16:creationId xmlns:a16="http://schemas.microsoft.com/office/drawing/2014/main" id="{7AFFC7F3-EDCE-4A5C-A4EA-8FD2812AAB82}"/>
                  </a:ext>
                </a:extLst>
              </p:cNvPr>
              <p:cNvSpPr txBox="1">
                <a:spLocks noRot="1" noChangeAspect="1" noMove="1" noResize="1" noEditPoints="1" noAdjustHandles="1" noChangeArrowheads="1" noChangeShapeType="1" noTextEdit="1"/>
              </p:cNvSpPr>
              <p:nvPr/>
            </p:nvSpPr>
            <p:spPr>
              <a:xfrm>
                <a:off x="11308573" y="3390569"/>
                <a:ext cx="447623" cy="215444"/>
              </a:xfrm>
              <a:prstGeom prst="rect">
                <a:avLst/>
              </a:prstGeom>
              <a:blipFill>
                <a:blip r:embed="rId39"/>
                <a:stretch>
                  <a:fillRect l="-12162" r="-540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8" name="Textfeld 217">
                <a:extLst>
                  <a:ext uri="{FF2B5EF4-FFF2-40B4-BE49-F238E27FC236}">
                    <a16:creationId xmlns:a16="http://schemas.microsoft.com/office/drawing/2014/main" id="{52AF4C5A-7312-416A-863F-053EEFBCCC55}"/>
                  </a:ext>
                </a:extLst>
              </p:cNvPr>
              <p:cNvSpPr txBox="1"/>
              <p:nvPr/>
            </p:nvSpPr>
            <p:spPr>
              <a:xfrm>
                <a:off x="8649883" y="3990420"/>
                <a:ext cx="447623"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1"/>
                          </a:solidFill>
                          <a:latin typeface="Cambria Math" panose="02040503050406030204" pitchFamily="18" charset="0"/>
                        </a:rPr>
                        <m:t>𝐣</m:t>
                      </m:r>
                      <m:r>
                        <a:rPr lang="de-DE" sz="1400" b="1" i="0" smtClean="0">
                          <a:solidFill>
                            <a:schemeClr val="accent1"/>
                          </a:solidFill>
                          <a:latin typeface="Cambria Math" panose="02040503050406030204" pitchFamily="18" charset="0"/>
                        </a:rPr>
                        <m:t>=</m:t>
                      </m:r>
                      <m:r>
                        <a:rPr lang="de-DE" sz="1400" b="1" i="0" smtClean="0">
                          <a:solidFill>
                            <a:schemeClr val="accent1"/>
                          </a:solidFill>
                          <a:latin typeface="Cambria Math" panose="02040503050406030204" pitchFamily="18" charset="0"/>
                        </a:rPr>
                        <m:t>𝟕</m:t>
                      </m:r>
                    </m:oMath>
                  </m:oMathPara>
                </a14:m>
                <a:endParaRPr lang="en-US" sz="1400" b="1" dirty="0">
                  <a:solidFill>
                    <a:schemeClr val="accent1"/>
                  </a:solidFill>
                </a:endParaRPr>
              </a:p>
            </p:txBody>
          </p:sp>
        </mc:Choice>
        <mc:Fallback xmlns="">
          <p:sp>
            <p:nvSpPr>
              <p:cNvPr id="218" name="Textfeld 217">
                <a:extLst>
                  <a:ext uri="{FF2B5EF4-FFF2-40B4-BE49-F238E27FC236}">
                    <a16:creationId xmlns:a16="http://schemas.microsoft.com/office/drawing/2014/main" id="{52AF4C5A-7312-416A-863F-053EEFBCCC55}"/>
                  </a:ext>
                </a:extLst>
              </p:cNvPr>
              <p:cNvSpPr txBox="1">
                <a:spLocks noRot="1" noChangeAspect="1" noMove="1" noResize="1" noEditPoints="1" noAdjustHandles="1" noChangeArrowheads="1" noChangeShapeType="1" noTextEdit="1"/>
              </p:cNvSpPr>
              <p:nvPr/>
            </p:nvSpPr>
            <p:spPr>
              <a:xfrm>
                <a:off x="8649883" y="3990420"/>
                <a:ext cx="447623" cy="215444"/>
              </a:xfrm>
              <a:prstGeom prst="rect">
                <a:avLst/>
              </a:prstGeom>
              <a:blipFill>
                <a:blip r:embed="rId40"/>
                <a:stretch>
                  <a:fillRect l="-13699" r="-6849" b="-3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9" name="Textfeld 218">
                <a:extLst>
                  <a:ext uri="{FF2B5EF4-FFF2-40B4-BE49-F238E27FC236}">
                    <a16:creationId xmlns:a16="http://schemas.microsoft.com/office/drawing/2014/main" id="{9E60F1BE-EED4-4407-AC62-CBA670E726A6}"/>
                  </a:ext>
                </a:extLst>
              </p:cNvPr>
              <p:cNvSpPr txBox="1"/>
              <p:nvPr/>
            </p:nvSpPr>
            <p:spPr>
              <a:xfrm>
                <a:off x="9571630" y="2463540"/>
                <a:ext cx="450829"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6"/>
                          </a:solidFill>
                          <a:latin typeface="Cambria Math" panose="02040503050406030204" pitchFamily="18" charset="0"/>
                        </a:rPr>
                        <m:t>𝐢</m:t>
                      </m:r>
                      <m:r>
                        <a:rPr lang="de-DE" sz="1400" b="1" i="0" smtClean="0">
                          <a:solidFill>
                            <a:schemeClr val="accent6"/>
                          </a:solidFill>
                          <a:latin typeface="Cambria Math" panose="02040503050406030204" pitchFamily="18" charset="0"/>
                        </a:rPr>
                        <m:t>=</m:t>
                      </m:r>
                      <m:r>
                        <a:rPr lang="de-DE" sz="1400" b="1" i="0" smtClean="0">
                          <a:solidFill>
                            <a:schemeClr val="accent6"/>
                          </a:solidFill>
                          <a:latin typeface="Cambria Math" panose="02040503050406030204" pitchFamily="18" charset="0"/>
                        </a:rPr>
                        <m:t>𝟏</m:t>
                      </m:r>
                    </m:oMath>
                  </m:oMathPara>
                </a14:m>
                <a:endParaRPr lang="en-US" sz="1400" b="1" dirty="0">
                  <a:solidFill>
                    <a:schemeClr val="accent6"/>
                  </a:solidFill>
                </a:endParaRPr>
              </a:p>
            </p:txBody>
          </p:sp>
        </mc:Choice>
        <mc:Fallback xmlns="">
          <p:sp>
            <p:nvSpPr>
              <p:cNvPr id="219" name="Textfeld 218">
                <a:extLst>
                  <a:ext uri="{FF2B5EF4-FFF2-40B4-BE49-F238E27FC236}">
                    <a16:creationId xmlns:a16="http://schemas.microsoft.com/office/drawing/2014/main" id="{9E60F1BE-EED4-4407-AC62-CBA670E726A6}"/>
                  </a:ext>
                </a:extLst>
              </p:cNvPr>
              <p:cNvSpPr txBox="1">
                <a:spLocks noRot="1" noChangeAspect="1" noMove="1" noResize="1" noEditPoints="1" noAdjustHandles="1" noChangeArrowheads="1" noChangeShapeType="1" noTextEdit="1"/>
              </p:cNvSpPr>
              <p:nvPr/>
            </p:nvSpPr>
            <p:spPr>
              <a:xfrm>
                <a:off x="9571630" y="2463540"/>
                <a:ext cx="450829" cy="215444"/>
              </a:xfrm>
              <a:prstGeom prst="rect">
                <a:avLst/>
              </a:prstGeom>
              <a:blipFill>
                <a:blip r:embed="rId41"/>
                <a:stretch>
                  <a:fillRect l="-8108" r="-6757"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0" name="Textfeld 219">
                <a:extLst>
                  <a:ext uri="{FF2B5EF4-FFF2-40B4-BE49-F238E27FC236}">
                    <a16:creationId xmlns:a16="http://schemas.microsoft.com/office/drawing/2014/main" id="{724FBD36-3CCA-4458-B453-E4E5D0EEB85E}"/>
                  </a:ext>
                </a:extLst>
              </p:cNvPr>
              <p:cNvSpPr txBox="1"/>
              <p:nvPr/>
            </p:nvSpPr>
            <p:spPr>
              <a:xfrm>
                <a:off x="10470518" y="3838284"/>
                <a:ext cx="450829"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6"/>
                          </a:solidFill>
                          <a:latin typeface="Cambria Math" panose="02040503050406030204" pitchFamily="18" charset="0"/>
                        </a:rPr>
                        <m:t>𝐢</m:t>
                      </m:r>
                      <m:r>
                        <a:rPr lang="de-DE" sz="1400" b="1" i="0" smtClean="0">
                          <a:solidFill>
                            <a:schemeClr val="accent6"/>
                          </a:solidFill>
                          <a:latin typeface="Cambria Math" panose="02040503050406030204" pitchFamily="18" charset="0"/>
                        </a:rPr>
                        <m:t>=</m:t>
                      </m:r>
                      <m:r>
                        <a:rPr lang="de-DE" sz="1400" b="1" i="0" smtClean="0">
                          <a:solidFill>
                            <a:schemeClr val="accent6"/>
                          </a:solidFill>
                          <a:latin typeface="Cambria Math" panose="02040503050406030204" pitchFamily="18" charset="0"/>
                        </a:rPr>
                        <m:t>𝟐</m:t>
                      </m:r>
                    </m:oMath>
                  </m:oMathPara>
                </a14:m>
                <a:endParaRPr lang="en-US" sz="1400" b="1" dirty="0">
                  <a:solidFill>
                    <a:schemeClr val="accent6"/>
                  </a:solidFill>
                </a:endParaRPr>
              </a:p>
            </p:txBody>
          </p:sp>
        </mc:Choice>
        <mc:Fallback xmlns="">
          <p:sp>
            <p:nvSpPr>
              <p:cNvPr id="220" name="Textfeld 219">
                <a:extLst>
                  <a:ext uri="{FF2B5EF4-FFF2-40B4-BE49-F238E27FC236}">
                    <a16:creationId xmlns:a16="http://schemas.microsoft.com/office/drawing/2014/main" id="{724FBD36-3CCA-4458-B453-E4E5D0EEB85E}"/>
                  </a:ext>
                </a:extLst>
              </p:cNvPr>
              <p:cNvSpPr txBox="1">
                <a:spLocks noRot="1" noChangeAspect="1" noMove="1" noResize="1" noEditPoints="1" noAdjustHandles="1" noChangeArrowheads="1" noChangeShapeType="1" noTextEdit="1"/>
              </p:cNvSpPr>
              <p:nvPr/>
            </p:nvSpPr>
            <p:spPr>
              <a:xfrm>
                <a:off x="10470518" y="3838284"/>
                <a:ext cx="450829" cy="215444"/>
              </a:xfrm>
              <a:prstGeom prst="rect">
                <a:avLst/>
              </a:prstGeom>
              <a:blipFill>
                <a:blip r:embed="rId42"/>
                <a:stretch>
                  <a:fillRect l="-9459" r="-6757" b="-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9" name="Textfeld 328">
                <a:extLst>
                  <a:ext uri="{FF2B5EF4-FFF2-40B4-BE49-F238E27FC236}">
                    <a16:creationId xmlns:a16="http://schemas.microsoft.com/office/drawing/2014/main" id="{F437C963-C560-49E6-8D51-7D0817F9F51C}"/>
                  </a:ext>
                </a:extLst>
              </p:cNvPr>
              <p:cNvSpPr txBox="1"/>
              <p:nvPr/>
            </p:nvSpPr>
            <p:spPr>
              <a:xfrm>
                <a:off x="11038567" y="4597145"/>
                <a:ext cx="450829"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6"/>
                          </a:solidFill>
                          <a:latin typeface="Cambria Math" panose="02040503050406030204" pitchFamily="18" charset="0"/>
                        </a:rPr>
                        <m:t>𝐢</m:t>
                      </m:r>
                      <m:r>
                        <a:rPr lang="de-DE" sz="1400" b="1" i="0" smtClean="0">
                          <a:solidFill>
                            <a:schemeClr val="accent6"/>
                          </a:solidFill>
                          <a:latin typeface="Cambria Math" panose="02040503050406030204" pitchFamily="18" charset="0"/>
                        </a:rPr>
                        <m:t>=</m:t>
                      </m:r>
                      <m:r>
                        <a:rPr lang="de-DE" sz="1400" b="1" i="0" smtClean="0">
                          <a:solidFill>
                            <a:schemeClr val="accent6"/>
                          </a:solidFill>
                          <a:latin typeface="Cambria Math" panose="02040503050406030204" pitchFamily="18" charset="0"/>
                        </a:rPr>
                        <m:t>𝟒</m:t>
                      </m:r>
                    </m:oMath>
                  </m:oMathPara>
                </a14:m>
                <a:endParaRPr lang="en-US" sz="1400" b="1" dirty="0">
                  <a:solidFill>
                    <a:schemeClr val="accent6"/>
                  </a:solidFill>
                </a:endParaRPr>
              </a:p>
            </p:txBody>
          </p:sp>
        </mc:Choice>
        <mc:Fallback xmlns="">
          <p:sp>
            <p:nvSpPr>
              <p:cNvPr id="329" name="Textfeld 328">
                <a:extLst>
                  <a:ext uri="{FF2B5EF4-FFF2-40B4-BE49-F238E27FC236}">
                    <a16:creationId xmlns:a16="http://schemas.microsoft.com/office/drawing/2014/main" id="{F437C963-C560-49E6-8D51-7D0817F9F51C}"/>
                  </a:ext>
                </a:extLst>
              </p:cNvPr>
              <p:cNvSpPr txBox="1">
                <a:spLocks noRot="1" noChangeAspect="1" noMove="1" noResize="1" noEditPoints="1" noAdjustHandles="1" noChangeArrowheads="1" noChangeShapeType="1" noTextEdit="1"/>
              </p:cNvSpPr>
              <p:nvPr/>
            </p:nvSpPr>
            <p:spPr>
              <a:xfrm>
                <a:off x="11038567" y="4597145"/>
                <a:ext cx="450829" cy="215444"/>
              </a:xfrm>
              <a:prstGeom prst="rect">
                <a:avLst/>
              </a:prstGeom>
              <a:blipFill>
                <a:blip r:embed="rId43"/>
                <a:stretch>
                  <a:fillRect l="-9459" r="-6757"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0" name="Textfeld 329">
                <a:extLst>
                  <a:ext uri="{FF2B5EF4-FFF2-40B4-BE49-F238E27FC236}">
                    <a16:creationId xmlns:a16="http://schemas.microsoft.com/office/drawing/2014/main" id="{149DECB6-B497-486D-8652-EFC67CDC6550}"/>
                  </a:ext>
                </a:extLst>
              </p:cNvPr>
              <p:cNvSpPr txBox="1"/>
              <p:nvPr/>
            </p:nvSpPr>
            <p:spPr>
              <a:xfrm>
                <a:off x="10688127" y="1996023"/>
                <a:ext cx="450829"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6"/>
                          </a:solidFill>
                          <a:latin typeface="Cambria Math" panose="02040503050406030204" pitchFamily="18" charset="0"/>
                        </a:rPr>
                        <m:t>𝐢</m:t>
                      </m:r>
                      <m:r>
                        <a:rPr lang="de-DE" sz="1400" b="1" i="0" smtClean="0">
                          <a:solidFill>
                            <a:schemeClr val="accent6"/>
                          </a:solidFill>
                          <a:latin typeface="Cambria Math" panose="02040503050406030204" pitchFamily="18" charset="0"/>
                        </a:rPr>
                        <m:t>=</m:t>
                      </m:r>
                      <m:r>
                        <a:rPr lang="de-DE" sz="1400" b="1" i="0" smtClean="0">
                          <a:solidFill>
                            <a:schemeClr val="accent6"/>
                          </a:solidFill>
                          <a:latin typeface="Cambria Math" panose="02040503050406030204" pitchFamily="18" charset="0"/>
                        </a:rPr>
                        <m:t>𝟓</m:t>
                      </m:r>
                    </m:oMath>
                  </m:oMathPara>
                </a14:m>
                <a:endParaRPr lang="en-US" sz="1400" b="1" dirty="0">
                  <a:solidFill>
                    <a:schemeClr val="accent6"/>
                  </a:solidFill>
                </a:endParaRPr>
              </a:p>
            </p:txBody>
          </p:sp>
        </mc:Choice>
        <mc:Fallback xmlns="">
          <p:sp>
            <p:nvSpPr>
              <p:cNvPr id="330" name="Textfeld 329">
                <a:extLst>
                  <a:ext uri="{FF2B5EF4-FFF2-40B4-BE49-F238E27FC236}">
                    <a16:creationId xmlns:a16="http://schemas.microsoft.com/office/drawing/2014/main" id="{149DECB6-B497-486D-8652-EFC67CDC6550}"/>
                  </a:ext>
                </a:extLst>
              </p:cNvPr>
              <p:cNvSpPr txBox="1">
                <a:spLocks noRot="1" noChangeAspect="1" noMove="1" noResize="1" noEditPoints="1" noAdjustHandles="1" noChangeArrowheads="1" noChangeShapeType="1" noTextEdit="1"/>
              </p:cNvSpPr>
              <p:nvPr/>
            </p:nvSpPr>
            <p:spPr>
              <a:xfrm>
                <a:off x="10688127" y="1996023"/>
                <a:ext cx="450829" cy="215444"/>
              </a:xfrm>
              <a:prstGeom prst="rect">
                <a:avLst/>
              </a:prstGeom>
              <a:blipFill>
                <a:blip r:embed="rId44"/>
                <a:stretch>
                  <a:fillRect l="-8108" r="-8108" b="-8333"/>
                </a:stretch>
              </a:blipFill>
            </p:spPr>
            <p:txBody>
              <a:bodyPr/>
              <a:lstStyle/>
              <a:p>
                <a:r>
                  <a:rPr lang="en-US">
                    <a:noFill/>
                  </a:rPr>
                  <a:t> </a:t>
                </a:r>
              </a:p>
            </p:txBody>
          </p:sp>
        </mc:Fallback>
      </mc:AlternateContent>
      <p:cxnSp>
        <p:nvCxnSpPr>
          <p:cNvPr id="6" name="Gerade Verbindung mit Pfeil 5">
            <a:extLst>
              <a:ext uri="{FF2B5EF4-FFF2-40B4-BE49-F238E27FC236}">
                <a16:creationId xmlns:a16="http://schemas.microsoft.com/office/drawing/2014/main" id="{3BF4D45B-6EFD-44D8-B330-2BF9E5F421C1}"/>
              </a:ext>
            </a:extLst>
          </p:cNvPr>
          <p:cNvCxnSpPr>
            <a:cxnSpLocks/>
            <a:endCxn id="301" idx="4"/>
          </p:cNvCxnSpPr>
          <p:nvPr/>
        </p:nvCxnSpPr>
        <p:spPr>
          <a:xfrm flipH="1" flipV="1">
            <a:off x="9437419" y="3494959"/>
            <a:ext cx="66985" cy="434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Gerade Verbindung mit Pfeil 13">
            <a:extLst>
              <a:ext uri="{FF2B5EF4-FFF2-40B4-BE49-F238E27FC236}">
                <a16:creationId xmlns:a16="http://schemas.microsoft.com/office/drawing/2014/main" id="{C3E3F872-DA9E-473F-94D2-B69CFA7651F2}"/>
              </a:ext>
            </a:extLst>
          </p:cNvPr>
          <p:cNvCxnSpPr>
            <a:endCxn id="207" idx="5"/>
          </p:cNvCxnSpPr>
          <p:nvPr/>
        </p:nvCxnSpPr>
        <p:spPr>
          <a:xfrm flipH="1" flipV="1">
            <a:off x="9114379" y="3944193"/>
            <a:ext cx="255814" cy="108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5" name="Ellipse 304">
            <a:extLst>
              <a:ext uri="{FF2B5EF4-FFF2-40B4-BE49-F238E27FC236}">
                <a16:creationId xmlns:a16="http://schemas.microsoft.com/office/drawing/2014/main" id="{50372077-6431-467C-A653-0B06F4848CF1}"/>
              </a:ext>
            </a:extLst>
          </p:cNvPr>
          <p:cNvSpPr/>
          <p:nvPr/>
        </p:nvSpPr>
        <p:spPr>
          <a:xfrm>
            <a:off x="10238480" y="3650748"/>
            <a:ext cx="268422" cy="246497"/>
          </a:xfrm>
          <a:prstGeom prst="ellipse">
            <a:avLst/>
          </a:prstGeom>
          <a:ln w="19050">
            <a:solidFill>
              <a:schemeClr val="accent6"/>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31" name="Gerade Verbindung mit Pfeil 330">
            <a:extLst>
              <a:ext uri="{FF2B5EF4-FFF2-40B4-BE49-F238E27FC236}">
                <a16:creationId xmlns:a16="http://schemas.microsoft.com/office/drawing/2014/main" id="{03F5A356-602E-4306-889E-BEC1D6945336}"/>
              </a:ext>
            </a:extLst>
          </p:cNvPr>
          <p:cNvCxnSpPr>
            <a:cxnSpLocks/>
            <a:endCxn id="304" idx="1"/>
          </p:cNvCxnSpPr>
          <p:nvPr/>
        </p:nvCxnSpPr>
        <p:spPr>
          <a:xfrm>
            <a:off x="9638615" y="4052446"/>
            <a:ext cx="1182462" cy="1091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2" name="Gerade Verbindung mit Pfeil 331">
            <a:extLst>
              <a:ext uri="{FF2B5EF4-FFF2-40B4-BE49-F238E27FC236}">
                <a16:creationId xmlns:a16="http://schemas.microsoft.com/office/drawing/2014/main" id="{05938082-8812-4362-A64D-B633FA314FD2}"/>
              </a:ext>
            </a:extLst>
          </p:cNvPr>
          <p:cNvCxnSpPr>
            <a:cxnSpLocks/>
            <a:stCxn id="307" idx="2"/>
            <a:endCxn id="298" idx="6"/>
          </p:cNvCxnSpPr>
          <p:nvPr/>
        </p:nvCxnSpPr>
        <p:spPr>
          <a:xfrm flipH="1" flipV="1">
            <a:off x="10315825" y="2227267"/>
            <a:ext cx="507381" cy="115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3" name="Gerade Verbindung mit Pfeil 332">
            <a:extLst>
              <a:ext uri="{FF2B5EF4-FFF2-40B4-BE49-F238E27FC236}">
                <a16:creationId xmlns:a16="http://schemas.microsoft.com/office/drawing/2014/main" id="{837D5A83-0172-4D06-B683-A22B0FAA14EA}"/>
              </a:ext>
            </a:extLst>
          </p:cNvPr>
          <p:cNvCxnSpPr>
            <a:cxnSpLocks/>
            <a:endCxn id="303" idx="2"/>
          </p:cNvCxnSpPr>
          <p:nvPr/>
        </p:nvCxnSpPr>
        <p:spPr>
          <a:xfrm>
            <a:off x="10173607" y="2778590"/>
            <a:ext cx="1132487" cy="58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4" name="Gerade Verbindung mit Pfeil 333">
            <a:extLst>
              <a:ext uri="{FF2B5EF4-FFF2-40B4-BE49-F238E27FC236}">
                <a16:creationId xmlns:a16="http://schemas.microsoft.com/office/drawing/2014/main" id="{87CE0252-F475-4412-AACB-57FFC0F935BD}"/>
              </a:ext>
            </a:extLst>
          </p:cNvPr>
          <p:cNvCxnSpPr>
            <a:cxnSpLocks/>
            <a:stCxn id="308" idx="5"/>
            <a:endCxn id="300" idx="2"/>
          </p:cNvCxnSpPr>
          <p:nvPr/>
        </p:nvCxnSpPr>
        <p:spPr>
          <a:xfrm>
            <a:off x="10134298" y="2865739"/>
            <a:ext cx="970080" cy="444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5" name="Gerade Verbindung mit Pfeil 334">
            <a:extLst>
              <a:ext uri="{FF2B5EF4-FFF2-40B4-BE49-F238E27FC236}">
                <a16:creationId xmlns:a16="http://schemas.microsoft.com/office/drawing/2014/main" id="{3F440F80-0BD7-4A83-A7C3-7FEDA63AB29D}"/>
              </a:ext>
            </a:extLst>
          </p:cNvPr>
          <p:cNvCxnSpPr>
            <a:cxnSpLocks/>
            <a:stCxn id="308" idx="3"/>
            <a:endCxn id="301" idx="7"/>
          </p:cNvCxnSpPr>
          <p:nvPr/>
        </p:nvCxnSpPr>
        <p:spPr>
          <a:xfrm flipH="1">
            <a:off x="9532321" y="2865739"/>
            <a:ext cx="412173" cy="418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6" name="Gerade Verbindung mit Pfeil 335">
            <a:extLst>
              <a:ext uri="{FF2B5EF4-FFF2-40B4-BE49-F238E27FC236}">
                <a16:creationId xmlns:a16="http://schemas.microsoft.com/office/drawing/2014/main" id="{A84AEBFC-B83B-47C9-99A6-0081CB5E3107}"/>
              </a:ext>
            </a:extLst>
          </p:cNvPr>
          <p:cNvCxnSpPr>
            <a:cxnSpLocks/>
            <a:stCxn id="307" idx="4"/>
            <a:endCxn id="300" idx="1"/>
          </p:cNvCxnSpPr>
          <p:nvPr/>
        </p:nvCxnSpPr>
        <p:spPr>
          <a:xfrm>
            <a:off x="10957417" y="2465565"/>
            <a:ext cx="186270" cy="7574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7" name="Gerade Verbindung mit Pfeil 336">
            <a:extLst>
              <a:ext uri="{FF2B5EF4-FFF2-40B4-BE49-F238E27FC236}">
                <a16:creationId xmlns:a16="http://schemas.microsoft.com/office/drawing/2014/main" id="{75B46718-D01E-4411-9120-FD428B8D81C3}"/>
              </a:ext>
            </a:extLst>
          </p:cNvPr>
          <p:cNvCxnSpPr>
            <a:cxnSpLocks/>
            <a:stCxn id="305" idx="7"/>
            <a:endCxn id="300" idx="3"/>
          </p:cNvCxnSpPr>
          <p:nvPr/>
        </p:nvCxnSpPr>
        <p:spPr>
          <a:xfrm flipV="1">
            <a:off x="10467593" y="3397305"/>
            <a:ext cx="676094" cy="2895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9" name="Gerade Verbindung mit Pfeil 338">
            <a:extLst>
              <a:ext uri="{FF2B5EF4-FFF2-40B4-BE49-F238E27FC236}">
                <a16:creationId xmlns:a16="http://schemas.microsoft.com/office/drawing/2014/main" id="{48C7139A-B87C-4593-9D8C-C57A133C9B83}"/>
              </a:ext>
            </a:extLst>
          </p:cNvPr>
          <p:cNvCxnSpPr>
            <a:cxnSpLocks/>
            <a:stCxn id="305" idx="3"/>
            <a:endCxn id="210" idx="7"/>
          </p:cNvCxnSpPr>
          <p:nvPr/>
        </p:nvCxnSpPr>
        <p:spPr>
          <a:xfrm flipH="1">
            <a:off x="9641094" y="3861146"/>
            <a:ext cx="636695" cy="852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0" name="Gerade Verbindung mit Pfeil 339">
            <a:extLst>
              <a:ext uri="{FF2B5EF4-FFF2-40B4-BE49-F238E27FC236}">
                <a16:creationId xmlns:a16="http://schemas.microsoft.com/office/drawing/2014/main" id="{A7FE4318-7328-4183-8018-9346F231E987}"/>
              </a:ext>
            </a:extLst>
          </p:cNvPr>
          <p:cNvCxnSpPr>
            <a:cxnSpLocks/>
            <a:stCxn id="306" idx="2"/>
            <a:endCxn id="210" idx="6"/>
          </p:cNvCxnSpPr>
          <p:nvPr/>
        </p:nvCxnSpPr>
        <p:spPr>
          <a:xfrm flipH="1">
            <a:off x="9680403" y="4579528"/>
            <a:ext cx="991601" cy="221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1" name="Gerade Verbindung mit Pfeil 340">
            <a:extLst>
              <a:ext uri="{FF2B5EF4-FFF2-40B4-BE49-F238E27FC236}">
                <a16:creationId xmlns:a16="http://schemas.microsoft.com/office/drawing/2014/main" id="{2705A8C6-97F5-4C5B-B4BD-D956556CADFD}"/>
              </a:ext>
            </a:extLst>
          </p:cNvPr>
          <p:cNvCxnSpPr>
            <a:cxnSpLocks/>
            <a:stCxn id="308" idx="4"/>
            <a:endCxn id="210" idx="0"/>
          </p:cNvCxnSpPr>
          <p:nvPr/>
        </p:nvCxnSpPr>
        <p:spPr>
          <a:xfrm flipH="1">
            <a:off x="9546192" y="2901838"/>
            <a:ext cx="493204" cy="17757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2" name="Gerade Verbindung mit Pfeil 341">
            <a:extLst>
              <a:ext uri="{FF2B5EF4-FFF2-40B4-BE49-F238E27FC236}">
                <a16:creationId xmlns:a16="http://schemas.microsoft.com/office/drawing/2014/main" id="{622F4973-C76A-443C-A1ED-431B658EE912}"/>
              </a:ext>
            </a:extLst>
          </p:cNvPr>
          <p:cNvCxnSpPr>
            <a:cxnSpLocks/>
            <a:stCxn id="309" idx="4"/>
            <a:endCxn id="210" idx="0"/>
          </p:cNvCxnSpPr>
          <p:nvPr/>
        </p:nvCxnSpPr>
        <p:spPr>
          <a:xfrm>
            <a:off x="9504404" y="4175694"/>
            <a:ext cx="41788" cy="5019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3" name="Gerade Verbindung mit Pfeil 342">
            <a:extLst>
              <a:ext uri="{FF2B5EF4-FFF2-40B4-BE49-F238E27FC236}">
                <a16:creationId xmlns:a16="http://schemas.microsoft.com/office/drawing/2014/main" id="{E70794E8-0DC7-4EF5-8153-3607CC82F91D}"/>
              </a:ext>
            </a:extLst>
          </p:cNvPr>
          <p:cNvCxnSpPr>
            <a:cxnSpLocks/>
            <a:stCxn id="306" idx="4"/>
            <a:endCxn id="304" idx="0"/>
          </p:cNvCxnSpPr>
          <p:nvPr/>
        </p:nvCxnSpPr>
        <p:spPr>
          <a:xfrm>
            <a:off x="10806215" y="4702776"/>
            <a:ext cx="109764" cy="4047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4" name="Gerade Verbindung mit Pfeil 343">
            <a:extLst>
              <a:ext uri="{FF2B5EF4-FFF2-40B4-BE49-F238E27FC236}">
                <a16:creationId xmlns:a16="http://schemas.microsoft.com/office/drawing/2014/main" id="{CAA65870-9655-4BFE-BF66-A4E1942AB3AC}"/>
              </a:ext>
            </a:extLst>
          </p:cNvPr>
          <p:cNvCxnSpPr>
            <a:cxnSpLocks/>
            <a:stCxn id="306" idx="0"/>
            <a:endCxn id="300" idx="4"/>
          </p:cNvCxnSpPr>
          <p:nvPr/>
        </p:nvCxnSpPr>
        <p:spPr>
          <a:xfrm flipV="1">
            <a:off x="10806215" y="3433404"/>
            <a:ext cx="432374" cy="10228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5" name="Gerade Verbindung mit Pfeil 344">
            <a:extLst>
              <a:ext uri="{FF2B5EF4-FFF2-40B4-BE49-F238E27FC236}">
                <a16:creationId xmlns:a16="http://schemas.microsoft.com/office/drawing/2014/main" id="{8FCA9548-1929-4B15-8C96-F8368723D1D3}"/>
              </a:ext>
            </a:extLst>
          </p:cNvPr>
          <p:cNvCxnSpPr>
            <a:cxnSpLocks/>
            <a:stCxn id="305" idx="4"/>
            <a:endCxn id="304" idx="1"/>
          </p:cNvCxnSpPr>
          <p:nvPr/>
        </p:nvCxnSpPr>
        <p:spPr>
          <a:xfrm>
            <a:off x="10372691" y="3897245"/>
            <a:ext cx="448386" cy="12463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6" name="Gerade Verbindung mit Pfeil 345">
            <a:extLst>
              <a:ext uri="{FF2B5EF4-FFF2-40B4-BE49-F238E27FC236}">
                <a16:creationId xmlns:a16="http://schemas.microsoft.com/office/drawing/2014/main" id="{A681C1E9-C05B-4A90-B339-646D4271C6AA}"/>
              </a:ext>
            </a:extLst>
          </p:cNvPr>
          <p:cNvCxnSpPr>
            <a:cxnSpLocks/>
            <a:stCxn id="305" idx="0"/>
            <a:endCxn id="298" idx="5"/>
          </p:cNvCxnSpPr>
          <p:nvPr/>
        </p:nvCxnSpPr>
        <p:spPr>
          <a:xfrm flipH="1" flipV="1">
            <a:off x="10276516" y="2314416"/>
            <a:ext cx="96175" cy="1336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7" name="Gerade Verbindung mit Pfeil 346">
            <a:extLst>
              <a:ext uri="{FF2B5EF4-FFF2-40B4-BE49-F238E27FC236}">
                <a16:creationId xmlns:a16="http://schemas.microsoft.com/office/drawing/2014/main" id="{80549413-A3AC-4515-B221-0F9ED0D71B18}"/>
              </a:ext>
            </a:extLst>
          </p:cNvPr>
          <p:cNvCxnSpPr>
            <a:cxnSpLocks/>
            <a:stCxn id="305" idx="2"/>
            <a:endCxn id="207" idx="6"/>
          </p:cNvCxnSpPr>
          <p:nvPr/>
        </p:nvCxnSpPr>
        <p:spPr>
          <a:xfrm flipH="1">
            <a:off x="9153688" y="3773997"/>
            <a:ext cx="1084792" cy="830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8" name="Gerade Verbindung mit Pfeil 347">
            <a:extLst>
              <a:ext uri="{FF2B5EF4-FFF2-40B4-BE49-F238E27FC236}">
                <a16:creationId xmlns:a16="http://schemas.microsoft.com/office/drawing/2014/main" id="{7921ADC7-1AD6-4EE2-A1C8-1EE65FD83539}"/>
              </a:ext>
            </a:extLst>
          </p:cNvPr>
          <p:cNvCxnSpPr>
            <a:cxnSpLocks/>
            <a:stCxn id="307" idx="3"/>
            <a:endCxn id="301" idx="6"/>
          </p:cNvCxnSpPr>
          <p:nvPr/>
        </p:nvCxnSpPr>
        <p:spPr>
          <a:xfrm flipH="1">
            <a:off x="9571630" y="2429466"/>
            <a:ext cx="1290885" cy="9422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9" name="Gerade Verbindung mit Pfeil 348">
            <a:extLst>
              <a:ext uri="{FF2B5EF4-FFF2-40B4-BE49-F238E27FC236}">
                <a16:creationId xmlns:a16="http://schemas.microsoft.com/office/drawing/2014/main" id="{282C0E8A-9FB5-4B9C-A249-EF8F84897BC7}"/>
              </a:ext>
            </a:extLst>
          </p:cNvPr>
          <p:cNvCxnSpPr>
            <a:cxnSpLocks/>
            <a:stCxn id="307" idx="5"/>
            <a:endCxn id="303" idx="1"/>
          </p:cNvCxnSpPr>
          <p:nvPr/>
        </p:nvCxnSpPr>
        <p:spPr>
          <a:xfrm>
            <a:off x="11052319" y="2429466"/>
            <a:ext cx="293084" cy="3201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0" name="Gerade Verbindung mit Pfeil 349">
            <a:extLst>
              <a:ext uri="{FF2B5EF4-FFF2-40B4-BE49-F238E27FC236}">
                <a16:creationId xmlns:a16="http://schemas.microsoft.com/office/drawing/2014/main" id="{98C93B7D-5373-4057-AACC-E30BAC9C30BA}"/>
              </a:ext>
            </a:extLst>
          </p:cNvPr>
          <p:cNvCxnSpPr>
            <a:cxnSpLocks/>
            <a:stCxn id="307" idx="4"/>
            <a:endCxn id="210" idx="7"/>
          </p:cNvCxnSpPr>
          <p:nvPr/>
        </p:nvCxnSpPr>
        <p:spPr>
          <a:xfrm flipH="1">
            <a:off x="9641094" y="2465565"/>
            <a:ext cx="1316323" cy="22481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1" name="Gerade Verbindung mit Pfeil 350">
            <a:extLst>
              <a:ext uri="{FF2B5EF4-FFF2-40B4-BE49-F238E27FC236}">
                <a16:creationId xmlns:a16="http://schemas.microsoft.com/office/drawing/2014/main" id="{C1743EEA-2A83-4160-A23D-5E37EFE1194F}"/>
              </a:ext>
            </a:extLst>
          </p:cNvPr>
          <p:cNvCxnSpPr>
            <a:cxnSpLocks/>
            <a:stCxn id="305" idx="7"/>
            <a:endCxn id="303" idx="3"/>
          </p:cNvCxnSpPr>
          <p:nvPr/>
        </p:nvCxnSpPr>
        <p:spPr>
          <a:xfrm flipV="1">
            <a:off x="10467593" y="2923956"/>
            <a:ext cx="877810" cy="7628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2" name="Gerade Verbindung mit Pfeil 351">
            <a:extLst>
              <a:ext uri="{FF2B5EF4-FFF2-40B4-BE49-F238E27FC236}">
                <a16:creationId xmlns:a16="http://schemas.microsoft.com/office/drawing/2014/main" id="{70BEECEC-00C1-438C-A442-DCFC038B5D80}"/>
              </a:ext>
            </a:extLst>
          </p:cNvPr>
          <p:cNvCxnSpPr>
            <a:cxnSpLocks/>
            <a:stCxn id="307" idx="3"/>
            <a:endCxn id="207" idx="6"/>
          </p:cNvCxnSpPr>
          <p:nvPr/>
        </p:nvCxnSpPr>
        <p:spPr>
          <a:xfrm flipH="1">
            <a:off x="9153688" y="2429466"/>
            <a:ext cx="1708827" cy="14275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3" name="Gerade Verbindung mit Pfeil 352">
            <a:extLst>
              <a:ext uri="{FF2B5EF4-FFF2-40B4-BE49-F238E27FC236}">
                <a16:creationId xmlns:a16="http://schemas.microsoft.com/office/drawing/2014/main" id="{C7977400-7D35-4DFA-8B01-0F39B897586B}"/>
              </a:ext>
            </a:extLst>
          </p:cNvPr>
          <p:cNvCxnSpPr>
            <a:cxnSpLocks/>
            <a:stCxn id="306" idx="1"/>
            <a:endCxn id="301" idx="5"/>
          </p:cNvCxnSpPr>
          <p:nvPr/>
        </p:nvCxnSpPr>
        <p:spPr>
          <a:xfrm flipH="1" flipV="1">
            <a:off x="9532321" y="3458860"/>
            <a:ext cx="1178992" cy="1033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4" name="Gerade Verbindung mit Pfeil 353">
            <a:extLst>
              <a:ext uri="{FF2B5EF4-FFF2-40B4-BE49-F238E27FC236}">
                <a16:creationId xmlns:a16="http://schemas.microsoft.com/office/drawing/2014/main" id="{9435DFB6-6C77-4F33-8EFF-C28B3EDC295A}"/>
              </a:ext>
            </a:extLst>
          </p:cNvPr>
          <p:cNvCxnSpPr>
            <a:cxnSpLocks/>
            <a:stCxn id="306" idx="0"/>
            <a:endCxn id="298" idx="5"/>
          </p:cNvCxnSpPr>
          <p:nvPr/>
        </p:nvCxnSpPr>
        <p:spPr>
          <a:xfrm flipH="1" flipV="1">
            <a:off x="10276516" y="2314416"/>
            <a:ext cx="529699" cy="21418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5" name="Gerade Verbindung mit Pfeil 354">
            <a:extLst>
              <a:ext uri="{FF2B5EF4-FFF2-40B4-BE49-F238E27FC236}">
                <a16:creationId xmlns:a16="http://schemas.microsoft.com/office/drawing/2014/main" id="{9CCC8678-4D3B-4B09-B4A2-5107A155ED67}"/>
              </a:ext>
            </a:extLst>
          </p:cNvPr>
          <p:cNvCxnSpPr>
            <a:cxnSpLocks/>
            <a:stCxn id="308" idx="0"/>
            <a:endCxn id="298" idx="4"/>
          </p:cNvCxnSpPr>
          <p:nvPr/>
        </p:nvCxnSpPr>
        <p:spPr>
          <a:xfrm flipV="1">
            <a:off x="10039396" y="2350515"/>
            <a:ext cx="142218" cy="3048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0" name="Verbinder: gekrümmt 109">
            <a:extLst>
              <a:ext uri="{FF2B5EF4-FFF2-40B4-BE49-F238E27FC236}">
                <a16:creationId xmlns:a16="http://schemas.microsoft.com/office/drawing/2014/main" id="{64483BBF-B445-40FF-AB9C-24E8E51FCC6B}"/>
              </a:ext>
            </a:extLst>
          </p:cNvPr>
          <p:cNvCxnSpPr>
            <a:cxnSpLocks/>
            <a:endCxn id="207" idx="1"/>
          </p:cNvCxnSpPr>
          <p:nvPr/>
        </p:nvCxnSpPr>
        <p:spPr>
          <a:xfrm rot="5400000">
            <a:off x="8904763" y="2769469"/>
            <a:ext cx="1020238" cy="980613"/>
          </a:xfrm>
          <a:prstGeom prst="curvedConnector3">
            <a:avLst>
              <a:gd name="adj1" fmla="val -415"/>
            </a:avLst>
          </a:prstGeom>
          <a:ln>
            <a:tailEnd type="triangle"/>
          </a:ln>
        </p:spPr>
        <p:style>
          <a:lnRef idx="1">
            <a:schemeClr val="dk1"/>
          </a:lnRef>
          <a:fillRef idx="0">
            <a:schemeClr val="dk1"/>
          </a:fillRef>
          <a:effectRef idx="0">
            <a:schemeClr val="dk1"/>
          </a:effectRef>
          <a:fontRef idx="minor">
            <a:schemeClr val="tx1"/>
          </a:fontRef>
        </p:style>
      </p:cxnSp>
      <p:cxnSp>
        <p:nvCxnSpPr>
          <p:cNvPr id="356" name="Verbinder: gekrümmt 355">
            <a:extLst>
              <a:ext uri="{FF2B5EF4-FFF2-40B4-BE49-F238E27FC236}">
                <a16:creationId xmlns:a16="http://schemas.microsoft.com/office/drawing/2014/main" id="{350EE890-0DFA-4C63-AEEF-97B699AB2C34}"/>
              </a:ext>
            </a:extLst>
          </p:cNvPr>
          <p:cNvCxnSpPr>
            <a:cxnSpLocks/>
            <a:stCxn id="308" idx="4"/>
            <a:endCxn id="304" idx="2"/>
          </p:cNvCxnSpPr>
          <p:nvPr/>
        </p:nvCxnSpPr>
        <p:spPr>
          <a:xfrm rot="16200000" flipH="1">
            <a:off x="9246120" y="3695114"/>
            <a:ext cx="2328924" cy="74237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57" name="Verbinder: gekrümmt 356">
            <a:extLst>
              <a:ext uri="{FF2B5EF4-FFF2-40B4-BE49-F238E27FC236}">
                <a16:creationId xmlns:a16="http://schemas.microsoft.com/office/drawing/2014/main" id="{451086AB-076D-4280-B0E0-6E0CD3A4C64C}"/>
              </a:ext>
            </a:extLst>
          </p:cNvPr>
          <p:cNvCxnSpPr>
            <a:cxnSpLocks/>
            <a:stCxn id="306" idx="6"/>
            <a:endCxn id="303" idx="4"/>
          </p:cNvCxnSpPr>
          <p:nvPr/>
        </p:nvCxnSpPr>
        <p:spPr>
          <a:xfrm flipV="1">
            <a:off x="10940426" y="2960055"/>
            <a:ext cx="499879" cy="161947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58" name="Verbinder: gekrümmt 357">
            <a:extLst>
              <a:ext uri="{FF2B5EF4-FFF2-40B4-BE49-F238E27FC236}">
                <a16:creationId xmlns:a16="http://schemas.microsoft.com/office/drawing/2014/main" id="{A94F75AC-871B-46FC-AA1F-563AA2880495}"/>
              </a:ext>
            </a:extLst>
          </p:cNvPr>
          <p:cNvCxnSpPr>
            <a:cxnSpLocks/>
            <a:stCxn id="306" idx="2"/>
            <a:endCxn id="207" idx="5"/>
          </p:cNvCxnSpPr>
          <p:nvPr/>
        </p:nvCxnSpPr>
        <p:spPr>
          <a:xfrm rot="10800000">
            <a:off x="9114380" y="3944194"/>
            <a:ext cx="1557625" cy="635335"/>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8" name="Textfeld 327">
                <a:extLst>
                  <a:ext uri="{FF2B5EF4-FFF2-40B4-BE49-F238E27FC236}">
                    <a16:creationId xmlns:a16="http://schemas.microsoft.com/office/drawing/2014/main" id="{D1CDF261-59CD-4B47-BA3A-6F9AF72AF192}"/>
                  </a:ext>
                </a:extLst>
              </p:cNvPr>
              <p:cNvSpPr txBox="1"/>
              <p:nvPr/>
            </p:nvSpPr>
            <p:spPr>
              <a:xfrm>
                <a:off x="9041220" y="4151400"/>
                <a:ext cx="450829" cy="215444"/>
              </a:xfrm>
              <a:prstGeom prst="rect">
                <a:avLst/>
              </a:prstGeom>
              <a:noFill/>
            </p:spPr>
            <p:txBody>
              <a:bodyPr wrap="none" lIns="0" tIns="0" rIns="0" bIns="0" rtlCol="0">
                <a:spAutoFit/>
              </a:bodyPr>
              <a:lstStyle/>
              <a:p>
                <a:pPr algn="just"/>
                <a14:m>
                  <m:oMathPara xmlns:m="http://schemas.openxmlformats.org/officeDocument/2006/math">
                    <m:oMathParaPr>
                      <m:jc m:val="centerGroup"/>
                    </m:oMathParaPr>
                    <m:oMath xmlns:m="http://schemas.openxmlformats.org/officeDocument/2006/math">
                      <m:r>
                        <a:rPr lang="de-DE" sz="1400" b="1" i="0" smtClean="0">
                          <a:solidFill>
                            <a:schemeClr val="accent6"/>
                          </a:solidFill>
                          <a:latin typeface="Cambria Math" panose="02040503050406030204" pitchFamily="18" charset="0"/>
                        </a:rPr>
                        <m:t>𝐢</m:t>
                      </m:r>
                      <m:r>
                        <a:rPr lang="de-DE" sz="1400" b="1" i="0" smtClean="0">
                          <a:solidFill>
                            <a:schemeClr val="accent6"/>
                          </a:solidFill>
                          <a:latin typeface="Cambria Math" panose="02040503050406030204" pitchFamily="18" charset="0"/>
                        </a:rPr>
                        <m:t>=</m:t>
                      </m:r>
                      <m:r>
                        <a:rPr lang="de-DE" sz="1400" b="1" i="0" smtClean="0">
                          <a:solidFill>
                            <a:schemeClr val="accent6"/>
                          </a:solidFill>
                          <a:latin typeface="Cambria Math" panose="02040503050406030204" pitchFamily="18" charset="0"/>
                        </a:rPr>
                        <m:t>𝟑</m:t>
                      </m:r>
                    </m:oMath>
                  </m:oMathPara>
                </a14:m>
                <a:endParaRPr lang="en-US" sz="1400" b="1" dirty="0">
                  <a:solidFill>
                    <a:schemeClr val="accent6"/>
                  </a:solidFill>
                </a:endParaRPr>
              </a:p>
            </p:txBody>
          </p:sp>
        </mc:Choice>
        <mc:Fallback xmlns="">
          <p:sp>
            <p:nvSpPr>
              <p:cNvPr id="328" name="Textfeld 327">
                <a:extLst>
                  <a:ext uri="{FF2B5EF4-FFF2-40B4-BE49-F238E27FC236}">
                    <a16:creationId xmlns:a16="http://schemas.microsoft.com/office/drawing/2014/main" id="{D1CDF261-59CD-4B47-BA3A-6F9AF72AF192}"/>
                  </a:ext>
                </a:extLst>
              </p:cNvPr>
              <p:cNvSpPr txBox="1">
                <a:spLocks noRot="1" noChangeAspect="1" noMove="1" noResize="1" noEditPoints="1" noAdjustHandles="1" noChangeArrowheads="1" noChangeShapeType="1" noTextEdit="1"/>
              </p:cNvSpPr>
              <p:nvPr/>
            </p:nvSpPr>
            <p:spPr>
              <a:xfrm>
                <a:off x="9041220" y="4151400"/>
                <a:ext cx="450829" cy="215444"/>
              </a:xfrm>
              <a:prstGeom prst="rect">
                <a:avLst/>
              </a:prstGeom>
              <a:blipFill>
                <a:blip r:embed="rId45"/>
                <a:stretch>
                  <a:fillRect l="-8108" r="-6757" b="-11429"/>
                </a:stretch>
              </a:blipFill>
            </p:spPr>
            <p:txBody>
              <a:bodyPr/>
              <a:lstStyle/>
              <a:p>
                <a:r>
                  <a:rPr lang="en-US">
                    <a:noFill/>
                  </a:rPr>
                  <a:t> </a:t>
                </a:r>
              </a:p>
            </p:txBody>
          </p:sp>
        </mc:Fallback>
      </mc:AlternateContent>
      <p:cxnSp>
        <p:nvCxnSpPr>
          <p:cNvPr id="359" name="Verbinder: gekrümmt 358">
            <a:extLst>
              <a:ext uri="{FF2B5EF4-FFF2-40B4-BE49-F238E27FC236}">
                <a16:creationId xmlns:a16="http://schemas.microsoft.com/office/drawing/2014/main" id="{E3A94192-D1DA-4110-93A9-9B8C59E29255}"/>
              </a:ext>
            </a:extLst>
          </p:cNvPr>
          <p:cNvCxnSpPr>
            <a:cxnSpLocks/>
            <a:stCxn id="309" idx="7"/>
            <a:endCxn id="298" idx="2"/>
          </p:cNvCxnSpPr>
          <p:nvPr/>
        </p:nvCxnSpPr>
        <p:spPr>
          <a:xfrm rot="5400000" flipH="1" flipV="1">
            <a:off x="8954340" y="2872234"/>
            <a:ext cx="1738029" cy="448097"/>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94" name="Gerade Verbindung mit Pfeil 193">
            <a:extLst>
              <a:ext uri="{FF2B5EF4-FFF2-40B4-BE49-F238E27FC236}">
                <a16:creationId xmlns:a16="http://schemas.microsoft.com/office/drawing/2014/main" id="{520FA5CB-135D-4013-ACAC-0433A4575D42}"/>
              </a:ext>
            </a:extLst>
          </p:cNvPr>
          <p:cNvCxnSpPr>
            <a:cxnSpLocks/>
          </p:cNvCxnSpPr>
          <p:nvPr/>
        </p:nvCxnSpPr>
        <p:spPr>
          <a:xfrm>
            <a:off x="9382798" y="6470735"/>
            <a:ext cx="2238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1" name="Textfeld 360">
            <a:extLst>
              <a:ext uri="{FF2B5EF4-FFF2-40B4-BE49-F238E27FC236}">
                <a16:creationId xmlns:a16="http://schemas.microsoft.com/office/drawing/2014/main" id="{57B69837-E14F-4E6B-B7CE-71602FE93740}"/>
              </a:ext>
            </a:extLst>
          </p:cNvPr>
          <p:cNvSpPr txBox="1"/>
          <p:nvPr/>
        </p:nvSpPr>
        <p:spPr>
          <a:xfrm>
            <a:off x="9606609" y="6316847"/>
            <a:ext cx="1477556" cy="307777"/>
          </a:xfrm>
          <a:prstGeom prst="rect">
            <a:avLst/>
          </a:prstGeom>
          <a:noFill/>
        </p:spPr>
        <p:txBody>
          <a:bodyPr wrap="square" rtlCol="0">
            <a:spAutoFit/>
          </a:bodyPr>
          <a:lstStyle/>
          <a:p>
            <a:r>
              <a:rPr lang="en-US" sz="1400" dirty="0" err="1"/>
              <a:t>Transportwege</a:t>
            </a:r>
            <a:endParaRPr lang="en-US" sz="1400" dirty="0"/>
          </a:p>
        </p:txBody>
      </p:sp>
      <p:sp>
        <p:nvSpPr>
          <p:cNvPr id="196" name="Gleichschenkliges Dreieck 195">
            <a:extLst>
              <a:ext uri="{FF2B5EF4-FFF2-40B4-BE49-F238E27FC236}">
                <a16:creationId xmlns:a16="http://schemas.microsoft.com/office/drawing/2014/main" id="{E5218602-559B-4A88-A5A6-9DDDE0E065E3}"/>
              </a:ext>
            </a:extLst>
          </p:cNvPr>
          <p:cNvSpPr/>
          <p:nvPr/>
        </p:nvSpPr>
        <p:spPr>
          <a:xfrm rot="16200000">
            <a:off x="7552228" y="4295877"/>
            <a:ext cx="961790" cy="201168"/>
          </a:xfrm>
          <a:prstGeom prst="triangle">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2" name="Gleichschenkliges Dreieck 361">
            <a:extLst>
              <a:ext uri="{FF2B5EF4-FFF2-40B4-BE49-F238E27FC236}">
                <a16:creationId xmlns:a16="http://schemas.microsoft.com/office/drawing/2014/main" id="{F0AB403C-4806-42F8-A22C-AA345FD27319}"/>
              </a:ext>
            </a:extLst>
          </p:cNvPr>
          <p:cNvSpPr/>
          <p:nvPr/>
        </p:nvSpPr>
        <p:spPr>
          <a:xfrm rot="16200000">
            <a:off x="3860590" y="4315306"/>
            <a:ext cx="961790" cy="201168"/>
          </a:xfrm>
          <a:prstGeom prst="triangle">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7" name="Textfeld 196">
            <a:extLst>
              <a:ext uri="{FF2B5EF4-FFF2-40B4-BE49-F238E27FC236}">
                <a16:creationId xmlns:a16="http://schemas.microsoft.com/office/drawing/2014/main" id="{38432A1E-8610-4FA8-A1BC-36416A40FC7C}"/>
              </a:ext>
            </a:extLst>
          </p:cNvPr>
          <p:cNvSpPr txBox="1"/>
          <p:nvPr/>
        </p:nvSpPr>
        <p:spPr>
          <a:xfrm>
            <a:off x="4932001" y="1497396"/>
            <a:ext cx="803954" cy="318924"/>
          </a:xfrm>
          <a:prstGeom prst="rect">
            <a:avLst/>
          </a:prstGeom>
          <a:solidFill>
            <a:schemeClr val="bg1"/>
          </a:solidFill>
        </p:spPr>
        <p:txBody>
          <a:bodyPr wrap="square" lIns="36000" tIns="36000" rIns="0" bIns="36000" rtlCol="0">
            <a:spAutoFit/>
          </a:bodyPr>
          <a:lstStyle/>
          <a:p>
            <a:r>
              <a:rPr lang="de-DE" sz="1600" b="1" i="1" dirty="0">
                <a:solidFill>
                  <a:schemeClr val="tx2"/>
                </a:solidFill>
                <a:latin typeface="Times New Roman" pitchFamily="18" charset="0"/>
                <a:cs typeface="Times New Roman" pitchFamily="18" charset="0"/>
              </a:rPr>
              <a:t>j </a:t>
            </a:r>
            <a:r>
              <a:rPr lang="de-DE" sz="1600" b="1" dirty="0">
                <a:solidFill>
                  <a:schemeClr val="tx2"/>
                </a:solidFill>
                <a:cs typeface="Times New Roman" pitchFamily="18" charset="0"/>
              </a:rPr>
              <a:t>= 1,..,7</a:t>
            </a:r>
            <a:endParaRPr lang="en-US" sz="1600" b="1" dirty="0">
              <a:solidFill>
                <a:schemeClr val="tx2"/>
              </a:solidFill>
            </a:endParaRPr>
          </a:p>
        </p:txBody>
      </p:sp>
      <p:sp>
        <p:nvSpPr>
          <p:cNvPr id="363" name="Textfeld 362">
            <a:extLst>
              <a:ext uri="{FF2B5EF4-FFF2-40B4-BE49-F238E27FC236}">
                <a16:creationId xmlns:a16="http://schemas.microsoft.com/office/drawing/2014/main" id="{701D776C-E578-4457-BE66-100553CDDB58}"/>
              </a:ext>
            </a:extLst>
          </p:cNvPr>
          <p:cNvSpPr txBox="1"/>
          <p:nvPr/>
        </p:nvSpPr>
        <p:spPr>
          <a:xfrm>
            <a:off x="3333633" y="1750111"/>
            <a:ext cx="803954" cy="318924"/>
          </a:xfrm>
          <a:prstGeom prst="rect">
            <a:avLst/>
          </a:prstGeom>
          <a:solidFill>
            <a:schemeClr val="bg1"/>
          </a:solidFill>
        </p:spPr>
        <p:txBody>
          <a:bodyPr wrap="square" lIns="36000" tIns="36000" rIns="0" bIns="36000" rtlCol="0">
            <a:spAutoFit/>
          </a:bodyPr>
          <a:lstStyle/>
          <a:p>
            <a:r>
              <a:rPr lang="de-DE" sz="1600" b="1" i="1" dirty="0">
                <a:solidFill>
                  <a:schemeClr val="accent6"/>
                </a:solidFill>
                <a:latin typeface="Times New Roman" pitchFamily="18" charset="0"/>
                <a:cs typeface="Times New Roman" pitchFamily="18" charset="0"/>
              </a:rPr>
              <a:t>i </a:t>
            </a:r>
            <a:r>
              <a:rPr lang="de-DE" sz="1600" b="1" dirty="0">
                <a:solidFill>
                  <a:schemeClr val="accent6"/>
                </a:solidFill>
                <a:cs typeface="Times New Roman" pitchFamily="18" charset="0"/>
              </a:rPr>
              <a:t>= 1,..,5</a:t>
            </a:r>
            <a:endParaRPr lang="en-US" sz="1600" b="1" dirty="0">
              <a:solidFill>
                <a:schemeClr val="accent6"/>
              </a:solidFill>
            </a:endParaRPr>
          </a:p>
        </p:txBody>
      </p:sp>
    </p:spTree>
    <p:extLst>
      <p:ext uri="{BB962C8B-B14F-4D97-AF65-F5344CB8AC3E}">
        <p14:creationId xmlns:p14="http://schemas.microsoft.com/office/powerpoint/2010/main" val="8036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1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5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4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3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5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5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5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5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35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33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4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3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43"/>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5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44"/>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54"/>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32"/>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46"/>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4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3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4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37"/>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51"/>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5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4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42"/>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340"/>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3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196"/>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11"/>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27"/>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6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22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0" grpId="0" animBg="1"/>
      <p:bldP spid="42" grpId="0"/>
      <p:bldP spid="43" grpId="0"/>
      <p:bldP spid="298" grpId="0" animBg="1"/>
      <p:bldP spid="300" grpId="0" animBg="1"/>
      <p:bldP spid="301" grpId="0" animBg="1"/>
      <p:bldP spid="303" grpId="0" animBg="1"/>
      <p:bldP spid="304" grpId="0" animBg="1"/>
      <p:bldP spid="306" grpId="0" animBg="1"/>
      <p:bldP spid="307" grpId="0" animBg="1"/>
      <p:bldP spid="308" grpId="0" animBg="1"/>
      <p:bldP spid="309" grpId="0" animBg="1"/>
      <p:bldP spid="327" grpId="0" animBg="1"/>
      <p:bldP spid="126" grpId="0" animBg="1"/>
      <p:bldP spid="127" grpId="0"/>
      <p:bldP spid="207" grpId="0" animBg="1"/>
      <p:bldP spid="210" grpId="0" animBg="1"/>
      <p:bldP spid="3" grpId="0"/>
      <p:bldP spid="213" grpId="0"/>
      <p:bldP spid="214" grpId="0"/>
      <p:bldP spid="215" grpId="0"/>
      <p:bldP spid="216" grpId="0"/>
      <p:bldP spid="217" grpId="0"/>
      <p:bldP spid="218" grpId="0"/>
      <p:bldP spid="219" grpId="0"/>
      <p:bldP spid="220" grpId="0"/>
      <p:bldP spid="329" grpId="0"/>
      <p:bldP spid="330" grpId="0"/>
      <p:bldP spid="305" grpId="0" animBg="1"/>
      <p:bldP spid="328" grpId="0"/>
      <p:bldP spid="361" grpId="0"/>
      <p:bldP spid="196" grpId="0" animBg="1"/>
      <p:bldP spid="362" grpId="0" animBg="1"/>
      <p:bldP spid="197" grpId="0" animBg="1"/>
      <p:bldP spid="3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3"/>
          <p:cNvSpPr txBox="1">
            <a:spLocks noChangeAspect="1" noChangeArrowheads="1"/>
          </p:cNvSpPr>
          <p:nvPr/>
        </p:nvSpPr>
        <p:spPr bwMode="auto">
          <a:xfrm>
            <a:off x="5186682" y="1323303"/>
            <a:ext cx="6607606" cy="5016521"/>
          </a:xfrm>
          <a:prstGeom prst="rect">
            <a:avLst/>
          </a:prstGeom>
          <a:noFill/>
          <a:ln w="9525">
            <a:noFill/>
            <a:miter lim="800000"/>
            <a:headEnd/>
            <a:tailEnd/>
          </a:ln>
          <a:effectLst/>
        </p:spPr>
        <p:txBody>
          <a:bodyPr vert="horz" wrap="square" lIns="87279" tIns="43640" rIns="87279" bIns="43640" numCol="1" anchor="t" anchorCtr="0" compatLnSpc="1">
            <a:prstTxWarp prst="textNoShape">
              <a:avLst/>
            </a:prstTxWarp>
          </a:bodyPr>
          <a:lstStyle/>
          <a:p>
            <a:pPr>
              <a:spcBef>
                <a:spcPct val="20000"/>
              </a:spcBef>
            </a:pPr>
            <a:r>
              <a:rPr lang="de-DE" sz="1600" dirty="0">
                <a:solidFill>
                  <a:srgbClr val="060606"/>
                </a:solidFill>
                <a:latin typeface="Arial" pitchFamily="34" charset="0"/>
                <a:cs typeface="Arial" pitchFamily="34" charset="0"/>
              </a:rPr>
              <a:t>Ermittlung der Gesamtkosten (Summe aus Transport- und Errichtungskosten) für jeden Standort</a:t>
            </a:r>
            <a:endParaRPr lang="de-DE" sz="1600" kern="0" dirty="0">
              <a:solidFill>
                <a:srgbClr val="060606"/>
              </a:solidFill>
              <a:latin typeface="Arial" pitchFamily="34" charset="0"/>
              <a:cs typeface="Arial" pitchFamily="34" charset="0"/>
            </a:endParaRPr>
          </a:p>
          <a:p>
            <a:pPr>
              <a:spcBef>
                <a:spcPct val="20000"/>
              </a:spcBef>
            </a:pPr>
            <a:endParaRPr lang="de-DE" sz="2000" kern="0" dirty="0">
              <a:solidFill>
                <a:srgbClr val="060606"/>
              </a:solidFill>
              <a:latin typeface="Arial" pitchFamily="34" charset="0"/>
              <a:cs typeface="Arial" pitchFamily="34" charset="0"/>
            </a:endParaRPr>
          </a:p>
          <a:p>
            <a:pPr>
              <a:spcBef>
                <a:spcPct val="20000"/>
              </a:spcBef>
            </a:pPr>
            <a:r>
              <a:rPr lang="de-DE" sz="1600" dirty="0">
                <a:solidFill>
                  <a:srgbClr val="060606"/>
                </a:solidFill>
                <a:latin typeface="Arial" pitchFamily="34" charset="0"/>
                <a:cs typeface="Arial" pitchFamily="34" charset="0"/>
              </a:rPr>
              <a:t>Eröffnung des Standorts, der die geringsten Kosten aufweist</a:t>
            </a:r>
          </a:p>
          <a:p>
            <a:pPr>
              <a:spcBef>
                <a:spcPct val="20000"/>
              </a:spcBef>
            </a:pPr>
            <a:endParaRPr lang="de-DE" sz="1600" kern="0" dirty="0">
              <a:solidFill>
                <a:srgbClr val="060606"/>
              </a:solidFill>
              <a:latin typeface="Arial" pitchFamily="34" charset="0"/>
              <a:cs typeface="Arial" pitchFamily="34" charset="0"/>
            </a:endParaRPr>
          </a:p>
          <a:p>
            <a:pPr>
              <a:spcBef>
                <a:spcPct val="20000"/>
              </a:spcBef>
            </a:pPr>
            <a:r>
              <a:rPr lang="de-DE" sz="1600" dirty="0">
                <a:solidFill>
                  <a:srgbClr val="060606"/>
                </a:solidFill>
                <a:latin typeface="Arial" pitchFamily="34" charset="0"/>
                <a:cs typeface="Arial" pitchFamily="34" charset="0"/>
              </a:rPr>
              <a:t>Berechnung der möglichen Transportkostenersparnisse für jeden nicht eröffneten Standort im Vergleich zu allen eröffneten Standorten</a:t>
            </a:r>
          </a:p>
          <a:p>
            <a:pPr>
              <a:spcBef>
                <a:spcPct val="20000"/>
              </a:spcBef>
            </a:pPr>
            <a:endParaRPr lang="de-DE" sz="1600" kern="0" dirty="0">
              <a:solidFill>
                <a:srgbClr val="060606"/>
              </a:solidFill>
              <a:latin typeface="Arial" pitchFamily="34" charset="0"/>
              <a:cs typeface="Arial" pitchFamily="34" charset="0"/>
            </a:endParaRPr>
          </a:p>
          <a:p>
            <a:pPr>
              <a:spcBef>
                <a:spcPct val="20000"/>
              </a:spcBef>
              <a:spcAft>
                <a:spcPts val="600"/>
              </a:spcAft>
            </a:pPr>
            <a:r>
              <a:rPr lang="de-DE" sz="1600" dirty="0">
                <a:solidFill>
                  <a:srgbClr val="060606"/>
                </a:solidFill>
                <a:latin typeface="Arial" pitchFamily="34" charset="0"/>
                <a:cs typeface="Arial" pitchFamily="34" charset="0"/>
              </a:rPr>
              <a:t>Jeder Standort, dessen mögliche Transportersparnisse geringer als seine Errichtungskosten sind, wird ausgeschlossen</a:t>
            </a:r>
          </a:p>
          <a:p>
            <a:pPr>
              <a:spcBef>
                <a:spcPct val="20000"/>
              </a:spcBef>
              <a:spcAft>
                <a:spcPts val="600"/>
              </a:spcAft>
            </a:pPr>
            <a:endParaRPr lang="de-DE" sz="1600" dirty="0">
              <a:solidFill>
                <a:srgbClr val="060606"/>
              </a:solidFill>
              <a:latin typeface="Arial" pitchFamily="34" charset="0"/>
              <a:cs typeface="Arial" pitchFamily="34" charset="0"/>
            </a:endParaRPr>
          </a:p>
          <a:p>
            <a:pPr>
              <a:spcBef>
                <a:spcPct val="20000"/>
              </a:spcBef>
              <a:spcAft>
                <a:spcPts val="600"/>
              </a:spcAft>
            </a:pPr>
            <a:r>
              <a:rPr lang="de-DE" sz="1600" dirty="0">
                <a:solidFill>
                  <a:srgbClr val="060606"/>
                </a:solidFill>
                <a:latin typeface="Arial" pitchFamily="34" charset="0"/>
                <a:cs typeface="Arial" pitchFamily="34" charset="0"/>
              </a:rPr>
              <a:t>Unter den verbleibenden nicht eröffneten Standorten wird derjenige mit der größten Kostenersparnis eröffnet</a:t>
            </a:r>
          </a:p>
          <a:p>
            <a:pPr>
              <a:spcBef>
                <a:spcPct val="20000"/>
              </a:spcBef>
              <a:spcAft>
                <a:spcPts val="600"/>
              </a:spcAft>
            </a:pPr>
            <a:endParaRPr lang="de-DE" sz="1600" dirty="0">
              <a:solidFill>
                <a:srgbClr val="060606"/>
              </a:solidFill>
              <a:latin typeface="Arial" pitchFamily="34" charset="0"/>
              <a:cs typeface="Arial" pitchFamily="34" charset="0"/>
            </a:endParaRPr>
          </a:p>
          <a:p>
            <a:pPr>
              <a:spcBef>
                <a:spcPct val="20000"/>
              </a:spcBef>
              <a:spcAft>
                <a:spcPts val="600"/>
              </a:spcAft>
            </a:pPr>
            <a:r>
              <a:rPr lang="de-DE" sz="1600" kern="0" dirty="0">
                <a:solidFill>
                  <a:srgbClr val="060606"/>
                </a:solidFill>
                <a:latin typeface="Arial" pitchFamily="34" charset="0"/>
                <a:cs typeface="Arial" pitchFamily="34" charset="0"/>
              </a:rPr>
              <a:t>Wiederholung der Schritte 3 bis 5 bis alle Standorte gesetzt oder ausgeschlossen wurden</a:t>
            </a:r>
          </a:p>
        </p:txBody>
      </p:sp>
      <p:sp>
        <p:nvSpPr>
          <p:cNvPr id="29" name="Textplatzhalter 3"/>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a:p>
            <a:endParaRPr lang="de-DE" dirty="0"/>
          </a:p>
        </p:txBody>
      </p:sp>
      <p:sp>
        <p:nvSpPr>
          <p:cNvPr id="30" name="Inhaltsplatzhalter 1"/>
          <p:cNvSpPr txBox="1">
            <a:spLocks/>
          </p:cNvSpPr>
          <p:nvPr/>
        </p:nvSpPr>
        <p:spPr>
          <a:xfrm>
            <a:off x="1046640" y="793805"/>
            <a:ext cx="3243336" cy="36067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de-DE" sz="1800" b="1" dirty="0">
                <a:solidFill>
                  <a:srgbClr val="00549F"/>
                </a:solidFill>
              </a:rPr>
              <a:t>Vorgehen ADD-Algorithmus</a:t>
            </a:r>
            <a:endParaRPr lang="de-DE" dirty="0">
              <a:solidFill>
                <a:srgbClr val="060606"/>
              </a:solidFill>
            </a:endParaRPr>
          </a:p>
          <a:p>
            <a:endParaRPr lang="de-DE" dirty="0">
              <a:solidFill>
                <a:srgbClr val="060606"/>
              </a:solidFill>
            </a:endParaRPr>
          </a:p>
        </p:txBody>
      </p:sp>
      <p:grpSp>
        <p:nvGrpSpPr>
          <p:cNvPr id="2" name="Group 1">
            <a:extLst>
              <a:ext uri="{FF2B5EF4-FFF2-40B4-BE49-F238E27FC236}">
                <a16:creationId xmlns:a16="http://schemas.microsoft.com/office/drawing/2014/main" id="{97984A43-B312-4BA1-B8B0-325B05B2FE5F}"/>
              </a:ext>
            </a:extLst>
          </p:cNvPr>
          <p:cNvGrpSpPr/>
          <p:nvPr/>
        </p:nvGrpSpPr>
        <p:grpSpPr>
          <a:xfrm>
            <a:off x="149934" y="1180169"/>
            <a:ext cx="4860622" cy="5400689"/>
            <a:chOff x="149934" y="1180169"/>
            <a:chExt cx="4860622" cy="5400689"/>
          </a:xfrm>
        </p:grpSpPr>
        <p:sp>
          <p:nvSpPr>
            <p:cNvPr id="40" name="AutoShape 9"/>
            <p:cNvSpPr>
              <a:spLocks noChangeArrowheads="1"/>
            </p:cNvSpPr>
            <p:nvPr/>
          </p:nvSpPr>
          <p:spPr bwMode="auto">
            <a:xfrm rot="5400000">
              <a:off x="2130188" y="3700490"/>
              <a:ext cx="900114" cy="4860621"/>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41" name="AutoShape 9"/>
            <p:cNvSpPr>
              <a:spLocks noChangeArrowheads="1"/>
            </p:cNvSpPr>
            <p:nvPr/>
          </p:nvSpPr>
          <p:spPr bwMode="auto">
            <a:xfrm rot="5400000">
              <a:off x="2130188" y="2800375"/>
              <a:ext cx="900114" cy="4860621"/>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42" name="AutoShape 9"/>
            <p:cNvSpPr>
              <a:spLocks noChangeArrowheads="1"/>
            </p:cNvSpPr>
            <p:nvPr/>
          </p:nvSpPr>
          <p:spPr bwMode="auto">
            <a:xfrm rot="5400000">
              <a:off x="2130188" y="1900260"/>
              <a:ext cx="900114" cy="4860621"/>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algn="ctr"/>
              <a:r>
                <a:rPr lang="de-DE" dirty="0">
                  <a:solidFill>
                    <a:schemeClr val="bg1"/>
                  </a:solidFill>
                </a:rPr>
                <a:t>Ausschluss von Standorten</a:t>
              </a:r>
            </a:p>
          </p:txBody>
        </p:sp>
        <p:sp>
          <p:nvSpPr>
            <p:cNvPr id="43" name="AutoShape 9"/>
            <p:cNvSpPr>
              <a:spLocks noChangeArrowheads="1"/>
            </p:cNvSpPr>
            <p:nvPr/>
          </p:nvSpPr>
          <p:spPr bwMode="auto">
            <a:xfrm rot="5400000">
              <a:off x="2130188" y="1000145"/>
              <a:ext cx="900114" cy="4860621"/>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44" name="AutoShape 9"/>
            <p:cNvSpPr>
              <a:spLocks noChangeArrowheads="1"/>
            </p:cNvSpPr>
            <p:nvPr/>
          </p:nvSpPr>
          <p:spPr bwMode="auto">
            <a:xfrm rot="5400000">
              <a:off x="2130189" y="100030"/>
              <a:ext cx="900114" cy="4860621"/>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45" name="AutoShape 9"/>
            <p:cNvSpPr>
              <a:spLocks noChangeArrowheads="1"/>
            </p:cNvSpPr>
            <p:nvPr/>
          </p:nvSpPr>
          <p:spPr bwMode="auto">
            <a:xfrm rot="5400000">
              <a:off x="2130189" y="-800085"/>
              <a:ext cx="900114" cy="4860621"/>
            </a:xfrm>
            <a:prstGeom prst="chevron">
              <a:avLst>
                <a:gd name="adj" fmla="val 21491"/>
              </a:avLst>
            </a:prstGeom>
            <a:solidFill>
              <a:srgbClr val="00549F"/>
            </a:solidFill>
            <a:ln w="9525" algn="ctr">
              <a:solidFill>
                <a:srgbClr val="315BA3"/>
              </a:solidFill>
              <a:miter lim="800000"/>
              <a:headEnd/>
              <a:tailEnd/>
            </a:ln>
          </p:spPr>
          <p:txBody>
            <a:bodyPr rot="10800000" vert="eaVert" anchor="ctr"/>
            <a:lstStyle/>
            <a:p>
              <a:pPr marL="12700" indent="-12700" algn="ctr" eaLnBrk="0" hangingPunct="0"/>
              <a:endParaRPr lang="de-DE" sz="1600">
                <a:solidFill>
                  <a:schemeClr val="bg1"/>
                </a:solidFill>
              </a:endParaRPr>
            </a:p>
          </p:txBody>
        </p:sp>
        <p:sp>
          <p:nvSpPr>
            <p:cNvPr id="46" name="Text Box 10"/>
            <p:cNvSpPr txBox="1">
              <a:spLocks noChangeArrowheads="1"/>
            </p:cNvSpPr>
            <p:nvPr/>
          </p:nvSpPr>
          <p:spPr bwMode="auto">
            <a:xfrm>
              <a:off x="1235865" y="1530928"/>
              <a:ext cx="2864887" cy="369332"/>
            </a:xfrm>
            <a:prstGeom prst="rect">
              <a:avLst/>
            </a:prstGeom>
            <a:noFill/>
            <a:ln w="9525">
              <a:noFill/>
              <a:miter lim="800000"/>
              <a:headEnd/>
              <a:tailEnd/>
            </a:ln>
          </p:spPr>
          <p:txBody>
            <a:bodyPr wrap="none">
              <a:spAutoFit/>
            </a:bodyPr>
            <a:lstStyle/>
            <a:p>
              <a:r>
                <a:rPr lang="de-DE" dirty="0">
                  <a:solidFill>
                    <a:schemeClr val="bg1"/>
                  </a:solidFill>
                </a:rPr>
                <a:t>Gesamtkosten bestimmen</a:t>
              </a:r>
            </a:p>
          </p:txBody>
        </p:sp>
        <p:sp>
          <p:nvSpPr>
            <p:cNvPr id="47" name="Text Box 11"/>
            <p:cNvSpPr txBox="1">
              <a:spLocks noChangeArrowheads="1"/>
            </p:cNvSpPr>
            <p:nvPr/>
          </p:nvSpPr>
          <p:spPr bwMode="auto">
            <a:xfrm>
              <a:off x="1235865" y="2420727"/>
              <a:ext cx="3373680" cy="369332"/>
            </a:xfrm>
            <a:prstGeom prst="rect">
              <a:avLst/>
            </a:prstGeom>
            <a:noFill/>
            <a:ln w="9525">
              <a:noFill/>
              <a:miter lim="800000"/>
              <a:headEnd/>
              <a:tailEnd/>
            </a:ln>
          </p:spPr>
          <p:txBody>
            <a:bodyPr wrap="none">
              <a:spAutoFit/>
            </a:bodyPr>
            <a:lstStyle/>
            <a:p>
              <a:r>
                <a:rPr lang="de-DE" dirty="0">
                  <a:solidFill>
                    <a:schemeClr val="bg1"/>
                  </a:solidFill>
                </a:rPr>
                <a:t>Eröffnung des ersten Standorts</a:t>
              </a:r>
            </a:p>
          </p:txBody>
        </p:sp>
        <p:sp>
          <p:nvSpPr>
            <p:cNvPr id="48" name="Text Box 12"/>
            <p:cNvSpPr txBox="1">
              <a:spLocks noChangeArrowheads="1"/>
            </p:cNvSpPr>
            <p:nvPr/>
          </p:nvSpPr>
          <p:spPr bwMode="auto">
            <a:xfrm>
              <a:off x="639516" y="3205726"/>
              <a:ext cx="4057586" cy="369332"/>
            </a:xfrm>
            <a:prstGeom prst="rect">
              <a:avLst/>
            </a:prstGeom>
            <a:noFill/>
            <a:ln w="9525">
              <a:noFill/>
              <a:miter lim="800000"/>
              <a:headEnd/>
              <a:tailEnd/>
            </a:ln>
          </p:spPr>
          <p:txBody>
            <a:bodyPr wrap="none">
              <a:spAutoFit/>
            </a:bodyPr>
            <a:lstStyle/>
            <a:p>
              <a:pPr algn="ctr"/>
              <a:r>
                <a:rPr lang="de-DE" dirty="0">
                  <a:solidFill>
                    <a:schemeClr val="bg1"/>
                  </a:solidFill>
                </a:rPr>
                <a:t>Berechnung der Transportersparnisse</a:t>
              </a:r>
            </a:p>
          </p:txBody>
        </p:sp>
        <p:sp>
          <p:nvSpPr>
            <p:cNvPr id="49" name="Text Box 14"/>
            <p:cNvSpPr txBox="1">
              <a:spLocks noChangeArrowheads="1"/>
            </p:cNvSpPr>
            <p:nvPr/>
          </p:nvSpPr>
          <p:spPr bwMode="auto">
            <a:xfrm>
              <a:off x="688226" y="5090779"/>
              <a:ext cx="3784049" cy="369332"/>
            </a:xfrm>
            <a:prstGeom prst="rect">
              <a:avLst/>
            </a:prstGeom>
            <a:noFill/>
            <a:ln w="9525">
              <a:noFill/>
              <a:miter lim="800000"/>
              <a:headEnd/>
              <a:tailEnd/>
            </a:ln>
          </p:spPr>
          <p:txBody>
            <a:bodyPr wrap="none">
              <a:spAutoFit/>
            </a:bodyPr>
            <a:lstStyle/>
            <a:p>
              <a:pPr algn="ctr"/>
              <a:r>
                <a:rPr lang="de-DE" dirty="0">
                  <a:solidFill>
                    <a:schemeClr val="bg1"/>
                  </a:solidFill>
                </a:rPr>
                <a:t>Eröffnung eines weiteren Standorts</a:t>
              </a:r>
            </a:p>
          </p:txBody>
        </p:sp>
        <p:sp>
          <p:nvSpPr>
            <p:cNvPr id="50" name="Text Box 15"/>
            <p:cNvSpPr txBox="1">
              <a:spLocks noChangeArrowheads="1"/>
            </p:cNvSpPr>
            <p:nvPr/>
          </p:nvSpPr>
          <p:spPr bwMode="auto">
            <a:xfrm>
              <a:off x="1560254" y="5970492"/>
              <a:ext cx="2039982" cy="369332"/>
            </a:xfrm>
            <a:prstGeom prst="rect">
              <a:avLst/>
            </a:prstGeom>
            <a:noFill/>
            <a:ln w="9525">
              <a:noFill/>
              <a:miter lim="800000"/>
              <a:headEnd/>
              <a:tailEnd/>
            </a:ln>
          </p:spPr>
          <p:txBody>
            <a:bodyPr wrap="none">
              <a:spAutoFit/>
            </a:bodyPr>
            <a:lstStyle/>
            <a:p>
              <a:pPr algn="ctr"/>
              <a:r>
                <a:rPr lang="de-DE" dirty="0">
                  <a:solidFill>
                    <a:schemeClr val="bg1"/>
                  </a:solidFill>
                </a:rPr>
                <a:t>Weitere Standorte</a:t>
              </a:r>
            </a:p>
          </p:txBody>
        </p:sp>
      </p:grpSp>
    </p:spTree>
    <p:extLst>
      <p:ext uri="{BB962C8B-B14F-4D97-AF65-F5344CB8AC3E}">
        <p14:creationId xmlns:p14="http://schemas.microsoft.com/office/powerpoint/2010/main" val="1107320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FA97AE03-D451-4EAC-98A4-C3EBEB27DC8A}"/>
                  </a:ext>
                </a:extLst>
              </p:cNvPr>
              <p:cNvGraphicFramePr>
                <a:graphicFrameLocks noGrp="1"/>
              </p:cNvGraphicFramePr>
              <p:nvPr>
                <p:extLst>
                  <p:ext uri="{D42A27DB-BD31-4B8C-83A1-F6EECF244321}">
                    <p14:modId xmlns:p14="http://schemas.microsoft.com/office/powerpoint/2010/main" val="4144700491"/>
                  </p:ext>
                </p:extLst>
              </p:nvPr>
            </p:nvGraphicFramePr>
            <p:xfrm>
              <a:off x="8612877" y="2086134"/>
              <a:ext cx="2700349" cy="2784255"/>
            </p:xfrm>
            <a:graphic>
              <a:graphicData uri="http://schemas.openxmlformats.org/drawingml/2006/table">
                <a:tbl>
                  <a:tblPr firstRow="1" bandRow="1">
                    <a:tableStyleId>{5C22544A-7EE6-4342-B048-85BDC9FD1C3A}</a:tableStyleId>
                  </a:tblPr>
                  <a:tblGrid>
                    <a:gridCol w="2700349">
                      <a:extLst>
                        <a:ext uri="{9D8B030D-6E8A-4147-A177-3AD203B41FA5}">
                          <a16:colId xmlns:a16="http://schemas.microsoft.com/office/drawing/2014/main" val="642445578"/>
                        </a:ext>
                      </a:extLst>
                    </a:gridCol>
                  </a:tblGrid>
                  <a:tr h="511878">
                    <a:tc>
                      <a:txBody>
                        <a:bodyPr/>
                        <a:lstStyle/>
                        <a:p>
                          <a:pPr algn="ctr"/>
                          <a14:m>
                            <m:oMathPara xmlns:m="http://schemas.openxmlformats.org/officeDocument/2006/math">
                              <m:oMathParaPr>
                                <m:jc m:val="centerGroup"/>
                              </m:oMathParaPr>
                              <m:oMath xmlns:m="http://schemas.openxmlformats.org/officeDocument/2006/math">
                                <m:nary>
                                  <m:naryPr>
                                    <m:chr m:val="∑"/>
                                    <m:limLoc m:val="subSup"/>
                                    <m:supHide m:val="on"/>
                                    <m:ctrlPr>
                                      <a:rPr lang="de-DE" sz="1400" i="1" smtClean="0">
                                        <a:solidFill>
                                          <a:schemeClr val="tx1"/>
                                        </a:solidFill>
                                        <a:latin typeface="Cambria Math" panose="02040503050406030204" pitchFamily="18" charset="0"/>
                                      </a:rPr>
                                    </m:ctrlPr>
                                  </m:naryPr>
                                  <m:sub>
                                    <m:r>
                                      <m:rPr>
                                        <m:brk m:alnAt="9"/>
                                      </m:rPr>
                                      <a:rPr lang="de-DE" sz="1400" b="1" i="1" smtClean="0">
                                        <a:solidFill>
                                          <a:schemeClr val="tx1"/>
                                        </a:solidFill>
                                        <a:latin typeface="Cambria Math"/>
                                      </a:rPr>
                                      <m:t>𝒋</m:t>
                                    </m:r>
                                  </m:sub>
                                  <m:sup/>
                                  <m:e>
                                    <m:sSub>
                                      <m:sSubPr>
                                        <m:ctrlPr>
                                          <a:rPr lang="de-DE" sz="1400" b="0" i="1" smtClean="0">
                                            <a:solidFill>
                                              <a:schemeClr val="tx1"/>
                                            </a:solidFill>
                                            <a:latin typeface="Cambria Math" panose="02040503050406030204" pitchFamily="18" charset="0"/>
                                          </a:rPr>
                                        </m:ctrlPr>
                                      </m:sSubPr>
                                      <m:e>
                                        <m:r>
                                          <a:rPr lang="de-DE" sz="1400" b="0" i="1" smtClean="0">
                                            <a:solidFill>
                                              <a:schemeClr val="tx1"/>
                                            </a:solidFill>
                                            <a:latin typeface="Cambria Math"/>
                                          </a:rPr>
                                          <m:t>𝑐</m:t>
                                        </m:r>
                                      </m:e>
                                      <m:sub>
                                        <m:r>
                                          <a:rPr lang="de-DE" sz="1400" b="0" i="1" smtClean="0">
                                            <a:solidFill>
                                              <a:schemeClr val="tx1"/>
                                            </a:solidFill>
                                            <a:latin typeface="Cambria Math"/>
                                          </a:rPr>
                                          <m:t>𝑖𝑗</m:t>
                                        </m:r>
                                      </m:sub>
                                    </m:sSub>
                                    <m:r>
                                      <a:rPr lang="de-DE" sz="1400" b="0" i="1" smtClean="0">
                                        <a:solidFill>
                                          <a:schemeClr val="tx1"/>
                                        </a:solidFill>
                                        <a:latin typeface="Cambria Math"/>
                                      </a:rPr>
                                      <m:t>+</m:t>
                                    </m:r>
                                    <m:sSub>
                                      <m:sSubPr>
                                        <m:ctrlPr>
                                          <a:rPr lang="de-DE" sz="1400" b="0" i="1" smtClean="0">
                                            <a:solidFill>
                                              <a:schemeClr val="tx1"/>
                                            </a:solidFill>
                                            <a:latin typeface="Cambria Math" panose="02040503050406030204" pitchFamily="18" charset="0"/>
                                          </a:rPr>
                                        </m:ctrlPr>
                                      </m:sSubPr>
                                      <m:e>
                                        <m:r>
                                          <a:rPr lang="de-DE" sz="1400" b="0" i="1" smtClean="0">
                                            <a:solidFill>
                                              <a:schemeClr val="tx1"/>
                                            </a:solidFill>
                                            <a:latin typeface="Cambria Math"/>
                                          </a:rPr>
                                          <m:t>𝑓</m:t>
                                        </m:r>
                                      </m:e>
                                      <m:sub>
                                        <m:r>
                                          <a:rPr lang="de-DE" sz="1400" b="0" i="1" smtClean="0">
                                            <a:solidFill>
                                              <a:schemeClr val="tx1"/>
                                            </a:solidFill>
                                            <a:latin typeface="Cambria Math"/>
                                          </a:rPr>
                                          <m:t>𝑖</m:t>
                                        </m:r>
                                      </m:sub>
                                    </m:sSub>
                                  </m:e>
                                </m:nary>
                              </m:oMath>
                            </m:oMathPara>
                          </a14:m>
                          <a:endParaRPr lang="de-DE" sz="1400" b="0" i="1" baseline="-25000" dirty="0">
                            <a:solidFill>
                              <a:srgbClr val="060606"/>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2634629"/>
                      </a:ext>
                    </a:extLst>
                  </a:tr>
                  <a:tr h="443047">
                    <a:tc>
                      <a:txBody>
                        <a:bodyPr/>
                        <a:lstStyle/>
                        <a:p>
                          <a:pPr algn="ctr"/>
                          <a:r>
                            <a:rPr lang="de-DE" sz="1600" b="0" dirty="0">
                              <a:solidFill>
                                <a:srgbClr val="060606"/>
                              </a:solidFill>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406567402"/>
                      </a:ext>
                    </a:extLst>
                  </a:tr>
                  <a:tr h="498987">
                    <a:tc>
                      <a:txBody>
                        <a:bodyPr/>
                        <a:lstStyle/>
                        <a:p>
                          <a:pPr algn="ctr"/>
                          <a:r>
                            <a:rPr lang="de-DE" sz="1600" b="0" dirty="0">
                              <a:solidFill>
                                <a:srgbClr val="060606"/>
                              </a:solidFill>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592489509"/>
                      </a:ext>
                    </a:extLst>
                  </a:tr>
                  <a:tr h="443047">
                    <a:tc>
                      <a:txBody>
                        <a:bodyPr/>
                        <a:lstStyle/>
                        <a:p>
                          <a:pPr algn="ctr"/>
                          <a:r>
                            <a:rPr lang="de-DE" sz="1600" b="0" dirty="0">
                              <a:solidFill>
                                <a:srgbClr val="060606"/>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67507778"/>
                      </a:ext>
                    </a:extLst>
                  </a:tr>
                  <a:tr h="443047">
                    <a:tc>
                      <a:txBody>
                        <a:bodyPr/>
                        <a:lstStyle/>
                        <a:p>
                          <a:pPr algn="ctr"/>
                          <a:r>
                            <a:rPr lang="de-DE" sz="1600" b="0" dirty="0">
                              <a:solidFill>
                                <a:srgbClr val="060606"/>
                              </a:solidFill>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9813585"/>
                      </a:ext>
                    </a:extLst>
                  </a:tr>
                  <a:tr h="443047">
                    <a:tc>
                      <a:txBody>
                        <a:bodyPr/>
                        <a:lstStyle/>
                        <a:p>
                          <a:pPr algn="ctr"/>
                          <a:r>
                            <a:rPr lang="de-DE" sz="1600"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2521792"/>
                      </a:ext>
                    </a:extLst>
                  </a:tr>
                </a:tbl>
              </a:graphicData>
            </a:graphic>
          </p:graphicFrame>
        </mc:Choice>
        <mc:Fallback xmlns="">
          <p:graphicFrame>
            <p:nvGraphicFramePr>
              <p:cNvPr id="9" name="Table 8">
                <a:extLst>
                  <a:ext uri="{FF2B5EF4-FFF2-40B4-BE49-F238E27FC236}">
                    <a16:creationId xmlns:a16="http://schemas.microsoft.com/office/drawing/2014/main" id="{FA97AE03-D451-4EAC-98A4-C3EBEB27DC8A}"/>
                  </a:ext>
                </a:extLst>
              </p:cNvPr>
              <p:cNvGraphicFramePr>
                <a:graphicFrameLocks noGrp="1"/>
              </p:cNvGraphicFramePr>
              <p:nvPr>
                <p:extLst>
                  <p:ext uri="{D42A27DB-BD31-4B8C-83A1-F6EECF244321}">
                    <p14:modId xmlns:p14="http://schemas.microsoft.com/office/powerpoint/2010/main" val="4144700491"/>
                  </p:ext>
                </p:extLst>
              </p:nvPr>
            </p:nvGraphicFramePr>
            <p:xfrm>
              <a:off x="8612877" y="2086134"/>
              <a:ext cx="2700349" cy="2784255"/>
            </p:xfrm>
            <a:graphic>
              <a:graphicData uri="http://schemas.openxmlformats.org/drawingml/2006/table">
                <a:tbl>
                  <a:tblPr firstRow="1" bandRow="1">
                    <a:tableStyleId>{5C22544A-7EE6-4342-B048-85BDC9FD1C3A}</a:tableStyleId>
                  </a:tblPr>
                  <a:tblGrid>
                    <a:gridCol w="2700349">
                      <a:extLst>
                        <a:ext uri="{9D8B030D-6E8A-4147-A177-3AD203B41FA5}">
                          <a16:colId xmlns:a16="http://schemas.microsoft.com/office/drawing/2014/main" val="642445578"/>
                        </a:ext>
                      </a:extLst>
                    </a:gridCol>
                  </a:tblGrid>
                  <a:tr h="513080">
                    <a:tc>
                      <a:txBody>
                        <a:bodyPr/>
                        <a:lstStyle/>
                        <a:p>
                          <a:endParaRPr lang="de-DE"/>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5" t="-148810" r="-450" b="-448810"/>
                          </a:stretch>
                        </a:blipFill>
                      </a:tcPr>
                    </a:tc>
                    <a:extLst>
                      <a:ext uri="{0D108BD9-81ED-4DB2-BD59-A6C34878D82A}">
                        <a16:rowId xmlns:a16="http://schemas.microsoft.com/office/drawing/2014/main" val="3622634629"/>
                      </a:ext>
                    </a:extLst>
                  </a:tr>
                  <a:tr h="443047">
                    <a:tc>
                      <a:txBody>
                        <a:bodyPr/>
                        <a:lstStyle/>
                        <a:p>
                          <a:pPr algn="ctr"/>
                          <a:r>
                            <a:rPr lang="de-DE" sz="1600" b="0" dirty="0">
                              <a:solidFill>
                                <a:srgbClr val="060606"/>
                              </a:solidFill>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406567402"/>
                      </a:ext>
                    </a:extLst>
                  </a:tr>
                  <a:tr h="498987">
                    <a:tc>
                      <a:txBody>
                        <a:bodyPr/>
                        <a:lstStyle/>
                        <a:p>
                          <a:pPr algn="ctr"/>
                          <a:r>
                            <a:rPr lang="de-DE" sz="1600" b="0" dirty="0">
                              <a:solidFill>
                                <a:srgbClr val="060606"/>
                              </a:solidFill>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3592489509"/>
                      </a:ext>
                    </a:extLst>
                  </a:tr>
                  <a:tr h="443047">
                    <a:tc>
                      <a:txBody>
                        <a:bodyPr/>
                        <a:lstStyle/>
                        <a:p>
                          <a:pPr algn="ctr"/>
                          <a:r>
                            <a:rPr lang="de-DE" sz="1600" b="0" dirty="0">
                              <a:solidFill>
                                <a:srgbClr val="060606"/>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67507778"/>
                      </a:ext>
                    </a:extLst>
                  </a:tr>
                  <a:tr h="443047">
                    <a:tc>
                      <a:txBody>
                        <a:bodyPr/>
                        <a:lstStyle/>
                        <a:p>
                          <a:pPr algn="ctr"/>
                          <a:r>
                            <a:rPr lang="de-DE" sz="1600" b="0" dirty="0">
                              <a:solidFill>
                                <a:srgbClr val="060606"/>
                              </a:solidFill>
                            </a:rPr>
                            <a:t>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9813585"/>
                      </a:ext>
                    </a:extLst>
                  </a:tr>
                  <a:tr h="443047">
                    <a:tc>
                      <a:txBody>
                        <a:bodyPr/>
                        <a:lstStyle/>
                        <a:p>
                          <a:pPr algn="ctr"/>
                          <a:r>
                            <a:rPr lang="de-DE" sz="1600"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42521792"/>
                      </a:ext>
                    </a:extLst>
                  </a:tr>
                </a:tbl>
              </a:graphicData>
            </a:graphic>
          </p:graphicFrame>
        </mc:Fallback>
      </mc:AlternateContent>
      <p:sp>
        <p:nvSpPr>
          <p:cNvPr id="2" name="Rechteck 1"/>
          <p:cNvSpPr/>
          <p:nvPr/>
        </p:nvSpPr>
        <p:spPr>
          <a:xfrm>
            <a:off x="335264" y="5346390"/>
            <a:ext cx="9347577" cy="723275"/>
          </a:xfrm>
          <a:prstGeom prst="rect">
            <a:avLst/>
          </a:prstGeom>
        </p:spPr>
        <p:txBody>
          <a:bodyPr wrap="square">
            <a:spAutoFit/>
          </a:bodyPr>
          <a:lstStyle/>
          <a:p>
            <a:pPr>
              <a:spcAft>
                <a:spcPts val="600"/>
              </a:spcAft>
              <a:buFont typeface="+mj-lt"/>
              <a:buAutoNum type="arabicPeriod" startAt="2"/>
            </a:pPr>
            <a:r>
              <a:rPr lang="de-DE" dirty="0">
                <a:solidFill>
                  <a:srgbClr val="060606"/>
                </a:solidFill>
              </a:rPr>
              <a:t>Schritt: Standort mit den geringsten Kosten wird eröffnet</a:t>
            </a:r>
          </a:p>
          <a:p>
            <a:pPr>
              <a:spcAft>
                <a:spcPts val="600"/>
              </a:spcAft>
            </a:pPr>
            <a:r>
              <a:rPr lang="de-DE" dirty="0"/>
              <a:t>      Wähle: 			</a:t>
            </a:r>
            <a:endParaRPr lang="de-DE" dirty="0">
              <a:solidFill>
                <a:srgbClr val="060606"/>
              </a:solidFill>
              <a:sym typeface="Symbol"/>
            </a:endParaRPr>
          </a:p>
        </p:txBody>
      </p:sp>
      <p:sp>
        <p:nvSpPr>
          <p:cNvPr id="15" name="Inhaltsplatzhalter 1"/>
          <p:cNvSpPr txBox="1">
            <a:spLocks/>
          </p:cNvSpPr>
          <p:nvPr/>
        </p:nvSpPr>
        <p:spPr>
          <a:xfrm>
            <a:off x="334432" y="908518"/>
            <a:ext cx="10262557" cy="558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de-DE" sz="1800" b="1" dirty="0">
                <a:solidFill>
                  <a:srgbClr val="00549F"/>
                </a:solidFill>
              </a:rPr>
              <a:t>Beispiel: YOUR-MÜSLI – ADD Algorithmus</a:t>
            </a:r>
          </a:p>
          <a:p>
            <a:pPr marL="266400" indent="-266400">
              <a:spcAft>
                <a:spcPts val="600"/>
              </a:spcAft>
              <a:buFont typeface="+mj-lt"/>
              <a:buAutoNum type="arabicPeriod"/>
            </a:pPr>
            <a:r>
              <a:rPr lang="de-DE" sz="1800" dirty="0">
                <a:solidFill>
                  <a:srgbClr val="060606"/>
                </a:solidFill>
              </a:rPr>
              <a:t>Schritt: Ermittlung der Gesamtkosten für jeden Standort</a:t>
            </a:r>
          </a:p>
          <a:p>
            <a:pPr marL="0" indent="0">
              <a:spcAft>
                <a:spcPts val="600"/>
              </a:spcAft>
              <a:buNone/>
            </a:pPr>
            <a:r>
              <a:rPr lang="de-DE" sz="1800" dirty="0"/>
              <a:t>    Berechne:		</a:t>
            </a: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0" indent="0">
              <a:spcAft>
                <a:spcPts val="600"/>
              </a:spcAft>
              <a:buNone/>
            </a:pPr>
            <a:endParaRPr lang="de-DE" sz="1800" dirty="0"/>
          </a:p>
          <a:p>
            <a:pPr marL="0" indent="0">
              <a:spcAft>
                <a:spcPts val="600"/>
              </a:spcAft>
              <a:buNone/>
            </a:pPr>
            <a:endParaRPr lang="de-DE" sz="1800" dirty="0">
              <a:solidFill>
                <a:srgbClr val="060606"/>
              </a:solidFill>
            </a:endParaRPr>
          </a:p>
          <a:p>
            <a:pPr marL="0" indent="0">
              <a:spcAft>
                <a:spcPts val="600"/>
              </a:spcAft>
              <a:buNone/>
            </a:pPr>
            <a:endParaRPr lang="de-DE" dirty="0">
              <a:solidFill>
                <a:srgbClr val="060606"/>
              </a:solidFill>
            </a:endParaRPr>
          </a:p>
        </p:txBody>
      </p:sp>
      <p:sp>
        <p:nvSpPr>
          <p:cNvPr id="6" name="Textplatzhalter 5">
            <a:extLst>
              <a:ext uri="{FF2B5EF4-FFF2-40B4-BE49-F238E27FC236}">
                <a16:creationId xmlns:a16="http://schemas.microsoft.com/office/drawing/2014/main" id="{2D2973AC-CBB0-4CF1-B7D9-25D45C4DE586}"/>
              </a:ext>
            </a:extLst>
          </p:cNvPr>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en-US" dirty="0"/>
          </a:p>
        </p:txBody>
      </p:sp>
      <mc:AlternateContent xmlns:mc="http://schemas.openxmlformats.org/markup-compatibility/2006" xmlns:a14="http://schemas.microsoft.com/office/drawing/2010/main">
        <mc:Choice Requires="a14">
          <p:sp>
            <p:nvSpPr>
              <p:cNvPr id="4" name="Textfeld 3"/>
              <p:cNvSpPr txBox="1"/>
              <p:nvPr/>
            </p:nvSpPr>
            <p:spPr>
              <a:xfrm>
                <a:off x="2315517" y="1499024"/>
                <a:ext cx="1807803" cy="7958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de-DE" i="1">
                              <a:latin typeface="Cambria Math" panose="02040503050406030204" pitchFamily="18" charset="0"/>
                            </a:rPr>
                          </m:ctrlPr>
                        </m:naryPr>
                        <m:sub>
                          <m:r>
                            <m:rPr>
                              <m:brk m:alnAt="7"/>
                            </m:rPr>
                            <a:rPr lang="de-DE" i="1">
                              <a:latin typeface="Cambria Math"/>
                            </a:rPr>
                            <m:t>𝑗</m:t>
                          </m:r>
                        </m:sub>
                        <m:sup/>
                        <m:e>
                          <m:sSub>
                            <m:sSubPr>
                              <m:ctrlPr>
                                <a:rPr lang="de-DE" i="1">
                                  <a:latin typeface="Cambria Math" panose="02040503050406030204" pitchFamily="18" charset="0"/>
                                </a:rPr>
                              </m:ctrlPr>
                            </m:sSubPr>
                            <m:e>
                              <m:r>
                                <a:rPr lang="de-DE" i="1">
                                  <a:latin typeface="Cambria Math"/>
                                </a:rPr>
                                <m:t>𝑐</m:t>
                              </m:r>
                            </m:e>
                            <m:sub>
                              <m:r>
                                <a:rPr lang="de-DE" i="1">
                                  <a:latin typeface="Cambria Math"/>
                                </a:rPr>
                                <m:t>𝑖𝑗</m:t>
                              </m:r>
                            </m:sub>
                          </m:sSub>
                          <m:r>
                            <a:rPr lang="de-DE" i="1">
                              <a:latin typeface="Cambria Math"/>
                            </a:rPr>
                            <m:t>+</m:t>
                          </m:r>
                          <m:sSub>
                            <m:sSubPr>
                              <m:ctrlPr>
                                <a:rPr lang="de-DE" i="1">
                                  <a:latin typeface="Cambria Math" panose="02040503050406030204" pitchFamily="18" charset="0"/>
                                </a:rPr>
                              </m:ctrlPr>
                            </m:sSubPr>
                            <m:e>
                              <m:r>
                                <a:rPr lang="de-DE" i="1">
                                  <a:latin typeface="Cambria Math"/>
                                </a:rPr>
                                <m:t>𝑓</m:t>
                              </m:r>
                            </m:e>
                            <m:sub>
                              <m:r>
                                <a:rPr lang="de-DE" i="1">
                                  <a:latin typeface="Cambria Math"/>
                                </a:rPr>
                                <m:t>𝑖</m:t>
                              </m:r>
                            </m:sub>
                          </m:sSub>
                        </m:e>
                      </m:nary>
                      <m:r>
                        <a:rPr lang="de-DE" i="1">
                          <a:latin typeface="Cambria Math"/>
                        </a:rPr>
                        <m:t>     </m:t>
                      </m:r>
                      <m:r>
                        <a:rPr lang="de-DE" i="1">
                          <a:latin typeface="Cambria Math"/>
                          <a:ea typeface="Cambria Math"/>
                        </a:rPr>
                        <m:t>∀</m:t>
                      </m:r>
                      <m:r>
                        <a:rPr lang="de-DE" i="1">
                          <a:latin typeface="Cambria Math"/>
                          <a:ea typeface="Cambria Math"/>
                        </a:rPr>
                        <m:t>𝑖</m:t>
                      </m:r>
                    </m:oMath>
                  </m:oMathPara>
                </a14:m>
                <a:endParaRPr lang="de-DE" dirty="0"/>
              </a:p>
            </p:txBody>
          </p:sp>
        </mc:Choice>
        <mc:Fallback xmlns="">
          <p:sp>
            <p:nvSpPr>
              <p:cNvPr id="4" name="Textfeld 3"/>
              <p:cNvSpPr txBox="1">
                <a:spLocks noRot="1" noChangeAspect="1" noMove="1" noResize="1" noEditPoints="1" noAdjustHandles="1" noChangeArrowheads="1" noChangeShapeType="1" noTextEdit="1"/>
              </p:cNvSpPr>
              <p:nvPr/>
            </p:nvSpPr>
            <p:spPr>
              <a:xfrm>
                <a:off x="2315517" y="1499024"/>
                <a:ext cx="1807803" cy="795859"/>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3355155" y="5663784"/>
                <a:ext cx="2948050" cy="4206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𝑚𝑖𝑛</m:t>
                      </m:r>
                      <m:d>
                        <m:dPr>
                          <m:begChr m:val="{"/>
                          <m:endChr m:val="}"/>
                          <m:ctrlPr>
                            <a:rPr lang="de-DE" i="1">
                              <a:latin typeface="Cambria Math" panose="02040503050406030204" pitchFamily="18" charset="0"/>
                            </a:rPr>
                          </m:ctrlPr>
                        </m:dPr>
                        <m:e>
                          <m:nary>
                            <m:naryPr>
                              <m:chr m:val="∑"/>
                              <m:supHide m:val="on"/>
                              <m:ctrlPr>
                                <a:rPr lang="de-DE" i="1">
                                  <a:latin typeface="Cambria Math" panose="02040503050406030204" pitchFamily="18" charset="0"/>
                                </a:rPr>
                              </m:ctrlPr>
                            </m:naryPr>
                            <m:sub>
                              <m:r>
                                <m:rPr>
                                  <m:brk m:alnAt="7"/>
                                </m:rPr>
                                <a:rPr lang="de-DE" i="1">
                                  <a:latin typeface="Cambria Math"/>
                                </a:rPr>
                                <m:t>𝑗</m:t>
                              </m:r>
                            </m:sub>
                            <m:sup/>
                            <m:e>
                              <m:sSub>
                                <m:sSubPr>
                                  <m:ctrlPr>
                                    <a:rPr lang="de-DE" i="1">
                                      <a:latin typeface="Cambria Math" panose="02040503050406030204" pitchFamily="18" charset="0"/>
                                    </a:rPr>
                                  </m:ctrlPr>
                                </m:sSubPr>
                                <m:e>
                                  <m:r>
                                    <a:rPr lang="de-DE" i="1">
                                      <a:latin typeface="Cambria Math"/>
                                    </a:rPr>
                                    <m:t>𝑐</m:t>
                                  </m:r>
                                </m:e>
                                <m:sub>
                                  <m:r>
                                    <a:rPr lang="de-DE" i="1">
                                      <a:latin typeface="Cambria Math"/>
                                    </a:rPr>
                                    <m:t>𝑖𝑗</m:t>
                                  </m:r>
                                </m:sub>
                              </m:sSub>
                              <m:r>
                                <a:rPr lang="de-DE" i="1">
                                  <a:latin typeface="Cambria Math"/>
                                </a:rPr>
                                <m:t>+</m:t>
                              </m:r>
                              <m:sSub>
                                <m:sSubPr>
                                  <m:ctrlPr>
                                    <a:rPr lang="de-DE" i="1">
                                      <a:latin typeface="Cambria Math" panose="02040503050406030204" pitchFamily="18" charset="0"/>
                                    </a:rPr>
                                  </m:ctrlPr>
                                </m:sSubPr>
                                <m:e>
                                  <m:r>
                                    <a:rPr lang="de-DE" i="1">
                                      <a:latin typeface="Cambria Math"/>
                                    </a:rPr>
                                    <m:t>𝑓</m:t>
                                  </m:r>
                                </m:e>
                                <m:sub>
                                  <m:r>
                                    <a:rPr lang="de-DE" i="1">
                                      <a:latin typeface="Cambria Math"/>
                                    </a:rPr>
                                    <m:t>𝑖</m:t>
                                  </m:r>
                                </m:sub>
                              </m:sSub>
                            </m:e>
                          </m:nary>
                        </m:e>
                        <m:e>
                          <m:r>
                            <a:rPr lang="de-DE" i="1">
                              <a:latin typeface="Cambria Math"/>
                            </a:rPr>
                            <m:t>𝑖</m:t>
                          </m:r>
                          <m:r>
                            <a:rPr lang="de-DE" i="1">
                              <a:latin typeface="Cambria Math"/>
                            </a:rPr>
                            <m:t>=1,…,5</m:t>
                          </m:r>
                        </m:e>
                      </m:d>
                    </m:oMath>
                  </m:oMathPara>
                </a14:m>
                <a:endParaRPr lang="de-DE" dirty="0"/>
              </a:p>
            </p:txBody>
          </p:sp>
        </mc:Choice>
        <mc:Fallback xmlns="">
          <p:sp>
            <p:nvSpPr>
              <p:cNvPr id="18" name="Textfeld 17"/>
              <p:cNvSpPr txBox="1">
                <a:spLocks noRot="1" noChangeAspect="1" noMove="1" noResize="1" noEditPoints="1" noAdjustHandles="1" noChangeArrowheads="1" noChangeShapeType="1" noTextEdit="1"/>
              </p:cNvSpPr>
              <p:nvPr/>
            </p:nvSpPr>
            <p:spPr>
              <a:xfrm>
                <a:off x="3355155" y="5663784"/>
                <a:ext cx="2948050" cy="420693"/>
              </a:xfrm>
              <a:prstGeom prst="rect">
                <a:avLst/>
              </a:prstGeom>
              <a:blipFill>
                <a:blip r:embed="rId4" cstate="print"/>
                <a:stretch>
                  <a:fillRect t="-100000" b="-156522"/>
                </a:stretch>
              </a:blipFill>
            </p:spPr>
            <p:txBody>
              <a:bodyPr/>
              <a:lstStyle/>
              <a:p>
                <a:r>
                  <a:rPr lang="de-DE">
                    <a:noFill/>
                  </a:rPr>
                  <a:t> </a:t>
                </a:r>
              </a:p>
            </p:txBody>
          </p:sp>
        </mc:Fallback>
      </mc:AlternateContent>
      <p:sp>
        <p:nvSpPr>
          <p:cNvPr id="3" name="Rechteck 2"/>
          <p:cNvSpPr/>
          <p:nvPr/>
        </p:nvSpPr>
        <p:spPr>
          <a:xfrm>
            <a:off x="6407529" y="5679122"/>
            <a:ext cx="1540806" cy="369332"/>
          </a:xfrm>
          <a:prstGeom prst="rect">
            <a:avLst/>
          </a:prstGeom>
        </p:spPr>
        <p:txBody>
          <a:bodyPr wrap="none">
            <a:spAutoFit/>
          </a:bodyPr>
          <a:lstStyle/>
          <a:p>
            <a:pPr>
              <a:spcAft>
                <a:spcPts val="600"/>
              </a:spcAft>
            </a:pPr>
            <a:r>
              <a:rPr lang="de-DE" dirty="0">
                <a:solidFill>
                  <a:srgbClr val="FF8000"/>
                </a:solidFill>
                <a:sym typeface="Symbol"/>
              </a:rPr>
              <a:t> Standort 5</a:t>
            </a:r>
          </a:p>
        </p:txBody>
      </p:sp>
      <p:sp>
        <p:nvSpPr>
          <p:cNvPr id="5" name="Rechteck 4"/>
          <p:cNvSpPr/>
          <p:nvPr/>
        </p:nvSpPr>
        <p:spPr>
          <a:xfrm>
            <a:off x="3355155" y="6143490"/>
            <a:ext cx="3300904" cy="369332"/>
          </a:xfrm>
          <a:prstGeom prst="rect">
            <a:avLst/>
          </a:prstGeom>
        </p:spPr>
        <p:txBody>
          <a:bodyPr wrap="none">
            <a:spAutoFit/>
          </a:bodyPr>
          <a:lstStyle/>
          <a:p>
            <a:r>
              <a:rPr lang="de-DE" dirty="0">
                <a:solidFill>
                  <a:srgbClr val="060606"/>
                </a:solidFill>
                <a:sym typeface="Symbol"/>
              </a:rPr>
              <a:t>       (Zielfunktionswert: </a:t>
            </a:r>
            <a:r>
              <a:rPr lang="de-DE" i="1" dirty="0">
                <a:solidFill>
                  <a:srgbClr val="060606"/>
                </a:solidFill>
                <a:latin typeface="Times New Roman" pitchFamily="18" charset="0"/>
                <a:cs typeface="Times New Roman" pitchFamily="18" charset="0"/>
                <a:sym typeface="Symbol"/>
              </a:rPr>
              <a:t>F </a:t>
            </a:r>
            <a:r>
              <a:rPr lang="de-DE" dirty="0">
                <a:solidFill>
                  <a:srgbClr val="060606"/>
                </a:solidFill>
                <a:cs typeface="Times New Roman" pitchFamily="18" charset="0"/>
                <a:sym typeface="Symbol"/>
              </a:rPr>
              <a:t>= 39)</a:t>
            </a:r>
            <a:endParaRPr lang="de-DE" dirty="0"/>
          </a:p>
        </p:txBody>
      </p:sp>
      <p:graphicFrame>
        <p:nvGraphicFramePr>
          <p:cNvPr id="28" name="Tabelle 27"/>
          <p:cNvGraphicFramePr>
            <a:graphicFrameLocks noGrp="1"/>
          </p:cNvGraphicFramePr>
          <p:nvPr>
            <p:extLst>
              <p:ext uri="{D42A27DB-BD31-4B8C-83A1-F6EECF244321}">
                <p14:modId xmlns:p14="http://schemas.microsoft.com/office/powerpoint/2010/main" val="2378678154"/>
              </p:ext>
            </p:extLst>
          </p:nvPr>
        </p:nvGraphicFramePr>
        <p:xfrm>
          <a:off x="515287" y="2086134"/>
          <a:ext cx="7224924" cy="2783051"/>
        </p:xfrm>
        <a:graphic>
          <a:graphicData uri="http://schemas.openxmlformats.org/drawingml/2006/table">
            <a:tbl>
              <a:tblPr firstRow="1" bandRow="1">
                <a:tableStyleId>{5C22544A-7EE6-4342-B048-85BDC9FD1C3A}</a:tableStyleId>
              </a:tblPr>
              <a:tblGrid>
                <a:gridCol w="860110">
                  <a:extLst>
                    <a:ext uri="{9D8B030D-6E8A-4147-A177-3AD203B41FA5}">
                      <a16:colId xmlns:a16="http://schemas.microsoft.com/office/drawing/2014/main" val="20000"/>
                    </a:ext>
                  </a:extLst>
                </a:gridCol>
                <a:gridCol w="786386">
                  <a:extLst>
                    <a:ext uri="{9D8B030D-6E8A-4147-A177-3AD203B41FA5}">
                      <a16:colId xmlns:a16="http://schemas.microsoft.com/office/drawing/2014/main" val="20001"/>
                    </a:ext>
                  </a:extLst>
                </a:gridCol>
                <a:gridCol w="786386">
                  <a:extLst>
                    <a:ext uri="{9D8B030D-6E8A-4147-A177-3AD203B41FA5}">
                      <a16:colId xmlns:a16="http://schemas.microsoft.com/office/drawing/2014/main" val="20002"/>
                    </a:ext>
                  </a:extLst>
                </a:gridCol>
                <a:gridCol w="786386">
                  <a:extLst>
                    <a:ext uri="{9D8B030D-6E8A-4147-A177-3AD203B41FA5}">
                      <a16:colId xmlns:a16="http://schemas.microsoft.com/office/drawing/2014/main" val="20003"/>
                    </a:ext>
                  </a:extLst>
                </a:gridCol>
                <a:gridCol w="786386">
                  <a:extLst>
                    <a:ext uri="{9D8B030D-6E8A-4147-A177-3AD203B41FA5}">
                      <a16:colId xmlns:a16="http://schemas.microsoft.com/office/drawing/2014/main" val="20004"/>
                    </a:ext>
                  </a:extLst>
                </a:gridCol>
                <a:gridCol w="786386">
                  <a:extLst>
                    <a:ext uri="{9D8B030D-6E8A-4147-A177-3AD203B41FA5}">
                      <a16:colId xmlns:a16="http://schemas.microsoft.com/office/drawing/2014/main" val="20005"/>
                    </a:ext>
                  </a:extLst>
                </a:gridCol>
                <a:gridCol w="786386">
                  <a:extLst>
                    <a:ext uri="{9D8B030D-6E8A-4147-A177-3AD203B41FA5}">
                      <a16:colId xmlns:a16="http://schemas.microsoft.com/office/drawing/2014/main" val="20006"/>
                    </a:ext>
                  </a:extLst>
                </a:gridCol>
                <a:gridCol w="786386">
                  <a:extLst>
                    <a:ext uri="{9D8B030D-6E8A-4147-A177-3AD203B41FA5}">
                      <a16:colId xmlns:a16="http://schemas.microsoft.com/office/drawing/2014/main" val="20007"/>
                    </a:ext>
                  </a:extLst>
                </a:gridCol>
                <a:gridCol w="860112">
                  <a:extLst>
                    <a:ext uri="{9D8B030D-6E8A-4147-A177-3AD203B41FA5}">
                      <a16:colId xmlns:a16="http://schemas.microsoft.com/office/drawing/2014/main" val="20008"/>
                    </a:ext>
                  </a:extLst>
                </a:gridCol>
              </a:tblGrid>
              <a:tr h="477171">
                <a:tc>
                  <a:txBody>
                    <a:bodyPr/>
                    <a:lstStyle/>
                    <a:p>
                      <a:pPr algn="ctr"/>
                      <a:r>
                        <a:rPr lang="de-DE" sz="2400" b="0" i="1" dirty="0">
                          <a:solidFill>
                            <a:srgbClr val="060606"/>
                          </a:solidFill>
                          <a:latin typeface="Times New Roman" pitchFamily="18" charset="0"/>
                          <a:cs typeface="Times New Roman" pitchFamily="18" charset="0"/>
                        </a:rPr>
                        <a:t>i</a:t>
                      </a:r>
                      <a:r>
                        <a:rPr lang="de-DE" sz="2400" b="0" dirty="0">
                          <a:solidFill>
                            <a:srgbClr val="060606"/>
                          </a:solidFill>
                        </a:rPr>
                        <a:t> / </a:t>
                      </a:r>
                      <a:r>
                        <a:rPr lang="de-DE" sz="2400" b="0" i="1" dirty="0">
                          <a:solidFill>
                            <a:srgbClr val="060606"/>
                          </a:solidFill>
                          <a:latin typeface="Times New Roman" pitchFamily="18" charset="0"/>
                          <a:cs typeface="Times New Roman" pitchFamily="18"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2400" b="0" i="1" dirty="0" err="1">
                          <a:solidFill>
                            <a:srgbClr val="060606"/>
                          </a:solidFill>
                          <a:latin typeface="Times New Roman" pitchFamily="18" charset="0"/>
                          <a:cs typeface="Times New Roman" pitchFamily="18" charset="0"/>
                        </a:rPr>
                        <a:t>f</a:t>
                      </a:r>
                      <a:r>
                        <a:rPr lang="de-DE" sz="2400" b="0" i="1" baseline="-25000" dirty="0" err="1">
                          <a:solidFill>
                            <a:srgbClr val="060606"/>
                          </a:solidFill>
                          <a:latin typeface="Times New Roman" pitchFamily="18" charset="0"/>
                          <a:cs typeface="Times New Roman" pitchFamily="18" charset="0"/>
                        </a:rPr>
                        <a:t>i</a:t>
                      </a:r>
                      <a:endParaRPr lang="de-DE" sz="2400" b="0" i="1" baseline="-25000" dirty="0">
                        <a:solidFill>
                          <a:srgbClr val="060606"/>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49817">
                <a:tc>
                  <a:txBody>
                    <a:bodyPr/>
                    <a:lstStyle/>
                    <a:p>
                      <a:pPr algn="ctr"/>
                      <a:r>
                        <a:rPr lang="de-DE" sz="1600" b="0" dirty="0">
                          <a:solidFill>
                            <a:srgbClr val="060606"/>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6612">
                <a:tc>
                  <a:txBody>
                    <a:bodyPr/>
                    <a:lstStyle/>
                    <a:p>
                      <a:pPr algn="ctr"/>
                      <a:r>
                        <a:rPr lang="de-DE" sz="1600" b="0" dirty="0">
                          <a:solidFill>
                            <a:srgbClr val="060606"/>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49817">
                <a:tc>
                  <a:txBody>
                    <a:bodyPr/>
                    <a:lstStyle/>
                    <a:p>
                      <a:pPr algn="ctr"/>
                      <a:r>
                        <a:rPr lang="de-DE" sz="1600" b="0" dirty="0">
                          <a:solidFill>
                            <a:srgbClr val="060606"/>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49817">
                <a:tc>
                  <a:txBody>
                    <a:bodyPr/>
                    <a:lstStyle/>
                    <a:p>
                      <a:pPr algn="ctr"/>
                      <a:r>
                        <a:rPr lang="de-DE" sz="1600" b="0" dirty="0">
                          <a:solidFill>
                            <a:srgbClr val="060606"/>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49817">
                <a:tc>
                  <a:txBody>
                    <a:bodyPr/>
                    <a:lstStyle/>
                    <a:p>
                      <a:pPr algn="ctr"/>
                      <a:r>
                        <a:rPr lang="de-DE" sz="16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chemeClr val="tx1"/>
                          </a:solidFill>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chemeClr val="tx1"/>
                          </a:solidFill>
                        </a:rPr>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chemeClr val="tx1"/>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chemeClr val="tx1"/>
                          </a:solidFill>
                        </a:rPr>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chemeClr val="tx1"/>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chemeClr val="tx1"/>
                          </a:solidFill>
                        </a:rPr>
                        <a:t>6</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34" name="Ellipse 33"/>
          <p:cNvSpPr/>
          <p:nvPr/>
        </p:nvSpPr>
        <p:spPr>
          <a:xfrm>
            <a:off x="9753797" y="4468654"/>
            <a:ext cx="418508" cy="387675"/>
          </a:xfrm>
          <a:prstGeom prst="ellipse">
            <a:avLst/>
          </a:prstGeom>
          <a:noFill/>
          <a:ln w="19050">
            <a:solidFill>
              <a:srgbClr val="FF8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grpSp>
        <p:nvGrpSpPr>
          <p:cNvPr id="13" name="Group 12">
            <a:extLst>
              <a:ext uri="{FF2B5EF4-FFF2-40B4-BE49-F238E27FC236}">
                <a16:creationId xmlns:a16="http://schemas.microsoft.com/office/drawing/2014/main" id="{B52226A4-8D3B-4C75-A27C-0D9D9E9C715E}"/>
              </a:ext>
            </a:extLst>
          </p:cNvPr>
          <p:cNvGrpSpPr/>
          <p:nvPr/>
        </p:nvGrpSpPr>
        <p:grpSpPr>
          <a:xfrm>
            <a:off x="11487908" y="921048"/>
            <a:ext cx="377609" cy="419565"/>
            <a:chOff x="149934" y="1180169"/>
            <a:chExt cx="4860622" cy="5400689"/>
          </a:xfrm>
          <a:solidFill>
            <a:schemeClr val="accent2">
              <a:lumMod val="40000"/>
              <a:lumOff val="60000"/>
            </a:schemeClr>
          </a:solidFill>
        </p:grpSpPr>
        <p:sp>
          <p:nvSpPr>
            <p:cNvPr id="14" name="AutoShape 9">
              <a:extLst>
                <a:ext uri="{FF2B5EF4-FFF2-40B4-BE49-F238E27FC236}">
                  <a16:creationId xmlns:a16="http://schemas.microsoft.com/office/drawing/2014/main" id="{C96E4927-E8B0-4AB5-9183-D75A2BB20C63}"/>
                </a:ext>
              </a:extLst>
            </p:cNvPr>
            <p:cNvSpPr>
              <a:spLocks noChangeArrowheads="1"/>
            </p:cNvSpPr>
            <p:nvPr/>
          </p:nvSpPr>
          <p:spPr bwMode="auto">
            <a:xfrm rot="5400000">
              <a:off x="2130188" y="370049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16" name="AutoShape 9">
              <a:extLst>
                <a:ext uri="{FF2B5EF4-FFF2-40B4-BE49-F238E27FC236}">
                  <a16:creationId xmlns:a16="http://schemas.microsoft.com/office/drawing/2014/main" id="{30902646-B668-4645-90AF-D7BEC3243577}"/>
                </a:ext>
              </a:extLst>
            </p:cNvPr>
            <p:cNvSpPr>
              <a:spLocks noChangeArrowheads="1"/>
            </p:cNvSpPr>
            <p:nvPr/>
          </p:nvSpPr>
          <p:spPr bwMode="auto">
            <a:xfrm rot="5400000">
              <a:off x="2130188" y="2800375"/>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17" name="AutoShape 9">
              <a:extLst>
                <a:ext uri="{FF2B5EF4-FFF2-40B4-BE49-F238E27FC236}">
                  <a16:creationId xmlns:a16="http://schemas.microsoft.com/office/drawing/2014/main" id="{C087D963-FE23-4887-932E-22E18D5E52B3}"/>
                </a:ext>
              </a:extLst>
            </p:cNvPr>
            <p:cNvSpPr>
              <a:spLocks noChangeArrowheads="1"/>
            </p:cNvSpPr>
            <p:nvPr/>
          </p:nvSpPr>
          <p:spPr bwMode="auto">
            <a:xfrm rot="5400000">
              <a:off x="2130188" y="190026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algn="ctr"/>
              <a:endParaRPr lang="de-DE" sz="700" dirty="0">
                <a:solidFill>
                  <a:schemeClr val="bg1"/>
                </a:solidFill>
              </a:endParaRPr>
            </a:p>
          </p:txBody>
        </p:sp>
        <p:sp>
          <p:nvSpPr>
            <p:cNvPr id="19" name="AutoShape 9">
              <a:extLst>
                <a:ext uri="{FF2B5EF4-FFF2-40B4-BE49-F238E27FC236}">
                  <a16:creationId xmlns:a16="http://schemas.microsoft.com/office/drawing/2014/main" id="{59C66AC4-734E-45F6-B295-BDCB90548BCB}"/>
                </a:ext>
              </a:extLst>
            </p:cNvPr>
            <p:cNvSpPr>
              <a:spLocks noChangeArrowheads="1"/>
            </p:cNvSpPr>
            <p:nvPr/>
          </p:nvSpPr>
          <p:spPr bwMode="auto">
            <a:xfrm rot="5400000">
              <a:off x="2130188" y="1000145"/>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0" name="AutoShape 9">
              <a:extLst>
                <a:ext uri="{FF2B5EF4-FFF2-40B4-BE49-F238E27FC236}">
                  <a16:creationId xmlns:a16="http://schemas.microsoft.com/office/drawing/2014/main" id="{C09AA15A-3354-4DAD-9B65-4F0DA3879951}"/>
                </a:ext>
              </a:extLst>
            </p:cNvPr>
            <p:cNvSpPr>
              <a:spLocks noChangeArrowheads="1"/>
            </p:cNvSpPr>
            <p:nvPr/>
          </p:nvSpPr>
          <p:spPr bwMode="auto">
            <a:xfrm rot="5400000">
              <a:off x="2130189" y="10003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1" name="AutoShape 9">
              <a:extLst>
                <a:ext uri="{FF2B5EF4-FFF2-40B4-BE49-F238E27FC236}">
                  <a16:creationId xmlns:a16="http://schemas.microsoft.com/office/drawing/2014/main" id="{3F72AD02-2669-45E7-B90B-8D611C4A8CDA}"/>
                </a:ext>
              </a:extLst>
            </p:cNvPr>
            <p:cNvSpPr>
              <a:spLocks noChangeArrowheads="1"/>
            </p:cNvSpPr>
            <p:nvPr/>
          </p:nvSpPr>
          <p:spPr bwMode="auto">
            <a:xfrm rot="5400000">
              <a:off x="2130189" y="-800085"/>
              <a:ext cx="900114" cy="4860621"/>
            </a:xfrm>
            <a:prstGeom prst="chevron">
              <a:avLst>
                <a:gd name="adj" fmla="val 21491"/>
              </a:avLst>
            </a:prstGeom>
            <a:solidFill>
              <a:schemeClr val="accent1"/>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grpSp>
      <p:grpSp>
        <p:nvGrpSpPr>
          <p:cNvPr id="27" name="Group 26">
            <a:extLst>
              <a:ext uri="{FF2B5EF4-FFF2-40B4-BE49-F238E27FC236}">
                <a16:creationId xmlns:a16="http://schemas.microsoft.com/office/drawing/2014/main" id="{4E2768AD-5123-402F-B657-1FFB9723C38F}"/>
              </a:ext>
            </a:extLst>
          </p:cNvPr>
          <p:cNvGrpSpPr/>
          <p:nvPr/>
        </p:nvGrpSpPr>
        <p:grpSpPr>
          <a:xfrm>
            <a:off x="11487908" y="5727170"/>
            <a:ext cx="377609" cy="419565"/>
            <a:chOff x="149934" y="1180169"/>
            <a:chExt cx="4860622" cy="5400689"/>
          </a:xfrm>
          <a:solidFill>
            <a:schemeClr val="accent2">
              <a:lumMod val="40000"/>
              <a:lumOff val="60000"/>
            </a:schemeClr>
          </a:solidFill>
        </p:grpSpPr>
        <p:sp>
          <p:nvSpPr>
            <p:cNvPr id="30" name="AutoShape 9">
              <a:extLst>
                <a:ext uri="{FF2B5EF4-FFF2-40B4-BE49-F238E27FC236}">
                  <a16:creationId xmlns:a16="http://schemas.microsoft.com/office/drawing/2014/main" id="{B7783F1F-EAEE-4F67-BECE-35A6EB464103}"/>
                </a:ext>
              </a:extLst>
            </p:cNvPr>
            <p:cNvSpPr>
              <a:spLocks noChangeArrowheads="1"/>
            </p:cNvSpPr>
            <p:nvPr/>
          </p:nvSpPr>
          <p:spPr bwMode="auto">
            <a:xfrm rot="5400000">
              <a:off x="2130188" y="370049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1" name="AutoShape 9">
              <a:extLst>
                <a:ext uri="{FF2B5EF4-FFF2-40B4-BE49-F238E27FC236}">
                  <a16:creationId xmlns:a16="http://schemas.microsoft.com/office/drawing/2014/main" id="{B5E69B56-3EEF-4FAA-B29A-F65F6EA34A7F}"/>
                </a:ext>
              </a:extLst>
            </p:cNvPr>
            <p:cNvSpPr>
              <a:spLocks noChangeArrowheads="1"/>
            </p:cNvSpPr>
            <p:nvPr/>
          </p:nvSpPr>
          <p:spPr bwMode="auto">
            <a:xfrm rot="5400000">
              <a:off x="2130188" y="2800375"/>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2" name="AutoShape 9">
              <a:extLst>
                <a:ext uri="{FF2B5EF4-FFF2-40B4-BE49-F238E27FC236}">
                  <a16:creationId xmlns:a16="http://schemas.microsoft.com/office/drawing/2014/main" id="{303A00A6-EB35-4B81-8FFA-AE8438BB3A4C}"/>
                </a:ext>
              </a:extLst>
            </p:cNvPr>
            <p:cNvSpPr>
              <a:spLocks noChangeArrowheads="1"/>
            </p:cNvSpPr>
            <p:nvPr/>
          </p:nvSpPr>
          <p:spPr bwMode="auto">
            <a:xfrm rot="5400000">
              <a:off x="2130188" y="190026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algn="ctr"/>
              <a:endParaRPr lang="de-DE" sz="700" dirty="0">
                <a:solidFill>
                  <a:schemeClr val="bg1"/>
                </a:solidFill>
              </a:endParaRPr>
            </a:p>
          </p:txBody>
        </p:sp>
        <p:sp>
          <p:nvSpPr>
            <p:cNvPr id="35" name="AutoShape 9">
              <a:extLst>
                <a:ext uri="{FF2B5EF4-FFF2-40B4-BE49-F238E27FC236}">
                  <a16:creationId xmlns:a16="http://schemas.microsoft.com/office/drawing/2014/main" id="{3EFB047D-A702-483D-83B2-246A8F1F7136}"/>
                </a:ext>
              </a:extLst>
            </p:cNvPr>
            <p:cNvSpPr>
              <a:spLocks noChangeArrowheads="1"/>
            </p:cNvSpPr>
            <p:nvPr/>
          </p:nvSpPr>
          <p:spPr bwMode="auto">
            <a:xfrm rot="5400000">
              <a:off x="2130188" y="1000145"/>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6" name="AutoShape 9">
              <a:extLst>
                <a:ext uri="{FF2B5EF4-FFF2-40B4-BE49-F238E27FC236}">
                  <a16:creationId xmlns:a16="http://schemas.microsoft.com/office/drawing/2014/main" id="{C6CC7E1A-89C5-4DC1-99CC-2FA35D7DD360}"/>
                </a:ext>
              </a:extLst>
            </p:cNvPr>
            <p:cNvSpPr>
              <a:spLocks noChangeArrowheads="1"/>
            </p:cNvSpPr>
            <p:nvPr/>
          </p:nvSpPr>
          <p:spPr bwMode="auto">
            <a:xfrm rot="5400000">
              <a:off x="2130189" y="100030"/>
              <a:ext cx="900114" cy="4860621"/>
            </a:xfrm>
            <a:prstGeom prst="chevron">
              <a:avLst>
                <a:gd name="adj" fmla="val 21491"/>
              </a:avLst>
            </a:prstGeom>
            <a:solidFill>
              <a:schemeClr val="accent1"/>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7" name="AutoShape 9">
              <a:extLst>
                <a:ext uri="{FF2B5EF4-FFF2-40B4-BE49-F238E27FC236}">
                  <a16:creationId xmlns:a16="http://schemas.microsoft.com/office/drawing/2014/main" id="{8BD255C9-19BF-4523-A1B1-8C66010AE279}"/>
                </a:ext>
              </a:extLst>
            </p:cNvPr>
            <p:cNvSpPr>
              <a:spLocks noChangeArrowheads="1"/>
            </p:cNvSpPr>
            <p:nvPr/>
          </p:nvSpPr>
          <p:spPr bwMode="auto">
            <a:xfrm rot="5400000">
              <a:off x="2130189" y="-80008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grpSp>
    </p:spTree>
    <p:extLst>
      <p:ext uri="{BB962C8B-B14F-4D97-AF65-F5344CB8AC3E}">
        <p14:creationId xmlns:p14="http://schemas.microsoft.com/office/powerpoint/2010/main" val="164242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animBg="1"/>
      <p:bldP spid="3" grpId="0"/>
      <p:bldP spid="5" grpId="0"/>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Inhaltsplatzhalter 1"/>
              <p:cNvSpPr txBox="1">
                <a:spLocks/>
              </p:cNvSpPr>
              <p:nvPr/>
            </p:nvSpPr>
            <p:spPr>
              <a:xfrm>
                <a:off x="334800" y="908678"/>
                <a:ext cx="10262557" cy="558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de-DE" sz="1800" b="1" dirty="0">
                    <a:solidFill>
                      <a:srgbClr val="00549F"/>
                    </a:solidFill>
                  </a:rPr>
                  <a:t>Beispiel: YOUR-MÜSLI – ADD Algorithmus</a:t>
                </a:r>
              </a:p>
              <a:p>
                <a:pPr marL="266400" indent="-266400">
                  <a:buFont typeface="+mj-lt"/>
                  <a:buAutoNum type="arabicPeriod" startAt="3"/>
                </a:pPr>
                <a:r>
                  <a:rPr lang="de-DE" sz="1800" dirty="0">
                    <a:solidFill>
                      <a:srgbClr val="060606"/>
                    </a:solidFill>
                  </a:rPr>
                  <a:t>Schritt: Berechnung der möglichen Transportkostenersparnisse </a:t>
                </a:r>
                <a:r>
                  <a:rPr lang="el-GR" sz="1800" i="1" dirty="0">
                    <a:solidFill>
                      <a:srgbClr val="060606"/>
                    </a:solidFill>
                    <a:latin typeface="Times New Roman" pitchFamily="18" charset="0"/>
                    <a:cs typeface="Times New Roman" pitchFamily="18" charset="0"/>
                  </a:rPr>
                  <a:t>ω</a:t>
                </a:r>
                <a:r>
                  <a:rPr lang="de-DE" sz="1800" i="1" baseline="-25000" dirty="0" err="1">
                    <a:solidFill>
                      <a:srgbClr val="060606"/>
                    </a:solidFill>
                    <a:latin typeface="Times New Roman" pitchFamily="18" charset="0"/>
                    <a:cs typeface="Times New Roman" pitchFamily="18" charset="0"/>
                  </a:rPr>
                  <a:t>ij</a:t>
                </a:r>
                <a:r>
                  <a:rPr lang="de-DE" sz="1800" i="1" baseline="-25000" dirty="0">
                    <a:solidFill>
                      <a:srgbClr val="060606"/>
                    </a:solidFill>
                    <a:latin typeface="Times New Roman" pitchFamily="18" charset="0"/>
                    <a:cs typeface="Times New Roman" pitchFamily="18" charset="0"/>
                  </a:rPr>
                  <a:t> </a:t>
                </a:r>
                <a:r>
                  <a:rPr lang="de-DE" sz="1800" dirty="0">
                    <a:solidFill>
                      <a:srgbClr val="060606"/>
                    </a:solidFill>
                  </a:rPr>
                  <a:t>für jeden nicht eröffneten Standort</a:t>
                </a:r>
                <a14:m>
                  <m:oMath xmlns:m="http://schemas.openxmlformats.org/officeDocument/2006/math">
                    <m:r>
                      <a:rPr lang="de-DE" sz="1800">
                        <a:solidFill>
                          <a:srgbClr val="060606"/>
                        </a:solidFill>
                        <a:latin typeface="Cambria Math" panose="02040503050406030204" pitchFamily="18" charset="0"/>
                      </a:rPr>
                      <m:t> </m:t>
                    </m:r>
                    <m:r>
                      <a:rPr lang="de-DE" sz="1800" i="1">
                        <a:solidFill>
                          <a:srgbClr val="060606"/>
                        </a:solidFill>
                        <a:latin typeface="Cambria Math" panose="02040503050406030204" pitchFamily="18" charset="0"/>
                      </a:rPr>
                      <m:t>𝑖</m:t>
                    </m:r>
                  </m:oMath>
                </a14:m>
                <a:r>
                  <a:rPr lang="de-DE" sz="1800" dirty="0">
                    <a:solidFill>
                      <a:srgbClr val="060606"/>
                    </a:solidFill>
                  </a:rPr>
                  <a:t> im Vergleich zu allen eröffneten Standorten </a:t>
                </a:r>
                <a14:m>
                  <m:oMath xmlns:m="http://schemas.openxmlformats.org/officeDocument/2006/math">
                    <m:r>
                      <a:rPr lang="de-DE" sz="1800" i="1">
                        <a:latin typeface="Cambria Math" panose="02040503050406030204" pitchFamily="18" charset="0"/>
                      </a:rPr>
                      <m:t>𝐾</m:t>
                    </m:r>
                  </m:oMath>
                </a14:m>
                <a:r>
                  <a:rPr lang="de-DE" sz="1800" dirty="0">
                    <a:solidFill>
                      <a:srgbClr val="00B050"/>
                    </a:solidFill>
                  </a:rPr>
                  <a:t> </a:t>
                </a:r>
                <a:r>
                  <a:rPr lang="de-DE" sz="1800" dirty="0"/>
                  <a:t>(hier </a:t>
                </a:r>
                <a14:m>
                  <m:oMath xmlns:m="http://schemas.openxmlformats.org/officeDocument/2006/math">
                    <m:r>
                      <a:rPr lang="de-DE" sz="1800" i="1">
                        <a:latin typeface="Cambria Math" panose="02040503050406030204" pitchFamily="18" charset="0"/>
                      </a:rPr>
                      <m:t>𝐾</m:t>
                    </m:r>
                    <m:r>
                      <a:rPr lang="de-DE" sz="1800" i="1">
                        <a:latin typeface="Cambria Math" panose="02040503050406030204" pitchFamily="18" charset="0"/>
                      </a:rPr>
                      <m:t>={5})</m:t>
                    </m:r>
                  </m:oMath>
                </a14:m>
                <a:endParaRPr lang="de-DE" sz="1800" dirty="0"/>
              </a:p>
              <a:p>
                <a:pPr marL="0" indent="0">
                  <a:buNone/>
                </a:pPr>
                <a:r>
                  <a:rPr lang="de-DE" sz="1800" dirty="0"/>
                  <a:t> </a:t>
                </a:r>
                <a:r>
                  <a:rPr lang="de-DE" sz="1800" dirty="0">
                    <a:solidFill>
                      <a:srgbClr val="00B050"/>
                    </a:solidFill>
                  </a:rPr>
                  <a:t>		</a:t>
                </a:r>
                <a14:m>
                  <m:oMath xmlns:m="http://schemas.openxmlformats.org/officeDocument/2006/math">
                    <m:sSub>
                      <m:sSubPr>
                        <m:ctrlPr>
                          <a:rPr lang="de-DE" sz="1800" i="1">
                            <a:latin typeface="Cambria Math" panose="02040503050406030204" pitchFamily="18" charset="0"/>
                            <a:ea typeface="Cambria Math"/>
                          </a:rPr>
                        </m:ctrlPr>
                      </m:sSubPr>
                      <m:e>
                        <m:r>
                          <a:rPr lang="de-DE" sz="1800" i="1">
                            <a:latin typeface="Cambria Math"/>
                            <a:ea typeface="Cambria Math"/>
                          </a:rPr>
                          <m:t>𝜔</m:t>
                        </m:r>
                      </m:e>
                      <m:sub>
                        <m:r>
                          <a:rPr lang="de-DE" sz="1800" i="1">
                            <a:latin typeface="Cambria Math"/>
                            <a:ea typeface="Cambria Math"/>
                          </a:rPr>
                          <m:t>𝑖</m:t>
                        </m:r>
                      </m:sub>
                    </m:sSub>
                    <m:r>
                      <a:rPr lang="de-DE" sz="1800" i="1">
                        <a:latin typeface="Cambria Math"/>
                        <a:ea typeface="Cambria Math"/>
                      </a:rPr>
                      <m:t>=</m:t>
                    </m:r>
                    <m:nary>
                      <m:naryPr>
                        <m:chr m:val="∑"/>
                        <m:supHide m:val="on"/>
                        <m:ctrlPr>
                          <a:rPr lang="de-DE" sz="1800" i="1">
                            <a:latin typeface="Cambria Math" panose="02040503050406030204" pitchFamily="18" charset="0"/>
                            <a:ea typeface="Cambria Math"/>
                          </a:rPr>
                        </m:ctrlPr>
                      </m:naryPr>
                      <m:sub>
                        <m:r>
                          <m:rPr>
                            <m:brk m:alnAt="7"/>
                          </m:rPr>
                          <a:rPr lang="de-DE" sz="1800" i="1">
                            <a:latin typeface="Cambria Math"/>
                            <a:ea typeface="Cambria Math"/>
                          </a:rPr>
                          <m:t>𝑗</m:t>
                        </m:r>
                      </m:sub>
                      <m:sup/>
                      <m:e>
                        <m:sSub>
                          <m:sSubPr>
                            <m:ctrlPr>
                              <a:rPr lang="de-DE" sz="1800" i="1">
                                <a:latin typeface="Cambria Math" panose="02040503050406030204" pitchFamily="18" charset="0"/>
                                <a:ea typeface="Cambria Math"/>
                              </a:rPr>
                            </m:ctrlPr>
                          </m:sSubPr>
                          <m:e>
                            <m:r>
                              <a:rPr lang="de-DE" sz="1800" i="1">
                                <a:latin typeface="Cambria Math"/>
                                <a:ea typeface="Cambria Math"/>
                              </a:rPr>
                              <m:t>𝜔</m:t>
                            </m:r>
                          </m:e>
                          <m:sub>
                            <m:r>
                              <a:rPr lang="de-DE" sz="1800" i="1">
                                <a:latin typeface="Cambria Math"/>
                                <a:ea typeface="Cambria Math"/>
                              </a:rPr>
                              <m:t>𝑖𝑗</m:t>
                            </m:r>
                          </m:sub>
                        </m:sSub>
                      </m:e>
                    </m:nary>
                    <m:r>
                      <a:rPr lang="de-DE" sz="1800" i="1">
                        <a:latin typeface="Cambria Math"/>
                        <a:ea typeface="Cambria Math"/>
                      </a:rPr>
                      <m:t>       ∀</m:t>
                    </m:r>
                    <m:r>
                      <a:rPr lang="de-DE" sz="1800" i="1">
                        <a:latin typeface="Cambria Math"/>
                        <a:ea typeface="Cambria Math"/>
                      </a:rPr>
                      <m:t>𝑖</m:t>
                    </m:r>
                    <m:r>
                      <a:rPr lang="de-DE" sz="1800" i="1">
                        <a:latin typeface="Cambria Math"/>
                        <a:ea typeface="Cambria Math"/>
                      </a:rPr>
                      <m:t>    </m:t>
                    </m:r>
                    <m:r>
                      <a:rPr lang="de-DE" sz="1800" i="1">
                        <a:latin typeface="Cambria Math"/>
                        <a:ea typeface="Cambria Math"/>
                      </a:rPr>
                      <m:t>𝑚𝑖𝑡</m:t>
                    </m:r>
                    <m:sSub>
                      <m:sSubPr>
                        <m:ctrlPr>
                          <a:rPr lang="de-DE" sz="1800" i="1">
                            <a:latin typeface="Cambria Math" panose="02040503050406030204" pitchFamily="18" charset="0"/>
                            <a:ea typeface="Cambria Math"/>
                          </a:rPr>
                        </m:ctrlPr>
                      </m:sSubPr>
                      <m:e>
                        <m:r>
                          <a:rPr lang="de-DE" sz="1800" i="1">
                            <a:latin typeface="Cambria Math" panose="02040503050406030204" pitchFamily="18" charset="0"/>
                            <a:ea typeface="Cambria Math"/>
                          </a:rPr>
                          <m:t>   </m:t>
                        </m:r>
                        <m:r>
                          <a:rPr lang="de-DE" sz="1800" i="1">
                            <a:latin typeface="Cambria Math"/>
                            <a:ea typeface="Cambria Math"/>
                          </a:rPr>
                          <m:t>𝜔</m:t>
                        </m:r>
                      </m:e>
                      <m:sub>
                        <m:r>
                          <a:rPr lang="de-DE" sz="1800" i="1">
                            <a:latin typeface="Cambria Math"/>
                            <a:ea typeface="Cambria Math"/>
                          </a:rPr>
                          <m:t>𝑖𝑗</m:t>
                        </m:r>
                      </m:sub>
                    </m:sSub>
                    <m:r>
                      <a:rPr lang="de-DE" sz="1800" i="1">
                        <a:latin typeface="Cambria Math"/>
                        <a:ea typeface="Cambria Math"/>
                      </a:rPr>
                      <m:t>≔</m:t>
                    </m:r>
                    <m:func>
                      <m:funcPr>
                        <m:ctrlPr>
                          <a:rPr lang="de-DE" sz="1800" i="1">
                            <a:latin typeface="Cambria Math" panose="02040503050406030204" pitchFamily="18" charset="0"/>
                            <a:ea typeface="Cambria Math"/>
                          </a:rPr>
                        </m:ctrlPr>
                      </m:funcPr>
                      <m:fName>
                        <m:limLow>
                          <m:limLowPr>
                            <m:ctrlPr>
                              <a:rPr lang="de-DE" sz="1800" i="1">
                                <a:latin typeface="Cambria Math" panose="02040503050406030204" pitchFamily="18" charset="0"/>
                                <a:ea typeface="Cambria Math"/>
                              </a:rPr>
                            </m:ctrlPr>
                          </m:limLowPr>
                          <m:e>
                            <m:r>
                              <m:rPr>
                                <m:sty m:val="p"/>
                              </m:rPr>
                              <a:rPr lang="de-DE" sz="1800">
                                <a:latin typeface="Cambria Math" panose="02040503050406030204" pitchFamily="18" charset="0"/>
                                <a:ea typeface="Cambria Math"/>
                              </a:rPr>
                              <m:t>min</m:t>
                            </m:r>
                          </m:e>
                          <m:lim>
                            <m:r>
                              <a:rPr lang="de-DE" sz="1800" i="1">
                                <a:latin typeface="Cambria Math" panose="02040503050406030204" pitchFamily="18" charset="0"/>
                                <a:ea typeface="Cambria Math"/>
                              </a:rPr>
                              <m:t>𝑘</m:t>
                            </m:r>
                            <m:r>
                              <a:rPr lang="de-DE" sz="1800" i="1">
                                <a:latin typeface="Cambria Math" panose="02040503050406030204" pitchFamily="18" charset="0"/>
                                <a:ea typeface="Cambria Math" panose="02040503050406030204" pitchFamily="18" charset="0"/>
                              </a:rPr>
                              <m:t>∈</m:t>
                            </m:r>
                            <m:r>
                              <a:rPr lang="de-DE" sz="1800" i="1">
                                <a:latin typeface="Cambria Math" panose="02040503050406030204" pitchFamily="18" charset="0"/>
                                <a:ea typeface="Cambria Math" panose="02040503050406030204" pitchFamily="18" charset="0"/>
                              </a:rPr>
                              <m:t>𝐾</m:t>
                            </m:r>
                          </m:lim>
                        </m:limLow>
                      </m:fName>
                      <m:e>
                        <m:d>
                          <m:dPr>
                            <m:begChr m:val="{"/>
                            <m:endChr m:val="}"/>
                            <m:ctrlPr>
                              <a:rPr lang="de-DE" sz="1800" i="1">
                                <a:latin typeface="Cambria Math" panose="02040503050406030204" pitchFamily="18" charset="0"/>
                                <a:ea typeface="Cambria Math"/>
                              </a:rPr>
                            </m:ctrlPr>
                          </m:dPr>
                          <m:e>
                            <m:r>
                              <m:rPr>
                                <m:sty m:val="p"/>
                              </m:rPr>
                              <a:rPr lang="de-DE" sz="1800" b="0" i="0" smtClean="0">
                                <a:latin typeface="Cambria Math" panose="02040503050406030204" pitchFamily="18" charset="0"/>
                                <a:ea typeface="Cambria Math"/>
                              </a:rPr>
                              <m:t>max</m:t>
                            </m:r>
                            <m:d>
                              <m:dPr>
                                <m:begChr m:val="{"/>
                                <m:endChr m:val="}"/>
                                <m:ctrlPr>
                                  <a:rPr lang="de-DE" sz="1800" i="1">
                                    <a:latin typeface="Cambria Math" panose="02040503050406030204" pitchFamily="18" charset="0"/>
                                    <a:ea typeface="Cambria Math"/>
                                  </a:rPr>
                                </m:ctrlPr>
                              </m:dPr>
                              <m:e>
                                <m:sSub>
                                  <m:sSubPr>
                                    <m:ctrlPr>
                                      <a:rPr lang="de-DE" sz="1800" i="1">
                                        <a:latin typeface="Cambria Math" panose="02040503050406030204" pitchFamily="18" charset="0"/>
                                        <a:ea typeface="Cambria Math"/>
                                      </a:rPr>
                                    </m:ctrlPr>
                                  </m:sSubPr>
                                  <m:e>
                                    <m:r>
                                      <a:rPr lang="de-DE" sz="1800" i="1">
                                        <a:latin typeface="Cambria Math"/>
                                        <a:ea typeface="Cambria Math"/>
                                      </a:rPr>
                                      <m:t>𝑐</m:t>
                                    </m:r>
                                  </m:e>
                                  <m:sub>
                                    <m:r>
                                      <a:rPr lang="de-DE" sz="1800" i="1">
                                        <a:latin typeface="Cambria Math" panose="02040503050406030204" pitchFamily="18" charset="0"/>
                                        <a:ea typeface="Cambria Math"/>
                                      </a:rPr>
                                      <m:t>𝑘</m:t>
                                    </m:r>
                                    <m:r>
                                      <a:rPr lang="de-DE" sz="1800" i="1">
                                        <a:latin typeface="Cambria Math"/>
                                        <a:ea typeface="Cambria Math"/>
                                      </a:rPr>
                                      <m:t>𝑗</m:t>
                                    </m:r>
                                  </m:sub>
                                </m:sSub>
                                <m:r>
                                  <a:rPr lang="de-DE" sz="1800" i="1">
                                    <a:latin typeface="Cambria Math"/>
                                    <a:ea typeface="Cambria Math"/>
                                  </a:rPr>
                                  <m:t>−</m:t>
                                </m:r>
                                <m:sSub>
                                  <m:sSubPr>
                                    <m:ctrlPr>
                                      <a:rPr lang="de-DE" sz="1800" i="1">
                                        <a:latin typeface="Cambria Math" panose="02040503050406030204" pitchFamily="18" charset="0"/>
                                        <a:ea typeface="Cambria Math"/>
                                      </a:rPr>
                                    </m:ctrlPr>
                                  </m:sSubPr>
                                  <m:e>
                                    <m:r>
                                      <a:rPr lang="de-DE" sz="1800" i="1">
                                        <a:latin typeface="Cambria Math"/>
                                        <a:ea typeface="Cambria Math"/>
                                      </a:rPr>
                                      <m:t>𝑐</m:t>
                                    </m:r>
                                  </m:e>
                                  <m:sub>
                                    <m:r>
                                      <a:rPr lang="de-DE" sz="1800" i="1">
                                        <a:latin typeface="Cambria Math"/>
                                        <a:ea typeface="Cambria Math"/>
                                      </a:rPr>
                                      <m:t>𝑖𝑗</m:t>
                                    </m:r>
                                  </m:sub>
                                </m:sSub>
                                <m:r>
                                  <a:rPr lang="de-DE" sz="1800" i="1">
                                    <a:latin typeface="Cambria Math"/>
                                    <a:ea typeface="Cambria Math"/>
                                  </a:rPr>
                                  <m:t>, 0</m:t>
                                </m:r>
                              </m:e>
                            </m:d>
                          </m:e>
                        </m:d>
                      </m:e>
                    </m:func>
                  </m:oMath>
                </a14:m>
                <a:endParaRPr lang="de-DE" sz="1800" dirty="0"/>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0" indent="0">
                  <a:spcAft>
                    <a:spcPts val="600"/>
                  </a:spcAft>
                  <a:buNone/>
                </a:pPr>
                <a:endParaRPr lang="de-DE" sz="1800" dirty="0"/>
              </a:p>
              <a:p>
                <a:pPr marL="0" indent="0">
                  <a:spcAft>
                    <a:spcPts val="600"/>
                  </a:spcAft>
                  <a:buNone/>
                </a:pPr>
                <a:endParaRPr lang="de-DE" sz="1800" dirty="0">
                  <a:solidFill>
                    <a:srgbClr val="060606"/>
                  </a:solidFill>
                </a:endParaRPr>
              </a:p>
              <a:p>
                <a:pPr marL="0" indent="0">
                  <a:spcAft>
                    <a:spcPts val="600"/>
                  </a:spcAft>
                  <a:buNone/>
                </a:pPr>
                <a:endParaRPr lang="de-DE" dirty="0">
                  <a:solidFill>
                    <a:srgbClr val="060606"/>
                  </a:solidFill>
                </a:endParaRPr>
              </a:p>
            </p:txBody>
          </p:sp>
        </mc:Choice>
        <mc:Fallback xmlns="">
          <p:sp>
            <p:nvSpPr>
              <p:cNvPr id="15" name="Inhaltsplatzhalter 1"/>
              <p:cNvSpPr txBox="1">
                <a:spLocks noRot="1" noChangeAspect="1" noMove="1" noResize="1" noEditPoints="1" noAdjustHandles="1" noChangeArrowheads="1" noChangeShapeType="1" noTextEdit="1"/>
              </p:cNvSpPr>
              <p:nvPr/>
            </p:nvSpPr>
            <p:spPr>
              <a:xfrm>
                <a:off x="334800" y="908678"/>
                <a:ext cx="10262557" cy="5580713"/>
              </a:xfrm>
              <a:prstGeom prst="rect">
                <a:avLst/>
              </a:prstGeom>
              <a:blipFill>
                <a:blip r:embed="rId2"/>
                <a:stretch>
                  <a:fillRect l="-535" t="-5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9" name="Tabelle 28"/>
              <p:cNvGraphicFramePr>
                <a:graphicFrameLocks noGrp="1"/>
              </p:cNvGraphicFramePr>
              <p:nvPr>
                <p:extLst>
                  <p:ext uri="{D42A27DB-BD31-4B8C-83A1-F6EECF244321}">
                    <p14:modId xmlns:p14="http://schemas.microsoft.com/office/powerpoint/2010/main" val="1498792087"/>
                  </p:ext>
                </p:extLst>
              </p:nvPr>
            </p:nvGraphicFramePr>
            <p:xfrm>
              <a:off x="8169130" y="2854453"/>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l-GR" sz="3200" b="0" i="1" dirty="0" smtClean="0">
                                    <a:solidFill>
                                      <a:srgbClr val="060606"/>
                                    </a:solidFill>
                                    <a:latin typeface="Times New Roman" pitchFamily="18" charset="0"/>
                                    <a:cs typeface="Times New Roman" pitchFamily="18" charset="0"/>
                                  </a:rPr>
                                  <m:t>ω</m:t>
                                </m:r>
                                <m:r>
                                  <m:rPr>
                                    <m:nor/>
                                  </m:rPr>
                                  <a:rPr lang="de-DE" sz="3200" b="0" i="1" baseline="-25000" dirty="0" smtClean="0">
                                    <a:solidFill>
                                      <a:srgbClr val="060606"/>
                                    </a:solidFill>
                                    <a:latin typeface="Times New Roman" pitchFamily="18" charset="0"/>
                                    <a:cs typeface="Times New Roman" pitchFamily="18" charset="0"/>
                                  </a:rPr>
                                  <m:t>i</m:t>
                                </m:r>
                              </m:oMath>
                            </m:oMathPara>
                          </a14:m>
                          <a:endParaRPr lang="de-DE" sz="2000" b="0" dirty="0">
                            <a:solidFill>
                              <a:srgbClr val="060606"/>
                            </a:solidFill>
                          </a:endParaRPr>
                        </a:p>
                        <a:p>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Choice>
        <mc:Fallback xmlns="">
          <p:graphicFrame>
            <p:nvGraphicFramePr>
              <p:cNvPr id="29" name="Tabelle 28"/>
              <p:cNvGraphicFramePr>
                <a:graphicFrameLocks noGrp="1"/>
              </p:cNvGraphicFramePr>
              <p:nvPr>
                <p:extLst>
                  <p:ext uri="{D42A27DB-BD31-4B8C-83A1-F6EECF244321}">
                    <p14:modId xmlns:p14="http://schemas.microsoft.com/office/powerpoint/2010/main" val="1498792087"/>
                  </p:ext>
                </p:extLst>
              </p:nvPr>
            </p:nvGraphicFramePr>
            <p:xfrm>
              <a:off x="8169130" y="2854453"/>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46" t="-649" r="-692" b="-288961"/>
                          </a:stretch>
                        </a:blip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Fallback>
      </mc:AlternateContent>
      <p:sp>
        <p:nvSpPr>
          <p:cNvPr id="14" name="Textplatzhalter 3"/>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aphicFrame>
        <p:nvGraphicFramePr>
          <p:cNvPr id="28" name="Tabelle 27"/>
          <p:cNvGraphicFramePr>
            <a:graphicFrameLocks noGrp="1"/>
          </p:cNvGraphicFramePr>
          <p:nvPr>
            <p:extLst>
              <p:ext uri="{D42A27DB-BD31-4B8C-83A1-F6EECF244321}">
                <p14:modId xmlns:p14="http://schemas.microsoft.com/office/powerpoint/2010/main" val="1688357662"/>
              </p:ext>
            </p:extLst>
          </p:nvPr>
        </p:nvGraphicFramePr>
        <p:xfrm>
          <a:off x="515288" y="3243947"/>
          <a:ext cx="7472574" cy="3245444"/>
        </p:xfrm>
        <a:graphic>
          <a:graphicData uri="http://schemas.openxmlformats.org/drawingml/2006/table">
            <a:tbl>
              <a:tblPr firstRow="1" bandRow="1">
                <a:tableStyleId>{5C22544A-7EE6-4342-B048-85BDC9FD1C3A}</a:tableStyleId>
              </a:tblPr>
              <a:tblGrid>
                <a:gridCol w="830286">
                  <a:extLst>
                    <a:ext uri="{9D8B030D-6E8A-4147-A177-3AD203B41FA5}">
                      <a16:colId xmlns:a16="http://schemas.microsoft.com/office/drawing/2014/main" val="20000"/>
                    </a:ext>
                  </a:extLst>
                </a:gridCol>
                <a:gridCol w="830286">
                  <a:extLst>
                    <a:ext uri="{9D8B030D-6E8A-4147-A177-3AD203B41FA5}">
                      <a16:colId xmlns:a16="http://schemas.microsoft.com/office/drawing/2014/main" val="20001"/>
                    </a:ext>
                  </a:extLst>
                </a:gridCol>
                <a:gridCol w="830286">
                  <a:extLst>
                    <a:ext uri="{9D8B030D-6E8A-4147-A177-3AD203B41FA5}">
                      <a16:colId xmlns:a16="http://schemas.microsoft.com/office/drawing/2014/main" val="20002"/>
                    </a:ext>
                  </a:extLst>
                </a:gridCol>
                <a:gridCol w="830286">
                  <a:extLst>
                    <a:ext uri="{9D8B030D-6E8A-4147-A177-3AD203B41FA5}">
                      <a16:colId xmlns:a16="http://schemas.microsoft.com/office/drawing/2014/main" val="20003"/>
                    </a:ext>
                  </a:extLst>
                </a:gridCol>
                <a:gridCol w="830286">
                  <a:extLst>
                    <a:ext uri="{9D8B030D-6E8A-4147-A177-3AD203B41FA5}">
                      <a16:colId xmlns:a16="http://schemas.microsoft.com/office/drawing/2014/main" val="20004"/>
                    </a:ext>
                  </a:extLst>
                </a:gridCol>
                <a:gridCol w="830286">
                  <a:extLst>
                    <a:ext uri="{9D8B030D-6E8A-4147-A177-3AD203B41FA5}">
                      <a16:colId xmlns:a16="http://schemas.microsoft.com/office/drawing/2014/main" val="20005"/>
                    </a:ext>
                  </a:extLst>
                </a:gridCol>
                <a:gridCol w="830286">
                  <a:extLst>
                    <a:ext uri="{9D8B030D-6E8A-4147-A177-3AD203B41FA5}">
                      <a16:colId xmlns:a16="http://schemas.microsoft.com/office/drawing/2014/main" val="20006"/>
                    </a:ext>
                  </a:extLst>
                </a:gridCol>
                <a:gridCol w="830286">
                  <a:extLst>
                    <a:ext uri="{9D8B030D-6E8A-4147-A177-3AD203B41FA5}">
                      <a16:colId xmlns:a16="http://schemas.microsoft.com/office/drawing/2014/main" val="20007"/>
                    </a:ext>
                  </a:extLst>
                </a:gridCol>
                <a:gridCol w="830286">
                  <a:extLst>
                    <a:ext uri="{9D8B030D-6E8A-4147-A177-3AD203B41FA5}">
                      <a16:colId xmlns:a16="http://schemas.microsoft.com/office/drawing/2014/main" val="20008"/>
                    </a:ext>
                  </a:extLst>
                </a:gridCol>
              </a:tblGrid>
              <a:tr h="541746">
                <a:tc>
                  <a:txBody>
                    <a:bodyPr/>
                    <a:lstStyle/>
                    <a:p>
                      <a:pPr algn="ctr"/>
                      <a:r>
                        <a:rPr lang="de-DE" sz="1800" b="0" i="1" dirty="0">
                          <a:solidFill>
                            <a:srgbClr val="060606"/>
                          </a:solidFill>
                          <a:latin typeface="Times New Roman" pitchFamily="18" charset="0"/>
                          <a:cs typeface="Times New Roman" pitchFamily="18" charset="0"/>
                        </a:rPr>
                        <a:t>i</a:t>
                      </a:r>
                      <a:r>
                        <a:rPr lang="de-DE" sz="1800" b="0" dirty="0">
                          <a:solidFill>
                            <a:srgbClr val="060606"/>
                          </a:solidFill>
                        </a:rPr>
                        <a:t> / </a:t>
                      </a:r>
                      <a:r>
                        <a:rPr lang="de-DE" sz="1800" b="0" i="1" dirty="0">
                          <a:solidFill>
                            <a:srgbClr val="060606"/>
                          </a:solidFill>
                          <a:latin typeface="Times New Roman" pitchFamily="18" charset="0"/>
                          <a:cs typeface="Times New Roman" pitchFamily="18"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i="1" dirty="0" err="1">
                          <a:solidFill>
                            <a:srgbClr val="060606"/>
                          </a:solidFill>
                          <a:latin typeface="Times New Roman" pitchFamily="18" charset="0"/>
                          <a:cs typeface="Times New Roman" pitchFamily="18" charset="0"/>
                        </a:rPr>
                        <a:t>f</a:t>
                      </a:r>
                      <a:r>
                        <a:rPr lang="de-DE" sz="1800" b="0" i="1" baseline="-25000" dirty="0" err="1">
                          <a:solidFill>
                            <a:srgbClr val="060606"/>
                          </a:solidFill>
                          <a:latin typeface="Times New Roman" pitchFamily="18" charset="0"/>
                          <a:cs typeface="Times New Roman" pitchFamily="18" charset="0"/>
                        </a:rPr>
                        <a:t>i</a:t>
                      </a:r>
                      <a:endParaRPr lang="de-DE" sz="1800" b="0" i="1" baseline="-25000" dirty="0">
                        <a:solidFill>
                          <a:srgbClr val="060606"/>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1746">
                <a:tc>
                  <a:txBody>
                    <a:bodyPr/>
                    <a:lstStyle/>
                    <a:p>
                      <a:pPr algn="ctr"/>
                      <a:r>
                        <a:rPr lang="de-DE" sz="18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6714">
                <a:tc>
                  <a:txBody>
                    <a:bodyPr/>
                    <a:lstStyle/>
                    <a:p>
                      <a:pPr algn="ctr"/>
                      <a:r>
                        <a:rPr lang="de-DE" sz="1800" b="0" dirty="0">
                          <a:solidFill>
                            <a:srgbClr val="060606"/>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1746">
                <a:tc>
                  <a:txBody>
                    <a:bodyPr/>
                    <a:lstStyle/>
                    <a:p>
                      <a:pPr algn="ctr"/>
                      <a:r>
                        <a:rPr lang="de-DE" sz="1800" b="0" dirty="0">
                          <a:solidFill>
                            <a:srgbClr val="06060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1746">
                <a:tc>
                  <a:txBody>
                    <a:bodyPr/>
                    <a:lstStyle/>
                    <a:p>
                      <a:pPr algn="ctr"/>
                      <a:r>
                        <a:rPr lang="de-DE" sz="1800" b="0" dirty="0">
                          <a:solidFill>
                            <a:srgbClr val="06060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6060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1746">
                <a:tc>
                  <a:txBody>
                    <a:bodyPr/>
                    <a:lstStyle/>
                    <a:p>
                      <a:pPr algn="ctr"/>
                      <a:r>
                        <a:rPr lang="de-DE" sz="1800" b="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0B050"/>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0B05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0B05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0B050"/>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0B050"/>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800" b="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3" name="Rechteck 12"/>
          <p:cNvSpPr/>
          <p:nvPr/>
        </p:nvSpPr>
        <p:spPr>
          <a:xfrm>
            <a:off x="499815" y="3771396"/>
            <a:ext cx="9427480" cy="377696"/>
          </a:xfrm>
          <a:prstGeom prst="rect">
            <a:avLst/>
          </a:prstGeom>
          <a:noFill/>
          <a:ln>
            <a:solidFill>
              <a:srgbClr val="005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499814" y="5949322"/>
            <a:ext cx="7488048" cy="310607"/>
          </a:xfrm>
          <a:prstGeom prst="rect">
            <a:avLst/>
          </a:prstGeom>
          <a:noFill/>
          <a:ln>
            <a:solidFill>
              <a:srgbClr val="0054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extfeld 16"/>
          <p:cNvSpPr txBox="1"/>
          <p:nvPr/>
        </p:nvSpPr>
        <p:spPr>
          <a:xfrm>
            <a:off x="10417798" y="2854454"/>
            <a:ext cx="1764487" cy="1202510"/>
          </a:xfrm>
          <a:prstGeom prst="rect">
            <a:avLst/>
          </a:prstGeom>
          <a:noFill/>
          <a:ln>
            <a:noFill/>
          </a:ln>
        </p:spPr>
        <p:txBody>
          <a:bodyPr wrap="square" lIns="36000" tIns="36000" rIns="36000" bIns="36000" rtlCol="0">
            <a:noAutofit/>
          </a:bodyPr>
          <a:lstStyle/>
          <a:p>
            <a:r>
              <a:rPr lang="de-DE" sz="1600" dirty="0">
                <a:solidFill>
                  <a:srgbClr val="00549F"/>
                </a:solidFill>
              </a:rPr>
              <a:t>Ersparnisse:</a:t>
            </a:r>
          </a:p>
          <a:p>
            <a:r>
              <a:rPr lang="de-DE" sz="1600" dirty="0">
                <a:solidFill>
                  <a:srgbClr val="00549F"/>
                </a:solidFill>
              </a:rPr>
              <a:t>  5 (Kunde 1)</a:t>
            </a:r>
          </a:p>
          <a:p>
            <a:r>
              <a:rPr lang="de-DE" sz="1600" dirty="0">
                <a:solidFill>
                  <a:srgbClr val="00549F"/>
                </a:solidFill>
              </a:rPr>
              <a:t>+2 (Kunde 2)</a:t>
            </a:r>
          </a:p>
          <a:p>
            <a:r>
              <a:rPr lang="de-DE" sz="1600" dirty="0">
                <a:solidFill>
                  <a:srgbClr val="00549F"/>
                </a:solidFill>
              </a:rPr>
              <a:t>+1 (Kunde 5)</a:t>
            </a:r>
          </a:p>
          <a:p>
            <a:r>
              <a:rPr lang="de-DE" sz="1600" dirty="0">
                <a:solidFill>
                  <a:srgbClr val="00549F"/>
                </a:solidFill>
              </a:rPr>
              <a:t>+3 (Kunde 7)</a:t>
            </a:r>
          </a:p>
        </p:txBody>
      </p:sp>
      <p:grpSp>
        <p:nvGrpSpPr>
          <p:cNvPr id="10" name="Group 9">
            <a:extLst>
              <a:ext uri="{FF2B5EF4-FFF2-40B4-BE49-F238E27FC236}">
                <a16:creationId xmlns:a16="http://schemas.microsoft.com/office/drawing/2014/main" id="{F8C7C8C7-522A-4FC6-837E-BBD191B2B403}"/>
              </a:ext>
            </a:extLst>
          </p:cNvPr>
          <p:cNvGrpSpPr/>
          <p:nvPr/>
        </p:nvGrpSpPr>
        <p:grpSpPr>
          <a:xfrm>
            <a:off x="11478736" y="921600"/>
            <a:ext cx="378000" cy="421200"/>
            <a:chOff x="149934" y="1180169"/>
            <a:chExt cx="4860622" cy="5400689"/>
          </a:xfrm>
          <a:solidFill>
            <a:schemeClr val="accent2">
              <a:lumMod val="40000"/>
              <a:lumOff val="60000"/>
            </a:schemeClr>
          </a:solidFill>
        </p:grpSpPr>
        <p:sp>
          <p:nvSpPr>
            <p:cNvPr id="11" name="AutoShape 9">
              <a:extLst>
                <a:ext uri="{FF2B5EF4-FFF2-40B4-BE49-F238E27FC236}">
                  <a16:creationId xmlns:a16="http://schemas.microsoft.com/office/drawing/2014/main" id="{E808C553-1D83-4D0D-9B20-83E3F49FD178}"/>
                </a:ext>
              </a:extLst>
            </p:cNvPr>
            <p:cNvSpPr>
              <a:spLocks noChangeArrowheads="1"/>
            </p:cNvSpPr>
            <p:nvPr/>
          </p:nvSpPr>
          <p:spPr bwMode="auto">
            <a:xfrm rot="5400000">
              <a:off x="2130188" y="370049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12" name="AutoShape 9">
              <a:extLst>
                <a:ext uri="{FF2B5EF4-FFF2-40B4-BE49-F238E27FC236}">
                  <a16:creationId xmlns:a16="http://schemas.microsoft.com/office/drawing/2014/main" id="{64FEFC33-B105-4EBB-93E6-B1A386051436}"/>
                </a:ext>
              </a:extLst>
            </p:cNvPr>
            <p:cNvSpPr>
              <a:spLocks noChangeArrowheads="1"/>
            </p:cNvSpPr>
            <p:nvPr/>
          </p:nvSpPr>
          <p:spPr bwMode="auto">
            <a:xfrm rot="5400000">
              <a:off x="2130188" y="2800375"/>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18" name="AutoShape 9">
              <a:extLst>
                <a:ext uri="{FF2B5EF4-FFF2-40B4-BE49-F238E27FC236}">
                  <a16:creationId xmlns:a16="http://schemas.microsoft.com/office/drawing/2014/main" id="{543A30D7-E18E-43D2-8156-66D318B526A3}"/>
                </a:ext>
              </a:extLst>
            </p:cNvPr>
            <p:cNvSpPr>
              <a:spLocks noChangeArrowheads="1"/>
            </p:cNvSpPr>
            <p:nvPr/>
          </p:nvSpPr>
          <p:spPr bwMode="auto">
            <a:xfrm rot="5400000">
              <a:off x="2130188" y="190026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algn="ctr"/>
              <a:endParaRPr lang="de-DE" sz="700" dirty="0">
                <a:solidFill>
                  <a:schemeClr val="bg1"/>
                </a:solidFill>
              </a:endParaRPr>
            </a:p>
          </p:txBody>
        </p:sp>
        <p:sp>
          <p:nvSpPr>
            <p:cNvPr id="19" name="AutoShape 9">
              <a:extLst>
                <a:ext uri="{FF2B5EF4-FFF2-40B4-BE49-F238E27FC236}">
                  <a16:creationId xmlns:a16="http://schemas.microsoft.com/office/drawing/2014/main" id="{81DC2FDC-C9DF-4832-86F0-8CE161D058F2}"/>
                </a:ext>
              </a:extLst>
            </p:cNvPr>
            <p:cNvSpPr>
              <a:spLocks noChangeArrowheads="1"/>
            </p:cNvSpPr>
            <p:nvPr/>
          </p:nvSpPr>
          <p:spPr bwMode="auto">
            <a:xfrm rot="5400000">
              <a:off x="2130188" y="1000145"/>
              <a:ext cx="900114" cy="4860621"/>
            </a:xfrm>
            <a:prstGeom prst="chevron">
              <a:avLst>
                <a:gd name="adj" fmla="val 21491"/>
              </a:avLst>
            </a:prstGeom>
            <a:solidFill>
              <a:schemeClr val="accent1"/>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0" name="AutoShape 9">
              <a:extLst>
                <a:ext uri="{FF2B5EF4-FFF2-40B4-BE49-F238E27FC236}">
                  <a16:creationId xmlns:a16="http://schemas.microsoft.com/office/drawing/2014/main" id="{13B9233F-3B0E-41CE-8257-DE7841D26A77}"/>
                </a:ext>
              </a:extLst>
            </p:cNvPr>
            <p:cNvSpPr>
              <a:spLocks noChangeArrowheads="1"/>
            </p:cNvSpPr>
            <p:nvPr/>
          </p:nvSpPr>
          <p:spPr bwMode="auto">
            <a:xfrm rot="5400000">
              <a:off x="2130189" y="10003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1" name="AutoShape 9">
              <a:extLst>
                <a:ext uri="{FF2B5EF4-FFF2-40B4-BE49-F238E27FC236}">
                  <a16:creationId xmlns:a16="http://schemas.microsoft.com/office/drawing/2014/main" id="{10369FEF-A2E2-4791-9F35-9C61576A77F3}"/>
                </a:ext>
              </a:extLst>
            </p:cNvPr>
            <p:cNvSpPr>
              <a:spLocks noChangeArrowheads="1"/>
            </p:cNvSpPr>
            <p:nvPr/>
          </p:nvSpPr>
          <p:spPr bwMode="auto">
            <a:xfrm rot="5400000">
              <a:off x="2130189" y="-80008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grpSp>
    </p:spTree>
    <p:extLst>
      <p:ext uri="{BB962C8B-B14F-4D97-AF65-F5344CB8AC3E}">
        <p14:creationId xmlns:p14="http://schemas.microsoft.com/office/powerpoint/2010/main" val="284201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p:cNvSpPr txBox="1">
            <a:spLocks/>
          </p:cNvSpPr>
          <p:nvPr/>
        </p:nvSpPr>
        <p:spPr>
          <a:xfrm>
            <a:off x="334800" y="908678"/>
            <a:ext cx="10981403" cy="558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de-DE" sz="1800" b="1" dirty="0">
                <a:solidFill>
                  <a:srgbClr val="00549F"/>
                </a:solidFill>
              </a:rPr>
              <a:t>Beispiel: YOUR-MÜSLI – ADD Algorithmus</a:t>
            </a:r>
          </a:p>
          <a:p>
            <a:pPr marL="266400" indent="-266400">
              <a:buFont typeface="+mj-lt"/>
              <a:buAutoNum type="arabicPeriod" startAt="4"/>
            </a:pPr>
            <a:r>
              <a:rPr lang="de-DE" sz="1800" dirty="0">
                <a:solidFill>
                  <a:srgbClr val="060606"/>
                </a:solidFill>
              </a:rPr>
              <a:t>Schritt: Jeder Standort, dessen Eröffnungskosten </a:t>
            </a:r>
            <a:r>
              <a:rPr lang="de-DE" sz="1800" i="1" dirty="0" err="1">
                <a:solidFill>
                  <a:srgbClr val="060606"/>
                </a:solidFill>
                <a:latin typeface="Times New Roman" pitchFamily="18" charset="0"/>
                <a:cs typeface="Times New Roman" pitchFamily="18" charset="0"/>
              </a:rPr>
              <a:t>f</a:t>
            </a:r>
            <a:r>
              <a:rPr lang="de-DE" sz="1800" i="1" baseline="-25000" dirty="0" err="1">
                <a:solidFill>
                  <a:srgbClr val="060606"/>
                </a:solidFill>
                <a:latin typeface="Times New Roman" pitchFamily="18" charset="0"/>
                <a:cs typeface="Times New Roman" pitchFamily="18" charset="0"/>
              </a:rPr>
              <a:t>i</a:t>
            </a:r>
            <a:r>
              <a:rPr lang="de-DE" sz="1800" i="1" baseline="-25000" dirty="0">
                <a:solidFill>
                  <a:srgbClr val="060606"/>
                </a:solidFill>
                <a:latin typeface="Times New Roman" pitchFamily="18" charset="0"/>
                <a:cs typeface="Times New Roman" pitchFamily="18" charset="0"/>
              </a:rPr>
              <a:t> </a:t>
            </a:r>
            <a:r>
              <a:rPr lang="de-DE" sz="1800" dirty="0">
                <a:solidFill>
                  <a:srgbClr val="060606"/>
                </a:solidFill>
              </a:rPr>
              <a:t> größer oder</a:t>
            </a:r>
          </a:p>
          <a:p>
            <a:pPr marL="0" indent="0">
              <a:spcAft>
                <a:spcPts val="600"/>
              </a:spcAft>
              <a:buNone/>
            </a:pPr>
            <a:r>
              <a:rPr lang="de-DE" sz="1800" dirty="0">
                <a:solidFill>
                  <a:srgbClr val="060606"/>
                </a:solidFill>
              </a:rPr>
              <a:t>    gleich der Summe der möglichen Transportkosteneinsparung </a:t>
            </a:r>
            <a:r>
              <a:rPr lang="el-GR" sz="1800" i="1" dirty="0">
                <a:solidFill>
                  <a:srgbClr val="060606"/>
                </a:solidFill>
                <a:latin typeface="Times New Roman" pitchFamily="18" charset="0"/>
                <a:cs typeface="Times New Roman" pitchFamily="18" charset="0"/>
              </a:rPr>
              <a:t>ω</a:t>
            </a:r>
            <a:r>
              <a:rPr lang="de-DE" sz="1800" i="1" baseline="-25000" dirty="0">
                <a:solidFill>
                  <a:srgbClr val="060606"/>
                </a:solidFill>
                <a:latin typeface="Times New Roman" pitchFamily="18" charset="0"/>
                <a:cs typeface="Times New Roman" pitchFamily="18" charset="0"/>
              </a:rPr>
              <a:t>i</a:t>
            </a:r>
            <a:r>
              <a:rPr lang="de-DE" sz="1800" dirty="0">
                <a:solidFill>
                  <a:srgbClr val="060606"/>
                </a:solidFill>
              </a:rPr>
              <a:t> ist, wird ausgeschlossen.</a:t>
            </a:r>
          </a:p>
          <a:p>
            <a:pPr marL="0" indent="0">
              <a:spcAft>
                <a:spcPts val="600"/>
              </a:spcAft>
              <a:buNone/>
            </a:pPr>
            <a:endParaRPr lang="de-DE" sz="1800" dirty="0"/>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0" indent="0">
              <a:spcAft>
                <a:spcPts val="600"/>
              </a:spcAft>
              <a:buNone/>
            </a:pPr>
            <a:endParaRPr lang="de-DE" sz="1800" dirty="0"/>
          </a:p>
          <a:p>
            <a:pPr marL="0" indent="0">
              <a:spcAft>
                <a:spcPts val="600"/>
              </a:spcAft>
              <a:buNone/>
            </a:pPr>
            <a:endParaRPr lang="de-DE" sz="1800" dirty="0">
              <a:solidFill>
                <a:srgbClr val="060606"/>
              </a:solidFill>
            </a:endParaRPr>
          </a:p>
          <a:p>
            <a:pPr marL="0" indent="0">
              <a:spcAft>
                <a:spcPts val="600"/>
              </a:spcAft>
              <a:buNone/>
            </a:pPr>
            <a:endParaRPr lang="de-DE" dirty="0">
              <a:solidFill>
                <a:srgbClr val="060606"/>
              </a:solidFill>
            </a:endParaRPr>
          </a:p>
        </p:txBody>
      </p:sp>
      <mc:AlternateContent xmlns:mc="http://schemas.openxmlformats.org/markup-compatibility/2006" xmlns:a14="http://schemas.microsoft.com/office/drawing/2010/main">
        <mc:Choice Requires="a14">
          <p:graphicFrame>
            <p:nvGraphicFramePr>
              <p:cNvPr id="29" name="Tabelle 28"/>
              <p:cNvGraphicFramePr>
                <a:graphicFrameLocks noGrp="1"/>
              </p:cNvGraphicFramePr>
              <p:nvPr>
                <p:extLst>
                  <p:ext uri="{D42A27DB-BD31-4B8C-83A1-F6EECF244321}">
                    <p14:modId xmlns:p14="http://schemas.microsoft.com/office/powerpoint/2010/main" val="4057049520"/>
                  </p:ext>
                </p:extLst>
              </p:nvPr>
            </p:nvGraphicFramePr>
            <p:xfrm>
              <a:off x="8169130"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l-GR" sz="3200" b="0" i="1" dirty="0" smtClean="0">
                                    <a:solidFill>
                                      <a:srgbClr val="060606"/>
                                    </a:solidFill>
                                    <a:latin typeface="Times New Roman" pitchFamily="18" charset="0"/>
                                    <a:cs typeface="Times New Roman" pitchFamily="18" charset="0"/>
                                  </a:rPr>
                                  <m:t>ω</m:t>
                                </m:r>
                                <m:r>
                                  <m:rPr>
                                    <m:nor/>
                                  </m:rPr>
                                  <a:rPr lang="de-DE" sz="3200" b="0" i="1" baseline="-25000" dirty="0" smtClean="0">
                                    <a:solidFill>
                                      <a:srgbClr val="060606"/>
                                    </a:solidFill>
                                    <a:latin typeface="Times New Roman" pitchFamily="18" charset="0"/>
                                    <a:cs typeface="Times New Roman" pitchFamily="18" charset="0"/>
                                  </a:rPr>
                                  <m:t>i</m:t>
                                </m:r>
                              </m:oMath>
                            </m:oMathPara>
                          </a14:m>
                          <a:endParaRPr lang="de-DE" sz="2000" b="0" dirty="0">
                            <a:solidFill>
                              <a:srgbClr val="060606"/>
                            </a:solidFill>
                          </a:endParaRPr>
                        </a:p>
                        <a:p>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Choice>
        <mc:Fallback xmlns="">
          <p:graphicFrame>
            <p:nvGraphicFramePr>
              <p:cNvPr id="29" name="Tabelle 28"/>
              <p:cNvGraphicFramePr>
                <a:graphicFrameLocks noGrp="1"/>
              </p:cNvGraphicFramePr>
              <p:nvPr>
                <p:extLst>
                  <p:ext uri="{D42A27DB-BD31-4B8C-83A1-F6EECF244321}">
                    <p14:modId xmlns:p14="http://schemas.microsoft.com/office/powerpoint/2010/main" val="4057049520"/>
                  </p:ext>
                </p:extLst>
              </p:nvPr>
            </p:nvGraphicFramePr>
            <p:xfrm>
              <a:off x="8169130"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46" t="-649" r="-692" b="-288961"/>
                          </a:stretch>
                        </a:blip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Fallback>
      </mc:AlternateContent>
      <p:sp>
        <p:nvSpPr>
          <p:cNvPr id="14" name="Textplatzhalter 3"/>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aphicFrame>
        <p:nvGraphicFramePr>
          <p:cNvPr id="28" name="Tabelle 27"/>
          <p:cNvGraphicFramePr>
            <a:graphicFrameLocks noGrp="1"/>
          </p:cNvGraphicFramePr>
          <p:nvPr>
            <p:extLst/>
          </p:nvPr>
        </p:nvGraphicFramePr>
        <p:xfrm>
          <a:off x="515288" y="3243947"/>
          <a:ext cx="7472574" cy="3245444"/>
        </p:xfrm>
        <a:graphic>
          <a:graphicData uri="http://schemas.openxmlformats.org/drawingml/2006/table">
            <a:tbl>
              <a:tblPr firstRow="1" bandRow="1">
                <a:tableStyleId>{5C22544A-7EE6-4342-B048-85BDC9FD1C3A}</a:tableStyleId>
              </a:tblPr>
              <a:tblGrid>
                <a:gridCol w="830286">
                  <a:extLst>
                    <a:ext uri="{9D8B030D-6E8A-4147-A177-3AD203B41FA5}">
                      <a16:colId xmlns:a16="http://schemas.microsoft.com/office/drawing/2014/main" val="20000"/>
                    </a:ext>
                  </a:extLst>
                </a:gridCol>
                <a:gridCol w="830286">
                  <a:extLst>
                    <a:ext uri="{9D8B030D-6E8A-4147-A177-3AD203B41FA5}">
                      <a16:colId xmlns:a16="http://schemas.microsoft.com/office/drawing/2014/main" val="20001"/>
                    </a:ext>
                  </a:extLst>
                </a:gridCol>
                <a:gridCol w="830286">
                  <a:extLst>
                    <a:ext uri="{9D8B030D-6E8A-4147-A177-3AD203B41FA5}">
                      <a16:colId xmlns:a16="http://schemas.microsoft.com/office/drawing/2014/main" val="20002"/>
                    </a:ext>
                  </a:extLst>
                </a:gridCol>
                <a:gridCol w="830286">
                  <a:extLst>
                    <a:ext uri="{9D8B030D-6E8A-4147-A177-3AD203B41FA5}">
                      <a16:colId xmlns:a16="http://schemas.microsoft.com/office/drawing/2014/main" val="20003"/>
                    </a:ext>
                  </a:extLst>
                </a:gridCol>
                <a:gridCol w="830286">
                  <a:extLst>
                    <a:ext uri="{9D8B030D-6E8A-4147-A177-3AD203B41FA5}">
                      <a16:colId xmlns:a16="http://schemas.microsoft.com/office/drawing/2014/main" val="20004"/>
                    </a:ext>
                  </a:extLst>
                </a:gridCol>
                <a:gridCol w="830286">
                  <a:extLst>
                    <a:ext uri="{9D8B030D-6E8A-4147-A177-3AD203B41FA5}">
                      <a16:colId xmlns:a16="http://schemas.microsoft.com/office/drawing/2014/main" val="20005"/>
                    </a:ext>
                  </a:extLst>
                </a:gridCol>
                <a:gridCol w="830286">
                  <a:extLst>
                    <a:ext uri="{9D8B030D-6E8A-4147-A177-3AD203B41FA5}">
                      <a16:colId xmlns:a16="http://schemas.microsoft.com/office/drawing/2014/main" val="20006"/>
                    </a:ext>
                  </a:extLst>
                </a:gridCol>
                <a:gridCol w="830286">
                  <a:extLst>
                    <a:ext uri="{9D8B030D-6E8A-4147-A177-3AD203B41FA5}">
                      <a16:colId xmlns:a16="http://schemas.microsoft.com/office/drawing/2014/main" val="20007"/>
                    </a:ext>
                  </a:extLst>
                </a:gridCol>
                <a:gridCol w="830286">
                  <a:extLst>
                    <a:ext uri="{9D8B030D-6E8A-4147-A177-3AD203B41FA5}">
                      <a16:colId xmlns:a16="http://schemas.microsoft.com/office/drawing/2014/main" val="20008"/>
                    </a:ext>
                  </a:extLst>
                </a:gridCol>
              </a:tblGrid>
              <a:tr h="541746">
                <a:tc>
                  <a:txBody>
                    <a:bodyPr/>
                    <a:lstStyle/>
                    <a:p>
                      <a:pPr algn="ctr"/>
                      <a:r>
                        <a:rPr lang="de-DE" sz="2400" b="0" i="1" dirty="0">
                          <a:solidFill>
                            <a:srgbClr val="060606"/>
                          </a:solidFill>
                          <a:latin typeface="Times New Roman" pitchFamily="18" charset="0"/>
                          <a:cs typeface="Times New Roman" pitchFamily="18" charset="0"/>
                        </a:rPr>
                        <a:t>i</a:t>
                      </a:r>
                      <a:r>
                        <a:rPr lang="de-DE" sz="2400" b="0" dirty="0">
                          <a:solidFill>
                            <a:srgbClr val="060606"/>
                          </a:solidFill>
                        </a:rPr>
                        <a:t> / </a:t>
                      </a:r>
                      <a:r>
                        <a:rPr lang="de-DE" sz="2400" b="0" i="1" dirty="0">
                          <a:solidFill>
                            <a:srgbClr val="060606"/>
                          </a:solidFill>
                          <a:latin typeface="Times New Roman" pitchFamily="18" charset="0"/>
                          <a:cs typeface="Times New Roman" pitchFamily="18"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2400" b="0" i="1" dirty="0" err="1">
                          <a:solidFill>
                            <a:srgbClr val="060606"/>
                          </a:solidFill>
                          <a:latin typeface="Times New Roman" pitchFamily="18" charset="0"/>
                          <a:cs typeface="Times New Roman" pitchFamily="18" charset="0"/>
                        </a:rPr>
                        <a:t>f</a:t>
                      </a:r>
                      <a:r>
                        <a:rPr lang="de-DE" sz="2400" b="0" i="1" baseline="-25000" dirty="0" err="1">
                          <a:solidFill>
                            <a:srgbClr val="060606"/>
                          </a:solidFill>
                          <a:latin typeface="Times New Roman" pitchFamily="18" charset="0"/>
                          <a:cs typeface="Times New Roman" pitchFamily="18" charset="0"/>
                        </a:rPr>
                        <a:t>i</a:t>
                      </a:r>
                      <a:endParaRPr lang="de-DE" sz="2400" b="0" i="1" baseline="-25000" dirty="0">
                        <a:solidFill>
                          <a:srgbClr val="060606"/>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1746">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6714">
                <a:tc>
                  <a:txBody>
                    <a:bodyPr/>
                    <a:lstStyle/>
                    <a:p>
                      <a:pPr algn="ctr"/>
                      <a:r>
                        <a:rPr lang="de-DE" sz="1600" b="0" dirty="0">
                          <a:solidFill>
                            <a:srgbClr val="060606"/>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1746">
                <a:tc>
                  <a:txBody>
                    <a:bodyPr/>
                    <a:lstStyle/>
                    <a:p>
                      <a:pPr algn="ctr"/>
                      <a:r>
                        <a:rPr lang="de-DE" sz="1600" b="0" dirty="0">
                          <a:solidFill>
                            <a:srgbClr val="06060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1746">
                <a:tc>
                  <a:txBody>
                    <a:bodyPr/>
                    <a:lstStyle/>
                    <a:p>
                      <a:pPr algn="ctr"/>
                      <a:r>
                        <a:rPr lang="de-DE" sz="1600" b="0" dirty="0">
                          <a:solidFill>
                            <a:srgbClr val="06060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1746">
                <a:tc>
                  <a:txBody>
                    <a:bodyPr/>
                    <a:lstStyle/>
                    <a:p>
                      <a:pPr algn="ctr"/>
                      <a:r>
                        <a:rPr lang="de-DE" sz="1600" b="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graphicFrame>
            <p:nvGraphicFramePr>
              <p:cNvPr id="10" name="Tabelle 9"/>
              <p:cNvGraphicFramePr>
                <a:graphicFrameLocks noGrp="1"/>
              </p:cNvGraphicFramePr>
              <p:nvPr>
                <p:extLst>
                  <p:ext uri="{D42A27DB-BD31-4B8C-83A1-F6EECF244321}">
                    <p14:modId xmlns:p14="http://schemas.microsoft.com/office/powerpoint/2010/main" val="365528324"/>
                  </p:ext>
                </p:extLst>
              </p:nvPr>
            </p:nvGraphicFramePr>
            <p:xfrm>
              <a:off x="10189075"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de-DE" sz="3200" b="0" i="1" dirty="0" smtClean="0">
                                  <a:solidFill>
                                    <a:srgbClr val="060606"/>
                                  </a:solidFill>
                                  <a:latin typeface="Times New Roman" pitchFamily="18" charset="0"/>
                                  <a:cs typeface="Times New Roman" pitchFamily="18" charset="0"/>
                                </a:rPr>
                                <m:t>    </m:t>
                              </m:r>
                              <m:r>
                                <m:rPr>
                                  <m:nor/>
                                </m:rPr>
                                <a:rPr lang="el-GR" sz="3200" b="0" i="1" dirty="0" smtClean="0">
                                  <a:solidFill>
                                    <a:srgbClr val="060606"/>
                                  </a:solidFill>
                                  <a:latin typeface="Times New Roman" pitchFamily="18" charset="0"/>
                                  <a:cs typeface="Times New Roman" pitchFamily="18" charset="0"/>
                                </a:rPr>
                                <m:t>ω</m:t>
                              </m:r>
                              <m:r>
                                <m:rPr>
                                  <m:nor/>
                                </m:rPr>
                                <a:rPr lang="de-DE" sz="3200" b="0" i="1" baseline="-25000" dirty="0" smtClean="0">
                                  <a:solidFill>
                                    <a:srgbClr val="060606"/>
                                  </a:solidFill>
                                  <a:latin typeface="Times New Roman" pitchFamily="18" charset="0"/>
                                  <a:cs typeface="Times New Roman" pitchFamily="18" charset="0"/>
                                </a:rPr>
                                <m:t>i</m:t>
                              </m:r>
                            </m:oMath>
                          </a14:m>
                          <a:r>
                            <a:rPr lang="de-DE" sz="3200" b="0" dirty="0">
                              <a:solidFill>
                                <a:srgbClr val="060606"/>
                              </a:solidFill>
                            </a:rPr>
                            <a:t>-</a:t>
                          </a:r>
                          <a:r>
                            <a:rPr lang="de-DE" sz="3200" b="0" i="1" baseline="0" dirty="0">
                              <a:solidFill>
                                <a:srgbClr val="060606"/>
                              </a:solidFill>
                              <a:latin typeface="Times New Roman" pitchFamily="18" charset="0"/>
                              <a:cs typeface="Times New Roman" pitchFamily="18" charset="0"/>
                            </a:rPr>
                            <a:t>f</a:t>
                          </a:r>
                          <a:r>
                            <a:rPr lang="de-DE" sz="3200" b="0" i="1" baseline="-25000" dirty="0" err="1">
                              <a:solidFill>
                                <a:srgbClr val="060606"/>
                              </a:solidFill>
                              <a:latin typeface="Times New Roman" pitchFamily="18" charset="0"/>
                              <a:cs typeface="Times New Roman" pitchFamily="18" charset="0"/>
                            </a:rPr>
                            <a:t>i</a:t>
                          </a:r>
                          <a:endParaRPr lang="de-DE" sz="3200" b="0" dirty="0">
                            <a:solidFill>
                              <a:srgbClr val="060606"/>
                            </a:solidFill>
                          </a:endParaRPr>
                        </a:p>
                        <a:p>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Choice>
        <mc:Fallback xmlns="">
          <p:graphicFrame>
            <p:nvGraphicFramePr>
              <p:cNvPr id="10" name="Tabelle 9"/>
              <p:cNvGraphicFramePr>
                <a:graphicFrameLocks noGrp="1"/>
              </p:cNvGraphicFramePr>
              <p:nvPr>
                <p:extLst>
                  <p:ext uri="{D42A27DB-BD31-4B8C-83A1-F6EECF244321}">
                    <p14:modId xmlns:p14="http://schemas.microsoft.com/office/powerpoint/2010/main" val="365528324"/>
                  </p:ext>
                </p:extLst>
              </p:nvPr>
            </p:nvGraphicFramePr>
            <p:xfrm>
              <a:off x="10189075"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46" t="-9091" r="-692" b="-288961"/>
                          </a:stretch>
                        </a:blip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Fallback>
      </mc:AlternateContent>
      <p:sp>
        <p:nvSpPr>
          <p:cNvPr id="12" name="Rechteck 11"/>
          <p:cNvSpPr/>
          <p:nvPr/>
        </p:nvSpPr>
        <p:spPr>
          <a:xfrm>
            <a:off x="2124368" y="2784608"/>
            <a:ext cx="4434868" cy="369332"/>
          </a:xfrm>
          <a:prstGeom prst="rect">
            <a:avLst/>
          </a:prstGeom>
        </p:spPr>
        <p:txBody>
          <a:bodyPr wrap="none">
            <a:spAutoFit/>
          </a:bodyPr>
          <a:lstStyle/>
          <a:p>
            <a:pPr>
              <a:buFont typeface="Symbol"/>
              <a:buChar char="®"/>
            </a:pPr>
            <a:r>
              <a:rPr lang="de-DE" dirty="0">
                <a:solidFill>
                  <a:srgbClr val="FF8000"/>
                </a:solidFill>
                <a:sym typeface="Symbol"/>
              </a:rPr>
              <a:t> Standort 4 wird auf keinen Fall eröffnet</a:t>
            </a:r>
          </a:p>
        </p:txBody>
      </p:sp>
      <p:grpSp>
        <p:nvGrpSpPr>
          <p:cNvPr id="22" name="Group 21">
            <a:extLst>
              <a:ext uri="{FF2B5EF4-FFF2-40B4-BE49-F238E27FC236}">
                <a16:creationId xmlns:a16="http://schemas.microsoft.com/office/drawing/2014/main" id="{8B621A4A-3D10-4C05-9E81-7490898BEC15}"/>
              </a:ext>
            </a:extLst>
          </p:cNvPr>
          <p:cNvGrpSpPr/>
          <p:nvPr/>
        </p:nvGrpSpPr>
        <p:grpSpPr>
          <a:xfrm>
            <a:off x="11478736" y="921600"/>
            <a:ext cx="378000" cy="421200"/>
            <a:chOff x="149934" y="1180169"/>
            <a:chExt cx="4860622" cy="5400689"/>
          </a:xfrm>
          <a:solidFill>
            <a:schemeClr val="accent2">
              <a:lumMod val="40000"/>
              <a:lumOff val="60000"/>
            </a:schemeClr>
          </a:solidFill>
        </p:grpSpPr>
        <p:sp>
          <p:nvSpPr>
            <p:cNvPr id="23" name="AutoShape 9">
              <a:extLst>
                <a:ext uri="{FF2B5EF4-FFF2-40B4-BE49-F238E27FC236}">
                  <a16:creationId xmlns:a16="http://schemas.microsoft.com/office/drawing/2014/main" id="{7F747033-5347-4CFD-969D-6CC51859C83D}"/>
                </a:ext>
              </a:extLst>
            </p:cNvPr>
            <p:cNvSpPr>
              <a:spLocks noChangeArrowheads="1"/>
            </p:cNvSpPr>
            <p:nvPr/>
          </p:nvSpPr>
          <p:spPr bwMode="auto">
            <a:xfrm rot="5400000">
              <a:off x="2130188" y="3700490"/>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4" name="AutoShape 9">
              <a:extLst>
                <a:ext uri="{FF2B5EF4-FFF2-40B4-BE49-F238E27FC236}">
                  <a16:creationId xmlns:a16="http://schemas.microsoft.com/office/drawing/2014/main" id="{76CE4F4F-9D27-434B-A097-26E656C5A4D0}"/>
                </a:ext>
              </a:extLst>
            </p:cNvPr>
            <p:cNvSpPr>
              <a:spLocks noChangeArrowheads="1"/>
            </p:cNvSpPr>
            <p:nvPr/>
          </p:nvSpPr>
          <p:spPr bwMode="auto">
            <a:xfrm rot="5400000">
              <a:off x="2130188" y="2800375"/>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5" name="AutoShape 9">
              <a:extLst>
                <a:ext uri="{FF2B5EF4-FFF2-40B4-BE49-F238E27FC236}">
                  <a16:creationId xmlns:a16="http://schemas.microsoft.com/office/drawing/2014/main" id="{F0993645-9F38-4818-BDC8-C0AB5A1C3D03}"/>
                </a:ext>
              </a:extLst>
            </p:cNvPr>
            <p:cNvSpPr>
              <a:spLocks noChangeArrowheads="1"/>
            </p:cNvSpPr>
            <p:nvPr/>
          </p:nvSpPr>
          <p:spPr bwMode="auto">
            <a:xfrm rot="5400000">
              <a:off x="2130188" y="1900260"/>
              <a:ext cx="900114" cy="4860621"/>
            </a:xfrm>
            <a:prstGeom prst="chevron">
              <a:avLst>
                <a:gd name="adj" fmla="val 21491"/>
              </a:avLst>
            </a:prstGeom>
            <a:solidFill>
              <a:schemeClr val="accent1"/>
            </a:solidFill>
            <a:ln w="9525" algn="ctr">
              <a:solidFill>
                <a:srgbClr val="315BA3"/>
              </a:solidFill>
              <a:miter lim="800000"/>
              <a:headEnd/>
              <a:tailEnd/>
            </a:ln>
          </p:spPr>
          <p:txBody>
            <a:bodyPr rot="10800000" vert="eaVert" anchor="ctr"/>
            <a:lstStyle/>
            <a:p>
              <a:pPr algn="ctr"/>
              <a:endParaRPr lang="de-DE" sz="700" dirty="0">
                <a:solidFill>
                  <a:schemeClr val="bg1"/>
                </a:solidFill>
              </a:endParaRPr>
            </a:p>
          </p:txBody>
        </p:sp>
        <p:sp>
          <p:nvSpPr>
            <p:cNvPr id="26" name="AutoShape 9">
              <a:extLst>
                <a:ext uri="{FF2B5EF4-FFF2-40B4-BE49-F238E27FC236}">
                  <a16:creationId xmlns:a16="http://schemas.microsoft.com/office/drawing/2014/main" id="{195174BF-002E-42D8-B75D-2E62EA2B7EE2}"/>
                </a:ext>
              </a:extLst>
            </p:cNvPr>
            <p:cNvSpPr>
              <a:spLocks noChangeArrowheads="1"/>
            </p:cNvSpPr>
            <p:nvPr/>
          </p:nvSpPr>
          <p:spPr bwMode="auto">
            <a:xfrm rot="5400000">
              <a:off x="2130188" y="100014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7" name="AutoShape 9">
              <a:extLst>
                <a:ext uri="{FF2B5EF4-FFF2-40B4-BE49-F238E27FC236}">
                  <a16:creationId xmlns:a16="http://schemas.microsoft.com/office/drawing/2014/main" id="{C7ED045D-CA64-4562-8E4E-D491126C6726}"/>
                </a:ext>
              </a:extLst>
            </p:cNvPr>
            <p:cNvSpPr>
              <a:spLocks noChangeArrowheads="1"/>
            </p:cNvSpPr>
            <p:nvPr/>
          </p:nvSpPr>
          <p:spPr bwMode="auto">
            <a:xfrm rot="5400000">
              <a:off x="2130189" y="10003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0" name="AutoShape 9">
              <a:extLst>
                <a:ext uri="{FF2B5EF4-FFF2-40B4-BE49-F238E27FC236}">
                  <a16:creationId xmlns:a16="http://schemas.microsoft.com/office/drawing/2014/main" id="{21023673-F0C6-4ED2-B1AC-817B194C1E85}"/>
                </a:ext>
              </a:extLst>
            </p:cNvPr>
            <p:cNvSpPr>
              <a:spLocks noChangeArrowheads="1"/>
            </p:cNvSpPr>
            <p:nvPr/>
          </p:nvSpPr>
          <p:spPr bwMode="auto">
            <a:xfrm rot="5400000">
              <a:off x="2130189" y="-80008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grpSp>
    </p:spTree>
    <p:extLst>
      <p:ext uri="{BB962C8B-B14F-4D97-AF65-F5344CB8AC3E}">
        <p14:creationId xmlns:p14="http://schemas.microsoft.com/office/powerpoint/2010/main" val="30470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p:cNvSpPr txBox="1">
            <a:spLocks/>
          </p:cNvSpPr>
          <p:nvPr/>
        </p:nvSpPr>
        <p:spPr>
          <a:xfrm>
            <a:off x="334800" y="908678"/>
            <a:ext cx="10262557" cy="558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de-DE" sz="1800" b="1" dirty="0">
                <a:solidFill>
                  <a:srgbClr val="00549F"/>
                </a:solidFill>
              </a:rPr>
              <a:t>Beispiel: YOUR-MÜSLI – ADD Algorithmus</a:t>
            </a:r>
          </a:p>
          <a:p>
            <a:pPr marL="266400" indent="-266400">
              <a:buFont typeface="+mj-lt"/>
              <a:buAutoNum type="arabicPeriod" startAt="5"/>
            </a:pPr>
            <a:r>
              <a:rPr lang="de-DE" sz="1800" dirty="0">
                <a:solidFill>
                  <a:srgbClr val="060606"/>
                </a:solidFill>
              </a:rPr>
              <a:t>Schritt: Standort mit der höchsten Gesamtkostenersparnis wird eröffnet</a:t>
            </a:r>
          </a:p>
          <a:p>
            <a:pPr marL="0" indent="0">
              <a:spcAft>
                <a:spcPts val="600"/>
              </a:spcAft>
              <a:buNone/>
            </a:pPr>
            <a:endParaRPr lang="de-DE" sz="1800" dirty="0">
              <a:solidFill>
                <a:srgbClr val="060606"/>
              </a:solidFill>
            </a:endParaRPr>
          </a:p>
          <a:p>
            <a:pPr marL="0" indent="0">
              <a:spcAft>
                <a:spcPts val="600"/>
              </a:spcAft>
              <a:buNone/>
            </a:pPr>
            <a:endParaRPr lang="de-DE" sz="1800" dirty="0"/>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0" indent="0">
              <a:spcAft>
                <a:spcPts val="600"/>
              </a:spcAft>
              <a:buNone/>
            </a:pPr>
            <a:endParaRPr lang="de-DE" sz="1800" dirty="0"/>
          </a:p>
          <a:p>
            <a:pPr marL="0" indent="0">
              <a:spcAft>
                <a:spcPts val="600"/>
              </a:spcAft>
              <a:buNone/>
            </a:pPr>
            <a:endParaRPr lang="de-DE" sz="1800" dirty="0">
              <a:solidFill>
                <a:srgbClr val="060606"/>
              </a:solidFill>
            </a:endParaRPr>
          </a:p>
          <a:p>
            <a:pPr marL="0" indent="0">
              <a:spcAft>
                <a:spcPts val="600"/>
              </a:spcAft>
              <a:buNone/>
            </a:pPr>
            <a:endParaRPr lang="de-DE" dirty="0">
              <a:solidFill>
                <a:srgbClr val="060606"/>
              </a:solidFill>
            </a:endParaRPr>
          </a:p>
        </p:txBody>
      </p:sp>
      <mc:AlternateContent xmlns:mc="http://schemas.openxmlformats.org/markup-compatibility/2006" xmlns:a14="http://schemas.microsoft.com/office/drawing/2010/main">
        <mc:Choice Requires="a14">
          <p:graphicFrame>
            <p:nvGraphicFramePr>
              <p:cNvPr id="29" name="Tabelle 28"/>
              <p:cNvGraphicFramePr>
                <a:graphicFrameLocks noGrp="1"/>
              </p:cNvGraphicFramePr>
              <p:nvPr>
                <p:extLst>
                  <p:ext uri="{D42A27DB-BD31-4B8C-83A1-F6EECF244321}">
                    <p14:modId xmlns:p14="http://schemas.microsoft.com/office/powerpoint/2010/main" val="2010118489"/>
                  </p:ext>
                </p:extLst>
              </p:nvPr>
            </p:nvGraphicFramePr>
            <p:xfrm>
              <a:off x="8169130"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l-GR" sz="3200" b="0" i="1" dirty="0" smtClean="0">
                                    <a:solidFill>
                                      <a:srgbClr val="060606"/>
                                    </a:solidFill>
                                    <a:latin typeface="Times New Roman" pitchFamily="18" charset="0"/>
                                    <a:cs typeface="Times New Roman" pitchFamily="18" charset="0"/>
                                  </a:rPr>
                                  <m:t>ω</m:t>
                                </m:r>
                                <m:r>
                                  <m:rPr>
                                    <m:nor/>
                                  </m:rPr>
                                  <a:rPr lang="de-DE" sz="3200" b="0" i="1" baseline="-25000" dirty="0" smtClean="0">
                                    <a:solidFill>
                                      <a:srgbClr val="060606"/>
                                    </a:solidFill>
                                    <a:latin typeface="Times New Roman" pitchFamily="18" charset="0"/>
                                    <a:cs typeface="Times New Roman" pitchFamily="18" charset="0"/>
                                  </a:rPr>
                                  <m:t>i</m:t>
                                </m:r>
                              </m:oMath>
                            </m:oMathPara>
                          </a14:m>
                          <a:endParaRPr lang="de-DE" sz="2000" b="0" dirty="0">
                            <a:solidFill>
                              <a:srgbClr val="060606"/>
                            </a:solidFill>
                          </a:endParaRPr>
                        </a:p>
                        <a:p>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Choice>
        <mc:Fallback xmlns="">
          <p:graphicFrame>
            <p:nvGraphicFramePr>
              <p:cNvPr id="29" name="Tabelle 28"/>
              <p:cNvGraphicFramePr>
                <a:graphicFrameLocks noGrp="1"/>
              </p:cNvGraphicFramePr>
              <p:nvPr>
                <p:extLst>
                  <p:ext uri="{D42A27DB-BD31-4B8C-83A1-F6EECF244321}">
                    <p14:modId xmlns:p14="http://schemas.microsoft.com/office/powerpoint/2010/main" val="2010118489"/>
                  </p:ext>
                </p:extLst>
              </p:nvPr>
            </p:nvGraphicFramePr>
            <p:xfrm>
              <a:off x="8169130"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46" t="-649" r="-692" b="-288961"/>
                          </a:stretch>
                        </a:blip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Fallback>
      </mc:AlternateContent>
      <p:sp>
        <p:nvSpPr>
          <p:cNvPr id="14" name="Textplatzhalter 3"/>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aphicFrame>
        <p:nvGraphicFramePr>
          <p:cNvPr id="28" name="Tabelle 27"/>
          <p:cNvGraphicFramePr>
            <a:graphicFrameLocks noGrp="1"/>
          </p:cNvGraphicFramePr>
          <p:nvPr>
            <p:extLst>
              <p:ext uri="{D42A27DB-BD31-4B8C-83A1-F6EECF244321}">
                <p14:modId xmlns:p14="http://schemas.microsoft.com/office/powerpoint/2010/main" val="3369438929"/>
              </p:ext>
            </p:extLst>
          </p:nvPr>
        </p:nvGraphicFramePr>
        <p:xfrm>
          <a:off x="515288" y="3243947"/>
          <a:ext cx="7472574" cy="3245444"/>
        </p:xfrm>
        <a:graphic>
          <a:graphicData uri="http://schemas.openxmlformats.org/drawingml/2006/table">
            <a:tbl>
              <a:tblPr firstRow="1" bandRow="1">
                <a:tableStyleId>{5C22544A-7EE6-4342-B048-85BDC9FD1C3A}</a:tableStyleId>
              </a:tblPr>
              <a:tblGrid>
                <a:gridCol w="830286">
                  <a:extLst>
                    <a:ext uri="{9D8B030D-6E8A-4147-A177-3AD203B41FA5}">
                      <a16:colId xmlns:a16="http://schemas.microsoft.com/office/drawing/2014/main" val="20000"/>
                    </a:ext>
                  </a:extLst>
                </a:gridCol>
                <a:gridCol w="830286">
                  <a:extLst>
                    <a:ext uri="{9D8B030D-6E8A-4147-A177-3AD203B41FA5}">
                      <a16:colId xmlns:a16="http://schemas.microsoft.com/office/drawing/2014/main" val="20001"/>
                    </a:ext>
                  </a:extLst>
                </a:gridCol>
                <a:gridCol w="830286">
                  <a:extLst>
                    <a:ext uri="{9D8B030D-6E8A-4147-A177-3AD203B41FA5}">
                      <a16:colId xmlns:a16="http://schemas.microsoft.com/office/drawing/2014/main" val="20002"/>
                    </a:ext>
                  </a:extLst>
                </a:gridCol>
                <a:gridCol w="830286">
                  <a:extLst>
                    <a:ext uri="{9D8B030D-6E8A-4147-A177-3AD203B41FA5}">
                      <a16:colId xmlns:a16="http://schemas.microsoft.com/office/drawing/2014/main" val="20003"/>
                    </a:ext>
                  </a:extLst>
                </a:gridCol>
                <a:gridCol w="830286">
                  <a:extLst>
                    <a:ext uri="{9D8B030D-6E8A-4147-A177-3AD203B41FA5}">
                      <a16:colId xmlns:a16="http://schemas.microsoft.com/office/drawing/2014/main" val="20004"/>
                    </a:ext>
                  </a:extLst>
                </a:gridCol>
                <a:gridCol w="830286">
                  <a:extLst>
                    <a:ext uri="{9D8B030D-6E8A-4147-A177-3AD203B41FA5}">
                      <a16:colId xmlns:a16="http://schemas.microsoft.com/office/drawing/2014/main" val="20005"/>
                    </a:ext>
                  </a:extLst>
                </a:gridCol>
                <a:gridCol w="830286">
                  <a:extLst>
                    <a:ext uri="{9D8B030D-6E8A-4147-A177-3AD203B41FA5}">
                      <a16:colId xmlns:a16="http://schemas.microsoft.com/office/drawing/2014/main" val="20006"/>
                    </a:ext>
                  </a:extLst>
                </a:gridCol>
                <a:gridCol w="830286">
                  <a:extLst>
                    <a:ext uri="{9D8B030D-6E8A-4147-A177-3AD203B41FA5}">
                      <a16:colId xmlns:a16="http://schemas.microsoft.com/office/drawing/2014/main" val="20007"/>
                    </a:ext>
                  </a:extLst>
                </a:gridCol>
                <a:gridCol w="830286">
                  <a:extLst>
                    <a:ext uri="{9D8B030D-6E8A-4147-A177-3AD203B41FA5}">
                      <a16:colId xmlns:a16="http://schemas.microsoft.com/office/drawing/2014/main" val="20008"/>
                    </a:ext>
                  </a:extLst>
                </a:gridCol>
              </a:tblGrid>
              <a:tr h="541746">
                <a:tc>
                  <a:txBody>
                    <a:bodyPr/>
                    <a:lstStyle/>
                    <a:p>
                      <a:pPr algn="ctr"/>
                      <a:r>
                        <a:rPr lang="de-DE" sz="2400" b="0" i="1" dirty="0">
                          <a:solidFill>
                            <a:srgbClr val="060606"/>
                          </a:solidFill>
                          <a:latin typeface="Times New Roman" pitchFamily="18" charset="0"/>
                          <a:cs typeface="Times New Roman" pitchFamily="18" charset="0"/>
                        </a:rPr>
                        <a:t>i</a:t>
                      </a:r>
                      <a:r>
                        <a:rPr lang="de-DE" sz="2400" b="0" dirty="0">
                          <a:solidFill>
                            <a:srgbClr val="060606"/>
                          </a:solidFill>
                        </a:rPr>
                        <a:t> / </a:t>
                      </a:r>
                      <a:r>
                        <a:rPr lang="de-DE" sz="2400" b="0" i="1" dirty="0">
                          <a:solidFill>
                            <a:srgbClr val="060606"/>
                          </a:solidFill>
                          <a:latin typeface="Times New Roman" pitchFamily="18" charset="0"/>
                          <a:cs typeface="Times New Roman" pitchFamily="18"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2400" b="0" i="1" dirty="0" err="1">
                          <a:solidFill>
                            <a:srgbClr val="060606"/>
                          </a:solidFill>
                          <a:latin typeface="Times New Roman" pitchFamily="18" charset="0"/>
                          <a:cs typeface="Times New Roman" pitchFamily="18" charset="0"/>
                        </a:rPr>
                        <a:t>f</a:t>
                      </a:r>
                      <a:r>
                        <a:rPr lang="de-DE" sz="2400" b="0" i="1" baseline="-25000" dirty="0" err="1">
                          <a:solidFill>
                            <a:srgbClr val="060606"/>
                          </a:solidFill>
                          <a:latin typeface="Times New Roman" pitchFamily="18" charset="0"/>
                          <a:cs typeface="Times New Roman" pitchFamily="18" charset="0"/>
                        </a:rPr>
                        <a:t>i</a:t>
                      </a:r>
                      <a:endParaRPr lang="de-DE" sz="2400" b="0" i="1" baseline="-25000" dirty="0">
                        <a:solidFill>
                          <a:srgbClr val="060606"/>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1746">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6714">
                <a:tc>
                  <a:txBody>
                    <a:bodyPr/>
                    <a:lstStyle/>
                    <a:p>
                      <a:pPr algn="ctr"/>
                      <a:r>
                        <a:rPr lang="de-DE" sz="1600" b="0" dirty="0">
                          <a:solidFill>
                            <a:srgbClr val="060606"/>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1746">
                <a:tc>
                  <a:txBody>
                    <a:bodyPr/>
                    <a:lstStyle/>
                    <a:p>
                      <a:pPr algn="ctr"/>
                      <a:r>
                        <a:rPr lang="de-DE" sz="1600" b="0" dirty="0">
                          <a:solidFill>
                            <a:srgbClr val="06060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1746">
                <a:tc>
                  <a:txBody>
                    <a:bodyPr/>
                    <a:lstStyle/>
                    <a:p>
                      <a:pPr algn="ctr"/>
                      <a:r>
                        <a:rPr lang="de-DE" sz="1600" b="0"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1746">
                <a:tc>
                  <a:txBody>
                    <a:bodyPr/>
                    <a:lstStyle/>
                    <a:p>
                      <a:pPr algn="ctr"/>
                      <a:r>
                        <a:rPr lang="de-DE" sz="1600" b="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graphicFrame>
            <p:nvGraphicFramePr>
              <p:cNvPr id="10" name="Tabelle 9"/>
              <p:cNvGraphicFramePr>
                <a:graphicFrameLocks noGrp="1"/>
              </p:cNvGraphicFramePr>
              <p:nvPr>
                <p:extLst>
                  <p:ext uri="{D42A27DB-BD31-4B8C-83A1-F6EECF244321}">
                    <p14:modId xmlns:p14="http://schemas.microsoft.com/office/powerpoint/2010/main" val="4032757487"/>
                  </p:ext>
                </p:extLst>
              </p:nvPr>
            </p:nvGraphicFramePr>
            <p:xfrm>
              <a:off x="10189075"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de-DE" sz="3200" b="0" i="1" dirty="0" smtClean="0">
                                  <a:solidFill>
                                    <a:srgbClr val="060606"/>
                                  </a:solidFill>
                                  <a:latin typeface="Times New Roman" pitchFamily="18" charset="0"/>
                                  <a:cs typeface="Times New Roman" pitchFamily="18" charset="0"/>
                                </a:rPr>
                                <m:t>    </m:t>
                              </m:r>
                              <m:r>
                                <m:rPr>
                                  <m:nor/>
                                </m:rPr>
                                <a:rPr lang="el-GR" sz="3200" b="0" i="1" dirty="0" smtClean="0">
                                  <a:solidFill>
                                    <a:srgbClr val="060606"/>
                                  </a:solidFill>
                                  <a:latin typeface="Times New Roman" pitchFamily="18" charset="0"/>
                                  <a:cs typeface="Times New Roman" pitchFamily="18" charset="0"/>
                                </a:rPr>
                                <m:t>ω</m:t>
                              </m:r>
                              <m:r>
                                <m:rPr>
                                  <m:nor/>
                                </m:rPr>
                                <a:rPr lang="de-DE" sz="3200" b="0" i="1" baseline="-25000" dirty="0" smtClean="0">
                                  <a:solidFill>
                                    <a:srgbClr val="060606"/>
                                  </a:solidFill>
                                  <a:latin typeface="Times New Roman" pitchFamily="18" charset="0"/>
                                  <a:cs typeface="Times New Roman" pitchFamily="18" charset="0"/>
                                </a:rPr>
                                <m:t>i</m:t>
                              </m:r>
                            </m:oMath>
                          </a14:m>
                          <a:r>
                            <a:rPr lang="de-DE" sz="3200" b="0" dirty="0">
                              <a:solidFill>
                                <a:srgbClr val="060606"/>
                              </a:solidFill>
                            </a:rPr>
                            <a:t>-</a:t>
                          </a:r>
                          <a:r>
                            <a:rPr lang="de-DE" sz="3200" b="0" i="1" baseline="0" dirty="0">
                              <a:solidFill>
                                <a:srgbClr val="060606"/>
                              </a:solidFill>
                              <a:latin typeface="Times New Roman" pitchFamily="18" charset="0"/>
                              <a:cs typeface="Times New Roman" pitchFamily="18" charset="0"/>
                            </a:rPr>
                            <a:t>f</a:t>
                          </a:r>
                          <a:r>
                            <a:rPr lang="de-DE" sz="3200" b="0" i="1" baseline="-25000" dirty="0" err="1">
                              <a:solidFill>
                                <a:srgbClr val="060606"/>
                              </a:solidFill>
                              <a:latin typeface="Times New Roman" pitchFamily="18" charset="0"/>
                              <a:cs typeface="Times New Roman" pitchFamily="18" charset="0"/>
                            </a:rPr>
                            <a:t>i</a:t>
                          </a:r>
                          <a:endParaRPr lang="de-DE" sz="3200" b="0" dirty="0">
                            <a:solidFill>
                              <a:srgbClr val="060606"/>
                            </a:solidFill>
                          </a:endParaRPr>
                        </a:p>
                        <a:p>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Choice>
        <mc:Fallback xmlns="">
          <p:graphicFrame>
            <p:nvGraphicFramePr>
              <p:cNvPr id="10" name="Tabelle 9"/>
              <p:cNvGraphicFramePr>
                <a:graphicFrameLocks noGrp="1"/>
              </p:cNvGraphicFramePr>
              <p:nvPr>
                <p:extLst>
                  <p:ext uri="{D42A27DB-BD31-4B8C-83A1-F6EECF244321}">
                    <p14:modId xmlns:p14="http://schemas.microsoft.com/office/powerpoint/2010/main" val="4032757487"/>
                  </p:ext>
                </p:extLst>
              </p:nvPr>
            </p:nvGraphicFramePr>
            <p:xfrm>
              <a:off x="10189075"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46" t="-9091" r="-692" b="-288961"/>
                          </a:stretch>
                        </a:blip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Fallback>
      </mc:AlternateContent>
      <p:sp>
        <p:nvSpPr>
          <p:cNvPr id="12" name="Rechteck 11"/>
          <p:cNvSpPr/>
          <p:nvPr/>
        </p:nvSpPr>
        <p:spPr>
          <a:xfrm>
            <a:off x="2011005" y="2473712"/>
            <a:ext cx="2870338" cy="369332"/>
          </a:xfrm>
          <a:prstGeom prst="rect">
            <a:avLst/>
          </a:prstGeom>
        </p:spPr>
        <p:txBody>
          <a:bodyPr wrap="none">
            <a:spAutoFit/>
          </a:bodyPr>
          <a:lstStyle/>
          <a:p>
            <a:pPr>
              <a:buFont typeface="Symbol"/>
              <a:buChar char="®"/>
            </a:pPr>
            <a:r>
              <a:rPr lang="de-DE" dirty="0">
                <a:solidFill>
                  <a:srgbClr val="FF8000"/>
                </a:solidFill>
                <a:sym typeface="Symbol"/>
              </a:rPr>
              <a:t> Standort 2 wird eröffnet</a:t>
            </a:r>
          </a:p>
        </p:txBody>
      </p:sp>
      <p:sp>
        <p:nvSpPr>
          <p:cNvPr id="13" name="Ellipse 12"/>
          <p:cNvSpPr/>
          <p:nvPr/>
        </p:nvSpPr>
        <p:spPr>
          <a:xfrm>
            <a:off x="10793239" y="4277334"/>
            <a:ext cx="549836" cy="509327"/>
          </a:xfrm>
          <a:prstGeom prst="ellipse">
            <a:avLst/>
          </a:prstGeom>
          <a:noFill/>
          <a:ln w="19050">
            <a:solidFill>
              <a:srgbClr val="FF8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p>
        </p:txBody>
      </p:sp>
      <p:sp>
        <p:nvSpPr>
          <p:cNvPr id="16" name="Rechteck 15"/>
          <p:cNvSpPr/>
          <p:nvPr/>
        </p:nvSpPr>
        <p:spPr>
          <a:xfrm>
            <a:off x="1810550" y="2843044"/>
            <a:ext cx="4572000" cy="369332"/>
          </a:xfrm>
          <a:prstGeom prst="rect">
            <a:avLst/>
          </a:prstGeom>
        </p:spPr>
        <p:txBody>
          <a:bodyPr>
            <a:spAutoFit/>
          </a:bodyPr>
          <a:lstStyle/>
          <a:p>
            <a:r>
              <a:rPr lang="de-DE" dirty="0">
                <a:solidFill>
                  <a:srgbClr val="060606"/>
                </a:solidFill>
                <a:latin typeface="Arial" pitchFamily="34" charset="0"/>
                <a:cs typeface="Arial" pitchFamily="34" charset="0"/>
                <a:sym typeface="Symbol"/>
              </a:rPr>
              <a:t>(Zielfunktionswert: </a:t>
            </a:r>
            <a:r>
              <a:rPr lang="de-DE" i="1" dirty="0">
                <a:solidFill>
                  <a:srgbClr val="060606"/>
                </a:solidFill>
                <a:latin typeface="Arial" pitchFamily="34" charset="0"/>
                <a:cs typeface="Arial" pitchFamily="34" charset="0"/>
                <a:sym typeface="Symbol"/>
              </a:rPr>
              <a:t>F </a:t>
            </a:r>
            <a:r>
              <a:rPr lang="de-DE" dirty="0">
                <a:solidFill>
                  <a:srgbClr val="060606"/>
                </a:solidFill>
                <a:latin typeface="Arial" pitchFamily="34" charset="0"/>
                <a:cs typeface="Arial" pitchFamily="34" charset="0"/>
                <a:sym typeface="Symbol"/>
              </a:rPr>
              <a:t>= 39 – 7 = 32)</a:t>
            </a:r>
            <a:endParaRPr lang="de-DE" dirty="0">
              <a:solidFill>
                <a:srgbClr val="FF8000"/>
              </a:solidFill>
              <a:sym typeface="Symbol"/>
            </a:endParaRPr>
          </a:p>
        </p:txBody>
      </p:sp>
      <p:grpSp>
        <p:nvGrpSpPr>
          <p:cNvPr id="24" name="Group 23">
            <a:extLst>
              <a:ext uri="{FF2B5EF4-FFF2-40B4-BE49-F238E27FC236}">
                <a16:creationId xmlns:a16="http://schemas.microsoft.com/office/drawing/2014/main" id="{45E13A27-7CB2-43CC-B233-F84E07A364EB}"/>
              </a:ext>
            </a:extLst>
          </p:cNvPr>
          <p:cNvGrpSpPr/>
          <p:nvPr/>
        </p:nvGrpSpPr>
        <p:grpSpPr>
          <a:xfrm>
            <a:off x="11478736" y="921600"/>
            <a:ext cx="378000" cy="421200"/>
            <a:chOff x="149934" y="1180169"/>
            <a:chExt cx="4860622" cy="5400689"/>
          </a:xfrm>
          <a:solidFill>
            <a:schemeClr val="accent2">
              <a:lumMod val="40000"/>
              <a:lumOff val="60000"/>
            </a:schemeClr>
          </a:solidFill>
        </p:grpSpPr>
        <p:sp>
          <p:nvSpPr>
            <p:cNvPr id="25" name="AutoShape 9">
              <a:extLst>
                <a:ext uri="{FF2B5EF4-FFF2-40B4-BE49-F238E27FC236}">
                  <a16:creationId xmlns:a16="http://schemas.microsoft.com/office/drawing/2014/main" id="{52646F07-7AE8-4A9F-93A0-EF0C0C492756}"/>
                </a:ext>
              </a:extLst>
            </p:cNvPr>
            <p:cNvSpPr>
              <a:spLocks noChangeArrowheads="1"/>
            </p:cNvSpPr>
            <p:nvPr/>
          </p:nvSpPr>
          <p:spPr bwMode="auto">
            <a:xfrm rot="5400000">
              <a:off x="2130188" y="370049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6" name="AutoShape 9">
              <a:extLst>
                <a:ext uri="{FF2B5EF4-FFF2-40B4-BE49-F238E27FC236}">
                  <a16:creationId xmlns:a16="http://schemas.microsoft.com/office/drawing/2014/main" id="{0757EACA-9EC3-4C9F-A11E-BEC2FD0F27FF}"/>
                </a:ext>
              </a:extLst>
            </p:cNvPr>
            <p:cNvSpPr>
              <a:spLocks noChangeArrowheads="1"/>
            </p:cNvSpPr>
            <p:nvPr/>
          </p:nvSpPr>
          <p:spPr bwMode="auto">
            <a:xfrm rot="5400000">
              <a:off x="2130188" y="2800375"/>
              <a:ext cx="900114" cy="4860621"/>
            </a:xfrm>
            <a:prstGeom prst="chevron">
              <a:avLst>
                <a:gd name="adj" fmla="val 21491"/>
              </a:avLst>
            </a:prstGeom>
            <a:solidFill>
              <a:schemeClr val="accent1"/>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7" name="AutoShape 9">
              <a:extLst>
                <a:ext uri="{FF2B5EF4-FFF2-40B4-BE49-F238E27FC236}">
                  <a16:creationId xmlns:a16="http://schemas.microsoft.com/office/drawing/2014/main" id="{120DCC78-CCBD-40B8-B2F6-2F7CA4F2C837}"/>
                </a:ext>
              </a:extLst>
            </p:cNvPr>
            <p:cNvSpPr>
              <a:spLocks noChangeArrowheads="1"/>
            </p:cNvSpPr>
            <p:nvPr/>
          </p:nvSpPr>
          <p:spPr bwMode="auto">
            <a:xfrm rot="5400000">
              <a:off x="2130188" y="1900260"/>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algn="ctr"/>
              <a:endParaRPr lang="de-DE" sz="700" dirty="0">
                <a:solidFill>
                  <a:schemeClr val="bg1"/>
                </a:solidFill>
              </a:endParaRPr>
            </a:p>
          </p:txBody>
        </p:sp>
        <p:sp>
          <p:nvSpPr>
            <p:cNvPr id="30" name="AutoShape 9">
              <a:extLst>
                <a:ext uri="{FF2B5EF4-FFF2-40B4-BE49-F238E27FC236}">
                  <a16:creationId xmlns:a16="http://schemas.microsoft.com/office/drawing/2014/main" id="{C2E02D3C-A748-4F78-8136-A30D1B16D37E}"/>
                </a:ext>
              </a:extLst>
            </p:cNvPr>
            <p:cNvSpPr>
              <a:spLocks noChangeArrowheads="1"/>
            </p:cNvSpPr>
            <p:nvPr/>
          </p:nvSpPr>
          <p:spPr bwMode="auto">
            <a:xfrm rot="5400000">
              <a:off x="2130188" y="100014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1" name="AutoShape 9">
              <a:extLst>
                <a:ext uri="{FF2B5EF4-FFF2-40B4-BE49-F238E27FC236}">
                  <a16:creationId xmlns:a16="http://schemas.microsoft.com/office/drawing/2014/main" id="{20B397EB-8964-4FA1-AC65-B455C2C66437}"/>
                </a:ext>
              </a:extLst>
            </p:cNvPr>
            <p:cNvSpPr>
              <a:spLocks noChangeArrowheads="1"/>
            </p:cNvSpPr>
            <p:nvPr/>
          </p:nvSpPr>
          <p:spPr bwMode="auto">
            <a:xfrm rot="5400000">
              <a:off x="2130189" y="10003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2" name="AutoShape 9">
              <a:extLst>
                <a:ext uri="{FF2B5EF4-FFF2-40B4-BE49-F238E27FC236}">
                  <a16:creationId xmlns:a16="http://schemas.microsoft.com/office/drawing/2014/main" id="{E2E5C0BD-7BA0-4E0E-8B08-9DDE2E18334B}"/>
                </a:ext>
              </a:extLst>
            </p:cNvPr>
            <p:cNvSpPr>
              <a:spLocks noChangeArrowheads="1"/>
            </p:cNvSpPr>
            <p:nvPr/>
          </p:nvSpPr>
          <p:spPr bwMode="auto">
            <a:xfrm rot="5400000">
              <a:off x="2130189" y="-80008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grpSp>
    </p:spTree>
    <p:extLst>
      <p:ext uri="{BB962C8B-B14F-4D97-AF65-F5344CB8AC3E}">
        <p14:creationId xmlns:p14="http://schemas.microsoft.com/office/powerpoint/2010/main" val="34501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nhaltsplatzhalter 7"/>
          <p:cNvSpPr>
            <a:spLocks noGrp="1"/>
          </p:cNvSpPr>
          <p:nvPr>
            <p:ph type="body" sz="quarter" idx="12"/>
          </p:nvPr>
        </p:nvSpPr>
        <p:spPr/>
        <p:txBody>
          <a:bodyPr/>
          <a:lstStyle/>
          <a:p>
            <a:pPr marL="268288" indent="-268288" algn="l"/>
            <a:r>
              <a:rPr lang="de-DE" sz="2000">
                <a:solidFill>
                  <a:srgbClr val="060606"/>
                </a:solidFill>
              </a:rPr>
              <a:t>Sie kennen die Teilbereiche der Standortplanung und wissen, wodurch diese sich auszeichnen.</a:t>
            </a:r>
          </a:p>
          <a:p>
            <a:pPr marL="268288" indent="-268288" algn="l"/>
            <a:r>
              <a:rPr lang="de-DE" sz="2000">
                <a:solidFill>
                  <a:srgbClr val="060606"/>
                </a:solidFill>
              </a:rPr>
              <a:t>Sie können qualitative/quantitative Verfahren differenzieren.</a:t>
            </a:r>
          </a:p>
          <a:p>
            <a:pPr marL="268288" indent="-268288" algn="l"/>
            <a:r>
              <a:rPr lang="de-DE" sz="2000">
                <a:solidFill>
                  <a:srgbClr val="060606"/>
                </a:solidFill>
              </a:rPr>
              <a:t>Sie kennen unterschiedliche qualitative/quantitative Verfahren zur Standortplanung.</a:t>
            </a:r>
          </a:p>
          <a:p>
            <a:pPr marL="268288" indent="-268288" algn="l"/>
            <a:r>
              <a:rPr lang="de-DE" sz="2000">
                <a:solidFill>
                  <a:srgbClr val="060606"/>
                </a:solidFill>
              </a:rPr>
              <a:t>Sie können das Vorgehen der Verfahren beschreiben und am Fallbeispiel anwenden.</a:t>
            </a:r>
          </a:p>
          <a:p>
            <a:endParaRPr lang="de-DE" dirty="0">
              <a:solidFill>
                <a:srgbClr val="060606"/>
              </a:solidFill>
            </a:endParaRPr>
          </a:p>
        </p:txBody>
      </p:sp>
      <p:sp>
        <p:nvSpPr>
          <p:cNvPr id="3" name="Textplatzhalter 2"/>
          <p:cNvSpPr>
            <a:spLocks noGrp="1"/>
          </p:cNvSpPr>
          <p:nvPr>
            <p:ph type="body" sz="quarter" idx="13"/>
          </p:nvPr>
        </p:nvSpPr>
        <p:spPr/>
        <p:txBody>
          <a:bodyPr/>
          <a:lstStyle/>
          <a:p>
            <a:r>
              <a:rPr lang="de-DE" sz="2000"/>
              <a:t>Strategische Netzwerkplanung</a:t>
            </a:r>
          </a:p>
          <a:p>
            <a:r>
              <a:rPr lang="de-DE"/>
              <a:t>Lernziele</a:t>
            </a:r>
            <a:endParaRPr lang="de-DE" dirty="0"/>
          </a:p>
        </p:txBody>
      </p:sp>
    </p:spTree>
    <p:extLst>
      <p:ext uri="{BB962C8B-B14F-4D97-AF65-F5344CB8AC3E}">
        <p14:creationId xmlns:p14="http://schemas.microsoft.com/office/powerpoint/2010/main" val="4294558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nhaltsplatzhalter 1"/>
          <p:cNvSpPr txBox="1">
            <a:spLocks/>
          </p:cNvSpPr>
          <p:nvPr/>
        </p:nvSpPr>
        <p:spPr>
          <a:xfrm>
            <a:off x="334800" y="908678"/>
            <a:ext cx="10262557" cy="558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de-DE" sz="1800" b="1" dirty="0">
                <a:solidFill>
                  <a:srgbClr val="00549F"/>
                </a:solidFill>
              </a:rPr>
              <a:t>Beispiel: YOUR-MÜSLI – ADD Algorithmus</a:t>
            </a:r>
          </a:p>
          <a:p>
            <a:pPr marL="266400" indent="-266400">
              <a:buFont typeface="+mj-lt"/>
              <a:buAutoNum type="arabicPeriod" startAt="6"/>
            </a:pPr>
            <a:r>
              <a:rPr lang="de-DE" sz="1800" dirty="0">
                <a:solidFill>
                  <a:srgbClr val="060606"/>
                </a:solidFill>
              </a:rPr>
              <a:t>Schritt: Wiederhole die Schritte 3 bis 5 bis alle Standorte gesetzt</a:t>
            </a:r>
          </a:p>
          <a:p>
            <a:pPr marL="0" indent="0">
              <a:buNone/>
            </a:pPr>
            <a:r>
              <a:rPr lang="de-DE" sz="1800" dirty="0">
                <a:solidFill>
                  <a:srgbClr val="060606"/>
                </a:solidFill>
              </a:rPr>
              <a:t>    oder ausgeschlossen wurden: Berechnung der Transportkostenersparnisse </a:t>
            </a:r>
          </a:p>
          <a:p>
            <a:pPr marL="0" indent="0">
              <a:buNone/>
            </a:pPr>
            <a:r>
              <a:rPr lang="de-DE" sz="1800" dirty="0">
                <a:solidFill>
                  <a:srgbClr val="060606"/>
                </a:solidFill>
              </a:rPr>
              <a:t>    der Standorte 1 und 3 im Vergleich zu den eröffneten Standorten 2 und 5</a:t>
            </a:r>
          </a:p>
          <a:p>
            <a:pPr marL="0" indent="0">
              <a:spcAft>
                <a:spcPts val="600"/>
              </a:spcAft>
              <a:buNone/>
            </a:pPr>
            <a:endParaRPr lang="de-DE" sz="1800" dirty="0">
              <a:solidFill>
                <a:srgbClr val="060606"/>
              </a:solidFill>
            </a:endParaRPr>
          </a:p>
          <a:p>
            <a:pPr marL="0" indent="0">
              <a:spcAft>
                <a:spcPts val="600"/>
              </a:spcAft>
              <a:buNone/>
            </a:pPr>
            <a:endParaRPr lang="de-DE" sz="1800" dirty="0"/>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266400" indent="-266400">
              <a:spcAft>
                <a:spcPts val="600"/>
              </a:spcAft>
              <a:buFont typeface="+mj-lt"/>
              <a:buAutoNum type="arabicPeriod"/>
            </a:pPr>
            <a:endParaRPr lang="de-DE" sz="1800" dirty="0">
              <a:solidFill>
                <a:srgbClr val="060606"/>
              </a:solidFill>
            </a:endParaRPr>
          </a:p>
          <a:p>
            <a:pPr marL="0" indent="0">
              <a:spcAft>
                <a:spcPts val="600"/>
              </a:spcAft>
              <a:buNone/>
            </a:pPr>
            <a:endParaRPr lang="de-DE" sz="1800" dirty="0"/>
          </a:p>
          <a:p>
            <a:pPr marL="0" indent="0">
              <a:spcAft>
                <a:spcPts val="600"/>
              </a:spcAft>
              <a:buNone/>
            </a:pPr>
            <a:endParaRPr lang="de-DE" sz="1800" dirty="0">
              <a:solidFill>
                <a:srgbClr val="060606"/>
              </a:solidFill>
            </a:endParaRPr>
          </a:p>
          <a:p>
            <a:pPr marL="0" indent="0">
              <a:spcAft>
                <a:spcPts val="600"/>
              </a:spcAft>
              <a:buNone/>
            </a:pPr>
            <a:endParaRPr lang="de-DE" dirty="0">
              <a:solidFill>
                <a:srgbClr val="060606"/>
              </a:solidFill>
            </a:endParaRPr>
          </a:p>
        </p:txBody>
      </p:sp>
      <mc:AlternateContent xmlns:mc="http://schemas.openxmlformats.org/markup-compatibility/2006" xmlns:a14="http://schemas.microsoft.com/office/drawing/2010/main">
        <mc:Choice Requires="a14">
          <p:graphicFrame>
            <p:nvGraphicFramePr>
              <p:cNvPr id="29" name="Tabelle 28"/>
              <p:cNvGraphicFramePr>
                <a:graphicFrameLocks noGrp="1"/>
              </p:cNvGraphicFramePr>
              <p:nvPr>
                <p:extLst>
                  <p:ext uri="{D42A27DB-BD31-4B8C-83A1-F6EECF244321}">
                    <p14:modId xmlns:p14="http://schemas.microsoft.com/office/powerpoint/2010/main" val="2673251479"/>
                  </p:ext>
                </p:extLst>
              </p:nvPr>
            </p:nvGraphicFramePr>
            <p:xfrm>
              <a:off x="8169130"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l-GR" sz="3200" b="0" i="1" dirty="0" smtClean="0">
                                    <a:solidFill>
                                      <a:srgbClr val="060606"/>
                                    </a:solidFill>
                                    <a:latin typeface="Times New Roman" pitchFamily="18" charset="0"/>
                                    <a:cs typeface="Times New Roman" pitchFamily="18" charset="0"/>
                                  </a:rPr>
                                  <m:t>ω</m:t>
                                </m:r>
                                <m:r>
                                  <m:rPr>
                                    <m:nor/>
                                  </m:rPr>
                                  <a:rPr lang="de-DE" sz="3200" b="0" i="1" baseline="-25000" dirty="0" smtClean="0">
                                    <a:solidFill>
                                      <a:srgbClr val="060606"/>
                                    </a:solidFill>
                                    <a:latin typeface="Times New Roman" pitchFamily="18" charset="0"/>
                                    <a:cs typeface="Times New Roman" pitchFamily="18" charset="0"/>
                                  </a:rPr>
                                  <m:t>i</m:t>
                                </m:r>
                              </m:oMath>
                            </m:oMathPara>
                          </a14:m>
                          <a:endParaRPr lang="de-DE" sz="2000" b="0" dirty="0">
                            <a:solidFill>
                              <a:srgbClr val="060606"/>
                            </a:solidFill>
                          </a:endParaRPr>
                        </a:p>
                        <a:p>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Choice>
        <mc:Fallback xmlns="">
          <p:graphicFrame>
            <p:nvGraphicFramePr>
              <p:cNvPr id="29" name="Tabelle 28"/>
              <p:cNvGraphicFramePr>
                <a:graphicFrameLocks noGrp="1"/>
              </p:cNvGraphicFramePr>
              <p:nvPr>
                <p:extLst>
                  <p:ext uri="{D42A27DB-BD31-4B8C-83A1-F6EECF244321}">
                    <p14:modId xmlns:p14="http://schemas.microsoft.com/office/powerpoint/2010/main" val="2673251479"/>
                  </p:ext>
                </p:extLst>
              </p:nvPr>
            </p:nvGraphicFramePr>
            <p:xfrm>
              <a:off x="8169130"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46" t="-649" r="-692" b="-288961"/>
                          </a:stretch>
                        </a:blip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Fallback>
      </mc:AlternateContent>
      <p:sp>
        <p:nvSpPr>
          <p:cNvPr id="33" name="Rechteck 32"/>
          <p:cNvSpPr/>
          <p:nvPr/>
        </p:nvSpPr>
        <p:spPr>
          <a:xfrm>
            <a:off x="3499268" y="3609023"/>
            <a:ext cx="1773025" cy="2717994"/>
          </a:xfrm>
          <a:prstGeom prst="rect">
            <a:avLst/>
          </a:prstGeom>
          <a:solidFill>
            <a:srgbClr val="FF8000">
              <a:alpha val="20000"/>
            </a:srgbClr>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a:solidFill>
                <a:srgbClr val="060606"/>
              </a:solidFill>
            </a:endParaRPr>
          </a:p>
        </p:txBody>
      </p:sp>
      <p:sp>
        <p:nvSpPr>
          <p:cNvPr id="14" name="Textplatzhalter 3"/>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aphicFrame>
        <p:nvGraphicFramePr>
          <p:cNvPr id="28" name="Tabelle 27"/>
          <p:cNvGraphicFramePr>
            <a:graphicFrameLocks noGrp="1"/>
          </p:cNvGraphicFramePr>
          <p:nvPr>
            <p:extLst>
              <p:ext uri="{D42A27DB-BD31-4B8C-83A1-F6EECF244321}">
                <p14:modId xmlns:p14="http://schemas.microsoft.com/office/powerpoint/2010/main" val="931787873"/>
              </p:ext>
            </p:extLst>
          </p:nvPr>
        </p:nvGraphicFramePr>
        <p:xfrm>
          <a:off x="515288" y="3243947"/>
          <a:ext cx="7472574" cy="3245444"/>
        </p:xfrm>
        <a:graphic>
          <a:graphicData uri="http://schemas.openxmlformats.org/drawingml/2006/table">
            <a:tbl>
              <a:tblPr firstRow="1" bandRow="1">
                <a:tableStyleId>{5C22544A-7EE6-4342-B048-85BDC9FD1C3A}</a:tableStyleId>
              </a:tblPr>
              <a:tblGrid>
                <a:gridCol w="830286">
                  <a:extLst>
                    <a:ext uri="{9D8B030D-6E8A-4147-A177-3AD203B41FA5}">
                      <a16:colId xmlns:a16="http://schemas.microsoft.com/office/drawing/2014/main" val="20000"/>
                    </a:ext>
                  </a:extLst>
                </a:gridCol>
                <a:gridCol w="830286">
                  <a:extLst>
                    <a:ext uri="{9D8B030D-6E8A-4147-A177-3AD203B41FA5}">
                      <a16:colId xmlns:a16="http://schemas.microsoft.com/office/drawing/2014/main" val="20001"/>
                    </a:ext>
                  </a:extLst>
                </a:gridCol>
                <a:gridCol w="830286">
                  <a:extLst>
                    <a:ext uri="{9D8B030D-6E8A-4147-A177-3AD203B41FA5}">
                      <a16:colId xmlns:a16="http://schemas.microsoft.com/office/drawing/2014/main" val="20002"/>
                    </a:ext>
                  </a:extLst>
                </a:gridCol>
                <a:gridCol w="830286">
                  <a:extLst>
                    <a:ext uri="{9D8B030D-6E8A-4147-A177-3AD203B41FA5}">
                      <a16:colId xmlns:a16="http://schemas.microsoft.com/office/drawing/2014/main" val="20003"/>
                    </a:ext>
                  </a:extLst>
                </a:gridCol>
                <a:gridCol w="830286">
                  <a:extLst>
                    <a:ext uri="{9D8B030D-6E8A-4147-A177-3AD203B41FA5}">
                      <a16:colId xmlns:a16="http://schemas.microsoft.com/office/drawing/2014/main" val="20004"/>
                    </a:ext>
                  </a:extLst>
                </a:gridCol>
                <a:gridCol w="830286">
                  <a:extLst>
                    <a:ext uri="{9D8B030D-6E8A-4147-A177-3AD203B41FA5}">
                      <a16:colId xmlns:a16="http://schemas.microsoft.com/office/drawing/2014/main" val="20005"/>
                    </a:ext>
                  </a:extLst>
                </a:gridCol>
                <a:gridCol w="830286">
                  <a:extLst>
                    <a:ext uri="{9D8B030D-6E8A-4147-A177-3AD203B41FA5}">
                      <a16:colId xmlns:a16="http://schemas.microsoft.com/office/drawing/2014/main" val="20006"/>
                    </a:ext>
                  </a:extLst>
                </a:gridCol>
                <a:gridCol w="830286">
                  <a:extLst>
                    <a:ext uri="{9D8B030D-6E8A-4147-A177-3AD203B41FA5}">
                      <a16:colId xmlns:a16="http://schemas.microsoft.com/office/drawing/2014/main" val="20007"/>
                    </a:ext>
                  </a:extLst>
                </a:gridCol>
                <a:gridCol w="830286">
                  <a:extLst>
                    <a:ext uri="{9D8B030D-6E8A-4147-A177-3AD203B41FA5}">
                      <a16:colId xmlns:a16="http://schemas.microsoft.com/office/drawing/2014/main" val="20008"/>
                    </a:ext>
                  </a:extLst>
                </a:gridCol>
              </a:tblGrid>
              <a:tr h="541746">
                <a:tc>
                  <a:txBody>
                    <a:bodyPr/>
                    <a:lstStyle/>
                    <a:p>
                      <a:pPr algn="ctr"/>
                      <a:r>
                        <a:rPr lang="de-DE" sz="2400" b="0" i="1" dirty="0">
                          <a:solidFill>
                            <a:srgbClr val="060606"/>
                          </a:solidFill>
                          <a:latin typeface="Times New Roman" pitchFamily="18" charset="0"/>
                          <a:cs typeface="Times New Roman" pitchFamily="18" charset="0"/>
                        </a:rPr>
                        <a:t>i</a:t>
                      </a:r>
                      <a:r>
                        <a:rPr lang="de-DE" sz="2400" b="0" dirty="0">
                          <a:solidFill>
                            <a:srgbClr val="060606"/>
                          </a:solidFill>
                        </a:rPr>
                        <a:t> / </a:t>
                      </a:r>
                      <a:r>
                        <a:rPr lang="de-DE" sz="2400" b="0" i="1" dirty="0">
                          <a:solidFill>
                            <a:srgbClr val="060606"/>
                          </a:solidFill>
                          <a:latin typeface="Times New Roman" pitchFamily="18" charset="0"/>
                          <a:cs typeface="Times New Roman" pitchFamily="18" charset="0"/>
                        </a:rPr>
                        <a:t>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2400" b="0" i="1" dirty="0" err="1">
                          <a:solidFill>
                            <a:srgbClr val="060606"/>
                          </a:solidFill>
                          <a:latin typeface="Times New Roman" pitchFamily="18" charset="0"/>
                          <a:cs typeface="Times New Roman" pitchFamily="18" charset="0"/>
                        </a:rPr>
                        <a:t>f</a:t>
                      </a:r>
                      <a:r>
                        <a:rPr lang="de-DE" sz="2400" b="0" i="1" baseline="-25000" dirty="0" err="1">
                          <a:solidFill>
                            <a:srgbClr val="060606"/>
                          </a:solidFill>
                          <a:latin typeface="Times New Roman" pitchFamily="18" charset="0"/>
                          <a:cs typeface="Times New Roman" pitchFamily="18" charset="0"/>
                        </a:rPr>
                        <a:t>i</a:t>
                      </a:r>
                      <a:endParaRPr lang="de-DE" sz="2400" b="0" i="1" baseline="-25000" dirty="0">
                        <a:solidFill>
                          <a:srgbClr val="060606"/>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1746">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36714">
                <a:tc>
                  <a:txBody>
                    <a:bodyPr/>
                    <a:lstStyle/>
                    <a:p>
                      <a:pPr algn="ctr"/>
                      <a:r>
                        <a:rPr lang="de-DE" sz="1600" b="0" dirty="0">
                          <a:solidFill>
                            <a:srgbClr val="00B05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1746">
                <a:tc>
                  <a:txBody>
                    <a:bodyPr/>
                    <a:lstStyle/>
                    <a:p>
                      <a:pPr algn="ctr"/>
                      <a:r>
                        <a:rPr lang="de-DE" sz="1600" b="0" dirty="0">
                          <a:solidFill>
                            <a:srgbClr val="06060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60606"/>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1746">
                <a:tc>
                  <a:txBody>
                    <a:bodyPr/>
                    <a:lstStyle/>
                    <a:p>
                      <a:pPr algn="ctr"/>
                      <a:r>
                        <a:rPr lang="de-DE" sz="1600" b="0" dirty="0">
                          <a:solidFill>
                            <a:srgbClr val="FF0000"/>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FF0000"/>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1746">
                <a:tc>
                  <a:txBody>
                    <a:bodyPr/>
                    <a:lstStyle/>
                    <a:p>
                      <a:pPr algn="ctr"/>
                      <a:r>
                        <a:rPr lang="de-DE" sz="1600" b="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de-DE" sz="1600" b="0" dirty="0">
                          <a:solidFill>
                            <a:srgbClr val="00B050"/>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graphicFrame>
            <p:nvGraphicFramePr>
              <p:cNvPr id="10" name="Tabelle 9"/>
              <p:cNvGraphicFramePr>
                <a:graphicFrameLocks noGrp="1"/>
              </p:cNvGraphicFramePr>
              <p:nvPr>
                <p:extLst>
                  <p:ext uri="{D42A27DB-BD31-4B8C-83A1-F6EECF244321}">
                    <p14:modId xmlns:p14="http://schemas.microsoft.com/office/powerpoint/2010/main" val="358904630"/>
                  </p:ext>
                </p:extLst>
              </p:nvPr>
            </p:nvGraphicFramePr>
            <p:xfrm>
              <a:off x="10189075"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de-DE" sz="3200" b="0" i="1" dirty="0" smtClean="0">
                                  <a:solidFill>
                                    <a:srgbClr val="060606"/>
                                  </a:solidFill>
                                  <a:latin typeface="Times New Roman" pitchFamily="18" charset="0"/>
                                  <a:cs typeface="Times New Roman" pitchFamily="18" charset="0"/>
                                </a:rPr>
                                <m:t>    </m:t>
                              </m:r>
                              <m:r>
                                <m:rPr>
                                  <m:nor/>
                                </m:rPr>
                                <a:rPr lang="el-GR" sz="3200" b="0" i="1" dirty="0" smtClean="0">
                                  <a:solidFill>
                                    <a:srgbClr val="060606"/>
                                  </a:solidFill>
                                  <a:latin typeface="Times New Roman" pitchFamily="18" charset="0"/>
                                  <a:cs typeface="Times New Roman" pitchFamily="18" charset="0"/>
                                </a:rPr>
                                <m:t>ω</m:t>
                              </m:r>
                              <m:r>
                                <m:rPr>
                                  <m:nor/>
                                </m:rPr>
                                <a:rPr lang="de-DE" sz="3200" b="0" i="1" baseline="-25000" dirty="0" smtClean="0">
                                  <a:solidFill>
                                    <a:srgbClr val="060606"/>
                                  </a:solidFill>
                                  <a:latin typeface="Times New Roman" pitchFamily="18" charset="0"/>
                                  <a:cs typeface="Times New Roman" pitchFamily="18" charset="0"/>
                                </a:rPr>
                                <m:t>i</m:t>
                              </m:r>
                            </m:oMath>
                          </a14:m>
                          <a:r>
                            <a:rPr lang="de-DE" sz="3200" b="0" dirty="0">
                              <a:solidFill>
                                <a:srgbClr val="060606"/>
                              </a:solidFill>
                            </a:rPr>
                            <a:t>-</a:t>
                          </a:r>
                          <a:r>
                            <a:rPr lang="de-DE" sz="3200" b="0" i="1" baseline="0" dirty="0">
                              <a:solidFill>
                                <a:srgbClr val="060606"/>
                              </a:solidFill>
                              <a:latin typeface="Times New Roman" pitchFamily="18" charset="0"/>
                              <a:cs typeface="Times New Roman" pitchFamily="18" charset="0"/>
                            </a:rPr>
                            <a:t>f</a:t>
                          </a:r>
                          <a:r>
                            <a:rPr lang="de-DE" sz="3200" b="0" i="1" baseline="-25000" dirty="0" err="1">
                              <a:solidFill>
                                <a:srgbClr val="060606"/>
                              </a:solidFill>
                              <a:latin typeface="Times New Roman" pitchFamily="18" charset="0"/>
                              <a:cs typeface="Times New Roman" pitchFamily="18" charset="0"/>
                            </a:rPr>
                            <a:t>i</a:t>
                          </a:r>
                          <a:endParaRPr lang="de-DE" sz="3200" b="0" dirty="0">
                            <a:solidFill>
                              <a:srgbClr val="060606"/>
                            </a:solidFill>
                          </a:endParaRPr>
                        </a:p>
                        <a:p>
                          <a:endParaRPr lang="de-DE" sz="9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Choice>
        <mc:Fallback xmlns="">
          <p:graphicFrame>
            <p:nvGraphicFramePr>
              <p:cNvPr id="10" name="Tabelle 9"/>
              <p:cNvGraphicFramePr>
                <a:graphicFrameLocks noGrp="1"/>
              </p:cNvGraphicFramePr>
              <p:nvPr>
                <p:extLst>
                  <p:ext uri="{D42A27DB-BD31-4B8C-83A1-F6EECF244321}">
                    <p14:modId xmlns:p14="http://schemas.microsoft.com/office/powerpoint/2010/main" val="358904630"/>
                  </p:ext>
                </p:extLst>
              </p:nvPr>
            </p:nvGraphicFramePr>
            <p:xfrm>
              <a:off x="10189075" y="2854454"/>
              <a:ext cx="1758164" cy="3634936"/>
            </p:xfrm>
            <a:graphic>
              <a:graphicData uri="http://schemas.openxmlformats.org/drawingml/2006/table">
                <a:tbl>
                  <a:tblPr firstRow="1" bandRow="1">
                    <a:tableStyleId>{5C22544A-7EE6-4342-B048-85BDC9FD1C3A}</a:tableStyleId>
                  </a:tblPr>
                  <a:tblGrid>
                    <a:gridCol w="1758164">
                      <a:extLst>
                        <a:ext uri="{9D8B030D-6E8A-4147-A177-3AD203B41FA5}">
                          <a16:colId xmlns:a16="http://schemas.microsoft.com/office/drawing/2014/main" val="20000"/>
                        </a:ext>
                      </a:extLst>
                    </a:gridCol>
                  </a:tblGrid>
                  <a:tr h="940226">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46" t="-9091" r="-692" b="-288961"/>
                          </a:stretch>
                        </a:blipFill>
                      </a:tcPr>
                    </a:tc>
                    <a:extLst>
                      <a:ext uri="{0D108BD9-81ED-4DB2-BD59-A6C34878D82A}">
                        <a16:rowId xmlns:a16="http://schemas.microsoft.com/office/drawing/2014/main" val="10000"/>
                      </a:ext>
                    </a:extLst>
                  </a:tr>
                  <a:tr h="538942">
                    <a:tc>
                      <a:txBody>
                        <a:bodyPr/>
                        <a:lstStyle/>
                        <a:p>
                          <a:pPr algn="ctr"/>
                          <a:r>
                            <a:rPr lang="de-DE" sz="1800" dirty="0">
                              <a:solidFill>
                                <a:srgbClr val="060606"/>
                              </a:solidFill>
                              <a:latin typeface="Arial" pitchFamily="34" charset="0"/>
                              <a:cs typeface="Arial"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2"/>
                      </a:ext>
                    </a:extLst>
                  </a:tr>
                  <a:tr h="538942">
                    <a:tc>
                      <a:txBody>
                        <a:bodyPr/>
                        <a:lstStyle/>
                        <a:p>
                          <a:pPr algn="ctr"/>
                          <a:r>
                            <a:rPr lang="de-DE" sz="1800" dirty="0">
                              <a:solidFill>
                                <a:srgbClr val="060606"/>
                              </a:solidFill>
                              <a:latin typeface="Arial" pitchFamily="34" charset="0"/>
                              <a:cs typeface="Arial"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3"/>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4"/>
                      </a:ext>
                    </a:extLst>
                  </a:tr>
                  <a:tr h="538942">
                    <a:tc>
                      <a:txBody>
                        <a:bodyPr/>
                        <a:lstStyle/>
                        <a:p>
                          <a:pPr algn="ctr"/>
                          <a:r>
                            <a:rPr lang="de-DE" sz="1800" dirty="0">
                              <a:solidFill>
                                <a:srgbClr val="060606"/>
                              </a:solidFill>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5"/>
                      </a:ext>
                    </a:extLst>
                  </a:tr>
                </a:tbl>
              </a:graphicData>
            </a:graphic>
          </p:graphicFrame>
        </mc:Fallback>
      </mc:AlternateContent>
      <p:sp>
        <p:nvSpPr>
          <p:cNvPr id="17" name="Textfeld 16"/>
          <p:cNvSpPr txBox="1"/>
          <p:nvPr/>
        </p:nvSpPr>
        <p:spPr>
          <a:xfrm>
            <a:off x="8496307" y="1755262"/>
            <a:ext cx="3688070" cy="1169551"/>
          </a:xfrm>
          <a:prstGeom prst="rect">
            <a:avLst/>
          </a:prstGeom>
          <a:noFill/>
        </p:spPr>
        <p:txBody>
          <a:bodyPr wrap="square" rtlCol="0">
            <a:spAutoFit/>
          </a:bodyPr>
          <a:lstStyle/>
          <a:p>
            <a:pPr>
              <a:buFont typeface="Symbol"/>
              <a:buChar char="®"/>
            </a:pPr>
            <a:r>
              <a:rPr lang="de-DE" dirty="0">
                <a:solidFill>
                  <a:srgbClr val="060606"/>
                </a:solidFill>
                <a:sym typeface="Symbol"/>
              </a:rPr>
              <a:t> Standort 3 wird auf keinen Fall eröffnet</a:t>
            </a:r>
          </a:p>
          <a:p>
            <a:pPr>
              <a:buFont typeface="Symbol"/>
              <a:buChar char="®"/>
            </a:pPr>
            <a:endParaRPr lang="de-DE" sz="800" dirty="0">
              <a:solidFill>
                <a:srgbClr val="060606"/>
              </a:solidFill>
              <a:sym typeface="Symbol"/>
            </a:endParaRPr>
          </a:p>
          <a:p>
            <a:pPr>
              <a:buFont typeface="Symbol"/>
              <a:buChar char="®"/>
            </a:pPr>
            <a:r>
              <a:rPr lang="de-DE" dirty="0">
                <a:solidFill>
                  <a:srgbClr val="060606"/>
                </a:solidFill>
                <a:sym typeface="Symbol"/>
              </a:rPr>
              <a:t> Standort 1 wird eröffnet</a:t>
            </a:r>
          </a:p>
          <a:p>
            <a:endParaRPr lang="de-DE" sz="800" dirty="0">
              <a:sym typeface="Symbol"/>
            </a:endParaRPr>
          </a:p>
        </p:txBody>
      </p:sp>
      <p:sp>
        <p:nvSpPr>
          <p:cNvPr id="2" name="Textfeld 1"/>
          <p:cNvSpPr txBox="1"/>
          <p:nvPr/>
        </p:nvSpPr>
        <p:spPr>
          <a:xfrm>
            <a:off x="335264" y="2805071"/>
            <a:ext cx="8101035" cy="369332"/>
          </a:xfrm>
          <a:prstGeom prst="rect">
            <a:avLst/>
          </a:prstGeom>
          <a:noFill/>
        </p:spPr>
        <p:txBody>
          <a:bodyPr wrap="square" rtlCol="0">
            <a:spAutoFit/>
          </a:bodyPr>
          <a:lstStyle/>
          <a:p>
            <a:pPr>
              <a:buFont typeface="Symbol"/>
              <a:buChar char="®"/>
            </a:pPr>
            <a:r>
              <a:rPr lang="de-DE" dirty="0">
                <a:solidFill>
                  <a:srgbClr val="FF8000"/>
                </a:solidFill>
                <a:sym typeface="Symbol"/>
              </a:rPr>
              <a:t> Standorte 1, 2 und 5 werden eröffnet (Zielfunktionswert: </a:t>
            </a:r>
            <a:r>
              <a:rPr lang="de-DE" i="1" dirty="0">
                <a:solidFill>
                  <a:srgbClr val="FF8000"/>
                </a:solidFill>
                <a:latin typeface="Times New Roman" pitchFamily="18" charset="0"/>
                <a:cs typeface="Times New Roman" pitchFamily="18" charset="0"/>
                <a:sym typeface="Symbol"/>
              </a:rPr>
              <a:t>F </a:t>
            </a:r>
            <a:r>
              <a:rPr lang="de-DE" dirty="0">
                <a:solidFill>
                  <a:srgbClr val="FF8000"/>
                </a:solidFill>
                <a:cs typeface="Times New Roman" pitchFamily="18" charset="0"/>
                <a:sym typeface="Symbol"/>
              </a:rPr>
              <a:t>= 32 – 1 = 31)</a:t>
            </a:r>
            <a:endParaRPr lang="de-DE" dirty="0">
              <a:solidFill>
                <a:srgbClr val="FF8000"/>
              </a:solidFill>
              <a:sym typeface="Symbol"/>
            </a:endParaRPr>
          </a:p>
        </p:txBody>
      </p:sp>
      <p:grpSp>
        <p:nvGrpSpPr>
          <p:cNvPr id="23" name="Group 22">
            <a:extLst>
              <a:ext uri="{FF2B5EF4-FFF2-40B4-BE49-F238E27FC236}">
                <a16:creationId xmlns:a16="http://schemas.microsoft.com/office/drawing/2014/main" id="{EC4C576D-4B0C-41A6-AD7C-3EC6D7F86728}"/>
              </a:ext>
            </a:extLst>
          </p:cNvPr>
          <p:cNvGrpSpPr/>
          <p:nvPr/>
        </p:nvGrpSpPr>
        <p:grpSpPr>
          <a:xfrm>
            <a:off x="11478736" y="921600"/>
            <a:ext cx="378000" cy="421200"/>
            <a:chOff x="149934" y="1180169"/>
            <a:chExt cx="4860622" cy="5400689"/>
          </a:xfrm>
          <a:solidFill>
            <a:schemeClr val="accent2">
              <a:lumMod val="40000"/>
              <a:lumOff val="60000"/>
            </a:schemeClr>
          </a:solidFill>
        </p:grpSpPr>
        <p:sp>
          <p:nvSpPr>
            <p:cNvPr id="24" name="AutoShape 9">
              <a:extLst>
                <a:ext uri="{FF2B5EF4-FFF2-40B4-BE49-F238E27FC236}">
                  <a16:creationId xmlns:a16="http://schemas.microsoft.com/office/drawing/2014/main" id="{2ABB33A0-37A5-40CA-A2DC-164EA683A092}"/>
                </a:ext>
              </a:extLst>
            </p:cNvPr>
            <p:cNvSpPr>
              <a:spLocks noChangeArrowheads="1"/>
            </p:cNvSpPr>
            <p:nvPr/>
          </p:nvSpPr>
          <p:spPr bwMode="auto">
            <a:xfrm rot="5400000">
              <a:off x="2130188" y="3700490"/>
              <a:ext cx="900114" cy="4860621"/>
            </a:xfrm>
            <a:prstGeom prst="chevron">
              <a:avLst>
                <a:gd name="adj" fmla="val 21491"/>
              </a:avLst>
            </a:prstGeom>
            <a:solidFill>
              <a:schemeClr val="accent1"/>
            </a:solidFill>
            <a:ln w="9525" algn="ctr">
              <a:solidFill>
                <a:srgbClr val="315BA3"/>
              </a:solidFill>
              <a:miter lim="800000"/>
              <a:headEnd/>
              <a:tailEnd/>
            </a:ln>
          </p:spPr>
          <p:txBody>
            <a:bodyPr rot="10800000" vert="eaVert" anchor="ctr"/>
            <a:lstStyle/>
            <a:p>
              <a:pPr marL="12700" indent="-12700" algn="ctr" eaLnBrk="0" hangingPunct="0"/>
              <a:endParaRPr lang="de-DE" sz="600" dirty="0">
                <a:solidFill>
                  <a:schemeClr val="bg1"/>
                </a:solidFill>
              </a:endParaRPr>
            </a:p>
          </p:txBody>
        </p:sp>
        <p:sp>
          <p:nvSpPr>
            <p:cNvPr id="25" name="AutoShape 9">
              <a:extLst>
                <a:ext uri="{FF2B5EF4-FFF2-40B4-BE49-F238E27FC236}">
                  <a16:creationId xmlns:a16="http://schemas.microsoft.com/office/drawing/2014/main" id="{225DDF9D-B3CA-491B-84F6-DDCE56932F06}"/>
                </a:ext>
              </a:extLst>
            </p:cNvPr>
            <p:cNvSpPr>
              <a:spLocks noChangeArrowheads="1"/>
            </p:cNvSpPr>
            <p:nvPr/>
          </p:nvSpPr>
          <p:spPr bwMode="auto">
            <a:xfrm rot="5400000">
              <a:off x="2130188" y="280037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26" name="AutoShape 9">
              <a:extLst>
                <a:ext uri="{FF2B5EF4-FFF2-40B4-BE49-F238E27FC236}">
                  <a16:creationId xmlns:a16="http://schemas.microsoft.com/office/drawing/2014/main" id="{60A08A8E-9839-4C33-909B-EE458E90FE06}"/>
                </a:ext>
              </a:extLst>
            </p:cNvPr>
            <p:cNvSpPr>
              <a:spLocks noChangeArrowheads="1"/>
            </p:cNvSpPr>
            <p:nvPr/>
          </p:nvSpPr>
          <p:spPr bwMode="auto">
            <a:xfrm rot="5400000">
              <a:off x="2130188" y="1900260"/>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algn="ctr"/>
              <a:endParaRPr lang="de-DE" sz="700" dirty="0">
                <a:solidFill>
                  <a:schemeClr val="bg1"/>
                </a:solidFill>
              </a:endParaRPr>
            </a:p>
          </p:txBody>
        </p:sp>
        <p:sp>
          <p:nvSpPr>
            <p:cNvPr id="27" name="AutoShape 9">
              <a:extLst>
                <a:ext uri="{FF2B5EF4-FFF2-40B4-BE49-F238E27FC236}">
                  <a16:creationId xmlns:a16="http://schemas.microsoft.com/office/drawing/2014/main" id="{05BDD4CD-A0D9-4F5E-8767-ADDBEBE5496B}"/>
                </a:ext>
              </a:extLst>
            </p:cNvPr>
            <p:cNvSpPr>
              <a:spLocks noChangeArrowheads="1"/>
            </p:cNvSpPr>
            <p:nvPr/>
          </p:nvSpPr>
          <p:spPr bwMode="auto">
            <a:xfrm rot="5400000">
              <a:off x="2130188" y="100014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0" name="AutoShape 9">
              <a:extLst>
                <a:ext uri="{FF2B5EF4-FFF2-40B4-BE49-F238E27FC236}">
                  <a16:creationId xmlns:a16="http://schemas.microsoft.com/office/drawing/2014/main" id="{832A5E03-71B0-40F0-B4A3-250FF43E3E3D}"/>
                </a:ext>
              </a:extLst>
            </p:cNvPr>
            <p:cNvSpPr>
              <a:spLocks noChangeArrowheads="1"/>
            </p:cNvSpPr>
            <p:nvPr/>
          </p:nvSpPr>
          <p:spPr bwMode="auto">
            <a:xfrm rot="5400000">
              <a:off x="2130189" y="100030"/>
              <a:ext cx="900114" cy="4860621"/>
            </a:xfrm>
            <a:prstGeom prst="chevron">
              <a:avLst>
                <a:gd name="adj" fmla="val 21491"/>
              </a:avLst>
            </a:prstGeom>
            <a:grp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sp>
          <p:nvSpPr>
            <p:cNvPr id="31" name="AutoShape 9">
              <a:extLst>
                <a:ext uri="{FF2B5EF4-FFF2-40B4-BE49-F238E27FC236}">
                  <a16:creationId xmlns:a16="http://schemas.microsoft.com/office/drawing/2014/main" id="{93E19268-DEB8-41FC-BEC6-14B6316417D9}"/>
                </a:ext>
              </a:extLst>
            </p:cNvPr>
            <p:cNvSpPr>
              <a:spLocks noChangeArrowheads="1"/>
            </p:cNvSpPr>
            <p:nvPr/>
          </p:nvSpPr>
          <p:spPr bwMode="auto">
            <a:xfrm rot="5400000">
              <a:off x="2130189" y="-800085"/>
              <a:ext cx="900114" cy="4860621"/>
            </a:xfrm>
            <a:prstGeom prst="chevron">
              <a:avLst>
                <a:gd name="adj" fmla="val 21491"/>
              </a:avLst>
            </a:prstGeom>
            <a:solidFill>
              <a:schemeClr val="accent2">
                <a:lumMod val="40000"/>
                <a:lumOff val="60000"/>
              </a:schemeClr>
            </a:solidFill>
            <a:ln w="9525" algn="ctr">
              <a:solidFill>
                <a:srgbClr val="315BA3"/>
              </a:solidFill>
              <a:miter lim="800000"/>
              <a:headEnd/>
              <a:tailEnd/>
            </a:ln>
          </p:spPr>
          <p:txBody>
            <a:bodyPr rot="10800000" vert="eaVert" anchor="ctr"/>
            <a:lstStyle/>
            <a:p>
              <a:pPr marL="12700" indent="-12700" algn="ctr" eaLnBrk="0" hangingPunct="0"/>
              <a:endParaRPr lang="de-DE" sz="600">
                <a:solidFill>
                  <a:schemeClr val="bg1"/>
                </a:solidFill>
              </a:endParaRPr>
            </a:p>
          </p:txBody>
        </p:sp>
      </p:grpSp>
    </p:spTree>
    <p:extLst>
      <p:ext uri="{BB962C8B-B14F-4D97-AF65-F5344CB8AC3E}">
        <p14:creationId xmlns:p14="http://schemas.microsoft.com/office/powerpoint/2010/main" val="299433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2"/>
          </p:nvPr>
        </p:nvSpPr>
        <p:spPr/>
        <p:txBody>
          <a:bodyPr/>
          <a:lstStyle/>
          <a:p>
            <a:r>
              <a:rPr lang="de-DE" b="1" dirty="0">
                <a:solidFill>
                  <a:srgbClr val="00549F"/>
                </a:solidFill>
              </a:rPr>
              <a:t>Kritik am ADD-Algorithmus</a:t>
            </a:r>
          </a:p>
          <a:p>
            <a:pPr lvl="1">
              <a:lnSpc>
                <a:spcPct val="150000"/>
              </a:lnSpc>
              <a:spcBef>
                <a:spcPts val="24"/>
              </a:spcBef>
              <a:buFont typeface="Arial" panose="020B0604020202020204" pitchFamily="34" charset="0"/>
              <a:buChar char="•"/>
            </a:pPr>
            <a:r>
              <a:rPr lang="de-DE" sz="1800" dirty="0"/>
              <a:t>Liefert keine </a:t>
            </a:r>
            <a:r>
              <a:rPr lang="de-DE" sz="1800" dirty="0" err="1"/>
              <a:t>Optimallösung</a:t>
            </a:r>
            <a:r>
              <a:rPr lang="de-DE" sz="1800" dirty="0"/>
              <a:t> für das betrachtete WLP, siehe vorheriges Beispiel:	</a:t>
            </a:r>
          </a:p>
          <a:p>
            <a:pPr lvl="2">
              <a:lnSpc>
                <a:spcPct val="150000"/>
              </a:lnSpc>
              <a:spcBef>
                <a:spcPts val="24"/>
              </a:spcBef>
            </a:pPr>
            <a:r>
              <a:rPr lang="de-DE" sz="1800" dirty="0">
                <a:sym typeface="Wingdings" panose="05000000000000000000" pitchFamily="2" charset="2"/>
              </a:rPr>
              <a:t>Ergebnis ADD-Algorithmus: Eröffne Standorte 1, 2 und 5 mit 31 als ZF-Wert </a:t>
            </a:r>
            <a:r>
              <a:rPr lang="de-DE" sz="1800" dirty="0"/>
              <a:t>	</a:t>
            </a:r>
          </a:p>
          <a:p>
            <a:pPr lvl="2">
              <a:lnSpc>
                <a:spcPct val="150000"/>
              </a:lnSpc>
              <a:spcBef>
                <a:spcPts val="24"/>
              </a:spcBef>
            </a:pPr>
            <a:r>
              <a:rPr lang="de-DE" sz="1800" dirty="0" err="1"/>
              <a:t>Optimallösung</a:t>
            </a:r>
            <a:r>
              <a:rPr lang="de-DE" sz="1800" dirty="0"/>
              <a:t>: Eröffne Standorte 1, 3 und	 5 mit 30 als ZF-Wert  </a:t>
            </a:r>
          </a:p>
          <a:p>
            <a:pPr lvl="1">
              <a:buFont typeface="Arial" panose="020B0604020202020204" pitchFamily="34" charset="0"/>
              <a:buChar char="•"/>
            </a:pPr>
            <a:r>
              <a:rPr lang="de-DE" sz="1800" dirty="0"/>
              <a:t>Keine Berücksichtigung von:</a:t>
            </a:r>
          </a:p>
          <a:p>
            <a:pPr lvl="2"/>
            <a:r>
              <a:rPr lang="de-DE" sz="1800" dirty="0"/>
              <a:t>Kapazitäten</a:t>
            </a:r>
          </a:p>
          <a:p>
            <a:pPr lvl="2"/>
            <a:r>
              <a:rPr lang="de-DE" sz="1800" dirty="0"/>
              <a:t>Mehrstufigen Transportprozessen</a:t>
            </a:r>
          </a:p>
          <a:p>
            <a:pPr marL="1028700" lvl="1">
              <a:buFont typeface="Symbol" panose="05050102010706020507" pitchFamily="18" charset="2"/>
              <a:buChar char="-"/>
            </a:pPr>
            <a:endParaRPr lang="de-DE" sz="1800" dirty="0"/>
          </a:p>
          <a:p>
            <a:pPr marL="1028700" lvl="1">
              <a:buFont typeface="Symbol" panose="05050102010706020507" pitchFamily="18" charset="2"/>
              <a:buChar char="-"/>
            </a:pPr>
            <a:endParaRPr lang="de-DE" dirty="0"/>
          </a:p>
          <a:p>
            <a:endParaRPr lang="de-DE" b="1" dirty="0">
              <a:solidFill>
                <a:srgbClr val="00549F"/>
              </a:solidFill>
            </a:endParaRP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pSp>
        <p:nvGrpSpPr>
          <p:cNvPr id="10" name="Gruppieren 9"/>
          <p:cNvGrpSpPr/>
          <p:nvPr/>
        </p:nvGrpSpPr>
        <p:grpSpPr>
          <a:xfrm>
            <a:off x="1055356" y="4642994"/>
            <a:ext cx="10261311" cy="400110"/>
            <a:chOff x="1235379" y="5003028"/>
            <a:chExt cx="10261311" cy="400110"/>
          </a:xfrm>
        </p:grpSpPr>
        <p:sp>
          <p:nvSpPr>
            <p:cNvPr id="5" name="Pfeil nach rechts 4">
              <a:hlinkClick r:id="rId2" action="ppaction://hlinkfile"/>
            </p:cNvPr>
            <p:cNvSpPr/>
            <p:nvPr/>
          </p:nvSpPr>
          <p:spPr>
            <a:xfrm>
              <a:off x="1235379" y="5043092"/>
              <a:ext cx="720092" cy="360046"/>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 name="Textfeld 5"/>
            <p:cNvSpPr txBox="1"/>
            <p:nvPr/>
          </p:nvSpPr>
          <p:spPr>
            <a:xfrm>
              <a:off x="2135494" y="5003028"/>
              <a:ext cx="9361196" cy="400110"/>
            </a:xfrm>
            <a:prstGeom prst="rect">
              <a:avLst/>
            </a:prstGeom>
            <a:noFill/>
          </p:spPr>
          <p:txBody>
            <a:bodyPr wrap="square" rtlCol="0">
              <a:spAutoFit/>
            </a:bodyPr>
            <a:lstStyle/>
            <a:p>
              <a:r>
                <a:rPr lang="de-DE" sz="2000" i="1" dirty="0">
                  <a:solidFill>
                    <a:srgbClr val="00549F"/>
                  </a:solidFill>
                </a:rPr>
                <a:t>Wie lassen sich optimale Lösungen für alle Formen von </a:t>
              </a:r>
              <a:r>
                <a:rPr lang="de-DE" sz="2000" i="1" dirty="0" err="1">
                  <a:solidFill>
                    <a:srgbClr val="00549F"/>
                  </a:solidFill>
                </a:rPr>
                <a:t>WLP´s</a:t>
              </a:r>
              <a:r>
                <a:rPr lang="de-DE" sz="2000" i="1" dirty="0">
                  <a:solidFill>
                    <a:srgbClr val="00549F"/>
                  </a:solidFill>
                </a:rPr>
                <a:t> finden?</a:t>
              </a:r>
              <a:endParaRPr lang="de-DE" sz="2000" dirty="0">
                <a:solidFill>
                  <a:srgbClr val="00549F"/>
                </a:solidFill>
              </a:endParaRPr>
            </a:p>
          </p:txBody>
        </p:sp>
      </p:grpSp>
    </p:spTree>
    <p:extLst>
      <p:ext uri="{BB962C8B-B14F-4D97-AF65-F5344CB8AC3E}">
        <p14:creationId xmlns:p14="http://schemas.microsoft.com/office/powerpoint/2010/main" val="15141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5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Effect transition="in" filter="fade">
                                      <p:cBhvr>
                                        <p:cTn id="13" dur="500"/>
                                        <p:tgtEl>
                                          <p:spTgt spid="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4" end="4"/>
                                            </p:txEl>
                                          </p:spTgt>
                                        </p:tgtEl>
                                        <p:attrNameLst>
                                          <p:attrName>style.visibility</p:attrName>
                                        </p:attrNameLst>
                                      </p:cBhvr>
                                      <p:to>
                                        <p:strVal val="visible"/>
                                      </p:to>
                                    </p:set>
                                    <p:animEffect transition="in" filter="fade">
                                      <p:cBhvr>
                                        <p:cTn id="16" dur="500"/>
                                        <p:tgtEl>
                                          <p:spTgt spid="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500"/>
                                        <p:tgtEl>
                                          <p:spTgt spid="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0" indent="0">
              <a:buNone/>
            </a:pPr>
            <a:r>
              <a:rPr lang="de-DE" sz="2000" b="1" dirty="0">
                <a:solidFill>
                  <a:schemeClr val="accent1"/>
                </a:solidFill>
              </a:rPr>
              <a:t>Modellierung von Warehouse Location-Problemen zur optimalen Lösungsfindung </a:t>
            </a: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pSp>
        <p:nvGrpSpPr>
          <p:cNvPr id="5" name="Gruppieren 4"/>
          <p:cNvGrpSpPr/>
          <p:nvPr/>
        </p:nvGrpSpPr>
        <p:grpSpPr>
          <a:xfrm>
            <a:off x="2135494" y="1448748"/>
            <a:ext cx="7560965" cy="5040643"/>
            <a:chOff x="2771800" y="1448780"/>
            <a:chExt cx="3163050" cy="4905545"/>
          </a:xfrm>
          <a:noFill/>
        </p:grpSpPr>
        <p:sp>
          <p:nvSpPr>
            <p:cNvPr id="6" name="Abgerundetes Rechteck 5"/>
            <p:cNvSpPr/>
            <p:nvPr/>
          </p:nvSpPr>
          <p:spPr>
            <a:xfrm>
              <a:off x="2771800" y="1448780"/>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Verstehen des Problems</a:t>
              </a:r>
            </a:p>
          </p:txBody>
        </p:sp>
        <p:sp>
          <p:nvSpPr>
            <p:cNvPr id="7" name="Abgerundetes Rechteck 6"/>
            <p:cNvSpPr/>
            <p:nvPr/>
          </p:nvSpPr>
          <p:spPr>
            <a:xfrm>
              <a:off x="2771800" y="2506397"/>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Formulierung des Problems</a:t>
              </a:r>
            </a:p>
          </p:txBody>
        </p:sp>
        <p:sp>
          <p:nvSpPr>
            <p:cNvPr id="8" name="Abgerundetes Rechteck 7"/>
            <p:cNvSpPr/>
            <p:nvPr/>
          </p:nvSpPr>
          <p:spPr>
            <a:xfrm>
              <a:off x="2771800" y="3564014"/>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Datenerfassung und </a:t>
              </a:r>
              <a:br>
                <a:rPr lang="de-DE" dirty="0">
                  <a:solidFill>
                    <a:schemeClr val="tx1"/>
                  </a:solidFill>
                </a:rPr>
              </a:br>
              <a:r>
                <a:rPr lang="de-DE" dirty="0">
                  <a:solidFill>
                    <a:schemeClr val="tx1"/>
                  </a:solidFill>
                </a:rPr>
                <a:t>-eingabe</a:t>
              </a:r>
            </a:p>
          </p:txBody>
        </p:sp>
        <p:sp>
          <p:nvSpPr>
            <p:cNvPr id="9" name="Abgerundetes Rechteck 8"/>
            <p:cNvSpPr/>
            <p:nvPr/>
          </p:nvSpPr>
          <p:spPr>
            <a:xfrm>
              <a:off x="2771800" y="4621631"/>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Lösen des Modells</a:t>
              </a:r>
            </a:p>
          </p:txBody>
        </p:sp>
        <p:sp>
          <p:nvSpPr>
            <p:cNvPr id="10" name="Abgerundetes Rechteck 9"/>
            <p:cNvSpPr/>
            <p:nvPr/>
          </p:nvSpPr>
          <p:spPr>
            <a:xfrm>
              <a:off x="2771800" y="5679250"/>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Implementierung in der Realität</a:t>
              </a:r>
            </a:p>
          </p:txBody>
        </p:sp>
        <p:cxnSp>
          <p:nvCxnSpPr>
            <p:cNvPr id="11" name="Gerade Verbindung mit Pfeil 10"/>
            <p:cNvCxnSpPr>
              <a:stCxn id="6" idx="2"/>
              <a:endCxn id="7" idx="0"/>
            </p:cNvCxnSpPr>
            <p:nvPr/>
          </p:nvCxnSpPr>
          <p:spPr>
            <a:xfrm>
              <a:off x="4346975" y="2123855"/>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7" idx="2"/>
              <a:endCxn id="8" idx="0"/>
            </p:cNvCxnSpPr>
            <p:nvPr/>
          </p:nvCxnSpPr>
          <p:spPr>
            <a:xfrm>
              <a:off x="4346975" y="3181472"/>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8" idx="2"/>
              <a:endCxn id="9" idx="0"/>
            </p:cNvCxnSpPr>
            <p:nvPr/>
          </p:nvCxnSpPr>
          <p:spPr>
            <a:xfrm>
              <a:off x="4346975" y="4239089"/>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9" idx="2"/>
              <a:endCxn id="10" idx="0"/>
            </p:cNvCxnSpPr>
            <p:nvPr/>
          </p:nvCxnSpPr>
          <p:spPr>
            <a:xfrm>
              <a:off x="4346975" y="5296706"/>
              <a:ext cx="0" cy="382544"/>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Gewinkelte Verbindung 14"/>
            <p:cNvCxnSpPr>
              <a:stCxn id="9" idx="1"/>
              <a:endCxn id="7" idx="1"/>
            </p:cNvCxnSpPr>
            <p:nvPr/>
          </p:nvCxnSpPr>
          <p:spPr>
            <a:xfrm rot="10800000">
              <a:off x="2771800" y="2843935"/>
              <a:ext cx="12700" cy="2115234"/>
            </a:xfrm>
            <a:prstGeom prst="bentConnector3">
              <a:avLst>
                <a:gd name="adj1" fmla="val 2750945"/>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Gewinkelte Verbindung 15"/>
            <p:cNvCxnSpPr>
              <a:stCxn id="8" idx="3"/>
              <a:endCxn id="7" idx="3"/>
            </p:cNvCxnSpPr>
            <p:nvPr/>
          </p:nvCxnSpPr>
          <p:spPr>
            <a:xfrm flipV="1">
              <a:off x="5922150" y="2843935"/>
              <a:ext cx="12700" cy="1057617"/>
            </a:xfrm>
            <a:prstGeom prst="bentConnector3">
              <a:avLst>
                <a:gd name="adj1" fmla="val 2950873"/>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9" idx="3"/>
              <a:endCxn id="8" idx="3"/>
            </p:cNvCxnSpPr>
            <p:nvPr/>
          </p:nvCxnSpPr>
          <p:spPr>
            <a:xfrm flipV="1">
              <a:off x="5922150" y="3901552"/>
              <a:ext cx="12700" cy="1057617"/>
            </a:xfrm>
            <a:prstGeom prst="bentConnector3">
              <a:avLst>
                <a:gd name="adj1" fmla="val 295471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a:stCxn id="9" idx="1"/>
              <a:endCxn id="6" idx="1"/>
            </p:cNvCxnSpPr>
            <p:nvPr/>
          </p:nvCxnSpPr>
          <p:spPr>
            <a:xfrm rot="10800000">
              <a:off x="2771800" y="1786319"/>
              <a:ext cx="12700" cy="3172851"/>
            </a:xfrm>
            <a:prstGeom prst="bentConnector3">
              <a:avLst>
                <a:gd name="adj1" fmla="val 5400000"/>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270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0" indent="0">
              <a:buNone/>
            </a:pPr>
            <a:r>
              <a:rPr lang="de-DE" sz="2000" b="1" dirty="0">
                <a:solidFill>
                  <a:schemeClr val="accent1"/>
                </a:solidFill>
              </a:rPr>
              <a:t>Warehouse Location-Problem </a:t>
            </a:r>
          </a:p>
          <a:p>
            <a:pPr>
              <a:buNone/>
            </a:pPr>
            <a:r>
              <a:rPr lang="de-DE" sz="2000" dirty="0">
                <a:latin typeface="Arial" charset="0"/>
                <a:cs typeface="Arial" charset="0"/>
              </a:rPr>
              <a:t>1.Was ist das Ziel?</a:t>
            </a:r>
            <a:r>
              <a:rPr lang="de-DE" sz="2000" dirty="0">
                <a:latin typeface="Arial"/>
                <a:cs typeface="Arial"/>
              </a:rPr>
              <a:t>→</a:t>
            </a:r>
            <a:r>
              <a:rPr lang="de-DE" sz="2000" dirty="0">
                <a:latin typeface="Arial" charset="0"/>
                <a:cs typeface="Arial" charset="0"/>
              </a:rPr>
              <a:t>Zielfunktion</a:t>
            </a:r>
          </a:p>
          <a:p>
            <a:pPr indent="80963">
              <a:buNone/>
            </a:pPr>
            <a:r>
              <a:rPr lang="de-DE" sz="2000" dirty="0">
                <a:latin typeface="Arial" charset="0"/>
                <a:cs typeface="Arial" charset="0"/>
              </a:rPr>
              <a:t>Minimierung der Kosten</a:t>
            </a:r>
          </a:p>
          <a:p>
            <a:pPr indent="80963">
              <a:buNone/>
            </a:pPr>
            <a:r>
              <a:rPr lang="de-DE" sz="2000" dirty="0">
                <a:latin typeface="Arial" charset="0"/>
                <a:cs typeface="Arial" charset="0"/>
              </a:rPr>
              <a:t>Woraus setzen sich diese zusammen?</a:t>
            </a:r>
          </a:p>
          <a:p>
            <a:pPr indent="354013">
              <a:buNone/>
            </a:pPr>
            <a:r>
              <a:rPr lang="de-DE" sz="2000" dirty="0">
                <a:latin typeface="Arial" charset="0"/>
                <a:cs typeface="Arial" charset="0"/>
              </a:rPr>
              <a:t>Fixkosten</a:t>
            </a:r>
          </a:p>
          <a:p>
            <a:pPr indent="354013">
              <a:buNone/>
            </a:pPr>
            <a:r>
              <a:rPr lang="de-DE" sz="2000" dirty="0">
                <a:latin typeface="Arial" charset="0"/>
                <a:cs typeface="Arial" charset="0"/>
              </a:rPr>
              <a:t>Transportkosten</a:t>
            </a:r>
          </a:p>
          <a:p>
            <a:pPr indent="354013">
              <a:buNone/>
            </a:pPr>
            <a:endParaRPr lang="de-DE" sz="2000" dirty="0">
              <a:latin typeface="Arial" charset="0"/>
              <a:cs typeface="Arial" charset="0"/>
            </a:endParaRPr>
          </a:p>
          <a:p>
            <a:pPr>
              <a:buNone/>
            </a:pPr>
            <a:r>
              <a:rPr lang="de-DE" sz="2000" dirty="0">
                <a:latin typeface="Arial" charset="0"/>
                <a:cs typeface="Arial" charset="0"/>
              </a:rPr>
              <a:t>2.Welche Entscheidung wird getroffen?</a:t>
            </a:r>
            <a:r>
              <a:rPr lang="de-DE" sz="2000" dirty="0">
                <a:cs typeface="Arial"/>
              </a:rPr>
              <a:t> </a:t>
            </a:r>
          </a:p>
          <a:p>
            <a:pPr>
              <a:buNone/>
            </a:pPr>
            <a:r>
              <a:rPr lang="de-DE" sz="2000" dirty="0">
                <a:cs typeface="Arial"/>
              </a:rPr>
              <a:t>→</a:t>
            </a:r>
            <a:r>
              <a:rPr lang="de-DE" sz="2000" dirty="0">
                <a:latin typeface="Arial" charset="0"/>
                <a:cs typeface="Arial" charset="0"/>
              </a:rPr>
              <a:t>Entscheidungsvariablen</a:t>
            </a:r>
          </a:p>
          <a:p>
            <a:pPr indent="80963">
              <a:buNone/>
            </a:pPr>
            <a:r>
              <a:rPr lang="de-DE" sz="2000" dirty="0">
                <a:latin typeface="Arial" charset="0"/>
                <a:cs typeface="Arial" charset="0"/>
              </a:rPr>
              <a:t>Eröffnung der potenziellen Lagerstandorte (ja/nein)</a:t>
            </a:r>
          </a:p>
          <a:p>
            <a:pPr indent="80963">
              <a:buNone/>
            </a:pPr>
            <a:r>
              <a:rPr lang="de-DE" sz="2000" dirty="0">
                <a:latin typeface="Arial" charset="0"/>
                <a:cs typeface="Arial" charset="0"/>
              </a:rPr>
              <a:t>Transportmengen</a:t>
            </a:r>
          </a:p>
          <a:p>
            <a:pPr>
              <a:buNone/>
            </a:pPr>
            <a:endParaRPr lang="de-DE" sz="2000" dirty="0">
              <a:latin typeface="Arial" charset="0"/>
              <a:cs typeface="Arial" charset="0"/>
            </a:endParaRPr>
          </a:p>
          <a:p>
            <a:pPr>
              <a:buNone/>
            </a:pPr>
            <a:r>
              <a:rPr lang="de-DE" sz="2000" dirty="0">
                <a:latin typeface="Arial" charset="0"/>
                <a:cs typeface="Arial" charset="0"/>
              </a:rPr>
              <a:t>3.Gibt es Beschränkungen?</a:t>
            </a:r>
            <a:r>
              <a:rPr lang="de-DE" sz="2000" dirty="0">
                <a:cs typeface="Arial"/>
              </a:rPr>
              <a:t> →</a:t>
            </a:r>
            <a:r>
              <a:rPr lang="de-DE" sz="2000" dirty="0">
                <a:latin typeface="Arial" charset="0"/>
                <a:cs typeface="Arial" charset="0"/>
              </a:rPr>
              <a:t>Nebenbedingungen</a:t>
            </a:r>
          </a:p>
          <a:p>
            <a:pPr indent="80963">
              <a:buNone/>
            </a:pPr>
            <a:r>
              <a:rPr lang="de-DE" sz="2000" dirty="0">
                <a:latin typeface="Arial" charset="0"/>
                <a:cs typeface="Arial" charset="0"/>
              </a:rPr>
              <a:t>Erfüllen der Nachfrage</a:t>
            </a:r>
          </a:p>
          <a:p>
            <a:pPr indent="80963">
              <a:buNone/>
            </a:pPr>
            <a:r>
              <a:rPr lang="de-DE" sz="2000" dirty="0">
                <a:latin typeface="Arial" charset="0"/>
                <a:cs typeface="Arial" charset="0"/>
              </a:rPr>
              <a:t>Kapazitätsbegrenzungen</a:t>
            </a:r>
            <a:endParaRPr lang="de-DE" sz="2000" dirty="0"/>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pSp>
        <p:nvGrpSpPr>
          <p:cNvPr id="5" name="Gruppieren 4"/>
          <p:cNvGrpSpPr/>
          <p:nvPr/>
        </p:nvGrpSpPr>
        <p:grpSpPr>
          <a:xfrm>
            <a:off x="7356161" y="960706"/>
            <a:ext cx="4140528" cy="5400690"/>
            <a:chOff x="2771800" y="1448780"/>
            <a:chExt cx="3163050" cy="4905545"/>
          </a:xfrm>
          <a:noFill/>
        </p:grpSpPr>
        <p:sp>
          <p:nvSpPr>
            <p:cNvPr id="6" name="Abgerundetes Rechteck 5"/>
            <p:cNvSpPr/>
            <p:nvPr/>
          </p:nvSpPr>
          <p:spPr>
            <a:xfrm>
              <a:off x="2771800" y="1448780"/>
              <a:ext cx="3150350" cy="675075"/>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Verstehen des Problems</a:t>
              </a:r>
            </a:p>
          </p:txBody>
        </p:sp>
        <p:sp>
          <p:nvSpPr>
            <p:cNvPr id="7" name="Abgerundetes Rechteck 6"/>
            <p:cNvSpPr/>
            <p:nvPr/>
          </p:nvSpPr>
          <p:spPr>
            <a:xfrm>
              <a:off x="2771800" y="2506397"/>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Formulierung des Problems</a:t>
              </a:r>
            </a:p>
          </p:txBody>
        </p:sp>
        <p:sp>
          <p:nvSpPr>
            <p:cNvPr id="8" name="Abgerundetes Rechteck 7"/>
            <p:cNvSpPr/>
            <p:nvPr/>
          </p:nvSpPr>
          <p:spPr>
            <a:xfrm>
              <a:off x="2771800" y="3564014"/>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Datenerfassung und -eingabe</a:t>
              </a:r>
            </a:p>
          </p:txBody>
        </p:sp>
        <p:sp>
          <p:nvSpPr>
            <p:cNvPr id="9" name="Abgerundetes Rechteck 8"/>
            <p:cNvSpPr/>
            <p:nvPr/>
          </p:nvSpPr>
          <p:spPr>
            <a:xfrm>
              <a:off x="2771800" y="4621631"/>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Lösen des Modells</a:t>
              </a:r>
            </a:p>
          </p:txBody>
        </p:sp>
        <p:sp>
          <p:nvSpPr>
            <p:cNvPr id="10" name="Abgerundetes Rechteck 9"/>
            <p:cNvSpPr/>
            <p:nvPr/>
          </p:nvSpPr>
          <p:spPr>
            <a:xfrm>
              <a:off x="2771800" y="5679250"/>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Implementierung in der Realität</a:t>
              </a:r>
            </a:p>
          </p:txBody>
        </p:sp>
        <p:cxnSp>
          <p:nvCxnSpPr>
            <p:cNvPr id="11" name="Gerade Verbindung mit Pfeil 10"/>
            <p:cNvCxnSpPr>
              <a:stCxn id="6" idx="2"/>
              <a:endCxn id="7" idx="0"/>
            </p:cNvCxnSpPr>
            <p:nvPr/>
          </p:nvCxnSpPr>
          <p:spPr>
            <a:xfrm>
              <a:off x="4346975" y="2123855"/>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a:stCxn id="7" idx="2"/>
              <a:endCxn id="8" idx="0"/>
            </p:cNvCxnSpPr>
            <p:nvPr/>
          </p:nvCxnSpPr>
          <p:spPr>
            <a:xfrm>
              <a:off x="4346975" y="3181472"/>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8" idx="2"/>
              <a:endCxn id="9" idx="0"/>
            </p:cNvCxnSpPr>
            <p:nvPr/>
          </p:nvCxnSpPr>
          <p:spPr>
            <a:xfrm>
              <a:off x="4346975" y="4239089"/>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9" idx="2"/>
              <a:endCxn id="10" idx="0"/>
            </p:cNvCxnSpPr>
            <p:nvPr/>
          </p:nvCxnSpPr>
          <p:spPr>
            <a:xfrm>
              <a:off x="4346975" y="5296706"/>
              <a:ext cx="0" cy="382544"/>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Gewinkelte Verbindung 14"/>
            <p:cNvCxnSpPr>
              <a:stCxn id="9" idx="1"/>
              <a:endCxn id="7" idx="1"/>
            </p:cNvCxnSpPr>
            <p:nvPr/>
          </p:nvCxnSpPr>
          <p:spPr>
            <a:xfrm rot="10800000">
              <a:off x="2771800" y="2843935"/>
              <a:ext cx="12700" cy="2115234"/>
            </a:xfrm>
            <a:prstGeom prst="bentConnector3">
              <a:avLst>
                <a:gd name="adj1" fmla="val 2750945"/>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Gewinkelte Verbindung 15"/>
            <p:cNvCxnSpPr>
              <a:stCxn id="8" idx="3"/>
              <a:endCxn id="7" idx="3"/>
            </p:cNvCxnSpPr>
            <p:nvPr/>
          </p:nvCxnSpPr>
          <p:spPr>
            <a:xfrm flipV="1">
              <a:off x="5922150" y="2843935"/>
              <a:ext cx="12700" cy="1057617"/>
            </a:xfrm>
            <a:prstGeom prst="bentConnector3">
              <a:avLst>
                <a:gd name="adj1" fmla="val 288678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9" idx="3"/>
              <a:endCxn id="8" idx="3"/>
            </p:cNvCxnSpPr>
            <p:nvPr/>
          </p:nvCxnSpPr>
          <p:spPr>
            <a:xfrm flipV="1">
              <a:off x="5922150" y="3901552"/>
              <a:ext cx="12700" cy="1057617"/>
            </a:xfrm>
            <a:prstGeom prst="bentConnector3">
              <a:avLst>
                <a:gd name="adj1" fmla="val 295471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a:stCxn id="9" idx="1"/>
              <a:endCxn id="6" idx="1"/>
            </p:cNvCxnSpPr>
            <p:nvPr/>
          </p:nvCxnSpPr>
          <p:spPr>
            <a:xfrm rot="10800000">
              <a:off x="2771800" y="1786319"/>
              <a:ext cx="12700" cy="3172851"/>
            </a:xfrm>
            <a:prstGeom prst="bentConnector3">
              <a:avLst>
                <a:gd name="adj1" fmla="val 5400000"/>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878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feld 23"/>
          <p:cNvSpPr txBox="1"/>
          <p:nvPr/>
        </p:nvSpPr>
        <p:spPr>
          <a:xfrm>
            <a:off x="6933837" y="2392117"/>
            <a:ext cx="1069524" cy="400110"/>
          </a:xfrm>
          <a:prstGeom prst="rect">
            <a:avLst/>
          </a:prstGeom>
          <a:noFill/>
        </p:spPr>
        <p:txBody>
          <a:bodyPr wrap="none" rtlCol="0">
            <a:spAutoFit/>
          </a:bodyPr>
          <a:lstStyle/>
          <a:p>
            <a:r>
              <a:rPr lang="de-DE" sz="2000" dirty="0">
                <a:solidFill>
                  <a:srgbClr val="060606"/>
                </a:solidFill>
              </a:rPr>
              <a:t>Kunden</a:t>
            </a:r>
          </a:p>
        </p:txBody>
      </p:sp>
      <p:sp>
        <p:nvSpPr>
          <p:cNvPr id="25" name="Textfeld 24"/>
          <p:cNvSpPr txBox="1"/>
          <p:nvPr/>
        </p:nvSpPr>
        <p:spPr>
          <a:xfrm>
            <a:off x="695310" y="2494941"/>
            <a:ext cx="3005951" cy="400110"/>
          </a:xfrm>
          <a:prstGeom prst="rect">
            <a:avLst/>
          </a:prstGeom>
          <a:noFill/>
        </p:spPr>
        <p:txBody>
          <a:bodyPr wrap="none" rtlCol="0">
            <a:spAutoFit/>
          </a:bodyPr>
          <a:lstStyle/>
          <a:p>
            <a:r>
              <a:rPr lang="de-DE" sz="2000" dirty="0">
                <a:solidFill>
                  <a:srgbClr val="060606"/>
                </a:solidFill>
              </a:rPr>
              <a:t>Mögliche Lagerstandorte</a:t>
            </a:r>
          </a:p>
        </p:txBody>
      </p:sp>
      <p:sp>
        <p:nvSpPr>
          <p:cNvPr id="63" name="Inhaltsplatzhalter 1"/>
          <p:cNvSpPr>
            <a:spLocks noGrp="1"/>
          </p:cNvSpPr>
          <p:nvPr>
            <p:ph type="body" sz="quarter" idx="13"/>
          </p:nvPr>
        </p:nvSpPr>
        <p:spPr/>
        <p:txBody>
          <a:bodyPr/>
          <a:lstStyle/>
          <a:p>
            <a:r>
              <a:rPr lang="de-DE" sz="2000"/>
              <a:t>Quantitative Verfahren der Standortplanung</a:t>
            </a:r>
          </a:p>
          <a:p>
            <a:r>
              <a:rPr lang="de-DE"/>
              <a:t>Standortplanung in Netzen</a:t>
            </a:r>
          </a:p>
          <a:p>
            <a:endParaRPr lang="de-DE" dirty="0">
              <a:solidFill>
                <a:srgbClr val="060606"/>
              </a:solidFill>
            </a:endParaRPr>
          </a:p>
        </p:txBody>
      </p:sp>
      <p:sp>
        <p:nvSpPr>
          <p:cNvPr id="3" name="Rechteck 2"/>
          <p:cNvSpPr/>
          <p:nvPr/>
        </p:nvSpPr>
        <p:spPr>
          <a:xfrm>
            <a:off x="332829" y="900003"/>
            <a:ext cx="6923478" cy="400110"/>
          </a:xfrm>
          <a:prstGeom prst="rect">
            <a:avLst/>
          </a:prstGeom>
        </p:spPr>
        <p:txBody>
          <a:bodyPr wrap="square">
            <a:spAutoFit/>
          </a:bodyPr>
          <a:lstStyle/>
          <a:p>
            <a:pPr>
              <a:spcAft>
                <a:spcPts val="600"/>
              </a:spcAft>
            </a:pPr>
            <a:r>
              <a:rPr lang="de-DE" sz="2000" b="1" dirty="0" err="1">
                <a:solidFill>
                  <a:srgbClr val="00549F"/>
                </a:solidFill>
              </a:rPr>
              <a:t>Warehouse</a:t>
            </a:r>
            <a:r>
              <a:rPr lang="de-DE" sz="2000" b="1" dirty="0">
                <a:solidFill>
                  <a:srgbClr val="00549F"/>
                </a:solidFill>
              </a:rPr>
              <a:t> </a:t>
            </a:r>
            <a:r>
              <a:rPr lang="de-DE" sz="2000" b="1" dirty="0" err="1">
                <a:solidFill>
                  <a:srgbClr val="00549F"/>
                </a:solidFill>
              </a:rPr>
              <a:t>Location-Problem</a:t>
            </a:r>
            <a:endParaRPr lang="de-DE" sz="2000" b="1" dirty="0">
              <a:solidFill>
                <a:srgbClr val="00549F"/>
              </a:solidFill>
            </a:endParaRPr>
          </a:p>
        </p:txBody>
      </p:sp>
      <p:cxnSp>
        <p:nvCxnSpPr>
          <p:cNvPr id="36" name="Gerade Verbindung mit Pfeil 35"/>
          <p:cNvCxnSpPr>
            <a:stCxn id="52" idx="3"/>
            <a:endCxn id="37" idx="1"/>
          </p:cNvCxnSpPr>
          <p:nvPr/>
        </p:nvCxnSpPr>
        <p:spPr>
          <a:xfrm flipV="1">
            <a:off x="2806989" y="3536925"/>
            <a:ext cx="4288807" cy="1791086"/>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5"/>
          <p:cNvPicPr>
            <a:picLocks noChangeAspect="1" noChangeArrowheads="1"/>
          </p:cNvPicPr>
          <p:nvPr/>
        </p:nvPicPr>
        <p:blipFill>
          <a:blip r:embed="rId2" cstate="print"/>
          <a:srcRect/>
          <a:stretch>
            <a:fillRect/>
          </a:stretch>
        </p:blipFill>
        <p:spPr bwMode="auto">
          <a:xfrm>
            <a:off x="7095796" y="3245719"/>
            <a:ext cx="808903" cy="582411"/>
          </a:xfrm>
          <a:prstGeom prst="rect">
            <a:avLst/>
          </a:prstGeom>
          <a:noFill/>
          <a:ln w="9525">
            <a:noFill/>
            <a:miter lim="800000"/>
            <a:headEnd/>
            <a:tailEnd/>
          </a:ln>
          <a:effectLst/>
        </p:spPr>
      </p:pic>
      <p:pic>
        <p:nvPicPr>
          <p:cNvPr id="39" name="Picture 4"/>
          <p:cNvPicPr>
            <a:picLocks noChangeAspect="1" noChangeArrowheads="1"/>
          </p:cNvPicPr>
          <p:nvPr/>
        </p:nvPicPr>
        <p:blipFill>
          <a:blip r:embed="rId3" cstate="print"/>
          <a:srcRect/>
          <a:stretch>
            <a:fillRect/>
          </a:stretch>
        </p:blipFill>
        <p:spPr bwMode="auto">
          <a:xfrm>
            <a:off x="1451165" y="3074860"/>
            <a:ext cx="1168950" cy="811391"/>
          </a:xfrm>
          <a:prstGeom prst="rect">
            <a:avLst/>
          </a:prstGeom>
          <a:noFill/>
          <a:ln w="9525">
            <a:noFill/>
            <a:miter lim="800000"/>
            <a:headEnd/>
            <a:tailEnd/>
          </a:ln>
          <a:effectLst/>
        </p:spPr>
      </p:pic>
      <p:cxnSp>
        <p:nvCxnSpPr>
          <p:cNvPr id="43" name="Gerade Verbindung mit Pfeil 42"/>
          <p:cNvCxnSpPr>
            <a:stCxn id="39" idx="3"/>
            <a:endCxn id="37" idx="1"/>
          </p:cNvCxnSpPr>
          <p:nvPr/>
        </p:nvCxnSpPr>
        <p:spPr>
          <a:xfrm>
            <a:off x="2620115" y="3480556"/>
            <a:ext cx="4475681" cy="5636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a:stCxn id="39" idx="3"/>
            <a:endCxn id="34" idx="1"/>
          </p:cNvCxnSpPr>
          <p:nvPr/>
        </p:nvCxnSpPr>
        <p:spPr>
          <a:xfrm>
            <a:off x="2620115" y="3480556"/>
            <a:ext cx="4302477" cy="182282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a:stCxn id="52" idx="3"/>
            <a:endCxn id="34" idx="1"/>
          </p:cNvCxnSpPr>
          <p:nvPr/>
        </p:nvCxnSpPr>
        <p:spPr>
          <a:xfrm flipV="1">
            <a:off x="2806989" y="5303385"/>
            <a:ext cx="4115603" cy="24626"/>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5"/>
          <p:cNvPicPr>
            <a:picLocks noChangeAspect="1" noChangeArrowheads="1"/>
          </p:cNvPicPr>
          <p:nvPr/>
        </p:nvPicPr>
        <p:blipFill>
          <a:blip r:embed="rId2" cstate="print"/>
          <a:srcRect/>
          <a:stretch>
            <a:fillRect/>
          </a:stretch>
        </p:blipFill>
        <p:spPr bwMode="auto">
          <a:xfrm>
            <a:off x="6922592" y="4922315"/>
            <a:ext cx="1058525" cy="762139"/>
          </a:xfrm>
          <a:prstGeom prst="rect">
            <a:avLst/>
          </a:prstGeom>
          <a:noFill/>
          <a:ln w="9525">
            <a:noFill/>
            <a:miter lim="800000"/>
            <a:headEnd/>
            <a:tailEnd/>
          </a:ln>
          <a:effectLst/>
        </p:spPr>
      </p:pic>
      <p:pic>
        <p:nvPicPr>
          <p:cNvPr id="52" name="Picture 4"/>
          <p:cNvPicPr>
            <a:picLocks noChangeAspect="1" noChangeArrowheads="1"/>
          </p:cNvPicPr>
          <p:nvPr/>
        </p:nvPicPr>
        <p:blipFill>
          <a:blip r:embed="rId3" cstate="print"/>
          <a:srcRect/>
          <a:stretch>
            <a:fillRect/>
          </a:stretch>
        </p:blipFill>
        <p:spPr bwMode="auto">
          <a:xfrm>
            <a:off x="1638039" y="4922315"/>
            <a:ext cx="1168950" cy="811391"/>
          </a:xfrm>
          <a:prstGeom prst="rect">
            <a:avLst/>
          </a:prstGeom>
          <a:noFill/>
          <a:ln w="9525">
            <a:noFill/>
            <a:miter lim="800000"/>
            <a:headEnd/>
            <a:tailEnd/>
          </a:ln>
          <a:effectLst/>
        </p:spPr>
      </p:pic>
      <p:sp>
        <p:nvSpPr>
          <p:cNvPr id="69" name="Textfeld 68"/>
          <p:cNvSpPr txBox="1"/>
          <p:nvPr/>
        </p:nvSpPr>
        <p:spPr>
          <a:xfrm>
            <a:off x="515287" y="1268724"/>
            <a:ext cx="5760736" cy="923330"/>
          </a:xfrm>
          <a:prstGeom prst="rect">
            <a:avLst/>
          </a:prstGeom>
          <a:noFill/>
        </p:spPr>
        <p:txBody>
          <a:bodyPr wrap="square" rtlCol="0">
            <a:spAutoFit/>
          </a:bodyPr>
          <a:lstStyle/>
          <a:p>
            <a:r>
              <a:rPr lang="de-DE" dirty="0">
                <a:solidFill>
                  <a:srgbClr val="00549F"/>
                </a:solidFill>
              </a:rPr>
              <a:t>1.Ziel: Minimierung Kosten</a:t>
            </a:r>
          </a:p>
          <a:p>
            <a:r>
              <a:rPr lang="de-DE" dirty="0">
                <a:solidFill>
                  <a:srgbClr val="FF0000"/>
                </a:solidFill>
              </a:rPr>
              <a:t>2.Entscheidungen: Eröffnung Lager, Transportmengen</a:t>
            </a:r>
          </a:p>
          <a:p>
            <a:r>
              <a:rPr lang="de-DE" dirty="0"/>
              <a:t>3.Beschränkungen: Nachfrage, Kapazitäten</a:t>
            </a:r>
          </a:p>
        </p:txBody>
      </p:sp>
      <p:sp>
        <p:nvSpPr>
          <p:cNvPr id="70" name="Textfeld 69"/>
          <p:cNvSpPr txBox="1"/>
          <p:nvPr/>
        </p:nvSpPr>
        <p:spPr>
          <a:xfrm>
            <a:off x="7904668" y="4086346"/>
            <a:ext cx="1249060" cy="369332"/>
          </a:xfrm>
          <a:prstGeom prst="rect">
            <a:avLst/>
          </a:prstGeom>
          <a:noFill/>
        </p:spPr>
        <p:txBody>
          <a:bodyPr wrap="none" rtlCol="0">
            <a:spAutoFit/>
          </a:bodyPr>
          <a:lstStyle/>
          <a:p>
            <a:r>
              <a:rPr lang="de-DE" dirty="0"/>
              <a:t>Nachfrage</a:t>
            </a:r>
          </a:p>
        </p:txBody>
      </p:sp>
      <p:sp>
        <p:nvSpPr>
          <p:cNvPr id="2" name="Textfeld 1"/>
          <p:cNvSpPr txBox="1"/>
          <p:nvPr/>
        </p:nvSpPr>
        <p:spPr>
          <a:xfrm>
            <a:off x="85699" y="3815048"/>
            <a:ext cx="1260161" cy="369332"/>
          </a:xfrm>
          <a:prstGeom prst="rect">
            <a:avLst/>
          </a:prstGeom>
          <a:noFill/>
        </p:spPr>
        <p:txBody>
          <a:bodyPr wrap="square" rtlCol="0">
            <a:spAutoFit/>
          </a:bodyPr>
          <a:lstStyle/>
          <a:p>
            <a:r>
              <a:rPr lang="de-DE" dirty="0">
                <a:solidFill>
                  <a:srgbClr val="00549F"/>
                </a:solidFill>
              </a:rPr>
              <a:t>Fixkosten</a:t>
            </a:r>
          </a:p>
        </p:txBody>
      </p:sp>
      <p:sp>
        <p:nvSpPr>
          <p:cNvPr id="4" name="Textfeld 3"/>
          <p:cNvSpPr txBox="1"/>
          <p:nvPr/>
        </p:nvSpPr>
        <p:spPr>
          <a:xfrm>
            <a:off x="85699" y="4152027"/>
            <a:ext cx="1360015" cy="369332"/>
          </a:xfrm>
          <a:prstGeom prst="rect">
            <a:avLst/>
          </a:prstGeom>
          <a:noFill/>
        </p:spPr>
        <p:txBody>
          <a:bodyPr wrap="square" rtlCol="0">
            <a:spAutoFit/>
          </a:bodyPr>
          <a:lstStyle/>
          <a:p>
            <a:r>
              <a:rPr lang="de-DE" dirty="0">
                <a:solidFill>
                  <a:srgbClr val="FF0000"/>
                </a:solidFill>
              </a:rPr>
              <a:t>Eröffnung</a:t>
            </a:r>
          </a:p>
        </p:txBody>
      </p:sp>
      <p:sp>
        <p:nvSpPr>
          <p:cNvPr id="6" name="Textfeld 5"/>
          <p:cNvSpPr txBox="1"/>
          <p:nvPr/>
        </p:nvSpPr>
        <p:spPr>
          <a:xfrm>
            <a:off x="85699" y="4526647"/>
            <a:ext cx="1640407" cy="369332"/>
          </a:xfrm>
          <a:prstGeom prst="rect">
            <a:avLst/>
          </a:prstGeom>
          <a:noFill/>
        </p:spPr>
        <p:txBody>
          <a:bodyPr wrap="square" rtlCol="0">
            <a:spAutoFit/>
          </a:bodyPr>
          <a:lstStyle/>
          <a:p>
            <a:r>
              <a:rPr lang="de-DE" dirty="0"/>
              <a:t>Kapazität</a:t>
            </a:r>
          </a:p>
        </p:txBody>
      </p:sp>
      <p:sp>
        <p:nvSpPr>
          <p:cNvPr id="7" name="Textfeld 6"/>
          <p:cNvSpPr txBox="1"/>
          <p:nvPr/>
        </p:nvSpPr>
        <p:spPr>
          <a:xfrm>
            <a:off x="2708182" y="4073136"/>
            <a:ext cx="1843197" cy="646331"/>
          </a:xfrm>
          <a:prstGeom prst="rect">
            <a:avLst/>
          </a:prstGeom>
          <a:noFill/>
        </p:spPr>
        <p:txBody>
          <a:bodyPr wrap="none" rtlCol="0">
            <a:spAutoFit/>
          </a:bodyPr>
          <a:lstStyle/>
          <a:p>
            <a:r>
              <a:rPr lang="de-DE" dirty="0">
                <a:solidFill>
                  <a:srgbClr val="00549F"/>
                </a:solidFill>
              </a:rPr>
              <a:t>Transportkosten</a:t>
            </a:r>
          </a:p>
          <a:p>
            <a:endParaRPr lang="de-DE" dirty="0"/>
          </a:p>
        </p:txBody>
      </p:sp>
      <p:sp>
        <p:nvSpPr>
          <p:cNvPr id="8" name="Textfeld 7"/>
          <p:cNvSpPr txBox="1"/>
          <p:nvPr/>
        </p:nvSpPr>
        <p:spPr>
          <a:xfrm>
            <a:off x="2682534" y="4367456"/>
            <a:ext cx="1868845" cy="646331"/>
          </a:xfrm>
          <a:prstGeom prst="rect">
            <a:avLst/>
          </a:prstGeom>
          <a:noFill/>
        </p:spPr>
        <p:txBody>
          <a:bodyPr wrap="none" rtlCol="0">
            <a:spAutoFit/>
          </a:bodyPr>
          <a:lstStyle/>
          <a:p>
            <a:r>
              <a:rPr lang="de-DE" dirty="0">
                <a:solidFill>
                  <a:srgbClr val="FF0000"/>
                </a:solidFill>
              </a:rPr>
              <a:t>Transportmenge</a:t>
            </a:r>
          </a:p>
          <a:p>
            <a:endParaRPr lang="de-DE" dirty="0"/>
          </a:p>
        </p:txBody>
      </p:sp>
      <p:grpSp>
        <p:nvGrpSpPr>
          <p:cNvPr id="40" name="Gruppieren 39"/>
          <p:cNvGrpSpPr/>
          <p:nvPr/>
        </p:nvGrpSpPr>
        <p:grpSpPr>
          <a:xfrm>
            <a:off x="9696460" y="1009549"/>
            <a:ext cx="2092263" cy="2930681"/>
            <a:chOff x="2742923" y="1448780"/>
            <a:chExt cx="3191927" cy="4905545"/>
          </a:xfrm>
          <a:noFill/>
        </p:grpSpPr>
        <p:sp>
          <p:nvSpPr>
            <p:cNvPr id="44" name="Abgerundetes Rechteck 43"/>
            <p:cNvSpPr/>
            <p:nvPr/>
          </p:nvSpPr>
          <p:spPr>
            <a:xfrm>
              <a:off x="2771800" y="1448780"/>
              <a:ext cx="3150350" cy="67507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Verstehen des Problems</a:t>
              </a:r>
            </a:p>
          </p:txBody>
        </p:sp>
        <p:sp>
          <p:nvSpPr>
            <p:cNvPr id="46" name="Abgerundetes Rechteck 45"/>
            <p:cNvSpPr/>
            <p:nvPr/>
          </p:nvSpPr>
          <p:spPr>
            <a:xfrm>
              <a:off x="2742923" y="2456781"/>
              <a:ext cx="3150350" cy="675075"/>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Formulierung des Problems</a:t>
              </a:r>
            </a:p>
          </p:txBody>
        </p:sp>
        <p:sp>
          <p:nvSpPr>
            <p:cNvPr id="48" name="Abgerundetes Rechteck 47"/>
            <p:cNvSpPr/>
            <p:nvPr/>
          </p:nvSpPr>
          <p:spPr>
            <a:xfrm>
              <a:off x="2771800" y="3564014"/>
              <a:ext cx="3150350" cy="6750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Datenerfassung und -eingabe</a:t>
              </a:r>
            </a:p>
          </p:txBody>
        </p:sp>
        <p:sp>
          <p:nvSpPr>
            <p:cNvPr id="49" name="Abgerundetes Rechteck 48"/>
            <p:cNvSpPr/>
            <p:nvPr/>
          </p:nvSpPr>
          <p:spPr>
            <a:xfrm>
              <a:off x="2771800" y="4621631"/>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Lösen des Modells</a:t>
              </a:r>
            </a:p>
          </p:txBody>
        </p:sp>
        <p:sp>
          <p:nvSpPr>
            <p:cNvPr id="50" name="Abgerundetes Rechteck 49"/>
            <p:cNvSpPr/>
            <p:nvPr/>
          </p:nvSpPr>
          <p:spPr>
            <a:xfrm>
              <a:off x="2771800" y="5679250"/>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Implementierung in der Realität</a:t>
              </a:r>
            </a:p>
          </p:txBody>
        </p:sp>
        <p:cxnSp>
          <p:nvCxnSpPr>
            <p:cNvPr id="51" name="Gerade Verbindung mit Pfeil 50"/>
            <p:cNvCxnSpPr>
              <a:stCxn id="44" idx="2"/>
              <a:endCxn id="46" idx="0"/>
            </p:cNvCxnSpPr>
            <p:nvPr/>
          </p:nvCxnSpPr>
          <p:spPr>
            <a:xfrm flipH="1">
              <a:off x="4318098" y="2123855"/>
              <a:ext cx="28877" cy="332926"/>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a:stCxn id="46" idx="2"/>
              <a:endCxn id="48" idx="0"/>
            </p:cNvCxnSpPr>
            <p:nvPr/>
          </p:nvCxnSpPr>
          <p:spPr>
            <a:xfrm>
              <a:off x="4318098" y="3131855"/>
              <a:ext cx="28877" cy="432159"/>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a:stCxn id="48" idx="2"/>
              <a:endCxn id="49" idx="0"/>
            </p:cNvCxnSpPr>
            <p:nvPr/>
          </p:nvCxnSpPr>
          <p:spPr>
            <a:xfrm>
              <a:off x="4346975" y="4239089"/>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a:stCxn id="49" idx="2"/>
              <a:endCxn id="50" idx="0"/>
            </p:cNvCxnSpPr>
            <p:nvPr/>
          </p:nvCxnSpPr>
          <p:spPr>
            <a:xfrm>
              <a:off x="4346975" y="5296706"/>
              <a:ext cx="0" cy="382544"/>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Gewinkelte Verbindung 14"/>
            <p:cNvCxnSpPr>
              <a:stCxn id="49" idx="1"/>
              <a:endCxn id="46" idx="1"/>
            </p:cNvCxnSpPr>
            <p:nvPr/>
          </p:nvCxnSpPr>
          <p:spPr>
            <a:xfrm rot="10800000">
              <a:off x="2742923" y="2794320"/>
              <a:ext cx="28877" cy="2164850"/>
            </a:xfrm>
            <a:prstGeom prst="bentConnector3">
              <a:avLst>
                <a:gd name="adj1" fmla="val 1059134"/>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Gewinkelte Verbindung 15"/>
            <p:cNvCxnSpPr>
              <a:stCxn id="48" idx="3"/>
              <a:endCxn id="46" idx="3"/>
            </p:cNvCxnSpPr>
            <p:nvPr/>
          </p:nvCxnSpPr>
          <p:spPr>
            <a:xfrm flipH="1" flipV="1">
              <a:off x="5893273" y="2794319"/>
              <a:ext cx="28877" cy="1107234"/>
            </a:xfrm>
            <a:prstGeom prst="bentConnector3">
              <a:avLst>
                <a:gd name="adj1" fmla="val -959134"/>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8" name="Gewinkelte Verbindung 16"/>
            <p:cNvCxnSpPr>
              <a:stCxn id="49" idx="3"/>
              <a:endCxn id="48" idx="3"/>
            </p:cNvCxnSpPr>
            <p:nvPr/>
          </p:nvCxnSpPr>
          <p:spPr>
            <a:xfrm flipV="1">
              <a:off x="5922150" y="3901552"/>
              <a:ext cx="12700" cy="1057617"/>
            </a:xfrm>
            <a:prstGeom prst="bentConnector3">
              <a:avLst>
                <a:gd name="adj1" fmla="val 295471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9" name="Gewinkelte Verbindung 17"/>
            <p:cNvCxnSpPr>
              <a:stCxn id="49" idx="1"/>
              <a:endCxn id="44" idx="1"/>
            </p:cNvCxnSpPr>
            <p:nvPr/>
          </p:nvCxnSpPr>
          <p:spPr>
            <a:xfrm rot="10800000">
              <a:off x="2771800" y="1786319"/>
              <a:ext cx="12700" cy="3172851"/>
            </a:xfrm>
            <a:prstGeom prst="bentConnector3">
              <a:avLst>
                <a:gd name="adj1" fmla="val 5400000"/>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71" name="Textfeld 70"/>
          <p:cNvSpPr txBox="1"/>
          <p:nvPr/>
        </p:nvSpPr>
        <p:spPr>
          <a:xfrm rot="5400000">
            <a:off x="1754930" y="4146502"/>
            <a:ext cx="441146" cy="400110"/>
          </a:xfrm>
          <a:prstGeom prst="rect">
            <a:avLst/>
          </a:prstGeom>
          <a:noFill/>
        </p:spPr>
        <p:txBody>
          <a:bodyPr wrap="none" rtlCol="0">
            <a:spAutoFit/>
          </a:bodyPr>
          <a:lstStyle/>
          <a:p>
            <a:r>
              <a:rPr lang="de-DE" sz="2000" b="1" dirty="0"/>
              <a:t>…</a:t>
            </a:r>
          </a:p>
        </p:txBody>
      </p:sp>
      <p:sp>
        <p:nvSpPr>
          <p:cNvPr id="72" name="Textfeld 71"/>
          <p:cNvSpPr txBox="1"/>
          <p:nvPr/>
        </p:nvSpPr>
        <p:spPr>
          <a:xfrm rot="5400000">
            <a:off x="7412958" y="4124225"/>
            <a:ext cx="441146" cy="400110"/>
          </a:xfrm>
          <a:prstGeom prst="rect">
            <a:avLst/>
          </a:prstGeom>
          <a:noFill/>
        </p:spPr>
        <p:txBody>
          <a:bodyPr wrap="none" rtlCol="0">
            <a:spAutoFit/>
          </a:bodyPr>
          <a:lstStyle/>
          <a:p>
            <a:r>
              <a:rPr lang="de-DE" sz="2000" b="1" dirty="0"/>
              <a:t>…</a:t>
            </a:r>
          </a:p>
        </p:txBody>
      </p:sp>
    </p:spTree>
    <p:extLst>
      <p:ext uri="{BB962C8B-B14F-4D97-AF65-F5344CB8AC3E}">
        <p14:creationId xmlns:p14="http://schemas.microsoft.com/office/powerpoint/2010/main" val="362501610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srcRect/>
          <a:stretch>
            <a:fillRect/>
          </a:stretch>
        </p:blipFill>
        <p:spPr bwMode="auto">
          <a:xfrm>
            <a:off x="8259447" y="2677299"/>
            <a:ext cx="1153394" cy="830444"/>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1316533" y="2721168"/>
            <a:ext cx="1196399" cy="830444"/>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1253745" y="4103158"/>
            <a:ext cx="1277667" cy="886853"/>
          </a:xfrm>
          <a:prstGeom prst="rect">
            <a:avLst/>
          </a:prstGeom>
          <a:noFill/>
          <a:ln w="9525">
            <a:noFill/>
            <a:miter lim="800000"/>
            <a:headEnd/>
            <a:tailEnd/>
          </a:ln>
          <a:effectLst/>
        </p:spPr>
      </p:pic>
      <p:cxnSp>
        <p:nvCxnSpPr>
          <p:cNvPr id="19" name="Gerade Verbindung mit Pfeil 18"/>
          <p:cNvCxnSpPr>
            <a:stCxn id="15" idx="3"/>
            <a:endCxn id="11" idx="1"/>
          </p:cNvCxnSpPr>
          <p:nvPr/>
        </p:nvCxnSpPr>
        <p:spPr>
          <a:xfrm flipV="1">
            <a:off x="2531412" y="3092521"/>
            <a:ext cx="5728035" cy="145406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3" idx="3"/>
            <a:endCxn id="11" idx="1"/>
          </p:cNvCxnSpPr>
          <p:nvPr/>
        </p:nvCxnSpPr>
        <p:spPr>
          <a:xfrm>
            <a:off x="2541889" y="3092521"/>
            <a:ext cx="5717558" cy="0"/>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63"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sp>
        <p:nvSpPr>
          <p:cNvPr id="3" name="Rechteck 2"/>
          <p:cNvSpPr/>
          <p:nvPr/>
        </p:nvSpPr>
        <p:spPr>
          <a:xfrm>
            <a:off x="334434" y="901529"/>
            <a:ext cx="6923478" cy="369332"/>
          </a:xfrm>
          <a:prstGeom prst="rect">
            <a:avLst/>
          </a:prstGeom>
        </p:spPr>
        <p:txBody>
          <a:bodyPr wrap="square">
            <a:spAutoFit/>
          </a:bodyPr>
          <a:lstStyle/>
          <a:p>
            <a:pPr>
              <a:spcAft>
                <a:spcPts val="600"/>
              </a:spcAft>
            </a:pPr>
            <a:r>
              <a:rPr lang="de-DE" b="1" dirty="0" err="1">
                <a:solidFill>
                  <a:srgbClr val="00549F"/>
                </a:solidFill>
              </a:rPr>
              <a:t>Warehouse</a:t>
            </a:r>
            <a:r>
              <a:rPr lang="de-DE" b="1" dirty="0">
                <a:solidFill>
                  <a:srgbClr val="00549F"/>
                </a:solidFill>
              </a:rPr>
              <a:t> </a:t>
            </a:r>
            <a:r>
              <a:rPr lang="de-DE" b="1" dirty="0" err="1">
                <a:solidFill>
                  <a:srgbClr val="00549F"/>
                </a:solidFill>
              </a:rPr>
              <a:t>Location-Problem</a:t>
            </a:r>
            <a:endParaRPr lang="de-DE" b="1" dirty="0">
              <a:solidFill>
                <a:srgbClr val="00549F"/>
              </a:solidFill>
            </a:endParaRPr>
          </a:p>
        </p:txBody>
      </p:sp>
      <p:pic>
        <p:nvPicPr>
          <p:cNvPr id="64" name="Picture 5"/>
          <p:cNvPicPr>
            <a:picLocks noChangeAspect="1" noChangeArrowheads="1"/>
          </p:cNvPicPr>
          <p:nvPr/>
        </p:nvPicPr>
        <p:blipFill>
          <a:blip r:embed="rId2" cstate="print"/>
          <a:srcRect/>
          <a:stretch>
            <a:fillRect/>
          </a:stretch>
        </p:blipFill>
        <p:spPr bwMode="auto">
          <a:xfrm>
            <a:off x="8273166" y="4183445"/>
            <a:ext cx="1178870" cy="848787"/>
          </a:xfrm>
          <a:prstGeom prst="rect">
            <a:avLst/>
          </a:prstGeom>
          <a:noFill/>
          <a:ln w="9525">
            <a:noFill/>
            <a:miter lim="800000"/>
            <a:headEnd/>
            <a:tailEnd/>
          </a:ln>
          <a:effectLst/>
        </p:spPr>
      </p:pic>
      <p:cxnSp>
        <p:nvCxnSpPr>
          <p:cNvPr id="65" name="Gerade Verbindung mit Pfeil 64"/>
          <p:cNvCxnSpPr>
            <a:stCxn id="13" idx="3"/>
            <a:endCxn id="64" idx="1"/>
          </p:cNvCxnSpPr>
          <p:nvPr/>
        </p:nvCxnSpPr>
        <p:spPr>
          <a:xfrm>
            <a:off x="2512932" y="3136390"/>
            <a:ext cx="5760234" cy="147144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15" idx="3"/>
            <a:endCxn id="64" idx="1"/>
          </p:cNvCxnSpPr>
          <p:nvPr/>
        </p:nvCxnSpPr>
        <p:spPr>
          <a:xfrm>
            <a:off x="2531412" y="4546585"/>
            <a:ext cx="5741754" cy="6125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rot="5400000">
            <a:off x="1721962" y="3588800"/>
            <a:ext cx="441146" cy="400110"/>
          </a:xfrm>
          <a:prstGeom prst="rect">
            <a:avLst/>
          </a:prstGeom>
          <a:noFill/>
        </p:spPr>
        <p:txBody>
          <a:bodyPr wrap="none" rtlCol="0">
            <a:spAutoFit/>
          </a:bodyPr>
          <a:lstStyle/>
          <a:p>
            <a:r>
              <a:rPr lang="de-DE" sz="2000" b="1" dirty="0"/>
              <a:t>…</a:t>
            </a:r>
          </a:p>
        </p:txBody>
      </p:sp>
      <p:sp>
        <p:nvSpPr>
          <p:cNvPr id="28" name="Textfeld 27">
            <a:extLst>
              <a:ext uri="{FF2B5EF4-FFF2-40B4-BE49-F238E27FC236}">
                <a16:creationId xmlns:a16="http://schemas.microsoft.com/office/drawing/2014/main" id="{32223AFC-FC63-4FF7-B236-F35E3BE59727}"/>
              </a:ext>
            </a:extLst>
          </p:cNvPr>
          <p:cNvSpPr txBox="1"/>
          <p:nvPr/>
        </p:nvSpPr>
        <p:spPr>
          <a:xfrm>
            <a:off x="6933837" y="2392117"/>
            <a:ext cx="1069524" cy="400110"/>
          </a:xfrm>
          <a:prstGeom prst="rect">
            <a:avLst/>
          </a:prstGeom>
          <a:noFill/>
        </p:spPr>
        <p:txBody>
          <a:bodyPr wrap="none" rtlCol="0">
            <a:spAutoFit/>
          </a:bodyPr>
          <a:lstStyle/>
          <a:p>
            <a:r>
              <a:rPr lang="de-DE" sz="2000" dirty="0">
                <a:solidFill>
                  <a:srgbClr val="060606"/>
                </a:solidFill>
              </a:rPr>
              <a:t>Kunden</a:t>
            </a:r>
          </a:p>
        </p:txBody>
      </p:sp>
      <p:sp>
        <p:nvSpPr>
          <p:cNvPr id="29" name="Textfeld 28">
            <a:extLst>
              <a:ext uri="{FF2B5EF4-FFF2-40B4-BE49-F238E27FC236}">
                <a16:creationId xmlns:a16="http://schemas.microsoft.com/office/drawing/2014/main" id="{717AA869-92B5-4662-9B8C-5EDC6CDCC8E2}"/>
              </a:ext>
            </a:extLst>
          </p:cNvPr>
          <p:cNvSpPr txBox="1"/>
          <p:nvPr/>
        </p:nvSpPr>
        <p:spPr>
          <a:xfrm>
            <a:off x="715779" y="2309369"/>
            <a:ext cx="3005951" cy="400110"/>
          </a:xfrm>
          <a:prstGeom prst="rect">
            <a:avLst/>
          </a:prstGeom>
          <a:noFill/>
        </p:spPr>
        <p:txBody>
          <a:bodyPr wrap="none" rtlCol="0">
            <a:spAutoFit/>
          </a:bodyPr>
          <a:lstStyle/>
          <a:p>
            <a:r>
              <a:rPr lang="de-DE" sz="2000" dirty="0">
                <a:solidFill>
                  <a:srgbClr val="060606"/>
                </a:solidFill>
              </a:rPr>
              <a:t>Mögliche Lagerstandorte</a:t>
            </a:r>
          </a:p>
        </p:txBody>
      </p:sp>
      <p:sp>
        <p:nvSpPr>
          <p:cNvPr id="31" name="Textfeld 30">
            <a:extLst>
              <a:ext uri="{FF2B5EF4-FFF2-40B4-BE49-F238E27FC236}">
                <a16:creationId xmlns:a16="http://schemas.microsoft.com/office/drawing/2014/main" id="{2A095C23-8658-41F7-8C38-B417B479E106}"/>
              </a:ext>
            </a:extLst>
          </p:cNvPr>
          <p:cNvSpPr txBox="1"/>
          <p:nvPr/>
        </p:nvSpPr>
        <p:spPr>
          <a:xfrm>
            <a:off x="515287" y="1268724"/>
            <a:ext cx="5760736" cy="1200329"/>
          </a:xfrm>
          <a:prstGeom prst="rect">
            <a:avLst/>
          </a:prstGeom>
          <a:noFill/>
        </p:spPr>
        <p:txBody>
          <a:bodyPr wrap="square" rtlCol="0">
            <a:spAutoFit/>
          </a:bodyPr>
          <a:lstStyle/>
          <a:p>
            <a:r>
              <a:rPr lang="de-DE" dirty="0">
                <a:solidFill>
                  <a:srgbClr val="FF0000"/>
                </a:solidFill>
              </a:rPr>
              <a:t>1. Entscheidungen: Eröffnung Lager, Transportmengen</a:t>
            </a:r>
          </a:p>
          <a:p>
            <a:r>
              <a:rPr lang="de-DE" dirty="0">
                <a:solidFill>
                  <a:srgbClr val="00549F"/>
                </a:solidFill>
              </a:rPr>
              <a:t>2. Ziel: Minimierung Kosten</a:t>
            </a:r>
          </a:p>
          <a:p>
            <a:r>
              <a:rPr lang="de-DE" dirty="0"/>
              <a:t>3. Beschränkungen: Nachfrage, Kapazitäten</a:t>
            </a:r>
          </a:p>
          <a:p>
            <a:endParaRPr lang="de-DE" dirty="0"/>
          </a:p>
        </p:txBody>
      </p:sp>
      <p:sp>
        <p:nvSpPr>
          <p:cNvPr id="32" name="Textfeld 31">
            <a:extLst>
              <a:ext uri="{FF2B5EF4-FFF2-40B4-BE49-F238E27FC236}">
                <a16:creationId xmlns:a16="http://schemas.microsoft.com/office/drawing/2014/main" id="{8F88503F-682B-421C-A3A7-AA881184DEDD}"/>
              </a:ext>
            </a:extLst>
          </p:cNvPr>
          <p:cNvSpPr txBox="1"/>
          <p:nvPr/>
        </p:nvSpPr>
        <p:spPr>
          <a:xfrm>
            <a:off x="9324355" y="3765079"/>
            <a:ext cx="1249060" cy="369332"/>
          </a:xfrm>
          <a:prstGeom prst="rect">
            <a:avLst/>
          </a:prstGeom>
          <a:noFill/>
        </p:spPr>
        <p:txBody>
          <a:bodyPr wrap="none" rtlCol="0">
            <a:spAutoFit/>
          </a:bodyPr>
          <a:lstStyle/>
          <a:p>
            <a:r>
              <a:rPr lang="de-DE" dirty="0"/>
              <a:t>Nachfrage</a:t>
            </a:r>
          </a:p>
        </p:txBody>
      </p:sp>
      <p:sp>
        <p:nvSpPr>
          <p:cNvPr id="33" name="Textfeld 32">
            <a:extLst>
              <a:ext uri="{FF2B5EF4-FFF2-40B4-BE49-F238E27FC236}">
                <a16:creationId xmlns:a16="http://schemas.microsoft.com/office/drawing/2014/main" id="{13BAD3BE-DB5C-4093-A8EA-99B9AE9AFCED}"/>
              </a:ext>
            </a:extLst>
          </p:cNvPr>
          <p:cNvSpPr txBox="1"/>
          <p:nvPr/>
        </p:nvSpPr>
        <p:spPr>
          <a:xfrm>
            <a:off x="84672" y="3395747"/>
            <a:ext cx="1260161" cy="369332"/>
          </a:xfrm>
          <a:prstGeom prst="rect">
            <a:avLst/>
          </a:prstGeom>
          <a:noFill/>
        </p:spPr>
        <p:txBody>
          <a:bodyPr wrap="square" rtlCol="0">
            <a:spAutoFit/>
          </a:bodyPr>
          <a:lstStyle/>
          <a:p>
            <a:r>
              <a:rPr lang="de-DE" dirty="0">
                <a:solidFill>
                  <a:srgbClr val="00549F"/>
                </a:solidFill>
              </a:rPr>
              <a:t>Fixkosten</a:t>
            </a:r>
          </a:p>
        </p:txBody>
      </p:sp>
      <p:sp>
        <p:nvSpPr>
          <p:cNvPr id="34" name="Textfeld 33">
            <a:extLst>
              <a:ext uri="{FF2B5EF4-FFF2-40B4-BE49-F238E27FC236}">
                <a16:creationId xmlns:a16="http://schemas.microsoft.com/office/drawing/2014/main" id="{E843B13C-DB3F-4BBA-8F81-C647BAD3E657}"/>
              </a:ext>
            </a:extLst>
          </p:cNvPr>
          <p:cNvSpPr txBox="1"/>
          <p:nvPr/>
        </p:nvSpPr>
        <p:spPr>
          <a:xfrm>
            <a:off x="84672" y="4162841"/>
            <a:ext cx="1360015" cy="646331"/>
          </a:xfrm>
          <a:prstGeom prst="rect">
            <a:avLst/>
          </a:prstGeom>
          <a:noFill/>
        </p:spPr>
        <p:txBody>
          <a:bodyPr wrap="square" rtlCol="0">
            <a:spAutoFit/>
          </a:bodyPr>
          <a:lstStyle/>
          <a:p>
            <a:r>
              <a:rPr lang="de-DE" dirty="0">
                <a:solidFill>
                  <a:srgbClr val="FF0000"/>
                </a:solidFill>
              </a:rPr>
              <a:t>Eröffnung</a:t>
            </a:r>
          </a:p>
          <a:p>
            <a:r>
              <a:rPr lang="de-DE" dirty="0">
                <a:solidFill>
                  <a:srgbClr val="FF0000"/>
                </a:solidFill>
              </a:rPr>
              <a:t>Ja/nein</a:t>
            </a:r>
          </a:p>
        </p:txBody>
      </p:sp>
      <p:sp>
        <p:nvSpPr>
          <p:cNvPr id="35" name="Textfeld 34">
            <a:extLst>
              <a:ext uri="{FF2B5EF4-FFF2-40B4-BE49-F238E27FC236}">
                <a16:creationId xmlns:a16="http://schemas.microsoft.com/office/drawing/2014/main" id="{E31B2415-CB0F-4FAB-BBE0-E4513AC6DA9E}"/>
              </a:ext>
            </a:extLst>
          </p:cNvPr>
          <p:cNvSpPr txBox="1"/>
          <p:nvPr/>
        </p:nvSpPr>
        <p:spPr>
          <a:xfrm>
            <a:off x="75067" y="3686961"/>
            <a:ext cx="1640407" cy="369332"/>
          </a:xfrm>
          <a:prstGeom prst="rect">
            <a:avLst/>
          </a:prstGeom>
          <a:noFill/>
        </p:spPr>
        <p:txBody>
          <a:bodyPr wrap="square" rtlCol="0">
            <a:spAutoFit/>
          </a:bodyPr>
          <a:lstStyle/>
          <a:p>
            <a:r>
              <a:rPr lang="de-DE" dirty="0"/>
              <a:t>Kapazität</a:t>
            </a:r>
          </a:p>
        </p:txBody>
      </p:sp>
      <p:sp>
        <p:nvSpPr>
          <p:cNvPr id="36" name="Textfeld 35">
            <a:extLst>
              <a:ext uri="{FF2B5EF4-FFF2-40B4-BE49-F238E27FC236}">
                <a16:creationId xmlns:a16="http://schemas.microsoft.com/office/drawing/2014/main" id="{89D5CBD1-8BBB-4FE1-B62D-4834DD5EEA2A}"/>
              </a:ext>
            </a:extLst>
          </p:cNvPr>
          <p:cNvSpPr txBox="1"/>
          <p:nvPr/>
        </p:nvSpPr>
        <p:spPr>
          <a:xfrm>
            <a:off x="2809349" y="3607716"/>
            <a:ext cx="1843197" cy="646331"/>
          </a:xfrm>
          <a:prstGeom prst="rect">
            <a:avLst/>
          </a:prstGeom>
          <a:noFill/>
        </p:spPr>
        <p:txBody>
          <a:bodyPr wrap="none" rtlCol="0">
            <a:spAutoFit/>
          </a:bodyPr>
          <a:lstStyle/>
          <a:p>
            <a:r>
              <a:rPr lang="de-DE" dirty="0">
                <a:solidFill>
                  <a:srgbClr val="00549F"/>
                </a:solidFill>
              </a:rPr>
              <a:t>Transportkosten</a:t>
            </a:r>
          </a:p>
          <a:p>
            <a:endParaRPr lang="de-DE" dirty="0"/>
          </a:p>
        </p:txBody>
      </p:sp>
      <p:sp>
        <p:nvSpPr>
          <p:cNvPr id="37" name="Textfeld 36">
            <a:extLst>
              <a:ext uri="{FF2B5EF4-FFF2-40B4-BE49-F238E27FC236}">
                <a16:creationId xmlns:a16="http://schemas.microsoft.com/office/drawing/2014/main" id="{992A4786-83DA-41D1-94CE-8B27357BA30E}"/>
              </a:ext>
            </a:extLst>
          </p:cNvPr>
          <p:cNvSpPr txBox="1"/>
          <p:nvPr/>
        </p:nvSpPr>
        <p:spPr>
          <a:xfrm>
            <a:off x="3955406" y="2677516"/>
            <a:ext cx="1868845" cy="646331"/>
          </a:xfrm>
          <a:prstGeom prst="rect">
            <a:avLst/>
          </a:prstGeom>
          <a:noFill/>
        </p:spPr>
        <p:txBody>
          <a:bodyPr wrap="none" rtlCol="0">
            <a:spAutoFit/>
          </a:bodyPr>
          <a:lstStyle/>
          <a:p>
            <a:r>
              <a:rPr lang="de-DE" dirty="0">
                <a:solidFill>
                  <a:srgbClr val="FF0000"/>
                </a:solidFill>
              </a:rPr>
              <a:t>Transportmenge</a:t>
            </a:r>
          </a:p>
          <a:p>
            <a:endParaRPr lang="de-DE" dirty="0"/>
          </a:p>
        </p:txBody>
      </p:sp>
    </p:spTree>
    <p:extLst>
      <p:ext uri="{BB962C8B-B14F-4D97-AF65-F5344CB8AC3E}">
        <p14:creationId xmlns:p14="http://schemas.microsoft.com/office/powerpoint/2010/main" val="16930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500"/>
                                        <p:tgtEl>
                                          <p:spTgt spid="65"/>
                                        </p:tgtEl>
                                      </p:cBhvr>
                                    </p:animEffect>
                                  </p:childTnLst>
                                </p:cTn>
                              </p:par>
                              <p:par>
                                <p:cTn id="37" presetID="10"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8" grpId="0"/>
      <p:bldP spid="29" grpId="0"/>
      <p:bldP spid="32" grpId="0"/>
      <p:bldP spid="33" grpId="0"/>
      <p:bldP spid="34" grpId="0"/>
      <p:bldP spid="35" grpId="0"/>
      <p:bldP spid="36" grpId="0"/>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srcRect/>
          <a:stretch>
            <a:fillRect/>
          </a:stretch>
        </p:blipFill>
        <p:spPr bwMode="auto">
          <a:xfrm>
            <a:off x="8259447" y="2677299"/>
            <a:ext cx="1153394" cy="830444"/>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1316533" y="2721168"/>
            <a:ext cx="1196399" cy="830444"/>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1253745" y="4103158"/>
            <a:ext cx="1277667" cy="886853"/>
          </a:xfrm>
          <a:prstGeom prst="rect">
            <a:avLst/>
          </a:prstGeom>
          <a:noFill/>
          <a:ln w="9525">
            <a:noFill/>
            <a:miter lim="800000"/>
            <a:headEnd/>
            <a:tailEnd/>
          </a:ln>
          <a:effectLst/>
        </p:spPr>
      </p:pic>
      <p:cxnSp>
        <p:nvCxnSpPr>
          <p:cNvPr id="19" name="Gerade Verbindung mit Pfeil 18"/>
          <p:cNvCxnSpPr>
            <a:stCxn id="15" idx="3"/>
            <a:endCxn id="11" idx="1"/>
          </p:cNvCxnSpPr>
          <p:nvPr/>
        </p:nvCxnSpPr>
        <p:spPr>
          <a:xfrm flipV="1">
            <a:off x="2531412" y="3092521"/>
            <a:ext cx="5728035" cy="145406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3" idx="3"/>
            <a:endCxn id="11" idx="1"/>
          </p:cNvCxnSpPr>
          <p:nvPr/>
        </p:nvCxnSpPr>
        <p:spPr>
          <a:xfrm>
            <a:off x="2541889" y="3092521"/>
            <a:ext cx="5717558" cy="0"/>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63"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sp>
        <p:nvSpPr>
          <p:cNvPr id="3" name="Rechteck 2"/>
          <p:cNvSpPr/>
          <p:nvPr/>
        </p:nvSpPr>
        <p:spPr>
          <a:xfrm>
            <a:off x="334434" y="901529"/>
            <a:ext cx="6923478" cy="369332"/>
          </a:xfrm>
          <a:prstGeom prst="rect">
            <a:avLst/>
          </a:prstGeom>
        </p:spPr>
        <p:txBody>
          <a:bodyPr wrap="square">
            <a:spAutoFit/>
          </a:bodyPr>
          <a:lstStyle/>
          <a:p>
            <a:pPr>
              <a:spcAft>
                <a:spcPts val="600"/>
              </a:spcAft>
            </a:pPr>
            <a:r>
              <a:rPr lang="de-DE" b="1" dirty="0" err="1">
                <a:solidFill>
                  <a:srgbClr val="00549F"/>
                </a:solidFill>
              </a:rPr>
              <a:t>Warehouse</a:t>
            </a:r>
            <a:r>
              <a:rPr lang="de-DE" b="1" dirty="0">
                <a:solidFill>
                  <a:srgbClr val="00549F"/>
                </a:solidFill>
              </a:rPr>
              <a:t> </a:t>
            </a:r>
            <a:r>
              <a:rPr lang="de-DE" b="1" dirty="0" err="1">
                <a:solidFill>
                  <a:srgbClr val="00549F"/>
                </a:solidFill>
              </a:rPr>
              <a:t>Location-Problem</a:t>
            </a:r>
            <a:endParaRPr lang="de-DE" b="1" dirty="0">
              <a:solidFill>
                <a:srgbClr val="00549F"/>
              </a:solidFill>
            </a:endParaRPr>
          </a:p>
        </p:txBody>
      </p:sp>
      <p:pic>
        <p:nvPicPr>
          <p:cNvPr id="64" name="Picture 5"/>
          <p:cNvPicPr>
            <a:picLocks noChangeAspect="1" noChangeArrowheads="1"/>
          </p:cNvPicPr>
          <p:nvPr/>
        </p:nvPicPr>
        <p:blipFill>
          <a:blip r:embed="rId2" cstate="print"/>
          <a:srcRect/>
          <a:stretch>
            <a:fillRect/>
          </a:stretch>
        </p:blipFill>
        <p:spPr bwMode="auto">
          <a:xfrm>
            <a:off x="8273166" y="4183445"/>
            <a:ext cx="1178870" cy="848787"/>
          </a:xfrm>
          <a:prstGeom prst="rect">
            <a:avLst/>
          </a:prstGeom>
          <a:noFill/>
          <a:ln w="9525">
            <a:noFill/>
            <a:miter lim="800000"/>
            <a:headEnd/>
            <a:tailEnd/>
          </a:ln>
          <a:effectLst/>
        </p:spPr>
      </p:pic>
      <p:cxnSp>
        <p:nvCxnSpPr>
          <p:cNvPr id="65" name="Gerade Verbindung mit Pfeil 64"/>
          <p:cNvCxnSpPr>
            <a:stCxn id="13" idx="3"/>
            <a:endCxn id="64" idx="1"/>
          </p:cNvCxnSpPr>
          <p:nvPr/>
        </p:nvCxnSpPr>
        <p:spPr>
          <a:xfrm>
            <a:off x="2512932" y="3136390"/>
            <a:ext cx="5760234" cy="147144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15" idx="3"/>
            <a:endCxn id="64" idx="1"/>
          </p:cNvCxnSpPr>
          <p:nvPr/>
        </p:nvCxnSpPr>
        <p:spPr>
          <a:xfrm>
            <a:off x="2531412" y="4546585"/>
            <a:ext cx="5741754" cy="6125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 Box 11"/>
              <p:cNvSpPr txBox="1">
                <a:spLocks noChangeArrowheads="1"/>
              </p:cNvSpPr>
              <p:nvPr/>
            </p:nvSpPr>
            <p:spPr bwMode="auto">
              <a:xfrm>
                <a:off x="4475793" y="3372428"/>
                <a:ext cx="984555" cy="3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smtClean="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b="0" i="1" dirty="0" smtClean="0">
                              <a:latin typeface="Cambria Math" panose="02040503050406030204" pitchFamily="18" charset="0"/>
                              <a:ea typeface="ＭＳ Ｐゴシック" pitchFamily="34" charset="-128"/>
                            </a:rPr>
                            <m:t>𝑖𝑗</m:t>
                          </m:r>
                        </m:sub>
                      </m:sSub>
                    </m:oMath>
                  </m:oMathPara>
                </a14:m>
                <a:endParaRPr lang="de-DE" sz="1600" dirty="0">
                  <a:ea typeface="ＭＳ Ｐゴシック" pitchFamily="34" charset="-128"/>
                </a:endParaRPr>
              </a:p>
            </p:txBody>
          </p:sp>
        </mc:Choice>
        <mc:Fallback xmlns="">
          <p:sp>
            <p:nvSpPr>
              <p:cNvPr id="74" name="Text Box 11"/>
              <p:cNvSpPr txBox="1">
                <a:spLocks noRot="1" noChangeAspect="1" noMove="1" noResize="1" noEditPoints="1" noAdjustHandles="1" noChangeArrowheads="1" noChangeShapeType="1" noTextEdit="1"/>
              </p:cNvSpPr>
              <p:nvPr/>
            </p:nvSpPr>
            <p:spPr bwMode="auto">
              <a:xfrm>
                <a:off x="4475793" y="3372428"/>
                <a:ext cx="984555" cy="358368"/>
              </a:xfrm>
              <a:prstGeom prst="rect">
                <a:avLst/>
              </a:prstGeom>
              <a:blipFill>
                <a:blip r:embed="rId4"/>
                <a:stretch>
                  <a:fillRect b="-67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Rechteck 77"/>
              <p:cNvSpPr/>
              <p:nvPr/>
            </p:nvSpPr>
            <p:spPr>
              <a:xfrm>
                <a:off x="754936" y="3328298"/>
                <a:ext cx="43883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𝑎</m:t>
                          </m:r>
                        </m:e>
                        <m:sub>
                          <m:r>
                            <a:rPr lang="de-DE" b="0" i="1" smtClean="0">
                              <a:latin typeface="Cambria Math" panose="02040503050406030204" pitchFamily="18" charset="0"/>
                              <a:ea typeface="ＭＳ Ｐゴシック" pitchFamily="34" charset="-128"/>
                            </a:rPr>
                            <m:t>𝑖</m:t>
                          </m:r>
                        </m:sub>
                      </m:sSub>
                    </m:oMath>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𝑓</m:t>
                          </m:r>
                        </m:e>
                        <m:sub>
                          <m:r>
                            <a:rPr lang="de-DE" b="0" i="1" smtClean="0">
                              <a:latin typeface="Cambria Math" panose="02040503050406030204" pitchFamily="18" charset="0"/>
                              <a:ea typeface="ＭＳ Ｐゴシック" pitchFamily="34" charset="-128"/>
                            </a:rPr>
                            <m:t>𝑖</m:t>
                          </m:r>
                        </m:sub>
                      </m:sSub>
                    </m:oMath>
                  </m:oMathPara>
                </a14:m>
                <a:endParaRPr lang="de-DE" dirty="0"/>
              </a:p>
            </p:txBody>
          </p:sp>
        </mc:Choice>
        <mc:Fallback xmlns="">
          <p:sp>
            <p:nvSpPr>
              <p:cNvPr id="78" name="Rechteck 77"/>
              <p:cNvSpPr>
                <a:spLocks noRot="1" noChangeAspect="1" noMove="1" noResize="1" noEditPoints="1" noAdjustHandles="1" noChangeArrowheads="1" noChangeShapeType="1" noTextEdit="1"/>
              </p:cNvSpPr>
              <p:nvPr/>
            </p:nvSpPr>
            <p:spPr>
              <a:xfrm>
                <a:off x="754936" y="3328298"/>
                <a:ext cx="438838" cy="646331"/>
              </a:xfrm>
              <a:prstGeom prst="rect">
                <a:avLst/>
              </a:prstGeom>
              <a:blipFill>
                <a:blip r:embed="rId5"/>
                <a:stretch>
                  <a:fillRect b="-754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Rechteck 80"/>
              <p:cNvSpPr/>
              <p:nvPr/>
            </p:nvSpPr>
            <p:spPr>
              <a:xfrm>
                <a:off x="9645476" y="3778806"/>
                <a:ext cx="43986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𝑏</m:t>
                          </m:r>
                        </m:e>
                        <m:sub>
                          <m:r>
                            <a:rPr lang="de-DE" b="0" i="1" smtClean="0">
                              <a:latin typeface="Cambria Math" panose="02040503050406030204" pitchFamily="18" charset="0"/>
                              <a:ea typeface="ＭＳ Ｐゴシック" pitchFamily="34" charset="-128"/>
                            </a:rPr>
                            <m:t>𝑗</m:t>
                          </m:r>
                        </m:sub>
                      </m:sSub>
                    </m:oMath>
                  </m:oMathPara>
                </a14:m>
                <a:endParaRPr lang="de-DE" dirty="0"/>
              </a:p>
            </p:txBody>
          </p:sp>
        </mc:Choice>
        <mc:Fallback xmlns="">
          <p:sp>
            <p:nvSpPr>
              <p:cNvPr id="81" name="Rechteck 80"/>
              <p:cNvSpPr>
                <a:spLocks noRot="1" noChangeAspect="1" noMove="1" noResize="1" noEditPoints="1" noAdjustHandles="1" noChangeArrowheads="1" noChangeShapeType="1" noTextEdit="1"/>
              </p:cNvSpPr>
              <p:nvPr/>
            </p:nvSpPr>
            <p:spPr>
              <a:xfrm>
                <a:off x="9645476" y="3778806"/>
                <a:ext cx="439864" cy="391646"/>
              </a:xfrm>
              <a:prstGeom prst="rect">
                <a:avLst/>
              </a:prstGeom>
              <a:blipFill>
                <a:blip r:embed="rId6"/>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Rechteck 46"/>
              <p:cNvSpPr/>
              <p:nvPr/>
            </p:nvSpPr>
            <p:spPr>
              <a:xfrm>
                <a:off x="281505" y="5134907"/>
                <a:ext cx="1824538" cy="646331"/>
              </a:xfrm>
              <a:prstGeom prst="rect">
                <a:avLst/>
              </a:prstGeom>
            </p:spPr>
            <p:txBody>
              <a:bodyPr wrap="none">
                <a:spAutoFit/>
              </a:bodyPr>
              <a:lstStyle/>
              <a:p>
                <a14:m>
                  <m:oMath xmlns:m="http://schemas.openxmlformats.org/officeDocument/2006/math">
                    <m:r>
                      <a:rPr lang="de-DE" b="1" i="1">
                        <a:solidFill>
                          <a:srgbClr val="00B050"/>
                        </a:solidFill>
                        <a:latin typeface="Cambria Math"/>
                        <a:ea typeface="ＭＳ Ｐゴシック" pitchFamily="34" charset="-128"/>
                      </a:rPr>
                      <m:t>𝑰𝒏𝒅𝒆𝒙𝒎𝒆𝒏𝒈𝒆𝒏</m:t>
                    </m:r>
                  </m:oMath>
                </a14:m>
                <a:r>
                  <a:rPr lang="de-DE" b="1" i="1" dirty="0">
                    <a:solidFill>
                      <a:srgbClr val="00B050"/>
                    </a:solidFill>
                    <a:latin typeface="Cambria Math"/>
                    <a:ea typeface="ＭＳ Ｐゴシック" pitchFamily="34" charset="-128"/>
                  </a:rPr>
                  <a:t>:</a:t>
                </a:r>
              </a:p>
              <a:p>
                <a:endParaRPr lang="de-DE" i="1" dirty="0">
                  <a:solidFill>
                    <a:srgbClr val="C00000"/>
                  </a:solidFill>
                  <a:latin typeface="Cambria Math"/>
                  <a:ea typeface="ＭＳ Ｐゴシック" pitchFamily="34" charset="-128"/>
                </a:endParaRPr>
              </a:p>
            </p:txBody>
          </p:sp>
        </mc:Choice>
        <mc:Fallback xmlns="">
          <p:sp>
            <p:nvSpPr>
              <p:cNvPr id="47" name="Rechteck 46"/>
              <p:cNvSpPr>
                <a:spLocks noRot="1" noChangeAspect="1" noMove="1" noResize="1" noEditPoints="1" noAdjustHandles="1" noChangeArrowheads="1" noChangeShapeType="1" noTextEdit="1"/>
              </p:cNvSpPr>
              <p:nvPr/>
            </p:nvSpPr>
            <p:spPr>
              <a:xfrm>
                <a:off x="281505" y="5134907"/>
                <a:ext cx="1824538" cy="646331"/>
              </a:xfrm>
              <a:prstGeom prst="rect">
                <a:avLst/>
              </a:prstGeom>
              <a:blipFill>
                <a:blip r:embed="rId7"/>
                <a:stretch>
                  <a:fillRect l="-1003" t="-5660" r="-26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Rechteck 48"/>
              <p:cNvSpPr/>
              <p:nvPr/>
            </p:nvSpPr>
            <p:spPr>
              <a:xfrm>
                <a:off x="328241" y="1984542"/>
                <a:ext cx="6941909" cy="646331"/>
              </a:xfrm>
              <a:prstGeom prst="rect">
                <a:avLst/>
              </a:prstGeom>
            </p:spPr>
            <p:txBody>
              <a:bodyPr wrap="square">
                <a:spAutoFit/>
              </a:bodyPr>
              <a:lstStyle/>
              <a:p>
                <a14:m>
                  <m:oMath xmlns:m="http://schemas.openxmlformats.org/officeDocument/2006/math">
                    <m:r>
                      <a:rPr lang="de-DE" b="1" i="0">
                        <a:solidFill>
                          <a:srgbClr val="C00000"/>
                        </a:solidFill>
                        <a:latin typeface="Cambria Math"/>
                        <a:ea typeface="ＭＳ Ｐゴシック" pitchFamily="34" charset="-128"/>
                      </a:rPr>
                      <m:t>𝐄𝐧𝐭𝐬𝐜𝐡𝐞𝐢𝐝𝐮𝐧𝐠𝐬𝐯𝐚𝐫𝐢𝐚𝐛𝐥𝐞𝐧</m:t>
                    </m:r>
                  </m:oMath>
                </a14:m>
                <a:r>
                  <a:rPr lang="de-DE" b="1" dirty="0">
                    <a:solidFill>
                      <a:srgbClr val="C00000"/>
                    </a:solidFill>
                    <a:latin typeface="Cambria Math"/>
                    <a:ea typeface="ＭＳ Ｐゴシック" pitchFamily="34" charset="-128"/>
                  </a:rPr>
                  <a:t>:</a:t>
                </a:r>
              </a:p>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𝑦</m:t>
                        </m:r>
                      </m:e>
                      <m:sub>
                        <m:r>
                          <a:rPr lang="de-DE" i="1">
                            <a:solidFill>
                              <a:srgbClr val="C00000"/>
                            </a:solidFill>
                            <a:latin typeface="Cambria Math"/>
                          </a:rPr>
                          <m:t>𝑖</m:t>
                        </m:r>
                      </m:sub>
                    </m:sSub>
                  </m:oMath>
                </a14:m>
                <a:r>
                  <a:rPr lang="de-DE" dirty="0">
                    <a:solidFill>
                      <a:srgbClr val="C00000"/>
                    </a:solidFill>
                  </a:rPr>
                  <a:t>  Eröffnung Lager </a:t>
                </a:r>
                <a14:m>
                  <m:oMath xmlns:m="http://schemas.openxmlformats.org/officeDocument/2006/math">
                    <m:r>
                      <a:rPr lang="de-DE" i="1" dirty="0">
                        <a:solidFill>
                          <a:srgbClr val="C00000"/>
                        </a:solidFill>
                        <a:latin typeface="Cambria Math"/>
                      </a:rPr>
                      <m:t>𝑖</m:t>
                    </m:r>
                  </m:oMath>
                </a14:m>
                <a:endParaRPr lang="de-DE" dirty="0">
                  <a:solidFill>
                    <a:srgbClr val="C00000"/>
                  </a:solidFill>
                </a:endParaRPr>
              </a:p>
            </p:txBody>
          </p:sp>
        </mc:Choice>
        <mc:Fallback xmlns="">
          <p:sp>
            <p:nvSpPr>
              <p:cNvPr id="49" name="Rechteck 48"/>
              <p:cNvSpPr>
                <a:spLocks noRot="1" noChangeAspect="1" noMove="1" noResize="1" noEditPoints="1" noAdjustHandles="1" noChangeArrowheads="1" noChangeShapeType="1" noTextEdit="1"/>
              </p:cNvSpPr>
              <p:nvPr/>
            </p:nvSpPr>
            <p:spPr>
              <a:xfrm>
                <a:off x="328241" y="1984542"/>
                <a:ext cx="6941909" cy="646331"/>
              </a:xfrm>
              <a:prstGeom prst="rect">
                <a:avLst/>
              </a:prstGeom>
              <a:blipFill>
                <a:blip r:embed="rId8"/>
                <a:stretch>
                  <a:fillRect l="-351" t="-660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Rechteck 49"/>
              <p:cNvSpPr/>
              <p:nvPr/>
            </p:nvSpPr>
            <p:spPr>
              <a:xfrm>
                <a:off x="3091701" y="5703900"/>
                <a:ext cx="7992275" cy="830997"/>
              </a:xfrm>
              <a:prstGeom prst="rect">
                <a:avLst/>
              </a:prstGeom>
            </p:spPr>
            <p:txBody>
              <a:bodyPr wrap="square">
                <a:spAutoFit/>
              </a:bodyPr>
              <a:lstStyle/>
              <a:p>
                <a:pPr>
                  <a:buNone/>
                </a:pPr>
                <a14:m>
                  <m:oMath xmlns:m="http://schemas.openxmlformats.org/officeDocument/2006/math">
                    <m:r>
                      <a:rPr lang="de-DE" sz="1600" b="1" i="0">
                        <a:latin typeface="Cambria Math"/>
                        <a:ea typeface="ＭＳ Ｐゴシック" pitchFamily="34" charset="-128"/>
                      </a:rPr>
                      <m:t>𝐏𝐚𝐫𝐚𝐦𝐞𝐭𝐞𝐫</m:t>
                    </m:r>
                  </m:oMath>
                </a14:m>
                <a:r>
                  <a:rPr lang="de-DE" sz="1600" b="1" dirty="0">
                    <a:latin typeface="Cambria Math"/>
                    <a:ea typeface="ＭＳ Ｐゴシック" pitchFamily="34" charset="-128"/>
                  </a:rPr>
                  <a:t>:</a:t>
                </a: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𝑎</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Kapazit</m:t>
                      </m:r>
                      <m:r>
                        <m:rPr>
                          <m:nor/>
                        </m:rPr>
                        <a:rPr lang="de-DE" sz="1600" dirty="0">
                          <a:ea typeface="ＭＳ Ｐゴシック" pitchFamily="34" charset="-128"/>
                        </a:rPr>
                        <m:t>ä</m:t>
                      </m:r>
                      <m:r>
                        <m:rPr>
                          <m:nor/>
                        </m:rPr>
                        <a:rPr lang="de-DE" sz="1600" dirty="0">
                          <a:ea typeface="ＭＳ Ｐゴシック" pitchFamily="34" charset="-128"/>
                        </a:rPr>
                        <m:t>t</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𝑓</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Fixkosten</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p:txBody>
          </p:sp>
        </mc:Choice>
        <mc:Fallback xmlns="">
          <p:sp>
            <p:nvSpPr>
              <p:cNvPr id="50" name="Rechteck 49"/>
              <p:cNvSpPr>
                <a:spLocks noRot="1" noChangeAspect="1" noMove="1" noResize="1" noEditPoints="1" noAdjustHandles="1" noChangeArrowheads="1" noChangeShapeType="1" noTextEdit="1"/>
              </p:cNvSpPr>
              <p:nvPr/>
            </p:nvSpPr>
            <p:spPr>
              <a:xfrm>
                <a:off x="3091701" y="5703900"/>
                <a:ext cx="7992275" cy="830997"/>
              </a:xfrm>
              <a:prstGeom prst="rect">
                <a:avLst/>
              </a:prstGeom>
              <a:blipFill>
                <a:blip r:embed="rId9"/>
                <a:stretch>
                  <a:fillRect t="-2941" b="-441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015421" y="5445815"/>
                <a:ext cx="1687450"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Lager</m:t>
                      </m:r>
                      <m:r>
                        <m:rPr>
                          <m:nor/>
                        </m:rPr>
                        <a:rPr lang="de-DE" dirty="0">
                          <a:solidFill>
                            <a:srgbClr val="00B050"/>
                          </a:solidFill>
                          <a:latin typeface="Cambria Math"/>
                        </a:rPr>
                        <m:t> </m:t>
                      </m:r>
                      <m:r>
                        <m:rPr>
                          <m:nor/>
                        </m:rPr>
                        <a:rPr lang="de-DE" dirty="0">
                          <a:solidFill>
                            <a:srgbClr val="00B050"/>
                          </a:solidFill>
                          <a:latin typeface="Cambria Math"/>
                        </a:rPr>
                        <m:t>𝑖</m:t>
                      </m:r>
                      <m:r>
                        <m:rPr>
                          <m:nor/>
                        </m:rPr>
                        <a:rPr lang="de-DE" dirty="0">
                          <a:solidFill>
                            <a:srgbClr val="00B050"/>
                          </a:solidFill>
                          <a:latin typeface="Cambria Math"/>
                        </a:rPr>
                        <m:t>=1,…,</m:t>
                      </m:r>
                      <m:r>
                        <m:rPr>
                          <m:nor/>
                        </m:rPr>
                        <a:rPr lang="de-DE" dirty="0">
                          <a:solidFill>
                            <a:srgbClr val="00B050"/>
                          </a:solidFill>
                          <a:latin typeface="Cambria Math"/>
                        </a:rPr>
                        <m:t>𝑚</m:t>
                      </m:r>
                    </m:oMath>
                  </m:oMathPara>
                </a14:m>
                <a:endParaRPr lang="de-DE" i="1" dirty="0">
                  <a:solidFill>
                    <a:srgbClr val="00B050"/>
                  </a:solidFill>
                  <a:latin typeface="Cambria Math"/>
                </a:endParaRPr>
              </a:p>
            </p:txBody>
          </p:sp>
        </mc:Choice>
        <mc:Fallback xmlns="">
          <p:sp>
            <p:nvSpPr>
              <p:cNvPr id="2" name="Rechteck 1"/>
              <p:cNvSpPr>
                <a:spLocks noRot="1" noChangeAspect="1" noMove="1" noResize="1" noEditPoints="1" noAdjustHandles="1" noChangeArrowheads="1" noChangeShapeType="1" noTextEdit="1"/>
              </p:cNvSpPr>
              <p:nvPr/>
            </p:nvSpPr>
            <p:spPr>
              <a:xfrm>
                <a:off x="1015421" y="5445815"/>
                <a:ext cx="1687450" cy="369332"/>
              </a:xfrm>
              <a:prstGeom prst="rect">
                <a:avLst/>
              </a:prstGeom>
              <a:blipFill>
                <a:blip r:embed="rId10"/>
                <a:stretch>
                  <a:fillRect l="-1087" b="-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7716207" y="5516949"/>
                <a:ext cx="2096984"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sty m:val="p"/>
                        </m:rPr>
                        <a:rPr lang="de-DE" dirty="0">
                          <a:solidFill>
                            <a:srgbClr val="00B050"/>
                          </a:solidFill>
                          <a:latin typeface="Cambria Math"/>
                        </a:rPr>
                        <m:t>Kunden</m:t>
                      </m:r>
                      <m:r>
                        <a:rPr lang="de-DE" dirty="0">
                          <a:solidFill>
                            <a:srgbClr val="00B050"/>
                          </a:solidFill>
                          <a:latin typeface="Cambria Math"/>
                        </a:rPr>
                        <m:t> </m:t>
                      </m:r>
                      <m:r>
                        <a:rPr lang="de-DE" dirty="0">
                          <a:solidFill>
                            <a:srgbClr val="00B050"/>
                          </a:solidFill>
                          <a:latin typeface="Cambria Math"/>
                        </a:rPr>
                        <m:t>𝑗</m:t>
                      </m:r>
                      <m:r>
                        <a:rPr lang="de-DE" dirty="0">
                          <a:solidFill>
                            <a:srgbClr val="00B050"/>
                          </a:solidFill>
                          <a:latin typeface="Cambria Math"/>
                        </a:rPr>
                        <m:t>=1,…, </m:t>
                      </m:r>
                      <m:r>
                        <a:rPr lang="de-DE" dirty="0">
                          <a:solidFill>
                            <a:srgbClr val="00B050"/>
                          </a:solidFill>
                          <a:latin typeface="Cambria Math"/>
                        </a:rPr>
                        <m:t>𝑛</m:t>
                      </m:r>
                    </m:oMath>
                  </m:oMathPara>
                </a14:m>
                <a:endParaRPr lang="de-DE" i="1" dirty="0">
                  <a:solidFill>
                    <a:srgbClr val="00B050"/>
                  </a:solidFill>
                  <a:latin typeface="Cambria Math"/>
                  <a:ea typeface="ＭＳ Ｐゴシック" pitchFamily="34" charset="-128"/>
                </a:endParaRPr>
              </a:p>
            </p:txBody>
          </p:sp>
        </mc:Choice>
        <mc:Fallback xmlns="">
          <p:sp>
            <p:nvSpPr>
              <p:cNvPr id="6" name="Rechteck 5"/>
              <p:cNvSpPr>
                <a:spLocks noRot="1" noChangeAspect="1" noMove="1" noResize="1" noEditPoints="1" noAdjustHandles="1" noChangeArrowheads="1" noChangeShapeType="1" noTextEdit="1"/>
              </p:cNvSpPr>
              <p:nvPr/>
            </p:nvSpPr>
            <p:spPr>
              <a:xfrm>
                <a:off x="7716207" y="5516949"/>
                <a:ext cx="2096984" cy="369332"/>
              </a:xfrm>
              <a:prstGeom prst="rect">
                <a:avLst/>
              </a:prstGeom>
              <a:blipFill>
                <a:blip r:embed="rId11"/>
                <a:stretch>
                  <a:fillRect b="-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3848360" y="2262259"/>
                <a:ext cx="4617290" cy="391646"/>
              </a:xfrm>
              <a:prstGeom prst="rect">
                <a:avLst/>
              </a:prstGeom>
            </p:spPr>
            <p:txBody>
              <a:bodyPr wrap="none">
                <a:spAutoFit/>
              </a:bodyPr>
              <a:lstStyle/>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𝑥</m:t>
                        </m:r>
                      </m:e>
                      <m:sub>
                        <m:r>
                          <a:rPr lang="de-DE" i="1">
                            <a:solidFill>
                              <a:srgbClr val="C00000"/>
                            </a:solidFill>
                            <a:latin typeface="Cambria Math"/>
                          </a:rPr>
                          <m:t>𝑖𝑗</m:t>
                        </m:r>
                      </m:sub>
                    </m:sSub>
                  </m:oMath>
                </a14:m>
                <a:r>
                  <a:rPr lang="de-DE" dirty="0">
                    <a:solidFill>
                      <a:srgbClr val="C00000"/>
                    </a:solidFill>
                  </a:rPr>
                  <a:t> Transportmenge von Lager 𝑖 zu Kunde 𝑗</a:t>
                </a:r>
              </a:p>
            </p:txBody>
          </p:sp>
        </mc:Choice>
        <mc:Fallback xmlns="">
          <p:sp>
            <p:nvSpPr>
              <p:cNvPr id="7" name="Rechteck 6"/>
              <p:cNvSpPr>
                <a:spLocks noRot="1" noChangeAspect="1" noMove="1" noResize="1" noEditPoints="1" noAdjustHandles="1" noChangeArrowheads="1" noChangeShapeType="1" noTextEdit="1"/>
              </p:cNvSpPr>
              <p:nvPr/>
            </p:nvSpPr>
            <p:spPr>
              <a:xfrm>
                <a:off x="3848360" y="2262259"/>
                <a:ext cx="4617290" cy="391646"/>
              </a:xfrm>
              <a:prstGeom prst="rect">
                <a:avLst/>
              </a:prstGeom>
              <a:blipFill>
                <a:blip r:embed="rId12"/>
                <a:stretch>
                  <a:fillRect t="-9375" r="-264" b="-187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6152092" y="5957862"/>
                <a:ext cx="6096000" cy="624402"/>
              </a:xfrm>
              <a:prstGeom prst="rect">
                <a:avLst/>
              </a:prstGeom>
            </p:spPr>
            <p:txBody>
              <a:bodyPr>
                <a:spAutoFit/>
              </a:bodyPr>
              <a:lstStyle/>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𝑏</m:t>
                          </m:r>
                        </m:e>
                        <m:sub>
                          <m:r>
                            <a:rPr lang="de-DE" sz="1600" i="1">
                              <a:latin typeface="Cambria Math"/>
                              <a:ea typeface="ＭＳ Ｐゴシック" pitchFamily="34" charset="-128"/>
                            </a:rPr>
                            <m:t>𝑗</m:t>
                          </m:r>
                        </m:sub>
                      </m:sSub>
                      <m:r>
                        <m:rPr>
                          <m:nor/>
                        </m:rPr>
                        <a:rPr lang="de-DE" sz="1600" i="1" dirty="0">
                          <a:latin typeface="Cambria Math"/>
                          <a:ea typeface="ＭＳ Ｐゴシック" pitchFamily="34" charset="-128"/>
                        </a:rPr>
                        <m:t>  </m:t>
                      </m:r>
                      <m:r>
                        <m:rPr>
                          <m:nor/>
                        </m:rPr>
                        <a:rPr lang="de-DE" sz="1600" dirty="0">
                          <a:ea typeface="ＭＳ Ｐゴシック" pitchFamily="34" charset="-128"/>
                        </a:rPr>
                        <m:t>Nachfrage</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Kunden</m:t>
                      </m:r>
                      <m:r>
                        <m:rPr>
                          <m:nor/>
                        </m:rPr>
                        <a:rPr lang="de-DE" sz="1600" dirty="0">
                          <a:ea typeface="ＭＳ Ｐゴシック" pitchFamily="34" charset="-128"/>
                        </a:rPr>
                        <m:t> </m:t>
                      </m:r>
                      <m:r>
                        <a:rPr lang="de-DE" sz="1600" i="1">
                          <a:latin typeface="Cambria Math"/>
                          <a:ea typeface="ＭＳ Ｐゴシック" pitchFamily="34" charset="-128"/>
                        </a:rPr>
                        <m:t>𝑗</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𝑖𝑗</m:t>
                          </m:r>
                        </m:sub>
                      </m:sSub>
                      <m:r>
                        <m:rPr>
                          <m:nor/>
                        </m:rPr>
                        <a:rPr lang="de-DE" sz="1600" dirty="0"/>
                        <m:t> </m:t>
                      </m:r>
                      <m:r>
                        <m:rPr>
                          <m:nor/>
                        </m:rPr>
                        <a:rPr lang="de-DE" sz="1600" dirty="0"/>
                        <m:t>Kosten</m:t>
                      </m:r>
                      <m:r>
                        <m:rPr>
                          <m:nor/>
                        </m:rPr>
                        <a:rPr lang="de-DE" sz="1600" dirty="0"/>
                        <m:t> </m:t>
                      </m:r>
                      <m:r>
                        <m:rPr>
                          <m:nor/>
                        </m:rPr>
                        <a:rPr lang="de-DE" sz="1600" dirty="0"/>
                        <m:t>Lieferung</m:t>
                      </m:r>
                      <m:r>
                        <m:rPr>
                          <m:nor/>
                        </m:rPr>
                        <a:rPr lang="de-DE" sz="1600" dirty="0"/>
                        <m:t> </m:t>
                      </m:r>
                      <m:r>
                        <m:rPr>
                          <m:nor/>
                        </m:rPr>
                        <a:rPr lang="de-DE" sz="1600" dirty="0"/>
                        <m:t>von</m:t>
                      </m:r>
                      <m:r>
                        <m:rPr>
                          <m:nor/>
                        </m:rPr>
                        <a:rPr lang="de-DE" sz="1600" dirty="0"/>
                        <m:t> </m:t>
                      </m:r>
                      <m:r>
                        <m:rPr>
                          <m:nor/>
                        </m:rPr>
                        <a:rPr lang="de-DE" sz="1600" dirty="0"/>
                        <m:t>Lager</m:t>
                      </m:r>
                      <m:r>
                        <m:rPr>
                          <m:nor/>
                        </m:rPr>
                        <a:rPr lang="de-DE" sz="1600" dirty="0"/>
                        <m:t> </m:t>
                      </m:r>
                      <m:r>
                        <a:rPr lang="de-DE" sz="1600" i="1" dirty="0">
                          <a:latin typeface="Cambria Math"/>
                        </a:rPr>
                        <m:t>𝑖</m:t>
                      </m:r>
                      <m:r>
                        <m:rPr>
                          <m:nor/>
                        </m:rPr>
                        <a:rPr lang="de-DE" sz="1600" dirty="0"/>
                        <m:t> </m:t>
                      </m:r>
                      <m:r>
                        <m:rPr>
                          <m:nor/>
                        </m:rPr>
                        <a:rPr lang="de-DE" sz="1600" dirty="0"/>
                        <m:t>zu</m:t>
                      </m:r>
                      <m:r>
                        <m:rPr>
                          <m:nor/>
                        </m:rPr>
                        <a:rPr lang="de-DE" sz="1600" dirty="0"/>
                        <m:t> </m:t>
                      </m:r>
                      <m:r>
                        <m:rPr>
                          <m:nor/>
                        </m:rPr>
                        <a:rPr lang="de-DE" sz="1600" dirty="0"/>
                        <m:t>Kunde</m:t>
                      </m:r>
                      <m:r>
                        <m:rPr>
                          <m:nor/>
                        </m:rPr>
                        <a:rPr lang="de-DE" sz="1600" dirty="0"/>
                        <m:t> </m:t>
                      </m:r>
                      <m:r>
                        <a:rPr lang="de-DE" sz="1600" i="1" dirty="0">
                          <a:latin typeface="Cambria Math"/>
                        </a:rPr>
                        <m:t>𝑗</m:t>
                      </m:r>
                    </m:oMath>
                  </m:oMathPara>
                </a14:m>
                <a:endParaRPr lang="de-DE" sz="1600" dirty="0"/>
              </a:p>
            </p:txBody>
          </p:sp>
        </mc:Choice>
        <mc:Fallback xmlns="">
          <p:sp>
            <p:nvSpPr>
              <p:cNvPr id="8" name="Rechteck 7"/>
              <p:cNvSpPr>
                <a:spLocks noRot="1" noChangeAspect="1" noMove="1" noResize="1" noEditPoints="1" noAdjustHandles="1" noChangeArrowheads="1" noChangeShapeType="1" noTextEdit="1"/>
              </p:cNvSpPr>
              <p:nvPr/>
            </p:nvSpPr>
            <p:spPr>
              <a:xfrm>
                <a:off x="6152092" y="5957862"/>
                <a:ext cx="6096000" cy="624402"/>
              </a:xfrm>
              <a:prstGeom prst="rect">
                <a:avLst/>
              </a:prstGeom>
              <a:blipFill>
                <a:blip r:embed="rId13"/>
                <a:stretch>
                  <a:fillRect b="-2913"/>
                </a:stretch>
              </a:blipFill>
            </p:spPr>
            <p:txBody>
              <a:bodyPr/>
              <a:lstStyle/>
              <a:p>
                <a:r>
                  <a:rPr lang="de-DE">
                    <a:noFill/>
                  </a:rPr>
                  <a:t> </a:t>
                </a:r>
              </a:p>
            </p:txBody>
          </p:sp>
        </mc:Fallback>
      </mc:AlternateContent>
      <p:sp>
        <p:nvSpPr>
          <p:cNvPr id="16" name="Textfeld 15"/>
          <p:cNvSpPr txBox="1"/>
          <p:nvPr/>
        </p:nvSpPr>
        <p:spPr>
          <a:xfrm rot="5400000">
            <a:off x="1721962" y="3588800"/>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59" name="Rechteck 58"/>
              <p:cNvSpPr/>
              <p:nvPr/>
            </p:nvSpPr>
            <p:spPr>
              <a:xfrm>
                <a:off x="2142590" y="339064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59" name="Rechteck 58"/>
              <p:cNvSpPr>
                <a:spLocks noRot="1" noChangeAspect="1" noMove="1" noResize="1" noEditPoints="1" noAdjustHandles="1" noChangeArrowheads="1" noChangeShapeType="1" noTextEdit="1"/>
              </p:cNvSpPr>
              <p:nvPr/>
            </p:nvSpPr>
            <p:spPr>
              <a:xfrm>
                <a:off x="2142590" y="3390645"/>
                <a:ext cx="611065" cy="369332"/>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Rechteck 59"/>
              <p:cNvSpPr/>
              <p:nvPr/>
            </p:nvSpPr>
            <p:spPr>
              <a:xfrm>
                <a:off x="2182028" y="4800395"/>
                <a:ext cx="67518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m:t>
                      </m:r>
                      <m:r>
                        <m:rPr>
                          <m:nor/>
                        </m:rPr>
                        <a:rPr lang="de-DE" b="0" i="0" dirty="0" smtClean="0">
                          <a:solidFill>
                            <a:srgbClr val="00B050"/>
                          </a:solidFill>
                          <a:latin typeface="Cambria Math"/>
                        </a:rPr>
                        <m:t>m</m:t>
                      </m:r>
                    </m:oMath>
                  </m:oMathPara>
                </a14:m>
                <a:endParaRPr lang="de-DE" i="1" dirty="0">
                  <a:solidFill>
                    <a:srgbClr val="00B050"/>
                  </a:solidFill>
                  <a:latin typeface="Cambria Math"/>
                </a:endParaRPr>
              </a:p>
            </p:txBody>
          </p:sp>
        </mc:Choice>
        <mc:Fallback xmlns="">
          <p:sp>
            <p:nvSpPr>
              <p:cNvPr id="60" name="Rechteck 59"/>
              <p:cNvSpPr>
                <a:spLocks noRot="1" noChangeAspect="1" noMove="1" noResize="1" noEditPoints="1" noAdjustHandles="1" noChangeArrowheads="1" noChangeShapeType="1" noTextEdit="1"/>
              </p:cNvSpPr>
              <p:nvPr/>
            </p:nvSpPr>
            <p:spPr>
              <a:xfrm>
                <a:off x="2182028" y="4800395"/>
                <a:ext cx="675185" cy="369332"/>
              </a:xfrm>
              <a:prstGeom prst="rect">
                <a:avLst/>
              </a:prstGeom>
              <a:blipFill>
                <a:blip r:embed="rId15"/>
                <a:stretch>
                  <a:fillRect/>
                </a:stretch>
              </a:blipFill>
            </p:spPr>
            <p:txBody>
              <a:bodyPr/>
              <a:lstStyle/>
              <a:p>
                <a:r>
                  <a:rPr lang="de-DE">
                    <a:noFill/>
                  </a:rPr>
                  <a:t> </a:t>
                </a:r>
              </a:p>
            </p:txBody>
          </p:sp>
        </mc:Fallback>
      </mc:AlternateContent>
      <p:sp>
        <p:nvSpPr>
          <p:cNvPr id="61" name="Textfeld 60"/>
          <p:cNvSpPr txBox="1"/>
          <p:nvPr/>
        </p:nvSpPr>
        <p:spPr>
          <a:xfrm rot="5400000">
            <a:off x="8781498" y="3713665"/>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62" name="Rechteck 61"/>
              <p:cNvSpPr/>
              <p:nvPr/>
            </p:nvSpPr>
            <p:spPr>
              <a:xfrm>
                <a:off x="9034411" y="348390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62" name="Rechteck 61"/>
              <p:cNvSpPr>
                <a:spLocks noRot="1" noChangeAspect="1" noMove="1" noResize="1" noEditPoints="1" noAdjustHandles="1" noChangeArrowheads="1" noChangeShapeType="1" noTextEdit="1"/>
              </p:cNvSpPr>
              <p:nvPr/>
            </p:nvSpPr>
            <p:spPr>
              <a:xfrm>
                <a:off x="9034411" y="3483905"/>
                <a:ext cx="611065" cy="369332"/>
              </a:xfrm>
              <a:prstGeom prst="rect">
                <a:avLst/>
              </a:prstGeom>
              <a:blipFill>
                <a:blip r:embed="rId16"/>
                <a:stretch>
                  <a:fillRect l="-2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7" name="Rechteck 76"/>
              <p:cNvSpPr/>
              <p:nvPr/>
            </p:nvSpPr>
            <p:spPr>
              <a:xfrm>
                <a:off x="9152915" y="5007504"/>
                <a:ext cx="598241"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m:t>
                      </m:r>
                      <m:r>
                        <m:rPr>
                          <m:nor/>
                        </m:rPr>
                        <a:rPr lang="de-DE" b="0" i="0" dirty="0" smtClean="0">
                          <a:solidFill>
                            <a:srgbClr val="00B050"/>
                          </a:solidFill>
                          <a:latin typeface="Cambria Math"/>
                        </a:rPr>
                        <m:t>n</m:t>
                      </m:r>
                    </m:oMath>
                  </m:oMathPara>
                </a14:m>
                <a:endParaRPr lang="de-DE" i="1" dirty="0">
                  <a:solidFill>
                    <a:srgbClr val="00B050"/>
                  </a:solidFill>
                  <a:latin typeface="Cambria Math"/>
                </a:endParaRPr>
              </a:p>
            </p:txBody>
          </p:sp>
        </mc:Choice>
        <mc:Fallback xmlns="">
          <p:sp>
            <p:nvSpPr>
              <p:cNvPr id="77" name="Rechteck 76"/>
              <p:cNvSpPr>
                <a:spLocks noRot="1" noChangeAspect="1" noMove="1" noResize="1" noEditPoints="1" noAdjustHandles="1" noChangeArrowheads="1" noChangeShapeType="1" noTextEdit="1"/>
              </p:cNvSpPr>
              <p:nvPr/>
            </p:nvSpPr>
            <p:spPr>
              <a:xfrm>
                <a:off x="9152915" y="5007504"/>
                <a:ext cx="598241" cy="369332"/>
              </a:xfrm>
              <a:prstGeom prst="rect">
                <a:avLst/>
              </a:prstGeom>
              <a:blipFill>
                <a:blip r:embed="rId17"/>
                <a:stretch>
                  <a:fillRect l="-2020" b="-13115"/>
                </a:stretch>
              </a:blipFill>
            </p:spPr>
            <p:txBody>
              <a:bodyPr/>
              <a:lstStyle/>
              <a:p>
                <a:r>
                  <a:rPr lang="de-DE">
                    <a:noFill/>
                  </a:rPr>
                  <a:t> </a:t>
                </a:r>
              </a:p>
            </p:txBody>
          </p:sp>
        </mc:Fallback>
      </mc:AlternateContent>
    </p:spTree>
    <p:extLst>
      <p:ext uri="{BB962C8B-B14F-4D97-AF65-F5344CB8AC3E}">
        <p14:creationId xmlns:p14="http://schemas.microsoft.com/office/powerpoint/2010/main" val="25148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fade">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500"/>
                                        <p:tgtEl>
                                          <p:spTgt spid="7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8" grpId="0"/>
      <p:bldP spid="81" grpId="0"/>
      <p:bldP spid="47" grpId="0"/>
      <p:bldP spid="49" grpId="0"/>
      <p:bldP spid="50" grpId="0"/>
      <p:bldP spid="2" grpId="0"/>
      <p:bldP spid="6" grpId="0"/>
      <p:bldP spid="7" grpId="0"/>
      <p:bldP spid="8" grpId="0"/>
      <p:bldP spid="59" grpId="0"/>
      <p:bldP spid="60" grpId="0"/>
      <p:bldP spid="62" grpId="0"/>
      <p:bldP spid="7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srcRect/>
          <a:stretch>
            <a:fillRect/>
          </a:stretch>
        </p:blipFill>
        <p:spPr bwMode="auto">
          <a:xfrm>
            <a:off x="8259447" y="2677299"/>
            <a:ext cx="1153394" cy="830444"/>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1316533" y="2721168"/>
            <a:ext cx="1196399" cy="830444"/>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1253745" y="4103158"/>
            <a:ext cx="1277667" cy="886853"/>
          </a:xfrm>
          <a:prstGeom prst="rect">
            <a:avLst/>
          </a:prstGeom>
          <a:noFill/>
          <a:ln w="9525">
            <a:noFill/>
            <a:miter lim="800000"/>
            <a:headEnd/>
            <a:tailEnd/>
          </a:ln>
          <a:effectLst/>
        </p:spPr>
      </p:pic>
      <p:cxnSp>
        <p:nvCxnSpPr>
          <p:cNvPr id="19" name="Gerade Verbindung mit Pfeil 18"/>
          <p:cNvCxnSpPr>
            <a:stCxn id="15" idx="3"/>
            <a:endCxn id="11" idx="1"/>
          </p:cNvCxnSpPr>
          <p:nvPr/>
        </p:nvCxnSpPr>
        <p:spPr>
          <a:xfrm flipV="1">
            <a:off x="2531412" y="3092521"/>
            <a:ext cx="5728035" cy="145406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3" idx="3"/>
            <a:endCxn id="11" idx="1"/>
          </p:cNvCxnSpPr>
          <p:nvPr/>
        </p:nvCxnSpPr>
        <p:spPr>
          <a:xfrm>
            <a:off x="2541889" y="3092521"/>
            <a:ext cx="5717558" cy="0"/>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63"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pic>
        <p:nvPicPr>
          <p:cNvPr id="64" name="Picture 5"/>
          <p:cNvPicPr>
            <a:picLocks noChangeAspect="1" noChangeArrowheads="1"/>
          </p:cNvPicPr>
          <p:nvPr/>
        </p:nvPicPr>
        <p:blipFill>
          <a:blip r:embed="rId2" cstate="print"/>
          <a:srcRect/>
          <a:stretch>
            <a:fillRect/>
          </a:stretch>
        </p:blipFill>
        <p:spPr bwMode="auto">
          <a:xfrm>
            <a:off x="8273166" y="4183445"/>
            <a:ext cx="1178870" cy="848787"/>
          </a:xfrm>
          <a:prstGeom prst="rect">
            <a:avLst/>
          </a:prstGeom>
          <a:noFill/>
          <a:ln w="9525">
            <a:noFill/>
            <a:miter lim="800000"/>
            <a:headEnd/>
            <a:tailEnd/>
          </a:ln>
          <a:effectLst/>
        </p:spPr>
      </p:pic>
      <p:cxnSp>
        <p:nvCxnSpPr>
          <p:cNvPr id="65" name="Gerade Verbindung mit Pfeil 64"/>
          <p:cNvCxnSpPr>
            <a:stCxn id="13" idx="3"/>
            <a:endCxn id="64" idx="1"/>
          </p:cNvCxnSpPr>
          <p:nvPr/>
        </p:nvCxnSpPr>
        <p:spPr>
          <a:xfrm>
            <a:off x="2512932" y="3136390"/>
            <a:ext cx="5760234" cy="147144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15" idx="3"/>
            <a:endCxn id="64" idx="1"/>
          </p:cNvCxnSpPr>
          <p:nvPr/>
        </p:nvCxnSpPr>
        <p:spPr>
          <a:xfrm>
            <a:off x="2531412" y="4546585"/>
            <a:ext cx="5741754" cy="6125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 Box 11"/>
              <p:cNvSpPr txBox="1">
                <a:spLocks noChangeArrowheads="1"/>
              </p:cNvSpPr>
              <p:nvPr/>
            </p:nvSpPr>
            <p:spPr bwMode="auto">
              <a:xfrm>
                <a:off x="4475793" y="3372428"/>
                <a:ext cx="984555" cy="3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smtClean="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b="0" i="1" dirty="0" smtClean="0">
                              <a:latin typeface="Cambria Math" panose="02040503050406030204" pitchFamily="18" charset="0"/>
                              <a:ea typeface="ＭＳ Ｐゴシック" pitchFamily="34" charset="-128"/>
                            </a:rPr>
                            <m:t>𝑖𝑗</m:t>
                          </m:r>
                        </m:sub>
                      </m:sSub>
                    </m:oMath>
                  </m:oMathPara>
                </a14:m>
                <a:endParaRPr lang="de-DE" sz="1600" dirty="0">
                  <a:ea typeface="ＭＳ Ｐゴシック" pitchFamily="34" charset="-128"/>
                </a:endParaRPr>
              </a:p>
            </p:txBody>
          </p:sp>
        </mc:Choice>
        <mc:Fallback xmlns="">
          <p:sp>
            <p:nvSpPr>
              <p:cNvPr id="74" name="Text Box 11"/>
              <p:cNvSpPr txBox="1">
                <a:spLocks noRot="1" noChangeAspect="1" noMove="1" noResize="1" noEditPoints="1" noAdjustHandles="1" noChangeArrowheads="1" noChangeShapeType="1" noTextEdit="1"/>
              </p:cNvSpPr>
              <p:nvPr/>
            </p:nvSpPr>
            <p:spPr bwMode="auto">
              <a:xfrm>
                <a:off x="4475793" y="3372428"/>
                <a:ext cx="984555" cy="358368"/>
              </a:xfrm>
              <a:prstGeom prst="rect">
                <a:avLst/>
              </a:prstGeom>
              <a:blipFill>
                <a:blip r:embed="rId4"/>
                <a:stretch>
                  <a:fillRect b="-67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Rechteck 77"/>
              <p:cNvSpPr/>
              <p:nvPr/>
            </p:nvSpPr>
            <p:spPr>
              <a:xfrm>
                <a:off x="754936" y="3328298"/>
                <a:ext cx="43883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𝑎</m:t>
                          </m:r>
                        </m:e>
                        <m:sub>
                          <m:r>
                            <a:rPr lang="de-DE" b="0" i="1" smtClean="0">
                              <a:latin typeface="Cambria Math" panose="02040503050406030204" pitchFamily="18" charset="0"/>
                              <a:ea typeface="ＭＳ Ｐゴシック" pitchFamily="34" charset="-128"/>
                            </a:rPr>
                            <m:t>𝑖</m:t>
                          </m:r>
                        </m:sub>
                      </m:sSub>
                    </m:oMath>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𝑓</m:t>
                          </m:r>
                        </m:e>
                        <m:sub>
                          <m:r>
                            <a:rPr lang="de-DE" b="0" i="1" smtClean="0">
                              <a:latin typeface="Cambria Math" panose="02040503050406030204" pitchFamily="18" charset="0"/>
                              <a:ea typeface="ＭＳ Ｐゴシック" pitchFamily="34" charset="-128"/>
                            </a:rPr>
                            <m:t>𝑖</m:t>
                          </m:r>
                        </m:sub>
                      </m:sSub>
                    </m:oMath>
                  </m:oMathPara>
                </a14:m>
                <a:endParaRPr lang="de-DE" dirty="0"/>
              </a:p>
            </p:txBody>
          </p:sp>
        </mc:Choice>
        <mc:Fallback xmlns="">
          <p:sp>
            <p:nvSpPr>
              <p:cNvPr id="78" name="Rechteck 77"/>
              <p:cNvSpPr>
                <a:spLocks noRot="1" noChangeAspect="1" noMove="1" noResize="1" noEditPoints="1" noAdjustHandles="1" noChangeArrowheads="1" noChangeShapeType="1" noTextEdit="1"/>
              </p:cNvSpPr>
              <p:nvPr/>
            </p:nvSpPr>
            <p:spPr>
              <a:xfrm>
                <a:off x="754936" y="3328298"/>
                <a:ext cx="438838" cy="646331"/>
              </a:xfrm>
              <a:prstGeom prst="rect">
                <a:avLst/>
              </a:prstGeom>
              <a:blipFill>
                <a:blip r:embed="rId5"/>
                <a:stretch>
                  <a:fillRect b="-754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Rechteck 80"/>
              <p:cNvSpPr/>
              <p:nvPr/>
            </p:nvSpPr>
            <p:spPr>
              <a:xfrm>
                <a:off x="9645476" y="3778806"/>
                <a:ext cx="43986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𝑏</m:t>
                          </m:r>
                        </m:e>
                        <m:sub>
                          <m:r>
                            <a:rPr lang="de-DE" b="0" i="1" smtClean="0">
                              <a:latin typeface="Cambria Math" panose="02040503050406030204" pitchFamily="18" charset="0"/>
                              <a:ea typeface="ＭＳ Ｐゴシック" pitchFamily="34" charset="-128"/>
                            </a:rPr>
                            <m:t>𝑗</m:t>
                          </m:r>
                        </m:sub>
                      </m:sSub>
                    </m:oMath>
                  </m:oMathPara>
                </a14:m>
                <a:endParaRPr lang="de-DE" dirty="0"/>
              </a:p>
            </p:txBody>
          </p:sp>
        </mc:Choice>
        <mc:Fallback xmlns="">
          <p:sp>
            <p:nvSpPr>
              <p:cNvPr id="81" name="Rechteck 80"/>
              <p:cNvSpPr>
                <a:spLocks noRot="1" noChangeAspect="1" noMove="1" noResize="1" noEditPoints="1" noAdjustHandles="1" noChangeArrowheads="1" noChangeShapeType="1" noTextEdit="1"/>
              </p:cNvSpPr>
              <p:nvPr/>
            </p:nvSpPr>
            <p:spPr>
              <a:xfrm>
                <a:off x="9645476" y="3778806"/>
                <a:ext cx="439864" cy="391646"/>
              </a:xfrm>
              <a:prstGeom prst="rect">
                <a:avLst/>
              </a:prstGeom>
              <a:blipFill>
                <a:blip r:embed="rId6"/>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Rechteck 46"/>
              <p:cNvSpPr/>
              <p:nvPr/>
            </p:nvSpPr>
            <p:spPr>
              <a:xfrm>
                <a:off x="281505" y="5134907"/>
                <a:ext cx="1824538" cy="646331"/>
              </a:xfrm>
              <a:prstGeom prst="rect">
                <a:avLst/>
              </a:prstGeom>
            </p:spPr>
            <p:txBody>
              <a:bodyPr wrap="none">
                <a:spAutoFit/>
              </a:bodyPr>
              <a:lstStyle/>
              <a:p>
                <a14:m>
                  <m:oMath xmlns:m="http://schemas.openxmlformats.org/officeDocument/2006/math">
                    <m:r>
                      <a:rPr lang="de-DE" b="1" i="1">
                        <a:solidFill>
                          <a:srgbClr val="00B050"/>
                        </a:solidFill>
                        <a:latin typeface="Cambria Math"/>
                        <a:ea typeface="ＭＳ Ｐゴシック" pitchFamily="34" charset="-128"/>
                      </a:rPr>
                      <m:t>𝑰𝒏𝒅𝒆𝒙𝒎𝒆𝒏𝒈𝒆𝒏</m:t>
                    </m:r>
                  </m:oMath>
                </a14:m>
                <a:r>
                  <a:rPr lang="de-DE" b="1" i="1" dirty="0">
                    <a:solidFill>
                      <a:srgbClr val="00B050"/>
                    </a:solidFill>
                    <a:latin typeface="Cambria Math"/>
                    <a:ea typeface="ＭＳ Ｐゴシック" pitchFamily="34" charset="-128"/>
                  </a:rPr>
                  <a:t>:</a:t>
                </a:r>
              </a:p>
              <a:p>
                <a:endParaRPr lang="de-DE" i="1" dirty="0">
                  <a:solidFill>
                    <a:srgbClr val="C00000"/>
                  </a:solidFill>
                  <a:latin typeface="Cambria Math"/>
                  <a:ea typeface="ＭＳ Ｐゴシック" pitchFamily="34" charset="-128"/>
                </a:endParaRPr>
              </a:p>
            </p:txBody>
          </p:sp>
        </mc:Choice>
        <mc:Fallback xmlns="">
          <p:sp>
            <p:nvSpPr>
              <p:cNvPr id="47" name="Rechteck 46"/>
              <p:cNvSpPr>
                <a:spLocks noRot="1" noChangeAspect="1" noMove="1" noResize="1" noEditPoints="1" noAdjustHandles="1" noChangeArrowheads="1" noChangeShapeType="1" noTextEdit="1"/>
              </p:cNvSpPr>
              <p:nvPr/>
            </p:nvSpPr>
            <p:spPr>
              <a:xfrm>
                <a:off x="281505" y="5134907"/>
                <a:ext cx="1824538" cy="646331"/>
              </a:xfrm>
              <a:prstGeom prst="rect">
                <a:avLst/>
              </a:prstGeom>
              <a:blipFill>
                <a:blip r:embed="rId7"/>
                <a:stretch>
                  <a:fillRect l="-1003" t="-5660" r="-26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Rechteck 48"/>
              <p:cNvSpPr/>
              <p:nvPr/>
            </p:nvSpPr>
            <p:spPr>
              <a:xfrm>
                <a:off x="328241" y="1984542"/>
                <a:ext cx="6941909" cy="646331"/>
              </a:xfrm>
              <a:prstGeom prst="rect">
                <a:avLst/>
              </a:prstGeom>
            </p:spPr>
            <p:txBody>
              <a:bodyPr wrap="square">
                <a:spAutoFit/>
              </a:bodyPr>
              <a:lstStyle/>
              <a:p>
                <a14:m>
                  <m:oMath xmlns:m="http://schemas.openxmlformats.org/officeDocument/2006/math">
                    <m:r>
                      <a:rPr lang="de-DE" b="1" i="0">
                        <a:solidFill>
                          <a:srgbClr val="C00000"/>
                        </a:solidFill>
                        <a:latin typeface="Cambria Math"/>
                        <a:ea typeface="ＭＳ Ｐゴシック" pitchFamily="34" charset="-128"/>
                      </a:rPr>
                      <m:t>𝐄𝐧𝐭𝐬𝐜𝐡𝐞𝐢𝐝𝐮𝐧𝐠𝐬𝐯𝐚𝐫𝐢𝐚𝐛𝐥𝐞𝐧</m:t>
                    </m:r>
                  </m:oMath>
                </a14:m>
                <a:r>
                  <a:rPr lang="de-DE" b="1" dirty="0">
                    <a:solidFill>
                      <a:srgbClr val="C00000"/>
                    </a:solidFill>
                    <a:latin typeface="Cambria Math"/>
                    <a:ea typeface="ＭＳ Ｐゴシック" pitchFamily="34" charset="-128"/>
                  </a:rPr>
                  <a:t>:</a:t>
                </a:r>
              </a:p>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𝑦</m:t>
                        </m:r>
                      </m:e>
                      <m:sub>
                        <m:r>
                          <a:rPr lang="de-DE" i="1">
                            <a:solidFill>
                              <a:srgbClr val="C00000"/>
                            </a:solidFill>
                            <a:latin typeface="Cambria Math"/>
                          </a:rPr>
                          <m:t>𝑖</m:t>
                        </m:r>
                      </m:sub>
                    </m:sSub>
                  </m:oMath>
                </a14:m>
                <a:r>
                  <a:rPr lang="de-DE" dirty="0">
                    <a:solidFill>
                      <a:srgbClr val="C00000"/>
                    </a:solidFill>
                  </a:rPr>
                  <a:t>  Eröffnung Lager </a:t>
                </a:r>
                <a14:m>
                  <m:oMath xmlns:m="http://schemas.openxmlformats.org/officeDocument/2006/math">
                    <m:r>
                      <a:rPr lang="de-DE" i="1" dirty="0">
                        <a:solidFill>
                          <a:srgbClr val="C00000"/>
                        </a:solidFill>
                        <a:latin typeface="Cambria Math"/>
                      </a:rPr>
                      <m:t>𝑖</m:t>
                    </m:r>
                  </m:oMath>
                </a14:m>
                <a:endParaRPr lang="de-DE" dirty="0">
                  <a:solidFill>
                    <a:srgbClr val="C00000"/>
                  </a:solidFill>
                </a:endParaRPr>
              </a:p>
            </p:txBody>
          </p:sp>
        </mc:Choice>
        <mc:Fallback xmlns="">
          <p:sp>
            <p:nvSpPr>
              <p:cNvPr id="49" name="Rechteck 48"/>
              <p:cNvSpPr>
                <a:spLocks noRot="1" noChangeAspect="1" noMove="1" noResize="1" noEditPoints="1" noAdjustHandles="1" noChangeArrowheads="1" noChangeShapeType="1" noTextEdit="1"/>
              </p:cNvSpPr>
              <p:nvPr/>
            </p:nvSpPr>
            <p:spPr>
              <a:xfrm>
                <a:off x="328241" y="1984542"/>
                <a:ext cx="6941909" cy="646331"/>
              </a:xfrm>
              <a:prstGeom prst="rect">
                <a:avLst/>
              </a:prstGeom>
              <a:blipFill>
                <a:blip r:embed="rId8"/>
                <a:stretch>
                  <a:fillRect l="-351" t="-660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Rechteck 49"/>
              <p:cNvSpPr/>
              <p:nvPr/>
            </p:nvSpPr>
            <p:spPr>
              <a:xfrm>
                <a:off x="3091701" y="5703900"/>
                <a:ext cx="7992275" cy="830997"/>
              </a:xfrm>
              <a:prstGeom prst="rect">
                <a:avLst/>
              </a:prstGeom>
            </p:spPr>
            <p:txBody>
              <a:bodyPr wrap="square">
                <a:spAutoFit/>
              </a:bodyPr>
              <a:lstStyle/>
              <a:p>
                <a:pPr>
                  <a:buNone/>
                </a:pPr>
                <a14:m>
                  <m:oMath xmlns:m="http://schemas.openxmlformats.org/officeDocument/2006/math">
                    <m:r>
                      <a:rPr lang="de-DE" sz="1600" b="1" i="0">
                        <a:latin typeface="Cambria Math"/>
                        <a:ea typeface="ＭＳ Ｐゴシック" pitchFamily="34" charset="-128"/>
                      </a:rPr>
                      <m:t>𝐏𝐚𝐫𝐚𝐦𝐞𝐭𝐞𝐫</m:t>
                    </m:r>
                  </m:oMath>
                </a14:m>
                <a:r>
                  <a:rPr lang="de-DE" sz="1600" b="1" dirty="0">
                    <a:latin typeface="Cambria Math"/>
                    <a:ea typeface="ＭＳ Ｐゴシック" pitchFamily="34" charset="-128"/>
                  </a:rPr>
                  <a:t>:</a:t>
                </a: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𝑎</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Kapazit</m:t>
                      </m:r>
                      <m:r>
                        <m:rPr>
                          <m:nor/>
                        </m:rPr>
                        <a:rPr lang="de-DE" sz="1600" dirty="0">
                          <a:ea typeface="ＭＳ Ｐゴシック" pitchFamily="34" charset="-128"/>
                        </a:rPr>
                        <m:t>ä</m:t>
                      </m:r>
                      <m:r>
                        <m:rPr>
                          <m:nor/>
                        </m:rPr>
                        <a:rPr lang="de-DE" sz="1600" dirty="0">
                          <a:ea typeface="ＭＳ Ｐゴシック" pitchFamily="34" charset="-128"/>
                        </a:rPr>
                        <m:t>t</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𝑓</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Fixkosten</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p:txBody>
          </p:sp>
        </mc:Choice>
        <mc:Fallback xmlns="">
          <p:sp>
            <p:nvSpPr>
              <p:cNvPr id="50" name="Rechteck 49"/>
              <p:cNvSpPr>
                <a:spLocks noRot="1" noChangeAspect="1" noMove="1" noResize="1" noEditPoints="1" noAdjustHandles="1" noChangeArrowheads="1" noChangeShapeType="1" noTextEdit="1"/>
              </p:cNvSpPr>
              <p:nvPr/>
            </p:nvSpPr>
            <p:spPr>
              <a:xfrm>
                <a:off x="3091701" y="5703900"/>
                <a:ext cx="7992275" cy="830997"/>
              </a:xfrm>
              <a:prstGeom prst="rect">
                <a:avLst/>
              </a:prstGeom>
              <a:blipFill>
                <a:blip r:embed="rId9"/>
                <a:stretch>
                  <a:fillRect t="-2941" b="-441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015421" y="5445815"/>
                <a:ext cx="1687450"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Lager</m:t>
                      </m:r>
                      <m:r>
                        <m:rPr>
                          <m:nor/>
                        </m:rPr>
                        <a:rPr lang="de-DE" dirty="0">
                          <a:solidFill>
                            <a:srgbClr val="00B050"/>
                          </a:solidFill>
                          <a:latin typeface="Cambria Math"/>
                        </a:rPr>
                        <m:t> </m:t>
                      </m:r>
                      <m:r>
                        <m:rPr>
                          <m:nor/>
                        </m:rPr>
                        <a:rPr lang="de-DE" dirty="0">
                          <a:solidFill>
                            <a:srgbClr val="00B050"/>
                          </a:solidFill>
                          <a:latin typeface="Cambria Math"/>
                        </a:rPr>
                        <m:t>𝑖</m:t>
                      </m:r>
                      <m:r>
                        <m:rPr>
                          <m:nor/>
                        </m:rPr>
                        <a:rPr lang="de-DE" dirty="0">
                          <a:solidFill>
                            <a:srgbClr val="00B050"/>
                          </a:solidFill>
                          <a:latin typeface="Cambria Math"/>
                        </a:rPr>
                        <m:t>=1,…,</m:t>
                      </m:r>
                      <m:r>
                        <m:rPr>
                          <m:nor/>
                        </m:rPr>
                        <a:rPr lang="de-DE" dirty="0">
                          <a:solidFill>
                            <a:srgbClr val="00B050"/>
                          </a:solidFill>
                          <a:latin typeface="Cambria Math"/>
                        </a:rPr>
                        <m:t>𝑚</m:t>
                      </m:r>
                    </m:oMath>
                  </m:oMathPara>
                </a14:m>
                <a:endParaRPr lang="de-DE" i="1" dirty="0">
                  <a:solidFill>
                    <a:srgbClr val="00B050"/>
                  </a:solidFill>
                  <a:latin typeface="Cambria Math"/>
                </a:endParaRPr>
              </a:p>
            </p:txBody>
          </p:sp>
        </mc:Choice>
        <mc:Fallback xmlns="">
          <p:sp>
            <p:nvSpPr>
              <p:cNvPr id="2" name="Rechteck 1"/>
              <p:cNvSpPr>
                <a:spLocks noRot="1" noChangeAspect="1" noMove="1" noResize="1" noEditPoints="1" noAdjustHandles="1" noChangeArrowheads="1" noChangeShapeType="1" noTextEdit="1"/>
              </p:cNvSpPr>
              <p:nvPr/>
            </p:nvSpPr>
            <p:spPr>
              <a:xfrm>
                <a:off x="1015421" y="5445815"/>
                <a:ext cx="1687450" cy="369332"/>
              </a:xfrm>
              <a:prstGeom prst="rect">
                <a:avLst/>
              </a:prstGeom>
              <a:blipFill>
                <a:blip r:embed="rId10"/>
                <a:stretch>
                  <a:fillRect l="-1087" b="-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7716207" y="5516949"/>
                <a:ext cx="2096984"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sty m:val="p"/>
                        </m:rPr>
                        <a:rPr lang="de-DE" dirty="0">
                          <a:solidFill>
                            <a:srgbClr val="00B050"/>
                          </a:solidFill>
                          <a:latin typeface="Cambria Math"/>
                        </a:rPr>
                        <m:t>Kunden</m:t>
                      </m:r>
                      <m:r>
                        <a:rPr lang="de-DE" dirty="0">
                          <a:solidFill>
                            <a:srgbClr val="00B050"/>
                          </a:solidFill>
                          <a:latin typeface="Cambria Math"/>
                        </a:rPr>
                        <m:t> </m:t>
                      </m:r>
                      <m:r>
                        <a:rPr lang="de-DE" dirty="0">
                          <a:solidFill>
                            <a:srgbClr val="00B050"/>
                          </a:solidFill>
                          <a:latin typeface="Cambria Math"/>
                        </a:rPr>
                        <m:t>𝑗</m:t>
                      </m:r>
                      <m:r>
                        <a:rPr lang="de-DE" dirty="0">
                          <a:solidFill>
                            <a:srgbClr val="00B050"/>
                          </a:solidFill>
                          <a:latin typeface="Cambria Math"/>
                        </a:rPr>
                        <m:t>=1,…, </m:t>
                      </m:r>
                      <m:r>
                        <a:rPr lang="de-DE" dirty="0">
                          <a:solidFill>
                            <a:srgbClr val="00B050"/>
                          </a:solidFill>
                          <a:latin typeface="Cambria Math"/>
                        </a:rPr>
                        <m:t>𝑛</m:t>
                      </m:r>
                    </m:oMath>
                  </m:oMathPara>
                </a14:m>
                <a:endParaRPr lang="de-DE" i="1" dirty="0">
                  <a:solidFill>
                    <a:srgbClr val="00B050"/>
                  </a:solidFill>
                  <a:latin typeface="Cambria Math"/>
                  <a:ea typeface="ＭＳ Ｐゴシック" pitchFamily="34" charset="-128"/>
                </a:endParaRPr>
              </a:p>
            </p:txBody>
          </p:sp>
        </mc:Choice>
        <mc:Fallback xmlns="">
          <p:sp>
            <p:nvSpPr>
              <p:cNvPr id="6" name="Rechteck 5"/>
              <p:cNvSpPr>
                <a:spLocks noRot="1" noChangeAspect="1" noMove="1" noResize="1" noEditPoints="1" noAdjustHandles="1" noChangeArrowheads="1" noChangeShapeType="1" noTextEdit="1"/>
              </p:cNvSpPr>
              <p:nvPr/>
            </p:nvSpPr>
            <p:spPr>
              <a:xfrm>
                <a:off x="7716207" y="5516949"/>
                <a:ext cx="2096984" cy="369332"/>
              </a:xfrm>
              <a:prstGeom prst="rect">
                <a:avLst/>
              </a:prstGeom>
              <a:blipFill>
                <a:blip r:embed="rId11"/>
                <a:stretch>
                  <a:fillRect b="-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3848360" y="2262259"/>
                <a:ext cx="4617290" cy="391646"/>
              </a:xfrm>
              <a:prstGeom prst="rect">
                <a:avLst/>
              </a:prstGeom>
            </p:spPr>
            <p:txBody>
              <a:bodyPr wrap="none">
                <a:spAutoFit/>
              </a:bodyPr>
              <a:lstStyle/>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𝑥</m:t>
                        </m:r>
                      </m:e>
                      <m:sub>
                        <m:r>
                          <a:rPr lang="de-DE" i="1">
                            <a:solidFill>
                              <a:srgbClr val="C00000"/>
                            </a:solidFill>
                            <a:latin typeface="Cambria Math"/>
                          </a:rPr>
                          <m:t>𝑖𝑗</m:t>
                        </m:r>
                      </m:sub>
                    </m:sSub>
                  </m:oMath>
                </a14:m>
                <a:r>
                  <a:rPr lang="de-DE" dirty="0">
                    <a:solidFill>
                      <a:srgbClr val="C00000"/>
                    </a:solidFill>
                  </a:rPr>
                  <a:t> Transportmenge von Lager 𝑖 zu Kunde 𝑗</a:t>
                </a:r>
              </a:p>
            </p:txBody>
          </p:sp>
        </mc:Choice>
        <mc:Fallback xmlns="">
          <p:sp>
            <p:nvSpPr>
              <p:cNvPr id="7" name="Rechteck 6"/>
              <p:cNvSpPr>
                <a:spLocks noRot="1" noChangeAspect="1" noMove="1" noResize="1" noEditPoints="1" noAdjustHandles="1" noChangeArrowheads="1" noChangeShapeType="1" noTextEdit="1"/>
              </p:cNvSpPr>
              <p:nvPr/>
            </p:nvSpPr>
            <p:spPr>
              <a:xfrm>
                <a:off x="3848360" y="2262259"/>
                <a:ext cx="4617290" cy="391646"/>
              </a:xfrm>
              <a:prstGeom prst="rect">
                <a:avLst/>
              </a:prstGeom>
              <a:blipFill>
                <a:blip r:embed="rId12"/>
                <a:stretch>
                  <a:fillRect t="-9375" r="-264" b="-187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6152092" y="5957862"/>
                <a:ext cx="6096000" cy="624402"/>
              </a:xfrm>
              <a:prstGeom prst="rect">
                <a:avLst/>
              </a:prstGeom>
            </p:spPr>
            <p:txBody>
              <a:bodyPr>
                <a:spAutoFit/>
              </a:bodyPr>
              <a:lstStyle/>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𝑏</m:t>
                          </m:r>
                        </m:e>
                        <m:sub>
                          <m:r>
                            <a:rPr lang="de-DE" sz="1600" i="1">
                              <a:latin typeface="Cambria Math"/>
                              <a:ea typeface="ＭＳ Ｐゴシック" pitchFamily="34" charset="-128"/>
                            </a:rPr>
                            <m:t>𝑗</m:t>
                          </m:r>
                        </m:sub>
                      </m:sSub>
                      <m:r>
                        <m:rPr>
                          <m:nor/>
                        </m:rPr>
                        <a:rPr lang="de-DE" sz="1600" i="1" dirty="0">
                          <a:latin typeface="Cambria Math"/>
                          <a:ea typeface="ＭＳ Ｐゴシック" pitchFamily="34" charset="-128"/>
                        </a:rPr>
                        <m:t>  </m:t>
                      </m:r>
                      <m:r>
                        <m:rPr>
                          <m:nor/>
                        </m:rPr>
                        <a:rPr lang="de-DE" sz="1600" dirty="0">
                          <a:ea typeface="ＭＳ Ｐゴシック" pitchFamily="34" charset="-128"/>
                        </a:rPr>
                        <m:t>Nachfrage</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Kunden</m:t>
                      </m:r>
                      <m:r>
                        <m:rPr>
                          <m:nor/>
                        </m:rPr>
                        <a:rPr lang="de-DE" sz="1600" dirty="0">
                          <a:ea typeface="ＭＳ Ｐゴシック" pitchFamily="34" charset="-128"/>
                        </a:rPr>
                        <m:t> </m:t>
                      </m:r>
                      <m:r>
                        <a:rPr lang="de-DE" sz="1600" i="1">
                          <a:latin typeface="Cambria Math"/>
                          <a:ea typeface="ＭＳ Ｐゴシック" pitchFamily="34" charset="-128"/>
                        </a:rPr>
                        <m:t>𝑗</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𝑖𝑗</m:t>
                          </m:r>
                        </m:sub>
                      </m:sSub>
                      <m:r>
                        <m:rPr>
                          <m:nor/>
                        </m:rPr>
                        <a:rPr lang="de-DE" sz="1600" dirty="0"/>
                        <m:t> </m:t>
                      </m:r>
                      <m:r>
                        <m:rPr>
                          <m:nor/>
                        </m:rPr>
                        <a:rPr lang="de-DE" sz="1600" dirty="0"/>
                        <m:t>Kosten</m:t>
                      </m:r>
                      <m:r>
                        <m:rPr>
                          <m:nor/>
                        </m:rPr>
                        <a:rPr lang="de-DE" sz="1600" dirty="0"/>
                        <m:t> </m:t>
                      </m:r>
                      <m:r>
                        <m:rPr>
                          <m:nor/>
                        </m:rPr>
                        <a:rPr lang="de-DE" sz="1600" dirty="0"/>
                        <m:t>Lieferung</m:t>
                      </m:r>
                      <m:r>
                        <m:rPr>
                          <m:nor/>
                        </m:rPr>
                        <a:rPr lang="de-DE" sz="1600" dirty="0"/>
                        <m:t> </m:t>
                      </m:r>
                      <m:r>
                        <m:rPr>
                          <m:nor/>
                        </m:rPr>
                        <a:rPr lang="de-DE" sz="1600" dirty="0"/>
                        <m:t>von</m:t>
                      </m:r>
                      <m:r>
                        <m:rPr>
                          <m:nor/>
                        </m:rPr>
                        <a:rPr lang="de-DE" sz="1600" dirty="0"/>
                        <m:t> </m:t>
                      </m:r>
                      <m:r>
                        <m:rPr>
                          <m:nor/>
                        </m:rPr>
                        <a:rPr lang="de-DE" sz="1600" dirty="0"/>
                        <m:t>Lager</m:t>
                      </m:r>
                      <m:r>
                        <m:rPr>
                          <m:nor/>
                        </m:rPr>
                        <a:rPr lang="de-DE" sz="1600" dirty="0"/>
                        <m:t> </m:t>
                      </m:r>
                      <m:r>
                        <a:rPr lang="de-DE" sz="1600" i="1" dirty="0">
                          <a:latin typeface="Cambria Math"/>
                        </a:rPr>
                        <m:t>𝑖</m:t>
                      </m:r>
                      <m:r>
                        <m:rPr>
                          <m:nor/>
                        </m:rPr>
                        <a:rPr lang="de-DE" sz="1600" dirty="0"/>
                        <m:t> </m:t>
                      </m:r>
                      <m:r>
                        <m:rPr>
                          <m:nor/>
                        </m:rPr>
                        <a:rPr lang="de-DE" sz="1600" dirty="0"/>
                        <m:t>zu</m:t>
                      </m:r>
                      <m:r>
                        <m:rPr>
                          <m:nor/>
                        </m:rPr>
                        <a:rPr lang="de-DE" sz="1600" dirty="0"/>
                        <m:t> </m:t>
                      </m:r>
                      <m:r>
                        <m:rPr>
                          <m:nor/>
                        </m:rPr>
                        <a:rPr lang="de-DE" sz="1600" dirty="0"/>
                        <m:t>Kunde</m:t>
                      </m:r>
                      <m:r>
                        <m:rPr>
                          <m:nor/>
                        </m:rPr>
                        <a:rPr lang="de-DE" sz="1600" dirty="0"/>
                        <m:t> </m:t>
                      </m:r>
                      <m:r>
                        <a:rPr lang="de-DE" sz="1600" i="1" dirty="0">
                          <a:latin typeface="Cambria Math"/>
                        </a:rPr>
                        <m:t>𝑗</m:t>
                      </m:r>
                    </m:oMath>
                  </m:oMathPara>
                </a14:m>
                <a:endParaRPr lang="de-DE" sz="1600" dirty="0"/>
              </a:p>
            </p:txBody>
          </p:sp>
        </mc:Choice>
        <mc:Fallback xmlns="">
          <p:sp>
            <p:nvSpPr>
              <p:cNvPr id="8" name="Rechteck 7"/>
              <p:cNvSpPr>
                <a:spLocks noRot="1" noChangeAspect="1" noMove="1" noResize="1" noEditPoints="1" noAdjustHandles="1" noChangeArrowheads="1" noChangeShapeType="1" noTextEdit="1"/>
              </p:cNvSpPr>
              <p:nvPr/>
            </p:nvSpPr>
            <p:spPr>
              <a:xfrm>
                <a:off x="6152092" y="5957862"/>
                <a:ext cx="6096000" cy="624402"/>
              </a:xfrm>
              <a:prstGeom prst="rect">
                <a:avLst/>
              </a:prstGeom>
              <a:blipFill>
                <a:blip r:embed="rId13"/>
                <a:stretch>
                  <a:fillRect b="-2913"/>
                </a:stretch>
              </a:blipFill>
            </p:spPr>
            <p:txBody>
              <a:bodyPr/>
              <a:lstStyle/>
              <a:p>
                <a:r>
                  <a:rPr lang="de-DE">
                    <a:noFill/>
                  </a:rPr>
                  <a:t> </a:t>
                </a:r>
              </a:p>
            </p:txBody>
          </p:sp>
        </mc:Fallback>
      </mc:AlternateContent>
      <p:sp>
        <p:nvSpPr>
          <p:cNvPr id="16" name="Textfeld 15"/>
          <p:cNvSpPr txBox="1"/>
          <p:nvPr/>
        </p:nvSpPr>
        <p:spPr>
          <a:xfrm rot="5400000">
            <a:off x="1721962" y="3588800"/>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59" name="Rechteck 58"/>
              <p:cNvSpPr/>
              <p:nvPr/>
            </p:nvSpPr>
            <p:spPr>
              <a:xfrm>
                <a:off x="2142590" y="339064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59" name="Rechteck 58"/>
              <p:cNvSpPr>
                <a:spLocks noRot="1" noChangeAspect="1" noMove="1" noResize="1" noEditPoints="1" noAdjustHandles="1" noChangeArrowheads="1" noChangeShapeType="1" noTextEdit="1"/>
              </p:cNvSpPr>
              <p:nvPr/>
            </p:nvSpPr>
            <p:spPr>
              <a:xfrm>
                <a:off x="2142590" y="3390645"/>
                <a:ext cx="611065" cy="369332"/>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Rechteck 59"/>
              <p:cNvSpPr/>
              <p:nvPr/>
            </p:nvSpPr>
            <p:spPr>
              <a:xfrm>
                <a:off x="2182028" y="4800395"/>
                <a:ext cx="67518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m:t>
                      </m:r>
                      <m:r>
                        <m:rPr>
                          <m:nor/>
                        </m:rPr>
                        <a:rPr lang="de-DE" b="0" i="0" dirty="0" smtClean="0">
                          <a:solidFill>
                            <a:srgbClr val="00B050"/>
                          </a:solidFill>
                          <a:latin typeface="Cambria Math"/>
                        </a:rPr>
                        <m:t>m</m:t>
                      </m:r>
                    </m:oMath>
                  </m:oMathPara>
                </a14:m>
                <a:endParaRPr lang="de-DE" i="1" dirty="0">
                  <a:solidFill>
                    <a:srgbClr val="00B050"/>
                  </a:solidFill>
                  <a:latin typeface="Cambria Math"/>
                </a:endParaRPr>
              </a:p>
            </p:txBody>
          </p:sp>
        </mc:Choice>
        <mc:Fallback xmlns="">
          <p:sp>
            <p:nvSpPr>
              <p:cNvPr id="60" name="Rechteck 59"/>
              <p:cNvSpPr>
                <a:spLocks noRot="1" noChangeAspect="1" noMove="1" noResize="1" noEditPoints="1" noAdjustHandles="1" noChangeArrowheads="1" noChangeShapeType="1" noTextEdit="1"/>
              </p:cNvSpPr>
              <p:nvPr/>
            </p:nvSpPr>
            <p:spPr>
              <a:xfrm>
                <a:off x="2182028" y="4800395"/>
                <a:ext cx="675185" cy="369332"/>
              </a:xfrm>
              <a:prstGeom prst="rect">
                <a:avLst/>
              </a:prstGeom>
              <a:blipFill>
                <a:blip r:embed="rId15"/>
                <a:stretch>
                  <a:fillRect/>
                </a:stretch>
              </a:blipFill>
            </p:spPr>
            <p:txBody>
              <a:bodyPr/>
              <a:lstStyle/>
              <a:p>
                <a:r>
                  <a:rPr lang="de-DE">
                    <a:noFill/>
                  </a:rPr>
                  <a:t> </a:t>
                </a:r>
              </a:p>
            </p:txBody>
          </p:sp>
        </mc:Fallback>
      </mc:AlternateContent>
      <p:sp>
        <p:nvSpPr>
          <p:cNvPr id="61" name="Textfeld 60"/>
          <p:cNvSpPr txBox="1"/>
          <p:nvPr/>
        </p:nvSpPr>
        <p:spPr>
          <a:xfrm rot="5400000">
            <a:off x="8781498" y="3713665"/>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62" name="Rechteck 61"/>
              <p:cNvSpPr/>
              <p:nvPr/>
            </p:nvSpPr>
            <p:spPr>
              <a:xfrm>
                <a:off x="9034411" y="348390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62" name="Rechteck 61"/>
              <p:cNvSpPr>
                <a:spLocks noRot="1" noChangeAspect="1" noMove="1" noResize="1" noEditPoints="1" noAdjustHandles="1" noChangeArrowheads="1" noChangeShapeType="1" noTextEdit="1"/>
              </p:cNvSpPr>
              <p:nvPr/>
            </p:nvSpPr>
            <p:spPr>
              <a:xfrm>
                <a:off x="9034411" y="3483905"/>
                <a:ext cx="611065" cy="369332"/>
              </a:xfrm>
              <a:prstGeom prst="rect">
                <a:avLst/>
              </a:prstGeom>
              <a:blipFill>
                <a:blip r:embed="rId16"/>
                <a:stretch>
                  <a:fillRect l="-2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7" name="Rechteck 76"/>
              <p:cNvSpPr/>
              <p:nvPr/>
            </p:nvSpPr>
            <p:spPr>
              <a:xfrm>
                <a:off x="9152915" y="5007504"/>
                <a:ext cx="598241"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m:t>
                      </m:r>
                      <m:r>
                        <m:rPr>
                          <m:nor/>
                        </m:rPr>
                        <a:rPr lang="de-DE" b="0" i="0" dirty="0" smtClean="0">
                          <a:solidFill>
                            <a:srgbClr val="00B050"/>
                          </a:solidFill>
                          <a:latin typeface="Cambria Math"/>
                        </a:rPr>
                        <m:t>n</m:t>
                      </m:r>
                    </m:oMath>
                  </m:oMathPara>
                </a14:m>
                <a:endParaRPr lang="de-DE" i="1" dirty="0">
                  <a:solidFill>
                    <a:srgbClr val="00B050"/>
                  </a:solidFill>
                  <a:latin typeface="Cambria Math"/>
                </a:endParaRPr>
              </a:p>
            </p:txBody>
          </p:sp>
        </mc:Choice>
        <mc:Fallback xmlns="">
          <p:sp>
            <p:nvSpPr>
              <p:cNvPr id="77" name="Rechteck 76"/>
              <p:cNvSpPr>
                <a:spLocks noRot="1" noChangeAspect="1" noMove="1" noResize="1" noEditPoints="1" noAdjustHandles="1" noChangeArrowheads="1" noChangeShapeType="1" noTextEdit="1"/>
              </p:cNvSpPr>
              <p:nvPr/>
            </p:nvSpPr>
            <p:spPr>
              <a:xfrm>
                <a:off x="9152915" y="5007504"/>
                <a:ext cx="598241" cy="369332"/>
              </a:xfrm>
              <a:prstGeom prst="rect">
                <a:avLst/>
              </a:prstGeom>
              <a:blipFill>
                <a:blip r:embed="rId17"/>
                <a:stretch>
                  <a:fillRect l="-2020" b="-13115"/>
                </a:stretch>
              </a:blipFill>
            </p:spPr>
            <p:txBody>
              <a:bodyPr/>
              <a:lstStyle/>
              <a:p>
                <a:r>
                  <a:rPr lang="de-DE">
                    <a:noFill/>
                  </a:rPr>
                  <a:t> </a:t>
                </a:r>
              </a:p>
            </p:txBody>
          </p:sp>
        </mc:Fallback>
      </mc:AlternateContent>
      <p:sp>
        <p:nvSpPr>
          <p:cNvPr id="28" name="Textfeld 27"/>
          <p:cNvSpPr txBox="1"/>
          <p:nvPr/>
        </p:nvSpPr>
        <p:spPr>
          <a:xfrm>
            <a:off x="337054" y="990649"/>
            <a:ext cx="3292889" cy="338554"/>
          </a:xfrm>
          <a:prstGeom prst="rect">
            <a:avLst/>
          </a:prstGeom>
          <a:noFill/>
        </p:spPr>
        <p:txBody>
          <a:bodyPr wrap="none" rtlCol="0">
            <a:spAutoFit/>
          </a:bodyPr>
          <a:lstStyle/>
          <a:p>
            <a:r>
              <a:rPr lang="de-DE" sz="1600" b="1" dirty="0"/>
              <a:t>Deckung der Kundennachfrage:</a:t>
            </a:r>
          </a:p>
        </p:txBody>
      </p:sp>
      <mc:AlternateContent xmlns:mc="http://schemas.openxmlformats.org/markup-compatibility/2006" xmlns:a14="http://schemas.microsoft.com/office/drawing/2010/main">
        <mc:Choice Requires="a14">
          <p:sp>
            <p:nvSpPr>
              <p:cNvPr id="29" name="Textfeld 28"/>
              <p:cNvSpPr txBox="1"/>
              <p:nvPr/>
            </p:nvSpPr>
            <p:spPr>
              <a:xfrm>
                <a:off x="3861795" y="884280"/>
                <a:ext cx="2888611" cy="847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de-DE" b="1" i="1" smtClean="0">
                              <a:solidFill>
                                <a:schemeClr val="tx1"/>
                              </a:solidFill>
                              <a:latin typeface="Cambria Math" panose="02040503050406030204" pitchFamily="18" charset="0"/>
                            </a:rPr>
                          </m:ctrlPr>
                        </m:naryPr>
                        <m:sub>
                          <m:r>
                            <m:rPr>
                              <m:brk m:alnAt="23"/>
                            </m:rPr>
                            <a:rPr lang="de-DE" b="1" i="1">
                              <a:solidFill>
                                <a:schemeClr val="tx1"/>
                              </a:solidFill>
                              <a:latin typeface="Cambria Math"/>
                            </a:rPr>
                            <m:t>𝒊</m:t>
                          </m:r>
                          <m:r>
                            <a:rPr lang="de-DE" b="1" i="1">
                              <a:solidFill>
                                <a:schemeClr val="tx1"/>
                              </a:solidFill>
                              <a:latin typeface="Cambria Math"/>
                            </a:rPr>
                            <m:t>=</m:t>
                          </m:r>
                          <m:r>
                            <a:rPr lang="de-DE" b="1" i="1">
                              <a:solidFill>
                                <a:schemeClr val="tx1"/>
                              </a:solidFill>
                              <a:latin typeface="Cambria Math"/>
                            </a:rPr>
                            <m:t>𝟏</m:t>
                          </m:r>
                        </m:sub>
                        <m:sup>
                          <m:r>
                            <a:rPr lang="de-DE" b="1" i="1">
                              <a:solidFill>
                                <a:schemeClr val="tx1"/>
                              </a:solidFill>
                              <a:latin typeface="Cambria Math"/>
                            </a:rPr>
                            <m:t>𝒎</m:t>
                          </m:r>
                        </m:sup>
                        <m:e>
                          <m:sSub>
                            <m:sSubPr>
                              <m:ctrlPr>
                                <a:rPr lang="de-DE" b="1" i="1">
                                  <a:solidFill>
                                    <a:schemeClr val="tx1"/>
                                  </a:solidFill>
                                  <a:latin typeface="Cambria Math" panose="02040503050406030204" pitchFamily="18" charset="0"/>
                                </a:rPr>
                              </m:ctrlPr>
                            </m:sSubPr>
                            <m:e>
                              <m:r>
                                <a:rPr lang="de-DE" b="1" i="1">
                                  <a:solidFill>
                                    <a:schemeClr val="tx1"/>
                                  </a:solidFill>
                                  <a:latin typeface="Cambria Math"/>
                                </a:rPr>
                                <m:t>𝒙</m:t>
                              </m:r>
                            </m:e>
                            <m:sub>
                              <m:r>
                                <a:rPr lang="de-DE" b="1" i="1">
                                  <a:solidFill>
                                    <a:schemeClr val="tx1"/>
                                  </a:solidFill>
                                  <a:latin typeface="Cambria Math"/>
                                </a:rPr>
                                <m:t>𝒊𝒋</m:t>
                              </m:r>
                            </m:sub>
                          </m:sSub>
                        </m:e>
                      </m:nary>
                      <m:r>
                        <a:rPr lang="de-DE" b="1" i="1">
                          <a:solidFill>
                            <a:schemeClr val="tx1"/>
                          </a:solidFill>
                          <a:latin typeface="Cambria Math"/>
                        </a:rPr>
                        <m:t>=</m:t>
                      </m:r>
                      <m:sSub>
                        <m:sSubPr>
                          <m:ctrlPr>
                            <a:rPr lang="de-DE" b="1" i="1">
                              <a:solidFill>
                                <a:schemeClr val="tx1"/>
                              </a:solidFill>
                              <a:latin typeface="Cambria Math" panose="02040503050406030204" pitchFamily="18" charset="0"/>
                            </a:rPr>
                          </m:ctrlPr>
                        </m:sSubPr>
                        <m:e>
                          <m:r>
                            <a:rPr lang="de-DE" b="1" i="1">
                              <a:solidFill>
                                <a:schemeClr val="tx1"/>
                              </a:solidFill>
                              <a:latin typeface="Cambria Math"/>
                            </a:rPr>
                            <m:t>𝒃</m:t>
                          </m:r>
                        </m:e>
                        <m:sub>
                          <m:r>
                            <a:rPr lang="de-DE" b="1" i="1">
                              <a:solidFill>
                                <a:schemeClr val="tx1"/>
                              </a:solidFill>
                              <a:latin typeface="Cambria Math"/>
                            </a:rPr>
                            <m:t>𝒋</m:t>
                          </m:r>
                        </m:sub>
                      </m:sSub>
                      <m:r>
                        <a:rPr lang="de-DE" b="1" i="1">
                          <a:solidFill>
                            <a:schemeClr val="tx1"/>
                          </a:solidFill>
                          <a:latin typeface="Cambria Math"/>
                        </a:rPr>
                        <m:t>       </m:t>
                      </m:r>
                      <m:r>
                        <a:rPr lang="de-DE" b="1" i="1">
                          <a:solidFill>
                            <a:schemeClr val="tx1"/>
                          </a:solidFill>
                          <a:latin typeface="Cambria Math"/>
                        </a:rPr>
                        <m:t>𝒋</m:t>
                      </m:r>
                      <m:r>
                        <a:rPr lang="de-DE" b="1" i="1">
                          <a:solidFill>
                            <a:schemeClr val="tx1"/>
                          </a:solidFill>
                          <a:latin typeface="Cambria Math"/>
                        </a:rPr>
                        <m:t>=</m:t>
                      </m:r>
                      <m:r>
                        <a:rPr lang="de-DE" b="1" i="1">
                          <a:solidFill>
                            <a:schemeClr val="tx1"/>
                          </a:solidFill>
                          <a:latin typeface="Cambria Math"/>
                        </a:rPr>
                        <m:t>𝟏</m:t>
                      </m:r>
                      <m:r>
                        <a:rPr lang="de-DE" b="1" i="1">
                          <a:solidFill>
                            <a:schemeClr val="tx1"/>
                          </a:solidFill>
                          <a:latin typeface="Cambria Math"/>
                        </a:rPr>
                        <m:t>, ….,</m:t>
                      </m:r>
                      <m:r>
                        <a:rPr lang="de-DE" b="1" i="1">
                          <a:solidFill>
                            <a:schemeClr val="tx1"/>
                          </a:solidFill>
                          <a:latin typeface="Cambria Math"/>
                        </a:rPr>
                        <m:t>𝒏</m:t>
                      </m:r>
                    </m:oMath>
                  </m:oMathPara>
                </a14:m>
                <a:endParaRPr lang="de-DE" b="1" dirty="0">
                  <a:solidFill>
                    <a:schemeClr val="tx1"/>
                  </a:solidFill>
                </a:endParaRPr>
              </a:p>
            </p:txBody>
          </p:sp>
        </mc:Choice>
        <mc:Fallback xmlns="">
          <p:sp>
            <p:nvSpPr>
              <p:cNvPr id="29" name="Textfeld 28"/>
              <p:cNvSpPr txBox="1">
                <a:spLocks noRot="1" noChangeAspect="1" noMove="1" noResize="1" noEditPoints="1" noAdjustHandles="1" noChangeArrowheads="1" noChangeShapeType="1" noTextEdit="1"/>
              </p:cNvSpPr>
              <p:nvPr/>
            </p:nvSpPr>
            <p:spPr>
              <a:xfrm>
                <a:off x="3861795" y="884280"/>
                <a:ext cx="2888611" cy="847220"/>
              </a:xfrm>
              <a:prstGeom prst="rect">
                <a:avLst/>
              </a:prstGeom>
              <a:blipFill>
                <a:blip r:embed="rId1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42042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srcRect/>
          <a:stretch>
            <a:fillRect/>
          </a:stretch>
        </p:blipFill>
        <p:spPr bwMode="auto">
          <a:xfrm>
            <a:off x="8259447" y="2677299"/>
            <a:ext cx="1153394" cy="830444"/>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1316533" y="2721168"/>
            <a:ext cx="1196399" cy="830444"/>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1253745" y="4103158"/>
            <a:ext cx="1277667" cy="886853"/>
          </a:xfrm>
          <a:prstGeom prst="rect">
            <a:avLst/>
          </a:prstGeom>
          <a:noFill/>
          <a:ln w="9525">
            <a:noFill/>
            <a:miter lim="800000"/>
            <a:headEnd/>
            <a:tailEnd/>
          </a:ln>
          <a:effectLst/>
        </p:spPr>
      </p:pic>
      <p:cxnSp>
        <p:nvCxnSpPr>
          <p:cNvPr id="19" name="Gerade Verbindung mit Pfeil 18"/>
          <p:cNvCxnSpPr>
            <a:stCxn id="15" idx="3"/>
            <a:endCxn id="11" idx="1"/>
          </p:cNvCxnSpPr>
          <p:nvPr/>
        </p:nvCxnSpPr>
        <p:spPr>
          <a:xfrm flipV="1">
            <a:off x="2531412" y="3092521"/>
            <a:ext cx="5728035" cy="145406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3" idx="3"/>
            <a:endCxn id="11" idx="1"/>
          </p:cNvCxnSpPr>
          <p:nvPr/>
        </p:nvCxnSpPr>
        <p:spPr>
          <a:xfrm>
            <a:off x="2541889" y="3092521"/>
            <a:ext cx="5717558" cy="0"/>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63"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pic>
        <p:nvPicPr>
          <p:cNvPr id="64" name="Picture 5"/>
          <p:cNvPicPr>
            <a:picLocks noChangeAspect="1" noChangeArrowheads="1"/>
          </p:cNvPicPr>
          <p:nvPr/>
        </p:nvPicPr>
        <p:blipFill>
          <a:blip r:embed="rId2" cstate="print"/>
          <a:srcRect/>
          <a:stretch>
            <a:fillRect/>
          </a:stretch>
        </p:blipFill>
        <p:spPr bwMode="auto">
          <a:xfrm>
            <a:off x="8273166" y="4183445"/>
            <a:ext cx="1178870" cy="848787"/>
          </a:xfrm>
          <a:prstGeom prst="rect">
            <a:avLst/>
          </a:prstGeom>
          <a:noFill/>
          <a:ln w="9525">
            <a:noFill/>
            <a:miter lim="800000"/>
            <a:headEnd/>
            <a:tailEnd/>
          </a:ln>
          <a:effectLst/>
        </p:spPr>
      </p:pic>
      <p:cxnSp>
        <p:nvCxnSpPr>
          <p:cNvPr id="65" name="Gerade Verbindung mit Pfeil 64"/>
          <p:cNvCxnSpPr>
            <a:stCxn id="13" idx="3"/>
            <a:endCxn id="64" idx="1"/>
          </p:cNvCxnSpPr>
          <p:nvPr/>
        </p:nvCxnSpPr>
        <p:spPr>
          <a:xfrm>
            <a:off x="2512932" y="3136390"/>
            <a:ext cx="5760234" cy="147144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15" idx="3"/>
            <a:endCxn id="64" idx="1"/>
          </p:cNvCxnSpPr>
          <p:nvPr/>
        </p:nvCxnSpPr>
        <p:spPr>
          <a:xfrm>
            <a:off x="2531412" y="4546585"/>
            <a:ext cx="5741754" cy="6125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 Box 11"/>
              <p:cNvSpPr txBox="1">
                <a:spLocks noChangeArrowheads="1"/>
              </p:cNvSpPr>
              <p:nvPr/>
            </p:nvSpPr>
            <p:spPr bwMode="auto">
              <a:xfrm>
                <a:off x="4475793" y="3372428"/>
                <a:ext cx="984555" cy="3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smtClean="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b="0" i="1" dirty="0" smtClean="0">
                              <a:latin typeface="Cambria Math" panose="02040503050406030204" pitchFamily="18" charset="0"/>
                              <a:ea typeface="ＭＳ Ｐゴシック" pitchFamily="34" charset="-128"/>
                            </a:rPr>
                            <m:t>𝑖𝑗</m:t>
                          </m:r>
                        </m:sub>
                      </m:sSub>
                    </m:oMath>
                  </m:oMathPara>
                </a14:m>
                <a:endParaRPr lang="de-DE" sz="1600" dirty="0">
                  <a:ea typeface="ＭＳ Ｐゴシック" pitchFamily="34" charset="-128"/>
                </a:endParaRPr>
              </a:p>
            </p:txBody>
          </p:sp>
        </mc:Choice>
        <mc:Fallback xmlns="">
          <p:sp>
            <p:nvSpPr>
              <p:cNvPr id="74" name="Text Box 11"/>
              <p:cNvSpPr txBox="1">
                <a:spLocks noRot="1" noChangeAspect="1" noMove="1" noResize="1" noEditPoints="1" noAdjustHandles="1" noChangeArrowheads="1" noChangeShapeType="1" noTextEdit="1"/>
              </p:cNvSpPr>
              <p:nvPr/>
            </p:nvSpPr>
            <p:spPr bwMode="auto">
              <a:xfrm>
                <a:off x="4475793" y="3372428"/>
                <a:ext cx="984555" cy="358368"/>
              </a:xfrm>
              <a:prstGeom prst="rect">
                <a:avLst/>
              </a:prstGeom>
              <a:blipFill>
                <a:blip r:embed="rId4"/>
                <a:stretch>
                  <a:fillRect b="-67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Rechteck 77"/>
              <p:cNvSpPr/>
              <p:nvPr/>
            </p:nvSpPr>
            <p:spPr>
              <a:xfrm>
                <a:off x="754936" y="3328298"/>
                <a:ext cx="43883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𝑎</m:t>
                          </m:r>
                        </m:e>
                        <m:sub>
                          <m:r>
                            <a:rPr lang="de-DE" b="0" i="1" smtClean="0">
                              <a:latin typeface="Cambria Math" panose="02040503050406030204" pitchFamily="18" charset="0"/>
                              <a:ea typeface="ＭＳ Ｐゴシック" pitchFamily="34" charset="-128"/>
                            </a:rPr>
                            <m:t>𝑖</m:t>
                          </m:r>
                        </m:sub>
                      </m:sSub>
                    </m:oMath>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𝑓</m:t>
                          </m:r>
                        </m:e>
                        <m:sub>
                          <m:r>
                            <a:rPr lang="de-DE" b="0" i="1" smtClean="0">
                              <a:latin typeface="Cambria Math" panose="02040503050406030204" pitchFamily="18" charset="0"/>
                              <a:ea typeface="ＭＳ Ｐゴシック" pitchFamily="34" charset="-128"/>
                            </a:rPr>
                            <m:t>𝑖</m:t>
                          </m:r>
                        </m:sub>
                      </m:sSub>
                    </m:oMath>
                  </m:oMathPara>
                </a14:m>
                <a:endParaRPr lang="de-DE" dirty="0"/>
              </a:p>
            </p:txBody>
          </p:sp>
        </mc:Choice>
        <mc:Fallback xmlns="">
          <p:sp>
            <p:nvSpPr>
              <p:cNvPr id="78" name="Rechteck 77"/>
              <p:cNvSpPr>
                <a:spLocks noRot="1" noChangeAspect="1" noMove="1" noResize="1" noEditPoints="1" noAdjustHandles="1" noChangeArrowheads="1" noChangeShapeType="1" noTextEdit="1"/>
              </p:cNvSpPr>
              <p:nvPr/>
            </p:nvSpPr>
            <p:spPr>
              <a:xfrm>
                <a:off x="754936" y="3328298"/>
                <a:ext cx="438838" cy="646331"/>
              </a:xfrm>
              <a:prstGeom prst="rect">
                <a:avLst/>
              </a:prstGeom>
              <a:blipFill>
                <a:blip r:embed="rId5"/>
                <a:stretch>
                  <a:fillRect b="-754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Rechteck 80"/>
              <p:cNvSpPr/>
              <p:nvPr/>
            </p:nvSpPr>
            <p:spPr>
              <a:xfrm>
                <a:off x="9645476" y="3778806"/>
                <a:ext cx="43986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𝑏</m:t>
                          </m:r>
                        </m:e>
                        <m:sub>
                          <m:r>
                            <a:rPr lang="de-DE" b="0" i="1" smtClean="0">
                              <a:latin typeface="Cambria Math" panose="02040503050406030204" pitchFamily="18" charset="0"/>
                              <a:ea typeface="ＭＳ Ｐゴシック" pitchFamily="34" charset="-128"/>
                            </a:rPr>
                            <m:t>𝑗</m:t>
                          </m:r>
                        </m:sub>
                      </m:sSub>
                    </m:oMath>
                  </m:oMathPara>
                </a14:m>
                <a:endParaRPr lang="de-DE" dirty="0"/>
              </a:p>
            </p:txBody>
          </p:sp>
        </mc:Choice>
        <mc:Fallback xmlns="">
          <p:sp>
            <p:nvSpPr>
              <p:cNvPr id="81" name="Rechteck 80"/>
              <p:cNvSpPr>
                <a:spLocks noRot="1" noChangeAspect="1" noMove="1" noResize="1" noEditPoints="1" noAdjustHandles="1" noChangeArrowheads="1" noChangeShapeType="1" noTextEdit="1"/>
              </p:cNvSpPr>
              <p:nvPr/>
            </p:nvSpPr>
            <p:spPr>
              <a:xfrm>
                <a:off x="9645476" y="3778806"/>
                <a:ext cx="439864" cy="391646"/>
              </a:xfrm>
              <a:prstGeom prst="rect">
                <a:avLst/>
              </a:prstGeom>
              <a:blipFill>
                <a:blip r:embed="rId6"/>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Rechteck 46"/>
              <p:cNvSpPr/>
              <p:nvPr/>
            </p:nvSpPr>
            <p:spPr>
              <a:xfrm>
                <a:off x="281505" y="5134907"/>
                <a:ext cx="1824538" cy="646331"/>
              </a:xfrm>
              <a:prstGeom prst="rect">
                <a:avLst/>
              </a:prstGeom>
            </p:spPr>
            <p:txBody>
              <a:bodyPr wrap="none">
                <a:spAutoFit/>
              </a:bodyPr>
              <a:lstStyle/>
              <a:p>
                <a14:m>
                  <m:oMath xmlns:m="http://schemas.openxmlformats.org/officeDocument/2006/math">
                    <m:r>
                      <a:rPr lang="de-DE" b="1" i="1">
                        <a:solidFill>
                          <a:srgbClr val="00B050"/>
                        </a:solidFill>
                        <a:latin typeface="Cambria Math"/>
                        <a:ea typeface="ＭＳ Ｐゴシック" pitchFamily="34" charset="-128"/>
                      </a:rPr>
                      <m:t>𝑰𝒏𝒅𝒆𝒙𝒎𝒆𝒏𝒈𝒆𝒏</m:t>
                    </m:r>
                  </m:oMath>
                </a14:m>
                <a:r>
                  <a:rPr lang="de-DE" b="1" i="1" dirty="0">
                    <a:solidFill>
                      <a:srgbClr val="00B050"/>
                    </a:solidFill>
                    <a:latin typeface="Cambria Math"/>
                    <a:ea typeface="ＭＳ Ｐゴシック" pitchFamily="34" charset="-128"/>
                  </a:rPr>
                  <a:t>:</a:t>
                </a:r>
              </a:p>
              <a:p>
                <a:endParaRPr lang="de-DE" i="1" dirty="0">
                  <a:solidFill>
                    <a:srgbClr val="C00000"/>
                  </a:solidFill>
                  <a:latin typeface="Cambria Math"/>
                  <a:ea typeface="ＭＳ Ｐゴシック" pitchFamily="34" charset="-128"/>
                </a:endParaRPr>
              </a:p>
            </p:txBody>
          </p:sp>
        </mc:Choice>
        <mc:Fallback xmlns="">
          <p:sp>
            <p:nvSpPr>
              <p:cNvPr id="47" name="Rechteck 46"/>
              <p:cNvSpPr>
                <a:spLocks noRot="1" noChangeAspect="1" noMove="1" noResize="1" noEditPoints="1" noAdjustHandles="1" noChangeArrowheads="1" noChangeShapeType="1" noTextEdit="1"/>
              </p:cNvSpPr>
              <p:nvPr/>
            </p:nvSpPr>
            <p:spPr>
              <a:xfrm>
                <a:off x="281505" y="5134907"/>
                <a:ext cx="1824538" cy="646331"/>
              </a:xfrm>
              <a:prstGeom prst="rect">
                <a:avLst/>
              </a:prstGeom>
              <a:blipFill>
                <a:blip r:embed="rId7"/>
                <a:stretch>
                  <a:fillRect l="-1003" t="-5660" r="-26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Rechteck 48"/>
              <p:cNvSpPr/>
              <p:nvPr/>
            </p:nvSpPr>
            <p:spPr>
              <a:xfrm>
                <a:off x="328241" y="1984542"/>
                <a:ext cx="6941909" cy="646331"/>
              </a:xfrm>
              <a:prstGeom prst="rect">
                <a:avLst/>
              </a:prstGeom>
            </p:spPr>
            <p:txBody>
              <a:bodyPr wrap="square">
                <a:spAutoFit/>
              </a:bodyPr>
              <a:lstStyle/>
              <a:p>
                <a14:m>
                  <m:oMath xmlns:m="http://schemas.openxmlformats.org/officeDocument/2006/math">
                    <m:r>
                      <a:rPr lang="de-DE" b="1" i="0">
                        <a:solidFill>
                          <a:srgbClr val="C00000"/>
                        </a:solidFill>
                        <a:latin typeface="Cambria Math"/>
                        <a:ea typeface="ＭＳ Ｐゴシック" pitchFamily="34" charset="-128"/>
                      </a:rPr>
                      <m:t>𝐄𝐧𝐭𝐬𝐜𝐡𝐞𝐢𝐝𝐮𝐧𝐠𝐬𝐯𝐚𝐫𝐢𝐚𝐛𝐥𝐞𝐧</m:t>
                    </m:r>
                  </m:oMath>
                </a14:m>
                <a:r>
                  <a:rPr lang="de-DE" b="1" dirty="0">
                    <a:solidFill>
                      <a:srgbClr val="C00000"/>
                    </a:solidFill>
                    <a:latin typeface="Cambria Math"/>
                    <a:ea typeface="ＭＳ Ｐゴシック" pitchFamily="34" charset="-128"/>
                  </a:rPr>
                  <a:t>:</a:t>
                </a:r>
              </a:p>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𝑦</m:t>
                        </m:r>
                      </m:e>
                      <m:sub>
                        <m:r>
                          <a:rPr lang="de-DE" i="1">
                            <a:solidFill>
                              <a:srgbClr val="C00000"/>
                            </a:solidFill>
                            <a:latin typeface="Cambria Math"/>
                          </a:rPr>
                          <m:t>𝑖</m:t>
                        </m:r>
                      </m:sub>
                    </m:sSub>
                  </m:oMath>
                </a14:m>
                <a:r>
                  <a:rPr lang="de-DE" dirty="0">
                    <a:solidFill>
                      <a:srgbClr val="C00000"/>
                    </a:solidFill>
                  </a:rPr>
                  <a:t>  Eröffnung Lager </a:t>
                </a:r>
                <a14:m>
                  <m:oMath xmlns:m="http://schemas.openxmlformats.org/officeDocument/2006/math">
                    <m:r>
                      <a:rPr lang="de-DE" i="1" dirty="0">
                        <a:solidFill>
                          <a:srgbClr val="C00000"/>
                        </a:solidFill>
                        <a:latin typeface="Cambria Math"/>
                      </a:rPr>
                      <m:t>𝑖</m:t>
                    </m:r>
                  </m:oMath>
                </a14:m>
                <a:endParaRPr lang="de-DE" dirty="0">
                  <a:solidFill>
                    <a:srgbClr val="C00000"/>
                  </a:solidFill>
                </a:endParaRPr>
              </a:p>
            </p:txBody>
          </p:sp>
        </mc:Choice>
        <mc:Fallback xmlns="">
          <p:sp>
            <p:nvSpPr>
              <p:cNvPr id="49" name="Rechteck 48"/>
              <p:cNvSpPr>
                <a:spLocks noRot="1" noChangeAspect="1" noMove="1" noResize="1" noEditPoints="1" noAdjustHandles="1" noChangeArrowheads="1" noChangeShapeType="1" noTextEdit="1"/>
              </p:cNvSpPr>
              <p:nvPr/>
            </p:nvSpPr>
            <p:spPr>
              <a:xfrm>
                <a:off x="328241" y="1984542"/>
                <a:ext cx="6941909" cy="646331"/>
              </a:xfrm>
              <a:prstGeom prst="rect">
                <a:avLst/>
              </a:prstGeom>
              <a:blipFill>
                <a:blip r:embed="rId8"/>
                <a:stretch>
                  <a:fillRect l="-351" t="-660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Rechteck 49"/>
              <p:cNvSpPr/>
              <p:nvPr/>
            </p:nvSpPr>
            <p:spPr>
              <a:xfrm>
                <a:off x="3091701" y="5703900"/>
                <a:ext cx="7992275" cy="830997"/>
              </a:xfrm>
              <a:prstGeom prst="rect">
                <a:avLst/>
              </a:prstGeom>
            </p:spPr>
            <p:txBody>
              <a:bodyPr wrap="square">
                <a:spAutoFit/>
              </a:bodyPr>
              <a:lstStyle/>
              <a:p>
                <a:pPr>
                  <a:buNone/>
                </a:pPr>
                <a14:m>
                  <m:oMath xmlns:m="http://schemas.openxmlformats.org/officeDocument/2006/math">
                    <m:r>
                      <a:rPr lang="de-DE" sz="1600" b="1" i="0">
                        <a:latin typeface="Cambria Math"/>
                        <a:ea typeface="ＭＳ Ｐゴシック" pitchFamily="34" charset="-128"/>
                      </a:rPr>
                      <m:t>𝐏𝐚𝐫𝐚𝐦𝐞𝐭𝐞𝐫</m:t>
                    </m:r>
                  </m:oMath>
                </a14:m>
                <a:r>
                  <a:rPr lang="de-DE" sz="1600" b="1" dirty="0">
                    <a:latin typeface="Cambria Math"/>
                    <a:ea typeface="ＭＳ Ｐゴシック" pitchFamily="34" charset="-128"/>
                  </a:rPr>
                  <a:t>:</a:t>
                </a: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𝑎</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Kapazit</m:t>
                      </m:r>
                      <m:r>
                        <m:rPr>
                          <m:nor/>
                        </m:rPr>
                        <a:rPr lang="de-DE" sz="1600" dirty="0">
                          <a:ea typeface="ＭＳ Ｐゴシック" pitchFamily="34" charset="-128"/>
                        </a:rPr>
                        <m:t>ä</m:t>
                      </m:r>
                      <m:r>
                        <m:rPr>
                          <m:nor/>
                        </m:rPr>
                        <a:rPr lang="de-DE" sz="1600" dirty="0">
                          <a:ea typeface="ＭＳ Ｐゴシック" pitchFamily="34" charset="-128"/>
                        </a:rPr>
                        <m:t>t</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𝑓</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Fixkosten</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p:txBody>
          </p:sp>
        </mc:Choice>
        <mc:Fallback xmlns="">
          <p:sp>
            <p:nvSpPr>
              <p:cNvPr id="50" name="Rechteck 49"/>
              <p:cNvSpPr>
                <a:spLocks noRot="1" noChangeAspect="1" noMove="1" noResize="1" noEditPoints="1" noAdjustHandles="1" noChangeArrowheads="1" noChangeShapeType="1" noTextEdit="1"/>
              </p:cNvSpPr>
              <p:nvPr/>
            </p:nvSpPr>
            <p:spPr>
              <a:xfrm>
                <a:off x="3091701" y="5703900"/>
                <a:ext cx="7992275" cy="830997"/>
              </a:xfrm>
              <a:prstGeom prst="rect">
                <a:avLst/>
              </a:prstGeom>
              <a:blipFill>
                <a:blip r:embed="rId9"/>
                <a:stretch>
                  <a:fillRect t="-2941" b="-441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015421" y="5445815"/>
                <a:ext cx="1687450"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Lager</m:t>
                      </m:r>
                      <m:r>
                        <m:rPr>
                          <m:nor/>
                        </m:rPr>
                        <a:rPr lang="de-DE" dirty="0">
                          <a:solidFill>
                            <a:srgbClr val="00B050"/>
                          </a:solidFill>
                          <a:latin typeface="Cambria Math"/>
                        </a:rPr>
                        <m:t> </m:t>
                      </m:r>
                      <m:r>
                        <m:rPr>
                          <m:nor/>
                        </m:rPr>
                        <a:rPr lang="de-DE" dirty="0">
                          <a:solidFill>
                            <a:srgbClr val="00B050"/>
                          </a:solidFill>
                          <a:latin typeface="Cambria Math"/>
                        </a:rPr>
                        <m:t>𝑖</m:t>
                      </m:r>
                      <m:r>
                        <m:rPr>
                          <m:nor/>
                        </m:rPr>
                        <a:rPr lang="de-DE" dirty="0">
                          <a:solidFill>
                            <a:srgbClr val="00B050"/>
                          </a:solidFill>
                          <a:latin typeface="Cambria Math"/>
                        </a:rPr>
                        <m:t>=1,…,</m:t>
                      </m:r>
                      <m:r>
                        <m:rPr>
                          <m:nor/>
                        </m:rPr>
                        <a:rPr lang="de-DE" dirty="0">
                          <a:solidFill>
                            <a:srgbClr val="00B050"/>
                          </a:solidFill>
                          <a:latin typeface="Cambria Math"/>
                        </a:rPr>
                        <m:t>𝑚</m:t>
                      </m:r>
                    </m:oMath>
                  </m:oMathPara>
                </a14:m>
                <a:endParaRPr lang="de-DE" i="1" dirty="0">
                  <a:solidFill>
                    <a:srgbClr val="00B050"/>
                  </a:solidFill>
                  <a:latin typeface="Cambria Math"/>
                </a:endParaRPr>
              </a:p>
            </p:txBody>
          </p:sp>
        </mc:Choice>
        <mc:Fallback xmlns="">
          <p:sp>
            <p:nvSpPr>
              <p:cNvPr id="2" name="Rechteck 1"/>
              <p:cNvSpPr>
                <a:spLocks noRot="1" noChangeAspect="1" noMove="1" noResize="1" noEditPoints="1" noAdjustHandles="1" noChangeArrowheads="1" noChangeShapeType="1" noTextEdit="1"/>
              </p:cNvSpPr>
              <p:nvPr/>
            </p:nvSpPr>
            <p:spPr>
              <a:xfrm>
                <a:off x="1015421" y="5445815"/>
                <a:ext cx="1687450" cy="369332"/>
              </a:xfrm>
              <a:prstGeom prst="rect">
                <a:avLst/>
              </a:prstGeom>
              <a:blipFill>
                <a:blip r:embed="rId10"/>
                <a:stretch>
                  <a:fillRect l="-1087" b="-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7716207" y="5516949"/>
                <a:ext cx="2096984"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sty m:val="p"/>
                        </m:rPr>
                        <a:rPr lang="de-DE" dirty="0">
                          <a:solidFill>
                            <a:srgbClr val="00B050"/>
                          </a:solidFill>
                          <a:latin typeface="Cambria Math"/>
                        </a:rPr>
                        <m:t>Kunden</m:t>
                      </m:r>
                      <m:r>
                        <a:rPr lang="de-DE" dirty="0">
                          <a:solidFill>
                            <a:srgbClr val="00B050"/>
                          </a:solidFill>
                          <a:latin typeface="Cambria Math"/>
                        </a:rPr>
                        <m:t> </m:t>
                      </m:r>
                      <m:r>
                        <a:rPr lang="de-DE" dirty="0">
                          <a:solidFill>
                            <a:srgbClr val="00B050"/>
                          </a:solidFill>
                          <a:latin typeface="Cambria Math"/>
                        </a:rPr>
                        <m:t>𝑗</m:t>
                      </m:r>
                      <m:r>
                        <a:rPr lang="de-DE" dirty="0">
                          <a:solidFill>
                            <a:srgbClr val="00B050"/>
                          </a:solidFill>
                          <a:latin typeface="Cambria Math"/>
                        </a:rPr>
                        <m:t>=1,…, </m:t>
                      </m:r>
                      <m:r>
                        <a:rPr lang="de-DE" dirty="0">
                          <a:solidFill>
                            <a:srgbClr val="00B050"/>
                          </a:solidFill>
                          <a:latin typeface="Cambria Math"/>
                        </a:rPr>
                        <m:t>𝑛</m:t>
                      </m:r>
                    </m:oMath>
                  </m:oMathPara>
                </a14:m>
                <a:endParaRPr lang="de-DE" i="1" dirty="0">
                  <a:solidFill>
                    <a:srgbClr val="00B050"/>
                  </a:solidFill>
                  <a:latin typeface="Cambria Math"/>
                  <a:ea typeface="ＭＳ Ｐゴシック" pitchFamily="34" charset="-128"/>
                </a:endParaRPr>
              </a:p>
            </p:txBody>
          </p:sp>
        </mc:Choice>
        <mc:Fallback xmlns="">
          <p:sp>
            <p:nvSpPr>
              <p:cNvPr id="6" name="Rechteck 5"/>
              <p:cNvSpPr>
                <a:spLocks noRot="1" noChangeAspect="1" noMove="1" noResize="1" noEditPoints="1" noAdjustHandles="1" noChangeArrowheads="1" noChangeShapeType="1" noTextEdit="1"/>
              </p:cNvSpPr>
              <p:nvPr/>
            </p:nvSpPr>
            <p:spPr>
              <a:xfrm>
                <a:off x="7716207" y="5516949"/>
                <a:ext cx="2096984" cy="369332"/>
              </a:xfrm>
              <a:prstGeom prst="rect">
                <a:avLst/>
              </a:prstGeom>
              <a:blipFill>
                <a:blip r:embed="rId11"/>
                <a:stretch>
                  <a:fillRect b="-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3848360" y="2262259"/>
                <a:ext cx="4617290" cy="391646"/>
              </a:xfrm>
              <a:prstGeom prst="rect">
                <a:avLst/>
              </a:prstGeom>
            </p:spPr>
            <p:txBody>
              <a:bodyPr wrap="none">
                <a:spAutoFit/>
              </a:bodyPr>
              <a:lstStyle/>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𝑥</m:t>
                        </m:r>
                      </m:e>
                      <m:sub>
                        <m:r>
                          <a:rPr lang="de-DE" i="1">
                            <a:solidFill>
                              <a:srgbClr val="C00000"/>
                            </a:solidFill>
                            <a:latin typeface="Cambria Math"/>
                          </a:rPr>
                          <m:t>𝑖𝑗</m:t>
                        </m:r>
                      </m:sub>
                    </m:sSub>
                  </m:oMath>
                </a14:m>
                <a:r>
                  <a:rPr lang="de-DE" dirty="0">
                    <a:solidFill>
                      <a:srgbClr val="C00000"/>
                    </a:solidFill>
                  </a:rPr>
                  <a:t> Transportmenge von Lager 𝑖 zu Kunde 𝑗</a:t>
                </a:r>
              </a:p>
            </p:txBody>
          </p:sp>
        </mc:Choice>
        <mc:Fallback xmlns="">
          <p:sp>
            <p:nvSpPr>
              <p:cNvPr id="7" name="Rechteck 6"/>
              <p:cNvSpPr>
                <a:spLocks noRot="1" noChangeAspect="1" noMove="1" noResize="1" noEditPoints="1" noAdjustHandles="1" noChangeArrowheads="1" noChangeShapeType="1" noTextEdit="1"/>
              </p:cNvSpPr>
              <p:nvPr/>
            </p:nvSpPr>
            <p:spPr>
              <a:xfrm>
                <a:off x="3848360" y="2262259"/>
                <a:ext cx="4617290" cy="391646"/>
              </a:xfrm>
              <a:prstGeom prst="rect">
                <a:avLst/>
              </a:prstGeom>
              <a:blipFill>
                <a:blip r:embed="rId12"/>
                <a:stretch>
                  <a:fillRect t="-9375" r="-264" b="-187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6152092" y="5957862"/>
                <a:ext cx="6096000" cy="624402"/>
              </a:xfrm>
              <a:prstGeom prst="rect">
                <a:avLst/>
              </a:prstGeom>
            </p:spPr>
            <p:txBody>
              <a:bodyPr>
                <a:spAutoFit/>
              </a:bodyPr>
              <a:lstStyle/>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𝑏</m:t>
                          </m:r>
                        </m:e>
                        <m:sub>
                          <m:r>
                            <a:rPr lang="de-DE" sz="1600" i="1">
                              <a:latin typeface="Cambria Math"/>
                              <a:ea typeface="ＭＳ Ｐゴシック" pitchFamily="34" charset="-128"/>
                            </a:rPr>
                            <m:t>𝑗</m:t>
                          </m:r>
                        </m:sub>
                      </m:sSub>
                      <m:r>
                        <m:rPr>
                          <m:nor/>
                        </m:rPr>
                        <a:rPr lang="de-DE" sz="1600" i="1" dirty="0">
                          <a:latin typeface="Cambria Math"/>
                          <a:ea typeface="ＭＳ Ｐゴシック" pitchFamily="34" charset="-128"/>
                        </a:rPr>
                        <m:t>  </m:t>
                      </m:r>
                      <m:r>
                        <m:rPr>
                          <m:nor/>
                        </m:rPr>
                        <a:rPr lang="de-DE" sz="1600" dirty="0">
                          <a:ea typeface="ＭＳ Ｐゴシック" pitchFamily="34" charset="-128"/>
                        </a:rPr>
                        <m:t>Nachfrage</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Kunden</m:t>
                      </m:r>
                      <m:r>
                        <m:rPr>
                          <m:nor/>
                        </m:rPr>
                        <a:rPr lang="de-DE" sz="1600" dirty="0">
                          <a:ea typeface="ＭＳ Ｐゴシック" pitchFamily="34" charset="-128"/>
                        </a:rPr>
                        <m:t> </m:t>
                      </m:r>
                      <m:r>
                        <a:rPr lang="de-DE" sz="1600" i="1">
                          <a:latin typeface="Cambria Math"/>
                          <a:ea typeface="ＭＳ Ｐゴシック" pitchFamily="34" charset="-128"/>
                        </a:rPr>
                        <m:t>𝑗</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𝑖𝑗</m:t>
                          </m:r>
                        </m:sub>
                      </m:sSub>
                      <m:r>
                        <m:rPr>
                          <m:nor/>
                        </m:rPr>
                        <a:rPr lang="de-DE" sz="1600" dirty="0"/>
                        <m:t> </m:t>
                      </m:r>
                      <m:r>
                        <m:rPr>
                          <m:nor/>
                        </m:rPr>
                        <a:rPr lang="de-DE" sz="1600" dirty="0"/>
                        <m:t>Kosten</m:t>
                      </m:r>
                      <m:r>
                        <m:rPr>
                          <m:nor/>
                        </m:rPr>
                        <a:rPr lang="de-DE" sz="1600" dirty="0"/>
                        <m:t> </m:t>
                      </m:r>
                      <m:r>
                        <m:rPr>
                          <m:nor/>
                        </m:rPr>
                        <a:rPr lang="de-DE" sz="1600" dirty="0"/>
                        <m:t>Lieferung</m:t>
                      </m:r>
                      <m:r>
                        <m:rPr>
                          <m:nor/>
                        </m:rPr>
                        <a:rPr lang="de-DE" sz="1600" dirty="0"/>
                        <m:t> </m:t>
                      </m:r>
                      <m:r>
                        <m:rPr>
                          <m:nor/>
                        </m:rPr>
                        <a:rPr lang="de-DE" sz="1600" dirty="0"/>
                        <m:t>von</m:t>
                      </m:r>
                      <m:r>
                        <m:rPr>
                          <m:nor/>
                        </m:rPr>
                        <a:rPr lang="de-DE" sz="1600" dirty="0"/>
                        <m:t> </m:t>
                      </m:r>
                      <m:r>
                        <m:rPr>
                          <m:nor/>
                        </m:rPr>
                        <a:rPr lang="de-DE" sz="1600" dirty="0"/>
                        <m:t>Lager</m:t>
                      </m:r>
                      <m:r>
                        <m:rPr>
                          <m:nor/>
                        </m:rPr>
                        <a:rPr lang="de-DE" sz="1600" dirty="0"/>
                        <m:t> </m:t>
                      </m:r>
                      <m:r>
                        <a:rPr lang="de-DE" sz="1600" i="1" dirty="0">
                          <a:latin typeface="Cambria Math"/>
                        </a:rPr>
                        <m:t>𝑖</m:t>
                      </m:r>
                      <m:r>
                        <m:rPr>
                          <m:nor/>
                        </m:rPr>
                        <a:rPr lang="de-DE" sz="1600" dirty="0"/>
                        <m:t> </m:t>
                      </m:r>
                      <m:r>
                        <m:rPr>
                          <m:nor/>
                        </m:rPr>
                        <a:rPr lang="de-DE" sz="1600" dirty="0"/>
                        <m:t>zu</m:t>
                      </m:r>
                      <m:r>
                        <m:rPr>
                          <m:nor/>
                        </m:rPr>
                        <a:rPr lang="de-DE" sz="1600" dirty="0"/>
                        <m:t> </m:t>
                      </m:r>
                      <m:r>
                        <m:rPr>
                          <m:nor/>
                        </m:rPr>
                        <a:rPr lang="de-DE" sz="1600" dirty="0"/>
                        <m:t>Kunde</m:t>
                      </m:r>
                      <m:r>
                        <m:rPr>
                          <m:nor/>
                        </m:rPr>
                        <a:rPr lang="de-DE" sz="1600" dirty="0"/>
                        <m:t> </m:t>
                      </m:r>
                      <m:r>
                        <a:rPr lang="de-DE" sz="1600" i="1" dirty="0">
                          <a:latin typeface="Cambria Math"/>
                        </a:rPr>
                        <m:t>𝑗</m:t>
                      </m:r>
                    </m:oMath>
                  </m:oMathPara>
                </a14:m>
                <a:endParaRPr lang="de-DE" sz="1600" dirty="0"/>
              </a:p>
            </p:txBody>
          </p:sp>
        </mc:Choice>
        <mc:Fallback xmlns="">
          <p:sp>
            <p:nvSpPr>
              <p:cNvPr id="8" name="Rechteck 7"/>
              <p:cNvSpPr>
                <a:spLocks noRot="1" noChangeAspect="1" noMove="1" noResize="1" noEditPoints="1" noAdjustHandles="1" noChangeArrowheads="1" noChangeShapeType="1" noTextEdit="1"/>
              </p:cNvSpPr>
              <p:nvPr/>
            </p:nvSpPr>
            <p:spPr>
              <a:xfrm>
                <a:off x="6152092" y="5957862"/>
                <a:ext cx="6096000" cy="624402"/>
              </a:xfrm>
              <a:prstGeom prst="rect">
                <a:avLst/>
              </a:prstGeom>
              <a:blipFill>
                <a:blip r:embed="rId13"/>
                <a:stretch>
                  <a:fillRect b="-2913"/>
                </a:stretch>
              </a:blipFill>
            </p:spPr>
            <p:txBody>
              <a:bodyPr/>
              <a:lstStyle/>
              <a:p>
                <a:r>
                  <a:rPr lang="de-DE">
                    <a:noFill/>
                  </a:rPr>
                  <a:t> </a:t>
                </a:r>
              </a:p>
            </p:txBody>
          </p:sp>
        </mc:Fallback>
      </mc:AlternateContent>
      <p:sp>
        <p:nvSpPr>
          <p:cNvPr id="16" name="Textfeld 15"/>
          <p:cNvSpPr txBox="1"/>
          <p:nvPr/>
        </p:nvSpPr>
        <p:spPr>
          <a:xfrm rot="5400000">
            <a:off x="1721962" y="3588800"/>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59" name="Rechteck 58"/>
              <p:cNvSpPr/>
              <p:nvPr/>
            </p:nvSpPr>
            <p:spPr>
              <a:xfrm>
                <a:off x="2142590" y="339064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59" name="Rechteck 58"/>
              <p:cNvSpPr>
                <a:spLocks noRot="1" noChangeAspect="1" noMove="1" noResize="1" noEditPoints="1" noAdjustHandles="1" noChangeArrowheads="1" noChangeShapeType="1" noTextEdit="1"/>
              </p:cNvSpPr>
              <p:nvPr/>
            </p:nvSpPr>
            <p:spPr>
              <a:xfrm>
                <a:off x="2142590" y="3390645"/>
                <a:ext cx="611065" cy="369332"/>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Rechteck 59"/>
              <p:cNvSpPr/>
              <p:nvPr/>
            </p:nvSpPr>
            <p:spPr>
              <a:xfrm>
                <a:off x="2182028" y="4800395"/>
                <a:ext cx="67518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m:t>
                      </m:r>
                      <m:r>
                        <m:rPr>
                          <m:nor/>
                        </m:rPr>
                        <a:rPr lang="de-DE" b="0" i="0" dirty="0" smtClean="0">
                          <a:solidFill>
                            <a:srgbClr val="00B050"/>
                          </a:solidFill>
                          <a:latin typeface="Cambria Math"/>
                        </a:rPr>
                        <m:t>m</m:t>
                      </m:r>
                    </m:oMath>
                  </m:oMathPara>
                </a14:m>
                <a:endParaRPr lang="de-DE" i="1" dirty="0">
                  <a:solidFill>
                    <a:srgbClr val="00B050"/>
                  </a:solidFill>
                  <a:latin typeface="Cambria Math"/>
                </a:endParaRPr>
              </a:p>
            </p:txBody>
          </p:sp>
        </mc:Choice>
        <mc:Fallback xmlns="">
          <p:sp>
            <p:nvSpPr>
              <p:cNvPr id="60" name="Rechteck 59"/>
              <p:cNvSpPr>
                <a:spLocks noRot="1" noChangeAspect="1" noMove="1" noResize="1" noEditPoints="1" noAdjustHandles="1" noChangeArrowheads="1" noChangeShapeType="1" noTextEdit="1"/>
              </p:cNvSpPr>
              <p:nvPr/>
            </p:nvSpPr>
            <p:spPr>
              <a:xfrm>
                <a:off x="2182028" y="4800395"/>
                <a:ext cx="675185" cy="369332"/>
              </a:xfrm>
              <a:prstGeom prst="rect">
                <a:avLst/>
              </a:prstGeom>
              <a:blipFill>
                <a:blip r:embed="rId15"/>
                <a:stretch>
                  <a:fillRect/>
                </a:stretch>
              </a:blipFill>
            </p:spPr>
            <p:txBody>
              <a:bodyPr/>
              <a:lstStyle/>
              <a:p>
                <a:r>
                  <a:rPr lang="de-DE">
                    <a:noFill/>
                  </a:rPr>
                  <a:t> </a:t>
                </a:r>
              </a:p>
            </p:txBody>
          </p:sp>
        </mc:Fallback>
      </mc:AlternateContent>
      <p:sp>
        <p:nvSpPr>
          <p:cNvPr id="61" name="Textfeld 60"/>
          <p:cNvSpPr txBox="1"/>
          <p:nvPr/>
        </p:nvSpPr>
        <p:spPr>
          <a:xfrm rot="5400000">
            <a:off x="8781498" y="3713665"/>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62" name="Rechteck 61"/>
              <p:cNvSpPr/>
              <p:nvPr/>
            </p:nvSpPr>
            <p:spPr>
              <a:xfrm>
                <a:off x="9034411" y="348390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62" name="Rechteck 61"/>
              <p:cNvSpPr>
                <a:spLocks noRot="1" noChangeAspect="1" noMove="1" noResize="1" noEditPoints="1" noAdjustHandles="1" noChangeArrowheads="1" noChangeShapeType="1" noTextEdit="1"/>
              </p:cNvSpPr>
              <p:nvPr/>
            </p:nvSpPr>
            <p:spPr>
              <a:xfrm>
                <a:off x="9034411" y="3483905"/>
                <a:ext cx="611065" cy="369332"/>
              </a:xfrm>
              <a:prstGeom prst="rect">
                <a:avLst/>
              </a:prstGeom>
              <a:blipFill>
                <a:blip r:embed="rId16"/>
                <a:stretch>
                  <a:fillRect l="-2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7" name="Rechteck 76"/>
              <p:cNvSpPr/>
              <p:nvPr/>
            </p:nvSpPr>
            <p:spPr>
              <a:xfrm>
                <a:off x="9152915" y="5007504"/>
                <a:ext cx="598241"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m:t>
                      </m:r>
                      <m:r>
                        <m:rPr>
                          <m:nor/>
                        </m:rPr>
                        <a:rPr lang="de-DE" b="0" i="0" dirty="0" smtClean="0">
                          <a:solidFill>
                            <a:srgbClr val="00B050"/>
                          </a:solidFill>
                          <a:latin typeface="Cambria Math"/>
                        </a:rPr>
                        <m:t>n</m:t>
                      </m:r>
                    </m:oMath>
                  </m:oMathPara>
                </a14:m>
                <a:endParaRPr lang="de-DE" i="1" dirty="0">
                  <a:solidFill>
                    <a:srgbClr val="00B050"/>
                  </a:solidFill>
                  <a:latin typeface="Cambria Math"/>
                </a:endParaRPr>
              </a:p>
            </p:txBody>
          </p:sp>
        </mc:Choice>
        <mc:Fallback xmlns="">
          <p:sp>
            <p:nvSpPr>
              <p:cNvPr id="77" name="Rechteck 76"/>
              <p:cNvSpPr>
                <a:spLocks noRot="1" noChangeAspect="1" noMove="1" noResize="1" noEditPoints="1" noAdjustHandles="1" noChangeArrowheads="1" noChangeShapeType="1" noTextEdit="1"/>
              </p:cNvSpPr>
              <p:nvPr/>
            </p:nvSpPr>
            <p:spPr>
              <a:xfrm>
                <a:off x="9152915" y="5007504"/>
                <a:ext cx="598241" cy="369332"/>
              </a:xfrm>
              <a:prstGeom prst="rect">
                <a:avLst/>
              </a:prstGeom>
              <a:blipFill>
                <a:blip r:embed="rId17"/>
                <a:stretch>
                  <a:fillRect l="-2020" b="-13115"/>
                </a:stretch>
              </a:blipFill>
            </p:spPr>
            <p:txBody>
              <a:bodyPr/>
              <a:lstStyle/>
              <a:p>
                <a:r>
                  <a:rPr lang="de-DE">
                    <a:noFill/>
                  </a:rPr>
                  <a:t> </a:t>
                </a:r>
              </a:p>
            </p:txBody>
          </p:sp>
        </mc:Fallback>
      </mc:AlternateContent>
      <p:sp>
        <p:nvSpPr>
          <p:cNvPr id="30" name="Rechteck 29"/>
          <p:cNvSpPr/>
          <p:nvPr/>
        </p:nvSpPr>
        <p:spPr>
          <a:xfrm>
            <a:off x="288790" y="982628"/>
            <a:ext cx="6126835" cy="338554"/>
          </a:xfrm>
          <a:prstGeom prst="rect">
            <a:avLst/>
          </a:prstGeom>
        </p:spPr>
        <p:txBody>
          <a:bodyPr wrap="square">
            <a:spAutoFit/>
          </a:bodyPr>
          <a:lstStyle/>
          <a:p>
            <a:r>
              <a:rPr lang="de-DE" sz="1600" b="1" dirty="0"/>
              <a:t>Einhaltung der Kapazitätsbeschränkung der Lager:</a:t>
            </a:r>
          </a:p>
        </p:txBody>
      </p:sp>
      <mc:AlternateContent xmlns:mc="http://schemas.openxmlformats.org/markup-compatibility/2006" xmlns:a14="http://schemas.microsoft.com/office/drawing/2010/main">
        <mc:Choice Requires="a14">
          <p:sp>
            <p:nvSpPr>
              <p:cNvPr id="31" name="Textfeld 30"/>
              <p:cNvSpPr txBox="1"/>
              <p:nvPr/>
            </p:nvSpPr>
            <p:spPr>
              <a:xfrm>
                <a:off x="5460348" y="950655"/>
                <a:ext cx="3423951" cy="88274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de-DE" b="1" i="1" smtClean="0">
                              <a:solidFill>
                                <a:schemeClr val="tx1"/>
                              </a:solidFill>
                              <a:latin typeface="Cambria Math" panose="02040503050406030204" pitchFamily="18" charset="0"/>
                            </a:rPr>
                          </m:ctrlPr>
                        </m:naryPr>
                        <m:sub>
                          <m:r>
                            <m:rPr>
                              <m:brk m:alnAt="23"/>
                            </m:rPr>
                            <a:rPr lang="de-DE" b="1" i="1">
                              <a:solidFill>
                                <a:schemeClr val="tx1"/>
                              </a:solidFill>
                              <a:latin typeface="Cambria Math"/>
                            </a:rPr>
                            <m:t>𝒋</m:t>
                          </m:r>
                          <m:r>
                            <a:rPr lang="de-DE" b="1" i="1">
                              <a:solidFill>
                                <a:schemeClr val="tx1"/>
                              </a:solidFill>
                              <a:latin typeface="Cambria Math"/>
                            </a:rPr>
                            <m:t>=</m:t>
                          </m:r>
                          <m:r>
                            <a:rPr lang="de-DE" b="1" i="1">
                              <a:solidFill>
                                <a:schemeClr val="tx1"/>
                              </a:solidFill>
                              <a:latin typeface="Cambria Math"/>
                            </a:rPr>
                            <m:t>𝟏</m:t>
                          </m:r>
                        </m:sub>
                        <m:sup>
                          <m:r>
                            <a:rPr lang="de-DE" b="1" i="1">
                              <a:solidFill>
                                <a:schemeClr val="tx1"/>
                              </a:solidFill>
                              <a:latin typeface="Cambria Math"/>
                            </a:rPr>
                            <m:t>𝒏</m:t>
                          </m:r>
                        </m:sup>
                        <m:e>
                          <m:sSub>
                            <m:sSubPr>
                              <m:ctrlPr>
                                <a:rPr lang="de-DE" b="1" i="1">
                                  <a:solidFill>
                                    <a:schemeClr val="tx1"/>
                                  </a:solidFill>
                                  <a:latin typeface="Cambria Math" panose="02040503050406030204" pitchFamily="18" charset="0"/>
                                </a:rPr>
                              </m:ctrlPr>
                            </m:sSubPr>
                            <m:e>
                              <m:r>
                                <a:rPr lang="de-DE" b="1" i="1">
                                  <a:solidFill>
                                    <a:schemeClr val="tx1"/>
                                  </a:solidFill>
                                  <a:latin typeface="Cambria Math"/>
                                </a:rPr>
                                <m:t>𝒙</m:t>
                              </m:r>
                            </m:e>
                            <m:sub>
                              <m:r>
                                <a:rPr lang="de-DE" b="1" i="1">
                                  <a:solidFill>
                                    <a:schemeClr val="tx1"/>
                                  </a:solidFill>
                                  <a:latin typeface="Cambria Math"/>
                                </a:rPr>
                                <m:t>𝒊𝒋</m:t>
                              </m:r>
                            </m:sub>
                          </m:sSub>
                        </m:e>
                      </m:nary>
                      <m:r>
                        <a:rPr lang="de-DE" b="1" i="1">
                          <a:solidFill>
                            <a:schemeClr val="tx1"/>
                          </a:solidFill>
                          <a:latin typeface="Cambria Math"/>
                        </a:rPr>
                        <m:t>≤</m:t>
                      </m:r>
                      <m:sSub>
                        <m:sSubPr>
                          <m:ctrlPr>
                            <a:rPr lang="de-DE" b="1" i="1">
                              <a:solidFill>
                                <a:schemeClr val="tx1"/>
                              </a:solidFill>
                              <a:latin typeface="Cambria Math" panose="02040503050406030204" pitchFamily="18" charset="0"/>
                            </a:rPr>
                          </m:ctrlPr>
                        </m:sSubPr>
                        <m:e>
                          <m:r>
                            <a:rPr lang="de-DE" b="1" i="1">
                              <a:solidFill>
                                <a:schemeClr val="tx1"/>
                              </a:solidFill>
                              <a:latin typeface="Cambria Math"/>
                            </a:rPr>
                            <m:t>𝒂</m:t>
                          </m:r>
                        </m:e>
                        <m:sub>
                          <m:r>
                            <a:rPr lang="de-DE" b="1" i="1">
                              <a:solidFill>
                                <a:schemeClr val="tx1"/>
                              </a:solidFill>
                              <a:latin typeface="Cambria Math"/>
                            </a:rPr>
                            <m:t>𝒊</m:t>
                          </m:r>
                        </m:sub>
                      </m:sSub>
                      <m:r>
                        <a:rPr lang="de-DE" b="1" i="1">
                          <a:solidFill>
                            <a:schemeClr val="tx1"/>
                          </a:solidFill>
                          <a:latin typeface="Cambria Math"/>
                          <a:ea typeface="Cambria Math"/>
                        </a:rPr>
                        <m:t>∙</m:t>
                      </m:r>
                      <m:sSub>
                        <m:sSubPr>
                          <m:ctrlPr>
                            <a:rPr lang="de-DE" b="1" i="1">
                              <a:solidFill>
                                <a:schemeClr val="tx1"/>
                              </a:solidFill>
                              <a:latin typeface="Cambria Math" panose="02040503050406030204" pitchFamily="18" charset="0"/>
                              <a:ea typeface="Cambria Math"/>
                            </a:rPr>
                          </m:ctrlPr>
                        </m:sSubPr>
                        <m:e>
                          <m:r>
                            <a:rPr lang="de-DE" b="1" i="1">
                              <a:solidFill>
                                <a:schemeClr val="tx1"/>
                              </a:solidFill>
                              <a:latin typeface="Cambria Math"/>
                              <a:ea typeface="Cambria Math"/>
                            </a:rPr>
                            <m:t>𝒚</m:t>
                          </m:r>
                        </m:e>
                        <m:sub>
                          <m:r>
                            <a:rPr lang="de-DE" b="1" i="1">
                              <a:solidFill>
                                <a:schemeClr val="tx1"/>
                              </a:solidFill>
                              <a:latin typeface="Cambria Math"/>
                              <a:ea typeface="Cambria Math"/>
                            </a:rPr>
                            <m:t>𝒊</m:t>
                          </m:r>
                        </m:sub>
                      </m:sSub>
                      <m:r>
                        <a:rPr lang="de-DE" b="1" i="1">
                          <a:solidFill>
                            <a:schemeClr val="tx1"/>
                          </a:solidFill>
                          <a:latin typeface="Cambria Math"/>
                          <a:ea typeface="Cambria Math"/>
                        </a:rPr>
                        <m:t>         </m:t>
                      </m:r>
                      <m:r>
                        <a:rPr lang="de-DE" b="1" i="1">
                          <a:solidFill>
                            <a:schemeClr val="tx1"/>
                          </a:solidFill>
                          <a:latin typeface="Cambria Math"/>
                        </a:rPr>
                        <m:t>𝒊</m:t>
                      </m:r>
                      <m:r>
                        <a:rPr lang="de-DE" b="1" i="1">
                          <a:solidFill>
                            <a:schemeClr val="tx1"/>
                          </a:solidFill>
                          <a:latin typeface="Cambria Math"/>
                        </a:rPr>
                        <m:t>=</m:t>
                      </m:r>
                      <m:r>
                        <a:rPr lang="de-DE" b="1" i="1">
                          <a:solidFill>
                            <a:schemeClr val="tx1"/>
                          </a:solidFill>
                          <a:latin typeface="Cambria Math"/>
                        </a:rPr>
                        <m:t>𝟏</m:t>
                      </m:r>
                      <m:r>
                        <a:rPr lang="de-DE" b="1" i="1">
                          <a:solidFill>
                            <a:schemeClr val="tx1"/>
                          </a:solidFill>
                          <a:latin typeface="Cambria Math"/>
                        </a:rPr>
                        <m:t>, ….,</m:t>
                      </m:r>
                      <m:r>
                        <a:rPr lang="de-DE" b="1" i="1">
                          <a:solidFill>
                            <a:schemeClr val="tx1"/>
                          </a:solidFill>
                          <a:latin typeface="Cambria Math"/>
                        </a:rPr>
                        <m:t>𝐦</m:t>
                      </m:r>
                    </m:oMath>
                  </m:oMathPara>
                </a14:m>
                <a:endParaRPr lang="de-DE" b="1" dirty="0">
                  <a:solidFill>
                    <a:schemeClr val="tx1"/>
                  </a:solidFill>
                </a:endParaRPr>
              </a:p>
            </p:txBody>
          </p:sp>
        </mc:Choice>
        <mc:Fallback xmlns="">
          <p:sp>
            <p:nvSpPr>
              <p:cNvPr id="31" name="Textfeld 30"/>
              <p:cNvSpPr txBox="1">
                <a:spLocks noRot="1" noChangeAspect="1" noMove="1" noResize="1" noEditPoints="1" noAdjustHandles="1" noChangeArrowheads="1" noChangeShapeType="1" noTextEdit="1"/>
              </p:cNvSpPr>
              <p:nvPr/>
            </p:nvSpPr>
            <p:spPr>
              <a:xfrm>
                <a:off x="5460348" y="950655"/>
                <a:ext cx="3423951" cy="882742"/>
              </a:xfrm>
              <a:prstGeom prst="rect">
                <a:avLst/>
              </a:prstGeom>
              <a:blipFill>
                <a:blip r:embed="rId1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211786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srcRect/>
          <a:stretch>
            <a:fillRect/>
          </a:stretch>
        </p:blipFill>
        <p:spPr bwMode="auto">
          <a:xfrm>
            <a:off x="8259447" y="2677299"/>
            <a:ext cx="1153394" cy="830444"/>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1316533" y="2721168"/>
            <a:ext cx="1196399" cy="830444"/>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1253745" y="4103158"/>
            <a:ext cx="1277667" cy="886853"/>
          </a:xfrm>
          <a:prstGeom prst="rect">
            <a:avLst/>
          </a:prstGeom>
          <a:noFill/>
          <a:ln w="9525">
            <a:noFill/>
            <a:miter lim="800000"/>
            <a:headEnd/>
            <a:tailEnd/>
          </a:ln>
          <a:effectLst/>
        </p:spPr>
      </p:pic>
      <p:cxnSp>
        <p:nvCxnSpPr>
          <p:cNvPr id="19" name="Gerade Verbindung mit Pfeil 18"/>
          <p:cNvCxnSpPr>
            <a:stCxn id="15" idx="3"/>
            <a:endCxn id="11" idx="1"/>
          </p:cNvCxnSpPr>
          <p:nvPr/>
        </p:nvCxnSpPr>
        <p:spPr>
          <a:xfrm flipV="1">
            <a:off x="2531412" y="3092521"/>
            <a:ext cx="5728035" cy="145406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3" idx="3"/>
            <a:endCxn id="11" idx="1"/>
          </p:cNvCxnSpPr>
          <p:nvPr/>
        </p:nvCxnSpPr>
        <p:spPr>
          <a:xfrm>
            <a:off x="2541889" y="3092521"/>
            <a:ext cx="5717558" cy="0"/>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63"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pic>
        <p:nvPicPr>
          <p:cNvPr id="64" name="Picture 5"/>
          <p:cNvPicPr>
            <a:picLocks noChangeAspect="1" noChangeArrowheads="1"/>
          </p:cNvPicPr>
          <p:nvPr/>
        </p:nvPicPr>
        <p:blipFill>
          <a:blip r:embed="rId2" cstate="print"/>
          <a:srcRect/>
          <a:stretch>
            <a:fillRect/>
          </a:stretch>
        </p:blipFill>
        <p:spPr bwMode="auto">
          <a:xfrm>
            <a:off x="8273166" y="4183445"/>
            <a:ext cx="1178870" cy="848787"/>
          </a:xfrm>
          <a:prstGeom prst="rect">
            <a:avLst/>
          </a:prstGeom>
          <a:noFill/>
          <a:ln w="9525">
            <a:noFill/>
            <a:miter lim="800000"/>
            <a:headEnd/>
            <a:tailEnd/>
          </a:ln>
          <a:effectLst/>
        </p:spPr>
      </p:pic>
      <p:cxnSp>
        <p:nvCxnSpPr>
          <p:cNvPr id="65" name="Gerade Verbindung mit Pfeil 64"/>
          <p:cNvCxnSpPr>
            <a:stCxn id="13" idx="3"/>
            <a:endCxn id="64" idx="1"/>
          </p:cNvCxnSpPr>
          <p:nvPr/>
        </p:nvCxnSpPr>
        <p:spPr>
          <a:xfrm>
            <a:off x="2512932" y="3136390"/>
            <a:ext cx="5760234" cy="147144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15" idx="3"/>
            <a:endCxn id="64" idx="1"/>
          </p:cNvCxnSpPr>
          <p:nvPr/>
        </p:nvCxnSpPr>
        <p:spPr>
          <a:xfrm>
            <a:off x="2531412" y="4546585"/>
            <a:ext cx="5741754" cy="6125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 Box 11"/>
              <p:cNvSpPr txBox="1">
                <a:spLocks noChangeArrowheads="1"/>
              </p:cNvSpPr>
              <p:nvPr/>
            </p:nvSpPr>
            <p:spPr bwMode="auto">
              <a:xfrm>
                <a:off x="4475793" y="3372428"/>
                <a:ext cx="984555" cy="3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smtClean="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b="0" i="1" dirty="0" smtClean="0">
                              <a:latin typeface="Cambria Math" panose="02040503050406030204" pitchFamily="18" charset="0"/>
                              <a:ea typeface="ＭＳ Ｐゴシック" pitchFamily="34" charset="-128"/>
                            </a:rPr>
                            <m:t>𝑖𝑗</m:t>
                          </m:r>
                        </m:sub>
                      </m:sSub>
                    </m:oMath>
                  </m:oMathPara>
                </a14:m>
                <a:endParaRPr lang="de-DE" sz="1600" dirty="0">
                  <a:ea typeface="ＭＳ Ｐゴシック" pitchFamily="34" charset="-128"/>
                </a:endParaRPr>
              </a:p>
            </p:txBody>
          </p:sp>
        </mc:Choice>
        <mc:Fallback xmlns="">
          <p:sp>
            <p:nvSpPr>
              <p:cNvPr id="74" name="Text Box 11"/>
              <p:cNvSpPr txBox="1">
                <a:spLocks noRot="1" noChangeAspect="1" noMove="1" noResize="1" noEditPoints="1" noAdjustHandles="1" noChangeArrowheads="1" noChangeShapeType="1" noTextEdit="1"/>
              </p:cNvSpPr>
              <p:nvPr/>
            </p:nvSpPr>
            <p:spPr bwMode="auto">
              <a:xfrm>
                <a:off x="4475793" y="3372428"/>
                <a:ext cx="984555" cy="358368"/>
              </a:xfrm>
              <a:prstGeom prst="rect">
                <a:avLst/>
              </a:prstGeom>
              <a:blipFill>
                <a:blip r:embed="rId4"/>
                <a:stretch>
                  <a:fillRect b="-67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Rechteck 77"/>
              <p:cNvSpPr/>
              <p:nvPr/>
            </p:nvSpPr>
            <p:spPr>
              <a:xfrm>
                <a:off x="754936" y="3328298"/>
                <a:ext cx="43883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𝑎</m:t>
                          </m:r>
                        </m:e>
                        <m:sub>
                          <m:r>
                            <a:rPr lang="de-DE" b="0" i="1" smtClean="0">
                              <a:latin typeface="Cambria Math" panose="02040503050406030204" pitchFamily="18" charset="0"/>
                              <a:ea typeface="ＭＳ Ｐゴシック" pitchFamily="34" charset="-128"/>
                            </a:rPr>
                            <m:t>𝑖</m:t>
                          </m:r>
                        </m:sub>
                      </m:sSub>
                    </m:oMath>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𝑓</m:t>
                          </m:r>
                        </m:e>
                        <m:sub>
                          <m:r>
                            <a:rPr lang="de-DE" b="0" i="1" smtClean="0">
                              <a:latin typeface="Cambria Math" panose="02040503050406030204" pitchFamily="18" charset="0"/>
                              <a:ea typeface="ＭＳ Ｐゴシック" pitchFamily="34" charset="-128"/>
                            </a:rPr>
                            <m:t>𝑖</m:t>
                          </m:r>
                        </m:sub>
                      </m:sSub>
                    </m:oMath>
                  </m:oMathPara>
                </a14:m>
                <a:endParaRPr lang="de-DE" dirty="0"/>
              </a:p>
            </p:txBody>
          </p:sp>
        </mc:Choice>
        <mc:Fallback xmlns="">
          <p:sp>
            <p:nvSpPr>
              <p:cNvPr id="78" name="Rechteck 77"/>
              <p:cNvSpPr>
                <a:spLocks noRot="1" noChangeAspect="1" noMove="1" noResize="1" noEditPoints="1" noAdjustHandles="1" noChangeArrowheads="1" noChangeShapeType="1" noTextEdit="1"/>
              </p:cNvSpPr>
              <p:nvPr/>
            </p:nvSpPr>
            <p:spPr>
              <a:xfrm>
                <a:off x="754936" y="3328298"/>
                <a:ext cx="438838" cy="646331"/>
              </a:xfrm>
              <a:prstGeom prst="rect">
                <a:avLst/>
              </a:prstGeom>
              <a:blipFill>
                <a:blip r:embed="rId5"/>
                <a:stretch>
                  <a:fillRect b="-754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Rechteck 80"/>
              <p:cNvSpPr/>
              <p:nvPr/>
            </p:nvSpPr>
            <p:spPr>
              <a:xfrm>
                <a:off x="9645476" y="3778806"/>
                <a:ext cx="43986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𝑏</m:t>
                          </m:r>
                        </m:e>
                        <m:sub>
                          <m:r>
                            <a:rPr lang="de-DE" b="0" i="1" smtClean="0">
                              <a:latin typeface="Cambria Math" panose="02040503050406030204" pitchFamily="18" charset="0"/>
                              <a:ea typeface="ＭＳ Ｐゴシック" pitchFamily="34" charset="-128"/>
                            </a:rPr>
                            <m:t>𝑗</m:t>
                          </m:r>
                        </m:sub>
                      </m:sSub>
                    </m:oMath>
                  </m:oMathPara>
                </a14:m>
                <a:endParaRPr lang="de-DE" dirty="0"/>
              </a:p>
            </p:txBody>
          </p:sp>
        </mc:Choice>
        <mc:Fallback xmlns="">
          <p:sp>
            <p:nvSpPr>
              <p:cNvPr id="81" name="Rechteck 80"/>
              <p:cNvSpPr>
                <a:spLocks noRot="1" noChangeAspect="1" noMove="1" noResize="1" noEditPoints="1" noAdjustHandles="1" noChangeArrowheads="1" noChangeShapeType="1" noTextEdit="1"/>
              </p:cNvSpPr>
              <p:nvPr/>
            </p:nvSpPr>
            <p:spPr>
              <a:xfrm>
                <a:off x="9645476" y="3778806"/>
                <a:ext cx="439864" cy="391646"/>
              </a:xfrm>
              <a:prstGeom prst="rect">
                <a:avLst/>
              </a:prstGeom>
              <a:blipFill>
                <a:blip r:embed="rId6"/>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Rechteck 46"/>
              <p:cNvSpPr/>
              <p:nvPr/>
            </p:nvSpPr>
            <p:spPr>
              <a:xfrm>
                <a:off x="281505" y="5134907"/>
                <a:ext cx="1824538" cy="646331"/>
              </a:xfrm>
              <a:prstGeom prst="rect">
                <a:avLst/>
              </a:prstGeom>
            </p:spPr>
            <p:txBody>
              <a:bodyPr wrap="none">
                <a:spAutoFit/>
              </a:bodyPr>
              <a:lstStyle/>
              <a:p>
                <a14:m>
                  <m:oMath xmlns:m="http://schemas.openxmlformats.org/officeDocument/2006/math">
                    <m:r>
                      <a:rPr lang="de-DE" b="1" i="1">
                        <a:solidFill>
                          <a:srgbClr val="00B050"/>
                        </a:solidFill>
                        <a:latin typeface="Cambria Math"/>
                        <a:ea typeface="ＭＳ Ｐゴシック" pitchFamily="34" charset="-128"/>
                      </a:rPr>
                      <m:t>𝑰𝒏𝒅𝒆𝒙𝒎𝒆𝒏𝒈𝒆𝒏</m:t>
                    </m:r>
                  </m:oMath>
                </a14:m>
                <a:r>
                  <a:rPr lang="de-DE" b="1" i="1" dirty="0">
                    <a:solidFill>
                      <a:srgbClr val="00B050"/>
                    </a:solidFill>
                    <a:latin typeface="Cambria Math"/>
                    <a:ea typeface="ＭＳ Ｐゴシック" pitchFamily="34" charset="-128"/>
                  </a:rPr>
                  <a:t>:</a:t>
                </a:r>
              </a:p>
              <a:p>
                <a:endParaRPr lang="de-DE" i="1" dirty="0">
                  <a:solidFill>
                    <a:srgbClr val="C00000"/>
                  </a:solidFill>
                  <a:latin typeface="Cambria Math"/>
                  <a:ea typeface="ＭＳ Ｐゴシック" pitchFamily="34" charset="-128"/>
                </a:endParaRPr>
              </a:p>
            </p:txBody>
          </p:sp>
        </mc:Choice>
        <mc:Fallback xmlns="">
          <p:sp>
            <p:nvSpPr>
              <p:cNvPr id="47" name="Rechteck 46"/>
              <p:cNvSpPr>
                <a:spLocks noRot="1" noChangeAspect="1" noMove="1" noResize="1" noEditPoints="1" noAdjustHandles="1" noChangeArrowheads="1" noChangeShapeType="1" noTextEdit="1"/>
              </p:cNvSpPr>
              <p:nvPr/>
            </p:nvSpPr>
            <p:spPr>
              <a:xfrm>
                <a:off x="281505" y="5134907"/>
                <a:ext cx="1824538" cy="646331"/>
              </a:xfrm>
              <a:prstGeom prst="rect">
                <a:avLst/>
              </a:prstGeom>
              <a:blipFill>
                <a:blip r:embed="rId7"/>
                <a:stretch>
                  <a:fillRect l="-1003" t="-5660" r="-26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Rechteck 48"/>
              <p:cNvSpPr/>
              <p:nvPr/>
            </p:nvSpPr>
            <p:spPr>
              <a:xfrm>
                <a:off x="328241" y="1984542"/>
                <a:ext cx="6941909" cy="646331"/>
              </a:xfrm>
              <a:prstGeom prst="rect">
                <a:avLst/>
              </a:prstGeom>
            </p:spPr>
            <p:txBody>
              <a:bodyPr wrap="square">
                <a:spAutoFit/>
              </a:bodyPr>
              <a:lstStyle/>
              <a:p>
                <a14:m>
                  <m:oMath xmlns:m="http://schemas.openxmlformats.org/officeDocument/2006/math">
                    <m:r>
                      <a:rPr lang="de-DE" b="1" i="0">
                        <a:solidFill>
                          <a:srgbClr val="C00000"/>
                        </a:solidFill>
                        <a:latin typeface="Cambria Math"/>
                        <a:ea typeface="ＭＳ Ｐゴシック" pitchFamily="34" charset="-128"/>
                      </a:rPr>
                      <m:t>𝐄𝐧𝐭𝐬𝐜𝐡𝐞𝐢𝐝𝐮𝐧𝐠𝐬𝐯𝐚𝐫𝐢𝐚𝐛𝐥𝐞𝐧</m:t>
                    </m:r>
                  </m:oMath>
                </a14:m>
                <a:r>
                  <a:rPr lang="de-DE" b="1" dirty="0">
                    <a:solidFill>
                      <a:srgbClr val="C00000"/>
                    </a:solidFill>
                    <a:latin typeface="Cambria Math"/>
                    <a:ea typeface="ＭＳ Ｐゴシック" pitchFamily="34" charset="-128"/>
                  </a:rPr>
                  <a:t>:</a:t>
                </a:r>
              </a:p>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𝑦</m:t>
                        </m:r>
                      </m:e>
                      <m:sub>
                        <m:r>
                          <a:rPr lang="de-DE" i="1">
                            <a:solidFill>
                              <a:srgbClr val="C00000"/>
                            </a:solidFill>
                            <a:latin typeface="Cambria Math"/>
                          </a:rPr>
                          <m:t>𝑖</m:t>
                        </m:r>
                      </m:sub>
                    </m:sSub>
                  </m:oMath>
                </a14:m>
                <a:r>
                  <a:rPr lang="de-DE" dirty="0">
                    <a:solidFill>
                      <a:srgbClr val="C00000"/>
                    </a:solidFill>
                  </a:rPr>
                  <a:t>  Eröffnung Lager </a:t>
                </a:r>
                <a14:m>
                  <m:oMath xmlns:m="http://schemas.openxmlformats.org/officeDocument/2006/math">
                    <m:r>
                      <a:rPr lang="de-DE" i="1" dirty="0">
                        <a:solidFill>
                          <a:srgbClr val="C00000"/>
                        </a:solidFill>
                        <a:latin typeface="Cambria Math"/>
                      </a:rPr>
                      <m:t>𝑖</m:t>
                    </m:r>
                  </m:oMath>
                </a14:m>
                <a:endParaRPr lang="de-DE" dirty="0">
                  <a:solidFill>
                    <a:srgbClr val="C00000"/>
                  </a:solidFill>
                </a:endParaRPr>
              </a:p>
            </p:txBody>
          </p:sp>
        </mc:Choice>
        <mc:Fallback xmlns="">
          <p:sp>
            <p:nvSpPr>
              <p:cNvPr id="49" name="Rechteck 48"/>
              <p:cNvSpPr>
                <a:spLocks noRot="1" noChangeAspect="1" noMove="1" noResize="1" noEditPoints="1" noAdjustHandles="1" noChangeArrowheads="1" noChangeShapeType="1" noTextEdit="1"/>
              </p:cNvSpPr>
              <p:nvPr/>
            </p:nvSpPr>
            <p:spPr>
              <a:xfrm>
                <a:off x="328241" y="1984542"/>
                <a:ext cx="6941909" cy="646331"/>
              </a:xfrm>
              <a:prstGeom prst="rect">
                <a:avLst/>
              </a:prstGeom>
              <a:blipFill>
                <a:blip r:embed="rId8"/>
                <a:stretch>
                  <a:fillRect l="-351" t="-660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Rechteck 49"/>
              <p:cNvSpPr/>
              <p:nvPr/>
            </p:nvSpPr>
            <p:spPr>
              <a:xfrm>
                <a:off x="3091701" y="5703900"/>
                <a:ext cx="7992275" cy="830997"/>
              </a:xfrm>
              <a:prstGeom prst="rect">
                <a:avLst/>
              </a:prstGeom>
            </p:spPr>
            <p:txBody>
              <a:bodyPr wrap="square">
                <a:spAutoFit/>
              </a:bodyPr>
              <a:lstStyle/>
              <a:p>
                <a:pPr>
                  <a:buNone/>
                </a:pPr>
                <a14:m>
                  <m:oMath xmlns:m="http://schemas.openxmlformats.org/officeDocument/2006/math">
                    <m:r>
                      <a:rPr lang="de-DE" sz="1600" b="1" i="0">
                        <a:latin typeface="Cambria Math"/>
                        <a:ea typeface="ＭＳ Ｐゴシック" pitchFamily="34" charset="-128"/>
                      </a:rPr>
                      <m:t>𝐏𝐚𝐫𝐚𝐦𝐞𝐭𝐞𝐫</m:t>
                    </m:r>
                  </m:oMath>
                </a14:m>
                <a:r>
                  <a:rPr lang="de-DE" sz="1600" b="1" dirty="0">
                    <a:latin typeface="Cambria Math"/>
                    <a:ea typeface="ＭＳ Ｐゴシック" pitchFamily="34" charset="-128"/>
                  </a:rPr>
                  <a:t>:</a:t>
                </a: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𝑎</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Kapazit</m:t>
                      </m:r>
                      <m:r>
                        <m:rPr>
                          <m:nor/>
                        </m:rPr>
                        <a:rPr lang="de-DE" sz="1600" dirty="0">
                          <a:ea typeface="ＭＳ Ｐゴシック" pitchFamily="34" charset="-128"/>
                        </a:rPr>
                        <m:t>ä</m:t>
                      </m:r>
                      <m:r>
                        <m:rPr>
                          <m:nor/>
                        </m:rPr>
                        <a:rPr lang="de-DE" sz="1600" dirty="0">
                          <a:ea typeface="ＭＳ Ｐゴシック" pitchFamily="34" charset="-128"/>
                        </a:rPr>
                        <m:t>t</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𝑓</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Fixkosten</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p:txBody>
          </p:sp>
        </mc:Choice>
        <mc:Fallback xmlns="">
          <p:sp>
            <p:nvSpPr>
              <p:cNvPr id="50" name="Rechteck 49"/>
              <p:cNvSpPr>
                <a:spLocks noRot="1" noChangeAspect="1" noMove="1" noResize="1" noEditPoints="1" noAdjustHandles="1" noChangeArrowheads="1" noChangeShapeType="1" noTextEdit="1"/>
              </p:cNvSpPr>
              <p:nvPr/>
            </p:nvSpPr>
            <p:spPr>
              <a:xfrm>
                <a:off x="3091701" y="5703900"/>
                <a:ext cx="7992275" cy="830997"/>
              </a:xfrm>
              <a:prstGeom prst="rect">
                <a:avLst/>
              </a:prstGeom>
              <a:blipFill>
                <a:blip r:embed="rId9"/>
                <a:stretch>
                  <a:fillRect t="-2941" b="-441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015421" y="5445815"/>
                <a:ext cx="1687450"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Lager</m:t>
                      </m:r>
                      <m:r>
                        <m:rPr>
                          <m:nor/>
                        </m:rPr>
                        <a:rPr lang="de-DE" dirty="0">
                          <a:solidFill>
                            <a:srgbClr val="00B050"/>
                          </a:solidFill>
                          <a:latin typeface="Cambria Math"/>
                        </a:rPr>
                        <m:t> </m:t>
                      </m:r>
                      <m:r>
                        <m:rPr>
                          <m:nor/>
                        </m:rPr>
                        <a:rPr lang="de-DE" dirty="0">
                          <a:solidFill>
                            <a:srgbClr val="00B050"/>
                          </a:solidFill>
                          <a:latin typeface="Cambria Math"/>
                        </a:rPr>
                        <m:t>𝑖</m:t>
                      </m:r>
                      <m:r>
                        <m:rPr>
                          <m:nor/>
                        </m:rPr>
                        <a:rPr lang="de-DE" dirty="0">
                          <a:solidFill>
                            <a:srgbClr val="00B050"/>
                          </a:solidFill>
                          <a:latin typeface="Cambria Math"/>
                        </a:rPr>
                        <m:t>=1,…,</m:t>
                      </m:r>
                      <m:r>
                        <m:rPr>
                          <m:nor/>
                        </m:rPr>
                        <a:rPr lang="de-DE" dirty="0">
                          <a:solidFill>
                            <a:srgbClr val="00B050"/>
                          </a:solidFill>
                          <a:latin typeface="Cambria Math"/>
                        </a:rPr>
                        <m:t>𝑚</m:t>
                      </m:r>
                    </m:oMath>
                  </m:oMathPara>
                </a14:m>
                <a:endParaRPr lang="de-DE" i="1" dirty="0">
                  <a:solidFill>
                    <a:srgbClr val="00B050"/>
                  </a:solidFill>
                  <a:latin typeface="Cambria Math"/>
                </a:endParaRPr>
              </a:p>
            </p:txBody>
          </p:sp>
        </mc:Choice>
        <mc:Fallback xmlns="">
          <p:sp>
            <p:nvSpPr>
              <p:cNvPr id="2" name="Rechteck 1"/>
              <p:cNvSpPr>
                <a:spLocks noRot="1" noChangeAspect="1" noMove="1" noResize="1" noEditPoints="1" noAdjustHandles="1" noChangeArrowheads="1" noChangeShapeType="1" noTextEdit="1"/>
              </p:cNvSpPr>
              <p:nvPr/>
            </p:nvSpPr>
            <p:spPr>
              <a:xfrm>
                <a:off x="1015421" y="5445815"/>
                <a:ext cx="1687450" cy="369332"/>
              </a:xfrm>
              <a:prstGeom prst="rect">
                <a:avLst/>
              </a:prstGeom>
              <a:blipFill>
                <a:blip r:embed="rId10"/>
                <a:stretch>
                  <a:fillRect l="-1087" b="-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7716207" y="5516949"/>
                <a:ext cx="2096984"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sty m:val="p"/>
                        </m:rPr>
                        <a:rPr lang="de-DE" dirty="0">
                          <a:solidFill>
                            <a:srgbClr val="00B050"/>
                          </a:solidFill>
                          <a:latin typeface="Cambria Math"/>
                        </a:rPr>
                        <m:t>Kunden</m:t>
                      </m:r>
                      <m:r>
                        <a:rPr lang="de-DE" dirty="0">
                          <a:solidFill>
                            <a:srgbClr val="00B050"/>
                          </a:solidFill>
                          <a:latin typeface="Cambria Math"/>
                        </a:rPr>
                        <m:t> </m:t>
                      </m:r>
                      <m:r>
                        <a:rPr lang="de-DE" dirty="0">
                          <a:solidFill>
                            <a:srgbClr val="00B050"/>
                          </a:solidFill>
                          <a:latin typeface="Cambria Math"/>
                        </a:rPr>
                        <m:t>𝑗</m:t>
                      </m:r>
                      <m:r>
                        <a:rPr lang="de-DE" dirty="0">
                          <a:solidFill>
                            <a:srgbClr val="00B050"/>
                          </a:solidFill>
                          <a:latin typeface="Cambria Math"/>
                        </a:rPr>
                        <m:t>=1,…, </m:t>
                      </m:r>
                      <m:r>
                        <a:rPr lang="de-DE" dirty="0">
                          <a:solidFill>
                            <a:srgbClr val="00B050"/>
                          </a:solidFill>
                          <a:latin typeface="Cambria Math"/>
                        </a:rPr>
                        <m:t>𝑛</m:t>
                      </m:r>
                    </m:oMath>
                  </m:oMathPara>
                </a14:m>
                <a:endParaRPr lang="de-DE" i="1" dirty="0">
                  <a:solidFill>
                    <a:srgbClr val="00B050"/>
                  </a:solidFill>
                  <a:latin typeface="Cambria Math"/>
                  <a:ea typeface="ＭＳ Ｐゴシック" pitchFamily="34" charset="-128"/>
                </a:endParaRPr>
              </a:p>
            </p:txBody>
          </p:sp>
        </mc:Choice>
        <mc:Fallback xmlns="">
          <p:sp>
            <p:nvSpPr>
              <p:cNvPr id="6" name="Rechteck 5"/>
              <p:cNvSpPr>
                <a:spLocks noRot="1" noChangeAspect="1" noMove="1" noResize="1" noEditPoints="1" noAdjustHandles="1" noChangeArrowheads="1" noChangeShapeType="1" noTextEdit="1"/>
              </p:cNvSpPr>
              <p:nvPr/>
            </p:nvSpPr>
            <p:spPr>
              <a:xfrm>
                <a:off x="7716207" y="5516949"/>
                <a:ext cx="2096984" cy="369332"/>
              </a:xfrm>
              <a:prstGeom prst="rect">
                <a:avLst/>
              </a:prstGeom>
              <a:blipFill>
                <a:blip r:embed="rId11"/>
                <a:stretch>
                  <a:fillRect b="-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3848360" y="2262259"/>
                <a:ext cx="4617290" cy="391646"/>
              </a:xfrm>
              <a:prstGeom prst="rect">
                <a:avLst/>
              </a:prstGeom>
            </p:spPr>
            <p:txBody>
              <a:bodyPr wrap="none">
                <a:spAutoFit/>
              </a:bodyPr>
              <a:lstStyle/>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𝑥</m:t>
                        </m:r>
                      </m:e>
                      <m:sub>
                        <m:r>
                          <a:rPr lang="de-DE" i="1">
                            <a:solidFill>
                              <a:srgbClr val="C00000"/>
                            </a:solidFill>
                            <a:latin typeface="Cambria Math"/>
                          </a:rPr>
                          <m:t>𝑖𝑗</m:t>
                        </m:r>
                      </m:sub>
                    </m:sSub>
                  </m:oMath>
                </a14:m>
                <a:r>
                  <a:rPr lang="de-DE" dirty="0">
                    <a:solidFill>
                      <a:srgbClr val="C00000"/>
                    </a:solidFill>
                  </a:rPr>
                  <a:t> Transportmenge von Lager 𝑖 zu Kunde 𝑗</a:t>
                </a:r>
              </a:p>
            </p:txBody>
          </p:sp>
        </mc:Choice>
        <mc:Fallback xmlns="">
          <p:sp>
            <p:nvSpPr>
              <p:cNvPr id="7" name="Rechteck 6"/>
              <p:cNvSpPr>
                <a:spLocks noRot="1" noChangeAspect="1" noMove="1" noResize="1" noEditPoints="1" noAdjustHandles="1" noChangeArrowheads="1" noChangeShapeType="1" noTextEdit="1"/>
              </p:cNvSpPr>
              <p:nvPr/>
            </p:nvSpPr>
            <p:spPr>
              <a:xfrm>
                <a:off x="3848360" y="2262259"/>
                <a:ext cx="4617290" cy="391646"/>
              </a:xfrm>
              <a:prstGeom prst="rect">
                <a:avLst/>
              </a:prstGeom>
              <a:blipFill>
                <a:blip r:embed="rId12"/>
                <a:stretch>
                  <a:fillRect t="-9375" r="-264" b="-187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6152092" y="5957862"/>
                <a:ext cx="6096000" cy="624402"/>
              </a:xfrm>
              <a:prstGeom prst="rect">
                <a:avLst/>
              </a:prstGeom>
            </p:spPr>
            <p:txBody>
              <a:bodyPr>
                <a:spAutoFit/>
              </a:bodyPr>
              <a:lstStyle/>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𝑏</m:t>
                          </m:r>
                        </m:e>
                        <m:sub>
                          <m:r>
                            <a:rPr lang="de-DE" sz="1600" i="1">
                              <a:latin typeface="Cambria Math"/>
                              <a:ea typeface="ＭＳ Ｐゴシック" pitchFamily="34" charset="-128"/>
                            </a:rPr>
                            <m:t>𝑗</m:t>
                          </m:r>
                        </m:sub>
                      </m:sSub>
                      <m:r>
                        <m:rPr>
                          <m:nor/>
                        </m:rPr>
                        <a:rPr lang="de-DE" sz="1600" i="1" dirty="0">
                          <a:latin typeface="Cambria Math"/>
                          <a:ea typeface="ＭＳ Ｐゴシック" pitchFamily="34" charset="-128"/>
                        </a:rPr>
                        <m:t>  </m:t>
                      </m:r>
                      <m:r>
                        <m:rPr>
                          <m:nor/>
                        </m:rPr>
                        <a:rPr lang="de-DE" sz="1600" dirty="0">
                          <a:ea typeface="ＭＳ Ｐゴシック" pitchFamily="34" charset="-128"/>
                        </a:rPr>
                        <m:t>Nachfrage</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Kunden</m:t>
                      </m:r>
                      <m:r>
                        <m:rPr>
                          <m:nor/>
                        </m:rPr>
                        <a:rPr lang="de-DE" sz="1600" dirty="0">
                          <a:ea typeface="ＭＳ Ｐゴシック" pitchFamily="34" charset="-128"/>
                        </a:rPr>
                        <m:t> </m:t>
                      </m:r>
                      <m:r>
                        <a:rPr lang="de-DE" sz="1600" i="1">
                          <a:latin typeface="Cambria Math"/>
                          <a:ea typeface="ＭＳ Ｐゴシック" pitchFamily="34" charset="-128"/>
                        </a:rPr>
                        <m:t>𝑗</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𝑖𝑗</m:t>
                          </m:r>
                        </m:sub>
                      </m:sSub>
                      <m:r>
                        <m:rPr>
                          <m:nor/>
                        </m:rPr>
                        <a:rPr lang="de-DE" sz="1600" dirty="0"/>
                        <m:t> </m:t>
                      </m:r>
                      <m:r>
                        <m:rPr>
                          <m:nor/>
                        </m:rPr>
                        <a:rPr lang="de-DE" sz="1600" dirty="0"/>
                        <m:t>Kosten</m:t>
                      </m:r>
                      <m:r>
                        <m:rPr>
                          <m:nor/>
                        </m:rPr>
                        <a:rPr lang="de-DE" sz="1600" dirty="0"/>
                        <m:t> </m:t>
                      </m:r>
                      <m:r>
                        <m:rPr>
                          <m:nor/>
                        </m:rPr>
                        <a:rPr lang="de-DE" sz="1600" dirty="0"/>
                        <m:t>Lieferung</m:t>
                      </m:r>
                      <m:r>
                        <m:rPr>
                          <m:nor/>
                        </m:rPr>
                        <a:rPr lang="de-DE" sz="1600" dirty="0"/>
                        <m:t> </m:t>
                      </m:r>
                      <m:r>
                        <m:rPr>
                          <m:nor/>
                        </m:rPr>
                        <a:rPr lang="de-DE" sz="1600" dirty="0"/>
                        <m:t>von</m:t>
                      </m:r>
                      <m:r>
                        <m:rPr>
                          <m:nor/>
                        </m:rPr>
                        <a:rPr lang="de-DE" sz="1600" dirty="0"/>
                        <m:t> </m:t>
                      </m:r>
                      <m:r>
                        <m:rPr>
                          <m:nor/>
                        </m:rPr>
                        <a:rPr lang="de-DE" sz="1600" dirty="0"/>
                        <m:t>Lager</m:t>
                      </m:r>
                      <m:r>
                        <m:rPr>
                          <m:nor/>
                        </m:rPr>
                        <a:rPr lang="de-DE" sz="1600" dirty="0"/>
                        <m:t> </m:t>
                      </m:r>
                      <m:r>
                        <a:rPr lang="de-DE" sz="1600" i="1" dirty="0">
                          <a:latin typeface="Cambria Math"/>
                        </a:rPr>
                        <m:t>𝑖</m:t>
                      </m:r>
                      <m:r>
                        <m:rPr>
                          <m:nor/>
                        </m:rPr>
                        <a:rPr lang="de-DE" sz="1600" dirty="0"/>
                        <m:t> </m:t>
                      </m:r>
                      <m:r>
                        <m:rPr>
                          <m:nor/>
                        </m:rPr>
                        <a:rPr lang="de-DE" sz="1600" dirty="0"/>
                        <m:t>zu</m:t>
                      </m:r>
                      <m:r>
                        <m:rPr>
                          <m:nor/>
                        </m:rPr>
                        <a:rPr lang="de-DE" sz="1600" dirty="0"/>
                        <m:t> </m:t>
                      </m:r>
                      <m:r>
                        <m:rPr>
                          <m:nor/>
                        </m:rPr>
                        <a:rPr lang="de-DE" sz="1600" dirty="0"/>
                        <m:t>Kunde</m:t>
                      </m:r>
                      <m:r>
                        <m:rPr>
                          <m:nor/>
                        </m:rPr>
                        <a:rPr lang="de-DE" sz="1600" dirty="0"/>
                        <m:t> </m:t>
                      </m:r>
                      <m:r>
                        <a:rPr lang="de-DE" sz="1600" i="1" dirty="0">
                          <a:latin typeface="Cambria Math"/>
                        </a:rPr>
                        <m:t>𝑗</m:t>
                      </m:r>
                    </m:oMath>
                  </m:oMathPara>
                </a14:m>
                <a:endParaRPr lang="de-DE" sz="1600" dirty="0"/>
              </a:p>
            </p:txBody>
          </p:sp>
        </mc:Choice>
        <mc:Fallback xmlns="">
          <p:sp>
            <p:nvSpPr>
              <p:cNvPr id="8" name="Rechteck 7"/>
              <p:cNvSpPr>
                <a:spLocks noRot="1" noChangeAspect="1" noMove="1" noResize="1" noEditPoints="1" noAdjustHandles="1" noChangeArrowheads="1" noChangeShapeType="1" noTextEdit="1"/>
              </p:cNvSpPr>
              <p:nvPr/>
            </p:nvSpPr>
            <p:spPr>
              <a:xfrm>
                <a:off x="6152092" y="5957862"/>
                <a:ext cx="6096000" cy="624402"/>
              </a:xfrm>
              <a:prstGeom prst="rect">
                <a:avLst/>
              </a:prstGeom>
              <a:blipFill>
                <a:blip r:embed="rId13"/>
                <a:stretch>
                  <a:fillRect b="-2913"/>
                </a:stretch>
              </a:blipFill>
            </p:spPr>
            <p:txBody>
              <a:bodyPr/>
              <a:lstStyle/>
              <a:p>
                <a:r>
                  <a:rPr lang="de-DE">
                    <a:noFill/>
                  </a:rPr>
                  <a:t> </a:t>
                </a:r>
              </a:p>
            </p:txBody>
          </p:sp>
        </mc:Fallback>
      </mc:AlternateContent>
      <p:sp>
        <p:nvSpPr>
          <p:cNvPr id="16" name="Textfeld 15"/>
          <p:cNvSpPr txBox="1"/>
          <p:nvPr/>
        </p:nvSpPr>
        <p:spPr>
          <a:xfrm rot="5400000">
            <a:off x="1721962" y="3588800"/>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59" name="Rechteck 58"/>
              <p:cNvSpPr/>
              <p:nvPr/>
            </p:nvSpPr>
            <p:spPr>
              <a:xfrm>
                <a:off x="2142590" y="339064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59" name="Rechteck 58"/>
              <p:cNvSpPr>
                <a:spLocks noRot="1" noChangeAspect="1" noMove="1" noResize="1" noEditPoints="1" noAdjustHandles="1" noChangeArrowheads="1" noChangeShapeType="1" noTextEdit="1"/>
              </p:cNvSpPr>
              <p:nvPr/>
            </p:nvSpPr>
            <p:spPr>
              <a:xfrm>
                <a:off x="2142590" y="3390645"/>
                <a:ext cx="611065" cy="369332"/>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Rechteck 59"/>
              <p:cNvSpPr/>
              <p:nvPr/>
            </p:nvSpPr>
            <p:spPr>
              <a:xfrm>
                <a:off x="2182028" y="4800395"/>
                <a:ext cx="67518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m:t>
                      </m:r>
                      <m:r>
                        <m:rPr>
                          <m:nor/>
                        </m:rPr>
                        <a:rPr lang="de-DE" b="0" i="0" dirty="0" smtClean="0">
                          <a:solidFill>
                            <a:srgbClr val="00B050"/>
                          </a:solidFill>
                          <a:latin typeface="Cambria Math"/>
                        </a:rPr>
                        <m:t>m</m:t>
                      </m:r>
                    </m:oMath>
                  </m:oMathPara>
                </a14:m>
                <a:endParaRPr lang="de-DE" i="1" dirty="0">
                  <a:solidFill>
                    <a:srgbClr val="00B050"/>
                  </a:solidFill>
                  <a:latin typeface="Cambria Math"/>
                </a:endParaRPr>
              </a:p>
            </p:txBody>
          </p:sp>
        </mc:Choice>
        <mc:Fallback xmlns="">
          <p:sp>
            <p:nvSpPr>
              <p:cNvPr id="60" name="Rechteck 59"/>
              <p:cNvSpPr>
                <a:spLocks noRot="1" noChangeAspect="1" noMove="1" noResize="1" noEditPoints="1" noAdjustHandles="1" noChangeArrowheads="1" noChangeShapeType="1" noTextEdit="1"/>
              </p:cNvSpPr>
              <p:nvPr/>
            </p:nvSpPr>
            <p:spPr>
              <a:xfrm>
                <a:off x="2182028" y="4800395"/>
                <a:ext cx="675185" cy="369332"/>
              </a:xfrm>
              <a:prstGeom prst="rect">
                <a:avLst/>
              </a:prstGeom>
              <a:blipFill>
                <a:blip r:embed="rId15"/>
                <a:stretch>
                  <a:fillRect/>
                </a:stretch>
              </a:blipFill>
            </p:spPr>
            <p:txBody>
              <a:bodyPr/>
              <a:lstStyle/>
              <a:p>
                <a:r>
                  <a:rPr lang="de-DE">
                    <a:noFill/>
                  </a:rPr>
                  <a:t> </a:t>
                </a:r>
              </a:p>
            </p:txBody>
          </p:sp>
        </mc:Fallback>
      </mc:AlternateContent>
      <p:sp>
        <p:nvSpPr>
          <p:cNvPr id="61" name="Textfeld 60"/>
          <p:cNvSpPr txBox="1"/>
          <p:nvPr/>
        </p:nvSpPr>
        <p:spPr>
          <a:xfrm rot="5400000">
            <a:off x="8781498" y="3713665"/>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62" name="Rechteck 61"/>
              <p:cNvSpPr/>
              <p:nvPr/>
            </p:nvSpPr>
            <p:spPr>
              <a:xfrm>
                <a:off x="9034411" y="348390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62" name="Rechteck 61"/>
              <p:cNvSpPr>
                <a:spLocks noRot="1" noChangeAspect="1" noMove="1" noResize="1" noEditPoints="1" noAdjustHandles="1" noChangeArrowheads="1" noChangeShapeType="1" noTextEdit="1"/>
              </p:cNvSpPr>
              <p:nvPr/>
            </p:nvSpPr>
            <p:spPr>
              <a:xfrm>
                <a:off x="9034411" y="3483905"/>
                <a:ext cx="611065" cy="369332"/>
              </a:xfrm>
              <a:prstGeom prst="rect">
                <a:avLst/>
              </a:prstGeom>
              <a:blipFill>
                <a:blip r:embed="rId16"/>
                <a:stretch>
                  <a:fillRect l="-2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7" name="Rechteck 76"/>
              <p:cNvSpPr/>
              <p:nvPr/>
            </p:nvSpPr>
            <p:spPr>
              <a:xfrm>
                <a:off x="9152915" y="5007504"/>
                <a:ext cx="598241"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m:t>
                      </m:r>
                      <m:r>
                        <m:rPr>
                          <m:nor/>
                        </m:rPr>
                        <a:rPr lang="de-DE" b="0" i="0" dirty="0" smtClean="0">
                          <a:solidFill>
                            <a:srgbClr val="00B050"/>
                          </a:solidFill>
                          <a:latin typeface="Cambria Math"/>
                        </a:rPr>
                        <m:t>n</m:t>
                      </m:r>
                    </m:oMath>
                  </m:oMathPara>
                </a14:m>
                <a:endParaRPr lang="de-DE" i="1" dirty="0">
                  <a:solidFill>
                    <a:srgbClr val="00B050"/>
                  </a:solidFill>
                  <a:latin typeface="Cambria Math"/>
                </a:endParaRPr>
              </a:p>
            </p:txBody>
          </p:sp>
        </mc:Choice>
        <mc:Fallback xmlns="">
          <p:sp>
            <p:nvSpPr>
              <p:cNvPr id="77" name="Rechteck 76"/>
              <p:cNvSpPr>
                <a:spLocks noRot="1" noChangeAspect="1" noMove="1" noResize="1" noEditPoints="1" noAdjustHandles="1" noChangeArrowheads="1" noChangeShapeType="1" noTextEdit="1"/>
              </p:cNvSpPr>
              <p:nvPr/>
            </p:nvSpPr>
            <p:spPr>
              <a:xfrm>
                <a:off x="9152915" y="5007504"/>
                <a:ext cx="598241" cy="369332"/>
              </a:xfrm>
              <a:prstGeom prst="rect">
                <a:avLst/>
              </a:prstGeom>
              <a:blipFill>
                <a:blip r:embed="rId17"/>
                <a:stretch>
                  <a:fillRect l="-2020" b="-13115"/>
                </a:stretch>
              </a:blipFill>
            </p:spPr>
            <p:txBody>
              <a:bodyPr/>
              <a:lstStyle/>
              <a:p>
                <a:r>
                  <a:rPr lang="de-DE">
                    <a:noFill/>
                  </a:rPr>
                  <a:t> </a:t>
                </a:r>
              </a:p>
            </p:txBody>
          </p:sp>
        </mc:Fallback>
      </mc:AlternateContent>
      <p:sp>
        <p:nvSpPr>
          <p:cNvPr id="29" name="Textfeld 28"/>
          <p:cNvSpPr txBox="1"/>
          <p:nvPr/>
        </p:nvSpPr>
        <p:spPr>
          <a:xfrm>
            <a:off x="267846" y="1405798"/>
            <a:ext cx="3387338" cy="338554"/>
          </a:xfrm>
          <a:prstGeom prst="rect">
            <a:avLst/>
          </a:prstGeom>
          <a:noFill/>
        </p:spPr>
        <p:txBody>
          <a:bodyPr wrap="none" rtlCol="0">
            <a:spAutoFit/>
          </a:bodyPr>
          <a:lstStyle/>
          <a:p>
            <a:r>
              <a:rPr lang="de-DE" sz="1600" b="1" dirty="0"/>
              <a:t>Nichtnegative Transportmengen:</a:t>
            </a:r>
          </a:p>
        </p:txBody>
      </p:sp>
      <p:sp>
        <p:nvSpPr>
          <p:cNvPr id="32" name="Textfeld 31"/>
          <p:cNvSpPr txBox="1"/>
          <p:nvPr/>
        </p:nvSpPr>
        <p:spPr>
          <a:xfrm>
            <a:off x="269926" y="932200"/>
            <a:ext cx="3124573" cy="338554"/>
          </a:xfrm>
          <a:prstGeom prst="rect">
            <a:avLst/>
          </a:prstGeom>
          <a:noFill/>
        </p:spPr>
        <p:txBody>
          <a:bodyPr wrap="none" rtlCol="0">
            <a:spAutoFit/>
          </a:bodyPr>
          <a:lstStyle/>
          <a:p>
            <a:r>
              <a:rPr lang="de-DE" sz="1600" b="1" dirty="0"/>
              <a:t>Binäre Standortentscheidung:</a:t>
            </a:r>
          </a:p>
        </p:txBody>
      </p:sp>
      <mc:AlternateContent xmlns:mc="http://schemas.openxmlformats.org/markup-compatibility/2006" xmlns:a14="http://schemas.microsoft.com/office/drawing/2010/main">
        <mc:Choice Requires="a14">
          <p:sp>
            <p:nvSpPr>
              <p:cNvPr id="33" name="Textfeld 32"/>
              <p:cNvSpPr txBox="1"/>
              <p:nvPr/>
            </p:nvSpPr>
            <p:spPr>
              <a:xfrm>
                <a:off x="3562187" y="1417138"/>
                <a:ext cx="4193712" cy="395621"/>
              </a:xfrm>
              <a:prstGeom prst="rect">
                <a:avLst/>
              </a:prstGeom>
              <a:noFill/>
            </p:spPr>
            <p:txBody>
              <a:bodyPr wrap="none" rtlCol="0">
                <a:spAutoFit/>
              </a:bodyPr>
              <a:lstStyle/>
              <a:p>
                <a14:m>
                  <m:oMath xmlns:m="http://schemas.openxmlformats.org/officeDocument/2006/math">
                    <m:sSub>
                      <m:sSubPr>
                        <m:ctrlPr>
                          <a:rPr lang="de-DE" b="1" i="1" smtClean="0">
                            <a:solidFill>
                              <a:schemeClr val="tx1"/>
                            </a:solidFill>
                            <a:latin typeface="Cambria Math" panose="02040503050406030204" pitchFamily="18" charset="0"/>
                          </a:rPr>
                        </m:ctrlPr>
                      </m:sSubPr>
                      <m:e>
                        <m:r>
                          <a:rPr lang="de-DE" b="1" i="1">
                            <a:solidFill>
                              <a:schemeClr val="tx1"/>
                            </a:solidFill>
                            <a:latin typeface="Cambria Math"/>
                          </a:rPr>
                          <m:t>𝒙</m:t>
                        </m:r>
                      </m:e>
                      <m:sub>
                        <m:r>
                          <a:rPr lang="de-DE" b="1" i="1">
                            <a:solidFill>
                              <a:schemeClr val="tx1"/>
                            </a:solidFill>
                            <a:latin typeface="Cambria Math"/>
                          </a:rPr>
                          <m:t>𝒊𝒋</m:t>
                        </m:r>
                      </m:sub>
                    </m:sSub>
                    <m:r>
                      <a:rPr lang="de-DE" b="1" i="1">
                        <a:solidFill>
                          <a:schemeClr val="tx1"/>
                        </a:solidFill>
                        <a:latin typeface="Cambria Math"/>
                        <a:ea typeface="Cambria Math"/>
                      </a:rPr>
                      <m:t>≥</m:t>
                    </m:r>
                    <m:r>
                      <a:rPr lang="de-DE" b="1" i="1">
                        <a:solidFill>
                          <a:schemeClr val="tx1"/>
                        </a:solidFill>
                        <a:latin typeface="Cambria Math"/>
                        <a:ea typeface="Cambria Math"/>
                      </a:rPr>
                      <m:t>𝟎</m:t>
                    </m:r>
                    <m:r>
                      <a:rPr lang="de-DE" b="1" i="1">
                        <a:solidFill>
                          <a:schemeClr val="tx1"/>
                        </a:solidFill>
                        <a:latin typeface="Cambria Math"/>
                        <a:ea typeface="Cambria Math"/>
                      </a:rPr>
                      <m:t>       </m:t>
                    </m:r>
                    <m:r>
                      <a:rPr lang="de-DE" b="1" i="1">
                        <a:solidFill>
                          <a:schemeClr val="tx1"/>
                        </a:solidFill>
                        <a:latin typeface="Cambria Math"/>
                      </a:rPr>
                      <m:t>𝒋</m:t>
                    </m:r>
                    <m:r>
                      <a:rPr lang="de-DE" b="1" i="1">
                        <a:solidFill>
                          <a:schemeClr val="tx1"/>
                        </a:solidFill>
                        <a:latin typeface="Cambria Math"/>
                      </a:rPr>
                      <m:t>=</m:t>
                    </m:r>
                    <m:r>
                      <a:rPr lang="de-DE" b="1" i="1">
                        <a:solidFill>
                          <a:schemeClr val="tx1"/>
                        </a:solidFill>
                        <a:latin typeface="Cambria Math"/>
                      </a:rPr>
                      <m:t>𝟏</m:t>
                    </m:r>
                    <m:r>
                      <a:rPr lang="de-DE" b="1" i="1">
                        <a:solidFill>
                          <a:schemeClr val="tx1"/>
                        </a:solidFill>
                        <a:latin typeface="Cambria Math"/>
                      </a:rPr>
                      <m:t>, ….,</m:t>
                    </m:r>
                    <m:r>
                      <a:rPr lang="de-DE" b="1" i="1">
                        <a:solidFill>
                          <a:schemeClr val="tx1"/>
                        </a:solidFill>
                        <a:latin typeface="Cambria Math"/>
                      </a:rPr>
                      <m:t>𝒏</m:t>
                    </m:r>
                    <m:r>
                      <a:rPr lang="de-DE" b="1" i="1">
                        <a:solidFill>
                          <a:schemeClr val="tx1"/>
                        </a:solidFill>
                        <a:latin typeface="Cambria Math"/>
                      </a:rPr>
                      <m:t>     </m:t>
                    </m:r>
                    <m:r>
                      <a:rPr lang="de-DE" b="1" i="1">
                        <a:solidFill>
                          <a:schemeClr val="tx1"/>
                        </a:solidFill>
                        <a:latin typeface="Cambria Math"/>
                      </a:rPr>
                      <m:t>𝒊</m:t>
                    </m:r>
                    <m:r>
                      <a:rPr lang="de-DE" b="1" i="1">
                        <a:solidFill>
                          <a:schemeClr val="tx1"/>
                        </a:solidFill>
                        <a:latin typeface="Cambria Math"/>
                      </a:rPr>
                      <m:t>=</m:t>
                    </m:r>
                    <m:r>
                      <a:rPr lang="de-DE" b="1" i="1">
                        <a:solidFill>
                          <a:schemeClr val="tx1"/>
                        </a:solidFill>
                        <a:latin typeface="Cambria Math"/>
                      </a:rPr>
                      <m:t>𝟏</m:t>
                    </m:r>
                    <m:r>
                      <a:rPr lang="de-DE" b="1" i="1">
                        <a:solidFill>
                          <a:schemeClr val="tx1"/>
                        </a:solidFill>
                        <a:latin typeface="Cambria Math"/>
                      </a:rPr>
                      <m:t>, …,</m:t>
                    </m:r>
                    <m:r>
                      <a:rPr lang="de-DE" b="1" i="1">
                        <a:solidFill>
                          <a:schemeClr val="tx1"/>
                        </a:solidFill>
                        <a:latin typeface="Cambria Math"/>
                      </a:rPr>
                      <m:t>𝒎</m:t>
                    </m:r>
                  </m:oMath>
                </a14:m>
                <a:r>
                  <a:rPr lang="de-DE" b="1" dirty="0">
                    <a:solidFill>
                      <a:schemeClr val="tx1"/>
                    </a:solidFill>
                  </a:rPr>
                  <a:t>    </a:t>
                </a:r>
              </a:p>
            </p:txBody>
          </p:sp>
        </mc:Choice>
        <mc:Fallback xmlns="">
          <p:sp>
            <p:nvSpPr>
              <p:cNvPr id="33" name="Textfeld 32"/>
              <p:cNvSpPr txBox="1">
                <a:spLocks noRot="1" noChangeAspect="1" noMove="1" noResize="1" noEditPoints="1" noAdjustHandles="1" noChangeArrowheads="1" noChangeShapeType="1" noTextEdit="1"/>
              </p:cNvSpPr>
              <p:nvPr/>
            </p:nvSpPr>
            <p:spPr>
              <a:xfrm>
                <a:off x="3562187" y="1417138"/>
                <a:ext cx="4193712" cy="395621"/>
              </a:xfrm>
              <a:prstGeom prst="rect">
                <a:avLst/>
              </a:prstGeom>
              <a:blipFill>
                <a:blip r:embed="rId18"/>
                <a:stretch>
                  <a:fillRect b="-923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p:cNvSpPr txBox="1"/>
              <p:nvPr/>
            </p:nvSpPr>
            <p:spPr>
              <a:xfrm>
                <a:off x="3562187" y="900281"/>
                <a:ext cx="27550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b="1" i="1" smtClean="0">
                              <a:solidFill>
                                <a:schemeClr val="tx1"/>
                              </a:solidFill>
                              <a:latin typeface="Cambria Math" panose="02040503050406030204" pitchFamily="18" charset="0"/>
                            </a:rPr>
                          </m:ctrlPr>
                        </m:sSubPr>
                        <m:e>
                          <m:r>
                            <a:rPr lang="de-DE" b="1" i="1">
                              <a:solidFill>
                                <a:schemeClr val="tx1"/>
                              </a:solidFill>
                              <a:latin typeface="Cambria Math"/>
                            </a:rPr>
                            <m:t>𝒚</m:t>
                          </m:r>
                        </m:e>
                        <m:sub>
                          <m:r>
                            <a:rPr lang="de-DE" b="1" i="1">
                              <a:solidFill>
                                <a:schemeClr val="tx1"/>
                              </a:solidFill>
                              <a:latin typeface="Cambria Math"/>
                            </a:rPr>
                            <m:t>𝒊</m:t>
                          </m:r>
                        </m:sub>
                      </m:sSub>
                      <m:r>
                        <a:rPr lang="de-DE" b="1" i="1">
                          <a:solidFill>
                            <a:schemeClr val="tx1"/>
                          </a:solidFill>
                          <a:latin typeface="Cambria Math"/>
                          <a:ea typeface="Cambria Math"/>
                        </a:rPr>
                        <m:t>∈ </m:t>
                      </m:r>
                      <m:d>
                        <m:dPr>
                          <m:begChr m:val="{"/>
                          <m:endChr m:val="}"/>
                          <m:ctrlPr>
                            <a:rPr lang="de-DE" b="1" i="1">
                              <a:solidFill>
                                <a:schemeClr val="tx1"/>
                              </a:solidFill>
                              <a:latin typeface="Cambria Math" panose="02040503050406030204" pitchFamily="18" charset="0"/>
                              <a:ea typeface="Cambria Math"/>
                            </a:rPr>
                          </m:ctrlPr>
                        </m:dPr>
                        <m:e>
                          <m:r>
                            <a:rPr lang="de-DE" b="1" i="1">
                              <a:solidFill>
                                <a:schemeClr val="tx1"/>
                              </a:solidFill>
                              <a:latin typeface="Cambria Math"/>
                              <a:ea typeface="Cambria Math"/>
                            </a:rPr>
                            <m:t>𝟎</m:t>
                          </m:r>
                          <m:r>
                            <a:rPr lang="de-DE" b="1" i="1">
                              <a:solidFill>
                                <a:schemeClr val="tx1"/>
                              </a:solidFill>
                              <a:latin typeface="Cambria Math"/>
                              <a:ea typeface="Cambria Math"/>
                            </a:rPr>
                            <m:t>,</m:t>
                          </m:r>
                          <m:r>
                            <a:rPr lang="de-DE" b="1" i="1">
                              <a:solidFill>
                                <a:schemeClr val="tx1"/>
                              </a:solidFill>
                              <a:latin typeface="Cambria Math"/>
                              <a:ea typeface="Cambria Math"/>
                            </a:rPr>
                            <m:t>𝟏</m:t>
                          </m:r>
                        </m:e>
                      </m:d>
                      <m:r>
                        <a:rPr lang="de-DE" b="1" i="1">
                          <a:solidFill>
                            <a:schemeClr val="tx1"/>
                          </a:solidFill>
                          <a:latin typeface="Cambria Math"/>
                          <a:ea typeface="Cambria Math"/>
                        </a:rPr>
                        <m:t>      </m:t>
                      </m:r>
                      <m:r>
                        <a:rPr lang="de-DE" b="1" i="1">
                          <a:solidFill>
                            <a:schemeClr val="tx1"/>
                          </a:solidFill>
                          <a:latin typeface="Cambria Math"/>
                          <a:ea typeface="Cambria Math"/>
                        </a:rPr>
                        <m:t>𝒊</m:t>
                      </m:r>
                      <m:r>
                        <a:rPr lang="de-DE" b="1" i="1">
                          <a:solidFill>
                            <a:schemeClr val="tx1"/>
                          </a:solidFill>
                          <a:latin typeface="Cambria Math"/>
                          <a:ea typeface="Cambria Math"/>
                        </a:rPr>
                        <m:t>=</m:t>
                      </m:r>
                      <m:r>
                        <a:rPr lang="de-DE" b="1" i="1">
                          <a:solidFill>
                            <a:schemeClr val="tx1"/>
                          </a:solidFill>
                          <a:latin typeface="Cambria Math"/>
                          <a:ea typeface="Cambria Math"/>
                        </a:rPr>
                        <m:t>𝟏</m:t>
                      </m:r>
                      <m:r>
                        <a:rPr lang="de-DE" b="1" i="1">
                          <a:solidFill>
                            <a:schemeClr val="tx1"/>
                          </a:solidFill>
                          <a:latin typeface="Cambria Math"/>
                          <a:ea typeface="Cambria Math"/>
                        </a:rPr>
                        <m:t>, …,</m:t>
                      </m:r>
                      <m:r>
                        <a:rPr lang="de-DE" b="1" i="1">
                          <a:solidFill>
                            <a:schemeClr val="tx1"/>
                          </a:solidFill>
                          <a:latin typeface="Cambria Math"/>
                          <a:ea typeface="Cambria Math"/>
                        </a:rPr>
                        <m:t>𝒎</m:t>
                      </m:r>
                    </m:oMath>
                  </m:oMathPara>
                </a14:m>
                <a:endParaRPr lang="de-DE" b="1" dirty="0">
                  <a:solidFill>
                    <a:schemeClr val="tx1"/>
                  </a:solidFill>
                </a:endParaRPr>
              </a:p>
            </p:txBody>
          </p:sp>
        </mc:Choice>
        <mc:Fallback xmlns="">
          <p:sp>
            <p:nvSpPr>
              <p:cNvPr id="34" name="Textfeld 33"/>
              <p:cNvSpPr txBox="1">
                <a:spLocks noRot="1" noChangeAspect="1" noMove="1" noResize="1" noEditPoints="1" noAdjustHandles="1" noChangeArrowheads="1" noChangeShapeType="1" noTextEdit="1"/>
              </p:cNvSpPr>
              <p:nvPr/>
            </p:nvSpPr>
            <p:spPr>
              <a:xfrm>
                <a:off x="3562187" y="900281"/>
                <a:ext cx="2755050" cy="369332"/>
              </a:xfrm>
              <a:prstGeom prst="rect">
                <a:avLst/>
              </a:prstGeom>
              <a:blipFill>
                <a:blip r:embed="rId19"/>
                <a:stretch>
                  <a:fillRect b="-8333"/>
                </a:stretch>
              </a:blipFill>
            </p:spPr>
            <p:txBody>
              <a:bodyPr/>
              <a:lstStyle/>
              <a:p>
                <a:r>
                  <a:rPr lang="de-DE">
                    <a:noFill/>
                  </a:rPr>
                  <a:t> </a:t>
                </a:r>
              </a:p>
            </p:txBody>
          </p:sp>
        </mc:Fallback>
      </mc:AlternateContent>
      <p:sp>
        <p:nvSpPr>
          <p:cNvPr id="35" name="Rechteck 34"/>
          <p:cNvSpPr/>
          <p:nvPr/>
        </p:nvSpPr>
        <p:spPr>
          <a:xfrm>
            <a:off x="7363736" y="1481270"/>
            <a:ext cx="5003343" cy="307777"/>
          </a:xfrm>
          <a:prstGeom prst="rect">
            <a:avLst/>
          </a:prstGeom>
        </p:spPr>
        <p:txBody>
          <a:bodyPr wrap="square">
            <a:spAutoFit/>
          </a:bodyPr>
          <a:lstStyle/>
          <a:p>
            <a:r>
              <a:rPr lang="de-DE" sz="1400" dirty="0">
                <a:sym typeface="MT Symbol" pitchFamily="82" charset="2"/>
              </a:rPr>
              <a:t>(keine Rückflüsse, negativen Flüsse erlaubt)</a:t>
            </a:r>
            <a:endParaRPr lang="de-DE" sz="1400" dirty="0"/>
          </a:p>
        </p:txBody>
      </p:sp>
      <p:sp>
        <p:nvSpPr>
          <p:cNvPr id="36" name="Rechteck 35"/>
          <p:cNvSpPr/>
          <p:nvPr/>
        </p:nvSpPr>
        <p:spPr>
          <a:xfrm>
            <a:off x="7363736" y="959236"/>
            <a:ext cx="5003343" cy="523220"/>
          </a:xfrm>
          <a:prstGeom prst="rect">
            <a:avLst/>
          </a:prstGeom>
        </p:spPr>
        <p:txBody>
          <a:bodyPr wrap="square">
            <a:spAutoFit/>
          </a:bodyPr>
          <a:lstStyle/>
          <a:p>
            <a:r>
              <a:rPr lang="de-DE" sz="1400" dirty="0">
                <a:sym typeface="MT Symbol" pitchFamily="82" charset="2"/>
              </a:rPr>
              <a:t>(binäre Entscheidungsvariable=1 wenn Standort i geöffnet,</a:t>
            </a:r>
            <a:br>
              <a:rPr lang="de-DE" sz="1400" dirty="0">
                <a:sym typeface="MT Symbol" pitchFamily="82" charset="2"/>
              </a:rPr>
            </a:br>
            <a:r>
              <a:rPr lang="de-DE" sz="1400" dirty="0">
                <a:sym typeface="MT Symbol" pitchFamily="82" charset="2"/>
              </a:rPr>
              <a:t>  0 sonst)</a:t>
            </a:r>
            <a:endParaRPr lang="de-DE" sz="1400" dirty="0"/>
          </a:p>
        </p:txBody>
      </p:sp>
    </p:spTree>
    <p:extLst>
      <p:ext uri="{BB962C8B-B14F-4D97-AF65-F5344CB8AC3E}">
        <p14:creationId xmlns:p14="http://schemas.microsoft.com/office/powerpoint/2010/main" val="185317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092" y="908678"/>
            <a:ext cx="3588826" cy="376827"/>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34" y="908678"/>
            <a:ext cx="5571987" cy="5580713"/>
          </a:xfrm>
          <a:prstGeom prst="rect">
            <a:avLst/>
          </a:prstGeom>
        </p:spPr>
      </p:pic>
      <p:sp>
        <p:nvSpPr>
          <p:cNvPr id="6" name="Textfeld 5"/>
          <p:cNvSpPr txBox="1"/>
          <p:nvPr/>
        </p:nvSpPr>
        <p:spPr>
          <a:xfrm>
            <a:off x="6816092" y="1482495"/>
            <a:ext cx="5177139" cy="5021995"/>
          </a:xfrm>
          <a:prstGeom prst="rect">
            <a:avLst/>
          </a:prstGeom>
          <a:noFill/>
        </p:spPr>
        <p:txBody>
          <a:bodyPr wrap="square" lIns="36000" tIns="36000" rIns="36000" bIns="36000" rtlCol="0">
            <a:noAutofit/>
          </a:bodyPr>
          <a:lstStyle/>
          <a:p>
            <a:pPr marL="285750" indent="-285750">
              <a:buFont typeface="Arial" panose="020B0604020202020204" pitchFamily="34" charset="0"/>
              <a:buChar char="•"/>
            </a:pPr>
            <a:r>
              <a:rPr lang="de-DE" sz="1400" dirty="0">
                <a:solidFill>
                  <a:srgbClr val="060606"/>
                </a:solidFill>
              </a:rPr>
              <a:t>„… Firmenchef Frank Maßen derzeit auf der Suche nach einer neuen Fläche in Hamburg, auf der eine komplett </a:t>
            </a:r>
            <a:r>
              <a:rPr lang="de-DE" sz="1400" b="1" dirty="0">
                <a:solidFill>
                  <a:srgbClr val="060606"/>
                </a:solidFill>
              </a:rPr>
              <a:t>neue Produktionsstätte</a:t>
            </a:r>
            <a:r>
              <a:rPr lang="de-DE" sz="1400" dirty="0">
                <a:solidFill>
                  <a:srgbClr val="060606"/>
                </a:solidFill>
              </a:rPr>
              <a:t> entstehen soll.“</a:t>
            </a:r>
          </a:p>
          <a:p>
            <a:pPr marL="285750" indent="-285750">
              <a:buFont typeface="Arial" panose="020B0604020202020204" pitchFamily="34" charset="0"/>
              <a:buChar char="•"/>
            </a:pPr>
            <a:r>
              <a:rPr lang="de-DE" sz="1400" dirty="0">
                <a:solidFill>
                  <a:srgbClr val="060606"/>
                </a:solidFill>
              </a:rPr>
              <a:t>„Das jetzige, rund 86.500 Quadratmeter umfassende Gelände an der Holstenstraße ist der Brauerei </a:t>
            </a:r>
            <a:r>
              <a:rPr lang="de-DE" sz="1400" b="1" dirty="0">
                <a:solidFill>
                  <a:srgbClr val="060606"/>
                </a:solidFill>
              </a:rPr>
              <a:t>angesichts eines immer weiter schrumpfenden Biermarkts mittlerweile zu groß</a:t>
            </a:r>
            <a:r>
              <a:rPr lang="de-DE" sz="1400" dirty="0">
                <a:solidFill>
                  <a:srgbClr val="060606"/>
                </a:solidFill>
              </a:rPr>
              <a:t> geworden. Zahlreiche Flächen werden nach Angaben der Sprecherin nicht genutzt. Zudem gebe es historisch gewachsene </a:t>
            </a:r>
            <a:r>
              <a:rPr lang="de-DE" sz="1400" b="1" dirty="0">
                <a:solidFill>
                  <a:srgbClr val="060606"/>
                </a:solidFill>
              </a:rPr>
              <a:t>Strukturen, die aus logistischer und organisatorischer Sicht nicht optimal seien.</a:t>
            </a:r>
            <a:r>
              <a:rPr lang="de-DE" sz="1400" dirty="0">
                <a:solidFill>
                  <a:srgbClr val="060606"/>
                </a:solidFill>
              </a:rPr>
              <a:t>“</a:t>
            </a:r>
          </a:p>
          <a:p>
            <a:pPr marL="285750" indent="-285750">
              <a:buFont typeface="Arial" panose="020B0604020202020204" pitchFamily="34" charset="0"/>
              <a:buChar char="•"/>
            </a:pPr>
            <a:r>
              <a:rPr lang="de-DE" sz="1400" dirty="0">
                <a:solidFill>
                  <a:srgbClr val="060606"/>
                </a:solidFill>
              </a:rPr>
              <a:t>„Hinzu kommt, dass sich das Umfeld der Brauerei in den vergangenen Jahren stark verändert hat […] . Holsten ist einer der letzten </a:t>
            </a:r>
            <a:r>
              <a:rPr lang="de-DE" sz="1400" b="1" dirty="0">
                <a:solidFill>
                  <a:srgbClr val="060606"/>
                </a:solidFill>
              </a:rPr>
              <a:t>verbliebenen Produktionsbetriebe in dem Wohngebiet</a:t>
            </a:r>
            <a:r>
              <a:rPr lang="de-DE" sz="1400" dirty="0">
                <a:solidFill>
                  <a:srgbClr val="060606"/>
                </a:solidFill>
              </a:rPr>
              <a:t> – für die Lkw, die das Bier ausliefern, ist es schon jetzt eng.“</a:t>
            </a:r>
          </a:p>
          <a:p>
            <a:pPr marL="285750" indent="-285750">
              <a:buFont typeface="Arial" panose="020B0604020202020204" pitchFamily="34" charset="0"/>
              <a:buChar char="•"/>
            </a:pPr>
            <a:r>
              <a:rPr lang="de-DE" sz="1400" i="1" dirty="0">
                <a:solidFill>
                  <a:srgbClr val="060606"/>
                </a:solidFill>
              </a:rPr>
              <a:t>„‘Natürlich ist es ein großer Schritt, einen historisch gewachsenen Standort wie den an der Holstenstraße zu verlassen</a:t>
            </a:r>
            <a:r>
              <a:rPr lang="de-DE" sz="1400" dirty="0">
                <a:solidFill>
                  <a:srgbClr val="060606"/>
                </a:solidFill>
              </a:rPr>
              <a:t>‘, sagt Boos. </a:t>
            </a:r>
            <a:r>
              <a:rPr lang="de-DE" sz="1400" i="1" dirty="0">
                <a:solidFill>
                  <a:srgbClr val="060606"/>
                </a:solidFill>
              </a:rPr>
              <a:t>‚Es geht aber vor allem darum, </a:t>
            </a:r>
            <a:r>
              <a:rPr lang="de-DE" sz="1400" b="1" i="1" dirty="0">
                <a:solidFill>
                  <a:srgbClr val="060606"/>
                </a:solidFill>
              </a:rPr>
              <a:t>die Zukunft des Unternehmens zu sichern</a:t>
            </a:r>
            <a:r>
              <a:rPr lang="de-DE" sz="1400" i="1" dirty="0">
                <a:solidFill>
                  <a:srgbClr val="060606"/>
                </a:solidFill>
              </a:rPr>
              <a:t>.</a:t>
            </a:r>
            <a:r>
              <a:rPr lang="de-DE" sz="1400" dirty="0">
                <a:solidFill>
                  <a:srgbClr val="060606"/>
                </a:solidFill>
              </a:rPr>
              <a:t>‘“</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5839" y="2348862"/>
            <a:ext cx="1457325" cy="212868"/>
          </a:xfrm>
          <a:prstGeom prst="rect">
            <a:avLst/>
          </a:prstGeom>
        </p:spPr>
      </p:pic>
      <p:sp>
        <p:nvSpPr>
          <p:cNvPr id="7" name="Textplatzhalter 6"/>
          <p:cNvSpPr>
            <a:spLocks noGrp="1"/>
          </p:cNvSpPr>
          <p:nvPr>
            <p:ph type="body" sz="quarter" idx="13"/>
          </p:nvPr>
        </p:nvSpPr>
        <p:spPr/>
        <p:txBody>
          <a:bodyPr/>
          <a:lstStyle/>
          <a:p>
            <a:r>
              <a:rPr lang="de-DE" sz="2000"/>
              <a:t>Strategische Netzwerkplanung</a:t>
            </a:r>
          </a:p>
          <a:p>
            <a:r>
              <a:rPr lang="de-DE"/>
              <a:t>Praxisbeispiel</a:t>
            </a:r>
            <a:endParaRPr lang="de-DE" dirty="0"/>
          </a:p>
        </p:txBody>
      </p:sp>
      <p:sp>
        <p:nvSpPr>
          <p:cNvPr id="12" name="Textfeld 11"/>
          <p:cNvSpPr txBox="1"/>
          <p:nvPr/>
        </p:nvSpPr>
        <p:spPr>
          <a:xfrm>
            <a:off x="2184400" y="6407150"/>
            <a:ext cx="8045450" cy="222250"/>
          </a:xfrm>
          <a:prstGeom prst="rect">
            <a:avLst/>
          </a:prstGeom>
          <a:noFill/>
        </p:spPr>
        <p:txBody>
          <a:bodyPr wrap="none" lIns="36000" tIns="36000" rIns="36000" bIns="36000" rtlCol="0">
            <a:noAutofit/>
          </a:bodyPr>
          <a:lstStyle/>
          <a:p>
            <a:pPr algn="r"/>
            <a:r>
              <a:rPr lang="de-DE" sz="1100" dirty="0">
                <a:solidFill>
                  <a:schemeClr val="bg1">
                    <a:lumMod val="50000"/>
                  </a:schemeClr>
                </a:solidFill>
              </a:rPr>
              <a:t>Quelle: http://www.abendblatt.de/hamburg/altona/article131930638/Holsten-Brauerei-sucht-einen-neuen-Standort-in-Hamburg.html</a:t>
            </a:r>
          </a:p>
        </p:txBody>
      </p:sp>
    </p:spTree>
    <p:extLst>
      <p:ext uri="{BB962C8B-B14F-4D97-AF65-F5344CB8AC3E}">
        <p14:creationId xmlns:p14="http://schemas.microsoft.com/office/powerpoint/2010/main" val="177591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srcRect/>
          <a:stretch>
            <a:fillRect/>
          </a:stretch>
        </p:blipFill>
        <p:spPr bwMode="auto">
          <a:xfrm>
            <a:off x="8259447" y="2677299"/>
            <a:ext cx="1153394" cy="830444"/>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1316533" y="2721168"/>
            <a:ext cx="1196399" cy="830444"/>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1253745" y="4103158"/>
            <a:ext cx="1277667" cy="886853"/>
          </a:xfrm>
          <a:prstGeom prst="rect">
            <a:avLst/>
          </a:prstGeom>
          <a:noFill/>
          <a:ln w="9525">
            <a:noFill/>
            <a:miter lim="800000"/>
            <a:headEnd/>
            <a:tailEnd/>
          </a:ln>
          <a:effectLst/>
        </p:spPr>
      </p:pic>
      <p:cxnSp>
        <p:nvCxnSpPr>
          <p:cNvPr id="19" name="Gerade Verbindung mit Pfeil 18"/>
          <p:cNvCxnSpPr>
            <a:stCxn id="15" idx="3"/>
            <a:endCxn id="11" idx="1"/>
          </p:cNvCxnSpPr>
          <p:nvPr/>
        </p:nvCxnSpPr>
        <p:spPr>
          <a:xfrm flipV="1">
            <a:off x="2531412" y="3092521"/>
            <a:ext cx="5728035" cy="145406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3" idx="3"/>
            <a:endCxn id="11" idx="1"/>
          </p:cNvCxnSpPr>
          <p:nvPr/>
        </p:nvCxnSpPr>
        <p:spPr>
          <a:xfrm>
            <a:off x="2541889" y="3092521"/>
            <a:ext cx="5717558" cy="0"/>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63"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pic>
        <p:nvPicPr>
          <p:cNvPr id="64" name="Picture 5"/>
          <p:cNvPicPr>
            <a:picLocks noChangeAspect="1" noChangeArrowheads="1"/>
          </p:cNvPicPr>
          <p:nvPr/>
        </p:nvPicPr>
        <p:blipFill>
          <a:blip r:embed="rId2" cstate="print"/>
          <a:srcRect/>
          <a:stretch>
            <a:fillRect/>
          </a:stretch>
        </p:blipFill>
        <p:spPr bwMode="auto">
          <a:xfrm>
            <a:off x="8273166" y="4183445"/>
            <a:ext cx="1178870" cy="848787"/>
          </a:xfrm>
          <a:prstGeom prst="rect">
            <a:avLst/>
          </a:prstGeom>
          <a:noFill/>
          <a:ln w="9525">
            <a:noFill/>
            <a:miter lim="800000"/>
            <a:headEnd/>
            <a:tailEnd/>
          </a:ln>
          <a:effectLst/>
        </p:spPr>
      </p:pic>
      <p:cxnSp>
        <p:nvCxnSpPr>
          <p:cNvPr id="65" name="Gerade Verbindung mit Pfeil 64"/>
          <p:cNvCxnSpPr>
            <a:stCxn id="13" idx="3"/>
            <a:endCxn id="64" idx="1"/>
          </p:cNvCxnSpPr>
          <p:nvPr/>
        </p:nvCxnSpPr>
        <p:spPr>
          <a:xfrm>
            <a:off x="2512932" y="3136390"/>
            <a:ext cx="5760234" cy="147144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15" idx="3"/>
            <a:endCxn id="64" idx="1"/>
          </p:cNvCxnSpPr>
          <p:nvPr/>
        </p:nvCxnSpPr>
        <p:spPr>
          <a:xfrm>
            <a:off x="2531412" y="4546585"/>
            <a:ext cx="5741754" cy="61254"/>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 Box 11"/>
              <p:cNvSpPr txBox="1">
                <a:spLocks noChangeArrowheads="1"/>
              </p:cNvSpPr>
              <p:nvPr/>
            </p:nvSpPr>
            <p:spPr bwMode="auto">
              <a:xfrm>
                <a:off x="4475793" y="3372428"/>
                <a:ext cx="984555" cy="3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smtClean="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b="0" i="1" dirty="0" smtClean="0">
                              <a:latin typeface="Cambria Math" panose="02040503050406030204" pitchFamily="18" charset="0"/>
                              <a:ea typeface="ＭＳ Ｐゴシック" pitchFamily="34" charset="-128"/>
                            </a:rPr>
                            <m:t>𝑖𝑗</m:t>
                          </m:r>
                        </m:sub>
                      </m:sSub>
                    </m:oMath>
                  </m:oMathPara>
                </a14:m>
                <a:endParaRPr lang="de-DE" sz="1600" dirty="0">
                  <a:ea typeface="ＭＳ Ｐゴシック" pitchFamily="34" charset="-128"/>
                </a:endParaRPr>
              </a:p>
            </p:txBody>
          </p:sp>
        </mc:Choice>
        <mc:Fallback xmlns="">
          <p:sp>
            <p:nvSpPr>
              <p:cNvPr id="74" name="Text Box 11"/>
              <p:cNvSpPr txBox="1">
                <a:spLocks noRot="1" noChangeAspect="1" noMove="1" noResize="1" noEditPoints="1" noAdjustHandles="1" noChangeArrowheads="1" noChangeShapeType="1" noTextEdit="1"/>
              </p:cNvSpPr>
              <p:nvPr/>
            </p:nvSpPr>
            <p:spPr bwMode="auto">
              <a:xfrm>
                <a:off x="4475793" y="3372428"/>
                <a:ext cx="984555" cy="358368"/>
              </a:xfrm>
              <a:prstGeom prst="rect">
                <a:avLst/>
              </a:prstGeom>
              <a:blipFill>
                <a:blip r:embed="rId4"/>
                <a:stretch>
                  <a:fillRect b="-67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Rechteck 77"/>
              <p:cNvSpPr/>
              <p:nvPr/>
            </p:nvSpPr>
            <p:spPr>
              <a:xfrm>
                <a:off x="754936" y="3328298"/>
                <a:ext cx="43883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𝑎</m:t>
                          </m:r>
                        </m:e>
                        <m:sub>
                          <m:r>
                            <a:rPr lang="de-DE" b="0" i="1" smtClean="0">
                              <a:latin typeface="Cambria Math" panose="02040503050406030204" pitchFamily="18" charset="0"/>
                              <a:ea typeface="ＭＳ Ｐゴシック" pitchFamily="34" charset="-128"/>
                            </a:rPr>
                            <m:t>𝑖</m:t>
                          </m:r>
                        </m:sub>
                      </m:sSub>
                    </m:oMath>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𝑓</m:t>
                          </m:r>
                        </m:e>
                        <m:sub>
                          <m:r>
                            <a:rPr lang="de-DE" b="0" i="1" smtClean="0">
                              <a:latin typeface="Cambria Math" panose="02040503050406030204" pitchFamily="18" charset="0"/>
                              <a:ea typeface="ＭＳ Ｐゴシック" pitchFamily="34" charset="-128"/>
                            </a:rPr>
                            <m:t>𝑖</m:t>
                          </m:r>
                        </m:sub>
                      </m:sSub>
                    </m:oMath>
                  </m:oMathPara>
                </a14:m>
                <a:endParaRPr lang="de-DE" dirty="0"/>
              </a:p>
            </p:txBody>
          </p:sp>
        </mc:Choice>
        <mc:Fallback xmlns="">
          <p:sp>
            <p:nvSpPr>
              <p:cNvPr id="78" name="Rechteck 77"/>
              <p:cNvSpPr>
                <a:spLocks noRot="1" noChangeAspect="1" noMove="1" noResize="1" noEditPoints="1" noAdjustHandles="1" noChangeArrowheads="1" noChangeShapeType="1" noTextEdit="1"/>
              </p:cNvSpPr>
              <p:nvPr/>
            </p:nvSpPr>
            <p:spPr>
              <a:xfrm>
                <a:off x="754936" y="3328298"/>
                <a:ext cx="438838" cy="646331"/>
              </a:xfrm>
              <a:prstGeom prst="rect">
                <a:avLst/>
              </a:prstGeom>
              <a:blipFill>
                <a:blip r:embed="rId5"/>
                <a:stretch>
                  <a:fillRect b="-754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Rechteck 80"/>
              <p:cNvSpPr/>
              <p:nvPr/>
            </p:nvSpPr>
            <p:spPr>
              <a:xfrm>
                <a:off x="9645476" y="3778806"/>
                <a:ext cx="43986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𝑏</m:t>
                          </m:r>
                        </m:e>
                        <m:sub>
                          <m:r>
                            <a:rPr lang="de-DE" b="0" i="1" smtClean="0">
                              <a:latin typeface="Cambria Math" panose="02040503050406030204" pitchFamily="18" charset="0"/>
                              <a:ea typeface="ＭＳ Ｐゴシック" pitchFamily="34" charset="-128"/>
                            </a:rPr>
                            <m:t>𝑗</m:t>
                          </m:r>
                        </m:sub>
                      </m:sSub>
                    </m:oMath>
                  </m:oMathPara>
                </a14:m>
                <a:endParaRPr lang="de-DE" dirty="0"/>
              </a:p>
            </p:txBody>
          </p:sp>
        </mc:Choice>
        <mc:Fallback xmlns="">
          <p:sp>
            <p:nvSpPr>
              <p:cNvPr id="81" name="Rechteck 80"/>
              <p:cNvSpPr>
                <a:spLocks noRot="1" noChangeAspect="1" noMove="1" noResize="1" noEditPoints="1" noAdjustHandles="1" noChangeArrowheads="1" noChangeShapeType="1" noTextEdit="1"/>
              </p:cNvSpPr>
              <p:nvPr/>
            </p:nvSpPr>
            <p:spPr>
              <a:xfrm>
                <a:off x="9645476" y="3778806"/>
                <a:ext cx="439864" cy="391646"/>
              </a:xfrm>
              <a:prstGeom prst="rect">
                <a:avLst/>
              </a:prstGeom>
              <a:blipFill>
                <a:blip r:embed="rId6"/>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Rechteck 46"/>
              <p:cNvSpPr/>
              <p:nvPr/>
            </p:nvSpPr>
            <p:spPr>
              <a:xfrm>
                <a:off x="281505" y="5134907"/>
                <a:ext cx="1824538" cy="646331"/>
              </a:xfrm>
              <a:prstGeom prst="rect">
                <a:avLst/>
              </a:prstGeom>
            </p:spPr>
            <p:txBody>
              <a:bodyPr wrap="none">
                <a:spAutoFit/>
              </a:bodyPr>
              <a:lstStyle/>
              <a:p>
                <a14:m>
                  <m:oMath xmlns:m="http://schemas.openxmlformats.org/officeDocument/2006/math">
                    <m:r>
                      <a:rPr lang="de-DE" b="1" i="1">
                        <a:solidFill>
                          <a:srgbClr val="00B050"/>
                        </a:solidFill>
                        <a:latin typeface="Cambria Math"/>
                        <a:ea typeface="ＭＳ Ｐゴシック" pitchFamily="34" charset="-128"/>
                      </a:rPr>
                      <m:t>𝑰𝒏𝒅𝒆𝒙𝒎𝒆𝒏𝒈𝒆𝒏</m:t>
                    </m:r>
                  </m:oMath>
                </a14:m>
                <a:r>
                  <a:rPr lang="de-DE" b="1" i="1" dirty="0">
                    <a:solidFill>
                      <a:srgbClr val="00B050"/>
                    </a:solidFill>
                    <a:latin typeface="Cambria Math"/>
                    <a:ea typeface="ＭＳ Ｐゴシック" pitchFamily="34" charset="-128"/>
                  </a:rPr>
                  <a:t>:</a:t>
                </a:r>
              </a:p>
              <a:p>
                <a:endParaRPr lang="de-DE" i="1" dirty="0">
                  <a:solidFill>
                    <a:srgbClr val="C00000"/>
                  </a:solidFill>
                  <a:latin typeface="Cambria Math"/>
                  <a:ea typeface="ＭＳ Ｐゴシック" pitchFamily="34" charset="-128"/>
                </a:endParaRPr>
              </a:p>
            </p:txBody>
          </p:sp>
        </mc:Choice>
        <mc:Fallback xmlns="">
          <p:sp>
            <p:nvSpPr>
              <p:cNvPr id="47" name="Rechteck 46"/>
              <p:cNvSpPr>
                <a:spLocks noRot="1" noChangeAspect="1" noMove="1" noResize="1" noEditPoints="1" noAdjustHandles="1" noChangeArrowheads="1" noChangeShapeType="1" noTextEdit="1"/>
              </p:cNvSpPr>
              <p:nvPr/>
            </p:nvSpPr>
            <p:spPr>
              <a:xfrm>
                <a:off x="281505" y="5134907"/>
                <a:ext cx="1824538" cy="646331"/>
              </a:xfrm>
              <a:prstGeom prst="rect">
                <a:avLst/>
              </a:prstGeom>
              <a:blipFill>
                <a:blip r:embed="rId7"/>
                <a:stretch>
                  <a:fillRect l="-1003" t="-5660" r="-26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9" name="Rechteck 48"/>
              <p:cNvSpPr/>
              <p:nvPr/>
            </p:nvSpPr>
            <p:spPr>
              <a:xfrm>
                <a:off x="311485" y="2072530"/>
                <a:ext cx="6941909" cy="646331"/>
              </a:xfrm>
              <a:prstGeom prst="rect">
                <a:avLst/>
              </a:prstGeom>
            </p:spPr>
            <p:txBody>
              <a:bodyPr wrap="square">
                <a:spAutoFit/>
              </a:bodyPr>
              <a:lstStyle/>
              <a:p>
                <a14:m>
                  <m:oMath xmlns:m="http://schemas.openxmlformats.org/officeDocument/2006/math">
                    <m:r>
                      <a:rPr lang="de-DE" b="1" i="0">
                        <a:solidFill>
                          <a:srgbClr val="C00000"/>
                        </a:solidFill>
                        <a:latin typeface="Cambria Math"/>
                        <a:ea typeface="ＭＳ Ｐゴシック" pitchFamily="34" charset="-128"/>
                      </a:rPr>
                      <m:t>𝐄𝐧𝐭𝐬𝐜𝐡𝐞𝐢𝐝𝐮𝐧𝐠𝐬𝐯𝐚𝐫𝐢𝐚𝐛𝐥𝐞𝐧</m:t>
                    </m:r>
                  </m:oMath>
                </a14:m>
                <a:r>
                  <a:rPr lang="de-DE" b="1" dirty="0">
                    <a:solidFill>
                      <a:srgbClr val="C00000"/>
                    </a:solidFill>
                    <a:latin typeface="Cambria Math"/>
                    <a:ea typeface="ＭＳ Ｐゴシック" pitchFamily="34" charset="-128"/>
                  </a:rPr>
                  <a:t>:</a:t>
                </a:r>
              </a:p>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𝑦</m:t>
                        </m:r>
                      </m:e>
                      <m:sub>
                        <m:r>
                          <a:rPr lang="de-DE" i="1">
                            <a:solidFill>
                              <a:srgbClr val="C00000"/>
                            </a:solidFill>
                            <a:latin typeface="Cambria Math"/>
                          </a:rPr>
                          <m:t>𝑖</m:t>
                        </m:r>
                      </m:sub>
                    </m:sSub>
                  </m:oMath>
                </a14:m>
                <a:r>
                  <a:rPr lang="de-DE" dirty="0">
                    <a:solidFill>
                      <a:srgbClr val="C00000"/>
                    </a:solidFill>
                  </a:rPr>
                  <a:t>  Eröffnung Lager </a:t>
                </a:r>
                <a14:m>
                  <m:oMath xmlns:m="http://schemas.openxmlformats.org/officeDocument/2006/math">
                    <m:r>
                      <a:rPr lang="de-DE" i="1" dirty="0">
                        <a:solidFill>
                          <a:srgbClr val="C00000"/>
                        </a:solidFill>
                        <a:latin typeface="Cambria Math"/>
                      </a:rPr>
                      <m:t>𝑖</m:t>
                    </m:r>
                  </m:oMath>
                </a14:m>
                <a:endParaRPr lang="de-DE" dirty="0">
                  <a:solidFill>
                    <a:srgbClr val="C00000"/>
                  </a:solidFill>
                </a:endParaRPr>
              </a:p>
            </p:txBody>
          </p:sp>
        </mc:Choice>
        <mc:Fallback xmlns="">
          <p:sp>
            <p:nvSpPr>
              <p:cNvPr id="49" name="Rechteck 48"/>
              <p:cNvSpPr>
                <a:spLocks noRot="1" noChangeAspect="1" noMove="1" noResize="1" noEditPoints="1" noAdjustHandles="1" noChangeArrowheads="1" noChangeShapeType="1" noTextEdit="1"/>
              </p:cNvSpPr>
              <p:nvPr/>
            </p:nvSpPr>
            <p:spPr>
              <a:xfrm>
                <a:off x="311485" y="2072530"/>
                <a:ext cx="6941909" cy="646331"/>
              </a:xfrm>
              <a:prstGeom prst="rect">
                <a:avLst/>
              </a:prstGeom>
              <a:blipFill>
                <a:blip r:embed="rId8"/>
                <a:stretch>
                  <a:fillRect l="-263" t="-660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0" name="Rechteck 49"/>
              <p:cNvSpPr/>
              <p:nvPr/>
            </p:nvSpPr>
            <p:spPr>
              <a:xfrm>
                <a:off x="3091701" y="5703900"/>
                <a:ext cx="7992275" cy="830997"/>
              </a:xfrm>
              <a:prstGeom prst="rect">
                <a:avLst/>
              </a:prstGeom>
            </p:spPr>
            <p:txBody>
              <a:bodyPr wrap="square">
                <a:spAutoFit/>
              </a:bodyPr>
              <a:lstStyle/>
              <a:p>
                <a:pPr>
                  <a:buNone/>
                </a:pPr>
                <a14:m>
                  <m:oMath xmlns:m="http://schemas.openxmlformats.org/officeDocument/2006/math">
                    <m:r>
                      <a:rPr lang="de-DE" sz="1600" b="1" i="0">
                        <a:latin typeface="Cambria Math"/>
                        <a:ea typeface="ＭＳ Ｐゴシック" pitchFamily="34" charset="-128"/>
                      </a:rPr>
                      <m:t>𝐏𝐚𝐫𝐚𝐦𝐞𝐭𝐞𝐫</m:t>
                    </m:r>
                  </m:oMath>
                </a14:m>
                <a:r>
                  <a:rPr lang="de-DE" sz="1600" b="1" dirty="0">
                    <a:latin typeface="Cambria Math"/>
                    <a:ea typeface="ＭＳ Ｐゴシック" pitchFamily="34" charset="-128"/>
                  </a:rPr>
                  <a:t>:</a:t>
                </a: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𝑎</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Kapazit</m:t>
                      </m:r>
                      <m:r>
                        <m:rPr>
                          <m:nor/>
                        </m:rPr>
                        <a:rPr lang="de-DE" sz="1600" dirty="0">
                          <a:ea typeface="ＭＳ Ｐゴシック" pitchFamily="34" charset="-128"/>
                        </a:rPr>
                        <m:t>ä</m:t>
                      </m:r>
                      <m:r>
                        <m:rPr>
                          <m:nor/>
                        </m:rPr>
                        <a:rPr lang="de-DE" sz="1600" dirty="0">
                          <a:ea typeface="ＭＳ Ｐゴシック" pitchFamily="34" charset="-128"/>
                        </a:rPr>
                        <m:t>t</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𝑓</m:t>
                          </m:r>
                        </m:e>
                        <m:sub>
                          <m:r>
                            <a:rPr lang="de-DE" sz="1600" i="1">
                              <a:latin typeface="Cambria Math"/>
                              <a:ea typeface="ＭＳ Ｐゴシック" pitchFamily="34" charset="-128"/>
                            </a:rPr>
                            <m:t>𝑖</m:t>
                          </m:r>
                        </m:sub>
                      </m:sSub>
                      <m:r>
                        <m:rPr>
                          <m:nor/>
                        </m:rPr>
                        <a:rPr lang="de-DE" sz="1600" dirty="0">
                          <a:ea typeface="ＭＳ Ｐゴシック" pitchFamily="34" charset="-128"/>
                        </a:rPr>
                        <m:t>  </m:t>
                      </m:r>
                      <m:r>
                        <m:rPr>
                          <m:nor/>
                        </m:rPr>
                        <a:rPr lang="de-DE" sz="1600" dirty="0">
                          <a:ea typeface="ＭＳ Ｐゴシック" pitchFamily="34" charset="-128"/>
                        </a:rPr>
                        <m:t>Fixkosten</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Standortes</m:t>
                      </m:r>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m:oMathPara>
                </a14:m>
                <a:endParaRPr lang="de-DE" sz="1600" i="1" dirty="0">
                  <a:latin typeface="Cambria Math"/>
                  <a:ea typeface="ＭＳ Ｐゴシック" pitchFamily="34" charset="-128"/>
                </a:endParaRPr>
              </a:p>
            </p:txBody>
          </p:sp>
        </mc:Choice>
        <mc:Fallback xmlns="">
          <p:sp>
            <p:nvSpPr>
              <p:cNvPr id="50" name="Rechteck 49"/>
              <p:cNvSpPr>
                <a:spLocks noRot="1" noChangeAspect="1" noMove="1" noResize="1" noEditPoints="1" noAdjustHandles="1" noChangeArrowheads="1" noChangeShapeType="1" noTextEdit="1"/>
              </p:cNvSpPr>
              <p:nvPr/>
            </p:nvSpPr>
            <p:spPr>
              <a:xfrm>
                <a:off x="3091701" y="5703900"/>
                <a:ext cx="7992275" cy="830997"/>
              </a:xfrm>
              <a:prstGeom prst="rect">
                <a:avLst/>
              </a:prstGeom>
              <a:blipFill>
                <a:blip r:embed="rId9"/>
                <a:stretch>
                  <a:fillRect t="-2941" b="-441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Rechteck 1"/>
              <p:cNvSpPr/>
              <p:nvPr/>
            </p:nvSpPr>
            <p:spPr>
              <a:xfrm>
                <a:off x="1015421" y="5445815"/>
                <a:ext cx="1687450"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Lager</m:t>
                      </m:r>
                      <m:r>
                        <m:rPr>
                          <m:nor/>
                        </m:rPr>
                        <a:rPr lang="de-DE" dirty="0">
                          <a:solidFill>
                            <a:srgbClr val="00B050"/>
                          </a:solidFill>
                          <a:latin typeface="Cambria Math"/>
                        </a:rPr>
                        <m:t> </m:t>
                      </m:r>
                      <m:r>
                        <m:rPr>
                          <m:nor/>
                        </m:rPr>
                        <a:rPr lang="de-DE" dirty="0">
                          <a:solidFill>
                            <a:srgbClr val="00B050"/>
                          </a:solidFill>
                          <a:latin typeface="Cambria Math"/>
                        </a:rPr>
                        <m:t>𝑖</m:t>
                      </m:r>
                      <m:r>
                        <m:rPr>
                          <m:nor/>
                        </m:rPr>
                        <a:rPr lang="de-DE" dirty="0">
                          <a:solidFill>
                            <a:srgbClr val="00B050"/>
                          </a:solidFill>
                          <a:latin typeface="Cambria Math"/>
                        </a:rPr>
                        <m:t>=1,…,</m:t>
                      </m:r>
                      <m:r>
                        <m:rPr>
                          <m:nor/>
                        </m:rPr>
                        <a:rPr lang="de-DE" dirty="0">
                          <a:solidFill>
                            <a:srgbClr val="00B050"/>
                          </a:solidFill>
                          <a:latin typeface="Cambria Math"/>
                        </a:rPr>
                        <m:t>𝑚</m:t>
                      </m:r>
                    </m:oMath>
                  </m:oMathPara>
                </a14:m>
                <a:endParaRPr lang="de-DE" i="1" dirty="0">
                  <a:solidFill>
                    <a:srgbClr val="00B050"/>
                  </a:solidFill>
                  <a:latin typeface="Cambria Math"/>
                </a:endParaRPr>
              </a:p>
            </p:txBody>
          </p:sp>
        </mc:Choice>
        <mc:Fallback xmlns="">
          <p:sp>
            <p:nvSpPr>
              <p:cNvPr id="2" name="Rechteck 1"/>
              <p:cNvSpPr>
                <a:spLocks noRot="1" noChangeAspect="1" noMove="1" noResize="1" noEditPoints="1" noAdjustHandles="1" noChangeArrowheads="1" noChangeShapeType="1" noTextEdit="1"/>
              </p:cNvSpPr>
              <p:nvPr/>
            </p:nvSpPr>
            <p:spPr>
              <a:xfrm>
                <a:off x="1015421" y="5445815"/>
                <a:ext cx="1687450" cy="369332"/>
              </a:xfrm>
              <a:prstGeom prst="rect">
                <a:avLst/>
              </a:prstGeom>
              <a:blipFill>
                <a:blip r:embed="rId10"/>
                <a:stretch>
                  <a:fillRect l="-1087" b="-1311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7716207" y="5516949"/>
                <a:ext cx="2096984"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sty m:val="p"/>
                        </m:rPr>
                        <a:rPr lang="de-DE" dirty="0">
                          <a:solidFill>
                            <a:srgbClr val="00B050"/>
                          </a:solidFill>
                          <a:latin typeface="Cambria Math"/>
                        </a:rPr>
                        <m:t>Kunden</m:t>
                      </m:r>
                      <m:r>
                        <a:rPr lang="de-DE" dirty="0">
                          <a:solidFill>
                            <a:srgbClr val="00B050"/>
                          </a:solidFill>
                          <a:latin typeface="Cambria Math"/>
                        </a:rPr>
                        <m:t> </m:t>
                      </m:r>
                      <m:r>
                        <a:rPr lang="de-DE" dirty="0">
                          <a:solidFill>
                            <a:srgbClr val="00B050"/>
                          </a:solidFill>
                          <a:latin typeface="Cambria Math"/>
                        </a:rPr>
                        <m:t>𝑗</m:t>
                      </m:r>
                      <m:r>
                        <a:rPr lang="de-DE" dirty="0">
                          <a:solidFill>
                            <a:srgbClr val="00B050"/>
                          </a:solidFill>
                          <a:latin typeface="Cambria Math"/>
                        </a:rPr>
                        <m:t>=1,…, </m:t>
                      </m:r>
                      <m:r>
                        <a:rPr lang="de-DE" dirty="0">
                          <a:solidFill>
                            <a:srgbClr val="00B050"/>
                          </a:solidFill>
                          <a:latin typeface="Cambria Math"/>
                        </a:rPr>
                        <m:t>𝑛</m:t>
                      </m:r>
                    </m:oMath>
                  </m:oMathPara>
                </a14:m>
                <a:endParaRPr lang="de-DE" i="1" dirty="0">
                  <a:solidFill>
                    <a:srgbClr val="00B050"/>
                  </a:solidFill>
                  <a:latin typeface="Cambria Math"/>
                  <a:ea typeface="ＭＳ Ｐゴシック" pitchFamily="34" charset="-128"/>
                </a:endParaRPr>
              </a:p>
            </p:txBody>
          </p:sp>
        </mc:Choice>
        <mc:Fallback xmlns="">
          <p:sp>
            <p:nvSpPr>
              <p:cNvPr id="6" name="Rechteck 5"/>
              <p:cNvSpPr>
                <a:spLocks noRot="1" noChangeAspect="1" noMove="1" noResize="1" noEditPoints="1" noAdjustHandles="1" noChangeArrowheads="1" noChangeShapeType="1" noTextEdit="1"/>
              </p:cNvSpPr>
              <p:nvPr/>
            </p:nvSpPr>
            <p:spPr>
              <a:xfrm>
                <a:off x="7716207" y="5516949"/>
                <a:ext cx="2096984" cy="369332"/>
              </a:xfrm>
              <a:prstGeom prst="rect">
                <a:avLst/>
              </a:prstGeom>
              <a:blipFill>
                <a:blip r:embed="rId11"/>
                <a:stretch>
                  <a:fillRect b="-1475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3409522" y="2320601"/>
                <a:ext cx="4617290" cy="391646"/>
              </a:xfrm>
              <a:prstGeom prst="rect">
                <a:avLst/>
              </a:prstGeom>
            </p:spPr>
            <p:txBody>
              <a:bodyPr wrap="none">
                <a:spAutoFit/>
              </a:bodyPr>
              <a:lstStyle/>
              <a:p>
                <a:pPr defTabSz="444500">
                  <a:tabLst>
                    <a:tab pos="539750" algn="l"/>
                  </a:tabLst>
                </a:pPr>
                <a14:m>
                  <m:oMath xmlns:m="http://schemas.openxmlformats.org/officeDocument/2006/math">
                    <m:sSub>
                      <m:sSubPr>
                        <m:ctrlPr>
                          <a:rPr lang="de-DE" i="1">
                            <a:solidFill>
                              <a:srgbClr val="C00000"/>
                            </a:solidFill>
                            <a:latin typeface="Cambria Math" panose="02040503050406030204" pitchFamily="18" charset="0"/>
                          </a:rPr>
                        </m:ctrlPr>
                      </m:sSubPr>
                      <m:e>
                        <m:r>
                          <a:rPr lang="de-DE" i="1">
                            <a:solidFill>
                              <a:srgbClr val="C00000"/>
                            </a:solidFill>
                            <a:latin typeface="Cambria Math"/>
                          </a:rPr>
                          <m:t>𝑥</m:t>
                        </m:r>
                      </m:e>
                      <m:sub>
                        <m:r>
                          <a:rPr lang="de-DE" i="1">
                            <a:solidFill>
                              <a:srgbClr val="C00000"/>
                            </a:solidFill>
                            <a:latin typeface="Cambria Math"/>
                          </a:rPr>
                          <m:t>𝑖𝑗</m:t>
                        </m:r>
                      </m:sub>
                    </m:sSub>
                  </m:oMath>
                </a14:m>
                <a:r>
                  <a:rPr lang="de-DE" dirty="0">
                    <a:solidFill>
                      <a:srgbClr val="C00000"/>
                    </a:solidFill>
                  </a:rPr>
                  <a:t> Transportmenge von Lager 𝑖 zu Kunde 𝑗</a:t>
                </a:r>
              </a:p>
            </p:txBody>
          </p:sp>
        </mc:Choice>
        <mc:Fallback xmlns="">
          <p:sp>
            <p:nvSpPr>
              <p:cNvPr id="7" name="Rechteck 6"/>
              <p:cNvSpPr>
                <a:spLocks noRot="1" noChangeAspect="1" noMove="1" noResize="1" noEditPoints="1" noAdjustHandles="1" noChangeArrowheads="1" noChangeShapeType="1" noTextEdit="1"/>
              </p:cNvSpPr>
              <p:nvPr/>
            </p:nvSpPr>
            <p:spPr>
              <a:xfrm>
                <a:off x="3409522" y="2320601"/>
                <a:ext cx="4617290" cy="391646"/>
              </a:xfrm>
              <a:prstGeom prst="rect">
                <a:avLst/>
              </a:prstGeom>
              <a:blipFill>
                <a:blip r:embed="rId12"/>
                <a:stretch>
                  <a:fillRect t="-10938" r="-264" b="-187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Rechteck 7"/>
              <p:cNvSpPr/>
              <p:nvPr/>
            </p:nvSpPr>
            <p:spPr>
              <a:xfrm>
                <a:off x="6152092" y="5957862"/>
                <a:ext cx="6096000" cy="624402"/>
              </a:xfrm>
              <a:prstGeom prst="rect">
                <a:avLst/>
              </a:prstGeom>
            </p:spPr>
            <p:txBody>
              <a:bodyPr>
                <a:spAutoFit/>
              </a:bodyPr>
              <a:lstStyle/>
              <a:p>
                <a:pPr>
                  <a:buNone/>
                </a:pPr>
                <a14:m>
                  <m:oMathPara xmlns:m="http://schemas.openxmlformats.org/officeDocument/2006/math">
                    <m:oMathParaPr>
                      <m:jc m:val="left"/>
                    </m:oMathParaPr>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𝑏</m:t>
                          </m:r>
                        </m:e>
                        <m:sub>
                          <m:r>
                            <a:rPr lang="de-DE" sz="1600" i="1">
                              <a:latin typeface="Cambria Math"/>
                              <a:ea typeface="ＭＳ Ｐゴシック" pitchFamily="34" charset="-128"/>
                            </a:rPr>
                            <m:t>𝑗</m:t>
                          </m:r>
                        </m:sub>
                      </m:sSub>
                      <m:r>
                        <m:rPr>
                          <m:nor/>
                        </m:rPr>
                        <a:rPr lang="de-DE" sz="1600" i="1" dirty="0">
                          <a:latin typeface="Cambria Math"/>
                          <a:ea typeface="ＭＳ Ｐゴシック" pitchFamily="34" charset="-128"/>
                        </a:rPr>
                        <m:t>  </m:t>
                      </m:r>
                      <m:r>
                        <m:rPr>
                          <m:nor/>
                        </m:rPr>
                        <a:rPr lang="de-DE" sz="1600" dirty="0">
                          <a:ea typeface="ＭＳ Ｐゴシック" pitchFamily="34" charset="-128"/>
                        </a:rPr>
                        <m:t>Nachfrage</m:t>
                      </m:r>
                      <m:r>
                        <m:rPr>
                          <m:nor/>
                        </m:rPr>
                        <a:rPr lang="de-DE" sz="1600" dirty="0">
                          <a:ea typeface="ＭＳ Ｐゴシック" pitchFamily="34" charset="-128"/>
                        </a:rPr>
                        <m:t> </m:t>
                      </m:r>
                      <m:r>
                        <m:rPr>
                          <m:nor/>
                        </m:rPr>
                        <a:rPr lang="de-DE" sz="1600" dirty="0">
                          <a:ea typeface="ＭＳ Ｐゴシック" pitchFamily="34" charset="-128"/>
                        </a:rPr>
                        <m:t>des</m:t>
                      </m:r>
                      <m:r>
                        <m:rPr>
                          <m:nor/>
                        </m:rPr>
                        <a:rPr lang="de-DE" sz="1600" dirty="0">
                          <a:ea typeface="ＭＳ Ｐゴシック" pitchFamily="34" charset="-128"/>
                        </a:rPr>
                        <m:t> </m:t>
                      </m:r>
                      <m:r>
                        <m:rPr>
                          <m:nor/>
                        </m:rPr>
                        <a:rPr lang="de-DE" sz="1600" dirty="0">
                          <a:ea typeface="ＭＳ Ｐゴシック" pitchFamily="34" charset="-128"/>
                        </a:rPr>
                        <m:t>Kunden</m:t>
                      </m:r>
                      <m:r>
                        <m:rPr>
                          <m:nor/>
                        </m:rPr>
                        <a:rPr lang="de-DE" sz="1600" dirty="0">
                          <a:ea typeface="ＭＳ Ｐゴシック" pitchFamily="34" charset="-128"/>
                        </a:rPr>
                        <m:t> </m:t>
                      </m:r>
                      <m:r>
                        <a:rPr lang="de-DE" sz="1600" i="1">
                          <a:latin typeface="Cambria Math"/>
                          <a:ea typeface="ＭＳ Ｐゴシック" pitchFamily="34" charset="-128"/>
                        </a:rPr>
                        <m:t>𝑗</m:t>
                      </m:r>
                    </m:oMath>
                  </m:oMathPara>
                </a14:m>
                <a:endParaRPr lang="de-DE" sz="1600" i="1" dirty="0">
                  <a:latin typeface="Cambria Math"/>
                  <a:ea typeface="ＭＳ Ｐゴシック" pitchFamily="34" charset="-128"/>
                </a:endParaRPr>
              </a:p>
              <a:p>
                <a:pPr>
                  <a:buNone/>
                </a:pPr>
                <a14:m>
                  <m:oMathPara xmlns:m="http://schemas.openxmlformats.org/officeDocument/2006/math">
                    <m:oMathParaPr>
                      <m:jc m:val="left"/>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𝑖𝑗</m:t>
                          </m:r>
                        </m:sub>
                      </m:sSub>
                      <m:r>
                        <m:rPr>
                          <m:nor/>
                        </m:rPr>
                        <a:rPr lang="de-DE" sz="1600" dirty="0"/>
                        <m:t> </m:t>
                      </m:r>
                      <m:r>
                        <m:rPr>
                          <m:nor/>
                        </m:rPr>
                        <a:rPr lang="de-DE" sz="1600" dirty="0"/>
                        <m:t>Kosten</m:t>
                      </m:r>
                      <m:r>
                        <m:rPr>
                          <m:nor/>
                        </m:rPr>
                        <a:rPr lang="de-DE" sz="1600" dirty="0"/>
                        <m:t> </m:t>
                      </m:r>
                      <m:r>
                        <m:rPr>
                          <m:nor/>
                        </m:rPr>
                        <a:rPr lang="de-DE" sz="1600" dirty="0"/>
                        <m:t>Lieferung</m:t>
                      </m:r>
                      <m:r>
                        <m:rPr>
                          <m:nor/>
                        </m:rPr>
                        <a:rPr lang="de-DE" sz="1600" dirty="0"/>
                        <m:t> </m:t>
                      </m:r>
                      <m:r>
                        <m:rPr>
                          <m:nor/>
                        </m:rPr>
                        <a:rPr lang="de-DE" sz="1600" dirty="0"/>
                        <m:t>von</m:t>
                      </m:r>
                      <m:r>
                        <m:rPr>
                          <m:nor/>
                        </m:rPr>
                        <a:rPr lang="de-DE" sz="1600" dirty="0"/>
                        <m:t> </m:t>
                      </m:r>
                      <m:r>
                        <m:rPr>
                          <m:nor/>
                        </m:rPr>
                        <a:rPr lang="de-DE" sz="1600" dirty="0"/>
                        <m:t>Lager</m:t>
                      </m:r>
                      <m:r>
                        <m:rPr>
                          <m:nor/>
                        </m:rPr>
                        <a:rPr lang="de-DE" sz="1600" dirty="0"/>
                        <m:t> </m:t>
                      </m:r>
                      <m:r>
                        <a:rPr lang="de-DE" sz="1600" i="1" dirty="0">
                          <a:latin typeface="Cambria Math"/>
                        </a:rPr>
                        <m:t>𝑖</m:t>
                      </m:r>
                      <m:r>
                        <m:rPr>
                          <m:nor/>
                        </m:rPr>
                        <a:rPr lang="de-DE" sz="1600" dirty="0"/>
                        <m:t> </m:t>
                      </m:r>
                      <m:r>
                        <m:rPr>
                          <m:nor/>
                        </m:rPr>
                        <a:rPr lang="de-DE" sz="1600" dirty="0"/>
                        <m:t>zu</m:t>
                      </m:r>
                      <m:r>
                        <m:rPr>
                          <m:nor/>
                        </m:rPr>
                        <a:rPr lang="de-DE" sz="1600" dirty="0"/>
                        <m:t> </m:t>
                      </m:r>
                      <m:r>
                        <m:rPr>
                          <m:nor/>
                        </m:rPr>
                        <a:rPr lang="de-DE" sz="1600" dirty="0"/>
                        <m:t>Kunde</m:t>
                      </m:r>
                      <m:r>
                        <m:rPr>
                          <m:nor/>
                        </m:rPr>
                        <a:rPr lang="de-DE" sz="1600" dirty="0"/>
                        <m:t> </m:t>
                      </m:r>
                      <m:r>
                        <a:rPr lang="de-DE" sz="1600" i="1" dirty="0">
                          <a:latin typeface="Cambria Math"/>
                        </a:rPr>
                        <m:t>𝑗</m:t>
                      </m:r>
                    </m:oMath>
                  </m:oMathPara>
                </a14:m>
                <a:endParaRPr lang="de-DE" sz="1600" dirty="0"/>
              </a:p>
            </p:txBody>
          </p:sp>
        </mc:Choice>
        <mc:Fallback xmlns="">
          <p:sp>
            <p:nvSpPr>
              <p:cNvPr id="8" name="Rechteck 7"/>
              <p:cNvSpPr>
                <a:spLocks noRot="1" noChangeAspect="1" noMove="1" noResize="1" noEditPoints="1" noAdjustHandles="1" noChangeArrowheads="1" noChangeShapeType="1" noTextEdit="1"/>
              </p:cNvSpPr>
              <p:nvPr/>
            </p:nvSpPr>
            <p:spPr>
              <a:xfrm>
                <a:off x="6152092" y="5957862"/>
                <a:ext cx="6096000" cy="624402"/>
              </a:xfrm>
              <a:prstGeom prst="rect">
                <a:avLst/>
              </a:prstGeom>
              <a:blipFill>
                <a:blip r:embed="rId13"/>
                <a:stretch>
                  <a:fillRect b="-2913"/>
                </a:stretch>
              </a:blipFill>
            </p:spPr>
            <p:txBody>
              <a:bodyPr/>
              <a:lstStyle/>
              <a:p>
                <a:r>
                  <a:rPr lang="de-DE">
                    <a:noFill/>
                  </a:rPr>
                  <a:t> </a:t>
                </a:r>
              </a:p>
            </p:txBody>
          </p:sp>
        </mc:Fallback>
      </mc:AlternateContent>
      <p:sp>
        <p:nvSpPr>
          <p:cNvPr id="16" name="Textfeld 15"/>
          <p:cNvSpPr txBox="1"/>
          <p:nvPr/>
        </p:nvSpPr>
        <p:spPr>
          <a:xfrm rot="5400000">
            <a:off x="1721962" y="3588800"/>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59" name="Rechteck 58"/>
              <p:cNvSpPr/>
              <p:nvPr/>
            </p:nvSpPr>
            <p:spPr>
              <a:xfrm>
                <a:off x="2142590" y="339064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59" name="Rechteck 58"/>
              <p:cNvSpPr>
                <a:spLocks noRot="1" noChangeAspect="1" noMove="1" noResize="1" noEditPoints="1" noAdjustHandles="1" noChangeArrowheads="1" noChangeShapeType="1" noTextEdit="1"/>
              </p:cNvSpPr>
              <p:nvPr/>
            </p:nvSpPr>
            <p:spPr>
              <a:xfrm>
                <a:off x="2142590" y="3390645"/>
                <a:ext cx="611065" cy="369332"/>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0" name="Rechteck 59"/>
              <p:cNvSpPr/>
              <p:nvPr/>
            </p:nvSpPr>
            <p:spPr>
              <a:xfrm>
                <a:off x="2182028" y="4800395"/>
                <a:ext cx="67518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dirty="0">
                          <a:solidFill>
                            <a:srgbClr val="00B050"/>
                          </a:solidFill>
                          <a:latin typeface="Cambria Math"/>
                        </a:rPr>
                        <m:t>𝑖</m:t>
                      </m:r>
                      <m:r>
                        <m:rPr>
                          <m:nor/>
                        </m:rPr>
                        <a:rPr lang="de-DE" dirty="0">
                          <a:solidFill>
                            <a:srgbClr val="00B050"/>
                          </a:solidFill>
                          <a:latin typeface="Cambria Math"/>
                        </a:rPr>
                        <m:t>=</m:t>
                      </m:r>
                      <m:r>
                        <m:rPr>
                          <m:nor/>
                        </m:rPr>
                        <a:rPr lang="de-DE" b="0" i="0" dirty="0" smtClean="0">
                          <a:solidFill>
                            <a:srgbClr val="00B050"/>
                          </a:solidFill>
                          <a:latin typeface="Cambria Math"/>
                        </a:rPr>
                        <m:t>m</m:t>
                      </m:r>
                    </m:oMath>
                  </m:oMathPara>
                </a14:m>
                <a:endParaRPr lang="de-DE" i="1" dirty="0">
                  <a:solidFill>
                    <a:srgbClr val="00B050"/>
                  </a:solidFill>
                  <a:latin typeface="Cambria Math"/>
                </a:endParaRPr>
              </a:p>
            </p:txBody>
          </p:sp>
        </mc:Choice>
        <mc:Fallback xmlns="">
          <p:sp>
            <p:nvSpPr>
              <p:cNvPr id="60" name="Rechteck 59"/>
              <p:cNvSpPr>
                <a:spLocks noRot="1" noChangeAspect="1" noMove="1" noResize="1" noEditPoints="1" noAdjustHandles="1" noChangeArrowheads="1" noChangeShapeType="1" noTextEdit="1"/>
              </p:cNvSpPr>
              <p:nvPr/>
            </p:nvSpPr>
            <p:spPr>
              <a:xfrm>
                <a:off x="2182028" y="4800395"/>
                <a:ext cx="675185" cy="369332"/>
              </a:xfrm>
              <a:prstGeom prst="rect">
                <a:avLst/>
              </a:prstGeom>
              <a:blipFill>
                <a:blip r:embed="rId15"/>
                <a:stretch>
                  <a:fillRect/>
                </a:stretch>
              </a:blipFill>
            </p:spPr>
            <p:txBody>
              <a:bodyPr/>
              <a:lstStyle/>
              <a:p>
                <a:r>
                  <a:rPr lang="de-DE">
                    <a:noFill/>
                  </a:rPr>
                  <a:t> </a:t>
                </a:r>
              </a:p>
            </p:txBody>
          </p:sp>
        </mc:Fallback>
      </mc:AlternateContent>
      <p:sp>
        <p:nvSpPr>
          <p:cNvPr id="61" name="Textfeld 60"/>
          <p:cNvSpPr txBox="1"/>
          <p:nvPr/>
        </p:nvSpPr>
        <p:spPr>
          <a:xfrm rot="5400000">
            <a:off x="8781498" y="3713665"/>
            <a:ext cx="441146" cy="400110"/>
          </a:xfrm>
          <a:prstGeom prst="rect">
            <a:avLst/>
          </a:prstGeom>
          <a:noFill/>
        </p:spPr>
        <p:txBody>
          <a:bodyPr wrap="none" rtlCol="0">
            <a:spAutoFit/>
          </a:bodyPr>
          <a:lstStyle/>
          <a:p>
            <a:r>
              <a:rPr lang="de-DE" sz="2000" b="1" dirty="0"/>
              <a:t>…</a:t>
            </a:r>
          </a:p>
        </p:txBody>
      </p:sp>
      <mc:AlternateContent xmlns:mc="http://schemas.openxmlformats.org/markup-compatibility/2006" xmlns:a14="http://schemas.microsoft.com/office/drawing/2010/main">
        <mc:Choice Requires="a14">
          <p:sp>
            <p:nvSpPr>
              <p:cNvPr id="62" name="Rechteck 61"/>
              <p:cNvSpPr/>
              <p:nvPr/>
            </p:nvSpPr>
            <p:spPr>
              <a:xfrm>
                <a:off x="9034411" y="3483905"/>
                <a:ext cx="611065"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=1</m:t>
                      </m:r>
                    </m:oMath>
                  </m:oMathPara>
                </a14:m>
                <a:endParaRPr lang="de-DE" i="1" dirty="0">
                  <a:solidFill>
                    <a:srgbClr val="00B050"/>
                  </a:solidFill>
                  <a:latin typeface="Cambria Math"/>
                </a:endParaRPr>
              </a:p>
            </p:txBody>
          </p:sp>
        </mc:Choice>
        <mc:Fallback xmlns="">
          <p:sp>
            <p:nvSpPr>
              <p:cNvPr id="62" name="Rechteck 61"/>
              <p:cNvSpPr>
                <a:spLocks noRot="1" noChangeAspect="1" noMove="1" noResize="1" noEditPoints="1" noAdjustHandles="1" noChangeArrowheads="1" noChangeShapeType="1" noTextEdit="1"/>
              </p:cNvSpPr>
              <p:nvPr/>
            </p:nvSpPr>
            <p:spPr>
              <a:xfrm>
                <a:off x="9034411" y="3483905"/>
                <a:ext cx="611065" cy="369332"/>
              </a:xfrm>
              <a:prstGeom prst="rect">
                <a:avLst/>
              </a:prstGeom>
              <a:blipFill>
                <a:blip r:embed="rId16"/>
                <a:stretch>
                  <a:fillRect l="-2000"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7" name="Rechteck 76"/>
              <p:cNvSpPr/>
              <p:nvPr/>
            </p:nvSpPr>
            <p:spPr>
              <a:xfrm>
                <a:off x="9152915" y="5007504"/>
                <a:ext cx="598241" cy="3693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m:rPr>
                          <m:nor/>
                        </m:rPr>
                        <a:rPr lang="de-DE" b="0" i="0" dirty="0" smtClean="0">
                          <a:solidFill>
                            <a:srgbClr val="00B050"/>
                          </a:solidFill>
                          <a:latin typeface="Cambria Math"/>
                        </a:rPr>
                        <m:t>j</m:t>
                      </m:r>
                      <m:r>
                        <m:rPr>
                          <m:nor/>
                        </m:rPr>
                        <a:rPr lang="de-DE" dirty="0">
                          <a:solidFill>
                            <a:srgbClr val="00B050"/>
                          </a:solidFill>
                          <a:latin typeface="Cambria Math"/>
                        </a:rPr>
                        <m:t>=</m:t>
                      </m:r>
                      <m:r>
                        <m:rPr>
                          <m:nor/>
                        </m:rPr>
                        <a:rPr lang="de-DE" b="0" i="0" dirty="0" smtClean="0">
                          <a:solidFill>
                            <a:srgbClr val="00B050"/>
                          </a:solidFill>
                          <a:latin typeface="Cambria Math"/>
                        </a:rPr>
                        <m:t>n</m:t>
                      </m:r>
                    </m:oMath>
                  </m:oMathPara>
                </a14:m>
                <a:endParaRPr lang="de-DE" i="1" dirty="0">
                  <a:solidFill>
                    <a:srgbClr val="00B050"/>
                  </a:solidFill>
                  <a:latin typeface="Cambria Math"/>
                </a:endParaRPr>
              </a:p>
            </p:txBody>
          </p:sp>
        </mc:Choice>
        <mc:Fallback xmlns="">
          <p:sp>
            <p:nvSpPr>
              <p:cNvPr id="77" name="Rechteck 76"/>
              <p:cNvSpPr>
                <a:spLocks noRot="1" noChangeAspect="1" noMove="1" noResize="1" noEditPoints="1" noAdjustHandles="1" noChangeArrowheads="1" noChangeShapeType="1" noTextEdit="1"/>
              </p:cNvSpPr>
              <p:nvPr/>
            </p:nvSpPr>
            <p:spPr>
              <a:xfrm>
                <a:off x="9152915" y="5007504"/>
                <a:ext cx="598241" cy="369332"/>
              </a:xfrm>
              <a:prstGeom prst="rect">
                <a:avLst/>
              </a:prstGeom>
              <a:blipFill>
                <a:blip r:embed="rId17"/>
                <a:stretch>
                  <a:fillRect l="-2020" b="-13115"/>
                </a:stretch>
              </a:blipFill>
            </p:spPr>
            <p:txBody>
              <a:bodyPr/>
              <a:lstStyle/>
              <a:p>
                <a:r>
                  <a:rPr lang="de-DE">
                    <a:noFill/>
                  </a:rPr>
                  <a:t> </a:t>
                </a:r>
              </a:p>
            </p:txBody>
          </p:sp>
        </mc:Fallback>
      </mc:AlternateContent>
      <p:sp>
        <p:nvSpPr>
          <p:cNvPr id="3" name="Rechteck 2"/>
          <p:cNvSpPr/>
          <p:nvPr/>
        </p:nvSpPr>
        <p:spPr>
          <a:xfrm>
            <a:off x="1015421" y="860159"/>
            <a:ext cx="6712158" cy="369332"/>
          </a:xfrm>
          <a:prstGeom prst="rect">
            <a:avLst/>
          </a:prstGeom>
        </p:spPr>
        <p:txBody>
          <a:bodyPr wrap="none">
            <a:spAutoFit/>
          </a:bodyPr>
          <a:lstStyle/>
          <a:p>
            <a:r>
              <a:rPr lang="de-DE" b="1" dirty="0">
                <a:solidFill>
                  <a:srgbClr val="00549F"/>
                </a:solidFill>
              </a:rPr>
              <a:t>Minimiere Gesamtkosten =  Transportkosten  +     Fixkosten</a:t>
            </a:r>
            <a:endParaRPr lang="de-DE" b="1" dirty="0"/>
          </a:p>
        </p:txBody>
      </p:sp>
      <mc:AlternateContent xmlns:mc="http://schemas.openxmlformats.org/markup-compatibility/2006" xmlns:a14="http://schemas.microsoft.com/office/drawing/2010/main">
        <mc:Choice Requires="a14">
          <p:sp>
            <p:nvSpPr>
              <p:cNvPr id="42" name="Textfeld 41"/>
              <p:cNvSpPr txBox="1"/>
              <p:nvPr/>
            </p:nvSpPr>
            <p:spPr>
              <a:xfrm>
                <a:off x="2875830" y="1228557"/>
                <a:ext cx="5483296" cy="9706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000" b="1" i="1" smtClean="0">
                          <a:solidFill>
                            <a:srgbClr val="00549F"/>
                          </a:solidFill>
                          <a:latin typeface="Cambria Math"/>
                        </a:rPr>
                        <m:t>𝑭</m:t>
                      </m:r>
                      <m:d>
                        <m:dPr>
                          <m:ctrlPr>
                            <a:rPr lang="de-DE" sz="2000" b="1" i="1">
                              <a:solidFill>
                                <a:srgbClr val="00549F"/>
                              </a:solidFill>
                              <a:latin typeface="Cambria Math" panose="02040503050406030204" pitchFamily="18" charset="0"/>
                            </a:rPr>
                          </m:ctrlPr>
                        </m:dPr>
                        <m:e>
                          <m:r>
                            <a:rPr lang="de-DE" sz="2000" b="1" i="1">
                              <a:solidFill>
                                <a:srgbClr val="00549F"/>
                              </a:solidFill>
                              <a:latin typeface="Cambria Math"/>
                            </a:rPr>
                            <m:t>𝒙</m:t>
                          </m:r>
                          <m:r>
                            <a:rPr lang="de-DE" sz="2000" b="1" i="1">
                              <a:solidFill>
                                <a:srgbClr val="00549F"/>
                              </a:solidFill>
                              <a:latin typeface="Cambria Math"/>
                            </a:rPr>
                            <m:t>,</m:t>
                          </m:r>
                          <m:r>
                            <a:rPr lang="de-DE" sz="2000" b="1" i="1">
                              <a:solidFill>
                                <a:srgbClr val="00549F"/>
                              </a:solidFill>
                              <a:latin typeface="Cambria Math"/>
                            </a:rPr>
                            <m:t>𝒚</m:t>
                          </m:r>
                        </m:e>
                      </m:d>
                      <m:r>
                        <a:rPr lang="de-DE" sz="2000" b="1" i="1">
                          <a:solidFill>
                            <a:srgbClr val="00549F"/>
                          </a:solidFill>
                          <a:latin typeface="Cambria Math"/>
                        </a:rPr>
                        <m:t>=</m:t>
                      </m:r>
                      <m:nary>
                        <m:naryPr>
                          <m:chr m:val="∑"/>
                          <m:ctrlPr>
                            <a:rPr lang="de-DE" sz="2000" b="1" i="1">
                              <a:solidFill>
                                <a:srgbClr val="00549F"/>
                              </a:solidFill>
                              <a:latin typeface="Cambria Math" panose="02040503050406030204" pitchFamily="18" charset="0"/>
                            </a:rPr>
                          </m:ctrlPr>
                        </m:naryPr>
                        <m:sub>
                          <m:r>
                            <m:rPr>
                              <m:brk m:alnAt="23"/>
                            </m:rPr>
                            <a:rPr lang="de-DE" sz="2000" b="1" i="1">
                              <a:solidFill>
                                <a:srgbClr val="00549F"/>
                              </a:solidFill>
                              <a:latin typeface="Cambria Math"/>
                            </a:rPr>
                            <m:t>𝒊</m:t>
                          </m:r>
                          <m:r>
                            <a:rPr lang="de-DE" sz="2000" b="1" i="1">
                              <a:solidFill>
                                <a:srgbClr val="00549F"/>
                              </a:solidFill>
                              <a:latin typeface="Cambria Math"/>
                            </a:rPr>
                            <m:t>=</m:t>
                          </m:r>
                          <m:r>
                            <a:rPr lang="de-DE" sz="2000" b="1" i="1">
                              <a:solidFill>
                                <a:srgbClr val="00549F"/>
                              </a:solidFill>
                              <a:latin typeface="Cambria Math"/>
                            </a:rPr>
                            <m:t>𝟏</m:t>
                          </m:r>
                        </m:sub>
                        <m:sup>
                          <m:r>
                            <a:rPr lang="de-DE" sz="2000" b="1" i="1">
                              <a:solidFill>
                                <a:srgbClr val="00549F"/>
                              </a:solidFill>
                              <a:latin typeface="Cambria Math"/>
                            </a:rPr>
                            <m:t>𝒎</m:t>
                          </m:r>
                        </m:sup>
                        <m:e>
                          <m:nary>
                            <m:naryPr>
                              <m:chr m:val="∑"/>
                              <m:ctrlPr>
                                <a:rPr lang="de-DE" sz="2000" b="1" i="1">
                                  <a:solidFill>
                                    <a:srgbClr val="00549F"/>
                                  </a:solidFill>
                                  <a:latin typeface="Cambria Math" panose="02040503050406030204" pitchFamily="18" charset="0"/>
                                </a:rPr>
                              </m:ctrlPr>
                            </m:naryPr>
                            <m:sub>
                              <m:r>
                                <m:rPr>
                                  <m:brk m:alnAt="23"/>
                                </m:rPr>
                                <a:rPr lang="de-DE" sz="2000" b="1" i="1">
                                  <a:solidFill>
                                    <a:srgbClr val="00549F"/>
                                  </a:solidFill>
                                  <a:latin typeface="Cambria Math"/>
                                </a:rPr>
                                <m:t>𝒋</m:t>
                              </m:r>
                              <m:r>
                                <a:rPr lang="de-DE" sz="2000" b="1" i="1">
                                  <a:solidFill>
                                    <a:srgbClr val="00549F"/>
                                  </a:solidFill>
                                  <a:latin typeface="Cambria Math"/>
                                </a:rPr>
                                <m:t>=</m:t>
                              </m:r>
                              <m:r>
                                <a:rPr lang="de-DE" sz="2000" b="1" i="1">
                                  <a:solidFill>
                                    <a:srgbClr val="00549F"/>
                                  </a:solidFill>
                                  <a:latin typeface="Cambria Math"/>
                                </a:rPr>
                                <m:t>𝟏</m:t>
                              </m:r>
                            </m:sub>
                            <m:sup>
                              <m:r>
                                <a:rPr lang="de-DE" sz="2000" b="1" i="1">
                                  <a:solidFill>
                                    <a:srgbClr val="00549F"/>
                                  </a:solidFill>
                                  <a:latin typeface="Cambria Math"/>
                                </a:rPr>
                                <m:t>𝒏</m:t>
                              </m:r>
                            </m:sup>
                            <m:e>
                              <m:sSub>
                                <m:sSubPr>
                                  <m:ctrlPr>
                                    <a:rPr lang="de-DE" sz="2000" b="1" i="1">
                                      <a:solidFill>
                                        <a:srgbClr val="00549F"/>
                                      </a:solidFill>
                                      <a:latin typeface="Cambria Math" panose="02040503050406030204" pitchFamily="18" charset="0"/>
                                    </a:rPr>
                                  </m:ctrlPr>
                                </m:sSubPr>
                                <m:e>
                                  <m:r>
                                    <a:rPr lang="de-DE" sz="2000" b="1" i="1">
                                      <a:solidFill>
                                        <a:srgbClr val="00549F"/>
                                      </a:solidFill>
                                      <a:latin typeface="Cambria Math"/>
                                    </a:rPr>
                                    <m:t>𝒄</m:t>
                                  </m:r>
                                </m:e>
                                <m:sub>
                                  <m:r>
                                    <a:rPr lang="de-DE" sz="2000" b="1" i="1">
                                      <a:solidFill>
                                        <a:srgbClr val="00549F"/>
                                      </a:solidFill>
                                      <a:latin typeface="Cambria Math"/>
                                    </a:rPr>
                                    <m:t>𝒊𝒋</m:t>
                                  </m:r>
                                </m:sub>
                              </m:sSub>
                              <m:sSub>
                                <m:sSubPr>
                                  <m:ctrlPr>
                                    <a:rPr lang="de-DE" sz="2000" b="1" i="1">
                                      <a:solidFill>
                                        <a:srgbClr val="00549F"/>
                                      </a:solidFill>
                                      <a:latin typeface="Cambria Math" panose="02040503050406030204" pitchFamily="18" charset="0"/>
                                    </a:rPr>
                                  </m:ctrlPr>
                                </m:sSubPr>
                                <m:e>
                                  <m:r>
                                    <a:rPr lang="de-DE" sz="2000" b="1" i="1">
                                      <a:solidFill>
                                        <a:srgbClr val="00549F"/>
                                      </a:solidFill>
                                      <a:latin typeface="Cambria Math"/>
                                    </a:rPr>
                                    <m:t>𝒙</m:t>
                                  </m:r>
                                </m:e>
                                <m:sub>
                                  <m:r>
                                    <a:rPr lang="de-DE" sz="2000" b="1" i="1">
                                      <a:solidFill>
                                        <a:srgbClr val="00549F"/>
                                      </a:solidFill>
                                      <a:latin typeface="Cambria Math"/>
                                    </a:rPr>
                                    <m:t>𝒊𝒋</m:t>
                                  </m:r>
                                </m:sub>
                              </m:sSub>
                              <m:r>
                                <a:rPr lang="de-DE" sz="2000" b="1" i="1" smtClean="0">
                                  <a:solidFill>
                                    <a:srgbClr val="00549F"/>
                                  </a:solidFill>
                                  <a:latin typeface="Cambria Math" panose="02040503050406030204" pitchFamily="18" charset="0"/>
                                </a:rPr>
                                <m:t>         </m:t>
                              </m:r>
                              <m:r>
                                <a:rPr lang="de-DE" sz="2000" b="1" i="1">
                                  <a:solidFill>
                                    <a:srgbClr val="00549F"/>
                                  </a:solidFill>
                                  <a:latin typeface="Cambria Math"/>
                                </a:rPr>
                                <m:t>+</m:t>
                              </m:r>
                            </m:e>
                          </m:nary>
                        </m:e>
                      </m:nary>
                      <m:r>
                        <a:rPr lang="de-DE" sz="2000" b="1" i="1" smtClean="0">
                          <a:solidFill>
                            <a:srgbClr val="00549F"/>
                          </a:solidFill>
                          <a:latin typeface="Cambria Math" panose="02040503050406030204" pitchFamily="18" charset="0"/>
                        </a:rPr>
                        <m:t>     </m:t>
                      </m:r>
                      <m:nary>
                        <m:naryPr>
                          <m:chr m:val="∑"/>
                          <m:ctrlPr>
                            <a:rPr lang="de-DE" sz="2000" b="1" i="1">
                              <a:solidFill>
                                <a:srgbClr val="00549F"/>
                              </a:solidFill>
                              <a:latin typeface="Cambria Math" panose="02040503050406030204" pitchFamily="18" charset="0"/>
                            </a:rPr>
                          </m:ctrlPr>
                        </m:naryPr>
                        <m:sub>
                          <m:r>
                            <m:rPr>
                              <m:brk m:alnAt="23"/>
                            </m:rPr>
                            <a:rPr lang="de-DE" sz="2000" b="1" i="1">
                              <a:solidFill>
                                <a:srgbClr val="00549F"/>
                              </a:solidFill>
                              <a:latin typeface="Cambria Math"/>
                            </a:rPr>
                            <m:t>𝒊</m:t>
                          </m:r>
                          <m:r>
                            <a:rPr lang="de-DE" sz="2000" b="1" i="1">
                              <a:solidFill>
                                <a:srgbClr val="00549F"/>
                              </a:solidFill>
                              <a:latin typeface="Cambria Math"/>
                            </a:rPr>
                            <m:t>=</m:t>
                          </m:r>
                          <m:r>
                            <a:rPr lang="de-DE" sz="2000" b="1" i="1">
                              <a:solidFill>
                                <a:srgbClr val="00549F"/>
                              </a:solidFill>
                              <a:latin typeface="Cambria Math"/>
                            </a:rPr>
                            <m:t>𝟏</m:t>
                          </m:r>
                        </m:sub>
                        <m:sup>
                          <m:r>
                            <a:rPr lang="de-DE" sz="2000" b="1" i="1">
                              <a:solidFill>
                                <a:srgbClr val="00549F"/>
                              </a:solidFill>
                              <a:latin typeface="Cambria Math"/>
                            </a:rPr>
                            <m:t>𝒎</m:t>
                          </m:r>
                        </m:sup>
                        <m:e>
                          <m:sSub>
                            <m:sSubPr>
                              <m:ctrlPr>
                                <a:rPr lang="de-DE" sz="2000" b="1" i="1">
                                  <a:solidFill>
                                    <a:srgbClr val="00549F"/>
                                  </a:solidFill>
                                  <a:latin typeface="Cambria Math" panose="02040503050406030204" pitchFamily="18" charset="0"/>
                                </a:rPr>
                              </m:ctrlPr>
                            </m:sSubPr>
                            <m:e>
                              <m:r>
                                <a:rPr lang="de-DE" sz="2000" b="1" i="1">
                                  <a:solidFill>
                                    <a:srgbClr val="00549F"/>
                                  </a:solidFill>
                                  <a:latin typeface="Cambria Math"/>
                                </a:rPr>
                                <m:t>𝒇</m:t>
                              </m:r>
                            </m:e>
                            <m:sub>
                              <m:r>
                                <a:rPr lang="de-DE" sz="2000" b="1" i="1">
                                  <a:solidFill>
                                    <a:srgbClr val="00549F"/>
                                  </a:solidFill>
                                  <a:latin typeface="Cambria Math"/>
                                </a:rPr>
                                <m:t>𝒊</m:t>
                              </m:r>
                            </m:sub>
                          </m:sSub>
                          <m:sSub>
                            <m:sSubPr>
                              <m:ctrlPr>
                                <a:rPr lang="de-DE" sz="2000" b="1" i="1">
                                  <a:solidFill>
                                    <a:srgbClr val="00549F"/>
                                  </a:solidFill>
                                  <a:latin typeface="Cambria Math" panose="02040503050406030204" pitchFamily="18" charset="0"/>
                                </a:rPr>
                              </m:ctrlPr>
                            </m:sSubPr>
                            <m:e>
                              <m:r>
                                <a:rPr lang="de-DE" sz="2000" b="1" i="1">
                                  <a:solidFill>
                                    <a:srgbClr val="00549F"/>
                                  </a:solidFill>
                                  <a:latin typeface="Cambria Math"/>
                                </a:rPr>
                                <m:t>𝒚</m:t>
                              </m:r>
                            </m:e>
                            <m:sub>
                              <m:r>
                                <a:rPr lang="de-DE" sz="2000" b="1" i="1">
                                  <a:solidFill>
                                    <a:srgbClr val="00549F"/>
                                  </a:solidFill>
                                  <a:latin typeface="Cambria Math"/>
                                </a:rPr>
                                <m:t>𝒊</m:t>
                              </m:r>
                            </m:sub>
                          </m:sSub>
                        </m:e>
                      </m:nary>
                      <m:r>
                        <a:rPr lang="de-DE" sz="2000" b="1" i="1">
                          <a:solidFill>
                            <a:srgbClr val="00549F"/>
                          </a:solidFill>
                          <a:latin typeface="Cambria Math"/>
                          <a:ea typeface="Cambria Math"/>
                        </a:rPr>
                        <m:t>→</m:t>
                      </m:r>
                      <m:r>
                        <a:rPr lang="de-DE" sz="2000" b="1" i="1">
                          <a:solidFill>
                            <a:srgbClr val="00549F"/>
                          </a:solidFill>
                          <a:latin typeface="Cambria Math"/>
                          <a:ea typeface="Cambria Math"/>
                        </a:rPr>
                        <m:t>𝒎𝒊𝒏</m:t>
                      </m:r>
                    </m:oMath>
                  </m:oMathPara>
                </a14:m>
                <a:endParaRPr lang="de-DE" sz="2000" b="1" dirty="0">
                  <a:solidFill>
                    <a:srgbClr val="00549F"/>
                  </a:solidFill>
                </a:endParaRPr>
              </a:p>
            </p:txBody>
          </p:sp>
        </mc:Choice>
        <mc:Fallback xmlns="">
          <p:sp>
            <p:nvSpPr>
              <p:cNvPr id="42" name="Textfeld 41"/>
              <p:cNvSpPr txBox="1">
                <a:spLocks noRot="1" noChangeAspect="1" noMove="1" noResize="1" noEditPoints="1" noAdjustHandles="1" noChangeArrowheads="1" noChangeShapeType="1" noTextEdit="1"/>
              </p:cNvSpPr>
              <p:nvPr/>
            </p:nvSpPr>
            <p:spPr>
              <a:xfrm>
                <a:off x="2875830" y="1228557"/>
                <a:ext cx="5483296" cy="970650"/>
              </a:xfrm>
              <a:prstGeom prst="rect">
                <a:avLst/>
              </a:prstGeom>
              <a:blipFill>
                <a:blip r:embed="rId1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71545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Inhaltsplatzhalter 1"/>
          <p:cNvSpPr>
            <a:spLocks noGrp="1"/>
          </p:cNvSpPr>
          <p:nvPr>
            <p:ph type="body" sz="quarter" idx="12"/>
          </p:nvPr>
        </p:nvSpPr>
        <p:spPr/>
        <p:txBody>
          <a:bodyPr/>
          <a:lstStyle/>
          <a:p>
            <a:r>
              <a:rPr lang="de-DE" b="1" dirty="0">
                <a:solidFill>
                  <a:srgbClr val="00549F"/>
                </a:solidFill>
              </a:rPr>
              <a:t>Warehouse Location-Probleme – Optimierungsmodell</a:t>
            </a:r>
          </a:p>
          <a:p>
            <a:r>
              <a:rPr lang="de-DE" dirty="0">
                <a:solidFill>
                  <a:srgbClr val="00549F"/>
                </a:solidFill>
              </a:rPr>
              <a:t>Minimiere Gesamtkosten = Transportkosten+ Fixkosten:</a:t>
            </a:r>
          </a:p>
          <a:p>
            <a:endParaRPr lang="de-DE" dirty="0">
              <a:solidFill>
                <a:srgbClr val="00549F"/>
              </a:solidFill>
            </a:endParaRPr>
          </a:p>
          <a:p>
            <a:pPr marL="0" indent="0">
              <a:buNone/>
            </a:pPr>
            <a:endParaRPr lang="de-DE" dirty="0">
              <a:solidFill>
                <a:srgbClr val="060606"/>
              </a:solidFill>
            </a:endParaRPr>
          </a:p>
          <a:p>
            <a:endParaRPr lang="de-DE" dirty="0">
              <a:solidFill>
                <a:srgbClr val="060606"/>
              </a:solidFill>
            </a:endParaRPr>
          </a:p>
          <a:p>
            <a:endParaRPr lang="de-DE" dirty="0">
              <a:solidFill>
                <a:srgbClr val="060606"/>
              </a:solidFill>
            </a:endParaRP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sp>
        <p:nvSpPr>
          <p:cNvPr id="64" name="Textfeld 63"/>
          <p:cNvSpPr txBox="1"/>
          <p:nvPr/>
        </p:nvSpPr>
        <p:spPr>
          <a:xfrm>
            <a:off x="334434" y="2541086"/>
            <a:ext cx="6192688" cy="369332"/>
          </a:xfrm>
          <a:prstGeom prst="rect">
            <a:avLst/>
          </a:prstGeom>
          <a:noFill/>
        </p:spPr>
        <p:txBody>
          <a:bodyPr wrap="square" rtlCol="0">
            <a:spAutoFit/>
          </a:bodyPr>
          <a:lstStyle/>
          <a:p>
            <a:r>
              <a:rPr lang="de-DE" dirty="0">
                <a:solidFill>
                  <a:srgbClr val="060606"/>
                </a:solidFill>
              </a:rPr>
              <a:t>Unter den Nebenbedingungen:</a:t>
            </a:r>
          </a:p>
        </p:txBody>
      </p:sp>
      <p:sp>
        <p:nvSpPr>
          <p:cNvPr id="65" name="Rectangle 8"/>
          <p:cNvSpPr>
            <a:spLocks noChangeArrowheads="1"/>
          </p:cNvSpPr>
          <p:nvPr/>
        </p:nvSpPr>
        <p:spPr bwMode="auto">
          <a:xfrm>
            <a:off x="7154335" y="1242734"/>
            <a:ext cx="4522378" cy="3818138"/>
          </a:xfrm>
          <a:prstGeom prst="rect">
            <a:avLst/>
          </a:prstGeom>
          <a:noFill/>
          <a:ln w="9525">
            <a:solidFill>
              <a:schemeClr val="tx1"/>
            </a:solidFill>
            <a:miter lim="800000"/>
            <a:headEnd/>
            <a:tailEnd/>
          </a:ln>
        </p:spPr>
        <p:txBody>
          <a:bodyPr/>
          <a:lstStyle/>
          <a:p>
            <a:pPr marL="450850" indent="-450850">
              <a:spcAft>
                <a:spcPts val="300"/>
              </a:spcAft>
            </a:pPr>
            <a:r>
              <a:rPr lang="de-DE" sz="2000" i="1" dirty="0">
                <a:latin typeface="Times New Roman" pitchFamily="18" charset="0"/>
                <a:cs typeface="Times New Roman" pitchFamily="18" charset="0"/>
              </a:rPr>
              <a:t>m </a:t>
            </a:r>
            <a:r>
              <a:rPr lang="de-DE" sz="2000" dirty="0"/>
              <a:t> 	Anzahl potentieller Standorte</a:t>
            </a:r>
          </a:p>
          <a:p>
            <a:pPr marL="450850" indent="-450850">
              <a:spcAft>
                <a:spcPts val="300"/>
              </a:spcAft>
            </a:pPr>
            <a:r>
              <a:rPr lang="de-DE" sz="2000" i="1" dirty="0">
                <a:latin typeface="Times New Roman" pitchFamily="18" charset="0"/>
                <a:cs typeface="Times New Roman" pitchFamily="18" charset="0"/>
              </a:rPr>
              <a:t>n</a:t>
            </a:r>
            <a:r>
              <a:rPr lang="de-DE" sz="2000" dirty="0"/>
              <a:t>	Anzahl der Abnehmer/Kunden</a:t>
            </a:r>
          </a:p>
          <a:p>
            <a:pPr marL="450850" indent="-450850">
              <a:spcAft>
                <a:spcPts val="300"/>
              </a:spcAft>
            </a:pPr>
            <a:r>
              <a:rPr lang="de-DE" sz="2000" i="1" dirty="0" err="1">
                <a:latin typeface="Times New Roman" pitchFamily="18" charset="0"/>
                <a:cs typeface="Times New Roman" pitchFamily="18" charset="0"/>
              </a:rPr>
              <a:t>c</a:t>
            </a:r>
            <a:r>
              <a:rPr lang="de-DE" sz="2000" i="1" baseline="-25000" dirty="0" err="1">
                <a:latin typeface="Times New Roman" pitchFamily="18" charset="0"/>
                <a:cs typeface="Times New Roman" pitchFamily="18" charset="0"/>
              </a:rPr>
              <a:t>ij</a:t>
            </a:r>
            <a:r>
              <a:rPr lang="de-DE" sz="2000" baseline="-25000" dirty="0"/>
              <a:t>	</a:t>
            </a:r>
            <a:r>
              <a:rPr lang="de-DE" sz="2000" dirty="0"/>
              <a:t>Transportkosten pro ME </a:t>
            </a:r>
            <a:br>
              <a:rPr lang="de-DE" sz="2000" dirty="0"/>
            </a:br>
            <a:r>
              <a:rPr lang="de-DE" sz="2000" dirty="0"/>
              <a:t>zwischen Standort </a:t>
            </a:r>
            <a:r>
              <a:rPr lang="de-DE" sz="2000" i="1" dirty="0">
                <a:latin typeface="Times New Roman" pitchFamily="18" charset="0"/>
                <a:cs typeface="Times New Roman" pitchFamily="18" charset="0"/>
              </a:rPr>
              <a:t>i</a:t>
            </a:r>
            <a:r>
              <a:rPr lang="de-DE" sz="2000" dirty="0"/>
              <a:t> und Kunde </a:t>
            </a:r>
            <a:r>
              <a:rPr lang="de-DE" sz="2000" i="1" dirty="0">
                <a:latin typeface="Times New Roman" pitchFamily="18" charset="0"/>
                <a:cs typeface="Times New Roman" pitchFamily="18" charset="0"/>
              </a:rPr>
              <a:t>j</a:t>
            </a:r>
          </a:p>
          <a:p>
            <a:pPr marL="450850" indent="-450850">
              <a:spcAft>
                <a:spcPts val="300"/>
              </a:spcAft>
            </a:pPr>
            <a:r>
              <a:rPr lang="de-DE" sz="2000" i="1" dirty="0" err="1">
                <a:latin typeface="Times New Roman" pitchFamily="18" charset="0"/>
                <a:cs typeface="Times New Roman" pitchFamily="18" charset="0"/>
              </a:rPr>
              <a:t>b</a:t>
            </a:r>
            <a:r>
              <a:rPr lang="de-DE" sz="2000" i="1" baseline="-25000" dirty="0" err="1">
                <a:latin typeface="Times New Roman" pitchFamily="18" charset="0"/>
                <a:cs typeface="Times New Roman" pitchFamily="18" charset="0"/>
              </a:rPr>
              <a:t>j</a:t>
            </a:r>
            <a:r>
              <a:rPr lang="de-DE" sz="2000" dirty="0"/>
              <a:t>	Nachfrage des Kunden </a:t>
            </a:r>
            <a:r>
              <a:rPr lang="de-DE" sz="2000" i="1" dirty="0">
                <a:latin typeface="Times New Roman" pitchFamily="18" charset="0"/>
                <a:cs typeface="Times New Roman" pitchFamily="18" charset="0"/>
              </a:rPr>
              <a:t>j</a:t>
            </a:r>
          </a:p>
          <a:p>
            <a:pPr marL="450850" indent="-450850">
              <a:spcAft>
                <a:spcPts val="300"/>
              </a:spcAft>
            </a:pPr>
            <a:r>
              <a:rPr lang="de-DE" sz="2000" i="1" dirty="0" err="1">
                <a:latin typeface="Times New Roman" pitchFamily="18" charset="0"/>
                <a:cs typeface="Times New Roman" pitchFamily="18" charset="0"/>
              </a:rPr>
              <a:t>f</a:t>
            </a:r>
            <a:r>
              <a:rPr lang="de-DE" sz="2000" i="1" baseline="-25000" dirty="0" err="1">
                <a:latin typeface="Times New Roman" pitchFamily="18" charset="0"/>
                <a:cs typeface="Times New Roman" pitchFamily="18" charset="0"/>
              </a:rPr>
              <a:t>i</a:t>
            </a:r>
            <a:r>
              <a:rPr lang="de-DE" sz="2000" dirty="0"/>
              <a:t>	fixe Kosten des Standortes </a:t>
            </a:r>
            <a:r>
              <a:rPr lang="de-DE" sz="2000" i="1" dirty="0">
                <a:latin typeface="Times New Roman" pitchFamily="18" charset="0"/>
                <a:cs typeface="Times New Roman" pitchFamily="18" charset="0"/>
              </a:rPr>
              <a:t>i</a:t>
            </a:r>
          </a:p>
          <a:p>
            <a:pPr marL="450850" indent="-450850">
              <a:spcAft>
                <a:spcPts val="300"/>
              </a:spcAft>
            </a:pPr>
            <a:r>
              <a:rPr lang="de-DE" sz="2000" i="1" dirty="0">
                <a:latin typeface="Times New Roman" pitchFamily="18" charset="0"/>
                <a:cs typeface="Times New Roman" pitchFamily="18" charset="0"/>
              </a:rPr>
              <a:t>a</a:t>
            </a:r>
            <a:r>
              <a:rPr lang="de-DE" sz="2000" i="1" baseline="-25000" dirty="0">
                <a:latin typeface="Times New Roman" pitchFamily="18" charset="0"/>
                <a:cs typeface="Times New Roman" pitchFamily="18" charset="0"/>
              </a:rPr>
              <a:t>i</a:t>
            </a:r>
            <a:r>
              <a:rPr lang="de-DE" sz="2000" dirty="0"/>
              <a:t>	Kapazität des Standortes </a:t>
            </a:r>
            <a:r>
              <a:rPr lang="de-DE" sz="2000" i="1" dirty="0">
                <a:latin typeface="Times New Roman" pitchFamily="18" charset="0"/>
                <a:cs typeface="Times New Roman" pitchFamily="18" charset="0"/>
              </a:rPr>
              <a:t>i</a:t>
            </a:r>
          </a:p>
          <a:p>
            <a:pPr marL="450850" indent="-450850">
              <a:spcAft>
                <a:spcPts val="300"/>
              </a:spcAft>
            </a:pPr>
            <a:r>
              <a:rPr lang="de-DE" sz="2000" i="1" dirty="0" err="1">
                <a:latin typeface="Times New Roman" pitchFamily="18" charset="0"/>
                <a:cs typeface="Times New Roman" pitchFamily="18" charset="0"/>
              </a:rPr>
              <a:t>x</a:t>
            </a:r>
            <a:r>
              <a:rPr lang="de-DE" sz="2000" i="1" baseline="-25000" dirty="0" err="1">
                <a:latin typeface="Times New Roman" pitchFamily="18" charset="0"/>
                <a:cs typeface="Times New Roman" pitchFamily="18" charset="0"/>
              </a:rPr>
              <a:t>ij</a:t>
            </a:r>
            <a:r>
              <a:rPr lang="de-DE" sz="2000" dirty="0"/>
              <a:t>	zu transportierende Menge von</a:t>
            </a:r>
            <a:br>
              <a:rPr lang="de-DE" sz="2000" dirty="0"/>
            </a:br>
            <a:r>
              <a:rPr lang="de-DE" sz="2000" dirty="0"/>
              <a:t>Standort </a:t>
            </a:r>
            <a:r>
              <a:rPr lang="de-DE" sz="2000" i="1" dirty="0">
                <a:latin typeface="Times New Roman" pitchFamily="18" charset="0"/>
                <a:cs typeface="Times New Roman" pitchFamily="18" charset="0"/>
              </a:rPr>
              <a:t>i</a:t>
            </a:r>
            <a:r>
              <a:rPr lang="de-DE" sz="2000" dirty="0"/>
              <a:t> zu Kunde </a:t>
            </a:r>
            <a:r>
              <a:rPr lang="de-DE" sz="2000" i="1" dirty="0">
                <a:latin typeface="Times New Roman" pitchFamily="18" charset="0"/>
                <a:cs typeface="Times New Roman" pitchFamily="18" charset="0"/>
              </a:rPr>
              <a:t>j</a:t>
            </a:r>
          </a:p>
          <a:p>
            <a:pPr marL="450850" indent="-450850">
              <a:spcAft>
                <a:spcPts val="300"/>
              </a:spcAft>
            </a:pPr>
            <a:r>
              <a:rPr lang="de-DE" sz="2000" i="1" dirty="0" err="1">
                <a:latin typeface="Times New Roman" pitchFamily="18" charset="0"/>
                <a:cs typeface="Times New Roman" pitchFamily="18" charset="0"/>
                <a:sym typeface="MT Symbol" pitchFamily="82" charset="2"/>
              </a:rPr>
              <a:t>y</a:t>
            </a:r>
            <a:r>
              <a:rPr lang="de-DE" sz="2000" i="1" baseline="-25000" dirty="0" err="1">
                <a:latin typeface="Times New Roman" pitchFamily="18" charset="0"/>
                <a:cs typeface="Times New Roman" pitchFamily="18" charset="0"/>
                <a:sym typeface="MT Symbol" pitchFamily="82" charset="2"/>
              </a:rPr>
              <a:t>i</a:t>
            </a:r>
            <a:r>
              <a:rPr lang="de-DE" sz="2000" dirty="0">
                <a:sym typeface="MT Symbol" pitchFamily="82" charset="2"/>
              </a:rPr>
              <a:t>	binäre Entscheidungsvariable; 1 wenn Standort i geöffnet, 0 sonst</a:t>
            </a:r>
          </a:p>
          <a:p>
            <a:pPr marL="450850" indent="-450850">
              <a:spcAft>
                <a:spcPts val="600"/>
              </a:spcAft>
            </a:pPr>
            <a:endParaRPr lang="de-DE" sz="1400" i="1" dirty="0"/>
          </a:p>
        </p:txBody>
      </p:sp>
      <p:sp>
        <p:nvSpPr>
          <p:cNvPr id="13" name="Textfeld 12"/>
          <p:cNvSpPr txBox="1"/>
          <p:nvPr/>
        </p:nvSpPr>
        <p:spPr>
          <a:xfrm>
            <a:off x="334434" y="2951923"/>
            <a:ext cx="5109091" cy="338554"/>
          </a:xfrm>
          <a:prstGeom prst="rect">
            <a:avLst/>
          </a:prstGeom>
          <a:noFill/>
        </p:spPr>
        <p:txBody>
          <a:bodyPr wrap="none" rtlCol="0">
            <a:spAutoFit/>
          </a:bodyPr>
          <a:lstStyle/>
          <a:p>
            <a:r>
              <a:rPr lang="de-DE" sz="1600" dirty="0">
                <a:solidFill>
                  <a:srgbClr val="00549F"/>
                </a:solidFill>
              </a:rPr>
              <a:t>1.Kundennachfrage muss vollständig gedeckt werden:</a:t>
            </a:r>
          </a:p>
        </p:txBody>
      </p:sp>
      <p:sp>
        <p:nvSpPr>
          <p:cNvPr id="2" name="Rechteck 1"/>
          <p:cNvSpPr/>
          <p:nvPr/>
        </p:nvSpPr>
        <p:spPr>
          <a:xfrm>
            <a:off x="334434" y="3941815"/>
            <a:ext cx="6126835" cy="338554"/>
          </a:xfrm>
          <a:prstGeom prst="rect">
            <a:avLst/>
          </a:prstGeom>
        </p:spPr>
        <p:txBody>
          <a:bodyPr wrap="square">
            <a:spAutoFit/>
          </a:bodyPr>
          <a:lstStyle/>
          <a:p>
            <a:r>
              <a:rPr lang="de-DE" sz="1600" dirty="0">
                <a:solidFill>
                  <a:srgbClr val="00549F"/>
                </a:solidFill>
              </a:rPr>
              <a:t>2.Kapazitätsbeschränkung der Lager muss eingehalten werden:</a:t>
            </a:r>
          </a:p>
        </p:txBody>
      </p:sp>
      <p:sp>
        <p:nvSpPr>
          <p:cNvPr id="15" name="Textfeld 14"/>
          <p:cNvSpPr txBox="1"/>
          <p:nvPr/>
        </p:nvSpPr>
        <p:spPr>
          <a:xfrm>
            <a:off x="334434" y="5060871"/>
            <a:ext cx="3320011" cy="338554"/>
          </a:xfrm>
          <a:prstGeom prst="rect">
            <a:avLst/>
          </a:prstGeom>
          <a:noFill/>
        </p:spPr>
        <p:txBody>
          <a:bodyPr wrap="none" rtlCol="0">
            <a:spAutoFit/>
          </a:bodyPr>
          <a:lstStyle/>
          <a:p>
            <a:r>
              <a:rPr lang="de-DE" sz="1600" dirty="0">
                <a:solidFill>
                  <a:srgbClr val="00549F"/>
                </a:solidFill>
              </a:rPr>
              <a:t>3.Nichtnegative Transportmengen:</a:t>
            </a:r>
          </a:p>
        </p:txBody>
      </p:sp>
      <p:sp>
        <p:nvSpPr>
          <p:cNvPr id="16" name="Textfeld 15"/>
          <p:cNvSpPr txBox="1"/>
          <p:nvPr/>
        </p:nvSpPr>
        <p:spPr>
          <a:xfrm>
            <a:off x="334434" y="5854903"/>
            <a:ext cx="3057247" cy="338554"/>
          </a:xfrm>
          <a:prstGeom prst="rect">
            <a:avLst/>
          </a:prstGeom>
          <a:noFill/>
        </p:spPr>
        <p:txBody>
          <a:bodyPr wrap="none" rtlCol="0">
            <a:spAutoFit/>
          </a:bodyPr>
          <a:lstStyle/>
          <a:p>
            <a:r>
              <a:rPr lang="de-DE" sz="1600" dirty="0">
                <a:solidFill>
                  <a:srgbClr val="00549F"/>
                </a:solidFill>
              </a:rPr>
              <a:t>4.Binäre Standortentscheidung:</a:t>
            </a:r>
          </a:p>
        </p:txBody>
      </p:sp>
      <mc:AlternateContent xmlns:mc="http://schemas.openxmlformats.org/markup-compatibility/2006" xmlns:a14="http://schemas.microsoft.com/office/drawing/2010/main">
        <mc:Choice Requires="a14">
          <p:sp>
            <p:nvSpPr>
              <p:cNvPr id="6" name="Textfeld 5"/>
              <p:cNvSpPr txBox="1"/>
              <p:nvPr/>
            </p:nvSpPr>
            <p:spPr>
              <a:xfrm>
                <a:off x="1299522" y="1580186"/>
                <a:ext cx="4156266" cy="8798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𝐹</m:t>
                      </m:r>
                      <m:d>
                        <m:dPr>
                          <m:ctrlPr>
                            <a:rPr lang="de-DE" i="1">
                              <a:latin typeface="Cambria Math" panose="02040503050406030204" pitchFamily="18" charset="0"/>
                            </a:rPr>
                          </m:ctrlPr>
                        </m:dPr>
                        <m:e>
                          <m:r>
                            <a:rPr lang="de-DE" i="1">
                              <a:latin typeface="Cambria Math"/>
                            </a:rPr>
                            <m:t>𝑥</m:t>
                          </m:r>
                          <m:r>
                            <a:rPr lang="de-DE" i="1">
                              <a:latin typeface="Cambria Math"/>
                            </a:rPr>
                            <m:t>,</m:t>
                          </m:r>
                          <m:r>
                            <a:rPr lang="de-DE" i="1">
                              <a:latin typeface="Cambria Math"/>
                            </a:rPr>
                            <m:t>𝑦</m:t>
                          </m:r>
                        </m:e>
                      </m:d>
                      <m:r>
                        <a:rPr lang="de-DE" i="1">
                          <a:latin typeface="Cambria Math"/>
                        </a:rPr>
                        <m:t>=</m:t>
                      </m:r>
                      <m:nary>
                        <m:naryPr>
                          <m:chr m:val="∑"/>
                          <m:ctrlPr>
                            <a:rPr lang="de-DE" i="1">
                              <a:latin typeface="Cambria Math" panose="02040503050406030204" pitchFamily="18" charset="0"/>
                            </a:rPr>
                          </m:ctrlPr>
                        </m:naryPr>
                        <m:sub>
                          <m:r>
                            <m:rPr>
                              <m:brk m:alnAt="23"/>
                            </m:rPr>
                            <a:rPr lang="de-DE" i="1">
                              <a:latin typeface="Cambria Math"/>
                            </a:rPr>
                            <m:t>𝑖</m:t>
                          </m:r>
                          <m:r>
                            <a:rPr lang="de-DE" i="1">
                              <a:latin typeface="Cambria Math"/>
                            </a:rPr>
                            <m:t>=1</m:t>
                          </m:r>
                        </m:sub>
                        <m:sup>
                          <m:r>
                            <a:rPr lang="de-DE" i="1">
                              <a:latin typeface="Cambria Math"/>
                            </a:rPr>
                            <m:t>𝑚</m:t>
                          </m:r>
                        </m:sup>
                        <m:e>
                          <m:nary>
                            <m:naryPr>
                              <m:chr m:val="∑"/>
                              <m:ctrlPr>
                                <a:rPr lang="de-DE" i="1">
                                  <a:latin typeface="Cambria Math" panose="02040503050406030204" pitchFamily="18" charset="0"/>
                                </a:rPr>
                              </m:ctrlPr>
                            </m:naryPr>
                            <m:sub>
                              <m:r>
                                <m:rPr>
                                  <m:brk m:alnAt="23"/>
                                </m:rPr>
                                <a:rPr lang="de-DE" i="1">
                                  <a:latin typeface="Cambria Math"/>
                                </a:rPr>
                                <m:t>𝑗</m:t>
                              </m:r>
                              <m:r>
                                <a:rPr lang="de-DE" i="1">
                                  <a:latin typeface="Cambria Math"/>
                                </a:rPr>
                                <m:t>=1</m:t>
                              </m:r>
                            </m:sub>
                            <m:sup>
                              <m:r>
                                <a:rPr lang="de-DE" i="1">
                                  <a:latin typeface="Cambria Math"/>
                                </a:rPr>
                                <m:t>𝑛</m:t>
                              </m:r>
                            </m:sup>
                            <m:e>
                              <m:sSub>
                                <m:sSubPr>
                                  <m:ctrlPr>
                                    <a:rPr lang="de-DE" i="1">
                                      <a:latin typeface="Cambria Math" panose="02040503050406030204" pitchFamily="18" charset="0"/>
                                    </a:rPr>
                                  </m:ctrlPr>
                                </m:sSubPr>
                                <m:e>
                                  <m:r>
                                    <a:rPr lang="de-DE" i="1">
                                      <a:latin typeface="Cambria Math"/>
                                    </a:rPr>
                                    <m:t>𝑐</m:t>
                                  </m:r>
                                </m:e>
                                <m:sub>
                                  <m:r>
                                    <a:rPr lang="de-DE" i="1">
                                      <a:latin typeface="Cambria Math"/>
                                    </a:rPr>
                                    <m:t>𝑖𝑗</m:t>
                                  </m:r>
                                </m:sub>
                              </m:sSub>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r>
                                <a:rPr lang="de-DE" i="1">
                                  <a:latin typeface="Cambria Math"/>
                                </a:rPr>
                                <m:t>+</m:t>
                              </m:r>
                            </m:e>
                          </m:nary>
                        </m:e>
                      </m:nary>
                      <m:nary>
                        <m:naryPr>
                          <m:chr m:val="∑"/>
                          <m:ctrlPr>
                            <a:rPr lang="de-DE" i="1">
                              <a:latin typeface="Cambria Math" panose="02040503050406030204" pitchFamily="18" charset="0"/>
                            </a:rPr>
                          </m:ctrlPr>
                        </m:naryPr>
                        <m:sub>
                          <m:r>
                            <m:rPr>
                              <m:brk m:alnAt="23"/>
                            </m:rPr>
                            <a:rPr lang="de-DE" i="1">
                              <a:latin typeface="Cambria Math"/>
                            </a:rPr>
                            <m:t>𝑖</m:t>
                          </m:r>
                          <m:r>
                            <a:rPr lang="de-DE" i="1">
                              <a:latin typeface="Cambria Math"/>
                            </a:rPr>
                            <m:t>=1</m:t>
                          </m:r>
                        </m:sub>
                        <m:sup>
                          <m:r>
                            <a:rPr lang="de-DE" i="1">
                              <a:latin typeface="Cambria Math"/>
                            </a:rPr>
                            <m:t>𝑚</m:t>
                          </m:r>
                        </m:sup>
                        <m:e>
                          <m:sSub>
                            <m:sSubPr>
                              <m:ctrlPr>
                                <a:rPr lang="de-DE" i="1">
                                  <a:latin typeface="Cambria Math" panose="02040503050406030204" pitchFamily="18" charset="0"/>
                                </a:rPr>
                              </m:ctrlPr>
                            </m:sSubPr>
                            <m:e>
                              <m:r>
                                <a:rPr lang="de-DE" i="1">
                                  <a:latin typeface="Cambria Math"/>
                                </a:rPr>
                                <m:t>𝑓</m:t>
                              </m:r>
                            </m:e>
                            <m:sub>
                              <m:r>
                                <a:rPr lang="de-DE" i="1">
                                  <a:latin typeface="Cambria Math"/>
                                </a:rPr>
                                <m:t>𝑖</m:t>
                              </m:r>
                            </m:sub>
                          </m:sSub>
                          <m:sSub>
                            <m:sSubPr>
                              <m:ctrlPr>
                                <a:rPr lang="de-DE" i="1">
                                  <a:latin typeface="Cambria Math" panose="02040503050406030204" pitchFamily="18" charset="0"/>
                                </a:rPr>
                              </m:ctrlPr>
                            </m:sSubPr>
                            <m:e>
                              <m:r>
                                <a:rPr lang="de-DE" i="1">
                                  <a:latin typeface="Cambria Math"/>
                                </a:rPr>
                                <m:t>𝑦</m:t>
                              </m:r>
                            </m:e>
                            <m:sub>
                              <m:r>
                                <a:rPr lang="de-DE" i="1">
                                  <a:latin typeface="Cambria Math"/>
                                </a:rPr>
                                <m:t>𝑖</m:t>
                              </m:r>
                            </m:sub>
                          </m:sSub>
                        </m:e>
                      </m:nary>
                      <m:r>
                        <a:rPr lang="de-DE" i="1">
                          <a:latin typeface="Cambria Math"/>
                          <a:ea typeface="Cambria Math"/>
                        </a:rPr>
                        <m:t>→</m:t>
                      </m:r>
                      <m:r>
                        <a:rPr lang="de-DE" i="1">
                          <a:latin typeface="Cambria Math"/>
                          <a:ea typeface="Cambria Math"/>
                        </a:rPr>
                        <m:t>𝑚𝑖𝑛</m:t>
                      </m:r>
                    </m:oMath>
                  </m:oMathPara>
                </a14:m>
                <a:endParaRPr lang="de-DE" dirty="0"/>
              </a:p>
            </p:txBody>
          </p:sp>
        </mc:Choice>
        <mc:Fallback xmlns="">
          <p:sp>
            <p:nvSpPr>
              <p:cNvPr id="6" name="Textfeld 5"/>
              <p:cNvSpPr txBox="1">
                <a:spLocks noRot="1" noChangeAspect="1" noMove="1" noResize="1" noEditPoints="1" noAdjustHandles="1" noChangeArrowheads="1" noChangeShapeType="1" noTextEdit="1"/>
              </p:cNvSpPr>
              <p:nvPr/>
            </p:nvSpPr>
            <p:spPr>
              <a:xfrm>
                <a:off x="1299522" y="1580186"/>
                <a:ext cx="4156266" cy="879856"/>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feld 8"/>
              <p:cNvSpPr txBox="1"/>
              <p:nvPr/>
            </p:nvSpPr>
            <p:spPr>
              <a:xfrm>
                <a:off x="1955471" y="3160579"/>
                <a:ext cx="2844368" cy="8485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de-DE" i="1">
                              <a:latin typeface="Cambria Math" panose="02040503050406030204" pitchFamily="18" charset="0"/>
                            </a:rPr>
                          </m:ctrlPr>
                        </m:naryPr>
                        <m:sub>
                          <m:r>
                            <m:rPr>
                              <m:brk m:alnAt="23"/>
                            </m:rPr>
                            <a:rPr lang="de-DE" i="1">
                              <a:latin typeface="Cambria Math"/>
                            </a:rPr>
                            <m:t>𝑖</m:t>
                          </m:r>
                          <m:r>
                            <a:rPr lang="de-DE" i="1">
                              <a:latin typeface="Cambria Math"/>
                            </a:rPr>
                            <m:t>=1</m:t>
                          </m:r>
                        </m:sub>
                        <m:sup>
                          <m:r>
                            <a:rPr lang="de-DE" i="1">
                              <a:latin typeface="Cambria Math"/>
                            </a:rPr>
                            <m:t>𝑚</m:t>
                          </m:r>
                        </m:sup>
                        <m:e>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e>
                      </m:nary>
                      <m:r>
                        <a:rPr lang="de-DE" i="1">
                          <a:latin typeface="Cambria Math"/>
                        </a:rPr>
                        <m:t>=</m:t>
                      </m:r>
                      <m:sSub>
                        <m:sSubPr>
                          <m:ctrlPr>
                            <a:rPr lang="de-DE" i="1">
                              <a:latin typeface="Cambria Math" panose="02040503050406030204" pitchFamily="18" charset="0"/>
                            </a:rPr>
                          </m:ctrlPr>
                        </m:sSubPr>
                        <m:e>
                          <m:r>
                            <a:rPr lang="de-DE" i="1">
                              <a:latin typeface="Cambria Math"/>
                            </a:rPr>
                            <m:t>𝑏</m:t>
                          </m:r>
                        </m:e>
                        <m:sub>
                          <m:r>
                            <a:rPr lang="de-DE" i="1">
                              <a:latin typeface="Cambria Math"/>
                            </a:rPr>
                            <m:t>𝑗</m:t>
                          </m:r>
                        </m:sub>
                      </m:sSub>
                      <m:r>
                        <a:rPr lang="de-DE" i="1">
                          <a:latin typeface="Cambria Math"/>
                        </a:rPr>
                        <m:t>       </m:t>
                      </m:r>
                      <m:r>
                        <a:rPr lang="de-DE" i="1">
                          <a:latin typeface="Cambria Math"/>
                        </a:rPr>
                        <m:t>𝑗</m:t>
                      </m:r>
                      <m:r>
                        <a:rPr lang="de-DE" i="1">
                          <a:latin typeface="Cambria Math"/>
                        </a:rPr>
                        <m:t>=1, ….,</m:t>
                      </m:r>
                      <m:r>
                        <a:rPr lang="de-DE" i="1">
                          <a:latin typeface="Cambria Math"/>
                        </a:rPr>
                        <m:t>𝑛</m:t>
                      </m:r>
                    </m:oMath>
                  </m:oMathPara>
                </a14:m>
                <a:endParaRPr lang="de-DE" dirty="0"/>
              </a:p>
            </p:txBody>
          </p:sp>
        </mc:Choice>
        <mc:Fallback xmlns="">
          <p:sp>
            <p:nvSpPr>
              <p:cNvPr id="9" name="Textfeld 8"/>
              <p:cNvSpPr txBox="1">
                <a:spLocks noRot="1" noChangeAspect="1" noMove="1" noResize="1" noEditPoints="1" noAdjustHandles="1" noChangeArrowheads="1" noChangeShapeType="1" noTextEdit="1"/>
              </p:cNvSpPr>
              <p:nvPr/>
            </p:nvSpPr>
            <p:spPr>
              <a:xfrm>
                <a:off x="1955471" y="3160579"/>
                <a:ext cx="2844368" cy="848566"/>
              </a:xfrm>
              <a:prstGeom prst="rect">
                <a:avLst/>
              </a:prstGeom>
              <a:blipFill>
                <a:blip r:embed="rId3" cstate="print"/>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Textfeld 21"/>
              <p:cNvSpPr txBox="1"/>
              <p:nvPr/>
            </p:nvSpPr>
            <p:spPr>
              <a:xfrm>
                <a:off x="1955471" y="4188131"/>
                <a:ext cx="3365600" cy="8798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ctrlPr>
                            <a:rPr lang="de-DE" i="1">
                              <a:latin typeface="Cambria Math" panose="02040503050406030204" pitchFamily="18" charset="0"/>
                            </a:rPr>
                          </m:ctrlPr>
                        </m:naryPr>
                        <m:sub>
                          <m:r>
                            <m:rPr>
                              <m:brk m:alnAt="23"/>
                            </m:rPr>
                            <a:rPr lang="de-DE" i="1">
                              <a:latin typeface="Cambria Math"/>
                            </a:rPr>
                            <m:t>𝑗</m:t>
                          </m:r>
                          <m:r>
                            <a:rPr lang="de-DE" i="1">
                              <a:latin typeface="Cambria Math"/>
                            </a:rPr>
                            <m:t>=1</m:t>
                          </m:r>
                        </m:sub>
                        <m:sup>
                          <m:r>
                            <a:rPr lang="de-DE" i="1">
                              <a:latin typeface="Cambria Math"/>
                            </a:rPr>
                            <m:t>𝑛</m:t>
                          </m:r>
                        </m:sup>
                        <m:e>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e>
                      </m:nary>
                      <m:r>
                        <a:rPr lang="de-DE" i="1">
                          <a:latin typeface="Cambria Math"/>
                        </a:rPr>
                        <m:t>≤</m:t>
                      </m:r>
                      <m:sSub>
                        <m:sSubPr>
                          <m:ctrlPr>
                            <a:rPr lang="de-DE" i="1">
                              <a:latin typeface="Cambria Math" panose="02040503050406030204" pitchFamily="18" charset="0"/>
                            </a:rPr>
                          </m:ctrlPr>
                        </m:sSubPr>
                        <m:e>
                          <m:r>
                            <a:rPr lang="de-DE" i="1">
                              <a:latin typeface="Cambria Math"/>
                            </a:rPr>
                            <m:t>𝑎</m:t>
                          </m:r>
                        </m:e>
                        <m:sub>
                          <m:r>
                            <a:rPr lang="de-DE" i="1">
                              <a:latin typeface="Cambria Math"/>
                            </a:rPr>
                            <m:t>𝑖</m:t>
                          </m:r>
                        </m:sub>
                      </m:sSub>
                      <m:r>
                        <a:rPr lang="de-DE" i="1">
                          <a:latin typeface="Cambria Math"/>
                          <a:ea typeface="Cambria Math"/>
                        </a:rPr>
                        <m:t>∙</m:t>
                      </m:r>
                      <m:sSub>
                        <m:sSubPr>
                          <m:ctrlPr>
                            <a:rPr lang="de-DE" i="1">
                              <a:latin typeface="Cambria Math" panose="02040503050406030204" pitchFamily="18" charset="0"/>
                              <a:ea typeface="Cambria Math"/>
                            </a:rPr>
                          </m:ctrlPr>
                        </m:sSubPr>
                        <m:e>
                          <m:r>
                            <a:rPr lang="de-DE" i="1">
                              <a:latin typeface="Cambria Math"/>
                              <a:ea typeface="Cambria Math"/>
                            </a:rPr>
                            <m:t>𝑦</m:t>
                          </m:r>
                        </m:e>
                        <m:sub>
                          <m:r>
                            <a:rPr lang="de-DE" i="1">
                              <a:latin typeface="Cambria Math"/>
                              <a:ea typeface="Cambria Math"/>
                            </a:rPr>
                            <m:t>𝑖</m:t>
                          </m:r>
                        </m:sub>
                      </m:sSub>
                      <m:r>
                        <a:rPr lang="de-DE" i="1">
                          <a:latin typeface="Cambria Math"/>
                          <a:ea typeface="Cambria Math"/>
                        </a:rPr>
                        <m:t>         </m:t>
                      </m:r>
                      <m:r>
                        <a:rPr lang="de-DE" i="1">
                          <a:latin typeface="Cambria Math"/>
                        </a:rPr>
                        <m:t>𝑖</m:t>
                      </m:r>
                      <m:r>
                        <a:rPr lang="de-DE" i="1">
                          <a:latin typeface="Cambria Math"/>
                        </a:rPr>
                        <m:t>=1, ….,</m:t>
                      </m:r>
                      <m:r>
                        <m:rPr>
                          <m:sty m:val="p"/>
                        </m:rPr>
                        <a:rPr lang="de-DE">
                          <a:latin typeface="Cambria Math"/>
                        </a:rPr>
                        <m:t>m</m:t>
                      </m:r>
                    </m:oMath>
                  </m:oMathPara>
                </a14:m>
                <a:endParaRPr lang="de-DE" dirty="0"/>
              </a:p>
            </p:txBody>
          </p:sp>
        </mc:Choice>
        <mc:Fallback xmlns="">
          <p:sp>
            <p:nvSpPr>
              <p:cNvPr id="22" name="Textfeld 21"/>
              <p:cNvSpPr txBox="1">
                <a:spLocks noRot="1" noChangeAspect="1" noMove="1" noResize="1" noEditPoints="1" noAdjustHandles="1" noChangeArrowheads="1" noChangeShapeType="1" noTextEdit="1"/>
              </p:cNvSpPr>
              <p:nvPr/>
            </p:nvSpPr>
            <p:spPr>
              <a:xfrm>
                <a:off x="1955471" y="4188131"/>
                <a:ext cx="3365600" cy="879856"/>
              </a:xfrm>
              <a:prstGeom prst="rect">
                <a:avLst/>
              </a:prstGeom>
              <a:blipFill>
                <a:blip r:embed="rId4" cstate="print"/>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feld 22"/>
              <p:cNvSpPr txBox="1"/>
              <p:nvPr/>
            </p:nvSpPr>
            <p:spPr>
              <a:xfrm>
                <a:off x="1967045" y="5431341"/>
                <a:ext cx="4133119" cy="391646"/>
              </a:xfrm>
              <a:prstGeom prst="rect">
                <a:avLst/>
              </a:prstGeom>
              <a:noFill/>
            </p:spPr>
            <p:txBody>
              <a:bodyPr wrap="none" rtlCol="0">
                <a:spAutoFit/>
              </a:bodyPr>
              <a:lstStyle/>
              <a:p>
                <a14:m>
                  <m:oMath xmlns:m="http://schemas.openxmlformats.org/officeDocument/2006/math">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r>
                      <a:rPr lang="de-DE" i="1">
                        <a:latin typeface="Cambria Math"/>
                        <a:ea typeface="Cambria Math"/>
                      </a:rPr>
                      <m:t>≥0       </m:t>
                    </m:r>
                    <m:r>
                      <a:rPr lang="de-DE" i="1">
                        <a:latin typeface="Cambria Math"/>
                      </a:rPr>
                      <m:t>𝑗</m:t>
                    </m:r>
                    <m:r>
                      <a:rPr lang="de-DE" i="1">
                        <a:latin typeface="Cambria Math"/>
                      </a:rPr>
                      <m:t>=1, ….,</m:t>
                    </m:r>
                    <m:r>
                      <a:rPr lang="de-DE" i="1">
                        <a:latin typeface="Cambria Math"/>
                      </a:rPr>
                      <m:t>𝑛</m:t>
                    </m:r>
                    <m:r>
                      <a:rPr lang="de-DE" i="1">
                        <a:latin typeface="Cambria Math"/>
                      </a:rPr>
                      <m:t>        </m:t>
                    </m:r>
                    <m:r>
                      <a:rPr lang="de-DE" i="1">
                        <a:latin typeface="Cambria Math"/>
                      </a:rPr>
                      <m:t>𝑖</m:t>
                    </m:r>
                    <m:r>
                      <a:rPr lang="de-DE" i="1">
                        <a:latin typeface="Cambria Math"/>
                      </a:rPr>
                      <m:t>=1, …,</m:t>
                    </m:r>
                    <m:r>
                      <a:rPr lang="de-DE" i="1">
                        <a:latin typeface="Cambria Math"/>
                      </a:rPr>
                      <m:t>𝑚</m:t>
                    </m:r>
                  </m:oMath>
                </a14:m>
                <a:r>
                  <a:rPr lang="de-DE" dirty="0"/>
                  <a:t>    </a:t>
                </a:r>
              </a:p>
            </p:txBody>
          </p:sp>
        </mc:Choice>
        <mc:Fallback xmlns="">
          <p:sp>
            <p:nvSpPr>
              <p:cNvPr id="23" name="Textfeld 22"/>
              <p:cNvSpPr txBox="1">
                <a:spLocks noRot="1" noChangeAspect="1" noMove="1" noResize="1" noEditPoints="1" noAdjustHandles="1" noChangeArrowheads="1" noChangeShapeType="1" noTextEdit="1"/>
              </p:cNvSpPr>
              <p:nvPr/>
            </p:nvSpPr>
            <p:spPr>
              <a:xfrm>
                <a:off x="1967045" y="5431341"/>
                <a:ext cx="4133119" cy="391646"/>
              </a:xfrm>
              <a:prstGeom prst="rect">
                <a:avLst/>
              </a:prstGeom>
              <a:blipFill>
                <a:blip r:embed="rId5" cstate="print"/>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feld 9"/>
              <p:cNvSpPr txBox="1"/>
              <p:nvPr/>
            </p:nvSpPr>
            <p:spPr>
              <a:xfrm>
                <a:off x="1967044" y="6138631"/>
                <a:ext cx="26545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a:rPr>
                            <m:t>𝑦</m:t>
                          </m:r>
                        </m:e>
                        <m:sub>
                          <m:r>
                            <a:rPr lang="de-DE" i="1">
                              <a:latin typeface="Cambria Math"/>
                            </a:rPr>
                            <m:t>𝑖</m:t>
                          </m:r>
                        </m:sub>
                      </m:sSub>
                      <m:r>
                        <a:rPr lang="de-DE" i="1">
                          <a:latin typeface="Cambria Math"/>
                          <a:ea typeface="Cambria Math"/>
                        </a:rPr>
                        <m:t>∈ </m:t>
                      </m:r>
                      <m:d>
                        <m:dPr>
                          <m:begChr m:val="{"/>
                          <m:endChr m:val="}"/>
                          <m:ctrlPr>
                            <a:rPr lang="de-DE" i="1">
                              <a:latin typeface="Cambria Math" panose="02040503050406030204" pitchFamily="18" charset="0"/>
                              <a:ea typeface="Cambria Math"/>
                            </a:rPr>
                          </m:ctrlPr>
                        </m:dPr>
                        <m:e>
                          <m:r>
                            <a:rPr lang="de-DE" i="1">
                              <a:latin typeface="Cambria Math"/>
                              <a:ea typeface="Cambria Math"/>
                            </a:rPr>
                            <m:t>0,1</m:t>
                          </m:r>
                        </m:e>
                      </m:d>
                      <m:r>
                        <a:rPr lang="de-DE" i="1">
                          <a:latin typeface="Cambria Math"/>
                          <a:ea typeface="Cambria Math"/>
                        </a:rPr>
                        <m:t>      </m:t>
                      </m:r>
                      <m:r>
                        <a:rPr lang="de-DE" i="1">
                          <a:latin typeface="Cambria Math"/>
                          <a:ea typeface="Cambria Math"/>
                        </a:rPr>
                        <m:t>𝑖</m:t>
                      </m:r>
                      <m:r>
                        <a:rPr lang="de-DE" i="1">
                          <a:latin typeface="Cambria Math"/>
                          <a:ea typeface="Cambria Math"/>
                        </a:rPr>
                        <m:t>=1, …,</m:t>
                      </m:r>
                      <m:r>
                        <a:rPr lang="de-DE" i="1">
                          <a:latin typeface="Cambria Math"/>
                          <a:ea typeface="Cambria Math"/>
                        </a:rPr>
                        <m:t>𝑚</m:t>
                      </m:r>
                    </m:oMath>
                  </m:oMathPara>
                </a14:m>
                <a:endParaRPr lang="de-DE" dirty="0"/>
              </a:p>
            </p:txBody>
          </p:sp>
        </mc:Choice>
        <mc:Fallback xmlns="">
          <p:sp>
            <p:nvSpPr>
              <p:cNvPr id="10" name="Textfeld 9"/>
              <p:cNvSpPr txBox="1">
                <a:spLocks noRot="1" noChangeAspect="1" noMove="1" noResize="1" noEditPoints="1" noAdjustHandles="1" noChangeArrowheads="1" noChangeShapeType="1" noTextEdit="1"/>
              </p:cNvSpPr>
              <p:nvPr/>
            </p:nvSpPr>
            <p:spPr>
              <a:xfrm>
                <a:off x="1967044" y="6138631"/>
                <a:ext cx="2654508" cy="369332"/>
              </a:xfrm>
              <a:prstGeom prst="rect">
                <a:avLst/>
              </a:prstGeom>
              <a:blipFill>
                <a:blip r:embed="rId6" cstate="print"/>
                <a:stretch>
                  <a:fillRect b="-6557"/>
                </a:stretch>
              </a:blipFill>
            </p:spPr>
            <p:txBody>
              <a:bodyPr/>
              <a:lstStyle/>
              <a:p>
                <a:r>
                  <a:rPr lang="de-DE">
                    <a:noFill/>
                  </a:rPr>
                  <a:t> </a:t>
                </a:r>
              </a:p>
            </p:txBody>
          </p:sp>
        </mc:Fallback>
      </mc:AlternateContent>
    </p:spTree>
    <p:extLst>
      <p:ext uri="{BB962C8B-B14F-4D97-AF65-F5344CB8AC3E}">
        <p14:creationId xmlns:p14="http://schemas.microsoft.com/office/powerpoint/2010/main" val="348303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1"/>
      <p:bldP spid="13" grpId="0"/>
      <p:bldP spid="2" grpId="0"/>
      <p:bldP spid="15" grpId="0"/>
      <p:bldP spid="16" grpId="0"/>
      <p:bldP spid="9" grpId="0" animBg="1"/>
      <p:bldP spid="22" grpId="0" animBg="1"/>
      <p:bldP spid="23" grpId="0" animBg="1"/>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a:spLocks noGrp="1"/>
          </p:cNvSpPr>
          <p:nvPr>
            <p:ph type="body" sz="quarter" idx="12"/>
          </p:nvPr>
        </p:nvSpPr>
        <p:spPr>
          <a:xfrm>
            <a:off x="334436" y="908050"/>
            <a:ext cx="8101864" cy="5581650"/>
          </a:xfrm>
          <a:prstGeom prst="rect">
            <a:avLst/>
          </a:prstGeom>
        </p:spPr>
        <p:txBody>
          <a:bodyPr/>
          <a:lstStyle/>
          <a:p>
            <a:pPr marL="0" indent="0">
              <a:buNone/>
            </a:pPr>
            <a:r>
              <a:rPr lang="de-DE" b="1" dirty="0">
                <a:solidFill>
                  <a:schemeClr val="accent1"/>
                </a:solidFill>
              </a:rPr>
              <a:t>Vereinfachtes Beispiel eines Warehouse Location-Problems</a:t>
            </a:r>
          </a:p>
          <a:p>
            <a:pPr marL="0" indent="0">
              <a:buNone/>
            </a:pPr>
            <a:r>
              <a:rPr lang="de-DE" dirty="0"/>
              <a:t>Für die Belieferung von drei Kunden stehen zwei potenzielle </a:t>
            </a:r>
            <a:br>
              <a:rPr lang="de-DE" dirty="0"/>
            </a:br>
            <a:r>
              <a:rPr lang="de-DE" dirty="0"/>
              <a:t>Lagerstandorte zur Verfügung. Die folgende Tabelle enthält die Lagerkapazitäten und Fixkosten der Standorte.</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sz="1100" dirty="0"/>
          </a:p>
          <a:p>
            <a:pPr marL="0" indent="0">
              <a:buNone/>
            </a:pPr>
            <a:r>
              <a:rPr lang="de-DE" dirty="0"/>
              <a:t>Die Kunden weisen unterschiedliche Bedarfe auf. Kunde 1 benötigt 5 ME, Kunde 2 benötigt 3 ME und Kunde 3 benötigt 7 ME. </a:t>
            </a:r>
          </a:p>
          <a:p>
            <a:pPr marL="0" indent="0">
              <a:buNone/>
            </a:pPr>
            <a:r>
              <a:rPr lang="de-DE" dirty="0"/>
              <a:t>Die Transportkosten [GE/ME] von den Standorten zu den Kunden unterscheiden sich und sind der folgenden Tabelle zu entnehmen.</a:t>
            </a:r>
          </a:p>
          <a:p>
            <a:pPr marL="0" indent="0">
              <a:buNone/>
            </a:pPr>
            <a:endParaRPr lang="de-DE" dirty="0"/>
          </a:p>
          <a:p>
            <a:pPr marL="0" indent="0">
              <a:buNone/>
            </a:pPr>
            <a:endParaRPr lang="de-DE" dirty="0"/>
          </a:p>
        </p:txBody>
      </p:sp>
      <p:sp>
        <p:nvSpPr>
          <p:cNvPr id="52"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graphicFrame>
        <p:nvGraphicFramePr>
          <p:cNvPr id="2" name="Tabelle 1"/>
          <p:cNvGraphicFramePr>
            <a:graphicFrameLocks noGrp="1"/>
          </p:cNvGraphicFramePr>
          <p:nvPr>
            <p:extLst>
              <p:ext uri="{D42A27DB-BD31-4B8C-83A1-F6EECF244321}">
                <p14:modId xmlns:p14="http://schemas.microsoft.com/office/powerpoint/2010/main" val="2223042303"/>
              </p:ext>
            </p:extLst>
          </p:nvPr>
        </p:nvGraphicFramePr>
        <p:xfrm>
          <a:off x="916685" y="2165785"/>
          <a:ext cx="6120782" cy="1292544"/>
        </p:xfrm>
        <a:graphic>
          <a:graphicData uri="http://schemas.openxmlformats.org/drawingml/2006/table">
            <a:tbl>
              <a:tblPr firstRow="1" bandRow="1">
                <a:tableStyleId>{5940675A-B579-460E-94D1-54222C63F5DA}</a:tableStyleId>
              </a:tblPr>
              <a:tblGrid>
                <a:gridCol w="4091260">
                  <a:extLst>
                    <a:ext uri="{9D8B030D-6E8A-4147-A177-3AD203B41FA5}">
                      <a16:colId xmlns:a16="http://schemas.microsoft.com/office/drawing/2014/main" val="20000"/>
                    </a:ext>
                  </a:extLst>
                </a:gridCol>
                <a:gridCol w="1014761">
                  <a:extLst>
                    <a:ext uri="{9D8B030D-6E8A-4147-A177-3AD203B41FA5}">
                      <a16:colId xmlns:a16="http://schemas.microsoft.com/office/drawing/2014/main" val="20001"/>
                    </a:ext>
                  </a:extLst>
                </a:gridCol>
                <a:gridCol w="1014761">
                  <a:extLst>
                    <a:ext uri="{9D8B030D-6E8A-4147-A177-3AD203B41FA5}">
                      <a16:colId xmlns:a16="http://schemas.microsoft.com/office/drawing/2014/main" val="20002"/>
                    </a:ext>
                  </a:extLst>
                </a:gridCol>
              </a:tblGrid>
              <a:tr h="430848">
                <a:tc>
                  <a:txBody>
                    <a:bodyPr/>
                    <a:lstStyle/>
                    <a:p>
                      <a:r>
                        <a:rPr lang="de-DE" dirty="0"/>
                        <a:t>Lagerstandort</a:t>
                      </a:r>
                    </a:p>
                  </a:txBody>
                  <a:tcPr/>
                </a:tc>
                <a:tc>
                  <a:txBody>
                    <a:bodyPr/>
                    <a:lstStyle/>
                    <a:p>
                      <a:pPr algn="r"/>
                      <a:r>
                        <a:rPr lang="de-DE" dirty="0"/>
                        <a:t>1</a:t>
                      </a:r>
                    </a:p>
                  </a:txBody>
                  <a:tcPr/>
                </a:tc>
                <a:tc>
                  <a:txBody>
                    <a:bodyPr/>
                    <a:lstStyle/>
                    <a:p>
                      <a:pPr algn="r"/>
                      <a:r>
                        <a:rPr lang="de-DE" dirty="0"/>
                        <a:t>2</a:t>
                      </a:r>
                    </a:p>
                  </a:txBody>
                  <a:tcPr/>
                </a:tc>
                <a:extLst>
                  <a:ext uri="{0D108BD9-81ED-4DB2-BD59-A6C34878D82A}">
                    <a16:rowId xmlns:a16="http://schemas.microsoft.com/office/drawing/2014/main" val="10000"/>
                  </a:ext>
                </a:extLst>
              </a:tr>
              <a:tr h="430848">
                <a:tc>
                  <a:txBody>
                    <a:bodyPr/>
                    <a:lstStyle/>
                    <a:p>
                      <a:r>
                        <a:rPr lang="de-DE" dirty="0"/>
                        <a:t>Fixkosten [GE]</a:t>
                      </a:r>
                    </a:p>
                  </a:txBody>
                  <a:tcPr/>
                </a:tc>
                <a:tc>
                  <a:txBody>
                    <a:bodyPr/>
                    <a:lstStyle/>
                    <a:p>
                      <a:pPr algn="r"/>
                      <a:r>
                        <a:rPr lang="de-DE" dirty="0"/>
                        <a:t>5</a:t>
                      </a:r>
                    </a:p>
                  </a:txBody>
                  <a:tcPr/>
                </a:tc>
                <a:tc>
                  <a:txBody>
                    <a:bodyPr/>
                    <a:lstStyle/>
                    <a:p>
                      <a:pPr algn="r"/>
                      <a:r>
                        <a:rPr lang="de-DE" dirty="0"/>
                        <a:t>6</a:t>
                      </a:r>
                    </a:p>
                  </a:txBody>
                  <a:tcPr/>
                </a:tc>
                <a:extLst>
                  <a:ext uri="{0D108BD9-81ED-4DB2-BD59-A6C34878D82A}">
                    <a16:rowId xmlns:a16="http://schemas.microsoft.com/office/drawing/2014/main" val="10001"/>
                  </a:ext>
                </a:extLst>
              </a:tr>
              <a:tr h="430848">
                <a:tc>
                  <a:txBody>
                    <a:bodyPr/>
                    <a:lstStyle/>
                    <a:p>
                      <a:r>
                        <a:rPr lang="de-DE" dirty="0"/>
                        <a:t>Kapazitäten [ME]</a:t>
                      </a:r>
                    </a:p>
                  </a:txBody>
                  <a:tcPr/>
                </a:tc>
                <a:tc>
                  <a:txBody>
                    <a:bodyPr/>
                    <a:lstStyle/>
                    <a:p>
                      <a:pPr algn="r"/>
                      <a:r>
                        <a:rPr lang="de-DE" dirty="0"/>
                        <a:t>8</a:t>
                      </a:r>
                    </a:p>
                  </a:txBody>
                  <a:tcPr/>
                </a:tc>
                <a:tc>
                  <a:txBody>
                    <a:bodyPr/>
                    <a:lstStyle/>
                    <a:p>
                      <a:pPr algn="r"/>
                      <a:r>
                        <a:rPr lang="de-DE" dirty="0"/>
                        <a:t>9</a:t>
                      </a:r>
                    </a:p>
                  </a:txBody>
                  <a:tcPr/>
                </a:tc>
                <a:extLst>
                  <a:ext uri="{0D108BD9-81ED-4DB2-BD59-A6C34878D82A}">
                    <a16:rowId xmlns:a16="http://schemas.microsoft.com/office/drawing/2014/main" val="10002"/>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1251165948"/>
              </p:ext>
            </p:extLst>
          </p:nvPr>
        </p:nvGraphicFramePr>
        <p:xfrm>
          <a:off x="604885" y="4927917"/>
          <a:ext cx="6120781" cy="1561783"/>
        </p:xfrm>
        <a:graphic>
          <a:graphicData uri="http://schemas.openxmlformats.org/drawingml/2006/table">
            <a:tbl>
              <a:tblPr firstRow="1" bandRow="1">
                <a:tableStyleId>{5940675A-B579-460E-94D1-54222C63F5DA}</a:tableStyleId>
              </a:tblPr>
              <a:tblGrid>
                <a:gridCol w="3072487">
                  <a:extLst>
                    <a:ext uri="{9D8B030D-6E8A-4147-A177-3AD203B41FA5}">
                      <a16:colId xmlns:a16="http://schemas.microsoft.com/office/drawing/2014/main" val="20000"/>
                    </a:ext>
                  </a:extLst>
                </a:gridCol>
                <a:gridCol w="1016098">
                  <a:extLst>
                    <a:ext uri="{9D8B030D-6E8A-4147-A177-3AD203B41FA5}">
                      <a16:colId xmlns:a16="http://schemas.microsoft.com/office/drawing/2014/main" val="20001"/>
                    </a:ext>
                  </a:extLst>
                </a:gridCol>
                <a:gridCol w="1016098">
                  <a:extLst>
                    <a:ext uri="{9D8B030D-6E8A-4147-A177-3AD203B41FA5}">
                      <a16:colId xmlns:a16="http://schemas.microsoft.com/office/drawing/2014/main" val="20002"/>
                    </a:ext>
                  </a:extLst>
                </a:gridCol>
                <a:gridCol w="1016098">
                  <a:extLst>
                    <a:ext uri="{9D8B030D-6E8A-4147-A177-3AD203B41FA5}">
                      <a16:colId xmlns:a16="http://schemas.microsoft.com/office/drawing/2014/main" val="20003"/>
                    </a:ext>
                  </a:extLst>
                </a:gridCol>
              </a:tblGrid>
              <a:tr h="723473">
                <a:tc>
                  <a:txBody>
                    <a:bodyPr/>
                    <a:lstStyle/>
                    <a:p>
                      <a:pPr algn="r"/>
                      <a:r>
                        <a:rPr lang="de-DE" dirty="0"/>
                        <a:t>Kunden</a:t>
                      </a:r>
                    </a:p>
                    <a:p>
                      <a:pPr algn="r"/>
                      <a:r>
                        <a:rPr lang="de-DE" dirty="0"/>
                        <a:t>Lager</a:t>
                      </a:r>
                    </a:p>
                  </a:txBody>
                  <a:tcPr/>
                </a:tc>
                <a:tc>
                  <a:txBody>
                    <a:bodyPr/>
                    <a:lstStyle/>
                    <a:p>
                      <a:pPr algn="r"/>
                      <a:r>
                        <a:rPr lang="de-DE" dirty="0"/>
                        <a:t>1</a:t>
                      </a:r>
                    </a:p>
                  </a:txBody>
                  <a:tcPr/>
                </a:tc>
                <a:tc>
                  <a:txBody>
                    <a:bodyPr/>
                    <a:lstStyle/>
                    <a:p>
                      <a:pPr algn="r"/>
                      <a:r>
                        <a:rPr lang="de-DE" dirty="0"/>
                        <a:t>2</a:t>
                      </a:r>
                    </a:p>
                  </a:txBody>
                  <a:tcPr/>
                </a:tc>
                <a:tc>
                  <a:txBody>
                    <a:bodyPr/>
                    <a:lstStyle/>
                    <a:p>
                      <a:pPr algn="r"/>
                      <a:r>
                        <a:rPr lang="de-DE" dirty="0"/>
                        <a:t>3</a:t>
                      </a:r>
                    </a:p>
                  </a:txBody>
                  <a:tcPr/>
                </a:tc>
                <a:extLst>
                  <a:ext uri="{0D108BD9-81ED-4DB2-BD59-A6C34878D82A}">
                    <a16:rowId xmlns:a16="http://schemas.microsoft.com/office/drawing/2014/main" val="10000"/>
                  </a:ext>
                </a:extLst>
              </a:tr>
              <a:tr h="419155">
                <a:tc>
                  <a:txBody>
                    <a:bodyPr/>
                    <a:lstStyle/>
                    <a:p>
                      <a:pPr algn="r"/>
                      <a:r>
                        <a:rPr lang="de-DE" dirty="0"/>
                        <a:t>1</a:t>
                      </a:r>
                    </a:p>
                  </a:txBody>
                  <a:tcPr/>
                </a:tc>
                <a:tc>
                  <a:txBody>
                    <a:bodyPr/>
                    <a:lstStyle/>
                    <a:p>
                      <a:pPr algn="r"/>
                      <a:r>
                        <a:rPr lang="de-DE" dirty="0"/>
                        <a:t>9</a:t>
                      </a:r>
                    </a:p>
                  </a:txBody>
                  <a:tcPr/>
                </a:tc>
                <a:tc>
                  <a:txBody>
                    <a:bodyPr/>
                    <a:lstStyle/>
                    <a:p>
                      <a:pPr algn="r"/>
                      <a:r>
                        <a:rPr lang="de-DE" dirty="0"/>
                        <a:t>6</a:t>
                      </a:r>
                    </a:p>
                  </a:txBody>
                  <a:tcPr/>
                </a:tc>
                <a:tc>
                  <a:txBody>
                    <a:bodyPr/>
                    <a:lstStyle/>
                    <a:p>
                      <a:pPr algn="r"/>
                      <a:r>
                        <a:rPr lang="de-DE" dirty="0"/>
                        <a:t>7</a:t>
                      </a:r>
                    </a:p>
                  </a:txBody>
                  <a:tcPr/>
                </a:tc>
                <a:extLst>
                  <a:ext uri="{0D108BD9-81ED-4DB2-BD59-A6C34878D82A}">
                    <a16:rowId xmlns:a16="http://schemas.microsoft.com/office/drawing/2014/main" val="10001"/>
                  </a:ext>
                </a:extLst>
              </a:tr>
              <a:tr h="419155">
                <a:tc>
                  <a:txBody>
                    <a:bodyPr/>
                    <a:lstStyle/>
                    <a:p>
                      <a:pPr algn="r"/>
                      <a:r>
                        <a:rPr lang="de-DE" dirty="0"/>
                        <a:t>2</a:t>
                      </a:r>
                    </a:p>
                  </a:txBody>
                  <a:tcPr/>
                </a:tc>
                <a:tc>
                  <a:txBody>
                    <a:bodyPr/>
                    <a:lstStyle/>
                    <a:p>
                      <a:pPr algn="r"/>
                      <a:r>
                        <a:rPr lang="de-DE" dirty="0"/>
                        <a:t>7</a:t>
                      </a:r>
                    </a:p>
                  </a:txBody>
                  <a:tcPr/>
                </a:tc>
                <a:tc>
                  <a:txBody>
                    <a:bodyPr/>
                    <a:lstStyle/>
                    <a:p>
                      <a:pPr algn="r"/>
                      <a:r>
                        <a:rPr lang="de-DE" dirty="0"/>
                        <a:t>3</a:t>
                      </a:r>
                    </a:p>
                  </a:txBody>
                  <a:tcPr/>
                </a:tc>
                <a:tc>
                  <a:txBody>
                    <a:bodyPr/>
                    <a:lstStyle/>
                    <a:p>
                      <a:pPr algn="r"/>
                      <a:r>
                        <a:rPr lang="de-DE" dirty="0"/>
                        <a:t>6</a:t>
                      </a:r>
                    </a:p>
                  </a:txBody>
                  <a:tcPr/>
                </a:tc>
                <a:extLst>
                  <a:ext uri="{0D108BD9-81ED-4DB2-BD59-A6C34878D82A}">
                    <a16:rowId xmlns:a16="http://schemas.microsoft.com/office/drawing/2014/main" val="10002"/>
                  </a:ext>
                </a:extLst>
              </a:tr>
            </a:tbl>
          </a:graphicData>
        </a:graphic>
      </p:graphicFrame>
      <p:sp>
        <p:nvSpPr>
          <p:cNvPr id="15" name="Rechteck 14"/>
          <p:cNvSpPr/>
          <p:nvPr/>
        </p:nvSpPr>
        <p:spPr>
          <a:xfrm>
            <a:off x="6996115" y="5142243"/>
            <a:ext cx="4681430" cy="1015663"/>
          </a:xfrm>
          <a:prstGeom prst="rect">
            <a:avLst/>
          </a:prstGeom>
        </p:spPr>
        <p:txBody>
          <a:bodyPr wrap="square">
            <a:spAutoFit/>
          </a:bodyPr>
          <a:lstStyle/>
          <a:p>
            <a:pPr marL="352425" indent="-352425">
              <a:buFont typeface="Symbol"/>
              <a:buChar char="®"/>
            </a:pPr>
            <a:r>
              <a:rPr lang="de-DE" sz="2000" b="1" i="1" dirty="0">
                <a:solidFill>
                  <a:schemeClr val="accent1"/>
                </a:solidFill>
                <a:sym typeface="Symbol"/>
              </a:rPr>
              <a:t>Welche Lager sollten eröffnet werden und wie sehen die optimalen Materialflüsse aus?</a:t>
            </a:r>
          </a:p>
        </p:txBody>
      </p:sp>
      <p:grpSp>
        <p:nvGrpSpPr>
          <p:cNvPr id="7" name="Gruppieren 6"/>
          <p:cNvGrpSpPr/>
          <p:nvPr/>
        </p:nvGrpSpPr>
        <p:grpSpPr>
          <a:xfrm>
            <a:off x="9258091" y="916256"/>
            <a:ext cx="2238600" cy="3185936"/>
            <a:chOff x="2771800" y="1448780"/>
            <a:chExt cx="3163050" cy="4905545"/>
          </a:xfrm>
          <a:noFill/>
        </p:grpSpPr>
        <p:sp>
          <p:nvSpPr>
            <p:cNvPr id="9" name="Abgerundetes Rechteck 8"/>
            <p:cNvSpPr/>
            <p:nvPr/>
          </p:nvSpPr>
          <p:spPr>
            <a:xfrm>
              <a:off x="2771800" y="1448780"/>
              <a:ext cx="3150350" cy="67507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Verstehen des Problems</a:t>
              </a:r>
            </a:p>
          </p:txBody>
        </p:sp>
        <p:sp>
          <p:nvSpPr>
            <p:cNvPr id="10" name="Abgerundetes Rechteck 9"/>
            <p:cNvSpPr/>
            <p:nvPr/>
          </p:nvSpPr>
          <p:spPr>
            <a:xfrm>
              <a:off x="2771800" y="2506397"/>
              <a:ext cx="3150350" cy="67507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Formulierung des Problems</a:t>
              </a:r>
            </a:p>
          </p:txBody>
        </p:sp>
        <p:sp>
          <p:nvSpPr>
            <p:cNvPr id="11" name="Abgerundetes Rechteck 10"/>
            <p:cNvSpPr/>
            <p:nvPr/>
          </p:nvSpPr>
          <p:spPr>
            <a:xfrm>
              <a:off x="2771800" y="3564014"/>
              <a:ext cx="3150350" cy="675075"/>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Datenerfassung und -eingabe</a:t>
              </a:r>
            </a:p>
          </p:txBody>
        </p:sp>
        <p:sp>
          <p:nvSpPr>
            <p:cNvPr id="12" name="Abgerundetes Rechteck 11"/>
            <p:cNvSpPr/>
            <p:nvPr/>
          </p:nvSpPr>
          <p:spPr>
            <a:xfrm>
              <a:off x="2771800" y="4621631"/>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Lösen des Modells</a:t>
              </a:r>
            </a:p>
          </p:txBody>
        </p:sp>
        <p:sp>
          <p:nvSpPr>
            <p:cNvPr id="13" name="Abgerundetes Rechteck 12"/>
            <p:cNvSpPr/>
            <p:nvPr/>
          </p:nvSpPr>
          <p:spPr>
            <a:xfrm>
              <a:off x="2771800" y="5679250"/>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Implementierung in der Realität</a:t>
              </a:r>
            </a:p>
          </p:txBody>
        </p:sp>
        <p:cxnSp>
          <p:nvCxnSpPr>
            <p:cNvPr id="16" name="Gerade Verbindung mit Pfeil 15"/>
            <p:cNvCxnSpPr>
              <a:stCxn id="9" idx="2"/>
              <a:endCxn id="10" idx="0"/>
            </p:cNvCxnSpPr>
            <p:nvPr/>
          </p:nvCxnSpPr>
          <p:spPr>
            <a:xfrm>
              <a:off x="4346975" y="2123855"/>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stCxn id="10" idx="2"/>
              <a:endCxn id="11" idx="0"/>
            </p:cNvCxnSpPr>
            <p:nvPr/>
          </p:nvCxnSpPr>
          <p:spPr>
            <a:xfrm>
              <a:off x="4346975" y="3181472"/>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stCxn id="11" idx="2"/>
              <a:endCxn id="12" idx="0"/>
            </p:cNvCxnSpPr>
            <p:nvPr/>
          </p:nvCxnSpPr>
          <p:spPr>
            <a:xfrm>
              <a:off x="4346975" y="4239089"/>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12" idx="2"/>
              <a:endCxn id="13" idx="0"/>
            </p:cNvCxnSpPr>
            <p:nvPr/>
          </p:nvCxnSpPr>
          <p:spPr>
            <a:xfrm>
              <a:off x="4346975" y="5296706"/>
              <a:ext cx="0" cy="382544"/>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0" name="Gewinkelte Verbindung 14"/>
            <p:cNvCxnSpPr>
              <a:stCxn id="12" idx="1"/>
              <a:endCxn id="10" idx="1"/>
            </p:cNvCxnSpPr>
            <p:nvPr/>
          </p:nvCxnSpPr>
          <p:spPr>
            <a:xfrm rot="10800000">
              <a:off x="2771800" y="2843935"/>
              <a:ext cx="12700" cy="2115234"/>
            </a:xfrm>
            <a:prstGeom prst="bentConnector3">
              <a:avLst>
                <a:gd name="adj1" fmla="val 2750945"/>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Gewinkelte Verbindung 15"/>
            <p:cNvCxnSpPr>
              <a:stCxn id="11" idx="3"/>
              <a:endCxn id="10" idx="3"/>
            </p:cNvCxnSpPr>
            <p:nvPr/>
          </p:nvCxnSpPr>
          <p:spPr>
            <a:xfrm flipV="1">
              <a:off x="5922150" y="2843935"/>
              <a:ext cx="12700" cy="1057617"/>
            </a:xfrm>
            <a:prstGeom prst="bentConnector3">
              <a:avLst>
                <a:gd name="adj1" fmla="val 288678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Gewinkelte Verbindung 16"/>
            <p:cNvCxnSpPr>
              <a:stCxn id="12" idx="3"/>
              <a:endCxn id="11" idx="3"/>
            </p:cNvCxnSpPr>
            <p:nvPr/>
          </p:nvCxnSpPr>
          <p:spPr>
            <a:xfrm flipV="1">
              <a:off x="5922150" y="3901552"/>
              <a:ext cx="12700" cy="1057617"/>
            </a:xfrm>
            <a:prstGeom prst="bentConnector3">
              <a:avLst>
                <a:gd name="adj1" fmla="val 295471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3" name="Gewinkelte Verbindung 17"/>
            <p:cNvCxnSpPr>
              <a:stCxn id="12" idx="1"/>
              <a:endCxn id="9" idx="1"/>
            </p:cNvCxnSpPr>
            <p:nvPr/>
          </p:nvCxnSpPr>
          <p:spPr>
            <a:xfrm rot="10800000">
              <a:off x="2771800" y="1786319"/>
              <a:ext cx="12700" cy="3172851"/>
            </a:xfrm>
            <a:prstGeom prst="bentConnector3">
              <a:avLst>
                <a:gd name="adj1" fmla="val 5400000"/>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58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340963" y="916256"/>
            <a:ext cx="5941382" cy="2340927"/>
          </a:xfrm>
        </p:spPr>
        <p:txBody>
          <a:bodyPr/>
          <a:lstStyle/>
          <a:p>
            <a:pPr marL="0" indent="0">
              <a:buNone/>
            </a:pPr>
            <a:r>
              <a:rPr lang="de-DE" b="1" dirty="0">
                <a:solidFill>
                  <a:schemeClr val="tx2"/>
                </a:solidFill>
              </a:rPr>
              <a:t>Vereinfachtes Beispiel </a:t>
            </a:r>
          </a:p>
          <a:p>
            <a:pPr marL="0" indent="0">
              <a:buNone/>
            </a:pPr>
            <a:r>
              <a:rPr lang="de-DE" dirty="0"/>
              <a:t>Für die Belieferung von drei Kunden stehen </a:t>
            </a:r>
            <a:br>
              <a:rPr lang="de-DE" dirty="0"/>
            </a:br>
            <a:r>
              <a:rPr lang="de-DE" dirty="0"/>
              <a:t>zwei potenzielle Lagerstandorte zur Verfügung. Die folgende Tabelle enthält die Lagerkapazitäten und Fixkosten der Standorte.</a:t>
            </a:r>
          </a:p>
          <a:p>
            <a:pPr marL="0" indent="0">
              <a:buNone/>
            </a:pPr>
            <a:endParaRPr lang="de-DE" b="1" dirty="0">
              <a:solidFill>
                <a:schemeClr val="tx2"/>
              </a:solidFill>
            </a:endParaRP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aphicFrame>
        <p:nvGraphicFramePr>
          <p:cNvPr id="20" name="Tabelle 19"/>
          <p:cNvGraphicFramePr>
            <a:graphicFrameLocks noGrp="1"/>
          </p:cNvGraphicFramePr>
          <p:nvPr>
            <p:extLst>
              <p:ext uri="{D42A27DB-BD31-4B8C-83A1-F6EECF244321}">
                <p14:modId xmlns:p14="http://schemas.microsoft.com/office/powerpoint/2010/main" val="3719378831"/>
              </p:ext>
            </p:extLst>
          </p:nvPr>
        </p:nvGraphicFramePr>
        <p:xfrm>
          <a:off x="340963" y="2528885"/>
          <a:ext cx="5755036" cy="1112520"/>
        </p:xfrm>
        <a:graphic>
          <a:graphicData uri="http://schemas.openxmlformats.org/drawingml/2006/table">
            <a:tbl>
              <a:tblPr firstRow="1" bandRow="1">
                <a:tableStyleId>{5940675A-B579-460E-94D1-54222C63F5DA}</a:tableStyleId>
              </a:tblPr>
              <a:tblGrid>
                <a:gridCol w="3846788">
                  <a:extLst>
                    <a:ext uri="{9D8B030D-6E8A-4147-A177-3AD203B41FA5}">
                      <a16:colId xmlns:a16="http://schemas.microsoft.com/office/drawing/2014/main" val="20000"/>
                    </a:ext>
                  </a:extLst>
                </a:gridCol>
                <a:gridCol w="954124">
                  <a:extLst>
                    <a:ext uri="{9D8B030D-6E8A-4147-A177-3AD203B41FA5}">
                      <a16:colId xmlns:a16="http://schemas.microsoft.com/office/drawing/2014/main" val="20001"/>
                    </a:ext>
                  </a:extLst>
                </a:gridCol>
                <a:gridCol w="954124">
                  <a:extLst>
                    <a:ext uri="{9D8B030D-6E8A-4147-A177-3AD203B41FA5}">
                      <a16:colId xmlns:a16="http://schemas.microsoft.com/office/drawing/2014/main" val="20002"/>
                    </a:ext>
                  </a:extLst>
                </a:gridCol>
              </a:tblGrid>
              <a:tr h="370840">
                <a:tc>
                  <a:txBody>
                    <a:bodyPr/>
                    <a:lstStyle/>
                    <a:p>
                      <a:r>
                        <a:rPr lang="de-DE" dirty="0"/>
                        <a:t>Lagerstandort</a:t>
                      </a:r>
                    </a:p>
                  </a:txBody>
                  <a:tcPr/>
                </a:tc>
                <a:tc>
                  <a:txBody>
                    <a:bodyPr/>
                    <a:lstStyle/>
                    <a:p>
                      <a:pPr algn="r"/>
                      <a:r>
                        <a:rPr lang="de-DE" dirty="0"/>
                        <a:t>1</a:t>
                      </a:r>
                    </a:p>
                  </a:txBody>
                  <a:tcPr/>
                </a:tc>
                <a:tc>
                  <a:txBody>
                    <a:bodyPr/>
                    <a:lstStyle/>
                    <a:p>
                      <a:pPr algn="r"/>
                      <a:r>
                        <a:rPr lang="de-DE" dirty="0"/>
                        <a:t>2</a:t>
                      </a:r>
                    </a:p>
                  </a:txBody>
                  <a:tcPr/>
                </a:tc>
                <a:extLst>
                  <a:ext uri="{0D108BD9-81ED-4DB2-BD59-A6C34878D82A}">
                    <a16:rowId xmlns:a16="http://schemas.microsoft.com/office/drawing/2014/main" val="10000"/>
                  </a:ext>
                </a:extLst>
              </a:tr>
              <a:tr h="370840">
                <a:tc>
                  <a:txBody>
                    <a:bodyPr/>
                    <a:lstStyle/>
                    <a:p>
                      <a:r>
                        <a:rPr lang="de-DE" dirty="0"/>
                        <a:t>Fixkosten [GE]</a:t>
                      </a:r>
                    </a:p>
                  </a:txBody>
                  <a:tcPr/>
                </a:tc>
                <a:tc>
                  <a:txBody>
                    <a:bodyPr/>
                    <a:lstStyle/>
                    <a:p>
                      <a:pPr algn="r"/>
                      <a:r>
                        <a:rPr lang="de-DE" dirty="0"/>
                        <a:t>5</a:t>
                      </a:r>
                    </a:p>
                  </a:txBody>
                  <a:tcPr/>
                </a:tc>
                <a:tc>
                  <a:txBody>
                    <a:bodyPr/>
                    <a:lstStyle/>
                    <a:p>
                      <a:pPr algn="r"/>
                      <a:r>
                        <a:rPr lang="de-DE" dirty="0"/>
                        <a:t>6</a:t>
                      </a:r>
                    </a:p>
                  </a:txBody>
                  <a:tcPr/>
                </a:tc>
                <a:extLst>
                  <a:ext uri="{0D108BD9-81ED-4DB2-BD59-A6C34878D82A}">
                    <a16:rowId xmlns:a16="http://schemas.microsoft.com/office/drawing/2014/main" val="10001"/>
                  </a:ext>
                </a:extLst>
              </a:tr>
              <a:tr h="370840">
                <a:tc>
                  <a:txBody>
                    <a:bodyPr/>
                    <a:lstStyle/>
                    <a:p>
                      <a:r>
                        <a:rPr lang="de-DE" dirty="0"/>
                        <a:t>Kapazitäten [ME]</a:t>
                      </a:r>
                    </a:p>
                  </a:txBody>
                  <a:tcPr/>
                </a:tc>
                <a:tc>
                  <a:txBody>
                    <a:bodyPr/>
                    <a:lstStyle/>
                    <a:p>
                      <a:pPr algn="r"/>
                      <a:r>
                        <a:rPr lang="de-DE" dirty="0"/>
                        <a:t>8</a:t>
                      </a:r>
                    </a:p>
                  </a:txBody>
                  <a:tcPr/>
                </a:tc>
                <a:tc>
                  <a:txBody>
                    <a:bodyPr/>
                    <a:lstStyle/>
                    <a:p>
                      <a:pPr algn="r"/>
                      <a:r>
                        <a:rPr lang="de-DE" dirty="0"/>
                        <a:t>9</a:t>
                      </a:r>
                    </a:p>
                  </a:txBody>
                  <a:tcPr/>
                </a:tc>
                <a:extLst>
                  <a:ext uri="{0D108BD9-81ED-4DB2-BD59-A6C34878D82A}">
                    <a16:rowId xmlns:a16="http://schemas.microsoft.com/office/drawing/2014/main" val="10002"/>
                  </a:ext>
                </a:extLst>
              </a:tr>
            </a:tbl>
          </a:graphicData>
        </a:graphic>
      </p:graphicFrame>
      <p:graphicFrame>
        <p:nvGraphicFramePr>
          <p:cNvPr id="21" name="Tabelle 20"/>
          <p:cNvGraphicFramePr>
            <a:graphicFrameLocks noGrp="1"/>
          </p:cNvGraphicFramePr>
          <p:nvPr>
            <p:extLst>
              <p:ext uri="{D42A27DB-BD31-4B8C-83A1-F6EECF244321}">
                <p14:modId xmlns:p14="http://schemas.microsoft.com/office/powerpoint/2010/main" val="3618323148"/>
              </p:ext>
            </p:extLst>
          </p:nvPr>
        </p:nvGraphicFramePr>
        <p:xfrm>
          <a:off x="340963" y="4947200"/>
          <a:ext cx="5755035" cy="1381760"/>
        </p:xfrm>
        <a:graphic>
          <a:graphicData uri="http://schemas.openxmlformats.org/drawingml/2006/table">
            <a:tbl>
              <a:tblPr firstRow="1" bandRow="1">
                <a:tableStyleId>{5940675A-B579-460E-94D1-54222C63F5DA}</a:tableStyleId>
              </a:tblPr>
              <a:tblGrid>
                <a:gridCol w="2888892">
                  <a:extLst>
                    <a:ext uri="{9D8B030D-6E8A-4147-A177-3AD203B41FA5}">
                      <a16:colId xmlns:a16="http://schemas.microsoft.com/office/drawing/2014/main" val="20000"/>
                    </a:ext>
                  </a:extLst>
                </a:gridCol>
                <a:gridCol w="955381">
                  <a:extLst>
                    <a:ext uri="{9D8B030D-6E8A-4147-A177-3AD203B41FA5}">
                      <a16:colId xmlns:a16="http://schemas.microsoft.com/office/drawing/2014/main" val="20001"/>
                    </a:ext>
                  </a:extLst>
                </a:gridCol>
                <a:gridCol w="955381">
                  <a:extLst>
                    <a:ext uri="{9D8B030D-6E8A-4147-A177-3AD203B41FA5}">
                      <a16:colId xmlns:a16="http://schemas.microsoft.com/office/drawing/2014/main" val="20002"/>
                    </a:ext>
                  </a:extLst>
                </a:gridCol>
                <a:gridCol w="955381">
                  <a:extLst>
                    <a:ext uri="{9D8B030D-6E8A-4147-A177-3AD203B41FA5}">
                      <a16:colId xmlns:a16="http://schemas.microsoft.com/office/drawing/2014/main" val="20003"/>
                    </a:ext>
                  </a:extLst>
                </a:gridCol>
              </a:tblGrid>
              <a:tr h="370840">
                <a:tc>
                  <a:txBody>
                    <a:bodyPr/>
                    <a:lstStyle/>
                    <a:p>
                      <a:pPr algn="r"/>
                      <a:r>
                        <a:rPr lang="de-DE" dirty="0"/>
                        <a:t>Kunden</a:t>
                      </a:r>
                    </a:p>
                    <a:p>
                      <a:pPr algn="r"/>
                      <a:r>
                        <a:rPr lang="de-DE" dirty="0"/>
                        <a:t>Lager</a:t>
                      </a:r>
                    </a:p>
                  </a:txBody>
                  <a:tcPr/>
                </a:tc>
                <a:tc>
                  <a:txBody>
                    <a:bodyPr/>
                    <a:lstStyle/>
                    <a:p>
                      <a:pPr algn="r"/>
                      <a:r>
                        <a:rPr lang="de-DE" dirty="0"/>
                        <a:t>1</a:t>
                      </a:r>
                    </a:p>
                  </a:txBody>
                  <a:tcPr/>
                </a:tc>
                <a:tc>
                  <a:txBody>
                    <a:bodyPr/>
                    <a:lstStyle/>
                    <a:p>
                      <a:pPr algn="r"/>
                      <a:r>
                        <a:rPr lang="de-DE" dirty="0"/>
                        <a:t>2</a:t>
                      </a:r>
                    </a:p>
                  </a:txBody>
                  <a:tcPr/>
                </a:tc>
                <a:tc>
                  <a:txBody>
                    <a:bodyPr/>
                    <a:lstStyle/>
                    <a:p>
                      <a:pPr algn="r"/>
                      <a:r>
                        <a:rPr lang="de-DE" dirty="0"/>
                        <a:t>3</a:t>
                      </a:r>
                    </a:p>
                  </a:txBody>
                  <a:tcPr/>
                </a:tc>
                <a:extLst>
                  <a:ext uri="{0D108BD9-81ED-4DB2-BD59-A6C34878D82A}">
                    <a16:rowId xmlns:a16="http://schemas.microsoft.com/office/drawing/2014/main" val="10000"/>
                  </a:ext>
                </a:extLst>
              </a:tr>
              <a:tr h="370840">
                <a:tc>
                  <a:txBody>
                    <a:bodyPr/>
                    <a:lstStyle/>
                    <a:p>
                      <a:pPr algn="r"/>
                      <a:r>
                        <a:rPr lang="de-DE" dirty="0"/>
                        <a:t>1</a:t>
                      </a:r>
                    </a:p>
                  </a:txBody>
                  <a:tcPr/>
                </a:tc>
                <a:tc>
                  <a:txBody>
                    <a:bodyPr/>
                    <a:lstStyle/>
                    <a:p>
                      <a:pPr algn="r"/>
                      <a:r>
                        <a:rPr lang="de-DE" dirty="0"/>
                        <a:t>9</a:t>
                      </a:r>
                    </a:p>
                  </a:txBody>
                  <a:tcPr/>
                </a:tc>
                <a:tc>
                  <a:txBody>
                    <a:bodyPr/>
                    <a:lstStyle/>
                    <a:p>
                      <a:pPr algn="r"/>
                      <a:r>
                        <a:rPr lang="de-DE" dirty="0"/>
                        <a:t>6</a:t>
                      </a:r>
                    </a:p>
                  </a:txBody>
                  <a:tcPr/>
                </a:tc>
                <a:tc>
                  <a:txBody>
                    <a:bodyPr/>
                    <a:lstStyle/>
                    <a:p>
                      <a:pPr algn="r"/>
                      <a:r>
                        <a:rPr lang="de-DE" dirty="0"/>
                        <a:t>7</a:t>
                      </a:r>
                    </a:p>
                  </a:txBody>
                  <a:tcPr/>
                </a:tc>
                <a:extLst>
                  <a:ext uri="{0D108BD9-81ED-4DB2-BD59-A6C34878D82A}">
                    <a16:rowId xmlns:a16="http://schemas.microsoft.com/office/drawing/2014/main" val="10001"/>
                  </a:ext>
                </a:extLst>
              </a:tr>
              <a:tr h="370840">
                <a:tc>
                  <a:txBody>
                    <a:bodyPr/>
                    <a:lstStyle/>
                    <a:p>
                      <a:pPr algn="r"/>
                      <a:r>
                        <a:rPr lang="de-DE" dirty="0"/>
                        <a:t>2</a:t>
                      </a:r>
                    </a:p>
                  </a:txBody>
                  <a:tcPr/>
                </a:tc>
                <a:tc>
                  <a:txBody>
                    <a:bodyPr/>
                    <a:lstStyle/>
                    <a:p>
                      <a:pPr algn="r"/>
                      <a:r>
                        <a:rPr lang="de-DE" dirty="0"/>
                        <a:t>7</a:t>
                      </a:r>
                    </a:p>
                  </a:txBody>
                  <a:tcPr/>
                </a:tc>
                <a:tc>
                  <a:txBody>
                    <a:bodyPr/>
                    <a:lstStyle/>
                    <a:p>
                      <a:pPr algn="r"/>
                      <a:r>
                        <a:rPr lang="de-DE" dirty="0"/>
                        <a:t>3</a:t>
                      </a:r>
                    </a:p>
                  </a:txBody>
                  <a:tcPr/>
                </a:tc>
                <a:tc>
                  <a:txBody>
                    <a:bodyPr/>
                    <a:lstStyle/>
                    <a:p>
                      <a:pPr algn="r"/>
                      <a:r>
                        <a:rPr lang="de-DE" dirty="0"/>
                        <a:t>6</a:t>
                      </a:r>
                    </a:p>
                  </a:txBody>
                  <a:tcPr/>
                </a:tc>
                <a:extLst>
                  <a:ext uri="{0D108BD9-81ED-4DB2-BD59-A6C34878D82A}">
                    <a16:rowId xmlns:a16="http://schemas.microsoft.com/office/drawing/2014/main" val="10002"/>
                  </a:ext>
                </a:extLst>
              </a:tr>
            </a:tbl>
          </a:graphicData>
        </a:graphic>
      </p:graphicFrame>
      <p:sp>
        <p:nvSpPr>
          <p:cNvPr id="22" name="Rechteck 21"/>
          <p:cNvSpPr/>
          <p:nvPr/>
        </p:nvSpPr>
        <p:spPr>
          <a:xfrm>
            <a:off x="340963" y="3809275"/>
            <a:ext cx="8461081" cy="1200329"/>
          </a:xfrm>
          <a:prstGeom prst="rect">
            <a:avLst/>
          </a:prstGeom>
        </p:spPr>
        <p:txBody>
          <a:bodyPr wrap="square">
            <a:spAutoFit/>
          </a:bodyPr>
          <a:lstStyle/>
          <a:p>
            <a:pPr algn="just"/>
            <a:r>
              <a:rPr lang="de-DE" dirty="0"/>
              <a:t>Die Kunden weisen unterschiedliche Bedarfe auf. Kunde 1 benötigt 5 ME, Kunden 2 und 3, benötigen 3 bzw. 7 ME. Die Transportkosten [GE/ME] zwischen den Standorten zu den Kunden unterscheiden sich und sind der folgenden Tabelle zu entnehmen.</a:t>
            </a:r>
          </a:p>
        </p:txBody>
      </p:sp>
      <mc:AlternateContent xmlns:mc="http://schemas.openxmlformats.org/markup-compatibility/2006" xmlns:a14="http://schemas.microsoft.com/office/drawing/2010/main">
        <mc:Choice Requires="a14">
          <p:sp>
            <p:nvSpPr>
              <p:cNvPr id="23" name="Rechteck 22"/>
              <p:cNvSpPr/>
              <p:nvPr/>
            </p:nvSpPr>
            <p:spPr>
              <a:xfrm>
                <a:off x="6229030" y="2512140"/>
                <a:ext cx="1092781" cy="369332"/>
              </a:xfrm>
              <a:prstGeom prst="rect">
                <a:avLst/>
              </a:prstGeom>
            </p:spPr>
            <p:txBody>
              <a:bodyPr wrap="square">
                <a:spAutoFit/>
              </a:bodyPr>
              <a:lstStyle/>
              <a:p>
                <a:pPr marL="101600">
                  <a:spcBef>
                    <a:spcPct val="20000"/>
                  </a:spcBef>
                </a:pPr>
                <a14:m>
                  <m:oMathPara xmlns:m="http://schemas.openxmlformats.org/officeDocument/2006/math">
                    <m:oMathParaPr>
                      <m:jc m:val="left"/>
                    </m:oMathParaPr>
                    <m:oMath xmlns:m="http://schemas.openxmlformats.org/officeDocument/2006/math">
                      <m:r>
                        <a:rPr lang="de-DE" i="1" dirty="0">
                          <a:solidFill>
                            <a:schemeClr val="tx2"/>
                          </a:solidFill>
                          <a:latin typeface="Cambria Math"/>
                          <a:ea typeface="ＭＳ Ｐゴシック" pitchFamily="34" charset="-128"/>
                        </a:rPr>
                        <m:t>𝑖</m:t>
                      </m:r>
                      <m:r>
                        <a:rPr lang="de-DE" i="1" dirty="0">
                          <a:solidFill>
                            <a:schemeClr val="tx2"/>
                          </a:solidFill>
                          <a:latin typeface="Cambria Math"/>
                          <a:ea typeface="ＭＳ Ｐゴシック" pitchFamily="34" charset="-128"/>
                        </a:rPr>
                        <m:t>=1,2</m:t>
                      </m:r>
                    </m:oMath>
                  </m:oMathPara>
                </a14:m>
                <a:endParaRPr lang="de-DE" i="1" dirty="0">
                  <a:solidFill>
                    <a:schemeClr val="tx2"/>
                  </a:solidFill>
                  <a:ea typeface="ＭＳ Ｐゴシック" pitchFamily="34" charset="-128"/>
                </a:endParaRPr>
              </a:p>
            </p:txBody>
          </p:sp>
        </mc:Choice>
        <mc:Fallback xmlns="">
          <p:sp>
            <p:nvSpPr>
              <p:cNvPr id="23" name="Rechteck 22"/>
              <p:cNvSpPr>
                <a:spLocks noRot="1" noChangeAspect="1" noMove="1" noResize="1" noEditPoints="1" noAdjustHandles="1" noChangeArrowheads="1" noChangeShapeType="1" noTextEdit="1"/>
              </p:cNvSpPr>
              <p:nvPr/>
            </p:nvSpPr>
            <p:spPr>
              <a:xfrm>
                <a:off x="6229030" y="2512140"/>
                <a:ext cx="1092781" cy="369332"/>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Rechteck 23"/>
              <p:cNvSpPr/>
              <p:nvPr/>
            </p:nvSpPr>
            <p:spPr>
              <a:xfrm>
                <a:off x="4025416" y="918112"/>
                <a:ext cx="1189941" cy="369332"/>
              </a:xfrm>
              <a:prstGeom prst="rect">
                <a:avLst/>
              </a:prstGeom>
            </p:spPr>
            <p:txBody>
              <a:bodyPr wrap="square">
                <a:spAutoFit/>
              </a:bodyPr>
              <a:lstStyle/>
              <a:p>
                <a:pPr marL="101600">
                  <a:spcBef>
                    <a:spcPct val="20000"/>
                  </a:spcBef>
                </a:pPr>
                <a14:m>
                  <m:oMathPara xmlns:m="http://schemas.openxmlformats.org/officeDocument/2006/math">
                    <m:oMathParaPr>
                      <m:jc m:val="left"/>
                    </m:oMathParaPr>
                    <m:oMath xmlns:m="http://schemas.openxmlformats.org/officeDocument/2006/math">
                      <m:r>
                        <a:rPr lang="de-DE" i="1" dirty="0">
                          <a:solidFill>
                            <a:schemeClr val="tx2"/>
                          </a:solidFill>
                          <a:latin typeface="Cambria Math"/>
                          <a:ea typeface="ＭＳ Ｐゴシック" pitchFamily="34" charset="-128"/>
                        </a:rPr>
                        <m:t>𝑗</m:t>
                      </m:r>
                      <m:r>
                        <a:rPr lang="de-DE" i="1" dirty="0">
                          <a:solidFill>
                            <a:schemeClr val="tx2"/>
                          </a:solidFill>
                          <a:latin typeface="Cambria Math"/>
                          <a:ea typeface="ＭＳ Ｐゴシック" pitchFamily="34" charset="-128"/>
                        </a:rPr>
                        <m:t>=1,2,3</m:t>
                      </m:r>
                    </m:oMath>
                  </m:oMathPara>
                </a14:m>
                <a:endParaRPr lang="de-DE" i="1" dirty="0">
                  <a:solidFill>
                    <a:schemeClr val="tx2"/>
                  </a:solidFill>
                  <a:ea typeface="ＭＳ Ｐゴシック" pitchFamily="34" charset="-128"/>
                </a:endParaRPr>
              </a:p>
            </p:txBody>
          </p:sp>
        </mc:Choice>
        <mc:Fallback xmlns="">
          <p:sp>
            <p:nvSpPr>
              <p:cNvPr id="24" name="Rechteck 23"/>
              <p:cNvSpPr>
                <a:spLocks noRot="1" noChangeAspect="1" noMove="1" noResize="1" noEditPoints="1" noAdjustHandles="1" noChangeArrowheads="1" noChangeShapeType="1" noTextEdit="1"/>
              </p:cNvSpPr>
              <p:nvPr/>
            </p:nvSpPr>
            <p:spPr>
              <a:xfrm>
                <a:off x="4025416" y="918112"/>
                <a:ext cx="1189941" cy="369332"/>
              </a:xfrm>
              <a:prstGeom prst="rect">
                <a:avLst/>
              </a:prstGeom>
              <a:blipFill>
                <a:blip r:embed="rId3"/>
                <a:stretch>
                  <a:fillRect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 Box 11"/>
              <p:cNvSpPr txBox="1">
                <a:spLocks noChangeArrowheads="1"/>
              </p:cNvSpPr>
              <p:nvPr/>
            </p:nvSpPr>
            <p:spPr bwMode="auto">
              <a:xfrm>
                <a:off x="6243217" y="4934048"/>
                <a:ext cx="492277" cy="3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a:solidFill>
                                <a:schemeClr val="tx2"/>
                              </a:solidFill>
                              <a:latin typeface="Cambria Math" panose="02040503050406030204" pitchFamily="18" charset="0"/>
                              <a:ea typeface="ＭＳ Ｐゴシック" pitchFamily="34" charset="-128"/>
                            </a:rPr>
                          </m:ctrlPr>
                        </m:sSubPr>
                        <m:e>
                          <m:r>
                            <a:rPr lang="de-DE" sz="1600" i="1" dirty="0">
                              <a:solidFill>
                                <a:schemeClr val="tx2"/>
                              </a:solidFill>
                              <a:latin typeface="Cambria Math"/>
                              <a:ea typeface="ＭＳ Ｐゴシック" pitchFamily="34" charset="-128"/>
                            </a:rPr>
                            <m:t>𝑐</m:t>
                          </m:r>
                        </m:e>
                        <m:sub>
                          <m:r>
                            <a:rPr lang="de-DE" sz="1600" i="1" dirty="0">
                              <a:solidFill>
                                <a:schemeClr val="tx2"/>
                              </a:solidFill>
                              <a:latin typeface="Cambria Math"/>
                              <a:ea typeface="ＭＳ Ｐゴシック" pitchFamily="34" charset="-128"/>
                            </a:rPr>
                            <m:t>𝑖𝑗</m:t>
                          </m:r>
                        </m:sub>
                      </m:sSub>
                    </m:oMath>
                  </m:oMathPara>
                </a14:m>
                <a:endParaRPr lang="de-DE" sz="1600" dirty="0">
                  <a:solidFill>
                    <a:schemeClr val="tx2"/>
                  </a:solidFill>
                  <a:ea typeface="ＭＳ Ｐゴシック" pitchFamily="34" charset="-128"/>
                </a:endParaRPr>
              </a:p>
            </p:txBody>
          </p:sp>
        </mc:Choice>
        <mc:Fallback xmlns="">
          <p:sp>
            <p:nvSpPr>
              <p:cNvPr id="25" name="Text Box 11"/>
              <p:cNvSpPr txBox="1">
                <a:spLocks noRot="1" noChangeAspect="1" noMove="1" noResize="1" noEditPoints="1" noAdjustHandles="1" noChangeArrowheads="1" noChangeShapeType="1" noTextEdit="1"/>
              </p:cNvSpPr>
              <p:nvPr/>
            </p:nvSpPr>
            <p:spPr bwMode="auto">
              <a:xfrm>
                <a:off x="6243217" y="4934048"/>
                <a:ext cx="492277" cy="358368"/>
              </a:xfrm>
              <a:prstGeom prst="rect">
                <a:avLst/>
              </a:prstGeom>
              <a:blipFill>
                <a:blip r:embed="rId4"/>
                <a:stretch>
                  <a:fillRect b="-678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Rechteck 25"/>
              <p:cNvSpPr/>
              <p:nvPr/>
            </p:nvSpPr>
            <p:spPr>
              <a:xfrm>
                <a:off x="6282345" y="2887851"/>
                <a:ext cx="4140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chemeClr val="tx2"/>
                              </a:solidFill>
                              <a:latin typeface="Cambria Math" panose="02040503050406030204" pitchFamily="18" charset="0"/>
                              <a:ea typeface="ＭＳ Ｐゴシック" pitchFamily="34" charset="-128"/>
                            </a:rPr>
                          </m:ctrlPr>
                        </m:sSubPr>
                        <m:e>
                          <m:r>
                            <a:rPr lang="de-DE" i="1">
                              <a:solidFill>
                                <a:schemeClr val="tx2"/>
                              </a:solidFill>
                              <a:latin typeface="Cambria Math"/>
                              <a:ea typeface="ＭＳ Ｐゴシック" pitchFamily="34" charset="-128"/>
                            </a:rPr>
                            <m:t>𝑓</m:t>
                          </m:r>
                        </m:e>
                        <m:sub>
                          <m:r>
                            <a:rPr lang="de-DE" i="1">
                              <a:solidFill>
                                <a:schemeClr val="tx2"/>
                              </a:solidFill>
                              <a:latin typeface="Cambria Math"/>
                              <a:ea typeface="ＭＳ Ｐゴシック" pitchFamily="34" charset="-128"/>
                            </a:rPr>
                            <m:t>𝑖</m:t>
                          </m:r>
                        </m:sub>
                      </m:sSub>
                    </m:oMath>
                  </m:oMathPara>
                </a14:m>
                <a:endParaRPr lang="de-DE" dirty="0">
                  <a:solidFill>
                    <a:schemeClr val="tx2"/>
                  </a:solidFill>
                </a:endParaRPr>
              </a:p>
            </p:txBody>
          </p:sp>
        </mc:Choice>
        <mc:Fallback xmlns="">
          <p:sp>
            <p:nvSpPr>
              <p:cNvPr id="26" name="Rechteck 25"/>
              <p:cNvSpPr>
                <a:spLocks noRot="1" noChangeAspect="1" noMove="1" noResize="1" noEditPoints="1" noAdjustHandles="1" noChangeArrowheads="1" noChangeShapeType="1" noTextEdit="1"/>
              </p:cNvSpPr>
              <p:nvPr/>
            </p:nvSpPr>
            <p:spPr>
              <a:xfrm>
                <a:off x="6282345" y="2887851"/>
                <a:ext cx="414023" cy="369332"/>
              </a:xfrm>
              <a:prstGeom prst="rect">
                <a:avLst/>
              </a:prstGeom>
              <a:blipFill>
                <a:blip r:embed="rId5"/>
                <a:stretch>
                  <a:fillRect b="-15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Rechteck 26"/>
              <p:cNvSpPr/>
              <p:nvPr/>
            </p:nvSpPr>
            <p:spPr>
              <a:xfrm>
                <a:off x="8109772" y="3478354"/>
                <a:ext cx="439864" cy="3916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chemeClr val="tx2"/>
                              </a:solidFill>
                              <a:latin typeface="Cambria Math" panose="02040503050406030204" pitchFamily="18" charset="0"/>
                              <a:ea typeface="ＭＳ Ｐゴシック" pitchFamily="34" charset="-128"/>
                            </a:rPr>
                          </m:ctrlPr>
                        </m:sSubPr>
                        <m:e>
                          <m:r>
                            <a:rPr lang="de-DE" i="1">
                              <a:solidFill>
                                <a:schemeClr val="tx2"/>
                              </a:solidFill>
                              <a:latin typeface="Cambria Math"/>
                              <a:ea typeface="ＭＳ Ｐゴシック" pitchFamily="34" charset="-128"/>
                            </a:rPr>
                            <m:t>𝑏</m:t>
                          </m:r>
                        </m:e>
                        <m:sub>
                          <m:r>
                            <a:rPr lang="de-DE" i="1">
                              <a:solidFill>
                                <a:schemeClr val="tx2"/>
                              </a:solidFill>
                              <a:latin typeface="Cambria Math"/>
                              <a:ea typeface="ＭＳ Ｐゴシック" pitchFamily="34" charset="-128"/>
                            </a:rPr>
                            <m:t>𝑗</m:t>
                          </m:r>
                        </m:sub>
                      </m:sSub>
                    </m:oMath>
                  </m:oMathPara>
                </a14:m>
                <a:endParaRPr lang="de-DE" dirty="0">
                  <a:solidFill>
                    <a:schemeClr val="tx2"/>
                  </a:solidFill>
                </a:endParaRPr>
              </a:p>
            </p:txBody>
          </p:sp>
        </mc:Choice>
        <mc:Fallback xmlns="">
          <p:sp>
            <p:nvSpPr>
              <p:cNvPr id="27" name="Rechteck 26"/>
              <p:cNvSpPr>
                <a:spLocks noRot="1" noChangeAspect="1" noMove="1" noResize="1" noEditPoints="1" noAdjustHandles="1" noChangeArrowheads="1" noChangeShapeType="1" noTextEdit="1"/>
              </p:cNvSpPr>
              <p:nvPr/>
            </p:nvSpPr>
            <p:spPr>
              <a:xfrm>
                <a:off x="8109772" y="3478354"/>
                <a:ext cx="439864" cy="391646"/>
              </a:xfrm>
              <a:prstGeom prst="rect">
                <a:avLst/>
              </a:prstGeom>
              <a:blipFill>
                <a:blip r:embed="rId6"/>
                <a:stretch>
                  <a:fillRect b="-7813"/>
                </a:stretch>
              </a:blipFill>
            </p:spPr>
            <p:txBody>
              <a:bodyPr/>
              <a:lstStyle/>
              <a:p>
                <a:r>
                  <a:rPr lang="de-DE">
                    <a:noFill/>
                  </a:rPr>
                  <a:t> </a:t>
                </a:r>
              </a:p>
            </p:txBody>
          </p:sp>
        </mc:Fallback>
      </mc:AlternateContent>
      <p:sp>
        <p:nvSpPr>
          <p:cNvPr id="30" name="Rechteck 29"/>
          <p:cNvSpPr/>
          <p:nvPr/>
        </p:nvSpPr>
        <p:spPr>
          <a:xfrm>
            <a:off x="3697282" y="1286656"/>
            <a:ext cx="1558352" cy="288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
        <p:nvSpPr>
          <p:cNvPr id="31" name="Rechteck 30"/>
          <p:cNvSpPr/>
          <p:nvPr/>
        </p:nvSpPr>
        <p:spPr>
          <a:xfrm>
            <a:off x="340963" y="2527851"/>
            <a:ext cx="5755036" cy="360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mc:AlternateContent xmlns:mc="http://schemas.openxmlformats.org/markup-compatibility/2006" xmlns:a14="http://schemas.microsoft.com/office/drawing/2010/main">
        <mc:Choice Requires="a14">
          <p:sp>
            <p:nvSpPr>
              <p:cNvPr id="34" name="Rechteck 33"/>
              <p:cNvSpPr/>
              <p:nvPr/>
            </p:nvSpPr>
            <p:spPr>
              <a:xfrm>
                <a:off x="6263526" y="3247898"/>
                <a:ext cx="4516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chemeClr val="tx2"/>
                              </a:solidFill>
                              <a:latin typeface="Cambria Math" panose="02040503050406030204" pitchFamily="18" charset="0"/>
                              <a:ea typeface="ＭＳ Ｐゴシック" pitchFamily="34" charset="-128"/>
                            </a:rPr>
                          </m:ctrlPr>
                        </m:sSubPr>
                        <m:e>
                          <m:r>
                            <a:rPr lang="de-DE" i="1">
                              <a:solidFill>
                                <a:schemeClr val="tx2"/>
                              </a:solidFill>
                              <a:latin typeface="Cambria Math"/>
                              <a:ea typeface="ＭＳ Ｐゴシック" pitchFamily="34" charset="-128"/>
                            </a:rPr>
                            <m:t>𝑎</m:t>
                          </m:r>
                        </m:e>
                        <m:sub>
                          <m:r>
                            <a:rPr lang="de-DE" i="1">
                              <a:solidFill>
                                <a:schemeClr val="tx2"/>
                              </a:solidFill>
                              <a:latin typeface="Cambria Math"/>
                              <a:ea typeface="ＭＳ Ｐゴシック" pitchFamily="34" charset="-128"/>
                            </a:rPr>
                            <m:t>𝑖</m:t>
                          </m:r>
                        </m:sub>
                      </m:sSub>
                    </m:oMath>
                  </m:oMathPara>
                </a14:m>
                <a:endParaRPr lang="de-DE" dirty="0">
                  <a:solidFill>
                    <a:schemeClr val="tx2"/>
                  </a:solidFill>
                </a:endParaRPr>
              </a:p>
            </p:txBody>
          </p:sp>
        </mc:Choice>
        <mc:Fallback xmlns="">
          <p:sp>
            <p:nvSpPr>
              <p:cNvPr id="34" name="Rechteck 33"/>
              <p:cNvSpPr>
                <a:spLocks noRot="1" noChangeAspect="1" noMove="1" noResize="1" noEditPoints="1" noAdjustHandles="1" noChangeArrowheads="1" noChangeShapeType="1" noTextEdit="1"/>
              </p:cNvSpPr>
              <p:nvPr/>
            </p:nvSpPr>
            <p:spPr>
              <a:xfrm>
                <a:off x="6263526" y="3247898"/>
                <a:ext cx="451662" cy="369332"/>
              </a:xfrm>
              <a:prstGeom prst="rect">
                <a:avLst/>
              </a:prstGeom>
              <a:blipFill>
                <a:blip r:embed="rId7"/>
                <a:stretch>
                  <a:fillRect b="-3333"/>
                </a:stretch>
              </a:blipFill>
            </p:spPr>
            <p:txBody>
              <a:bodyPr/>
              <a:lstStyle/>
              <a:p>
                <a:r>
                  <a:rPr lang="de-DE">
                    <a:noFill/>
                  </a:rPr>
                  <a:t> </a:t>
                </a:r>
              </a:p>
            </p:txBody>
          </p:sp>
        </mc:Fallback>
      </mc:AlternateContent>
      <p:sp>
        <p:nvSpPr>
          <p:cNvPr id="35" name="Rechteck 34"/>
          <p:cNvSpPr/>
          <p:nvPr/>
        </p:nvSpPr>
        <p:spPr>
          <a:xfrm>
            <a:off x="4467103" y="3814192"/>
            <a:ext cx="4300141" cy="288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
        <p:nvSpPr>
          <p:cNvPr id="36" name="Rechteck 35"/>
          <p:cNvSpPr/>
          <p:nvPr/>
        </p:nvSpPr>
        <p:spPr>
          <a:xfrm>
            <a:off x="391025" y="4107108"/>
            <a:ext cx="4180478" cy="288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
        <p:nvSpPr>
          <p:cNvPr id="37" name="Rechteck 36"/>
          <p:cNvSpPr/>
          <p:nvPr/>
        </p:nvSpPr>
        <p:spPr>
          <a:xfrm>
            <a:off x="334435" y="4945264"/>
            <a:ext cx="5761564" cy="137532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Tree>
    <p:extLst>
      <p:ext uri="{BB962C8B-B14F-4D97-AF65-F5344CB8AC3E}">
        <p14:creationId xmlns:p14="http://schemas.microsoft.com/office/powerpoint/2010/main" val="98604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30" grpId="0" animBg="1"/>
      <p:bldP spid="31" grpId="0" animBg="1"/>
      <p:bldP spid="34" grpId="0" animBg="1"/>
      <p:bldP spid="35" grpId="0" animBg="1"/>
      <p:bldP spid="36" grpId="0" animBg="1"/>
      <p:bldP spid="3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srcRect/>
          <a:stretch>
            <a:fillRect/>
          </a:stretch>
        </p:blipFill>
        <p:spPr bwMode="auto">
          <a:xfrm>
            <a:off x="8869428" y="2369997"/>
            <a:ext cx="1153394" cy="830444"/>
          </a:xfrm>
          <a:prstGeom prst="rect">
            <a:avLst/>
          </a:prstGeom>
          <a:noFill/>
          <a:ln w="9525">
            <a:noFill/>
            <a:miter lim="800000"/>
            <a:headEnd/>
            <a:tailEnd/>
          </a:ln>
          <a:effectLst/>
        </p:spPr>
      </p:pic>
      <p:pic>
        <p:nvPicPr>
          <p:cNvPr id="12" name="Picture 5"/>
          <p:cNvPicPr>
            <a:picLocks noChangeAspect="1" noChangeArrowheads="1"/>
          </p:cNvPicPr>
          <p:nvPr/>
        </p:nvPicPr>
        <p:blipFill>
          <a:blip r:embed="rId2" cstate="print"/>
          <a:srcRect/>
          <a:stretch>
            <a:fillRect/>
          </a:stretch>
        </p:blipFill>
        <p:spPr bwMode="auto">
          <a:xfrm>
            <a:off x="8869428" y="3317871"/>
            <a:ext cx="1186317" cy="854149"/>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1955471" y="2369997"/>
            <a:ext cx="1196399" cy="830444"/>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1853249" y="4202641"/>
            <a:ext cx="1277667" cy="886853"/>
          </a:xfrm>
          <a:prstGeom prst="rect">
            <a:avLst/>
          </a:prstGeom>
          <a:noFill/>
          <a:ln w="9525">
            <a:noFill/>
            <a:miter lim="800000"/>
            <a:headEnd/>
            <a:tailEnd/>
          </a:ln>
          <a:effectLst/>
        </p:spPr>
      </p:pic>
      <p:cxnSp>
        <p:nvCxnSpPr>
          <p:cNvPr id="18" name="Gerade Verbindung mit Pfeil 17"/>
          <p:cNvCxnSpPr>
            <a:stCxn id="15" idx="3"/>
            <a:endCxn id="12" idx="1"/>
          </p:cNvCxnSpPr>
          <p:nvPr/>
        </p:nvCxnSpPr>
        <p:spPr>
          <a:xfrm flipV="1">
            <a:off x="3130916" y="3744946"/>
            <a:ext cx="5738512" cy="901122"/>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stCxn id="15" idx="3"/>
            <a:endCxn id="11" idx="1"/>
          </p:cNvCxnSpPr>
          <p:nvPr/>
        </p:nvCxnSpPr>
        <p:spPr>
          <a:xfrm flipV="1">
            <a:off x="3130916" y="2785219"/>
            <a:ext cx="5738512" cy="1860849"/>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3" idx="3"/>
            <a:endCxn id="12" idx="1"/>
          </p:cNvCxnSpPr>
          <p:nvPr/>
        </p:nvCxnSpPr>
        <p:spPr>
          <a:xfrm>
            <a:off x="3151870" y="2785219"/>
            <a:ext cx="5717558" cy="959727"/>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a:stCxn id="13" idx="3"/>
            <a:endCxn id="11" idx="1"/>
          </p:cNvCxnSpPr>
          <p:nvPr/>
        </p:nvCxnSpPr>
        <p:spPr>
          <a:xfrm>
            <a:off x="3151870" y="2785219"/>
            <a:ext cx="5717558" cy="0"/>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sp>
        <p:nvSpPr>
          <p:cNvPr id="63"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sp>
        <p:nvSpPr>
          <p:cNvPr id="3" name="Rechteck 2"/>
          <p:cNvSpPr/>
          <p:nvPr/>
        </p:nvSpPr>
        <p:spPr>
          <a:xfrm>
            <a:off x="334434" y="901529"/>
            <a:ext cx="6923478" cy="369332"/>
          </a:xfrm>
          <a:prstGeom prst="rect">
            <a:avLst/>
          </a:prstGeom>
        </p:spPr>
        <p:txBody>
          <a:bodyPr wrap="square">
            <a:spAutoFit/>
          </a:bodyPr>
          <a:lstStyle/>
          <a:p>
            <a:pPr>
              <a:spcAft>
                <a:spcPts val="600"/>
              </a:spcAft>
            </a:pPr>
            <a:r>
              <a:rPr lang="de-DE" b="1" dirty="0">
                <a:solidFill>
                  <a:srgbClr val="00549F"/>
                </a:solidFill>
              </a:rPr>
              <a:t>Vereinfachtes Beispiel </a:t>
            </a:r>
          </a:p>
        </p:txBody>
      </p:sp>
      <p:pic>
        <p:nvPicPr>
          <p:cNvPr id="64" name="Picture 5"/>
          <p:cNvPicPr>
            <a:picLocks noChangeAspect="1" noChangeArrowheads="1"/>
          </p:cNvPicPr>
          <p:nvPr/>
        </p:nvPicPr>
        <p:blipFill>
          <a:blip r:embed="rId2" cstate="print"/>
          <a:srcRect/>
          <a:stretch>
            <a:fillRect/>
          </a:stretch>
        </p:blipFill>
        <p:spPr bwMode="auto">
          <a:xfrm>
            <a:off x="8877431" y="4266440"/>
            <a:ext cx="1178870" cy="848787"/>
          </a:xfrm>
          <a:prstGeom prst="rect">
            <a:avLst/>
          </a:prstGeom>
          <a:noFill/>
          <a:ln w="9525">
            <a:noFill/>
            <a:miter lim="800000"/>
            <a:headEnd/>
            <a:tailEnd/>
          </a:ln>
          <a:effectLst/>
        </p:spPr>
      </p:pic>
      <p:cxnSp>
        <p:nvCxnSpPr>
          <p:cNvPr id="65" name="Gerade Verbindung mit Pfeil 64"/>
          <p:cNvCxnSpPr>
            <a:stCxn id="13" idx="3"/>
            <a:endCxn id="64" idx="1"/>
          </p:cNvCxnSpPr>
          <p:nvPr/>
        </p:nvCxnSpPr>
        <p:spPr>
          <a:xfrm>
            <a:off x="3151870" y="2785219"/>
            <a:ext cx="5725561" cy="1905615"/>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a:stCxn id="15" idx="3"/>
            <a:endCxn id="64" idx="1"/>
          </p:cNvCxnSpPr>
          <p:nvPr/>
        </p:nvCxnSpPr>
        <p:spPr>
          <a:xfrm>
            <a:off x="3130916" y="4646068"/>
            <a:ext cx="5746515" cy="44766"/>
          </a:xfrm>
          <a:prstGeom prst="straightConnector1">
            <a:avLst/>
          </a:prstGeom>
          <a:ln w="15875">
            <a:solidFill>
              <a:srgbClr val="060606"/>
            </a:solidFill>
            <a:tailEnd type="arrow"/>
          </a:ln>
        </p:spPr>
        <p:style>
          <a:lnRef idx="1">
            <a:schemeClr val="accent1"/>
          </a:lnRef>
          <a:fillRef idx="0">
            <a:schemeClr val="accent1"/>
          </a:fillRef>
          <a:effectRef idx="0">
            <a:schemeClr val="accent1"/>
          </a:effectRef>
          <a:fontRef idx="minor">
            <a:schemeClr val="tx1"/>
          </a:fontRef>
        </p:style>
      </p:cxnSp>
      <p:grpSp>
        <p:nvGrpSpPr>
          <p:cNvPr id="5" name="Gruppieren 4"/>
          <p:cNvGrpSpPr/>
          <p:nvPr/>
        </p:nvGrpSpPr>
        <p:grpSpPr>
          <a:xfrm>
            <a:off x="1761489" y="1398381"/>
            <a:ext cx="2914876" cy="926283"/>
            <a:chOff x="2055274" y="1359728"/>
            <a:chExt cx="3478354" cy="926283"/>
          </a:xfrm>
        </p:grpSpPr>
        <p:sp>
          <p:nvSpPr>
            <p:cNvPr id="25" name="Textfeld 24"/>
            <p:cNvSpPr txBox="1"/>
            <p:nvPr/>
          </p:nvSpPr>
          <p:spPr>
            <a:xfrm>
              <a:off x="2183043" y="1359728"/>
              <a:ext cx="2441694" cy="338554"/>
            </a:xfrm>
            <a:prstGeom prst="rect">
              <a:avLst/>
            </a:prstGeom>
            <a:noFill/>
          </p:spPr>
          <p:txBody>
            <a:bodyPr wrap="none" rtlCol="0">
              <a:spAutoFit/>
            </a:bodyPr>
            <a:lstStyle/>
            <a:p>
              <a:r>
                <a:rPr lang="de-DE" sz="1600" dirty="0">
                  <a:solidFill>
                    <a:srgbClr val="060606"/>
                  </a:solidFill>
                </a:rPr>
                <a:t>Mögliche Lagerstandorte</a:t>
              </a:r>
            </a:p>
          </p:txBody>
        </p:sp>
        <mc:AlternateContent xmlns:mc="http://schemas.openxmlformats.org/markup-compatibility/2006" xmlns:a14="http://schemas.microsoft.com/office/drawing/2010/main">
          <mc:Choice Requires="a14">
            <p:sp>
              <p:nvSpPr>
                <p:cNvPr id="67" name="Rechteck 66"/>
                <p:cNvSpPr/>
                <p:nvPr/>
              </p:nvSpPr>
              <p:spPr>
                <a:xfrm>
                  <a:off x="2055274" y="1639680"/>
                  <a:ext cx="3478354" cy="646331"/>
                </a:xfrm>
                <a:prstGeom prst="rect">
                  <a:avLst/>
                </a:prstGeom>
              </p:spPr>
              <p:txBody>
                <a:bodyPr wrap="square">
                  <a:spAutoFit/>
                </a:bodyPr>
                <a:lstStyle/>
                <a:p>
                  <a:pPr marL="101600">
                    <a:spcBef>
                      <a:spcPct val="20000"/>
                    </a:spcBef>
                  </a:pPr>
                  <a14:m>
                    <m:oMathPara xmlns:m="http://schemas.openxmlformats.org/officeDocument/2006/math">
                      <m:oMathParaPr>
                        <m:jc m:val="left"/>
                      </m:oMathParaPr>
                      <m:oMath xmlns:m="http://schemas.openxmlformats.org/officeDocument/2006/math">
                        <m:r>
                          <a:rPr lang="de-DE" i="1">
                            <a:latin typeface="Cambria Math"/>
                            <a:ea typeface="ＭＳ Ｐゴシック" pitchFamily="34" charset="-128"/>
                          </a:rPr>
                          <m:t>𝑀</m:t>
                        </m:r>
                        <m:r>
                          <a:rPr lang="de-DE" i="1">
                            <a:latin typeface="Cambria Math"/>
                            <a:ea typeface="ＭＳ Ｐゴシック" pitchFamily="34" charset="-128"/>
                          </a:rPr>
                          <m:t>=</m:t>
                        </m:r>
                        <m:d>
                          <m:dPr>
                            <m:begChr m:val="{"/>
                            <m:endChr m:val="}"/>
                            <m:ctrlPr>
                              <a:rPr lang="de-DE" i="1">
                                <a:latin typeface="Cambria Math" panose="02040503050406030204" pitchFamily="18" charset="0"/>
                                <a:ea typeface="ＭＳ Ｐゴシック" pitchFamily="34" charset="-128"/>
                              </a:rPr>
                            </m:ctrlPr>
                          </m:dPr>
                          <m:e>
                            <m:r>
                              <a:rPr lang="de-DE" i="1">
                                <a:latin typeface="Cambria Math"/>
                                <a:ea typeface="ＭＳ Ｐゴシック" pitchFamily="34" charset="-128"/>
                              </a:rPr>
                              <m:t>1,2</m:t>
                            </m:r>
                          </m:e>
                        </m:d>
                      </m:oMath>
                    </m:oMathPara>
                  </a14:m>
                  <a:endParaRPr lang="de-DE" dirty="0">
                    <a:latin typeface="Cambria Math"/>
                    <a:ea typeface="ＭＳ Ｐゴシック" pitchFamily="34" charset="-128"/>
                  </a:endParaRPr>
                </a:p>
                <a:p>
                  <a:pPr marL="101600">
                    <a:spcBef>
                      <a:spcPct val="20000"/>
                    </a:spcBef>
                  </a:pPr>
                  <a14:m>
                    <m:oMathPara xmlns:m="http://schemas.openxmlformats.org/officeDocument/2006/math">
                      <m:oMathParaPr>
                        <m:jc m:val="left"/>
                      </m:oMathParaPr>
                      <m:oMath xmlns:m="http://schemas.openxmlformats.org/officeDocument/2006/math">
                        <m:r>
                          <a:rPr lang="de-DE" i="1" dirty="0">
                            <a:latin typeface="Cambria Math"/>
                            <a:ea typeface="ＭＳ Ｐゴシック" pitchFamily="34" charset="-128"/>
                          </a:rPr>
                          <m:t>𝑖</m:t>
                        </m:r>
                        <m:r>
                          <a:rPr lang="de-DE" i="1" dirty="0">
                            <a:latin typeface="Cambria Math"/>
                            <a:ea typeface="ＭＳ Ｐゴシック" pitchFamily="34" charset="-128"/>
                          </a:rPr>
                          <m:t>=1,…,</m:t>
                        </m:r>
                        <m:r>
                          <a:rPr lang="de-DE" i="1" dirty="0">
                            <a:latin typeface="Cambria Math"/>
                            <a:ea typeface="ＭＳ Ｐゴシック" pitchFamily="34" charset="-128"/>
                          </a:rPr>
                          <m:t>𝑚</m:t>
                        </m:r>
                      </m:oMath>
                    </m:oMathPara>
                  </a14:m>
                  <a:endParaRPr lang="de-DE" i="1" dirty="0">
                    <a:ea typeface="ＭＳ Ｐゴシック" pitchFamily="34" charset="-128"/>
                  </a:endParaRPr>
                </a:p>
              </p:txBody>
            </p:sp>
          </mc:Choice>
          <mc:Fallback xmlns="">
            <p:sp>
              <p:nvSpPr>
                <p:cNvPr id="67" name="Rechteck 66"/>
                <p:cNvSpPr>
                  <a:spLocks noRot="1" noChangeAspect="1" noMove="1" noResize="1" noEditPoints="1" noAdjustHandles="1" noChangeArrowheads="1" noChangeShapeType="1" noTextEdit="1"/>
                </p:cNvSpPr>
                <p:nvPr/>
              </p:nvSpPr>
              <p:spPr>
                <a:xfrm>
                  <a:off x="2055274" y="1639680"/>
                  <a:ext cx="3478354" cy="646331"/>
                </a:xfrm>
                <a:prstGeom prst="rect">
                  <a:avLst/>
                </a:prstGeom>
                <a:blipFill>
                  <a:blip r:embed="rId4"/>
                  <a:stretch>
                    <a:fillRect/>
                  </a:stretch>
                </a:blipFill>
              </p:spPr>
              <p:txBody>
                <a:bodyPr/>
                <a:lstStyle/>
                <a:p>
                  <a:r>
                    <a:rPr lang="de-DE">
                      <a:noFill/>
                    </a:rPr>
                    <a:t> </a:t>
                  </a:r>
                </a:p>
              </p:txBody>
            </p:sp>
          </mc:Fallback>
        </mc:AlternateContent>
      </p:grpSp>
      <p:sp>
        <p:nvSpPr>
          <p:cNvPr id="68" name="Ellipse 67"/>
          <p:cNvSpPr/>
          <p:nvPr/>
        </p:nvSpPr>
        <p:spPr>
          <a:xfrm>
            <a:off x="2304494" y="2607962"/>
            <a:ext cx="710062" cy="431319"/>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i="1" dirty="0">
                <a:solidFill>
                  <a:schemeClr val="tx1"/>
                </a:solidFill>
              </a:rPr>
              <a:t>i=1</a:t>
            </a:r>
          </a:p>
        </p:txBody>
      </p:sp>
      <p:sp>
        <p:nvSpPr>
          <p:cNvPr id="69" name="Ellipse 68"/>
          <p:cNvSpPr/>
          <p:nvPr/>
        </p:nvSpPr>
        <p:spPr>
          <a:xfrm>
            <a:off x="2224095" y="4263244"/>
            <a:ext cx="698560" cy="427590"/>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i="1" dirty="0">
                <a:solidFill>
                  <a:schemeClr val="tx1"/>
                </a:solidFill>
              </a:rPr>
              <a:t>i=2</a:t>
            </a:r>
          </a:p>
        </p:txBody>
      </p:sp>
      <p:grpSp>
        <p:nvGrpSpPr>
          <p:cNvPr id="4" name="Gruppieren 3"/>
          <p:cNvGrpSpPr/>
          <p:nvPr/>
        </p:nvGrpSpPr>
        <p:grpSpPr>
          <a:xfrm>
            <a:off x="8729230" y="1305229"/>
            <a:ext cx="2758262" cy="926283"/>
            <a:chOff x="7662294" y="1359728"/>
            <a:chExt cx="2758262" cy="926283"/>
          </a:xfrm>
        </p:grpSpPr>
        <p:sp>
          <p:nvSpPr>
            <p:cNvPr id="24" name="Textfeld 23"/>
            <p:cNvSpPr txBox="1"/>
            <p:nvPr/>
          </p:nvSpPr>
          <p:spPr>
            <a:xfrm>
              <a:off x="7777703" y="1359728"/>
              <a:ext cx="889987" cy="338554"/>
            </a:xfrm>
            <a:prstGeom prst="rect">
              <a:avLst/>
            </a:prstGeom>
            <a:noFill/>
          </p:spPr>
          <p:txBody>
            <a:bodyPr wrap="none" rtlCol="0">
              <a:spAutoFit/>
            </a:bodyPr>
            <a:lstStyle/>
            <a:p>
              <a:r>
                <a:rPr lang="de-DE" sz="1600" dirty="0">
                  <a:solidFill>
                    <a:srgbClr val="060606"/>
                  </a:solidFill>
                </a:rPr>
                <a:t>Kunden</a:t>
              </a:r>
            </a:p>
          </p:txBody>
        </p:sp>
        <mc:AlternateContent xmlns:mc="http://schemas.openxmlformats.org/markup-compatibility/2006" xmlns:a14="http://schemas.microsoft.com/office/drawing/2010/main">
          <mc:Choice Requires="a14">
            <p:sp>
              <p:nvSpPr>
                <p:cNvPr id="70" name="Rechteck 69"/>
                <p:cNvSpPr/>
                <p:nvPr/>
              </p:nvSpPr>
              <p:spPr>
                <a:xfrm>
                  <a:off x="7662294" y="1639680"/>
                  <a:ext cx="2758262" cy="646331"/>
                </a:xfrm>
                <a:prstGeom prst="rect">
                  <a:avLst/>
                </a:prstGeom>
              </p:spPr>
              <p:txBody>
                <a:bodyPr wrap="square">
                  <a:spAutoFit/>
                </a:bodyPr>
                <a:lstStyle/>
                <a:p>
                  <a:pPr marL="101600">
                    <a:spcBef>
                      <a:spcPct val="20000"/>
                    </a:spcBef>
                  </a:pPr>
                  <a14:m>
                    <m:oMathPara xmlns:m="http://schemas.openxmlformats.org/officeDocument/2006/math">
                      <m:oMathParaPr>
                        <m:jc m:val="left"/>
                      </m:oMathParaPr>
                      <m:oMath xmlns:m="http://schemas.openxmlformats.org/officeDocument/2006/math">
                        <m:r>
                          <a:rPr lang="de-DE" i="1">
                            <a:latin typeface="Cambria Math"/>
                            <a:ea typeface="ＭＳ Ｐゴシック" pitchFamily="34" charset="-128"/>
                          </a:rPr>
                          <m:t>𝑁</m:t>
                        </m:r>
                        <m:r>
                          <a:rPr lang="de-DE" i="1">
                            <a:latin typeface="Cambria Math"/>
                            <a:ea typeface="ＭＳ Ｐゴシック" pitchFamily="34" charset="-128"/>
                          </a:rPr>
                          <m:t>=</m:t>
                        </m:r>
                        <m:d>
                          <m:dPr>
                            <m:begChr m:val="{"/>
                            <m:endChr m:val="}"/>
                            <m:ctrlPr>
                              <a:rPr lang="de-DE" i="1">
                                <a:latin typeface="Cambria Math" panose="02040503050406030204" pitchFamily="18" charset="0"/>
                                <a:ea typeface="ＭＳ Ｐゴシック" pitchFamily="34" charset="-128"/>
                              </a:rPr>
                            </m:ctrlPr>
                          </m:dPr>
                          <m:e>
                            <m:r>
                              <a:rPr lang="de-DE" i="1">
                                <a:latin typeface="Cambria Math"/>
                                <a:ea typeface="ＭＳ Ｐゴシック" pitchFamily="34" charset="-128"/>
                              </a:rPr>
                              <m:t>1,2,3</m:t>
                            </m:r>
                          </m:e>
                        </m:d>
                      </m:oMath>
                    </m:oMathPara>
                  </a14:m>
                  <a:endParaRPr lang="de-DE" dirty="0">
                    <a:latin typeface="Cambria Math"/>
                    <a:ea typeface="ＭＳ Ｐゴシック" pitchFamily="34" charset="-128"/>
                  </a:endParaRPr>
                </a:p>
                <a:p>
                  <a:pPr marL="101600">
                    <a:spcBef>
                      <a:spcPct val="20000"/>
                    </a:spcBef>
                  </a:pPr>
                  <a14:m>
                    <m:oMathPara xmlns:m="http://schemas.openxmlformats.org/officeDocument/2006/math">
                      <m:oMathParaPr>
                        <m:jc m:val="left"/>
                      </m:oMathParaPr>
                      <m:oMath xmlns:m="http://schemas.openxmlformats.org/officeDocument/2006/math">
                        <m:r>
                          <a:rPr lang="de-DE" i="1" dirty="0">
                            <a:latin typeface="Cambria Math"/>
                            <a:ea typeface="ＭＳ Ｐゴシック" pitchFamily="34" charset="-128"/>
                          </a:rPr>
                          <m:t>𝑗</m:t>
                        </m:r>
                        <m:r>
                          <a:rPr lang="de-DE" i="1" dirty="0">
                            <a:latin typeface="Cambria Math"/>
                            <a:ea typeface="ＭＳ Ｐゴシック" pitchFamily="34" charset="-128"/>
                          </a:rPr>
                          <m:t>=1,…, </m:t>
                        </m:r>
                        <m:r>
                          <a:rPr lang="de-DE" i="1" dirty="0">
                            <a:latin typeface="Cambria Math"/>
                            <a:ea typeface="ＭＳ Ｐゴシック" pitchFamily="34" charset="-128"/>
                          </a:rPr>
                          <m:t>𝑛</m:t>
                        </m:r>
                      </m:oMath>
                    </m:oMathPara>
                  </a14:m>
                  <a:endParaRPr lang="de-DE" i="1" dirty="0">
                    <a:ea typeface="ＭＳ Ｐゴシック" pitchFamily="34" charset="-128"/>
                  </a:endParaRPr>
                </a:p>
              </p:txBody>
            </p:sp>
          </mc:Choice>
          <mc:Fallback xmlns="">
            <p:sp>
              <p:nvSpPr>
                <p:cNvPr id="70" name="Rechteck 69"/>
                <p:cNvSpPr>
                  <a:spLocks noRot="1" noChangeAspect="1" noMove="1" noResize="1" noEditPoints="1" noAdjustHandles="1" noChangeArrowheads="1" noChangeShapeType="1" noTextEdit="1"/>
                </p:cNvSpPr>
                <p:nvPr/>
              </p:nvSpPr>
              <p:spPr>
                <a:xfrm>
                  <a:off x="7662294" y="1639680"/>
                  <a:ext cx="2758262" cy="646331"/>
                </a:xfrm>
                <a:prstGeom prst="rect">
                  <a:avLst/>
                </a:prstGeom>
                <a:blipFill>
                  <a:blip r:embed="rId5"/>
                  <a:stretch>
                    <a:fillRect b="-8491"/>
                  </a:stretch>
                </a:blipFill>
              </p:spPr>
              <p:txBody>
                <a:bodyPr/>
                <a:lstStyle/>
                <a:p>
                  <a:r>
                    <a:rPr lang="de-DE">
                      <a:noFill/>
                    </a:rPr>
                    <a:t> </a:t>
                  </a:r>
                </a:p>
              </p:txBody>
            </p:sp>
          </mc:Fallback>
        </mc:AlternateContent>
      </p:grpSp>
      <p:sp>
        <p:nvSpPr>
          <p:cNvPr id="71" name="Ellipse 70"/>
          <p:cNvSpPr/>
          <p:nvPr/>
        </p:nvSpPr>
        <p:spPr>
          <a:xfrm>
            <a:off x="8242582" y="2415504"/>
            <a:ext cx="710062" cy="431319"/>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i="1" dirty="0">
                <a:solidFill>
                  <a:schemeClr val="tx1"/>
                </a:solidFill>
              </a:rPr>
              <a:t>j=1</a:t>
            </a:r>
          </a:p>
        </p:txBody>
      </p:sp>
      <p:sp>
        <p:nvSpPr>
          <p:cNvPr id="72" name="Ellipse 71"/>
          <p:cNvSpPr/>
          <p:nvPr/>
        </p:nvSpPr>
        <p:spPr>
          <a:xfrm>
            <a:off x="8266690" y="4177475"/>
            <a:ext cx="698560" cy="431319"/>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i="1" dirty="0">
                <a:solidFill>
                  <a:schemeClr val="tx1"/>
                </a:solidFill>
              </a:rPr>
              <a:t>j=3</a:t>
            </a:r>
          </a:p>
        </p:txBody>
      </p:sp>
      <p:sp>
        <p:nvSpPr>
          <p:cNvPr id="73" name="Ellipse 72"/>
          <p:cNvSpPr/>
          <p:nvPr/>
        </p:nvSpPr>
        <p:spPr>
          <a:xfrm>
            <a:off x="8241569" y="3284500"/>
            <a:ext cx="710062" cy="431319"/>
          </a:xfrm>
          <a:prstGeom prst="ellipse">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i="1" dirty="0">
                <a:solidFill>
                  <a:schemeClr val="tx1"/>
                </a:solidFill>
              </a:rPr>
              <a:t>j=2</a:t>
            </a:r>
          </a:p>
        </p:txBody>
      </p:sp>
      <mc:AlternateContent xmlns:mc="http://schemas.openxmlformats.org/markup-compatibility/2006" xmlns:a14="http://schemas.microsoft.com/office/drawing/2010/main">
        <mc:Choice Requires="a14">
          <p:sp>
            <p:nvSpPr>
              <p:cNvPr id="74" name="Text Box 11"/>
              <p:cNvSpPr txBox="1">
                <a:spLocks noChangeArrowheads="1"/>
              </p:cNvSpPr>
              <p:nvPr/>
            </p:nvSpPr>
            <p:spPr bwMode="auto">
              <a:xfrm>
                <a:off x="5301674" y="2471848"/>
                <a:ext cx="98455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11</m:t>
                          </m:r>
                        </m:sub>
                      </m:sSub>
                      <m:r>
                        <a:rPr lang="de-DE" sz="1600" i="1" dirty="0">
                          <a:latin typeface="Cambria Math"/>
                          <a:ea typeface="ＭＳ Ｐゴシック" pitchFamily="34" charset="-128"/>
                        </a:rPr>
                        <m:t>=9</m:t>
                      </m:r>
                    </m:oMath>
                  </m:oMathPara>
                </a14:m>
                <a:endParaRPr lang="de-DE" sz="1600" dirty="0">
                  <a:ea typeface="ＭＳ Ｐゴシック" pitchFamily="34" charset="-128"/>
                </a:endParaRPr>
              </a:p>
            </p:txBody>
          </p:sp>
        </mc:Choice>
        <mc:Fallback xmlns="">
          <p:sp>
            <p:nvSpPr>
              <p:cNvPr id="74" name="Text Box 11"/>
              <p:cNvSpPr txBox="1">
                <a:spLocks noRot="1" noChangeAspect="1" noMove="1" noResize="1" noEditPoints="1" noAdjustHandles="1" noChangeArrowheads="1" noChangeShapeType="1" noTextEdit="1"/>
              </p:cNvSpPr>
              <p:nvPr/>
            </p:nvSpPr>
            <p:spPr bwMode="auto">
              <a:xfrm>
                <a:off x="5301674" y="2471848"/>
                <a:ext cx="984555" cy="338554"/>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5" name="Text Box 11"/>
              <p:cNvSpPr txBox="1">
                <a:spLocks noChangeArrowheads="1"/>
              </p:cNvSpPr>
              <p:nvPr/>
            </p:nvSpPr>
            <p:spPr bwMode="auto">
              <a:xfrm rot="21024887">
                <a:off x="4095364" y="3695786"/>
                <a:ext cx="98455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21</m:t>
                          </m:r>
                        </m:sub>
                      </m:sSub>
                      <m:r>
                        <a:rPr lang="de-DE" sz="1600" i="1" dirty="0">
                          <a:latin typeface="Cambria Math"/>
                          <a:ea typeface="ＭＳ Ｐゴシック" pitchFamily="34" charset="-128"/>
                        </a:rPr>
                        <m:t>=7</m:t>
                      </m:r>
                    </m:oMath>
                  </m:oMathPara>
                </a14:m>
                <a:endParaRPr lang="de-DE" sz="1400" dirty="0">
                  <a:ea typeface="ＭＳ Ｐゴシック" pitchFamily="34" charset="-128"/>
                </a:endParaRPr>
              </a:p>
            </p:txBody>
          </p:sp>
        </mc:Choice>
        <mc:Fallback xmlns="">
          <p:sp>
            <p:nvSpPr>
              <p:cNvPr id="75" name="Text Box 11"/>
              <p:cNvSpPr txBox="1">
                <a:spLocks noRot="1" noChangeAspect="1" noMove="1" noResize="1" noEditPoints="1" noAdjustHandles="1" noChangeArrowheads="1" noChangeShapeType="1" noTextEdit="1"/>
              </p:cNvSpPr>
              <p:nvPr/>
            </p:nvSpPr>
            <p:spPr bwMode="auto">
              <a:xfrm rot="21024887">
                <a:off x="4095364" y="3695786"/>
                <a:ext cx="984555" cy="338554"/>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Rechteck 75"/>
              <p:cNvSpPr/>
              <p:nvPr/>
            </p:nvSpPr>
            <p:spPr>
              <a:xfrm>
                <a:off x="1775297" y="5255816"/>
                <a:ext cx="4224875" cy="1363065"/>
              </a:xfrm>
              <a:prstGeom prst="rect">
                <a:avLst/>
              </a:prstGeom>
            </p:spPr>
            <p:txBody>
              <a:bodyPr wrap="none">
                <a:spAutoFit/>
              </a:bodyPr>
              <a:lstStyle/>
              <a:p>
                <a:pPr>
                  <a:tabLst>
                    <a:tab pos="357188" algn="l"/>
                  </a:tabLst>
                </a:pPr>
                <a:r>
                  <a:rPr lang="de-DE" sz="1600" dirty="0">
                    <a:latin typeface="+mj-lt"/>
                    <a:ea typeface="ＭＳ Ｐゴシック" pitchFamily="34" charset="-128"/>
                  </a:rPr>
                  <a:t>Parameter:</a:t>
                </a:r>
              </a:p>
              <a:p>
                <a:pPr>
                  <a:tabLst>
                    <a:tab pos="357188" algn="l"/>
                  </a:tabLst>
                </a:pPr>
                <a14:m>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𝑎</m:t>
                        </m:r>
                      </m:e>
                      <m:sub>
                        <m:r>
                          <a:rPr lang="de-DE" sz="1600" i="1">
                            <a:latin typeface="Cambria Math"/>
                            <a:ea typeface="ＭＳ Ｐゴシック" pitchFamily="34" charset="-128"/>
                          </a:rPr>
                          <m:t>𝑖</m:t>
                        </m:r>
                      </m:sub>
                    </m:sSub>
                  </m:oMath>
                </a14:m>
                <a:r>
                  <a:rPr lang="de-DE" sz="1600" dirty="0">
                    <a:latin typeface="Cambria Math"/>
                    <a:ea typeface="ＭＳ Ｐゴシック" pitchFamily="34" charset="-128"/>
                  </a:rPr>
                  <a:t>	</a:t>
                </a:r>
                <a:r>
                  <a:rPr lang="de-DE" sz="1600" dirty="0">
                    <a:latin typeface="+mj-lt"/>
                    <a:ea typeface="ＭＳ Ｐゴシック" pitchFamily="34" charset="-128"/>
                  </a:rPr>
                  <a:t>Kapazität des Standortes</a:t>
                </a:r>
                <a14:m>
                  <m:oMath xmlns:m="http://schemas.openxmlformats.org/officeDocument/2006/math">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a14:m>
                <a:endParaRPr lang="de-DE" sz="1600" i="1" dirty="0">
                  <a:latin typeface="+mj-lt"/>
                  <a:ea typeface="ＭＳ Ｐゴシック" pitchFamily="34" charset="-128"/>
                </a:endParaRPr>
              </a:p>
              <a:p>
                <a:pPr>
                  <a:tabLst>
                    <a:tab pos="357188" algn="l"/>
                  </a:tabLst>
                </a:pPr>
                <a14:m>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𝑓</m:t>
                        </m:r>
                      </m:e>
                      <m:sub>
                        <m:r>
                          <a:rPr lang="de-DE" sz="1600" i="1">
                            <a:latin typeface="Cambria Math"/>
                            <a:ea typeface="ＭＳ Ｐゴシック" pitchFamily="34" charset="-128"/>
                          </a:rPr>
                          <m:t>𝑖</m:t>
                        </m:r>
                      </m:sub>
                    </m:sSub>
                  </m:oMath>
                </a14:m>
                <a:r>
                  <a:rPr lang="de-DE" sz="1600" i="1" dirty="0">
                    <a:latin typeface="+mj-lt"/>
                    <a:ea typeface="ＭＳ Ｐゴシック" pitchFamily="34" charset="-128"/>
                  </a:rPr>
                  <a:t>	</a:t>
                </a:r>
                <a:r>
                  <a:rPr lang="de-DE" sz="1600" dirty="0">
                    <a:ea typeface="ＭＳ Ｐゴシック" pitchFamily="34" charset="-128"/>
                  </a:rPr>
                  <a:t>Fixkosten des Standortes</a:t>
                </a:r>
                <a14:m>
                  <m:oMath xmlns:m="http://schemas.openxmlformats.org/officeDocument/2006/math">
                    <m:r>
                      <a:rPr lang="de-DE" sz="1600" dirty="0">
                        <a:latin typeface="Cambria Math"/>
                        <a:ea typeface="ＭＳ Ｐゴシック" pitchFamily="34" charset="-128"/>
                      </a:rPr>
                      <m:t> </m:t>
                    </m:r>
                    <m:r>
                      <a:rPr lang="de-DE" sz="1600" i="1" dirty="0">
                        <a:latin typeface="Cambria Math"/>
                        <a:ea typeface="ＭＳ Ｐゴシック" pitchFamily="34" charset="-128"/>
                      </a:rPr>
                      <m:t>𝑖</m:t>
                    </m:r>
                  </m:oMath>
                </a14:m>
                <a:endParaRPr lang="de-DE" sz="1600" i="1" dirty="0">
                  <a:ea typeface="ＭＳ Ｐゴシック" pitchFamily="34" charset="-128"/>
                </a:endParaRPr>
              </a:p>
              <a:p>
                <a:pPr>
                  <a:tabLst>
                    <a:tab pos="357188" algn="l"/>
                  </a:tabLst>
                </a:pPr>
                <a14:m>
                  <m:oMath xmlns:m="http://schemas.openxmlformats.org/officeDocument/2006/math">
                    <m:sSub>
                      <m:sSubPr>
                        <m:ctrlPr>
                          <a:rPr lang="de-DE" sz="1600" i="1">
                            <a:latin typeface="Cambria Math" panose="02040503050406030204" pitchFamily="18" charset="0"/>
                            <a:ea typeface="ＭＳ Ｐゴシック" pitchFamily="34" charset="-128"/>
                          </a:rPr>
                        </m:ctrlPr>
                      </m:sSubPr>
                      <m:e>
                        <m:r>
                          <a:rPr lang="de-DE" sz="1600" i="1">
                            <a:latin typeface="Cambria Math"/>
                            <a:ea typeface="ＭＳ Ｐゴシック" pitchFamily="34" charset="-128"/>
                          </a:rPr>
                          <m:t>𝑏</m:t>
                        </m:r>
                      </m:e>
                      <m:sub>
                        <m:r>
                          <a:rPr lang="de-DE" sz="1600" i="1">
                            <a:latin typeface="Cambria Math"/>
                            <a:ea typeface="ＭＳ Ｐゴシック" pitchFamily="34" charset="-128"/>
                          </a:rPr>
                          <m:t>𝑗</m:t>
                        </m:r>
                      </m:sub>
                    </m:sSub>
                  </m:oMath>
                </a14:m>
                <a:r>
                  <a:rPr lang="de-DE" sz="1600" i="1" dirty="0">
                    <a:latin typeface="Cambria Math"/>
                    <a:ea typeface="ＭＳ Ｐゴシック" pitchFamily="34" charset="-128"/>
                  </a:rPr>
                  <a:t> 	</a:t>
                </a:r>
                <a:r>
                  <a:rPr lang="de-DE" sz="1600" dirty="0">
                    <a:latin typeface="+mj-lt"/>
                    <a:ea typeface="ＭＳ Ｐゴシック" pitchFamily="34" charset="-128"/>
                  </a:rPr>
                  <a:t>Nachfrage des Kunden </a:t>
                </a:r>
                <a14:m>
                  <m:oMath xmlns:m="http://schemas.openxmlformats.org/officeDocument/2006/math">
                    <m:r>
                      <a:rPr lang="de-DE" sz="1600" i="1">
                        <a:latin typeface="Cambria Math"/>
                        <a:ea typeface="ＭＳ Ｐゴシック" pitchFamily="34" charset="-128"/>
                      </a:rPr>
                      <m:t>𝑗</m:t>
                    </m:r>
                  </m:oMath>
                </a14:m>
                <a:endParaRPr lang="de-DE" sz="1600" i="1" dirty="0">
                  <a:latin typeface="+mj-lt"/>
                  <a:ea typeface="ＭＳ Ｐゴシック" pitchFamily="34" charset="-128"/>
                </a:endParaRPr>
              </a:p>
              <a:p>
                <a:pPr>
                  <a:tabLst>
                    <a:tab pos="357188" algn="l"/>
                  </a:tabLst>
                </a:pPr>
                <a14:m>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𝑖𝑗</m:t>
                        </m:r>
                      </m:sub>
                    </m:sSub>
                  </m:oMath>
                </a14:m>
                <a:r>
                  <a:rPr lang="de-DE" sz="1600" dirty="0"/>
                  <a:t>  </a:t>
                </a:r>
                <a:r>
                  <a:rPr lang="de-DE" sz="1600" dirty="0">
                    <a:latin typeface="+mj-lt"/>
                  </a:rPr>
                  <a:t>Kosten Lieferung von Lager </a:t>
                </a:r>
                <a14:m>
                  <m:oMath xmlns:m="http://schemas.openxmlformats.org/officeDocument/2006/math">
                    <m:r>
                      <a:rPr lang="de-DE" sz="1600" i="1" dirty="0">
                        <a:latin typeface="Cambria Math"/>
                      </a:rPr>
                      <m:t>𝑖</m:t>
                    </m:r>
                  </m:oMath>
                </a14:m>
                <a:r>
                  <a:rPr lang="de-DE" sz="1600" dirty="0">
                    <a:latin typeface="+mj-lt"/>
                  </a:rPr>
                  <a:t> zu Kunde </a:t>
                </a:r>
                <a14:m>
                  <m:oMath xmlns:m="http://schemas.openxmlformats.org/officeDocument/2006/math">
                    <m:r>
                      <a:rPr lang="de-DE" sz="1600" i="1" dirty="0">
                        <a:latin typeface="Cambria Math"/>
                      </a:rPr>
                      <m:t>𝑗</m:t>
                    </m:r>
                  </m:oMath>
                </a14:m>
                <a:endParaRPr lang="de-DE" sz="1600" dirty="0">
                  <a:latin typeface="+mj-lt"/>
                </a:endParaRPr>
              </a:p>
            </p:txBody>
          </p:sp>
        </mc:Choice>
        <mc:Fallback xmlns="">
          <p:sp>
            <p:nvSpPr>
              <p:cNvPr id="76" name="Rechteck 75"/>
              <p:cNvSpPr>
                <a:spLocks noRot="1" noChangeAspect="1" noMove="1" noResize="1" noEditPoints="1" noAdjustHandles="1" noChangeArrowheads="1" noChangeShapeType="1" noTextEdit="1"/>
              </p:cNvSpPr>
              <p:nvPr/>
            </p:nvSpPr>
            <p:spPr>
              <a:xfrm>
                <a:off x="1775297" y="5255816"/>
                <a:ext cx="4224875" cy="1363065"/>
              </a:xfrm>
              <a:prstGeom prst="rect">
                <a:avLst/>
              </a:prstGeom>
              <a:blipFill>
                <a:blip r:embed="rId8"/>
                <a:stretch>
                  <a:fillRect l="-722" t="-1339" b="-312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8" name="Rechteck 77"/>
              <p:cNvSpPr/>
              <p:nvPr/>
            </p:nvSpPr>
            <p:spPr>
              <a:xfrm>
                <a:off x="679065" y="2620617"/>
                <a:ext cx="1006686"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𝑎</m:t>
                          </m:r>
                        </m:e>
                        <m:sub>
                          <m:r>
                            <a:rPr lang="de-DE" i="1">
                              <a:latin typeface="Cambria Math"/>
                              <a:ea typeface="ＭＳ Ｐゴシック" pitchFamily="34" charset="-128"/>
                            </a:rPr>
                            <m:t>1</m:t>
                          </m:r>
                        </m:sub>
                      </m:sSub>
                      <m:r>
                        <a:rPr lang="de-DE" i="1">
                          <a:latin typeface="Cambria Math"/>
                          <a:ea typeface="ＭＳ Ｐゴシック" pitchFamily="34" charset="-128"/>
                        </a:rPr>
                        <m:t>=8</m:t>
                      </m:r>
                    </m:oMath>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𝑓</m:t>
                          </m:r>
                        </m:e>
                        <m:sub>
                          <m:r>
                            <a:rPr lang="de-DE" i="1">
                              <a:latin typeface="Cambria Math"/>
                              <a:ea typeface="ＭＳ Ｐゴシック" pitchFamily="34" charset="-128"/>
                            </a:rPr>
                            <m:t>1</m:t>
                          </m:r>
                        </m:sub>
                      </m:sSub>
                      <m:r>
                        <a:rPr lang="de-DE" i="1">
                          <a:latin typeface="Cambria Math"/>
                          <a:ea typeface="ＭＳ Ｐゴシック" pitchFamily="34" charset="-128"/>
                        </a:rPr>
                        <m:t>=5</m:t>
                      </m:r>
                    </m:oMath>
                  </m:oMathPara>
                </a14:m>
                <a:endParaRPr lang="de-DE" dirty="0">
                  <a:ea typeface="ＭＳ Ｐゴシック" pitchFamily="34" charset="-128"/>
                </a:endParaRPr>
              </a:p>
              <a:p>
                <a:endParaRPr lang="de-DE" dirty="0"/>
              </a:p>
            </p:txBody>
          </p:sp>
        </mc:Choice>
        <mc:Fallback xmlns="">
          <p:sp>
            <p:nvSpPr>
              <p:cNvPr id="78" name="Rechteck 77"/>
              <p:cNvSpPr>
                <a:spLocks noRot="1" noChangeAspect="1" noMove="1" noResize="1" noEditPoints="1" noAdjustHandles="1" noChangeArrowheads="1" noChangeShapeType="1" noTextEdit="1"/>
              </p:cNvSpPr>
              <p:nvPr/>
            </p:nvSpPr>
            <p:spPr>
              <a:xfrm>
                <a:off x="679065" y="2620617"/>
                <a:ext cx="1006686" cy="923330"/>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9" name="Rechteck 78"/>
              <p:cNvSpPr/>
              <p:nvPr/>
            </p:nvSpPr>
            <p:spPr>
              <a:xfrm>
                <a:off x="727535" y="4195063"/>
                <a:ext cx="913968"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𝑎</m:t>
                          </m:r>
                        </m:e>
                        <m:sub>
                          <m:r>
                            <a:rPr lang="de-DE" i="1">
                              <a:latin typeface="Cambria Math"/>
                              <a:ea typeface="ＭＳ Ｐゴシック" pitchFamily="34" charset="-128"/>
                            </a:rPr>
                            <m:t>2</m:t>
                          </m:r>
                        </m:sub>
                      </m:sSub>
                      <m:r>
                        <a:rPr lang="de-DE" i="1">
                          <a:latin typeface="Cambria Math"/>
                          <a:ea typeface="ＭＳ Ｐゴシック" pitchFamily="34" charset="-128"/>
                        </a:rPr>
                        <m:t>=</m:t>
                      </m:r>
                      <m:r>
                        <a:rPr lang="de-DE">
                          <a:latin typeface="Cambria Math"/>
                          <a:ea typeface="ＭＳ Ｐゴシック" pitchFamily="34" charset="-128"/>
                        </a:rPr>
                        <m:t>9</m:t>
                      </m:r>
                    </m:oMath>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𝑓</m:t>
                          </m:r>
                        </m:e>
                        <m:sub>
                          <m:r>
                            <a:rPr lang="de-DE" i="1">
                              <a:latin typeface="Cambria Math"/>
                              <a:ea typeface="ＭＳ Ｐゴシック" pitchFamily="34" charset="-128"/>
                            </a:rPr>
                            <m:t>2</m:t>
                          </m:r>
                        </m:sub>
                      </m:sSub>
                      <m:r>
                        <a:rPr lang="de-DE" i="1">
                          <a:latin typeface="Cambria Math"/>
                          <a:ea typeface="ＭＳ Ｐゴシック" pitchFamily="34" charset="-128"/>
                        </a:rPr>
                        <m:t>=6</m:t>
                      </m:r>
                    </m:oMath>
                  </m:oMathPara>
                </a14:m>
                <a:endParaRPr lang="de-DE" dirty="0"/>
              </a:p>
            </p:txBody>
          </p:sp>
        </mc:Choice>
        <mc:Fallback xmlns="">
          <p:sp>
            <p:nvSpPr>
              <p:cNvPr id="79" name="Rechteck 78"/>
              <p:cNvSpPr>
                <a:spLocks noRot="1" noChangeAspect="1" noMove="1" noResize="1" noEditPoints="1" noAdjustHandles="1" noChangeArrowheads="1" noChangeShapeType="1" noTextEdit="1"/>
              </p:cNvSpPr>
              <p:nvPr/>
            </p:nvSpPr>
            <p:spPr>
              <a:xfrm>
                <a:off x="727535" y="4195063"/>
                <a:ext cx="913968" cy="646331"/>
              </a:xfrm>
              <a:prstGeom prst="rect">
                <a:avLst/>
              </a:prstGeom>
              <a:blipFill>
                <a:blip r:embed="rId10"/>
                <a:stretch>
                  <a:fillRect b="-849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1" name="Rechteck 80"/>
              <p:cNvSpPr/>
              <p:nvPr/>
            </p:nvSpPr>
            <p:spPr>
              <a:xfrm>
                <a:off x="10245899" y="2633408"/>
                <a:ext cx="90864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𝑏</m:t>
                          </m:r>
                        </m:e>
                        <m:sub>
                          <m:r>
                            <a:rPr lang="de-DE" i="1">
                              <a:latin typeface="Cambria Math"/>
                              <a:ea typeface="ＭＳ Ｐゴシック" pitchFamily="34" charset="-128"/>
                            </a:rPr>
                            <m:t>1</m:t>
                          </m:r>
                        </m:sub>
                      </m:sSub>
                      <m:r>
                        <a:rPr lang="de-DE" i="1">
                          <a:latin typeface="Cambria Math"/>
                          <a:ea typeface="ＭＳ Ｐゴシック" pitchFamily="34" charset="-128"/>
                        </a:rPr>
                        <m:t>=5</m:t>
                      </m:r>
                    </m:oMath>
                  </m:oMathPara>
                </a14:m>
                <a:endParaRPr lang="de-DE" dirty="0"/>
              </a:p>
            </p:txBody>
          </p:sp>
        </mc:Choice>
        <mc:Fallback xmlns="">
          <p:sp>
            <p:nvSpPr>
              <p:cNvPr id="81" name="Rechteck 80"/>
              <p:cNvSpPr>
                <a:spLocks noRot="1" noChangeAspect="1" noMove="1" noResize="1" noEditPoints="1" noAdjustHandles="1" noChangeArrowheads="1" noChangeShapeType="1" noTextEdit="1"/>
              </p:cNvSpPr>
              <p:nvPr/>
            </p:nvSpPr>
            <p:spPr>
              <a:xfrm>
                <a:off x="10245899" y="2633408"/>
                <a:ext cx="908647" cy="369332"/>
              </a:xfrm>
              <a:prstGeom prst="rect">
                <a:avLst/>
              </a:prstGeom>
              <a:blipFill>
                <a:blip r:embed="rId1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2" name="Rechteck 81"/>
              <p:cNvSpPr/>
              <p:nvPr/>
            </p:nvSpPr>
            <p:spPr>
              <a:xfrm>
                <a:off x="10251094" y="3504518"/>
                <a:ext cx="9034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𝑏</m:t>
                          </m:r>
                        </m:e>
                        <m:sub>
                          <m:r>
                            <a:rPr lang="de-DE" i="1">
                              <a:latin typeface="Cambria Math"/>
                              <a:ea typeface="ＭＳ Ｐゴシック" pitchFamily="34" charset="-128"/>
                            </a:rPr>
                            <m:t>2</m:t>
                          </m:r>
                        </m:sub>
                      </m:sSub>
                      <m:r>
                        <a:rPr lang="de-DE" i="1">
                          <a:latin typeface="Cambria Math"/>
                          <a:ea typeface="ＭＳ Ｐゴシック" pitchFamily="34" charset="-128"/>
                        </a:rPr>
                        <m:t>=3</m:t>
                      </m:r>
                    </m:oMath>
                  </m:oMathPara>
                </a14:m>
                <a:endParaRPr lang="de-DE" dirty="0"/>
              </a:p>
            </p:txBody>
          </p:sp>
        </mc:Choice>
        <mc:Fallback xmlns="">
          <p:sp>
            <p:nvSpPr>
              <p:cNvPr id="82" name="Rechteck 81"/>
              <p:cNvSpPr>
                <a:spLocks noRot="1" noChangeAspect="1" noMove="1" noResize="1" noEditPoints="1" noAdjustHandles="1" noChangeArrowheads="1" noChangeShapeType="1" noTextEdit="1"/>
              </p:cNvSpPr>
              <p:nvPr/>
            </p:nvSpPr>
            <p:spPr>
              <a:xfrm>
                <a:off x="10251094" y="3504518"/>
                <a:ext cx="903452" cy="369332"/>
              </a:xfrm>
              <a:prstGeom prst="rect">
                <a:avLst/>
              </a:prstGeom>
              <a:blipFill>
                <a:blip r:embed="rId12"/>
                <a:stretch>
                  <a:fillRect b="-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3" name="Rechteck 82"/>
              <p:cNvSpPr/>
              <p:nvPr/>
            </p:nvSpPr>
            <p:spPr>
              <a:xfrm>
                <a:off x="10251094" y="4551656"/>
                <a:ext cx="9034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ea typeface="ＭＳ Ｐゴシック" pitchFamily="34" charset="-128"/>
                            </a:rPr>
                          </m:ctrlPr>
                        </m:sSubPr>
                        <m:e>
                          <m:r>
                            <a:rPr lang="de-DE" i="1">
                              <a:latin typeface="Cambria Math"/>
                              <a:ea typeface="ＭＳ Ｐゴシック" pitchFamily="34" charset="-128"/>
                            </a:rPr>
                            <m:t>𝑏</m:t>
                          </m:r>
                        </m:e>
                        <m:sub>
                          <m:r>
                            <a:rPr lang="de-DE" i="1">
                              <a:latin typeface="Cambria Math"/>
                              <a:ea typeface="ＭＳ Ｐゴシック" pitchFamily="34" charset="-128"/>
                            </a:rPr>
                            <m:t>3</m:t>
                          </m:r>
                        </m:sub>
                      </m:sSub>
                      <m:r>
                        <a:rPr lang="de-DE" i="1">
                          <a:latin typeface="Cambria Math"/>
                          <a:ea typeface="ＭＳ Ｐゴシック" pitchFamily="34" charset="-128"/>
                        </a:rPr>
                        <m:t>=7</m:t>
                      </m:r>
                    </m:oMath>
                  </m:oMathPara>
                </a14:m>
                <a:endParaRPr lang="de-DE" dirty="0"/>
              </a:p>
            </p:txBody>
          </p:sp>
        </mc:Choice>
        <mc:Fallback xmlns="">
          <p:sp>
            <p:nvSpPr>
              <p:cNvPr id="83" name="Rechteck 82"/>
              <p:cNvSpPr>
                <a:spLocks noRot="1" noChangeAspect="1" noMove="1" noResize="1" noEditPoints="1" noAdjustHandles="1" noChangeArrowheads="1" noChangeShapeType="1" noTextEdit="1"/>
              </p:cNvSpPr>
              <p:nvPr/>
            </p:nvSpPr>
            <p:spPr>
              <a:xfrm>
                <a:off x="10251094" y="4551656"/>
                <a:ext cx="903452" cy="369332"/>
              </a:xfrm>
              <a:prstGeom prst="rect">
                <a:avLst/>
              </a:prstGeom>
              <a:blipFill>
                <a:blip r:embed="rId13"/>
                <a:stretch>
                  <a:fillRect b="-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4" name="Text Box 11"/>
              <p:cNvSpPr txBox="1">
                <a:spLocks noChangeArrowheads="1"/>
              </p:cNvSpPr>
              <p:nvPr/>
            </p:nvSpPr>
            <p:spPr bwMode="auto">
              <a:xfrm rot="511203">
                <a:off x="5089384" y="2889919"/>
                <a:ext cx="98455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12</m:t>
                          </m:r>
                        </m:sub>
                      </m:sSub>
                      <m:r>
                        <a:rPr lang="de-DE" sz="1600" i="1" dirty="0">
                          <a:latin typeface="Cambria Math"/>
                          <a:ea typeface="ＭＳ Ｐゴシック" pitchFamily="34" charset="-128"/>
                        </a:rPr>
                        <m:t>=6</m:t>
                      </m:r>
                    </m:oMath>
                  </m:oMathPara>
                </a14:m>
                <a:endParaRPr lang="de-DE" sz="1600" dirty="0">
                  <a:ea typeface="ＭＳ Ｐゴシック" pitchFamily="34" charset="-128"/>
                </a:endParaRPr>
              </a:p>
            </p:txBody>
          </p:sp>
        </mc:Choice>
        <mc:Fallback xmlns="">
          <p:sp>
            <p:nvSpPr>
              <p:cNvPr id="84" name="Text Box 11"/>
              <p:cNvSpPr txBox="1">
                <a:spLocks noRot="1" noChangeAspect="1" noMove="1" noResize="1" noEditPoints="1" noAdjustHandles="1" noChangeArrowheads="1" noChangeShapeType="1" noTextEdit="1"/>
              </p:cNvSpPr>
              <p:nvPr/>
            </p:nvSpPr>
            <p:spPr bwMode="auto">
              <a:xfrm rot="511203">
                <a:off x="5089384" y="2889919"/>
                <a:ext cx="984555" cy="338554"/>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5" name="Text Box 11"/>
              <p:cNvSpPr txBox="1">
                <a:spLocks noChangeArrowheads="1"/>
              </p:cNvSpPr>
              <p:nvPr/>
            </p:nvSpPr>
            <p:spPr bwMode="auto">
              <a:xfrm rot="1145144">
                <a:off x="4747566" y="3156393"/>
                <a:ext cx="98455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13</m:t>
                          </m:r>
                        </m:sub>
                      </m:sSub>
                      <m:r>
                        <a:rPr lang="de-DE" sz="1600" i="1" dirty="0">
                          <a:latin typeface="Cambria Math"/>
                          <a:ea typeface="ＭＳ Ｐゴシック" pitchFamily="34" charset="-128"/>
                        </a:rPr>
                        <m:t>=7</m:t>
                      </m:r>
                    </m:oMath>
                  </m:oMathPara>
                </a14:m>
                <a:endParaRPr lang="de-DE" sz="1600" dirty="0">
                  <a:ea typeface="ＭＳ Ｐゴシック" pitchFamily="34" charset="-128"/>
                </a:endParaRPr>
              </a:p>
            </p:txBody>
          </p:sp>
        </mc:Choice>
        <mc:Fallback xmlns="">
          <p:sp>
            <p:nvSpPr>
              <p:cNvPr id="85" name="Text Box 11"/>
              <p:cNvSpPr txBox="1">
                <a:spLocks noRot="1" noChangeAspect="1" noMove="1" noResize="1" noEditPoints="1" noAdjustHandles="1" noChangeArrowheads="1" noChangeShapeType="1" noTextEdit="1"/>
              </p:cNvSpPr>
              <p:nvPr/>
            </p:nvSpPr>
            <p:spPr bwMode="auto">
              <a:xfrm rot="1145144">
                <a:off x="4747566" y="3156393"/>
                <a:ext cx="984555" cy="338554"/>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6" name="Text Box 11"/>
              <p:cNvSpPr txBox="1">
                <a:spLocks noChangeArrowheads="1"/>
              </p:cNvSpPr>
              <p:nvPr/>
            </p:nvSpPr>
            <p:spPr bwMode="auto">
              <a:xfrm rot="21396631">
                <a:off x="5328433" y="3798937"/>
                <a:ext cx="98455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22</m:t>
                          </m:r>
                        </m:sub>
                      </m:sSub>
                      <m:r>
                        <a:rPr lang="de-DE" sz="1600" i="1" dirty="0">
                          <a:latin typeface="Cambria Math"/>
                          <a:ea typeface="ＭＳ Ｐゴシック" pitchFamily="34" charset="-128"/>
                        </a:rPr>
                        <m:t>=</m:t>
                      </m:r>
                      <m:r>
                        <a:rPr lang="de-DE" sz="1600" dirty="0">
                          <a:latin typeface="Cambria Math"/>
                          <a:ea typeface="ＭＳ Ｐゴシック" pitchFamily="34" charset="-128"/>
                        </a:rPr>
                        <m:t>3</m:t>
                      </m:r>
                    </m:oMath>
                  </m:oMathPara>
                </a14:m>
                <a:endParaRPr lang="de-DE" sz="1600" dirty="0">
                  <a:ea typeface="ＭＳ Ｐゴシック" pitchFamily="34" charset="-128"/>
                </a:endParaRPr>
              </a:p>
            </p:txBody>
          </p:sp>
        </mc:Choice>
        <mc:Fallback xmlns="">
          <p:sp>
            <p:nvSpPr>
              <p:cNvPr id="86" name="Text Box 11"/>
              <p:cNvSpPr txBox="1">
                <a:spLocks noRot="1" noChangeAspect="1" noMove="1" noResize="1" noEditPoints="1" noAdjustHandles="1" noChangeArrowheads="1" noChangeShapeType="1" noTextEdit="1"/>
              </p:cNvSpPr>
              <p:nvPr/>
            </p:nvSpPr>
            <p:spPr bwMode="auto">
              <a:xfrm rot="21396631">
                <a:off x="5328433" y="3798937"/>
                <a:ext cx="984555" cy="338554"/>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7" name="Text Box 11"/>
              <p:cNvSpPr txBox="1">
                <a:spLocks noChangeArrowheads="1"/>
              </p:cNvSpPr>
              <p:nvPr/>
            </p:nvSpPr>
            <p:spPr bwMode="auto">
              <a:xfrm>
                <a:off x="5500148" y="4258677"/>
                <a:ext cx="984555"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Webdings" pitchFamily="18" charset="2"/>
                  <a:buNone/>
                </a:pPr>
                <a14:m>
                  <m:oMathPara xmlns:m="http://schemas.openxmlformats.org/officeDocument/2006/math">
                    <m:oMathParaPr>
                      <m:jc m:val="centerGroup"/>
                    </m:oMathParaPr>
                    <m:oMath xmlns:m="http://schemas.openxmlformats.org/officeDocument/2006/math">
                      <m:sSub>
                        <m:sSubPr>
                          <m:ctrlPr>
                            <a:rPr lang="de-DE" sz="1600" i="1" dirty="0">
                              <a:latin typeface="Cambria Math" panose="02040503050406030204" pitchFamily="18" charset="0"/>
                              <a:ea typeface="ＭＳ Ｐゴシック" pitchFamily="34" charset="-128"/>
                            </a:rPr>
                          </m:ctrlPr>
                        </m:sSubPr>
                        <m:e>
                          <m:r>
                            <a:rPr lang="de-DE" sz="1600" i="1" dirty="0">
                              <a:latin typeface="Cambria Math"/>
                              <a:ea typeface="ＭＳ Ｐゴシック" pitchFamily="34" charset="-128"/>
                            </a:rPr>
                            <m:t>𝑐</m:t>
                          </m:r>
                        </m:e>
                        <m:sub>
                          <m:r>
                            <a:rPr lang="de-DE" sz="1600" i="1" dirty="0">
                              <a:latin typeface="Cambria Math"/>
                              <a:ea typeface="ＭＳ Ｐゴシック" pitchFamily="34" charset="-128"/>
                            </a:rPr>
                            <m:t>23</m:t>
                          </m:r>
                        </m:sub>
                      </m:sSub>
                      <m:r>
                        <a:rPr lang="de-DE" sz="1600" i="1" dirty="0">
                          <a:latin typeface="Cambria Math"/>
                          <a:ea typeface="ＭＳ Ｐゴシック" pitchFamily="34" charset="-128"/>
                        </a:rPr>
                        <m:t>=</m:t>
                      </m:r>
                      <m:r>
                        <a:rPr lang="de-DE" sz="1600" dirty="0">
                          <a:latin typeface="Cambria Math"/>
                          <a:ea typeface="ＭＳ Ｐゴシック" pitchFamily="34" charset="-128"/>
                        </a:rPr>
                        <m:t>6</m:t>
                      </m:r>
                    </m:oMath>
                  </m:oMathPara>
                </a14:m>
                <a:endParaRPr lang="de-DE" sz="1600" dirty="0">
                  <a:ea typeface="ＭＳ Ｐゴシック" pitchFamily="34" charset="-128"/>
                </a:endParaRPr>
              </a:p>
            </p:txBody>
          </p:sp>
        </mc:Choice>
        <mc:Fallback xmlns="">
          <p:sp>
            <p:nvSpPr>
              <p:cNvPr id="87" name="Text Box 11"/>
              <p:cNvSpPr txBox="1">
                <a:spLocks noRot="1" noChangeAspect="1" noMove="1" noResize="1" noEditPoints="1" noAdjustHandles="1" noChangeArrowheads="1" noChangeShapeType="1" noTextEdit="1"/>
              </p:cNvSpPr>
              <p:nvPr/>
            </p:nvSpPr>
            <p:spPr bwMode="auto">
              <a:xfrm>
                <a:off x="5500148" y="4258677"/>
                <a:ext cx="984555" cy="338554"/>
              </a:xfrm>
              <a:prstGeom prst="rect">
                <a:avLst/>
              </a:prstGeom>
              <a:blipFill>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8" name="Textfeld 87"/>
              <p:cNvSpPr txBox="1"/>
              <p:nvPr/>
            </p:nvSpPr>
            <p:spPr>
              <a:xfrm>
                <a:off x="6229984" y="5307611"/>
                <a:ext cx="4375300" cy="881010"/>
              </a:xfrm>
              <a:prstGeom prst="rect">
                <a:avLst/>
              </a:prstGeom>
              <a:noFill/>
            </p:spPr>
            <p:txBody>
              <a:bodyPr wrap="none" rtlCol="0">
                <a:spAutoFit/>
              </a:bodyPr>
              <a:lstStyle/>
              <a:p>
                <a:r>
                  <a:rPr lang="de-DE" sz="1600" dirty="0">
                    <a:latin typeface="+mj-lt"/>
                  </a:rPr>
                  <a:t>Entscheidungsvariablen:</a:t>
                </a:r>
              </a:p>
              <a:p>
                <a:pPr>
                  <a:tabLst>
                    <a:tab pos="539750" algn="l"/>
                  </a:tabLst>
                </a:pPr>
                <a14:m>
                  <m:oMath xmlns:m="http://schemas.openxmlformats.org/officeDocument/2006/math">
                    <m:sSub>
                      <m:sSubPr>
                        <m:ctrlPr>
                          <a:rPr lang="de-DE" sz="1600" i="1">
                            <a:latin typeface="Cambria Math" panose="02040503050406030204" pitchFamily="18" charset="0"/>
                          </a:rPr>
                        </m:ctrlPr>
                      </m:sSubPr>
                      <m:e>
                        <m:r>
                          <a:rPr lang="de-DE" sz="1600" i="1">
                            <a:latin typeface="Cambria Math"/>
                          </a:rPr>
                          <m:t>𝑥</m:t>
                        </m:r>
                      </m:e>
                      <m:sub>
                        <m:r>
                          <a:rPr lang="de-DE" sz="1600" i="1">
                            <a:latin typeface="Cambria Math"/>
                          </a:rPr>
                          <m:t>𝑖𝑗</m:t>
                        </m:r>
                      </m:sub>
                    </m:sSub>
                  </m:oMath>
                </a14:m>
                <a:r>
                  <a:rPr lang="de-DE" sz="1600" dirty="0">
                    <a:latin typeface="+mj-lt"/>
                  </a:rPr>
                  <a:t> 	Transportmenge von Lager 𝑖 zu Kunde 𝑗</a:t>
                </a:r>
              </a:p>
              <a:p>
                <a:pPr>
                  <a:tabLst>
                    <a:tab pos="539750" algn="l"/>
                  </a:tabLst>
                </a:pPr>
                <a14:m>
                  <m:oMath xmlns:m="http://schemas.openxmlformats.org/officeDocument/2006/math">
                    <m:sSub>
                      <m:sSubPr>
                        <m:ctrlPr>
                          <a:rPr lang="de-DE" sz="1600" i="1">
                            <a:latin typeface="Cambria Math" panose="02040503050406030204" pitchFamily="18" charset="0"/>
                          </a:rPr>
                        </m:ctrlPr>
                      </m:sSubPr>
                      <m:e>
                        <m:r>
                          <a:rPr lang="de-DE" sz="1600" i="1">
                            <a:latin typeface="Cambria Math"/>
                          </a:rPr>
                          <m:t>𝑦</m:t>
                        </m:r>
                      </m:e>
                      <m:sub>
                        <m:r>
                          <a:rPr lang="de-DE" sz="1600" i="1">
                            <a:latin typeface="Cambria Math"/>
                          </a:rPr>
                          <m:t>𝑖</m:t>
                        </m:r>
                      </m:sub>
                    </m:sSub>
                  </m:oMath>
                </a14:m>
                <a:r>
                  <a:rPr lang="de-DE" sz="1600" dirty="0">
                    <a:latin typeface="+mj-lt"/>
                  </a:rPr>
                  <a:t>	Eröffnung Lager </a:t>
                </a:r>
                <a14:m>
                  <m:oMath xmlns:m="http://schemas.openxmlformats.org/officeDocument/2006/math">
                    <m:r>
                      <a:rPr lang="de-DE" sz="1600" i="1" dirty="0">
                        <a:latin typeface="Cambria Math"/>
                      </a:rPr>
                      <m:t>𝑖</m:t>
                    </m:r>
                  </m:oMath>
                </a14:m>
                <a:endParaRPr lang="de-DE" sz="1600" dirty="0">
                  <a:latin typeface="+mj-lt"/>
                </a:endParaRPr>
              </a:p>
            </p:txBody>
          </p:sp>
        </mc:Choice>
        <mc:Fallback xmlns="">
          <p:sp>
            <p:nvSpPr>
              <p:cNvPr id="88" name="Textfeld 87"/>
              <p:cNvSpPr txBox="1">
                <a:spLocks noRot="1" noChangeAspect="1" noMove="1" noResize="1" noEditPoints="1" noAdjustHandles="1" noChangeArrowheads="1" noChangeShapeType="1" noTextEdit="1"/>
              </p:cNvSpPr>
              <p:nvPr/>
            </p:nvSpPr>
            <p:spPr>
              <a:xfrm>
                <a:off x="6229984" y="5307611"/>
                <a:ext cx="4375300" cy="881010"/>
              </a:xfrm>
              <a:prstGeom prst="rect">
                <a:avLst/>
              </a:prstGeom>
              <a:blipFill>
                <a:blip r:embed="rId18"/>
                <a:stretch>
                  <a:fillRect l="-836" t="-2083" b="-555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9" name="Rechteck 88"/>
              <p:cNvSpPr/>
              <p:nvPr/>
            </p:nvSpPr>
            <p:spPr>
              <a:xfrm>
                <a:off x="5637792" y="2660428"/>
                <a:ext cx="569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ＭＳ Ｐゴシック" pitchFamily="34" charset="-128"/>
                            </a:rPr>
                          </m:ctrlPr>
                        </m:sSubPr>
                        <m:e>
                          <m:r>
                            <a:rPr lang="de-DE" i="1">
                              <a:solidFill>
                                <a:srgbClr val="C00000"/>
                              </a:solidFill>
                              <a:latin typeface="Cambria Math"/>
                              <a:ea typeface="ＭＳ Ｐゴシック" pitchFamily="34" charset="-128"/>
                            </a:rPr>
                            <m:t>𝑥</m:t>
                          </m:r>
                        </m:e>
                        <m:sub>
                          <m:r>
                            <a:rPr lang="de-DE" i="1">
                              <a:solidFill>
                                <a:srgbClr val="C00000"/>
                              </a:solidFill>
                              <a:latin typeface="Cambria Math"/>
                              <a:ea typeface="ＭＳ Ｐゴシック" pitchFamily="34" charset="-128"/>
                            </a:rPr>
                            <m:t>11</m:t>
                          </m:r>
                        </m:sub>
                      </m:sSub>
                    </m:oMath>
                  </m:oMathPara>
                </a14:m>
                <a:endParaRPr lang="de-DE" dirty="0">
                  <a:solidFill>
                    <a:srgbClr val="C00000"/>
                  </a:solidFill>
                </a:endParaRPr>
              </a:p>
            </p:txBody>
          </p:sp>
        </mc:Choice>
        <mc:Fallback xmlns="">
          <p:sp>
            <p:nvSpPr>
              <p:cNvPr id="89" name="Rechteck 88"/>
              <p:cNvSpPr>
                <a:spLocks noRot="1" noChangeAspect="1" noMove="1" noResize="1" noEditPoints="1" noAdjustHandles="1" noChangeArrowheads="1" noChangeShapeType="1" noTextEdit="1"/>
              </p:cNvSpPr>
              <p:nvPr/>
            </p:nvSpPr>
            <p:spPr>
              <a:xfrm>
                <a:off x="5637792" y="2660428"/>
                <a:ext cx="569771" cy="369332"/>
              </a:xfrm>
              <a:prstGeom prst="rect">
                <a:avLst/>
              </a:prstGeom>
              <a:blipFill>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0" name="Rechteck 89"/>
              <p:cNvSpPr/>
              <p:nvPr/>
            </p:nvSpPr>
            <p:spPr>
              <a:xfrm rot="828382">
                <a:off x="5636377" y="3164536"/>
                <a:ext cx="569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ＭＳ Ｐゴシック" pitchFamily="34" charset="-128"/>
                            </a:rPr>
                          </m:ctrlPr>
                        </m:sSubPr>
                        <m:e>
                          <m:r>
                            <a:rPr lang="de-DE" i="1">
                              <a:solidFill>
                                <a:srgbClr val="C00000"/>
                              </a:solidFill>
                              <a:latin typeface="Cambria Math"/>
                              <a:ea typeface="ＭＳ Ｐゴシック" pitchFamily="34" charset="-128"/>
                            </a:rPr>
                            <m:t>𝑥</m:t>
                          </m:r>
                        </m:e>
                        <m:sub>
                          <m:r>
                            <a:rPr lang="de-DE" i="1">
                              <a:solidFill>
                                <a:srgbClr val="C00000"/>
                              </a:solidFill>
                              <a:latin typeface="Cambria Math"/>
                              <a:ea typeface="ＭＳ Ｐゴシック" pitchFamily="34" charset="-128"/>
                            </a:rPr>
                            <m:t>12</m:t>
                          </m:r>
                        </m:sub>
                      </m:sSub>
                    </m:oMath>
                  </m:oMathPara>
                </a14:m>
                <a:endParaRPr lang="de-DE" dirty="0">
                  <a:solidFill>
                    <a:srgbClr val="C00000"/>
                  </a:solidFill>
                </a:endParaRPr>
              </a:p>
            </p:txBody>
          </p:sp>
        </mc:Choice>
        <mc:Fallback xmlns="">
          <p:sp>
            <p:nvSpPr>
              <p:cNvPr id="90" name="Rechteck 89"/>
              <p:cNvSpPr>
                <a:spLocks noRot="1" noChangeAspect="1" noMove="1" noResize="1" noEditPoints="1" noAdjustHandles="1" noChangeArrowheads="1" noChangeShapeType="1" noTextEdit="1"/>
              </p:cNvSpPr>
              <p:nvPr/>
            </p:nvSpPr>
            <p:spPr>
              <a:xfrm rot="828382">
                <a:off x="5636377" y="3164536"/>
                <a:ext cx="569771" cy="369332"/>
              </a:xfrm>
              <a:prstGeom prst="rect">
                <a:avLst/>
              </a:prstGeom>
              <a:blipFill>
                <a:blip r:embed="rId2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1" name="Rechteck 90"/>
              <p:cNvSpPr/>
              <p:nvPr/>
            </p:nvSpPr>
            <p:spPr>
              <a:xfrm rot="1279029">
                <a:off x="4864038" y="3360345"/>
                <a:ext cx="56977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ＭＳ Ｐゴシック" pitchFamily="34" charset="-128"/>
                            </a:rPr>
                          </m:ctrlPr>
                        </m:sSubPr>
                        <m:e>
                          <m:r>
                            <a:rPr lang="de-DE" i="1">
                              <a:solidFill>
                                <a:srgbClr val="C00000"/>
                              </a:solidFill>
                              <a:latin typeface="Cambria Math"/>
                              <a:ea typeface="ＭＳ Ｐゴシック" pitchFamily="34" charset="-128"/>
                            </a:rPr>
                            <m:t>𝑥</m:t>
                          </m:r>
                        </m:e>
                        <m:sub>
                          <m:r>
                            <a:rPr lang="de-DE" i="1">
                              <a:solidFill>
                                <a:srgbClr val="C00000"/>
                              </a:solidFill>
                              <a:latin typeface="Cambria Math"/>
                              <a:ea typeface="ＭＳ Ｐゴシック" pitchFamily="34" charset="-128"/>
                            </a:rPr>
                            <m:t>13</m:t>
                          </m:r>
                        </m:sub>
                      </m:sSub>
                    </m:oMath>
                  </m:oMathPara>
                </a14:m>
                <a:endParaRPr lang="de-DE" dirty="0">
                  <a:solidFill>
                    <a:srgbClr val="C00000"/>
                  </a:solidFill>
                </a:endParaRPr>
              </a:p>
            </p:txBody>
          </p:sp>
        </mc:Choice>
        <mc:Fallback xmlns="">
          <p:sp>
            <p:nvSpPr>
              <p:cNvPr id="91" name="Rechteck 90"/>
              <p:cNvSpPr>
                <a:spLocks noRot="1" noChangeAspect="1" noMove="1" noResize="1" noEditPoints="1" noAdjustHandles="1" noChangeArrowheads="1" noChangeShapeType="1" noTextEdit="1"/>
              </p:cNvSpPr>
              <p:nvPr/>
            </p:nvSpPr>
            <p:spPr>
              <a:xfrm rot="1279029">
                <a:off x="4864038" y="3360345"/>
                <a:ext cx="569771" cy="369332"/>
              </a:xfrm>
              <a:prstGeom prst="rect">
                <a:avLst/>
              </a:prstGeom>
              <a:blipFill>
                <a:blip r:embed="rId21"/>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2" name="Rechteck 91"/>
              <p:cNvSpPr/>
              <p:nvPr/>
            </p:nvSpPr>
            <p:spPr>
              <a:xfrm>
                <a:off x="5760412" y="4539801"/>
                <a:ext cx="5750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ＭＳ Ｐゴシック" pitchFamily="34" charset="-128"/>
                            </a:rPr>
                          </m:ctrlPr>
                        </m:sSubPr>
                        <m:e>
                          <m:r>
                            <a:rPr lang="de-DE" i="1">
                              <a:solidFill>
                                <a:srgbClr val="C00000"/>
                              </a:solidFill>
                              <a:latin typeface="Cambria Math"/>
                              <a:ea typeface="ＭＳ Ｐゴシック" pitchFamily="34" charset="-128"/>
                            </a:rPr>
                            <m:t>𝑥</m:t>
                          </m:r>
                        </m:e>
                        <m:sub>
                          <m:r>
                            <a:rPr lang="de-DE" i="1">
                              <a:solidFill>
                                <a:srgbClr val="C00000"/>
                              </a:solidFill>
                              <a:latin typeface="Cambria Math"/>
                              <a:ea typeface="ＭＳ Ｐゴシック" pitchFamily="34" charset="-128"/>
                            </a:rPr>
                            <m:t>23</m:t>
                          </m:r>
                        </m:sub>
                      </m:sSub>
                    </m:oMath>
                  </m:oMathPara>
                </a14:m>
                <a:endParaRPr lang="de-DE" dirty="0">
                  <a:solidFill>
                    <a:srgbClr val="C00000"/>
                  </a:solidFill>
                </a:endParaRPr>
              </a:p>
            </p:txBody>
          </p:sp>
        </mc:Choice>
        <mc:Fallback xmlns="">
          <p:sp>
            <p:nvSpPr>
              <p:cNvPr id="92" name="Rechteck 91"/>
              <p:cNvSpPr>
                <a:spLocks noRot="1" noChangeAspect="1" noMove="1" noResize="1" noEditPoints="1" noAdjustHandles="1" noChangeArrowheads="1" noChangeShapeType="1" noTextEdit="1"/>
              </p:cNvSpPr>
              <p:nvPr/>
            </p:nvSpPr>
            <p:spPr>
              <a:xfrm>
                <a:off x="5760412" y="4539801"/>
                <a:ext cx="575094" cy="369332"/>
              </a:xfrm>
              <a:prstGeom prst="rect">
                <a:avLst/>
              </a:prstGeom>
              <a:blipFill>
                <a:blip r:embed="rId22"/>
                <a:stretch>
                  <a:fillRect b="-1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3" name="Rechteck 92"/>
              <p:cNvSpPr/>
              <p:nvPr/>
            </p:nvSpPr>
            <p:spPr>
              <a:xfrm rot="21086396">
                <a:off x="4700649" y="3942654"/>
                <a:ext cx="5750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ＭＳ Ｐゴシック" pitchFamily="34" charset="-128"/>
                            </a:rPr>
                          </m:ctrlPr>
                        </m:sSubPr>
                        <m:e>
                          <m:r>
                            <a:rPr lang="de-DE" i="1">
                              <a:solidFill>
                                <a:srgbClr val="C00000"/>
                              </a:solidFill>
                              <a:latin typeface="Cambria Math"/>
                              <a:ea typeface="ＭＳ Ｐゴシック" pitchFamily="34" charset="-128"/>
                            </a:rPr>
                            <m:t>𝑥</m:t>
                          </m:r>
                        </m:e>
                        <m:sub>
                          <m:r>
                            <a:rPr lang="de-DE" i="1">
                              <a:solidFill>
                                <a:srgbClr val="C00000"/>
                              </a:solidFill>
                              <a:latin typeface="Cambria Math"/>
                              <a:ea typeface="ＭＳ Ｐゴシック" pitchFamily="34" charset="-128"/>
                            </a:rPr>
                            <m:t>21</m:t>
                          </m:r>
                        </m:sub>
                      </m:sSub>
                    </m:oMath>
                  </m:oMathPara>
                </a14:m>
                <a:endParaRPr lang="de-DE" dirty="0">
                  <a:solidFill>
                    <a:srgbClr val="C00000"/>
                  </a:solidFill>
                </a:endParaRPr>
              </a:p>
            </p:txBody>
          </p:sp>
        </mc:Choice>
        <mc:Fallback xmlns="">
          <p:sp>
            <p:nvSpPr>
              <p:cNvPr id="93" name="Rechteck 92"/>
              <p:cNvSpPr>
                <a:spLocks noRot="1" noChangeAspect="1" noMove="1" noResize="1" noEditPoints="1" noAdjustHandles="1" noChangeArrowheads="1" noChangeShapeType="1" noTextEdit="1"/>
              </p:cNvSpPr>
              <p:nvPr/>
            </p:nvSpPr>
            <p:spPr>
              <a:xfrm rot="21086396">
                <a:off x="4700649" y="3942654"/>
                <a:ext cx="575094" cy="369332"/>
              </a:xfrm>
              <a:prstGeom prst="rect">
                <a:avLst/>
              </a:prstGeom>
              <a:blipFill>
                <a:blip r:embed="rId2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4" name="Rechteck 93"/>
              <p:cNvSpPr/>
              <p:nvPr/>
            </p:nvSpPr>
            <p:spPr>
              <a:xfrm rot="20731393">
                <a:off x="5929955" y="4044394"/>
                <a:ext cx="5750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ＭＳ Ｐゴシック" pitchFamily="34" charset="-128"/>
                            </a:rPr>
                          </m:ctrlPr>
                        </m:sSubPr>
                        <m:e>
                          <m:r>
                            <a:rPr lang="de-DE" i="1">
                              <a:solidFill>
                                <a:srgbClr val="C00000"/>
                              </a:solidFill>
                              <a:latin typeface="Cambria Math"/>
                              <a:ea typeface="ＭＳ Ｐゴシック" pitchFamily="34" charset="-128"/>
                            </a:rPr>
                            <m:t>𝑥</m:t>
                          </m:r>
                        </m:e>
                        <m:sub>
                          <m:r>
                            <a:rPr lang="de-DE" i="1">
                              <a:solidFill>
                                <a:srgbClr val="C00000"/>
                              </a:solidFill>
                              <a:latin typeface="Cambria Math"/>
                              <a:ea typeface="ＭＳ Ｐゴシック" pitchFamily="34" charset="-128"/>
                            </a:rPr>
                            <m:t>22</m:t>
                          </m:r>
                        </m:sub>
                      </m:sSub>
                    </m:oMath>
                  </m:oMathPara>
                </a14:m>
                <a:endParaRPr lang="de-DE" dirty="0">
                  <a:solidFill>
                    <a:srgbClr val="C00000"/>
                  </a:solidFill>
                </a:endParaRPr>
              </a:p>
            </p:txBody>
          </p:sp>
        </mc:Choice>
        <mc:Fallback xmlns="">
          <p:sp>
            <p:nvSpPr>
              <p:cNvPr id="94" name="Rechteck 93"/>
              <p:cNvSpPr>
                <a:spLocks noRot="1" noChangeAspect="1" noMove="1" noResize="1" noEditPoints="1" noAdjustHandles="1" noChangeArrowheads="1" noChangeShapeType="1" noTextEdit="1"/>
              </p:cNvSpPr>
              <p:nvPr/>
            </p:nvSpPr>
            <p:spPr>
              <a:xfrm rot="20731393">
                <a:off x="5929955" y="4044394"/>
                <a:ext cx="575094" cy="369332"/>
              </a:xfrm>
              <a:prstGeom prst="rect">
                <a:avLst/>
              </a:prstGeom>
              <a:blipFill>
                <a:blip r:embed="rId2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5" name="Rechteck 94"/>
              <p:cNvSpPr/>
              <p:nvPr/>
            </p:nvSpPr>
            <p:spPr>
              <a:xfrm>
                <a:off x="2871518" y="3120510"/>
                <a:ext cx="4736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ＭＳ Ｐゴシック" pitchFamily="34" charset="-128"/>
                            </a:rPr>
                          </m:ctrlPr>
                        </m:sSubPr>
                        <m:e>
                          <m:r>
                            <a:rPr lang="de-DE" i="1">
                              <a:solidFill>
                                <a:srgbClr val="C00000"/>
                              </a:solidFill>
                              <a:latin typeface="Cambria Math"/>
                              <a:ea typeface="ＭＳ Ｐゴシック" pitchFamily="34" charset="-128"/>
                            </a:rPr>
                            <m:t>𝑦</m:t>
                          </m:r>
                        </m:e>
                        <m:sub>
                          <m:r>
                            <a:rPr lang="de-DE" i="1">
                              <a:solidFill>
                                <a:srgbClr val="C00000"/>
                              </a:solidFill>
                              <a:latin typeface="Cambria Math"/>
                              <a:ea typeface="ＭＳ Ｐゴシック" pitchFamily="34" charset="-128"/>
                            </a:rPr>
                            <m:t>1</m:t>
                          </m:r>
                        </m:sub>
                      </m:sSub>
                    </m:oMath>
                  </m:oMathPara>
                </a14:m>
                <a:endParaRPr lang="de-DE" dirty="0">
                  <a:solidFill>
                    <a:srgbClr val="C00000"/>
                  </a:solidFill>
                </a:endParaRPr>
              </a:p>
            </p:txBody>
          </p:sp>
        </mc:Choice>
        <mc:Fallback xmlns="">
          <p:sp>
            <p:nvSpPr>
              <p:cNvPr id="95" name="Rechteck 94"/>
              <p:cNvSpPr>
                <a:spLocks noRot="1" noChangeAspect="1" noMove="1" noResize="1" noEditPoints="1" noAdjustHandles="1" noChangeArrowheads="1" noChangeShapeType="1" noTextEdit="1"/>
              </p:cNvSpPr>
              <p:nvPr/>
            </p:nvSpPr>
            <p:spPr>
              <a:xfrm>
                <a:off x="2871518" y="3120510"/>
                <a:ext cx="473655" cy="369332"/>
              </a:xfrm>
              <a:prstGeom prst="rect">
                <a:avLst/>
              </a:prstGeom>
              <a:blipFill>
                <a:blip r:embed="rId25"/>
                <a:stretch>
                  <a:fillRect b="-833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6" name="Rechteck 95"/>
              <p:cNvSpPr/>
              <p:nvPr/>
            </p:nvSpPr>
            <p:spPr>
              <a:xfrm>
                <a:off x="2863685" y="4854292"/>
                <a:ext cx="4789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a:solidFill>
                                <a:srgbClr val="C00000"/>
                              </a:solidFill>
                              <a:latin typeface="Cambria Math" panose="02040503050406030204" pitchFamily="18" charset="0"/>
                              <a:ea typeface="ＭＳ Ｐゴシック" pitchFamily="34" charset="-128"/>
                            </a:rPr>
                          </m:ctrlPr>
                        </m:sSubPr>
                        <m:e>
                          <m:r>
                            <a:rPr lang="de-DE" i="1">
                              <a:solidFill>
                                <a:srgbClr val="C00000"/>
                              </a:solidFill>
                              <a:latin typeface="Cambria Math"/>
                              <a:ea typeface="ＭＳ Ｐゴシック" pitchFamily="34" charset="-128"/>
                            </a:rPr>
                            <m:t>𝑦</m:t>
                          </m:r>
                        </m:e>
                        <m:sub>
                          <m:r>
                            <a:rPr lang="de-DE" i="1">
                              <a:solidFill>
                                <a:srgbClr val="C00000"/>
                              </a:solidFill>
                              <a:latin typeface="Cambria Math"/>
                              <a:ea typeface="ＭＳ Ｐゴシック" pitchFamily="34" charset="-128"/>
                            </a:rPr>
                            <m:t>2</m:t>
                          </m:r>
                        </m:sub>
                      </m:sSub>
                    </m:oMath>
                  </m:oMathPara>
                </a14:m>
                <a:endParaRPr lang="de-DE" dirty="0">
                  <a:solidFill>
                    <a:srgbClr val="C00000"/>
                  </a:solidFill>
                </a:endParaRPr>
              </a:p>
            </p:txBody>
          </p:sp>
        </mc:Choice>
        <mc:Fallback xmlns="">
          <p:sp>
            <p:nvSpPr>
              <p:cNvPr id="96" name="Rechteck 95"/>
              <p:cNvSpPr>
                <a:spLocks noRot="1" noChangeAspect="1" noMove="1" noResize="1" noEditPoints="1" noAdjustHandles="1" noChangeArrowheads="1" noChangeShapeType="1" noTextEdit="1"/>
              </p:cNvSpPr>
              <p:nvPr/>
            </p:nvSpPr>
            <p:spPr>
              <a:xfrm>
                <a:off x="2863685" y="4854292"/>
                <a:ext cx="478977" cy="369332"/>
              </a:xfrm>
              <a:prstGeom prst="rect">
                <a:avLst/>
              </a:prstGeom>
              <a:blipFill>
                <a:blip r:embed="rId26"/>
                <a:stretch>
                  <a:fillRect b="-8197"/>
                </a:stretch>
              </a:blipFill>
            </p:spPr>
            <p:txBody>
              <a:bodyPr/>
              <a:lstStyle/>
              <a:p>
                <a:r>
                  <a:rPr lang="de-DE">
                    <a:noFill/>
                  </a:rPr>
                  <a:t> </a:t>
                </a:r>
              </a:p>
            </p:txBody>
          </p:sp>
        </mc:Fallback>
      </mc:AlternateContent>
    </p:spTree>
    <p:extLst>
      <p:ext uri="{BB962C8B-B14F-4D97-AF65-F5344CB8AC3E}">
        <p14:creationId xmlns:p14="http://schemas.microsoft.com/office/powerpoint/2010/main" val="178435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6">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xEl>
                                              <p:pRg st="0" end="0"/>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6">
                                            <p:txEl>
                                              <p:pRg st="4" end="4"/>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8">
                                            <p:txEl>
                                              <p:pRg st="1" end="1"/>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8">
                                            <p:txEl>
                                              <p:pRg st="2" end="2"/>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4">
                                            <p:txEl>
                                              <p:pRg st="0" end="0"/>
                                            </p:txEl>
                                          </p:spTgt>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5">
                                            <p:txEl>
                                              <p:pRg st="0" end="0"/>
                                            </p:txEl>
                                          </p:spTgt>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6">
                                            <p:txEl>
                                              <p:pRg st="0" end="0"/>
                                            </p:txEl>
                                          </p:spTgt>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7">
                                            <p:txEl>
                                              <p:pRg st="0" end="0"/>
                                            </p:txEl>
                                          </p:spTgt>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1" grpId="0" animBg="1"/>
      <p:bldP spid="72" grpId="0" animBg="1"/>
      <p:bldP spid="73" grpId="0" animBg="1"/>
      <p:bldP spid="74" grpId="0" build="p"/>
      <p:bldP spid="75" grpId="0"/>
      <p:bldP spid="76" grpId="0"/>
      <p:bldP spid="78" grpId="0"/>
      <p:bldP spid="79" grpId="0"/>
      <p:bldP spid="81" grpId="0"/>
      <p:bldP spid="82" grpId="0"/>
      <p:bldP spid="83" grpId="0"/>
      <p:bldP spid="84" grpId="0" build="p"/>
      <p:bldP spid="85" grpId="0" build="p"/>
      <p:bldP spid="86" grpId="0" build="p"/>
      <p:bldP spid="87" grpId="0" build="p"/>
      <p:bldP spid="89" grpId="0"/>
      <p:bldP spid="90" grpId="0"/>
      <p:bldP spid="91" grpId="0"/>
      <p:bldP spid="92" grpId="0"/>
      <p:bldP spid="93" grpId="0"/>
      <p:bldP spid="94" grpId="0"/>
      <p:bldP spid="95" grpId="0"/>
      <p:bldP spid="9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feld 63"/>
          <p:cNvSpPr txBox="1"/>
          <p:nvPr/>
        </p:nvSpPr>
        <p:spPr>
          <a:xfrm>
            <a:off x="340963" y="2649832"/>
            <a:ext cx="6192688" cy="338554"/>
          </a:xfrm>
          <a:prstGeom prst="rect">
            <a:avLst/>
          </a:prstGeom>
          <a:noFill/>
        </p:spPr>
        <p:txBody>
          <a:bodyPr wrap="square" rtlCol="0">
            <a:spAutoFit/>
          </a:bodyPr>
          <a:lstStyle/>
          <a:p>
            <a:r>
              <a:rPr lang="de-DE" sz="1600" dirty="0">
                <a:solidFill>
                  <a:srgbClr val="060606"/>
                </a:solidFill>
              </a:rPr>
              <a:t>Unter den Nebenbedingungen:</a:t>
            </a:r>
          </a:p>
        </p:txBody>
      </p:sp>
      <mc:AlternateContent xmlns:mc="http://schemas.openxmlformats.org/markup-compatibility/2006" xmlns:a14="http://schemas.microsoft.com/office/drawing/2010/main">
        <mc:Choice Requires="a14">
          <p:sp>
            <p:nvSpPr>
              <p:cNvPr id="7" name="Rechteck 6"/>
              <p:cNvSpPr/>
              <p:nvPr/>
            </p:nvSpPr>
            <p:spPr>
              <a:xfrm>
                <a:off x="5636616" y="3170329"/>
                <a:ext cx="1530586" cy="92333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11</m:t>
                          </m:r>
                        </m:sub>
                      </m:sSub>
                      <m:r>
                        <a:rPr lang="de-DE">
                          <a:solidFill>
                            <a:srgbClr val="060606"/>
                          </a:solidFill>
                          <a:latin typeface="Cambria Math"/>
                        </a:rPr>
                        <m:t>+</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21</m:t>
                          </m:r>
                        </m:sub>
                      </m:sSub>
                      <m:r>
                        <a:rPr lang="de-DE" i="1">
                          <a:solidFill>
                            <a:srgbClr val="060606"/>
                          </a:solidFill>
                          <a:latin typeface="Cambria Math"/>
                        </a:rPr>
                        <m:t>=5</m:t>
                      </m:r>
                    </m:oMath>
                  </m:oMathPara>
                </a14:m>
                <a:endParaRPr lang="de-DE" dirty="0">
                  <a:solidFill>
                    <a:srgbClr val="060606"/>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12</m:t>
                          </m:r>
                        </m:sub>
                      </m:sSub>
                      <m:r>
                        <a:rPr lang="de-DE">
                          <a:solidFill>
                            <a:srgbClr val="060606"/>
                          </a:solidFill>
                          <a:latin typeface="Cambria Math"/>
                        </a:rPr>
                        <m:t>+</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22</m:t>
                          </m:r>
                        </m:sub>
                      </m:sSub>
                      <m:r>
                        <a:rPr lang="de-DE">
                          <a:solidFill>
                            <a:srgbClr val="060606"/>
                          </a:solidFill>
                          <a:latin typeface="Cambria Math"/>
                        </a:rPr>
                        <m:t>=3</m:t>
                      </m:r>
                    </m:oMath>
                  </m:oMathPara>
                </a14:m>
                <a:endParaRPr lang="de-DE" i="1" dirty="0">
                  <a:solidFill>
                    <a:srgbClr val="060606"/>
                  </a:solidFill>
                  <a:latin typeface="Arial" panose="020B060402020202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13</m:t>
                          </m:r>
                        </m:sub>
                      </m:sSub>
                      <m:r>
                        <a:rPr lang="de-DE">
                          <a:solidFill>
                            <a:srgbClr val="060606"/>
                          </a:solidFill>
                          <a:latin typeface="Cambria Math"/>
                        </a:rPr>
                        <m:t>+</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23</m:t>
                          </m:r>
                        </m:sub>
                      </m:sSub>
                      <m:r>
                        <a:rPr lang="de-DE">
                          <a:solidFill>
                            <a:srgbClr val="060606"/>
                          </a:solidFill>
                          <a:latin typeface="Cambria Math"/>
                        </a:rPr>
                        <m:t>=7</m:t>
                      </m:r>
                    </m:oMath>
                  </m:oMathPara>
                </a14:m>
                <a:endParaRPr lang="de-DE" dirty="0">
                  <a:solidFill>
                    <a:srgbClr val="060606"/>
                  </a:solidFill>
                  <a:latin typeface="Arial" panose="020B0604020202020204" pitchFamily="34" charset="0"/>
                  <a:cs typeface="Arial" panose="020B0604020202020204" pitchFamily="34" charset="0"/>
                </a:endParaRPr>
              </a:p>
            </p:txBody>
          </p:sp>
        </mc:Choice>
        <mc:Fallback xmlns="">
          <p:sp>
            <p:nvSpPr>
              <p:cNvPr id="7" name="Rechteck 6"/>
              <p:cNvSpPr>
                <a:spLocks noRot="1" noChangeAspect="1" noMove="1" noResize="1" noEditPoints="1" noAdjustHandles="1" noChangeArrowheads="1" noChangeShapeType="1" noTextEdit="1"/>
              </p:cNvSpPr>
              <p:nvPr/>
            </p:nvSpPr>
            <p:spPr>
              <a:xfrm>
                <a:off x="5636616" y="3170329"/>
                <a:ext cx="1530586" cy="92333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Rechteck 11"/>
              <p:cNvSpPr/>
              <p:nvPr/>
            </p:nvSpPr>
            <p:spPr>
              <a:xfrm>
                <a:off x="5636616" y="4869185"/>
                <a:ext cx="4572000" cy="668645"/>
              </a:xfrm>
              <a:prstGeom prst="rect">
                <a:avLst/>
              </a:prstGeom>
            </p:spPr>
            <p:txBody>
              <a:bodyPr>
                <a:spAutoFit/>
              </a:bodyPr>
              <a:lstStyle/>
              <a:p>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𝑖𝑗</m:t>
                          </m:r>
                        </m:sub>
                      </m:sSub>
                      <m:r>
                        <a:rPr lang="de-DE">
                          <a:solidFill>
                            <a:srgbClr val="060606"/>
                          </a:solidFill>
                          <a:latin typeface="Cambria Math"/>
                        </a:rPr>
                        <m:t>≥0                 </m:t>
                      </m:r>
                      <m:r>
                        <a:rPr lang="de-DE">
                          <a:solidFill>
                            <a:srgbClr val="060606"/>
                          </a:solidFill>
                          <a:latin typeface="Cambria Math"/>
                        </a:rPr>
                        <m:t>𝑗</m:t>
                      </m:r>
                      <m:r>
                        <a:rPr lang="de-DE">
                          <a:solidFill>
                            <a:srgbClr val="060606"/>
                          </a:solidFill>
                          <a:latin typeface="Cambria Math"/>
                        </a:rPr>
                        <m:t>=1, 2, 3    </m:t>
                      </m:r>
                      <m:r>
                        <a:rPr lang="de-DE">
                          <a:solidFill>
                            <a:srgbClr val="060606"/>
                          </a:solidFill>
                          <a:latin typeface="Cambria Math"/>
                        </a:rPr>
                        <m:t>𝑖</m:t>
                      </m:r>
                      <m:r>
                        <a:rPr lang="de-DE">
                          <a:solidFill>
                            <a:srgbClr val="060606"/>
                          </a:solidFill>
                          <a:latin typeface="Cambria Math"/>
                        </a:rPr>
                        <m:t>=1, 2</m:t>
                      </m:r>
                    </m:oMath>
                  </m:oMathPara>
                </a14:m>
                <a:endParaRPr lang="de-DE" dirty="0">
                  <a:solidFill>
                    <a:srgbClr val="060606"/>
                  </a:solidFill>
                  <a:latin typeface="Cambria Math"/>
                </a:endParaRPr>
              </a:p>
              <a:p>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a:solidFill>
                                <a:srgbClr val="060606"/>
                              </a:solidFill>
                              <a:latin typeface="Cambria Math"/>
                            </a:rPr>
                            <m:t>𝑦</m:t>
                          </m:r>
                        </m:e>
                        <m:sub>
                          <m:r>
                            <a:rPr lang="de-DE">
                              <a:solidFill>
                                <a:srgbClr val="060606"/>
                              </a:solidFill>
                              <a:latin typeface="Cambria Math"/>
                            </a:rPr>
                            <m:t>𝑖</m:t>
                          </m:r>
                        </m:sub>
                      </m:sSub>
                      <m:r>
                        <a:rPr lang="de-DE">
                          <a:solidFill>
                            <a:srgbClr val="060606"/>
                          </a:solidFill>
                          <a:latin typeface="Cambria Math"/>
                        </a:rPr>
                        <m:t>∈</m:t>
                      </m:r>
                      <m:d>
                        <m:dPr>
                          <m:begChr m:val="{"/>
                          <m:endChr m:val="}"/>
                          <m:ctrlPr>
                            <a:rPr lang="de-DE" i="1">
                              <a:solidFill>
                                <a:srgbClr val="060606"/>
                              </a:solidFill>
                              <a:latin typeface="Cambria Math" panose="02040503050406030204" pitchFamily="18" charset="0"/>
                            </a:rPr>
                          </m:ctrlPr>
                        </m:dPr>
                        <m:e>
                          <m:r>
                            <a:rPr lang="de-DE">
                              <a:solidFill>
                                <a:srgbClr val="060606"/>
                              </a:solidFill>
                              <a:latin typeface="Cambria Math"/>
                            </a:rPr>
                            <m:t>0;1</m:t>
                          </m:r>
                        </m:e>
                      </m:d>
                      <m:r>
                        <a:rPr lang="de-DE">
                          <a:solidFill>
                            <a:srgbClr val="060606"/>
                          </a:solidFill>
                          <a:latin typeface="Cambria Math"/>
                        </a:rPr>
                        <m:t>           </m:t>
                      </m:r>
                      <m:r>
                        <a:rPr lang="de-DE">
                          <a:solidFill>
                            <a:srgbClr val="060606"/>
                          </a:solidFill>
                          <a:latin typeface="Cambria Math"/>
                        </a:rPr>
                        <m:t>𝑖</m:t>
                      </m:r>
                      <m:r>
                        <a:rPr lang="de-DE">
                          <a:solidFill>
                            <a:srgbClr val="060606"/>
                          </a:solidFill>
                          <a:latin typeface="Cambria Math"/>
                        </a:rPr>
                        <m:t>=1, 2</m:t>
                      </m:r>
                    </m:oMath>
                  </m:oMathPara>
                </a14:m>
                <a:endParaRPr lang="de-DE" dirty="0">
                  <a:solidFill>
                    <a:srgbClr val="060606"/>
                  </a:solidFill>
                  <a:latin typeface="Times New Roman"/>
                  <a:ea typeface="Times New Roman"/>
                </a:endParaRPr>
              </a:p>
            </p:txBody>
          </p:sp>
        </mc:Choice>
        <mc:Fallback xmlns="">
          <p:sp>
            <p:nvSpPr>
              <p:cNvPr id="12" name="Rechteck 11"/>
              <p:cNvSpPr>
                <a:spLocks noRot="1" noChangeAspect="1" noMove="1" noResize="1" noEditPoints="1" noAdjustHandles="1" noChangeArrowheads="1" noChangeShapeType="1" noTextEdit="1"/>
              </p:cNvSpPr>
              <p:nvPr/>
            </p:nvSpPr>
            <p:spPr>
              <a:xfrm>
                <a:off x="5636616" y="4869185"/>
                <a:ext cx="4572000" cy="668645"/>
              </a:xfrm>
              <a:prstGeom prst="rect">
                <a:avLst/>
              </a:prstGeom>
              <a:blipFill>
                <a:blip r:embed="rId3"/>
                <a:stretch>
                  <a:fillRect b="-458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Rechteck 9"/>
              <p:cNvSpPr/>
              <p:nvPr/>
            </p:nvSpPr>
            <p:spPr>
              <a:xfrm>
                <a:off x="9466757" y="1149869"/>
                <a:ext cx="1927515" cy="1838517"/>
              </a:xfrm>
              <a:prstGeom prst="rect">
                <a:avLst/>
              </a:prstGeom>
              <a:ln w="28575">
                <a:solidFill>
                  <a:schemeClr val="tx2"/>
                </a:solidFill>
              </a:ln>
            </p:spPr>
            <p:txBody>
              <a:bodyPr wrap="none">
                <a:spAutoFit/>
              </a:bodyPr>
              <a:lstStyle/>
              <a:p>
                <a:pPr>
                  <a:spcAft>
                    <a:spcPts val="600"/>
                  </a:spcAft>
                </a:pPr>
                <a:r>
                  <a:rPr lang="de-DE" dirty="0">
                    <a:solidFill>
                      <a:srgbClr val="060606"/>
                    </a:solidFill>
                    <a:latin typeface="+mj-lt"/>
                  </a:rPr>
                  <a:t>Parameter</a:t>
                </a:r>
              </a:p>
              <a:p>
                <a:pPr>
                  <a:spcAft>
                    <a:spcPts val="600"/>
                  </a:spcAft>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i="1">
                              <a:solidFill>
                                <a:srgbClr val="060606"/>
                              </a:solidFill>
                              <a:latin typeface="Cambria Math"/>
                            </a:rPr>
                            <m:t>𝑓</m:t>
                          </m:r>
                        </m:e>
                        <m:sub>
                          <m:r>
                            <a:rPr lang="de-DE" i="1">
                              <a:solidFill>
                                <a:srgbClr val="060606"/>
                              </a:solidFill>
                              <a:latin typeface="Cambria Math"/>
                            </a:rPr>
                            <m:t>𝑖</m:t>
                          </m:r>
                        </m:sub>
                      </m:sSub>
                      <m:r>
                        <a:rPr lang="de-DE" i="1">
                          <a:solidFill>
                            <a:srgbClr val="060606"/>
                          </a:solidFill>
                          <a:latin typeface="Cambria Math"/>
                        </a:rPr>
                        <m:t>=</m:t>
                      </m:r>
                      <m:d>
                        <m:dPr>
                          <m:ctrlPr>
                            <a:rPr lang="de-DE" i="1">
                              <a:solidFill>
                                <a:srgbClr val="060606"/>
                              </a:solidFill>
                              <a:latin typeface="Cambria Math" panose="02040503050406030204" pitchFamily="18" charset="0"/>
                            </a:rPr>
                          </m:ctrlPr>
                        </m:dPr>
                        <m:e>
                          <m:r>
                            <a:rPr lang="de-DE" i="1">
                              <a:solidFill>
                                <a:srgbClr val="060606"/>
                              </a:solidFill>
                              <a:latin typeface="Cambria Math"/>
                            </a:rPr>
                            <m:t>5, 6</m:t>
                          </m:r>
                        </m:e>
                      </m:d>
                    </m:oMath>
                  </m:oMathPara>
                </a14:m>
                <a:br>
                  <a:rPr lang="de-DE" dirty="0">
                    <a:solidFill>
                      <a:srgbClr val="060606"/>
                    </a:solidFill>
                  </a:rPr>
                </a:br>
                <a14:m>
                  <m:oMath xmlns:m="http://schemas.openxmlformats.org/officeDocument/2006/math">
                    <m:sSub>
                      <m:sSubPr>
                        <m:ctrlPr>
                          <a:rPr lang="de-DE" i="1">
                            <a:solidFill>
                              <a:srgbClr val="060606"/>
                            </a:solidFill>
                            <a:latin typeface="Cambria Math" panose="02040503050406030204" pitchFamily="18" charset="0"/>
                          </a:rPr>
                        </m:ctrlPr>
                      </m:sSubPr>
                      <m:e>
                        <m:r>
                          <a:rPr lang="de-DE" i="1">
                            <a:solidFill>
                              <a:srgbClr val="060606"/>
                            </a:solidFill>
                            <a:latin typeface="Cambria Math"/>
                          </a:rPr>
                          <m:t>𝑎</m:t>
                        </m:r>
                      </m:e>
                      <m:sub>
                        <m:r>
                          <a:rPr lang="de-DE" i="1">
                            <a:solidFill>
                              <a:srgbClr val="060606"/>
                            </a:solidFill>
                            <a:latin typeface="Cambria Math"/>
                          </a:rPr>
                          <m:t>𝑖</m:t>
                        </m:r>
                      </m:sub>
                    </m:sSub>
                    <m:r>
                      <a:rPr lang="de-DE" i="1">
                        <a:solidFill>
                          <a:srgbClr val="060606"/>
                        </a:solidFill>
                        <a:latin typeface="Cambria Math"/>
                      </a:rPr>
                      <m:t>=(8, 9)</m:t>
                    </m:r>
                  </m:oMath>
                </a14:m>
                <a:r>
                  <a:rPr lang="de-DE" dirty="0">
                    <a:solidFill>
                      <a:srgbClr val="060606"/>
                    </a:solidFill>
                  </a:rPr>
                  <a:t> </a:t>
                </a:r>
                <a:endParaRPr lang="de-DE" i="1" dirty="0">
                  <a:solidFill>
                    <a:srgbClr val="060606"/>
                  </a:solidFill>
                  <a:latin typeface="Cambria Math"/>
                </a:endParaRPr>
              </a:p>
              <a:p>
                <a:pPr>
                  <a:spcAft>
                    <a:spcPts val="600"/>
                  </a:spcAft>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i="1">
                              <a:solidFill>
                                <a:srgbClr val="060606"/>
                              </a:solidFill>
                              <a:latin typeface="Cambria Math"/>
                            </a:rPr>
                            <m:t>𝑏</m:t>
                          </m:r>
                        </m:e>
                        <m:sub>
                          <m:r>
                            <a:rPr lang="de-DE" i="1">
                              <a:solidFill>
                                <a:srgbClr val="060606"/>
                              </a:solidFill>
                              <a:latin typeface="Cambria Math"/>
                            </a:rPr>
                            <m:t>𝑗</m:t>
                          </m:r>
                        </m:sub>
                      </m:sSub>
                      <m:r>
                        <a:rPr lang="de-DE" i="1">
                          <a:solidFill>
                            <a:srgbClr val="060606"/>
                          </a:solidFill>
                          <a:latin typeface="Cambria Math"/>
                        </a:rPr>
                        <m:t>=</m:t>
                      </m:r>
                      <m:d>
                        <m:dPr>
                          <m:ctrlPr>
                            <a:rPr lang="de-DE" i="1">
                              <a:solidFill>
                                <a:srgbClr val="060606"/>
                              </a:solidFill>
                              <a:latin typeface="Cambria Math" panose="02040503050406030204" pitchFamily="18" charset="0"/>
                            </a:rPr>
                          </m:ctrlPr>
                        </m:dPr>
                        <m:e>
                          <m:r>
                            <a:rPr lang="de-DE" i="1">
                              <a:solidFill>
                                <a:srgbClr val="060606"/>
                              </a:solidFill>
                              <a:latin typeface="Cambria Math"/>
                            </a:rPr>
                            <m:t>5, 3, 7</m:t>
                          </m:r>
                        </m:e>
                      </m:d>
                    </m:oMath>
                    <m:oMath xmlns:m="http://schemas.openxmlformats.org/officeDocument/2006/math">
                      <m:sSub>
                        <m:sSubPr>
                          <m:ctrlPr>
                            <a:rPr lang="de-DE" i="1">
                              <a:solidFill>
                                <a:srgbClr val="060606"/>
                              </a:solidFill>
                              <a:latin typeface="Cambria Math" panose="02040503050406030204" pitchFamily="18" charset="0"/>
                            </a:rPr>
                          </m:ctrlPr>
                        </m:sSubPr>
                        <m:e>
                          <m:r>
                            <a:rPr lang="de-DE" i="1">
                              <a:solidFill>
                                <a:srgbClr val="060606"/>
                              </a:solidFill>
                              <a:latin typeface="Cambria Math"/>
                            </a:rPr>
                            <m:t>𝑐</m:t>
                          </m:r>
                        </m:e>
                        <m:sub>
                          <m:r>
                            <a:rPr lang="de-DE" i="1">
                              <a:solidFill>
                                <a:srgbClr val="060606"/>
                              </a:solidFill>
                              <a:latin typeface="Cambria Math"/>
                            </a:rPr>
                            <m:t>𝑖𝑗</m:t>
                          </m:r>
                        </m:sub>
                      </m:sSub>
                      <m:r>
                        <a:rPr lang="de-DE" i="1">
                          <a:solidFill>
                            <a:srgbClr val="060606"/>
                          </a:solidFill>
                          <a:latin typeface="Cambria Math"/>
                        </a:rPr>
                        <m:t>= </m:t>
                      </m:r>
                      <m:d>
                        <m:dPr>
                          <m:ctrlPr>
                            <a:rPr lang="de-DE" i="1">
                              <a:solidFill>
                                <a:srgbClr val="060606"/>
                              </a:solidFill>
                              <a:latin typeface="Cambria Math" panose="02040503050406030204" pitchFamily="18" charset="0"/>
                            </a:rPr>
                          </m:ctrlPr>
                        </m:dPr>
                        <m:e>
                          <m:m>
                            <m:mPr>
                              <m:mcs>
                                <m:mc>
                                  <m:mcPr>
                                    <m:count m:val="3"/>
                                    <m:mcJc m:val="center"/>
                                  </m:mcPr>
                                </m:mc>
                              </m:mcs>
                              <m:ctrlPr>
                                <a:rPr lang="de-DE" i="1">
                                  <a:solidFill>
                                    <a:srgbClr val="060606"/>
                                  </a:solidFill>
                                  <a:latin typeface="Cambria Math" panose="02040503050406030204" pitchFamily="18" charset="0"/>
                                </a:rPr>
                              </m:ctrlPr>
                            </m:mPr>
                            <m:mr>
                              <m:e>
                                <m:r>
                                  <m:rPr>
                                    <m:brk m:alnAt="7"/>
                                  </m:rPr>
                                  <a:rPr lang="de-DE" i="1">
                                    <a:solidFill>
                                      <a:srgbClr val="060606"/>
                                    </a:solidFill>
                                    <a:latin typeface="Cambria Math"/>
                                  </a:rPr>
                                  <m:t>9</m:t>
                                </m:r>
                              </m:e>
                              <m:e>
                                <m:r>
                                  <a:rPr lang="de-DE" i="1">
                                    <a:solidFill>
                                      <a:srgbClr val="060606"/>
                                    </a:solidFill>
                                    <a:latin typeface="Cambria Math"/>
                                  </a:rPr>
                                  <m:t>6</m:t>
                                </m:r>
                              </m:e>
                              <m:e>
                                <m:r>
                                  <a:rPr lang="de-DE" i="1">
                                    <a:solidFill>
                                      <a:srgbClr val="060606"/>
                                    </a:solidFill>
                                    <a:latin typeface="Cambria Math"/>
                                  </a:rPr>
                                  <m:t>7</m:t>
                                </m:r>
                              </m:e>
                            </m:mr>
                            <m:mr>
                              <m:e>
                                <m:r>
                                  <a:rPr lang="de-DE" i="1">
                                    <a:solidFill>
                                      <a:srgbClr val="060606"/>
                                    </a:solidFill>
                                    <a:latin typeface="Cambria Math"/>
                                  </a:rPr>
                                  <m:t>7</m:t>
                                </m:r>
                              </m:e>
                              <m:e>
                                <m:r>
                                  <a:rPr lang="de-DE" i="1">
                                    <a:solidFill>
                                      <a:srgbClr val="060606"/>
                                    </a:solidFill>
                                    <a:latin typeface="Cambria Math"/>
                                  </a:rPr>
                                  <m:t>3</m:t>
                                </m:r>
                              </m:e>
                              <m:e>
                                <m:r>
                                  <a:rPr lang="de-DE" i="1">
                                    <a:solidFill>
                                      <a:srgbClr val="060606"/>
                                    </a:solidFill>
                                    <a:latin typeface="Cambria Math"/>
                                  </a:rPr>
                                  <m:t>6</m:t>
                                </m:r>
                              </m:e>
                            </m:mr>
                          </m:m>
                        </m:e>
                      </m:d>
                    </m:oMath>
                  </m:oMathPara>
                </a14:m>
                <a:br>
                  <a:rPr lang="de-DE" dirty="0">
                    <a:solidFill>
                      <a:srgbClr val="060606"/>
                    </a:solidFill>
                  </a:rPr>
                </a:br>
                <a:endParaRPr lang="de-DE" dirty="0">
                  <a:solidFill>
                    <a:srgbClr val="060606"/>
                  </a:solidFill>
                </a:endParaRPr>
              </a:p>
            </p:txBody>
          </p:sp>
        </mc:Choice>
        <mc:Fallback xmlns="">
          <p:sp>
            <p:nvSpPr>
              <p:cNvPr id="10" name="Rechteck 9"/>
              <p:cNvSpPr>
                <a:spLocks noRot="1" noChangeAspect="1" noMove="1" noResize="1" noEditPoints="1" noAdjustHandles="1" noChangeArrowheads="1" noChangeShapeType="1" noTextEdit="1"/>
              </p:cNvSpPr>
              <p:nvPr/>
            </p:nvSpPr>
            <p:spPr>
              <a:xfrm>
                <a:off x="9466757" y="1149869"/>
                <a:ext cx="1927515" cy="1838517"/>
              </a:xfrm>
              <a:prstGeom prst="rect">
                <a:avLst/>
              </a:prstGeom>
              <a:blipFill>
                <a:blip r:embed="rId4"/>
                <a:stretch>
                  <a:fillRect l="-2181" t="-1307"/>
                </a:stretch>
              </a:blipFill>
              <a:ln w="28575">
                <a:solidFill>
                  <a:schemeClr val="tx2"/>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Rechteck 16"/>
              <p:cNvSpPr/>
              <p:nvPr/>
            </p:nvSpPr>
            <p:spPr>
              <a:xfrm>
                <a:off x="5391009" y="1802194"/>
                <a:ext cx="5964823" cy="923330"/>
              </a:xfrm>
              <a:prstGeom prst="rect">
                <a:avLst/>
              </a:prstGeom>
            </p:spPr>
            <p:txBody>
              <a:bodyPr wrap="square">
                <a:spAutoFit/>
              </a:bodyPr>
              <a:lstStyle/>
              <a:p>
                <a:pPr marL="1074738" indent="-1074738"/>
                <a14:m>
                  <m:oMathPara xmlns:m="http://schemas.openxmlformats.org/officeDocument/2006/math">
                    <m:oMathParaPr>
                      <m:jc m:val="left"/>
                    </m:oMathParaPr>
                    <m:oMath xmlns:m="http://schemas.openxmlformats.org/officeDocument/2006/math">
                      <m:r>
                        <a:rPr lang="de-DE" i="1">
                          <a:solidFill>
                            <a:srgbClr val="060606"/>
                          </a:solidFill>
                          <a:latin typeface="Cambria Math"/>
                        </a:rPr>
                        <m:t>𝐹</m:t>
                      </m:r>
                      <m:d>
                        <m:dPr>
                          <m:ctrlPr>
                            <a:rPr lang="de-DE" i="1">
                              <a:solidFill>
                                <a:srgbClr val="060606"/>
                              </a:solidFill>
                              <a:latin typeface="Cambria Math" panose="02040503050406030204" pitchFamily="18" charset="0"/>
                            </a:rPr>
                          </m:ctrlPr>
                        </m:dPr>
                        <m:e>
                          <m:r>
                            <a:rPr lang="de-DE" i="1">
                              <a:solidFill>
                                <a:srgbClr val="060606"/>
                              </a:solidFill>
                              <a:latin typeface="Cambria Math"/>
                            </a:rPr>
                            <m:t>𝑥</m:t>
                          </m:r>
                          <m:r>
                            <a:rPr lang="de-DE" i="1">
                              <a:solidFill>
                                <a:srgbClr val="060606"/>
                              </a:solidFill>
                              <a:latin typeface="Cambria Math"/>
                            </a:rPr>
                            <m:t>,</m:t>
                          </m:r>
                          <m:r>
                            <a:rPr lang="de-DE" i="1">
                              <a:solidFill>
                                <a:srgbClr val="060606"/>
                              </a:solidFill>
                              <a:latin typeface="Cambria Math"/>
                            </a:rPr>
                            <m:t>𝑦</m:t>
                          </m:r>
                        </m:e>
                      </m:d>
                      <m:r>
                        <a:rPr lang="de-DE">
                          <a:solidFill>
                            <a:srgbClr val="060606"/>
                          </a:solidFill>
                          <a:latin typeface="Cambria Math"/>
                        </a:rPr>
                        <m:t>=</m:t>
                      </m:r>
                      <m:r>
                        <a:rPr lang="de-DE" i="1">
                          <a:solidFill>
                            <a:srgbClr val="060606"/>
                          </a:solidFill>
                          <a:latin typeface="Cambria Math"/>
                        </a:rPr>
                        <m:t>        9</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11</m:t>
                          </m:r>
                        </m:sub>
                      </m:sSub>
                      <m:r>
                        <a:rPr lang="de-DE">
                          <a:solidFill>
                            <a:srgbClr val="060606"/>
                          </a:solidFill>
                          <a:latin typeface="Cambria Math"/>
                        </a:rPr>
                        <m:t>+</m:t>
                      </m:r>
                      <m:r>
                        <a:rPr lang="de-DE" i="1">
                          <a:solidFill>
                            <a:srgbClr val="060606"/>
                          </a:solidFill>
                          <a:latin typeface="Cambria Math"/>
                        </a:rPr>
                        <m:t>6</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12</m:t>
                          </m:r>
                        </m:sub>
                      </m:sSub>
                      <m:r>
                        <a:rPr lang="de-DE">
                          <a:solidFill>
                            <a:srgbClr val="060606"/>
                          </a:solidFill>
                          <a:latin typeface="Cambria Math"/>
                        </a:rPr>
                        <m:t>+</m:t>
                      </m:r>
                      <m:r>
                        <a:rPr lang="de-DE" i="1">
                          <a:solidFill>
                            <a:srgbClr val="060606"/>
                          </a:solidFill>
                          <a:latin typeface="Cambria Math"/>
                        </a:rPr>
                        <m:t>7</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13</m:t>
                          </m:r>
                        </m:sub>
                      </m:sSub>
                    </m:oMath>
                    <m:oMath xmlns:m="http://schemas.openxmlformats.org/officeDocument/2006/math">
                      <m:r>
                        <a:rPr lang="de-DE">
                          <a:solidFill>
                            <a:srgbClr val="060606"/>
                          </a:solidFill>
                          <a:latin typeface="Cambria Math"/>
                        </a:rPr>
                        <m:t>+</m:t>
                      </m:r>
                      <m:r>
                        <a:rPr lang="de-DE" i="1">
                          <a:solidFill>
                            <a:srgbClr val="060606"/>
                          </a:solidFill>
                          <a:latin typeface="Cambria Math"/>
                        </a:rPr>
                        <m:t>7</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21</m:t>
                          </m:r>
                        </m:sub>
                      </m:sSub>
                      <m:r>
                        <a:rPr lang="de-DE">
                          <a:solidFill>
                            <a:srgbClr val="060606"/>
                          </a:solidFill>
                          <a:latin typeface="Cambria Math"/>
                        </a:rPr>
                        <m:t>+</m:t>
                      </m:r>
                      <m:r>
                        <a:rPr lang="de-DE" i="1">
                          <a:solidFill>
                            <a:srgbClr val="060606"/>
                          </a:solidFill>
                          <a:latin typeface="Cambria Math"/>
                        </a:rPr>
                        <m:t>3</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22</m:t>
                          </m:r>
                        </m:sub>
                      </m:sSub>
                      <m:r>
                        <a:rPr lang="de-DE">
                          <a:solidFill>
                            <a:srgbClr val="060606"/>
                          </a:solidFill>
                          <a:latin typeface="Cambria Math"/>
                        </a:rPr>
                        <m:t>+</m:t>
                      </m:r>
                      <m:r>
                        <a:rPr lang="de-DE" i="1">
                          <a:solidFill>
                            <a:srgbClr val="060606"/>
                          </a:solidFill>
                          <a:latin typeface="Cambria Math"/>
                        </a:rPr>
                        <m:t>6</m:t>
                      </m:r>
                      <m:r>
                        <a:rPr lang="de-DE">
                          <a:solidFill>
                            <a:srgbClr val="060606"/>
                          </a:solidFill>
                          <a:latin typeface="Cambria Math"/>
                        </a:rPr>
                        <m:t> </m:t>
                      </m:r>
                      <m:sSub>
                        <m:sSubPr>
                          <m:ctrlPr>
                            <a:rPr lang="de-DE" i="1">
                              <a:solidFill>
                                <a:srgbClr val="060606"/>
                              </a:solidFill>
                              <a:latin typeface="Cambria Math" panose="02040503050406030204" pitchFamily="18" charset="0"/>
                            </a:rPr>
                          </m:ctrlPr>
                        </m:sSubPr>
                        <m:e>
                          <m:r>
                            <a:rPr lang="de-DE" i="1">
                              <a:solidFill>
                                <a:srgbClr val="060606"/>
                              </a:solidFill>
                              <a:latin typeface="Cambria Math"/>
                            </a:rPr>
                            <m:t>𝑥</m:t>
                          </m:r>
                        </m:e>
                        <m:sub>
                          <m:r>
                            <a:rPr lang="de-DE" i="1">
                              <a:solidFill>
                                <a:srgbClr val="060606"/>
                              </a:solidFill>
                              <a:latin typeface="Cambria Math"/>
                            </a:rPr>
                            <m:t>23</m:t>
                          </m:r>
                        </m:sub>
                      </m:sSub>
                    </m:oMath>
                    <m:oMath xmlns:m="http://schemas.openxmlformats.org/officeDocument/2006/math">
                      <m:r>
                        <a:rPr lang="de-DE">
                          <a:solidFill>
                            <a:srgbClr val="060606"/>
                          </a:solidFill>
                          <a:latin typeface="Cambria Math"/>
                        </a:rPr>
                        <m:t>+5</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𝑦</m:t>
                          </m:r>
                        </m:e>
                        <m:sub>
                          <m:r>
                            <a:rPr lang="de-DE">
                              <a:solidFill>
                                <a:srgbClr val="060606"/>
                              </a:solidFill>
                              <a:latin typeface="Cambria Math"/>
                            </a:rPr>
                            <m:t>1</m:t>
                          </m:r>
                        </m:sub>
                      </m:sSub>
                      <m:r>
                        <a:rPr lang="de-DE">
                          <a:solidFill>
                            <a:srgbClr val="060606"/>
                          </a:solidFill>
                          <a:latin typeface="Cambria Math"/>
                        </a:rPr>
                        <m:t>  +6</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𝑦</m:t>
                          </m:r>
                        </m:e>
                        <m:sub>
                          <m:r>
                            <a:rPr lang="de-DE">
                              <a:solidFill>
                                <a:srgbClr val="060606"/>
                              </a:solidFill>
                              <a:latin typeface="Cambria Math"/>
                            </a:rPr>
                            <m:t>2</m:t>
                          </m:r>
                        </m:sub>
                      </m:sSub>
                      <m:r>
                        <a:rPr lang="de-DE" i="1">
                          <a:solidFill>
                            <a:srgbClr val="060606"/>
                          </a:solidFill>
                          <a:latin typeface="Cambria Math"/>
                          <a:ea typeface="Cambria Math"/>
                        </a:rPr>
                        <m:t>→</m:t>
                      </m:r>
                      <m:r>
                        <a:rPr lang="de-DE" i="1">
                          <a:solidFill>
                            <a:srgbClr val="060606"/>
                          </a:solidFill>
                          <a:latin typeface="Cambria Math"/>
                          <a:ea typeface="Cambria Math"/>
                        </a:rPr>
                        <m:t>𝑚𝑖𝑛</m:t>
                      </m:r>
                    </m:oMath>
                  </m:oMathPara>
                </a14:m>
                <a:endParaRPr lang="de-DE" dirty="0">
                  <a:solidFill>
                    <a:srgbClr val="060606"/>
                  </a:solidFill>
                  <a:latin typeface="Arial" panose="020B0604020202020204" pitchFamily="34" charset="0"/>
                  <a:cs typeface="Arial" panose="020B0604020202020204" pitchFamily="34" charset="0"/>
                </a:endParaRPr>
              </a:p>
            </p:txBody>
          </p:sp>
        </mc:Choice>
        <mc:Fallback xmlns="">
          <p:sp>
            <p:nvSpPr>
              <p:cNvPr id="17" name="Rechteck 16"/>
              <p:cNvSpPr>
                <a:spLocks noRot="1" noChangeAspect="1" noMove="1" noResize="1" noEditPoints="1" noAdjustHandles="1" noChangeArrowheads="1" noChangeShapeType="1" noTextEdit="1"/>
              </p:cNvSpPr>
              <p:nvPr/>
            </p:nvSpPr>
            <p:spPr>
              <a:xfrm>
                <a:off x="5391009" y="1802194"/>
                <a:ext cx="5964823" cy="923330"/>
              </a:xfrm>
              <a:prstGeom prst="rect">
                <a:avLst/>
              </a:prstGeom>
              <a:blipFill>
                <a:blip r:embed="rId5"/>
                <a:stretch>
                  <a:fillRect b="-264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Rechteck 17"/>
              <p:cNvSpPr/>
              <p:nvPr/>
            </p:nvSpPr>
            <p:spPr>
              <a:xfrm>
                <a:off x="5636617" y="4064373"/>
                <a:ext cx="2619659" cy="64633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11</m:t>
                          </m:r>
                        </m:sub>
                      </m:sSub>
                      <m:r>
                        <a:rPr lang="de-DE">
                          <a:solidFill>
                            <a:srgbClr val="060606"/>
                          </a:solidFill>
                          <a:latin typeface="Cambria Math"/>
                        </a:rPr>
                        <m:t>+</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12</m:t>
                          </m:r>
                        </m:sub>
                      </m:sSub>
                      <m:r>
                        <a:rPr lang="de-DE">
                          <a:solidFill>
                            <a:srgbClr val="060606"/>
                          </a:solidFill>
                          <a:latin typeface="Cambria Math"/>
                        </a:rPr>
                        <m:t>+</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13</m:t>
                          </m:r>
                        </m:sub>
                      </m:sSub>
                      <m:r>
                        <a:rPr lang="de-DE">
                          <a:solidFill>
                            <a:srgbClr val="060606"/>
                          </a:solidFill>
                          <a:latin typeface="Cambria Math"/>
                        </a:rPr>
                        <m:t>≤8</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𝑦</m:t>
                          </m:r>
                        </m:e>
                        <m:sub>
                          <m:r>
                            <a:rPr lang="de-DE">
                              <a:solidFill>
                                <a:srgbClr val="060606"/>
                              </a:solidFill>
                              <a:latin typeface="Cambria Math"/>
                            </a:rPr>
                            <m:t>1</m:t>
                          </m:r>
                        </m:sub>
                      </m:sSub>
                    </m:oMath>
                  </m:oMathPara>
                </a14:m>
                <a:endParaRPr lang="de-DE" dirty="0">
                  <a:solidFill>
                    <a:srgbClr val="060606"/>
                  </a:solidFill>
                </a:endParaRPr>
              </a:p>
              <a:p>
                <a:pPr/>
                <a14:m>
                  <m:oMathPara xmlns:m="http://schemas.openxmlformats.org/officeDocument/2006/math">
                    <m:oMathParaPr>
                      <m:jc m:val="left"/>
                    </m:oMathParaPr>
                    <m:oMath xmlns:m="http://schemas.openxmlformats.org/officeDocument/2006/math">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21</m:t>
                          </m:r>
                        </m:sub>
                      </m:sSub>
                      <m:r>
                        <a:rPr lang="de-DE">
                          <a:solidFill>
                            <a:srgbClr val="060606"/>
                          </a:solidFill>
                          <a:latin typeface="Cambria Math"/>
                        </a:rPr>
                        <m:t>+</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22</m:t>
                          </m:r>
                        </m:sub>
                      </m:sSub>
                      <m:r>
                        <a:rPr lang="de-DE">
                          <a:solidFill>
                            <a:srgbClr val="060606"/>
                          </a:solidFill>
                          <a:latin typeface="Cambria Math"/>
                        </a:rPr>
                        <m:t>+</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𝑥</m:t>
                          </m:r>
                        </m:e>
                        <m:sub>
                          <m:r>
                            <a:rPr lang="de-DE">
                              <a:solidFill>
                                <a:srgbClr val="060606"/>
                              </a:solidFill>
                              <a:latin typeface="Cambria Math"/>
                            </a:rPr>
                            <m:t>23</m:t>
                          </m:r>
                        </m:sub>
                      </m:sSub>
                      <m:r>
                        <a:rPr lang="de-DE">
                          <a:solidFill>
                            <a:srgbClr val="060606"/>
                          </a:solidFill>
                          <a:latin typeface="Cambria Math"/>
                        </a:rPr>
                        <m:t>≤9</m:t>
                      </m:r>
                      <m:sSub>
                        <m:sSubPr>
                          <m:ctrlPr>
                            <a:rPr lang="de-DE" i="1">
                              <a:solidFill>
                                <a:srgbClr val="060606"/>
                              </a:solidFill>
                              <a:latin typeface="Cambria Math" panose="02040503050406030204" pitchFamily="18" charset="0"/>
                            </a:rPr>
                          </m:ctrlPr>
                        </m:sSubPr>
                        <m:e>
                          <m:r>
                            <a:rPr lang="de-DE">
                              <a:solidFill>
                                <a:srgbClr val="060606"/>
                              </a:solidFill>
                              <a:latin typeface="Cambria Math"/>
                            </a:rPr>
                            <m:t>𝑦</m:t>
                          </m:r>
                        </m:e>
                        <m:sub>
                          <m:r>
                            <a:rPr lang="de-DE">
                              <a:solidFill>
                                <a:srgbClr val="060606"/>
                              </a:solidFill>
                              <a:latin typeface="Cambria Math"/>
                            </a:rPr>
                            <m:t>2</m:t>
                          </m:r>
                        </m:sub>
                      </m:sSub>
                    </m:oMath>
                  </m:oMathPara>
                </a14:m>
                <a:endParaRPr lang="de-DE" dirty="0">
                  <a:solidFill>
                    <a:srgbClr val="060606"/>
                  </a:solidFill>
                </a:endParaRPr>
              </a:p>
            </p:txBody>
          </p:sp>
        </mc:Choice>
        <mc:Fallback xmlns="">
          <p:sp>
            <p:nvSpPr>
              <p:cNvPr id="18" name="Rechteck 17"/>
              <p:cNvSpPr>
                <a:spLocks noRot="1" noChangeAspect="1" noMove="1" noResize="1" noEditPoints="1" noAdjustHandles="1" noChangeArrowheads="1" noChangeShapeType="1" noTextEdit="1"/>
              </p:cNvSpPr>
              <p:nvPr/>
            </p:nvSpPr>
            <p:spPr>
              <a:xfrm>
                <a:off x="5636617" y="4064373"/>
                <a:ext cx="2619659" cy="646331"/>
              </a:xfrm>
              <a:prstGeom prst="rect">
                <a:avLst/>
              </a:prstGeom>
              <a:blipFill>
                <a:blip r:embed="rId6"/>
                <a:stretch>
                  <a:fillRect b="-3774"/>
                </a:stretch>
              </a:blipFill>
            </p:spPr>
            <p:txBody>
              <a:bodyPr/>
              <a:lstStyle/>
              <a:p>
                <a:r>
                  <a:rPr lang="de-DE">
                    <a:noFill/>
                  </a:rPr>
                  <a:t> </a:t>
                </a:r>
              </a:p>
            </p:txBody>
          </p:sp>
        </mc:Fallback>
      </mc:AlternateContent>
      <p:sp>
        <p:nvSpPr>
          <p:cNvPr id="22"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mc:AlternateContent xmlns:mc="http://schemas.openxmlformats.org/markup-compatibility/2006" xmlns:a14="http://schemas.microsoft.com/office/drawing/2010/main">
        <mc:Choice Requires="a14">
          <p:sp>
            <p:nvSpPr>
              <p:cNvPr id="24" name="Textfeld 23"/>
              <p:cNvSpPr txBox="1"/>
              <p:nvPr/>
            </p:nvSpPr>
            <p:spPr>
              <a:xfrm>
                <a:off x="1287859" y="1740944"/>
                <a:ext cx="4126861" cy="879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i="1">
                          <a:latin typeface="Cambria Math"/>
                        </a:rPr>
                        <m:t>𝐹</m:t>
                      </m:r>
                      <m:d>
                        <m:dPr>
                          <m:ctrlPr>
                            <a:rPr lang="de-DE" i="1">
                              <a:latin typeface="Cambria Math" panose="02040503050406030204" pitchFamily="18" charset="0"/>
                            </a:rPr>
                          </m:ctrlPr>
                        </m:dPr>
                        <m:e>
                          <m:r>
                            <a:rPr lang="de-DE" i="1">
                              <a:latin typeface="Cambria Math"/>
                            </a:rPr>
                            <m:t>𝑥</m:t>
                          </m:r>
                          <m:r>
                            <a:rPr lang="de-DE" i="1">
                              <a:latin typeface="Cambria Math"/>
                            </a:rPr>
                            <m:t>,</m:t>
                          </m:r>
                          <m:r>
                            <a:rPr lang="de-DE" i="1">
                              <a:latin typeface="Cambria Math"/>
                            </a:rPr>
                            <m:t>𝑦</m:t>
                          </m:r>
                        </m:e>
                      </m:d>
                      <m:r>
                        <a:rPr lang="de-DE" i="1">
                          <a:latin typeface="Cambria Math"/>
                        </a:rPr>
                        <m:t>=</m:t>
                      </m:r>
                      <m:nary>
                        <m:naryPr>
                          <m:chr m:val="∑"/>
                          <m:ctrlPr>
                            <a:rPr lang="de-DE" i="1">
                              <a:latin typeface="Cambria Math" panose="02040503050406030204" pitchFamily="18" charset="0"/>
                            </a:rPr>
                          </m:ctrlPr>
                        </m:naryPr>
                        <m:sub>
                          <m:r>
                            <m:rPr>
                              <m:brk m:alnAt="23"/>
                            </m:rPr>
                            <a:rPr lang="de-DE" i="1">
                              <a:latin typeface="Cambria Math"/>
                            </a:rPr>
                            <m:t>𝑖</m:t>
                          </m:r>
                          <m:r>
                            <a:rPr lang="de-DE" i="1">
                              <a:latin typeface="Cambria Math"/>
                            </a:rPr>
                            <m:t>=1</m:t>
                          </m:r>
                        </m:sub>
                        <m:sup>
                          <m:r>
                            <a:rPr lang="de-DE" i="1">
                              <a:latin typeface="Cambria Math"/>
                            </a:rPr>
                            <m:t>𝑚</m:t>
                          </m:r>
                        </m:sup>
                        <m:e>
                          <m:nary>
                            <m:naryPr>
                              <m:chr m:val="∑"/>
                              <m:ctrlPr>
                                <a:rPr lang="de-DE" i="1">
                                  <a:latin typeface="Cambria Math" panose="02040503050406030204" pitchFamily="18" charset="0"/>
                                </a:rPr>
                              </m:ctrlPr>
                            </m:naryPr>
                            <m:sub>
                              <m:r>
                                <m:rPr>
                                  <m:brk m:alnAt="23"/>
                                </m:rPr>
                                <a:rPr lang="de-DE" i="1">
                                  <a:latin typeface="Cambria Math"/>
                                </a:rPr>
                                <m:t>𝑗</m:t>
                              </m:r>
                              <m:r>
                                <a:rPr lang="de-DE" i="1">
                                  <a:latin typeface="Cambria Math"/>
                                </a:rPr>
                                <m:t>=1</m:t>
                              </m:r>
                            </m:sub>
                            <m:sup>
                              <m:r>
                                <a:rPr lang="de-DE" i="1">
                                  <a:latin typeface="Cambria Math"/>
                                </a:rPr>
                                <m:t>𝑛</m:t>
                              </m:r>
                            </m:sup>
                            <m:e>
                              <m:sSub>
                                <m:sSubPr>
                                  <m:ctrlPr>
                                    <a:rPr lang="de-DE" i="1">
                                      <a:latin typeface="Cambria Math" panose="02040503050406030204" pitchFamily="18" charset="0"/>
                                    </a:rPr>
                                  </m:ctrlPr>
                                </m:sSubPr>
                                <m:e>
                                  <m:r>
                                    <a:rPr lang="de-DE" i="1">
                                      <a:latin typeface="Cambria Math"/>
                                    </a:rPr>
                                    <m:t>𝑐</m:t>
                                  </m:r>
                                </m:e>
                                <m:sub>
                                  <m:r>
                                    <a:rPr lang="de-DE" i="1">
                                      <a:latin typeface="Cambria Math"/>
                                    </a:rPr>
                                    <m:t>𝑖𝑗</m:t>
                                  </m:r>
                                </m:sub>
                              </m:sSub>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e>
                          </m:nary>
                        </m:e>
                      </m:nary>
                      <m:r>
                        <a:rPr lang="de-DE" i="1">
                          <a:latin typeface="Cambria Math"/>
                        </a:rPr>
                        <m:t>+</m:t>
                      </m:r>
                      <m:nary>
                        <m:naryPr>
                          <m:chr m:val="∑"/>
                          <m:ctrlPr>
                            <a:rPr lang="de-DE" i="1">
                              <a:latin typeface="Cambria Math" panose="02040503050406030204" pitchFamily="18" charset="0"/>
                            </a:rPr>
                          </m:ctrlPr>
                        </m:naryPr>
                        <m:sub>
                          <m:r>
                            <m:rPr>
                              <m:brk m:alnAt="23"/>
                            </m:rPr>
                            <a:rPr lang="de-DE" i="1">
                              <a:latin typeface="Cambria Math"/>
                            </a:rPr>
                            <m:t>𝑖</m:t>
                          </m:r>
                          <m:r>
                            <a:rPr lang="de-DE" i="1">
                              <a:latin typeface="Cambria Math"/>
                            </a:rPr>
                            <m:t>=1</m:t>
                          </m:r>
                        </m:sub>
                        <m:sup>
                          <m:r>
                            <a:rPr lang="de-DE" i="1">
                              <a:latin typeface="Cambria Math"/>
                            </a:rPr>
                            <m:t>𝑚</m:t>
                          </m:r>
                        </m:sup>
                        <m:e>
                          <m:sSub>
                            <m:sSubPr>
                              <m:ctrlPr>
                                <a:rPr lang="de-DE" i="1">
                                  <a:latin typeface="Cambria Math" panose="02040503050406030204" pitchFamily="18" charset="0"/>
                                </a:rPr>
                              </m:ctrlPr>
                            </m:sSubPr>
                            <m:e>
                              <m:r>
                                <a:rPr lang="de-DE" i="1">
                                  <a:latin typeface="Cambria Math"/>
                                </a:rPr>
                                <m:t>𝑓</m:t>
                              </m:r>
                            </m:e>
                            <m:sub>
                              <m:r>
                                <a:rPr lang="de-DE" i="1">
                                  <a:latin typeface="Cambria Math"/>
                                </a:rPr>
                                <m:t>𝑖</m:t>
                              </m:r>
                            </m:sub>
                          </m:sSub>
                          <m:sSub>
                            <m:sSubPr>
                              <m:ctrlPr>
                                <a:rPr lang="de-DE" i="1">
                                  <a:latin typeface="Cambria Math" panose="02040503050406030204" pitchFamily="18" charset="0"/>
                                </a:rPr>
                              </m:ctrlPr>
                            </m:sSubPr>
                            <m:e>
                              <m:r>
                                <a:rPr lang="de-DE" i="1">
                                  <a:latin typeface="Cambria Math"/>
                                </a:rPr>
                                <m:t>𝑦</m:t>
                              </m:r>
                            </m:e>
                            <m:sub>
                              <m:r>
                                <a:rPr lang="de-DE" i="1">
                                  <a:latin typeface="Cambria Math"/>
                                </a:rPr>
                                <m:t>𝑖</m:t>
                              </m:r>
                            </m:sub>
                          </m:sSub>
                        </m:e>
                      </m:nary>
                      <m:r>
                        <a:rPr lang="de-DE" i="1">
                          <a:latin typeface="Cambria Math"/>
                          <a:ea typeface="Cambria Math"/>
                        </a:rPr>
                        <m:t>→</m:t>
                      </m:r>
                      <m:r>
                        <a:rPr lang="de-DE" i="1">
                          <a:latin typeface="Cambria Math"/>
                          <a:ea typeface="Cambria Math"/>
                        </a:rPr>
                        <m:t>𝑚𝑖𝑛</m:t>
                      </m:r>
                    </m:oMath>
                  </m:oMathPara>
                </a14:m>
                <a:endParaRPr lang="de-DE" dirty="0"/>
              </a:p>
            </p:txBody>
          </p:sp>
        </mc:Choice>
        <mc:Fallback xmlns="">
          <p:sp>
            <p:nvSpPr>
              <p:cNvPr id="24" name="Textfeld 23"/>
              <p:cNvSpPr txBox="1">
                <a:spLocks noRot="1" noChangeAspect="1" noMove="1" noResize="1" noEditPoints="1" noAdjustHandles="1" noChangeArrowheads="1" noChangeShapeType="1" noTextEdit="1"/>
              </p:cNvSpPr>
              <p:nvPr/>
            </p:nvSpPr>
            <p:spPr>
              <a:xfrm>
                <a:off x="1287859" y="1740944"/>
                <a:ext cx="4126861" cy="879856"/>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p:cNvSpPr txBox="1"/>
              <p:nvPr/>
            </p:nvSpPr>
            <p:spPr>
              <a:xfrm>
                <a:off x="515287" y="3054044"/>
                <a:ext cx="4159646" cy="8485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de-DE" i="1">
                              <a:latin typeface="Cambria Math" panose="02040503050406030204" pitchFamily="18" charset="0"/>
                            </a:rPr>
                          </m:ctrlPr>
                        </m:naryPr>
                        <m:sub>
                          <m:r>
                            <m:rPr>
                              <m:brk m:alnAt="23"/>
                            </m:rPr>
                            <a:rPr lang="de-DE" i="1">
                              <a:latin typeface="Cambria Math"/>
                            </a:rPr>
                            <m:t>𝑖</m:t>
                          </m:r>
                          <m:r>
                            <a:rPr lang="de-DE" i="1">
                              <a:latin typeface="Cambria Math"/>
                            </a:rPr>
                            <m:t>=1</m:t>
                          </m:r>
                        </m:sub>
                        <m:sup>
                          <m:r>
                            <a:rPr lang="de-DE" i="1">
                              <a:latin typeface="Cambria Math"/>
                            </a:rPr>
                            <m:t>𝑚</m:t>
                          </m:r>
                        </m:sup>
                        <m:e>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e>
                      </m:nary>
                      <m:r>
                        <a:rPr lang="de-DE" i="1">
                          <a:latin typeface="Cambria Math"/>
                        </a:rPr>
                        <m:t>=</m:t>
                      </m:r>
                      <m:sSub>
                        <m:sSubPr>
                          <m:ctrlPr>
                            <a:rPr lang="de-DE" i="1">
                              <a:latin typeface="Cambria Math" panose="02040503050406030204" pitchFamily="18" charset="0"/>
                            </a:rPr>
                          </m:ctrlPr>
                        </m:sSubPr>
                        <m:e>
                          <m:r>
                            <a:rPr lang="de-DE" i="1">
                              <a:latin typeface="Cambria Math"/>
                            </a:rPr>
                            <m:t>𝑏</m:t>
                          </m:r>
                        </m:e>
                        <m:sub>
                          <m:r>
                            <a:rPr lang="de-DE" i="1">
                              <a:latin typeface="Cambria Math"/>
                            </a:rPr>
                            <m:t>𝑗</m:t>
                          </m:r>
                        </m:sub>
                      </m:sSub>
                      <m:r>
                        <a:rPr lang="de-DE" i="1">
                          <a:latin typeface="Cambria Math"/>
                        </a:rPr>
                        <m:t>           </m:t>
                      </m:r>
                      <m:r>
                        <a:rPr lang="de-DE" i="1">
                          <a:latin typeface="Cambria Math"/>
                        </a:rPr>
                        <m:t>𝑗</m:t>
                      </m:r>
                      <m:r>
                        <a:rPr lang="de-DE" i="1">
                          <a:latin typeface="Cambria Math"/>
                        </a:rPr>
                        <m:t>=1, ….,</m:t>
                      </m:r>
                      <m:r>
                        <a:rPr lang="de-DE" i="1">
                          <a:latin typeface="Cambria Math"/>
                        </a:rPr>
                        <m:t>𝑛</m:t>
                      </m:r>
                    </m:oMath>
                  </m:oMathPara>
                </a14:m>
                <a:endParaRPr lang="de-DE" dirty="0"/>
              </a:p>
            </p:txBody>
          </p:sp>
        </mc:Choice>
        <mc:Fallback xmlns="">
          <p:sp>
            <p:nvSpPr>
              <p:cNvPr id="25" name="Textfeld 24"/>
              <p:cNvSpPr txBox="1">
                <a:spLocks noRot="1" noChangeAspect="1" noMove="1" noResize="1" noEditPoints="1" noAdjustHandles="1" noChangeArrowheads="1" noChangeShapeType="1" noTextEdit="1"/>
              </p:cNvSpPr>
              <p:nvPr/>
            </p:nvSpPr>
            <p:spPr>
              <a:xfrm>
                <a:off x="515287" y="3054044"/>
                <a:ext cx="4159646" cy="848566"/>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6" name="Textfeld 25"/>
              <p:cNvSpPr txBox="1"/>
              <p:nvPr/>
            </p:nvSpPr>
            <p:spPr>
              <a:xfrm>
                <a:off x="515287" y="3969070"/>
                <a:ext cx="4052566" cy="8798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de-DE" i="1">
                              <a:latin typeface="Cambria Math" panose="02040503050406030204" pitchFamily="18" charset="0"/>
                            </a:rPr>
                          </m:ctrlPr>
                        </m:naryPr>
                        <m:sub>
                          <m:r>
                            <m:rPr>
                              <m:brk m:alnAt="23"/>
                            </m:rPr>
                            <a:rPr lang="de-DE" i="1">
                              <a:latin typeface="Cambria Math"/>
                            </a:rPr>
                            <m:t>𝑗</m:t>
                          </m:r>
                          <m:r>
                            <a:rPr lang="de-DE" i="1">
                              <a:latin typeface="Cambria Math"/>
                            </a:rPr>
                            <m:t>=1</m:t>
                          </m:r>
                        </m:sub>
                        <m:sup>
                          <m:r>
                            <a:rPr lang="de-DE" i="1">
                              <a:latin typeface="Cambria Math"/>
                            </a:rPr>
                            <m:t>𝑛</m:t>
                          </m:r>
                        </m:sup>
                        <m:e>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e>
                      </m:nary>
                      <m:r>
                        <a:rPr lang="de-DE" i="1">
                          <a:latin typeface="Cambria Math"/>
                        </a:rPr>
                        <m:t>≤</m:t>
                      </m:r>
                      <m:sSub>
                        <m:sSubPr>
                          <m:ctrlPr>
                            <a:rPr lang="de-DE" i="1">
                              <a:latin typeface="Cambria Math" panose="02040503050406030204" pitchFamily="18" charset="0"/>
                            </a:rPr>
                          </m:ctrlPr>
                        </m:sSubPr>
                        <m:e>
                          <m:r>
                            <a:rPr lang="de-DE" i="1">
                              <a:latin typeface="Cambria Math"/>
                            </a:rPr>
                            <m:t>𝑎</m:t>
                          </m:r>
                        </m:e>
                        <m:sub>
                          <m:r>
                            <a:rPr lang="de-DE" i="1">
                              <a:latin typeface="Cambria Math"/>
                            </a:rPr>
                            <m:t>𝑖</m:t>
                          </m:r>
                        </m:sub>
                      </m:sSub>
                      <m:r>
                        <a:rPr lang="de-DE" i="1">
                          <a:latin typeface="Cambria Math"/>
                          <a:ea typeface="Cambria Math"/>
                        </a:rPr>
                        <m:t>∙</m:t>
                      </m:r>
                      <m:sSub>
                        <m:sSubPr>
                          <m:ctrlPr>
                            <a:rPr lang="de-DE" i="1">
                              <a:latin typeface="Cambria Math" panose="02040503050406030204" pitchFamily="18" charset="0"/>
                              <a:ea typeface="Cambria Math"/>
                            </a:rPr>
                          </m:ctrlPr>
                        </m:sSubPr>
                        <m:e>
                          <m:r>
                            <a:rPr lang="de-DE" i="1">
                              <a:latin typeface="Cambria Math"/>
                              <a:ea typeface="Cambria Math"/>
                            </a:rPr>
                            <m:t>𝑦</m:t>
                          </m:r>
                        </m:e>
                        <m:sub>
                          <m:r>
                            <a:rPr lang="de-DE" i="1">
                              <a:latin typeface="Cambria Math"/>
                              <a:ea typeface="Cambria Math"/>
                            </a:rPr>
                            <m:t>𝑖</m:t>
                          </m:r>
                        </m:sub>
                      </m:sSub>
                      <m:r>
                        <a:rPr lang="de-DE" i="1">
                          <a:latin typeface="Cambria Math"/>
                          <a:ea typeface="Cambria Math"/>
                        </a:rPr>
                        <m:t>     </m:t>
                      </m:r>
                      <m:r>
                        <a:rPr lang="de-DE" i="1">
                          <a:latin typeface="Cambria Math"/>
                        </a:rPr>
                        <m:t>𝑖</m:t>
                      </m:r>
                      <m:r>
                        <a:rPr lang="de-DE" i="1">
                          <a:latin typeface="Cambria Math"/>
                        </a:rPr>
                        <m:t>=1, ….,</m:t>
                      </m:r>
                      <m:r>
                        <m:rPr>
                          <m:sty m:val="p"/>
                        </m:rPr>
                        <a:rPr lang="de-DE">
                          <a:latin typeface="Cambria Math"/>
                        </a:rPr>
                        <m:t>m</m:t>
                      </m:r>
                    </m:oMath>
                  </m:oMathPara>
                </a14:m>
                <a:endParaRPr lang="de-DE" dirty="0"/>
              </a:p>
            </p:txBody>
          </p:sp>
        </mc:Choice>
        <mc:Fallback xmlns="">
          <p:sp>
            <p:nvSpPr>
              <p:cNvPr id="26" name="Textfeld 25"/>
              <p:cNvSpPr txBox="1">
                <a:spLocks noRot="1" noChangeAspect="1" noMove="1" noResize="1" noEditPoints="1" noAdjustHandles="1" noChangeArrowheads="1" noChangeShapeType="1" noTextEdit="1"/>
              </p:cNvSpPr>
              <p:nvPr/>
            </p:nvSpPr>
            <p:spPr>
              <a:xfrm>
                <a:off x="515287" y="3969070"/>
                <a:ext cx="4052566" cy="879856"/>
              </a:xfrm>
              <a:prstGeom prst="rect">
                <a:avLst/>
              </a:prstGeom>
              <a:blipFill>
                <a:blip r:embed="rId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p:cNvSpPr txBox="1"/>
              <p:nvPr/>
            </p:nvSpPr>
            <p:spPr>
              <a:xfrm>
                <a:off x="334435" y="4869185"/>
                <a:ext cx="5080286" cy="668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r>
                        <a:rPr lang="de-DE" i="1">
                          <a:latin typeface="Cambria Math"/>
                          <a:ea typeface="Cambria Math"/>
                        </a:rPr>
                        <m:t>≥0           </m:t>
                      </m:r>
                      <m:r>
                        <a:rPr lang="de-DE" i="1">
                          <a:latin typeface="Cambria Math"/>
                        </a:rPr>
                        <m:t>𝑗</m:t>
                      </m:r>
                      <m:r>
                        <a:rPr lang="de-DE" i="1">
                          <a:latin typeface="Cambria Math"/>
                        </a:rPr>
                        <m:t>=1, ….,</m:t>
                      </m:r>
                      <m:r>
                        <a:rPr lang="de-DE" i="1">
                          <a:latin typeface="Cambria Math"/>
                        </a:rPr>
                        <m:t>𝑛</m:t>
                      </m:r>
                      <m:r>
                        <a:rPr lang="de-DE" i="1">
                          <a:latin typeface="Cambria Math"/>
                        </a:rPr>
                        <m:t>   </m:t>
                      </m:r>
                      <m:r>
                        <a:rPr lang="de-DE" i="1">
                          <a:latin typeface="Cambria Math"/>
                        </a:rPr>
                        <m:t>𝑖</m:t>
                      </m:r>
                      <m:r>
                        <a:rPr lang="de-DE" i="1">
                          <a:latin typeface="Cambria Math"/>
                        </a:rPr>
                        <m:t>=1, …,</m:t>
                      </m:r>
                      <m:r>
                        <a:rPr lang="de-DE" i="1">
                          <a:latin typeface="Cambria Math"/>
                        </a:rPr>
                        <m:t>𝑚</m:t>
                      </m:r>
                    </m:oMath>
                    <m:oMath xmlns:m="http://schemas.openxmlformats.org/officeDocument/2006/math">
                      <m:sSub>
                        <m:sSubPr>
                          <m:ctrlPr>
                            <a:rPr lang="de-DE" i="1">
                              <a:latin typeface="Cambria Math" panose="02040503050406030204" pitchFamily="18" charset="0"/>
                            </a:rPr>
                          </m:ctrlPr>
                        </m:sSubPr>
                        <m:e>
                          <m:r>
                            <a:rPr lang="de-DE" i="1">
                              <a:latin typeface="Cambria Math"/>
                            </a:rPr>
                            <m:t>𝑦</m:t>
                          </m:r>
                        </m:e>
                        <m:sub>
                          <m:r>
                            <a:rPr lang="de-DE" i="1">
                              <a:latin typeface="Cambria Math"/>
                            </a:rPr>
                            <m:t>𝑖</m:t>
                          </m:r>
                        </m:sub>
                      </m:sSub>
                      <m:r>
                        <a:rPr lang="de-DE" i="1">
                          <a:latin typeface="Cambria Math"/>
                          <a:ea typeface="Cambria Math"/>
                        </a:rPr>
                        <m:t>∈ </m:t>
                      </m:r>
                      <m:d>
                        <m:dPr>
                          <m:begChr m:val="{"/>
                          <m:endChr m:val="}"/>
                          <m:ctrlPr>
                            <a:rPr lang="de-DE" i="1">
                              <a:latin typeface="Cambria Math" panose="02040503050406030204" pitchFamily="18" charset="0"/>
                              <a:ea typeface="Cambria Math"/>
                            </a:rPr>
                          </m:ctrlPr>
                        </m:dPr>
                        <m:e>
                          <m:r>
                            <a:rPr lang="de-DE" i="1">
                              <a:latin typeface="Cambria Math"/>
                              <a:ea typeface="Cambria Math"/>
                            </a:rPr>
                            <m:t>0,1</m:t>
                          </m:r>
                        </m:e>
                      </m:d>
                      <m:r>
                        <a:rPr lang="de-DE" i="1">
                          <a:latin typeface="Cambria Math"/>
                          <a:ea typeface="Cambria Math"/>
                        </a:rPr>
                        <m:t>      </m:t>
                      </m:r>
                      <m:r>
                        <a:rPr lang="de-DE" i="1">
                          <a:latin typeface="Cambria Math"/>
                          <a:ea typeface="Cambria Math"/>
                        </a:rPr>
                        <m:t>𝑖</m:t>
                      </m:r>
                      <m:r>
                        <a:rPr lang="de-DE" i="1">
                          <a:latin typeface="Cambria Math"/>
                          <a:ea typeface="Cambria Math"/>
                        </a:rPr>
                        <m:t>=1, …,</m:t>
                      </m:r>
                      <m:r>
                        <a:rPr lang="de-DE" i="1">
                          <a:latin typeface="Cambria Math"/>
                          <a:ea typeface="Cambria Math"/>
                        </a:rPr>
                        <m:t>𝑚</m:t>
                      </m:r>
                    </m:oMath>
                  </m:oMathPara>
                </a14:m>
                <a:endParaRPr lang="de-DE" dirty="0"/>
              </a:p>
            </p:txBody>
          </p:sp>
        </mc:Choice>
        <mc:Fallback xmlns="">
          <p:sp>
            <p:nvSpPr>
              <p:cNvPr id="27" name="Textfeld 26"/>
              <p:cNvSpPr txBox="1">
                <a:spLocks noRot="1" noChangeAspect="1" noMove="1" noResize="1" noEditPoints="1" noAdjustHandles="1" noChangeArrowheads="1" noChangeShapeType="1" noTextEdit="1"/>
              </p:cNvSpPr>
              <p:nvPr/>
            </p:nvSpPr>
            <p:spPr>
              <a:xfrm>
                <a:off x="334435" y="4869185"/>
                <a:ext cx="5080286" cy="668645"/>
              </a:xfrm>
              <a:prstGeom prst="rect">
                <a:avLst/>
              </a:prstGeom>
              <a:blipFill>
                <a:blip r:embed="rId10"/>
                <a:stretch>
                  <a:fillRect b="-4587"/>
                </a:stretch>
              </a:blipFill>
            </p:spPr>
            <p:txBody>
              <a:bodyPr/>
              <a:lstStyle/>
              <a:p>
                <a:r>
                  <a:rPr lang="de-DE">
                    <a:noFill/>
                  </a:rPr>
                  <a:t> </a:t>
                </a:r>
              </a:p>
            </p:txBody>
          </p:sp>
        </mc:Fallback>
      </mc:AlternateContent>
      <p:grpSp>
        <p:nvGrpSpPr>
          <p:cNvPr id="13" name="Gruppieren 12"/>
          <p:cNvGrpSpPr/>
          <p:nvPr/>
        </p:nvGrpSpPr>
        <p:grpSpPr>
          <a:xfrm>
            <a:off x="4257868" y="1427653"/>
            <a:ext cx="2444515" cy="5061738"/>
            <a:chOff x="2733868" y="1427652"/>
            <a:chExt cx="2444515" cy="4161624"/>
          </a:xfrm>
        </p:grpSpPr>
        <p:cxnSp>
          <p:nvCxnSpPr>
            <p:cNvPr id="4" name="Gerade Verbindung 3"/>
            <p:cNvCxnSpPr/>
            <p:nvPr/>
          </p:nvCxnSpPr>
          <p:spPr>
            <a:xfrm>
              <a:off x="3851908" y="1456784"/>
              <a:ext cx="0" cy="413249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2733868" y="1427652"/>
              <a:ext cx="1172116" cy="369332"/>
            </a:xfrm>
            <a:prstGeom prst="rect">
              <a:avLst/>
            </a:prstGeom>
            <a:noFill/>
          </p:spPr>
          <p:txBody>
            <a:bodyPr wrap="none" rtlCol="0">
              <a:spAutoFit/>
            </a:bodyPr>
            <a:lstStyle/>
            <a:p>
              <a:r>
                <a:rPr lang="de-DE" dirty="0">
                  <a:solidFill>
                    <a:schemeClr val="tx2"/>
                  </a:solidFill>
                </a:rPr>
                <a:t>allgemein</a:t>
              </a:r>
            </a:p>
          </p:txBody>
        </p:sp>
        <p:sp>
          <p:nvSpPr>
            <p:cNvPr id="29" name="Textfeld 28"/>
            <p:cNvSpPr txBox="1"/>
            <p:nvPr/>
          </p:nvSpPr>
          <p:spPr>
            <a:xfrm>
              <a:off x="3851908" y="1427652"/>
              <a:ext cx="1326475" cy="369332"/>
            </a:xfrm>
            <a:prstGeom prst="rect">
              <a:avLst/>
            </a:prstGeom>
            <a:noFill/>
          </p:spPr>
          <p:txBody>
            <a:bodyPr wrap="square" rtlCol="0">
              <a:spAutoFit/>
            </a:bodyPr>
            <a:lstStyle/>
            <a:p>
              <a:r>
                <a:rPr lang="de-DE" dirty="0" err="1">
                  <a:solidFill>
                    <a:schemeClr val="tx2"/>
                  </a:solidFill>
                </a:rPr>
                <a:t>enumeriert</a:t>
              </a:r>
              <a:endParaRPr lang="de-DE" dirty="0">
                <a:solidFill>
                  <a:schemeClr val="tx2"/>
                </a:solidFill>
              </a:endParaRPr>
            </a:p>
          </p:txBody>
        </p:sp>
      </p:grpSp>
      <p:sp>
        <p:nvSpPr>
          <p:cNvPr id="33" name="Rectangle 8"/>
          <p:cNvSpPr>
            <a:spLocks noChangeArrowheads="1"/>
          </p:cNvSpPr>
          <p:nvPr/>
        </p:nvSpPr>
        <p:spPr bwMode="auto">
          <a:xfrm>
            <a:off x="515287" y="5544710"/>
            <a:ext cx="5400690" cy="901900"/>
          </a:xfrm>
          <a:prstGeom prst="rect">
            <a:avLst/>
          </a:prstGeom>
          <a:noFill/>
          <a:ln w="28575">
            <a:noFill/>
            <a:miter lim="800000"/>
            <a:headEnd/>
            <a:tailEnd/>
          </a:ln>
        </p:spPr>
        <p:txBody>
          <a:bodyPr/>
          <a:lstStyle/>
          <a:p>
            <a:pPr marL="450850" indent="-450850">
              <a:spcAft>
                <a:spcPts val="300"/>
              </a:spcAft>
            </a:pPr>
            <a:r>
              <a:rPr lang="de-DE" sz="1400" i="1" dirty="0">
                <a:solidFill>
                  <a:srgbClr val="C00000"/>
                </a:solidFill>
                <a:latin typeface="Times New Roman" pitchFamily="18" charset="0"/>
                <a:cs typeface="Times New Roman" pitchFamily="18" charset="0"/>
              </a:rPr>
              <a:t>i=1,…,m </a:t>
            </a:r>
            <a:r>
              <a:rPr lang="de-DE" sz="1400" dirty="0">
                <a:solidFill>
                  <a:srgbClr val="C00000"/>
                </a:solidFill>
              </a:rPr>
              <a:t> 	potenzielle Standorte</a:t>
            </a:r>
          </a:p>
          <a:p>
            <a:pPr marL="450850" indent="-450850">
              <a:spcAft>
                <a:spcPts val="300"/>
              </a:spcAft>
            </a:pPr>
            <a:r>
              <a:rPr lang="de-DE" sz="1400" i="1" dirty="0">
                <a:solidFill>
                  <a:srgbClr val="C00000"/>
                </a:solidFill>
                <a:latin typeface="Times New Roman" pitchFamily="18" charset="0"/>
                <a:cs typeface="Times New Roman" pitchFamily="18" charset="0"/>
              </a:rPr>
              <a:t>j=1,…,n</a:t>
            </a:r>
            <a:r>
              <a:rPr lang="de-DE" sz="1400" dirty="0">
                <a:solidFill>
                  <a:srgbClr val="C00000"/>
                </a:solidFill>
              </a:rPr>
              <a:t>	Kunden</a:t>
            </a:r>
          </a:p>
          <a:p>
            <a:pPr marL="450850" indent="-450850">
              <a:spcAft>
                <a:spcPts val="300"/>
              </a:spcAft>
            </a:pPr>
            <a:r>
              <a:rPr lang="de-DE" sz="1400" i="1" dirty="0" err="1">
                <a:solidFill>
                  <a:srgbClr val="C00000"/>
                </a:solidFill>
                <a:latin typeface="Times New Roman" pitchFamily="18" charset="0"/>
                <a:cs typeface="Times New Roman" pitchFamily="18" charset="0"/>
              </a:rPr>
              <a:t>c</a:t>
            </a:r>
            <a:r>
              <a:rPr lang="de-DE" sz="1400" i="1" baseline="-25000" dirty="0" err="1">
                <a:solidFill>
                  <a:srgbClr val="C00000"/>
                </a:solidFill>
                <a:latin typeface="Times New Roman" pitchFamily="18" charset="0"/>
                <a:cs typeface="Times New Roman" pitchFamily="18" charset="0"/>
              </a:rPr>
              <a:t>ij</a:t>
            </a:r>
            <a:r>
              <a:rPr lang="de-DE" sz="1400" baseline="-25000" dirty="0">
                <a:solidFill>
                  <a:srgbClr val="C00000"/>
                </a:solidFill>
              </a:rPr>
              <a:t>		</a:t>
            </a:r>
            <a:r>
              <a:rPr lang="de-DE" sz="1400" dirty="0">
                <a:solidFill>
                  <a:srgbClr val="C00000"/>
                </a:solidFill>
              </a:rPr>
              <a:t>Transportkosten pro ME von </a:t>
            </a:r>
            <a:r>
              <a:rPr lang="de-DE" sz="1400" i="1" dirty="0">
                <a:solidFill>
                  <a:srgbClr val="C00000"/>
                </a:solidFill>
                <a:latin typeface="Times New Roman" pitchFamily="18" charset="0"/>
                <a:cs typeface="Times New Roman" pitchFamily="18" charset="0"/>
              </a:rPr>
              <a:t>i</a:t>
            </a:r>
            <a:r>
              <a:rPr lang="de-DE" sz="1400" dirty="0">
                <a:solidFill>
                  <a:srgbClr val="C00000"/>
                </a:solidFill>
              </a:rPr>
              <a:t> nach </a:t>
            </a:r>
            <a:r>
              <a:rPr lang="de-DE" sz="1400" i="1" dirty="0">
                <a:solidFill>
                  <a:srgbClr val="C00000"/>
                </a:solidFill>
                <a:latin typeface="Times New Roman" pitchFamily="18" charset="0"/>
                <a:cs typeface="Times New Roman" pitchFamily="18" charset="0"/>
              </a:rPr>
              <a:t>j</a:t>
            </a:r>
          </a:p>
          <a:p>
            <a:pPr marL="450850" indent="-450850">
              <a:spcAft>
                <a:spcPts val="300"/>
              </a:spcAft>
            </a:pPr>
            <a:r>
              <a:rPr lang="de-DE" sz="1400" i="1" dirty="0" err="1">
                <a:solidFill>
                  <a:srgbClr val="C00000"/>
                </a:solidFill>
                <a:latin typeface="Times New Roman" pitchFamily="18" charset="0"/>
                <a:cs typeface="Times New Roman" pitchFamily="18" charset="0"/>
              </a:rPr>
              <a:t>b</a:t>
            </a:r>
            <a:r>
              <a:rPr lang="de-DE" sz="1400" i="1" baseline="-25000" dirty="0" err="1">
                <a:solidFill>
                  <a:srgbClr val="C00000"/>
                </a:solidFill>
                <a:latin typeface="Times New Roman" pitchFamily="18" charset="0"/>
                <a:cs typeface="Times New Roman" pitchFamily="18" charset="0"/>
              </a:rPr>
              <a:t>j</a:t>
            </a:r>
            <a:r>
              <a:rPr lang="de-DE" sz="1400" dirty="0">
                <a:solidFill>
                  <a:srgbClr val="C00000"/>
                </a:solidFill>
              </a:rPr>
              <a:t>		Nachfrage </a:t>
            </a:r>
            <a:r>
              <a:rPr lang="de-DE" sz="1400" i="1" dirty="0">
                <a:solidFill>
                  <a:srgbClr val="C00000"/>
                </a:solidFill>
                <a:latin typeface="Times New Roman" pitchFamily="18" charset="0"/>
                <a:cs typeface="Times New Roman" pitchFamily="18" charset="0"/>
              </a:rPr>
              <a:t>j</a:t>
            </a:r>
          </a:p>
        </p:txBody>
      </p:sp>
      <p:sp>
        <p:nvSpPr>
          <p:cNvPr id="35" name="Rectangle 8"/>
          <p:cNvSpPr>
            <a:spLocks noChangeArrowheads="1"/>
          </p:cNvSpPr>
          <p:nvPr/>
        </p:nvSpPr>
        <p:spPr bwMode="auto">
          <a:xfrm>
            <a:off x="5670168" y="5541270"/>
            <a:ext cx="3852000" cy="901900"/>
          </a:xfrm>
          <a:prstGeom prst="rect">
            <a:avLst/>
          </a:prstGeom>
          <a:noFill/>
          <a:ln w="28575">
            <a:noFill/>
            <a:miter lim="800000"/>
            <a:headEnd/>
            <a:tailEnd/>
          </a:ln>
        </p:spPr>
        <p:txBody>
          <a:bodyPr/>
          <a:lstStyle/>
          <a:p>
            <a:pPr marL="450850" indent="-450850">
              <a:spcAft>
                <a:spcPts val="300"/>
              </a:spcAft>
            </a:pPr>
            <a:r>
              <a:rPr lang="de-DE" sz="1400" i="1" dirty="0" err="1">
                <a:solidFill>
                  <a:srgbClr val="C00000"/>
                </a:solidFill>
                <a:latin typeface="Times New Roman" pitchFamily="18" charset="0"/>
                <a:cs typeface="Times New Roman" pitchFamily="18" charset="0"/>
              </a:rPr>
              <a:t>f</a:t>
            </a:r>
            <a:r>
              <a:rPr lang="de-DE" sz="1400" i="1" baseline="-25000" dirty="0" err="1">
                <a:solidFill>
                  <a:srgbClr val="C00000"/>
                </a:solidFill>
                <a:latin typeface="Times New Roman" pitchFamily="18" charset="0"/>
                <a:cs typeface="Times New Roman" pitchFamily="18" charset="0"/>
              </a:rPr>
              <a:t>i</a:t>
            </a:r>
            <a:r>
              <a:rPr lang="de-DE" sz="1400" dirty="0">
                <a:solidFill>
                  <a:srgbClr val="C00000"/>
                </a:solidFill>
              </a:rPr>
              <a:t>	fixe Kosten </a:t>
            </a:r>
            <a:r>
              <a:rPr lang="de-DE" sz="1400" i="1" dirty="0">
                <a:solidFill>
                  <a:srgbClr val="C00000"/>
                </a:solidFill>
                <a:latin typeface="Times New Roman" pitchFamily="18" charset="0"/>
                <a:cs typeface="Times New Roman" pitchFamily="18" charset="0"/>
              </a:rPr>
              <a:t>i</a:t>
            </a:r>
          </a:p>
          <a:p>
            <a:pPr marL="450850" indent="-450850">
              <a:spcAft>
                <a:spcPts val="300"/>
              </a:spcAft>
            </a:pPr>
            <a:r>
              <a:rPr lang="de-DE" sz="1400" i="1" dirty="0">
                <a:solidFill>
                  <a:srgbClr val="C00000"/>
                </a:solidFill>
                <a:latin typeface="Times New Roman" pitchFamily="18" charset="0"/>
                <a:cs typeface="Times New Roman" pitchFamily="18" charset="0"/>
              </a:rPr>
              <a:t>a</a:t>
            </a:r>
            <a:r>
              <a:rPr lang="de-DE" sz="1400" i="1" baseline="-25000" dirty="0">
                <a:solidFill>
                  <a:srgbClr val="C00000"/>
                </a:solidFill>
                <a:latin typeface="Times New Roman" pitchFamily="18" charset="0"/>
                <a:cs typeface="Times New Roman" pitchFamily="18" charset="0"/>
              </a:rPr>
              <a:t>i</a:t>
            </a:r>
            <a:r>
              <a:rPr lang="de-DE" sz="1400" dirty="0">
                <a:solidFill>
                  <a:srgbClr val="C00000"/>
                </a:solidFill>
              </a:rPr>
              <a:t>	Kapazität </a:t>
            </a:r>
            <a:r>
              <a:rPr lang="de-DE" sz="1400" i="1" dirty="0">
                <a:solidFill>
                  <a:srgbClr val="C00000"/>
                </a:solidFill>
                <a:latin typeface="Times New Roman" pitchFamily="18" charset="0"/>
                <a:cs typeface="Times New Roman" pitchFamily="18" charset="0"/>
              </a:rPr>
              <a:t>i</a:t>
            </a:r>
          </a:p>
          <a:p>
            <a:pPr marL="450850" indent="-450850">
              <a:spcAft>
                <a:spcPts val="300"/>
              </a:spcAft>
            </a:pPr>
            <a:r>
              <a:rPr lang="de-DE" sz="1400" i="1" dirty="0" err="1">
                <a:solidFill>
                  <a:srgbClr val="C00000"/>
                </a:solidFill>
                <a:latin typeface="Times New Roman" pitchFamily="18" charset="0"/>
                <a:cs typeface="Times New Roman" pitchFamily="18" charset="0"/>
              </a:rPr>
              <a:t>x</a:t>
            </a:r>
            <a:r>
              <a:rPr lang="de-DE" sz="1400" i="1" baseline="-25000" dirty="0" err="1">
                <a:solidFill>
                  <a:srgbClr val="C00000"/>
                </a:solidFill>
                <a:latin typeface="Times New Roman" pitchFamily="18" charset="0"/>
                <a:cs typeface="Times New Roman" pitchFamily="18" charset="0"/>
              </a:rPr>
              <a:t>ij</a:t>
            </a:r>
            <a:r>
              <a:rPr lang="de-DE" sz="1400" dirty="0">
                <a:solidFill>
                  <a:srgbClr val="C00000"/>
                </a:solidFill>
              </a:rPr>
              <a:t>	zu transportierende Menge von </a:t>
            </a:r>
            <a:r>
              <a:rPr lang="de-DE" sz="1400" i="1" dirty="0">
                <a:solidFill>
                  <a:srgbClr val="C00000"/>
                </a:solidFill>
                <a:latin typeface="Times New Roman" pitchFamily="18" charset="0"/>
                <a:cs typeface="Times New Roman" pitchFamily="18" charset="0"/>
              </a:rPr>
              <a:t>i</a:t>
            </a:r>
            <a:r>
              <a:rPr lang="de-DE" sz="1400" dirty="0">
                <a:solidFill>
                  <a:srgbClr val="C00000"/>
                </a:solidFill>
              </a:rPr>
              <a:t> nach </a:t>
            </a:r>
            <a:r>
              <a:rPr lang="de-DE" sz="1400" i="1" dirty="0">
                <a:solidFill>
                  <a:srgbClr val="C00000"/>
                </a:solidFill>
                <a:latin typeface="Times New Roman" pitchFamily="18" charset="0"/>
                <a:cs typeface="Times New Roman" pitchFamily="18" charset="0"/>
              </a:rPr>
              <a:t>j</a:t>
            </a:r>
          </a:p>
          <a:p>
            <a:pPr marL="450850" indent="-450850">
              <a:spcAft>
                <a:spcPts val="300"/>
              </a:spcAft>
            </a:pPr>
            <a:r>
              <a:rPr lang="de-DE" sz="1400" i="1" dirty="0" err="1">
                <a:solidFill>
                  <a:srgbClr val="C00000"/>
                </a:solidFill>
                <a:latin typeface="Times New Roman" pitchFamily="18" charset="0"/>
                <a:cs typeface="Times New Roman" pitchFamily="18" charset="0"/>
                <a:sym typeface="MT Symbol" pitchFamily="82" charset="2"/>
              </a:rPr>
              <a:t>y</a:t>
            </a:r>
            <a:r>
              <a:rPr lang="de-DE" sz="1400" i="1" baseline="-25000" dirty="0" err="1">
                <a:solidFill>
                  <a:srgbClr val="C00000"/>
                </a:solidFill>
                <a:latin typeface="Times New Roman" pitchFamily="18" charset="0"/>
                <a:cs typeface="Times New Roman" pitchFamily="18" charset="0"/>
                <a:sym typeface="MT Symbol" pitchFamily="82" charset="2"/>
              </a:rPr>
              <a:t>i</a:t>
            </a:r>
            <a:r>
              <a:rPr lang="de-DE" sz="1400" dirty="0">
                <a:solidFill>
                  <a:srgbClr val="C00000"/>
                </a:solidFill>
                <a:sym typeface="MT Symbol" pitchFamily="82" charset="2"/>
              </a:rPr>
              <a:t>	binäre Entscheidungsvariable</a:t>
            </a:r>
            <a:endParaRPr lang="de-DE" sz="1400" i="1" dirty="0">
              <a:solidFill>
                <a:srgbClr val="C00000"/>
              </a:solidFill>
            </a:endParaRPr>
          </a:p>
        </p:txBody>
      </p:sp>
      <p:sp>
        <p:nvSpPr>
          <p:cNvPr id="21" name="Textplatzhalter 1"/>
          <p:cNvSpPr txBox="1">
            <a:spLocks/>
          </p:cNvSpPr>
          <p:nvPr/>
        </p:nvSpPr>
        <p:spPr>
          <a:xfrm>
            <a:off x="334434" y="904887"/>
            <a:ext cx="9001980" cy="2340927"/>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a:solidFill>
                  <a:schemeClr val="tx2"/>
                </a:solidFill>
              </a:rPr>
              <a:t>Warehouse Location-Problem – Modell </a:t>
            </a:r>
            <a:r>
              <a:rPr lang="de-DE" b="1" dirty="0" err="1">
                <a:solidFill>
                  <a:schemeClr val="tx2"/>
                </a:solidFill>
              </a:rPr>
              <a:t>enumeriert</a:t>
            </a:r>
            <a:r>
              <a:rPr lang="de-DE" b="1" dirty="0">
                <a:solidFill>
                  <a:schemeClr val="tx2"/>
                </a:solidFill>
              </a:rPr>
              <a:t> für einfaches Beispiel</a:t>
            </a:r>
          </a:p>
          <a:p>
            <a:endParaRPr lang="de-DE" b="1" dirty="0">
              <a:solidFill>
                <a:schemeClr val="tx2"/>
              </a:solidFill>
            </a:endParaRPr>
          </a:p>
        </p:txBody>
      </p:sp>
    </p:spTree>
    <p:extLst>
      <p:ext uri="{BB962C8B-B14F-4D97-AF65-F5344CB8AC3E}">
        <p14:creationId xmlns:p14="http://schemas.microsoft.com/office/powerpoint/2010/main" val="318487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7"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8"/>
          <p:cNvSpPr txBox="1">
            <a:spLocks/>
          </p:cNvSpPr>
          <p:nvPr/>
        </p:nvSpPr>
        <p:spPr>
          <a:xfrm>
            <a:off x="7636160" y="6656832"/>
            <a:ext cx="800100" cy="195629"/>
          </a:xfrm>
          <a:prstGeom prst="rect">
            <a:avLst/>
          </a:prstGeom>
        </p:spPr>
        <p:txBody>
          <a:bodyPr vert="horz" lIns="36000" tIns="36000" rIns="36000" bIns="36000" rtlCol="0" anchor="ctr" anchorCtr="0"/>
          <a:lstStyle/>
          <a:p>
            <a:pPr eaLnBrk="0" fontAlgn="base" hangingPunct="0">
              <a:spcBef>
                <a:spcPct val="0"/>
              </a:spcBef>
              <a:spcAft>
                <a:spcPct val="0"/>
              </a:spcAft>
              <a:defRPr/>
            </a:pPr>
            <a:r>
              <a:rPr lang="de-DE" sz="1200" dirty="0">
                <a:solidFill>
                  <a:schemeClr val="bg1"/>
                </a:solidFill>
                <a:latin typeface="Arial" pitchFamily="34" charset="0"/>
                <a:cs typeface="Arial" pitchFamily="34" charset="0"/>
              </a:rPr>
              <a:t>Seite </a:t>
            </a:r>
            <a:fld id="{03AF9E1E-CDFB-470B-88E3-FE8E1C4B7C79}" type="slidenum">
              <a:rPr lang="de-DE" sz="1200">
                <a:solidFill>
                  <a:schemeClr val="bg1"/>
                </a:solidFill>
                <a:latin typeface="Arial" pitchFamily="34" charset="0"/>
                <a:cs typeface="Arial" pitchFamily="34" charset="0"/>
              </a:rPr>
              <a:pPr eaLnBrk="0" fontAlgn="base" hangingPunct="0">
                <a:spcBef>
                  <a:spcPct val="0"/>
                </a:spcBef>
                <a:spcAft>
                  <a:spcPct val="0"/>
                </a:spcAft>
                <a:defRPr/>
              </a:pPr>
              <a:t>56</a:t>
            </a:fld>
            <a:endParaRPr lang="de-DE" sz="1200" dirty="0">
              <a:solidFill>
                <a:schemeClr val="bg1"/>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Inhaltsplatzhalter 1"/>
              <p:cNvSpPr>
                <a:spLocks noGrp="1"/>
              </p:cNvSpPr>
              <p:nvPr>
                <p:ph type="body" sz="quarter" idx="12"/>
              </p:nvPr>
            </p:nvSpPr>
            <p:spPr/>
            <p:txBody>
              <a:bodyPr/>
              <a:lstStyle/>
              <a:p>
                <a:pPr>
                  <a:spcAft>
                    <a:spcPts val="600"/>
                  </a:spcAft>
                </a:pPr>
                <a:r>
                  <a:rPr lang="de-DE" b="1" dirty="0">
                    <a:solidFill>
                      <a:schemeClr val="tx2"/>
                    </a:solidFill>
                  </a:rPr>
                  <a:t>Warehouse Location-Problem – Modell enumeriert </a:t>
                </a:r>
              </a:p>
              <a:p>
                <a:pPr>
                  <a:spcAft>
                    <a:spcPts val="600"/>
                  </a:spcAft>
                </a:pPr>
                <a:r>
                  <a:rPr lang="de-DE" b="1" dirty="0">
                    <a:solidFill>
                      <a:srgbClr val="00549F"/>
                    </a:solidFill>
                  </a:rPr>
                  <a:t>Beispiel: YOUR-MÜSLI</a:t>
                </a:r>
              </a:p>
              <a:p>
                <a:pPr marL="0" indent="0" algn="l">
                  <a:spcAft>
                    <a:spcPts val="600"/>
                  </a:spcAft>
                  <a:buNone/>
                </a:pPr>
                <a:r>
                  <a:rPr lang="de-DE" dirty="0"/>
                  <a:t>YOUR-Müsli möchte nun Auslieferungslager errichten, von denen aus die Großabnehmer des Unternehmens beliefert werden sollen. Es bestehen </a:t>
                </a:r>
                <a:r>
                  <a:rPr lang="de-DE" i="1" dirty="0">
                    <a:latin typeface="Times New Roman" pitchFamily="18" charset="0"/>
                    <a:cs typeface="Times New Roman" pitchFamily="18" charset="0"/>
                  </a:rPr>
                  <a:t>j </a:t>
                </a:r>
                <a:r>
                  <a:rPr lang="de-DE" dirty="0">
                    <a:cs typeface="Times New Roman" pitchFamily="18" charset="0"/>
                  </a:rPr>
                  <a:t>= 1,..,7</a:t>
                </a:r>
                <a:r>
                  <a:rPr lang="de-DE" dirty="0"/>
                  <a:t> Nachfragezentren, die beliefert werden müssen.</a:t>
                </a:r>
                <a:r>
                  <a:rPr lang="de-DE" dirty="0">
                    <a:solidFill>
                      <a:srgbClr val="060606"/>
                    </a:solidFill>
                  </a:rPr>
                  <a:t> </a:t>
                </a:r>
                <a:r>
                  <a:rPr lang="de-DE" dirty="0"/>
                  <a:t>Daneben wurden </a:t>
                </a:r>
                <a:r>
                  <a:rPr lang="de-DE" i="1" dirty="0">
                    <a:latin typeface="Times New Roman" pitchFamily="18" charset="0"/>
                    <a:cs typeface="Times New Roman" pitchFamily="18" charset="0"/>
                  </a:rPr>
                  <a:t>i </a:t>
                </a:r>
                <a:r>
                  <a:rPr lang="de-DE" dirty="0">
                    <a:cs typeface="Times New Roman" pitchFamily="18" charset="0"/>
                  </a:rPr>
                  <a:t>= 1,..,5</a:t>
                </a:r>
                <a:r>
                  <a:rPr lang="de-DE" dirty="0"/>
                  <a:t> </a:t>
                </a:r>
                <a:r>
                  <a:rPr lang="de-DE" dirty="0">
                    <a:solidFill>
                      <a:srgbClr val="060606"/>
                    </a:solidFill>
                  </a:rPr>
                  <a:t>potenzielle Standorte für die Errichtung der Auslieferungslager ermittelt. Die Errichtungskosten der einzelnen Standorte betragen </a:t>
                </a:r>
                <a:r>
                  <a:rPr lang="de-DE" i="1" dirty="0" err="1">
                    <a:solidFill>
                      <a:srgbClr val="060606"/>
                    </a:solidFill>
                    <a:latin typeface="Times New Roman" pitchFamily="18" charset="0"/>
                    <a:cs typeface="Times New Roman" pitchFamily="18" charset="0"/>
                  </a:rPr>
                  <a:t>f</a:t>
                </a:r>
                <a:r>
                  <a:rPr lang="de-DE" i="1" baseline="-25000" dirty="0" err="1">
                    <a:solidFill>
                      <a:srgbClr val="060606"/>
                    </a:solidFill>
                    <a:latin typeface="Times New Roman" pitchFamily="18" charset="0"/>
                    <a:cs typeface="Times New Roman" pitchFamily="18" charset="0"/>
                  </a:rPr>
                  <a:t>i</a:t>
                </a:r>
                <a:r>
                  <a:rPr lang="de-DE" dirty="0">
                    <a:solidFill>
                      <a:srgbClr val="060606"/>
                    </a:solidFill>
                  </a:rPr>
                  <a:t> = (5, 7, 5, 6, 5). </a:t>
                </a:r>
                <a:r>
                  <a:rPr lang="de-DE" dirty="0"/>
                  <a:t>Aufbauend auf den Ergebnissen der durchgeführten Distanzermittlung und den ermittelten Transportkosten</a:t>
                </a:r>
                <a14:m>
                  <m:oMath xmlns:m="http://schemas.openxmlformats.org/officeDocument/2006/math">
                    <m:r>
                      <a:rPr lang="de-DE" i="1" dirty="0" smtClean="0">
                        <a:latin typeface="Cambria Math" panose="02040503050406030204" pitchFamily="18" charset="0"/>
                      </a:rPr>
                      <m:t> </m:t>
                    </m:r>
                    <m:sSub>
                      <m:sSubPr>
                        <m:ctrlPr>
                          <a:rPr lang="de-DE" i="1" dirty="0" err="1" smtClean="0">
                            <a:latin typeface="Cambria Math" panose="02040503050406030204" pitchFamily="18" charset="0"/>
                          </a:rPr>
                        </m:ctrlPr>
                      </m:sSubPr>
                      <m:e>
                        <m:r>
                          <a:rPr lang="de-DE" i="1" dirty="0" err="1" smtClean="0">
                            <a:latin typeface="Cambria Math" panose="02040503050406030204" pitchFamily="18" charset="0"/>
                          </a:rPr>
                          <m:t>𝑐</m:t>
                        </m:r>
                      </m:e>
                      <m:sub>
                        <m:r>
                          <a:rPr lang="de-DE" i="1" dirty="0" err="1" smtClean="0">
                            <a:latin typeface="Cambria Math" panose="02040503050406030204" pitchFamily="18" charset="0"/>
                          </a:rPr>
                          <m:t>𝑖</m:t>
                        </m:r>
                        <m:r>
                          <a:rPr lang="de-DE" b="0" i="1" dirty="0" smtClean="0">
                            <a:latin typeface="Cambria Math" panose="02040503050406030204" pitchFamily="18" charset="0"/>
                          </a:rPr>
                          <m:t>𝑗</m:t>
                        </m:r>
                      </m:sub>
                    </m:sSub>
                  </m:oMath>
                </a14:m>
                <a:r>
                  <a:rPr lang="de-DE" dirty="0"/>
                  <a:t> (siehe Transportkostenmatrix C) zwischen möglichen Lagern</a:t>
                </a:r>
                <a14:m>
                  <m:oMath xmlns:m="http://schemas.openxmlformats.org/officeDocument/2006/math">
                    <m:r>
                      <a:rPr lang="de-DE" i="1" dirty="0" smtClean="0">
                        <a:latin typeface="Cambria Math" panose="02040503050406030204" pitchFamily="18" charset="0"/>
                      </a:rPr>
                      <m:t> </m:t>
                    </m:r>
                    <m:r>
                      <a:rPr lang="de-DE" i="1" dirty="0" smtClean="0">
                        <a:latin typeface="Cambria Math" panose="02040503050406030204" pitchFamily="18" charset="0"/>
                      </a:rPr>
                      <m:t>𝑖</m:t>
                    </m:r>
                    <m:r>
                      <a:rPr lang="de-DE" i="1" dirty="0" smtClean="0">
                        <a:latin typeface="Cambria Math" panose="02040503050406030204" pitchFamily="18" charset="0"/>
                      </a:rPr>
                      <m:t> </m:t>
                    </m:r>
                  </m:oMath>
                </a14:m>
                <a:r>
                  <a:rPr lang="de-DE" dirty="0"/>
                  <a:t>und Nachfragezentren </a:t>
                </a:r>
                <a14:m>
                  <m:oMath xmlns:m="http://schemas.openxmlformats.org/officeDocument/2006/math">
                    <m:r>
                      <a:rPr lang="de-DE" i="1" dirty="0" smtClean="0">
                        <a:latin typeface="Cambria Math" panose="02040503050406030204" pitchFamily="18" charset="0"/>
                      </a:rPr>
                      <m:t>𝑗</m:t>
                    </m:r>
                  </m:oMath>
                </a14:m>
                <a:r>
                  <a:rPr lang="de-DE" dirty="0"/>
                  <a:t> sollen nun die optimale Anzahl und Standorte der Lager gefunden werden. </a:t>
                </a:r>
              </a:p>
              <a:p>
                <a:pPr marL="0" indent="0" algn="l">
                  <a:spcAft>
                    <a:spcPts val="600"/>
                  </a:spcAft>
                  <a:buNone/>
                </a:pPr>
                <a:r>
                  <a:rPr lang="de-DE" dirty="0"/>
                  <a:t>Die Bedarfe der Großabnehmer belaufen sich auf jeweils eine Mengeneinheit. Alle potentiellen Lagerstandorte verfügen über eine Kapazität von 7 ME. </a:t>
                </a:r>
              </a:p>
              <a:p>
                <a:pPr marL="0" indent="0" algn="l">
                  <a:spcAft>
                    <a:spcPts val="600"/>
                  </a:spcAft>
                  <a:buNone/>
                </a:pPr>
                <a:endParaRPr lang="de-DE" dirty="0"/>
              </a:p>
              <a:p>
                <a:pPr marL="0" indent="0" algn="l">
                  <a:spcAft>
                    <a:spcPts val="600"/>
                  </a:spcAft>
                  <a:buNone/>
                </a:pPr>
                <a:endParaRPr lang="de-DE" dirty="0"/>
              </a:p>
              <a:p>
                <a:pPr marL="0" indent="0" algn="l">
                  <a:spcAft>
                    <a:spcPts val="600"/>
                  </a:spcAft>
                  <a:buNone/>
                </a:pPr>
                <a:endParaRPr lang="de-DE" sz="1600" dirty="0"/>
              </a:p>
              <a:p>
                <a:pPr marL="0" indent="0" algn="l">
                  <a:spcAft>
                    <a:spcPts val="600"/>
                  </a:spcAft>
                  <a:buNone/>
                </a:pPr>
                <a:endParaRPr lang="de-DE" sz="1600" dirty="0">
                  <a:solidFill>
                    <a:srgbClr val="060606"/>
                  </a:solidFill>
                </a:endParaRPr>
              </a:p>
              <a:p>
                <a:pPr marL="0" indent="0">
                  <a:spcAft>
                    <a:spcPts val="600"/>
                  </a:spcAft>
                  <a:buNone/>
                </a:pPr>
                <a:endParaRPr lang="de-DE" sz="1600" dirty="0">
                  <a:solidFill>
                    <a:srgbClr val="060606"/>
                  </a:solidFill>
                </a:endParaRPr>
              </a:p>
              <a:p>
                <a:pPr marL="0" indent="0">
                  <a:buNone/>
                </a:pPr>
                <a:endParaRPr lang="de-DE" sz="1600" dirty="0">
                  <a:solidFill>
                    <a:srgbClr val="060606"/>
                  </a:solidFill>
                </a:endParaRPr>
              </a:p>
              <a:p>
                <a:pPr marL="0" indent="0">
                  <a:buNone/>
                </a:pPr>
                <a:endParaRPr lang="de-DE" sz="1600" dirty="0">
                  <a:solidFill>
                    <a:srgbClr val="060606"/>
                  </a:solidFill>
                </a:endParaRPr>
              </a:p>
              <a:p>
                <a:endParaRPr lang="de-DE" sz="1600" dirty="0">
                  <a:solidFill>
                    <a:srgbClr val="060606"/>
                  </a:solidFill>
                </a:endParaRPr>
              </a:p>
            </p:txBody>
          </p:sp>
        </mc:Choice>
        <mc:Fallback xmlns="">
          <p:sp>
            <p:nvSpPr>
              <p:cNvPr id="9" name="Inhaltsplatzhalter 1"/>
              <p:cNvSpPr>
                <a:spLocks noGrp="1" noRot="1" noChangeAspect="1" noMove="1" noResize="1" noEditPoints="1" noAdjustHandles="1" noChangeArrowheads="1" noChangeShapeType="1" noTextEdit="1"/>
              </p:cNvSpPr>
              <p:nvPr>
                <p:ph type="body" sz="quarter" idx="12"/>
              </p:nvPr>
            </p:nvSpPr>
            <p:spPr>
              <a:blipFill>
                <a:blip r:embed="rId3"/>
                <a:stretch>
                  <a:fillRect l="-476" t="-655" r="-688"/>
                </a:stretch>
              </a:blipFill>
            </p:spPr>
            <p:txBody>
              <a:bodyPr/>
              <a:lstStyle/>
              <a:p>
                <a:r>
                  <a:rPr lang="en-US">
                    <a:noFill/>
                  </a:rPr>
                  <a:t> </a:t>
                </a:r>
              </a:p>
            </p:txBody>
          </p:sp>
        </mc:Fallback>
      </mc:AlternateContent>
      <p:sp>
        <p:nvSpPr>
          <p:cNvPr id="4" name="Textplatzhalter 3"/>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graphicFrame>
        <p:nvGraphicFramePr>
          <p:cNvPr id="11" name="Objekt 10"/>
          <p:cNvGraphicFramePr>
            <a:graphicFrameLocks noChangeAspect="1"/>
          </p:cNvGraphicFramePr>
          <p:nvPr>
            <p:extLst>
              <p:ext uri="{D42A27DB-BD31-4B8C-83A1-F6EECF244321}">
                <p14:modId xmlns:p14="http://schemas.microsoft.com/office/powerpoint/2010/main" val="84326148"/>
              </p:ext>
            </p:extLst>
          </p:nvPr>
        </p:nvGraphicFramePr>
        <p:xfrm>
          <a:off x="8375358" y="4279601"/>
          <a:ext cx="2673861" cy="1888095"/>
        </p:xfrm>
        <a:graphic>
          <a:graphicData uri="http://schemas.openxmlformats.org/presentationml/2006/ole">
            <mc:AlternateContent xmlns:mc="http://schemas.openxmlformats.org/markup-compatibility/2006">
              <mc:Choice xmlns:v="urn:schemas-microsoft-com:vml" Requires="v">
                <p:oleObj spid="_x0000_s10274" name="Formel" r:id="rId4" imgW="2019300" imgH="1143000" progId="">
                  <p:embed/>
                </p:oleObj>
              </mc:Choice>
              <mc:Fallback>
                <p:oleObj name="Formel" r:id="rId4" imgW="2019300" imgH="1143000" progId="">
                  <p:embed/>
                  <p:pic>
                    <p:nvPicPr>
                      <p:cNvPr id="11" name="Objek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5358" y="4279601"/>
                        <a:ext cx="2673861" cy="1888095"/>
                      </a:xfrm>
                      <a:prstGeom prst="rect">
                        <a:avLst/>
                      </a:prstGeom>
                      <a:noFill/>
                    </p:spPr>
                  </p:pic>
                </p:oleObj>
              </mc:Fallback>
            </mc:AlternateContent>
          </a:graphicData>
        </a:graphic>
      </p:graphicFrame>
      <p:sp>
        <p:nvSpPr>
          <p:cNvPr id="127" name="Textfeld 126">
            <a:extLst>
              <a:ext uri="{FF2B5EF4-FFF2-40B4-BE49-F238E27FC236}">
                <a16:creationId xmlns:a16="http://schemas.microsoft.com/office/drawing/2014/main" id="{5C159100-E4BE-4639-BE3D-6E9F641096D2}"/>
              </a:ext>
            </a:extLst>
          </p:cNvPr>
          <p:cNvSpPr txBox="1"/>
          <p:nvPr/>
        </p:nvSpPr>
        <p:spPr>
          <a:xfrm>
            <a:off x="8256276" y="3789046"/>
            <a:ext cx="2867857" cy="338554"/>
          </a:xfrm>
          <a:prstGeom prst="rect">
            <a:avLst/>
          </a:prstGeom>
          <a:noFill/>
        </p:spPr>
        <p:txBody>
          <a:bodyPr wrap="square" rtlCol="0">
            <a:spAutoFit/>
          </a:bodyPr>
          <a:lstStyle/>
          <a:p>
            <a:pPr algn="ctr"/>
            <a:r>
              <a:rPr lang="en-US" sz="1600" b="1" dirty="0" err="1"/>
              <a:t>Transportkostenmatrix</a:t>
            </a:r>
            <a:r>
              <a:rPr lang="en-US" sz="1600" b="1" dirty="0"/>
              <a:t> C</a:t>
            </a:r>
            <a:endParaRPr lang="de-DE" sz="1600" b="1" dirty="0"/>
          </a:p>
        </p:txBody>
      </p:sp>
      <p:sp>
        <p:nvSpPr>
          <p:cNvPr id="8" name="Textfeld 7">
            <a:extLst>
              <a:ext uri="{FF2B5EF4-FFF2-40B4-BE49-F238E27FC236}">
                <a16:creationId xmlns:a16="http://schemas.microsoft.com/office/drawing/2014/main" id="{F0D39875-0A36-46A3-91C3-B6584D3DD6B7}"/>
              </a:ext>
            </a:extLst>
          </p:cNvPr>
          <p:cNvSpPr txBox="1"/>
          <p:nvPr/>
        </p:nvSpPr>
        <p:spPr>
          <a:xfrm>
            <a:off x="875333" y="4579373"/>
            <a:ext cx="4942379" cy="646331"/>
          </a:xfrm>
          <a:prstGeom prst="rect">
            <a:avLst/>
          </a:prstGeom>
          <a:noFill/>
        </p:spPr>
        <p:txBody>
          <a:bodyPr wrap="none" rtlCol="0">
            <a:spAutoFit/>
          </a:bodyPr>
          <a:lstStyle/>
          <a:p>
            <a:r>
              <a:rPr lang="de-DE" b="1" i="1" dirty="0">
                <a:solidFill>
                  <a:srgbClr val="FF0000"/>
                </a:solidFill>
              </a:rPr>
              <a:t>→ Formulieren Sie das enumerierte Modell!</a:t>
            </a:r>
          </a:p>
          <a:p>
            <a:endParaRPr lang="en-US" dirty="0">
              <a:solidFill>
                <a:srgbClr val="FF0000"/>
              </a:solidFill>
            </a:endParaRPr>
          </a:p>
        </p:txBody>
      </p:sp>
    </p:spTree>
    <p:extLst>
      <p:ext uri="{BB962C8B-B14F-4D97-AF65-F5344CB8AC3E}">
        <p14:creationId xmlns:p14="http://schemas.microsoft.com/office/powerpoint/2010/main" val="45582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3"/>
          <p:cNvSpPr>
            <a:spLocks noGrp="1"/>
          </p:cNvSpPr>
          <p:nvPr>
            <p:ph type="body" sz="quarter" idx="12"/>
          </p:nvPr>
        </p:nvSpPr>
        <p:spPr/>
        <p:txBody>
          <a:bodyPr/>
          <a:lstStyle/>
          <a:p>
            <a:pPr marL="0" indent="0">
              <a:buNone/>
            </a:pPr>
            <a:r>
              <a:rPr lang="de-DE" sz="2000" b="1" dirty="0">
                <a:solidFill>
                  <a:schemeClr val="tx2"/>
                </a:solidFill>
              </a:rPr>
              <a:t>Implementieren in </a:t>
            </a:r>
            <a:r>
              <a:rPr lang="de-DE" sz="2000" b="1" dirty="0" err="1">
                <a:solidFill>
                  <a:schemeClr val="tx2"/>
                </a:solidFill>
              </a:rPr>
              <a:t>Gurobi</a:t>
            </a:r>
            <a:r>
              <a:rPr lang="de-DE" sz="2000" b="1" dirty="0">
                <a:solidFill>
                  <a:schemeClr val="tx2"/>
                </a:solidFill>
              </a:rPr>
              <a:t> und Python</a:t>
            </a:r>
          </a:p>
          <a:p>
            <a:pPr marL="0" indent="0">
              <a:buNone/>
            </a:pPr>
            <a:endParaRPr lang="de-DE" sz="2000" dirty="0">
              <a:ea typeface="ＭＳ Ｐゴシック" pitchFamily="34" charset="-128"/>
            </a:endParaRPr>
          </a:p>
          <a:p>
            <a:pPr marL="0" indent="0">
              <a:buNone/>
            </a:pPr>
            <a:r>
              <a:rPr lang="de-DE" sz="2000" dirty="0"/>
              <a:t>Zunächst müssen die Variablen und Parameter eingeführt werden.</a:t>
            </a:r>
          </a:p>
          <a:p>
            <a:pPr defTabSz="444500">
              <a:buNone/>
              <a:tabLst>
                <a:tab pos="539750" algn="l"/>
              </a:tabLst>
            </a:pPr>
            <a:r>
              <a:rPr lang="de-DE" sz="2000" b="1" dirty="0">
                <a:solidFill>
                  <a:schemeClr val="tx2"/>
                </a:solidFill>
                <a:latin typeface="Arial"/>
                <a:cs typeface="Arial"/>
              </a:rPr>
              <a:t>→ </a:t>
            </a:r>
            <a:r>
              <a:rPr lang="de-DE" sz="2000" b="1" dirty="0">
                <a:solidFill>
                  <a:schemeClr val="tx2"/>
                </a:solidFill>
              </a:rPr>
              <a:t>1. Parameter und Variablen-Deklaration</a:t>
            </a:r>
          </a:p>
          <a:p>
            <a:pPr defTabSz="444500">
              <a:buNone/>
              <a:tabLst>
                <a:tab pos="539750" algn="l"/>
              </a:tabLst>
            </a:pPr>
            <a:endParaRPr lang="de-DE" sz="2000" dirty="0"/>
          </a:p>
          <a:p>
            <a:pPr marL="0" indent="0">
              <a:buNone/>
            </a:pPr>
            <a:r>
              <a:rPr lang="de-DE" sz="2000" dirty="0"/>
              <a:t>Danach werden die Parameterwerte definiert.</a:t>
            </a:r>
          </a:p>
          <a:p>
            <a:pPr marL="0" indent="0">
              <a:buNone/>
            </a:pPr>
            <a:r>
              <a:rPr lang="de-DE" sz="2000" b="1" dirty="0">
                <a:solidFill>
                  <a:schemeClr val="tx2"/>
                </a:solidFill>
                <a:cs typeface="Arial"/>
              </a:rPr>
              <a:t>→ </a:t>
            </a:r>
            <a:r>
              <a:rPr lang="de-DE" sz="2000" b="1" dirty="0">
                <a:solidFill>
                  <a:schemeClr val="tx2"/>
                </a:solidFill>
              </a:rPr>
              <a:t>2. Daten definieren</a:t>
            </a:r>
          </a:p>
          <a:p>
            <a:pPr marL="0" indent="0">
              <a:buNone/>
            </a:pPr>
            <a:endParaRPr lang="de-DE" sz="2000" b="1" dirty="0">
              <a:solidFill>
                <a:schemeClr val="tx2"/>
              </a:solidFill>
            </a:endParaRPr>
          </a:p>
          <a:p>
            <a:pPr marL="0" indent="0">
              <a:buNone/>
            </a:pPr>
            <a:r>
              <a:rPr lang="de-DE" sz="2000" dirty="0"/>
              <a:t>Anschließend wird das Modell abgebildet und gelöst.</a:t>
            </a:r>
          </a:p>
          <a:p>
            <a:pPr marL="0" indent="0">
              <a:buNone/>
            </a:pPr>
            <a:r>
              <a:rPr lang="de-DE" sz="2000" b="1" dirty="0">
                <a:solidFill>
                  <a:schemeClr val="tx2"/>
                </a:solidFill>
                <a:cs typeface="Arial"/>
              </a:rPr>
              <a:t>→ </a:t>
            </a:r>
            <a:r>
              <a:rPr lang="de-DE" sz="2000" b="1" dirty="0">
                <a:solidFill>
                  <a:schemeClr val="tx2"/>
                </a:solidFill>
              </a:rPr>
              <a:t>3. Zielfunktion und Nebenbedingungen </a:t>
            </a:r>
            <a:endParaRPr lang="de-DE" sz="2000" dirty="0"/>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p:txBody>
      </p:sp>
      <p:grpSp>
        <p:nvGrpSpPr>
          <p:cNvPr id="4" name="Gruppieren 3"/>
          <p:cNvGrpSpPr/>
          <p:nvPr/>
        </p:nvGrpSpPr>
        <p:grpSpPr>
          <a:xfrm>
            <a:off x="8796345" y="1268724"/>
            <a:ext cx="2700345" cy="3420437"/>
            <a:chOff x="2771800" y="1448780"/>
            <a:chExt cx="3163050" cy="4905545"/>
          </a:xfrm>
          <a:noFill/>
        </p:grpSpPr>
        <p:sp>
          <p:nvSpPr>
            <p:cNvPr id="5" name="Abgerundetes Rechteck 4"/>
            <p:cNvSpPr/>
            <p:nvPr/>
          </p:nvSpPr>
          <p:spPr>
            <a:xfrm>
              <a:off x="2771800" y="1448780"/>
              <a:ext cx="3150350" cy="6750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Verstehen des Problems</a:t>
              </a:r>
            </a:p>
          </p:txBody>
        </p:sp>
        <p:sp>
          <p:nvSpPr>
            <p:cNvPr id="6" name="Abgerundetes Rechteck 5"/>
            <p:cNvSpPr/>
            <p:nvPr/>
          </p:nvSpPr>
          <p:spPr>
            <a:xfrm>
              <a:off x="2771800" y="2506397"/>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Formulierung des Problems</a:t>
              </a:r>
            </a:p>
          </p:txBody>
        </p:sp>
        <p:sp>
          <p:nvSpPr>
            <p:cNvPr id="7" name="Abgerundetes Rechteck 6"/>
            <p:cNvSpPr/>
            <p:nvPr/>
          </p:nvSpPr>
          <p:spPr>
            <a:xfrm>
              <a:off x="2771800" y="3564014"/>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Datenerfassung und -eingabe</a:t>
              </a:r>
            </a:p>
          </p:txBody>
        </p:sp>
        <p:sp>
          <p:nvSpPr>
            <p:cNvPr id="8" name="Abgerundetes Rechteck 7"/>
            <p:cNvSpPr/>
            <p:nvPr/>
          </p:nvSpPr>
          <p:spPr>
            <a:xfrm>
              <a:off x="2771800" y="4621631"/>
              <a:ext cx="3150350" cy="675075"/>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Lösen des Modells</a:t>
              </a:r>
            </a:p>
          </p:txBody>
        </p:sp>
        <p:sp>
          <p:nvSpPr>
            <p:cNvPr id="9" name="Abgerundetes Rechteck 8"/>
            <p:cNvSpPr/>
            <p:nvPr/>
          </p:nvSpPr>
          <p:spPr>
            <a:xfrm>
              <a:off x="2771800" y="5679250"/>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Implementierung in der Realität</a:t>
              </a:r>
            </a:p>
          </p:txBody>
        </p:sp>
        <p:cxnSp>
          <p:nvCxnSpPr>
            <p:cNvPr id="10" name="Gerade Verbindung mit Pfeil 9"/>
            <p:cNvCxnSpPr>
              <a:stCxn id="5" idx="2"/>
              <a:endCxn id="6" idx="0"/>
            </p:cNvCxnSpPr>
            <p:nvPr/>
          </p:nvCxnSpPr>
          <p:spPr>
            <a:xfrm>
              <a:off x="4346975" y="2123855"/>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a:stCxn id="6" idx="2"/>
              <a:endCxn id="7" idx="0"/>
            </p:cNvCxnSpPr>
            <p:nvPr/>
          </p:nvCxnSpPr>
          <p:spPr>
            <a:xfrm>
              <a:off x="4346975" y="3181472"/>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stCxn id="7" idx="2"/>
              <a:endCxn id="8" idx="0"/>
            </p:cNvCxnSpPr>
            <p:nvPr/>
          </p:nvCxnSpPr>
          <p:spPr>
            <a:xfrm>
              <a:off x="4346975" y="4239089"/>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stCxn id="8" idx="2"/>
              <a:endCxn id="9" idx="0"/>
            </p:cNvCxnSpPr>
            <p:nvPr/>
          </p:nvCxnSpPr>
          <p:spPr>
            <a:xfrm>
              <a:off x="4346975" y="5296706"/>
              <a:ext cx="0" cy="382544"/>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 name="Gewinkelte Verbindung 14"/>
            <p:cNvCxnSpPr>
              <a:stCxn id="8" idx="1"/>
              <a:endCxn id="6" idx="1"/>
            </p:cNvCxnSpPr>
            <p:nvPr/>
          </p:nvCxnSpPr>
          <p:spPr>
            <a:xfrm rot="10800000">
              <a:off x="2771800" y="2843935"/>
              <a:ext cx="12700" cy="2115234"/>
            </a:xfrm>
            <a:prstGeom prst="bentConnector3">
              <a:avLst>
                <a:gd name="adj1" fmla="val 2750945"/>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 name="Gewinkelte Verbindung 15"/>
            <p:cNvCxnSpPr>
              <a:stCxn id="7" idx="3"/>
              <a:endCxn id="6" idx="3"/>
            </p:cNvCxnSpPr>
            <p:nvPr/>
          </p:nvCxnSpPr>
          <p:spPr>
            <a:xfrm flipV="1">
              <a:off x="5922150" y="2843935"/>
              <a:ext cx="12700" cy="1057617"/>
            </a:xfrm>
            <a:prstGeom prst="bentConnector3">
              <a:avLst>
                <a:gd name="adj1" fmla="val 288678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stCxn id="8" idx="3"/>
              <a:endCxn id="7" idx="3"/>
            </p:cNvCxnSpPr>
            <p:nvPr/>
          </p:nvCxnSpPr>
          <p:spPr>
            <a:xfrm flipV="1">
              <a:off x="5922150" y="3901552"/>
              <a:ext cx="12700" cy="1057617"/>
            </a:xfrm>
            <a:prstGeom prst="bentConnector3">
              <a:avLst>
                <a:gd name="adj1" fmla="val 295471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17"/>
            <p:cNvCxnSpPr>
              <a:stCxn id="8" idx="1"/>
              <a:endCxn id="5" idx="1"/>
            </p:cNvCxnSpPr>
            <p:nvPr/>
          </p:nvCxnSpPr>
          <p:spPr>
            <a:xfrm rot="10800000">
              <a:off x="2771800" y="1786319"/>
              <a:ext cx="12700" cy="3172851"/>
            </a:xfrm>
            <a:prstGeom prst="bentConnector3">
              <a:avLst>
                <a:gd name="adj1" fmla="val 5400000"/>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3432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platzhalter 3"/>
              <p:cNvSpPr>
                <a:spLocks noGrp="1"/>
              </p:cNvSpPr>
              <p:nvPr>
                <p:ph type="body" sz="quarter" idx="12"/>
              </p:nvPr>
            </p:nvSpPr>
            <p:spPr/>
            <p:txBody>
              <a:bodyPr/>
              <a:lstStyle/>
              <a:p>
                <a:pPr marL="0" indent="0">
                  <a:buNone/>
                </a:pPr>
                <a:r>
                  <a:rPr lang="de-DE" sz="2000" b="1" dirty="0">
                    <a:solidFill>
                      <a:schemeClr val="tx2"/>
                    </a:solidFill>
                  </a:rPr>
                  <a:t>1. Parameter und Variablen-Deklaration</a:t>
                </a:r>
              </a:p>
              <a:p>
                <a:pPr marL="0" indent="0">
                  <a:buNone/>
                </a:pPr>
                <a:r>
                  <a:rPr lang="de-DE" sz="2000" b="1" dirty="0">
                    <a:ea typeface="ＭＳ Ｐゴシック" pitchFamily="34" charset="-128"/>
                  </a:rPr>
                  <a:t>Indexmengen</a:t>
                </a:r>
                <a:endParaRPr lang="de-DE" sz="2000" b="1" i="1" dirty="0">
                  <a:ea typeface="ＭＳ Ｐゴシック" pitchFamily="34" charset="-128"/>
                </a:endParaRPr>
              </a:p>
              <a:p>
                <a:pPr marL="0" indent="0">
                  <a:buNone/>
                </a:pPr>
                <a:r>
                  <a:rPr lang="de-DE" sz="2000" dirty="0"/>
                  <a:t>Lager i=1,…,m</a:t>
                </a:r>
                <a:endParaRPr lang="de-DE" sz="2000" i="1" dirty="0"/>
              </a:p>
              <a:p>
                <a:pPr marL="0" indent="0">
                  <a:buNone/>
                </a:pPr>
                <a:r>
                  <a:rPr lang="de-DE" sz="2000" dirty="0"/>
                  <a:t>Kunden j=1,…,n</a:t>
                </a:r>
                <a:endParaRPr lang="de-DE" sz="2000" i="1" dirty="0">
                  <a:ea typeface="ＭＳ Ｐゴシック" pitchFamily="34" charset="-128"/>
                </a:endParaRPr>
              </a:p>
              <a:p>
                <a:pPr marL="0" indent="0">
                  <a:buNone/>
                </a:pPr>
                <a:endParaRPr lang="de-DE" sz="2000" i="1" dirty="0">
                  <a:ea typeface="ＭＳ Ｐゴシック" pitchFamily="34" charset="-128"/>
                </a:endParaRPr>
              </a:p>
              <a:p>
                <a:pPr marL="0" indent="0">
                  <a:buNone/>
                </a:pPr>
                <a:r>
                  <a:rPr lang="de-DE" sz="2000" b="1" dirty="0">
                    <a:ea typeface="ＭＳ Ｐゴシック" pitchFamily="34" charset="-128"/>
                  </a:rPr>
                  <a:t>Entscheidungsvariablen</a:t>
                </a:r>
                <a:endParaRPr lang="de-DE" sz="2000" b="1" i="1" dirty="0">
                  <a:ea typeface="ＭＳ Ｐゴシック" pitchFamily="34" charset="-128"/>
                </a:endParaRPr>
              </a:p>
              <a:p>
                <a:pPr marL="0" indent="0" defTabSz="444500">
                  <a:buNone/>
                  <a:tabLst>
                    <a:tab pos="539750" algn="l"/>
                  </a:tabLst>
                </a:pP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a:rPr>
                          <m:t>𝑥</m:t>
                        </m:r>
                      </m:e>
                      <m:sub>
                        <m:r>
                          <a:rPr lang="de-DE" sz="2000" i="1" dirty="0" err="1">
                            <a:latin typeface="Cambria Math"/>
                          </a:rPr>
                          <m:t>𝑖𝑗</m:t>
                        </m:r>
                      </m:sub>
                    </m:sSub>
                    <m:r>
                      <a:rPr lang="de-DE" sz="2000" i="1" dirty="0">
                        <a:latin typeface="Cambria Math"/>
                      </a:rPr>
                      <m:t> </m:t>
                    </m:r>
                  </m:oMath>
                </a14:m>
                <a:r>
                  <a:rPr lang="de-DE" sz="2000" dirty="0"/>
                  <a:t>Transportmenge von Lager 𝑖 zu Kunde 𝑗</a:t>
                </a:r>
              </a:p>
              <a:p>
                <a:pPr marL="0" indent="0" defTabSz="444500">
                  <a:buNone/>
                  <a:tabLst>
                    <a:tab pos="539750" algn="l"/>
                  </a:tabLst>
                </a:pPr>
                <a:endParaRPr lang="de-DE" sz="2000" dirty="0"/>
              </a:p>
              <a:p>
                <a:pPr marL="0" indent="0" defTabSz="444500">
                  <a:buNone/>
                  <a:tabLst>
                    <a:tab pos="539750" algn="l"/>
                  </a:tabLst>
                </a:pPr>
                <a:endParaRPr lang="de-DE" sz="2000" dirty="0"/>
              </a:p>
              <a:p>
                <a:pPr marL="0" indent="0" defTabSz="444500">
                  <a:buNone/>
                  <a:tabLst>
                    <a:tab pos="539750" algn="l"/>
                  </a:tabLst>
                </a:pPr>
                <a:endParaRPr lang="de-DE" sz="2000" dirty="0"/>
              </a:p>
              <a:p>
                <a:pPr marL="0" indent="0" defTabSz="444500">
                  <a:buNone/>
                  <a:tabLst>
                    <a:tab pos="539750" algn="l"/>
                  </a:tabLst>
                </a:pPr>
                <a:endParaRPr lang="de-DE" sz="2000" dirty="0"/>
              </a:p>
              <a:p>
                <a:pPr marL="0" indent="0" defTabSz="444500">
                  <a:buNone/>
                  <a:tabLst>
                    <a:tab pos="539750" algn="l"/>
                  </a:tabLst>
                </a:pPr>
                <a14:m>
                  <m:oMath xmlns:m="http://schemas.openxmlformats.org/officeDocument/2006/math">
                    <m:sSub>
                      <m:sSubPr>
                        <m:ctrlPr>
                          <a:rPr lang="de-DE" sz="2000" i="1" dirty="0">
                            <a:latin typeface="Cambria Math" panose="02040503050406030204" pitchFamily="18" charset="0"/>
                          </a:rPr>
                        </m:ctrlPr>
                      </m:sSubPr>
                      <m:e>
                        <m:r>
                          <a:rPr lang="de-DE" sz="2000" i="1" dirty="0">
                            <a:latin typeface="Cambria Math"/>
                          </a:rPr>
                          <m:t>𝑦</m:t>
                        </m:r>
                      </m:e>
                      <m:sub>
                        <m:r>
                          <a:rPr lang="de-DE" sz="2000" i="1" dirty="0">
                            <a:latin typeface="Cambria Math"/>
                          </a:rPr>
                          <m:t>𝑖</m:t>
                        </m:r>
                      </m:sub>
                    </m:sSub>
                  </m:oMath>
                </a14:m>
                <a:r>
                  <a:rPr lang="de-DE" sz="2000" dirty="0"/>
                  <a:t>  Eröffnung Lager i</a:t>
                </a:r>
              </a:p>
              <a:p>
                <a:pPr marL="0" indent="0" defTabSz="444500">
                  <a:buNone/>
                  <a:tabLst>
                    <a:tab pos="539750" algn="l"/>
                  </a:tabLst>
                </a:pPr>
                <a:endParaRPr lang="de-DE" sz="2000" dirty="0"/>
              </a:p>
              <a:p>
                <a:pPr defTabSz="444500">
                  <a:buNone/>
                  <a:tabLst>
                    <a:tab pos="539750" algn="l"/>
                  </a:tabLst>
                </a:pPr>
                <a:endParaRPr lang="de-DE" dirty="0"/>
              </a:p>
              <a:p>
                <a:endParaRPr lang="de-DE" dirty="0"/>
              </a:p>
              <a:p>
                <a:endParaRPr lang="de-DE" dirty="0"/>
              </a:p>
            </p:txBody>
          </p:sp>
        </mc:Choice>
        <mc:Fallback xmlns="">
          <p:sp>
            <p:nvSpPr>
              <p:cNvPr id="12" name="Textplatzhalter 3"/>
              <p:cNvSpPr>
                <a:spLocks noGrp="1" noRot="1" noChangeAspect="1" noMove="1" noResize="1" noEditPoints="1" noAdjustHandles="1" noChangeArrowheads="1" noChangeShapeType="1" noTextEdit="1"/>
              </p:cNvSpPr>
              <p:nvPr>
                <p:ph type="body" sz="quarter" idx="12"/>
              </p:nvPr>
            </p:nvSpPr>
            <p:spPr>
              <a:blipFill>
                <a:blip r:embed="rId2"/>
                <a:stretch>
                  <a:fillRect l="-582" t="-546"/>
                </a:stretch>
              </a:blipFill>
            </p:spPr>
            <p:txBody>
              <a:bodyPr/>
              <a:lstStyle/>
              <a:p>
                <a:r>
                  <a:rPr lang="de-DE">
                    <a:noFill/>
                  </a:rPr>
                  <a:t> </a:t>
                </a:r>
              </a:p>
            </p:txBody>
          </p:sp>
        </mc:Fallback>
      </mc:AlternateContent>
      <p:sp>
        <p:nvSpPr>
          <p:cNvPr id="5" name="Rechteck 4"/>
          <p:cNvSpPr/>
          <p:nvPr/>
        </p:nvSpPr>
        <p:spPr>
          <a:xfrm>
            <a:off x="5555931" y="4869184"/>
            <a:ext cx="6300804" cy="338554"/>
          </a:xfrm>
          <a:prstGeom prst="rect">
            <a:avLst/>
          </a:prstGeom>
          <a:solidFill>
            <a:schemeClr val="bg1">
              <a:lumMod val="95000"/>
            </a:schemeClr>
          </a:solidFill>
          <a:ln>
            <a:solidFill>
              <a:schemeClr val="tx1"/>
            </a:solidFill>
          </a:ln>
        </p:spPr>
        <p:txBody>
          <a:bodyPr wrap="square" rIns="0">
            <a:spAutoFit/>
          </a:bodyPr>
          <a:lstStyle/>
          <a:p>
            <a:r>
              <a:rPr lang="de-DE" sz="1600" dirty="0">
                <a:solidFill>
                  <a:srgbClr val="000000"/>
                </a:solidFill>
                <a:latin typeface="Consolas" panose="020B0609020204030204" pitchFamily="49" charset="0"/>
              </a:rPr>
              <a:t>y = </a:t>
            </a:r>
            <a:r>
              <a:rPr lang="de-DE" sz="1600" dirty="0" err="1">
                <a:solidFill>
                  <a:srgbClr val="000000"/>
                </a:solidFill>
                <a:latin typeface="Consolas" panose="020B0609020204030204" pitchFamily="49" charset="0"/>
              </a:rPr>
              <a:t>model.addVars</a:t>
            </a:r>
            <a:r>
              <a:rPr lang="de-DE" sz="1600" dirty="0">
                <a:solidFill>
                  <a:srgbClr val="000000"/>
                </a:solidFill>
                <a:latin typeface="Consolas" panose="020B0609020204030204" pitchFamily="49" charset="0"/>
              </a:rPr>
              <a:t>(M, </a:t>
            </a:r>
            <a:r>
              <a:rPr lang="de-DE" sz="1600" dirty="0" err="1">
                <a:solidFill>
                  <a:srgbClr val="000000"/>
                </a:solidFill>
                <a:latin typeface="Consolas" panose="020B0609020204030204" pitchFamily="49" charset="0"/>
              </a:rPr>
              <a:t>vtype</a:t>
            </a:r>
            <a:r>
              <a:rPr lang="de-DE" sz="1600" dirty="0">
                <a:solidFill>
                  <a:srgbClr val="000000"/>
                </a:solidFill>
                <a:latin typeface="Consolas" panose="020B0609020204030204" pitchFamily="49" charset="0"/>
              </a:rPr>
              <a:t>=GRB.BINARY, </a:t>
            </a:r>
            <a:r>
              <a:rPr lang="de-DE" sz="1600" dirty="0" err="1">
                <a:solidFill>
                  <a:srgbClr val="000000"/>
                </a:solidFill>
                <a:latin typeface="Consolas" panose="020B0609020204030204" pitchFamily="49" charset="0"/>
              </a:rPr>
              <a:t>name</a:t>
            </a:r>
            <a:r>
              <a:rPr lang="de-DE" sz="1600" dirty="0">
                <a:solidFill>
                  <a:srgbClr val="000000"/>
                </a:solidFill>
                <a:latin typeface="Consolas" panose="020B0609020204030204" pitchFamily="49" charset="0"/>
              </a:rPr>
              <a:t>=</a:t>
            </a:r>
            <a:r>
              <a:rPr lang="de-DE" sz="1600" dirty="0">
                <a:solidFill>
                  <a:srgbClr val="00A600"/>
                </a:solidFill>
                <a:latin typeface="Consolas" panose="020B0609020204030204" pitchFamily="49" charset="0"/>
              </a:rPr>
              <a:t>"y</a:t>
            </a:r>
            <a:r>
              <a:rPr lang="de-DE" sz="1600" dirty="0">
                <a:solidFill>
                  <a:srgbClr val="00A600"/>
                </a:solidFill>
                <a:latin typeface="Consolas" panose="020B0609020204030204" pitchFamily="49" charset="0"/>
                <a:cs typeface="Consolas" panose="020B0609020204030204" pitchFamily="49" charset="0"/>
              </a:rPr>
              <a:t>"</a:t>
            </a:r>
            <a:r>
              <a:rPr lang="de-DE" sz="1600" dirty="0">
                <a:solidFill>
                  <a:srgbClr val="000000"/>
                </a:solidFill>
                <a:latin typeface="Consolas" panose="020B0609020204030204" pitchFamily="49" charset="0"/>
              </a:rPr>
              <a:t>) </a:t>
            </a:r>
            <a:endParaRPr lang="de-DE" sz="1600" dirty="0"/>
          </a:p>
        </p:txBody>
      </p:sp>
      <p:sp>
        <p:nvSpPr>
          <p:cNvPr id="2" name="Rechteck 1"/>
          <p:cNvSpPr/>
          <p:nvPr/>
        </p:nvSpPr>
        <p:spPr>
          <a:xfrm>
            <a:off x="5555931" y="1326188"/>
            <a:ext cx="6300803" cy="1077218"/>
          </a:xfrm>
          <a:prstGeom prst="rect">
            <a:avLst/>
          </a:prstGeom>
          <a:solidFill>
            <a:schemeClr val="bg1">
              <a:lumMod val="95000"/>
            </a:schemeClr>
          </a:solidFill>
          <a:ln>
            <a:solidFill>
              <a:schemeClr val="tx1"/>
            </a:solidFill>
          </a:ln>
        </p:spPr>
        <p:txBody>
          <a:bodyPr wrap="square">
            <a:spAutoFit/>
          </a:bodyPr>
          <a:lstStyle/>
          <a:p>
            <a:r>
              <a:rPr lang="de-DE" sz="1600" dirty="0">
                <a:solidFill>
                  <a:srgbClr val="000000"/>
                </a:solidFill>
                <a:latin typeface="Consolas" panose="020B0609020204030204" pitchFamily="49" charset="0"/>
              </a:rPr>
              <a:t>n =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p>
          <a:p>
            <a:r>
              <a:rPr lang="de-DE" sz="1600" dirty="0">
                <a:solidFill>
                  <a:srgbClr val="000000"/>
                </a:solidFill>
                <a:latin typeface="Consolas" panose="020B0609020204030204" pitchFamily="49" charset="0"/>
              </a:rPr>
              <a:t>N = </a:t>
            </a:r>
            <a:r>
              <a:rPr lang="de-DE" sz="1600" dirty="0" err="1">
                <a:solidFill>
                  <a:srgbClr val="800080"/>
                </a:solidFill>
                <a:latin typeface="Consolas" panose="020B0609020204030204" pitchFamily="49" charset="0"/>
              </a:rPr>
              <a:t>range</a:t>
            </a:r>
            <a:r>
              <a:rPr lang="de-DE" sz="1600" dirty="0">
                <a:solidFill>
                  <a:srgbClr val="000000"/>
                </a:solidFill>
                <a:latin typeface="Consolas" panose="020B0609020204030204" pitchFamily="49" charset="0"/>
              </a:rPr>
              <a:t>(n) </a:t>
            </a:r>
          </a:p>
          <a:p>
            <a:r>
              <a:rPr lang="de-DE" sz="1600" dirty="0">
                <a:solidFill>
                  <a:srgbClr val="000000"/>
                </a:solidFill>
                <a:latin typeface="Consolas" panose="020B0609020204030204" pitchFamily="49" charset="0"/>
              </a:rPr>
              <a:t>m = </a:t>
            </a:r>
            <a:r>
              <a:rPr lang="de-DE" sz="1600" dirty="0">
                <a:solidFill>
                  <a:srgbClr val="800000"/>
                </a:solidFill>
                <a:latin typeface="Consolas" panose="020B0609020204030204" pitchFamily="49" charset="0"/>
              </a:rPr>
              <a:t>5</a:t>
            </a:r>
            <a:r>
              <a:rPr lang="de-DE" sz="1600" dirty="0">
                <a:solidFill>
                  <a:srgbClr val="000000"/>
                </a:solidFill>
                <a:latin typeface="Consolas" panose="020B0609020204030204" pitchFamily="49" charset="0"/>
              </a:rPr>
              <a:t> </a:t>
            </a:r>
          </a:p>
          <a:p>
            <a:r>
              <a:rPr lang="de-DE" sz="1600" dirty="0">
                <a:solidFill>
                  <a:srgbClr val="000000"/>
                </a:solidFill>
                <a:latin typeface="Consolas" panose="020B0609020204030204" pitchFamily="49" charset="0"/>
              </a:rPr>
              <a:t>M = </a:t>
            </a:r>
            <a:r>
              <a:rPr lang="de-DE" sz="1600" dirty="0" err="1">
                <a:solidFill>
                  <a:srgbClr val="800080"/>
                </a:solidFill>
                <a:latin typeface="Consolas" panose="020B0609020204030204" pitchFamily="49" charset="0"/>
              </a:rPr>
              <a:t>range</a:t>
            </a:r>
            <a:r>
              <a:rPr lang="de-DE" sz="1600" dirty="0">
                <a:solidFill>
                  <a:srgbClr val="000000"/>
                </a:solidFill>
                <a:latin typeface="Consolas" panose="020B0609020204030204" pitchFamily="49" charset="0"/>
              </a:rPr>
              <a:t>(m)</a:t>
            </a:r>
            <a:endParaRPr lang="de-DE" sz="1600" dirty="0"/>
          </a:p>
        </p:txBody>
      </p:sp>
      <p:sp>
        <p:nvSpPr>
          <p:cNvPr id="9" name="Rechteck 8"/>
          <p:cNvSpPr/>
          <p:nvPr/>
        </p:nvSpPr>
        <p:spPr>
          <a:xfrm>
            <a:off x="5556760" y="3016432"/>
            <a:ext cx="6300805" cy="338554"/>
          </a:xfrm>
          <a:prstGeom prst="rect">
            <a:avLst/>
          </a:prstGeom>
          <a:solidFill>
            <a:schemeClr val="bg1">
              <a:lumMod val="95000"/>
            </a:schemeClr>
          </a:solidFill>
          <a:ln>
            <a:solidFill>
              <a:schemeClr val="tx1"/>
            </a:solidFill>
          </a:ln>
        </p:spPr>
        <p:txBody>
          <a:bodyPr wrap="square" rIns="0">
            <a:spAutoFit/>
          </a:bodyPr>
          <a:lstStyle/>
          <a:p>
            <a:r>
              <a:rPr lang="de-DE" sz="1600" dirty="0">
                <a:latin typeface="Consolas" panose="020B0609020204030204" pitchFamily="49" charset="0"/>
                <a:cs typeface="Consolas" panose="020B0609020204030204" pitchFamily="49" charset="0"/>
              </a:rPr>
              <a:t>x = </a:t>
            </a:r>
            <a:r>
              <a:rPr lang="de-DE" sz="1600" dirty="0" err="1">
                <a:latin typeface="Consolas" panose="020B0609020204030204" pitchFamily="49" charset="0"/>
                <a:cs typeface="Consolas" panose="020B0609020204030204" pitchFamily="49" charset="0"/>
              </a:rPr>
              <a:t>model.addVars</a:t>
            </a:r>
            <a:r>
              <a:rPr lang="de-DE" sz="1600" dirty="0">
                <a:latin typeface="Consolas" panose="020B0609020204030204" pitchFamily="49" charset="0"/>
                <a:cs typeface="Consolas" panose="020B0609020204030204" pitchFamily="49" charset="0"/>
              </a:rPr>
              <a:t>(M, N, </a:t>
            </a:r>
            <a:r>
              <a:rPr lang="de-DE" sz="1600" dirty="0" err="1">
                <a:solidFill>
                  <a:srgbClr val="000000"/>
                </a:solidFill>
                <a:latin typeface="Consolas" panose="020B0609020204030204" pitchFamily="49" charset="0"/>
                <a:cs typeface="Consolas" panose="020B0609020204030204" pitchFamily="49" charset="0"/>
              </a:rPr>
              <a:t>vtype</a:t>
            </a:r>
            <a:r>
              <a:rPr lang="de-DE" sz="1600" dirty="0">
                <a:solidFill>
                  <a:srgbClr val="000000"/>
                </a:solidFill>
                <a:latin typeface="Consolas" panose="020B0609020204030204" pitchFamily="49" charset="0"/>
                <a:cs typeface="Consolas" panose="020B0609020204030204" pitchFamily="49" charset="0"/>
              </a:rPr>
              <a:t>=GRB.CONTINUOUS, </a:t>
            </a:r>
            <a:r>
              <a:rPr lang="de-DE" sz="1600" dirty="0" err="1">
                <a:solidFill>
                  <a:srgbClr val="000000"/>
                </a:solidFill>
                <a:latin typeface="Consolas" panose="020B0609020204030204" pitchFamily="49" charset="0"/>
                <a:cs typeface="Consolas" panose="020B0609020204030204" pitchFamily="49" charset="0"/>
              </a:rPr>
              <a:t>name</a:t>
            </a:r>
            <a:r>
              <a:rPr lang="de-DE" sz="1600" dirty="0">
                <a:solidFill>
                  <a:srgbClr val="000000"/>
                </a:solidFill>
                <a:latin typeface="Consolas" panose="020B0609020204030204" pitchFamily="49" charset="0"/>
                <a:cs typeface="Consolas" panose="020B0609020204030204" pitchFamily="49" charset="0"/>
              </a:rPr>
              <a:t>=</a:t>
            </a:r>
            <a:r>
              <a:rPr lang="de-DE" sz="1600" dirty="0">
                <a:solidFill>
                  <a:srgbClr val="00A600"/>
                </a:solidFill>
                <a:latin typeface="Consolas" panose="020B0609020204030204" pitchFamily="49" charset="0"/>
                <a:cs typeface="Consolas" panose="020B0609020204030204" pitchFamily="49" charset="0"/>
              </a:rPr>
              <a:t>"x"</a:t>
            </a:r>
            <a:r>
              <a:rPr lang="de-DE" sz="1600" dirty="0"/>
              <a:t>)</a:t>
            </a:r>
            <a:r>
              <a:rPr lang="de-DE" sz="1600" dirty="0">
                <a:solidFill>
                  <a:srgbClr val="000000"/>
                </a:solidFill>
                <a:latin typeface="Consolas" panose="020B0609020204030204" pitchFamily="49" charset="0"/>
                <a:cs typeface="Consolas" panose="020B0609020204030204" pitchFamily="49" charset="0"/>
              </a:rPr>
              <a:t> </a:t>
            </a:r>
            <a:endParaRPr lang="de-DE" sz="1600" dirty="0">
              <a:latin typeface="Consolas" panose="020B0609020204030204" pitchFamily="49" charset="0"/>
              <a:cs typeface="Consolas" panose="020B0609020204030204" pitchFamily="49" charset="0"/>
            </a:endParaRP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spTree>
    <p:extLst>
      <p:ext uri="{BB962C8B-B14F-4D97-AF65-F5344CB8AC3E}">
        <p14:creationId xmlns:p14="http://schemas.microsoft.com/office/powerpoint/2010/main" val="268473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 name="Textplatzhalter 3"/>
              <p:cNvSpPr>
                <a:spLocks noGrp="1"/>
              </p:cNvSpPr>
              <p:nvPr>
                <p:ph type="body" sz="quarter" idx="12"/>
              </p:nvPr>
            </p:nvSpPr>
            <p:spPr/>
            <p:txBody>
              <a:bodyPr/>
              <a:lstStyle/>
              <a:p>
                <a:pPr marL="0" indent="0">
                  <a:buNone/>
                </a:pPr>
                <a:r>
                  <a:rPr lang="de-DE" sz="2000" b="1" dirty="0">
                    <a:solidFill>
                      <a:schemeClr val="tx2"/>
                    </a:solidFill>
                  </a:rPr>
                  <a:t>2. Daten definieren</a:t>
                </a:r>
              </a:p>
              <a:p>
                <a:pPr marL="0" indent="0">
                  <a:buNone/>
                </a:pPr>
                <a:endParaRPr lang="de-DE" sz="2000" dirty="0">
                  <a:ea typeface="ＭＳ Ｐゴシック" pitchFamily="34" charset="-128"/>
                </a:endParaRPr>
              </a:p>
              <a:p>
                <a:pPr marL="0" indent="0">
                  <a:buNone/>
                </a:pPr>
                <a:r>
                  <a:rPr lang="de-DE" sz="2000" b="1" dirty="0">
                    <a:ea typeface="ＭＳ Ｐゴシック" pitchFamily="34" charset="-128"/>
                  </a:rPr>
                  <a:t>Parameter</a:t>
                </a:r>
                <a:endParaRPr lang="de-DE" sz="2000" b="1" i="1" dirty="0">
                  <a:ea typeface="ＭＳ Ｐゴシック" pitchFamily="34" charset="-128"/>
                </a:endParaRPr>
              </a:p>
              <a:p>
                <a:pPr marL="0" indent="0">
                  <a:buNone/>
                </a:pPr>
                <a14:m>
                  <m:oMathPara xmlns:m="http://schemas.openxmlformats.org/officeDocument/2006/math">
                    <m:oMathParaPr>
                      <m:jc m:val="left"/>
                    </m:oMathParaPr>
                    <m:oMath xmlns:m="http://schemas.openxmlformats.org/officeDocument/2006/math">
                      <m:sSub>
                        <m:sSubPr>
                          <m:ctrlPr>
                            <a:rPr lang="de-DE" sz="2000" i="1">
                              <a:latin typeface="Cambria Math" panose="02040503050406030204" pitchFamily="18" charset="0"/>
                              <a:ea typeface="ＭＳ Ｐゴシック" pitchFamily="34" charset="-128"/>
                            </a:rPr>
                          </m:ctrlPr>
                        </m:sSubPr>
                        <m:e>
                          <m:r>
                            <a:rPr lang="de-DE" sz="2000" i="1">
                              <a:latin typeface="Cambria Math"/>
                              <a:ea typeface="ＭＳ Ｐゴシック" pitchFamily="34" charset="-128"/>
                            </a:rPr>
                            <m:t>𝑎</m:t>
                          </m:r>
                        </m:e>
                        <m:sub>
                          <m:r>
                            <a:rPr lang="de-DE" sz="2000" i="1">
                              <a:latin typeface="Cambria Math"/>
                              <a:ea typeface="ＭＳ Ｐゴシック" pitchFamily="34" charset="-128"/>
                            </a:rPr>
                            <m:t>𝑖</m:t>
                          </m:r>
                        </m:sub>
                      </m:sSub>
                      <m:r>
                        <m:rPr>
                          <m:nor/>
                        </m:rPr>
                        <a:rPr lang="de-DE" sz="2000" dirty="0">
                          <a:ea typeface="ＭＳ Ｐゴシック" pitchFamily="34" charset="-128"/>
                        </a:rPr>
                        <m:t> </m:t>
                      </m:r>
                      <m:r>
                        <m:rPr>
                          <m:nor/>
                        </m:rPr>
                        <a:rPr lang="de-DE" sz="2000" dirty="0">
                          <a:ea typeface="ＭＳ Ｐゴシック" pitchFamily="34" charset="-128"/>
                        </a:rPr>
                        <m:t>Kapazit</m:t>
                      </m:r>
                      <m:r>
                        <m:rPr>
                          <m:nor/>
                        </m:rPr>
                        <a:rPr lang="de-DE" sz="2000" dirty="0">
                          <a:ea typeface="ＭＳ Ｐゴシック" pitchFamily="34" charset="-128"/>
                        </a:rPr>
                        <m:t>ä</m:t>
                      </m:r>
                      <m:r>
                        <m:rPr>
                          <m:nor/>
                        </m:rPr>
                        <a:rPr lang="de-DE" sz="2000" dirty="0">
                          <a:ea typeface="ＭＳ Ｐゴシック" pitchFamily="34" charset="-128"/>
                        </a:rPr>
                        <m:t>t</m:t>
                      </m:r>
                      <m:r>
                        <m:rPr>
                          <m:nor/>
                        </m:rPr>
                        <a:rPr lang="de-DE" sz="2000" dirty="0">
                          <a:ea typeface="ＭＳ Ｐゴシック" pitchFamily="34" charset="-128"/>
                        </a:rPr>
                        <m:t> </m:t>
                      </m:r>
                      <m:r>
                        <m:rPr>
                          <m:nor/>
                        </m:rPr>
                        <a:rPr lang="de-DE" sz="2000" dirty="0">
                          <a:ea typeface="ＭＳ Ｐゴシック" pitchFamily="34" charset="-128"/>
                        </a:rPr>
                        <m:t>des</m:t>
                      </m:r>
                      <m:r>
                        <m:rPr>
                          <m:nor/>
                        </m:rPr>
                        <a:rPr lang="de-DE" sz="2000" dirty="0">
                          <a:ea typeface="ＭＳ Ｐゴシック" pitchFamily="34" charset="-128"/>
                        </a:rPr>
                        <m:t> </m:t>
                      </m:r>
                      <m:r>
                        <m:rPr>
                          <m:nor/>
                        </m:rPr>
                        <a:rPr lang="de-DE" sz="2000" dirty="0">
                          <a:ea typeface="ＭＳ Ｐゴシック" pitchFamily="34" charset="-128"/>
                        </a:rPr>
                        <m:t>Standortes</m:t>
                      </m:r>
                      <m:r>
                        <a:rPr lang="de-DE" sz="2000" dirty="0">
                          <a:latin typeface="Cambria Math"/>
                          <a:ea typeface="ＭＳ Ｐゴシック" pitchFamily="34" charset="-128"/>
                        </a:rPr>
                        <m:t> </m:t>
                      </m:r>
                      <m:r>
                        <a:rPr lang="de-DE" sz="2000" i="1" dirty="0">
                          <a:latin typeface="Cambria Math"/>
                          <a:ea typeface="ＭＳ Ｐゴシック" pitchFamily="34" charset="-128"/>
                        </a:rPr>
                        <m:t>𝑖</m:t>
                      </m:r>
                    </m:oMath>
                  </m:oMathPara>
                </a14:m>
                <a:endParaRPr lang="de-DE" sz="2000" i="1" dirty="0">
                  <a:ea typeface="ＭＳ Ｐゴシック" pitchFamily="34" charset="-128"/>
                </a:endParaRPr>
              </a:p>
              <a:p>
                <a:pPr marL="0" indent="0">
                  <a:buNone/>
                </a:pPr>
                <a14:m>
                  <m:oMathPara xmlns:m="http://schemas.openxmlformats.org/officeDocument/2006/math">
                    <m:oMathParaPr>
                      <m:jc m:val="left"/>
                    </m:oMathParaPr>
                    <m:oMath xmlns:m="http://schemas.openxmlformats.org/officeDocument/2006/math">
                      <m:sSub>
                        <m:sSubPr>
                          <m:ctrlPr>
                            <a:rPr lang="de-DE" sz="2000" i="1">
                              <a:latin typeface="Cambria Math" panose="02040503050406030204" pitchFamily="18" charset="0"/>
                              <a:ea typeface="ＭＳ Ｐゴシック" pitchFamily="34" charset="-128"/>
                            </a:rPr>
                          </m:ctrlPr>
                        </m:sSubPr>
                        <m:e>
                          <m:r>
                            <a:rPr lang="de-DE" sz="2000" i="1">
                              <a:latin typeface="Cambria Math"/>
                              <a:ea typeface="ＭＳ Ｐゴシック" pitchFamily="34" charset="-128"/>
                            </a:rPr>
                            <m:t>𝑓</m:t>
                          </m:r>
                        </m:e>
                        <m:sub>
                          <m:r>
                            <a:rPr lang="de-DE" sz="2000" i="1">
                              <a:latin typeface="Cambria Math"/>
                              <a:ea typeface="ＭＳ Ｐゴシック" pitchFamily="34" charset="-128"/>
                            </a:rPr>
                            <m:t>𝑖</m:t>
                          </m:r>
                        </m:sub>
                      </m:sSub>
                      <m:r>
                        <m:rPr>
                          <m:nor/>
                        </m:rPr>
                        <a:rPr lang="de-DE" sz="2000" dirty="0">
                          <a:ea typeface="ＭＳ Ｐゴシック" pitchFamily="34" charset="-128"/>
                        </a:rPr>
                        <m:t>  </m:t>
                      </m:r>
                      <m:r>
                        <m:rPr>
                          <m:nor/>
                        </m:rPr>
                        <a:rPr lang="de-DE" sz="2000" dirty="0">
                          <a:ea typeface="ＭＳ Ｐゴシック" pitchFamily="34" charset="-128"/>
                        </a:rPr>
                        <m:t>Fixkosten</m:t>
                      </m:r>
                      <m:r>
                        <m:rPr>
                          <m:nor/>
                        </m:rPr>
                        <a:rPr lang="de-DE" sz="2000" dirty="0">
                          <a:ea typeface="ＭＳ Ｐゴシック" pitchFamily="34" charset="-128"/>
                        </a:rPr>
                        <m:t> </m:t>
                      </m:r>
                      <m:r>
                        <m:rPr>
                          <m:nor/>
                        </m:rPr>
                        <a:rPr lang="de-DE" sz="2000" dirty="0">
                          <a:ea typeface="ＭＳ Ｐゴシック" pitchFamily="34" charset="-128"/>
                        </a:rPr>
                        <m:t>des</m:t>
                      </m:r>
                      <m:r>
                        <m:rPr>
                          <m:nor/>
                        </m:rPr>
                        <a:rPr lang="de-DE" sz="2000" dirty="0">
                          <a:ea typeface="ＭＳ Ｐゴシック" pitchFamily="34" charset="-128"/>
                        </a:rPr>
                        <m:t> </m:t>
                      </m:r>
                      <m:r>
                        <m:rPr>
                          <m:nor/>
                        </m:rPr>
                        <a:rPr lang="de-DE" sz="2000" dirty="0">
                          <a:ea typeface="ＭＳ Ｐゴシック" pitchFamily="34" charset="-128"/>
                        </a:rPr>
                        <m:t>Standortes</m:t>
                      </m:r>
                      <m:r>
                        <a:rPr lang="de-DE" sz="2000" dirty="0">
                          <a:latin typeface="Cambria Math"/>
                          <a:ea typeface="ＭＳ Ｐゴシック" pitchFamily="34" charset="-128"/>
                        </a:rPr>
                        <m:t> </m:t>
                      </m:r>
                      <m:r>
                        <a:rPr lang="de-DE" sz="2000" i="1" dirty="0">
                          <a:latin typeface="Cambria Math"/>
                          <a:ea typeface="ＭＳ Ｐゴシック" pitchFamily="34" charset="-128"/>
                        </a:rPr>
                        <m:t>𝑖</m:t>
                      </m:r>
                    </m:oMath>
                  </m:oMathPara>
                </a14:m>
                <a:endParaRPr lang="de-DE" sz="2000" i="1" dirty="0">
                  <a:ea typeface="ＭＳ Ｐゴシック" pitchFamily="34" charset="-128"/>
                </a:endParaRPr>
              </a:p>
              <a:p>
                <a:pPr marL="0" indent="0">
                  <a:buNone/>
                </a:pPr>
                <a14:m>
                  <m:oMathPara xmlns:m="http://schemas.openxmlformats.org/officeDocument/2006/math">
                    <m:oMathParaPr>
                      <m:jc m:val="left"/>
                    </m:oMathParaPr>
                    <m:oMath xmlns:m="http://schemas.openxmlformats.org/officeDocument/2006/math">
                      <m:sSub>
                        <m:sSubPr>
                          <m:ctrlPr>
                            <a:rPr lang="de-DE" sz="2000" i="1">
                              <a:latin typeface="Cambria Math" panose="02040503050406030204" pitchFamily="18" charset="0"/>
                              <a:ea typeface="ＭＳ Ｐゴシック" pitchFamily="34" charset="-128"/>
                            </a:rPr>
                          </m:ctrlPr>
                        </m:sSubPr>
                        <m:e>
                          <m:r>
                            <a:rPr lang="de-DE" sz="2000" i="1">
                              <a:latin typeface="Cambria Math"/>
                              <a:ea typeface="ＭＳ Ｐゴシック" pitchFamily="34" charset="-128"/>
                            </a:rPr>
                            <m:t>𝑏</m:t>
                          </m:r>
                        </m:e>
                        <m:sub>
                          <m:r>
                            <a:rPr lang="de-DE" sz="2000" i="1">
                              <a:latin typeface="Cambria Math"/>
                              <a:ea typeface="ＭＳ Ｐゴシック" pitchFamily="34" charset="-128"/>
                            </a:rPr>
                            <m:t>𝑗</m:t>
                          </m:r>
                        </m:sub>
                      </m:sSub>
                      <m:r>
                        <m:rPr>
                          <m:nor/>
                        </m:rPr>
                        <a:rPr lang="de-DE" sz="2000" i="1" dirty="0">
                          <a:ea typeface="ＭＳ Ｐゴシック" pitchFamily="34" charset="-128"/>
                        </a:rPr>
                        <m:t>  </m:t>
                      </m:r>
                      <m:r>
                        <m:rPr>
                          <m:nor/>
                        </m:rPr>
                        <a:rPr lang="de-DE" sz="2000" dirty="0">
                          <a:ea typeface="ＭＳ Ｐゴシック" pitchFamily="34" charset="-128"/>
                        </a:rPr>
                        <m:t>Nachfrage</m:t>
                      </m:r>
                      <m:r>
                        <m:rPr>
                          <m:nor/>
                        </m:rPr>
                        <a:rPr lang="de-DE" sz="2000" dirty="0">
                          <a:ea typeface="ＭＳ Ｐゴシック" pitchFamily="34" charset="-128"/>
                        </a:rPr>
                        <m:t> </m:t>
                      </m:r>
                      <m:r>
                        <m:rPr>
                          <m:nor/>
                        </m:rPr>
                        <a:rPr lang="de-DE" sz="2000" dirty="0">
                          <a:ea typeface="ＭＳ Ｐゴシック" pitchFamily="34" charset="-128"/>
                        </a:rPr>
                        <m:t>des</m:t>
                      </m:r>
                      <m:r>
                        <m:rPr>
                          <m:nor/>
                        </m:rPr>
                        <a:rPr lang="de-DE" sz="2000" dirty="0">
                          <a:ea typeface="ＭＳ Ｐゴシック" pitchFamily="34" charset="-128"/>
                        </a:rPr>
                        <m:t> </m:t>
                      </m:r>
                      <m:r>
                        <m:rPr>
                          <m:nor/>
                        </m:rPr>
                        <a:rPr lang="de-DE" sz="2000" dirty="0">
                          <a:ea typeface="ＭＳ Ｐゴシック" pitchFamily="34" charset="-128"/>
                        </a:rPr>
                        <m:t>Kunden</m:t>
                      </m:r>
                      <m:r>
                        <m:rPr>
                          <m:nor/>
                        </m:rPr>
                        <a:rPr lang="de-DE" sz="2000" dirty="0">
                          <a:ea typeface="ＭＳ Ｐゴシック" pitchFamily="34" charset="-128"/>
                        </a:rPr>
                        <m:t> </m:t>
                      </m:r>
                      <m:r>
                        <a:rPr lang="de-DE" sz="2000" i="1">
                          <a:latin typeface="Cambria Math"/>
                          <a:ea typeface="ＭＳ Ｐゴシック" pitchFamily="34" charset="-128"/>
                        </a:rPr>
                        <m:t>𝑗</m:t>
                      </m:r>
                    </m:oMath>
                  </m:oMathPara>
                </a14:m>
                <a:endParaRPr lang="de-DE" sz="2000" i="1" dirty="0">
                  <a:ea typeface="ＭＳ Ｐゴシック" pitchFamily="34" charset="-128"/>
                </a:endParaRPr>
              </a:p>
              <a:p>
                <a:pPr marL="0" indent="0">
                  <a:buNone/>
                </a:pPr>
                <a14:m>
                  <m:oMathPara xmlns:m="http://schemas.openxmlformats.org/officeDocument/2006/math">
                    <m:oMathParaPr>
                      <m:jc m:val="left"/>
                    </m:oMathParaPr>
                    <m:oMath xmlns:m="http://schemas.openxmlformats.org/officeDocument/2006/math">
                      <m:sSub>
                        <m:sSubPr>
                          <m:ctrlPr>
                            <a:rPr lang="de-DE" sz="2000" i="1" dirty="0">
                              <a:latin typeface="Cambria Math" panose="02040503050406030204" pitchFamily="18" charset="0"/>
                              <a:ea typeface="ＭＳ Ｐゴシック" pitchFamily="34" charset="-128"/>
                            </a:rPr>
                          </m:ctrlPr>
                        </m:sSubPr>
                        <m:e>
                          <m:r>
                            <a:rPr lang="de-DE" sz="2000" i="1" dirty="0">
                              <a:latin typeface="Cambria Math"/>
                              <a:ea typeface="ＭＳ Ｐゴシック" pitchFamily="34" charset="-128"/>
                            </a:rPr>
                            <m:t>𝑐</m:t>
                          </m:r>
                        </m:e>
                        <m:sub>
                          <m:r>
                            <a:rPr lang="de-DE" sz="2000" i="1" dirty="0">
                              <a:latin typeface="Cambria Math"/>
                              <a:ea typeface="ＭＳ Ｐゴシック" pitchFamily="34" charset="-128"/>
                            </a:rPr>
                            <m:t>𝑖𝑗</m:t>
                          </m:r>
                        </m:sub>
                      </m:sSub>
                      <m:r>
                        <m:rPr>
                          <m:nor/>
                        </m:rPr>
                        <a:rPr lang="de-DE" sz="2000" dirty="0"/>
                        <m:t> </m:t>
                      </m:r>
                      <m:r>
                        <m:rPr>
                          <m:nor/>
                        </m:rPr>
                        <a:rPr lang="de-DE" sz="2000" dirty="0"/>
                        <m:t>Kosten</m:t>
                      </m:r>
                      <m:r>
                        <m:rPr>
                          <m:nor/>
                        </m:rPr>
                        <a:rPr lang="de-DE" sz="2000" dirty="0"/>
                        <m:t> </m:t>
                      </m:r>
                      <m:r>
                        <m:rPr>
                          <m:nor/>
                        </m:rPr>
                        <a:rPr lang="de-DE" sz="2000" dirty="0"/>
                        <m:t>Lieferung</m:t>
                      </m:r>
                      <m:r>
                        <m:rPr>
                          <m:nor/>
                        </m:rPr>
                        <a:rPr lang="de-DE" sz="2000" dirty="0"/>
                        <m:t> </m:t>
                      </m:r>
                      <m:r>
                        <m:rPr>
                          <m:nor/>
                        </m:rPr>
                        <a:rPr lang="de-DE" sz="2000" dirty="0"/>
                        <m:t>von</m:t>
                      </m:r>
                      <m:r>
                        <m:rPr>
                          <m:nor/>
                        </m:rPr>
                        <a:rPr lang="de-DE" sz="2000" dirty="0"/>
                        <m:t> </m:t>
                      </m:r>
                      <m:r>
                        <m:rPr>
                          <m:nor/>
                        </m:rPr>
                        <a:rPr lang="de-DE" sz="2000" dirty="0"/>
                        <m:t>Lager</m:t>
                      </m:r>
                      <m:r>
                        <m:rPr>
                          <m:nor/>
                        </m:rPr>
                        <a:rPr lang="de-DE" sz="2000" dirty="0"/>
                        <m:t> </m:t>
                      </m:r>
                      <m:r>
                        <a:rPr lang="de-DE" sz="2000" i="1" dirty="0">
                          <a:latin typeface="Cambria Math"/>
                        </a:rPr>
                        <m:t>𝑖</m:t>
                      </m:r>
                      <m:r>
                        <m:rPr>
                          <m:nor/>
                        </m:rPr>
                        <a:rPr lang="de-DE" sz="2000" dirty="0"/>
                        <m:t> </m:t>
                      </m:r>
                      <m:r>
                        <m:rPr>
                          <m:nor/>
                        </m:rPr>
                        <a:rPr lang="de-DE" sz="2000" dirty="0"/>
                        <m:t>zu</m:t>
                      </m:r>
                      <m:r>
                        <m:rPr>
                          <m:nor/>
                        </m:rPr>
                        <a:rPr lang="de-DE" sz="2000" dirty="0"/>
                        <m:t> </m:t>
                      </m:r>
                      <m:r>
                        <m:rPr>
                          <m:nor/>
                        </m:rPr>
                        <a:rPr lang="de-DE" sz="2000" dirty="0"/>
                        <m:t>Kunde</m:t>
                      </m:r>
                      <m:r>
                        <m:rPr>
                          <m:nor/>
                        </m:rPr>
                        <a:rPr lang="de-DE" sz="2000" dirty="0"/>
                        <m:t> </m:t>
                      </m:r>
                      <m:r>
                        <a:rPr lang="de-DE" sz="2000" i="1" dirty="0">
                          <a:latin typeface="Cambria Math"/>
                        </a:rPr>
                        <m:t>𝑗</m:t>
                      </m:r>
                    </m:oMath>
                  </m:oMathPara>
                </a14:m>
                <a:endParaRPr lang="de-DE" sz="2000" dirty="0"/>
              </a:p>
              <a:p>
                <a:pPr defTabSz="444500">
                  <a:buNone/>
                  <a:tabLst>
                    <a:tab pos="539750" algn="l"/>
                  </a:tabLst>
                </a:pPr>
                <a:endParaRPr lang="de-DE" sz="2000" dirty="0"/>
              </a:p>
              <a:p>
                <a:endParaRPr lang="de-DE" sz="2000" dirty="0"/>
              </a:p>
              <a:p>
                <a:endParaRPr lang="de-DE" sz="2000" dirty="0"/>
              </a:p>
            </p:txBody>
          </p:sp>
        </mc:Choice>
        <mc:Fallback xmlns="">
          <p:sp>
            <p:nvSpPr>
              <p:cNvPr id="12" name="Textplatzhalter 3"/>
              <p:cNvSpPr>
                <a:spLocks noGrp="1" noRot="1" noChangeAspect="1" noMove="1" noResize="1" noEditPoints="1" noAdjustHandles="1" noChangeArrowheads="1" noChangeShapeType="1" noTextEdit="1"/>
              </p:cNvSpPr>
              <p:nvPr>
                <p:ph type="body" sz="quarter" idx="12"/>
              </p:nvPr>
            </p:nvSpPr>
            <p:spPr>
              <a:blipFill>
                <a:blip r:embed="rId2"/>
                <a:stretch>
                  <a:fillRect l="-582" t="-546"/>
                </a:stretch>
              </a:blipFill>
            </p:spPr>
            <p:txBody>
              <a:bodyPr/>
              <a:lstStyle/>
              <a:p>
                <a:r>
                  <a:rPr lang="de-DE">
                    <a:noFill/>
                  </a:rPr>
                  <a:t> </a:t>
                </a:r>
              </a:p>
            </p:txBody>
          </p:sp>
        </mc:Fallback>
      </mc:AlternateContent>
      <p:sp>
        <p:nvSpPr>
          <p:cNvPr id="2" name="Rechteck 1"/>
          <p:cNvSpPr/>
          <p:nvPr/>
        </p:nvSpPr>
        <p:spPr>
          <a:xfrm>
            <a:off x="5555931" y="1088702"/>
            <a:ext cx="6120782" cy="2123658"/>
          </a:xfrm>
          <a:prstGeom prst="rect">
            <a:avLst/>
          </a:prstGeom>
          <a:solidFill>
            <a:schemeClr val="bg1">
              <a:lumMod val="95000"/>
            </a:schemeClr>
          </a:solidFill>
          <a:ln>
            <a:solidFill>
              <a:schemeClr val="tx1"/>
            </a:solidFill>
          </a:ln>
        </p:spPr>
        <p:txBody>
          <a:bodyPr wrap="square">
            <a:spAutoFit/>
          </a:bodyPr>
          <a:lstStyle/>
          <a:p>
            <a:r>
              <a:rPr lang="de-DE" sz="1600" dirty="0">
                <a:solidFill>
                  <a:srgbClr val="000000"/>
                </a:solidFill>
                <a:latin typeface="Consolas" panose="020B0609020204030204" pitchFamily="49" charset="0"/>
              </a:rPr>
              <a:t>a =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p>
          <a:p>
            <a:r>
              <a:rPr lang="de-DE" sz="1600" dirty="0">
                <a:solidFill>
                  <a:srgbClr val="000000"/>
                </a:solidFill>
                <a:latin typeface="Consolas" panose="020B0609020204030204" pitchFamily="49" charset="0"/>
              </a:rPr>
              <a:t>f = [</a:t>
            </a:r>
            <a:r>
              <a:rPr lang="de-DE" sz="1600" dirty="0">
                <a:solidFill>
                  <a:srgbClr val="800000"/>
                </a:solidFill>
                <a:latin typeface="Consolas" panose="020B0609020204030204" pitchFamily="49" charset="0"/>
              </a:rPr>
              <a:t>5</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5</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5</a:t>
            </a:r>
            <a:r>
              <a:rPr lang="de-DE" sz="1600" dirty="0">
                <a:solidFill>
                  <a:srgbClr val="000000"/>
                </a:solidFill>
                <a:latin typeface="Consolas" panose="020B0609020204030204" pitchFamily="49" charset="0"/>
              </a:rPr>
              <a:t>] </a:t>
            </a:r>
          </a:p>
          <a:p>
            <a:r>
              <a:rPr lang="de-DE" sz="1600" dirty="0">
                <a:solidFill>
                  <a:srgbClr val="000000"/>
                </a:solidFill>
                <a:latin typeface="Consolas" panose="020B0609020204030204" pitchFamily="49" charset="0"/>
              </a:rPr>
              <a:t>b =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p>
          <a:p>
            <a:r>
              <a:rPr lang="de-DE" sz="1600" dirty="0">
                <a:solidFill>
                  <a:srgbClr val="000000"/>
                </a:solidFill>
                <a:latin typeface="Consolas" panose="020B0609020204030204" pitchFamily="49" charset="0"/>
              </a:rPr>
              <a:t>c =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2</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10</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9</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3</a:t>
            </a:r>
            <a:r>
              <a:rPr lang="de-DE" sz="1600" dirty="0">
                <a:solidFill>
                  <a:srgbClr val="000000"/>
                </a:solidFill>
                <a:latin typeface="Consolas" panose="020B0609020204030204" pitchFamily="49" charset="0"/>
              </a:rPr>
              <a:t>],</a:t>
            </a:r>
          </a:p>
          <a:p>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2</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9</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0</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3</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10</a:t>
            </a:r>
            <a:r>
              <a:rPr lang="de-DE" sz="1600" dirty="0">
                <a:solidFill>
                  <a:srgbClr val="000000"/>
                </a:solidFill>
                <a:latin typeface="Consolas" panose="020B0609020204030204" pitchFamily="49" charset="0"/>
              </a:rPr>
              <a:t>], </a:t>
            </a:r>
          </a:p>
          <a:p>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5</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3</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10</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5</a:t>
            </a:r>
            <a:r>
              <a:rPr lang="de-DE" sz="1600" dirty="0">
                <a:solidFill>
                  <a:srgbClr val="000000"/>
                </a:solidFill>
                <a:latin typeface="Consolas" panose="020B0609020204030204" pitchFamily="49" charset="0"/>
              </a:rPr>
              <a:t>], </a:t>
            </a:r>
          </a:p>
          <a:p>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5</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10</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2</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3</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p>
          <a:p>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4</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3</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7</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2</a:t>
            </a:r>
            <a:r>
              <a:rPr lang="de-DE" sz="1600" dirty="0">
                <a:solidFill>
                  <a:srgbClr val="000000"/>
                </a:solidFill>
                <a:latin typeface="Consolas" panose="020B0609020204030204" pitchFamily="49" charset="0"/>
              </a:rPr>
              <a:t>, </a:t>
            </a:r>
            <a:r>
              <a:rPr lang="de-DE" sz="1600" dirty="0">
                <a:solidFill>
                  <a:srgbClr val="800000"/>
                </a:solidFill>
                <a:latin typeface="Consolas" panose="020B0609020204030204" pitchFamily="49" charset="0"/>
              </a:rPr>
              <a:t>6</a:t>
            </a:r>
            <a:r>
              <a:rPr lang="de-DE" sz="1600" dirty="0">
                <a:solidFill>
                  <a:srgbClr val="000000"/>
                </a:solidFill>
                <a:latin typeface="Consolas" panose="020B0609020204030204" pitchFamily="49" charset="0"/>
              </a:rPr>
              <a:t>]] </a:t>
            </a:r>
            <a:endParaRPr lang="de-DE" sz="1600" dirty="0"/>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spTree>
    <p:extLst>
      <p:ext uri="{BB962C8B-B14F-4D97-AF65-F5344CB8AC3E}">
        <p14:creationId xmlns:p14="http://schemas.microsoft.com/office/powerpoint/2010/main" val="31666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63" y="1268724"/>
            <a:ext cx="5047839" cy="2340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Inhaltsplatzhalter 2"/>
          <p:cNvSpPr>
            <a:spLocks noGrp="1"/>
          </p:cNvSpPr>
          <p:nvPr>
            <p:ph sz="quarter" idx="12"/>
          </p:nvPr>
        </p:nvSpPr>
        <p:spPr>
          <a:xfrm>
            <a:off x="155241" y="908678"/>
            <a:ext cx="11703157" cy="5581650"/>
          </a:xfrm>
        </p:spPr>
        <p:txBody>
          <a:bodyPr>
            <a:noAutofit/>
          </a:bodyPr>
          <a:lstStyle/>
          <a:p>
            <a:pPr marL="0" indent="0" algn="just">
              <a:buNone/>
            </a:pPr>
            <a:r>
              <a:rPr lang="de-DE" sz="1800" b="1" dirty="0">
                <a:solidFill>
                  <a:srgbClr val="00549F"/>
                </a:solidFill>
              </a:rPr>
              <a:t>„Amazon plant neue Logistikzentren in Polen</a:t>
            </a:r>
          </a:p>
          <a:p>
            <a:pPr marL="0" indent="0" algn="just">
              <a:buNone/>
            </a:pPr>
            <a:endParaRPr lang="de-DE" sz="1500" dirty="0"/>
          </a:p>
          <a:p>
            <a:pPr marL="0" indent="0" algn="just">
              <a:buNone/>
            </a:pPr>
            <a:endParaRPr lang="de-DE" sz="1500" dirty="0"/>
          </a:p>
          <a:p>
            <a:pPr marL="0" indent="0" algn="just">
              <a:buNone/>
            </a:pPr>
            <a:endParaRPr lang="de-DE" sz="1500" dirty="0"/>
          </a:p>
          <a:p>
            <a:pPr marL="0" indent="0" algn="just">
              <a:buNone/>
            </a:pPr>
            <a:endParaRPr lang="de-DE" sz="1500" dirty="0"/>
          </a:p>
          <a:p>
            <a:pPr marL="0" indent="0" algn="just">
              <a:buNone/>
            </a:pPr>
            <a:endParaRPr lang="de-DE" sz="1400" dirty="0"/>
          </a:p>
          <a:p>
            <a:pPr marL="0" indent="0" algn="just">
              <a:buNone/>
            </a:pPr>
            <a:endParaRPr lang="de-DE" sz="1400" dirty="0"/>
          </a:p>
          <a:p>
            <a:pPr marL="0" indent="0" algn="just">
              <a:buNone/>
            </a:pPr>
            <a:endParaRPr lang="de-DE" sz="1400" dirty="0"/>
          </a:p>
          <a:p>
            <a:pPr marL="0" indent="0" algn="just">
              <a:buNone/>
            </a:pPr>
            <a:endParaRPr lang="de-DE" sz="1400" dirty="0"/>
          </a:p>
          <a:p>
            <a:pPr marL="0" indent="0" algn="just">
              <a:buNone/>
            </a:pPr>
            <a:endParaRPr lang="de-DE" sz="1400" dirty="0"/>
          </a:p>
          <a:p>
            <a:pPr marL="0" indent="0" algn="just">
              <a:buNone/>
            </a:pPr>
            <a:r>
              <a:rPr lang="de-DE" sz="1400" dirty="0"/>
              <a:t>In Deutschland ringt Amazon derzeit mit den Arbeitnehmern um einen Tarifvertrag […] Umso mehr lassen Pläne des Internetversandhändlers in Polen aufhorchen. Dort will Amazon drei große Logistikzentren eröffnen […] Jedes der Zentren werde eine Fläche von rund 13 Fußballfeldern haben und binnen drei Jahren etwa 2000 Arbeiter sowie in Stoßzeiten jeweils 3000 Saisonkräfte beschäftigten. […] Ziel sei der Ausbau des gesamten europäischen Geschäfts, sagte der für Europa zuständige Amazon-Manager Tim Collins. Polen sei wegen der günstigen geografischen Lage, der guten Anbindung und einer ‚großartigen Beschäftigten-Basis‘ ausgesucht worden, erklärte das Unternehmen. </a:t>
            </a:r>
          </a:p>
          <a:p>
            <a:pPr marL="0" indent="0" algn="just">
              <a:buNone/>
            </a:pPr>
            <a:r>
              <a:rPr lang="de-DE" sz="1400" dirty="0"/>
              <a:t>Allerdings werden die neuen Logistikzentren zunächst hauptsächlich Kunden der deutschen Amazon-Seite bedienen und erst später Nutzer von allen europäischen Websites. Die polnische Zeitung ‚Puls </a:t>
            </a:r>
            <a:r>
              <a:rPr lang="de-DE" sz="1400" dirty="0" err="1"/>
              <a:t>Biznesu</a:t>
            </a:r>
            <a:r>
              <a:rPr lang="de-DE" sz="1400" dirty="0"/>
              <a:t>‘ hatte […] geschrieben, Amazon wolle nach den Arbeitsniederlegungen in Deutschland einen Teil der Aktivitäten nach Osteuropa verlegen. </a:t>
            </a:r>
          </a:p>
          <a:p>
            <a:pPr marL="0" indent="0" algn="just">
              <a:buNone/>
            </a:pPr>
            <a:r>
              <a:rPr lang="de-DE" sz="1400" dirty="0"/>
              <a:t>Amazon betreibt insgesamt acht Versandzentren in Deutschland. Zuletzt wurde ein neues Lager in Brieselang bei Berlin angekündigt. Dort sollen über die kommenden drei Jahre 1000 dauerhafte und bis zu 2000 saisonale Stellen geschaffen werden. Die Logistik-Infrastruktur in Deutschland werde also ebenfalls ausgebaut, sagte Collins. ‚Wir haben keine Pläne, Standorte zu schließen oder zu verlagern.‘“</a:t>
            </a:r>
          </a:p>
          <a:p>
            <a:pPr marL="0" indent="0">
              <a:buNone/>
            </a:pPr>
            <a:endParaRPr lang="de-DE" sz="1600" dirty="0"/>
          </a:p>
        </p:txBody>
      </p:sp>
      <p:sp>
        <p:nvSpPr>
          <p:cNvPr id="10" name="Textplatzhalter 6"/>
          <p:cNvSpPr>
            <a:spLocks noGrp="1"/>
          </p:cNvSpPr>
          <p:nvPr>
            <p:ph type="body" sz="quarter" idx="13"/>
          </p:nvPr>
        </p:nvSpPr>
        <p:spPr/>
        <p:txBody>
          <a:bodyPr/>
          <a:lstStyle/>
          <a:p>
            <a:r>
              <a:rPr lang="de-DE" sz="2000"/>
              <a:t>Strategische Netzwerkplanung</a:t>
            </a:r>
          </a:p>
          <a:p>
            <a:r>
              <a:rPr lang="de-DE"/>
              <a:t>Praxisbeispiel</a:t>
            </a:r>
            <a:endParaRPr lang="de-DE" dirty="0"/>
          </a:p>
        </p:txBody>
      </p:sp>
      <p:sp>
        <p:nvSpPr>
          <p:cNvPr id="6" name="Rechteck 5"/>
          <p:cNvSpPr/>
          <p:nvPr/>
        </p:nvSpPr>
        <p:spPr>
          <a:xfrm>
            <a:off x="5375908" y="1448747"/>
            <a:ext cx="6044243" cy="1015663"/>
          </a:xfrm>
          <a:prstGeom prst="rect">
            <a:avLst/>
          </a:prstGeom>
        </p:spPr>
        <p:txBody>
          <a:bodyPr wrap="square">
            <a:spAutoFit/>
          </a:bodyPr>
          <a:lstStyle/>
          <a:p>
            <a:pPr lvl="0" algn="just">
              <a:spcBef>
                <a:spcPct val="40000"/>
              </a:spcBef>
            </a:pPr>
            <a:r>
              <a:rPr lang="de-DE" sz="1500" b="1" kern="0" dirty="0">
                <a:solidFill>
                  <a:srgbClr val="060606"/>
                </a:solidFill>
                <a:latin typeface="Arial" pitchFamily="34" charset="0"/>
                <a:cs typeface="Arial" pitchFamily="34" charset="0"/>
              </a:rPr>
              <a:t>Groß wie 13 Fußballfelder, bis zu 5000 Mitarbeiter: Amazon baut drei riesige Logistikzentren in Polen. Mit dem Tarifstreit in Deutschland hat das angeblich nichts zu tun, obwohl die neuen Zentren zunächst vor allem deutsche Kunden bedienen sollen.</a:t>
            </a: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954" y="908678"/>
            <a:ext cx="2526132" cy="351462"/>
          </a:xfrm>
          <a:prstGeom prst="rect">
            <a:avLst/>
          </a:prstGeom>
        </p:spPr>
      </p:pic>
      <p:sp>
        <p:nvSpPr>
          <p:cNvPr id="12" name="Textfeld 11"/>
          <p:cNvSpPr txBox="1"/>
          <p:nvPr/>
        </p:nvSpPr>
        <p:spPr>
          <a:xfrm>
            <a:off x="2184400" y="6407150"/>
            <a:ext cx="8045450" cy="222250"/>
          </a:xfrm>
          <a:prstGeom prst="rect">
            <a:avLst/>
          </a:prstGeom>
          <a:noFill/>
        </p:spPr>
        <p:txBody>
          <a:bodyPr wrap="none" lIns="36000" tIns="36000" rIns="36000" bIns="36000" rtlCol="0">
            <a:noAutofit/>
          </a:bodyPr>
          <a:lstStyle/>
          <a:p>
            <a:pPr algn="r"/>
            <a:r>
              <a:rPr lang="de-DE" sz="1100" dirty="0">
                <a:solidFill>
                  <a:schemeClr val="bg1">
                    <a:lumMod val="50000"/>
                  </a:schemeClr>
                </a:solidFill>
              </a:rPr>
              <a:t>Quelle: http://www.spiegel.de/wirtschaft/unternehmen/amazon-plant-neue-logistikzentren-in-polen-a-926476.html</a:t>
            </a:r>
          </a:p>
        </p:txBody>
      </p:sp>
    </p:spTree>
    <p:extLst>
      <p:ext uri="{BB962C8B-B14F-4D97-AF65-F5344CB8AC3E}">
        <p14:creationId xmlns:p14="http://schemas.microsoft.com/office/powerpoint/2010/main" val="177493314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platzhalter 3"/>
          <p:cNvSpPr>
            <a:spLocks noGrp="1"/>
          </p:cNvSpPr>
          <p:nvPr>
            <p:ph type="body" sz="quarter" idx="12"/>
          </p:nvPr>
        </p:nvSpPr>
        <p:spPr/>
        <p:txBody>
          <a:bodyPr/>
          <a:lstStyle/>
          <a:p>
            <a:pPr marL="0" indent="0">
              <a:buNone/>
            </a:pPr>
            <a:r>
              <a:rPr lang="de-DE" sz="2000" b="1" dirty="0">
                <a:solidFill>
                  <a:schemeClr val="tx2"/>
                </a:solidFill>
              </a:rPr>
              <a:t>3. Zielfunktion und Nebenbedingungen </a:t>
            </a:r>
          </a:p>
          <a:p>
            <a:pPr marL="0" indent="0">
              <a:buNone/>
            </a:pPr>
            <a:endParaRPr lang="de-DE" b="1" dirty="0">
              <a:solidFill>
                <a:schemeClr val="tx2"/>
              </a:solidFill>
            </a:endParaRPr>
          </a:p>
          <a:p>
            <a:pPr marL="0" indent="0">
              <a:spcAft>
                <a:spcPts val="1800"/>
              </a:spcAft>
              <a:buNone/>
            </a:pPr>
            <a:endParaRPr lang="de-DE" i="1" dirty="0">
              <a:latin typeface="Cambria Math" panose="02040503050406030204" pitchFamily="18" charset="0"/>
            </a:endParaRPr>
          </a:p>
          <a:p>
            <a:pPr marL="0" indent="0">
              <a:spcAft>
                <a:spcPts val="1800"/>
              </a:spcAft>
              <a:buNone/>
            </a:pPr>
            <a:endParaRPr lang="de-DE" i="1" dirty="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i="1" dirty="0">
              <a:latin typeface="Cambria Math" panose="02040503050406030204" pitchFamily="18" charset="0"/>
            </a:endParaRPr>
          </a:p>
          <a:p>
            <a:pPr marL="0" indent="0">
              <a:buNone/>
            </a:pPr>
            <a:endParaRPr lang="de-DE" dirty="0"/>
          </a:p>
        </p:txBody>
      </p:sp>
      <p:sp>
        <p:nvSpPr>
          <p:cNvPr id="5" name="Rechteck 4"/>
          <p:cNvSpPr/>
          <p:nvPr/>
        </p:nvSpPr>
        <p:spPr>
          <a:xfrm>
            <a:off x="5375908" y="2282744"/>
            <a:ext cx="6480828" cy="1261884"/>
          </a:xfrm>
          <a:prstGeom prst="rect">
            <a:avLst/>
          </a:prstGeom>
          <a:solidFill>
            <a:schemeClr val="bg1">
              <a:lumMod val="95000"/>
            </a:schemeClr>
          </a:solidFill>
          <a:ln>
            <a:solidFill>
              <a:schemeClr val="tx1"/>
            </a:solidFill>
          </a:ln>
        </p:spPr>
        <p:txBody>
          <a:bodyPr wrap="square" lIns="72000" tIns="0" rIns="0" bIns="0">
            <a:spAutoFit/>
          </a:bodyPr>
          <a:lstStyle/>
          <a:p>
            <a:r>
              <a:rPr lang="de-DE" sz="1600" dirty="0" err="1">
                <a:solidFill>
                  <a:srgbClr val="000000"/>
                </a:solidFill>
                <a:latin typeface="Consolas" panose="020B0609020204030204" pitchFamily="49" charset="0"/>
              </a:rPr>
              <a:t>model.addConstrs</a:t>
            </a:r>
            <a:r>
              <a:rPr lang="de-DE" sz="1600" dirty="0">
                <a:solidFill>
                  <a:srgbClr val="000000"/>
                </a:solidFill>
                <a:latin typeface="Consolas" panose="020B0609020204030204" pitchFamily="49" charset="0"/>
              </a:rPr>
              <a:t>(</a:t>
            </a:r>
            <a:r>
              <a:rPr lang="de-DE" sz="1600" dirty="0" err="1">
                <a:solidFill>
                  <a:srgbClr val="000000"/>
                </a:solidFill>
                <a:latin typeface="Consolas" panose="020B0609020204030204" pitchFamily="49" charset="0"/>
              </a:rPr>
              <a:t>quicksum</a:t>
            </a:r>
            <a:r>
              <a:rPr lang="de-DE" sz="1600" dirty="0">
                <a:solidFill>
                  <a:srgbClr val="000000"/>
                </a:solidFill>
                <a:latin typeface="Consolas" panose="020B0609020204030204" pitchFamily="49" charset="0"/>
              </a:rPr>
              <a:t>(x[</a:t>
            </a:r>
            <a:r>
              <a:rPr lang="de-DE" sz="1600" dirty="0" err="1">
                <a:solidFill>
                  <a:srgbClr val="000000"/>
                </a:solidFill>
                <a:latin typeface="Consolas" panose="020B0609020204030204" pitchFamily="49" charset="0"/>
              </a:rPr>
              <a:t>i,j</a:t>
            </a:r>
            <a:r>
              <a:rPr lang="de-DE" sz="1600" dirty="0">
                <a:solidFill>
                  <a:srgbClr val="000000"/>
                </a:solidFill>
                <a:latin typeface="Consolas" panose="020B0609020204030204" pitchFamily="49" charset="0"/>
              </a:rPr>
              <a:t>] </a:t>
            </a:r>
            <a:r>
              <a:rPr lang="de-DE" sz="1600" dirty="0" err="1">
                <a:solidFill>
                  <a:srgbClr val="0000FF"/>
                </a:solidFill>
                <a:latin typeface="Consolas" panose="020B0609020204030204" pitchFamily="49" charset="0"/>
              </a:rPr>
              <a:t>for</a:t>
            </a:r>
            <a:r>
              <a:rPr lang="de-DE" sz="1600" dirty="0">
                <a:solidFill>
                  <a:srgbClr val="000000"/>
                </a:solidFill>
                <a:latin typeface="Consolas" panose="020B0609020204030204" pitchFamily="49" charset="0"/>
              </a:rPr>
              <a:t> i </a:t>
            </a:r>
            <a:r>
              <a:rPr lang="de-DE" sz="1600" dirty="0">
                <a:solidFill>
                  <a:srgbClr val="0000FF"/>
                </a:solidFill>
                <a:latin typeface="Consolas" panose="020B0609020204030204" pitchFamily="49" charset="0"/>
              </a:rPr>
              <a:t>in</a:t>
            </a:r>
            <a:r>
              <a:rPr lang="de-DE" sz="1600" dirty="0">
                <a:solidFill>
                  <a:srgbClr val="000000"/>
                </a:solidFill>
                <a:latin typeface="Consolas" panose="020B0609020204030204" pitchFamily="49" charset="0"/>
              </a:rPr>
              <a:t> M) </a:t>
            </a:r>
          </a:p>
          <a:p>
            <a:r>
              <a:rPr lang="de-DE" sz="1600" dirty="0">
                <a:solidFill>
                  <a:srgbClr val="000000"/>
                </a:solidFill>
                <a:latin typeface="Consolas" panose="020B0609020204030204" pitchFamily="49" charset="0"/>
              </a:rPr>
              <a:t>	== b[j] </a:t>
            </a:r>
            <a:r>
              <a:rPr lang="de-DE" sz="1600" dirty="0" err="1">
                <a:solidFill>
                  <a:srgbClr val="0000FF"/>
                </a:solidFill>
                <a:latin typeface="Consolas" panose="020B0609020204030204" pitchFamily="49" charset="0"/>
              </a:rPr>
              <a:t>for</a:t>
            </a:r>
            <a:r>
              <a:rPr lang="de-DE" sz="1600" dirty="0">
                <a:solidFill>
                  <a:srgbClr val="000000"/>
                </a:solidFill>
                <a:latin typeface="Consolas" panose="020B0609020204030204" pitchFamily="49" charset="0"/>
              </a:rPr>
              <a:t> j </a:t>
            </a:r>
            <a:r>
              <a:rPr lang="de-DE" sz="1600" dirty="0">
                <a:solidFill>
                  <a:srgbClr val="0000FF"/>
                </a:solidFill>
                <a:latin typeface="Consolas" panose="020B0609020204030204" pitchFamily="49" charset="0"/>
              </a:rPr>
              <a:t>in</a:t>
            </a:r>
            <a:r>
              <a:rPr lang="de-DE" sz="1600" dirty="0">
                <a:solidFill>
                  <a:srgbClr val="000000"/>
                </a:solidFill>
                <a:latin typeface="Consolas" panose="020B0609020204030204" pitchFamily="49" charset="0"/>
              </a:rPr>
              <a:t> N)</a:t>
            </a:r>
          </a:p>
          <a:p>
            <a:endParaRPr lang="de-DE" sz="1600" dirty="0">
              <a:solidFill>
                <a:srgbClr val="000000"/>
              </a:solidFill>
              <a:latin typeface="Consolas" panose="020B0609020204030204" pitchFamily="49" charset="0"/>
            </a:endParaRPr>
          </a:p>
          <a:p>
            <a:r>
              <a:rPr lang="de-DE" sz="1600" dirty="0" err="1">
                <a:solidFill>
                  <a:srgbClr val="000000"/>
                </a:solidFill>
                <a:latin typeface="Consolas" panose="020B0609020204030204" pitchFamily="49" charset="0"/>
              </a:rPr>
              <a:t>model.addConstrs</a:t>
            </a:r>
            <a:r>
              <a:rPr lang="de-DE" sz="1600" dirty="0">
                <a:solidFill>
                  <a:srgbClr val="000000"/>
                </a:solidFill>
                <a:latin typeface="Consolas" panose="020B0609020204030204" pitchFamily="49" charset="0"/>
              </a:rPr>
              <a:t>(</a:t>
            </a:r>
            <a:r>
              <a:rPr lang="de-DE" sz="1600" dirty="0" err="1">
                <a:solidFill>
                  <a:srgbClr val="000000"/>
                </a:solidFill>
                <a:latin typeface="Consolas" panose="020B0609020204030204" pitchFamily="49" charset="0"/>
              </a:rPr>
              <a:t>quicksum</a:t>
            </a:r>
            <a:r>
              <a:rPr lang="de-DE" sz="1600" dirty="0">
                <a:solidFill>
                  <a:srgbClr val="000000"/>
                </a:solidFill>
                <a:latin typeface="Consolas" panose="020B0609020204030204" pitchFamily="49" charset="0"/>
              </a:rPr>
              <a:t>(x[</a:t>
            </a:r>
            <a:r>
              <a:rPr lang="de-DE" sz="1600" dirty="0" err="1">
                <a:solidFill>
                  <a:srgbClr val="000000"/>
                </a:solidFill>
                <a:latin typeface="Consolas" panose="020B0609020204030204" pitchFamily="49" charset="0"/>
              </a:rPr>
              <a:t>i,j</a:t>
            </a:r>
            <a:r>
              <a:rPr lang="de-DE" sz="1600" dirty="0">
                <a:solidFill>
                  <a:srgbClr val="000000"/>
                </a:solidFill>
                <a:latin typeface="Consolas" panose="020B0609020204030204" pitchFamily="49" charset="0"/>
              </a:rPr>
              <a:t>] </a:t>
            </a:r>
            <a:r>
              <a:rPr lang="de-DE" sz="1600" dirty="0" err="1">
                <a:solidFill>
                  <a:srgbClr val="0000FF"/>
                </a:solidFill>
                <a:latin typeface="Consolas" panose="020B0609020204030204" pitchFamily="49" charset="0"/>
              </a:rPr>
              <a:t>for</a:t>
            </a:r>
            <a:r>
              <a:rPr lang="de-DE" sz="1600" dirty="0">
                <a:solidFill>
                  <a:srgbClr val="000000"/>
                </a:solidFill>
                <a:latin typeface="Consolas" panose="020B0609020204030204" pitchFamily="49" charset="0"/>
              </a:rPr>
              <a:t> j </a:t>
            </a:r>
            <a:r>
              <a:rPr lang="de-DE" sz="1600" dirty="0">
                <a:solidFill>
                  <a:srgbClr val="0000FF"/>
                </a:solidFill>
                <a:latin typeface="Consolas" panose="020B0609020204030204" pitchFamily="49" charset="0"/>
              </a:rPr>
              <a:t>in</a:t>
            </a:r>
            <a:r>
              <a:rPr lang="de-DE" sz="1600" dirty="0">
                <a:solidFill>
                  <a:srgbClr val="000000"/>
                </a:solidFill>
                <a:latin typeface="Consolas" panose="020B0609020204030204" pitchFamily="49" charset="0"/>
              </a:rPr>
              <a:t> N) </a:t>
            </a:r>
          </a:p>
          <a:p>
            <a:r>
              <a:rPr lang="de-DE" sz="1600" dirty="0">
                <a:solidFill>
                  <a:srgbClr val="000000"/>
                </a:solidFill>
                <a:latin typeface="Consolas" panose="020B0609020204030204" pitchFamily="49" charset="0"/>
              </a:rPr>
              <a:t>	&lt;= a[i] * y[i]</a:t>
            </a:r>
            <a:r>
              <a:rPr lang="de-DE" sz="1600" dirty="0">
                <a:solidFill>
                  <a:srgbClr val="0000FF"/>
                </a:solidFill>
                <a:latin typeface="Consolas" panose="020B0609020204030204" pitchFamily="49" charset="0"/>
              </a:rPr>
              <a:t> </a:t>
            </a:r>
            <a:r>
              <a:rPr lang="de-DE" sz="1600" dirty="0" err="1">
                <a:solidFill>
                  <a:srgbClr val="0000FF"/>
                </a:solidFill>
                <a:latin typeface="Consolas" panose="020B0609020204030204" pitchFamily="49" charset="0"/>
              </a:rPr>
              <a:t>for</a:t>
            </a:r>
            <a:r>
              <a:rPr lang="de-DE" sz="1600" dirty="0">
                <a:solidFill>
                  <a:srgbClr val="000000"/>
                </a:solidFill>
                <a:latin typeface="Consolas" panose="020B0609020204030204" pitchFamily="49" charset="0"/>
              </a:rPr>
              <a:t> i </a:t>
            </a:r>
            <a:r>
              <a:rPr lang="de-DE" sz="1600" dirty="0">
                <a:solidFill>
                  <a:srgbClr val="0000FF"/>
                </a:solidFill>
                <a:latin typeface="Consolas" panose="020B0609020204030204" pitchFamily="49" charset="0"/>
              </a:rPr>
              <a:t>in</a:t>
            </a:r>
            <a:r>
              <a:rPr lang="de-DE" sz="1600" dirty="0">
                <a:solidFill>
                  <a:srgbClr val="000000"/>
                </a:solidFill>
                <a:latin typeface="Consolas" panose="020B0609020204030204" pitchFamily="49" charset="0"/>
              </a:rPr>
              <a:t> M)</a:t>
            </a:r>
          </a:p>
        </p:txBody>
      </p:sp>
      <p:sp>
        <p:nvSpPr>
          <p:cNvPr id="6" name="Rechteck 5"/>
          <p:cNvSpPr/>
          <p:nvPr/>
        </p:nvSpPr>
        <p:spPr>
          <a:xfrm>
            <a:off x="5375907" y="4585808"/>
            <a:ext cx="6499421" cy="492443"/>
          </a:xfrm>
          <a:prstGeom prst="rect">
            <a:avLst/>
          </a:prstGeom>
          <a:solidFill>
            <a:schemeClr val="bg1">
              <a:lumMod val="95000"/>
            </a:schemeClr>
          </a:solidFill>
          <a:ln>
            <a:solidFill>
              <a:schemeClr val="tx1"/>
            </a:solidFill>
          </a:ln>
        </p:spPr>
        <p:txBody>
          <a:bodyPr wrap="square" lIns="72000" tIns="0" rIns="0" bIns="0">
            <a:spAutoFit/>
          </a:bodyPr>
          <a:lstStyle/>
          <a:p>
            <a:r>
              <a:rPr lang="de-DE" sz="1600" dirty="0">
                <a:solidFill>
                  <a:srgbClr val="808080"/>
                </a:solidFill>
                <a:latin typeface="Consolas" panose="020B0609020204030204" pitchFamily="49" charset="0"/>
              </a:rPr>
              <a:t># Variablengrenzwerte werden schon bei der Definition berücksichtigt</a:t>
            </a:r>
            <a:endParaRPr lang="de-DE" sz="1600" dirty="0">
              <a:solidFill>
                <a:srgbClr val="000000"/>
              </a:solidFill>
              <a:latin typeface="Consolas" panose="020B0609020204030204" pitchFamily="49" charset="0"/>
            </a:endParaRPr>
          </a:p>
        </p:txBody>
      </p:sp>
      <p:sp>
        <p:nvSpPr>
          <p:cNvPr id="13" name="Pfeil nach rechts 12">
            <a:hlinkClick r:id="rId2" action="ppaction://hlinkfile"/>
          </p:cNvPr>
          <p:cNvSpPr/>
          <p:nvPr/>
        </p:nvSpPr>
        <p:spPr>
          <a:xfrm>
            <a:off x="5934568" y="6097334"/>
            <a:ext cx="720092" cy="360046"/>
          </a:xfrm>
          <a:prstGeom prst="rightArrow">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4" name="Textfeld 13"/>
          <p:cNvSpPr txBox="1"/>
          <p:nvPr/>
        </p:nvSpPr>
        <p:spPr>
          <a:xfrm>
            <a:off x="6654660" y="5946678"/>
            <a:ext cx="5530445" cy="646331"/>
          </a:xfrm>
          <a:prstGeom prst="rect">
            <a:avLst/>
          </a:prstGeom>
          <a:noFill/>
        </p:spPr>
        <p:txBody>
          <a:bodyPr wrap="square" rtlCol="0">
            <a:spAutoFit/>
          </a:bodyPr>
          <a:lstStyle/>
          <a:p>
            <a:r>
              <a:rPr lang="de-DE" i="1" dirty="0">
                <a:solidFill>
                  <a:schemeClr val="tx2"/>
                </a:solidFill>
              </a:rPr>
              <a:t>Formulieren und lösen Sie das vereinfachte Beispiel (Folie 51) mit Python/</a:t>
            </a:r>
            <a:r>
              <a:rPr lang="de-DE" i="1" dirty="0" err="1">
                <a:solidFill>
                  <a:schemeClr val="tx2"/>
                </a:solidFill>
              </a:rPr>
              <a:t>Gurobi</a:t>
            </a:r>
            <a:r>
              <a:rPr lang="de-DE" i="1" dirty="0">
                <a:solidFill>
                  <a:schemeClr val="tx2"/>
                </a:solidFill>
              </a:rPr>
              <a:t>!</a:t>
            </a:r>
          </a:p>
        </p:txBody>
      </p:sp>
      <p:sp>
        <p:nvSpPr>
          <p:cNvPr id="15" name="Textfeld 14"/>
          <p:cNvSpPr txBox="1"/>
          <p:nvPr/>
        </p:nvSpPr>
        <p:spPr>
          <a:xfrm>
            <a:off x="316675" y="5946678"/>
            <a:ext cx="5220667" cy="584775"/>
          </a:xfrm>
          <a:prstGeom prst="rect">
            <a:avLst/>
          </a:prstGeom>
          <a:noFill/>
        </p:spPr>
        <p:txBody>
          <a:bodyPr wrap="square" rtlCol="0">
            <a:spAutoFit/>
          </a:bodyPr>
          <a:lstStyle/>
          <a:p>
            <a:r>
              <a:rPr lang="de-DE" sz="1600" dirty="0">
                <a:solidFill>
                  <a:srgbClr val="FF8000"/>
                </a:solidFill>
              </a:rPr>
              <a:t>Lösung YOUR-MÜSLI: </a:t>
            </a:r>
            <a:r>
              <a:rPr lang="de-DE" sz="1600" dirty="0">
                <a:solidFill>
                  <a:srgbClr val="FF8000"/>
                </a:solidFill>
                <a:sym typeface="Symbol"/>
              </a:rPr>
              <a:t>Standorte 1, 3 und 5 werden eröffnet (Zielfunktionswert: </a:t>
            </a:r>
            <a:r>
              <a:rPr lang="de-DE" sz="1600" dirty="0">
                <a:solidFill>
                  <a:srgbClr val="FF8000"/>
                </a:solidFill>
                <a:latin typeface="Times New Roman" pitchFamily="18" charset="0"/>
                <a:cs typeface="Times New Roman" pitchFamily="18" charset="0"/>
                <a:sym typeface="Symbol"/>
              </a:rPr>
              <a:t>F </a:t>
            </a:r>
            <a:r>
              <a:rPr lang="de-DE" sz="1600" dirty="0">
                <a:solidFill>
                  <a:srgbClr val="FF8000"/>
                </a:solidFill>
                <a:cs typeface="Times New Roman" pitchFamily="18" charset="0"/>
                <a:sym typeface="Symbol"/>
              </a:rPr>
              <a:t>= 30)</a:t>
            </a:r>
            <a:endParaRPr lang="de-DE" sz="1600" dirty="0">
              <a:solidFill>
                <a:srgbClr val="FF8000"/>
              </a:solidFill>
            </a:endParaRPr>
          </a:p>
        </p:txBody>
      </p:sp>
      <mc:AlternateContent xmlns:mc="http://schemas.openxmlformats.org/markup-compatibility/2006" xmlns:a14="http://schemas.microsoft.com/office/drawing/2010/main">
        <mc:Choice Requires="a14">
          <p:sp>
            <p:nvSpPr>
              <p:cNvPr id="16" name="Textfeld 15"/>
              <p:cNvSpPr txBox="1"/>
              <p:nvPr/>
            </p:nvSpPr>
            <p:spPr>
              <a:xfrm>
                <a:off x="1089603" y="2282744"/>
                <a:ext cx="3397815" cy="54425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nary>
                        <m:naryPr>
                          <m:chr m:val="∑"/>
                          <m:limLoc m:val="subSup"/>
                          <m:ctrlPr>
                            <a:rPr lang="de-DE" i="1">
                              <a:latin typeface="Cambria Math" panose="02040503050406030204" pitchFamily="18" charset="0"/>
                            </a:rPr>
                          </m:ctrlPr>
                        </m:naryPr>
                        <m:sub>
                          <m:r>
                            <m:rPr>
                              <m:brk m:alnAt="25"/>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𝑚</m:t>
                          </m:r>
                        </m:sup>
                        <m:e>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r>
                            <a:rPr lang="de-DE" i="1">
                              <a:latin typeface="Cambria Math" panose="02040503050406030204" pitchFamily="18" charset="0"/>
                            </a:rPr>
                            <m:t>=</m:t>
                          </m:r>
                          <m:sSub>
                            <m:sSubPr>
                              <m:ctrlPr>
                                <a:rPr lang="de-DE" i="1">
                                  <a:latin typeface="Cambria Math" panose="02040503050406030204" pitchFamily="18" charset="0"/>
                                </a:rPr>
                              </m:ctrlPr>
                            </m:sSubPr>
                            <m:e>
                              <m:r>
                                <a:rPr lang="de-DE" i="1">
                                  <a:latin typeface="Cambria Math"/>
                                </a:rPr>
                                <m:t>𝑏</m:t>
                              </m:r>
                            </m:e>
                            <m:sub>
                              <m:r>
                                <a:rPr lang="de-DE" i="1">
                                  <a:latin typeface="Cambria Math"/>
                                </a:rPr>
                                <m:t>𝑗</m:t>
                              </m:r>
                              <m:r>
                                <a:rPr lang="de-DE" i="1">
                                  <a:latin typeface="Cambria Math" panose="02040503050406030204" pitchFamily="18" charset="0"/>
                                </a:rPr>
                                <m:t>                     </m:t>
                              </m:r>
                            </m:sub>
                          </m:sSub>
                          <m:r>
                            <a:rPr lang="de-DE" i="1">
                              <a:latin typeface="Cambria Math"/>
                            </a:rPr>
                            <m:t>𝑗</m:t>
                          </m:r>
                          <m:r>
                            <a:rPr lang="de-DE" i="1">
                              <a:latin typeface="Cambria Math"/>
                            </a:rPr>
                            <m:t>=1, ….,</m:t>
                          </m:r>
                          <m:r>
                            <a:rPr lang="de-DE" i="1">
                              <a:latin typeface="Cambria Math"/>
                            </a:rPr>
                            <m:t>𝑛</m:t>
                          </m:r>
                          <m:r>
                            <m:rPr>
                              <m:nor/>
                            </m:rPr>
                            <a:rPr lang="de-DE" dirty="0"/>
                            <m:t> </m:t>
                          </m:r>
                        </m:e>
                      </m:nary>
                    </m:oMath>
                  </m:oMathPara>
                </a14:m>
                <a:endParaRPr lang="de-DE" dirty="0"/>
              </a:p>
            </p:txBody>
          </p:sp>
        </mc:Choice>
        <mc:Fallback xmlns="">
          <p:sp>
            <p:nvSpPr>
              <p:cNvPr id="16" name="Textfeld 15"/>
              <p:cNvSpPr txBox="1">
                <a:spLocks noRot="1" noChangeAspect="1" noMove="1" noResize="1" noEditPoints="1" noAdjustHandles="1" noChangeArrowheads="1" noChangeShapeType="1" noTextEdit="1"/>
              </p:cNvSpPr>
              <p:nvPr/>
            </p:nvSpPr>
            <p:spPr>
              <a:xfrm>
                <a:off x="1089603" y="2282744"/>
                <a:ext cx="3397815" cy="54425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p:cNvSpPr txBox="1"/>
              <p:nvPr/>
            </p:nvSpPr>
            <p:spPr>
              <a:xfrm>
                <a:off x="1089603" y="3268341"/>
                <a:ext cx="3397815" cy="575542"/>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nary>
                        <m:naryPr>
                          <m:chr m:val="∑"/>
                          <m:limLoc m:val="subSup"/>
                          <m:ctrlPr>
                            <a:rPr lang="de-DE" i="1">
                              <a:latin typeface="Cambria Math" panose="02040503050406030204" pitchFamily="18" charset="0"/>
                            </a:rPr>
                          </m:ctrlPr>
                        </m:naryPr>
                        <m:sub>
                          <m:r>
                            <a:rPr lang="de-DE" i="1">
                              <a:latin typeface="Cambria Math" panose="02040503050406030204" pitchFamily="18" charset="0"/>
                            </a:rPr>
                            <m:t>𝑗</m:t>
                          </m:r>
                          <m:r>
                            <a:rPr lang="de-DE" i="1">
                              <a:latin typeface="Cambria Math" panose="02040503050406030204" pitchFamily="18" charset="0"/>
                            </a:rPr>
                            <m:t>=1</m:t>
                          </m:r>
                        </m:sub>
                        <m:sup>
                          <m:r>
                            <a:rPr lang="de-DE" i="1">
                              <a:latin typeface="Cambria Math" panose="02040503050406030204" pitchFamily="18" charset="0"/>
                            </a:rPr>
                            <m:t>𝑛</m:t>
                          </m:r>
                        </m:sup>
                        <m:e>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rPr>
                              </m:ctrlPr>
                            </m:sSubPr>
                            <m:e>
                              <m:r>
                                <a:rPr lang="de-DE" i="1">
                                  <a:latin typeface="Cambria Math"/>
                                </a:rPr>
                                <m:t>𝑎</m:t>
                              </m:r>
                            </m:e>
                            <m:sub>
                              <m:r>
                                <a:rPr lang="de-DE" i="1">
                                  <a:latin typeface="Cambria Math"/>
                                </a:rPr>
                                <m:t>𝑖</m:t>
                              </m:r>
                            </m:sub>
                          </m:sSub>
                          <m:r>
                            <a:rPr lang="de-DE" i="1">
                              <a:latin typeface="Cambria Math"/>
                              <a:ea typeface="Cambria Math"/>
                            </a:rPr>
                            <m:t>∙</m:t>
                          </m:r>
                          <m:sSub>
                            <m:sSubPr>
                              <m:ctrlPr>
                                <a:rPr lang="de-DE" i="1">
                                  <a:latin typeface="Cambria Math" panose="02040503050406030204" pitchFamily="18" charset="0"/>
                                  <a:ea typeface="Cambria Math"/>
                                </a:rPr>
                              </m:ctrlPr>
                            </m:sSubPr>
                            <m:e>
                              <m:r>
                                <a:rPr lang="de-DE" i="1">
                                  <a:latin typeface="Cambria Math"/>
                                  <a:ea typeface="Cambria Math"/>
                                </a:rPr>
                                <m:t>𝑦</m:t>
                              </m:r>
                            </m:e>
                            <m:sub>
                              <m:r>
                                <a:rPr lang="de-DE" i="1">
                                  <a:latin typeface="Cambria Math"/>
                                  <a:ea typeface="Cambria Math"/>
                                </a:rPr>
                                <m:t>𝑖</m:t>
                              </m:r>
                            </m:sub>
                          </m:sSub>
                          <m:r>
                            <a:rPr lang="de-DE" i="1">
                              <a:latin typeface="Cambria Math" panose="02040503050406030204" pitchFamily="18" charset="0"/>
                              <a:ea typeface="Cambria Math"/>
                            </a:rPr>
                            <m:t>       </m:t>
                          </m:r>
                          <m:r>
                            <a:rPr lang="de-DE" i="1">
                              <a:latin typeface="Cambria Math" panose="02040503050406030204" pitchFamily="18" charset="0"/>
                            </a:rPr>
                            <m:t>𝑖</m:t>
                          </m:r>
                          <m:r>
                            <a:rPr lang="de-DE" i="1">
                              <a:latin typeface="Cambria Math"/>
                            </a:rPr>
                            <m:t>=1, ….,</m:t>
                          </m:r>
                          <m:r>
                            <a:rPr lang="de-DE" i="1">
                              <a:latin typeface="Cambria Math" panose="02040503050406030204" pitchFamily="18" charset="0"/>
                            </a:rPr>
                            <m:t>𝑚</m:t>
                          </m:r>
                          <m:r>
                            <m:rPr>
                              <m:nor/>
                            </m:rPr>
                            <a:rPr lang="de-DE" dirty="0"/>
                            <m:t> </m:t>
                          </m:r>
                        </m:e>
                      </m:nary>
                    </m:oMath>
                  </m:oMathPara>
                </a14:m>
                <a:endParaRPr lang="de-DE" dirty="0"/>
              </a:p>
            </p:txBody>
          </p:sp>
        </mc:Choice>
        <mc:Fallback xmlns="">
          <p:sp>
            <p:nvSpPr>
              <p:cNvPr id="17" name="Textfeld 16"/>
              <p:cNvSpPr txBox="1">
                <a:spLocks noRot="1" noChangeAspect="1" noMove="1" noResize="1" noEditPoints="1" noAdjustHandles="1" noChangeArrowheads="1" noChangeShapeType="1" noTextEdit="1"/>
              </p:cNvSpPr>
              <p:nvPr/>
            </p:nvSpPr>
            <p:spPr>
              <a:xfrm>
                <a:off x="1089603" y="3268341"/>
                <a:ext cx="3397815" cy="575542"/>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p:cNvSpPr txBox="1"/>
              <p:nvPr/>
            </p:nvSpPr>
            <p:spPr>
              <a:xfrm>
                <a:off x="1089052" y="5288560"/>
                <a:ext cx="145263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𝐹</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𝑚𝑖𝑛</m:t>
                      </m:r>
                    </m:oMath>
                  </m:oMathPara>
                </a14:m>
                <a:endParaRPr lang="de-DE" dirty="0"/>
              </a:p>
            </p:txBody>
          </p:sp>
        </mc:Choice>
        <mc:Fallback xmlns="">
          <p:sp>
            <p:nvSpPr>
              <p:cNvPr id="18" name="Textfeld 17"/>
              <p:cNvSpPr txBox="1">
                <a:spLocks noRot="1" noChangeAspect="1" noMove="1" noResize="1" noEditPoints="1" noAdjustHandles="1" noChangeArrowheads="1" noChangeShapeType="1" noTextEdit="1"/>
              </p:cNvSpPr>
              <p:nvPr/>
            </p:nvSpPr>
            <p:spPr>
              <a:xfrm>
                <a:off x="1089052" y="5288560"/>
                <a:ext cx="1452639" cy="276999"/>
              </a:xfrm>
              <a:prstGeom prst="rect">
                <a:avLst/>
              </a:prstGeom>
              <a:blipFill>
                <a:blip r:embed="rId5"/>
                <a:stretch>
                  <a:fillRect l="-4202" r="-4622" b="-28889"/>
                </a:stretch>
              </a:blipFill>
            </p:spPr>
            <p:txBody>
              <a:bodyPr/>
              <a:lstStyle/>
              <a:p>
                <a:r>
                  <a:rPr lang="de-DE">
                    <a:noFill/>
                  </a:rPr>
                  <a:t> </a:t>
                </a:r>
              </a:p>
            </p:txBody>
          </p:sp>
        </mc:Fallback>
      </mc:AlternateContent>
      <p:sp>
        <p:nvSpPr>
          <p:cNvPr id="20" name="Rechteck 19"/>
          <p:cNvSpPr/>
          <p:nvPr/>
        </p:nvSpPr>
        <p:spPr>
          <a:xfrm>
            <a:off x="5375908" y="5363338"/>
            <a:ext cx="6480828" cy="492443"/>
          </a:xfrm>
          <a:prstGeom prst="rect">
            <a:avLst/>
          </a:prstGeom>
          <a:solidFill>
            <a:schemeClr val="bg1">
              <a:lumMod val="95000"/>
            </a:schemeClr>
          </a:solidFill>
          <a:ln>
            <a:solidFill>
              <a:schemeClr val="tx1"/>
            </a:solidFill>
          </a:ln>
        </p:spPr>
        <p:txBody>
          <a:bodyPr wrap="square" lIns="72000" tIns="0" rIns="0" bIns="0">
            <a:spAutoFit/>
          </a:bodyPr>
          <a:lstStyle/>
          <a:p>
            <a:r>
              <a:rPr lang="de-DE" sz="1600" dirty="0" err="1">
                <a:solidFill>
                  <a:srgbClr val="000000"/>
                </a:solidFill>
                <a:latin typeface="Consolas" panose="020B0609020204030204" pitchFamily="49" charset="0"/>
              </a:rPr>
              <a:t>model.modelSense</a:t>
            </a:r>
            <a:r>
              <a:rPr lang="de-DE" sz="1600" dirty="0">
                <a:solidFill>
                  <a:srgbClr val="000000"/>
                </a:solidFill>
                <a:latin typeface="Consolas" panose="020B0609020204030204" pitchFamily="49" charset="0"/>
              </a:rPr>
              <a:t> = GRB.MINIMIZE</a:t>
            </a:r>
            <a:endParaRPr lang="de-DE" sz="1600" dirty="0"/>
          </a:p>
          <a:p>
            <a:r>
              <a:rPr lang="de-DE" sz="1600" dirty="0" err="1">
                <a:solidFill>
                  <a:srgbClr val="000000"/>
                </a:solidFill>
                <a:latin typeface="Consolas" panose="020B0609020204030204" pitchFamily="49" charset="0"/>
              </a:rPr>
              <a:t>model.optimize</a:t>
            </a:r>
            <a:r>
              <a:rPr lang="de-DE" sz="1600" dirty="0">
                <a:solidFill>
                  <a:srgbClr val="000000"/>
                </a:solidFill>
                <a:latin typeface="Consolas" panose="020B0609020204030204" pitchFamily="49" charset="0"/>
              </a:rPr>
              <a:t>()</a:t>
            </a:r>
            <a:endParaRPr lang="de-DE" sz="1600" dirty="0"/>
          </a:p>
        </p:txBody>
      </p:sp>
      <p:sp>
        <p:nvSpPr>
          <p:cNvPr id="19" name="Rechteck 18"/>
          <p:cNvSpPr/>
          <p:nvPr/>
        </p:nvSpPr>
        <p:spPr>
          <a:xfrm>
            <a:off x="5375907" y="1277403"/>
            <a:ext cx="6480828" cy="738664"/>
          </a:xfrm>
          <a:prstGeom prst="rect">
            <a:avLst/>
          </a:prstGeom>
          <a:solidFill>
            <a:schemeClr val="bg1">
              <a:lumMod val="95000"/>
            </a:schemeClr>
          </a:solidFill>
          <a:ln>
            <a:solidFill>
              <a:schemeClr val="tx1"/>
            </a:solidFill>
          </a:ln>
        </p:spPr>
        <p:txBody>
          <a:bodyPr wrap="square" lIns="72000" tIns="0" rIns="0" bIns="0">
            <a:spAutoFit/>
          </a:bodyPr>
          <a:lstStyle/>
          <a:p>
            <a:r>
              <a:rPr lang="de-DE" sz="1600" dirty="0" err="1">
                <a:solidFill>
                  <a:srgbClr val="000000"/>
                </a:solidFill>
                <a:latin typeface="Consolas" panose="020B0609020204030204" pitchFamily="49" charset="0"/>
              </a:rPr>
              <a:t>model.setObjective</a:t>
            </a:r>
            <a:r>
              <a:rPr lang="de-DE" sz="1600" dirty="0">
                <a:solidFill>
                  <a:srgbClr val="000000"/>
                </a:solidFill>
                <a:latin typeface="Consolas" panose="020B0609020204030204" pitchFamily="49" charset="0"/>
              </a:rPr>
              <a:t>(</a:t>
            </a:r>
          </a:p>
          <a:p>
            <a:r>
              <a:rPr lang="de-DE" sz="1600" dirty="0">
                <a:solidFill>
                  <a:srgbClr val="000000"/>
                </a:solidFill>
                <a:latin typeface="Consolas" panose="020B0609020204030204" pitchFamily="49" charset="0"/>
              </a:rPr>
              <a:t>	</a:t>
            </a:r>
            <a:r>
              <a:rPr lang="de-DE" sz="1600" dirty="0" err="1">
                <a:solidFill>
                  <a:srgbClr val="000000"/>
                </a:solidFill>
                <a:latin typeface="Consolas" panose="020B0609020204030204" pitchFamily="49" charset="0"/>
              </a:rPr>
              <a:t>quicksum</a:t>
            </a:r>
            <a:r>
              <a:rPr lang="de-DE" sz="1600" dirty="0">
                <a:solidFill>
                  <a:srgbClr val="000000"/>
                </a:solidFill>
                <a:latin typeface="Consolas" panose="020B0609020204030204" pitchFamily="49" charset="0"/>
              </a:rPr>
              <a:t>(c[i][j] * x[</a:t>
            </a:r>
            <a:r>
              <a:rPr lang="de-DE" sz="1600" dirty="0" err="1">
                <a:solidFill>
                  <a:srgbClr val="000000"/>
                </a:solidFill>
                <a:latin typeface="Consolas" panose="020B0609020204030204" pitchFamily="49" charset="0"/>
              </a:rPr>
              <a:t>i,j</a:t>
            </a:r>
            <a:r>
              <a:rPr lang="de-DE" sz="1600" dirty="0">
                <a:solidFill>
                  <a:srgbClr val="000000"/>
                </a:solidFill>
                <a:latin typeface="Consolas" panose="020B0609020204030204" pitchFamily="49" charset="0"/>
              </a:rPr>
              <a:t>] </a:t>
            </a:r>
            <a:r>
              <a:rPr lang="de-DE" sz="1600" dirty="0" err="1">
                <a:solidFill>
                  <a:srgbClr val="0000FF"/>
                </a:solidFill>
                <a:latin typeface="Consolas" panose="020B0609020204030204" pitchFamily="49" charset="0"/>
              </a:rPr>
              <a:t>for</a:t>
            </a:r>
            <a:r>
              <a:rPr lang="de-DE" sz="1600" dirty="0">
                <a:solidFill>
                  <a:srgbClr val="000000"/>
                </a:solidFill>
                <a:latin typeface="Consolas" panose="020B0609020204030204" pitchFamily="49" charset="0"/>
              </a:rPr>
              <a:t> i </a:t>
            </a:r>
            <a:r>
              <a:rPr lang="de-DE" sz="1600" dirty="0">
                <a:solidFill>
                  <a:srgbClr val="0000FF"/>
                </a:solidFill>
                <a:latin typeface="Consolas" panose="020B0609020204030204" pitchFamily="49" charset="0"/>
              </a:rPr>
              <a:t>in</a:t>
            </a:r>
            <a:r>
              <a:rPr lang="de-DE" sz="1600" dirty="0">
                <a:solidFill>
                  <a:srgbClr val="000000"/>
                </a:solidFill>
                <a:latin typeface="Consolas" panose="020B0609020204030204" pitchFamily="49" charset="0"/>
              </a:rPr>
              <a:t> M </a:t>
            </a:r>
            <a:r>
              <a:rPr lang="de-DE" sz="1600" dirty="0" err="1">
                <a:solidFill>
                  <a:srgbClr val="0000FF"/>
                </a:solidFill>
                <a:latin typeface="Consolas" panose="020B0609020204030204" pitchFamily="49" charset="0"/>
              </a:rPr>
              <a:t>for</a:t>
            </a:r>
            <a:r>
              <a:rPr lang="de-DE" sz="1600" dirty="0">
                <a:solidFill>
                  <a:srgbClr val="000000"/>
                </a:solidFill>
                <a:latin typeface="Consolas" panose="020B0609020204030204" pitchFamily="49" charset="0"/>
              </a:rPr>
              <a:t> j </a:t>
            </a:r>
            <a:r>
              <a:rPr lang="de-DE" sz="1600" dirty="0">
                <a:solidFill>
                  <a:srgbClr val="0000FF"/>
                </a:solidFill>
                <a:latin typeface="Consolas" panose="020B0609020204030204" pitchFamily="49" charset="0"/>
              </a:rPr>
              <a:t>in</a:t>
            </a:r>
            <a:r>
              <a:rPr lang="de-DE" sz="1600" dirty="0">
                <a:solidFill>
                  <a:srgbClr val="000000"/>
                </a:solidFill>
                <a:latin typeface="Consolas" panose="020B0609020204030204" pitchFamily="49" charset="0"/>
              </a:rPr>
              <a:t> N) 	+ </a:t>
            </a:r>
            <a:r>
              <a:rPr lang="de-DE" sz="1600" dirty="0" err="1">
                <a:solidFill>
                  <a:srgbClr val="000000"/>
                </a:solidFill>
                <a:latin typeface="Consolas" panose="020B0609020204030204" pitchFamily="49" charset="0"/>
              </a:rPr>
              <a:t>quicksum</a:t>
            </a:r>
            <a:r>
              <a:rPr lang="de-DE" sz="1600" dirty="0">
                <a:solidFill>
                  <a:srgbClr val="000000"/>
                </a:solidFill>
                <a:latin typeface="Consolas" panose="020B0609020204030204" pitchFamily="49" charset="0"/>
              </a:rPr>
              <a:t>(f[i] * y[i]</a:t>
            </a:r>
            <a:r>
              <a:rPr lang="de-DE" sz="1600" dirty="0" err="1">
                <a:solidFill>
                  <a:srgbClr val="0000FF"/>
                </a:solidFill>
                <a:latin typeface="Consolas" panose="020B0609020204030204" pitchFamily="49" charset="0"/>
              </a:rPr>
              <a:t>for</a:t>
            </a:r>
            <a:r>
              <a:rPr lang="de-DE" sz="1600" dirty="0">
                <a:solidFill>
                  <a:srgbClr val="000000"/>
                </a:solidFill>
                <a:latin typeface="Consolas" panose="020B0609020204030204" pitchFamily="49" charset="0"/>
              </a:rPr>
              <a:t> i </a:t>
            </a:r>
            <a:r>
              <a:rPr lang="de-DE" sz="1600" dirty="0">
                <a:solidFill>
                  <a:srgbClr val="0000FF"/>
                </a:solidFill>
                <a:latin typeface="Consolas" panose="020B0609020204030204" pitchFamily="49" charset="0"/>
              </a:rPr>
              <a:t>in</a:t>
            </a:r>
            <a:r>
              <a:rPr lang="de-DE" sz="1600" dirty="0">
                <a:solidFill>
                  <a:srgbClr val="000000"/>
                </a:solidFill>
                <a:latin typeface="Consolas" panose="020B0609020204030204" pitchFamily="49" charset="0"/>
              </a:rPr>
              <a:t> M))</a:t>
            </a:r>
            <a:endParaRPr lang="de-DE" sz="1600" dirty="0"/>
          </a:p>
        </p:txBody>
      </p:sp>
      <mc:AlternateContent xmlns:mc="http://schemas.openxmlformats.org/markup-compatibility/2006" xmlns:a14="http://schemas.microsoft.com/office/drawing/2010/main">
        <mc:Choice Requires="a14">
          <p:sp>
            <p:nvSpPr>
              <p:cNvPr id="21" name="Textfeld 20"/>
              <p:cNvSpPr txBox="1"/>
              <p:nvPr/>
            </p:nvSpPr>
            <p:spPr>
              <a:xfrm>
                <a:off x="1076988" y="1392524"/>
                <a:ext cx="4152984" cy="5755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rPr>
                        <m:t>𝐹</m:t>
                      </m:r>
                      <m:d>
                        <m:dPr>
                          <m:ctrlPr>
                            <a:rPr lang="de-DE" i="1">
                              <a:latin typeface="Cambria Math" panose="02040503050406030204" pitchFamily="18" charset="0"/>
                            </a:rPr>
                          </m:ctrlPr>
                        </m:dPr>
                        <m:e>
                          <m:r>
                            <a:rPr lang="de-DE" i="1">
                              <a:latin typeface="Cambria Math" panose="02040503050406030204" pitchFamily="18" charset="0"/>
                            </a:rPr>
                            <m:t>𝑥</m:t>
                          </m:r>
                          <m:r>
                            <a:rPr lang="de-DE" i="1">
                              <a:latin typeface="Cambria Math" panose="02040503050406030204" pitchFamily="18" charset="0"/>
                            </a:rPr>
                            <m:t>,</m:t>
                          </m:r>
                          <m:r>
                            <a:rPr lang="de-DE" i="1">
                              <a:latin typeface="Cambria Math" panose="02040503050406030204" pitchFamily="18" charset="0"/>
                            </a:rPr>
                            <m:t>𝑦</m:t>
                          </m:r>
                        </m:e>
                      </m:d>
                      <m:r>
                        <a:rPr lang="de-DE" i="1">
                          <a:latin typeface="Cambria Math" panose="02040503050406030204" pitchFamily="18" charset="0"/>
                        </a:rPr>
                        <m:t>=</m:t>
                      </m:r>
                      <m:nary>
                        <m:naryPr>
                          <m:chr m:val="∑"/>
                          <m:limLoc m:val="subSup"/>
                          <m:ctrlPr>
                            <a:rPr lang="de-DE" i="1">
                              <a:latin typeface="Cambria Math" panose="02040503050406030204" pitchFamily="18" charset="0"/>
                            </a:rPr>
                          </m:ctrlPr>
                        </m:naryPr>
                        <m:sub>
                          <m:r>
                            <m:rPr>
                              <m:brk m:alnAt="25"/>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𝑚</m:t>
                          </m:r>
                        </m:sup>
                        <m:e>
                          <m:nary>
                            <m:naryPr>
                              <m:chr m:val="∑"/>
                              <m:limLoc m:val="subSup"/>
                              <m:ctrlPr>
                                <a:rPr lang="de-DE" i="1">
                                  <a:latin typeface="Cambria Math" panose="02040503050406030204" pitchFamily="18" charset="0"/>
                                </a:rPr>
                              </m:ctrlPr>
                            </m:naryPr>
                            <m:sub>
                              <m:r>
                                <m:rPr>
                                  <m:brk m:alnAt="25"/>
                                </m:rPr>
                                <a:rPr lang="de-DE" i="1">
                                  <a:latin typeface="Cambria Math" panose="02040503050406030204" pitchFamily="18" charset="0"/>
                                </a:rPr>
                                <m:t>𝑗</m:t>
                              </m:r>
                              <m:r>
                                <a:rPr lang="de-DE" i="1">
                                  <a:latin typeface="Cambria Math" panose="02040503050406030204" pitchFamily="18" charset="0"/>
                                </a:rPr>
                                <m:t>=1</m:t>
                              </m:r>
                            </m:sub>
                            <m:sup>
                              <m:r>
                                <a:rPr lang="de-DE" i="1">
                                  <a:latin typeface="Cambria Math" panose="02040503050406030204" pitchFamily="18" charset="0"/>
                                </a:rPr>
                                <m:t>𝑛</m:t>
                              </m:r>
                            </m:sup>
                            <m:e>
                              <m:sSub>
                                <m:sSubPr>
                                  <m:ctrlPr>
                                    <a:rPr lang="de-DE" i="1">
                                      <a:latin typeface="Cambria Math" panose="02040503050406030204" pitchFamily="18" charset="0"/>
                                    </a:rPr>
                                  </m:ctrlPr>
                                </m:sSubPr>
                                <m:e>
                                  <m:r>
                                    <a:rPr lang="de-DE" i="1">
                                      <a:latin typeface="Cambria Math"/>
                                    </a:rPr>
                                    <m:t>𝑐</m:t>
                                  </m:r>
                                </m:e>
                                <m:sub>
                                  <m:r>
                                    <a:rPr lang="de-DE" i="1">
                                      <a:latin typeface="Cambria Math"/>
                                    </a:rPr>
                                    <m:t>𝑖𝑗</m:t>
                                  </m:r>
                                </m:sub>
                              </m:sSub>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r>
                                <a:rPr lang="de-DE" i="1">
                                  <a:latin typeface="Cambria Math" panose="02040503050406030204" pitchFamily="18" charset="0"/>
                                </a:rPr>
                                <m:t> </m:t>
                              </m:r>
                            </m:e>
                          </m:nary>
                        </m:e>
                      </m:nary>
                      <m:r>
                        <a:rPr lang="de-DE" i="1">
                          <a:latin typeface="Cambria Math" panose="02040503050406030204" pitchFamily="18" charset="0"/>
                        </a:rPr>
                        <m:t>+</m:t>
                      </m:r>
                      <m:nary>
                        <m:naryPr>
                          <m:chr m:val="∑"/>
                          <m:limLoc m:val="subSup"/>
                          <m:ctrlPr>
                            <a:rPr lang="de-DE" i="1">
                              <a:latin typeface="Cambria Math" panose="02040503050406030204" pitchFamily="18" charset="0"/>
                            </a:rPr>
                          </m:ctrlPr>
                        </m:naryPr>
                        <m:sub>
                          <m:r>
                            <m:rPr>
                              <m:brk m:alnAt="25"/>
                            </m:rPr>
                            <a:rPr lang="de-DE" i="1">
                              <a:latin typeface="Cambria Math" panose="02040503050406030204" pitchFamily="18" charset="0"/>
                            </a:rPr>
                            <m:t>𝑖</m:t>
                          </m:r>
                          <m:r>
                            <a:rPr lang="de-DE" i="1">
                              <a:latin typeface="Cambria Math" panose="02040503050406030204" pitchFamily="18" charset="0"/>
                            </a:rPr>
                            <m:t>=1</m:t>
                          </m:r>
                        </m:sub>
                        <m:sup>
                          <m:r>
                            <a:rPr lang="de-DE" i="1">
                              <a:latin typeface="Cambria Math" panose="02040503050406030204" pitchFamily="18" charset="0"/>
                            </a:rPr>
                            <m:t>𝑚</m:t>
                          </m:r>
                        </m:sup>
                        <m:e>
                          <m:sSub>
                            <m:sSubPr>
                              <m:ctrlPr>
                                <a:rPr lang="de-DE" i="1">
                                  <a:latin typeface="Cambria Math" panose="02040503050406030204" pitchFamily="18" charset="0"/>
                                </a:rPr>
                              </m:ctrlPr>
                            </m:sSubPr>
                            <m:e>
                              <m:r>
                                <a:rPr lang="de-DE" i="1">
                                  <a:latin typeface="Cambria Math"/>
                                </a:rPr>
                                <m:t>𝑓</m:t>
                              </m:r>
                            </m:e>
                            <m:sub>
                              <m:r>
                                <a:rPr lang="de-DE" i="1">
                                  <a:latin typeface="Cambria Math"/>
                                </a:rPr>
                                <m:t>𝑖</m:t>
                              </m:r>
                            </m:sub>
                          </m:sSub>
                          <m:sSub>
                            <m:sSubPr>
                              <m:ctrlPr>
                                <a:rPr lang="de-DE" i="1">
                                  <a:latin typeface="Cambria Math" panose="02040503050406030204" pitchFamily="18" charset="0"/>
                                </a:rPr>
                              </m:ctrlPr>
                            </m:sSubPr>
                            <m:e>
                              <m:r>
                                <a:rPr lang="de-DE" i="1">
                                  <a:latin typeface="Cambria Math"/>
                                </a:rPr>
                                <m:t>𝑦</m:t>
                              </m:r>
                            </m:e>
                            <m:sub>
                              <m:r>
                                <a:rPr lang="de-DE" i="1">
                                  <a:latin typeface="Cambria Math"/>
                                </a:rPr>
                                <m:t>𝑖</m:t>
                              </m:r>
                            </m:sub>
                          </m:sSub>
                          <m:r>
                            <a:rPr lang="de-DE" i="1">
                              <a:latin typeface="Cambria Math" panose="02040503050406030204" pitchFamily="18" charset="0"/>
                            </a:rPr>
                            <m:t> </m:t>
                          </m:r>
                        </m:e>
                      </m:nary>
                    </m:oMath>
                  </m:oMathPara>
                </a14:m>
                <a:endParaRPr lang="de-DE" dirty="0"/>
              </a:p>
            </p:txBody>
          </p:sp>
        </mc:Choice>
        <mc:Fallback xmlns="">
          <p:sp>
            <p:nvSpPr>
              <p:cNvPr id="21" name="Textfeld 20"/>
              <p:cNvSpPr txBox="1">
                <a:spLocks noRot="1" noChangeAspect="1" noMove="1" noResize="1" noEditPoints="1" noAdjustHandles="1" noChangeArrowheads="1" noChangeShapeType="1" noTextEdit="1"/>
              </p:cNvSpPr>
              <p:nvPr/>
            </p:nvSpPr>
            <p:spPr>
              <a:xfrm>
                <a:off x="1076988" y="1392524"/>
                <a:ext cx="4152984" cy="575542"/>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p:cNvSpPr txBox="1"/>
              <p:nvPr/>
            </p:nvSpPr>
            <p:spPr>
              <a:xfrm>
                <a:off x="1076988" y="4417892"/>
                <a:ext cx="4128853" cy="66864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i="1">
                              <a:latin typeface="Cambria Math" panose="02040503050406030204" pitchFamily="18" charset="0"/>
                            </a:rPr>
                          </m:ctrlPr>
                        </m:sSubPr>
                        <m:e>
                          <m:r>
                            <a:rPr lang="de-DE" i="1">
                              <a:latin typeface="Cambria Math"/>
                            </a:rPr>
                            <m:t>𝑥</m:t>
                          </m:r>
                        </m:e>
                        <m:sub>
                          <m:r>
                            <a:rPr lang="de-DE" i="1">
                              <a:latin typeface="Cambria Math"/>
                            </a:rPr>
                            <m:t>𝑖𝑗</m:t>
                          </m:r>
                        </m:sub>
                      </m:sSub>
                      <m:r>
                        <a:rPr lang="de-DE" i="1">
                          <a:latin typeface="Cambria Math"/>
                          <a:ea typeface="Cambria Math"/>
                        </a:rPr>
                        <m:t>≥0       </m:t>
                      </m:r>
                      <m:r>
                        <a:rPr lang="de-DE" i="1">
                          <a:latin typeface="Cambria Math"/>
                        </a:rPr>
                        <m:t>𝑗</m:t>
                      </m:r>
                      <m:r>
                        <a:rPr lang="de-DE" i="1">
                          <a:latin typeface="Cambria Math"/>
                        </a:rPr>
                        <m:t>=1, ….,</m:t>
                      </m:r>
                      <m:r>
                        <a:rPr lang="de-DE" i="1">
                          <a:latin typeface="Cambria Math"/>
                        </a:rPr>
                        <m:t>𝑛</m:t>
                      </m:r>
                      <m:r>
                        <a:rPr lang="de-DE" i="1">
                          <a:latin typeface="Cambria Math"/>
                        </a:rPr>
                        <m:t>        </m:t>
                      </m:r>
                      <m:r>
                        <a:rPr lang="de-DE" i="1">
                          <a:latin typeface="Cambria Math"/>
                        </a:rPr>
                        <m:t>𝑖</m:t>
                      </m:r>
                      <m:r>
                        <a:rPr lang="de-DE" i="1">
                          <a:latin typeface="Cambria Math"/>
                        </a:rPr>
                        <m:t>=1, …,</m:t>
                      </m:r>
                      <m:r>
                        <a:rPr lang="de-DE" i="1">
                          <a:latin typeface="Cambria Math"/>
                        </a:rPr>
                        <m:t>𝑚</m:t>
                      </m:r>
                    </m:oMath>
                  </m:oMathPara>
                </a14:m>
                <a:endParaRPr lang="de-DE" i="1" dirty="0">
                  <a:latin typeface="Cambria Math"/>
                </a:endParaRPr>
              </a:p>
              <a:p>
                <a:pPr/>
                <a14:m>
                  <m:oMathPara xmlns:m="http://schemas.openxmlformats.org/officeDocument/2006/math">
                    <m:oMathParaPr>
                      <m:jc m:val="left"/>
                    </m:oMathParaPr>
                    <m:oMath xmlns:m="http://schemas.openxmlformats.org/officeDocument/2006/math">
                      <m:sSub>
                        <m:sSubPr>
                          <m:ctrlPr>
                            <a:rPr lang="de-DE" i="1">
                              <a:latin typeface="Cambria Math" panose="02040503050406030204" pitchFamily="18" charset="0"/>
                            </a:rPr>
                          </m:ctrlPr>
                        </m:sSubPr>
                        <m:e>
                          <m:r>
                            <a:rPr lang="de-DE" i="1">
                              <a:latin typeface="Cambria Math"/>
                            </a:rPr>
                            <m:t>𝑦</m:t>
                          </m:r>
                        </m:e>
                        <m:sub>
                          <m:r>
                            <a:rPr lang="de-DE" i="1">
                              <a:latin typeface="Cambria Math"/>
                            </a:rPr>
                            <m:t>𝑖</m:t>
                          </m:r>
                        </m:sub>
                      </m:sSub>
                      <m:r>
                        <a:rPr lang="de-DE" i="1">
                          <a:latin typeface="Cambria Math"/>
                          <a:ea typeface="Cambria Math"/>
                        </a:rPr>
                        <m:t>∈ </m:t>
                      </m:r>
                      <m:d>
                        <m:dPr>
                          <m:begChr m:val="{"/>
                          <m:endChr m:val="}"/>
                          <m:ctrlPr>
                            <a:rPr lang="de-DE" i="1">
                              <a:latin typeface="Cambria Math" panose="02040503050406030204" pitchFamily="18" charset="0"/>
                              <a:ea typeface="Cambria Math"/>
                            </a:rPr>
                          </m:ctrlPr>
                        </m:dPr>
                        <m:e>
                          <m:r>
                            <a:rPr lang="de-DE" i="1">
                              <a:latin typeface="Cambria Math"/>
                              <a:ea typeface="Cambria Math"/>
                            </a:rPr>
                            <m:t>0,1</m:t>
                          </m:r>
                        </m:e>
                      </m:d>
                      <m:r>
                        <a:rPr lang="de-DE" i="1">
                          <a:latin typeface="Cambria Math"/>
                          <a:ea typeface="Cambria Math"/>
                        </a:rPr>
                        <m:t>      </m:t>
                      </m:r>
                      <m:r>
                        <a:rPr lang="de-DE" i="1">
                          <a:latin typeface="Cambria Math" panose="02040503050406030204" pitchFamily="18" charset="0"/>
                          <a:ea typeface="Cambria Math"/>
                        </a:rPr>
                        <m:t>                </m:t>
                      </m:r>
                      <m:r>
                        <a:rPr lang="de-DE" i="1">
                          <a:latin typeface="Cambria Math"/>
                          <a:ea typeface="Cambria Math"/>
                        </a:rPr>
                        <m:t>𝑖</m:t>
                      </m:r>
                      <m:r>
                        <a:rPr lang="de-DE" i="1">
                          <a:latin typeface="Cambria Math"/>
                          <a:ea typeface="Cambria Math"/>
                        </a:rPr>
                        <m:t>=1, …,</m:t>
                      </m:r>
                      <m:r>
                        <a:rPr lang="de-DE" i="1">
                          <a:latin typeface="Cambria Math"/>
                          <a:ea typeface="Cambria Math"/>
                        </a:rPr>
                        <m:t>𝑚</m:t>
                      </m:r>
                    </m:oMath>
                  </m:oMathPara>
                </a14:m>
                <a:endParaRPr lang="de-DE" dirty="0"/>
              </a:p>
            </p:txBody>
          </p:sp>
        </mc:Choice>
        <mc:Fallback xmlns="">
          <p:sp>
            <p:nvSpPr>
              <p:cNvPr id="2" name="Textfeld 1"/>
              <p:cNvSpPr txBox="1">
                <a:spLocks noRot="1" noChangeAspect="1" noMove="1" noResize="1" noEditPoints="1" noAdjustHandles="1" noChangeArrowheads="1" noChangeShapeType="1" noTextEdit="1"/>
              </p:cNvSpPr>
              <p:nvPr/>
            </p:nvSpPr>
            <p:spPr>
              <a:xfrm>
                <a:off x="1076988" y="4417892"/>
                <a:ext cx="4128853" cy="668645"/>
              </a:xfrm>
              <a:prstGeom prst="rect">
                <a:avLst/>
              </a:prstGeom>
              <a:blipFill>
                <a:blip r:embed="rId7"/>
                <a:stretch>
                  <a:fillRect b="-4587"/>
                </a:stretch>
              </a:blipFill>
            </p:spPr>
            <p:txBody>
              <a:bodyPr/>
              <a:lstStyle/>
              <a:p>
                <a:r>
                  <a:rPr lang="de-DE">
                    <a:noFill/>
                  </a:rPr>
                  <a:t> </a:t>
                </a:r>
              </a:p>
            </p:txBody>
          </p:sp>
        </mc:Fallback>
      </mc:AlternateContent>
      <p:sp>
        <p:nvSpPr>
          <p:cNvPr id="3" name="Textplatzhalter 2"/>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p>
        </p:txBody>
      </p:sp>
    </p:spTree>
    <p:extLst>
      <p:ext uri="{BB962C8B-B14F-4D97-AF65-F5344CB8AC3E}">
        <p14:creationId xmlns:p14="http://schemas.microsoft.com/office/powerpoint/2010/main" val="13377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p:bldP spid="15" grpId="0"/>
      <p:bldP spid="20" grpId="0" animBg="1"/>
      <p:bldP spid="1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de-DE" sz="2000" dirty="0"/>
              <a:t>Strategische Netzwerkplanung</a:t>
            </a:r>
            <a:endParaRPr lang="de-DE" dirty="0"/>
          </a:p>
          <a:p>
            <a:r>
              <a:rPr lang="de-DE" dirty="0"/>
              <a:t>Praxisbeispiel</a:t>
            </a:r>
          </a:p>
        </p:txBody>
      </p:sp>
      <p:sp>
        <p:nvSpPr>
          <p:cNvPr id="14" name="Textfeld 13"/>
          <p:cNvSpPr txBox="1"/>
          <p:nvPr/>
        </p:nvSpPr>
        <p:spPr>
          <a:xfrm>
            <a:off x="334435" y="1853594"/>
            <a:ext cx="7331716" cy="2880368"/>
          </a:xfrm>
          <a:prstGeom prst="rect">
            <a:avLst/>
          </a:prstGeom>
          <a:noFill/>
        </p:spPr>
        <p:txBody>
          <a:bodyPr wrap="square" lIns="36000" tIns="36000" rIns="36000" bIns="36000" rtlCol="0">
            <a:noAutofit/>
          </a:bodyPr>
          <a:lstStyle/>
          <a:p>
            <a:pPr algn="just"/>
            <a:r>
              <a:rPr lang="de-DE" sz="1500" dirty="0">
                <a:solidFill>
                  <a:srgbClr val="060606"/>
                </a:solidFill>
              </a:rPr>
              <a:t>„Wir ziehen innerhalb Passaus um und </a:t>
            </a:r>
            <a:r>
              <a:rPr lang="de-DE" sz="1500" b="1" dirty="0">
                <a:solidFill>
                  <a:srgbClr val="060606"/>
                </a:solidFill>
              </a:rPr>
              <a:t>vergrößern uns mit der Manufaktur</a:t>
            </a:r>
            <a:r>
              <a:rPr lang="de-DE" sz="1500" dirty="0">
                <a:solidFill>
                  <a:srgbClr val="060606"/>
                </a:solidFill>
              </a:rPr>
              <a:t>. Das hat mehrere Gründe, die neue Halle liegt ein bisschen besser, sie bietet auch drum herum für die Mitarbeiter eine bessere Infrastruktur (von Lebensmittelmarkt und Park bis Apotheke); aber wir brauchen auch zukünftig mehr Platz. Denn viele Zutaten, zum Beispiel die für uns speziell hergestellten, werden natürlich in großen Mengen geliefert und wir lagern sie zwischen.“</a:t>
            </a:r>
          </a:p>
        </p:txBody>
      </p:sp>
      <p:pic>
        <p:nvPicPr>
          <p:cNvPr id="15" name="Grafik 14"/>
          <p:cNvPicPr>
            <a:picLocks noChangeAspect="1"/>
          </p:cNvPicPr>
          <p:nvPr/>
        </p:nvPicPr>
        <p:blipFill>
          <a:blip r:embed="rId3" cstate="print"/>
          <a:stretch>
            <a:fillRect/>
          </a:stretch>
        </p:blipFill>
        <p:spPr>
          <a:xfrm>
            <a:off x="334435" y="798328"/>
            <a:ext cx="7331716" cy="1055267"/>
          </a:xfrm>
          <a:prstGeom prst="rect">
            <a:avLst/>
          </a:prstGeom>
        </p:spPr>
      </p:pic>
      <p:pic>
        <p:nvPicPr>
          <p:cNvPr id="16" name="Picture 4" descr="Ne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434" y="3351679"/>
            <a:ext cx="5855554" cy="321693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fik 16"/>
          <p:cNvPicPr>
            <a:picLocks noChangeAspect="1"/>
          </p:cNvPicPr>
          <p:nvPr/>
        </p:nvPicPr>
        <p:blipFill>
          <a:blip r:embed="rId5" cstate="print"/>
          <a:stretch>
            <a:fillRect/>
          </a:stretch>
        </p:blipFill>
        <p:spPr>
          <a:xfrm>
            <a:off x="6207636" y="4198568"/>
            <a:ext cx="3893743" cy="419100"/>
          </a:xfrm>
          <a:prstGeom prst="rect">
            <a:avLst/>
          </a:prstGeom>
        </p:spPr>
      </p:pic>
      <p:sp>
        <p:nvSpPr>
          <p:cNvPr id="2" name="Rechteck 1"/>
          <p:cNvSpPr/>
          <p:nvPr/>
        </p:nvSpPr>
        <p:spPr>
          <a:xfrm>
            <a:off x="6268629" y="4631160"/>
            <a:ext cx="4835787" cy="1708160"/>
          </a:xfrm>
          <a:prstGeom prst="rect">
            <a:avLst/>
          </a:prstGeom>
        </p:spPr>
        <p:txBody>
          <a:bodyPr wrap="square">
            <a:spAutoFit/>
          </a:bodyPr>
          <a:lstStyle/>
          <a:p>
            <a:r>
              <a:rPr lang="de-DE" sz="1500" dirty="0">
                <a:solidFill>
                  <a:srgbClr val="060606"/>
                </a:solidFill>
              </a:rPr>
              <a:t>„</a:t>
            </a:r>
            <a:r>
              <a:rPr lang="de-DE" sz="1500" dirty="0"/>
              <a:t>Und endlich konnten nun auch Müsli-Freunde im Vereinigten Königreich und der Schweiz bestellen. Dafür hatten wir in Binningen bei Basel ein zweites Büro und eine kleinere Manufaktur eröffnet. Nach einer </a:t>
            </a:r>
            <a:r>
              <a:rPr lang="de-DE" sz="1500" dirty="0" err="1"/>
              <a:t>Hands-on-Aktion</a:t>
            </a:r>
            <a:r>
              <a:rPr lang="de-DE" sz="1500" dirty="0"/>
              <a:t> übers Wochenende konnten wir also auch im Ursprungsland des Müslis pünktlich online gehen.“</a:t>
            </a:r>
            <a:endParaRPr lang="de-DE" sz="1500" dirty="0">
              <a:solidFill>
                <a:srgbClr val="060606"/>
              </a:solidFill>
            </a:endParaRPr>
          </a:p>
        </p:txBody>
      </p:sp>
      <p:sp>
        <p:nvSpPr>
          <p:cNvPr id="34" name="Textfeld 33"/>
          <p:cNvSpPr txBox="1"/>
          <p:nvPr/>
        </p:nvSpPr>
        <p:spPr>
          <a:xfrm>
            <a:off x="2184400" y="6407150"/>
            <a:ext cx="8045450" cy="222250"/>
          </a:xfrm>
          <a:prstGeom prst="rect">
            <a:avLst/>
          </a:prstGeom>
          <a:noFill/>
        </p:spPr>
        <p:txBody>
          <a:bodyPr wrap="none" lIns="36000" tIns="36000" rIns="36000" bIns="36000" rtlCol="0">
            <a:noAutofit/>
          </a:bodyPr>
          <a:lstStyle/>
          <a:p>
            <a:pPr algn="r"/>
            <a:r>
              <a:rPr lang="de-DE" sz="1100" kern="0" dirty="0">
                <a:solidFill>
                  <a:schemeClr val="bg1">
                    <a:lumMod val="50000"/>
                  </a:schemeClr>
                </a:solidFill>
              </a:rPr>
              <a:t>Quelle:</a:t>
            </a:r>
            <a:r>
              <a:rPr lang="de-DE" sz="1100" dirty="0">
                <a:solidFill>
                  <a:schemeClr val="bg1">
                    <a:lumMod val="50000"/>
                  </a:schemeClr>
                </a:solidFill>
              </a:rPr>
              <a:t> http://www.mymuesli.com</a:t>
            </a:r>
          </a:p>
        </p:txBody>
      </p:sp>
      <p:grpSp>
        <p:nvGrpSpPr>
          <p:cNvPr id="63" name="Gruppieren 62"/>
          <p:cNvGrpSpPr/>
          <p:nvPr/>
        </p:nvGrpSpPr>
        <p:grpSpPr>
          <a:xfrm>
            <a:off x="9156391" y="798328"/>
            <a:ext cx="2610637" cy="3478852"/>
            <a:chOff x="2771800" y="1448780"/>
            <a:chExt cx="3163050" cy="4905545"/>
          </a:xfrm>
          <a:noFill/>
        </p:grpSpPr>
        <p:sp>
          <p:nvSpPr>
            <p:cNvPr id="64" name="Abgerundetes Rechteck 63"/>
            <p:cNvSpPr/>
            <p:nvPr/>
          </p:nvSpPr>
          <p:spPr>
            <a:xfrm>
              <a:off x="2771800" y="1448780"/>
              <a:ext cx="3150350" cy="67507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Verstehen des Problems</a:t>
              </a:r>
            </a:p>
          </p:txBody>
        </p:sp>
        <p:sp>
          <p:nvSpPr>
            <p:cNvPr id="65" name="Abgerundetes Rechteck 64"/>
            <p:cNvSpPr/>
            <p:nvPr/>
          </p:nvSpPr>
          <p:spPr>
            <a:xfrm>
              <a:off x="2771800" y="2506397"/>
              <a:ext cx="3150350" cy="675075"/>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Formulierung des Problems</a:t>
              </a:r>
            </a:p>
          </p:txBody>
        </p:sp>
        <p:sp>
          <p:nvSpPr>
            <p:cNvPr id="66" name="Abgerundetes Rechteck 65"/>
            <p:cNvSpPr/>
            <p:nvPr/>
          </p:nvSpPr>
          <p:spPr>
            <a:xfrm>
              <a:off x="2771800" y="3564014"/>
              <a:ext cx="3150350" cy="675075"/>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Datenerfassung und -eingabe</a:t>
              </a:r>
            </a:p>
          </p:txBody>
        </p:sp>
        <p:sp>
          <p:nvSpPr>
            <p:cNvPr id="67" name="Abgerundetes Rechteck 66"/>
            <p:cNvSpPr/>
            <p:nvPr/>
          </p:nvSpPr>
          <p:spPr>
            <a:xfrm>
              <a:off x="2771800" y="4621631"/>
              <a:ext cx="3150350" cy="675075"/>
            </a:xfrm>
            <a:prstGeom prst="round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Lösen des Modells</a:t>
              </a:r>
            </a:p>
          </p:txBody>
        </p:sp>
        <p:sp>
          <p:nvSpPr>
            <p:cNvPr id="68" name="Abgerundetes Rechteck 67"/>
            <p:cNvSpPr/>
            <p:nvPr/>
          </p:nvSpPr>
          <p:spPr>
            <a:xfrm>
              <a:off x="2771800" y="5679250"/>
              <a:ext cx="3150350" cy="675075"/>
            </a:xfrm>
            <a:prstGeom prst="round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rPr>
                <a:t>Implementierung in der Realität</a:t>
              </a:r>
            </a:p>
          </p:txBody>
        </p:sp>
        <p:cxnSp>
          <p:nvCxnSpPr>
            <p:cNvPr id="69" name="Gerade Verbindung mit Pfeil 68"/>
            <p:cNvCxnSpPr>
              <a:stCxn id="64" idx="2"/>
              <a:endCxn id="65" idx="0"/>
            </p:cNvCxnSpPr>
            <p:nvPr/>
          </p:nvCxnSpPr>
          <p:spPr>
            <a:xfrm>
              <a:off x="4346975" y="2123855"/>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a:stCxn id="65" idx="2"/>
              <a:endCxn id="66" idx="0"/>
            </p:cNvCxnSpPr>
            <p:nvPr/>
          </p:nvCxnSpPr>
          <p:spPr>
            <a:xfrm>
              <a:off x="4346975" y="3181472"/>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a:stCxn id="66" idx="2"/>
              <a:endCxn id="67" idx="0"/>
            </p:cNvCxnSpPr>
            <p:nvPr/>
          </p:nvCxnSpPr>
          <p:spPr>
            <a:xfrm>
              <a:off x="4346975" y="4239089"/>
              <a:ext cx="0" cy="382542"/>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2" name="Gerade Verbindung mit Pfeil 71"/>
            <p:cNvCxnSpPr>
              <a:stCxn id="67" idx="2"/>
              <a:endCxn id="68" idx="0"/>
            </p:cNvCxnSpPr>
            <p:nvPr/>
          </p:nvCxnSpPr>
          <p:spPr>
            <a:xfrm>
              <a:off x="4346975" y="5296706"/>
              <a:ext cx="0" cy="382544"/>
            </a:xfrm>
            <a:prstGeom prst="straightConnector1">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3" name="Gewinkelte Verbindung 14"/>
            <p:cNvCxnSpPr>
              <a:stCxn id="67" idx="1"/>
              <a:endCxn id="65" idx="1"/>
            </p:cNvCxnSpPr>
            <p:nvPr/>
          </p:nvCxnSpPr>
          <p:spPr>
            <a:xfrm rot="10800000">
              <a:off x="2771800" y="2843935"/>
              <a:ext cx="12700" cy="2115234"/>
            </a:xfrm>
            <a:prstGeom prst="bentConnector3">
              <a:avLst>
                <a:gd name="adj1" fmla="val 2750945"/>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4" name="Gewinkelte Verbindung 15"/>
            <p:cNvCxnSpPr>
              <a:stCxn id="66" idx="3"/>
              <a:endCxn id="65" idx="3"/>
            </p:cNvCxnSpPr>
            <p:nvPr/>
          </p:nvCxnSpPr>
          <p:spPr>
            <a:xfrm flipV="1">
              <a:off x="5922150" y="2843935"/>
              <a:ext cx="12700" cy="1057617"/>
            </a:xfrm>
            <a:prstGeom prst="bentConnector3">
              <a:avLst>
                <a:gd name="adj1" fmla="val 288678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5" name="Gewinkelte Verbindung 16"/>
            <p:cNvCxnSpPr>
              <a:stCxn id="67" idx="3"/>
              <a:endCxn id="66" idx="3"/>
            </p:cNvCxnSpPr>
            <p:nvPr/>
          </p:nvCxnSpPr>
          <p:spPr>
            <a:xfrm flipV="1">
              <a:off x="5922150" y="3901552"/>
              <a:ext cx="12700" cy="1057617"/>
            </a:xfrm>
            <a:prstGeom prst="bentConnector3">
              <a:avLst>
                <a:gd name="adj1" fmla="val 2954717"/>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6" name="Gewinkelte Verbindung 17"/>
            <p:cNvCxnSpPr>
              <a:stCxn id="67" idx="1"/>
              <a:endCxn id="64" idx="1"/>
            </p:cNvCxnSpPr>
            <p:nvPr/>
          </p:nvCxnSpPr>
          <p:spPr>
            <a:xfrm rot="10800000">
              <a:off x="2771800" y="1786319"/>
              <a:ext cx="12700" cy="3172851"/>
            </a:xfrm>
            <a:prstGeom prst="bentConnector3">
              <a:avLst>
                <a:gd name="adj1" fmla="val 5400000"/>
              </a:avLst>
            </a:prstGeom>
            <a:grpFill/>
            <a:ln>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05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p:txBody>
          <a:bodyPr/>
          <a:lstStyle/>
          <a:p>
            <a:r>
              <a:rPr lang="de-DE" sz="2000" dirty="0"/>
              <a:t>Strategische Netzwerkplanung</a:t>
            </a:r>
          </a:p>
          <a:p>
            <a:r>
              <a:rPr lang="de-DE" dirty="0"/>
              <a:t>Praxisbeispiel</a:t>
            </a:r>
          </a:p>
        </p:txBody>
      </p:sp>
      <p:pic>
        <p:nvPicPr>
          <p:cNvPr id="12" name="Grafik 11"/>
          <p:cNvPicPr>
            <a:picLocks noChangeAspect="1"/>
          </p:cNvPicPr>
          <p:nvPr/>
        </p:nvPicPr>
        <p:blipFill>
          <a:blip r:embed="rId3" cstate="print"/>
          <a:stretch>
            <a:fillRect/>
          </a:stretch>
        </p:blipFill>
        <p:spPr>
          <a:xfrm>
            <a:off x="334435" y="908678"/>
            <a:ext cx="7637656" cy="685800"/>
          </a:xfrm>
          <a:prstGeom prst="rect">
            <a:avLst/>
          </a:prstGeom>
        </p:spPr>
      </p:pic>
      <p:pic>
        <p:nvPicPr>
          <p:cNvPr id="18" name="Picture 2" descr="Der Laden in Berlin Steglit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6215" y="2467688"/>
            <a:ext cx="5910522" cy="3937290"/>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p:cNvSpPr txBox="1"/>
          <p:nvPr/>
        </p:nvSpPr>
        <p:spPr>
          <a:xfrm>
            <a:off x="334432" y="1513962"/>
            <a:ext cx="9699100" cy="1013364"/>
          </a:xfrm>
          <a:prstGeom prst="rect">
            <a:avLst/>
          </a:prstGeom>
          <a:noFill/>
        </p:spPr>
        <p:txBody>
          <a:bodyPr wrap="square" lIns="36000" tIns="36000" rIns="36000" bIns="36000" rtlCol="0">
            <a:noAutofit/>
          </a:bodyPr>
          <a:lstStyle/>
          <a:p>
            <a:r>
              <a:rPr lang="de-DE" dirty="0">
                <a:solidFill>
                  <a:srgbClr val="060606"/>
                </a:solidFill>
              </a:rPr>
              <a:t>„Heute eröffnet </a:t>
            </a:r>
            <a:r>
              <a:rPr lang="de-DE" dirty="0" err="1">
                <a:solidFill>
                  <a:srgbClr val="060606"/>
                </a:solidFill>
              </a:rPr>
              <a:t>mymuesli</a:t>
            </a:r>
            <a:r>
              <a:rPr lang="de-DE" dirty="0">
                <a:solidFill>
                  <a:srgbClr val="060606"/>
                </a:solidFill>
              </a:rPr>
              <a:t> in Bern seinen ersten Schweizer Store. Bernerinnen und Berner können sich im hellen und großzügigen Laden an der Marktgasse 50 durch die Sorten probieren, ihre persönliche Müsli-Mischung auswählen und ihr Frühstück mit Milch als «muesli2go» auch gleich mitnehmen.“</a:t>
            </a:r>
          </a:p>
        </p:txBody>
      </p:sp>
      <p:pic>
        <p:nvPicPr>
          <p:cNvPr id="20" name="Grafik 19"/>
          <p:cNvPicPr>
            <a:picLocks noChangeAspect="1"/>
          </p:cNvPicPr>
          <p:nvPr/>
        </p:nvPicPr>
        <p:blipFill>
          <a:blip r:embed="rId5" cstate="print"/>
          <a:stretch>
            <a:fillRect/>
          </a:stretch>
        </p:blipFill>
        <p:spPr>
          <a:xfrm>
            <a:off x="334432" y="3256665"/>
            <a:ext cx="5041475" cy="907122"/>
          </a:xfrm>
          <a:prstGeom prst="rect">
            <a:avLst/>
          </a:prstGeom>
        </p:spPr>
      </p:pic>
      <p:sp>
        <p:nvSpPr>
          <p:cNvPr id="21" name="Textfeld 20"/>
          <p:cNvSpPr txBox="1"/>
          <p:nvPr/>
        </p:nvSpPr>
        <p:spPr>
          <a:xfrm>
            <a:off x="334432" y="4436333"/>
            <a:ext cx="5581544" cy="1531734"/>
          </a:xfrm>
          <a:prstGeom prst="rect">
            <a:avLst/>
          </a:prstGeom>
          <a:noFill/>
        </p:spPr>
        <p:txBody>
          <a:bodyPr wrap="square" lIns="36000" tIns="36000" rIns="36000" bIns="36000" rtlCol="0">
            <a:noAutofit/>
          </a:bodyPr>
          <a:lstStyle/>
          <a:p>
            <a:r>
              <a:rPr lang="de-DE" sz="1600" dirty="0">
                <a:solidFill>
                  <a:srgbClr val="060606"/>
                </a:solidFill>
              </a:rPr>
              <a:t>„</a:t>
            </a:r>
            <a:r>
              <a:rPr lang="de-DE" dirty="0"/>
              <a:t> Am Donnerstag wurde das neue "</a:t>
            </a:r>
            <a:r>
              <a:rPr lang="de-DE" dirty="0" err="1"/>
              <a:t>mymuesli</a:t>
            </a:r>
            <a:r>
              <a:rPr lang="de-DE" dirty="0"/>
              <a:t>"-Geschäft in der Salzburger Getreidegasse eröffnet. Es ist die zweite Österreich-Niederlassung, im Vorjahr wurde eine Filiale in Wien eröffnet.“</a:t>
            </a:r>
            <a:endParaRPr lang="de-DE" dirty="0">
              <a:solidFill>
                <a:srgbClr val="060606"/>
              </a:solidFill>
            </a:endParaRPr>
          </a:p>
        </p:txBody>
      </p:sp>
      <p:pic>
        <p:nvPicPr>
          <p:cNvPr id="22" name="Grafik 21"/>
          <p:cNvPicPr>
            <a:picLocks noChangeAspect="1"/>
          </p:cNvPicPr>
          <p:nvPr/>
        </p:nvPicPr>
        <p:blipFill>
          <a:blip r:embed="rId6" cstate="print"/>
          <a:stretch>
            <a:fillRect/>
          </a:stretch>
        </p:blipFill>
        <p:spPr>
          <a:xfrm>
            <a:off x="334432" y="2889952"/>
            <a:ext cx="2686054" cy="366713"/>
          </a:xfrm>
          <a:prstGeom prst="rect">
            <a:avLst/>
          </a:prstGeom>
        </p:spPr>
      </p:pic>
      <p:sp>
        <p:nvSpPr>
          <p:cNvPr id="14" name="Textfeld 13"/>
          <p:cNvSpPr txBox="1"/>
          <p:nvPr/>
        </p:nvSpPr>
        <p:spPr>
          <a:xfrm>
            <a:off x="2184400" y="6407150"/>
            <a:ext cx="8045450" cy="222250"/>
          </a:xfrm>
          <a:prstGeom prst="rect">
            <a:avLst/>
          </a:prstGeom>
          <a:noFill/>
        </p:spPr>
        <p:txBody>
          <a:bodyPr wrap="none" lIns="36000" tIns="36000" rIns="36000" bIns="36000" rtlCol="0">
            <a:noAutofit/>
          </a:bodyPr>
          <a:lstStyle/>
          <a:p>
            <a:pPr algn="r"/>
            <a:r>
              <a:rPr lang="de-DE" sz="1100" kern="0" dirty="0">
                <a:solidFill>
                  <a:schemeClr val="bg1">
                    <a:lumMod val="50000"/>
                  </a:schemeClr>
                </a:solidFill>
              </a:rPr>
              <a:t>Quelle:</a:t>
            </a:r>
            <a:r>
              <a:rPr lang="de-DE" sz="1100" dirty="0">
                <a:solidFill>
                  <a:schemeClr val="bg1">
                    <a:lumMod val="50000"/>
                  </a:schemeClr>
                </a:solidFill>
              </a:rPr>
              <a:t> http://www.salzburg.com, http://www.moneycab.com und http://www.blick.ch </a:t>
            </a:r>
          </a:p>
        </p:txBody>
      </p:sp>
    </p:spTree>
    <p:extLst>
      <p:ext uri="{BB962C8B-B14F-4D97-AF65-F5344CB8AC3E}">
        <p14:creationId xmlns:p14="http://schemas.microsoft.com/office/powerpoint/2010/main" val="408139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a:spLocks noGrp="1"/>
          </p:cNvSpPr>
          <p:nvPr>
            <p:ph type="body" sz="quarter" idx="12"/>
          </p:nvPr>
        </p:nvSpPr>
        <p:spPr>
          <a:prstGeom prst="rect">
            <a:avLst/>
          </a:prstGeom>
        </p:spPr>
        <p:txBody>
          <a:bodyPr/>
          <a:lstStyle/>
          <a:p>
            <a:pPr marL="0" indent="0">
              <a:spcAft>
                <a:spcPts val="600"/>
              </a:spcAft>
              <a:buNone/>
            </a:pPr>
            <a:r>
              <a:rPr lang="de-DE" sz="2000" b="1" dirty="0" err="1">
                <a:solidFill>
                  <a:srgbClr val="00549F"/>
                </a:solidFill>
              </a:rPr>
              <a:t>Warehouse</a:t>
            </a:r>
            <a:r>
              <a:rPr lang="de-DE" sz="2000" b="1" dirty="0">
                <a:solidFill>
                  <a:srgbClr val="00549F"/>
                </a:solidFill>
              </a:rPr>
              <a:t> </a:t>
            </a:r>
            <a:r>
              <a:rPr lang="de-DE" sz="2000" b="1" dirty="0" err="1">
                <a:solidFill>
                  <a:srgbClr val="00549F"/>
                </a:solidFill>
              </a:rPr>
              <a:t>Location-Probleme</a:t>
            </a:r>
            <a:r>
              <a:rPr lang="de-DE" sz="2000" b="1" dirty="0">
                <a:solidFill>
                  <a:srgbClr val="00549F"/>
                </a:solidFill>
              </a:rPr>
              <a:t> – Zusammenfassung</a:t>
            </a:r>
          </a:p>
          <a:p>
            <a:pPr>
              <a:spcAft>
                <a:spcPts val="600"/>
              </a:spcAft>
              <a:buSzPct val="99000"/>
            </a:pPr>
            <a:r>
              <a:rPr lang="de-DE" sz="2000" dirty="0">
                <a:solidFill>
                  <a:srgbClr val="060606"/>
                </a:solidFill>
                <a:latin typeface="Arial" panose="020B0604020202020204" pitchFamily="34" charset="0"/>
                <a:cs typeface="Arial" panose="020B0604020202020204" pitchFamily="34" charset="0"/>
                <a:sym typeface="Symbol"/>
              </a:rPr>
              <a:t>Add-Algorithmus führt in wenigen Schritten zu einer „guten“ Lösung, die aber nicht zwingend optimal ist (</a:t>
            </a:r>
            <a:r>
              <a:rPr lang="de-DE" sz="2000" dirty="0" err="1">
                <a:solidFill>
                  <a:srgbClr val="060606"/>
                </a:solidFill>
                <a:latin typeface="Arial" panose="020B0604020202020204" pitchFamily="34" charset="0"/>
                <a:cs typeface="Arial" panose="020B0604020202020204" pitchFamily="34" charset="0"/>
                <a:sym typeface="Symbol"/>
              </a:rPr>
              <a:t>Greedy</a:t>
            </a:r>
            <a:r>
              <a:rPr lang="de-DE" sz="2000" dirty="0">
                <a:solidFill>
                  <a:srgbClr val="060606"/>
                </a:solidFill>
                <a:latin typeface="Arial" panose="020B0604020202020204" pitchFamily="34" charset="0"/>
                <a:cs typeface="Arial" panose="020B0604020202020204" pitchFamily="34" charset="0"/>
                <a:sym typeface="Symbol"/>
              </a:rPr>
              <a:t>-Algorithmus).</a:t>
            </a:r>
          </a:p>
          <a:p>
            <a:pPr>
              <a:spcAft>
                <a:spcPts val="600"/>
              </a:spcAft>
              <a:buSzPct val="99000"/>
            </a:pPr>
            <a:r>
              <a:rPr lang="de-DE" sz="2000" dirty="0">
                <a:solidFill>
                  <a:srgbClr val="060606"/>
                </a:solidFill>
                <a:latin typeface="Arial" panose="020B0604020202020204" pitchFamily="34" charset="0"/>
                <a:cs typeface="Arial" panose="020B0604020202020204" pitchFamily="34" charset="0"/>
                <a:sym typeface="Symbol"/>
              </a:rPr>
              <a:t>Optimale Lösung kann für größere Probleme durch Implementierung des Optimierungsmodells in einem </a:t>
            </a:r>
            <a:r>
              <a:rPr lang="de-DE" sz="2000" dirty="0" err="1">
                <a:solidFill>
                  <a:srgbClr val="060606"/>
                </a:solidFill>
                <a:latin typeface="Arial" panose="020B0604020202020204" pitchFamily="34" charset="0"/>
                <a:cs typeface="Arial" panose="020B0604020202020204" pitchFamily="34" charset="0"/>
                <a:sym typeface="Symbol"/>
              </a:rPr>
              <a:t>Standardsolver</a:t>
            </a:r>
            <a:r>
              <a:rPr lang="de-DE" sz="2000" dirty="0">
                <a:solidFill>
                  <a:srgbClr val="060606"/>
                </a:solidFill>
                <a:latin typeface="Arial" panose="020B0604020202020204" pitchFamily="34" charset="0"/>
                <a:cs typeface="Arial" panose="020B0604020202020204" pitchFamily="34" charset="0"/>
                <a:sym typeface="Symbol"/>
              </a:rPr>
              <a:t> ermittelt werden, diese Verfahren sind aber vergleichsweise aufwendig.</a:t>
            </a:r>
          </a:p>
          <a:p>
            <a:pPr>
              <a:spcAft>
                <a:spcPts val="600"/>
              </a:spcAft>
              <a:buSzPct val="99000"/>
            </a:pPr>
            <a:r>
              <a:rPr lang="de-DE" sz="2000" dirty="0">
                <a:solidFill>
                  <a:srgbClr val="060606"/>
                </a:solidFill>
                <a:latin typeface="Arial" panose="020B0604020202020204" pitchFamily="34" charset="0"/>
                <a:cs typeface="Arial" panose="020B0604020202020204" pitchFamily="34" charset="0"/>
                <a:sym typeface="Symbol"/>
              </a:rPr>
              <a:t>Optimierungsmodelle können mit sehr großen Rechenzeiten verbunden sein, führen aber zur optimalen Lösung.</a:t>
            </a:r>
          </a:p>
          <a:p>
            <a:pPr marL="0" indent="0">
              <a:buNone/>
            </a:pPr>
            <a:endParaRPr lang="de-DE" dirty="0"/>
          </a:p>
        </p:txBody>
      </p:sp>
      <p:sp>
        <p:nvSpPr>
          <p:cNvPr id="14" name="Inhaltsplatzhalter 1"/>
          <p:cNvSpPr>
            <a:spLocks noGrp="1"/>
          </p:cNvSpPr>
          <p:nvPr>
            <p:ph type="body" sz="quarter" idx="13"/>
          </p:nvPr>
        </p:nvSpPr>
        <p:spPr/>
        <p:txBody>
          <a:bodyPr/>
          <a:lstStyle/>
          <a:p>
            <a:r>
              <a:rPr lang="de-DE" sz="2000" dirty="0"/>
              <a:t>Quantitative Verfahren der Standortplanung</a:t>
            </a:r>
          </a:p>
          <a:p>
            <a:r>
              <a:rPr lang="de-DE" dirty="0"/>
              <a:t>Standortplanung in Netzen</a:t>
            </a:r>
          </a:p>
          <a:p>
            <a:endParaRPr lang="de-DE" dirty="0">
              <a:solidFill>
                <a:srgbClr val="060606"/>
              </a:solidFill>
            </a:endParaRPr>
          </a:p>
        </p:txBody>
      </p:sp>
    </p:spTree>
    <p:extLst>
      <p:ext uri="{BB962C8B-B14F-4D97-AF65-F5344CB8AC3E}">
        <p14:creationId xmlns:p14="http://schemas.microsoft.com/office/powerpoint/2010/main" val="63840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sz="1600" dirty="0"/>
              <a:t>Einführung </a:t>
            </a:r>
          </a:p>
          <a:p>
            <a:r>
              <a:rPr lang="de-DE" sz="1600" dirty="0">
                <a:solidFill>
                  <a:schemeClr val="tx1"/>
                </a:solidFill>
              </a:rPr>
              <a:t>Strategische Netzwerkplanung</a:t>
            </a:r>
          </a:p>
          <a:p>
            <a:pPr lvl="1"/>
            <a:r>
              <a:rPr lang="de-DE" sz="1600" dirty="0"/>
              <a:t>Grundlagen Standortplanung</a:t>
            </a:r>
          </a:p>
          <a:p>
            <a:pPr lvl="1"/>
            <a:r>
              <a:rPr lang="de-DE" sz="1600" dirty="0"/>
              <a:t>Qualitative Verfahren der Standortplanung</a:t>
            </a:r>
          </a:p>
          <a:p>
            <a:pPr lvl="1"/>
            <a:r>
              <a:rPr lang="de-DE" sz="1600" dirty="0"/>
              <a:t>Quantitative Verfahren der Standortplanung</a:t>
            </a:r>
          </a:p>
          <a:p>
            <a:pPr lvl="2">
              <a:buFont typeface="+mj-lt"/>
              <a:buAutoNum type="romanLcPeriod"/>
            </a:pPr>
            <a:r>
              <a:rPr lang="de-DE" sz="1600" dirty="0"/>
              <a:t>Distanzermittlung</a:t>
            </a:r>
          </a:p>
          <a:p>
            <a:pPr lvl="2">
              <a:buFont typeface="+mj-lt"/>
              <a:buAutoNum type="romanLcPeriod"/>
            </a:pPr>
            <a:r>
              <a:rPr lang="de-DE" sz="1600" dirty="0"/>
              <a:t>Standortplanung in Netzen</a:t>
            </a:r>
          </a:p>
          <a:p>
            <a:pPr lvl="2">
              <a:buFont typeface="+mj-lt"/>
              <a:buAutoNum type="romanLcPeriod"/>
            </a:pPr>
            <a:r>
              <a:rPr lang="de-DE" sz="1600" dirty="0">
                <a:solidFill>
                  <a:schemeClr val="tx1"/>
                </a:solidFill>
              </a:rPr>
              <a:t>Erweiterungen Standortplanungsmodelle</a:t>
            </a:r>
          </a:p>
          <a:p>
            <a:pPr marL="1714500" lvl="3" indent="-342900">
              <a:buFont typeface="+mj-lt"/>
              <a:buAutoNum type="alphaLcPeriod"/>
            </a:pPr>
            <a:r>
              <a:rPr lang="de-DE" sz="1600" dirty="0"/>
              <a:t> Zweistufige Modelle</a:t>
            </a:r>
          </a:p>
          <a:p>
            <a:pPr marL="1714500" lvl="3" indent="-342900">
              <a:buFont typeface="+mj-lt"/>
              <a:buAutoNum type="alphaLcPeriod"/>
            </a:pPr>
            <a:r>
              <a:rPr lang="de-DE" sz="1600" dirty="0"/>
              <a:t> Robuste Planung</a:t>
            </a:r>
          </a:p>
          <a:p>
            <a:pPr marL="1714500" lvl="3" indent="-342900">
              <a:buFont typeface="+mj-lt"/>
              <a:buAutoNum type="alphaLcPeriod"/>
            </a:pPr>
            <a:r>
              <a:rPr lang="de-DE" sz="1600" dirty="0"/>
              <a:t> Weitere Ansätze der Standortplanung </a:t>
            </a:r>
          </a:p>
          <a:p>
            <a:pPr marL="1714500" lvl="3" indent="-342900">
              <a:buFont typeface="+mj-lt"/>
              <a:buAutoNum type="alphaLcPeriod"/>
            </a:pPr>
            <a:r>
              <a:rPr lang="de-DE" sz="1600" dirty="0"/>
              <a:t> Fallbeispiel Automobilindustrie</a:t>
            </a:r>
            <a:endParaRPr lang="de-DE" sz="1600" dirty="0">
              <a:solidFill>
                <a:schemeClr val="tx1"/>
              </a:solidFill>
            </a:endParaRPr>
          </a:p>
          <a:p>
            <a:r>
              <a:rPr lang="de-DE" sz="1600" dirty="0"/>
              <a:t>Standortbezogene Prozessgestaltung</a:t>
            </a:r>
          </a:p>
          <a:p>
            <a:r>
              <a:rPr lang="de-DE" sz="1600" dirty="0"/>
              <a:t>Absatzplanung</a:t>
            </a:r>
          </a:p>
          <a:p>
            <a:r>
              <a:rPr lang="de-DE" sz="1600" dirty="0"/>
              <a:t>Produktionsprogrammplanung</a:t>
            </a:r>
          </a:p>
          <a:p>
            <a:r>
              <a:rPr lang="de-DE" sz="1600" dirty="0"/>
              <a:t>Bestandsmanagement</a:t>
            </a:r>
          </a:p>
          <a:p>
            <a:r>
              <a:rPr lang="de-DE" sz="1600" dirty="0"/>
              <a:t>Losgrößen- und Ressourceneinsatzplanung</a:t>
            </a:r>
          </a:p>
          <a:p>
            <a:r>
              <a:rPr lang="de-DE" sz="1600" dirty="0"/>
              <a:t>Distributionsplanung</a:t>
            </a:r>
          </a:p>
        </p:txBody>
      </p:sp>
      <p:sp>
        <p:nvSpPr>
          <p:cNvPr id="6" name="Textplatzhalter 5">
            <a:extLst>
              <a:ext uri="{FF2B5EF4-FFF2-40B4-BE49-F238E27FC236}">
                <a16:creationId xmlns:a16="http://schemas.microsoft.com/office/drawing/2014/main" id="{8768E635-F32F-40BC-A37E-C76F7ECB21F5}"/>
              </a:ext>
            </a:extLst>
          </p:cNvPr>
          <p:cNvSpPr>
            <a:spLocks noGrp="1"/>
          </p:cNvSpPr>
          <p:nvPr>
            <p:ph type="body" sz="quarter" idx="13"/>
          </p:nvPr>
        </p:nvSpPr>
        <p:spPr/>
        <p:txBody>
          <a:bodyPr/>
          <a:lstStyle/>
          <a:p>
            <a:r>
              <a:rPr lang="en-US" sz="2000" dirty="0" err="1"/>
              <a:t>Überblick</a:t>
            </a:r>
            <a:endParaRPr lang="en-US" sz="2000" dirty="0"/>
          </a:p>
        </p:txBody>
      </p:sp>
      <p:sp>
        <p:nvSpPr>
          <p:cNvPr id="8" name="Rechteck 7">
            <a:extLst>
              <a:ext uri="{FF2B5EF4-FFF2-40B4-BE49-F238E27FC236}">
                <a16:creationId xmlns:a16="http://schemas.microsoft.com/office/drawing/2014/main" id="{4C23A3FE-7548-41D2-B434-F6DCCDBE5FBA}"/>
              </a:ext>
            </a:extLst>
          </p:cNvPr>
          <p:cNvSpPr/>
          <p:nvPr/>
        </p:nvSpPr>
        <p:spPr>
          <a:xfrm>
            <a:off x="334434" y="3285000"/>
            <a:ext cx="5889821" cy="288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Tree>
    <p:extLst>
      <p:ext uri="{BB962C8B-B14F-4D97-AF65-F5344CB8AC3E}">
        <p14:creationId xmlns:p14="http://schemas.microsoft.com/office/powerpoint/2010/main" val="226568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47BF3590-9B40-4231-A39D-17593A79D105}"/>
              </a:ext>
            </a:extLst>
          </p:cNvPr>
          <p:cNvSpPr>
            <a:spLocks noGrp="1"/>
          </p:cNvSpPr>
          <p:nvPr>
            <p:ph type="body" sz="quarter" idx="13"/>
          </p:nvPr>
        </p:nvSpPr>
        <p:spPr/>
        <p:txBody>
          <a:bodyPr/>
          <a:lstStyle/>
          <a:p>
            <a:r>
              <a:rPr lang="de-DE" sz="2000" dirty="0"/>
              <a:t>Quantitative Verfahren der Standortplanung</a:t>
            </a:r>
          </a:p>
          <a:p>
            <a:r>
              <a:rPr lang="de-DE" dirty="0"/>
              <a:t>Zweistufiges, </a:t>
            </a:r>
            <a:r>
              <a:rPr lang="de-DE" dirty="0" err="1"/>
              <a:t>kapazitiertes</a:t>
            </a:r>
            <a:r>
              <a:rPr lang="de-DE" dirty="0"/>
              <a:t> WLP</a:t>
            </a:r>
          </a:p>
          <a:p>
            <a:endParaRPr lang="en-US" dirty="0"/>
          </a:p>
        </p:txBody>
      </p:sp>
      <p:sp>
        <p:nvSpPr>
          <p:cNvPr id="3" name="Textfeld 2"/>
          <p:cNvSpPr txBox="1"/>
          <p:nvPr/>
        </p:nvSpPr>
        <p:spPr>
          <a:xfrm>
            <a:off x="9907426" y="928317"/>
            <a:ext cx="1121594" cy="338554"/>
          </a:xfrm>
          <a:prstGeom prst="rect">
            <a:avLst/>
          </a:prstGeom>
          <a:noFill/>
        </p:spPr>
        <p:txBody>
          <a:bodyPr wrap="none">
            <a:spAutoFit/>
          </a:bodyPr>
          <a:lstStyle/>
          <a:p>
            <a:pPr>
              <a:defRPr/>
            </a:pPr>
            <a:r>
              <a:rPr lang="de-DE" sz="1600" dirty="0">
                <a:latin typeface="Arial" pitchFamily="34" charset="0"/>
                <a:cs typeface="Arial" pitchFamily="34" charset="0"/>
              </a:rPr>
              <a:t>Kunden</a:t>
            </a:r>
          </a:p>
        </p:txBody>
      </p:sp>
      <p:sp>
        <p:nvSpPr>
          <p:cNvPr id="4" name="Textfeld 3"/>
          <p:cNvSpPr txBox="1"/>
          <p:nvPr/>
        </p:nvSpPr>
        <p:spPr>
          <a:xfrm>
            <a:off x="7820428" y="821638"/>
            <a:ext cx="1972083" cy="584775"/>
          </a:xfrm>
          <a:prstGeom prst="rect">
            <a:avLst/>
          </a:prstGeom>
          <a:noFill/>
        </p:spPr>
        <p:txBody>
          <a:bodyPr wrap="none">
            <a:spAutoFit/>
          </a:bodyPr>
          <a:lstStyle/>
          <a:p>
            <a:pPr algn="ctr">
              <a:defRPr/>
            </a:pPr>
            <a:r>
              <a:rPr lang="de-DE" sz="1600" dirty="0">
                <a:latin typeface="Arial" pitchFamily="34" charset="0"/>
                <a:cs typeface="Arial" pitchFamily="34" charset="0"/>
              </a:rPr>
              <a:t>Potenzielle </a:t>
            </a:r>
            <a:br>
              <a:rPr lang="de-DE" sz="1600" dirty="0">
                <a:latin typeface="Arial" pitchFamily="34" charset="0"/>
                <a:cs typeface="Arial" pitchFamily="34" charset="0"/>
              </a:rPr>
            </a:br>
            <a:r>
              <a:rPr lang="de-DE" sz="1600" dirty="0">
                <a:latin typeface="Arial" pitchFamily="34" charset="0"/>
                <a:cs typeface="Arial" pitchFamily="34" charset="0"/>
              </a:rPr>
              <a:t>Lagerstandorte</a:t>
            </a:r>
          </a:p>
        </p:txBody>
      </p:sp>
      <p:sp>
        <p:nvSpPr>
          <p:cNvPr id="5" name="Textfeld 4"/>
          <p:cNvSpPr txBox="1"/>
          <p:nvPr/>
        </p:nvSpPr>
        <p:spPr>
          <a:xfrm>
            <a:off x="382449" y="1343955"/>
            <a:ext cx="966931" cy="369332"/>
          </a:xfrm>
          <a:prstGeom prst="rect">
            <a:avLst/>
          </a:prstGeom>
          <a:noFill/>
        </p:spPr>
        <p:txBody>
          <a:bodyPr wrap="none" rtlCol="0">
            <a:spAutoFit/>
          </a:bodyPr>
          <a:lstStyle/>
          <a:p>
            <a:r>
              <a:rPr lang="de-DE" b="1" dirty="0">
                <a:solidFill>
                  <a:srgbClr val="080808"/>
                </a:solidFill>
              </a:rPr>
              <a:t>Indizes</a:t>
            </a:r>
          </a:p>
        </p:txBody>
      </p:sp>
      <mc:AlternateContent xmlns:mc="http://schemas.openxmlformats.org/markup-compatibility/2006" xmlns:a14="http://schemas.microsoft.com/office/drawing/2010/main">
        <mc:Choice Requires="a14">
          <p:sp>
            <p:nvSpPr>
              <p:cNvPr id="6" name="Textfeld 5"/>
              <p:cNvSpPr txBox="1"/>
              <p:nvPr/>
            </p:nvSpPr>
            <p:spPr>
              <a:xfrm>
                <a:off x="7981997" y="1381707"/>
                <a:ext cx="18017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solidFill>
                            <a:srgbClr val="080808"/>
                          </a:solidFill>
                          <a:latin typeface="Cambria Math" panose="02040503050406030204" pitchFamily="18" charset="0"/>
                        </a:rPr>
                        <m:t>𝑖</m:t>
                      </m:r>
                      <m:r>
                        <a:rPr lang="de-DE" i="1" dirty="0" smtClean="0">
                          <a:solidFill>
                            <a:srgbClr val="080808"/>
                          </a:solidFill>
                          <a:latin typeface="Cambria Math" panose="02040503050406030204" pitchFamily="18" charset="0"/>
                        </a:rPr>
                        <m:t> (</m:t>
                      </m:r>
                      <m:r>
                        <a:rPr lang="de-DE" i="1" dirty="0" smtClean="0">
                          <a:solidFill>
                            <a:srgbClr val="080808"/>
                          </a:solidFill>
                          <a:latin typeface="Cambria Math" panose="02040503050406030204" pitchFamily="18" charset="0"/>
                        </a:rPr>
                        <m:t>𝑖</m:t>
                      </m:r>
                      <m:r>
                        <a:rPr lang="de-DE" i="1" dirty="0" smtClean="0">
                          <a:solidFill>
                            <a:srgbClr val="080808"/>
                          </a:solidFill>
                          <a:latin typeface="Cambria Math" panose="02040503050406030204" pitchFamily="18" charset="0"/>
                        </a:rPr>
                        <m:t>=1…</m:t>
                      </m:r>
                      <m:r>
                        <a:rPr lang="de-DE" i="1" dirty="0" smtClean="0">
                          <a:solidFill>
                            <a:srgbClr val="080808"/>
                          </a:solidFill>
                          <a:latin typeface="Cambria Math" panose="02040503050406030204" pitchFamily="18" charset="0"/>
                        </a:rPr>
                        <m:t>𝐼</m:t>
                      </m:r>
                      <m:r>
                        <a:rPr lang="de-DE" i="1" dirty="0" smtClean="0">
                          <a:solidFill>
                            <a:srgbClr val="080808"/>
                          </a:solidFill>
                          <a:latin typeface="Cambria Math" panose="02040503050406030204" pitchFamily="18" charset="0"/>
                        </a:rPr>
                        <m:t>)</m:t>
                      </m:r>
                    </m:oMath>
                  </m:oMathPara>
                </a14:m>
                <a:endParaRPr lang="de-DE" i="1" dirty="0">
                  <a:solidFill>
                    <a:srgbClr val="080808"/>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7981997" y="1381707"/>
                <a:ext cx="1801743" cy="369332"/>
              </a:xfrm>
              <a:prstGeom prst="rect">
                <a:avLst/>
              </a:prstGeom>
              <a:blipFill>
                <a:blip r:embed="rId3"/>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9735772" y="1351227"/>
                <a:ext cx="1814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solidFill>
                            <a:srgbClr val="080808"/>
                          </a:solidFill>
                          <a:latin typeface="Cambria Math" panose="02040503050406030204" pitchFamily="18" charset="0"/>
                        </a:rPr>
                        <m:t>𝑗</m:t>
                      </m:r>
                      <m:r>
                        <a:rPr lang="de-DE" i="1" dirty="0" smtClean="0">
                          <a:solidFill>
                            <a:srgbClr val="080808"/>
                          </a:solidFill>
                          <a:latin typeface="Cambria Math" panose="02040503050406030204" pitchFamily="18" charset="0"/>
                        </a:rPr>
                        <m:t> (</m:t>
                      </m:r>
                      <m:r>
                        <a:rPr lang="de-DE" i="1" dirty="0" smtClean="0">
                          <a:solidFill>
                            <a:srgbClr val="080808"/>
                          </a:solidFill>
                          <a:latin typeface="Cambria Math" panose="02040503050406030204" pitchFamily="18" charset="0"/>
                        </a:rPr>
                        <m:t>𝑗</m:t>
                      </m:r>
                      <m:r>
                        <a:rPr lang="de-DE" i="1" dirty="0" smtClean="0">
                          <a:solidFill>
                            <a:srgbClr val="080808"/>
                          </a:solidFill>
                          <a:latin typeface="Cambria Math" panose="02040503050406030204" pitchFamily="18" charset="0"/>
                        </a:rPr>
                        <m:t>=1…</m:t>
                      </m:r>
                      <m:r>
                        <a:rPr lang="de-DE" i="1" dirty="0" smtClean="0">
                          <a:solidFill>
                            <a:srgbClr val="080808"/>
                          </a:solidFill>
                          <a:latin typeface="Cambria Math" panose="02040503050406030204" pitchFamily="18" charset="0"/>
                        </a:rPr>
                        <m:t>𝐽</m:t>
                      </m:r>
                      <m:r>
                        <a:rPr lang="de-DE" i="1" dirty="0" smtClean="0">
                          <a:solidFill>
                            <a:srgbClr val="080808"/>
                          </a:solidFill>
                          <a:latin typeface="Cambria Math" panose="02040503050406030204" pitchFamily="18" charset="0"/>
                        </a:rPr>
                        <m:t>)</m:t>
                      </m:r>
                    </m:oMath>
                  </m:oMathPara>
                </a14:m>
                <a:endParaRPr lang="de-DE" i="1" dirty="0">
                  <a:solidFill>
                    <a:srgbClr val="080808"/>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9735772" y="1351227"/>
                <a:ext cx="1814026" cy="369332"/>
              </a:xfrm>
              <a:prstGeom prst="rect">
                <a:avLst/>
              </a:prstGeom>
              <a:blipFill>
                <a:blip r:embed="rId4"/>
                <a:stretch>
                  <a:fillRect b="-15000"/>
                </a:stretch>
              </a:blipFill>
            </p:spPr>
            <p:txBody>
              <a:bodyPr/>
              <a:lstStyle/>
              <a:p>
                <a:r>
                  <a:rPr lang="en-US">
                    <a:noFill/>
                  </a:rPr>
                  <a:t> </a:t>
                </a:r>
              </a:p>
            </p:txBody>
          </p:sp>
        </mc:Fallback>
      </mc:AlternateContent>
      <p:sp>
        <p:nvSpPr>
          <p:cNvPr id="8" name="Textfeld 7"/>
          <p:cNvSpPr txBox="1"/>
          <p:nvPr/>
        </p:nvSpPr>
        <p:spPr>
          <a:xfrm>
            <a:off x="382448" y="4051225"/>
            <a:ext cx="1092030" cy="646331"/>
          </a:xfrm>
          <a:prstGeom prst="rect">
            <a:avLst/>
          </a:prstGeom>
          <a:noFill/>
        </p:spPr>
        <p:txBody>
          <a:bodyPr wrap="none" rtlCol="0">
            <a:spAutoFit/>
          </a:bodyPr>
          <a:lstStyle/>
          <a:p>
            <a:r>
              <a:rPr lang="de-DE" b="1" dirty="0">
                <a:solidFill>
                  <a:srgbClr val="080808"/>
                </a:solidFill>
              </a:rPr>
              <a:t>Daten/</a:t>
            </a:r>
            <a:br>
              <a:rPr lang="de-DE" b="1" dirty="0">
                <a:solidFill>
                  <a:srgbClr val="080808"/>
                </a:solidFill>
              </a:rPr>
            </a:br>
            <a:r>
              <a:rPr lang="de-DE" b="1" dirty="0">
                <a:solidFill>
                  <a:srgbClr val="080808"/>
                </a:solidFill>
              </a:rPr>
              <a:t>Variablen</a:t>
            </a:r>
          </a:p>
        </p:txBody>
      </p:sp>
      <p:sp>
        <p:nvSpPr>
          <p:cNvPr id="9" name="Textfeld 8"/>
          <p:cNvSpPr txBox="1"/>
          <p:nvPr/>
        </p:nvSpPr>
        <p:spPr>
          <a:xfrm>
            <a:off x="392052" y="5492774"/>
            <a:ext cx="1622047" cy="646331"/>
          </a:xfrm>
          <a:prstGeom prst="rect">
            <a:avLst/>
          </a:prstGeom>
          <a:noFill/>
        </p:spPr>
        <p:txBody>
          <a:bodyPr wrap="none" rtlCol="0">
            <a:spAutoFit/>
          </a:bodyPr>
          <a:lstStyle/>
          <a:p>
            <a:r>
              <a:rPr lang="de-DE" b="1" dirty="0">
                <a:solidFill>
                  <a:srgbClr val="080808"/>
                </a:solidFill>
              </a:rPr>
              <a:t>Entscheidungs-</a:t>
            </a:r>
            <a:br>
              <a:rPr lang="de-DE" b="1" dirty="0">
                <a:solidFill>
                  <a:srgbClr val="080808"/>
                </a:solidFill>
              </a:rPr>
            </a:br>
            <a:r>
              <a:rPr lang="de-DE" b="1" dirty="0">
                <a:solidFill>
                  <a:srgbClr val="080808"/>
                </a:solidFill>
              </a:rPr>
              <a:t>variablen</a:t>
            </a:r>
          </a:p>
        </p:txBody>
      </p:sp>
      <p:cxnSp>
        <p:nvCxnSpPr>
          <p:cNvPr id="16" name="Gerade Verbindung 177"/>
          <p:cNvCxnSpPr/>
          <p:nvPr/>
        </p:nvCxnSpPr>
        <p:spPr>
          <a:xfrm flipV="1">
            <a:off x="334433" y="5526233"/>
            <a:ext cx="11523601" cy="0"/>
          </a:xfrm>
          <a:prstGeom prst="line">
            <a:avLst/>
          </a:prstGeom>
          <a:ln w="28575">
            <a:solidFill>
              <a:srgbClr val="00304F"/>
            </a:solidFill>
          </a:ln>
        </p:spPr>
        <p:style>
          <a:lnRef idx="1">
            <a:schemeClr val="accent1"/>
          </a:lnRef>
          <a:fillRef idx="0">
            <a:schemeClr val="accent1"/>
          </a:fillRef>
          <a:effectRef idx="0">
            <a:schemeClr val="accent1"/>
          </a:effectRef>
          <a:fontRef idx="minor">
            <a:schemeClr val="tx1"/>
          </a:fontRef>
        </p:style>
      </p:cxnSp>
      <p:sp>
        <p:nvSpPr>
          <p:cNvPr id="17" name="Textfeld 16"/>
          <p:cNvSpPr txBox="1"/>
          <p:nvPr/>
        </p:nvSpPr>
        <p:spPr>
          <a:xfrm>
            <a:off x="382449" y="2633906"/>
            <a:ext cx="1082348" cy="369332"/>
          </a:xfrm>
          <a:prstGeom prst="rect">
            <a:avLst/>
          </a:prstGeom>
          <a:noFill/>
        </p:spPr>
        <p:txBody>
          <a:bodyPr wrap="none" rtlCol="0">
            <a:spAutoFit/>
          </a:bodyPr>
          <a:lstStyle/>
          <a:p>
            <a:r>
              <a:rPr lang="de-DE" b="1" dirty="0">
                <a:solidFill>
                  <a:srgbClr val="080808"/>
                </a:solidFill>
              </a:rPr>
              <a:t>Struktur</a:t>
            </a:r>
          </a:p>
        </p:txBody>
      </p:sp>
      <p:cxnSp>
        <p:nvCxnSpPr>
          <p:cNvPr id="18" name="Gerade Verbindung 216"/>
          <p:cNvCxnSpPr/>
          <p:nvPr/>
        </p:nvCxnSpPr>
        <p:spPr>
          <a:xfrm flipV="1">
            <a:off x="334433" y="1763054"/>
            <a:ext cx="11523601" cy="0"/>
          </a:xfrm>
          <a:prstGeom prst="line">
            <a:avLst/>
          </a:prstGeom>
          <a:ln w="28575">
            <a:solidFill>
              <a:srgbClr val="00304F"/>
            </a:solidFill>
          </a:ln>
        </p:spPr>
        <p:style>
          <a:lnRef idx="1">
            <a:schemeClr val="accent1"/>
          </a:lnRef>
          <a:fillRef idx="0">
            <a:schemeClr val="accent1"/>
          </a:fillRef>
          <a:effectRef idx="0">
            <a:schemeClr val="accent1"/>
          </a:effectRef>
          <a:fontRef idx="minor">
            <a:schemeClr val="tx1"/>
          </a:fontRef>
        </p:style>
      </p:cxnSp>
      <p:cxnSp>
        <p:nvCxnSpPr>
          <p:cNvPr id="19" name="Gerade Verbindung 217"/>
          <p:cNvCxnSpPr/>
          <p:nvPr/>
        </p:nvCxnSpPr>
        <p:spPr>
          <a:xfrm flipV="1">
            <a:off x="334015" y="3744520"/>
            <a:ext cx="11523601" cy="0"/>
          </a:xfrm>
          <a:prstGeom prst="line">
            <a:avLst/>
          </a:prstGeom>
          <a:ln w="28575">
            <a:solidFill>
              <a:srgbClr val="00304F"/>
            </a:solidFill>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rot="5400000">
            <a:off x="10871748" y="2864156"/>
            <a:ext cx="415498" cy="465446"/>
          </a:xfrm>
          <a:prstGeom prst="rect">
            <a:avLst/>
          </a:prstGeom>
          <a:noFill/>
        </p:spPr>
        <p:txBody>
          <a:bodyPr wrap="none" rtlCol="0">
            <a:spAutoFit/>
          </a:bodyPr>
          <a:lstStyle/>
          <a:p>
            <a:r>
              <a:rPr lang="de-DE" b="1" dirty="0"/>
              <a:t>…</a:t>
            </a:r>
          </a:p>
        </p:txBody>
      </p:sp>
      <mc:AlternateContent xmlns:mc="http://schemas.openxmlformats.org/markup-compatibility/2006" xmlns:a14="http://schemas.microsoft.com/office/drawing/2010/main">
        <mc:Choice Requires="a14">
          <p:sp>
            <p:nvSpPr>
              <p:cNvPr id="40" name="Ellipse 39"/>
              <p:cNvSpPr/>
              <p:nvPr/>
            </p:nvSpPr>
            <p:spPr>
              <a:xfrm>
                <a:off x="10646330" y="1815497"/>
                <a:ext cx="745642"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𝑗</m:t>
                      </m:r>
                      <m:r>
                        <a:rPr lang="de-DE" sz="1400" i="1" dirty="0">
                          <a:solidFill>
                            <a:srgbClr val="080808"/>
                          </a:solidFill>
                          <a:latin typeface="Cambria Math" panose="02040503050406030204" pitchFamily="18" charset="0"/>
                          <a:cs typeface="Arial" pitchFamily="34" charset="0"/>
                        </a:rPr>
                        <m:t>=1</m:t>
                      </m:r>
                    </m:oMath>
                  </m:oMathPara>
                </a14:m>
                <a:endParaRPr lang="de-DE" sz="1400" dirty="0">
                  <a:solidFill>
                    <a:srgbClr val="080808"/>
                  </a:solidFill>
                  <a:latin typeface="Arial" pitchFamily="34" charset="0"/>
                  <a:cs typeface="Arial" pitchFamily="34" charset="0"/>
                </a:endParaRPr>
              </a:p>
            </p:txBody>
          </p:sp>
        </mc:Choice>
        <mc:Fallback xmlns="">
          <p:sp>
            <p:nvSpPr>
              <p:cNvPr id="40" name="Ellipse 39"/>
              <p:cNvSpPr>
                <a:spLocks noRot="1" noChangeAspect="1" noMove="1" noResize="1" noEditPoints="1" noAdjustHandles="1" noChangeArrowheads="1" noChangeShapeType="1" noTextEdit="1"/>
              </p:cNvSpPr>
              <p:nvPr/>
            </p:nvSpPr>
            <p:spPr>
              <a:xfrm>
                <a:off x="10646330" y="1815497"/>
                <a:ext cx="745642" cy="396240"/>
              </a:xfrm>
              <a:prstGeom prst="ellipse">
                <a:avLst/>
              </a:prstGeom>
              <a:blipFill>
                <a:blip r:embed="rId5"/>
                <a:stretch>
                  <a:fillRect/>
                </a:stretch>
              </a:blipFill>
              <a:ln>
                <a:solidFill>
                  <a:srgbClr val="696C6E"/>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Ellipse 40"/>
              <p:cNvSpPr/>
              <p:nvPr/>
            </p:nvSpPr>
            <p:spPr>
              <a:xfrm>
                <a:off x="10631197" y="2500905"/>
                <a:ext cx="745642"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𝑗</m:t>
                      </m:r>
                      <m:r>
                        <a:rPr lang="de-DE" sz="1400" i="1" dirty="0">
                          <a:solidFill>
                            <a:srgbClr val="080808"/>
                          </a:solidFill>
                          <a:latin typeface="Cambria Math" panose="02040503050406030204" pitchFamily="18" charset="0"/>
                          <a:cs typeface="Arial" pitchFamily="34" charset="0"/>
                        </a:rPr>
                        <m:t>=2</m:t>
                      </m:r>
                    </m:oMath>
                  </m:oMathPara>
                </a14:m>
                <a:endParaRPr lang="de-DE" sz="1400" dirty="0">
                  <a:solidFill>
                    <a:srgbClr val="080808"/>
                  </a:solidFill>
                  <a:latin typeface="Arial" pitchFamily="34" charset="0"/>
                  <a:cs typeface="Arial" pitchFamily="34" charset="0"/>
                </a:endParaRPr>
              </a:p>
            </p:txBody>
          </p:sp>
        </mc:Choice>
        <mc:Fallback xmlns="">
          <p:sp>
            <p:nvSpPr>
              <p:cNvPr id="41" name="Ellipse 40"/>
              <p:cNvSpPr>
                <a:spLocks noRot="1" noChangeAspect="1" noMove="1" noResize="1" noEditPoints="1" noAdjustHandles="1" noChangeArrowheads="1" noChangeShapeType="1" noTextEdit="1"/>
              </p:cNvSpPr>
              <p:nvPr/>
            </p:nvSpPr>
            <p:spPr>
              <a:xfrm>
                <a:off x="10631197" y="2500905"/>
                <a:ext cx="745642" cy="396240"/>
              </a:xfrm>
              <a:prstGeom prst="ellipse">
                <a:avLst/>
              </a:prstGeom>
              <a:blipFill>
                <a:blip r:embed="rId6"/>
                <a:stretch>
                  <a:fillRect/>
                </a:stretch>
              </a:blipFill>
              <a:ln>
                <a:solidFill>
                  <a:srgbClr val="696C6E"/>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Ellipse 41"/>
              <p:cNvSpPr/>
              <p:nvPr/>
            </p:nvSpPr>
            <p:spPr>
              <a:xfrm>
                <a:off x="10646330" y="3268429"/>
                <a:ext cx="745642"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𝑗</m:t>
                      </m:r>
                      <m:r>
                        <a:rPr lang="de-DE" sz="1400" i="1" dirty="0">
                          <a:solidFill>
                            <a:srgbClr val="080808"/>
                          </a:solidFill>
                          <a:latin typeface="Cambria Math" panose="02040503050406030204" pitchFamily="18" charset="0"/>
                          <a:cs typeface="Arial" pitchFamily="34" charset="0"/>
                        </a:rPr>
                        <m:t>=</m:t>
                      </m:r>
                      <m:r>
                        <a:rPr lang="de-DE" sz="1400" i="1" dirty="0">
                          <a:solidFill>
                            <a:srgbClr val="080808"/>
                          </a:solidFill>
                          <a:latin typeface="Cambria Math" panose="02040503050406030204" pitchFamily="18" charset="0"/>
                          <a:cs typeface="Arial" pitchFamily="34" charset="0"/>
                        </a:rPr>
                        <m:t>𝐽</m:t>
                      </m:r>
                    </m:oMath>
                  </m:oMathPara>
                </a14:m>
                <a:endParaRPr lang="de-DE" sz="1400" dirty="0">
                  <a:solidFill>
                    <a:srgbClr val="080808"/>
                  </a:solidFill>
                  <a:latin typeface="Arial" pitchFamily="34" charset="0"/>
                  <a:cs typeface="Arial" pitchFamily="34" charset="0"/>
                </a:endParaRPr>
              </a:p>
            </p:txBody>
          </p:sp>
        </mc:Choice>
        <mc:Fallback xmlns="">
          <p:sp>
            <p:nvSpPr>
              <p:cNvPr id="42" name="Ellipse 41"/>
              <p:cNvSpPr>
                <a:spLocks noRot="1" noChangeAspect="1" noMove="1" noResize="1" noEditPoints="1" noAdjustHandles="1" noChangeArrowheads="1" noChangeShapeType="1" noTextEdit="1"/>
              </p:cNvSpPr>
              <p:nvPr/>
            </p:nvSpPr>
            <p:spPr>
              <a:xfrm>
                <a:off x="10646330" y="3268429"/>
                <a:ext cx="745642" cy="396240"/>
              </a:xfrm>
              <a:prstGeom prst="ellipse">
                <a:avLst/>
              </a:prstGeom>
              <a:blipFill>
                <a:blip r:embed="rId7"/>
                <a:stretch>
                  <a:fillRect/>
                </a:stretch>
              </a:blipFill>
              <a:ln>
                <a:solidFill>
                  <a:srgbClr val="696C6E"/>
                </a:solidFill>
              </a:ln>
            </p:spPr>
            <p:txBody>
              <a:bodyPr/>
              <a:lstStyle/>
              <a:p>
                <a:r>
                  <a:rPr lang="en-US">
                    <a:noFill/>
                  </a:rPr>
                  <a:t> </a:t>
                </a:r>
              </a:p>
            </p:txBody>
          </p:sp>
        </mc:Fallback>
      </mc:AlternateContent>
      <p:sp>
        <p:nvSpPr>
          <p:cNvPr id="43" name="Textfeld 42"/>
          <p:cNvSpPr txBox="1"/>
          <p:nvPr/>
        </p:nvSpPr>
        <p:spPr>
          <a:xfrm rot="5400000">
            <a:off x="8805242" y="2861607"/>
            <a:ext cx="415498" cy="465446"/>
          </a:xfrm>
          <a:prstGeom prst="rect">
            <a:avLst/>
          </a:prstGeom>
          <a:noFill/>
        </p:spPr>
        <p:txBody>
          <a:bodyPr wrap="none" rtlCol="0">
            <a:spAutoFit/>
          </a:bodyPr>
          <a:lstStyle/>
          <a:p>
            <a:r>
              <a:rPr lang="de-DE" b="1" dirty="0"/>
              <a:t>…</a:t>
            </a:r>
          </a:p>
        </p:txBody>
      </p:sp>
      <mc:AlternateContent xmlns:mc="http://schemas.openxmlformats.org/markup-compatibility/2006" xmlns:a14="http://schemas.microsoft.com/office/drawing/2010/main">
        <mc:Choice Requires="a14">
          <p:sp>
            <p:nvSpPr>
              <p:cNvPr id="44" name="Ellipse 43"/>
              <p:cNvSpPr/>
              <p:nvPr/>
            </p:nvSpPr>
            <p:spPr>
              <a:xfrm>
                <a:off x="8528418" y="1815497"/>
                <a:ext cx="761294"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𝑖</m:t>
                      </m:r>
                      <m:r>
                        <a:rPr lang="de-DE" sz="1400" i="1" dirty="0">
                          <a:solidFill>
                            <a:srgbClr val="080808"/>
                          </a:solidFill>
                          <a:latin typeface="Cambria Math" panose="02040503050406030204" pitchFamily="18" charset="0"/>
                          <a:cs typeface="Arial" pitchFamily="34" charset="0"/>
                        </a:rPr>
                        <m:t>=1</m:t>
                      </m:r>
                    </m:oMath>
                  </m:oMathPara>
                </a14:m>
                <a:endParaRPr lang="de-DE" sz="1400" dirty="0">
                  <a:solidFill>
                    <a:srgbClr val="080808"/>
                  </a:solidFill>
                  <a:latin typeface="Arial" pitchFamily="34" charset="0"/>
                  <a:cs typeface="Arial" pitchFamily="34" charset="0"/>
                </a:endParaRPr>
              </a:p>
            </p:txBody>
          </p:sp>
        </mc:Choice>
        <mc:Fallback xmlns="">
          <p:sp>
            <p:nvSpPr>
              <p:cNvPr id="44" name="Ellipse 43"/>
              <p:cNvSpPr>
                <a:spLocks noRot="1" noChangeAspect="1" noMove="1" noResize="1" noEditPoints="1" noAdjustHandles="1" noChangeArrowheads="1" noChangeShapeType="1" noTextEdit="1"/>
              </p:cNvSpPr>
              <p:nvPr/>
            </p:nvSpPr>
            <p:spPr>
              <a:xfrm>
                <a:off x="8528418" y="1815497"/>
                <a:ext cx="761294" cy="396240"/>
              </a:xfrm>
              <a:prstGeom prst="ellipse">
                <a:avLst/>
              </a:prstGeom>
              <a:blipFill>
                <a:blip r:embed="rId8"/>
                <a:stretch>
                  <a:fillRect/>
                </a:stretch>
              </a:blipFill>
              <a:ln>
                <a:solidFill>
                  <a:srgbClr val="696C6E"/>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Ellipse 44"/>
              <p:cNvSpPr/>
              <p:nvPr/>
            </p:nvSpPr>
            <p:spPr>
              <a:xfrm>
                <a:off x="8538021" y="2500905"/>
                <a:ext cx="761294"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𝑖</m:t>
                      </m:r>
                      <m:r>
                        <a:rPr lang="de-DE" sz="1400" i="1" dirty="0">
                          <a:solidFill>
                            <a:srgbClr val="080808"/>
                          </a:solidFill>
                          <a:latin typeface="Cambria Math" panose="02040503050406030204" pitchFamily="18" charset="0"/>
                          <a:cs typeface="Arial" pitchFamily="34" charset="0"/>
                        </a:rPr>
                        <m:t>=2</m:t>
                      </m:r>
                    </m:oMath>
                  </m:oMathPara>
                </a14:m>
                <a:endParaRPr lang="de-DE" sz="1400" dirty="0">
                  <a:solidFill>
                    <a:srgbClr val="080808"/>
                  </a:solidFill>
                  <a:latin typeface="Arial" pitchFamily="34" charset="0"/>
                  <a:cs typeface="Arial" pitchFamily="34" charset="0"/>
                </a:endParaRPr>
              </a:p>
            </p:txBody>
          </p:sp>
        </mc:Choice>
        <mc:Fallback xmlns="">
          <p:sp>
            <p:nvSpPr>
              <p:cNvPr id="45" name="Ellipse 44"/>
              <p:cNvSpPr>
                <a:spLocks noRot="1" noChangeAspect="1" noMove="1" noResize="1" noEditPoints="1" noAdjustHandles="1" noChangeArrowheads="1" noChangeShapeType="1" noTextEdit="1"/>
              </p:cNvSpPr>
              <p:nvPr/>
            </p:nvSpPr>
            <p:spPr>
              <a:xfrm>
                <a:off x="8538021" y="2500905"/>
                <a:ext cx="761294" cy="396240"/>
              </a:xfrm>
              <a:prstGeom prst="ellipse">
                <a:avLst/>
              </a:prstGeom>
              <a:blipFill>
                <a:blip r:embed="rId9"/>
                <a:stretch>
                  <a:fillRect/>
                </a:stretch>
              </a:blipFill>
              <a:ln>
                <a:solidFill>
                  <a:srgbClr val="696C6E"/>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Ellipse 45"/>
              <p:cNvSpPr/>
              <p:nvPr/>
            </p:nvSpPr>
            <p:spPr>
              <a:xfrm>
                <a:off x="8518815" y="3268429"/>
                <a:ext cx="761294"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𝑖</m:t>
                      </m:r>
                      <m:r>
                        <a:rPr lang="de-DE" sz="1400" i="1" dirty="0">
                          <a:solidFill>
                            <a:srgbClr val="080808"/>
                          </a:solidFill>
                          <a:latin typeface="Cambria Math" panose="02040503050406030204" pitchFamily="18" charset="0"/>
                          <a:cs typeface="Arial" pitchFamily="34" charset="0"/>
                        </a:rPr>
                        <m:t>=</m:t>
                      </m:r>
                      <m:r>
                        <a:rPr lang="de-DE" sz="1400" i="1" dirty="0">
                          <a:solidFill>
                            <a:srgbClr val="080808"/>
                          </a:solidFill>
                          <a:latin typeface="Cambria Math" panose="02040503050406030204" pitchFamily="18" charset="0"/>
                          <a:cs typeface="Arial" pitchFamily="34" charset="0"/>
                        </a:rPr>
                        <m:t>𝐼</m:t>
                      </m:r>
                    </m:oMath>
                  </m:oMathPara>
                </a14:m>
                <a:endParaRPr lang="de-DE" sz="1400" dirty="0">
                  <a:solidFill>
                    <a:srgbClr val="080808"/>
                  </a:solidFill>
                  <a:latin typeface="Arial" pitchFamily="34" charset="0"/>
                  <a:cs typeface="Arial" pitchFamily="34" charset="0"/>
                </a:endParaRPr>
              </a:p>
            </p:txBody>
          </p:sp>
        </mc:Choice>
        <mc:Fallback xmlns="">
          <p:sp>
            <p:nvSpPr>
              <p:cNvPr id="46" name="Ellipse 45"/>
              <p:cNvSpPr>
                <a:spLocks noRot="1" noChangeAspect="1" noMove="1" noResize="1" noEditPoints="1" noAdjustHandles="1" noChangeArrowheads="1" noChangeShapeType="1" noTextEdit="1"/>
              </p:cNvSpPr>
              <p:nvPr/>
            </p:nvSpPr>
            <p:spPr>
              <a:xfrm>
                <a:off x="8518815" y="3268429"/>
                <a:ext cx="761294" cy="396240"/>
              </a:xfrm>
              <a:prstGeom prst="ellipse">
                <a:avLst/>
              </a:prstGeom>
              <a:blipFill>
                <a:blip r:embed="rId10"/>
                <a:stretch>
                  <a:fillRect/>
                </a:stretch>
              </a:blipFill>
              <a:ln>
                <a:solidFill>
                  <a:srgbClr val="696C6E"/>
                </a:solidFill>
              </a:ln>
            </p:spPr>
            <p:txBody>
              <a:bodyPr/>
              <a:lstStyle/>
              <a:p>
                <a:r>
                  <a:rPr lang="en-US">
                    <a:noFill/>
                  </a:rPr>
                  <a:t> </a:t>
                </a:r>
              </a:p>
            </p:txBody>
          </p:sp>
        </mc:Fallback>
      </mc:AlternateContent>
      <p:sp>
        <p:nvSpPr>
          <p:cNvPr id="47" name="Textfeld 46"/>
          <p:cNvSpPr txBox="1"/>
          <p:nvPr/>
        </p:nvSpPr>
        <p:spPr>
          <a:xfrm rot="5400000">
            <a:off x="6502253" y="2861607"/>
            <a:ext cx="415498" cy="465446"/>
          </a:xfrm>
          <a:prstGeom prst="rect">
            <a:avLst/>
          </a:prstGeom>
          <a:noFill/>
        </p:spPr>
        <p:txBody>
          <a:bodyPr wrap="none" rtlCol="0">
            <a:spAutoFit/>
          </a:bodyPr>
          <a:lstStyle/>
          <a:p>
            <a:r>
              <a:rPr lang="de-DE" b="1" dirty="0"/>
              <a:t>…</a:t>
            </a:r>
          </a:p>
        </p:txBody>
      </p:sp>
      <mc:AlternateContent xmlns:mc="http://schemas.openxmlformats.org/markup-compatibility/2006" xmlns:a14="http://schemas.microsoft.com/office/drawing/2010/main">
        <mc:Choice Requires="a14">
          <p:sp>
            <p:nvSpPr>
              <p:cNvPr id="48" name="Ellipse 47"/>
              <p:cNvSpPr/>
              <p:nvPr/>
            </p:nvSpPr>
            <p:spPr>
              <a:xfrm>
                <a:off x="6192541" y="1815497"/>
                <a:ext cx="863184"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h</m:t>
                      </m:r>
                      <m:r>
                        <a:rPr lang="de-DE" sz="1400" i="1" dirty="0">
                          <a:solidFill>
                            <a:srgbClr val="080808"/>
                          </a:solidFill>
                          <a:latin typeface="Cambria Math" panose="02040503050406030204" pitchFamily="18" charset="0"/>
                          <a:cs typeface="Arial" pitchFamily="34" charset="0"/>
                        </a:rPr>
                        <m:t>=1</m:t>
                      </m:r>
                    </m:oMath>
                  </m:oMathPara>
                </a14:m>
                <a:endParaRPr lang="de-DE" sz="1400" dirty="0">
                  <a:solidFill>
                    <a:srgbClr val="080808"/>
                  </a:solidFill>
                  <a:latin typeface="Arial" pitchFamily="34" charset="0"/>
                  <a:cs typeface="Arial" pitchFamily="34" charset="0"/>
                </a:endParaRPr>
              </a:p>
            </p:txBody>
          </p:sp>
        </mc:Choice>
        <mc:Fallback xmlns="">
          <p:sp>
            <p:nvSpPr>
              <p:cNvPr id="48" name="Ellipse 47"/>
              <p:cNvSpPr>
                <a:spLocks noRot="1" noChangeAspect="1" noMove="1" noResize="1" noEditPoints="1" noAdjustHandles="1" noChangeArrowheads="1" noChangeShapeType="1" noTextEdit="1"/>
              </p:cNvSpPr>
              <p:nvPr/>
            </p:nvSpPr>
            <p:spPr>
              <a:xfrm>
                <a:off x="6192541" y="1815497"/>
                <a:ext cx="863184" cy="396240"/>
              </a:xfrm>
              <a:prstGeom prst="ellipse">
                <a:avLst/>
              </a:prstGeom>
              <a:blipFill>
                <a:blip r:embed="rId11"/>
                <a:stretch>
                  <a:fillRect/>
                </a:stretch>
              </a:blipFill>
              <a:ln>
                <a:solidFill>
                  <a:srgbClr val="696C6E"/>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Ellipse 48"/>
              <p:cNvSpPr/>
              <p:nvPr/>
            </p:nvSpPr>
            <p:spPr>
              <a:xfrm>
                <a:off x="6192046" y="2500905"/>
                <a:ext cx="875612"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h</m:t>
                      </m:r>
                      <m:r>
                        <a:rPr lang="de-DE" sz="1400" i="1" dirty="0">
                          <a:solidFill>
                            <a:srgbClr val="080808"/>
                          </a:solidFill>
                          <a:latin typeface="Cambria Math" panose="02040503050406030204" pitchFamily="18" charset="0"/>
                          <a:cs typeface="Arial" pitchFamily="34" charset="0"/>
                        </a:rPr>
                        <m:t>=2</m:t>
                      </m:r>
                    </m:oMath>
                  </m:oMathPara>
                </a14:m>
                <a:endParaRPr lang="de-DE" sz="1400" dirty="0">
                  <a:solidFill>
                    <a:srgbClr val="080808"/>
                  </a:solidFill>
                  <a:latin typeface="Arial" pitchFamily="34" charset="0"/>
                  <a:cs typeface="Arial" pitchFamily="34" charset="0"/>
                </a:endParaRPr>
              </a:p>
            </p:txBody>
          </p:sp>
        </mc:Choice>
        <mc:Fallback xmlns="">
          <p:sp>
            <p:nvSpPr>
              <p:cNvPr id="49" name="Ellipse 48"/>
              <p:cNvSpPr>
                <a:spLocks noRot="1" noChangeAspect="1" noMove="1" noResize="1" noEditPoints="1" noAdjustHandles="1" noChangeArrowheads="1" noChangeShapeType="1" noTextEdit="1"/>
              </p:cNvSpPr>
              <p:nvPr/>
            </p:nvSpPr>
            <p:spPr>
              <a:xfrm>
                <a:off x="6192046" y="2500905"/>
                <a:ext cx="875612" cy="396240"/>
              </a:xfrm>
              <a:prstGeom prst="ellipse">
                <a:avLst/>
              </a:prstGeom>
              <a:blipFill>
                <a:blip r:embed="rId12"/>
                <a:stretch>
                  <a:fillRect/>
                </a:stretch>
              </a:blipFill>
              <a:ln>
                <a:solidFill>
                  <a:srgbClr val="696C6E"/>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Ellipse 49"/>
              <p:cNvSpPr/>
              <p:nvPr/>
            </p:nvSpPr>
            <p:spPr>
              <a:xfrm>
                <a:off x="6193042" y="3268429"/>
                <a:ext cx="850754" cy="396240"/>
              </a:xfrm>
              <a:prstGeom prst="ellipse">
                <a:avLst/>
              </a:prstGeom>
              <a:solidFill>
                <a:schemeClr val="bg1"/>
              </a:solidFill>
              <a:ln>
                <a:solidFill>
                  <a:srgbClr val="696C6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14:m>
                  <m:oMathPara xmlns:m="http://schemas.openxmlformats.org/officeDocument/2006/math">
                    <m:oMathParaPr>
                      <m:jc m:val="centerGroup"/>
                    </m:oMathParaPr>
                    <m:oMath xmlns:m="http://schemas.openxmlformats.org/officeDocument/2006/math">
                      <m:r>
                        <a:rPr lang="de-DE" sz="1400" i="1" dirty="0">
                          <a:solidFill>
                            <a:srgbClr val="080808"/>
                          </a:solidFill>
                          <a:latin typeface="Cambria Math" panose="02040503050406030204" pitchFamily="18" charset="0"/>
                          <a:cs typeface="Arial" pitchFamily="34" charset="0"/>
                        </a:rPr>
                        <m:t>h</m:t>
                      </m:r>
                      <m:r>
                        <a:rPr lang="de-DE" sz="1400" i="1" dirty="0">
                          <a:solidFill>
                            <a:srgbClr val="080808"/>
                          </a:solidFill>
                          <a:latin typeface="Cambria Math" panose="02040503050406030204" pitchFamily="18" charset="0"/>
                          <a:cs typeface="Arial" pitchFamily="34" charset="0"/>
                        </a:rPr>
                        <m:t>=</m:t>
                      </m:r>
                      <m:r>
                        <a:rPr lang="de-DE" sz="1400" i="1" dirty="0">
                          <a:solidFill>
                            <a:srgbClr val="080808"/>
                          </a:solidFill>
                          <a:latin typeface="Cambria Math" panose="02040503050406030204" pitchFamily="18" charset="0"/>
                          <a:cs typeface="Arial" pitchFamily="34" charset="0"/>
                        </a:rPr>
                        <m:t>𝐻</m:t>
                      </m:r>
                    </m:oMath>
                  </m:oMathPara>
                </a14:m>
                <a:endParaRPr lang="de-DE" sz="1400" dirty="0">
                  <a:solidFill>
                    <a:srgbClr val="080808"/>
                  </a:solidFill>
                  <a:latin typeface="Arial" pitchFamily="34" charset="0"/>
                  <a:cs typeface="Arial" pitchFamily="34" charset="0"/>
                </a:endParaRPr>
              </a:p>
            </p:txBody>
          </p:sp>
        </mc:Choice>
        <mc:Fallback xmlns="">
          <p:sp>
            <p:nvSpPr>
              <p:cNvPr id="50" name="Ellipse 49"/>
              <p:cNvSpPr>
                <a:spLocks noRot="1" noChangeAspect="1" noMove="1" noResize="1" noEditPoints="1" noAdjustHandles="1" noChangeArrowheads="1" noChangeShapeType="1" noTextEdit="1"/>
              </p:cNvSpPr>
              <p:nvPr/>
            </p:nvSpPr>
            <p:spPr>
              <a:xfrm>
                <a:off x="6193042" y="3268429"/>
                <a:ext cx="850754" cy="396240"/>
              </a:xfrm>
              <a:prstGeom prst="ellipse">
                <a:avLst/>
              </a:prstGeom>
              <a:blipFill>
                <a:blip r:embed="rId13"/>
                <a:stretch>
                  <a:fillRect/>
                </a:stretch>
              </a:blipFill>
              <a:ln>
                <a:solidFill>
                  <a:srgbClr val="696C6E"/>
                </a:solidFill>
              </a:ln>
            </p:spPr>
            <p:txBody>
              <a:bodyPr/>
              <a:lstStyle/>
              <a:p>
                <a:r>
                  <a:rPr lang="en-US">
                    <a:noFill/>
                  </a:rPr>
                  <a:t> </a:t>
                </a:r>
              </a:p>
            </p:txBody>
          </p:sp>
        </mc:Fallback>
      </mc:AlternateContent>
      <p:sp>
        <p:nvSpPr>
          <p:cNvPr id="51" name="Textfeld 50"/>
          <p:cNvSpPr txBox="1"/>
          <p:nvPr/>
        </p:nvSpPr>
        <p:spPr>
          <a:xfrm>
            <a:off x="5648352" y="818481"/>
            <a:ext cx="1755925" cy="584775"/>
          </a:xfrm>
          <a:prstGeom prst="rect">
            <a:avLst/>
          </a:prstGeom>
          <a:noFill/>
        </p:spPr>
        <p:txBody>
          <a:bodyPr wrap="none">
            <a:spAutoFit/>
          </a:bodyPr>
          <a:lstStyle/>
          <a:p>
            <a:pPr algn="ctr">
              <a:defRPr/>
            </a:pPr>
            <a:r>
              <a:rPr lang="de-DE" sz="1600" dirty="0">
                <a:latin typeface="Arial" pitchFamily="34" charset="0"/>
                <a:cs typeface="Arial" pitchFamily="34" charset="0"/>
              </a:rPr>
              <a:t> Produktions-</a:t>
            </a:r>
          </a:p>
          <a:p>
            <a:pPr algn="ctr">
              <a:defRPr/>
            </a:pPr>
            <a:r>
              <a:rPr lang="de-DE" sz="1600" dirty="0" err="1">
                <a:latin typeface="Arial" pitchFamily="34" charset="0"/>
                <a:cs typeface="Arial" pitchFamily="34" charset="0"/>
              </a:rPr>
              <a:t>standorte</a:t>
            </a:r>
            <a:endParaRPr lang="de-DE" sz="16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52" name="Textfeld 51"/>
              <p:cNvSpPr txBox="1"/>
              <p:nvPr/>
            </p:nvSpPr>
            <p:spPr>
              <a:xfrm>
                <a:off x="5701839" y="1393963"/>
                <a:ext cx="20309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i="1" dirty="0" smtClean="0">
                          <a:solidFill>
                            <a:srgbClr val="080808"/>
                          </a:solidFill>
                          <a:latin typeface="Cambria Math" panose="02040503050406030204" pitchFamily="18" charset="0"/>
                        </a:rPr>
                        <m:t>h</m:t>
                      </m:r>
                      <m:r>
                        <a:rPr lang="de-DE" i="1" dirty="0" smtClean="0">
                          <a:solidFill>
                            <a:srgbClr val="080808"/>
                          </a:solidFill>
                          <a:latin typeface="Cambria Math" panose="02040503050406030204" pitchFamily="18" charset="0"/>
                        </a:rPr>
                        <m:t> (</m:t>
                      </m:r>
                      <m:r>
                        <a:rPr lang="de-DE" i="1" dirty="0" smtClean="0">
                          <a:solidFill>
                            <a:srgbClr val="080808"/>
                          </a:solidFill>
                          <a:latin typeface="Cambria Math" panose="02040503050406030204" pitchFamily="18" charset="0"/>
                        </a:rPr>
                        <m:t>h</m:t>
                      </m:r>
                      <m:r>
                        <a:rPr lang="de-DE" i="1" dirty="0" smtClean="0">
                          <a:solidFill>
                            <a:srgbClr val="080808"/>
                          </a:solidFill>
                          <a:latin typeface="Cambria Math" panose="02040503050406030204" pitchFamily="18" charset="0"/>
                        </a:rPr>
                        <m:t>=1…</m:t>
                      </m:r>
                      <m:r>
                        <a:rPr lang="de-DE" i="1" dirty="0" smtClean="0">
                          <a:solidFill>
                            <a:srgbClr val="080808"/>
                          </a:solidFill>
                          <a:latin typeface="Cambria Math" panose="02040503050406030204" pitchFamily="18" charset="0"/>
                        </a:rPr>
                        <m:t>𝐻</m:t>
                      </m:r>
                      <m:r>
                        <a:rPr lang="de-DE" i="1" dirty="0" smtClean="0">
                          <a:solidFill>
                            <a:srgbClr val="080808"/>
                          </a:solidFill>
                          <a:latin typeface="Cambria Math" panose="02040503050406030204" pitchFamily="18" charset="0"/>
                        </a:rPr>
                        <m:t>)</m:t>
                      </m:r>
                    </m:oMath>
                  </m:oMathPara>
                </a14:m>
                <a:endParaRPr lang="de-DE" i="1" dirty="0">
                  <a:solidFill>
                    <a:srgbClr val="080808"/>
                  </a:solidFill>
                </a:endParaRPr>
              </a:p>
            </p:txBody>
          </p:sp>
        </mc:Choice>
        <mc:Fallback xmlns="">
          <p:sp>
            <p:nvSpPr>
              <p:cNvPr id="52" name="Textfeld 51"/>
              <p:cNvSpPr txBox="1">
                <a:spLocks noRot="1" noChangeAspect="1" noMove="1" noResize="1" noEditPoints="1" noAdjustHandles="1" noChangeArrowheads="1" noChangeShapeType="1" noTextEdit="1"/>
              </p:cNvSpPr>
              <p:nvPr/>
            </p:nvSpPr>
            <p:spPr>
              <a:xfrm>
                <a:off x="5701839" y="1393963"/>
                <a:ext cx="2030991" cy="369332"/>
              </a:xfrm>
              <a:prstGeom prst="rect">
                <a:avLst/>
              </a:prstGeom>
              <a:blipFill>
                <a:blip r:embed="rId14"/>
                <a:stretch>
                  <a:fillRect b="-15000"/>
                </a:stretch>
              </a:blipFill>
            </p:spPr>
            <p:txBody>
              <a:bodyPr/>
              <a:lstStyle/>
              <a:p>
                <a:r>
                  <a:rPr lang="en-US">
                    <a:noFill/>
                  </a:rPr>
                  <a:t> </a:t>
                </a:r>
              </a:p>
            </p:txBody>
          </p:sp>
        </mc:Fallback>
      </mc:AlternateContent>
      <p:grpSp>
        <p:nvGrpSpPr>
          <p:cNvPr id="78" name="Gruppieren 77"/>
          <p:cNvGrpSpPr/>
          <p:nvPr/>
        </p:nvGrpSpPr>
        <p:grpSpPr>
          <a:xfrm>
            <a:off x="7068982" y="1954526"/>
            <a:ext cx="1474803" cy="1546837"/>
            <a:chOff x="8078375" y="2145854"/>
            <a:chExt cx="2735755" cy="2608264"/>
          </a:xfrm>
        </p:grpSpPr>
        <p:cxnSp>
          <p:nvCxnSpPr>
            <p:cNvPr id="80" name="Gerade Verbindung mit Pfeil 79"/>
            <p:cNvCxnSpPr/>
            <p:nvPr/>
          </p:nvCxnSpPr>
          <p:spPr>
            <a:xfrm flipV="1">
              <a:off x="8078375" y="2145854"/>
              <a:ext cx="2735755" cy="130175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a:off x="8078375" y="2145855"/>
              <a:ext cx="2735755" cy="260826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p:nvPr/>
          </p:nvCxnSpPr>
          <p:spPr>
            <a:xfrm>
              <a:off x="8078375" y="2145855"/>
              <a:ext cx="2735755" cy="1301749"/>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p:nvPr/>
          </p:nvCxnSpPr>
          <p:spPr>
            <a:xfrm flipV="1">
              <a:off x="8078375" y="2145854"/>
              <a:ext cx="2735755" cy="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p:nvPr/>
          </p:nvCxnSpPr>
          <p:spPr>
            <a:xfrm flipV="1">
              <a:off x="8078375" y="4754116"/>
              <a:ext cx="2735755" cy="2"/>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flipV="1">
              <a:off x="8078375" y="3447604"/>
              <a:ext cx="2735755" cy="1306514"/>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flipV="1">
              <a:off x="8078375" y="2145854"/>
              <a:ext cx="2735755" cy="2608264"/>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87" name="Gerade Verbindung mit Pfeil 86"/>
            <p:cNvCxnSpPr/>
            <p:nvPr/>
          </p:nvCxnSpPr>
          <p:spPr>
            <a:xfrm>
              <a:off x="8078375" y="3447605"/>
              <a:ext cx="2735755" cy="130651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p:nvPr/>
          </p:nvCxnSpPr>
          <p:spPr>
            <a:xfrm flipV="1">
              <a:off x="8078375" y="3447604"/>
              <a:ext cx="2735755" cy="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grpSp>
      <p:grpSp>
        <p:nvGrpSpPr>
          <p:cNvPr id="89" name="Gruppieren 88"/>
          <p:cNvGrpSpPr/>
          <p:nvPr/>
        </p:nvGrpSpPr>
        <p:grpSpPr>
          <a:xfrm>
            <a:off x="9289713" y="1963325"/>
            <a:ext cx="1356618" cy="1546837"/>
            <a:chOff x="8078375" y="2145854"/>
            <a:chExt cx="2735755" cy="2608264"/>
          </a:xfrm>
        </p:grpSpPr>
        <p:cxnSp>
          <p:nvCxnSpPr>
            <p:cNvPr id="90" name="Gerade Verbindung mit Pfeil 89"/>
            <p:cNvCxnSpPr/>
            <p:nvPr/>
          </p:nvCxnSpPr>
          <p:spPr>
            <a:xfrm flipV="1">
              <a:off x="8078375" y="2145854"/>
              <a:ext cx="2735755" cy="130175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p:nvPr/>
          </p:nvCxnSpPr>
          <p:spPr>
            <a:xfrm>
              <a:off x="8078375" y="2145855"/>
              <a:ext cx="2735755" cy="260826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92" name="Gerade Verbindung mit Pfeil 91"/>
            <p:cNvCxnSpPr/>
            <p:nvPr/>
          </p:nvCxnSpPr>
          <p:spPr>
            <a:xfrm>
              <a:off x="8078375" y="2145855"/>
              <a:ext cx="2735755" cy="1301749"/>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flipV="1">
              <a:off x="8078375" y="2145854"/>
              <a:ext cx="2735755" cy="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flipV="1">
              <a:off x="8078375" y="4754116"/>
              <a:ext cx="2735755" cy="2"/>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95" name="Gerade Verbindung mit Pfeil 94"/>
            <p:cNvCxnSpPr/>
            <p:nvPr/>
          </p:nvCxnSpPr>
          <p:spPr>
            <a:xfrm flipV="1">
              <a:off x="8078375" y="3447604"/>
              <a:ext cx="2735755" cy="1306514"/>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96" name="Gerade Verbindung mit Pfeil 95"/>
            <p:cNvCxnSpPr/>
            <p:nvPr/>
          </p:nvCxnSpPr>
          <p:spPr>
            <a:xfrm flipV="1">
              <a:off x="8078375" y="2145854"/>
              <a:ext cx="2735755" cy="2608264"/>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p:nvPr/>
          </p:nvCxnSpPr>
          <p:spPr>
            <a:xfrm>
              <a:off x="8078375" y="3447605"/>
              <a:ext cx="2735755" cy="130651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cxnSp>
          <p:nvCxnSpPr>
            <p:cNvPr id="98" name="Gerade Verbindung mit Pfeil 97"/>
            <p:cNvCxnSpPr/>
            <p:nvPr/>
          </p:nvCxnSpPr>
          <p:spPr>
            <a:xfrm flipV="1">
              <a:off x="8078375" y="3447604"/>
              <a:ext cx="2735755" cy="1"/>
            </a:xfrm>
            <a:prstGeom prst="straightConnector1">
              <a:avLst/>
            </a:prstGeom>
            <a:ln w="15875">
              <a:solidFill>
                <a:srgbClr val="00304F"/>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graphicFrame>
            <p:nvGraphicFramePr>
              <p:cNvPr id="14" name="Tabelle 13"/>
              <p:cNvGraphicFramePr>
                <a:graphicFrameLocks noGrp="1"/>
              </p:cNvGraphicFramePr>
              <p:nvPr>
                <p:extLst>
                  <p:ext uri="{D42A27DB-BD31-4B8C-83A1-F6EECF244321}">
                    <p14:modId xmlns:p14="http://schemas.microsoft.com/office/powerpoint/2010/main" val="4093622114"/>
                  </p:ext>
                </p:extLst>
              </p:nvPr>
            </p:nvGraphicFramePr>
            <p:xfrm>
              <a:off x="2355838" y="4035953"/>
              <a:ext cx="9036133" cy="1141476"/>
            </p:xfrm>
            <a:graphic>
              <a:graphicData uri="http://schemas.openxmlformats.org/drawingml/2006/table">
                <a:tbl>
                  <a:tblPr>
                    <a:tableStyleId>{5940675A-B579-460E-94D1-54222C63F5DA}</a:tableStyleId>
                  </a:tblPr>
                  <a:tblGrid>
                    <a:gridCol w="3778261">
                      <a:extLst>
                        <a:ext uri="{9D8B030D-6E8A-4147-A177-3AD203B41FA5}">
                          <a16:colId xmlns:a16="http://schemas.microsoft.com/office/drawing/2014/main" val="2754053598"/>
                        </a:ext>
                      </a:extLst>
                    </a:gridCol>
                    <a:gridCol w="914400">
                      <a:extLst>
                        <a:ext uri="{9D8B030D-6E8A-4147-A177-3AD203B41FA5}">
                          <a16:colId xmlns:a16="http://schemas.microsoft.com/office/drawing/2014/main" val="1080203508"/>
                        </a:ext>
                      </a:extLst>
                    </a:gridCol>
                    <a:gridCol w="1457325">
                      <a:extLst>
                        <a:ext uri="{9D8B030D-6E8A-4147-A177-3AD203B41FA5}">
                          <a16:colId xmlns:a16="http://schemas.microsoft.com/office/drawing/2014/main" val="2234637728"/>
                        </a:ext>
                      </a:extLst>
                    </a:gridCol>
                    <a:gridCol w="752475">
                      <a:extLst>
                        <a:ext uri="{9D8B030D-6E8A-4147-A177-3AD203B41FA5}">
                          <a16:colId xmlns:a16="http://schemas.microsoft.com/office/drawing/2014/main" val="2608101692"/>
                        </a:ext>
                      </a:extLst>
                    </a:gridCol>
                    <a:gridCol w="1409700">
                      <a:extLst>
                        <a:ext uri="{9D8B030D-6E8A-4147-A177-3AD203B41FA5}">
                          <a16:colId xmlns:a16="http://schemas.microsoft.com/office/drawing/2014/main" val="2389705698"/>
                        </a:ext>
                      </a:extLst>
                    </a:gridCol>
                    <a:gridCol w="723972">
                      <a:extLst>
                        <a:ext uri="{9D8B030D-6E8A-4147-A177-3AD203B41FA5}">
                          <a16:colId xmlns:a16="http://schemas.microsoft.com/office/drawing/2014/main" val="149144381"/>
                        </a:ext>
                      </a:extLst>
                    </a:gridCol>
                  </a:tblGrid>
                  <a:tr h="2509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Kapazität [</a:t>
                          </a:r>
                          <a14:m>
                            <m:oMath xmlns:m="http://schemas.openxmlformats.org/officeDocument/2006/math">
                              <m:r>
                                <a:rPr lang="de-DE" dirty="0">
                                  <a:latin typeface="Cambria Math" panose="02040503050406030204" pitchFamily="18" charset="0"/>
                                </a:rPr>
                                <m:t>𝑀𝐸</m:t>
                              </m:r>
                              <m:r>
                                <a:rPr lang="de-DE" dirty="0">
                                  <a:latin typeface="Cambria Math" panose="02040503050406030204" pitchFamily="18" charset="0"/>
                                </a:rPr>
                                <m:t>/</m:t>
                              </m:r>
                              <m:r>
                                <a:rPr lang="de-DE" dirty="0">
                                  <a:latin typeface="Cambria Math" panose="02040503050406030204" pitchFamily="18" charset="0"/>
                                </a:rPr>
                                <m:t>𝑎</m:t>
                              </m:r>
                            </m:oMath>
                          </a14:m>
                          <a:r>
                            <a:rPr lang="de-DE" dirty="0"/>
                            <a:t>]</a:t>
                          </a:r>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de-DE" i="1" dirty="0" smtClean="0">
                                        <a:latin typeface="Cambria Math" panose="02040503050406030204" pitchFamily="18" charset="0"/>
                                        <a:ea typeface="ＭＳ Ｐゴシック" pitchFamily="34" charset="-128"/>
                                      </a:rPr>
                                    </m:ctrlPr>
                                  </m:accPr>
                                  <m:e>
                                    <m:r>
                                      <a:rPr lang="de-DE" b="0" i="1" dirty="0" smtClean="0">
                                        <a:latin typeface="Cambria Math" panose="02040503050406030204" pitchFamily="18" charset="0"/>
                                        <a:ea typeface="ＭＳ Ｐゴシック" pitchFamily="34" charset="-128"/>
                                      </a:rPr>
                                      <m:t>𝑎</m:t>
                                    </m:r>
                                    <m:r>
                                      <a:rPr lang="de-DE" i="1" baseline="-25000" dirty="0" err="1">
                                        <a:latin typeface="Cambria Math" panose="02040503050406030204" pitchFamily="18" charset="0"/>
                                        <a:ea typeface="ＭＳ Ｐゴシック" pitchFamily="34" charset="-128"/>
                                      </a:rPr>
                                      <m:t>h</m:t>
                                    </m:r>
                                  </m:e>
                                </m:acc>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de-DE" b="0" i="1" dirty="0" smtClean="0">
                                        <a:solidFill>
                                          <a:srgbClr val="080808"/>
                                        </a:solidFill>
                                        <a:latin typeface="Cambria Math" panose="02040503050406030204" pitchFamily="18" charset="0"/>
                                        <a:ea typeface="ＭＳ Ｐゴシック" pitchFamily="34" charset="-128"/>
                                      </a:rPr>
                                    </m:ctrlPr>
                                  </m:sSubPr>
                                  <m:e>
                                    <m:r>
                                      <a:rPr lang="de-DE" b="0" i="1" dirty="0" smtClean="0">
                                        <a:solidFill>
                                          <a:srgbClr val="080808"/>
                                        </a:solidFill>
                                        <a:latin typeface="Cambria Math" panose="02040503050406030204" pitchFamily="18" charset="0"/>
                                        <a:ea typeface="ＭＳ Ｐゴシック" pitchFamily="34" charset="-128"/>
                                      </a:rPr>
                                      <m:t>𝑎</m:t>
                                    </m:r>
                                  </m:e>
                                  <m:sub>
                                    <m:r>
                                      <a:rPr lang="de-DE" b="0" i="1" dirty="0" smtClean="0">
                                        <a:solidFill>
                                          <a:srgbClr val="080808"/>
                                        </a:solidFill>
                                        <a:latin typeface="Cambria Math" panose="02040503050406030204" pitchFamily="18" charset="0"/>
                                        <a:ea typeface="ＭＳ Ｐゴシック" pitchFamily="34" charset="-128"/>
                                      </a:rPr>
                                      <m:t>𝑖</m:t>
                                    </m:r>
                                  </m:sub>
                                </m:sSub>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039066"/>
                      </a:ext>
                    </a:extLst>
                  </a:tr>
                  <a:tr h="265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Transportkostensatz [</a:t>
                          </a:r>
                          <a14:m>
                            <m:oMath xmlns:m="http://schemas.openxmlformats.org/officeDocument/2006/math">
                              <m:r>
                                <a:rPr lang="de-DE" dirty="0">
                                  <a:latin typeface="Cambria Math" panose="02040503050406030204" pitchFamily="18" charset="0"/>
                                </a:rPr>
                                <m:t>€/</m:t>
                              </m:r>
                              <m:r>
                                <a:rPr lang="de-DE" dirty="0">
                                  <a:latin typeface="Cambria Math" panose="02040503050406030204" pitchFamily="18" charset="0"/>
                                </a:rPr>
                                <m:t>𝑀𝐸</m:t>
                              </m:r>
                            </m:oMath>
                          </a14:m>
                          <a:r>
                            <a:rPr lang="de-DE" dirty="0"/>
                            <a:t>]</a:t>
                          </a:r>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de-DE" i="1" dirty="0" smtClean="0">
                                        <a:latin typeface="Cambria Math" panose="02040503050406030204" pitchFamily="18" charset="0"/>
                                        <a:ea typeface="ＭＳ Ｐゴシック" pitchFamily="34" charset="-128"/>
                                      </a:rPr>
                                    </m:ctrlPr>
                                  </m:accPr>
                                  <m:e>
                                    <m:sSub>
                                      <m:sSubPr>
                                        <m:ctrlPr>
                                          <a:rPr lang="de-DE" b="0" i="1" dirty="0" smtClean="0">
                                            <a:latin typeface="Cambria Math" panose="02040503050406030204" pitchFamily="18" charset="0"/>
                                            <a:ea typeface="ＭＳ Ｐゴシック" pitchFamily="34" charset="-128"/>
                                          </a:rPr>
                                        </m:ctrlPr>
                                      </m:sSubPr>
                                      <m:e>
                                        <m:r>
                                          <a:rPr lang="de-DE" b="0" i="1" dirty="0" smtClean="0">
                                            <a:latin typeface="Cambria Math" panose="02040503050406030204" pitchFamily="18" charset="0"/>
                                            <a:ea typeface="ＭＳ Ｐゴシック" pitchFamily="34" charset="-128"/>
                                          </a:rPr>
                                          <m:t>𝑐</m:t>
                                        </m:r>
                                      </m:e>
                                      <m:sub>
                                        <m:r>
                                          <a:rPr lang="de-DE" b="0" i="1" dirty="0" smtClean="0">
                                            <a:latin typeface="Cambria Math" panose="02040503050406030204" pitchFamily="18" charset="0"/>
                                            <a:ea typeface="ＭＳ Ｐゴシック" pitchFamily="34" charset="-128"/>
                                          </a:rPr>
                                          <m:t>h𝑖</m:t>
                                        </m:r>
                                      </m:sub>
                                    </m:sSub>
                                  </m:e>
                                </m:acc>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de-DE" b="0" i="1" dirty="0" smtClean="0">
                                        <a:solidFill>
                                          <a:srgbClr val="080808"/>
                                        </a:solidFill>
                                        <a:latin typeface="Cambria Math" panose="02040503050406030204" pitchFamily="18" charset="0"/>
                                        <a:ea typeface="ＭＳ Ｐゴシック" pitchFamily="34" charset="-128"/>
                                      </a:rPr>
                                    </m:ctrlPr>
                                  </m:sSubPr>
                                  <m:e>
                                    <m:r>
                                      <a:rPr lang="de-DE" i="1" dirty="0" smtClean="0">
                                        <a:solidFill>
                                          <a:srgbClr val="080808"/>
                                        </a:solidFill>
                                        <a:latin typeface="Cambria Math" panose="02040503050406030204" pitchFamily="18" charset="0"/>
                                        <a:ea typeface="ＭＳ Ｐゴシック" pitchFamily="34" charset="-128"/>
                                      </a:rPr>
                                      <m:t>𝑐</m:t>
                                    </m:r>
                                  </m:e>
                                  <m:sub>
                                    <m:r>
                                      <a:rPr lang="de-DE" b="0" i="1" dirty="0" smtClean="0">
                                        <a:solidFill>
                                          <a:srgbClr val="080808"/>
                                        </a:solidFill>
                                        <a:latin typeface="Cambria Math" panose="02040503050406030204" pitchFamily="18" charset="0"/>
                                        <a:ea typeface="ＭＳ Ｐゴシック" pitchFamily="34" charset="-128"/>
                                      </a:rPr>
                                      <m:t>𝑖𝑗</m:t>
                                    </m:r>
                                  </m:sub>
                                </m:sSub>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514049"/>
                      </a:ext>
                    </a:extLst>
                  </a:tr>
                  <a:tr h="2653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Nachfrage [</a:t>
                          </a:r>
                          <a14:m>
                            <m:oMath xmlns:m="http://schemas.openxmlformats.org/officeDocument/2006/math">
                              <m:r>
                                <a:rPr lang="de-DE" dirty="0">
                                  <a:latin typeface="Cambria Math" panose="02040503050406030204" pitchFamily="18" charset="0"/>
                                </a:rPr>
                                <m:t>𝑀𝐸</m:t>
                              </m:r>
                              <m:r>
                                <a:rPr lang="de-DE" dirty="0">
                                  <a:latin typeface="Cambria Math" panose="02040503050406030204" pitchFamily="18" charset="0"/>
                                </a:rPr>
                                <m:t>/</m:t>
                              </m:r>
                              <m:r>
                                <a:rPr lang="de-DE" dirty="0">
                                  <a:latin typeface="Cambria Math" panose="02040503050406030204" pitchFamily="18" charset="0"/>
                                </a:rPr>
                                <m:t>𝑎</m:t>
                              </m:r>
                            </m:oMath>
                          </a14:m>
                          <a:r>
                            <a:rPr lang="de-DE" dirty="0"/>
                            <a:t>]</a:t>
                          </a:r>
                          <a:endParaRPr lang="de-DE" dirty="0">
                            <a:solidFill>
                              <a:srgbClr val="080808"/>
                            </a:solidFill>
                            <a:cs typeface="Arial" pitchFamily="34" charset="0"/>
                          </a:endParaRPr>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solidFill>
                              <a:srgbClr val="080808"/>
                            </a:solidFill>
                          </a:endParaRPr>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de-DE" b="0" i="1" dirty="0" smtClean="0">
                                        <a:solidFill>
                                          <a:srgbClr val="080808"/>
                                        </a:solidFill>
                                        <a:latin typeface="Cambria Math" panose="02040503050406030204" pitchFamily="18" charset="0"/>
                                        <a:ea typeface="ＭＳ Ｐゴシック" pitchFamily="34" charset="-128"/>
                                      </a:rPr>
                                    </m:ctrlPr>
                                  </m:sSubPr>
                                  <m:e>
                                    <m:r>
                                      <a:rPr lang="de-DE" b="0" i="1" dirty="0" smtClean="0">
                                        <a:solidFill>
                                          <a:srgbClr val="080808"/>
                                        </a:solidFill>
                                        <a:latin typeface="Cambria Math" panose="02040503050406030204" pitchFamily="18" charset="0"/>
                                        <a:ea typeface="ＭＳ Ｐゴシック" pitchFamily="34" charset="-128"/>
                                      </a:rPr>
                                      <m:t>𝑏</m:t>
                                    </m:r>
                                  </m:e>
                                  <m:sub>
                                    <m:r>
                                      <a:rPr lang="de-DE" b="0" i="1" dirty="0" smtClean="0">
                                        <a:solidFill>
                                          <a:srgbClr val="080808"/>
                                        </a:solidFill>
                                        <a:latin typeface="Cambria Math" panose="02040503050406030204" pitchFamily="18" charset="0"/>
                                        <a:ea typeface="ＭＳ Ｐゴシック" pitchFamily="34" charset="-128"/>
                                      </a:rPr>
                                      <m:t>𝑗</m:t>
                                    </m:r>
                                  </m:sub>
                                </m:sSub>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783787"/>
                      </a:ext>
                    </a:extLst>
                  </a:tr>
                  <a:tr h="245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Fixkosten [</a:t>
                          </a:r>
                          <a14:m>
                            <m:oMath xmlns:m="http://schemas.openxmlformats.org/officeDocument/2006/math">
                              <m:r>
                                <a:rPr lang="de-DE" dirty="0">
                                  <a:latin typeface="Cambria Math" panose="02040503050406030204" pitchFamily="18" charset="0"/>
                                </a:rPr>
                                <m:t>€/</m:t>
                              </m:r>
                              <m:r>
                                <a:rPr lang="de-DE" dirty="0">
                                  <a:latin typeface="Cambria Math" panose="02040503050406030204" pitchFamily="18" charset="0"/>
                                </a:rPr>
                                <m:t>𝑎</m:t>
                              </m:r>
                            </m:oMath>
                          </a14:m>
                          <a:r>
                            <a:rPr lang="de-DE" dirty="0"/>
                            <a:t>]</a:t>
                          </a:r>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de-DE" b="0" i="1" dirty="0" smtClean="0">
                                        <a:solidFill>
                                          <a:srgbClr val="080808"/>
                                        </a:solidFill>
                                        <a:latin typeface="Cambria Math" panose="02040503050406030204" pitchFamily="18" charset="0"/>
                                        <a:ea typeface="ＭＳ Ｐゴシック" pitchFamily="34" charset="-128"/>
                                      </a:rPr>
                                    </m:ctrlPr>
                                  </m:sSubPr>
                                  <m:e>
                                    <m:r>
                                      <a:rPr lang="de-DE" i="1" dirty="0" smtClean="0">
                                        <a:solidFill>
                                          <a:srgbClr val="080808"/>
                                        </a:solidFill>
                                        <a:latin typeface="Cambria Math" panose="02040503050406030204" pitchFamily="18" charset="0"/>
                                        <a:ea typeface="ＭＳ Ｐゴシック" pitchFamily="34" charset="-128"/>
                                      </a:rPr>
                                      <m:t>𝑓</m:t>
                                    </m:r>
                                  </m:e>
                                  <m:sub>
                                    <m:r>
                                      <a:rPr lang="de-DE" b="0" i="1" dirty="0" smtClean="0">
                                        <a:solidFill>
                                          <a:srgbClr val="080808"/>
                                        </a:solidFill>
                                        <a:latin typeface="Cambria Math" panose="02040503050406030204" pitchFamily="18" charset="0"/>
                                        <a:ea typeface="ＭＳ Ｐゴシック" pitchFamily="34" charset="-128"/>
                                      </a:rPr>
                                      <m:t>𝑖</m:t>
                                    </m:r>
                                  </m:sub>
                                </m:sSub>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551929"/>
                      </a:ext>
                    </a:extLst>
                  </a:tr>
                </a:tbl>
              </a:graphicData>
            </a:graphic>
          </p:graphicFrame>
        </mc:Choice>
        <mc:Fallback>
          <p:graphicFrame>
            <p:nvGraphicFramePr>
              <p:cNvPr id="14" name="Tabelle 13"/>
              <p:cNvGraphicFramePr>
                <a:graphicFrameLocks noGrp="1"/>
              </p:cNvGraphicFramePr>
              <p:nvPr>
                <p:extLst>
                  <p:ext uri="{D42A27DB-BD31-4B8C-83A1-F6EECF244321}">
                    <p14:modId xmlns:p14="http://schemas.microsoft.com/office/powerpoint/2010/main" val="4093622114"/>
                  </p:ext>
                </p:extLst>
              </p:nvPr>
            </p:nvGraphicFramePr>
            <p:xfrm>
              <a:off x="2355838" y="4035953"/>
              <a:ext cx="9036133" cy="1141476"/>
            </p:xfrm>
            <a:graphic>
              <a:graphicData uri="http://schemas.openxmlformats.org/drawingml/2006/table">
                <a:tbl>
                  <a:tblPr>
                    <a:tableStyleId>{5940675A-B579-460E-94D1-54222C63F5DA}</a:tableStyleId>
                  </a:tblPr>
                  <a:tblGrid>
                    <a:gridCol w="3778261">
                      <a:extLst>
                        <a:ext uri="{9D8B030D-6E8A-4147-A177-3AD203B41FA5}">
                          <a16:colId xmlns:a16="http://schemas.microsoft.com/office/drawing/2014/main" val="2754053598"/>
                        </a:ext>
                      </a:extLst>
                    </a:gridCol>
                    <a:gridCol w="914400">
                      <a:extLst>
                        <a:ext uri="{9D8B030D-6E8A-4147-A177-3AD203B41FA5}">
                          <a16:colId xmlns:a16="http://schemas.microsoft.com/office/drawing/2014/main" val="1080203508"/>
                        </a:ext>
                      </a:extLst>
                    </a:gridCol>
                    <a:gridCol w="1457325">
                      <a:extLst>
                        <a:ext uri="{9D8B030D-6E8A-4147-A177-3AD203B41FA5}">
                          <a16:colId xmlns:a16="http://schemas.microsoft.com/office/drawing/2014/main" val="2234637728"/>
                        </a:ext>
                      </a:extLst>
                    </a:gridCol>
                    <a:gridCol w="752475">
                      <a:extLst>
                        <a:ext uri="{9D8B030D-6E8A-4147-A177-3AD203B41FA5}">
                          <a16:colId xmlns:a16="http://schemas.microsoft.com/office/drawing/2014/main" val="2608101692"/>
                        </a:ext>
                      </a:extLst>
                    </a:gridCol>
                    <a:gridCol w="1409700">
                      <a:extLst>
                        <a:ext uri="{9D8B030D-6E8A-4147-A177-3AD203B41FA5}">
                          <a16:colId xmlns:a16="http://schemas.microsoft.com/office/drawing/2014/main" val="2389705698"/>
                        </a:ext>
                      </a:extLst>
                    </a:gridCol>
                    <a:gridCol w="723972">
                      <a:extLst>
                        <a:ext uri="{9D8B030D-6E8A-4147-A177-3AD203B41FA5}">
                          <a16:colId xmlns:a16="http://schemas.microsoft.com/office/drawing/2014/main" val="149144381"/>
                        </a:ext>
                      </a:extLst>
                    </a:gridCol>
                  </a:tblGrid>
                  <a:tr h="274320">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5"/>
                          <a:stretch>
                            <a:fillRect t="-28889" r="-139355" b="-368889"/>
                          </a:stretch>
                        </a:blipFill>
                      </a:tcPr>
                    </a:tc>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5"/>
                          <a:stretch>
                            <a:fillRect l="-413333" t="-28889" r="-476000" b="-368889"/>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5"/>
                          <a:stretch>
                            <a:fillRect l="-813710" t="-28889" r="-283065" b="-368889"/>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039066"/>
                      </a:ext>
                    </a:extLst>
                  </a:tr>
                  <a:tr h="296418">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5"/>
                          <a:stretch>
                            <a:fillRect t="-118367" r="-139355" b="-238776"/>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5"/>
                          <a:stretch>
                            <a:fillRect l="-322176" t="-118367" r="-198745" b="-238776"/>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5"/>
                          <a:stretch>
                            <a:fillRect l="-490476" t="-118367" r="-51948" b="-238776"/>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514049"/>
                      </a:ext>
                    </a:extLst>
                  </a:tr>
                  <a:tr h="296418">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5"/>
                          <a:stretch>
                            <a:fillRect t="-218367" r="-139355" b="-138776"/>
                          </a:stretch>
                        </a:blip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solidFill>
                              <a:srgbClr val="080808"/>
                            </a:solidFill>
                          </a:endParaRPr>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5"/>
                          <a:stretch>
                            <a:fillRect l="-1146218" t="-218367" r="-840" b="-138776"/>
                          </a:stretch>
                        </a:blipFill>
                      </a:tcPr>
                    </a:tc>
                    <a:extLst>
                      <a:ext uri="{0D108BD9-81ED-4DB2-BD59-A6C34878D82A}">
                        <a16:rowId xmlns:a16="http://schemas.microsoft.com/office/drawing/2014/main" val="3948783787"/>
                      </a:ext>
                    </a:extLst>
                  </a:tr>
                  <a:tr h="274320">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5"/>
                          <a:stretch>
                            <a:fillRect t="-346667" r="-139355" b="-51111"/>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15"/>
                          <a:stretch>
                            <a:fillRect l="-813710" t="-346667" r="-283065" b="-51111"/>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755192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79" name="Tabelle 78"/>
              <p:cNvGraphicFramePr>
                <a:graphicFrameLocks noGrp="1"/>
              </p:cNvGraphicFramePr>
              <p:nvPr>
                <p:extLst/>
              </p:nvPr>
            </p:nvGraphicFramePr>
            <p:xfrm>
              <a:off x="2355838" y="5542154"/>
              <a:ext cx="9036133" cy="845058"/>
            </p:xfrm>
            <a:graphic>
              <a:graphicData uri="http://schemas.openxmlformats.org/drawingml/2006/table">
                <a:tbl>
                  <a:tblPr>
                    <a:tableStyleId>{5940675A-B579-460E-94D1-54222C63F5DA}</a:tableStyleId>
                  </a:tblPr>
                  <a:tblGrid>
                    <a:gridCol w="4359287">
                      <a:extLst>
                        <a:ext uri="{9D8B030D-6E8A-4147-A177-3AD203B41FA5}">
                          <a16:colId xmlns:a16="http://schemas.microsoft.com/office/drawing/2014/main" val="2754053598"/>
                        </a:ext>
                      </a:extLst>
                    </a:gridCol>
                    <a:gridCol w="333374">
                      <a:extLst>
                        <a:ext uri="{9D8B030D-6E8A-4147-A177-3AD203B41FA5}">
                          <a16:colId xmlns:a16="http://schemas.microsoft.com/office/drawing/2014/main" val="1080203508"/>
                        </a:ext>
                      </a:extLst>
                    </a:gridCol>
                    <a:gridCol w="1457325">
                      <a:extLst>
                        <a:ext uri="{9D8B030D-6E8A-4147-A177-3AD203B41FA5}">
                          <a16:colId xmlns:a16="http://schemas.microsoft.com/office/drawing/2014/main" val="2234637728"/>
                        </a:ext>
                      </a:extLst>
                    </a:gridCol>
                    <a:gridCol w="752475">
                      <a:extLst>
                        <a:ext uri="{9D8B030D-6E8A-4147-A177-3AD203B41FA5}">
                          <a16:colId xmlns:a16="http://schemas.microsoft.com/office/drawing/2014/main" val="2608101692"/>
                        </a:ext>
                      </a:extLst>
                    </a:gridCol>
                    <a:gridCol w="1409700">
                      <a:extLst>
                        <a:ext uri="{9D8B030D-6E8A-4147-A177-3AD203B41FA5}">
                          <a16:colId xmlns:a16="http://schemas.microsoft.com/office/drawing/2014/main" val="2389705698"/>
                        </a:ext>
                      </a:extLst>
                    </a:gridCol>
                    <a:gridCol w="723972">
                      <a:extLst>
                        <a:ext uri="{9D8B030D-6E8A-4147-A177-3AD203B41FA5}">
                          <a16:colId xmlns:a16="http://schemas.microsoft.com/office/drawing/2014/main" val="149144381"/>
                        </a:ext>
                      </a:extLst>
                    </a:gridCol>
                  </a:tblGrid>
                  <a:tr h="250952">
                    <a:tc>
                      <a:txBody>
                        <a:bodyPr/>
                        <a:lstStyle/>
                        <a:p>
                          <a:pPr>
                            <a:defRPr/>
                          </a:pPr>
                          <a:r>
                            <a:rPr lang="de-DE" dirty="0"/>
                            <a:t>Transportmenge [</a:t>
                          </a:r>
                          <a14:m>
                            <m:oMath xmlns:m="http://schemas.openxmlformats.org/officeDocument/2006/math">
                              <m:r>
                                <a:rPr lang="de-DE" i="1" dirty="0">
                                  <a:latin typeface="Cambria Math" panose="02040503050406030204" pitchFamily="18" charset="0"/>
                                </a:rPr>
                                <m:t>𝑀𝐸</m:t>
                              </m:r>
                              <m:r>
                                <a:rPr lang="de-DE" i="1" dirty="0">
                                  <a:latin typeface="Cambria Math" panose="02040503050406030204" pitchFamily="18" charset="0"/>
                                </a:rPr>
                                <m:t>/</m:t>
                              </m:r>
                              <m:r>
                                <a:rPr lang="de-DE" i="1" dirty="0">
                                  <a:latin typeface="Cambria Math" panose="02040503050406030204" pitchFamily="18" charset="0"/>
                                </a:rPr>
                                <m:t>𝑎</m:t>
                              </m:r>
                            </m:oMath>
                          </a14:m>
                          <a:r>
                            <a:rPr lang="de-DE" dirty="0"/>
                            <a:t>]</a:t>
                          </a:r>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b="1" i="1" dirty="0">
                            <a:solidFill>
                              <a:srgbClr val="C00000"/>
                            </a:solidFill>
                          </a:endParaRPr>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de-DE" b="1" i="1" dirty="0" smtClean="0">
                                        <a:solidFill>
                                          <a:srgbClr val="C00000"/>
                                        </a:solidFill>
                                        <a:latin typeface="Cambria Math" panose="02040503050406030204" pitchFamily="18" charset="0"/>
                                        <a:ea typeface="ＭＳ Ｐゴシック" pitchFamily="34" charset="-128"/>
                                      </a:rPr>
                                    </m:ctrlPr>
                                  </m:accPr>
                                  <m:e>
                                    <m:sSub>
                                      <m:sSubPr>
                                        <m:ctrlPr>
                                          <a:rPr lang="de-DE" b="1" i="1" dirty="0" smtClean="0">
                                            <a:solidFill>
                                              <a:srgbClr val="C00000"/>
                                            </a:solidFill>
                                            <a:latin typeface="Cambria Math" panose="02040503050406030204" pitchFamily="18" charset="0"/>
                                            <a:ea typeface="ＭＳ Ｐゴシック" pitchFamily="34" charset="-128"/>
                                          </a:rPr>
                                        </m:ctrlPr>
                                      </m:sSubPr>
                                      <m:e>
                                        <m:r>
                                          <a:rPr lang="de-DE" b="1" i="1" dirty="0" smtClean="0">
                                            <a:solidFill>
                                              <a:srgbClr val="C00000"/>
                                            </a:solidFill>
                                            <a:latin typeface="Cambria Math" panose="02040503050406030204" pitchFamily="18" charset="0"/>
                                            <a:ea typeface="ＭＳ Ｐゴシック" pitchFamily="34" charset="-128"/>
                                          </a:rPr>
                                          <m:t>𝒙</m:t>
                                        </m:r>
                                      </m:e>
                                      <m:sub>
                                        <m:r>
                                          <a:rPr lang="de-DE" b="1" i="1" dirty="0" smtClean="0">
                                            <a:solidFill>
                                              <a:srgbClr val="C00000"/>
                                            </a:solidFill>
                                            <a:latin typeface="Cambria Math" panose="02040503050406030204" pitchFamily="18" charset="0"/>
                                            <a:ea typeface="ＭＳ Ｐゴシック" pitchFamily="34" charset="-128"/>
                                          </a:rPr>
                                          <m:t>𝒉𝒊</m:t>
                                        </m:r>
                                      </m:sub>
                                    </m:sSub>
                                  </m:e>
                                </m:acc>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039066"/>
                      </a:ext>
                    </a:extLst>
                  </a:tr>
                  <a:tr h="265332">
                    <a:tc>
                      <a:txBody>
                        <a:bodyPr/>
                        <a:lstStyle/>
                        <a:p>
                          <a:pPr>
                            <a:defRPr/>
                          </a:pPr>
                          <a:r>
                            <a:rPr lang="de-DE" dirty="0"/>
                            <a:t>Standortentscheidung (</a:t>
                          </a:r>
                          <a14:m>
                            <m:oMath xmlns:m="http://schemas.openxmlformats.org/officeDocument/2006/math">
                              <m:r>
                                <a:rPr lang="de-DE" i="1" dirty="0">
                                  <a:latin typeface="Cambria Math" panose="02040503050406030204" pitchFamily="18" charset="0"/>
                                </a:rPr>
                                <m:t>1=</m:t>
                              </m:r>
                              <m:r>
                                <a:rPr lang="de-DE" i="1" dirty="0">
                                  <a:latin typeface="Cambria Math" panose="02040503050406030204" pitchFamily="18" charset="0"/>
                                </a:rPr>
                                <m:t>𝑗𝑎</m:t>
                              </m:r>
                              <m:r>
                                <a:rPr lang="de-DE" i="1" dirty="0">
                                  <a:latin typeface="Cambria Math" panose="02040503050406030204" pitchFamily="18" charset="0"/>
                                </a:rPr>
                                <m:t> / 0=</m:t>
                              </m:r>
                              <m:r>
                                <a:rPr lang="de-DE" i="1" dirty="0">
                                  <a:latin typeface="Cambria Math" panose="02040503050406030204" pitchFamily="18" charset="0"/>
                                </a:rPr>
                                <m:t>𝑛𝑒𝑖𝑛</m:t>
                              </m:r>
                            </m:oMath>
                          </a14:m>
                          <a:r>
                            <a:rPr lang="de-DE" dirty="0"/>
                            <a:t>)</a:t>
                          </a:r>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de-DE" b="0" i="1" dirty="0" smtClean="0">
                                        <a:solidFill>
                                          <a:srgbClr val="080808"/>
                                        </a:solidFill>
                                        <a:latin typeface="Cambria Math" panose="02040503050406030204" pitchFamily="18" charset="0"/>
                                        <a:ea typeface="ＭＳ Ｐゴシック" pitchFamily="34" charset="-128"/>
                                        <a:sym typeface="MT Symbol"/>
                                      </a:rPr>
                                    </m:ctrlPr>
                                  </m:sSubPr>
                                  <m:e>
                                    <m:r>
                                      <a:rPr lang="de-DE" i="1" dirty="0" smtClean="0">
                                        <a:solidFill>
                                          <a:srgbClr val="080808"/>
                                        </a:solidFill>
                                        <a:latin typeface="Cambria Math" panose="02040503050406030204" pitchFamily="18" charset="0"/>
                                        <a:ea typeface="ＭＳ Ｐゴシック" pitchFamily="34" charset="-128"/>
                                        <a:sym typeface="MT Symbol"/>
                                      </a:rPr>
                                      <m:t>𝑦</m:t>
                                    </m:r>
                                  </m:e>
                                  <m:sub>
                                    <m:r>
                                      <a:rPr lang="de-DE" b="0" i="1" dirty="0" smtClean="0">
                                        <a:solidFill>
                                          <a:srgbClr val="080808"/>
                                        </a:solidFill>
                                        <a:latin typeface="Cambria Math" panose="02040503050406030204" pitchFamily="18" charset="0"/>
                                        <a:ea typeface="ＭＳ Ｐゴシック" pitchFamily="34" charset="-128"/>
                                        <a:sym typeface="MT Symbol"/>
                                      </a:rPr>
                                      <m:t>𝑖</m:t>
                                    </m:r>
                                  </m:sub>
                                </m:sSub>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514049"/>
                      </a:ext>
                    </a:extLst>
                  </a:tr>
                  <a:tr h="265332">
                    <a:tc>
                      <a:txBody>
                        <a:bodyPr/>
                        <a:lstStyle/>
                        <a:p>
                          <a:pPr>
                            <a:defRPr/>
                          </a:pPr>
                          <a:r>
                            <a:rPr lang="de-DE" dirty="0"/>
                            <a:t>Transportmenge [</a:t>
                          </a:r>
                          <a14:m>
                            <m:oMath xmlns:m="http://schemas.openxmlformats.org/officeDocument/2006/math">
                              <m:r>
                                <a:rPr lang="de-DE" i="1" dirty="0">
                                  <a:latin typeface="Cambria Math" panose="02040503050406030204" pitchFamily="18" charset="0"/>
                                </a:rPr>
                                <m:t>𝑀𝐸</m:t>
                              </m:r>
                              <m:r>
                                <a:rPr lang="de-DE" i="1" dirty="0">
                                  <a:latin typeface="Cambria Math" panose="02040503050406030204" pitchFamily="18" charset="0"/>
                                </a:rPr>
                                <m:t>/</m:t>
                              </m:r>
                              <m:r>
                                <a:rPr lang="de-DE" i="1" dirty="0">
                                  <a:latin typeface="Cambria Math" panose="02040503050406030204" pitchFamily="18" charset="0"/>
                                </a:rPr>
                                <m:t>𝑎</m:t>
                              </m:r>
                            </m:oMath>
                          </a14:m>
                          <a:r>
                            <a:rPr lang="de-DE" dirty="0"/>
                            <a:t>]</a:t>
                          </a:r>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de-DE" b="0" i="1" dirty="0" smtClean="0">
                                        <a:solidFill>
                                          <a:srgbClr val="080808"/>
                                        </a:solidFill>
                                        <a:latin typeface="Cambria Math" panose="02040503050406030204" pitchFamily="18" charset="0"/>
                                        <a:ea typeface="ＭＳ Ｐゴシック" pitchFamily="34" charset="-128"/>
                                      </a:rPr>
                                    </m:ctrlPr>
                                  </m:sSubPr>
                                  <m:e>
                                    <m:r>
                                      <a:rPr lang="de-DE" i="1" dirty="0" smtClean="0">
                                        <a:solidFill>
                                          <a:srgbClr val="080808"/>
                                        </a:solidFill>
                                        <a:latin typeface="Cambria Math" panose="02040503050406030204" pitchFamily="18" charset="0"/>
                                        <a:ea typeface="ＭＳ Ｐゴシック" pitchFamily="34" charset="-128"/>
                                      </a:rPr>
                                      <m:t>𝑥</m:t>
                                    </m:r>
                                  </m:e>
                                  <m:sub>
                                    <m:r>
                                      <a:rPr lang="de-DE" b="0" i="1" dirty="0" smtClean="0">
                                        <a:solidFill>
                                          <a:srgbClr val="080808"/>
                                        </a:solidFill>
                                        <a:latin typeface="Cambria Math" panose="02040503050406030204" pitchFamily="18" charset="0"/>
                                        <a:ea typeface="ＭＳ Ｐゴシック" pitchFamily="34" charset="-128"/>
                                      </a:rPr>
                                      <m:t>𝑖𝑗</m:t>
                                    </m:r>
                                  </m:sub>
                                </m:sSub>
                              </m:oMath>
                            </m:oMathPara>
                          </a14:m>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783787"/>
                      </a:ext>
                    </a:extLst>
                  </a:tr>
                </a:tbl>
              </a:graphicData>
            </a:graphic>
          </p:graphicFrame>
        </mc:Choice>
        <mc:Fallback xmlns="">
          <p:graphicFrame>
            <p:nvGraphicFramePr>
              <p:cNvPr id="79" name="Tabelle 78"/>
              <p:cNvGraphicFramePr>
                <a:graphicFrameLocks noGrp="1"/>
              </p:cNvGraphicFramePr>
              <p:nvPr>
                <p:extLst>
                  <p:ext uri="{D42A27DB-BD31-4B8C-83A1-F6EECF244321}">
                    <p14:modId xmlns:p14="http://schemas.microsoft.com/office/powerpoint/2010/main" val="1643050369"/>
                  </p:ext>
                </p:extLst>
              </p:nvPr>
            </p:nvGraphicFramePr>
            <p:xfrm>
              <a:off x="2355838" y="5542154"/>
              <a:ext cx="9036133" cy="845058"/>
            </p:xfrm>
            <a:graphic>
              <a:graphicData uri="http://schemas.openxmlformats.org/drawingml/2006/table">
                <a:tbl>
                  <a:tblPr>
                    <a:tableStyleId>{5940675A-B579-460E-94D1-54222C63F5DA}</a:tableStyleId>
                  </a:tblPr>
                  <a:tblGrid>
                    <a:gridCol w="4359287">
                      <a:extLst>
                        <a:ext uri="{9D8B030D-6E8A-4147-A177-3AD203B41FA5}">
                          <a16:colId xmlns:a16="http://schemas.microsoft.com/office/drawing/2014/main" val="2754053598"/>
                        </a:ext>
                      </a:extLst>
                    </a:gridCol>
                    <a:gridCol w="333374">
                      <a:extLst>
                        <a:ext uri="{9D8B030D-6E8A-4147-A177-3AD203B41FA5}">
                          <a16:colId xmlns:a16="http://schemas.microsoft.com/office/drawing/2014/main" val="1080203508"/>
                        </a:ext>
                      </a:extLst>
                    </a:gridCol>
                    <a:gridCol w="1457325">
                      <a:extLst>
                        <a:ext uri="{9D8B030D-6E8A-4147-A177-3AD203B41FA5}">
                          <a16:colId xmlns:a16="http://schemas.microsoft.com/office/drawing/2014/main" val="2234637728"/>
                        </a:ext>
                      </a:extLst>
                    </a:gridCol>
                    <a:gridCol w="752475">
                      <a:extLst>
                        <a:ext uri="{9D8B030D-6E8A-4147-A177-3AD203B41FA5}">
                          <a16:colId xmlns:a16="http://schemas.microsoft.com/office/drawing/2014/main" val="2608101692"/>
                        </a:ext>
                      </a:extLst>
                    </a:gridCol>
                    <a:gridCol w="1409700">
                      <a:extLst>
                        <a:ext uri="{9D8B030D-6E8A-4147-A177-3AD203B41FA5}">
                          <a16:colId xmlns:a16="http://schemas.microsoft.com/office/drawing/2014/main" val="2389705698"/>
                        </a:ext>
                      </a:extLst>
                    </a:gridCol>
                    <a:gridCol w="723972">
                      <a:extLst>
                        <a:ext uri="{9D8B030D-6E8A-4147-A177-3AD203B41FA5}">
                          <a16:colId xmlns:a16="http://schemas.microsoft.com/office/drawing/2014/main" val="149144381"/>
                        </a:ext>
                      </a:extLst>
                    </a:gridCol>
                  </a:tblGrid>
                  <a:tr h="274320">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6"/>
                          <a:stretch>
                            <a:fillRect t="-28889" r="-107552" b="-253333"/>
                          </a:stretch>
                        </a:blipFill>
                      </a:tcPr>
                    </a:tc>
                    <a:tc>
                      <a:txBody>
                        <a:bodyPr/>
                        <a:lstStyle/>
                        <a:p>
                          <a:pPr/>
                          <a:endParaRPr lang="de-DE" b="1" i="1" dirty="0">
                            <a:solidFill>
                              <a:srgbClr val="C00000"/>
                            </a:solidFill>
                          </a:endParaRPr>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6"/>
                          <a:stretch>
                            <a:fillRect l="-322176" t="-28889" r="-198745" b="-253333"/>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7039066"/>
                      </a:ext>
                    </a:extLst>
                  </a:tr>
                  <a:tr h="274320">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6"/>
                          <a:stretch>
                            <a:fillRect t="-128889" r="-107552" b="-153333"/>
                          </a:stretch>
                        </a:blip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6"/>
                          <a:stretch>
                            <a:fillRect l="-813710" t="-128889" r="-283065" b="-153333"/>
                          </a:stretch>
                        </a:blip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8514049"/>
                      </a:ext>
                    </a:extLst>
                  </a:tr>
                  <a:tr h="296418">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6"/>
                          <a:stretch>
                            <a:fillRect t="-210204" r="-107552" b="-40816"/>
                          </a:stretch>
                        </a:blip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blipFill>
                          <a:blip r:embed="rId16"/>
                          <a:stretch>
                            <a:fillRect l="-490476" t="-210204" r="-51948" b="-4081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marR="90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8783787"/>
                      </a:ext>
                    </a:extLst>
                  </a:tr>
                </a:tbl>
              </a:graphicData>
            </a:graphic>
          </p:graphicFrame>
        </mc:Fallback>
      </mc:AlternateContent>
      <p:sp>
        <p:nvSpPr>
          <p:cNvPr id="2" name="Textfeld 1">
            <a:extLst>
              <a:ext uri="{FF2B5EF4-FFF2-40B4-BE49-F238E27FC236}">
                <a16:creationId xmlns:a16="http://schemas.microsoft.com/office/drawing/2014/main" id="{E75912BD-D278-4D11-81B7-7C3FD32322FE}"/>
              </a:ext>
            </a:extLst>
          </p:cNvPr>
          <p:cNvSpPr txBox="1"/>
          <p:nvPr/>
        </p:nvSpPr>
        <p:spPr>
          <a:xfrm>
            <a:off x="2436651" y="2129511"/>
            <a:ext cx="3518912" cy="646331"/>
          </a:xfrm>
          <a:prstGeom prst="rect">
            <a:avLst/>
          </a:prstGeom>
          <a:noFill/>
        </p:spPr>
        <p:txBody>
          <a:bodyPr wrap="none" rtlCol="0">
            <a:spAutoFit/>
          </a:bodyPr>
          <a:lstStyle/>
          <a:p>
            <a:r>
              <a:rPr lang="de-DE" dirty="0">
                <a:solidFill>
                  <a:srgbClr val="FF0000"/>
                </a:solidFill>
              </a:rPr>
              <a:t>Formulieren Sie das zweistufige </a:t>
            </a:r>
            <a:br>
              <a:rPr lang="de-DE" dirty="0">
                <a:solidFill>
                  <a:srgbClr val="FF0000"/>
                </a:solidFill>
              </a:rPr>
            </a:br>
            <a:r>
              <a:rPr lang="de-DE" dirty="0">
                <a:solidFill>
                  <a:srgbClr val="FF0000"/>
                </a:solidFill>
              </a:rPr>
              <a:t>mathematische Modell!</a:t>
            </a:r>
          </a:p>
        </p:txBody>
      </p:sp>
    </p:spTree>
    <p:extLst>
      <p:ext uri="{BB962C8B-B14F-4D97-AF65-F5344CB8AC3E}">
        <p14:creationId xmlns:p14="http://schemas.microsoft.com/office/powerpoint/2010/main" val="12132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000" b="1" dirty="0">
                <a:solidFill>
                  <a:schemeClr val="tx2"/>
                </a:solidFill>
              </a:rPr>
              <a:t>Zielfunktion:</a:t>
            </a: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Zweistufiges, </a:t>
            </a:r>
            <a:r>
              <a:rPr lang="de-DE" dirty="0" err="1"/>
              <a:t>kapazitiertes</a:t>
            </a:r>
            <a:r>
              <a:rPr lang="de-DE" dirty="0"/>
              <a:t> WLP</a:t>
            </a:r>
          </a:p>
        </p:txBody>
      </p:sp>
      <p:grpSp>
        <p:nvGrpSpPr>
          <p:cNvPr id="13" name="Gruppieren 12"/>
          <p:cNvGrpSpPr/>
          <p:nvPr/>
        </p:nvGrpSpPr>
        <p:grpSpPr>
          <a:xfrm>
            <a:off x="334433" y="1954188"/>
            <a:ext cx="11523133" cy="3696949"/>
            <a:chOff x="334435" y="1954188"/>
            <a:chExt cx="11523133" cy="3696949"/>
          </a:xfrm>
        </p:grpSpPr>
        <p:cxnSp>
          <p:nvCxnSpPr>
            <p:cNvPr id="5" name="Gerade Verbindung mit Pfeil 4"/>
            <p:cNvCxnSpPr/>
            <p:nvPr/>
          </p:nvCxnSpPr>
          <p:spPr>
            <a:xfrm flipV="1">
              <a:off x="2393421" y="4308103"/>
              <a:ext cx="1411551" cy="7377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334435" y="5066362"/>
              <a:ext cx="3667655" cy="584775"/>
            </a:xfrm>
            <a:prstGeom prst="rect">
              <a:avLst/>
            </a:prstGeom>
            <a:noFill/>
          </p:spPr>
          <p:txBody>
            <a:bodyPr wrap="square" rtlCol="0">
              <a:spAutoFit/>
            </a:bodyPr>
            <a:lstStyle/>
            <a:p>
              <a:pPr algn="ctr"/>
              <a:r>
                <a:rPr lang="de-DE" sz="1600" dirty="0">
                  <a:solidFill>
                    <a:srgbClr val="C00000"/>
                  </a:solidFill>
                </a:rPr>
                <a:t>Transportkosten:</a:t>
              </a:r>
              <a:br>
                <a:rPr lang="de-DE" sz="1600" dirty="0">
                  <a:solidFill>
                    <a:srgbClr val="C00000"/>
                  </a:solidFill>
                </a:rPr>
              </a:br>
              <a:r>
                <a:rPr lang="de-DE" sz="1600" dirty="0">
                  <a:solidFill>
                    <a:srgbClr val="C00000"/>
                  </a:solidFill>
                </a:rPr>
                <a:t>von der Produktionsstätte zum Lager</a:t>
              </a:r>
            </a:p>
          </p:txBody>
        </p:sp>
        <p:sp>
          <p:nvSpPr>
            <p:cNvPr id="12" name="Rechteck 11"/>
            <p:cNvSpPr/>
            <p:nvPr/>
          </p:nvSpPr>
          <p:spPr>
            <a:xfrm>
              <a:off x="4439816" y="1954188"/>
              <a:ext cx="7417752" cy="744991"/>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dirty="0">
                  <a:solidFill>
                    <a:schemeClr val="tx1"/>
                  </a:solidFill>
                </a:rPr>
                <a:t>Minimierung der Gesamtauszahlungen (Transport-, Lagerkosten)</a:t>
              </a:r>
            </a:p>
          </p:txBody>
        </p:sp>
      </p:grpSp>
      <mc:AlternateContent xmlns:mc="http://schemas.openxmlformats.org/markup-compatibility/2006" xmlns:a14="http://schemas.microsoft.com/office/drawing/2010/main">
        <mc:Choice Requires="a14">
          <p:sp>
            <p:nvSpPr>
              <p:cNvPr id="14" name="Textfeld 13"/>
              <p:cNvSpPr txBox="1"/>
              <p:nvPr/>
            </p:nvSpPr>
            <p:spPr>
              <a:xfrm>
                <a:off x="2850664" y="3289785"/>
                <a:ext cx="5030608" cy="9380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𝑍</m:t>
                      </m:r>
                      <m:r>
                        <a:rPr lang="de-DE" sz="2400" b="0" i="1" smtClean="0">
                          <a:latin typeface="Cambria Math" panose="02040503050406030204" pitchFamily="18" charset="0"/>
                        </a:rPr>
                        <m:t>= </m:t>
                      </m:r>
                      <m:nary>
                        <m:naryPr>
                          <m:chr m:val="∑"/>
                          <m:supHide m:val="on"/>
                          <m:ctrlPr>
                            <a:rPr lang="de-DE" sz="2400" b="0" i="1" smtClean="0">
                              <a:latin typeface="Cambria Math" panose="02040503050406030204" pitchFamily="18" charset="0"/>
                            </a:rPr>
                          </m:ctrlPr>
                        </m:naryPr>
                        <m:sub>
                          <m:r>
                            <m:rPr>
                              <m:brk m:alnAt="7"/>
                            </m:rPr>
                            <a:rPr lang="de-DE" sz="2400" b="0" i="1" smtClean="0">
                              <a:latin typeface="Cambria Math" panose="02040503050406030204" pitchFamily="18" charset="0"/>
                            </a:rPr>
                            <m:t>h</m:t>
                          </m:r>
                          <m:r>
                            <a:rPr lang="de-DE" sz="2400" b="0" i="1" smtClean="0">
                              <a:latin typeface="Cambria Math" panose="02040503050406030204" pitchFamily="18" charset="0"/>
                            </a:rPr>
                            <m:t>,</m:t>
                          </m:r>
                          <m:r>
                            <a:rPr lang="de-DE" sz="2400" b="0" i="1" smtClean="0">
                              <a:latin typeface="Cambria Math" panose="02040503050406030204" pitchFamily="18" charset="0"/>
                            </a:rPr>
                            <m:t>𝑖</m:t>
                          </m:r>
                        </m:sub>
                        <m:sup/>
                        <m:e>
                          <m:acc>
                            <m:accPr>
                              <m:chr m:val="̅"/>
                              <m:ctrlPr>
                                <a:rPr lang="de-DE" sz="2400" b="0" i="1" smtClean="0">
                                  <a:latin typeface="Cambria Math" panose="02040503050406030204" pitchFamily="18" charset="0"/>
                                </a:rPr>
                              </m:ctrlPr>
                            </m:accPr>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𝑐</m:t>
                                  </m:r>
                                </m:e>
                                <m:sub>
                                  <m:r>
                                    <a:rPr lang="de-DE" sz="2400" b="0" i="1" smtClean="0">
                                      <a:latin typeface="Cambria Math" panose="02040503050406030204" pitchFamily="18" charset="0"/>
                                    </a:rPr>
                                    <m:t>h𝑖</m:t>
                                  </m:r>
                                </m:sub>
                              </m:sSub>
                            </m:e>
                          </m:acc>
                        </m:e>
                      </m:nary>
                      <m:acc>
                        <m:accPr>
                          <m:chr m:val="̅"/>
                          <m:ctrlPr>
                            <a:rPr lang="de-DE" sz="2400" i="1">
                              <a:latin typeface="Cambria Math" panose="02040503050406030204" pitchFamily="18" charset="0"/>
                            </a:rPr>
                          </m:ctrlPr>
                        </m:accPr>
                        <m:e>
                          <m:sSub>
                            <m:sSubPr>
                              <m:ctrlPr>
                                <a:rPr lang="de-DE" sz="2400" i="1">
                                  <a:latin typeface="Cambria Math" panose="02040503050406030204" pitchFamily="18" charset="0"/>
                                </a:rPr>
                              </m:ctrlPr>
                            </m:sSubPr>
                            <m:e>
                              <m:r>
                                <a:rPr lang="de-DE" sz="2400" b="0" i="1" smtClean="0">
                                  <a:latin typeface="Cambria Math" panose="02040503050406030204" pitchFamily="18" charset="0"/>
                                </a:rPr>
                                <m:t>𝑥</m:t>
                              </m:r>
                            </m:e>
                            <m:sub>
                              <m:r>
                                <a:rPr lang="de-DE" sz="2400" i="1">
                                  <a:latin typeface="Cambria Math" panose="02040503050406030204" pitchFamily="18" charset="0"/>
                                </a:rPr>
                                <m:t>h𝑖</m:t>
                              </m:r>
                            </m:sub>
                          </m:sSub>
                        </m:e>
                      </m:acc>
                      <m:r>
                        <a:rPr lang="de-DE" sz="2400" b="0" i="1" smtClean="0">
                          <a:latin typeface="Cambria Math" panose="02040503050406030204" pitchFamily="18" charset="0"/>
                        </a:rPr>
                        <m:t>+ </m:t>
                      </m:r>
                      <m:nary>
                        <m:naryPr>
                          <m:chr m:val="∑"/>
                          <m:supHide m:val="on"/>
                          <m:ctrlPr>
                            <a:rPr lang="de-DE" sz="2400" b="0" i="1" smtClean="0">
                              <a:latin typeface="Cambria Math" panose="02040503050406030204" pitchFamily="18" charset="0"/>
                            </a:rPr>
                          </m:ctrlPr>
                        </m:naryPr>
                        <m:sub>
                          <m:r>
                            <m:rPr>
                              <m:brk m:alnAt="7"/>
                            </m:rPr>
                            <a:rPr lang="de-DE" sz="2400" b="0" i="1" smtClean="0">
                              <a:latin typeface="Cambria Math" panose="02040503050406030204" pitchFamily="18" charset="0"/>
                            </a:rPr>
                            <m:t>𝑖</m:t>
                          </m:r>
                          <m:r>
                            <a:rPr lang="de-DE" sz="2400" b="0" i="1" smtClean="0">
                              <a:latin typeface="Cambria Math" panose="02040503050406030204" pitchFamily="18" charset="0"/>
                            </a:rPr>
                            <m:t>,</m:t>
                          </m:r>
                          <m:r>
                            <a:rPr lang="de-DE" sz="2400" b="0" i="1" smtClean="0">
                              <a:latin typeface="Cambria Math" panose="02040503050406030204" pitchFamily="18" charset="0"/>
                            </a:rPr>
                            <m:t>𝑗</m:t>
                          </m:r>
                        </m:sub>
                        <m:sup/>
                        <m:e>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𝑐</m:t>
                              </m:r>
                            </m:e>
                            <m:sub>
                              <m:r>
                                <a:rPr lang="de-DE" sz="2400" b="0" i="1" smtClean="0">
                                  <a:latin typeface="Cambria Math" panose="02040503050406030204" pitchFamily="18" charset="0"/>
                                </a:rPr>
                                <m:t>𝑖𝑗</m:t>
                              </m:r>
                            </m:sub>
                          </m:sSub>
                        </m:e>
                      </m:nary>
                      <m:sSub>
                        <m:sSubPr>
                          <m:ctrlPr>
                            <a:rPr lang="de-DE" sz="2400" b="0" i="1" smtClean="0">
                              <a:latin typeface="Cambria Math" panose="02040503050406030204" pitchFamily="18" charset="0"/>
                            </a:rPr>
                          </m:ctrlPr>
                        </m:sSubPr>
                        <m:e>
                          <m:r>
                            <a:rPr lang="de-DE" sz="2400" b="0" i="1" smtClean="0">
                              <a:latin typeface="Cambria Math" panose="02040503050406030204" pitchFamily="18" charset="0"/>
                            </a:rPr>
                            <m:t>𝑥</m:t>
                          </m:r>
                        </m:e>
                        <m:sub>
                          <m:r>
                            <a:rPr lang="de-DE" sz="2400" b="0" i="1" smtClean="0">
                              <a:latin typeface="Cambria Math" panose="02040503050406030204" pitchFamily="18" charset="0"/>
                            </a:rPr>
                            <m:t>𝑖𝑗</m:t>
                          </m:r>
                        </m:sub>
                      </m:sSub>
                      <m:r>
                        <a:rPr lang="de-DE" sz="2400" b="0" i="1" smtClean="0">
                          <a:latin typeface="Cambria Math" panose="02040503050406030204" pitchFamily="18" charset="0"/>
                        </a:rPr>
                        <m:t>+</m:t>
                      </m:r>
                      <m:nary>
                        <m:naryPr>
                          <m:chr m:val="∑"/>
                          <m:supHide m:val="on"/>
                          <m:ctrlPr>
                            <a:rPr lang="de-DE" sz="2400" i="1">
                              <a:latin typeface="Cambria Math" panose="02040503050406030204" pitchFamily="18" charset="0"/>
                            </a:rPr>
                          </m:ctrlPr>
                        </m:naryPr>
                        <m:sub>
                          <m:r>
                            <m:rPr>
                              <m:brk m:alnAt="7"/>
                            </m:rPr>
                            <a:rPr lang="de-DE" sz="2400" i="1">
                              <a:latin typeface="Cambria Math" panose="02040503050406030204" pitchFamily="18" charset="0"/>
                            </a:rPr>
                            <m:t>𝑖</m:t>
                          </m:r>
                        </m:sub>
                        <m:sup/>
                        <m:e>
                          <m:sSub>
                            <m:sSubPr>
                              <m:ctrlPr>
                                <a:rPr lang="de-DE" sz="2400" i="1" smtClean="0">
                                  <a:latin typeface="Cambria Math" panose="02040503050406030204" pitchFamily="18" charset="0"/>
                                </a:rPr>
                              </m:ctrlPr>
                            </m:sSubPr>
                            <m:e>
                              <m:r>
                                <a:rPr lang="de-DE" sz="2400" b="0" i="1" smtClean="0">
                                  <a:latin typeface="Cambria Math" panose="02040503050406030204" pitchFamily="18" charset="0"/>
                                </a:rPr>
                                <m:t>𝑓</m:t>
                              </m:r>
                            </m:e>
                            <m:sub>
                              <m:r>
                                <a:rPr lang="de-DE" sz="2400" i="1">
                                  <a:latin typeface="Cambria Math" panose="02040503050406030204" pitchFamily="18" charset="0"/>
                                </a:rPr>
                                <m:t>𝑖</m:t>
                              </m:r>
                            </m:sub>
                          </m:sSub>
                        </m:e>
                      </m:nary>
                      <m:sSub>
                        <m:sSubPr>
                          <m:ctrlPr>
                            <a:rPr lang="de-DE" sz="2400" i="1">
                              <a:latin typeface="Cambria Math" panose="02040503050406030204" pitchFamily="18" charset="0"/>
                            </a:rPr>
                          </m:ctrlPr>
                        </m:sSubPr>
                        <m:e>
                          <m:r>
                            <a:rPr lang="de-DE" sz="2400" b="0" i="1" smtClean="0">
                              <a:latin typeface="Cambria Math" panose="02040503050406030204" pitchFamily="18" charset="0"/>
                            </a:rPr>
                            <m:t>𝑦</m:t>
                          </m:r>
                        </m:e>
                        <m:sub>
                          <m:r>
                            <a:rPr lang="de-DE" sz="2400" i="1">
                              <a:latin typeface="Cambria Math" panose="02040503050406030204" pitchFamily="18" charset="0"/>
                            </a:rPr>
                            <m:t>𝑖</m:t>
                          </m:r>
                        </m:sub>
                      </m:sSub>
                    </m:oMath>
                  </m:oMathPara>
                </a14:m>
                <a:endParaRPr lang="de-DE" sz="2400" dirty="0"/>
              </a:p>
            </p:txBody>
          </p:sp>
        </mc:Choice>
        <mc:Fallback xmlns="">
          <p:sp>
            <p:nvSpPr>
              <p:cNvPr id="14" name="Textfeld 13"/>
              <p:cNvSpPr txBox="1">
                <a:spLocks noRot="1" noChangeAspect="1" noMove="1" noResize="1" noEditPoints="1" noAdjustHandles="1" noChangeArrowheads="1" noChangeShapeType="1" noTextEdit="1"/>
              </p:cNvSpPr>
              <p:nvPr/>
            </p:nvSpPr>
            <p:spPr>
              <a:xfrm>
                <a:off x="2850664" y="3289785"/>
                <a:ext cx="5030608" cy="938014"/>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5" name="Textfeld 14"/>
              <p:cNvSpPr txBox="1"/>
              <p:nvPr/>
            </p:nvSpPr>
            <p:spPr>
              <a:xfrm>
                <a:off x="2315580" y="2152072"/>
                <a:ext cx="120376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𝑀𝑖𝑛</m:t>
                      </m:r>
                      <m:r>
                        <a:rPr lang="de-DE" sz="2400" b="0" i="1" smtClean="0">
                          <a:latin typeface="Cambria Math" panose="02040503050406030204" pitchFamily="18" charset="0"/>
                        </a:rPr>
                        <m:t> </m:t>
                      </m:r>
                      <m:r>
                        <a:rPr lang="de-DE" sz="2400" b="0" i="1" smtClean="0">
                          <a:latin typeface="Cambria Math" panose="02040503050406030204" pitchFamily="18" charset="0"/>
                        </a:rPr>
                        <m:t>𝑍</m:t>
                      </m:r>
                    </m:oMath>
                  </m:oMathPara>
                </a14:m>
                <a:endParaRPr lang="de-DE" sz="2800" dirty="0"/>
              </a:p>
            </p:txBody>
          </p:sp>
        </mc:Choice>
        <mc:Fallback xmlns="">
          <p:sp>
            <p:nvSpPr>
              <p:cNvPr id="15" name="Textfeld 14"/>
              <p:cNvSpPr txBox="1">
                <a:spLocks noRot="1" noChangeAspect="1" noMove="1" noResize="1" noEditPoints="1" noAdjustHandles="1" noChangeArrowheads="1" noChangeShapeType="1" noTextEdit="1"/>
              </p:cNvSpPr>
              <p:nvPr/>
            </p:nvSpPr>
            <p:spPr>
              <a:xfrm>
                <a:off x="2315580" y="2152072"/>
                <a:ext cx="1203762" cy="369332"/>
              </a:xfrm>
              <a:prstGeom prst="rect">
                <a:avLst/>
              </a:prstGeom>
              <a:blipFill>
                <a:blip r:embed="rId3"/>
                <a:stretch>
                  <a:fillRect b="-9836"/>
                </a:stretch>
              </a:blipFill>
            </p:spPr>
            <p:txBody>
              <a:bodyPr/>
              <a:lstStyle/>
              <a:p>
                <a:r>
                  <a:rPr lang="de-DE">
                    <a:noFill/>
                  </a:rPr>
                  <a:t> </a:t>
                </a:r>
              </a:p>
            </p:txBody>
          </p:sp>
        </mc:Fallback>
      </mc:AlternateContent>
      <p:sp>
        <p:nvSpPr>
          <p:cNvPr id="4" name="Ellipse 3"/>
          <p:cNvSpPr/>
          <p:nvPr/>
        </p:nvSpPr>
        <p:spPr>
          <a:xfrm>
            <a:off x="3309257" y="3048000"/>
            <a:ext cx="1712686" cy="166914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782797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de-DE" sz="2000" b="1" dirty="0">
                <a:solidFill>
                  <a:schemeClr val="tx2"/>
                </a:solidFill>
              </a:rPr>
              <a:t>Nebenbedingungen:</a:t>
            </a: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Zweistufiges, </a:t>
            </a:r>
            <a:r>
              <a:rPr lang="de-DE" dirty="0" err="1"/>
              <a:t>kapazitiertes</a:t>
            </a:r>
            <a:r>
              <a:rPr lang="de-DE" dirty="0"/>
              <a:t> WLP</a:t>
            </a:r>
          </a:p>
        </p:txBody>
      </p:sp>
      <p:sp>
        <p:nvSpPr>
          <p:cNvPr id="9" name="Textfeld 8"/>
          <p:cNvSpPr txBox="1"/>
          <p:nvPr/>
        </p:nvSpPr>
        <p:spPr>
          <a:xfrm>
            <a:off x="4372843" y="1550694"/>
            <a:ext cx="5975070" cy="584775"/>
          </a:xfrm>
          <a:prstGeom prst="rect">
            <a:avLst/>
          </a:prstGeom>
          <a:noFill/>
        </p:spPr>
        <p:txBody>
          <a:bodyPr wrap="square" rtlCol="0">
            <a:spAutoFit/>
          </a:bodyPr>
          <a:lstStyle/>
          <a:p>
            <a:r>
              <a:rPr lang="de-DE" sz="1600" dirty="0"/>
              <a:t>Es kann nicht mehr aus einem  Produktionsstandort geliefert werden als Kapazität zur Verfügung steht</a:t>
            </a:r>
          </a:p>
        </p:txBody>
      </p:sp>
      <p:sp>
        <p:nvSpPr>
          <p:cNvPr id="10" name="Textfeld 9"/>
          <p:cNvSpPr txBox="1"/>
          <p:nvPr/>
        </p:nvSpPr>
        <p:spPr>
          <a:xfrm>
            <a:off x="4372843" y="2367464"/>
            <a:ext cx="6019826" cy="338554"/>
          </a:xfrm>
          <a:prstGeom prst="rect">
            <a:avLst/>
          </a:prstGeom>
          <a:noFill/>
        </p:spPr>
        <p:txBody>
          <a:bodyPr wrap="square" rtlCol="0">
            <a:spAutoFit/>
          </a:bodyPr>
          <a:lstStyle/>
          <a:p>
            <a:r>
              <a:rPr lang="de-DE" sz="1600" dirty="0"/>
              <a:t>Der Abfluss aus den Lagern ist gleich dem Zufluss in das Lager </a:t>
            </a:r>
          </a:p>
        </p:txBody>
      </p:sp>
      <p:sp>
        <p:nvSpPr>
          <p:cNvPr id="11" name="Textfeld 10"/>
          <p:cNvSpPr txBox="1"/>
          <p:nvPr/>
        </p:nvSpPr>
        <p:spPr>
          <a:xfrm>
            <a:off x="4372843" y="3061121"/>
            <a:ext cx="5814770" cy="338554"/>
          </a:xfrm>
          <a:prstGeom prst="rect">
            <a:avLst/>
          </a:prstGeom>
          <a:noFill/>
        </p:spPr>
        <p:txBody>
          <a:bodyPr wrap="square" rtlCol="0">
            <a:spAutoFit/>
          </a:bodyPr>
          <a:lstStyle/>
          <a:p>
            <a:r>
              <a:rPr lang="de-DE" sz="1600" dirty="0"/>
              <a:t>Kapazitätsbeschränkung der Lager muss eingehalten werden</a:t>
            </a:r>
          </a:p>
        </p:txBody>
      </p:sp>
      <p:sp>
        <p:nvSpPr>
          <p:cNvPr id="12" name="Textfeld 11"/>
          <p:cNvSpPr txBox="1"/>
          <p:nvPr/>
        </p:nvSpPr>
        <p:spPr>
          <a:xfrm>
            <a:off x="4340622" y="3683222"/>
            <a:ext cx="6178652" cy="338554"/>
          </a:xfrm>
          <a:prstGeom prst="rect">
            <a:avLst/>
          </a:prstGeom>
          <a:noFill/>
        </p:spPr>
        <p:txBody>
          <a:bodyPr wrap="square" rtlCol="0">
            <a:spAutoFit/>
          </a:bodyPr>
          <a:lstStyle/>
          <a:p>
            <a:r>
              <a:rPr lang="de-DE" sz="1600" dirty="0"/>
              <a:t>Erfüllung der Nachfrage für alle Kunden</a:t>
            </a:r>
          </a:p>
        </p:txBody>
      </p:sp>
      <p:sp>
        <p:nvSpPr>
          <p:cNvPr id="13" name="Textfeld 12"/>
          <p:cNvSpPr txBox="1"/>
          <p:nvPr/>
        </p:nvSpPr>
        <p:spPr>
          <a:xfrm>
            <a:off x="4372843" y="4448439"/>
            <a:ext cx="5035710" cy="338554"/>
          </a:xfrm>
          <a:prstGeom prst="rect">
            <a:avLst/>
          </a:prstGeom>
          <a:noFill/>
        </p:spPr>
        <p:txBody>
          <a:bodyPr wrap="square" rtlCol="0">
            <a:spAutoFit/>
          </a:bodyPr>
          <a:lstStyle/>
          <a:p>
            <a:r>
              <a:rPr lang="de-DE" sz="1600" dirty="0"/>
              <a:t>Nichtnegativitätsbedingung</a:t>
            </a:r>
          </a:p>
        </p:txBody>
      </p:sp>
      <p:sp>
        <p:nvSpPr>
          <p:cNvPr id="19" name="Textfeld 18"/>
          <p:cNvSpPr txBox="1"/>
          <p:nvPr/>
        </p:nvSpPr>
        <p:spPr>
          <a:xfrm>
            <a:off x="10970252" y="1673805"/>
            <a:ext cx="436338" cy="338554"/>
          </a:xfrm>
          <a:prstGeom prst="rect">
            <a:avLst/>
          </a:prstGeom>
          <a:noFill/>
        </p:spPr>
        <p:txBody>
          <a:bodyPr wrap="none" rtlCol="0">
            <a:spAutoFit/>
          </a:bodyPr>
          <a:lstStyle/>
          <a:p>
            <a:r>
              <a:rPr lang="de-DE" sz="1600" dirty="0"/>
              <a:t>(1)</a:t>
            </a:r>
          </a:p>
        </p:txBody>
      </p:sp>
      <p:sp>
        <p:nvSpPr>
          <p:cNvPr id="20" name="Textfeld 19"/>
          <p:cNvSpPr txBox="1"/>
          <p:nvPr/>
        </p:nvSpPr>
        <p:spPr>
          <a:xfrm>
            <a:off x="10970252" y="2367464"/>
            <a:ext cx="436338" cy="338554"/>
          </a:xfrm>
          <a:prstGeom prst="rect">
            <a:avLst/>
          </a:prstGeom>
          <a:noFill/>
        </p:spPr>
        <p:txBody>
          <a:bodyPr wrap="none" rtlCol="0">
            <a:spAutoFit/>
          </a:bodyPr>
          <a:lstStyle/>
          <a:p>
            <a:r>
              <a:rPr lang="de-DE" sz="1600" dirty="0"/>
              <a:t>(2)</a:t>
            </a:r>
          </a:p>
        </p:txBody>
      </p:sp>
      <p:sp>
        <p:nvSpPr>
          <p:cNvPr id="21" name="Textfeld 20"/>
          <p:cNvSpPr txBox="1"/>
          <p:nvPr/>
        </p:nvSpPr>
        <p:spPr>
          <a:xfrm>
            <a:off x="10970252" y="3061121"/>
            <a:ext cx="436338" cy="338554"/>
          </a:xfrm>
          <a:prstGeom prst="rect">
            <a:avLst/>
          </a:prstGeom>
          <a:noFill/>
        </p:spPr>
        <p:txBody>
          <a:bodyPr wrap="none" rtlCol="0">
            <a:spAutoFit/>
          </a:bodyPr>
          <a:lstStyle/>
          <a:p>
            <a:r>
              <a:rPr lang="de-DE" sz="1600" dirty="0"/>
              <a:t>(3)</a:t>
            </a:r>
          </a:p>
        </p:txBody>
      </p:sp>
      <p:sp>
        <p:nvSpPr>
          <p:cNvPr id="22" name="Textfeld 21"/>
          <p:cNvSpPr txBox="1"/>
          <p:nvPr/>
        </p:nvSpPr>
        <p:spPr>
          <a:xfrm>
            <a:off x="10970252" y="3754780"/>
            <a:ext cx="436338" cy="338554"/>
          </a:xfrm>
          <a:prstGeom prst="rect">
            <a:avLst/>
          </a:prstGeom>
          <a:noFill/>
        </p:spPr>
        <p:txBody>
          <a:bodyPr wrap="none" rtlCol="0">
            <a:spAutoFit/>
          </a:bodyPr>
          <a:lstStyle/>
          <a:p>
            <a:r>
              <a:rPr lang="de-DE" sz="1600" dirty="0"/>
              <a:t>(4)</a:t>
            </a:r>
          </a:p>
        </p:txBody>
      </p:sp>
      <p:sp>
        <p:nvSpPr>
          <p:cNvPr id="23" name="Textfeld 22"/>
          <p:cNvSpPr txBox="1"/>
          <p:nvPr/>
        </p:nvSpPr>
        <p:spPr>
          <a:xfrm>
            <a:off x="10970252" y="4448439"/>
            <a:ext cx="436338" cy="338554"/>
          </a:xfrm>
          <a:prstGeom prst="rect">
            <a:avLst/>
          </a:prstGeom>
          <a:noFill/>
        </p:spPr>
        <p:txBody>
          <a:bodyPr wrap="none" rtlCol="0">
            <a:spAutoFit/>
          </a:bodyPr>
          <a:lstStyle/>
          <a:p>
            <a:r>
              <a:rPr lang="de-DE" sz="1600" dirty="0"/>
              <a:t>(5)</a:t>
            </a:r>
          </a:p>
        </p:txBody>
      </p:sp>
      <p:sp>
        <p:nvSpPr>
          <p:cNvPr id="25" name="Textfeld 24"/>
          <p:cNvSpPr txBox="1"/>
          <p:nvPr/>
        </p:nvSpPr>
        <p:spPr>
          <a:xfrm>
            <a:off x="4372843" y="5142097"/>
            <a:ext cx="5035710" cy="338554"/>
          </a:xfrm>
          <a:prstGeom prst="rect">
            <a:avLst/>
          </a:prstGeom>
          <a:noFill/>
        </p:spPr>
        <p:txBody>
          <a:bodyPr wrap="square" rtlCol="0">
            <a:spAutoFit/>
          </a:bodyPr>
          <a:lstStyle/>
          <a:p>
            <a:r>
              <a:rPr lang="de-DE" sz="1600" dirty="0"/>
              <a:t>Nichtnegativitätsbedingung</a:t>
            </a:r>
          </a:p>
        </p:txBody>
      </p:sp>
      <p:sp>
        <p:nvSpPr>
          <p:cNvPr id="27" name="Textfeld 26"/>
          <p:cNvSpPr txBox="1"/>
          <p:nvPr/>
        </p:nvSpPr>
        <p:spPr>
          <a:xfrm>
            <a:off x="10970252" y="5142097"/>
            <a:ext cx="436338" cy="338554"/>
          </a:xfrm>
          <a:prstGeom prst="rect">
            <a:avLst/>
          </a:prstGeom>
          <a:noFill/>
        </p:spPr>
        <p:txBody>
          <a:bodyPr wrap="none" rtlCol="0">
            <a:spAutoFit/>
          </a:bodyPr>
          <a:lstStyle/>
          <a:p>
            <a:r>
              <a:rPr lang="de-DE" sz="1600" dirty="0"/>
              <a:t>(6)</a:t>
            </a:r>
          </a:p>
        </p:txBody>
      </p:sp>
      <p:sp>
        <p:nvSpPr>
          <p:cNvPr id="29" name="Textfeld 28"/>
          <p:cNvSpPr txBox="1"/>
          <p:nvPr/>
        </p:nvSpPr>
        <p:spPr>
          <a:xfrm>
            <a:off x="4372844" y="5835751"/>
            <a:ext cx="3054400" cy="338554"/>
          </a:xfrm>
          <a:prstGeom prst="rect">
            <a:avLst/>
          </a:prstGeom>
          <a:noFill/>
        </p:spPr>
        <p:txBody>
          <a:bodyPr wrap="square" rtlCol="0">
            <a:spAutoFit/>
          </a:bodyPr>
          <a:lstStyle/>
          <a:p>
            <a:r>
              <a:rPr lang="de-DE" sz="1600" dirty="0"/>
              <a:t>Binär</a:t>
            </a:r>
          </a:p>
        </p:txBody>
      </p:sp>
      <p:sp>
        <p:nvSpPr>
          <p:cNvPr id="31" name="Textfeld 30"/>
          <p:cNvSpPr txBox="1"/>
          <p:nvPr/>
        </p:nvSpPr>
        <p:spPr>
          <a:xfrm>
            <a:off x="10970252" y="5835751"/>
            <a:ext cx="436338" cy="338554"/>
          </a:xfrm>
          <a:prstGeom prst="rect">
            <a:avLst/>
          </a:prstGeom>
          <a:noFill/>
        </p:spPr>
        <p:txBody>
          <a:bodyPr wrap="none" rtlCol="0">
            <a:spAutoFit/>
          </a:bodyPr>
          <a:lstStyle/>
          <a:p>
            <a:r>
              <a:rPr lang="de-DE" sz="1600" dirty="0"/>
              <a:t>(7)</a:t>
            </a:r>
          </a:p>
        </p:txBody>
      </p:sp>
      <mc:AlternateContent xmlns:mc="http://schemas.openxmlformats.org/markup-compatibility/2006" xmlns:a14="http://schemas.microsoft.com/office/drawing/2010/main">
        <mc:Choice Requires="a14">
          <p:sp>
            <p:nvSpPr>
              <p:cNvPr id="32" name="Textfeld 31"/>
              <p:cNvSpPr txBox="1"/>
              <p:nvPr/>
            </p:nvSpPr>
            <p:spPr>
              <a:xfrm>
                <a:off x="379457" y="1622603"/>
                <a:ext cx="1169551" cy="440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ctrlPr>
                            <a:rPr lang="de-DE" sz="1400" i="1" smtClean="0">
                              <a:latin typeface="Cambria Math" panose="02040503050406030204" pitchFamily="18" charset="0"/>
                            </a:rPr>
                          </m:ctrlPr>
                        </m:naryPr>
                        <m:sub>
                          <m:r>
                            <m:rPr>
                              <m:brk m:alnAt="25"/>
                            </m:rPr>
                            <a:rPr lang="de-DE" sz="1400" b="0" i="1" smtClean="0">
                              <a:latin typeface="Cambria Math" panose="02040503050406030204" pitchFamily="18" charset="0"/>
                            </a:rPr>
                            <m:t>𝑖</m:t>
                          </m:r>
                          <m:r>
                            <a:rPr lang="de-DE" sz="1400" b="0" i="1" smtClean="0">
                              <a:latin typeface="Cambria Math" panose="02040503050406030204" pitchFamily="18" charset="0"/>
                            </a:rPr>
                            <m:t>=1</m:t>
                          </m:r>
                        </m:sub>
                        <m:sup>
                          <m:r>
                            <a:rPr lang="de-DE" sz="1400" b="0" i="1" smtClean="0">
                              <a:latin typeface="Cambria Math" panose="02040503050406030204" pitchFamily="18" charset="0"/>
                            </a:rPr>
                            <m:t>𝐼</m:t>
                          </m:r>
                        </m:sup>
                        <m:e>
                          <m:acc>
                            <m:accPr>
                              <m:chr m:val="̅"/>
                              <m:ctrlPr>
                                <a:rPr lang="de-DE" sz="1400" i="1" smtClean="0">
                                  <a:latin typeface="Cambria Math" panose="02040503050406030204" pitchFamily="18" charset="0"/>
                                </a:rPr>
                              </m:ctrlPr>
                            </m:accPr>
                            <m:e>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𝑥</m:t>
                                  </m:r>
                                </m:e>
                                <m:sub>
                                  <m:r>
                                    <a:rPr lang="de-DE" sz="1400" b="0" i="1" smtClean="0">
                                      <a:latin typeface="Cambria Math" panose="02040503050406030204" pitchFamily="18" charset="0"/>
                                    </a:rPr>
                                    <m:t>h𝑖</m:t>
                                  </m:r>
                                </m:sub>
                              </m:sSub>
                            </m:e>
                          </m:acc>
                        </m:e>
                      </m:nary>
                      <m:r>
                        <a:rPr lang="de-DE" sz="1400" b="0" i="1" smtClean="0">
                          <a:latin typeface="Cambria Math" panose="02040503050406030204" pitchFamily="18" charset="0"/>
                        </a:rPr>
                        <m:t>≤</m:t>
                      </m:r>
                      <m:acc>
                        <m:accPr>
                          <m:chr m:val="̅"/>
                          <m:ctrlPr>
                            <a:rPr lang="de-DE" sz="1400" i="1">
                              <a:latin typeface="Cambria Math" panose="02040503050406030204" pitchFamily="18" charset="0"/>
                            </a:rPr>
                          </m:ctrlPr>
                        </m:accPr>
                        <m:e>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𝑎</m:t>
                              </m:r>
                            </m:e>
                            <m:sub>
                              <m:r>
                                <a:rPr lang="de-DE" sz="1400" i="1">
                                  <a:latin typeface="Cambria Math" panose="02040503050406030204" pitchFamily="18" charset="0"/>
                                </a:rPr>
                                <m:t>h</m:t>
                              </m:r>
                            </m:sub>
                          </m:sSub>
                        </m:e>
                      </m:acc>
                    </m:oMath>
                  </m:oMathPara>
                </a14:m>
                <a:endParaRPr lang="de-DE" sz="1400" dirty="0"/>
              </a:p>
            </p:txBody>
          </p:sp>
        </mc:Choice>
        <mc:Fallback xmlns="">
          <p:sp>
            <p:nvSpPr>
              <p:cNvPr id="32" name="Textfeld 31"/>
              <p:cNvSpPr txBox="1">
                <a:spLocks noRot="1" noChangeAspect="1" noMove="1" noResize="1" noEditPoints="1" noAdjustHandles="1" noChangeArrowheads="1" noChangeShapeType="1" noTextEdit="1"/>
              </p:cNvSpPr>
              <p:nvPr/>
            </p:nvSpPr>
            <p:spPr>
              <a:xfrm>
                <a:off x="379457" y="1622603"/>
                <a:ext cx="1169551" cy="440955"/>
              </a:xfrm>
              <a:prstGeom prst="rect">
                <a:avLst/>
              </a:prstGeom>
              <a:blipFill>
                <a:blip r:embed="rId2"/>
                <a:stretch>
                  <a:fillRect l="-54688" t="-171233" r="-35417" b="-2575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feld 32"/>
              <p:cNvSpPr txBox="1"/>
              <p:nvPr/>
            </p:nvSpPr>
            <p:spPr>
              <a:xfrm>
                <a:off x="3038805" y="1707136"/>
                <a:ext cx="3919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h</m:t>
                      </m:r>
                    </m:oMath>
                  </m:oMathPara>
                </a14:m>
                <a:endParaRPr lang="de-DE" dirty="0"/>
              </a:p>
            </p:txBody>
          </p:sp>
        </mc:Choice>
        <mc:Fallback xmlns="">
          <p:sp>
            <p:nvSpPr>
              <p:cNvPr id="33" name="Textfeld 32"/>
              <p:cNvSpPr txBox="1">
                <a:spLocks noRot="1" noChangeAspect="1" noMove="1" noResize="1" noEditPoints="1" noAdjustHandles="1" noChangeArrowheads="1" noChangeShapeType="1" noTextEdit="1"/>
              </p:cNvSpPr>
              <p:nvPr/>
            </p:nvSpPr>
            <p:spPr>
              <a:xfrm>
                <a:off x="3038805" y="1707136"/>
                <a:ext cx="391902" cy="276999"/>
              </a:xfrm>
              <a:prstGeom prst="rect">
                <a:avLst/>
              </a:prstGeom>
              <a:blipFill>
                <a:blip r:embed="rId3"/>
                <a:stretch>
                  <a:fillRect l="-10769" r="-10769" b="-1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4" name="Textfeld 33"/>
              <p:cNvSpPr txBox="1"/>
              <p:nvPr/>
            </p:nvSpPr>
            <p:spPr>
              <a:xfrm>
                <a:off x="3038805" y="2394280"/>
                <a:ext cx="3407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𝑖</m:t>
                      </m:r>
                    </m:oMath>
                  </m:oMathPara>
                </a14:m>
                <a:endParaRPr lang="de-DE" dirty="0"/>
              </a:p>
            </p:txBody>
          </p:sp>
        </mc:Choice>
        <mc:Fallback xmlns="">
          <p:sp>
            <p:nvSpPr>
              <p:cNvPr id="34" name="Textfeld 33"/>
              <p:cNvSpPr txBox="1">
                <a:spLocks noRot="1" noChangeAspect="1" noMove="1" noResize="1" noEditPoints="1" noAdjustHandles="1" noChangeArrowheads="1" noChangeShapeType="1" noTextEdit="1"/>
              </p:cNvSpPr>
              <p:nvPr/>
            </p:nvSpPr>
            <p:spPr>
              <a:xfrm>
                <a:off x="3038805" y="2394280"/>
                <a:ext cx="340734" cy="276999"/>
              </a:xfrm>
              <a:prstGeom prst="rect">
                <a:avLst/>
              </a:prstGeom>
              <a:blipFill>
                <a:blip r:embed="rId4"/>
                <a:stretch>
                  <a:fillRect l="-12500" r="-12500" b="-1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5" name="Textfeld 34"/>
              <p:cNvSpPr txBox="1"/>
              <p:nvPr/>
            </p:nvSpPr>
            <p:spPr>
              <a:xfrm>
                <a:off x="3038805" y="3087937"/>
                <a:ext cx="34073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𝑖</m:t>
                      </m:r>
                    </m:oMath>
                  </m:oMathPara>
                </a14:m>
                <a:endParaRPr lang="de-DE" dirty="0"/>
              </a:p>
            </p:txBody>
          </p:sp>
        </mc:Choice>
        <mc:Fallback xmlns="">
          <p:sp>
            <p:nvSpPr>
              <p:cNvPr id="35" name="Textfeld 34"/>
              <p:cNvSpPr txBox="1">
                <a:spLocks noRot="1" noChangeAspect="1" noMove="1" noResize="1" noEditPoints="1" noAdjustHandles="1" noChangeArrowheads="1" noChangeShapeType="1" noTextEdit="1"/>
              </p:cNvSpPr>
              <p:nvPr/>
            </p:nvSpPr>
            <p:spPr>
              <a:xfrm>
                <a:off x="3038805" y="3087937"/>
                <a:ext cx="340734" cy="276999"/>
              </a:xfrm>
              <a:prstGeom prst="rect">
                <a:avLst/>
              </a:prstGeom>
              <a:blipFill>
                <a:blip r:embed="rId5"/>
                <a:stretch>
                  <a:fillRect l="-12500" r="-12500" b="-1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p:cNvSpPr txBox="1"/>
              <p:nvPr/>
            </p:nvSpPr>
            <p:spPr>
              <a:xfrm>
                <a:off x="3038805" y="3781595"/>
                <a:ext cx="3470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𝑗</m:t>
                      </m:r>
                    </m:oMath>
                  </m:oMathPara>
                </a14:m>
                <a:endParaRPr lang="de-DE" dirty="0"/>
              </a:p>
            </p:txBody>
          </p:sp>
        </mc:Choice>
        <mc:Fallback xmlns="">
          <p:sp>
            <p:nvSpPr>
              <p:cNvPr id="36" name="Textfeld 35"/>
              <p:cNvSpPr txBox="1">
                <a:spLocks noRot="1" noChangeAspect="1" noMove="1" noResize="1" noEditPoints="1" noAdjustHandles="1" noChangeArrowheads="1" noChangeShapeType="1" noTextEdit="1"/>
              </p:cNvSpPr>
              <p:nvPr/>
            </p:nvSpPr>
            <p:spPr>
              <a:xfrm>
                <a:off x="3038805" y="3781595"/>
                <a:ext cx="347018" cy="276999"/>
              </a:xfrm>
              <a:prstGeom prst="rect">
                <a:avLst/>
              </a:prstGeom>
              <a:blipFill>
                <a:blip r:embed="rId6"/>
                <a:stretch>
                  <a:fillRect l="-12281" r="-21053" b="-3478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7" name="Textfeld 36"/>
              <p:cNvSpPr txBox="1"/>
              <p:nvPr/>
            </p:nvSpPr>
            <p:spPr>
              <a:xfrm>
                <a:off x="3038805" y="4475254"/>
                <a:ext cx="5595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h</m:t>
                      </m:r>
                    </m:oMath>
                  </m:oMathPara>
                </a14:m>
                <a:endParaRPr lang="de-DE" dirty="0"/>
              </a:p>
            </p:txBody>
          </p:sp>
        </mc:Choice>
        <mc:Fallback xmlns="">
          <p:sp>
            <p:nvSpPr>
              <p:cNvPr id="37" name="Textfeld 36"/>
              <p:cNvSpPr txBox="1">
                <a:spLocks noRot="1" noChangeAspect="1" noMove="1" noResize="1" noEditPoints="1" noAdjustHandles="1" noChangeArrowheads="1" noChangeShapeType="1" noTextEdit="1"/>
              </p:cNvSpPr>
              <p:nvPr/>
            </p:nvSpPr>
            <p:spPr>
              <a:xfrm>
                <a:off x="3038805" y="4475254"/>
                <a:ext cx="559512" cy="276999"/>
              </a:xfrm>
              <a:prstGeom prst="rect">
                <a:avLst/>
              </a:prstGeom>
              <a:blipFill>
                <a:blip r:embed="rId7"/>
                <a:stretch>
                  <a:fillRect l="-6522" r="-8696" b="-869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8" name="Textfeld 37"/>
              <p:cNvSpPr txBox="1"/>
              <p:nvPr/>
            </p:nvSpPr>
            <p:spPr>
              <a:xfrm>
                <a:off x="3038805" y="5168912"/>
                <a:ext cx="51462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𝑖</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𝑗</m:t>
                      </m:r>
                    </m:oMath>
                  </m:oMathPara>
                </a14:m>
                <a:endParaRPr lang="de-DE" dirty="0"/>
              </a:p>
            </p:txBody>
          </p:sp>
        </mc:Choice>
        <mc:Fallback xmlns="">
          <p:sp>
            <p:nvSpPr>
              <p:cNvPr id="38" name="Textfeld 37"/>
              <p:cNvSpPr txBox="1">
                <a:spLocks noRot="1" noChangeAspect="1" noMove="1" noResize="1" noEditPoints="1" noAdjustHandles="1" noChangeArrowheads="1" noChangeShapeType="1" noTextEdit="1"/>
              </p:cNvSpPr>
              <p:nvPr/>
            </p:nvSpPr>
            <p:spPr>
              <a:xfrm>
                <a:off x="3038805" y="5168912"/>
                <a:ext cx="514628" cy="276999"/>
              </a:xfrm>
              <a:prstGeom prst="rect">
                <a:avLst/>
              </a:prstGeom>
              <a:blipFill>
                <a:blip r:embed="rId8"/>
                <a:stretch>
                  <a:fillRect l="-7059" r="-14118" b="-37778"/>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Textfeld 38"/>
              <p:cNvSpPr txBox="1"/>
              <p:nvPr/>
            </p:nvSpPr>
            <p:spPr>
              <a:xfrm>
                <a:off x="3038805" y="5862160"/>
                <a:ext cx="39190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 </m:t>
                      </m:r>
                      <m:r>
                        <a:rPr lang="de-DE" b="0" i="1" smtClean="0">
                          <a:latin typeface="Cambria Math" panose="02040503050406030204" pitchFamily="18" charset="0"/>
                          <a:ea typeface="Cambria Math" panose="02040503050406030204" pitchFamily="18" charset="0"/>
                        </a:rPr>
                        <m:t>𝑖</m:t>
                      </m:r>
                    </m:oMath>
                  </m:oMathPara>
                </a14:m>
                <a:endParaRPr lang="de-DE" dirty="0"/>
              </a:p>
            </p:txBody>
          </p:sp>
        </mc:Choice>
        <mc:Fallback xmlns="">
          <p:sp>
            <p:nvSpPr>
              <p:cNvPr id="39" name="Textfeld 38"/>
              <p:cNvSpPr txBox="1">
                <a:spLocks noRot="1" noChangeAspect="1" noMove="1" noResize="1" noEditPoints="1" noAdjustHandles="1" noChangeArrowheads="1" noChangeShapeType="1" noTextEdit="1"/>
              </p:cNvSpPr>
              <p:nvPr/>
            </p:nvSpPr>
            <p:spPr>
              <a:xfrm>
                <a:off x="3038805" y="5862160"/>
                <a:ext cx="391902" cy="276999"/>
              </a:xfrm>
              <a:prstGeom prst="rect">
                <a:avLst/>
              </a:prstGeom>
              <a:blipFill>
                <a:blip r:embed="rId9"/>
                <a:stretch>
                  <a:fillRect l="-3077" r="-4615" b="-111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feld 41"/>
              <p:cNvSpPr txBox="1"/>
              <p:nvPr/>
            </p:nvSpPr>
            <p:spPr>
              <a:xfrm>
                <a:off x="379457" y="2300119"/>
                <a:ext cx="2042610" cy="4653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ctrlPr>
                            <a:rPr lang="de-DE" sz="1400" i="1" smtClean="0">
                              <a:latin typeface="Cambria Math" panose="02040503050406030204" pitchFamily="18" charset="0"/>
                            </a:rPr>
                          </m:ctrlPr>
                        </m:naryPr>
                        <m:sub>
                          <m:r>
                            <m:rPr>
                              <m:brk m:alnAt="25"/>
                            </m:rPr>
                            <a:rPr lang="de-DE" sz="1400" b="0" i="1" smtClean="0">
                              <a:latin typeface="Cambria Math" panose="02040503050406030204" pitchFamily="18" charset="0"/>
                            </a:rPr>
                            <m:t>h</m:t>
                          </m:r>
                          <m:r>
                            <a:rPr lang="de-DE" sz="1400" b="0" i="1" smtClean="0">
                              <a:latin typeface="Cambria Math" panose="02040503050406030204" pitchFamily="18" charset="0"/>
                            </a:rPr>
                            <m:t>=1</m:t>
                          </m:r>
                        </m:sub>
                        <m:sup>
                          <m:r>
                            <a:rPr lang="de-DE" sz="1400" b="0" i="1" smtClean="0">
                              <a:latin typeface="Cambria Math" panose="02040503050406030204" pitchFamily="18" charset="0"/>
                            </a:rPr>
                            <m:t>𝐻</m:t>
                          </m:r>
                        </m:sup>
                        <m:e>
                          <m:acc>
                            <m:accPr>
                              <m:chr m:val="̅"/>
                              <m:ctrlPr>
                                <a:rPr lang="de-DE" sz="1400" i="1" smtClean="0">
                                  <a:latin typeface="Cambria Math" panose="02040503050406030204" pitchFamily="18" charset="0"/>
                                </a:rPr>
                              </m:ctrlPr>
                            </m:accPr>
                            <m:e>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𝑥</m:t>
                                  </m:r>
                                </m:e>
                                <m:sub>
                                  <m:r>
                                    <a:rPr lang="de-DE" sz="1400" b="0" i="1" smtClean="0">
                                      <a:latin typeface="Cambria Math" panose="02040503050406030204" pitchFamily="18" charset="0"/>
                                    </a:rPr>
                                    <m:t>h𝑖</m:t>
                                  </m:r>
                                </m:sub>
                              </m:sSub>
                            </m:e>
                          </m:acc>
                        </m:e>
                      </m:nary>
                      <m:r>
                        <a:rPr lang="de-DE" sz="1400" b="0" i="1" smtClean="0">
                          <a:latin typeface="Cambria Math" panose="02040503050406030204" pitchFamily="18" charset="0"/>
                        </a:rPr>
                        <m:t>−</m:t>
                      </m:r>
                      <m:nary>
                        <m:naryPr>
                          <m:chr m:val="∑"/>
                          <m:limLoc m:val="subSup"/>
                          <m:ctrlPr>
                            <a:rPr lang="de-DE" sz="1400" b="0" i="1" smtClean="0">
                              <a:latin typeface="Cambria Math" panose="02040503050406030204" pitchFamily="18" charset="0"/>
                            </a:rPr>
                          </m:ctrlPr>
                        </m:naryPr>
                        <m:sub>
                          <m:r>
                            <m:rPr>
                              <m:brk m:alnAt="25"/>
                            </m:rPr>
                            <a:rPr lang="de-DE" sz="1400" b="0" i="1" smtClean="0">
                              <a:latin typeface="Cambria Math" panose="02040503050406030204" pitchFamily="18" charset="0"/>
                            </a:rPr>
                            <m:t>𝑗</m:t>
                          </m:r>
                          <m:r>
                            <a:rPr lang="de-DE" sz="1400" b="0" i="1" smtClean="0">
                              <a:latin typeface="Cambria Math" panose="02040503050406030204" pitchFamily="18" charset="0"/>
                            </a:rPr>
                            <m:t>=1</m:t>
                          </m:r>
                        </m:sub>
                        <m:sup>
                          <m:r>
                            <a:rPr lang="de-DE" sz="1400" b="0" i="1" smtClean="0">
                              <a:latin typeface="Cambria Math" panose="02040503050406030204" pitchFamily="18" charset="0"/>
                            </a:rPr>
                            <m:t>𝐽</m:t>
                          </m:r>
                        </m:sup>
                        <m:e>
                          <m:sSub>
                            <m:sSubPr>
                              <m:ctrlPr>
                                <a:rPr lang="de-DE" sz="1400" i="1">
                                  <a:latin typeface="Cambria Math" panose="02040503050406030204" pitchFamily="18" charset="0"/>
                                </a:rPr>
                              </m:ctrlPr>
                            </m:sSubPr>
                            <m:e>
                              <m:r>
                                <a:rPr lang="de-DE" sz="1400" i="1">
                                  <a:latin typeface="Cambria Math" panose="02040503050406030204" pitchFamily="18" charset="0"/>
                                </a:rPr>
                                <m:t>𝑥</m:t>
                              </m:r>
                            </m:e>
                            <m:sub>
                              <m:r>
                                <a:rPr lang="de-DE" sz="1400" i="1">
                                  <a:latin typeface="Cambria Math" panose="02040503050406030204" pitchFamily="18" charset="0"/>
                                </a:rPr>
                                <m:t>𝑖𝑗</m:t>
                              </m:r>
                            </m:sub>
                          </m:sSub>
                        </m:e>
                      </m:nary>
                      <m:r>
                        <a:rPr lang="de-DE" sz="1400" b="0" i="1" smtClean="0">
                          <a:latin typeface="Cambria Math" panose="02040503050406030204" pitchFamily="18" charset="0"/>
                        </a:rPr>
                        <m:t>=0</m:t>
                      </m:r>
                    </m:oMath>
                  </m:oMathPara>
                </a14:m>
                <a:endParaRPr lang="de-DE" sz="1400" dirty="0"/>
              </a:p>
            </p:txBody>
          </p:sp>
        </mc:Choice>
        <mc:Fallback xmlns="">
          <p:sp>
            <p:nvSpPr>
              <p:cNvPr id="42" name="Textfeld 41"/>
              <p:cNvSpPr txBox="1">
                <a:spLocks noRot="1" noChangeAspect="1" noMove="1" noResize="1" noEditPoints="1" noAdjustHandles="1" noChangeArrowheads="1" noChangeShapeType="1" noTextEdit="1"/>
              </p:cNvSpPr>
              <p:nvPr/>
            </p:nvSpPr>
            <p:spPr>
              <a:xfrm>
                <a:off x="379457" y="2300119"/>
                <a:ext cx="2042610" cy="465320"/>
              </a:xfrm>
              <a:prstGeom prst="rect">
                <a:avLst/>
              </a:prstGeom>
              <a:blipFill>
                <a:blip r:embed="rId10"/>
                <a:stretch>
                  <a:fillRect l="-31045" t="-162338" r="-23582" b="-23896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4" name="Textfeld 43"/>
              <p:cNvSpPr txBox="1"/>
              <p:nvPr/>
            </p:nvSpPr>
            <p:spPr>
              <a:xfrm>
                <a:off x="379457" y="2993776"/>
                <a:ext cx="1312924" cy="4653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ctrlPr>
                            <a:rPr lang="de-DE" sz="1400" b="0" i="1" smtClean="0">
                              <a:latin typeface="Cambria Math" panose="02040503050406030204" pitchFamily="18" charset="0"/>
                            </a:rPr>
                          </m:ctrlPr>
                        </m:naryPr>
                        <m:sub>
                          <m:r>
                            <m:rPr>
                              <m:brk m:alnAt="25"/>
                            </m:rPr>
                            <a:rPr lang="de-DE" sz="1400" b="0" i="1" smtClean="0">
                              <a:latin typeface="Cambria Math" panose="02040503050406030204" pitchFamily="18" charset="0"/>
                            </a:rPr>
                            <m:t>𝑗</m:t>
                          </m:r>
                          <m:r>
                            <a:rPr lang="de-DE" sz="1400" b="0" i="1" smtClean="0">
                              <a:latin typeface="Cambria Math" panose="02040503050406030204" pitchFamily="18" charset="0"/>
                            </a:rPr>
                            <m:t>=1</m:t>
                          </m:r>
                        </m:sub>
                        <m:sup>
                          <m:r>
                            <a:rPr lang="de-DE" sz="1400" b="0" i="1" smtClean="0">
                              <a:latin typeface="Cambria Math" panose="02040503050406030204" pitchFamily="18" charset="0"/>
                            </a:rPr>
                            <m:t>𝐽</m:t>
                          </m:r>
                        </m:sup>
                        <m:e>
                          <m:sSub>
                            <m:sSubPr>
                              <m:ctrlPr>
                                <a:rPr lang="de-DE" sz="1400" i="1">
                                  <a:latin typeface="Cambria Math" panose="02040503050406030204" pitchFamily="18" charset="0"/>
                                </a:rPr>
                              </m:ctrlPr>
                            </m:sSubPr>
                            <m:e>
                              <m:r>
                                <a:rPr lang="de-DE" sz="1400" i="1">
                                  <a:latin typeface="Cambria Math" panose="02040503050406030204" pitchFamily="18" charset="0"/>
                                </a:rPr>
                                <m:t>𝑥</m:t>
                              </m:r>
                            </m:e>
                            <m:sub>
                              <m:r>
                                <a:rPr lang="de-DE" sz="1400" i="1">
                                  <a:latin typeface="Cambria Math" panose="02040503050406030204" pitchFamily="18" charset="0"/>
                                </a:rPr>
                                <m:t>𝑖𝑗</m:t>
                              </m:r>
                            </m:sub>
                          </m:sSub>
                        </m:e>
                      </m:nary>
                      <m:r>
                        <a:rPr lang="de-DE" sz="1400" b="0" i="1" smtClean="0">
                          <a:latin typeface="Cambria Math" panose="02040503050406030204" pitchFamily="18" charset="0"/>
                        </a:rPr>
                        <m:t>≤</m:t>
                      </m:r>
                      <m:sSub>
                        <m:sSubPr>
                          <m:ctrlPr>
                            <a:rPr lang="de-DE" sz="1400" i="1">
                              <a:latin typeface="Cambria Math" panose="02040503050406030204" pitchFamily="18" charset="0"/>
                            </a:rPr>
                          </m:ctrlPr>
                        </m:sSubPr>
                        <m:e>
                          <m:r>
                            <a:rPr lang="de-DE" sz="1400" b="0" i="1" smtClean="0">
                              <a:latin typeface="Cambria Math" panose="02040503050406030204" pitchFamily="18" charset="0"/>
                            </a:rPr>
                            <m:t>𝑎</m:t>
                          </m:r>
                        </m:e>
                        <m:sub>
                          <m:r>
                            <a:rPr lang="de-DE" sz="1400" i="1">
                              <a:latin typeface="Cambria Math" panose="02040503050406030204" pitchFamily="18" charset="0"/>
                            </a:rPr>
                            <m:t>𝑖</m:t>
                          </m:r>
                        </m:sub>
                      </m:sSub>
                      <m:sSub>
                        <m:sSubPr>
                          <m:ctrlPr>
                            <a:rPr lang="de-DE" sz="1400" i="1">
                              <a:latin typeface="Cambria Math" panose="02040503050406030204" pitchFamily="18" charset="0"/>
                            </a:rPr>
                          </m:ctrlPr>
                        </m:sSubPr>
                        <m:e>
                          <m:r>
                            <a:rPr lang="de-DE" sz="1400" b="0" i="1" smtClean="0">
                              <a:latin typeface="Cambria Math" panose="02040503050406030204" pitchFamily="18" charset="0"/>
                            </a:rPr>
                            <m:t>𝑦</m:t>
                          </m:r>
                        </m:e>
                        <m:sub>
                          <m:r>
                            <a:rPr lang="de-DE" sz="1400" i="1">
                              <a:latin typeface="Cambria Math" panose="02040503050406030204" pitchFamily="18" charset="0"/>
                            </a:rPr>
                            <m:t>𝑖</m:t>
                          </m:r>
                        </m:sub>
                      </m:sSub>
                    </m:oMath>
                  </m:oMathPara>
                </a14:m>
                <a:endParaRPr lang="de-DE" sz="1400" dirty="0"/>
              </a:p>
            </p:txBody>
          </p:sp>
        </mc:Choice>
        <mc:Fallback xmlns="">
          <p:sp>
            <p:nvSpPr>
              <p:cNvPr id="44" name="Textfeld 43"/>
              <p:cNvSpPr txBox="1">
                <a:spLocks noRot="1" noChangeAspect="1" noMove="1" noResize="1" noEditPoints="1" noAdjustHandles="1" noChangeArrowheads="1" noChangeShapeType="1" noTextEdit="1"/>
              </p:cNvSpPr>
              <p:nvPr/>
            </p:nvSpPr>
            <p:spPr>
              <a:xfrm>
                <a:off x="379457" y="2993776"/>
                <a:ext cx="1312924" cy="465320"/>
              </a:xfrm>
              <a:prstGeom prst="rect">
                <a:avLst/>
              </a:prstGeom>
              <a:blipFill>
                <a:blip r:embed="rId11"/>
                <a:stretch>
                  <a:fillRect l="-48611" t="-164474" r="-20370" b="-243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feld 44"/>
              <p:cNvSpPr txBox="1"/>
              <p:nvPr/>
            </p:nvSpPr>
            <p:spPr>
              <a:xfrm>
                <a:off x="379457" y="3699617"/>
                <a:ext cx="1134093" cy="440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subSup"/>
                          <m:ctrlPr>
                            <a:rPr lang="de-DE" sz="1400" b="0" i="1" smtClean="0">
                              <a:latin typeface="Cambria Math" panose="02040503050406030204" pitchFamily="18" charset="0"/>
                            </a:rPr>
                          </m:ctrlPr>
                        </m:naryPr>
                        <m:sub>
                          <m:r>
                            <m:rPr>
                              <m:brk m:alnAt="25"/>
                            </m:rPr>
                            <a:rPr lang="de-DE" sz="1400" b="0" i="1" smtClean="0">
                              <a:latin typeface="Cambria Math" panose="02040503050406030204" pitchFamily="18" charset="0"/>
                            </a:rPr>
                            <m:t>𝑖</m:t>
                          </m:r>
                          <m:r>
                            <a:rPr lang="de-DE" sz="1400" b="0" i="1" smtClean="0">
                              <a:latin typeface="Cambria Math" panose="02040503050406030204" pitchFamily="18" charset="0"/>
                            </a:rPr>
                            <m:t>=1</m:t>
                          </m:r>
                        </m:sub>
                        <m:sup>
                          <m:r>
                            <a:rPr lang="de-DE" sz="1400" b="0" i="1" smtClean="0">
                              <a:latin typeface="Cambria Math" panose="02040503050406030204" pitchFamily="18" charset="0"/>
                            </a:rPr>
                            <m:t>𝐼</m:t>
                          </m:r>
                        </m:sup>
                        <m:e>
                          <m:sSub>
                            <m:sSubPr>
                              <m:ctrlPr>
                                <a:rPr lang="de-DE" sz="1400" i="1">
                                  <a:latin typeface="Cambria Math" panose="02040503050406030204" pitchFamily="18" charset="0"/>
                                </a:rPr>
                              </m:ctrlPr>
                            </m:sSubPr>
                            <m:e>
                              <m:r>
                                <a:rPr lang="de-DE" sz="1400" i="1">
                                  <a:latin typeface="Cambria Math" panose="02040503050406030204" pitchFamily="18" charset="0"/>
                                </a:rPr>
                                <m:t>𝑥</m:t>
                              </m:r>
                            </m:e>
                            <m:sub>
                              <m:r>
                                <a:rPr lang="de-DE" sz="1400" i="1">
                                  <a:latin typeface="Cambria Math" panose="02040503050406030204" pitchFamily="18" charset="0"/>
                                </a:rPr>
                                <m:t>𝑖𝑗</m:t>
                              </m:r>
                            </m:sub>
                          </m:sSub>
                        </m:e>
                      </m:nary>
                      <m:r>
                        <a:rPr lang="de-DE" sz="1400" b="0" i="1" smtClean="0">
                          <a:latin typeface="Cambria Math" panose="02040503050406030204" pitchFamily="18" charset="0"/>
                        </a:rPr>
                        <m:t>=</m:t>
                      </m:r>
                      <m:sSub>
                        <m:sSubPr>
                          <m:ctrlPr>
                            <a:rPr lang="de-DE" sz="1400" i="1">
                              <a:latin typeface="Cambria Math" panose="02040503050406030204" pitchFamily="18" charset="0"/>
                            </a:rPr>
                          </m:ctrlPr>
                        </m:sSubPr>
                        <m:e>
                          <m:r>
                            <a:rPr lang="de-DE" sz="1400" b="0" i="1" smtClean="0">
                              <a:latin typeface="Cambria Math" panose="02040503050406030204" pitchFamily="18" charset="0"/>
                            </a:rPr>
                            <m:t>𝑏</m:t>
                          </m:r>
                        </m:e>
                        <m:sub>
                          <m:r>
                            <a:rPr lang="de-DE" sz="1400" b="0" i="1" smtClean="0">
                              <a:latin typeface="Cambria Math" panose="02040503050406030204" pitchFamily="18" charset="0"/>
                            </a:rPr>
                            <m:t>𝑗</m:t>
                          </m:r>
                        </m:sub>
                      </m:sSub>
                    </m:oMath>
                  </m:oMathPara>
                </a14:m>
                <a:endParaRPr lang="de-DE" sz="1400" dirty="0"/>
              </a:p>
            </p:txBody>
          </p:sp>
        </mc:Choice>
        <mc:Fallback xmlns="">
          <p:sp>
            <p:nvSpPr>
              <p:cNvPr id="45" name="Textfeld 44"/>
              <p:cNvSpPr txBox="1">
                <a:spLocks noRot="1" noChangeAspect="1" noMove="1" noResize="1" noEditPoints="1" noAdjustHandles="1" noChangeArrowheads="1" noChangeShapeType="1" noTextEdit="1"/>
              </p:cNvSpPr>
              <p:nvPr/>
            </p:nvSpPr>
            <p:spPr>
              <a:xfrm>
                <a:off x="379457" y="3699617"/>
                <a:ext cx="1134093" cy="440955"/>
              </a:xfrm>
              <a:prstGeom prst="rect">
                <a:avLst/>
              </a:prstGeom>
              <a:blipFill>
                <a:blip r:embed="rId12"/>
                <a:stretch>
                  <a:fillRect l="-56452" t="-175000" r="-39785" b="-26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feld 45"/>
              <p:cNvSpPr txBox="1"/>
              <p:nvPr/>
            </p:nvSpPr>
            <p:spPr>
              <a:xfrm>
                <a:off x="379457" y="4506032"/>
                <a:ext cx="61811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de-DE" sz="1400" i="1" smtClean="0">
                              <a:latin typeface="Cambria Math" panose="02040503050406030204" pitchFamily="18" charset="0"/>
                            </a:rPr>
                          </m:ctrlPr>
                        </m:accPr>
                        <m:e>
                          <m:sSub>
                            <m:sSubPr>
                              <m:ctrlPr>
                                <a:rPr lang="de-DE" sz="1400" i="1">
                                  <a:latin typeface="Cambria Math" panose="02040503050406030204" pitchFamily="18" charset="0"/>
                                </a:rPr>
                              </m:ctrlPr>
                            </m:sSubPr>
                            <m:e>
                              <m:r>
                                <a:rPr lang="de-DE" sz="1400" i="1">
                                  <a:latin typeface="Cambria Math" panose="02040503050406030204" pitchFamily="18" charset="0"/>
                                </a:rPr>
                                <m:t>𝑥</m:t>
                              </m:r>
                            </m:e>
                            <m:sub>
                              <m:r>
                                <a:rPr lang="de-DE" sz="1400" i="1">
                                  <a:latin typeface="Cambria Math" panose="02040503050406030204" pitchFamily="18" charset="0"/>
                                </a:rPr>
                                <m:t>h𝑖</m:t>
                              </m:r>
                            </m:sub>
                          </m:sSub>
                        </m:e>
                      </m:acc>
                      <m:r>
                        <a:rPr lang="de-DE" sz="1400" b="0" i="1" smtClean="0">
                          <a:latin typeface="Cambria Math" panose="02040503050406030204" pitchFamily="18" charset="0"/>
                        </a:rPr>
                        <m:t>≥0</m:t>
                      </m:r>
                    </m:oMath>
                  </m:oMathPara>
                </a14:m>
                <a:endParaRPr lang="de-DE" sz="1400" dirty="0"/>
              </a:p>
            </p:txBody>
          </p:sp>
        </mc:Choice>
        <mc:Fallback xmlns="">
          <p:sp>
            <p:nvSpPr>
              <p:cNvPr id="46" name="Textfeld 45"/>
              <p:cNvSpPr txBox="1">
                <a:spLocks noRot="1" noChangeAspect="1" noMove="1" noResize="1" noEditPoints="1" noAdjustHandles="1" noChangeArrowheads="1" noChangeShapeType="1" noTextEdit="1"/>
              </p:cNvSpPr>
              <p:nvPr/>
            </p:nvSpPr>
            <p:spPr>
              <a:xfrm>
                <a:off x="379457" y="4506032"/>
                <a:ext cx="618118" cy="215444"/>
              </a:xfrm>
              <a:prstGeom prst="rect">
                <a:avLst/>
              </a:prstGeom>
              <a:blipFill>
                <a:blip r:embed="rId13"/>
                <a:stretch>
                  <a:fillRect l="-2941" r="-4902" b="-1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feld 46"/>
              <p:cNvSpPr txBox="1"/>
              <p:nvPr/>
            </p:nvSpPr>
            <p:spPr>
              <a:xfrm>
                <a:off x="379457" y="5191034"/>
                <a:ext cx="597279" cy="2327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i="1">
                              <a:latin typeface="Cambria Math" panose="02040503050406030204" pitchFamily="18" charset="0"/>
                            </a:rPr>
                            <m:t>𝑥</m:t>
                          </m:r>
                        </m:e>
                        <m:sub>
                          <m:r>
                            <a:rPr lang="de-DE" sz="1400" i="1">
                              <a:latin typeface="Cambria Math" panose="02040503050406030204" pitchFamily="18" charset="0"/>
                            </a:rPr>
                            <m:t>𝑖</m:t>
                          </m:r>
                          <m:r>
                            <a:rPr lang="de-DE" sz="1400" b="0" i="1" smtClean="0">
                              <a:latin typeface="Cambria Math" panose="02040503050406030204" pitchFamily="18" charset="0"/>
                            </a:rPr>
                            <m:t>𝑗</m:t>
                          </m:r>
                        </m:sub>
                      </m:sSub>
                      <m:r>
                        <a:rPr lang="de-DE" sz="1400" b="0" i="1" smtClean="0">
                          <a:latin typeface="Cambria Math" panose="02040503050406030204" pitchFamily="18" charset="0"/>
                        </a:rPr>
                        <m:t>≥0</m:t>
                      </m:r>
                    </m:oMath>
                  </m:oMathPara>
                </a14:m>
                <a:endParaRPr lang="de-DE" sz="1400" dirty="0"/>
              </a:p>
            </p:txBody>
          </p:sp>
        </mc:Choice>
        <mc:Fallback xmlns="">
          <p:sp>
            <p:nvSpPr>
              <p:cNvPr id="47" name="Textfeld 46"/>
              <p:cNvSpPr txBox="1">
                <a:spLocks noRot="1" noChangeAspect="1" noMove="1" noResize="1" noEditPoints="1" noAdjustHandles="1" noChangeArrowheads="1" noChangeShapeType="1" noTextEdit="1"/>
              </p:cNvSpPr>
              <p:nvPr/>
            </p:nvSpPr>
            <p:spPr>
              <a:xfrm>
                <a:off x="379457" y="5191034"/>
                <a:ext cx="597279" cy="232756"/>
              </a:xfrm>
              <a:prstGeom prst="rect">
                <a:avLst/>
              </a:prstGeom>
              <a:blipFill>
                <a:blip r:embed="rId14"/>
                <a:stretch>
                  <a:fillRect l="-3061" r="-5102" b="-2368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8" name="Textfeld 47"/>
              <p:cNvSpPr txBox="1"/>
              <p:nvPr/>
            </p:nvSpPr>
            <p:spPr>
              <a:xfrm>
                <a:off x="379457" y="5892938"/>
                <a:ext cx="8303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de-DE" sz="1400" i="1" smtClean="0">
                              <a:latin typeface="Cambria Math" panose="02040503050406030204" pitchFamily="18" charset="0"/>
                            </a:rPr>
                          </m:ctrlPr>
                        </m:sSubPr>
                        <m:e>
                          <m:r>
                            <a:rPr lang="de-DE" sz="1400" b="0" i="1" smtClean="0">
                              <a:latin typeface="Cambria Math" panose="02040503050406030204" pitchFamily="18" charset="0"/>
                            </a:rPr>
                            <m:t>𝑦</m:t>
                          </m:r>
                        </m:e>
                        <m:sub>
                          <m:r>
                            <a:rPr lang="de-DE" sz="1400" i="1">
                              <a:latin typeface="Cambria Math" panose="02040503050406030204" pitchFamily="18" charset="0"/>
                            </a:rPr>
                            <m:t>𝑖</m:t>
                          </m:r>
                        </m:sub>
                      </m:sSub>
                      <m:r>
                        <a:rPr lang="de-DE"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 </m:t>
                      </m:r>
                      <m:d>
                        <m:dPr>
                          <m:begChr m:val="{"/>
                          <m:endChr m:val="}"/>
                          <m:ctrlPr>
                            <a:rPr lang="de-DE" sz="1400" b="0" i="1" smtClean="0">
                              <a:latin typeface="Cambria Math" panose="02040503050406030204" pitchFamily="18" charset="0"/>
                              <a:ea typeface="Cambria Math" panose="02040503050406030204" pitchFamily="18" charset="0"/>
                            </a:rPr>
                          </m:ctrlPr>
                        </m:dPr>
                        <m:e>
                          <m:r>
                            <a:rPr lang="de-DE" sz="1400" b="0" i="1" smtClean="0">
                              <a:latin typeface="Cambria Math" panose="02040503050406030204" pitchFamily="18" charset="0"/>
                              <a:ea typeface="Cambria Math" panose="02040503050406030204" pitchFamily="18" charset="0"/>
                            </a:rPr>
                            <m:t>0,1</m:t>
                          </m:r>
                        </m:e>
                      </m:d>
                    </m:oMath>
                  </m:oMathPara>
                </a14:m>
                <a:endParaRPr lang="de-DE" sz="1400" dirty="0"/>
              </a:p>
            </p:txBody>
          </p:sp>
        </mc:Choice>
        <mc:Fallback xmlns="">
          <p:sp>
            <p:nvSpPr>
              <p:cNvPr id="48" name="Textfeld 47"/>
              <p:cNvSpPr txBox="1">
                <a:spLocks noRot="1" noChangeAspect="1" noMove="1" noResize="1" noEditPoints="1" noAdjustHandles="1" noChangeArrowheads="1" noChangeShapeType="1" noTextEdit="1"/>
              </p:cNvSpPr>
              <p:nvPr/>
            </p:nvSpPr>
            <p:spPr>
              <a:xfrm>
                <a:off x="379457" y="5892938"/>
                <a:ext cx="830356" cy="215444"/>
              </a:xfrm>
              <a:prstGeom prst="rect">
                <a:avLst/>
              </a:prstGeom>
              <a:blipFill>
                <a:blip r:embed="rId15"/>
                <a:stretch>
                  <a:fillRect l="-3676" b="-25714"/>
                </a:stretch>
              </a:blipFill>
            </p:spPr>
            <p:txBody>
              <a:bodyPr/>
              <a:lstStyle/>
              <a:p>
                <a:r>
                  <a:rPr lang="de-DE">
                    <a:noFill/>
                  </a:rPr>
                  <a:t> </a:t>
                </a:r>
              </a:p>
            </p:txBody>
          </p:sp>
        </mc:Fallback>
      </mc:AlternateContent>
    </p:spTree>
    <p:extLst>
      <p:ext uri="{BB962C8B-B14F-4D97-AF65-F5344CB8AC3E}">
        <p14:creationId xmlns:p14="http://schemas.microsoft.com/office/powerpoint/2010/main" val="2979197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sz="1600" dirty="0"/>
              <a:t>Einführung </a:t>
            </a:r>
          </a:p>
          <a:p>
            <a:r>
              <a:rPr lang="de-DE" sz="1600" dirty="0">
                <a:solidFill>
                  <a:schemeClr val="tx1"/>
                </a:solidFill>
              </a:rPr>
              <a:t>Strategische Netzwerkplanung</a:t>
            </a:r>
          </a:p>
          <a:p>
            <a:pPr lvl="1"/>
            <a:r>
              <a:rPr lang="de-DE" sz="1600" dirty="0"/>
              <a:t>Grundlagen Standortplanung</a:t>
            </a:r>
          </a:p>
          <a:p>
            <a:pPr lvl="1"/>
            <a:r>
              <a:rPr lang="de-DE" sz="1600" dirty="0"/>
              <a:t>Qualitative Verfahren der Standortplanung</a:t>
            </a:r>
          </a:p>
          <a:p>
            <a:pPr lvl="1"/>
            <a:r>
              <a:rPr lang="de-DE" sz="1600" dirty="0"/>
              <a:t>Quantitative Verfahren der Standortplanung</a:t>
            </a:r>
          </a:p>
          <a:p>
            <a:pPr lvl="2">
              <a:buFont typeface="+mj-lt"/>
              <a:buAutoNum type="romanLcPeriod"/>
            </a:pPr>
            <a:r>
              <a:rPr lang="de-DE" sz="1600" dirty="0"/>
              <a:t>Distanzermittlung</a:t>
            </a:r>
          </a:p>
          <a:p>
            <a:pPr lvl="2">
              <a:buFont typeface="+mj-lt"/>
              <a:buAutoNum type="romanLcPeriod"/>
            </a:pPr>
            <a:r>
              <a:rPr lang="de-DE" sz="1600" dirty="0"/>
              <a:t>Standortplanung in Netzen</a:t>
            </a:r>
          </a:p>
          <a:p>
            <a:pPr lvl="2">
              <a:buFont typeface="+mj-lt"/>
              <a:buAutoNum type="romanLcPeriod"/>
            </a:pPr>
            <a:r>
              <a:rPr lang="de-DE" sz="1600" dirty="0">
                <a:solidFill>
                  <a:schemeClr val="tx1"/>
                </a:solidFill>
              </a:rPr>
              <a:t>Erweiterungen Standortplanungsmodelle</a:t>
            </a:r>
          </a:p>
          <a:p>
            <a:pPr marL="1714500" lvl="3" indent="-342900">
              <a:buFont typeface="+mj-lt"/>
              <a:buAutoNum type="alphaLcPeriod"/>
            </a:pPr>
            <a:r>
              <a:rPr lang="de-DE" sz="1600" dirty="0"/>
              <a:t> Zweistufige Modelle</a:t>
            </a:r>
          </a:p>
          <a:p>
            <a:pPr marL="1714500" lvl="3" indent="-342900">
              <a:buFont typeface="+mj-lt"/>
              <a:buAutoNum type="alphaLcPeriod"/>
            </a:pPr>
            <a:r>
              <a:rPr lang="de-DE" sz="1600" dirty="0"/>
              <a:t> Robuste Planung</a:t>
            </a:r>
          </a:p>
          <a:p>
            <a:pPr marL="1714500" lvl="3" indent="-342900">
              <a:buFont typeface="+mj-lt"/>
              <a:buAutoNum type="alphaLcPeriod"/>
            </a:pPr>
            <a:r>
              <a:rPr lang="de-DE" sz="1600" dirty="0"/>
              <a:t> Weitere Ansätze der Standortplanung </a:t>
            </a:r>
          </a:p>
          <a:p>
            <a:pPr marL="1714500" lvl="3" indent="-342900">
              <a:buFont typeface="+mj-lt"/>
              <a:buAutoNum type="alphaLcPeriod"/>
            </a:pPr>
            <a:r>
              <a:rPr lang="de-DE" sz="1600" dirty="0"/>
              <a:t> Fallbeispiel Automobilindustrie</a:t>
            </a:r>
            <a:endParaRPr lang="de-DE" sz="1600" dirty="0">
              <a:solidFill>
                <a:schemeClr val="tx1"/>
              </a:solidFill>
            </a:endParaRPr>
          </a:p>
          <a:p>
            <a:r>
              <a:rPr lang="de-DE" sz="1600" dirty="0"/>
              <a:t>Standortbezogene Prozessgestaltung</a:t>
            </a:r>
          </a:p>
          <a:p>
            <a:r>
              <a:rPr lang="de-DE" sz="1600" dirty="0"/>
              <a:t>Absatzplanung</a:t>
            </a:r>
          </a:p>
          <a:p>
            <a:r>
              <a:rPr lang="de-DE" sz="1600" dirty="0"/>
              <a:t>Produktionsprogrammplanung</a:t>
            </a:r>
          </a:p>
          <a:p>
            <a:r>
              <a:rPr lang="de-DE" sz="1600" dirty="0"/>
              <a:t>Bestandsmanagement</a:t>
            </a:r>
          </a:p>
          <a:p>
            <a:r>
              <a:rPr lang="de-DE" sz="1600" dirty="0"/>
              <a:t>Losgrößen- und Ressourceneinsatzplanung</a:t>
            </a:r>
          </a:p>
          <a:p>
            <a:r>
              <a:rPr lang="de-DE" sz="1600" dirty="0"/>
              <a:t>Distributionsplanung</a:t>
            </a:r>
          </a:p>
        </p:txBody>
      </p:sp>
      <p:sp>
        <p:nvSpPr>
          <p:cNvPr id="8" name="Rechteck 7">
            <a:extLst>
              <a:ext uri="{FF2B5EF4-FFF2-40B4-BE49-F238E27FC236}">
                <a16:creationId xmlns:a16="http://schemas.microsoft.com/office/drawing/2014/main" id="{4C23A3FE-7548-41D2-B434-F6DCCDBE5FBA}"/>
              </a:ext>
            </a:extLst>
          </p:cNvPr>
          <p:cNvSpPr/>
          <p:nvPr/>
        </p:nvSpPr>
        <p:spPr>
          <a:xfrm>
            <a:off x="334434" y="3519013"/>
            <a:ext cx="5889821" cy="36004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
        <p:nvSpPr>
          <p:cNvPr id="3" name="Textplatzhalter 2">
            <a:extLst>
              <a:ext uri="{FF2B5EF4-FFF2-40B4-BE49-F238E27FC236}">
                <a16:creationId xmlns:a16="http://schemas.microsoft.com/office/drawing/2014/main" id="{C84C1EA3-47BE-46A5-828A-D86796A17311}"/>
              </a:ext>
            </a:extLst>
          </p:cNvPr>
          <p:cNvSpPr>
            <a:spLocks noGrp="1"/>
          </p:cNvSpPr>
          <p:nvPr>
            <p:ph type="body" sz="quarter" idx="13"/>
          </p:nvPr>
        </p:nvSpPr>
        <p:spPr/>
        <p:txBody>
          <a:bodyPr/>
          <a:lstStyle/>
          <a:p>
            <a:r>
              <a:rPr lang="en-US" dirty="0" err="1"/>
              <a:t>Überblick</a:t>
            </a:r>
            <a:endParaRPr lang="en-US" dirty="0"/>
          </a:p>
        </p:txBody>
      </p:sp>
    </p:spTree>
    <p:extLst>
      <p:ext uri="{BB962C8B-B14F-4D97-AF65-F5344CB8AC3E}">
        <p14:creationId xmlns:p14="http://schemas.microsoft.com/office/powerpoint/2010/main" val="360401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pPr marL="265113" indent="-265113">
              <a:defRPr/>
            </a:pPr>
            <a:r>
              <a:rPr lang="de-DE" b="1" kern="0" dirty="0">
                <a:solidFill>
                  <a:srgbClr val="00549F"/>
                </a:solidFill>
              </a:rPr>
              <a:t>Robuste Standortplanung am WLP: beispielhafte Umsetzung</a:t>
            </a:r>
          </a:p>
          <a:p>
            <a:pPr marL="265113" indent="-265113">
              <a:defRPr/>
            </a:pPr>
            <a:r>
              <a:rPr lang="de-DE" b="1" kern="0" dirty="0"/>
              <a:t>Darstellung des (deterministischen) Referenzfalls</a:t>
            </a:r>
          </a:p>
          <a:p>
            <a:pPr>
              <a:defRPr/>
            </a:pPr>
            <a:r>
              <a:rPr lang="de-DE" kern="0" dirty="0"/>
              <a:t>Kunden: j = 1,…,4; Potenzielle Lagerstandorte: i = 1,…,4</a:t>
            </a:r>
            <a:endParaRPr lang="de-DE" b="1" kern="0" dirty="0"/>
          </a:p>
          <a:p>
            <a:pPr marL="265113" indent="-265113">
              <a:defRPr/>
            </a:pPr>
            <a:endParaRPr lang="de-DE" b="1" kern="0" dirty="0"/>
          </a:p>
          <a:p>
            <a:endParaRPr lang="en-US" dirty="0"/>
          </a:p>
        </p:txBody>
      </p:sp>
      <p:grpSp>
        <p:nvGrpSpPr>
          <p:cNvPr id="628" name="Gruppieren 627"/>
          <p:cNvGrpSpPr>
            <a:grpSpLocks noChangeAspect="1"/>
          </p:cNvGrpSpPr>
          <p:nvPr/>
        </p:nvGrpSpPr>
        <p:grpSpPr>
          <a:xfrm>
            <a:off x="3575720" y="2166431"/>
            <a:ext cx="4024850" cy="2488054"/>
            <a:chOff x="3080046" y="1872569"/>
            <a:chExt cx="3675883" cy="2272332"/>
          </a:xfrm>
        </p:grpSpPr>
        <p:grpSp>
          <p:nvGrpSpPr>
            <p:cNvPr id="629" name="Gruppieren 628"/>
            <p:cNvGrpSpPr/>
            <p:nvPr/>
          </p:nvGrpSpPr>
          <p:grpSpPr>
            <a:xfrm>
              <a:off x="3286125" y="2333625"/>
              <a:ext cx="3215459" cy="1811276"/>
              <a:chOff x="2867025" y="2914650"/>
              <a:chExt cx="3215459" cy="1811276"/>
            </a:xfrm>
          </p:grpSpPr>
          <p:sp>
            <p:nvSpPr>
              <p:cNvPr id="632" name="Ellipse 631"/>
              <p:cNvSpPr/>
              <p:nvPr/>
            </p:nvSpPr>
            <p:spPr>
              <a:xfrm>
                <a:off x="2867025" y="2914650"/>
                <a:ext cx="295275"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de-DE" dirty="0">
                    <a:solidFill>
                      <a:schemeClr val="tx1"/>
                    </a:solidFill>
                  </a:rPr>
                  <a:t>1</a:t>
                </a:r>
              </a:p>
            </p:txBody>
          </p:sp>
          <p:sp>
            <p:nvSpPr>
              <p:cNvPr id="633" name="Ellipse 632"/>
              <p:cNvSpPr/>
              <p:nvPr/>
            </p:nvSpPr>
            <p:spPr>
              <a:xfrm>
                <a:off x="2876550" y="3448050"/>
                <a:ext cx="295275"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de-DE" dirty="0">
                    <a:solidFill>
                      <a:schemeClr val="tx1"/>
                    </a:solidFill>
                  </a:rPr>
                  <a:t>2</a:t>
                </a:r>
              </a:p>
            </p:txBody>
          </p:sp>
          <p:sp>
            <p:nvSpPr>
              <p:cNvPr id="634" name="Ellipse 633"/>
              <p:cNvSpPr/>
              <p:nvPr/>
            </p:nvSpPr>
            <p:spPr>
              <a:xfrm>
                <a:off x="2876550" y="3943350"/>
                <a:ext cx="295275"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de-DE" dirty="0">
                    <a:solidFill>
                      <a:schemeClr val="tx1"/>
                    </a:solidFill>
                  </a:rPr>
                  <a:t>3</a:t>
                </a:r>
              </a:p>
            </p:txBody>
          </p:sp>
          <p:sp>
            <p:nvSpPr>
              <p:cNvPr id="635" name="Ellipse 634"/>
              <p:cNvSpPr/>
              <p:nvPr/>
            </p:nvSpPr>
            <p:spPr>
              <a:xfrm>
                <a:off x="2876550" y="4448175"/>
                <a:ext cx="295275"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de-DE" dirty="0">
                    <a:solidFill>
                      <a:schemeClr val="tx1"/>
                    </a:solidFill>
                  </a:rPr>
                  <a:t>4</a:t>
                </a:r>
              </a:p>
            </p:txBody>
          </p:sp>
          <p:sp>
            <p:nvSpPr>
              <p:cNvPr id="636" name="Ellipse 635"/>
              <p:cNvSpPr/>
              <p:nvPr/>
            </p:nvSpPr>
            <p:spPr>
              <a:xfrm>
                <a:off x="5777683" y="2925701"/>
                <a:ext cx="295275"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de-DE" dirty="0">
                    <a:solidFill>
                      <a:schemeClr val="tx1"/>
                    </a:solidFill>
                  </a:rPr>
                  <a:t>1</a:t>
                </a:r>
              </a:p>
            </p:txBody>
          </p:sp>
          <p:sp>
            <p:nvSpPr>
              <p:cNvPr id="637" name="Ellipse 636"/>
              <p:cNvSpPr/>
              <p:nvPr/>
            </p:nvSpPr>
            <p:spPr>
              <a:xfrm>
                <a:off x="5787209" y="3459101"/>
                <a:ext cx="295275"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de-DE" dirty="0">
                    <a:solidFill>
                      <a:schemeClr val="tx1"/>
                    </a:solidFill>
                  </a:rPr>
                  <a:t>2</a:t>
                </a:r>
              </a:p>
            </p:txBody>
          </p:sp>
          <p:sp>
            <p:nvSpPr>
              <p:cNvPr id="638" name="Ellipse 637"/>
              <p:cNvSpPr/>
              <p:nvPr/>
            </p:nvSpPr>
            <p:spPr>
              <a:xfrm>
                <a:off x="5787209" y="3954401"/>
                <a:ext cx="295275"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de-DE" dirty="0">
                    <a:solidFill>
                      <a:schemeClr val="tx1"/>
                    </a:solidFill>
                  </a:rPr>
                  <a:t>3</a:t>
                </a:r>
              </a:p>
            </p:txBody>
          </p:sp>
          <p:sp>
            <p:nvSpPr>
              <p:cNvPr id="639" name="Ellipse 638"/>
              <p:cNvSpPr/>
              <p:nvPr/>
            </p:nvSpPr>
            <p:spPr>
              <a:xfrm>
                <a:off x="5787208" y="4459226"/>
                <a:ext cx="295275" cy="266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r>
                  <a:rPr lang="de-DE" dirty="0">
                    <a:solidFill>
                      <a:schemeClr val="tx1"/>
                    </a:solidFill>
                  </a:rPr>
                  <a:t>4</a:t>
                </a:r>
              </a:p>
            </p:txBody>
          </p:sp>
          <p:cxnSp>
            <p:nvCxnSpPr>
              <p:cNvPr id="640" name="Gerade Verbindung mit Pfeil 639"/>
              <p:cNvCxnSpPr>
                <a:stCxn id="632" idx="6"/>
                <a:endCxn id="636" idx="2"/>
              </p:cNvCxnSpPr>
              <p:nvPr/>
            </p:nvCxnSpPr>
            <p:spPr>
              <a:xfrm>
                <a:off x="3162300" y="3048000"/>
                <a:ext cx="2615383" cy="11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1" name="Gerade Verbindung mit Pfeil 640"/>
              <p:cNvCxnSpPr>
                <a:stCxn id="632" idx="6"/>
                <a:endCxn id="637" idx="2"/>
              </p:cNvCxnSpPr>
              <p:nvPr/>
            </p:nvCxnSpPr>
            <p:spPr>
              <a:xfrm>
                <a:off x="3162300" y="3048000"/>
                <a:ext cx="2624908" cy="5444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2" name="Gerade Verbindung mit Pfeil 641"/>
              <p:cNvCxnSpPr>
                <a:stCxn id="632" idx="6"/>
                <a:endCxn id="638" idx="2"/>
              </p:cNvCxnSpPr>
              <p:nvPr/>
            </p:nvCxnSpPr>
            <p:spPr>
              <a:xfrm>
                <a:off x="3162300" y="3048000"/>
                <a:ext cx="2624908" cy="10397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3" name="Gerade Verbindung mit Pfeil 642"/>
              <p:cNvCxnSpPr>
                <a:stCxn id="632" idx="6"/>
                <a:endCxn id="639" idx="2"/>
              </p:cNvCxnSpPr>
              <p:nvPr/>
            </p:nvCxnSpPr>
            <p:spPr>
              <a:xfrm>
                <a:off x="3162300" y="3048000"/>
                <a:ext cx="2624907" cy="1544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4" name="Gerade Verbindung mit Pfeil 643"/>
              <p:cNvCxnSpPr>
                <a:stCxn id="635" idx="6"/>
                <a:endCxn id="636" idx="2"/>
              </p:cNvCxnSpPr>
              <p:nvPr/>
            </p:nvCxnSpPr>
            <p:spPr>
              <a:xfrm flipV="1">
                <a:off x="3171825" y="3059051"/>
                <a:ext cx="2605858" cy="1522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5" name="Gerade Verbindung mit Pfeil 644"/>
              <p:cNvCxnSpPr>
                <a:stCxn id="635" idx="6"/>
                <a:endCxn id="637" idx="2"/>
              </p:cNvCxnSpPr>
              <p:nvPr/>
            </p:nvCxnSpPr>
            <p:spPr>
              <a:xfrm flipV="1">
                <a:off x="3171825" y="3592451"/>
                <a:ext cx="2615384" cy="989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6" name="Gerade Verbindung mit Pfeil 645"/>
              <p:cNvCxnSpPr>
                <a:stCxn id="635" idx="6"/>
                <a:endCxn id="638" idx="2"/>
              </p:cNvCxnSpPr>
              <p:nvPr/>
            </p:nvCxnSpPr>
            <p:spPr>
              <a:xfrm flipV="1">
                <a:off x="3171825" y="4087752"/>
                <a:ext cx="2615384" cy="493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7" name="Gerade Verbindung mit Pfeil 646"/>
              <p:cNvCxnSpPr>
                <a:stCxn id="635" idx="6"/>
                <a:endCxn id="639" idx="2"/>
              </p:cNvCxnSpPr>
              <p:nvPr/>
            </p:nvCxnSpPr>
            <p:spPr>
              <a:xfrm>
                <a:off x="3171825" y="4581526"/>
                <a:ext cx="2615383" cy="11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8" name="Gerade Verbindung mit Pfeil 647"/>
              <p:cNvCxnSpPr>
                <a:stCxn id="633" idx="6"/>
                <a:endCxn id="636" idx="2"/>
              </p:cNvCxnSpPr>
              <p:nvPr/>
            </p:nvCxnSpPr>
            <p:spPr>
              <a:xfrm flipV="1">
                <a:off x="3171825" y="3059051"/>
                <a:ext cx="2605858" cy="522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9" name="Gerade Verbindung mit Pfeil 648"/>
              <p:cNvCxnSpPr>
                <a:stCxn id="633" idx="6"/>
                <a:endCxn id="637" idx="2"/>
              </p:cNvCxnSpPr>
              <p:nvPr/>
            </p:nvCxnSpPr>
            <p:spPr>
              <a:xfrm>
                <a:off x="3171825" y="3581401"/>
                <a:ext cx="2615384" cy="11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0" name="Gerade Verbindung mit Pfeil 649"/>
              <p:cNvCxnSpPr>
                <a:stCxn id="633" idx="6"/>
                <a:endCxn id="638" idx="2"/>
              </p:cNvCxnSpPr>
              <p:nvPr/>
            </p:nvCxnSpPr>
            <p:spPr>
              <a:xfrm>
                <a:off x="3171825" y="3581401"/>
                <a:ext cx="2615384" cy="506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1" name="Gerade Verbindung mit Pfeil 650"/>
              <p:cNvCxnSpPr>
                <a:stCxn id="633" idx="6"/>
                <a:endCxn id="639" idx="2"/>
              </p:cNvCxnSpPr>
              <p:nvPr/>
            </p:nvCxnSpPr>
            <p:spPr>
              <a:xfrm>
                <a:off x="3171825" y="3581401"/>
                <a:ext cx="2615383" cy="1011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2" name="Gerade Verbindung mit Pfeil 651"/>
              <p:cNvCxnSpPr>
                <a:stCxn id="634" idx="6"/>
                <a:endCxn id="636" idx="2"/>
              </p:cNvCxnSpPr>
              <p:nvPr/>
            </p:nvCxnSpPr>
            <p:spPr>
              <a:xfrm flipV="1">
                <a:off x="3171825" y="3059051"/>
                <a:ext cx="2605858" cy="1017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3" name="Gerade Verbindung mit Pfeil 652"/>
              <p:cNvCxnSpPr>
                <a:stCxn id="634" idx="6"/>
                <a:endCxn id="637" idx="2"/>
              </p:cNvCxnSpPr>
              <p:nvPr/>
            </p:nvCxnSpPr>
            <p:spPr>
              <a:xfrm flipV="1">
                <a:off x="3171825" y="3592451"/>
                <a:ext cx="2615384" cy="4842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4" name="Gerade Verbindung mit Pfeil 653"/>
              <p:cNvCxnSpPr>
                <a:stCxn id="634" idx="6"/>
                <a:endCxn id="638" idx="2"/>
              </p:cNvCxnSpPr>
              <p:nvPr/>
            </p:nvCxnSpPr>
            <p:spPr>
              <a:xfrm>
                <a:off x="3171825" y="4076701"/>
                <a:ext cx="2615384" cy="11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5" name="Gerade Verbindung mit Pfeil 654"/>
              <p:cNvCxnSpPr>
                <a:stCxn id="634" idx="6"/>
                <a:endCxn id="639" idx="2"/>
              </p:cNvCxnSpPr>
              <p:nvPr/>
            </p:nvCxnSpPr>
            <p:spPr>
              <a:xfrm>
                <a:off x="3171825" y="4076701"/>
                <a:ext cx="2615383" cy="515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30" name="Textfeld 629"/>
            <p:cNvSpPr txBox="1"/>
            <p:nvPr/>
          </p:nvSpPr>
          <p:spPr>
            <a:xfrm>
              <a:off x="5841529" y="1872569"/>
              <a:ext cx="914400" cy="333375"/>
            </a:xfrm>
            <a:prstGeom prst="rect">
              <a:avLst/>
            </a:prstGeom>
            <a:noFill/>
          </p:spPr>
          <p:txBody>
            <a:bodyPr wrap="none" lIns="36000" tIns="36000" rIns="36000" bIns="36000" rtlCol="0">
              <a:noAutofit/>
            </a:bodyPr>
            <a:lstStyle/>
            <a:p>
              <a:pPr eaLnBrk="1" hangingPunct="1"/>
              <a:r>
                <a:rPr lang="de-DE" dirty="0"/>
                <a:t>Kunden</a:t>
              </a:r>
            </a:p>
          </p:txBody>
        </p:sp>
        <p:sp>
          <p:nvSpPr>
            <p:cNvPr id="631" name="Textfeld 630"/>
            <p:cNvSpPr txBox="1"/>
            <p:nvPr/>
          </p:nvSpPr>
          <p:spPr>
            <a:xfrm>
              <a:off x="3080046" y="1883568"/>
              <a:ext cx="726482" cy="342900"/>
            </a:xfrm>
            <a:prstGeom prst="rect">
              <a:avLst/>
            </a:prstGeom>
            <a:noFill/>
          </p:spPr>
          <p:txBody>
            <a:bodyPr wrap="none" lIns="36000" tIns="36000" rIns="36000" bIns="36000" rtlCol="0">
              <a:noAutofit/>
            </a:bodyPr>
            <a:lstStyle/>
            <a:p>
              <a:pPr eaLnBrk="1" hangingPunct="1"/>
              <a:r>
                <a:rPr lang="de-DE" dirty="0"/>
                <a:t>Lager</a:t>
              </a:r>
            </a:p>
          </p:txBody>
        </p:sp>
      </p:grpSp>
      <p:graphicFrame>
        <p:nvGraphicFramePr>
          <p:cNvPr id="11" name="Tabelle 10"/>
          <p:cNvGraphicFramePr>
            <a:graphicFrameLocks noGrp="1"/>
          </p:cNvGraphicFramePr>
          <p:nvPr>
            <p:extLst/>
          </p:nvPr>
        </p:nvGraphicFramePr>
        <p:xfrm>
          <a:off x="4511825" y="5013176"/>
          <a:ext cx="2366965" cy="1525970"/>
        </p:xfrm>
        <a:graphic>
          <a:graphicData uri="http://schemas.openxmlformats.org/drawingml/2006/table">
            <a:tbl>
              <a:tblPr firstRow="1" bandRow="1">
                <a:tableStyleId>{5C22544A-7EE6-4342-B048-85BDC9FD1C3A}</a:tableStyleId>
              </a:tblPr>
              <a:tblGrid>
                <a:gridCol w="473393">
                  <a:extLst>
                    <a:ext uri="{9D8B030D-6E8A-4147-A177-3AD203B41FA5}">
                      <a16:colId xmlns:a16="http://schemas.microsoft.com/office/drawing/2014/main" val="20000"/>
                    </a:ext>
                  </a:extLst>
                </a:gridCol>
                <a:gridCol w="473393">
                  <a:extLst>
                    <a:ext uri="{9D8B030D-6E8A-4147-A177-3AD203B41FA5}">
                      <a16:colId xmlns:a16="http://schemas.microsoft.com/office/drawing/2014/main" val="20001"/>
                    </a:ext>
                  </a:extLst>
                </a:gridCol>
                <a:gridCol w="473393">
                  <a:extLst>
                    <a:ext uri="{9D8B030D-6E8A-4147-A177-3AD203B41FA5}">
                      <a16:colId xmlns:a16="http://schemas.microsoft.com/office/drawing/2014/main" val="20002"/>
                    </a:ext>
                  </a:extLst>
                </a:gridCol>
                <a:gridCol w="473393">
                  <a:extLst>
                    <a:ext uri="{9D8B030D-6E8A-4147-A177-3AD203B41FA5}">
                      <a16:colId xmlns:a16="http://schemas.microsoft.com/office/drawing/2014/main" val="20003"/>
                    </a:ext>
                  </a:extLst>
                </a:gridCol>
                <a:gridCol w="473393">
                  <a:extLst>
                    <a:ext uri="{9D8B030D-6E8A-4147-A177-3AD203B41FA5}">
                      <a16:colId xmlns:a16="http://schemas.microsoft.com/office/drawing/2014/main" val="20004"/>
                    </a:ext>
                  </a:extLst>
                </a:gridCol>
              </a:tblGrid>
              <a:tr h="305194">
                <a:tc>
                  <a:txBody>
                    <a:bodyPr/>
                    <a:lstStyle/>
                    <a:p>
                      <a:pPr algn="ctr"/>
                      <a:r>
                        <a:rPr lang="de-DE" sz="1400" b="0" dirty="0" err="1">
                          <a:solidFill>
                            <a:schemeClr val="tx1"/>
                          </a:solidFill>
                        </a:rPr>
                        <a:t>c</a:t>
                      </a:r>
                      <a:r>
                        <a:rPr lang="de-DE" sz="1400" b="0" baseline="-25000" dirty="0" err="1">
                          <a:solidFill>
                            <a:schemeClr val="tx1"/>
                          </a:solidFill>
                        </a:rPr>
                        <a:t>ij</a:t>
                      </a:r>
                      <a:endParaRPr lang="de-DE" sz="1400" b="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j=1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05194">
                <a:tc>
                  <a:txBody>
                    <a:bodyPr/>
                    <a:lstStyle/>
                    <a:p>
                      <a:r>
                        <a:rPr lang="de-DE" sz="1400" b="0" dirty="0">
                          <a:solidFill>
                            <a:schemeClr val="tx1"/>
                          </a:solidFill>
                        </a:rPr>
                        <a:t>i=1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5194">
                <a:tc>
                  <a:txBody>
                    <a:bodyPr/>
                    <a:lstStyle/>
                    <a:p>
                      <a:r>
                        <a:rPr lang="de-DE" sz="1400" b="0" dirty="0">
                          <a:solidFill>
                            <a:schemeClr val="tx1"/>
                          </a:solidFill>
                        </a:rPr>
                        <a:t>i=2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5194">
                <a:tc>
                  <a:txBody>
                    <a:bodyPr/>
                    <a:lstStyle/>
                    <a:p>
                      <a:r>
                        <a:rPr lang="de-DE" sz="1400" b="0" dirty="0">
                          <a:solidFill>
                            <a:schemeClr val="tx1"/>
                          </a:solidFill>
                        </a:rPr>
                        <a:t>i=3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5194">
                <a:tc>
                  <a:txBody>
                    <a:bodyPr/>
                    <a:lstStyle/>
                    <a:p>
                      <a:r>
                        <a:rPr lang="de-DE" sz="1400" b="0" dirty="0">
                          <a:solidFill>
                            <a:schemeClr val="tx1"/>
                          </a:solidFill>
                        </a:rPr>
                        <a:t>i=4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656" name="Tabelle 655"/>
          <p:cNvGraphicFramePr>
            <a:graphicFrameLocks noGrp="1"/>
          </p:cNvGraphicFramePr>
          <p:nvPr>
            <p:extLst/>
          </p:nvPr>
        </p:nvGraphicFramePr>
        <p:xfrm>
          <a:off x="618612" y="2647836"/>
          <a:ext cx="2196878" cy="1965410"/>
        </p:xfrm>
        <a:graphic>
          <a:graphicData uri="http://schemas.openxmlformats.org/drawingml/2006/table">
            <a:tbl>
              <a:tblPr firstRow="1" bandRow="1">
                <a:tableStyleId>{5C22544A-7EE6-4342-B048-85BDC9FD1C3A}</a:tableStyleId>
              </a:tblPr>
              <a:tblGrid>
                <a:gridCol w="680562">
                  <a:extLst>
                    <a:ext uri="{9D8B030D-6E8A-4147-A177-3AD203B41FA5}">
                      <a16:colId xmlns:a16="http://schemas.microsoft.com/office/drawing/2014/main" val="20000"/>
                    </a:ext>
                  </a:extLst>
                </a:gridCol>
                <a:gridCol w="758158">
                  <a:extLst>
                    <a:ext uri="{9D8B030D-6E8A-4147-A177-3AD203B41FA5}">
                      <a16:colId xmlns:a16="http://schemas.microsoft.com/office/drawing/2014/main" val="20001"/>
                    </a:ext>
                  </a:extLst>
                </a:gridCol>
                <a:gridCol w="758158">
                  <a:extLst>
                    <a:ext uri="{9D8B030D-6E8A-4147-A177-3AD203B41FA5}">
                      <a16:colId xmlns:a16="http://schemas.microsoft.com/office/drawing/2014/main" val="20002"/>
                    </a:ext>
                  </a:extLst>
                </a:gridCol>
              </a:tblGrid>
              <a:tr h="393082">
                <a:tc>
                  <a:txBody>
                    <a:bodyPr/>
                    <a:lstStyle/>
                    <a:p>
                      <a:pPr algn="ctr"/>
                      <a:r>
                        <a:rPr lang="de-DE" sz="1400" b="0" baseline="0" dirty="0">
                          <a:solidFill>
                            <a:schemeClr val="tx1"/>
                          </a:solidFill>
                        </a:rPr>
                        <a:t>i</a:t>
                      </a:r>
                      <a:endParaRPr lang="de-DE" sz="1400" b="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err="1">
                          <a:solidFill>
                            <a:schemeClr val="tx1"/>
                          </a:solidFill>
                        </a:rPr>
                        <a:t>f</a:t>
                      </a:r>
                      <a:r>
                        <a:rPr lang="de-DE" sz="1400" b="0" baseline="-25000" dirty="0" err="1">
                          <a:solidFill>
                            <a:schemeClr val="tx1"/>
                          </a:solidFill>
                        </a:rPr>
                        <a:t>i</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b</a:t>
                      </a:r>
                      <a:r>
                        <a:rPr lang="de-DE" sz="1400" b="0" baseline="-25000" dirty="0">
                          <a:solidFill>
                            <a:schemeClr val="tx1"/>
                          </a:solidFill>
                        </a:rPr>
                        <a:t>i</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93082">
                <a:tc>
                  <a:txBody>
                    <a:bodyPr/>
                    <a:lstStyle/>
                    <a:p>
                      <a:r>
                        <a:rPr lang="de-DE"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3082">
                <a:tc>
                  <a:txBody>
                    <a:bodyPr/>
                    <a:lstStyle/>
                    <a:p>
                      <a:r>
                        <a:rPr lang="de-DE" sz="14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3082">
                <a:tc>
                  <a:txBody>
                    <a:bodyPr/>
                    <a:lstStyle/>
                    <a:p>
                      <a:r>
                        <a:rPr lang="de-DE" sz="14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3082">
                <a:tc>
                  <a:txBody>
                    <a:bodyPr/>
                    <a:lstStyle/>
                    <a:p>
                      <a:r>
                        <a:rPr lang="de-DE" sz="14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657" name="Tabelle 656"/>
          <p:cNvGraphicFramePr>
            <a:graphicFrameLocks noGrp="1" noChangeAspect="1"/>
          </p:cNvGraphicFramePr>
          <p:nvPr>
            <p:extLst/>
          </p:nvPr>
        </p:nvGraphicFramePr>
        <p:xfrm>
          <a:off x="8480302" y="2643901"/>
          <a:ext cx="1378341" cy="1950755"/>
        </p:xfrm>
        <a:graphic>
          <a:graphicData uri="http://schemas.openxmlformats.org/drawingml/2006/table">
            <a:tbl>
              <a:tblPr firstRow="1" bandRow="1">
                <a:tableStyleId>{5C22544A-7EE6-4342-B048-85BDC9FD1C3A}</a:tableStyleId>
              </a:tblPr>
              <a:tblGrid>
                <a:gridCol w="652000">
                  <a:extLst>
                    <a:ext uri="{9D8B030D-6E8A-4147-A177-3AD203B41FA5}">
                      <a16:colId xmlns:a16="http://schemas.microsoft.com/office/drawing/2014/main" val="20000"/>
                    </a:ext>
                  </a:extLst>
                </a:gridCol>
                <a:gridCol w="726341">
                  <a:extLst>
                    <a:ext uri="{9D8B030D-6E8A-4147-A177-3AD203B41FA5}">
                      <a16:colId xmlns:a16="http://schemas.microsoft.com/office/drawing/2014/main" val="20001"/>
                    </a:ext>
                  </a:extLst>
                </a:gridCol>
              </a:tblGrid>
              <a:tr h="390151">
                <a:tc>
                  <a:txBody>
                    <a:bodyPr/>
                    <a:lstStyle/>
                    <a:p>
                      <a:pPr algn="ctr"/>
                      <a:r>
                        <a:rPr lang="de-DE" sz="1400" b="0" baseline="0" dirty="0">
                          <a:solidFill>
                            <a:schemeClr val="tx1"/>
                          </a:solidFill>
                        </a:rPr>
                        <a:t>j</a:t>
                      </a:r>
                      <a:endParaRPr lang="de-DE" sz="1400" b="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err="1">
                          <a:solidFill>
                            <a:schemeClr val="tx1"/>
                          </a:solidFill>
                        </a:rPr>
                        <a:t>d</a:t>
                      </a:r>
                      <a:r>
                        <a:rPr lang="de-DE" sz="1400" b="0" baseline="-25000" dirty="0" err="1">
                          <a:solidFill>
                            <a:schemeClr val="tx1"/>
                          </a:solidFill>
                        </a:rPr>
                        <a:t>j</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90151">
                <a:tc>
                  <a:txBody>
                    <a:bodyPr/>
                    <a:lstStyle/>
                    <a:p>
                      <a:r>
                        <a:rPr lang="de-DE" sz="1400"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0151">
                <a:tc>
                  <a:txBody>
                    <a:bodyPr/>
                    <a:lstStyle/>
                    <a:p>
                      <a:r>
                        <a:rPr lang="de-DE" sz="1400"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90151">
                <a:tc>
                  <a:txBody>
                    <a:bodyPr/>
                    <a:lstStyle/>
                    <a:p>
                      <a:r>
                        <a:rPr lang="de-DE" sz="1400"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90151">
                <a:tc>
                  <a:txBody>
                    <a:bodyPr/>
                    <a:lstStyle/>
                    <a:p>
                      <a:r>
                        <a:rPr lang="de-DE" sz="1400"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4" name="Textfeld 43"/>
          <p:cNvSpPr txBox="1"/>
          <p:nvPr/>
        </p:nvSpPr>
        <p:spPr>
          <a:xfrm>
            <a:off x="873560" y="2004914"/>
            <a:ext cx="1566189" cy="318924"/>
          </a:xfrm>
          <a:prstGeom prst="rect">
            <a:avLst/>
          </a:prstGeom>
          <a:noFill/>
        </p:spPr>
        <p:txBody>
          <a:bodyPr wrap="none" lIns="36000" tIns="36000" rIns="36000" bIns="36000" rtlCol="0">
            <a:spAutoFit/>
          </a:bodyPr>
          <a:lstStyle/>
          <a:p>
            <a:r>
              <a:rPr lang="de-DE" sz="1600" dirty="0">
                <a:solidFill>
                  <a:srgbClr val="EE7F00"/>
                </a:solidFill>
              </a:rPr>
              <a:t>Errichtungskosten</a:t>
            </a:r>
          </a:p>
        </p:txBody>
      </p:sp>
      <p:cxnSp>
        <p:nvCxnSpPr>
          <p:cNvPr id="659" name="Gerade Verbindung mit Pfeil 658"/>
          <p:cNvCxnSpPr/>
          <p:nvPr/>
        </p:nvCxnSpPr>
        <p:spPr>
          <a:xfrm>
            <a:off x="1730648" y="2304788"/>
            <a:ext cx="0" cy="308932"/>
          </a:xfrm>
          <a:prstGeom prst="straightConnector1">
            <a:avLst/>
          </a:prstGeom>
          <a:ln>
            <a:solidFill>
              <a:srgbClr val="EE7F00"/>
            </a:solidFill>
            <a:tailEnd type="triangle"/>
          </a:ln>
        </p:spPr>
        <p:style>
          <a:lnRef idx="1">
            <a:schemeClr val="accent1"/>
          </a:lnRef>
          <a:fillRef idx="0">
            <a:schemeClr val="accent1"/>
          </a:fillRef>
          <a:effectRef idx="0">
            <a:schemeClr val="accent1"/>
          </a:effectRef>
          <a:fontRef idx="minor">
            <a:schemeClr val="tx1"/>
          </a:fontRef>
        </p:style>
      </p:cxnSp>
      <p:sp>
        <p:nvSpPr>
          <p:cNvPr id="660" name="Textfeld 659"/>
          <p:cNvSpPr txBox="1"/>
          <p:nvPr/>
        </p:nvSpPr>
        <p:spPr>
          <a:xfrm>
            <a:off x="1559036" y="5067689"/>
            <a:ext cx="1046944" cy="318924"/>
          </a:xfrm>
          <a:prstGeom prst="rect">
            <a:avLst/>
          </a:prstGeom>
          <a:noFill/>
        </p:spPr>
        <p:txBody>
          <a:bodyPr wrap="none" lIns="36000" tIns="36000" rIns="36000" bIns="36000" rtlCol="0">
            <a:spAutoFit/>
          </a:bodyPr>
          <a:lstStyle/>
          <a:p>
            <a:r>
              <a:rPr lang="de-DE" sz="1600" dirty="0">
                <a:solidFill>
                  <a:srgbClr val="EE7F00"/>
                </a:solidFill>
              </a:rPr>
              <a:t>Kapazitäten</a:t>
            </a:r>
          </a:p>
        </p:txBody>
      </p:sp>
      <p:cxnSp>
        <p:nvCxnSpPr>
          <p:cNvPr id="661" name="Gerade Verbindung mit Pfeil 660"/>
          <p:cNvCxnSpPr/>
          <p:nvPr/>
        </p:nvCxnSpPr>
        <p:spPr>
          <a:xfrm flipV="1">
            <a:off x="2439749" y="4667820"/>
            <a:ext cx="0" cy="443890"/>
          </a:xfrm>
          <a:prstGeom prst="straightConnector1">
            <a:avLst/>
          </a:prstGeom>
          <a:ln>
            <a:solidFill>
              <a:srgbClr val="EE7F00"/>
            </a:solidFill>
            <a:tailEnd type="triangle"/>
          </a:ln>
        </p:spPr>
        <p:style>
          <a:lnRef idx="1">
            <a:schemeClr val="accent1"/>
          </a:lnRef>
          <a:fillRef idx="0">
            <a:schemeClr val="accent1"/>
          </a:fillRef>
          <a:effectRef idx="0">
            <a:schemeClr val="accent1"/>
          </a:effectRef>
          <a:fontRef idx="minor">
            <a:schemeClr val="tx1"/>
          </a:fontRef>
        </p:style>
      </p:cxnSp>
      <p:sp>
        <p:nvSpPr>
          <p:cNvPr id="663" name="Textfeld 662"/>
          <p:cNvSpPr txBox="1"/>
          <p:nvPr/>
        </p:nvSpPr>
        <p:spPr>
          <a:xfrm>
            <a:off x="2711625" y="5774372"/>
            <a:ext cx="1419739" cy="318924"/>
          </a:xfrm>
          <a:prstGeom prst="rect">
            <a:avLst/>
          </a:prstGeom>
          <a:noFill/>
        </p:spPr>
        <p:txBody>
          <a:bodyPr wrap="none" lIns="36000" tIns="36000" rIns="36000" bIns="36000" rtlCol="0">
            <a:spAutoFit/>
          </a:bodyPr>
          <a:lstStyle/>
          <a:p>
            <a:r>
              <a:rPr lang="de-DE" sz="1600" dirty="0">
                <a:solidFill>
                  <a:srgbClr val="EE7F00"/>
                </a:solidFill>
              </a:rPr>
              <a:t>Transportkosten</a:t>
            </a:r>
          </a:p>
        </p:txBody>
      </p:sp>
      <p:sp>
        <p:nvSpPr>
          <p:cNvPr id="664" name="Geschweifte Klammer rechts 663"/>
          <p:cNvSpPr/>
          <p:nvPr/>
        </p:nvSpPr>
        <p:spPr>
          <a:xfrm flipH="1">
            <a:off x="4282654" y="5404108"/>
            <a:ext cx="157162" cy="1049228"/>
          </a:xfrm>
          <a:prstGeom prst="rightBrace">
            <a:avLst/>
          </a:prstGeom>
          <a:ln>
            <a:solidFill>
              <a:srgbClr val="EE7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65" name="Textfeld 664"/>
          <p:cNvSpPr txBox="1">
            <a:spLocks noChangeAspect="1"/>
          </p:cNvSpPr>
          <p:nvPr/>
        </p:nvSpPr>
        <p:spPr>
          <a:xfrm>
            <a:off x="8464957" y="1739625"/>
            <a:ext cx="1537081" cy="565146"/>
          </a:xfrm>
          <a:prstGeom prst="rect">
            <a:avLst/>
          </a:prstGeom>
          <a:noFill/>
        </p:spPr>
        <p:txBody>
          <a:bodyPr wrap="square" lIns="36000" tIns="36000" rIns="36000" bIns="36000" rtlCol="0">
            <a:spAutoFit/>
          </a:bodyPr>
          <a:lstStyle/>
          <a:p>
            <a:r>
              <a:rPr lang="de-DE" sz="1600" dirty="0">
                <a:solidFill>
                  <a:srgbClr val="EE7F00"/>
                </a:solidFill>
              </a:rPr>
              <a:t>erwartete</a:t>
            </a:r>
            <a:br>
              <a:rPr lang="de-DE" sz="1600" dirty="0">
                <a:solidFill>
                  <a:srgbClr val="EE7F00"/>
                </a:solidFill>
              </a:rPr>
            </a:br>
            <a:r>
              <a:rPr lang="de-DE" sz="1600" dirty="0">
                <a:solidFill>
                  <a:srgbClr val="EE7F00"/>
                </a:solidFill>
              </a:rPr>
              <a:t>Kundenbedarfe</a:t>
            </a:r>
          </a:p>
        </p:txBody>
      </p:sp>
      <p:cxnSp>
        <p:nvCxnSpPr>
          <p:cNvPr id="666" name="Gerade Verbindung mit Pfeil 665"/>
          <p:cNvCxnSpPr>
            <a:cxnSpLocks noChangeAspect="1"/>
          </p:cNvCxnSpPr>
          <p:nvPr/>
        </p:nvCxnSpPr>
        <p:spPr>
          <a:xfrm>
            <a:off x="9418839" y="2318098"/>
            <a:ext cx="1" cy="312475"/>
          </a:xfrm>
          <a:prstGeom prst="straightConnector1">
            <a:avLst/>
          </a:prstGeom>
          <a:ln>
            <a:solidFill>
              <a:srgbClr val="EE7F00"/>
            </a:solidFill>
            <a:tailEnd type="triangle"/>
          </a:ln>
        </p:spPr>
        <p:style>
          <a:lnRef idx="1">
            <a:schemeClr val="accent1"/>
          </a:lnRef>
          <a:fillRef idx="0">
            <a:schemeClr val="accent1"/>
          </a:fillRef>
          <a:effectRef idx="0">
            <a:schemeClr val="accent1"/>
          </a:effectRef>
          <a:fontRef idx="minor">
            <a:schemeClr val="tx1"/>
          </a:fontRef>
        </p:style>
      </p:cxnSp>
      <p:sp>
        <p:nvSpPr>
          <p:cNvPr id="667" name="AutoShape 16">
            <a:hlinkClick r:id="rId3" action="ppaction://hlinkfile" highlightClick="1"/>
          </p:cNvPr>
          <p:cNvSpPr>
            <a:spLocks noChangeArrowheads="1"/>
          </p:cNvSpPr>
          <p:nvPr/>
        </p:nvSpPr>
        <p:spPr bwMode="auto">
          <a:xfrm>
            <a:off x="8152753" y="5324935"/>
            <a:ext cx="2664296" cy="849645"/>
          </a:xfrm>
          <a:prstGeom prst="actionButtonBlank">
            <a:avLst/>
          </a:prstGeom>
          <a:solidFill>
            <a:srgbClr val="00549F"/>
          </a:solidFill>
          <a:ln w="9525">
            <a:solidFill>
              <a:srgbClr val="000000"/>
            </a:solidFill>
            <a:miter lim="800000"/>
            <a:headEnd/>
            <a:tailEnd/>
          </a:ln>
        </p:spPr>
        <p:txBody>
          <a:bodyPr wrap="square" anchor="ctr">
            <a:noAutofit/>
          </a:bodyPr>
          <a:lstStyle/>
          <a:p>
            <a:pPr algn="ctr">
              <a:defRPr/>
            </a:pPr>
            <a:r>
              <a:rPr lang="de-DE" sz="1600" kern="0" dirty="0">
                <a:solidFill>
                  <a:srgbClr val="FFFFFF"/>
                </a:solidFill>
                <a:ea typeface="ＭＳ Ｐゴシック" pitchFamily="34" charset="-128"/>
              </a:rPr>
              <a:t>Kundenbedarfe werden im Folgenden als unsicher betrachtet</a:t>
            </a:r>
          </a:p>
        </p:txBody>
      </p:sp>
      <p:sp>
        <p:nvSpPr>
          <p:cNvPr id="2" name="Ellipse 1"/>
          <p:cNvSpPr>
            <a:spLocks noChangeAspect="1"/>
          </p:cNvSpPr>
          <p:nvPr/>
        </p:nvSpPr>
        <p:spPr>
          <a:xfrm>
            <a:off x="7753086" y="1549769"/>
            <a:ext cx="2663466" cy="3414804"/>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Textplatzhalter 2"/>
          <p:cNvSpPr>
            <a:spLocks noGrp="1"/>
          </p:cNvSpPr>
          <p:nvPr>
            <p:ph type="body" sz="quarter" idx="13"/>
          </p:nvPr>
        </p:nvSpPr>
        <p:spPr/>
        <p:txBody>
          <a:bodyPr>
            <a:normAutofit/>
          </a:bodyPr>
          <a:lstStyle/>
          <a:p>
            <a:r>
              <a:rPr lang="de-DE" sz="2000" dirty="0"/>
              <a:t>Quantitative Verfahren der Standortplanung</a:t>
            </a:r>
          </a:p>
          <a:p>
            <a:r>
              <a:rPr lang="de-DE" dirty="0"/>
              <a:t>Standortplanung unter Unsicherheit</a:t>
            </a:r>
          </a:p>
        </p:txBody>
      </p:sp>
      <p:sp>
        <p:nvSpPr>
          <p:cNvPr id="47" name="Inhaltsplatzhalter 5"/>
          <p:cNvSpPr txBox="1">
            <a:spLocks/>
          </p:cNvSpPr>
          <p:nvPr/>
        </p:nvSpPr>
        <p:spPr>
          <a:xfrm>
            <a:off x="1955800" y="1270000"/>
            <a:ext cx="8280400" cy="4859338"/>
          </a:xfrm>
          <a:prstGeom prst="rect">
            <a:avLst/>
          </a:prstGeom>
        </p:spPr>
        <p:txBody>
          <a:bodyPr vert="horz" lIns="36000" tIns="36000" rIns="36000" bIns="36000" rtlCol="0">
            <a:normAutofit/>
          </a:bodyPr>
          <a:lstStyle>
            <a:lvl1pPr marL="342900" indent="-342900" algn="l" rtl="0" eaLnBrk="1" fontAlgn="base" hangingPunct="1">
              <a:lnSpc>
                <a:spcPct val="100000"/>
              </a:lnSpc>
              <a:spcBef>
                <a:spcPts val="600"/>
              </a:spcBef>
              <a:spcAft>
                <a:spcPct val="0"/>
              </a:spcAft>
              <a:buClrTx/>
              <a:buSzPct val="100000"/>
              <a:buFont typeface="Tahoma" pitchFamily="34" charset="0"/>
              <a:buChar char="•"/>
              <a:defRPr sz="1800" baseline="0">
                <a:solidFill>
                  <a:srgbClr val="000000"/>
                </a:solidFill>
                <a:latin typeface="Arial" pitchFamily="34" charset="0"/>
                <a:ea typeface="+mn-ea"/>
                <a:cs typeface="Arial" pitchFamily="34" charset="0"/>
              </a:defRPr>
            </a:lvl1pPr>
            <a:lvl2pPr marL="539750" indent="-180000" algn="l" rtl="0" eaLnBrk="1" fontAlgn="base" hangingPunct="1">
              <a:lnSpc>
                <a:spcPct val="100000"/>
              </a:lnSpc>
              <a:spcBef>
                <a:spcPts val="600"/>
              </a:spcBef>
              <a:spcAft>
                <a:spcPct val="0"/>
              </a:spcAft>
              <a:buClrTx/>
              <a:buSzPct val="100000"/>
              <a:buFont typeface="Arial" pitchFamily="34" charset="0"/>
              <a:buChar char="•"/>
              <a:defRPr sz="1800" baseline="0">
                <a:solidFill>
                  <a:srgbClr val="000000"/>
                </a:solidFill>
                <a:latin typeface="Arial" pitchFamily="34" charset="0"/>
                <a:cs typeface="Arial" pitchFamily="34" charset="0"/>
              </a:defRPr>
            </a:lvl2pPr>
            <a:lvl3pPr marL="900000" indent="-180000" algn="l" rtl="0" eaLnBrk="1" fontAlgn="base" hangingPunct="1">
              <a:lnSpc>
                <a:spcPct val="100000"/>
              </a:lnSpc>
              <a:spcBef>
                <a:spcPts val="600"/>
              </a:spcBef>
              <a:spcAft>
                <a:spcPct val="0"/>
              </a:spcAft>
              <a:buFont typeface="Arial" pitchFamily="34" charset="0"/>
              <a:buChar char="•"/>
              <a:tabLst>
                <a:tab pos="990600" algn="l"/>
              </a:tabLst>
              <a:defRPr sz="1800" baseline="0">
                <a:solidFill>
                  <a:srgbClr val="000000"/>
                </a:solidFill>
                <a:latin typeface="Arial" pitchFamily="34" charset="0"/>
                <a:cs typeface="Arial" pitchFamily="34" charset="0"/>
              </a:defRPr>
            </a:lvl3pPr>
            <a:lvl4pPr marL="1260000" indent="-180000" algn="l" rtl="0" eaLnBrk="1" fontAlgn="base" hangingPunct="1">
              <a:lnSpc>
                <a:spcPct val="100000"/>
              </a:lnSpc>
              <a:spcBef>
                <a:spcPts val="600"/>
              </a:spcBef>
              <a:spcAft>
                <a:spcPct val="0"/>
              </a:spcAft>
              <a:buFont typeface="Arial" pitchFamily="34" charset="0"/>
              <a:buChar char="•"/>
              <a:defRPr sz="1800" baseline="0">
                <a:solidFill>
                  <a:srgbClr val="000000"/>
                </a:solidFill>
                <a:latin typeface="Arial" pitchFamily="34" charset="0"/>
                <a:cs typeface="Arial" pitchFamily="34" charset="0"/>
              </a:defRPr>
            </a:lvl4pPr>
            <a:lvl5pPr marL="1620000" indent="-179388" algn="l" rtl="0" eaLnBrk="1" fontAlgn="base" hangingPunct="1">
              <a:lnSpc>
                <a:spcPct val="100000"/>
              </a:lnSpc>
              <a:spcBef>
                <a:spcPts val="600"/>
              </a:spcBef>
              <a:spcAft>
                <a:spcPct val="0"/>
              </a:spcAft>
              <a:buFont typeface="Arial" pitchFamily="34" charset="0"/>
              <a:buChar char="•"/>
              <a:defRPr sz="1800" baseline="0">
                <a:solidFill>
                  <a:srgbClr val="000000"/>
                </a:solidFill>
                <a:latin typeface="Arial" pitchFamily="34" charset="0"/>
                <a:cs typeface="Arial" pitchFamily="34" charset="0"/>
              </a:defRPr>
            </a:lvl5pPr>
            <a:lvl6pPr marL="3508375" indent="-180975" algn="l" rtl="0" eaLnBrk="1" fontAlgn="base" hangingPunct="1">
              <a:spcBef>
                <a:spcPct val="40000"/>
              </a:spcBef>
              <a:spcAft>
                <a:spcPct val="0"/>
              </a:spcAft>
              <a:buChar char="»"/>
              <a:defRPr sz="2100">
                <a:solidFill>
                  <a:srgbClr val="696C6E"/>
                </a:solidFill>
                <a:latin typeface="+mn-lt"/>
              </a:defRPr>
            </a:lvl6pPr>
            <a:lvl7pPr marL="3965575" indent="-180975" algn="l" rtl="0" eaLnBrk="1" fontAlgn="base" hangingPunct="1">
              <a:spcBef>
                <a:spcPct val="40000"/>
              </a:spcBef>
              <a:spcAft>
                <a:spcPct val="0"/>
              </a:spcAft>
              <a:buChar char="»"/>
              <a:defRPr sz="2100">
                <a:solidFill>
                  <a:srgbClr val="696C6E"/>
                </a:solidFill>
                <a:latin typeface="+mn-lt"/>
              </a:defRPr>
            </a:lvl7pPr>
            <a:lvl8pPr marL="4422775" indent="-180975" algn="l" rtl="0" eaLnBrk="1" fontAlgn="base" hangingPunct="1">
              <a:spcBef>
                <a:spcPct val="40000"/>
              </a:spcBef>
              <a:spcAft>
                <a:spcPct val="0"/>
              </a:spcAft>
              <a:buChar char="»"/>
              <a:defRPr sz="2100">
                <a:solidFill>
                  <a:srgbClr val="696C6E"/>
                </a:solidFill>
                <a:latin typeface="+mn-lt"/>
              </a:defRPr>
            </a:lvl8pPr>
            <a:lvl9pPr marL="4699000" indent="0" algn="l" rtl="0" eaLnBrk="1" fontAlgn="base" hangingPunct="1">
              <a:spcBef>
                <a:spcPct val="40000"/>
              </a:spcBef>
              <a:spcAft>
                <a:spcPct val="0"/>
              </a:spcAft>
              <a:buNone/>
              <a:defRPr sz="2100">
                <a:solidFill>
                  <a:srgbClr val="696C6E"/>
                </a:solidFill>
                <a:latin typeface="+mn-lt"/>
              </a:defRPr>
            </a:lvl9pPr>
          </a:lstStyle>
          <a:p>
            <a:pPr marL="265113" indent="-265113">
              <a:spcAft>
                <a:spcPts val="0"/>
              </a:spcAft>
              <a:buNone/>
              <a:defRPr/>
            </a:pPr>
            <a:endParaRPr lang="de-DE" sz="1600" b="1" kern="0" dirty="0"/>
          </a:p>
        </p:txBody>
      </p:sp>
    </p:spTree>
    <p:extLst>
      <p:ext uri="{BB962C8B-B14F-4D97-AF65-F5344CB8AC3E}">
        <p14:creationId xmlns:p14="http://schemas.microsoft.com/office/powerpoint/2010/main" val="276812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7"/>
                                        </p:tgtEl>
                                        <p:attrNameLst>
                                          <p:attrName>style.visibility</p:attrName>
                                        </p:attrNameLst>
                                      </p:cBhvr>
                                      <p:to>
                                        <p:strVal val="visible"/>
                                      </p:to>
                                    </p:set>
                                    <p:animEffect transition="in" filter="fade">
                                      <p:cBhvr>
                                        <p:cTn id="7" dur="500"/>
                                        <p:tgtEl>
                                          <p:spTgt spid="6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7896230" y="1818216"/>
            <a:ext cx="3681380" cy="4588934"/>
          </a:xfrm>
          <a:prstGeom prst="rect">
            <a:avLst/>
          </a:prstGeom>
          <a:noFill/>
        </p:spPr>
        <p:txBody>
          <a:bodyPr wrap="square" lIns="36000" tIns="36000" rIns="36000" bIns="36000" rtlCol="0">
            <a:noAutofit/>
          </a:bodyPr>
          <a:lstStyle/>
          <a:p>
            <a:pPr marL="87313" indent="-87313">
              <a:buFont typeface="Arial" panose="020B0604020202020204" pitchFamily="34" charset="0"/>
              <a:buChar char="•"/>
            </a:pPr>
            <a:r>
              <a:rPr lang="de-DE" sz="1600" dirty="0">
                <a:solidFill>
                  <a:srgbClr val="060606"/>
                </a:solidFill>
              </a:rPr>
              <a:t>„Insgesamt investiert die Posttochter </a:t>
            </a:r>
            <a:r>
              <a:rPr lang="de-DE" sz="1600" b="1" dirty="0">
                <a:solidFill>
                  <a:srgbClr val="060606"/>
                </a:solidFill>
              </a:rPr>
              <a:t>150 Millionen Euro</a:t>
            </a:r>
            <a:r>
              <a:rPr lang="de-DE" sz="1600" dirty="0">
                <a:solidFill>
                  <a:srgbClr val="060606"/>
                </a:solidFill>
              </a:rPr>
              <a:t>. Es entstehen 400 neue Arbeitsplätze.“ </a:t>
            </a:r>
          </a:p>
          <a:p>
            <a:pPr marL="87313" indent="-87313">
              <a:buFont typeface="Arial" panose="020B0604020202020204" pitchFamily="34" charset="0"/>
              <a:buChar char="•"/>
            </a:pPr>
            <a:r>
              <a:rPr lang="de-DE" sz="1600" dirty="0">
                <a:solidFill>
                  <a:srgbClr val="060606"/>
                </a:solidFill>
              </a:rPr>
              <a:t>„Der Flughafen Leipzig/Halle stieg mit der </a:t>
            </a:r>
            <a:r>
              <a:rPr lang="de-DE" sz="1600" dirty="0" err="1">
                <a:solidFill>
                  <a:srgbClr val="060606"/>
                </a:solidFill>
              </a:rPr>
              <a:t>DHL-Ansiedlung</a:t>
            </a:r>
            <a:r>
              <a:rPr lang="de-DE" sz="1600" dirty="0">
                <a:solidFill>
                  <a:srgbClr val="060606"/>
                </a:solidFill>
              </a:rPr>
              <a:t> vor sechs Jahren zum </a:t>
            </a:r>
            <a:r>
              <a:rPr lang="de-DE" sz="1600" b="1" dirty="0">
                <a:solidFill>
                  <a:srgbClr val="060606"/>
                </a:solidFill>
              </a:rPr>
              <a:t>zweitgrößten deutschen Frachtflughafen </a:t>
            </a:r>
            <a:r>
              <a:rPr lang="de-DE" sz="1600" dirty="0">
                <a:solidFill>
                  <a:srgbClr val="060606"/>
                </a:solidFill>
              </a:rPr>
              <a:t>nach Frankfurt am Main auf. Frachter dürfen rund um die Uhr starten und landen.“</a:t>
            </a:r>
          </a:p>
          <a:p>
            <a:pPr marL="87313" indent="-87313">
              <a:buFont typeface="Arial" panose="020B0604020202020204" pitchFamily="34" charset="0"/>
              <a:buChar char="•"/>
            </a:pPr>
            <a:r>
              <a:rPr lang="de-DE" sz="1600" dirty="0">
                <a:solidFill>
                  <a:srgbClr val="060606"/>
                </a:solidFill>
              </a:rPr>
              <a:t>„Bisher investierte DHL nach eigenen Angaben </a:t>
            </a:r>
            <a:r>
              <a:rPr lang="de-DE" sz="1600" b="1" dirty="0">
                <a:solidFill>
                  <a:srgbClr val="060606"/>
                </a:solidFill>
              </a:rPr>
              <a:t>510 Millionen Euro in den Standort</a:t>
            </a:r>
            <a:r>
              <a:rPr lang="de-DE" sz="1600" dirty="0">
                <a:solidFill>
                  <a:srgbClr val="060606"/>
                </a:solidFill>
              </a:rPr>
              <a:t> und schuf 3.800 Arbeitsplätze.“</a:t>
            </a:r>
          </a:p>
        </p:txBody>
      </p:sp>
      <p:pic>
        <p:nvPicPr>
          <p:cNvPr id="12" name="Grafik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96230" y="781984"/>
            <a:ext cx="3551289" cy="913720"/>
          </a:xfrm>
          <a:prstGeom prst="rect">
            <a:avLst/>
          </a:prstGeom>
        </p:spPr>
      </p:pic>
      <p:sp>
        <p:nvSpPr>
          <p:cNvPr id="3" name="Textplatzhalter 2"/>
          <p:cNvSpPr>
            <a:spLocks noGrp="1"/>
          </p:cNvSpPr>
          <p:nvPr>
            <p:ph type="body" sz="quarter" idx="13"/>
          </p:nvPr>
        </p:nvSpPr>
        <p:spPr/>
        <p:txBody>
          <a:bodyPr/>
          <a:lstStyle/>
          <a:p>
            <a:r>
              <a:rPr lang="de-DE" sz="2000" dirty="0"/>
              <a:t>Strategische Netzwerkplanung</a:t>
            </a:r>
          </a:p>
          <a:p>
            <a:r>
              <a:rPr lang="de-DE" dirty="0"/>
              <a:t>Praxisbeispiel</a:t>
            </a:r>
          </a:p>
        </p:txBody>
      </p:sp>
      <p:sp>
        <p:nvSpPr>
          <p:cNvPr id="15" name="Textfeld 14"/>
          <p:cNvSpPr txBox="1"/>
          <p:nvPr/>
        </p:nvSpPr>
        <p:spPr>
          <a:xfrm>
            <a:off x="2184400" y="6407150"/>
            <a:ext cx="8045450" cy="222250"/>
          </a:xfrm>
          <a:prstGeom prst="rect">
            <a:avLst/>
          </a:prstGeom>
          <a:noFill/>
        </p:spPr>
        <p:txBody>
          <a:bodyPr wrap="none" lIns="36000" tIns="36000" rIns="36000" bIns="36000" rtlCol="0">
            <a:noAutofit/>
          </a:bodyPr>
          <a:lstStyle/>
          <a:p>
            <a:pPr algn="r"/>
            <a:r>
              <a:rPr lang="de-DE" sz="1100" dirty="0">
                <a:solidFill>
                  <a:schemeClr val="bg1">
                    <a:lumMod val="50000"/>
                  </a:schemeClr>
                </a:solidFill>
              </a:rPr>
              <a:t>Quelle: http://www.mdr.de/sachsen-anhalt/dhl-erweiterung100_zc-a2551f81_zs-ae30b3e4.html</a:t>
            </a:r>
          </a:p>
        </p:txBody>
      </p:sp>
      <p:pic>
        <p:nvPicPr>
          <p:cNvPr id="10" name="Grafi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413" y="2214119"/>
            <a:ext cx="5706587" cy="3800676"/>
          </a:xfrm>
          <a:prstGeom prst="rect">
            <a:avLst/>
          </a:prstGeom>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413" y="1008023"/>
            <a:ext cx="5706587" cy="1610112"/>
          </a:xfrm>
          <a:prstGeom prst="rect">
            <a:avLst/>
          </a:prstGeom>
        </p:spPr>
      </p:pic>
      <p:pic>
        <p:nvPicPr>
          <p:cNvPr id="542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5175" y="1023901"/>
            <a:ext cx="2790825" cy="13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445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pPr marL="0" indent="0">
              <a:buNone/>
              <a:defRPr/>
            </a:pPr>
            <a:r>
              <a:rPr lang="de-DE" b="1" kern="0" dirty="0">
                <a:solidFill>
                  <a:srgbClr val="00549F"/>
                </a:solidFill>
              </a:rPr>
              <a:t>Robuste Standortplanung am WLP: beispielhafte Umsetzung</a:t>
            </a:r>
          </a:p>
          <a:p>
            <a:pPr marL="0" indent="0">
              <a:buNone/>
              <a:defRPr/>
            </a:pPr>
            <a:r>
              <a:rPr lang="de-DE" b="1" kern="0" dirty="0"/>
              <a:t>Szenarien zur Abbildung der unsicheren Kundennachfrage</a:t>
            </a:r>
          </a:p>
          <a:p>
            <a:pPr>
              <a:spcAft>
                <a:spcPts val="0"/>
              </a:spcAft>
              <a:defRPr/>
            </a:pPr>
            <a:r>
              <a:rPr lang="de-DE" kern="0" dirty="0"/>
              <a:t>Kundenbedarfe in Abhängigkeit der Szenarien: s = 1,…,4; </a:t>
            </a:r>
            <a:endParaRPr lang="de-DE" b="1" kern="0" dirty="0"/>
          </a:p>
          <a:p>
            <a:pPr marL="0" indent="0">
              <a:buNone/>
            </a:pPr>
            <a:endParaRPr lang="en-US" dirty="0"/>
          </a:p>
        </p:txBody>
      </p:sp>
      <p:sp>
        <p:nvSpPr>
          <p:cNvPr id="631" name="Textfeld 630"/>
          <p:cNvSpPr txBox="1"/>
          <p:nvPr/>
        </p:nvSpPr>
        <p:spPr>
          <a:xfrm>
            <a:off x="2828732" y="5422157"/>
            <a:ext cx="1637299" cy="565146"/>
          </a:xfrm>
          <a:prstGeom prst="rect">
            <a:avLst/>
          </a:prstGeom>
          <a:noFill/>
        </p:spPr>
        <p:txBody>
          <a:bodyPr wrap="none" lIns="36000" tIns="36000" rIns="36000" bIns="36000" rtlCol="0">
            <a:spAutoFit/>
          </a:bodyPr>
          <a:lstStyle/>
          <a:p>
            <a:r>
              <a:rPr lang="de-DE" sz="1600" dirty="0" err="1">
                <a:solidFill>
                  <a:srgbClr val="EE7F00"/>
                </a:solidFill>
              </a:rPr>
              <a:t>Szenarioabhängige</a:t>
            </a:r>
            <a:endParaRPr lang="de-DE" sz="1600" dirty="0">
              <a:solidFill>
                <a:srgbClr val="EE7F00"/>
              </a:solidFill>
            </a:endParaRPr>
          </a:p>
          <a:p>
            <a:r>
              <a:rPr lang="de-DE" sz="1600" dirty="0">
                <a:solidFill>
                  <a:srgbClr val="EE7F00"/>
                </a:solidFill>
              </a:rPr>
              <a:t>Kundenbedarfe</a:t>
            </a:r>
          </a:p>
        </p:txBody>
      </p:sp>
      <p:sp>
        <p:nvSpPr>
          <p:cNvPr id="632" name="Geschweifte Klammer rechts 631"/>
          <p:cNvSpPr/>
          <p:nvPr/>
        </p:nvSpPr>
        <p:spPr>
          <a:xfrm rot="16200000" flipH="1">
            <a:off x="3491791" y="3657112"/>
            <a:ext cx="311182" cy="2966092"/>
          </a:xfrm>
          <a:prstGeom prst="rightBrace">
            <a:avLst/>
          </a:prstGeom>
          <a:ln>
            <a:solidFill>
              <a:srgbClr val="EE7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Textfeld 9"/>
          <p:cNvSpPr txBox="1"/>
          <p:nvPr/>
        </p:nvSpPr>
        <p:spPr>
          <a:xfrm>
            <a:off x="6556808" y="5459447"/>
            <a:ext cx="1356388" cy="565146"/>
          </a:xfrm>
          <a:prstGeom prst="rect">
            <a:avLst/>
          </a:prstGeom>
          <a:noFill/>
        </p:spPr>
        <p:txBody>
          <a:bodyPr wrap="none" lIns="36000" tIns="36000" rIns="36000" bIns="36000" rtlCol="0">
            <a:spAutoFit/>
          </a:bodyPr>
          <a:lstStyle/>
          <a:p>
            <a:r>
              <a:rPr lang="de-DE" sz="1600" dirty="0">
                <a:solidFill>
                  <a:srgbClr val="EE7F00"/>
                </a:solidFill>
              </a:rPr>
              <a:t>erwartete</a:t>
            </a:r>
            <a:br>
              <a:rPr lang="de-DE" sz="1600" dirty="0">
                <a:solidFill>
                  <a:srgbClr val="EE7F00"/>
                </a:solidFill>
              </a:rPr>
            </a:br>
            <a:r>
              <a:rPr lang="de-DE" sz="1600" dirty="0">
                <a:solidFill>
                  <a:srgbClr val="EE7F00"/>
                </a:solidFill>
              </a:rPr>
              <a:t>Kundenbedarfe</a:t>
            </a:r>
          </a:p>
        </p:txBody>
      </p:sp>
      <p:sp>
        <p:nvSpPr>
          <p:cNvPr id="12" name="Textfeld 11"/>
          <p:cNvSpPr txBox="1"/>
          <p:nvPr/>
        </p:nvSpPr>
        <p:spPr>
          <a:xfrm>
            <a:off x="8397338" y="5459447"/>
            <a:ext cx="2624171" cy="811367"/>
          </a:xfrm>
          <a:prstGeom prst="rect">
            <a:avLst/>
          </a:prstGeom>
          <a:noFill/>
        </p:spPr>
        <p:txBody>
          <a:bodyPr wrap="none" lIns="36000" tIns="36000" rIns="36000" bIns="36000" rtlCol="0">
            <a:spAutoFit/>
          </a:bodyPr>
          <a:lstStyle/>
          <a:p>
            <a:r>
              <a:rPr lang="de-DE" sz="1600" dirty="0" err="1">
                <a:solidFill>
                  <a:srgbClr val="EE7F00"/>
                </a:solidFill>
              </a:rPr>
              <a:t>Worst-case</a:t>
            </a:r>
            <a:r>
              <a:rPr lang="de-DE" sz="1600" dirty="0">
                <a:solidFill>
                  <a:srgbClr val="EE7F00"/>
                </a:solidFill>
              </a:rPr>
              <a:t> Kundenbedarfe </a:t>
            </a:r>
            <a:br>
              <a:rPr lang="de-DE" sz="1600" dirty="0">
                <a:solidFill>
                  <a:srgbClr val="EE7F00"/>
                </a:solidFill>
              </a:rPr>
            </a:br>
            <a:r>
              <a:rPr lang="de-DE" sz="1600" dirty="0">
                <a:solidFill>
                  <a:srgbClr val="EE7F00"/>
                </a:solidFill>
              </a:rPr>
              <a:t>(im Sinne der benötigten </a:t>
            </a:r>
            <a:br>
              <a:rPr lang="de-DE" sz="1600" dirty="0">
                <a:solidFill>
                  <a:srgbClr val="EE7F00"/>
                </a:solidFill>
              </a:rPr>
            </a:br>
            <a:r>
              <a:rPr lang="de-DE" sz="1600" dirty="0">
                <a:solidFill>
                  <a:srgbClr val="EE7F00"/>
                </a:solidFill>
              </a:rPr>
              <a:t>Kapazitäten)</a:t>
            </a:r>
          </a:p>
        </p:txBody>
      </p:sp>
      <p:cxnSp>
        <p:nvCxnSpPr>
          <p:cNvPr id="13" name="Gerade Verbindung mit Pfeil 12"/>
          <p:cNvCxnSpPr/>
          <p:nvPr/>
        </p:nvCxnSpPr>
        <p:spPr>
          <a:xfrm rot="5400000" flipH="1">
            <a:off x="7420904" y="5110897"/>
            <a:ext cx="432048" cy="0"/>
          </a:xfrm>
          <a:prstGeom prst="straightConnector1">
            <a:avLst/>
          </a:prstGeom>
          <a:ln>
            <a:solidFill>
              <a:srgbClr val="EE7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Tabelle 13"/>
          <p:cNvGraphicFramePr>
            <a:graphicFrameLocks noGrp="1"/>
          </p:cNvGraphicFramePr>
          <p:nvPr>
            <p:extLst/>
          </p:nvPr>
        </p:nvGraphicFramePr>
        <p:xfrm>
          <a:off x="6528047" y="2657014"/>
          <a:ext cx="2311152" cy="2237859"/>
        </p:xfrm>
        <a:graphic>
          <a:graphicData uri="http://schemas.openxmlformats.org/drawingml/2006/table">
            <a:tbl>
              <a:tblPr firstRow="1" bandRow="1">
                <a:tableStyleId>{5C22544A-7EE6-4342-B048-85BDC9FD1C3A}</a:tableStyleId>
              </a:tblPr>
              <a:tblGrid>
                <a:gridCol w="770386">
                  <a:extLst>
                    <a:ext uri="{9D8B030D-6E8A-4147-A177-3AD203B41FA5}">
                      <a16:colId xmlns:a16="http://schemas.microsoft.com/office/drawing/2014/main" val="20000"/>
                    </a:ext>
                  </a:extLst>
                </a:gridCol>
                <a:gridCol w="770383">
                  <a:extLst>
                    <a:ext uri="{9D8B030D-6E8A-4147-A177-3AD203B41FA5}">
                      <a16:colId xmlns:a16="http://schemas.microsoft.com/office/drawing/2014/main" val="20001"/>
                    </a:ext>
                  </a:extLst>
                </a:gridCol>
                <a:gridCol w="770383">
                  <a:extLst>
                    <a:ext uri="{9D8B030D-6E8A-4147-A177-3AD203B41FA5}">
                      <a16:colId xmlns:a16="http://schemas.microsoft.com/office/drawing/2014/main" val="20002"/>
                    </a:ext>
                  </a:extLst>
                </a:gridCol>
              </a:tblGrid>
              <a:tr h="599835">
                <a:tc>
                  <a:txBody>
                    <a:bodyPr/>
                    <a:lstStyle/>
                    <a:p>
                      <a:pPr algn="ctr"/>
                      <a:r>
                        <a:rPr lang="de-DE" sz="1400" b="0" baseline="0" dirty="0">
                          <a:solidFill>
                            <a:schemeClr val="tx1"/>
                          </a:solidFill>
                        </a:rPr>
                        <a:t>J</a:t>
                      </a:r>
                      <a:endParaRPr lang="de-DE" sz="1400" b="0" baseline="-25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err="1">
                          <a:solidFill>
                            <a:schemeClr val="tx1"/>
                          </a:solidFill>
                        </a:rPr>
                        <a:t>d</a:t>
                      </a:r>
                      <a:r>
                        <a:rPr lang="de-DE" sz="1400" b="0" baseline="-25000" dirty="0" err="1">
                          <a:solidFill>
                            <a:schemeClr val="tx1"/>
                          </a:solidFill>
                        </a:rPr>
                        <a:t>j</a:t>
                      </a:r>
                      <a:endParaRPr lang="de-DE"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err="1">
                          <a:solidFill>
                            <a:schemeClr val="tx1"/>
                          </a:solidFill>
                        </a:rPr>
                        <a:t>d</a:t>
                      </a:r>
                      <a:r>
                        <a:rPr lang="de-DE" sz="1400" b="0" baseline="-25000" dirty="0" err="1">
                          <a:solidFill>
                            <a:schemeClr val="tx1"/>
                          </a:solidFill>
                        </a:rPr>
                        <a:t>j</a:t>
                      </a:r>
                      <a:r>
                        <a:rPr lang="de-DE" sz="1400" b="0" baseline="30000" dirty="0" err="1">
                          <a:solidFill>
                            <a:schemeClr val="tx1"/>
                          </a:solidFill>
                        </a:rPr>
                        <a:t>W</a:t>
                      </a:r>
                      <a:endParaRPr lang="de-DE" sz="1400" b="0" baseline="30000" dirty="0">
                        <a:solidFill>
                          <a:schemeClr val="tx1"/>
                        </a:solidFill>
                      </a:endParaRPr>
                    </a:p>
                    <a:p>
                      <a:pPr algn="ctr"/>
                      <a:endParaRPr lang="de-DE" sz="1400" b="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9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52,5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09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09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57,5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09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5" name="Tabelle 14"/>
          <p:cNvGraphicFramePr>
            <a:graphicFrameLocks noGrp="1"/>
          </p:cNvGraphicFramePr>
          <p:nvPr>
            <p:extLst/>
          </p:nvPr>
        </p:nvGraphicFramePr>
        <p:xfrm>
          <a:off x="1479306" y="2657014"/>
          <a:ext cx="3651121" cy="2237860"/>
        </p:xfrm>
        <a:graphic>
          <a:graphicData uri="http://schemas.openxmlformats.org/drawingml/2006/table">
            <a:tbl>
              <a:tblPr firstRow="1" bandRow="1">
                <a:tableStyleId>{5C22544A-7EE6-4342-B048-85BDC9FD1C3A}</a:tableStyleId>
              </a:tblPr>
              <a:tblGrid>
                <a:gridCol w="689449">
                  <a:extLst>
                    <a:ext uri="{9D8B030D-6E8A-4147-A177-3AD203B41FA5}">
                      <a16:colId xmlns:a16="http://schemas.microsoft.com/office/drawing/2014/main" val="20000"/>
                    </a:ext>
                  </a:extLst>
                </a:gridCol>
                <a:gridCol w="728256">
                  <a:extLst>
                    <a:ext uri="{9D8B030D-6E8A-4147-A177-3AD203B41FA5}">
                      <a16:colId xmlns:a16="http://schemas.microsoft.com/office/drawing/2014/main" val="20001"/>
                    </a:ext>
                  </a:extLst>
                </a:gridCol>
                <a:gridCol w="702408">
                  <a:extLst>
                    <a:ext uri="{9D8B030D-6E8A-4147-A177-3AD203B41FA5}">
                      <a16:colId xmlns:a16="http://schemas.microsoft.com/office/drawing/2014/main" val="20002"/>
                    </a:ext>
                  </a:extLst>
                </a:gridCol>
                <a:gridCol w="728256">
                  <a:extLst>
                    <a:ext uri="{9D8B030D-6E8A-4147-A177-3AD203B41FA5}">
                      <a16:colId xmlns:a16="http://schemas.microsoft.com/office/drawing/2014/main" val="20003"/>
                    </a:ext>
                  </a:extLst>
                </a:gridCol>
                <a:gridCol w="802752">
                  <a:extLst>
                    <a:ext uri="{9D8B030D-6E8A-4147-A177-3AD203B41FA5}">
                      <a16:colId xmlns:a16="http://schemas.microsoft.com/office/drawing/2014/main" val="20004"/>
                    </a:ext>
                  </a:extLst>
                </a:gridCol>
              </a:tblGrid>
              <a:tr h="447572">
                <a:tc>
                  <a:txBody>
                    <a:bodyPr/>
                    <a:lstStyle/>
                    <a:p>
                      <a:r>
                        <a:rPr lang="de-DE" sz="1400" b="0" dirty="0" err="1">
                          <a:solidFill>
                            <a:schemeClr val="tx1"/>
                          </a:solidFill>
                        </a:rPr>
                        <a:t>d</a:t>
                      </a:r>
                      <a:r>
                        <a:rPr lang="de-DE" sz="1400" b="0" baseline="-25000" dirty="0" err="1">
                          <a:solidFill>
                            <a:schemeClr val="tx1"/>
                          </a:solidFill>
                        </a:rPr>
                        <a:t>js</a:t>
                      </a:r>
                      <a:endParaRPr lang="de-DE" sz="1400" b="0"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s=1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s=2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s=3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s=4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47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7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7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47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0" dirty="0">
                          <a:solidFill>
                            <a:schemeClr val="tx1"/>
                          </a:solidFill>
                        </a:rPr>
                        <a:t>j=4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de-DE" sz="1400" b="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de-DE" sz="1400" b="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cxnSp>
        <p:nvCxnSpPr>
          <p:cNvPr id="17" name="Gerade Verbindung mit Pfeil 16"/>
          <p:cNvCxnSpPr/>
          <p:nvPr/>
        </p:nvCxnSpPr>
        <p:spPr>
          <a:xfrm rot="5400000" flipH="1">
            <a:off x="8279803" y="5110897"/>
            <a:ext cx="432048" cy="0"/>
          </a:xfrm>
          <a:prstGeom prst="straightConnector1">
            <a:avLst/>
          </a:prstGeom>
          <a:ln>
            <a:solidFill>
              <a:srgbClr val="EE7F00"/>
            </a:solidFill>
            <a:tailEnd type="triangle"/>
          </a:ln>
        </p:spPr>
        <p:style>
          <a:lnRef idx="1">
            <a:schemeClr val="accent1"/>
          </a:lnRef>
          <a:fillRef idx="0">
            <a:schemeClr val="accent1"/>
          </a:fillRef>
          <a:effectRef idx="0">
            <a:schemeClr val="accent1"/>
          </a:effectRef>
          <a:fontRef idx="minor">
            <a:schemeClr val="tx1"/>
          </a:fontRef>
        </p:style>
      </p:cxnSp>
      <p:sp>
        <p:nvSpPr>
          <p:cNvPr id="18" name="Inhaltsplatzhalter 5"/>
          <p:cNvSpPr txBox="1">
            <a:spLocks/>
          </p:cNvSpPr>
          <p:nvPr/>
        </p:nvSpPr>
        <p:spPr>
          <a:xfrm>
            <a:off x="1955800" y="1268760"/>
            <a:ext cx="8280400" cy="4859338"/>
          </a:xfrm>
          <a:prstGeom prst="rect">
            <a:avLst/>
          </a:prstGeom>
        </p:spPr>
        <p:txBody>
          <a:bodyPr vert="horz" lIns="36000" tIns="36000" rIns="36000" bIns="36000" rtlCol="0">
            <a:normAutofit/>
          </a:bodyPr>
          <a:lstStyle>
            <a:lvl1pPr marL="342900" indent="-342900" algn="l" rtl="0" eaLnBrk="1" fontAlgn="base" hangingPunct="1">
              <a:lnSpc>
                <a:spcPct val="100000"/>
              </a:lnSpc>
              <a:spcBef>
                <a:spcPts val="600"/>
              </a:spcBef>
              <a:spcAft>
                <a:spcPct val="0"/>
              </a:spcAft>
              <a:buClrTx/>
              <a:buSzPct val="100000"/>
              <a:buFont typeface="Tahoma" pitchFamily="34" charset="0"/>
              <a:buChar char="•"/>
              <a:defRPr sz="1800" baseline="0">
                <a:solidFill>
                  <a:srgbClr val="000000"/>
                </a:solidFill>
                <a:latin typeface="Arial" pitchFamily="34" charset="0"/>
                <a:ea typeface="+mn-ea"/>
                <a:cs typeface="Arial" pitchFamily="34" charset="0"/>
              </a:defRPr>
            </a:lvl1pPr>
            <a:lvl2pPr marL="539750" indent="-180000" algn="l" rtl="0" eaLnBrk="1" fontAlgn="base" hangingPunct="1">
              <a:lnSpc>
                <a:spcPct val="100000"/>
              </a:lnSpc>
              <a:spcBef>
                <a:spcPts val="600"/>
              </a:spcBef>
              <a:spcAft>
                <a:spcPct val="0"/>
              </a:spcAft>
              <a:buClrTx/>
              <a:buSzPct val="100000"/>
              <a:buFont typeface="Arial" pitchFamily="34" charset="0"/>
              <a:buChar char="•"/>
              <a:defRPr sz="1800" baseline="0">
                <a:solidFill>
                  <a:srgbClr val="000000"/>
                </a:solidFill>
                <a:latin typeface="Arial" pitchFamily="34" charset="0"/>
                <a:cs typeface="Arial" pitchFamily="34" charset="0"/>
              </a:defRPr>
            </a:lvl2pPr>
            <a:lvl3pPr marL="900000" indent="-180000" algn="l" rtl="0" eaLnBrk="1" fontAlgn="base" hangingPunct="1">
              <a:lnSpc>
                <a:spcPct val="100000"/>
              </a:lnSpc>
              <a:spcBef>
                <a:spcPts val="600"/>
              </a:spcBef>
              <a:spcAft>
                <a:spcPct val="0"/>
              </a:spcAft>
              <a:buFont typeface="Arial" pitchFamily="34" charset="0"/>
              <a:buChar char="•"/>
              <a:tabLst>
                <a:tab pos="990600" algn="l"/>
              </a:tabLst>
              <a:defRPr sz="1800" baseline="0">
                <a:solidFill>
                  <a:srgbClr val="000000"/>
                </a:solidFill>
                <a:latin typeface="Arial" pitchFamily="34" charset="0"/>
                <a:cs typeface="Arial" pitchFamily="34" charset="0"/>
              </a:defRPr>
            </a:lvl3pPr>
            <a:lvl4pPr marL="1260000" indent="-180000" algn="l" rtl="0" eaLnBrk="1" fontAlgn="base" hangingPunct="1">
              <a:lnSpc>
                <a:spcPct val="100000"/>
              </a:lnSpc>
              <a:spcBef>
                <a:spcPts val="600"/>
              </a:spcBef>
              <a:spcAft>
                <a:spcPct val="0"/>
              </a:spcAft>
              <a:buFont typeface="Arial" pitchFamily="34" charset="0"/>
              <a:buChar char="•"/>
              <a:defRPr sz="1800" baseline="0">
                <a:solidFill>
                  <a:srgbClr val="000000"/>
                </a:solidFill>
                <a:latin typeface="Arial" pitchFamily="34" charset="0"/>
                <a:cs typeface="Arial" pitchFamily="34" charset="0"/>
              </a:defRPr>
            </a:lvl4pPr>
            <a:lvl5pPr marL="1620000" indent="-179388" algn="l" rtl="0" eaLnBrk="1" fontAlgn="base" hangingPunct="1">
              <a:lnSpc>
                <a:spcPct val="100000"/>
              </a:lnSpc>
              <a:spcBef>
                <a:spcPts val="600"/>
              </a:spcBef>
              <a:spcAft>
                <a:spcPct val="0"/>
              </a:spcAft>
              <a:buFont typeface="Arial" pitchFamily="34" charset="0"/>
              <a:buChar char="•"/>
              <a:defRPr sz="1800" baseline="0">
                <a:solidFill>
                  <a:srgbClr val="000000"/>
                </a:solidFill>
                <a:latin typeface="Arial" pitchFamily="34" charset="0"/>
                <a:cs typeface="Arial" pitchFamily="34" charset="0"/>
              </a:defRPr>
            </a:lvl5pPr>
            <a:lvl6pPr marL="3508375" indent="-180975" algn="l" rtl="0" eaLnBrk="1" fontAlgn="base" hangingPunct="1">
              <a:spcBef>
                <a:spcPct val="40000"/>
              </a:spcBef>
              <a:spcAft>
                <a:spcPct val="0"/>
              </a:spcAft>
              <a:buChar char="»"/>
              <a:defRPr sz="2100">
                <a:solidFill>
                  <a:srgbClr val="696C6E"/>
                </a:solidFill>
                <a:latin typeface="+mn-lt"/>
              </a:defRPr>
            </a:lvl6pPr>
            <a:lvl7pPr marL="3965575" indent="-180975" algn="l" rtl="0" eaLnBrk="1" fontAlgn="base" hangingPunct="1">
              <a:spcBef>
                <a:spcPct val="40000"/>
              </a:spcBef>
              <a:spcAft>
                <a:spcPct val="0"/>
              </a:spcAft>
              <a:buChar char="»"/>
              <a:defRPr sz="2100">
                <a:solidFill>
                  <a:srgbClr val="696C6E"/>
                </a:solidFill>
                <a:latin typeface="+mn-lt"/>
              </a:defRPr>
            </a:lvl7pPr>
            <a:lvl8pPr marL="4422775" indent="-180975" algn="l" rtl="0" eaLnBrk="1" fontAlgn="base" hangingPunct="1">
              <a:spcBef>
                <a:spcPct val="40000"/>
              </a:spcBef>
              <a:spcAft>
                <a:spcPct val="0"/>
              </a:spcAft>
              <a:buChar char="»"/>
              <a:defRPr sz="2100">
                <a:solidFill>
                  <a:srgbClr val="696C6E"/>
                </a:solidFill>
                <a:latin typeface="+mn-lt"/>
              </a:defRPr>
            </a:lvl8pPr>
            <a:lvl9pPr marL="4699000" indent="0" algn="l" rtl="0" eaLnBrk="1" fontAlgn="base" hangingPunct="1">
              <a:spcBef>
                <a:spcPct val="40000"/>
              </a:spcBef>
              <a:spcAft>
                <a:spcPct val="0"/>
              </a:spcAft>
              <a:buNone/>
              <a:defRPr sz="2100">
                <a:solidFill>
                  <a:srgbClr val="696C6E"/>
                </a:solidFill>
                <a:latin typeface="+mn-lt"/>
              </a:defRPr>
            </a:lvl9pPr>
          </a:lstStyle>
          <a:p>
            <a:pPr marL="265113" indent="-265113">
              <a:spcAft>
                <a:spcPts val="0"/>
              </a:spcAft>
              <a:buNone/>
              <a:defRPr/>
            </a:pPr>
            <a:endParaRPr lang="de-DE" sz="1600" b="1" kern="0" dirty="0"/>
          </a:p>
        </p:txBody>
      </p:sp>
      <p:sp>
        <p:nvSpPr>
          <p:cNvPr id="19" name="Textplatzhalter 2">
            <a:extLst>
              <a:ext uri="{FF2B5EF4-FFF2-40B4-BE49-F238E27FC236}">
                <a16:creationId xmlns:a16="http://schemas.microsoft.com/office/drawing/2014/main" id="{E8190A1C-92D7-41B7-A4D0-D460106B617D}"/>
              </a:ext>
            </a:extLst>
          </p:cNvPr>
          <p:cNvSpPr txBox="1">
            <a:spLocks/>
          </p:cNvSpPr>
          <p:nvPr/>
        </p:nvSpPr>
        <p:spPr>
          <a:xfrm>
            <a:off x="334434" y="3"/>
            <a:ext cx="8161873" cy="7286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000" dirty="0"/>
              <a:t>Quantitative Verfahren der Standortplanung</a:t>
            </a:r>
          </a:p>
          <a:p>
            <a:r>
              <a:rPr lang="de-DE" dirty="0"/>
              <a:t>Standortplanung unter Unsicherheit</a:t>
            </a:r>
          </a:p>
        </p:txBody>
      </p:sp>
    </p:spTree>
    <p:extLst>
      <p:ext uri="{BB962C8B-B14F-4D97-AF65-F5344CB8AC3E}">
        <p14:creationId xmlns:p14="http://schemas.microsoft.com/office/powerpoint/2010/main" val="32141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pPr marL="265113" indent="-265113">
              <a:defRPr/>
            </a:pPr>
            <a:r>
              <a:rPr lang="de-DE" b="1" kern="0" dirty="0">
                <a:solidFill>
                  <a:srgbClr val="00549F"/>
                </a:solidFill>
              </a:rPr>
              <a:t>Robuste Standortplanung am WLP: beispielhafte Umsetzung</a:t>
            </a:r>
          </a:p>
          <a:p>
            <a:pPr marL="265113" indent="-265113">
              <a:defRPr/>
            </a:pPr>
            <a:r>
              <a:rPr lang="de-DE" b="1" kern="0" dirty="0"/>
              <a:t>Leichte Robustheit</a:t>
            </a:r>
          </a:p>
          <a:p>
            <a:pPr>
              <a:spcAft>
                <a:spcPts val="0"/>
              </a:spcAft>
              <a:defRPr/>
            </a:pPr>
            <a:r>
              <a:rPr lang="de-DE" kern="0" dirty="0"/>
              <a:t>Nicht alle Kundenbedarfe nehmen den </a:t>
            </a:r>
            <a:r>
              <a:rPr lang="de-DE" kern="0" dirty="0" err="1"/>
              <a:t>worst-case</a:t>
            </a:r>
            <a:r>
              <a:rPr lang="de-DE" kern="0" dirty="0"/>
              <a:t> Wert an</a:t>
            </a:r>
          </a:p>
          <a:p>
            <a:pPr>
              <a:spcAft>
                <a:spcPts val="0"/>
              </a:spcAft>
              <a:defRPr/>
            </a:pPr>
            <a:r>
              <a:rPr lang="de-DE" kern="0" dirty="0"/>
              <a:t>Darstellung als Vektor LR: 0 = erwarteter Wert, 1 = </a:t>
            </a:r>
            <a:r>
              <a:rPr lang="de-DE" kern="0" dirty="0" err="1"/>
              <a:t>worst-case</a:t>
            </a:r>
            <a:r>
              <a:rPr lang="de-DE" kern="0" dirty="0"/>
              <a:t> Wert</a:t>
            </a:r>
          </a:p>
          <a:p>
            <a:pPr>
              <a:spcAft>
                <a:spcPts val="0"/>
              </a:spcAft>
              <a:defRPr/>
            </a:pPr>
            <a:r>
              <a:rPr lang="de-DE" kern="0" dirty="0"/>
              <a:t>Damit entspricht LR = {0000} dem Referenzfall, LR = {1111} dem strikt robusten Fall</a:t>
            </a:r>
          </a:p>
        </p:txBody>
      </p:sp>
      <p:grpSp>
        <p:nvGrpSpPr>
          <p:cNvPr id="10" name="Gruppieren 9"/>
          <p:cNvGrpSpPr/>
          <p:nvPr/>
        </p:nvGrpSpPr>
        <p:grpSpPr>
          <a:xfrm>
            <a:off x="1762628" y="3203589"/>
            <a:ext cx="4177448" cy="2660611"/>
            <a:chOff x="245869" y="3717100"/>
            <a:chExt cx="4578350" cy="2755900"/>
          </a:xfrm>
        </p:grpSpPr>
        <p:pic>
          <p:nvPicPr>
            <p:cNvPr id="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69" y="3717100"/>
              <a:ext cx="457835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Gerade Verbindung 11"/>
            <p:cNvCxnSpPr/>
            <p:nvPr/>
          </p:nvCxnSpPr>
          <p:spPr>
            <a:xfrm flipV="1">
              <a:off x="899532" y="3842138"/>
              <a:ext cx="0" cy="19626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flipV="1">
              <a:off x="1847370" y="3861260"/>
              <a:ext cx="0" cy="19626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flipV="1">
              <a:off x="3267264" y="3853293"/>
              <a:ext cx="0" cy="19626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flipV="1">
              <a:off x="4449270" y="3853559"/>
              <a:ext cx="0" cy="19626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p:nvGrpSpPr>
        <p:grpSpPr>
          <a:xfrm>
            <a:off x="6137353" y="3205227"/>
            <a:ext cx="3865730" cy="2660610"/>
            <a:chOff x="4014439" y="3524600"/>
            <a:chExt cx="3345366" cy="2010926"/>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439" y="3524600"/>
              <a:ext cx="3345366" cy="201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Gerade Verbindung 17"/>
            <p:cNvCxnSpPr/>
            <p:nvPr/>
          </p:nvCxnSpPr>
          <p:spPr>
            <a:xfrm>
              <a:off x="4475356" y="3627220"/>
              <a:ext cx="0" cy="14341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5163004" y="3630940"/>
              <a:ext cx="0" cy="14341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6188896" y="3623506"/>
              <a:ext cx="0" cy="14341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7080976" y="3630940"/>
              <a:ext cx="0" cy="14341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 name="Textfeld 22"/>
          <p:cNvSpPr txBox="1"/>
          <p:nvPr/>
        </p:nvSpPr>
        <p:spPr>
          <a:xfrm>
            <a:off x="1632259" y="2824334"/>
            <a:ext cx="1431070" cy="364273"/>
          </a:xfrm>
          <a:prstGeom prst="rect">
            <a:avLst/>
          </a:prstGeom>
          <a:noFill/>
        </p:spPr>
        <p:txBody>
          <a:bodyPr wrap="none" lIns="36000" tIns="36000" rIns="36000" bIns="36000" rtlCol="0">
            <a:noAutofit/>
          </a:bodyPr>
          <a:lstStyle/>
          <a:p>
            <a:pPr eaLnBrk="1" hangingPunct="1"/>
            <a:r>
              <a:rPr lang="de-DE" sz="1600" b="1" dirty="0"/>
              <a:t>Ergebnisse:</a:t>
            </a:r>
          </a:p>
        </p:txBody>
      </p:sp>
      <p:sp>
        <p:nvSpPr>
          <p:cNvPr id="24" name="Textfeld 23"/>
          <p:cNvSpPr txBox="1"/>
          <p:nvPr/>
        </p:nvSpPr>
        <p:spPr>
          <a:xfrm>
            <a:off x="2922083" y="2824333"/>
            <a:ext cx="1847389" cy="341970"/>
          </a:xfrm>
          <a:prstGeom prst="rect">
            <a:avLst/>
          </a:prstGeom>
          <a:noFill/>
        </p:spPr>
        <p:txBody>
          <a:bodyPr wrap="none" lIns="36000" tIns="36000" rIns="36000" bIns="36000" rtlCol="0">
            <a:noAutofit/>
          </a:bodyPr>
          <a:lstStyle/>
          <a:p>
            <a:pPr eaLnBrk="1" hangingPunct="1"/>
            <a:r>
              <a:rPr lang="de-DE" sz="1600" dirty="0">
                <a:latin typeface="+mj-lt"/>
              </a:rPr>
              <a:t>Mehrkosten</a:t>
            </a:r>
          </a:p>
        </p:txBody>
      </p:sp>
      <p:sp>
        <p:nvSpPr>
          <p:cNvPr id="25" name="Textfeld 24"/>
          <p:cNvSpPr txBox="1"/>
          <p:nvPr/>
        </p:nvSpPr>
        <p:spPr>
          <a:xfrm>
            <a:off x="6919094" y="2824333"/>
            <a:ext cx="1308497" cy="341970"/>
          </a:xfrm>
          <a:prstGeom prst="rect">
            <a:avLst/>
          </a:prstGeom>
          <a:noFill/>
        </p:spPr>
        <p:txBody>
          <a:bodyPr wrap="none" lIns="36000" tIns="36000" rIns="36000" bIns="36000" rtlCol="0">
            <a:noAutofit/>
          </a:bodyPr>
          <a:lstStyle/>
          <a:p>
            <a:pPr eaLnBrk="1" hangingPunct="1"/>
            <a:r>
              <a:rPr lang="de-DE" sz="1600" dirty="0">
                <a:latin typeface="+mj-lt"/>
              </a:rPr>
              <a:t>Anzahl der verletzten Szenarien</a:t>
            </a:r>
          </a:p>
        </p:txBody>
      </p:sp>
      <p:sp>
        <p:nvSpPr>
          <p:cNvPr id="27" name="Textfeld 26"/>
          <p:cNvSpPr txBox="1"/>
          <p:nvPr/>
        </p:nvSpPr>
        <p:spPr>
          <a:xfrm>
            <a:off x="2038949" y="5945345"/>
            <a:ext cx="8114101" cy="323168"/>
          </a:xfrm>
          <a:prstGeom prst="rect">
            <a:avLst/>
          </a:prstGeom>
          <a:noFill/>
        </p:spPr>
        <p:txBody>
          <a:bodyPr wrap="none" lIns="36000" tIns="36000" rIns="36000" bIns="36000" rtlCol="0">
            <a:noAutofit/>
          </a:bodyPr>
          <a:lstStyle/>
          <a:p>
            <a:pPr marL="285750" indent="-285750">
              <a:buFont typeface="Arial" pitchFamily="34" charset="0"/>
              <a:buChar char="•"/>
            </a:pPr>
            <a:r>
              <a:rPr lang="de-DE" sz="1600" dirty="0">
                <a:latin typeface="+mj-lt"/>
              </a:rPr>
              <a:t>Je niedriger die Kosten, desto mehr Verletzungen – aber nicht immer korreliert</a:t>
            </a:r>
          </a:p>
        </p:txBody>
      </p:sp>
      <p:sp>
        <p:nvSpPr>
          <p:cNvPr id="26" name="Inhaltsplatzhalter 5"/>
          <p:cNvSpPr txBox="1">
            <a:spLocks/>
          </p:cNvSpPr>
          <p:nvPr/>
        </p:nvSpPr>
        <p:spPr>
          <a:xfrm>
            <a:off x="1955800" y="1270000"/>
            <a:ext cx="8280400" cy="4859338"/>
          </a:xfrm>
          <a:prstGeom prst="rect">
            <a:avLst/>
          </a:prstGeom>
        </p:spPr>
        <p:txBody>
          <a:bodyPr vert="horz" lIns="36000" tIns="36000" rIns="36000" bIns="36000" rtlCol="0">
            <a:normAutofit/>
          </a:bodyPr>
          <a:lstStyle>
            <a:lvl1pPr marL="342900" indent="-342900" algn="l" rtl="0" eaLnBrk="1" fontAlgn="base" hangingPunct="1">
              <a:lnSpc>
                <a:spcPct val="100000"/>
              </a:lnSpc>
              <a:spcBef>
                <a:spcPts val="600"/>
              </a:spcBef>
              <a:spcAft>
                <a:spcPct val="0"/>
              </a:spcAft>
              <a:buClrTx/>
              <a:buSzPct val="100000"/>
              <a:buFont typeface="Tahoma" pitchFamily="34" charset="0"/>
              <a:buChar char="•"/>
              <a:defRPr sz="1800" baseline="0">
                <a:solidFill>
                  <a:srgbClr val="000000"/>
                </a:solidFill>
                <a:latin typeface="Arial" pitchFamily="34" charset="0"/>
                <a:ea typeface="+mn-ea"/>
                <a:cs typeface="Arial" pitchFamily="34" charset="0"/>
              </a:defRPr>
            </a:lvl1pPr>
            <a:lvl2pPr marL="539750" indent="-180000" algn="l" rtl="0" eaLnBrk="1" fontAlgn="base" hangingPunct="1">
              <a:lnSpc>
                <a:spcPct val="100000"/>
              </a:lnSpc>
              <a:spcBef>
                <a:spcPts val="600"/>
              </a:spcBef>
              <a:spcAft>
                <a:spcPct val="0"/>
              </a:spcAft>
              <a:buClrTx/>
              <a:buSzPct val="100000"/>
              <a:buFont typeface="Arial" pitchFamily="34" charset="0"/>
              <a:buChar char="•"/>
              <a:defRPr sz="1800" baseline="0">
                <a:solidFill>
                  <a:srgbClr val="000000"/>
                </a:solidFill>
                <a:latin typeface="Arial" pitchFamily="34" charset="0"/>
                <a:cs typeface="Arial" pitchFamily="34" charset="0"/>
              </a:defRPr>
            </a:lvl2pPr>
            <a:lvl3pPr marL="900000" indent="-180000" algn="l" rtl="0" eaLnBrk="1" fontAlgn="base" hangingPunct="1">
              <a:lnSpc>
                <a:spcPct val="100000"/>
              </a:lnSpc>
              <a:spcBef>
                <a:spcPts val="600"/>
              </a:spcBef>
              <a:spcAft>
                <a:spcPct val="0"/>
              </a:spcAft>
              <a:buFont typeface="Arial" pitchFamily="34" charset="0"/>
              <a:buChar char="•"/>
              <a:tabLst>
                <a:tab pos="990600" algn="l"/>
              </a:tabLst>
              <a:defRPr sz="1800" baseline="0">
                <a:solidFill>
                  <a:srgbClr val="000000"/>
                </a:solidFill>
                <a:latin typeface="Arial" pitchFamily="34" charset="0"/>
                <a:cs typeface="Arial" pitchFamily="34" charset="0"/>
              </a:defRPr>
            </a:lvl3pPr>
            <a:lvl4pPr marL="1260000" indent="-180000" algn="l" rtl="0" eaLnBrk="1" fontAlgn="base" hangingPunct="1">
              <a:lnSpc>
                <a:spcPct val="100000"/>
              </a:lnSpc>
              <a:spcBef>
                <a:spcPts val="600"/>
              </a:spcBef>
              <a:spcAft>
                <a:spcPct val="0"/>
              </a:spcAft>
              <a:buFont typeface="Arial" pitchFamily="34" charset="0"/>
              <a:buChar char="•"/>
              <a:defRPr sz="1800" baseline="0">
                <a:solidFill>
                  <a:srgbClr val="000000"/>
                </a:solidFill>
                <a:latin typeface="Arial" pitchFamily="34" charset="0"/>
                <a:cs typeface="Arial" pitchFamily="34" charset="0"/>
              </a:defRPr>
            </a:lvl4pPr>
            <a:lvl5pPr marL="1620000" indent="-179388" algn="l" rtl="0" eaLnBrk="1" fontAlgn="base" hangingPunct="1">
              <a:lnSpc>
                <a:spcPct val="100000"/>
              </a:lnSpc>
              <a:spcBef>
                <a:spcPts val="600"/>
              </a:spcBef>
              <a:spcAft>
                <a:spcPct val="0"/>
              </a:spcAft>
              <a:buFont typeface="Arial" pitchFamily="34" charset="0"/>
              <a:buChar char="•"/>
              <a:defRPr sz="1800" baseline="0">
                <a:solidFill>
                  <a:srgbClr val="000000"/>
                </a:solidFill>
                <a:latin typeface="Arial" pitchFamily="34" charset="0"/>
                <a:cs typeface="Arial" pitchFamily="34" charset="0"/>
              </a:defRPr>
            </a:lvl5pPr>
            <a:lvl6pPr marL="3508375" indent="-180975" algn="l" rtl="0" eaLnBrk="1" fontAlgn="base" hangingPunct="1">
              <a:spcBef>
                <a:spcPct val="40000"/>
              </a:spcBef>
              <a:spcAft>
                <a:spcPct val="0"/>
              </a:spcAft>
              <a:buChar char="»"/>
              <a:defRPr sz="2100">
                <a:solidFill>
                  <a:srgbClr val="696C6E"/>
                </a:solidFill>
                <a:latin typeface="+mn-lt"/>
              </a:defRPr>
            </a:lvl6pPr>
            <a:lvl7pPr marL="3965575" indent="-180975" algn="l" rtl="0" eaLnBrk="1" fontAlgn="base" hangingPunct="1">
              <a:spcBef>
                <a:spcPct val="40000"/>
              </a:spcBef>
              <a:spcAft>
                <a:spcPct val="0"/>
              </a:spcAft>
              <a:buChar char="»"/>
              <a:defRPr sz="2100">
                <a:solidFill>
                  <a:srgbClr val="696C6E"/>
                </a:solidFill>
                <a:latin typeface="+mn-lt"/>
              </a:defRPr>
            </a:lvl7pPr>
            <a:lvl8pPr marL="4422775" indent="-180975" algn="l" rtl="0" eaLnBrk="1" fontAlgn="base" hangingPunct="1">
              <a:spcBef>
                <a:spcPct val="40000"/>
              </a:spcBef>
              <a:spcAft>
                <a:spcPct val="0"/>
              </a:spcAft>
              <a:buChar char="»"/>
              <a:defRPr sz="2100">
                <a:solidFill>
                  <a:srgbClr val="696C6E"/>
                </a:solidFill>
                <a:latin typeface="+mn-lt"/>
              </a:defRPr>
            </a:lvl8pPr>
            <a:lvl9pPr marL="4699000" indent="0" algn="l" rtl="0" eaLnBrk="1" fontAlgn="base" hangingPunct="1">
              <a:spcBef>
                <a:spcPct val="40000"/>
              </a:spcBef>
              <a:spcAft>
                <a:spcPct val="0"/>
              </a:spcAft>
              <a:buNone/>
              <a:defRPr sz="2100">
                <a:solidFill>
                  <a:srgbClr val="696C6E"/>
                </a:solidFill>
                <a:latin typeface="+mn-lt"/>
              </a:defRPr>
            </a:lvl9pPr>
          </a:lstStyle>
          <a:p>
            <a:pPr marL="265113" indent="-265113">
              <a:spcAft>
                <a:spcPts val="0"/>
              </a:spcAft>
              <a:buNone/>
              <a:defRPr/>
            </a:pPr>
            <a:endParaRPr lang="de-DE" sz="1600" b="1" kern="0" dirty="0"/>
          </a:p>
        </p:txBody>
      </p:sp>
      <p:sp>
        <p:nvSpPr>
          <p:cNvPr id="28" name="Textplatzhalter 2">
            <a:extLst>
              <a:ext uri="{FF2B5EF4-FFF2-40B4-BE49-F238E27FC236}">
                <a16:creationId xmlns:a16="http://schemas.microsoft.com/office/drawing/2014/main" id="{FE0857CA-A5ED-4A8F-8ACC-65B1495247AC}"/>
              </a:ext>
            </a:extLst>
          </p:cNvPr>
          <p:cNvSpPr txBox="1">
            <a:spLocks/>
          </p:cNvSpPr>
          <p:nvPr/>
        </p:nvSpPr>
        <p:spPr>
          <a:xfrm>
            <a:off x="334435" y="0"/>
            <a:ext cx="8161873" cy="7286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000" dirty="0"/>
              <a:t>Quantitative Verfahren der Standortplanung</a:t>
            </a:r>
          </a:p>
          <a:p>
            <a:r>
              <a:rPr lang="de-DE" dirty="0"/>
              <a:t>Standortplanung unter Unsicherheit</a:t>
            </a:r>
          </a:p>
        </p:txBody>
      </p:sp>
    </p:spTree>
    <p:extLst>
      <p:ext uri="{BB962C8B-B14F-4D97-AF65-F5344CB8AC3E}">
        <p14:creationId xmlns:p14="http://schemas.microsoft.com/office/powerpoint/2010/main" val="78028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sz="1600" dirty="0"/>
              <a:t>Einführung </a:t>
            </a:r>
          </a:p>
          <a:p>
            <a:r>
              <a:rPr lang="de-DE" sz="1600" dirty="0">
                <a:solidFill>
                  <a:schemeClr val="tx1"/>
                </a:solidFill>
              </a:rPr>
              <a:t>Strategische Netzwerkplanung</a:t>
            </a:r>
          </a:p>
          <a:p>
            <a:pPr lvl="1"/>
            <a:r>
              <a:rPr lang="de-DE" sz="1600" dirty="0"/>
              <a:t>Grundlagen Standortplanung</a:t>
            </a:r>
          </a:p>
          <a:p>
            <a:pPr lvl="1"/>
            <a:r>
              <a:rPr lang="de-DE" sz="1600" dirty="0"/>
              <a:t>Qualitative Verfahren der Standortplanung</a:t>
            </a:r>
          </a:p>
          <a:p>
            <a:pPr lvl="1"/>
            <a:r>
              <a:rPr lang="de-DE" sz="1600" dirty="0"/>
              <a:t>Quantitative Verfahren der Standortplanung</a:t>
            </a:r>
          </a:p>
          <a:p>
            <a:pPr lvl="2">
              <a:buFont typeface="+mj-lt"/>
              <a:buAutoNum type="romanLcPeriod"/>
            </a:pPr>
            <a:r>
              <a:rPr lang="de-DE" sz="1600" dirty="0"/>
              <a:t>Distanzermittlung</a:t>
            </a:r>
          </a:p>
          <a:p>
            <a:pPr lvl="2">
              <a:buFont typeface="+mj-lt"/>
              <a:buAutoNum type="romanLcPeriod"/>
            </a:pPr>
            <a:r>
              <a:rPr lang="de-DE" sz="1600" dirty="0"/>
              <a:t>Standortplanung in Netzen</a:t>
            </a:r>
          </a:p>
          <a:p>
            <a:pPr lvl="2">
              <a:buFont typeface="+mj-lt"/>
              <a:buAutoNum type="romanLcPeriod"/>
            </a:pPr>
            <a:r>
              <a:rPr lang="de-DE" sz="1600" dirty="0">
                <a:solidFill>
                  <a:schemeClr val="tx1"/>
                </a:solidFill>
              </a:rPr>
              <a:t>Erweiterungen Standortplanungsmodelle</a:t>
            </a:r>
          </a:p>
          <a:p>
            <a:pPr marL="1714500" lvl="3" indent="-342900">
              <a:buFont typeface="+mj-lt"/>
              <a:buAutoNum type="alphaLcPeriod"/>
            </a:pPr>
            <a:r>
              <a:rPr lang="de-DE" sz="1600" dirty="0"/>
              <a:t> Zweistufige Modelle</a:t>
            </a:r>
          </a:p>
          <a:p>
            <a:pPr marL="1714500" lvl="3" indent="-342900">
              <a:buFont typeface="+mj-lt"/>
              <a:buAutoNum type="alphaLcPeriod"/>
            </a:pPr>
            <a:r>
              <a:rPr lang="de-DE" sz="1600" dirty="0"/>
              <a:t> Robuste Planung</a:t>
            </a:r>
          </a:p>
          <a:p>
            <a:pPr marL="1714500" lvl="3" indent="-342900">
              <a:buFont typeface="+mj-lt"/>
              <a:buAutoNum type="alphaLcPeriod"/>
            </a:pPr>
            <a:r>
              <a:rPr lang="de-DE" sz="1600" dirty="0"/>
              <a:t> Weitere Ansätze der Standortplanung </a:t>
            </a:r>
          </a:p>
          <a:p>
            <a:pPr marL="1714500" lvl="3" indent="-342900">
              <a:buFont typeface="+mj-lt"/>
              <a:buAutoNum type="alphaLcPeriod"/>
            </a:pPr>
            <a:r>
              <a:rPr lang="de-DE" sz="1600" dirty="0"/>
              <a:t> Fallbeispiel Automobilindustrie</a:t>
            </a:r>
            <a:endParaRPr lang="de-DE" sz="1600" dirty="0">
              <a:solidFill>
                <a:schemeClr val="tx1"/>
              </a:solidFill>
            </a:endParaRPr>
          </a:p>
          <a:p>
            <a:r>
              <a:rPr lang="de-DE" sz="1600" dirty="0"/>
              <a:t>Standortbezogene Prozessgestaltung</a:t>
            </a:r>
          </a:p>
          <a:p>
            <a:r>
              <a:rPr lang="de-DE" sz="1600" dirty="0"/>
              <a:t>Absatzplanung</a:t>
            </a:r>
          </a:p>
          <a:p>
            <a:r>
              <a:rPr lang="de-DE" sz="1600" dirty="0"/>
              <a:t>Produktionsprogrammplanung</a:t>
            </a:r>
          </a:p>
          <a:p>
            <a:r>
              <a:rPr lang="de-DE" sz="1600" dirty="0"/>
              <a:t>Bestandsmanagement</a:t>
            </a:r>
          </a:p>
          <a:p>
            <a:r>
              <a:rPr lang="de-DE" sz="1600" dirty="0"/>
              <a:t>Losgrößen- und Ressourceneinsatzplanung</a:t>
            </a:r>
          </a:p>
          <a:p>
            <a:r>
              <a:rPr lang="de-DE" sz="1600" dirty="0"/>
              <a:t>Distributionsplanung</a:t>
            </a:r>
          </a:p>
        </p:txBody>
      </p:sp>
      <p:sp>
        <p:nvSpPr>
          <p:cNvPr id="8" name="Rechteck 7">
            <a:extLst>
              <a:ext uri="{FF2B5EF4-FFF2-40B4-BE49-F238E27FC236}">
                <a16:creationId xmlns:a16="http://schemas.microsoft.com/office/drawing/2014/main" id="{4C23A3FE-7548-41D2-B434-F6DCCDBE5FBA}"/>
              </a:ext>
            </a:extLst>
          </p:cNvPr>
          <p:cNvSpPr/>
          <p:nvPr/>
        </p:nvSpPr>
        <p:spPr>
          <a:xfrm>
            <a:off x="265436" y="3861092"/>
            <a:ext cx="5889821" cy="288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
        <p:nvSpPr>
          <p:cNvPr id="3" name="Textplatzhalter 2">
            <a:extLst>
              <a:ext uri="{FF2B5EF4-FFF2-40B4-BE49-F238E27FC236}">
                <a16:creationId xmlns:a16="http://schemas.microsoft.com/office/drawing/2014/main" id="{E9B27624-20FC-4289-9120-B2F00EB4A5EC}"/>
              </a:ext>
            </a:extLst>
          </p:cNvPr>
          <p:cNvSpPr>
            <a:spLocks noGrp="1"/>
          </p:cNvSpPr>
          <p:nvPr>
            <p:ph type="body" sz="quarter" idx="13"/>
          </p:nvPr>
        </p:nvSpPr>
        <p:spPr/>
        <p:txBody>
          <a:bodyPr/>
          <a:lstStyle/>
          <a:p>
            <a:r>
              <a:rPr lang="en-US" dirty="0" err="1"/>
              <a:t>Überblick</a:t>
            </a:r>
            <a:endParaRPr lang="en-US" dirty="0"/>
          </a:p>
        </p:txBody>
      </p:sp>
    </p:spTree>
    <p:extLst>
      <p:ext uri="{BB962C8B-B14F-4D97-AF65-F5344CB8AC3E}">
        <p14:creationId xmlns:p14="http://schemas.microsoft.com/office/powerpoint/2010/main" val="4610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2"/>
          <p:cNvSpPr>
            <a:spLocks noGrp="1"/>
          </p:cNvSpPr>
          <p:nvPr>
            <p:ph type="body" sz="quarter" idx="12"/>
          </p:nvPr>
        </p:nvSpPr>
        <p:spPr>
          <a:prstGeom prst="rect">
            <a:avLst/>
          </a:prstGeom>
        </p:spPr>
        <p:txBody>
          <a:bodyPr/>
          <a:lstStyle/>
          <a:p>
            <a:pPr marL="0" indent="0">
              <a:spcAft>
                <a:spcPts val="600"/>
              </a:spcAft>
              <a:buNone/>
            </a:pPr>
            <a:r>
              <a:rPr lang="de-DE" sz="2000" dirty="0">
                <a:solidFill>
                  <a:srgbClr val="060606"/>
                </a:solidFill>
              </a:rPr>
              <a:t>Bestimmung von Standorten für zentrale Einrichtungen wie</a:t>
            </a:r>
          </a:p>
          <a:p>
            <a:pPr marL="993775" lvl="1" indent="-342900">
              <a:spcAft>
                <a:spcPts val="600"/>
              </a:spcAft>
            </a:pPr>
            <a:r>
              <a:rPr lang="de-DE" sz="2000" dirty="0">
                <a:solidFill>
                  <a:srgbClr val="060606"/>
                </a:solidFill>
              </a:rPr>
              <a:t>Schulen, Krankenhäuser, Feuerwehr</a:t>
            </a:r>
          </a:p>
          <a:p>
            <a:pPr marL="0" indent="-193675">
              <a:spcAft>
                <a:spcPts val="600"/>
              </a:spcAft>
              <a:buNone/>
            </a:pPr>
            <a:r>
              <a:rPr lang="de-DE" sz="2000" b="1" dirty="0">
                <a:solidFill>
                  <a:srgbClr val="060606"/>
                </a:solidFill>
              </a:rPr>
              <a:t>Mögliche Zielsetzungen</a:t>
            </a:r>
            <a:r>
              <a:rPr lang="de-DE" sz="2000" dirty="0">
                <a:solidFill>
                  <a:srgbClr val="060606"/>
                </a:solidFill>
              </a:rPr>
              <a:t>: </a:t>
            </a:r>
          </a:p>
          <a:p>
            <a:pPr marL="627063" lvl="1" indent="-169863">
              <a:spcAft>
                <a:spcPts val="600"/>
              </a:spcAft>
              <a:buFont typeface="Wingdings" pitchFamily="2" charset="2"/>
              <a:buChar char="§"/>
            </a:pPr>
            <a:r>
              <a:rPr lang="de-DE" sz="2000" dirty="0" err="1">
                <a:solidFill>
                  <a:srgbClr val="060606"/>
                </a:solidFill>
              </a:rPr>
              <a:t>MinMax</a:t>
            </a:r>
            <a:r>
              <a:rPr lang="de-DE" sz="2000" dirty="0">
                <a:solidFill>
                  <a:srgbClr val="060606"/>
                </a:solidFill>
              </a:rPr>
              <a:t>: Einer oder mehrere Standort(e) sind so zu bestimmen, dass der längste Weg, der zurückgelegt werden muss, möglichst kurz ist</a:t>
            </a:r>
          </a:p>
          <a:p>
            <a:pPr marL="627063" lvl="1" indent="-169863">
              <a:spcAft>
                <a:spcPts val="600"/>
              </a:spcAft>
              <a:buFont typeface="Wingdings" pitchFamily="2" charset="2"/>
              <a:buChar char="§"/>
            </a:pPr>
            <a:r>
              <a:rPr lang="de-DE" sz="2000" dirty="0">
                <a:solidFill>
                  <a:srgbClr val="060606"/>
                </a:solidFill>
              </a:rPr>
              <a:t>Min Gesamtdistanz zu allen Punkten</a:t>
            </a:r>
          </a:p>
          <a:p>
            <a:pPr marL="627063" lvl="1" indent="-169863">
              <a:spcAft>
                <a:spcPts val="600"/>
              </a:spcAft>
              <a:buFont typeface="Wingdings" pitchFamily="2" charset="2"/>
              <a:buChar char="§"/>
            </a:pPr>
            <a:r>
              <a:rPr lang="de-DE" sz="2000" dirty="0">
                <a:solidFill>
                  <a:srgbClr val="060606"/>
                </a:solidFill>
              </a:rPr>
              <a:t>Abdeckung: Alle Punkte müssen in einer bestimmten Distanz/Zeit erreicht werden können</a:t>
            </a:r>
          </a:p>
          <a:p>
            <a:pPr marL="800100" lvl="1" indent="-342900">
              <a:spcBef>
                <a:spcPts val="600"/>
              </a:spcBef>
              <a:buNone/>
            </a:pPr>
            <a:endParaRPr lang="de-DE" sz="2000" dirty="0">
              <a:solidFill>
                <a:srgbClr val="060606"/>
              </a:solidFill>
            </a:endParaRPr>
          </a:p>
          <a:p>
            <a:pPr marL="800100" lvl="1" indent="-342900">
              <a:spcBef>
                <a:spcPts val="600"/>
              </a:spcBef>
              <a:buNone/>
            </a:pPr>
            <a:endParaRPr lang="de-DE" sz="2000" dirty="0">
              <a:solidFill>
                <a:srgbClr val="060606"/>
              </a:solidFill>
            </a:endParaRPr>
          </a:p>
        </p:txBody>
      </p:sp>
      <p:pic>
        <p:nvPicPr>
          <p:cNvPr id="27" name="Picture 1" descr="X:\Vorlesungen\BWL 2\SS 11\01 Vorlesung\Bilder\Schule.jpg"/>
          <p:cNvPicPr>
            <a:picLocks noChangeAspect="1" noChangeArrowheads="1"/>
          </p:cNvPicPr>
          <p:nvPr/>
        </p:nvPicPr>
        <p:blipFill>
          <a:blip r:embed="rId2" cstate="print"/>
          <a:srcRect/>
          <a:stretch>
            <a:fillRect/>
          </a:stretch>
        </p:blipFill>
        <p:spPr bwMode="auto">
          <a:xfrm>
            <a:off x="4115747" y="4149092"/>
            <a:ext cx="3600460" cy="2430310"/>
          </a:xfrm>
          <a:prstGeom prst="rect">
            <a:avLst/>
          </a:prstGeom>
          <a:noFill/>
        </p:spPr>
      </p:pic>
      <p:pic>
        <p:nvPicPr>
          <p:cNvPr id="28" name="Picture 2" descr="X:\Vorlesungen\BWL 2\SS 11\01 Vorlesung\Bilder\Krankenhaus.jpg"/>
          <p:cNvPicPr>
            <a:picLocks noChangeAspect="1" noChangeArrowheads="1"/>
          </p:cNvPicPr>
          <p:nvPr/>
        </p:nvPicPr>
        <p:blipFill>
          <a:blip r:embed="rId3" cstate="print"/>
          <a:srcRect/>
          <a:stretch>
            <a:fillRect/>
          </a:stretch>
        </p:blipFill>
        <p:spPr bwMode="auto">
          <a:xfrm>
            <a:off x="155242" y="4149092"/>
            <a:ext cx="3803678" cy="2414260"/>
          </a:xfrm>
          <a:prstGeom prst="rect">
            <a:avLst/>
          </a:prstGeom>
          <a:noFill/>
        </p:spPr>
      </p:pic>
      <p:pic>
        <p:nvPicPr>
          <p:cNvPr id="29" name="Picture 3" descr="X:\Vorlesungen\BWL 2\SS 11\01 Vorlesung\Bilder\L_I_Feuerwehr.jpg"/>
          <p:cNvPicPr>
            <a:picLocks noChangeAspect="1" noChangeArrowheads="1"/>
          </p:cNvPicPr>
          <p:nvPr/>
        </p:nvPicPr>
        <p:blipFill>
          <a:blip r:embed="rId4" cstate="print"/>
          <a:srcRect/>
          <a:stretch>
            <a:fillRect/>
          </a:stretch>
        </p:blipFill>
        <p:spPr bwMode="auto">
          <a:xfrm>
            <a:off x="7896230" y="4149092"/>
            <a:ext cx="4094812" cy="2414260"/>
          </a:xfrm>
          <a:prstGeom prst="rect">
            <a:avLst/>
          </a:prstGeom>
          <a:noFill/>
        </p:spPr>
      </p:pic>
      <p:sp>
        <p:nvSpPr>
          <p:cNvPr id="30" name="Rechteck 29"/>
          <p:cNvSpPr/>
          <p:nvPr/>
        </p:nvSpPr>
        <p:spPr>
          <a:xfrm>
            <a:off x="3035469" y="6351160"/>
            <a:ext cx="1143008" cy="230832"/>
          </a:xfrm>
          <a:prstGeom prst="rect">
            <a:avLst/>
          </a:prstGeom>
        </p:spPr>
        <p:txBody>
          <a:bodyPr wrap="square">
            <a:spAutoFit/>
          </a:bodyPr>
          <a:lstStyle/>
          <a:p>
            <a:r>
              <a:rPr lang="de-DE" sz="900" dirty="0">
                <a:solidFill>
                  <a:schemeClr val="bg1"/>
                </a:solidFill>
              </a:rPr>
              <a:t>www.drk-sh.de</a:t>
            </a:r>
          </a:p>
        </p:txBody>
      </p:sp>
      <p:sp>
        <p:nvSpPr>
          <p:cNvPr id="31" name="Rechteck 30"/>
          <p:cNvSpPr/>
          <p:nvPr/>
        </p:nvSpPr>
        <p:spPr>
          <a:xfrm>
            <a:off x="6421831" y="6328785"/>
            <a:ext cx="1361113" cy="230832"/>
          </a:xfrm>
          <a:prstGeom prst="rect">
            <a:avLst/>
          </a:prstGeom>
        </p:spPr>
        <p:txBody>
          <a:bodyPr wrap="square">
            <a:spAutoFit/>
          </a:bodyPr>
          <a:lstStyle/>
          <a:p>
            <a:r>
              <a:rPr lang="de-DE" sz="900" dirty="0">
                <a:solidFill>
                  <a:schemeClr val="bg1"/>
                </a:solidFill>
              </a:rPr>
              <a:t>www.anne-krischok.de</a:t>
            </a:r>
          </a:p>
        </p:txBody>
      </p:sp>
      <p:sp>
        <p:nvSpPr>
          <p:cNvPr id="32" name="Rechteck 31"/>
          <p:cNvSpPr/>
          <p:nvPr/>
        </p:nvSpPr>
        <p:spPr>
          <a:xfrm>
            <a:off x="7895400" y="6309896"/>
            <a:ext cx="1345025" cy="230832"/>
          </a:xfrm>
          <a:prstGeom prst="rect">
            <a:avLst/>
          </a:prstGeom>
        </p:spPr>
        <p:txBody>
          <a:bodyPr wrap="square">
            <a:spAutoFit/>
          </a:bodyPr>
          <a:lstStyle/>
          <a:p>
            <a:r>
              <a:rPr lang="de-DE" sz="900" dirty="0">
                <a:solidFill>
                  <a:schemeClr val="bg1"/>
                </a:solidFill>
              </a:rPr>
              <a:t>www.gottmadingen.de</a:t>
            </a:r>
          </a:p>
        </p:txBody>
      </p:sp>
      <p:sp>
        <p:nvSpPr>
          <p:cNvPr id="3" name="Textplatzhalter 2"/>
          <p:cNvSpPr>
            <a:spLocks noGrp="1"/>
          </p:cNvSpPr>
          <p:nvPr>
            <p:ph type="body" sz="quarter" idx="13"/>
          </p:nvPr>
        </p:nvSpPr>
        <p:spPr/>
        <p:txBody>
          <a:bodyPr/>
          <a:lstStyle/>
          <a:p>
            <a:r>
              <a:rPr lang="de-DE" sz="2000" dirty="0"/>
              <a:t>Quantitative Verfahren der Standortplanung</a:t>
            </a:r>
          </a:p>
          <a:p>
            <a:r>
              <a:rPr lang="de-DE" dirty="0"/>
              <a:t>Beispiel für weitere Verfahren: </a:t>
            </a:r>
            <a:r>
              <a:rPr lang="de-DE" dirty="0" err="1"/>
              <a:t>Zentrenprobleme</a:t>
            </a:r>
            <a:endParaRPr lang="de-DE" dirty="0"/>
          </a:p>
        </p:txBody>
      </p:sp>
    </p:spTree>
    <p:extLst>
      <p:ext uri="{BB962C8B-B14F-4D97-AF65-F5344CB8AC3E}">
        <p14:creationId xmlns:p14="http://schemas.microsoft.com/office/powerpoint/2010/main" val="199326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sz="1600" dirty="0"/>
              <a:t>Einführung </a:t>
            </a:r>
          </a:p>
          <a:p>
            <a:r>
              <a:rPr lang="de-DE" sz="1600" dirty="0">
                <a:solidFill>
                  <a:schemeClr val="tx1"/>
                </a:solidFill>
              </a:rPr>
              <a:t>Strategische Netzwerkplanung</a:t>
            </a:r>
          </a:p>
          <a:p>
            <a:pPr lvl="1"/>
            <a:r>
              <a:rPr lang="de-DE" sz="1600" dirty="0"/>
              <a:t>Grundlagen Standortplanung</a:t>
            </a:r>
          </a:p>
          <a:p>
            <a:pPr lvl="1"/>
            <a:r>
              <a:rPr lang="de-DE" sz="1600" dirty="0"/>
              <a:t>Qualitative Verfahren der Standortplanung</a:t>
            </a:r>
          </a:p>
          <a:p>
            <a:pPr lvl="1"/>
            <a:r>
              <a:rPr lang="de-DE" sz="1600" dirty="0"/>
              <a:t>Quantitative Verfahren der Standortplanung</a:t>
            </a:r>
          </a:p>
          <a:p>
            <a:pPr lvl="2">
              <a:buFont typeface="+mj-lt"/>
              <a:buAutoNum type="romanLcPeriod"/>
            </a:pPr>
            <a:r>
              <a:rPr lang="de-DE" sz="1600" dirty="0"/>
              <a:t>Distanzermittlung</a:t>
            </a:r>
          </a:p>
          <a:p>
            <a:pPr lvl="2">
              <a:buFont typeface="+mj-lt"/>
              <a:buAutoNum type="romanLcPeriod"/>
            </a:pPr>
            <a:r>
              <a:rPr lang="de-DE" sz="1600" dirty="0"/>
              <a:t>Standortplanung in Netzen</a:t>
            </a:r>
          </a:p>
          <a:p>
            <a:pPr lvl="2">
              <a:buFont typeface="+mj-lt"/>
              <a:buAutoNum type="romanLcPeriod"/>
            </a:pPr>
            <a:r>
              <a:rPr lang="de-DE" sz="1600" dirty="0">
                <a:solidFill>
                  <a:schemeClr val="tx1"/>
                </a:solidFill>
              </a:rPr>
              <a:t>Erweiterungen Standortplanungsmodelle</a:t>
            </a:r>
          </a:p>
          <a:p>
            <a:pPr marL="1714500" lvl="3" indent="-342900">
              <a:buFont typeface="+mj-lt"/>
              <a:buAutoNum type="alphaLcPeriod"/>
            </a:pPr>
            <a:r>
              <a:rPr lang="de-DE" sz="1600" dirty="0"/>
              <a:t> Zweistufige Modelle</a:t>
            </a:r>
          </a:p>
          <a:p>
            <a:pPr marL="1714500" lvl="3" indent="-342900">
              <a:buFont typeface="+mj-lt"/>
              <a:buAutoNum type="alphaLcPeriod"/>
            </a:pPr>
            <a:r>
              <a:rPr lang="de-DE" sz="1600" dirty="0"/>
              <a:t> Robuste Planung</a:t>
            </a:r>
          </a:p>
          <a:p>
            <a:pPr marL="1714500" lvl="3" indent="-342900">
              <a:buFont typeface="+mj-lt"/>
              <a:buAutoNum type="alphaLcPeriod"/>
            </a:pPr>
            <a:r>
              <a:rPr lang="de-DE" sz="1600" dirty="0"/>
              <a:t> Weitere Ansätze der Standortplanung </a:t>
            </a:r>
          </a:p>
          <a:p>
            <a:pPr marL="1714500" lvl="3" indent="-342900">
              <a:buFont typeface="+mj-lt"/>
              <a:buAutoNum type="alphaLcPeriod"/>
            </a:pPr>
            <a:r>
              <a:rPr lang="de-DE" sz="1600" dirty="0"/>
              <a:t> Fallbeispiel </a:t>
            </a:r>
            <a:r>
              <a:rPr lang="en-US" sz="1600" dirty="0" err="1"/>
              <a:t>Produktionsnetzwerke</a:t>
            </a:r>
            <a:r>
              <a:rPr lang="en-US" sz="1600" dirty="0"/>
              <a:t> </a:t>
            </a:r>
            <a:r>
              <a:rPr lang="en-US" sz="1600" dirty="0" err="1"/>
              <a:t>für</a:t>
            </a:r>
            <a:r>
              <a:rPr lang="en-US" sz="1600" dirty="0"/>
              <a:t> </a:t>
            </a:r>
            <a:r>
              <a:rPr lang="en-US" sz="1600" dirty="0" err="1"/>
              <a:t>erneuerbare</a:t>
            </a:r>
            <a:r>
              <a:rPr lang="en-US" sz="1600" dirty="0"/>
              <a:t> </a:t>
            </a:r>
            <a:r>
              <a:rPr lang="en-US" sz="1600" dirty="0" err="1"/>
              <a:t>Kraftstoffe</a:t>
            </a:r>
            <a:endParaRPr lang="de-DE" sz="1600" dirty="0">
              <a:solidFill>
                <a:schemeClr val="tx1"/>
              </a:solidFill>
            </a:endParaRPr>
          </a:p>
          <a:p>
            <a:r>
              <a:rPr lang="de-DE" sz="1600" dirty="0"/>
              <a:t>Standortbezogene Prozessgestaltung</a:t>
            </a:r>
          </a:p>
          <a:p>
            <a:r>
              <a:rPr lang="de-DE" sz="1600" dirty="0"/>
              <a:t>Absatzplanung</a:t>
            </a:r>
          </a:p>
          <a:p>
            <a:r>
              <a:rPr lang="de-DE" sz="1600" dirty="0"/>
              <a:t>Produktionsprogrammplanung</a:t>
            </a:r>
          </a:p>
          <a:p>
            <a:r>
              <a:rPr lang="de-DE" sz="1600" dirty="0"/>
              <a:t>Bestandsmanagement</a:t>
            </a:r>
          </a:p>
          <a:p>
            <a:r>
              <a:rPr lang="de-DE" sz="1600" dirty="0"/>
              <a:t>Losgrößen- und Ressourceneinsatzplanung</a:t>
            </a:r>
          </a:p>
          <a:p>
            <a:r>
              <a:rPr lang="de-DE" sz="1600" dirty="0"/>
              <a:t>Distributionsplanung</a:t>
            </a:r>
          </a:p>
        </p:txBody>
      </p:sp>
      <p:sp>
        <p:nvSpPr>
          <p:cNvPr id="8" name="Rechteck 7">
            <a:extLst>
              <a:ext uri="{FF2B5EF4-FFF2-40B4-BE49-F238E27FC236}">
                <a16:creationId xmlns:a16="http://schemas.microsoft.com/office/drawing/2014/main" id="{4C23A3FE-7548-41D2-B434-F6DCCDBE5FBA}"/>
              </a:ext>
            </a:extLst>
          </p:cNvPr>
          <p:cNvSpPr/>
          <p:nvPr/>
        </p:nvSpPr>
        <p:spPr>
          <a:xfrm>
            <a:off x="287502" y="4149092"/>
            <a:ext cx="7608728" cy="288000"/>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
        <p:nvSpPr>
          <p:cNvPr id="3" name="Textplatzhalter 2">
            <a:extLst>
              <a:ext uri="{FF2B5EF4-FFF2-40B4-BE49-F238E27FC236}">
                <a16:creationId xmlns:a16="http://schemas.microsoft.com/office/drawing/2014/main" id="{83501BDA-44FA-4F76-9B18-0A3D5A5E2278}"/>
              </a:ext>
            </a:extLst>
          </p:cNvPr>
          <p:cNvSpPr>
            <a:spLocks noGrp="1"/>
          </p:cNvSpPr>
          <p:nvPr>
            <p:ph type="body" sz="quarter" idx="13"/>
          </p:nvPr>
        </p:nvSpPr>
        <p:spPr/>
        <p:txBody>
          <a:bodyPr/>
          <a:lstStyle/>
          <a:p>
            <a:r>
              <a:rPr lang="en-US" sz="2000" dirty="0" err="1"/>
              <a:t>Überblick</a:t>
            </a:r>
            <a:endParaRPr lang="en-US" dirty="0"/>
          </a:p>
        </p:txBody>
      </p:sp>
    </p:spTree>
    <p:extLst>
      <p:ext uri="{BB962C8B-B14F-4D97-AF65-F5344CB8AC3E}">
        <p14:creationId xmlns:p14="http://schemas.microsoft.com/office/powerpoint/2010/main" val="31183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p:txBody>
          <a:bodyPr/>
          <a:lstStyle/>
          <a:p>
            <a:r>
              <a:rPr lang="en-US" b="1" dirty="0">
                <a:solidFill>
                  <a:schemeClr val="accent1"/>
                </a:solidFill>
              </a:rPr>
              <a:t>Motivation</a:t>
            </a:r>
            <a:endParaRPr lang="de-DE" b="0" dirty="0">
              <a:solidFill>
                <a:schemeClr val="accent1"/>
              </a:solidFill>
            </a:endParaRPr>
          </a:p>
        </p:txBody>
      </p:sp>
      <p:sp>
        <p:nvSpPr>
          <p:cNvPr id="38" name="Rechteck 37">
            <a:extLst>
              <a:ext uri="{FF2B5EF4-FFF2-40B4-BE49-F238E27FC236}">
                <a16:creationId xmlns:a16="http://schemas.microsoft.com/office/drawing/2014/main" id="{68086585-F763-4A7F-B1DC-491CDA3A606D}"/>
              </a:ext>
            </a:extLst>
          </p:cNvPr>
          <p:cNvSpPr/>
          <p:nvPr/>
        </p:nvSpPr>
        <p:spPr>
          <a:xfrm>
            <a:off x="6041845" y="1804458"/>
            <a:ext cx="5688000" cy="4750385"/>
          </a:xfrm>
          <a:prstGeom prst="rect">
            <a:avLst/>
          </a:prstGeom>
          <a:ln w="6350">
            <a:solidFill>
              <a:schemeClr val="tx2"/>
            </a:solidFill>
          </a:ln>
        </p:spPr>
        <p:style>
          <a:lnRef idx="2">
            <a:schemeClr val="accent2"/>
          </a:lnRef>
          <a:fillRef idx="1">
            <a:schemeClr val="lt1"/>
          </a:fillRef>
          <a:effectRef idx="0">
            <a:schemeClr val="accent2"/>
          </a:effectRef>
          <a:fontRef idx="minor">
            <a:schemeClr val="dk1"/>
          </a:fontRef>
        </p:style>
        <p:txBody>
          <a:bodyPr rtlCol="0" anchor="t"/>
          <a:lstStyle/>
          <a:p>
            <a:pPr marL="285750" lvl="1" indent="-285750">
              <a:spcAft>
                <a:spcPts val="600"/>
              </a:spcAft>
              <a:buClr>
                <a:schemeClr val="tx1"/>
              </a:buClr>
              <a:buSzPct val="100000"/>
              <a:buFont typeface="Arial" panose="020B0604020202020204" pitchFamily="34" charset="0"/>
              <a:buChar char="•"/>
            </a:pPr>
            <a:r>
              <a:rPr lang="en-US" dirty="0" err="1">
                <a:sym typeface="Wingdings" panose="05000000000000000000" pitchFamily="2" charset="2"/>
              </a:rPr>
              <a:t>Transportsektor</a:t>
            </a:r>
            <a:r>
              <a:rPr lang="en-US" dirty="0">
                <a:sym typeface="Wingdings" panose="05000000000000000000" pitchFamily="2" charset="2"/>
              </a:rPr>
              <a:t> </a:t>
            </a:r>
            <a:r>
              <a:rPr lang="en-US" dirty="0" err="1">
                <a:sym typeface="Wingdings" panose="05000000000000000000" pitchFamily="2" charset="2"/>
              </a:rPr>
              <a:t>spielt</a:t>
            </a:r>
            <a:r>
              <a:rPr lang="en-US" dirty="0">
                <a:sym typeface="Wingdings" panose="05000000000000000000" pitchFamily="2" charset="2"/>
              </a:rPr>
              <a:t> </a:t>
            </a:r>
            <a:r>
              <a:rPr lang="en-US" dirty="0" err="1">
                <a:sym typeface="Wingdings" panose="05000000000000000000" pitchFamily="2" charset="2"/>
              </a:rPr>
              <a:t>bedeutende</a:t>
            </a:r>
            <a:r>
              <a:rPr lang="en-US" dirty="0">
                <a:sym typeface="Wingdings" panose="05000000000000000000" pitchFamily="2" charset="2"/>
              </a:rPr>
              <a:t> Rolle </a:t>
            </a:r>
            <a:r>
              <a:rPr lang="en-US" dirty="0" err="1">
                <a:sym typeface="Wingdings" panose="05000000000000000000" pitchFamily="2" charset="2"/>
              </a:rPr>
              <a:t>bei</a:t>
            </a:r>
            <a:r>
              <a:rPr lang="en-US" dirty="0">
                <a:sym typeface="Wingdings" panose="05000000000000000000" pitchFamily="2" charset="2"/>
              </a:rPr>
              <a:t> der </a:t>
            </a:r>
            <a:r>
              <a:rPr lang="en-US" dirty="0" err="1">
                <a:sym typeface="Wingdings" panose="05000000000000000000" pitchFamily="2" charset="2"/>
              </a:rPr>
              <a:t>Erreichung</a:t>
            </a:r>
            <a:r>
              <a:rPr lang="en-US" dirty="0">
                <a:sym typeface="Wingdings" panose="05000000000000000000" pitchFamily="2" charset="2"/>
              </a:rPr>
              <a:t> </a:t>
            </a:r>
            <a:r>
              <a:rPr lang="en-US" dirty="0" err="1">
                <a:sym typeface="Wingdings" panose="05000000000000000000" pitchFamily="2" charset="2"/>
              </a:rPr>
              <a:t>europäischer</a:t>
            </a:r>
            <a:r>
              <a:rPr lang="en-US" dirty="0">
                <a:sym typeface="Wingdings" panose="05000000000000000000" pitchFamily="2" charset="2"/>
              </a:rPr>
              <a:t> </a:t>
            </a:r>
            <a:r>
              <a:rPr lang="en-US" dirty="0" err="1">
                <a:sym typeface="Wingdings" panose="05000000000000000000" pitchFamily="2" charset="2"/>
              </a:rPr>
              <a:t>Klimaziele</a:t>
            </a:r>
            <a:endParaRPr lang="en-US" dirty="0">
              <a:sym typeface="Wingdings" panose="05000000000000000000" pitchFamily="2" charset="2"/>
            </a:endParaRPr>
          </a:p>
          <a:p>
            <a:pPr marL="285750" indent="-285750">
              <a:spcAft>
                <a:spcPts val="600"/>
              </a:spcAft>
              <a:buFont typeface="Arial" panose="020B0604020202020204" pitchFamily="34" charset="0"/>
              <a:buChar char="•"/>
            </a:pPr>
            <a:r>
              <a:rPr lang="en-US" dirty="0" err="1">
                <a:sym typeface="Wingdings" panose="05000000000000000000" pitchFamily="2" charset="2"/>
              </a:rPr>
              <a:t>Erneuerbare</a:t>
            </a:r>
            <a:r>
              <a:rPr lang="en-US" dirty="0">
                <a:sym typeface="Wingdings" panose="05000000000000000000" pitchFamily="2" charset="2"/>
              </a:rPr>
              <a:t> </a:t>
            </a:r>
            <a:r>
              <a:rPr lang="en-US" dirty="0" err="1">
                <a:sym typeface="Wingdings" panose="05000000000000000000" pitchFamily="2" charset="2"/>
              </a:rPr>
              <a:t>Kraftstoffe</a:t>
            </a:r>
            <a:r>
              <a:rPr lang="en-US" dirty="0">
                <a:sym typeface="Wingdings" panose="05000000000000000000" pitchFamily="2" charset="2"/>
              </a:rPr>
              <a:t> </a:t>
            </a:r>
            <a:r>
              <a:rPr lang="en-US" dirty="0" err="1">
                <a:sym typeface="Wingdings" panose="05000000000000000000" pitchFamily="2" charset="2"/>
              </a:rPr>
              <a:t>aus</a:t>
            </a:r>
            <a:r>
              <a:rPr lang="en-US" dirty="0">
                <a:sym typeface="Wingdings" panose="05000000000000000000" pitchFamily="2" charset="2"/>
              </a:rPr>
              <a:t> </a:t>
            </a:r>
            <a:r>
              <a:rPr lang="en-US" dirty="0" err="1">
                <a:sym typeface="Wingdings" panose="05000000000000000000" pitchFamily="2" charset="2"/>
              </a:rPr>
              <a:t>Biomasse</a:t>
            </a:r>
            <a:r>
              <a:rPr lang="en-US" dirty="0">
                <a:sym typeface="Wingdings" panose="05000000000000000000" pitchFamily="2" charset="2"/>
              </a:rPr>
              <a:t> </a:t>
            </a:r>
            <a:r>
              <a:rPr lang="en-US" dirty="0" err="1">
                <a:sym typeface="Wingdings" panose="05000000000000000000" pitchFamily="2" charset="2"/>
              </a:rPr>
              <a:t>oder</a:t>
            </a:r>
            <a:r>
              <a:rPr lang="en-US" dirty="0">
                <a:sym typeface="Wingdings" panose="05000000000000000000" pitchFamily="2" charset="2"/>
              </a:rPr>
              <a:t> </a:t>
            </a:r>
            <a:r>
              <a:rPr lang="en-US" dirty="0" err="1">
                <a:sym typeface="Wingdings" panose="05000000000000000000" pitchFamily="2" charset="2"/>
              </a:rPr>
              <a:t>erneuerbarer</a:t>
            </a:r>
            <a:r>
              <a:rPr lang="en-US" dirty="0">
                <a:sym typeface="Wingdings" panose="05000000000000000000" pitchFamily="2" charset="2"/>
              </a:rPr>
              <a:t> </a:t>
            </a:r>
            <a:r>
              <a:rPr lang="en-US" dirty="0" err="1">
                <a:sym typeface="Wingdings" panose="05000000000000000000" pitchFamily="2" charset="2"/>
              </a:rPr>
              <a:t>Elektrizität</a:t>
            </a:r>
            <a:r>
              <a:rPr lang="en-US" dirty="0">
                <a:sym typeface="Wingdings" panose="05000000000000000000" pitchFamily="2" charset="2"/>
              </a:rPr>
              <a:t> </a:t>
            </a:r>
            <a:r>
              <a:rPr lang="en-US" dirty="0" err="1">
                <a:sym typeface="Wingdings" panose="05000000000000000000" pitchFamily="2" charset="2"/>
              </a:rPr>
              <a:t>als</a:t>
            </a:r>
            <a:r>
              <a:rPr lang="en-US" dirty="0">
                <a:sym typeface="Wingdings" panose="05000000000000000000" pitchFamily="2" charset="2"/>
              </a:rPr>
              <a:t> </a:t>
            </a:r>
            <a:r>
              <a:rPr lang="en-US" dirty="0" err="1">
                <a:sym typeface="Wingdings" panose="05000000000000000000" pitchFamily="2" charset="2"/>
              </a:rPr>
              <a:t>Teil</a:t>
            </a:r>
            <a:r>
              <a:rPr lang="en-US" dirty="0">
                <a:sym typeface="Wingdings" panose="05000000000000000000" pitchFamily="2" charset="2"/>
              </a:rPr>
              <a:t> der </a:t>
            </a:r>
            <a:r>
              <a:rPr lang="en-US" dirty="0" err="1">
                <a:sym typeface="Wingdings" panose="05000000000000000000" pitchFamily="2" charset="2"/>
              </a:rPr>
              <a:t>Lösung</a:t>
            </a:r>
            <a:r>
              <a:rPr lang="en-US" dirty="0">
                <a:sym typeface="Wingdings" panose="05000000000000000000" pitchFamily="2" charset="2"/>
              </a:rPr>
              <a:t> </a:t>
            </a:r>
            <a:r>
              <a:rPr lang="en-US" dirty="0" err="1">
                <a:sym typeface="Wingdings" panose="05000000000000000000" pitchFamily="2" charset="2"/>
              </a:rPr>
              <a:t>bei</a:t>
            </a:r>
            <a:r>
              <a:rPr lang="en-US" dirty="0">
                <a:sym typeface="Wingdings" panose="05000000000000000000" pitchFamily="2" charset="2"/>
              </a:rPr>
              <a:t> der </a:t>
            </a:r>
            <a:r>
              <a:rPr lang="en-US" dirty="0" err="1">
                <a:sym typeface="Wingdings" panose="05000000000000000000" pitchFamily="2" charset="2"/>
              </a:rPr>
              <a:t>Umsetzung</a:t>
            </a:r>
            <a:r>
              <a:rPr lang="en-US" dirty="0">
                <a:sym typeface="Wingdings" panose="05000000000000000000" pitchFamily="2" charset="2"/>
              </a:rPr>
              <a:t> </a:t>
            </a:r>
            <a:r>
              <a:rPr lang="en-US" dirty="0" err="1">
                <a:sym typeface="Wingdings" panose="05000000000000000000" pitchFamily="2" charset="2"/>
              </a:rPr>
              <a:t>europäischer</a:t>
            </a:r>
            <a:r>
              <a:rPr lang="en-US" dirty="0">
                <a:sym typeface="Wingdings" panose="05000000000000000000" pitchFamily="2" charset="2"/>
              </a:rPr>
              <a:t> </a:t>
            </a:r>
            <a:r>
              <a:rPr lang="en-US" dirty="0" err="1">
                <a:sym typeface="Wingdings" panose="05000000000000000000" pitchFamily="2" charset="2"/>
              </a:rPr>
              <a:t>Klimaziele</a:t>
            </a:r>
            <a:endParaRPr lang="en-US" dirty="0">
              <a:sym typeface="Wingdings" panose="05000000000000000000" pitchFamily="2" charset="2"/>
            </a:endParaRPr>
          </a:p>
          <a:p>
            <a:pPr marL="285750" indent="-285750">
              <a:spcAft>
                <a:spcPts val="600"/>
              </a:spcAft>
              <a:buFont typeface="Arial" panose="020B0604020202020204" pitchFamily="34" charset="0"/>
              <a:buChar char="•"/>
            </a:pPr>
            <a:endParaRPr lang="en-US" dirty="0">
              <a:sym typeface="Wingdings" panose="05000000000000000000" pitchFamily="2" charset="2"/>
            </a:endParaRPr>
          </a:p>
          <a:p>
            <a:pPr>
              <a:spcAft>
                <a:spcPts val="600"/>
              </a:spcAft>
            </a:pPr>
            <a:r>
              <a:rPr lang="en-US" b="1" dirty="0">
                <a:solidFill>
                  <a:schemeClr val="tx1"/>
                </a:solidFill>
                <a:sym typeface="Wingdings" panose="05000000000000000000" pitchFamily="2" charset="2"/>
              </a:rPr>
              <a:t> </a:t>
            </a:r>
            <a:r>
              <a:rPr lang="en-US" b="1" dirty="0" err="1">
                <a:solidFill>
                  <a:schemeClr val="tx1"/>
                </a:solidFill>
                <a:sym typeface="Wingdings" panose="05000000000000000000" pitchFamily="2" charset="2"/>
              </a:rPr>
              <a:t>Anwendungsfall</a:t>
            </a:r>
            <a:r>
              <a:rPr lang="en-US" b="1" dirty="0">
                <a:solidFill>
                  <a:schemeClr val="tx1"/>
                </a:solidFill>
                <a:sym typeface="Wingdings" panose="05000000000000000000" pitchFamily="2" charset="2"/>
              </a:rPr>
              <a:t> der </a:t>
            </a:r>
            <a:r>
              <a:rPr lang="en-US" b="1" dirty="0" err="1">
                <a:solidFill>
                  <a:schemeClr val="tx1"/>
                </a:solidFill>
                <a:sym typeface="Wingdings" panose="05000000000000000000" pitchFamily="2" charset="2"/>
              </a:rPr>
              <a:t>Netzwerkplanung</a:t>
            </a:r>
            <a:endParaRPr lang="en-US" b="1" dirty="0">
              <a:solidFill>
                <a:schemeClr val="tx1"/>
              </a:solidFill>
              <a:sym typeface="Wingdings" panose="05000000000000000000" pitchFamily="2" charset="2"/>
            </a:endParaRPr>
          </a:p>
          <a:p>
            <a:pPr>
              <a:spcAft>
                <a:spcPts val="600"/>
              </a:spcAft>
            </a:pPr>
            <a:r>
              <a:rPr lang="en-US" dirty="0" err="1">
                <a:solidFill>
                  <a:schemeClr val="tx1"/>
                </a:solidFill>
                <a:sym typeface="Wingdings" panose="05000000000000000000" pitchFamily="2" charset="2"/>
              </a:rPr>
              <a:t>Optimale</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Gestaltung</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zukünftiger</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Produktions</a:t>
            </a:r>
            <a:r>
              <a:rPr lang="en-US" dirty="0">
                <a:solidFill>
                  <a:schemeClr val="tx1"/>
                </a:solidFill>
                <a:sym typeface="Wingdings" panose="05000000000000000000" pitchFamily="2" charset="2"/>
              </a:rPr>
              <a:t>- und </a:t>
            </a:r>
            <a:r>
              <a:rPr lang="en-US" dirty="0" err="1">
                <a:solidFill>
                  <a:schemeClr val="tx1"/>
                </a:solidFill>
                <a:sym typeface="Wingdings" panose="05000000000000000000" pitchFamily="2" charset="2"/>
              </a:rPr>
              <a:t>Distributionsnetzwerke</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für</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erneuerbare</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Kraftstoffe</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unter</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Berücksichtigung</a:t>
            </a:r>
            <a:r>
              <a:rPr lang="en-US" dirty="0">
                <a:solidFill>
                  <a:schemeClr val="tx1"/>
                </a:solidFill>
                <a:sym typeface="Wingdings" panose="05000000000000000000" pitchFamily="2" charset="2"/>
              </a:rPr>
              <a:t> der </a:t>
            </a:r>
            <a:r>
              <a:rPr lang="en-US" dirty="0" err="1">
                <a:solidFill>
                  <a:schemeClr val="tx1"/>
                </a:solidFill>
                <a:sym typeface="Wingdings" panose="05000000000000000000" pitchFamily="2" charset="2"/>
              </a:rPr>
              <a:t>potenziellen</a:t>
            </a:r>
            <a:r>
              <a:rPr lang="en-US" dirty="0">
                <a:solidFill>
                  <a:schemeClr val="tx1"/>
                </a:solidFill>
                <a:sym typeface="Wingdings" panose="05000000000000000000" pitchFamily="2" charset="2"/>
              </a:rPr>
              <a:t>:</a:t>
            </a:r>
          </a:p>
          <a:p>
            <a:pPr marL="285750" indent="-285750">
              <a:spcAft>
                <a:spcPts val="600"/>
              </a:spcAft>
              <a:buFont typeface="Arial" panose="020B0604020202020204" pitchFamily="34" charset="0"/>
              <a:buChar char="•"/>
            </a:pPr>
            <a:r>
              <a:rPr lang="en-US" dirty="0" err="1">
                <a:solidFill>
                  <a:schemeClr val="tx1"/>
                </a:solidFill>
                <a:sym typeface="Wingdings" panose="05000000000000000000" pitchFamily="2" charset="2"/>
              </a:rPr>
              <a:t>Produktionstechnologien</a:t>
            </a:r>
            <a:endParaRPr lang="en-US" dirty="0">
              <a:solidFill>
                <a:schemeClr val="tx1"/>
              </a:solidFill>
              <a:sym typeface="Wingdings" panose="05000000000000000000" pitchFamily="2" charset="2"/>
            </a:endParaRPr>
          </a:p>
          <a:p>
            <a:pPr marL="285750" indent="-285750">
              <a:spcAft>
                <a:spcPts val="600"/>
              </a:spcAft>
              <a:buFont typeface="Arial" panose="020B0604020202020204" pitchFamily="34" charset="0"/>
              <a:buChar char="•"/>
            </a:pPr>
            <a:r>
              <a:rPr lang="en-US" dirty="0" err="1">
                <a:solidFill>
                  <a:schemeClr val="tx1"/>
                </a:solidFill>
                <a:sym typeface="Wingdings" panose="05000000000000000000" pitchFamily="2" charset="2"/>
              </a:rPr>
              <a:t>Speichertechnologien</a:t>
            </a:r>
            <a:endParaRPr lang="en-US" dirty="0">
              <a:solidFill>
                <a:schemeClr val="tx1"/>
              </a:solidFill>
              <a:sym typeface="Wingdings" panose="05000000000000000000" pitchFamily="2" charset="2"/>
            </a:endParaRPr>
          </a:p>
          <a:p>
            <a:pPr marL="285750" indent="-285750">
              <a:spcAft>
                <a:spcPts val="600"/>
              </a:spcAft>
              <a:buFont typeface="Arial" panose="020B0604020202020204" pitchFamily="34" charset="0"/>
              <a:buChar char="•"/>
            </a:pPr>
            <a:r>
              <a:rPr lang="en-US" dirty="0" err="1">
                <a:solidFill>
                  <a:schemeClr val="tx1"/>
                </a:solidFill>
                <a:sym typeface="Wingdings" panose="05000000000000000000" pitchFamily="2" charset="2"/>
              </a:rPr>
              <a:t>korrespondierenden</a:t>
            </a:r>
            <a:r>
              <a:rPr lang="en-US" dirty="0">
                <a:solidFill>
                  <a:schemeClr val="tx1"/>
                </a:solidFill>
                <a:sym typeface="Wingdings" panose="05000000000000000000" pitchFamily="2" charset="2"/>
              </a:rPr>
              <a:t> </a:t>
            </a:r>
            <a:r>
              <a:rPr lang="en-US" dirty="0" err="1">
                <a:solidFill>
                  <a:schemeClr val="tx1"/>
                </a:solidFill>
                <a:sym typeface="Wingdings" panose="05000000000000000000" pitchFamily="2" charset="2"/>
              </a:rPr>
              <a:t>Transportmöglichkeiten</a:t>
            </a:r>
            <a:r>
              <a:rPr lang="en-US" dirty="0">
                <a:solidFill>
                  <a:schemeClr val="tx1"/>
                </a:solidFill>
                <a:sym typeface="Wingdings" panose="05000000000000000000" pitchFamily="2" charset="2"/>
              </a:rPr>
              <a:t> (Pipeline, LKW, </a:t>
            </a:r>
            <a:r>
              <a:rPr lang="en-US" dirty="0" err="1">
                <a:solidFill>
                  <a:schemeClr val="tx1"/>
                </a:solidFill>
                <a:sym typeface="Wingdings" panose="05000000000000000000" pitchFamily="2" charset="2"/>
              </a:rPr>
              <a:t>Schiene</a:t>
            </a:r>
            <a:r>
              <a:rPr lang="en-US" dirty="0">
                <a:solidFill>
                  <a:schemeClr val="tx1"/>
                </a:solidFill>
                <a:sym typeface="Wingdings" panose="05000000000000000000" pitchFamily="2" charset="2"/>
              </a:rPr>
              <a:t>)</a:t>
            </a:r>
            <a:endParaRPr lang="en-US" dirty="0">
              <a:solidFill>
                <a:schemeClr val="tx1"/>
              </a:solidFill>
            </a:endParaRPr>
          </a:p>
          <a:p>
            <a:pPr marL="285750" indent="-285750">
              <a:buFont typeface="Arial" panose="020B0604020202020204" pitchFamily="34" charset="0"/>
              <a:buChar char="•"/>
            </a:pPr>
            <a:endParaRPr lang="en-US" dirty="0">
              <a:sym typeface="Wingdings" panose="05000000000000000000" pitchFamily="2" charset="2"/>
            </a:endParaRPr>
          </a:p>
          <a:p>
            <a:pPr marL="285750" lvl="1" indent="-285750">
              <a:buClr>
                <a:schemeClr val="tx2">
                  <a:lumMod val="100000"/>
                </a:schemeClr>
              </a:buClr>
              <a:buSzPct val="100000"/>
              <a:buFont typeface="Arial" panose="020B0604020202020204" pitchFamily="34" charset="0"/>
              <a:buChar char="•"/>
            </a:pPr>
            <a:endParaRPr lang="en-US" dirty="0">
              <a:solidFill>
                <a:schemeClr val="tx1">
                  <a:lumMod val="100000"/>
                </a:schemeClr>
              </a:solidFill>
              <a:latin typeface="Arial" panose="020B0604020202020204" pitchFamily="34" charset="0"/>
            </a:endParaRPr>
          </a:p>
        </p:txBody>
      </p:sp>
      <p:sp>
        <p:nvSpPr>
          <p:cNvPr id="56" name="Textplatzhalter 55">
            <a:extLst>
              <a:ext uri="{FF2B5EF4-FFF2-40B4-BE49-F238E27FC236}">
                <a16:creationId xmlns:a16="http://schemas.microsoft.com/office/drawing/2014/main" id="{82A55471-67E5-45C1-98C9-2D1073B23CEF}"/>
              </a:ext>
            </a:extLst>
          </p:cNvPr>
          <p:cNvSpPr>
            <a:spLocks noGrp="1"/>
          </p:cNvSpPr>
          <p:nvPr>
            <p:ph type="body" sz="quarter" idx="13"/>
          </p:nvPr>
        </p:nvSpPr>
        <p:spPr/>
        <p:txBody>
          <a:bodyPr/>
          <a:lstStyle/>
          <a:p>
            <a:r>
              <a:rPr lang="en-US" sz="2000" dirty="0" err="1"/>
              <a:t>Fallbeispiel</a:t>
            </a:r>
            <a:r>
              <a:rPr lang="en-US" sz="2000" dirty="0"/>
              <a:t> </a:t>
            </a:r>
            <a:r>
              <a:rPr lang="en-US" sz="2000" dirty="0" err="1"/>
              <a:t>aus</a:t>
            </a:r>
            <a:r>
              <a:rPr lang="en-US" sz="2000" dirty="0"/>
              <a:t> der </a:t>
            </a:r>
            <a:r>
              <a:rPr lang="en-US" sz="2000" dirty="0" err="1"/>
              <a:t>Lehrstuhlforschung</a:t>
            </a:r>
            <a:endParaRPr lang="en-US" sz="2000" dirty="0"/>
          </a:p>
          <a:p>
            <a:r>
              <a:rPr lang="en-US" dirty="0" err="1"/>
              <a:t>Produktionsnetzwerke</a:t>
            </a:r>
            <a:r>
              <a:rPr lang="en-US" dirty="0"/>
              <a:t> </a:t>
            </a:r>
            <a:r>
              <a:rPr lang="en-US" dirty="0" err="1"/>
              <a:t>für</a:t>
            </a:r>
            <a:r>
              <a:rPr lang="en-US" dirty="0"/>
              <a:t> </a:t>
            </a:r>
            <a:r>
              <a:rPr lang="en-US" dirty="0" err="1"/>
              <a:t>erneuerbare</a:t>
            </a:r>
            <a:r>
              <a:rPr lang="en-US" dirty="0"/>
              <a:t> </a:t>
            </a:r>
            <a:r>
              <a:rPr lang="en-US" dirty="0" err="1"/>
              <a:t>Kraftstoffe</a:t>
            </a:r>
            <a:endParaRPr lang="en-US" dirty="0"/>
          </a:p>
          <a:p>
            <a:endParaRPr lang="en-US" dirty="0"/>
          </a:p>
        </p:txBody>
      </p:sp>
      <p:sp>
        <p:nvSpPr>
          <p:cNvPr id="28" name="Rechteck 27">
            <a:extLst>
              <a:ext uri="{FF2B5EF4-FFF2-40B4-BE49-F238E27FC236}">
                <a16:creationId xmlns:a16="http://schemas.microsoft.com/office/drawing/2014/main" id="{DF96FE8B-B0AD-42B4-8AC8-027F471C36E9}"/>
              </a:ext>
            </a:extLst>
          </p:cNvPr>
          <p:cNvSpPr/>
          <p:nvPr/>
        </p:nvSpPr>
        <p:spPr>
          <a:xfrm>
            <a:off x="252803" y="1804458"/>
            <a:ext cx="5688000" cy="4750385"/>
          </a:xfrm>
          <a:prstGeom prst="rect">
            <a:avLst/>
          </a:prstGeom>
          <a:ln w="6350">
            <a:solidFill>
              <a:schemeClr val="tx2"/>
            </a:solidFill>
          </a:ln>
        </p:spPr>
        <p:style>
          <a:lnRef idx="2">
            <a:schemeClr val="accent2"/>
          </a:lnRef>
          <a:fillRef idx="1">
            <a:schemeClr val="lt1"/>
          </a:fillRef>
          <a:effectRef idx="0">
            <a:schemeClr val="accent2"/>
          </a:effectRef>
          <a:fontRef idx="minor">
            <a:schemeClr val="dk1"/>
          </a:fontRef>
        </p:style>
        <p:txBody>
          <a:bodyPr rtlCol="0" anchor="t"/>
          <a:lstStyle/>
          <a:p>
            <a:pPr marL="285750" lvl="1" indent="-285750">
              <a:spcAft>
                <a:spcPts val="600"/>
              </a:spcAft>
              <a:buClr>
                <a:schemeClr val="tx1"/>
              </a:buClr>
              <a:buSzPct val="100000"/>
              <a:buFont typeface="Arial" panose="020B0604020202020204" pitchFamily="34" charset="0"/>
              <a:buChar char="•"/>
            </a:pPr>
            <a:r>
              <a:rPr lang="en-US" dirty="0" err="1">
                <a:solidFill>
                  <a:schemeClr val="tx1">
                    <a:lumMod val="100000"/>
                  </a:schemeClr>
                </a:solidFill>
                <a:latin typeface="Arial" panose="020B0604020202020204" pitchFamily="34" charset="0"/>
              </a:rPr>
              <a:t>Zielsetzung</a:t>
            </a:r>
            <a:r>
              <a:rPr lang="en-US" dirty="0">
                <a:solidFill>
                  <a:schemeClr val="tx1">
                    <a:lumMod val="100000"/>
                  </a:schemeClr>
                </a:solidFill>
                <a:latin typeface="Arial" panose="020B0604020202020204" pitchFamily="34" charset="0"/>
              </a:rPr>
              <a:t> </a:t>
            </a:r>
            <a:r>
              <a:rPr lang="en-US" dirty="0" err="1">
                <a:solidFill>
                  <a:schemeClr val="tx1">
                    <a:lumMod val="100000"/>
                  </a:schemeClr>
                </a:solidFill>
                <a:latin typeface="Arial" panose="020B0604020202020204" pitchFamily="34" charset="0"/>
              </a:rPr>
              <a:t>Europäische</a:t>
            </a:r>
            <a:r>
              <a:rPr lang="en-US" dirty="0">
                <a:solidFill>
                  <a:schemeClr val="tx1">
                    <a:lumMod val="100000"/>
                  </a:schemeClr>
                </a:solidFill>
                <a:latin typeface="Arial" panose="020B0604020202020204" pitchFamily="34" charset="0"/>
              </a:rPr>
              <a:t> Union (EU) </a:t>
            </a:r>
            <a:r>
              <a:rPr lang="en-US" dirty="0" err="1">
                <a:solidFill>
                  <a:schemeClr val="tx1">
                    <a:lumMod val="100000"/>
                  </a:schemeClr>
                </a:solidFill>
                <a:latin typeface="Arial" panose="020B0604020202020204" pitchFamily="34" charset="0"/>
              </a:rPr>
              <a:t>vor</a:t>
            </a:r>
            <a:r>
              <a:rPr lang="en-US" dirty="0">
                <a:solidFill>
                  <a:schemeClr val="tx1">
                    <a:lumMod val="100000"/>
                  </a:schemeClr>
                </a:solidFill>
                <a:latin typeface="Arial" panose="020B0604020202020204" pitchFamily="34" charset="0"/>
              </a:rPr>
              <a:t> dem </a:t>
            </a:r>
            <a:r>
              <a:rPr lang="en-US" dirty="0" err="1">
                <a:solidFill>
                  <a:schemeClr val="tx1">
                    <a:lumMod val="100000"/>
                  </a:schemeClr>
                </a:solidFill>
                <a:latin typeface="Arial" panose="020B0604020202020204" pitchFamily="34" charset="0"/>
              </a:rPr>
              <a:t>Hintergrund</a:t>
            </a:r>
            <a:r>
              <a:rPr lang="en-US" dirty="0">
                <a:solidFill>
                  <a:schemeClr val="tx1">
                    <a:lumMod val="100000"/>
                  </a:schemeClr>
                </a:solidFill>
                <a:latin typeface="Arial" panose="020B0604020202020204" pitchFamily="34" charset="0"/>
              </a:rPr>
              <a:t> des </a:t>
            </a:r>
            <a:r>
              <a:rPr lang="en-US" dirty="0" err="1">
                <a:solidFill>
                  <a:schemeClr val="tx1">
                    <a:lumMod val="100000"/>
                  </a:schemeClr>
                </a:solidFill>
                <a:latin typeface="Arial" panose="020B0604020202020204" pitchFamily="34" charset="0"/>
              </a:rPr>
              <a:t>Pariser</a:t>
            </a:r>
            <a:r>
              <a:rPr lang="en-US" dirty="0">
                <a:solidFill>
                  <a:schemeClr val="tx1">
                    <a:lumMod val="100000"/>
                  </a:schemeClr>
                </a:solidFill>
                <a:latin typeface="Arial" panose="020B0604020202020204" pitchFamily="34" charset="0"/>
              </a:rPr>
              <a:t> </a:t>
            </a:r>
            <a:r>
              <a:rPr lang="en-US" dirty="0" err="1">
                <a:solidFill>
                  <a:schemeClr val="tx1">
                    <a:lumMod val="100000"/>
                  </a:schemeClr>
                </a:solidFill>
                <a:latin typeface="Arial" panose="020B0604020202020204" pitchFamily="34" charset="0"/>
              </a:rPr>
              <a:t>Abkommens</a:t>
            </a:r>
            <a:endParaRPr lang="en-US" dirty="0">
              <a:solidFill>
                <a:schemeClr val="tx1">
                  <a:lumMod val="100000"/>
                </a:schemeClr>
              </a:solidFill>
              <a:latin typeface="Arial" panose="020B0604020202020204" pitchFamily="34" charset="0"/>
            </a:endParaRPr>
          </a:p>
          <a:p>
            <a:pPr marL="742950" lvl="2" indent="-285750">
              <a:spcAft>
                <a:spcPts val="600"/>
              </a:spcAft>
              <a:buClr>
                <a:schemeClr val="tx1"/>
              </a:buClr>
              <a:buSzPct val="100000"/>
              <a:buFont typeface="Arial" panose="020B0604020202020204" pitchFamily="34" charset="0"/>
              <a:buChar char="•"/>
            </a:pPr>
            <a:r>
              <a:rPr lang="en-US" dirty="0">
                <a:solidFill>
                  <a:schemeClr val="tx1">
                    <a:lumMod val="100000"/>
                  </a:schemeClr>
                </a:solidFill>
                <a:latin typeface="Arial" panose="020B0604020202020204" pitchFamily="34" charset="0"/>
              </a:rPr>
              <a:t>bis 2030: 40% </a:t>
            </a:r>
            <a:r>
              <a:rPr lang="en-US" dirty="0" err="1">
                <a:solidFill>
                  <a:schemeClr val="tx1">
                    <a:lumMod val="100000"/>
                  </a:schemeClr>
                </a:solidFill>
                <a:latin typeface="Arial" panose="020B0604020202020204" pitchFamily="34" charset="0"/>
              </a:rPr>
              <a:t>Reduktion</a:t>
            </a:r>
            <a:r>
              <a:rPr lang="en-US" dirty="0">
                <a:solidFill>
                  <a:schemeClr val="tx1">
                    <a:lumMod val="100000"/>
                  </a:schemeClr>
                </a:solidFill>
                <a:latin typeface="Arial" panose="020B0604020202020204" pitchFamily="34" charset="0"/>
              </a:rPr>
              <a:t> der </a:t>
            </a:r>
            <a:r>
              <a:rPr lang="en-US" dirty="0" err="1">
                <a:solidFill>
                  <a:schemeClr val="tx1">
                    <a:lumMod val="100000"/>
                  </a:schemeClr>
                </a:solidFill>
                <a:latin typeface="Arial" panose="020B0604020202020204" pitchFamily="34" charset="0"/>
              </a:rPr>
              <a:t>Treibhausgasemissionen</a:t>
            </a:r>
            <a:r>
              <a:rPr lang="en-US" dirty="0">
                <a:solidFill>
                  <a:schemeClr val="tx1">
                    <a:lumMod val="100000"/>
                  </a:schemeClr>
                </a:solidFill>
                <a:latin typeface="Arial" panose="020B0604020202020204" pitchFamily="34" charset="0"/>
              </a:rPr>
              <a:t>*</a:t>
            </a:r>
          </a:p>
          <a:p>
            <a:pPr marL="742950" lvl="2" indent="-285750">
              <a:spcAft>
                <a:spcPts val="600"/>
              </a:spcAft>
              <a:buClr>
                <a:schemeClr val="tx1"/>
              </a:buClr>
              <a:buSzPct val="100000"/>
              <a:buFont typeface="Arial" panose="020B0604020202020204" pitchFamily="34" charset="0"/>
              <a:buChar char="•"/>
            </a:pPr>
            <a:r>
              <a:rPr lang="en-US" dirty="0">
                <a:solidFill>
                  <a:schemeClr val="tx1">
                    <a:lumMod val="100000"/>
                  </a:schemeClr>
                </a:solidFill>
                <a:latin typeface="Arial" panose="020B0604020202020204" pitchFamily="34" charset="0"/>
              </a:rPr>
              <a:t>bis 2050: </a:t>
            </a:r>
            <a:r>
              <a:rPr lang="en-US" dirty="0" err="1">
                <a:solidFill>
                  <a:schemeClr val="tx1">
                    <a:lumMod val="100000"/>
                  </a:schemeClr>
                </a:solidFill>
                <a:latin typeface="Arial" panose="020B0604020202020204" pitchFamily="34" charset="0"/>
              </a:rPr>
              <a:t>Klimaneutralität</a:t>
            </a:r>
            <a:endParaRPr lang="en-US" dirty="0">
              <a:solidFill>
                <a:schemeClr val="tx1">
                  <a:lumMod val="100000"/>
                </a:schemeClr>
              </a:solidFill>
              <a:latin typeface="Arial" panose="020B0604020202020204" pitchFamily="34" charset="0"/>
            </a:endParaRPr>
          </a:p>
          <a:p>
            <a:pPr marL="285750" lvl="1" indent="-285750">
              <a:spcAft>
                <a:spcPts val="600"/>
              </a:spcAft>
              <a:buClr>
                <a:schemeClr val="tx1"/>
              </a:buClr>
              <a:buSzPct val="100000"/>
              <a:buFont typeface="Arial" panose="020B0604020202020204" pitchFamily="34" charset="0"/>
              <a:buChar char="•"/>
            </a:pPr>
            <a:r>
              <a:rPr lang="en-US" dirty="0" err="1">
                <a:solidFill>
                  <a:schemeClr val="tx1">
                    <a:lumMod val="100000"/>
                  </a:schemeClr>
                </a:solidFill>
                <a:latin typeface="Arial" panose="020B0604020202020204" pitchFamily="34" charset="0"/>
              </a:rPr>
              <a:t>Transportsektor</a:t>
            </a:r>
            <a:r>
              <a:rPr lang="en-US" dirty="0">
                <a:solidFill>
                  <a:schemeClr val="tx1">
                    <a:lumMod val="100000"/>
                  </a:schemeClr>
                </a:solidFill>
                <a:latin typeface="Arial" panose="020B0604020202020204" pitchFamily="34" charset="0"/>
              </a:rPr>
              <a:t> </a:t>
            </a:r>
            <a:r>
              <a:rPr lang="en-US" dirty="0" err="1">
                <a:solidFill>
                  <a:schemeClr val="tx1">
                    <a:lumMod val="100000"/>
                  </a:schemeClr>
                </a:solidFill>
                <a:latin typeface="Arial" panose="020B0604020202020204" pitchFamily="34" charset="0"/>
              </a:rPr>
              <a:t>verursacht</a:t>
            </a:r>
            <a:r>
              <a:rPr lang="en-US" dirty="0">
                <a:solidFill>
                  <a:schemeClr val="tx1">
                    <a:lumMod val="100000"/>
                  </a:schemeClr>
                </a:solidFill>
                <a:latin typeface="Arial" panose="020B0604020202020204" pitchFamily="34" charset="0"/>
              </a:rPr>
              <a:t> 22% der </a:t>
            </a:r>
            <a:r>
              <a:rPr lang="en-US" dirty="0" err="1">
                <a:solidFill>
                  <a:schemeClr val="tx1">
                    <a:lumMod val="100000"/>
                  </a:schemeClr>
                </a:solidFill>
                <a:latin typeface="Arial" panose="020B0604020202020204" pitchFamily="34" charset="0"/>
              </a:rPr>
              <a:t>Treibhausgasemissionen</a:t>
            </a:r>
            <a:r>
              <a:rPr lang="en-US" dirty="0">
                <a:solidFill>
                  <a:schemeClr val="tx1">
                    <a:lumMod val="100000"/>
                  </a:schemeClr>
                </a:solidFill>
                <a:latin typeface="Arial" panose="020B0604020202020204" pitchFamily="34" charset="0"/>
              </a:rPr>
              <a:t> in der EU, 2017</a:t>
            </a:r>
          </a:p>
        </p:txBody>
      </p:sp>
      <p:grpSp>
        <p:nvGrpSpPr>
          <p:cNvPr id="55" name="Gruppieren 54">
            <a:extLst>
              <a:ext uri="{FF2B5EF4-FFF2-40B4-BE49-F238E27FC236}">
                <a16:creationId xmlns:a16="http://schemas.microsoft.com/office/drawing/2014/main" id="{1C975D80-4C75-4226-9C31-64C355E5E442}"/>
              </a:ext>
            </a:extLst>
          </p:cNvPr>
          <p:cNvGrpSpPr/>
          <p:nvPr/>
        </p:nvGrpSpPr>
        <p:grpSpPr>
          <a:xfrm>
            <a:off x="256508" y="4040989"/>
            <a:ext cx="5785337" cy="2560081"/>
            <a:chOff x="114420" y="3502897"/>
            <a:chExt cx="6682422" cy="2957052"/>
          </a:xfrm>
        </p:grpSpPr>
        <p:grpSp>
          <p:nvGrpSpPr>
            <p:cNvPr id="34" name="Gruppieren 33">
              <a:extLst>
                <a:ext uri="{FF2B5EF4-FFF2-40B4-BE49-F238E27FC236}">
                  <a16:creationId xmlns:a16="http://schemas.microsoft.com/office/drawing/2014/main" id="{50A9A342-56FE-4447-B97C-AE50FF470EFE}"/>
                </a:ext>
              </a:extLst>
            </p:cNvPr>
            <p:cNvGrpSpPr/>
            <p:nvPr/>
          </p:nvGrpSpPr>
          <p:grpSpPr>
            <a:xfrm>
              <a:off x="1128793" y="4002528"/>
              <a:ext cx="3812997" cy="2175295"/>
              <a:chOff x="1259583" y="1358467"/>
              <a:chExt cx="5394531" cy="3689178"/>
            </a:xfrm>
            <a:solidFill>
              <a:schemeClr val="bg1"/>
            </a:solidFill>
          </p:grpSpPr>
          <p:graphicFrame>
            <p:nvGraphicFramePr>
              <p:cNvPr id="41" name="Diagramm 40">
                <a:extLst>
                  <a:ext uri="{FF2B5EF4-FFF2-40B4-BE49-F238E27FC236}">
                    <a16:creationId xmlns:a16="http://schemas.microsoft.com/office/drawing/2014/main" id="{6AF7125E-171F-4638-9124-55E887ED019C}"/>
                  </a:ext>
                </a:extLst>
              </p:cNvPr>
              <p:cNvGraphicFramePr>
                <a:graphicFrameLocks/>
              </p:cNvGraphicFramePr>
              <p:nvPr>
                <p:extLst/>
              </p:nvPr>
            </p:nvGraphicFramePr>
            <p:xfrm>
              <a:off x="1917522" y="1458221"/>
              <a:ext cx="4736592" cy="3589424"/>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feld 41">
                <a:extLst>
                  <a:ext uri="{FF2B5EF4-FFF2-40B4-BE49-F238E27FC236}">
                    <a16:creationId xmlns:a16="http://schemas.microsoft.com/office/drawing/2014/main" id="{79594261-8C1E-4F02-827D-1F4699D9C4EF}"/>
                  </a:ext>
                </a:extLst>
              </p:cNvPr>
              <p:cNvSpPr txBox="1"/>
              <p:nvPr/>
            </p:nvSpPr>
            <p:spPr>
              <a:xfrm>
                <a:off x="1259583" y="1358467"/>
                <a:ext cx="1084505" cy="717182"/>
              </a:xfrm>
              <a:prstGeom prst="rect">
                <a:avLst/>
              </a:prstGeom>
              <a:grpFill/>
            </p:spPr>
            <p:txBody>
              <a:bodyPr wrap="none" rtlCol="0">
                <a:spAutoFit/>
              </a:bodyPr>
              <a:lstStyle/>
              <a:p>
                <a:r>
                  <a:rPr lang="de-DE" sz="1600" dirty="0"/>
                  <a:t>100 %</a:t>
                </a:r>
              </a:p>
            </p:txBody>
          </p:sp>
          <p:sp>
            <p:nvSpPr>
              <p:cNvPr id="43" name="Textfeld 42">
                <a:extLst>
                  <a:ext uri="{FF2B5EF4-FFF2-40B4-BE49-F238E27FC236}">
                    <a16:creationId xmlns:a16="http://schemas.microsoft.com/office/drawing/2014/main" id="{82D0EBA6-CD9C-4BD8-AF1B-438F7397A09F}"/>
                  </a:ext>
                </a:extLst>
              </p:cNvPr>
              <p:cNvSpPr txBox="1"/>
              <p:nvPr/>
            </p:nvSpPr>
            <p:spPr>
              <a:xfrm>
                <a:off x="1351265" y="2004643"/>
                <a:ext cx="923484" cy="717182"/>
              </a:xfrm>
              <a:prstGeom prst="rect">
                <a:avLst/>
              </a:prstGeom>
              <a:grpFill/>
            </p:spPr>
            <p:txBody>
              <a:bodyPr wrap="none" rtlCol="0">
                <a:spAutoFit/>
              </a:bodyPr>
              <a:lstStyle/>
              <a:p>
                <a:r>
                  <a:rPr lang="de-DE" sz="1600" dirty="0"/>
                  <a:t>80 %</a:t>
                </a:r>
              </a:p>
            </p:txBody>
          </p:sp>
          <p:sp>
            <p:nvSpPr>
              <p:cNvPr id="44" name="Textfeld 43">
                <a:extLst>
                  <a:ext uri="{FF2B5EF4-FFF2-40B4-BE49-F238E27FC236}">
                    <a16:creationId xmlns:a16="http://schemas.microsoft.com/office/drawing/2014/main" id="{FD442E12-C4B3-4E2F-9808-064F996F2089}"/>
                  </a:ext>
                </a:extLst>
              </p:cNvPr>
              <p:cNvSpPr txBox="1"/>
              <p:nvPr/>
            </p:nvSpPr>
            <p:spPr>
              <a:xfrm>
                <a:off x="1350570" y="2669105"/>
                <a:ext cx="923484" cy="717182"/>
              </a:xfrm>
              <a:prstGeom prst="rect">
                <a:avLst/>
              </a:prstGeom>
              <a:grpFill/>
            </p:spPr>
            <p:txBody>
              <a:bodyPr wrap="none" rtlCol="0">
                <a:spAutoFit/>
              </a:bodyPr>
              <a:lstStyle/>
              <a:p>
                <a:r>
                  <a:rPr lang="de-DE" sz="1600" dirty="0"/>
                  <a:t>60 %</a:t>
                </a:r>
              </a:p>
            </p:txBody>
          </p:sp>
          <p:sp>
            <p:nvSpPr>
              <p:cNvPr id="45" name="Textfeld 44">
                <a:extLst>
                  <a:ext uri="{FF2B5EF4-FFF2-40B4-BE49-F238E27FC236}">
                    <a16:creationId xmlns:a16="http://schemas.microsoft.com/office/drawing/2014/main" id="{357EDC45-2326-4820-B5CB-137E88885187}"/>
                  </a:ext>
                </a:extLst>
              </p:cNvPr>
              <p:cNvSpPr txBox="1"/>
              <p:nvPr/>
            </p:nvSpPr>
            <p:spPr>
              <a:xfrm>
                <a:off x="1341426" y="3342717"/>
                <a:ext cx="923484" cy="717182"/>
              </a:xfrm>
              <a:prstGeom prst="rect">
                <a:avLst/>
              </a:prstGeom>
              <a:grpFill/>
            </p:spPr>
            <p:txBody>
              <a:bodyPr wrap="none" rtlCol="0">
                <a:spAutoFit/>
              </a:bodyPr>
              <a:lstStyle/>
              <a:p>
                <a:r>
                  <a:rPr lang="de-DE" sz="1600" dirty="0"/>
                  <a:t>40 %</a:t>
                </a:r>
              </a:p>
            </p:txBody>
          </p:sp>
          <p:sp>
            <p:nvSpPr>
              <p:cNvPr id="46" name="Textfeld 45">
                <a:extLst>
                  <a:ext uri="{FF2B5EF4-FFF2-40B4-BE49-F238E27FC236}">
                    <a16:creationId xmlns:a16="http://schemas.microsoft.com/office/drawing/2014/main" id="{AB45F2F3-F674-4435-BB65-F293AEA6861F}"/>
                  </a:ext>
                </a:extLst>
              </p:cNvPr>
              <p:cNvSpPr txBox="1"/>
              <p:nvPr/>
            </p:nvSpPr>
            <p:spPr>
              <a:xfrm>
                <a:off x="1350570" y="3988889"/>
                <a:ext cx="923484" cy="717182"/>
              </a:xfrm>
              <a:prstGeom prst="rect">
                <a:avLst/>
              </a:prstGeom>
              <a:grpFill/>
            </p:spPr>
            <p:txBody>
              <a:bodyPr wrap="none" rtlCol="0">
                <a:spAutoFit/>
              </a:bodyPr>
              <a:lstStyle/>
              <a:p>
                <a:r>
                  <a:rPr lang="de-DE" sz="1600" dirty="0"/>
                  <a:t>20 %</a:t>
                </a:r>
              </a:p>
            </p:txBody>
          </p:sp>
        </p:grpSp>
        <p:sp>
          <p:nvSpPr>
            <p:cNvPr id="35" name="Textfeld 34">
              <a:extLst>
                <a:ext uri="{FF2B5EF4-FFF2-40B4-BE49-F238E27FC236}">
                  <a16:creationId xmlns:a16="http://schemas.microsoft.com/office/drawing/2014/main" id="{EBD70B75-3661-45D4-B1EC-DA1747F8EE1B}"/>
                </a:ext>
              </a:extLst>
            </p:cNvPr>
            <p:cNvSpPr txBox="1"/>
            <p:nvPr/>
          </p:nvSpPr>
          <p:spPr>
            <a:xfrm rot="16200000">
              <a:off x="-218993" y="4976114"/>
              <a:ext cx="2363319" cy="604351"/>
            </a:xfrm>
            <a:prstGeom prst="rect">
              <a:avLst/>
            </a:prstGeom>
            <a:noFill/>
          </p:spPr>
          <p:txBody>
            <a:bodyPr wrap="square" rtlCol="0">
              <a:spAutoFit/>
            </a:bodyPr>
            <a:lstStyle/>
            <a:p>
              <a:pPr algn="ctr"/>
              <a:r>
                <a:rPr lang="de-DE" sz="1400" dirty="0">
                  <a:cs typeface="Arial"/>
                </a:rPr>
                <a:t>Erneuerbare Kraftstoffe im Transportsektor</a:t>
              </a:r>
              <a:endParaRPr lang="de-DE" sz="1400" dirty="0"/>
            </a:p>
          </p:txBody>
        </p:sp>
        <p:sp>
          <p:nvSpPr>
            <p:cNvPr id="36" name="Rechteck 35">
              <a:extLst>
                <a:ext uri="{FF2B5EF4-FFF2-40B4-BE49-F238E27FC236}">
                  <a16:creationId xmlns:a16="http://schemas.microsoft.com/office/drawing/2014/main" id="{033675A2-8FDC-41BD-B242-A5974D980493}"/>
                </a:ext>
              </a:extLst>
            </p:cNvPr>
            <p:cNvSpPr/>
            <p:nvPr/>
          </p:nvSpPr>
          <p:spPr>
            <a:xfrm>
              <a:off x="114420" y="3502897"/>
              <a:ext cx="6682422" cy="675451"/>
            </a:xfrm>
            <a:prstGeom prst="rect">
              <a:avLst/>
            </a:prstGeom>
            <a:noFill/>
            <a:ln>
              <a:noFill/>
            </a:ln>
          </p:spPr>
          <p:txBody>
            <a:bodyPr wrap="square">
              <a:spAutoFit/>
            </a:bodyPr>
            <a:lstStyle/>
            <a:p>
              <a:pPr algn="ctr"/>
              <a:r>
                <a:rPr lang="en-US" sz="1600" dirty="0" err="1"/>
                <a:t>Szenarien</a:t>
              </a:r>
              <a:r>
                <a:rPr lang="en-US" sz="1600" dirty="0"/>
                <a:t> des </a:t>
              </a:r>
              <a:r>
                <a:rPr lang="en-US" sz="1600" dirty="0" err="1"/>
                <a:t>Einsatzes</a:t>
              </a:r>
              <a:r>
                <a:rPr lang="en-US" sz="1600" dirty="0"/>
                <a:t> </a:t>
              </a:r>
              <a:r>
                <a:rPr lang="en-US" sz="1600" dirty="0" err="1"/>
                <a:t>erneurbarer</a:t>
              </a:r>
              <a:r>
                <a:rPr lang="en-US" sz="1600" dirty="0"/>
                <a:t> </a:t>
              </a:r>
              <a:r>
                <a:rPr lang="en-US" sz="1600" dirty="0" err="1"/>
                <a:t>Kraftstoffe</a:t>
              </a:r>
              <a:r>
                <a:rPr lang="en-US" sz="1600" dirty="0"/>
                <a:t> in Deutschland*</a:t>
              </a:r>
            </a:p>
          </p:txBody>
        </p:sp>
        <p:sp>
          <p:nvSpPr>
            <p:cNvPr id="37" name="Rechteck 36">
              <a:extLst>
                <a:ext uri="{FF2B5EF4-FFF2-40B4-BE49-F238E27FC236}">
                  <a16:creationId xmlns:a16="http://schemas.microsoft.com/office/drawing/2014/main" id="{F4110B95-FD9A-4D83-80A0-F5B4411FA9C5}"/>
                </a:ext>
              </a:extLst>
            </p:cNvPr>
            <p:cNvSpPr/>
            <p:nvPr/>
          </p:nvSpPr>
          <p:spPr>
            <a:xfrm>
              <a:off x="4911863" y="5358048"/>
              <a:ext cx="1688524" cy="906527"/>
            </a:xfrm>
            <a:prstGeom prst="rect">
              <a:avLst/>
            </a:prstGeom>
          </p:spPr>
          <p:txBody>
            <a:bodyPr wrap="square">
              <a:spAutoFit/>
            </a:bodyPr>
            <a:lstStyle/>
            <a:p>
              <a:r>
                <a:rPr lang="de-DE" sz="900" dirty="0"/>
                <a:t>* Mit </a:t>
              </a:r>
              <a:r>
                <a:rPr lang="en-US" sz="900" dirty="0"/>
                <a:t>&gt;85% THG-</a:t>
              </a:r>
              <a:r>
                <a:rPr lang="en-US" sz="900" dirty="0" err="1"/>
                <a:t>Emissionsreduktion</a:t>
              </a:r>
              <a:r>
                <a:rPr lang="en-US" sz="900" dirty="0"/>
                <a:t>; </a:t>
              </a:r>
              <a:r>
                <a:rPr lang="de-DE" sz="900" dirty="0"/>
                <a:t>Ergebnisse einer Metastudie der Deutsche Energie Agentur (</a:t>
              </a:r>
              <a:r>
                <a:rPr lang="de-DE" sz="900" dirty="0" err="1"/>
                <a:t>dena</a:t>
              </a:r>
              <a:r>
                <a:rPr lang="de-DE" sz="900" dirty="0"/>
                <a:t>)</a:t>
              </a:r>
            </a:p>
          </p:txBody>
        </p:sp>
        <p:sp>
          <p:nvSpPr>
            <p:cNvPr id="39" name="Rechteck 38">
              <a:extLst>
                <a:ext uri="{FF2B5EF4-FFF2-40B4-BE49-F238E27FC236}">
                  <a16:creationId xmlns:a16="http://schemas.microsoft.com/office/drawing/2014/main" id="{9FE3CB21-6486-4B20-A6BE-967B5308789C}"/>
                </a:ext>
              </a:extLst>
            </p:cNvPr>
            <p:cNvSpPr/>
            <p:nvPr/>
          </p:nvSpPr>
          <p:spPr>
            <a:xfrm>
              <a:off x="4983150" y="4164425"/>
              <a:ext cx="319164" cy="249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Rechteck 39">
              <a:extLst>
                <a:ext uri="{FF2B5EF4-FFF2-40B4-BE49-F238E27FC236}">
                  <a16:creationId xmlns:a16="http://schemas.microsoft.com/office/drawing/2014/main" id="{2A7B6851-D632-40A5-B1F2-797D11834268}"/>
                </a:ext>
              </a:extLst>
            </p:cNvPr>
            <p:cNvSpPr/>
            <p:nvPr/>
          </p:nvSpPr>
          <p:spPr>
            <a:xfrm>
              <a:off x="4978314" y="4425409"/>
              <a:ext cx="324001" cy="2494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 name="Textfeld 31">
              <a:extLst>
                <a:ext uri="{FF2B5EF4-FFF2-40B4-BE49-F238E27FC236}">
                  <a16:creationId xmlns:a16="http://schemas.microsoft.com/office/drawing/2014/main" id="{71AA8552-085D-485E-A1E6-7157A64D59E9}"/>
                </a:ext>
              </a:extLst>
            </p:cNvPr>
            <p:cNvSpPr txBox="1"/>
            <p:nvPr/>
          </p:nvSpPr>
          <p:spPr>
            <a:xfrm>
              <a:off x="5269891" y="4367553"/>
              <a:ext cx="682633" cy="338554"/>
            </a:xfrm>
            <a:prstGeom prst="rect">
              <a:avLst/>
            </a:prstGeom>
            <a:noFill/>
          </p:spPr>
          <p:txBody>
            <a:bodyPr wrap="square" rtlCol="0">
              <a:spAutoFit/>
            </a:bodyPr>
            <a:lstStyle/>
            <a:p>
              <a:r>
                <a:rPr lang="en-US" sz="1600" dirty="0"/>
                <a:t>Gas</a:t>
              </a:r>
            </a:p>
          </p:txBody>
        </p:sp>
        <p:sp>
          <p:nvSpPr>
            <p:cNvPr id="33" name="Textfeld 32">
              <a:extLst>
                <a:ext uri="{FF2B5EF4-FFF2-40B4-BE49-F238E27FC236}">
                  <a16:creationId xmlns:a16="http://schemas.microsoft.com/office/drawing/2014/main" id="{C9700D40-1BBB-48FD-8699-441A21A10C2F}"/>
                </a:ext>
              </a:extLst>
            </p:cNvPr>
            <p:cNvSpPr txBox="1"/>
            <p:nvPr/>
          </p:nvSpPr>
          <p:spPr>
            <a:xfrm>
              <a:off x="5270789" y="4086855"/>
              <a:ext cx="968475" cy="391051"/>
            </a:xfrm>
            <a:prstGeom prst="rect">
              <a:avLst/>
            </a:prstGeom>
            <a:noFill/>
          </p:spPr>
          <p:txBody>
            <a:bodyPr wrap="square" rtlCol="0">
              <a:spAutoFit/>
            </a:bodyPr>
            <a:lstStyle/>
            <a:p>
              <a:r>
                <a:rPr lang="en-US" sz="1600" dirty="0" err="1"/>
                <a:t>Flüssig</a:t>
              </a:r>
              <a:endParaRPr lang="en-US" sz="1600" dirty="0"/>
            </a:p>
          </p:txBody>
        </p:sp>
      </p:grpSp>
      <p:sp>
        <p:nvSpPr>
          <p:cNvPr id="51" name="Textfeld 50">
            <a:extLst>
              <a:ext uri="{FF2B5EF4-FFF2-40B4-BE49-F238E27FC236}">
                <a16:creationId xmlns:a16="http://schemas.microsoft.com/office/drawing/2014/main" id="{38B031B7-B541-401F-800D-166F81014B24}"/>
              </a:ext>
            </a:extLst>
          </p:cNvPr>
          <p:cNvSpPr txBox="1"/>
          <p:nvPr/>
        </p:nvSpPr>
        <p:spPr>
          <a:xfrm>
            <a:off x="6010224" y="3538630"/>
            <a:ext cx="5799707" cy="338554"/>
          </a:xfrm>
          <a:prstGeom prst="rect">
            <a:avLst/>
          </a:prstGeom>
          <a:noFill/>
        </p:spPr>
        <p:txBody>
          <a:bodyPr wrap="square" rtlCol="0">
            <a:spAutoFit/>
          </a:bodyPr>
          <a:lstStyle/>
          <a:p>
            <a:endParaRPr lang="en-US" sz="1600" dirty="0"/>
          </a:p>
        </p:txBody>
      </p:sp>
      <p:sp>
        <p:nvSpPr>
          <p:cNvPr id="3" name="Rechteck 2">
            <a:extLst>
              <a:ext uri="{FF2B5EF4-FFF2-40B4-BE49-F238E27FC236}">
                <a16:creationId xmlns:a16="http://schemas.microsoft.com/office/drawing/2014/main" id="{8D8EB6A4-3C92-43EA-BACD-CF3840FC04D3}"/>
              </a:ext>
            </a:extLst>
          </p:cNvPr>
          <p:cNvSpPr/>
          <p:nvPr/>
        </p:nvSpPr>
        <p:spPr>
          <a:xfrm>
            <a:off x="252803" y="1336917"/>
            <a:ext cx="5688000" cy="392580"/>
          </a:xfrm>
          <a:prstGeom prst="rect">
            <a:avLst/>
          </a:prstGeom>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solidFill>
                  <a:schemeClr val="bg1"/>
                </a:solidFill>
              </a:rPr>
              <a:t>Ausgangslage</a:t>
            </a:r>
            <a:endParaRPr lang="en-US" dirty="0">
              <a:solidFill>
                <a:schemeClr val="bg1"/>
              </a:solidFill>
            </a:endParaRPr>
          </a:p>
        </p:txBody>
      </p:sp>
      <p:sp>
        <p:nvSpPr>
          <p:cNvPr id="47" name="Rechteck 46">
            <a:extLst>
              <a:ext uri="{FF2B5EF4-FFF2-40B4-BE49-F238E27FC236}">
                <a16:creationId xmlns:a16="http://schemas.microsoft.com/office/drawing/2014/main" id="{4A7AC9BE-C43F-40E9-A231-583BF5AAD0D5}"/>
              </a:ext>
            </a:extLst>
          </p:cNvPr>
          <p:cNvSpPr/>
          <p:nvPr/>
        </p:nvSpPr>
        <p:spPr>
          <a:xfrm>
            <a:off x="6041845" y="1336917"/>
            <a:ext cx="5688000" cy="392580"/>
          </a:xfrm>
          <a:prstGeom prst="rect">
            <a:avLst/>
          </a:prstGeom>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solidFill>
                  <a:schemeClr val="bg1"/>
                </a:solidFill>
              </a:rPr>
              <a:t>Netzwerkplanung</a:t>
            </a:r>
            <a:endParaRPr lang="en-US" dirty="0">
              <a:solidFill>
                <a:schemeClr val="bg1"/>
              </a:solidFill>
            </a:endParaRPr>
          </a:p>
        </p:txBody>
      </p:sp>
    </p:spTree>
    <p:extLst>
      <p:ext uri="{BB962C8B-B14F-4D97-AF65-F5344CB8AC3E}">
        <p14:creationId xmlns:p14="http://schemas.microsoft.com/office/powerpoint/2010/main" val="94437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1" grpId="0"/>
      <p:bldP spid="4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0" name="Textplatzhalter 12">
            <a:extLst>
              <a:ext uri="{FF2B5EF4-FFF2-40B4-BE49-F238E27FC236}">
                <a16:creationId xmlns:a16="http://schemas.microsoft.com/office/drawing/2014/main" id="{D66F3CAA-B6DD-4592-B279-731525729914}"/>
              </a:ext>
            </a:extLst>
          </p:cNvPr>
          <p:cNvSpPr>
            <a:spLocks noGrp="1"/>
          </p:cNvSpPr>
          <p:nvPr>
            <p:ph type="body" sz="quarter" idx="12"/>
          </p:nvPr>
        </p:nvSpPr>
        <p:spPr/>
        <p:txBody>
          <a:bodyPr/>
          <a:lstStyle/>
          <a:p>
            <a:r>
              <a:rPr lang="en-US" b="1" dirty="0" err="1">
                <a:solidFill>
                  <a:schemeClr val="accent1"/>
                </a:solidFill>
              </a:rPr>
              <a:t>Netzwerkmodellierung</a:t>
            </a:r>
            <a:endParaRPr lang="en-US" b="1" dirty="0">
              <a:solidFill>
                <a:schemeClr val="accent1"/>
              </a:solidFill>
            </a:endParaRPr>
          </a:p>
        </p:txBody>
      </p:sp>
      <p:sp>
        <p:nvSpPr>
          <p:cNvPr id="17" name="Text Placeholder 16">
            <a:extLst>
              <a:ext uri="{FF2B5EF4-FFF2-40B4-BE49-F238E27FC236}">
                <a16:creationId xmlns:a16="http://schemas.microsoft.com/office/drawing/2014/main" id="{3A453194-97B0-42E1-8394-D0FB69F10244}"/>
              </a:ext>
            </a:extLst>
          </p:cNvPr>
          <p:cNvSpPr>
            <a:spLocks noGrp="1"/>
          </p:cNvSpPr>
          <p:nvPr>
            <p:ph type="body" sz="quarter" idx="13"/>
          </p:nvPr>
        </p:nvSpPr>
        <p:spPr/>
        <p:txBody>
          <a:bodyPr/>
          <a:lstStyle/>
          <a:p>
            <a:r>
              <a:rPr lang="en-US" sz="2000" dirty="0" err="1"/>
              <a:t>Fallbeispiel</a:t>
            </a:r>
            <a:r>
              <a:rPr lang="en-US" sz="2000" dirty="0"/>
              <a:t> </a:t>
            </a:r>
            <a:r>
              <a:rPr lang="en-US" sz="2000" dirty="0" err="1"/>
              <a:t>aus</a:t>
            </a:r>
            <a:r>
              <a:rPr lang="en-US" sz="2000" dirty="0"/>
              <a:t> der </a:t>
            </a:r>
            <a:r>
              <a:rPr lang="en-US" sz="2000" dirty="0" err="1"/>
              <a:t>Lehrstuhlforschung</a:t>
            </a:r>
            <a:endParaRPr lang="en-US" sz="2000" dirty="0"/>
          </a:p>
          <a:p>
            <a:r>
              <a:rPr lang="en-US" dirty="0" err="1"/>
              <a:t>Produktionsnetzwerke</a:t>
            </a:r>
            <a:r>
              <a:rPr lang="en-US" dirty="0"/>
              <a:t> </a:t>
            </a:r>
            <a:r>
              <a:rPr lang="en-US" dirty="0" err="1"/>
              <a:t>für</a:t>
            </a:r>
            <a:r>
              <a:rPr lang="en-US" dirty="0"/>
              <a:t> </a:t>
            </a:r>
            <a:r>
              <a:rPr lang="en-US" dirty="0" err="1"/>
              <a:t>erneuerbare</a:t>
            </a:r>
            <a:r>
              <a:rPr lang="en-US" dirty="0"/>
              <a:t> </a:t>
            </a:r>
            <a:r>
              <a:rPr lang="en-US" dirty="0" err="1"/>
              <a:t>Kraftstoffe</a:t>
            </a:r>
            <a:endParaRPr lang="en-US" dirty="0"/>
          </a:p>
          <a:p>
            <a:endParaRPr lang="en-US" dirty="0"/>
          </a:p>
        </p:txBody>
      </p:sp>
      <p:cxnSp>
        <p:nvCxnSpPr>
          <p:cNvPr id="170" name="Gewinkelter Verbinder 169"/>
          <p:cNvCxnSpPr/>
          <p:nvPr/>
        </p:nvCxnSpPr>
        <p:spPr>
          <a:xfrm>
            <a:off x="4280138" y="4531330"/>
            <a:ext cx="3600000" cy="586228"/>
          </a:xfrm>
          <a:prstGeom prst="bentConnector3">
            <a:avLst>
              <a:gd name="adj1" fmla="val 58478"/>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5" name="Gewinkelter Verbinder 174"/>
          <p:cNvCxnSpPr/>
          <p:nvPr/>
        </p:nvCxnSpPr>
        <p:spPr>
          <a:xfrm flipV="1">
            <a:off x="4280138" y="3660681"/>
            <a:ext cx="3600000" cy="654541"/>
          </a:xfrm>
          <a:prstGeom prst="bentConnector3">
            <a:avLst>
              <a:gd name="adj1" fmla="val 58053"/>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0" name="Gewinkelter Verbinder 69"/>
          <p:cNvCxnSpPr/>
          <p:nvPr/>
        </p:nvCxnSpPr>
        <p:spPr>
          <a:xfrm>
            <a:off x="4280138" y="4531330"/>
            <a:ext cx="3600000" cy="586228"/>
          </a:xfrm>
          <a:prstGeom prst="bentConnector3">
            <a:avLst>
              <a:gd name="adj1" fmla="val 58478"/>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2" name="Gewinkelter Verbinder 71"/>
          <p:cNvCxnSpPr/>
          <p:nvPr/>
        </p:nvCxnSpPr>
        <p:spPr>
          <a:xfrm flipV="1">
            <a:off x="4280138" y="3660681"/>
            <a:ext cx="3600000" cy="654541"/>
          </a:xfrm>
          <a:prstGeom prst="bentConnector3">
            <a:avLst>
              <a:gd name="adj1" fmla="val 58053"/>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108" name="Gruppieren 107"/>
          <p:cNvGrpSpPr/>
          <p:nvPr/>
        </p:nvGrpSpPr>
        <p:grpSpPr>
          <a:xfrm>
            <a:off x="4418780" y="3829338"/>
            <a:ext cx="1284169" cy="1119563"/>
            <a:chOff x="4791663" y="3336608"/>
            <a:chExt cx="1284169" cy="1119563"/>
          </a:xfrm>
        </p:grpSpPr>
        <p:sp>
          <p:nvSpPr>
            <p:cNvPr id="110" name="Textfeld 109"/>
            <p:cNvSpPr txBox="1"/>
            <p:nvPr/>
          </p:nvSpPr>
          <p:spPr>
            <a:xfrm>
              <a:off x="4791663" y="3336608"/>
              <a:ext cx="1284169" cy="1119563"/>
            </a:xfrm>
            <a:prstGeom prst="rect">
              <a:avLst/>
            </a:prstGeom>
            <a:solidFill>
              <a:schemeClr val="bg1"/>
            </a:solid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GH</a:t>
              </a:r>
              <a:r>
                <a:rPr kumimoji="0" lang="en-US" sz="16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ank</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11" name="Grafik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964" y="3660139"/>
              <a:ext cx="1119566" cy="746234"/>
            </a:xfrm>
            <a:prstGeom prst="rect">
              <a:avLst/>
            </a:prstGeom>
          </p:spPr>
        </p:pic>
      </p:grpSp>
      <p:grpSp>
        <p:nvGrpSpPr>
          <p:cNvPr id="21" name="Gruppieren 20"/>
          <p:cNvGrpSpPr/>
          <p:nvPr/>
        </p:nvGrpSpPr>
        <p:grpSpPr>
          <a:xfrm>
            <a:off x="4418780" y="3829338"/>
            <a:ext cx="1284169" cy="1119563"/>
            <a:chOff x="4791663" y="3336608"/>
            <a:chExt cx="1284169" cy="1119563"/>
          </a:xfrm>
        </p:grpSpPr>
        <p:sp>
          <p:nvSpPr>
            <p:cNvPr id="64" name="Textfeld 63"/>
            <p:cNvSpPr txBox="1"/>
            <p:nvPr/>
          </p:nvSpPr>
          <p:spPr>
            <a:xfrm>
              <a:off x="4791663" y="3336608"/>
              <a:ext cx="1284169" cy="1119563"/>
            </a:xfrm>
            <a:prstGeom prst="rect">
              <a:avLst/>
            </a:prstGeom>
            <a:solidFill>
              <a:schemeClr val="bg1"/>
            </a:solid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LH</a:t>
              </a:r>
              <a:r>
                <a:rPr kumimoji="0" lang="en-US" sz="16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ank</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78" name="Grafik 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964" y="3660139"/>
              <a:ext cx="1119566" cy="746234"/>
            </a:xfrm>
            <a:prstGeom prst="rect">
              <a:avLst/>
            </a:prstGeom>
          </p:spPr>
        </p:pic>
      </p:grpSp>
      <p:grpSp>
        <p:nvGrpSpPr>
          <p:cNvPr id="97" name="Gruppieren 96"/>
          <p:cNvGrpSpPr/>
          <p:nvPr/>
        </p:nvGrpSpPr>
        <p:grpSpPr>
          <a:xfrm>
            <a:off x="4418780" y="3829338"/>
            <a:ext cx="1284169" cy="1119563"/>
            <a:chOff x="4791663" y="3336608"/>
            <a:chExt cx="1284169" cy="1119563"/>
          </a:xfrm>
        </p:grpSpPr>
        <p:sp>
          <p:nvSpPr>
            <p:cNvPr id="98" name="Textfeld 97"/>
            <p:cNvSpPr txBox="1"/>
            <p:nvPr/>
          </p:nvSpPr>
          <p:spPr>
            <a:xfrm>
              <a:off x="4791663" y="3336608"/>
              <a:ext cx="1284169" cy="1119563"/>
            </a:xfrm>
            <a:prstGeom prst="rect">
              <a:avLst/>
            </a:prstGeom>
            <a:solidFill>
              <a:schemeClr val="bg1"/>
            </a:solid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LOHC-Tank</a:t>
              </a:r>
            </a:p>
          </p:txBody>
        </p:sp>
        <p:pic>
          <p:nvPicPr>
            <p:cNvPr id="107" name="Grafik 10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964" y="3660139"/>
              <a:ext cx="1119566" cy="746234"/>
            </a:xfrm>
            <a:prstGeom prst="rect">
              <a:avLst/>
            </a:prstGeom>
          </p:spPr>
        </p:pic>
      </p:grpSp>
      <p:grpSp>
        <p:nvGrpSpPr>
          <p:cNvPr id="19" name="Gruppieren 18"/>
          <p:cNvGrpSpPr/>
          <p:nvPr/>
        </p:nvGrpSpPr>
        <p:grpSpPr>
          <a:xfrm>
            <a:off x="4418780" y="3829338"/>
            <a:ext cx="1284169" cy="1119563"/>
            <a:chOff x="6204605" y="4870292"/>
            <a:chExt cx="1284169" cy="1119563"/>
          </a:xfrm>
        </p:grpSpPr>
        <p:grpSp>
          <p:nvGrpSpPr>
            <p:cNvPr id="3" name="Gruppieren 2"/>
            <p:cNvGrpSpPr/>
            <p:nvPr/>
          </p:nvGrpSpPr>
          <p:grpSpPr>
            <a:xfrm>
              <a:off x="6204605" y="4870292"/>
              <a:ext cx="1284169" cy="1119563"/>
              <a:chOff x="5698571" y="5322991"/>
              <a:chExt cx="1284169" cy="1119563"/>
            </a:xfrm>
          </p:grpSpPr>
          <p:pic>
            <p:nvPicPr>
              <p:cNvPr id="66" name="Grafik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67948" y="5625767"/>
                <a:ext cx="1119566" cy="746195"/>
              </a:xfrm>
              <a:prstGeom prst="rect">
                <a:avLst/>
              </a:prstGeom>
            </p:spPr>
          </p:pic>
          <p:sp>
            <p:nvSpPr>
              <p:cNvPr id="73" name="Textfeld 72"/>
              <p:cNvSpPr txBox="1"/>
              <p:nvPr/>
            </p:nvSpPr>
            <p:spPr>
              <a:xfrm>
                <a:off x="5698571" y="5322991"/>
                <a:ext cx="1284169" cy="1119563"/>
              </a:xfrm>
              <a:prstGeom prst="rect">
                <a:avLst/>
              </a:prstGeom>
              <a:solidFill>
                <a:schemeClr val="bg1"/>
              </a:solid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K</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averne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pic>
          <p:nvPicPr>
            <p:cNvPr id="10" name="Grafi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6906" y="5210915"/>
              <a:ext cx="1119566" cy="746542"/>
            </a:xfrm>
            <a:prstGeom prst="rect">
              <a:avLst/>
            </a:prstGeom>
          </p:spPr>
        </p:pic>
      </p:grpSp>
      <p:grpSp>
        <p:nvGrpSpPr>
          <p:cNvPr id="103" name="Gruppieren 102"/>
          <p:cNvGrpSpPr/>
          <p:nvPr/>
        </p:nvGrpSpPr>
        <p:grpSpPr>
          <a:xfrm>
            <a:off x="543994" y="5949950"/>
            <a:ext cx="3600400" cy="600164"/>
            <a:chOff x="9062265" y="-14591"/>
            <a:chExt cx="3600400" cy="600164"/>
          </a:xfrm>
        </p:grpSpPr>
        <p:cxnSp>
          <p:nvCxnSpPr>
            <p:cNvPr id="115" name="Gerade Verbindung mit Pfeil 114"/>
            <p:cNvCxnSpPr/>
            <p:nvPr/>
          </p:nvCxnSpPr>
          <p:spPr>
            <a:xfrm flipV="1">
              <a:off x="9062265" y="99995"/>
              <a:ext cx="720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7" name="Textfeld 116"/>
            <p:cNvSpPr txBox="1"/>
            <p:nvPr/>
          </p:nvSpPr>
          <p:spPr>
            <a:xfrm>
              <a:off x="9782265" y="-14591"/>
              <a:ext cx="2880400" cy="60016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Rohstofftransport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Zwischenprodukttransport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Endprodukteprodukttransport</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18" name="Gerade Verbindung mit Pfeil 117"/>
            <p:cNvCxnSpPr/>
            <p:nvPr/>
          </p:nvCxnSpPr>
          <p:spPr>
            <a:xfrm>
              <a:off x="9062265" y="288014"/>
              <a:ext cx="720000" cy="0"/>
            </a:xfrm>
            <a:prstGeom prst="straightConnector1">
              <a:avLst/>
            </a:prstGeom>
            <a:noFill/>
            <a:ln>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0" name="Gerade Verbindung mit Pfeil 119"/>
            <p:cNvCxnSpPr/>
            <p:nvPr/>
          </p:nvCxnSpPr>
          <p:spPr>
            <a:xfrm>
              <a:off x="9062265" y="476034"/>
              <a:ext cx="720000" cy="0"/>
            </a:xfrm>
            <a:prstGeom prst="straightConnector1">
              <a:avLst/>
            </a:prstGeom>
            <a:ln>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grpSp>
      <p:sp>
        <p:nvSpPr>
          <p:cNvPr id="99" name="Rechteck 98"/>
          <p:cNvSpPr/>
          <p:nvPr/>
        </p:nvSpPr>
        <p:spPr>
          <a:xfrm>
            <a:off x="7875062" y="6323408"/>
            <a:ext cx="4112024" cy="26161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ＭＳ Ｐゴシック" panose="020B0600070205080204" pitchFamily="34" charset="-128"/>
                <a:cs typeface="+mn-cs"/>
              </a:rPr>
              <a:t>Bildquellen: pixabay.com; adobe.com; commons.wikimedia.org</a:t>
            </a:r>
          </a:p>
        </p:txBody>
      </p:sp>
      <p:cxnSp>
        <p:nvCxnSpPr>
          <p:cNvPr id="172" name="Gewinkelter Verbinder 171"/>
          <p:cNvCxnSpPr>
            <a:stCxn id="71" idx="3"/>
          </p:cNvCxnSpPr>
          <p:nvPr/>
        </p:nvCxnSpPr>
        <p:spPr>
          <a:xfrm>
            <a:off x="2110353" y="2838753"/>
            <a:ext cx="5780655" cy="684957"/>
          </a:xfrm>
          <a:prstGeom prst="bentConnector3">
            <a:avLst>
              <a:gd name="adj1" fmla="val 7379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Gewinkelter Verbinder 108"/>
          <p:cNvCxnSpPr/>
          <p:nvPr/>
        </p:nvCxnSpPr>
        <p:spPr>
          <a:xfrm flipV="1">
            <a:off x="2110353" y="2203804"/>
            <a:ext cx="5780655" cy="498922"/>
          </a:xfrm>
          <a:prstGeom prst="bentConnector3">
            <a:avLst>
              <a:gd name="adj1" fmla="val 73744"/>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8" name="Textfeld 67"/>
          <p:cNvSpPr txBox="1"/>
          <p:nvPr/>
        </p:nvSpPr>
        <p:spPr>
          <a:xfrm>
            <a:off x="10056507" y="1448747"/>
            <a:ext cx="110567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err="1">
                <a:ln>
                  <a:noFill/>
                </a:ln>
                <a:solidFill>
                  <a:srgbClr val="00549F"/>
                </a:solidFill>
                <a:effectLst/>
                <a:uLnTx/>
                <a:uFillTx/>
                <a:latin typeface="Arial" panose="020B0604020202020204" pitchFamily="34" charset="0"/>
                <a:ea typeface="ＭＳ Ｐゴシック" panose="020B0600070205080204" pitchFamily="34" charset="-128"/>
                <a:cs typeface="+mn-cs"/>
              </a:rPr>
              <a:t>Senken</a:t>
            </a:r>
            <a:endParaRPr kumimoji="0" lang="en-US" sz="180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endParaRPr>
          </a:p>
        </p:txBody>
      </p:sp>
      <p:sp>
        <p:nvSpPr>
          <p:cNvPr id="81" name="Textfeld 80"/>
          <p:cNvSpPr txBox="1"/>
          <p:nvPr/>
        </p:nvSpPr>
        <p:spPr>
          <a:xfrm>
            <a:off x="2863026" y="1448747"/>
            <a:ext cx="472670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rPr>
              <a:t>Transformation und </a:t>
            </a:r>
            <a:r>
              <a:rPr kumimoji="0" lang="en-US" sz="1800" i="0" u="none" strike="noStrike" kern="1200" cap="none" spc="0" normalizeH="0" baseline="0" noProof="0" dirty="0" err="1">
                <a:ln>
                  <a:noFill/>
                </a:ln>
                <a:solidFill>
                  <a:srgbClr val="00549F"/>
                </a:solidFill>
                <a:effectLst/>
                <a:uLnTx/>
                <a:uFillTx/>
                <a:latin typeface="Arial" panose="020B0604020202020204" pitchFamily="34" charset="0"/>
                <a:ea typeface="ＭＳ Ｐゴシック" panose="020B0600070205080204" pitchFamily="34" charset="-128"/>
                <a:cs typeface="+mn-cs"/>
              </a:rPr>
              <a:t>Speicherung</a:t>
            </a:r>
            <a:endParaRPr kumimoji="0" lang="en-US" sz="180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endParaRPr>
          </a:p>
        </p:txBody>
      </p:sp>
      <p:sp>
        <p:nvSpPr>
          <p:cNvPr id="76" name="Textfeld 75"/>
          <p:cNvSpPr txBox="1"/>
          <p:nvPr/>
        </p:nvSpPr>
        <p:spPr>
          <a:xfrm>
            <a:off x="358344" y="1448747"/>
            <a:ext cx="149389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err="1">
                <a:ln>
                  <a:noFill/>
                </a:ln>
                <a:solidFill>
                  <a:srgbClr val="00549F"/>
                </a:solidFill>
                <a:effectLst/>
                <a:uLnTx/>
                <a:uFillTx/>
                <a:latin typeface="Arial" panose="020B0604020202020204" pitchFamily="34" charset="0"/>
                <a:ea typeface="ＭＳ Ｐゴシック" panose="020B0600070205080204" pitchFamily="34" charset="-128"/>
                <a:cs typeface="+mn-cs"/>
              </a:rPr>
              <a:t>Quellen</a:t>
            </a:r>
            <a:endParaRPr kumimoji="0" lang="en-US" sz="180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endParaRPr>
          </a:p>
        </p:txBody>
      </p:sp>
      <p:cxnSp>
        <p:nvCxnSpPr>
          <p:cNvPr id="92" name="Gerade Verbindung mit Pfeil 91"/>
          <p:cNvCxnSpPr>
            <a:stCxn id="77" idx="3"/>
            <a:endCxn id="61" idx="1"/>
          </p:cNvCxnSpPr>
          <p:nvPr/>
        </p:nvCxnSpPr>
        <p:spPr>
          <a:xfrm>
            <a:off x="2110353" y="4389119"/>
            <a:ext cx="858869"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Gerade Verbindung mit Pfeil 185"/>
          <p:cNvCxnSpPr>
            <a:stCxn id="95" idx="3"/>
          </p:cNvCxnSpPr>
          <p:nvPr/>
        </p:nvCxnSpPr>
        <p:spPr>
          <a:xfrm>
            <a:off x="9175177" y="2203804"/>
            <a:ext cx="1056346" cy="0"/>
          </a:xfrm>
          <a:prstGeom prst="straightConnector1">
            <a:avLst/>
          </a:prstGeom>
          <a:ln w="127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90" name="Gerade Verbindung mit Pfeil 189"/>
          <p:cNvCxnSpPr>
            <a:stCxn id="94" idx="3"/>
          </p:cNvCxnSpPr>
          <p:nvPr/>
        </p:nvCxnSpPr>
        <p:spPr>
          <a:xfrm flipV="1">
            <a:off x="2110353" y="5328322"/>
            <a:ext cx="5791965"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uppieren 34"/>
          <p:cNvGrpSpPr/>
          <p:nvPr/>
        </p:nvGrpSpPr>
        <p:grpSpPr>
          <a:xfrm>
            <a:off x="480929" y="2421348"/>
            <a:ext cx="1629424" cy="834809"/>
            <a:chOff x="398810" y="1193074"/>
            <a:chExt cx="1629424" cy="834809"/>
          </a:xfrm>
        </p:grpSpPr>
        <p:sp>
          <p:nvSpPr>
            <p:cNvPr id="71" name="Textfeld 70"/>
            <p:cNvSpPr txBox="1"/>
            <p:nvPr/>
          </p:nvSpPr>
          <p:spPr>
            <a:xfrm>
              <a:off x="398810" y="1193074"/>
              <a:ext cx="1629424" cy="834809"/>
            </a:xfrm>
            <a:prstGeom prst="rect">
              <a:avLst/>
            </a:prstGeom>
            <a:noFill/>
            <a:ln>
              <a:solidFill>
                <a:schemeClr val="tx1"/>
              </a:solidFill>
              <a:prstDash val="solid"/>
            </a:ln>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Biomasse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2" name="Grafik 1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61875" y="1497533"/>
              <a:ext cx="720000" cy="474483"/>
            </a:xfrm>
            <a:prstGeom prst="rect">
              <a:avLst/>
            </a:prstGeom>
          </p:spPr>
        </p:pic>
        <p:pic>
          <p:nvPicPr>
            <p:cNvPr id="13" name="Grafik 1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264239" y="1497533"/>
              <a:ext cx="720000" cy="474483"/>
            </a:xfrm>
            <a:prstGeom prst="rect">
              <a:avLst/>
            </a:prstGeom>
          </p:spPr>
        </p:pic>
      </p:grpSp>
      <p:sp>
        <p:nvSpPr>
          <p:cNvPr id="49" name="Textfeld 48"/>
          <p:cNvSpPr txBox="1"/>
          <p:nvPr/>
        </p:nvSpPr>
        <p:spPr>
          <a:xfrm>
            <a:off x="10231523" y="1800104"/>
            <a:ext cx="1594921" cy="3945623"/>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Erneuerbarer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Kraftstoff</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4" name="Grafik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8983" y="2401784"/>
            <a:ext cx="1260000" cy="750750"/>
          </a:xfrm>
          <a:prstGeom prst="rect">
            <a:avLst/>
          </a:prstGeom>
        </p:spPr>
      </p:pic>
      <p:pic>
        <p:nvPicPr>
          <p:cNvPr id="15" name="Grafik 14"/>
          <p:cNvPicPr>
            <a:picLocks/>
          </p:cNvPicPr>
          <p:nvPr/>
        </p:nvPicPr>
        <p:blipFill rotWithShape="1">
          <a:blip r:embed="rId10" cstate="print">
            <a:extLst>
              <a:ext uri="{28A0092B-C50C-407E-A947-70E740481C1C}">
                <a14:useLocalDpi xmlns:a14="http://schemas.microsoft.com/office/drawing/2010/main" val="0"/>
              </a:ext>
            </a:extLst>
          </a:blip>
          <a:srcRect r="6907"/>
          <a:stretch/>
        </p:blipFill>
        <p:spPr>
          <a:xfrm>
            <a:off x="10398983" y="3578874"/>
            <a:ext cx="1260000" cy="750750"/>
          </a:xfrm>
          <a:prstGeom prst="rect">
            <a:avLst/>
          </a:prstGeom>
        </p:spPr>
      </p:pic>
      <p:pic>
        <p:nvPicPr>
          <p:cNvPr id="16" name="Grafik 15"/>
          <p:cNvPicPr>
            <a:picLocks/>
          </p:cNvPicPr>
          <p:nvPr/>
        </p:nvPicPr>
        <p:blipFill rotWithShape="1">
          <a:blip r:embed="rId11" cstate="print">
            <a:extLst>
              <a:ext uri="{28A0092B-C50C-407E-A947-70E740481C1C}">
                <a14:useLocalDpi xmlns:a14="http://schemas.microsoft.com/office/drawing/2010/main" val="0"/>
              </a:ext>
            </a:extLst>
          </a:blip>
          <a:srcRect b="20974"/>
          <a:stretch/>
        </p:blipFill>
        <p:spPr>
          <a:xfrm>
            <a:off x="10398983" y="4755965"/>
            <a:ext cx="1260000" cy="750750"/>
          </a:xfrm>
          <a:prstGeom prst="rect">
            <a:avLst/>
          </a:prstGeom>
        </p:spPr>
      </p:pic>
      <p:grpSp>
        <p:nvGrpSpPr>
          <p:cNvPr id="39" name="Gruppieren 38"/>
          <p:cNvGrpSpPr/>
          <p:nvPr/>
        </p:nvGrpSpPr>
        <p:grpSpPr>
          <a:xfrm>
            <a:off x="480929" y="3971714"/>
            <a:ext cx="1629424" cy="834809"/>
            <a:chOff x="398810" y="3549092"/>
            <a:chExt cx="1629424" cy="834809"/>
          </a:xfrm>
        </p:grpSpPr>
        <p:grpSp>
          <p:nvGrpSpPr>
            <p:cNvPr id="34" name="Gruppieren 33"/>
            <p:cNvGrpSpPr/>
            <p:nvPr/>
          </p:nvGrpSpPr>
          <p:grpSpPr>
            <a:xfrm>
              <a:off x="398810" y="3549092"/>
              <a:ext cx="1629424" cy="834809"/>
              <a:chOff x="398810" y="3549092"/>
              <a:chExt cx="1629424" cy="834809"/>
            </a:xfrm>
          </p:grpSpPr>
          <p:sp>
            <p:nvSpPr>
              <p:cNvPr id="77" name="Textfeld 76"/>
              <p:cNvSpPr txBox="1"/>
              <p:nvPr/>
            </p:nvSpPr>
            <p:spPr>
              <a:xfrm>
                <a:off x="398810" y="3549092"/>
                <a:ext cx="1629424" cy="834809"/>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Elektrizität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6" name="Grafik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1875" y="3858860"/>
                <a:ext cx="720000" cy="474483"/>
              </a:xfrm>
              <a:prstGeom prst="rect">
                <a:avLst/>
              </a:prstGeom>
            </p:spPr>
          </p:pic>
        </p:grpSp>
        <p:pic>
          <p:nvPicPr>
            <p:cNvPr id="23" name="Grafik 2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264239" y="3858860"/>
              <a:ext cx="720000" cy="474483"/>
            </a:xfrm>
            <a:prstGeom prst="rect">
              <a:avLst/>
            </a:prstGeom>
          </p:spPr>
        </p:pic>
      </p:grpSp>
      <p:grpSp>
        <p:nvGrpSpPr>
          <p:cNvPr id="27" name="Gruppieren 26"/>
          <p:cNvGrpSpPr/>
          <p:nvPr/>
        </p:nvGrpSpPr>
        <p:grpSpPr>
          <a:xfrm>
            <a:off x="7891008" y="3006140"/>
            <a:ext cx="1284169" cy="1309082"/>
            <a:chOff x="7523139" y="2684098"/>
            <a:chExt cx="1284169" cy="1309082"/>
          </a:xfrm>
        </p:grpSpPr>
        <p:pic>
          <p:nvPicPr>
            <p:cNvPr id="85" name="Grafik 84"/>
            <p:cNvPicPr>
              <a:picLocks/>
            </p:cNvPicPr>
            <p:nvPr/>
          </p:nvPicPr>
          <p:blipFill rotWithShape="1">
            <a:blip r:embed="rId14" cstate="print">
              <a:extLst>
                <a:ext uri="{28A0092B-C50C-407E-A947-70E740481C1C}">
                  <a14:useLocalDpi xmlns:a14="http://schemas.microsoft.com/office/drawing/2010/main" val="0"/>
                </a:ext>
              </a:extLst>
            </a:blip>
            <a:srcRect r="19797" b="28205"/>
            <a:stretch/>
          </p:blipFill>
          <p:spPr>
            <a:xfrm>
              <a:off x="7591306" y="3256832"/>
              <a:ext cx="1145011" cy="709664"/>
            </a:xfrm>
            <a:prstGeom prst="rect">
              <a:avLst/>
            </a:prstGeom>
          </p:spPr>
        </p:pic>
        <p:sp>
          <p:nvSpPr>
            <p:cNvPr id="84" name="Textfeld 83"/>
            <p:cNvSpPr txBox="1"/>
            <p:nvPr/>
          </p:nvSpPr>
          <p:spPr>
            <a:xfrm>
              <a:off x="7523139" y="2684098"/>
              <a:ext cx="1284169" cy="1309082"/>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Hybride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Kraftstoff-produktion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26" name="Gruppieren 25"/>
          <p:cNvGrpSpPr/>
          <p:nvPr/>
        </p:nvGrpSpPr>
        <p:grpSpPr>
          <a:xfrm>
            <a:off x="7902318" y="4463017"/>
            <a:ext cx="1284169" cy="1309082"/>
            <a:chOff x="7523139" y="4590928"/>
            <a:chExt cx="1284169" cy="1309082"/>
          </a:xfrm>
        </p:grpSpPr>
        <p:pic>
          <p:nvPicPr>
            <p:cNvPr id="89" name="Grafik 88"/>
            <p:cNvPicPr>
              <a:picLocks/>
            </p:cNvPicPr>
            <p:nvPr/>
          </p:nvPicPr>
          <p:blipFill rotWithShape="1">
            <a:blip r:embed="rId15" cstate="print">
              <a:extLst>
                <a:ext uri="{28A0092B-C50C-407E-A947-70E740481C1C}">
                  <a14:useLocalDpi xmlns:a14="http://schemas.microsoft.com/office/drawing/2010/main" val="0"/>
                </a:ext>
              </a:extLst>
            </a:blip>
            <a:srcRect r="19797" b="28205"/>
            <a:stretch/>
          </p:blipFill>
          <p:spPr>
            <a:xfrm>
              <a:off x="7616751" y="5127262"/>
              <a:ext cx="1119566" cy="746376"/>
            </a:xfrm>
            <a:prstGeom prst="rect">
              <a:avLst/>
            </a:prstGeom>
          </p:spPr>
        </p:pic>
        <p:sp>
          <p:nvSpPr>
            <p:cNvPr id="87" name="Textfeld 86"/>
            <p:cNvSpPr txBox="1"/>
            <p:nvPr/>
          </p:nvSpPr>
          <p:spPr>
            <a:xfrm>
              <a:off x="7523139" y="4590928"/>
              <a:ext cx="1284169" cy="1309082"/>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Elektrokraft-stoff-produktion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28" name="Gruppieren 27"/>
          <p:cNvGrpSpPr/>
          <p:nvPr/>
        </p:nvGrpSpPr>
        <p:grpSpPr>
          <a:xfrm>
            <a:off x="7891008" y="1549263"/>
            <a:ext cx="1284169" cy="1309082"/>
            <a:chOff x="7523139" y="942233"/>
            <a:chExt cx="1284169" cy="1309082"/>
          </a:xfrm>
        </p:grpSpPr>
        <p:sp>
          <p:nvSpPr>
            <p:cNvPr id="95" name="Textfeld 94"/>
            <p:cNvSpPr txBox="1"/>
            <p:nvPr/>
          </p:nvSpPr>
          <p:spPr>
            <a:xfrm>
              <a:off x="7523139" y="942233"/>
              <a:ext cx="1284169" cy="1309082"/>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Biokraftstoff</a:t>
              </a:r>
              <a:r>
                <a:rPr lang="en-US" sz="1600" dirty="0" err="1">
                  <a:solidFill>
                    <a:prstClr val="black"/>
                  </a:solidFill>
                  <a:latin typeface="Arial" panose="020B0604020202020204" pitchFamily="34" charset="0"/>
                  <a:ea typeface="ＭＳ Ｐゴシック" panose="020B0600070205080204" pitchFamily="34" charset="-128"/>
                </a:rPr>
                <a:t>produktion</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6" name="Grafik 95"/>
            <p:cNvPicPr>
              <a:picLocks/>
            </p:cNvPicPr>
            <p:nvPr/>
          </p:nvPicPr>
          <p:blipFill rotWithShape="1">
            <a:blip r:embed="rId15" cstate="print">
              <a:extLst>
                <a:ext uri="{28A0092B-C50C-407E-A947-70E740481C1C}">
                  <a14:useLocalDpi xmlns:a14="http://schemas.microsoft.com/office/drawing/2010/main" val="0"/>
                </a:ext>
              </a:extLst>
            </a:blip>
            <a:srcRect r="19797" b="28205"/>
            <a:stretch/>
          </p:blipFill>
          <p:spPr>
            <a:xfrm>
              <a:off x="7616751" y="1480917"/>
              <a:ext cx="1119566" cy="746376"/>
            </a:xfrm>
            <a:prstGeom prst="rect">
              <a:avLst/>
            </a:prstGeom>
          </p:spPr>
        </p:pic>
      </p:grpSp>
      <p:cxnSp>
        <p:nvCxnSpPr>
          <p:cNvPr id="113" name="Gerade Verbindung mit Pfeil 112"/>
          <p:cNvCxnSpPr>
            <a:stCxn id="87" idx="3"/>
          </p:cNvCxnSpPr>
          <p:nvPr/>
        </p:nvCxnSpPr>
        <p:spPr>
          <a:xfrm>
            <a:off x="9186487" y="5117558"/>
            <a:ext cx="1045036" cy="0"/>
          </a:xfrm>
          <a:prstGeom prst="straightConnector1">
            <a:avLst/>
          </a:prstGeom>
          <a:ln w="127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14" name="Gerade Verbindung mit Pfeil 113"/>
          <p:cNvCxnSpPr>
            <a:stCxn id="84" idx="3"/>
          </p:cNvCxnSpPr>
          <p:nvPr/>
        </p:nvCxnSpPr>
        <p:spPr>
          <a:xfrm>
            <a:off x="9175177" y="3660681"/>
            <a:ext cx="1056346" cy="0"/>
          </a:xfrm>
          <a:prstGeom prst="straightConnector1">
            <a:avLst/>
          </a:prstGeom>
          <a:ln w="127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93" name="Rechteck 92"/>
          <p:cNvSpPr/>
          <p:nvPr/>
        </p:nvSpPr>
        <p:spPr>
          <a:xfrm>
            <a:off x="358344" y="1448747"/>
            <a:ext cx="1905441" cy="44827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hteck 115"/>
          <p:cNvSpPr/>
          <p:nvPr/>
        </p:nvSpPr>
        <p:spPr>
          <a:xfrm>
            <a:off x="2863027" y="1448747"/>
            <a:ext cx="6473480" cy="44827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1" name="Rechteck 120"/>
          <p:cNvSpPr/>
          <p:nvPr/>
        </p:nvSpPr>
        <p:spPr>
          <a:xfrm>
            <a:off x="10056506" y="1448747"/>
            <a:ext cx="1938387" cy="44827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 name="Gruppieren 7"/>
          <p:cNvGrpSpPr/>
          <p:nvPr/>
        </p:nvGrpSpPr>
        <p:grpSpPr>
          <a:xfrm>
            <a:off x="480929" y="4910918"/>
            <a:ext cx="1629424" cy="834809"/>
            <a:chOff x="427385" y="4418188"/>
            <a:chExt cx="1629424" cy="834809"/>
          </a:xfrm>
        </p:grpSpPr>
        <p:sp>
          <p:nvSpPr>
            <p:cNvPr id="94" name="Textfeld 93"/>
            <p:cNvSpPr txBox="1"/>
            <p:nvPr/>
          </p:nvSpPr>
          <p:spPr>
            <a:xfrm>
              <a:off x="427385" y="4418188"/>
              <a:ext cx="1629424" cy="834809"/>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dirty="0" err="1">
                  <a:solidFill>
                    <a:prstClr val="black"/>
                  </a:solidFill>
                  <a:latin typeface="Arial" panose="020B0604020202020204" pitchFamily="34" charset="0"/>
                  <a:ea typeface="ＭＳ Ｐゴシック" panose="020B0600070205080204" pitchFamily="34" charset="-128"/>
                </a:rPr>
                <a:t>Kohlenstoffdioxid</a:t>
              </a:r>
              <a:endParaRPr kumimoji="0" lang="en-US" sz="14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9" name="Grafik 8"/>
            <p:cNvPicPr>
              <a:picLocks/>
            </p:cNvPicPr>
            <p:nvPr/>
          </p:nvPicPr>
          <p:blipFill rotWithShape="1">
            <a:blip r:embed="rId16" cstate="print">
              <a:extLst>
                <a:ext uri="{28A0092B-C50C-407E-A947-70E740481C1C}">
                  <a14:useLocalDpi xmlns:a14="http://schemas.microsoft.com/office/drawing/2010/main" val="0"/>
                </a:ext>
              </a:extLst>
            </a:blip>
            <a:srcRect r="39038"/>
            <a:stretch/>
          </p:blipFill>
          <p:spPr>
            <a:xfrm>
              <a:off x="490450" y="4746343"/>
              <a:ext cx="720000" cy="474483"/>
            </a:xfrm>
            <a:prstGeom prst="rect">
              <a:avLst/>
            </a:prstGeom>
          </p:spPr>
        </p:pic>
        <p:pic>
          <p:nvPicPr>
            <p:cNvPr id="18" name="Grafik 17"/>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1290003" y="4732570"/>
              <a:ext cx="720000" cy="475200"/>
            </a:xfrm>
            <a:prstGeom prst="rect">
              <a:avLst/>
            </a:prstGeom>
          </p:spPr>
        </p:pic>
      </p:grpSp>
      <p:sp>
        <p:nvSpPr>
          <p:cNvPr id="11" name="Textfeld 10"/>
          <p:cNvSpPr txBox="1"/>
          <p:nvPr/>
        </p:nvSpPr>
        <p:spPr>
          <a:xfrm>
            <a:off x="3960737" y="5575600"/>
            <a:ext cx="231332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Pipeline, LKW,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Schiene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9" name="Textfeld 68"/>
          <p:cNvSpPr txBox="1"/>
          <p:nvPr/>
        </p:nvSpPr>
        <p:spPr>
          <a:xfrm>
            <a:off x="6475480" y="4247897"/>
            <a:ext cx="1415527"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Pipeline, LKW,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Schiene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67" name="Gerade Verbindung mit Pfeil 66"/>
          <p:cNvCxnSpPr/>
          <p:nvPr/>
        </p:nvCxnSpPr>
        <p:spPr>
          <a:xfrm flipV="1">
            <a:off x="2099042" y="5321680"/>
            <a:ext cx="579196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uppieren 4"/>
          <p:cNvGrpSpPr/>
          <p:nvPr/>
        </p:nvGrpSpPr>
        <p:grpSpPr>
          <a:xfrm>
            <a:off x="2969222" y="3829338"/>
            <a:ext cx="1284169" cy="1119563"/>
            <a:chOff x="3027438" y="3336608"/>
            <a:chExt cx="1284169" cy="1119563"/>
          </a:xfrm>
        </p:grpSpPr>
        <p:sp>
          <p:nvSpPr>
            <p:cNvPr id="61" name="Textfeld 60"/>
            <p:cNvSpPr txBox="1"/>
            <p:nvPr/>
          </p:nvSpPr>
          <p:spPr>
            <a:xfrm>
              <a:off x="3027438" y="3336608"/>
              <a:ext cx="1284169" cy="1119563"/>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Elektrolyse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2" name="Grafik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11603" y="3665412"/>
              <a:ext cx="1119564" cy="746376"/>
            </a:xfrm>
            <a:prstGeom prst="rect">
              <a:avLst/>
            </a:prstGeom>
          </p:spPr>
        </p:pic>
      </p:grpSp>
      <p:sp>
        <p:nvSpPr>
          <p:cNvPr id="79" name="Textfeld 78"/>
          <p:cNvSpPr txBox="1"/>
          <p:nvPr/>
        </p:nvSpPr>
        <p:spPr>
          <a:xfrm>
            <a:off x="4332365" y="2421348"/>
            <a:ext cx="147175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LKW,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Schiene</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80" name="Textfeld 79"/>
          <p:cNvSpPr txBox="1"/>
          <p:nvPr/>
        </p:nvSpPr>
        <p:spPr>
          <a:xfrm>
            <a:off x="9294517" y="3131612"/>
            <a:ext cx="103629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LKW,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Schiene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83" name="Gerade Verbindung mit Pfeil 82"/>
          <p:cNvCxnSpPr/>
          <p:nvPr/>
        </p:nvCxnSpPr>
        <p:spPr>
          <a:xfrm>
            <a:off x="9175177" y="2198531"/>
            <a:ext cx="1056346" cy="0"/>
          </a:xfrm>
          <a:prstGeom prst="straightConnector1">
            <a:avLst/>
          </a:prstGeom>
          <a:ln w="381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86" name="Gerade Verbindung mit Pfeil 85"/>
          <p:cNvCxnSpPr/>
          <p:nvPr/>
        </p:nvCxnSpPr>
        <p:spPr>
          <a:xfrm>
            <a:off x="9186487" y="5117558"/>
            <a:ext cx="1045036" cy="0"/>
          </a:xfrm>
          <a:prstGeom prst="straightConnector1">
            <a:avLst/>
          </a:prstGeom>
          <a:ln w="381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88" name="Gerade Verbindung mit Pfeil 87"/>
          <p:cNvCxnSpPr/>
          <p:nvPr/>
        </p:nvCxnSpPr>
        <p:spPr>
          <a:xfrm>
            <a:off x="9175177" y="3654287"/>
            <a:ext cx="1056346" cy="0"/>
          </a:xfrm>
          <a:prstGeom prst="straightConnector1">
            <a:avLst/>
          </a:prstGeom>
          <a:ln w="381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322822" y="5075454"/>
            <a:ext cx="730292" cy="486862"/>
          </a:xfrm>
          <a:prstGeom prst="ellipse">
            <a:avLst/>
          </a:prstGeom>
        </p:spPr>
      </p:pic>
      <p:pic>
        <p:nvPicPr>
          <p:cNvPr id="91" name="Grafik 9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86089" y="4152869"/>
            <a:ext cx="730292" cy="486862"/>
          </a:xfrm>
          <a:prstGeom prst="ellipse">
            <a:avLst/>
          </a:prstGeom>
        </p:spPr>
      </p:pic>
      <p:cxnSp>
        <p:nvCxnSpPr>
          <p:cNvPr id="104" name="Gewinkelter Verbinder 103"/>
          <p:cNvCxnSpPr/>
          <p:nvPr/>
        </p:nvCxnSpPr>
        <p:spPr>
          <a:xfrm flipV="1">
            <a:off x="2110352" y="2217088"/>
            <a:ext cx="5780655" cy="498922"/>
          </a:xfrm>
          <a:prstGeom prst="bentConnector3">
            <a:avLst>
              <a:gd name="adj1" fmla="val 73679"/>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5" name="Gewinkelter Verbinder 104"/>
          <p:cNvCxnSpPr/>
          <p:nvPr/>
        </p:nvCxnSpPr>
        <p:spPr>
          <a:xfrm>
            <a:off x="2121223" y="2839998"/>
            <a:ext cx="5780655" cy="684957"/>
          </a:xfrm>
          <a:prstGeom prst="bentConnector3">
            <a:avLst>
              <a:gd name="adj1" fmla="val 7367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feld 6">
            <a:extLst>
              <a:ext uri="{FF2B5EF4-FFF2-40B4-BE49-F238E27FC236}">
                <a16:creationId xmlns:a16="http://schemas.microsoft.com/office/drawing/2014/main" id="{7576F9A5-4746-42E5-902D-46C958FFCBFB}"/>
              </a:ext>
            </a:extLst>
          </p:cNvPr>
          <p:cNvSpPr txBox="1"/>
          <p:nvPr/>
        </p:nvSpPr>
        <p:spPr>
          <a:xfrm>
            <a:off x="3641135" y="6004202"/>
            <a:ext cx="5119985" cy="600164"/>
          </a:xfrm>
          <a:prstGeom prst="rect">
            <a:avLst/>
          </a:prstGeom>
          <a:noFill/>
        </p:spPr>
        <p:txBody>
          <a:bodyPr wrap="square" rtlCol="0">
            <a:spAutoFit/>
          </a:bodyPr>
          <a:lstStyle/>
          <a:p>
            <a:r>
              <a:rPr lang="de-DE" sz="1100" dirty="0"/>
              <a:t>GH2 – </a:t>
            </a:r>
            <a:r>
              <a:rPr lang="de-DE" sz="1100" dirty="0" err="1"/>
              <a:t>gasförm</a:t>
            </a:r>
            <a:r>
              <a:rPr lang="de-DE" sz="1100" dirty="0"/>
              <a:t>. Wasserstoff</a:t>
            </a:r>
          </a:p>
          <a:p>
            <a:r>
              <a:rPr lang="de-DE" sz="1100" dirty="0"/>
              <a:t>LH2 – flüssiger Wasserstoff</a:t>
            </a:r>
          </a:p>
          <a:p>
            <a:r>
              <a:rPr lang="de-DE" sz="1100" dirty="0"/>
              <a:t>LOHC - Liquid </a:t>
            </a:r>
            <a:r>
              <a:rPr lang="de-DE" sz="1100" dirty="0" err="1"/>
              <a:t>Organic</a:t>
            </a:r>
            <a:r>
              <a:rPr lang="de-DE" sz="1100" dirty="0"/>
              <a:t> Hydrogen Carrier</a:t>
            </a:r>
          </a:p>
        </p:txBody>
      </p:sp>
    </p:spTree>
    <p:extLst>
      <p:ext uri="{BB962C8B-B14F-4D97-AF65-F5344CB8AC3E}">
        <p14:creationId xmlns:p14="http://schemas.microsoft.com/office/powerpoint/2010/main" val="23381406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7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8"/>
                                        </p:tgtEl>
                                        <p:attrNameLst>
                                          <p:attrName>style.visibility</p:attrName>
                                        </p:attrNameLst>
                                      </p:cBhvr>
                                      <p:to>
                                        <p:strVal val="visible"/>
                                      </p:to>
                                    </p:se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97"/>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8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88"/>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83"/>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7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0"/>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104"/>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1"/>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91"/>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1" grpId="0"/>
      <p:bldP spid="76" grpId="0"/>
      <p:bldP spid="49" grpId="0" animBg="1"/>
      <p:bldP spid="93" grpId="0" animBg="1"/>
      <p:bldP spid="116" grpId="0" animBg="1"/>
      <p:bldP spid="121" grpId="0" animBg="1"/>
      <p:bldP spid="11" grpId="0"/>
      <p:bldP spid="69" grpId="0"/>
      <p:bldP spid="79" grpId="0"/>
      <p:bldP spid="80"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txBox="1">
            <a:spLocks noChangeArrowheads="1"/>
          </p:cNvSpPr>
          <p:nvPr>
            <p:custDataLst>
              <p:tags r:id="rId1"/>
            </p:custDataLst>
          </p:nvPr>
        </p:nvSpPr>
        <p:spPr bwMode="auto">
          <a:xfrm>
            <a:off x="1660019" y="5079022"/>
            <a:ext cx="2816814" cy="1368000"/>
          </a:xfrm>
          <a:prstGeom prst="rect">
            <a:avLst/>
          </a:prstGeom>
          <a:solidFill>
            <a:schemeClr val="bg1"/>
          </a:solidFill>
          <a:ln w="9525">
            <a:solidFill>
              <a:schemeClr val="tx2">
                <a:lumMod val="100000"/>
              </a:schemeClr>
            </a:solid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lvl="1">
              <a:buClr>
                <a:schemeClr val="tx2">
                  <a:lumMod val="100000"/>
                </a:schemeClr>
              </a:buClr>
              <a:buSzPct val="100000"/>
              <a:buFont typeface="Arial" panose="020B0604020202020204" pitchFamily="34" charset="0"/>
              <a:buChar char="•"/>
            </a:pPr>
            <a:r>
              <a:rPr lang="en-US" dirty="0" err="1">
                <a:solidFill>
                  <a:schemeClr val="tx1">
                    <a:lumMod val="100000"/>
                  </a:schemeClr>
                </a:solidFill>
                <a:latin typeface="Arial" panose="020B0604020202020204" pitchFamily="34" charset="0"/>
              </a:rPr>
              <a:t>Länge</a:t>
            </a:r>
            <a:r>
              <a:rPr lang="en-US" dirty="0">
                <a:solidFill>
                  <a:schemeClr val="tx1">
                    <a:lumMod val="100000"/>
                  </a:schemeClr>
                </a:solidFill>
                <a:latin typeface="Arial" panose="020B0604020202020204" pitchFamily="34" charset="0"/>
              </a:rPr>
              <a:t>: 1 Saison</a:t>
            </a:r>
            <a:br>
              <a:rPr lang="en-US" dirty="0">
                <a:solidFill>
                  <a:schemeClr val="tx1">
                    <a:lumMod val="100000"/>
                  </a:schemeClr>
                </a:solidFill>
                <a:latin typeface="Arial" panose="020B0604020202020204" pitchFamily="34" charset="0"/>
              </a:rPr>
            </a:br>
            <a:r>
              <a:rPr lang="en-US" dirty="0">
                <a:solidFill>
                  <a:schemeClr val="tx1">
                    <a:lumMod val="100000"/>
                  </a:schemeClr>
                </a:solidFill>
                <a:latin typeface="Arial" panose="020B0604020202020204" pitchFamily="34" charset="0"/>
              </a:rPr>
              <a:t>( = 3 </a:t>
            </a:r>
            <a:r>
              <a:rPr lang="en-US" dirty="0" err="1">
                <a:solidFill>
                  <a:schemeClr val="tx1">
                    <a:lumMod val="100000"/>
                  </a:schemeClr>
                </a:solidFill>
                <a:latin typeface="Arial" panose="020B0604020202020204" pitchFamily="34" charset="0"/>
              </a:rPr>
              <a:t>Monate</a:t>
            </a:r>
            <a:r>
              <a:rPr lang="en-US" dirty="0">
                <a:solidFill>
                  <a:schemeClr val="tx1">
                    <a:lumMod val="100000"/>
                  </a:schemeClr>
                </a:solidFill>
                <a:latin typeface="Arial" panose="020B0604020202020204" pitchFamily="34" charset="0"/>
              </a:rPr>
              <a:t>)</a:t>
            </a:r>
          </a:p>
        </p:txBody>
      </p:sp>
      <p:sp>
        <p:nvSpPr>
          <p:cNvPr id="43" name="Rectangle 3"/>
          <p:cNvSpPr txBox="1">
            <a:spLocks noChangeArrowheads="1"/>
          </p:cNvSpPr>
          <p:nvPr>
            <p:custDataLst>
              <p:tags r:id="rId2"/>
            </p:custDataLst>
          </p:nvPr>
        </p:nvSpPr>
        <p:spPr bwMode="auto">
          <a:xfrm>
            <a:off x="1660019" y="5079022"/>
            <a:ext cx="2816814" cy="379123"/>
          </a:xfrm>
          <a:prstGeom prst="rect">
            <a:avLst/>
          </a:prstGeom>
          <a:solidFill>
            <a:schemeClr val="bg1"/>
          </a:solidFill>
          <a:ln w="9525">
            <a:solidFill>
              <a:schemeClr val="tx2">
                <a:lumMod val="100000"/>
              </a:schemeClr>
            </a:solid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tx2">
                  <a:lumMod val="100000"/>
                </a:schemeClr>
              </a:buClr>
              <a:buSzPct val="100000"/>
              <a:buNone/>
            </a:pPr>
            <a:r>
              <a:rPr lang="en-US" dirty="0">
                <a:solidFill>
                  <a:schemeClr val="tx1">
                    <a:lumMod val="100000"/>
                  </a:schemeClr>
                </a:solidFill>
                <a:latin typeface="Arial" panose="020B0604020202020204" pitchFamily="34" charset="0"/>
              </a:rPr>
              <a:t>Parameter</a:t>
            </a:r>
          </a:p>
        </p:txBody>
      </p:sp>
      <p:sp>
        <p:nvSpPr>
          <p:cNvPr id="44" name="Rectangle 3"/>
          <p:cNvSpPr txBox="1">
            <a:spLocks noChangeArrowheads="1"/>
          </p:cNvSpPr>
          <p:nvPr>
            <p:custDataLst>
              <p:tags r:id="rId3"/>
            </p:custDataLst>
          </p:nvPr>
        </p:nvSpPr>
        <p:spPr bwMode="auto">
          <a:xfrm>
            <a:off x="1660019" y="5458145"/>
            <a:ext cx="2816814" cy="988877"/>
          </a:xfrm>
          <a:prstGeom prst="rect">
            <a:avLst/>
          </a:prstGeom>
          <a:solidFill>
            <a:schemeClr val="bg1"/>
          </a:solidFill>
          <a:ln w="9525">
            <a:solidFill>
              <a:schemeClr val="tx2">
                <a:lumMod val="100000"/>
              </a:schemeClr>
            </a:solid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tx2">
                  <a:lumMod val="100000"/>
                </a:schemeClr>
              </a:buClr>
              <a:buSzPct val="100000"/>
              <a:buNone/>
            </a:pPr>
            <a:r>
              <a:rPr lang="en-US" dirty="0" err="1">
                <a:solidFill>
                  <a:schemeClr val="tx1">
                    <a:lumMod val="100000"/>
                  </a:schemeClr>
                </a:solidFill>
                <a:latin typeface="Arial" panose="020B0604020202020204" pitchFamily="34" charset="0"/>
              </a:rPr>
              <a:t>Taktische</a:t>
            </a:r>
            <a:r>
              <a:rPr lang="en-US" dirty="0">
                <a:solidFill>
                  <a:schemeClr val="tx1">
                    <a:lumMod val="100000"/>
                  </a:schemeClr>
                </a:solidFill>
                <a:latin typeface="Arial" panose="020B0604020202020204" pitchFamily="34" charset="0"/>
              </a:rPr>
              <a:t> </a:t>
            </a:r>
            <a:r>
              <a:rPr lang="en-US" dirty="0" err="1">
                <a:solidFill>
                  <a:schemeClr val="tx1">
                    <a:lumMod val="100000"/>
                  </a:schemeClr>
                </a:solidFill>
                <a:latin typeface="Arial" panose="020B0604020202020204" pitchFamily="34" charset="0"/>
              </a:rPr>
              <a:t>Entscheidungsvariablen</a:t>
            </a:r>
            <a:endParaRPr lang="en-US" dirty="0">
              <a:solidFill>
                <a:schemeClr val="tx1">
                  <a:lumMod val="100000"/>
                </a:schemeClr>
              </a:solidFill>
              <a:latin typeface="Arial" panose="020B0604020202020204" pitchFamily="34" charset="0"/>
            </a:endParaRPr>
          </a:p>
          <a:p>
            <a:pPr lvl="1">
              <a:buClr>
                <a:schemeClr val="tx2">
                  <a:lumMod val="100000"/>
                </a:schemeClr>
              </a:buClr>
              <a:buSzPct val="100000"/>
              <a:buFont typeface="Wingdings" pitchFamily="2" charset="2"/>
              <a:buChar char="§"/>
            </a:pPr>
            <a:endParaRPr lang="en-US" b="0" dirty="0">
              <a:solidFill>
                <a:schemeClr val="tx1">
                  <a:lumMod val="100000"/>
                </a:schemeClr>
              </a:solidFill>
              <a:latin typeface="Arial" panose="020B0604020202020204" pitchFamily="34" charset="0"/>
            </a:endParaRPr>
          </a:p>
        </p:txBody>
      </p:sp>
      <p:sp>
        <p:nvSpPr>
          <p:cNvPr id="26" name="Rectangle 3"/>
          <p:cNvSpPr txBox="1">
            <a:spLocks noChangeArrowheads="1"/>
          </p:cNvSpPr>
          <p:nvPr>
            <p:custDataLst>
              <p:tags r:id="rId4"/>
            </p:custDataLst>
          </p:nvPr>
        </p:nvSpPr>
        <p:spPr bwMode="auto">
          <a:xfrm>
            <a:off x="1660019" y="4021028"/>
            <a:ext cx="2816814" cy="962525"/>
          </a:xfrm>
          <a:prstGeom prst="rect">
            <a:avLst/>
          </a:prstGeom>
          <a:solidFill>
            <a:schemeClr val="bg1"/>
          </a:solidFill>
          <a:ln w="9525">
            <a:solidFill>
              <a:schemeClr val="tx2">
                <a:lumMod val="100000"/>
              </a:schemeClr>
            </a:solid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lvl="1">
              <a:buClr>
                <a:schemeClr val="tx2">
                  <a:lumMod val="100000"/>
                </a:schemeClr>
              </a:buClr>
              <a:buSzPct val="100000"/>
              <a:buFont typeface="Arial" panose="020B0604020202020204" pitchFamily="34" charset="0"/>
              <a:buChar char="•"/>
            </a:pPr>
            <a:r>
              <a:rPr lang="en-US" dirty="0" err="1">
                <a:solidFill>
                  <a:schemeClr val="tx1">
                    <a:lumMod val="100000"/>
                  </a:schemeClr>
                </a:solidFill>
                <a:latin typeface="Arial" panose="020B0604020202020204" pitchFamily="34" charset="0"/>
              </a:rPr>
              <a:t>Länge</a:t>
            </a:r>
            <a:r>
              <a:rPr lang="en-US" dirty="0">
                <a:solidFill>
                  <a:schemeClr val="tx1">
                    <a:lumMod val="100000"/>
                  </a:schemeClr>
                </a:solidFill>
                <a:latin typeface="Arial" panose="020B0604020202020204" pitchFamily="34" charset="0"/>
              </a:rPr>
              <a:t>: 5 x 5 Jahre</a:t>
            </a:r>
          </a:p>
          <a:p>
            <a:pPr lvl="1">
              <a:buClr>
                <a:schemeClr val="tx2">
                  <a:lumMod val="100000"/>
                </a:schemeClr>
              </a:buClr>
              <a:buSzPct val="100000"/>
              <a:buFont typeface="Arial" panose="020B0604020202020204" pitchFamily="34" charset="0"/>
              <a:buChar char="•"/>
            </a:pPr>
            <a:r>
              <a:rPr lang="en-US" dirty="0" err="1">
                <a:solidFill>
                  <a:schemeClr val="tx1">
                    <a:lumMod val="100000"/>
                  </a:schemeClr>
                </a:solidFill>
                <a:latin typeface="Arial" panose="020B0604020202020204" pitchFamily="34" charset="0"/>
              </a:rPr>
              <a:t>Enthält</a:t>
            </a:r>
            <a:r>
              <a:rPr lang="en-US" dirty="0">
                <a:solidFill>
                  <a:schemeClr val="tx1">
                    <a:lumMod val="100000"/>
                  </a:schemeClr>
                </a:solidFill>
                <a:latin typeface="Arial" panose="020B0604020202020204" pitchFamily="34" charset="0"/>
              </a:rPr>
              <a:t> </a:t>
            </a:r>
            <a:r>
              <a:rPr lang="en-US" dirty="0" err="1">
                <a:solidFill>
                  <a:schemeClr val="tx1">
                    <a:lumMod val="100000"/>
                  </a:schemeClr>
                </a:solidFill>
                <a:latin typeface="Arial" panose="020B0604020202020204" pitchFamily="34" charset="0"/>
              </a:rPr>
              <a:t>mehrere</a:t>
            </a:r>
            <a:r>
              <a:rPr lang="en-US" dirty="0">
                <a:solidFill>
                  <a:schemeClr val="tx1">
                    <a:lumMod val="100000"/>
                  </a:schemeClr>
                </a:solidFill>
                <a:latin typeface="Arial" panose="020B0604020202020204" pitchFamily="34" charset="0"/>
              </a:rPr>
              <a:t> </a:t>
            </a:r>
            <a:r>
              <a:rPr lang="en-US" dirty="0" err="1">
                <a:solidFill>
                  <a:schemeClr val="tx1">
                    <a:lumMod val="100000"/>
                  </a:schemeClr>
                </a:solidFill>
                <a:latin typeface="Arial" panose="020B0604020202020204" pitchFamily="34" charset="0"/>
              </a:rPr>
              <a:t>taktische</a:t>
            </a:r>
            <a:r>
              <a:rPr lang="en-US" dirty="0">
                <a:solidFill>
                  <a:schemeClr val="tx1">
                    <a:lumMod val="100000"/>
                  </a:schemeClr>
                </a:solidFill>
                <a:latin typeface="Arial" panose="020B0604020202020204" pitchFamily="34" charset="0"/>
              </a:rPr>
              <a:t> </a:t>
            </a:r>
            <a:r>
              <a:rPr lang="en-US" dirty="0" err="1">
                <a:solidFill>
                  <a:schemeClr val="tx1">
                    <a:lumMod val="100000"/>
                  </a:schemeClr>
                </a:solidFill>
                <a:latin typeface="Arial" panose="020B0604020202020204" pitchFamily="34" charset="0"/>
              </a:rPr>
              <a:t>Zeitperioden</a:t>
            </a:r>
            <a:endParaRPr lang="en-US" dirty="0">
              <a:solidFill>
                <a:schemeClr val="tx1">
                  <a:lumMod val="100000"/>
                </a:schemeClr>
              </a:solidFill>
              <a:latin typeface="Arial" panose="020B0604020202020204" pitchFamily="34" charset="0"/>
            </a:endParaRPr>
          </a:p>
          <a:p>
            <a:pPr lvl="1">
              <a:buClr>
                <a:schemeClr val="tx2">
                  <a:lumMod val="100000"/>
                </a:schemeClr>
              </a:buClr>
              <a:buSzPct val="100000"/>
              <a:buFont typeface="Arial" panose="020B0604020202020204" pitchFamily="34" charset="0"/>
              <a:buChar char="•"/>
            </a:pPr>
            <a:endParaRPr lang="en-US" b="0" dirty="0">
              <a:solidFill>
                <a:schemeClr val="tx1">
                  <a:lumMod val="100000"/>
                </a:schemeClr>
              </a:solidFill>
              <a:latin typeface="Arial" panose="020B0604020202020204" pitchFamily="34" charset="0"/>
            </a:endParaRPr>
          </a:p>
        </p:txBody>
      </p:sp>
      <p:sp>
        <p:nvSpPr>
          <p:cNvPr id="13" name="Textplatzhalter 12">
            <a:extLst>
              <a:ext uri="{FF2B5EF4-FFF2-40B4-BE49-F238E27FC236}">
                <a16:creationId xmlns:a16="http://schemas.microsoft.com/office/drawing/2014/main" id="{5AB714F8-43EA-40F8-B81B-6CD0A2132713}"/>
              </a:ext>
            </a:extLst>
          </p:cNvPr>
          <p:cNvSpPr>
            <a:spLocks noGrp="1"/>
          </p:cNvSpPr>
          <p:nvPr>
            <p:ph type="body" sz="quarter" idx="12"/>
          </p:nvPr>
        </p:nvSpPr>
        <p:spPr/>
        <p:txBody>
          <a:bodyPr/>
          <a:lstStyle/>
          <a:p>
            <a:r>
              <a:rPr lang="en-US" b="1" dirty="0" err="1">
                <a:solidFill>
                  <a:schemeClr val="accent1"/>
                </a:solidFill>
              </a:rPr>
              <a:t>Überführung</a:t>
            </a:r>
            <a:r>
              <a:rPr lang="en-US" b="1" dirty="0">
                <a:solidFill>
                  <a:schemeClr val="accent1"/>
                </a:solidFill>
              </a:rPr>
              <a:t> in </a:t>
            </a:r>
            <a:r>
              <a:rPr lang="en-US" b="1" dirty="0" err="1">
                <a:solidFill>
                  <a:schemeClr val="accent1"/>
                </a:solidFill>
              </a:rPr>
              <a:t>mathematisches</a:t>
            </a:r>
            <a:r>
              <a:rPr lang="en-US" b="1" dirty="0">
                <a:solidFill>
                  <a:schemeClr val="accent1"/>
                </a:solidFill>
              </a:rPr>
              <a:t> </a:t>
            </a:r>
            <a:r>
              <a:rPr lang="en-US" b="1" dirty="0" err="1">
                <a:solidFill>
                  <a:schemeClr val="accent1"/>
                </a:solidFill>
              </a:rPr>
              <a:t>Optimierungsmodell</a:t>
            </a:r>
            <a:endParaRPr lang="en-US" b="1" dirty="0">
              <a:solidFill>
                <a:schemeClr val="accent1"/>
              </a:solidFill>
            </a:endParaRPr>
          </a:p>
        </p:txBody>
      </p:sp>
      <p:sp>
        <p:nvSpPr>
          <p:cNvPr id="42" name="Rectangle 3"/>
          <p:cNvSpPr txBox="1">
            <a:spLocks noChangeArrowheads="1"/>
          </p:cNvSpPr>
          <p:nvPr>
            <p:custDataLst>
              <p:tags r:id="rId5"/>
            </p:custDataLst>
          </p:nvPr>
        </p:nvSpPr>
        <p:spPr bwMode="auto">
          <a:xfrm>
            <a:off x="1660019" y="4021026"/>
            <a:ext cx="2816814" cy="962525"/>
          </a:xfrm>
          <a:prstGeom prst="rect">
            <a:avLst/>
          </a:prstGeom>
          <a:solidFill>
            <a:schemeClr val="bg1"/>
          </a:solidFill>
          <a:ln w="9525">
            <a:solidFill>
              <a:schemeClr val="tx2">
                <a:lumMod val="100000"/>
              </a:schemeClr>
            </a:solidFill>
            <a:miter lim="800000"/>
            <a:headEnd/>
            <a:tailEnd/>
          </a:ln>
          <a:effectLst/>
        </p:spPr>
        <p:txBody>
          <a:bodyPr vert="horz" wrap="square" lIns="90011" tIns="108014" rIns="90011" bIns="46806" numCol="1" anchor="t" anchorCtr="0" compatLnSpc="1">
            <a:prstTxWarp prst="textNoShape">
              <a:avLst/>
            </a:prstTxWarp>
          </a:bodyPr>
          <a:lstStyle>
            <a:lvl1pPr algn="l" rtl="0" eaLnBrk="1" fontAlgn="base" hangingPunct="1">
              <a:spcBef>
                <a:spcPct val="30000"/>
              </a:spcBef>
              <a:spcAft>
                <a:spcPct val="20000"/>
              </a:spcAft>
              <a:buClr>
                <a:schemeClr val="accent2"/>
              </a:buClr>
              <a:buFont typeface="Wingdings" pitchFamily="2" charset="2"/>
              <a:tabLst>
                <a:tab pos="266700" algn="l"/>
                <a:tab pos="631825" algn="l"/>
                <a:tab pos="981075" algn="l"/>
              </a:tabLst>
              <a:defRPr sz="1600" b="1">
                <a:solidFill>
                  <a:schemeClr val="tx1"/>
                </a:solidFill>
                <a:latin typeface="+mn-lt"/>
                <a:ea typeface="+mn-ea"/>
                <a:cs typeface="+mn-cs"/>
              </a:defRPr>
            </a:lvl1pPr>
            <a:lvl2pPr marL="203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2pPr>
            <a:lvl3pPr marL="406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3pPr>
            <a:lvl4pPr marL="609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4pPr>
            <a:lvl5pPr marL="8128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5pPr>
            <a:lvl6pPr marL="12700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6pPr>
            <a:lvl7pPr marL="17272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7pPr>
            <a:lvl8pPr marL="21844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8pPr>
            <a:lvl9pPr marL="2641600" indent="-203200" algn="l" rtl="0" eaLnBrk="1" fontAlgn="base" hangingPunct="1">
              <a:spcBef>
                <a:spcPct val="0"/>
              </a:spcBef>
              <a:spcAft>
                <a:spcPct val="30000"/>
              </a:spcAft>
              <a:buClr>
                <a:schemeClr val="accent2"/>
              </a:buClr>
              <a:buFont typeface="Wingdings" pitchFamily="2" charset="2"/>
              <a:buChar char="§"/>
              <a:tabLst>
                <a:tab pos="266700" algn="l"/>
                <a:tab pos="631825" algn="l"/>
                <a:tab pos="981075" algn="l"/>
              </a:tabLst>
              <a:defRPr sz="1600">
                <a:solidFill>
                  <a:schemeClr val="tx1"/>
                </a:solidFill>
                <a:latin typeface="+mn-lt"/>
              </a:defRPr>
            </a:lvl9pPr>
          </a:lstStyle>
          <a:p>
            <a:pPr marL="0" lvl="1" indent="0">
              <a:buClr>
                <a:schemeClr val="tx2">
                  <a:lumMod val="100000"/>
                </a:schemeClr>
              </a:buClr>
              <a:buSzPct val="100000"/>
              <a:buNone/>
            </a:pPr>
            <a:r>
              <a:rPr lang="en-US" dirty="0" err="1">
                <a:solidFill>
                  <a:schemeClr val="tx1">
                    <a:lumMod val="100000"/>
                  </a:schemeClr>
                </a:solidFill>
                <a:latin typeface="Arial" panose="020B0604020202020204" pitchFamily="34" charset="0"/>
              </a:rPr>
              <a:t>Strategische</a:t>
            </a:r>
            <a:r>
              <a:rPr lang="en-US" dirty="0">
                <a:solidFill>
                  <a:schemeClr val="tx1">
                    <a:lumMod val="100000"/>
                  </a:schemeClr>
                </a:solidFill>
                <a:latin typeface="Arial" panose="020B0604020202020204" pitchFamily="34" charset="0"/>
              </a:rPr>
              <a:t> </a:t>
            </a:r>
            <a:r>
              <a:rPr lang="en-US" dirty="0" err="1">
                <a:solidFill>
                  <a:schemeClr val="tx1">
                    <a:lumMod val="100000"/>
                  </a:schemeClr>
                </a:solidFill>
                <a:latin typeface="Arial" panose="020B0604020202020204" pitchFamily="34" charset="0"/>
              </a:rPr>
              <a:t>Entscheidungsvariablen</a:t>
            </a:r>
            <a:endParaRPr lang="en-US" dirty="0">
              <a:solidFill>
                <a:schemeClr val="tx1">
                  <a:lumMod val="100000"/>
                </a:schemeClr>
              </a:solidFill>
              <a:latin typeface="Arial" panose="020B0604020202020204" pitchFamily="34" charset="0"/>
            </a:endParaRPr>
          </a:p>
        </p:txBody>
      </p:sp>
      <p:sp>
        <p:nvSpPr>
          <p:cNvPr id="15" name="Rechteck 14"/>
          <p:cNvSpPr/>
          <p:nvPr>
            <p:custDataLst>
              <p:tags r:id="rId6"/>
            </p:custDataLst>
          </p:nvPr>
        </p:nvSpPr>
        <p:spPr bwMode="auto">
          <a:xfrm>
            <a:off x="246144" y="4021026"/>
            <a:ext cx="1328147" cy="962528"/>
          </a:xfrm>
          <a:prstGeom prst="rect">
            <a:avLst/>
          </a:prstGeom>
          <a:solidFill>
            <a:schemeClr val="tx2">
              <a:lumMod val="100000"/>
            </a:schemeClr>
          </a:solidFill>
          <a:ln w="9525">
            <a:solidFill>
              <a:schemeClr val="tx2"/>
            </a:solidFill>
            <a:miter lim="800000"/>
            <a:headEnd/>
            <a:tailEnd/>
          </a:ln>
          <a:effectLst/>
        </p:spPr>
        <p:txBody>
          <a:bodyPr lIns="36000" tIns="46800" rIns="36000" bIns="46800" anchor="ctr"/>
          <a:lstStyle/>
          <a:p>
            <a:pPr algn="ctr" eaLnBrk="0" hangingPunct="0">
              <a:spcAft>
                <a:spcPct val="0"/>
              </a:spcAft>
            </a:pPr>
            <a:r>
              <a:rPr lang="en-US" sz="1600" dirty="0" err="1">
                <a:solidFill>
                  <a:schemeClr val="bg1">
                    <a:lumMod val="100000"/>
                  </a:schemeClr>
                </a:solidFill>
              </a:rPr>
              <a:t>Strategische</a:t>
            </a:r>
            <a:r>
              <a:rPr lang="en-US" sz="1600" dirty="0">
                <a:solidFill>
                  <a:schemeClr val="bg1">
                    <a:lumMod val="100000"/>
                  </a:schemeClr>
                </a:solidFill>
              </a:rPr>
              <a:t> </a:t>
            </a:r>
            <a:r>
              <a:rPr lang="en-US" sz="1600" dirty="0" err="1">
                <a:solidFill>
                  <a:schemeClr val="bg1">
                    <a:lumMod val="100000"/>
                  </a:schemeClr>
                </a:solidFill>
              </a:rPr>
              <a:t>Zeitperioden</a:t>
            </a:r>
            <a:endParaRPr lang="en-US" sz="1600" dirty="0">
              <a:solidFill>
                <a:schemeClr val="bg1">
                  <a:lumMod val="100000"/>
                </a:schemeClr>
              </a:solidFill>
            </a:endParaRPr>
          </a:p>
        </p:txBody>
      </p:sp>
      <p:sp>
        <p:nvSpPr>
          <p:cNvPr id="22" name="Rechteck 21"/>
          <p:cNvSpPr/>
          <p:nvPr>
            <p:custDataLst>
              <p:tags r:id="rId7"/>
            </p:custDataLst>
          </p:nvPr>
        </p:nvSpPr>
        <p:spPr bwMode="auto">
          <a:xfrm>
            <a:off x="246144" y="5079022"/>
            <a:ext cx="1328147" cy="1368000"/>
          </a:xfrm>
          <a:prstGeom prst="rect">
            <a:avLst/>
          </a:prstGeom>
          <a:solidFill>
            <a:schemeClr val="tx2">
              <a:lumMod val="100000"/>
            </a:schemeClr>
          </a:solidFill>
          <a:ln w="9525">
            <a:solidFill>
              <a:schemeClr val="tx2">
                <a:lumMod val="100000"/>
              </a:schemeClr>
            </a:solidFill>
            <a:miter lim="800000"/>
            <a:headEnd/>
            <a:tailEnd/>
          </a:ln>
          <a:effectLst/>
        </p:spPr>
        <p:txBody>
          <a:bodyPr lIns="90000" tIns="46800" rIns="90000" bIns="46800" anchor="ctr"/>
          <a:lstStyle/>
          <a:p>
            <a:pPr algn="ctr" eaLnBrk="0" hangingPunct="0">
              <a:spcAft>
                <a:spcPct val="0"/>
              </a:spcAft>
            </a:pPr>
            <a:r>
              <a:rPr lang="en-US" sz="1600" dirty="0" err="1">
                <a:solidFill>
                  <a:schemeClr val="bg1">
                    <a:lumMod val="100000"/>
                  </a:schemeClr>
                </a:solidFill>
              </a:rPr>
              <a:t>Taktische</a:t>
            </a:r>
            <a:r>
              <a:rPr lang="en-US" sz="1600" dirty="0">
                <a:solidFill>
                  <a:schemeClr val="bg1">
                    <a:lumMod val="100000"/>
                  </a:schemeClr>
                </a:solidFill>
              </a:rPr>
              <a:t> </a:t>
            </a:r>
            <a:r>
              <a:rPr lang="en-US" sz="1600" dirty="0" err="1">
                <a:solidFill>
                  <a:schemeClr val="bg1">
                    <a:lumMod val="100000"/>
                  </a:schemeClr>
                </a:solidFill>
              </a:rPr>
              <a:t>Zeitperioden</a:t>
            </a:r>
            <a:endParaRPr lang="en-US" sz="1600" dirty="0">
              <a:solidFill>
                <a:schemeClr val="bg1">
                  <a:lumMod val="100000"/>
                </a:schemeClr>
              </a:solidFill>
            </a:endParaRPr>
          </a:p>
        </p:txBody>
      </p:sp>
      <p:sp>
        <p:nvSpPr>
          <p:cNvPr id="23" name="Rechteck 22"/>
          <p:cNvSpPr/>
          <p:nvPr>
            <p:custDataLst>
              <p:tags r:id="rId8"/>
            </p:custDataLst>
          </p:nvPr>
        </p:nvSpPr>
        <p:spPr bwMode="auto">
          <a:xfrm>
            <a:off x="1660019" y="3495110"/>
            <a:ext cx="2816814" cy="430447"/>
          </a:xfrm>
          <a:prstGeom prst="rect">
            <a:avLst/>
          </a:prstGeom>
          <a:solidFill>
            <a:schemeClr val="tx2">
              <a:lumMod val="100000"/>
            </a:schemeClr>
          </a:solidFill>
          <a:ln w="9525">
            <a:solidFill>
              <a:schemeClr val="tx2">
                <a:lumMod val="100000"/>
              </a:schemeClr>
            </a:solidFill>
            <a:miter lim="800000"/>
            <a:headEnd/>
            <a:tailEnd/>
          </a:ln>
          <a:effectLst/>
        </p:spPr>
        <p:txBody>
          <a:bodyPr lIns="90000" tIns="46800" rIns="90000" bIns="46800" anchor="ctr"/>
          <a:lstStyle/>
          <a:p>
            <a:pPr algn="ctr" eaLnBrk="0" hangingPunct="0">
              <a:spcAft>
                <a:spcPct val="0"/>
              </a:spcAft>
            </a:pPr>
            <a:r>
              <a:rPr lang="en-US" sz="1600" dirty="0" err="1">
                <a:solidFill>
                  <a:schemeClr val="bg1">
                    <a:lumMod val="100000"/>
                  </a:schemeClr>
                </a:solidFill>
              </a:rPr>
              <a:t>Für</a:t>
            </a:r>
            <a:r>
              <a:rPr lang="en-US" sz="1600" dirty="0">
                <a:solidFill>
                  <a:schemeClr val="bg1">
                    <a:lumMod val="100000"/>
                  </a:schemeClr>
                </a:solidFill>
              </a:rPr>
              <a:t> </a:t>
            </a:r>
            <a:r>
              <a:rPr lang="en-US" sz="1600" dirty="0" err="1">
                <a:solidFill>
                  <a:schemeClr val="bg1">
                    <a:lumMod val="100000"/>
                  </a:schemeClr>
                </a:solidFill>
              </a:rPr>
              <a:t>jede</a:t>
            </a:r>
            <a:r>
              <a:rPr lang="en-US" sz="1600" dirty="0">
                <a:solidFill>
                  <a:schemeClr val="bg1">
                    <a:lumMod val="100000"/>
                  </a:schemeClr>
                </a:solidFill>
              </a:rPr>
              <a:t> Region</a:t>
            </a:r>
          </a:p>
        </p:txBody>
      </p:sp>
      <p:graphicFrame>
        <p:nvGraphicFramePr>
          <p:cNvPr id="25" name="Tabelle 24"/>
          <p:cNvGraphicFramePr>
            <a:graphicFrameLocks noGrp="1"/>
          </p:cNvGraphicFramePr>
          <p:nvPr>
            <p:extLst>
              <p:ext uri="{D42A27DB-BD31-4B8C-83A1-F6EECF244321}">
                <p14:modId xmlns:p14="http://schemas.microsoft.com/office/powerpoint/2010/main" val="1511833570"/>
              </p:ext>
            </p:extLst>
          </p:nvPr>
        </p:nvGraphicFramePr>
        <p:xfrm>
          <a:off x="4676755" y="3964425"/>
          <a:ext cx="7152184" cy="1183622"/>
        </p:xfrm>
        <a:graphic>
          <a:graphicData uri="http://schemas.openxmlformats.org/drawingml/2006/table">
            <a:tbl>
              <a:tblPr firstRow="1" bandRow="1">
                <a:tableStyleId>{2D5ABB26-0587-4C30-8999-92F81FD0307C}</a:tableStyleId>
              </a:tblPr>
              <a:tblGrid>
                <a:gridCol w="7152184">
                  <a:extLst>
                    <a:ext uri="{9D8B030D-6E8A-4147-A177-3AD203B41FA5}">
                      <a16:colId xmlns:a16="http://schemas.microsoft.com/office/drawing/2014/main" val="20001"/>
                    </a:ext>
                  </a:extLst>
                </a:gridCol>
              </a:tblGrid>
              <a:tr h="332720">
                <a:tc>
                  <a:txBody>
                    <a:bodyPr/>
                    <a:lstStyle/>
                    <a:p>
                      <a:pPr algn="ctr"/>
                      <a:r>
                        <a:rPr lang="en-US" sz="1400" b="1" dirty="0" err="1"/>
                        <a:t>Anzahl</a:t>
                      </a:r>
                      <a:r>
                        <a:rPr lang="en-US" sz="1400" b="1" dirty="0"/>
                        <a:t> </a:t>
                      </a:r>
                      <a:r>
                        <a:rPr lang="en-US" sz="1400" b="1" dirty="0" err="1"/>
                        <a:t>installierter</a:t>
                      </a:r>
                      <a:r>
                        <a:rPr lang="en-US" sz="1400" b="1" dirty="0"/>
                        <a:t> </a:t>
                      </a:r>
                      <a:r>
                        <a:rPr lang="en-US" sz="1400" b="1" dirty="0" err="1"/>
                        <a:t>Produktionsstätten</a:t>
                      </a:r>
                      <a:r>
                        <a:rPr lang="en-US" sz="1400" dirty="0"/>
                        <a:t> </a:t>
                      </a:r>
                      <a:r>
                        <a:rPr lang="en-US" sz="1400" dirty="0" err="1"/>
                        <a:t>jeder</a:t>
                      </a:r>
                      <a:r>
                        <a:rPr lang="en-US" sz="1400" dirty="0"/>
                        <a:t> </a:t>
                      </a:r>
                      <a:r>
                        <a:rPr lang="en-US" sz="1400" dirty="0" err="1"/>
                        <a:t>Technologie</a:t>
                      </a:r>
                      <a:r>
                        <a:rPr lang="en-US" sz="1400" dirty="0"/>
                        <a:t> und </a:t>
                      </a:r>
                      <a:r>
                        <a:rPr lang="en-US" sz="1400" dirty="0" err="1"/>
                        <a:t>jede</a:t>
                      </a:r>
                      <a:r>
                        <a:rPr lang="en-US" sz="1400" dirty="0"/>
                        <a:t> </a:t>
                      </a:r>
                      <a:r>
                        <a:rPr lang="en-US" sz="1400" dirty="0" err="1"/>
                        <a:t>Kapazitätsklasse</a:t>
                      </a:r>
                      <a:endParaRPr lang="en-US" sz="1400" b="0" dirty="0">
                        <a:solidFill>
                          <a:schemeClr val="tx1"/>
                        </a:solidFill>
                      </a:endParaRPr>
                    </a:p>
                  </a:txBody>
                  <a:tcPr marL="99044" marR="99044" marT="45731" marB="45731" anchor="ctr">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2720">
                <a:tc>
                  <a:txBody>
                    <a:bodyPr/>
                    <a:lstStyle/>
                    <a:p>
                      <a:pPr algn="ctr"/>
                      <a:r>
                        <a:rPr lang="en-US" sz="1400" b="1" dirty="0" err="1"/>
                        <a:t>Anzahl</a:t>
                      </a:r>
                      <a:r>
                        <a:rPr lang="en-US" sz="1400" b="1" dirty="0"/>
                        <a:t> </a:t>
                      </a:r>
                      <a:r>
                        <a:rPr lang="en-US" sz="1400" b="1" dirty="0" err="1"/>
                        <a:t>installierter</a:t>
                      </a:r>
                      <a:r>
                        <a:rPr lang="en-US" sz="1400" b="1" dirty="0"/>
                        <a:t> </a:t>
                      </a:r>
                      <a:r>
                        <a:rPr lang="en-US" sz="1400" b="1" dirty="0" err="1"/>
                        <a:t>Speicherstätten</a:t>
                      </a:r>
                      <a:r>
                        <a:rPr lang="en-US" sz="1400" dirty="0"/>
                        <a:t> </a:t>
                      </a:r>
                      <a:r>
                        <a:rPr lang="en-US" sz="1400" dirty="0" err="1"/>
                        <a:t>jeder</a:t>
                      </a:r>
                      <a:r>
                        <a:rPr lang="en-US" sz="1400" dirty="0"/>
                        <a:t> </a:t>
                      </a:r>
                      <a:r>
                        <a:rPr lang="en-US" sz="1400" dirty="0" err="1"/>
                        <a:t>Technologie</a:t>
                      </a:r>
                      <a:r>
                        <a:rPr lang="en-US" sz="1400" dirty="0"/>
                        <a:t> und </a:t>
                      </a:r>
                      <a:r>
                        <a:rPr lang="en-US" sz="1400" dirty="0" err="1"/>
                        <a:t>jede</a:t>
                      </a:r>
                      <a:r>
                        <a:rPr lang="en-US" sz="1400" dirty="0"/>
                        <a:t> </a:t>
                      </a:r>
                      <a:r>
                        <a:rPr lang="en-US" sz="1400" dirty="0" err="1"/>
                        <a:t>Kapazitätsklasse</a:t>
                      </a:r>
                      <a:endParaRPr lang="en-US" sz="1400" dirty="0"/>
                    </a:p>
                  </a:txBody>
                  <a:tcPr marL="99044" marR="99044" marT="45731" marB="4573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2720">
                <a:tc>
                  <a:txBody>
                    <a:bodyPr/>
                    <a:lstStyle/>
                    <a:p>
                      <a:pPr algn="ctr"/>
                      <a:r>
                        <a:rPr lang="en-US" sz="1400" b="1" dirty="0" err="1"/>
                        <a:t>Anzahl</a:t>
                      </a:r>
                      <a:r>
                        <a:rPr lang="en-US" sz="1400" b="1" dirty="0"/>
                        <a:t> </a:t>
                      </a:r>
                      <a:r>
                        <a:rPr lang="en-US" sz="1400" b="1" dirty="0" err="1"/>
                        <a:t>installierter</a:t>
                      </a:r>
                      <a:r>
                        <a:rPr lang="en-US" sz="1400" b="1" dirty="0"/>
                        <a:t> Pipelines</a:t>
                      </a:r>
                      <a:r>
                        <a:rPr lang="en-US" sz="1400" dirty="0"/>
                        <a:t> </a:t>
                      </a:r>
                      <a:r>
                        <a:rPr lang="en-US" sz="1400" dirty="0" err="1"/>
                        <a:t>jeder</a:t>
                      </a:r>
                      <a:r>
                        <a:rPr lang="en-US" sz="1400" dirty="0"/>
                        <a:t> </a:t>
                      </a:r>
                      <a:r>
                        <a:rPr lang="en-US" sz="1400" dirty="0" err="1"/>
                        <a:t>Technologie</a:t>
                      </a:r>
                      <a:r>
                        <a:rPr lang="en-US" sz="1400" dirty="0"/>
                        <a:t> und </a:t>
                      </a:r>
                      <a:r>
                        <a:rPr lang="en-US" sz="1400" dirty="0" err="1"/>
                        <a:t>jede</a:t>
                      </a:r>
                      <a:r>
                        <a:rPr lang="en-US" sz="1400" dirty="0"/>
                        <a:t> </a:t>
                      </a:r>
                      <a:r>
                        <a:rPr lang="en-US" sz="1400" dirty="0" err="1"/>
                        <a:t>Kapazitätsklasse</a:t>
                      </a:r>
                      <a:r>
                        <a:rPr lang="en-US" sz="1400" dirty="0"/>
                        <a:t> </a:t>
                      </a:r>
                      <a:r>
                        <a:rPr lang="en-US" sz="1400" dirty="0" err="1"/>
                        <a:t>zu</a:t>
                      </a:r>
                      <a:r>
                        <a:rPr lang="en-US" sz="1400" dirty="0"/>
                        <a:t> und von </a:t>
                      </a:r>
                      <a:r>
                        <a:rPr lang="en-US" sz="1400" dirty="0" err="1"/>
                        <a:t>anderen</a:t>
                      </a:r>
                      <a:r>
                        <a:rPr lang="en-US" sz="1400" dirty="0"/>
                        <a:t> </a:t>
                      </a:r>
                      <a:r>
                        <a:rPr lang="en-US" sz="1400" dirty="0" err="1"/>
                        <a:t>Regionen</a:t>
                      </a:r>
                      <a:endParaRPr lang="en-US" sz="1400" dirty="0"/>
                    </a:p>
                  </a:txBody>
                  <a:tcPr marL="99044" marR="99044" marT="45731" marB="45731"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1737186365"/>
              </p:ext>
            </p:extLst>
          </p:nvPr>
        </p:nvGraphicFramePr>
        <p:xfrm>
          <a:off x="4676754" y="5072994"/>
          <a:ext cx="7152186" cy="332720"/>
        </p:xfrm>
        <a:graphic>
          <a:graphicData uri="http://schemas.openxmlformats.org/drawingml/2006/table">
            <a:tbl>
              <a:tblPr firstRow="1" bandRow="1">
                <a:tableStyleId>{5940675A-B579-460E-94D1-54222C63F5DA}</a:tableStyleId>
              </a:tblPr>
              <a:tblGrid>
                <a:gridCol w="3576093">
                  <a:extLst>
                    <a:ext uri="{9D8B030D-6E8A-4147-A177-3AD203B41FA5}">
                      <a16:colId xmlns:a16="http://schemas.microsoft.com/office/drawing/2014/main" val="20001"/>
                    </a:ext>
                  </a:extLst>
                </a:gridCol>
                <a:gridCol w="3576093">
                  <a:extLst>
                    <a:ext uri="{9D8B030D-6E8A-4147-A177-3AD203B41FA5}">
                      <a16:colId xmlns:a16="http://schemas.microsoft.com/office/drawing/2014/main" val="3176429604"/>
                    </a:ext>
                  </a:extLst>
                </a:gridCol>
              </a:tblGrid>
              <a:tr h="332720">
                <a:tc>
                  <a:txBody>
                    <a:bodyPr/>
                    <a:lstStyle/>
                    <a:p>
                      <a:pPr algn="l"/>
                      <a:r>
                        <a:rPr lang="en-US" sz="1400" b="1" dirty="0" err="1"/>
                        <a:t>Verfügbarkeit</a:t>
                      </a:r>
                      <a:r>
                        <a:rPr lang="en-US" sz="1400" dirty="0"/>
                        <a:t> der </a:t>
                      </a:r>
                      <a:r>
                        <a:rPr lang="en-US" sz="1400" b="1" dirty="0" err="1"/>
                        <a:t>Rohstoffe</a:t>
                      </a:r>
                      <a:endParaRPr lang="en-US" sz="1400" b="1" dirty="0">
                        <a:solidFill>
                          <a:schemeClr val="tx1"/>
                        </a:solidFill>
                      </a:endParaRPr>
                    </a:p>
                  </a:txBody>
                  <a:tcPr marL="99044" marR="99044" marT="45731" marB="45731" anchor="ct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400" b="1" dirty="0" err="1"/>
                        <a:t>Kraftstoffnachfrage</a:t>
                      </a:r>
                      <a:endParaRPr lang="en-US" sz="1400" b="1" dirty="0">
                        <a:solidFill>
                          <a:schemeClr val="tx1"/>
                        </a:solidFill>
                      </a:endParaRPr>
                    </a:p>
                  </a:txBody>
                  <a:tcPr marL="99044" marR="99044" marT="45731" marB="45731" anchor="ctr">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1693616825"/>
              </p:ext>
            </p:extLst>
          </p:nvPr>
        </p:nvGraphicFramePr>
        <p:xfrm>
          <a:off x="4676755" y="5505406"/>
          <a:ext cx="7152184" cy="998160"/>
        </p:xfrm>
        <a:graphic>
          <a:graphicData uri="http://schemas.openxmlformats.org/drawingml/2006/table">
            <a:tbl>
              <a:tblPr firstRow="1" bandRow="1">
                <a:tableStyleId>{5C22544A-7EE6-4342-B048-85BDC9FD1C3A}</a:tableStyleId>
              </a:tblPr>
              <a:tblGrid>
                <a:gridCol w="7152184">
                  <a:extLst>
                    <a:ext uri="{9D8B030D-6E8A-4147-A177-3AD203B41FA5}">
                      <a16:colId xmlns:a16="http://schemas.microsoft.com/office/drawing/2014/main" val="20001"/>
                    </a:ext>
                  </a:extLst>
                </a:gridCol>
              </a:tblGrid>
              <a:tr h="332720">
                <a:tc>
                  <a:txBody>
                    <a:bodyPr/>
                    <a:lstStyle/>
                    <a:p>
                      <a:pPr algn="ctr"/>
                      <a:r>
                        <a:rPr lang="en-US" sz="1400" b="1" dirty="0" err="1">
                          <a:solidFill>
                            <a:schemeClr val="tx1"/>
                          </a:solidFill>
                        </a:rPr>
                        <a:t>Betriebsstunden</a:t>
                      </a:r>
                      <a:r>
                        <a:rPr lang="en-US" sz="1400" b="0" dirty="0">
                          <a:solidFill>
                            <a:schemeClr val="tx1"/>
                          </a:solidFill>
                        </a:rPr>
                        <a:t> </a:t>
                      </a:r>
                      <a:r>
                        <a:rPr lang="en-US" sz="1400" b="0" dirty="0" err="1">
                          <a:solidFill>
                            <a:schemeClr val="tx1"/>
                          </a:solidFill>
                        </a:rPr>
                        <a:t>jeder</a:t>
                      </a:r>
                      <a:r>
                        <a:rPr lang="en-US" sz="1400" b="0" dirty="0">
                          <a:solidFill>
                            <a:schemeClr val="tx1"/>
                          </a:solidFill>
                        </a:rPr>
                        <a:t> </a:t>
                      </a:r>
                      <a:r>
                        <a:rPr lang="en-US" sz="1400" b="0" dirty="0" err="1">
                          <a:solidFill>
                            <a:schemeClr val="tx1"/>
                          </a:solidFill>
                        </a:rPr>
                        <a:t>Produktionsstätte</a:t>
                      </a:r>
                      <a:endParaRPr lang="en-US" sz="1400" b="0" dirty="0">
                        <a:solidFill>
                          <a:schemeClr val="tx1"/>
                        </a:solidFill>
                      </a:endParaRPr>
                    </a:p>
                  </a:txBody>
                  <a:tcPr marL="99044" marR="99044" marT="45731" marB="4573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332720">
                <a:tc>
                  <a:txBody>
                    <a:bodyPr/>
                    <a:lstStyle/>
                    <a:p>
                      <a:pPr marL="0" indent="0" algn="ctr">
                        <a:buClr>
                          <a:srgbClr val="005A6E"/>
                        </a:buClr>
                        <a:buFont typeface="Wingdings" pitchFamily="2" charset="2"/>
                        <a:buNone/>
                      </a:pPr>
                      <a:r>
                        <a:rPr lang="en-US" sz="1400" b="1" dirty="0" err="1">
                          <a:solidFill>
                            <a:schemeClr val="tx1">
                              <a:lumMod val="100000"/>
                            </a:schemeClr>
                          </a:solidFill>
                          <a:latin typeface="Arial" panose="020B0604020202020204" pitchFamily="34" charset="0"/>
                          <a:cs typeface="Arial" panose="020B0604020202020204" pitchFamily="34" charset="0"/>
                        </a:rPr>
                        <a:t>Speichermenge</a:t>
                      </a:r>
                      <a:r>
                        <a:rPr lang="en-US" sz="1400" b="0" dirty="0">
                          <a:solidFill>
                            <a:schemeClr val="tx1">
                              <a:lumMod val="100000"/>
                            </a:schemeClr>
                          </a:solidFill>
                          <a:latin typeface="Arial" panose="020B0604020202020204" pitchFamily="34" charset="0"/>
                          <a:cs typeface="Arial" panose="020B0604020202020204" pitchFamily="34" charset="0"/>
                        </a:rPr>
                        <a:t> </a:t>
                      </a:r>
                      <a:r>
                        <a:rPr lang="en-US" sz="1400" b="0" dirty="0" err="1">
                          <a:solidFill>
                            <a:schemeClr val="tx1">
                              <a:lumMod val="100000"/>
                            </a:schemeClr>
                          </a:solidFill>
                          <a:latin typeface="Arial" panose="020B0604020202020204" pitchFamily="34" charset="0"/>
                          <a:cs typeface="Arial" panose="020B0604020202020204" pitchFamily="34" charset="0"/>
                        </a:rPr>
                        <a:t>jedes</a:t>
                      </a:r>
                      <a:r>
                        <a:rPr lang="en-US" sz="1400" b="0" dirty="0">
                          <a:solidFill>
                            <a:schemeClr val="tx1">
                              <a:lumMod val="100000"/>
                            </a:schemeClr>
                          </a:solidFill>
                          <a:latin typeface="Arial" panose="020B0604020202020204" pitchFamily="34" charset="0"/>
                          <a:cs typeface="Arial" panose="020B0604020202020204" pitchFamily="34" charset="0"/>
                        </a:rPr>
                        <a:t> Materials in </a:t>
                      </a:r>
                      <a:r>
                        <a:rPr lang="en-US" sz="1400" b="0" dirty="0" err="1">
                          <a:solidFill>
                            <a:schemeClr val="tx1">
                              <a:lumMod val="100000"/>
                            </a:schemeClr>
                          </a:solidFill>
                          <a:latin typeface="Arial" panose="020B0604020202020204" pitchFamily="34" charset="0"/>
                          <a:cs typeface="Arial" panose="020B0604020202020204" pitchFamily="34" charset="0"/>
                        </a:rPr>
                        <a:t>jeder</a:t>
                      </a:r>
                      <a:r>
                        <a:rPr lang="en-US" sz="1400" b="0" dirty="0">
                          <a:solidFill>
                            <a:schemeClr val="tx1">
                              <a:lumMod val="100000"/>
                            </a:schemeClr>
                          </a:solidFill>
                          <a:latin typeface="Arial" panose="020B0604020202020204" pitchFamily="34" charset="0"/>
                          <a:cs typeface="Arial" panose="020B0604020202020204" pitchFamily="34" charset="0"/>
                        </a:rPr>
                        <a:t> </a:t>
                      </a:r>
                      <a:r>
                        <a:rPr lang="en-US" sz="1400" b="0" dirty="0" err="1">
                          <a:solidFill>
                            <a:schemeClr val="tx1">
                              <a:lumMod val="100000"/>
                            </a:schemeClr>
                          </a:solidFill>
                          <a:latin typeface="Arial" panose="020B0604020202020204" pitchFamily="34" charset="0"/>
                          <a:cs typeface="Arial" panose="020B0604020202020204" pitchFamily="34" charset="0"/>
                        </a:rPr>
                        <a:t>Speichervorrichtung</a:t>
                      </a:r>
                      <a:endParaRPr lang="en-US" sz="1400" b="0" dirty="0">
                        <a:solidFill>
                          <a:schemeClr val="tx1">
                            <a:lumMod val="100000"/>
                          </a:schemeClr>
                        </a:solidFill>
                        <a:latin typeface="Arial" panose="020B0604020202020204" pitchFamily="34" charset="0"/>
                        <a:cs typeface="Arial" panose="020B0604020202020204" pitchFamily="34" charset="0"/>
                      </a:endParaRPr>
                    </a:p>
                  </a:txBody>
                  <a:tcPr marL="99044" marR="99044" marT="45731" marB="4573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32720">
                <a:tc>
                  <a:txBody>
                    <a:bodyPr/>
                    <a:lstStyle/>
                    <a:p>
                      <a:pPr algn="ctr"/>
                      <a:r>
                        <a:rPr lang="en-US" sz="1400" b="1" dirty="0" err="1"/>
                        <a:t>Transportflüsse</a:t>
                      </a:r>
                      <a:r>
                        <a:rPr lang="en-US" sz="1400" dirty="0"/>
                        <a:t> </a:t>
                      </a:r>
                      <a:r>
                        <a:rPr lang="en-US" sz="1400" dirty="0" err="1"/>
                        <a:t>jedes</a:t>
                      </a:r>
                      <a:r>
                        <a:rPr lang="en-US" sz="1400" dirty="0"/>
                        <a:t> Materials</a:t>
                      </a:r>
                    </a:p>
                  </a:txBody>
                  <a:tcPr marL="99044" marR="99044" marT="45731" marB="45731"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cxnSp>
        <p:nvCxnSpPr>
          <p:cNvPr id="4" name="Gerader Verbinder 3"/>
          <p:cNvCxnSpPr>
            <a:cxnSpLocks/>
          </p:cNvCxnSpPr>
          <p:nvPr/>
        </p:nvCxnSpPr>
        <p:spPr>
          <a:xfrm>
            <a:off x="4676753" y="5072994"/>
            <a:ext cx="7152185"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p:cNvCxnSpPr>
            <a:cxnSpLocks/>
          </p:cNvCxnSpPr>
          <p:nvPr/>
        </p:nvCxnSpPr>
        <p:spPr>
          <a:xfrm>
            <a:off x="4676753" y="5479737"/>
            <a:ext cx="7152186"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5" name="Gruppieren 84">
            <a:extLst>
              <a:ext uri="{FF2B5EF4-FFF2-40B4-BE49-F238E27FC236}">
                <a16:creationId xmlns:a16="http://schemas.microsoft.com/office/drawing/2014/main" id="{909FBDE3-5FB6-4755-891A-6079D12D7D62}"/>
              </a:ext>
            </a:extLst>
          </p:cNvPr>
          <p:cNvGrpSpPr/>
          <p:nvPr/>
        </p:nvGrpSpPr>
        <p:grpSpPr>
          <a:xfrm>
            <a:off x="4975288" y="1319158"/>
            <a:ext cx="6555114" cy="2555575"/>
            <a:chOff x="358344" y="1448747"/>
            <a:chExt cx="11636549" cy="4536623"/>
          </a:xfrm>
        </p:grpSpPr>
        <p:cxnSp>
          <p:nvCxnSpPr>
            <p:cNvPr id="86" name="Gewinkelter Verbinder 69">
              <a:extLst>
                <a:ext uri="{FF2B5EF4-FFF2-40B4-BE49-F238E27FC236}">
                  <a16:creationId xmlns:a16="http://schemas.microsoft.com/office/drawing/2014/main" id="{DE44F39B-8500-4EE4-B49E-FE6F261920CE}"/>
                </a:ext>
              </a:extLst>
            </p:cNvPr>
            <p:cNvCxnSpPr/>
            <p:nvPr/>
          </p:nvCxnSpPr>
          <p:spPr>
            <a:xfrm>
              <a:off x="4280138" y="4531330"/>
              <a:ext cx="3600000" cy="586228"/>
            </a:xfrm>
            <a:prstGeom prst="bentConnector3">
              <a:avLst>
                <a:gd name="adj1" fmla="val 58478"/>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Gewinkelter Verbinder 71">
              <a:extLst>
                <a:ext uri="{FF2B5EF4-FFF2-40B4-BE49-F238E27FC236}">
                  <a16:creationId xmlns:a16="http://schemas.microsoft.com/office/drawing/2014/main" id="{456BDEA2-DC2C-4C2D-A04B-50D8AB2A10DD}"/>
                </a:ext>
              </a:extLst>
            </p:cNvPr>
            <p:cNvCxnSpPr/>
            <p:nvPr/>
          </p:nvCxnSpPr>
          <p:spPr>
            <a:xfrm flipV="1">
              <a:off x="4280138" y="3660681"/>
              <a:ext cx="3600000" cy="654541"/>
            </a:xfrm>
            <a:prstGeom prst="bentConnector3">
              <a:avLst>
                <a:gd name="adj1" fmla="val 58053"/>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Gewinkelter Verbinder 169">
              <a:extLst>
                <a:ext uri="{FF2B5EF4-FFF2-40B4-BE49-F238E27FC236}">
                  <a16:creationId xmlns:a16="http://schemas.microsoft.com/office/drawing/2014/main" id="{54CE5ED1-ADF9-46D9-9BE7-B31E0835DAFC}"/>
                </a:ext>
              </a:extLst>
            </p:cNvPr>
            <p:cNvCxnSpPr/>
            <p:nvPr/>
          </p:nvCxnSpPr>
          <p:spPr>
            <a:xfrm>
              <a:off x="4280138" y="4531330"/>
              <a:ext cx="3600000" cy="586228"/>
            </a:xfrm>
            <a:prstGeom prst="bentConnector3">
              <a:avLst>
                <a:gd name="adj1" fmla="val 58478"/>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9" name="Gewinkelter Verbinder 174">
              <a:extLst>
                <a:ext uri="{FF2B5EF4-FFF2-40B4-BE49-F238E27FC236}">
                  <a16:creationId xmlns:a16="http://schemas.microsoft.com/office/drawing/2014/main" id="{CFC27B4A-57E8-410B-AAF8-46D5F09AFEDD}"/>
                </a:ext>
              </a:extLst>
            </p:cNvPr>
            <p:cNvCxnSpPr/>
            <p:nvPr/>
          </p:nvCxnSpPr>
          <p:spPr>
            <a:xfrm flipV="1">
              <a:off x="4280138" y="3660681"/>
              <a:ext cx="3600000" cy="654541"/>
            </a:xfrm>
            <a:prstGeom prst="bentConnector3">
              <a:avLst>
                <a:gd name="adj1" fmla="val 58053"/>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90" name="Gruppieren 89">
              <a:extLst>
                <a:ext uri="{FF2B5EF4-FFF2-40B4-BE49-F238E27FC236}">
                  <a16:creationId xmlns:a16="http://schemas.microsoft.com/office/drawing/2014/main" id="{F4607B7C-EEB3-4178-9FA8-5ACE31B55891}"/>
                </a:ext>
              </a:extLst>
            </p:cNvPr>
            <p:cNvGrpSpPr/>
            <p:nvPr/>
          </p:nvGrpSpPr>
          <p:grpSpPr>
            <a:xfrm>
              <a:off x="4418780" y="3829338"/>
              <a:ext cx="1284169" cy="1119563"/>
              <a:chOff x="4791663" y="3336608"/>
              <a:chExt cx="1284169" cy="1119563"/>
            </a:xfrm>
          </p:grpSpPr>
          <p:sp>
            <p:nvSpPr>
              <p:cNvPr id="156" name="Textfeld 155">
                <a:extLst>
                  <a:ext uri="{FF2B5EF4-FFF2-40B4-BE49-F238E27FC236}">
                    <a16:creationId xmlns:a16="http://schemas.microsoft.com/office/drawing/2014/main" id="{64361A2E-8680-4CE9-8089-5CA3CDDAA2C2}"/>
                  </a:ext>
                </a:extLst>
              </p:cNvPr>
              <p:cNvSpPr txBox="1"/>
              <p:nvPr/>
            </p:nvSpPr>
            <p:spPr>
              <a:xfrm>
                <a:off x="4791663" y="3336608"/>
                <a:ext cx="1284169" cy="1119563"/>
              </a:xfrm>
              <a:prstGeom prst="rect">
                <a:avLst/>
              </a:prstGeom>
              <a:solidFill>
                <a:schemeClr val="bg1"/>
              </a:solid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GH</a:t>
                </a:r>
                <a:r>
                  <a:rPr kumimoji="0" lang="en-US" sz="9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a:t>
                </a:r>
                <a:r>
                  <a:rPr lang="en-US" sz="900" dirty="0">
                    <a:solidFill>
                      <a:prstClr val="black"/>
                    </a:solidFill>
                    <a:latin typeface="Arial" panose="020B0604020202020204" pitchFamily="34" charset="0"/>
                    <a:ea typeface="ＭＳ Ｐゴシック" panose="020B0600070205080204" pitchFamily="34" charset="-128"/>
                  </a:rPr>
                  <a:t>-T</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ank</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57" name="Grafik 156">
                <a:extLst>
                  <a:ext uri="{FF2B5EF4-FFF2-40B4-BE49-F238E27FC236}">
                    <a16:creationId xmlns:a16="http://schemas.microsoft.com/office/drawing/2014/main" id="{E54F6A62-BCBD-4051-B019-42F7304786B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3964" y="3660139"/>
                <a:ext cx="1119566" cy="746234"/>
              </a:xfrm>
              <a:prstGeom prst="rect">
                <a:avLst/>
              </a:prstGeom>
            </p:spPr>
          </p:pic>
        </p:grpSp>
        <p:grpSp>
          <p:nvGrpSpPr>
            <p:cNvPr id="91" name="Gruppieren 90">
              <a:extLst>
                <a:ext uri="{FF2B5EF4-FFF2-40B4-BE49-F238E27FC236}">
                  <a16:creationId xmlns:a16="http://schemas.microsoft.com/office/drawing/2014/main" id="{1B0DAC85-A9B4-429D-8E1C-4BC7A27CC5BE}"/>
                </a:ext>
              </a:extLst>
            </p:cNvPr>
            <p:cNvGrpSpPr/>
            <p:nvPr/>
          </p:nvGrpSpPr>
          <p:grpSpPr>
            <a:xfrm>
              <a:off x="4418780" y="3829338"/>
              <a:ext cx="1284169" cy="1119563"/>
              <a:chOff x="4791663" y="3336608"/>
              <a:chExt cx="1284169" cy="1119563"/>
            </a:xfrm>
          </p:grpSpPr>
          <p:sp>
            <p:nvSpPr>
              <p:cNvPr id="154" name="Textfeld 153">
                <a:extLst>
                  <a:ext uri="{FF2B5EF4-FFF2-40B4-BE49-F238E27FC236}">
                    <a16:creationId xmlns:a16="http://schemas.microsoft.com/office/drawing/2014/main" id="{D725A7E2-FBED-4B6F-88CF-2D424DC71080}"/>
                  </a:ext>
                </a:extLst>
              </p:cNvPr>
              <p:cNvSpPr txBox="1"/>
              <p:nvPr/>
            </p:nvSpPr>
            <p:spPr>
              <a:xfrm>
                <a:off x="4791663" y="3336608"/>
                <a:ext cx="1284169" cy="1119563"/>
              </a:xfrm>
              <a:prstGeom prst="rect">
                <a:avLst/>
              </a:prstGeom>
              <a:solidFill>
                <a:schemeClr val="bg1"/>
              </a:solid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LH</a:t>
                </a:r>
                <a:r>
                  <a:rPr kumimoji="0" lang="en-US" sz="9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2</a:t>
                </a:r>
                <a:r>
                  <a:rPr lang="en-US" sz="900" dirty="0">
                    <a:solidFill>
                      <a:prstClr val="black"/>
                    </a:solidFill>
                    <a:latin typeface="Arial" panose="020B0604020202020204" pitchFamily="34" charset="0"/>
                    <a:ea typeface="ＭＳ Ｐゴシック" panose="020B0600070205080204" pitchFamily="34" charset="-128"/>
                  </a:rPr>
                  <a:t>-T</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ank</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55" name="Grafik 154">
                <a:extLst>
                  <a:ext uri="{FF2B5EF4-FFF2-40B4-BE49-F238E27FC236}">
                    <a16:creationId xmlns:a16="http://schemas.microsoft.com/office/drawing/2014/main" id="{AFC6DEDC-24E4-472C-95EA-352CD61846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3964" y="3660139"/>
                <a:ext cx="1119566" cy="746234"/>
              </a:xfrm>
              <a:prstGeom prst="rect">
                <a:avLst/>
              </a:prstGeom>
            </p:spPr>
          </p:pic>
        </p:grpSp>
        <p:grpSp>
          <p:nvGrpSpPr>
            <p:cNvPr id="92" name="Gruppieren 91">
              <a:extLst>
                <a:ext uri="{FF2B5EF4-FFF2-40B4-BE49-F238E27FC236}">
                  <a16:creationId xmlns:a16="http://schemas.microsoft.com/office/drawing/2014/main" id="{AB3D34A9-85AC-45F2-8AF9-447EED8C56DF}"/>
                </a:ext>
              </a:extLst>
            </p:cNvPr>
            <p:cNvGrpSpPr/>
            <p:nvPr/>
          </p:nvGrpSpPr>
          <p:grpSpPr>
            <a:xfrm>
              <a:off x="4418780" y="3829338"/>
              <a:ext cx="1284169" cy="1119563"/>
              <a:chOff x="4791663" y="3336608"/>
              <a:chExt cx="1284169" cy="1119563"/>
            </a:xfrm>
          </p:grpSpPr>
          <p:sp>
            <p:nvSpPr>
              <p:cNvPr id="152" name="Textfeld 151">
                <a:extLst>
                  <a:ext uri="{FF2B5EF4-FFF2-40B4-BE49-F238E27FC236}">
                    <a16:creationId xmlns:a16="http://schemas.microsoft.com/office/drawing/2014/main" id="{F7072BC3-9E3C-4BAF-98C4-B5B6CD7701A8}"/>
                  </a:ext>
                </a:extLst>
              </p:cNvPr>
              <p:cNvSpPr txBox="1"/>
              <p:nvPr/>
            </p:nvSpPr>
            <p:spPr>
              <a:xfrm>
                <a:off x="4791663" y="3336608"/>
                <a:ext cx="1284169" cy="1119563"/>
              </a:xfrm>
              <a:prstGeom prst="rect">
                <a:avLst/>
              </a:prstGeom>
              <a:solidFill>
                <a:schemeClr val="bg1"/>
              </a:solid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LOHC-Tank</a:t>
                </a:r>
              </a:p>
            </p:txBody>
          </p:sp>
          <p:pic>
            <p:nvPicPr>
              <p:cNvPr id="153" name="Grafik 152">
                <a:extLst>
                  <a:ext uri="{FF2B5EF4-FFF2-40B4-BE49-F238E27FC236}">
                    <a16:creationId xmlns:a16="http://schemas.microsoft.com/office/drawing/2014/main" id="{8C701556-B59A-4B22-A81C-1A2D23F3A55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73964" y="3660139"/>
                <a:ext cx="1119566" cy="746234"/>
              </a:xfrm>
              <a:prstGeom prst="rect">
                <a:avLst/>
              </a:prstGeom>
            </p:spPr>
          </p:pic>
        </p:grpSp>
        <p:grpSp>
          <p:nvGrpSpPr>
            <p:cNvPr id="93" name="Gruppieren 92">
              <a:extLst>
                <a:ext uri="{FF2B5EF4-FFF2-40B4-BE49-F238E27FC236}">
                  <a16:creationId xmlns:a16="http://schemas.microsoft.com/office/drawing/2014/main" id="{5F4DA6AB-67E5-4808-B8C4-898D255F9346}"/>
                </a:ext>
              </a:extLst>
            </p:cNvPr>
            <p:cNvGrpSpPr/>
            <p:nvPr/>
          </p:nvGrpSpPr>
          <p:grpSpPr>
            <a:xfrm>
              <a:off x="4418780" y="3829338"/>
              <a:ext cx="1284169" cy="1119563"/>
              <a:chOff x="6204605" y="4870292"/>
              <a:chExt cx="1284169" cy="1119563"/>
            </a:xfrm>
          </p:grpSpPr>
          <p:grpSp>
            <p:nvGrpSpPr>
              <p:cNvPr id="148" name="Gruppieren 147">
                <a:extLst>
                  <a:ext uri="{FF2B5EF4-FFF2-40B4-BE49-F238E27FC236}">
                    <a16:creationId xmlns:a16="http://schemas.microsoft.com/office/drawing/2014/main" id="{D870875D-A954-4480-9CDA-28EDB9CF1DA1}"/>
                  </a:ext>
                </a:extLst>
              </p:cNvPr>
              <p:cNvGrpSpPr/>
              <p:nvPr/>
            </p:nvGrpSpPr>
            <p:grpSpPr>
              <a:xfrm>
                <a:off x="6204605" y="4870292"/>
                <a:ext cx="1284169" cy="1119563"/>
                <a:chOff x="5698571" y="5322991"/>
                <a:chExt cx="1284169" cy="1119563"/>
              </a:xfrm>
            </p:grpSpPr>
            <p:pic>
              <p:nvPicPr>
                <p:cNvPr id="150" name="Grafik 149">
                  <a:extLst>
                    <a:ext uri="{FF2B5EF4-FFF2-40B4-BE49-F238E27FC236}">
                      <a16:creationId xmlns:a16="http://schemas.microsoft.com/office/drawing/2014/main" id="{3CC13D67-833B-45CC-839C-395D1095D7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67948" y="5625767"/>
                  <a:ext cx="1119566" cy="746195"/>
                </a:xfrm>
                <a:prstGeom prst="rect">
                  <a:avLst/>
                </a:prstGeom>
              </p:spPr>
            </p:pic>
            <p:sp>
              <p:nvSpPr>
                <p:cNvPr id="151" name="Textfeld 150">
                  <a:extLst>
                    <a:ext uri="{FF2B5EF4-FFF2-40B4-BE49-F238E27FC236}">
                      <a16:creationId xmlns:a16="http://schemas.microsoft.com/office/drawing/2014/main" id="{5835CA30-C8D2-4A98-81C8-4995B763A6F5}"/>
                    </a:ext>
                  </a:extLst>
                </p:cNvPr>
                <p:cNvSpPr txBox="1"/>
                <p:nvPr/>
              </p:nvSpPr>
              <p:spPr>
                <a:xfrm>
                  <a:off x="5698571" y="5322991"/>
                  <a:ext cx="1284169" cy="1119563"/>
                </a:xfrm>
                <a:prstGeom prst="rect">
                  <a:avLst/>
                </a:prstGeom>
                <a:solidFill>
                  <a:schemeClr val="bg1"/>
                </a:solid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900" dirty="0">
                      <a:solidFill>
                        <a:prstClr val="black"/>
                      </a:solidFill>
                      <a:latin typeface="Arial" panose="020B0604020202020204" pitchFamily="34" charset="0"/>
                      <a:ea typeface="ＭＳ Ｐゴシック" panose="020B0600070205080204" pitchFamily="34" charset="-128"/>
                    </a:rPr>
                    <a:t>K</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averne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pic>
            <p:nvPicPr>
              <p:cNvPr id="149" name="Grafik 148">
                <a:extLst>
                  <a:ext uri="{FF2B5EF4-FFF2-40B4-BE49-F238E27FC236}">
                    <a16:creationId xmlns:a16="http://schemas.microsoft.com/office/drawing/2014/main" id="{DD0FE2E1-CFBD-4459-A79B-C7998C3F73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86906" y="5210915"/>
                <a:ext cx="1119566" cy="746542"/>
              </a:xfrm>
              <a:prstGeom prst="rect">
                <a:avLst/>
              </a:prstGeom>
            </p:spPr>
          </p:pic>
        </p:grpSp>
        <p:cxnSp>
          <p:nvCxnSpPr>
            <p:cNvPr id="94" name="Gewinkelter Verbinder 171">
              <a:extLst>
                <a:ext uri="{FF2B5EF4-FFF2-40B4-BE49-F238E27FC236}">
                  <a16:creationId xmlns:a16="http://schemas.microsoft.com/office/drawing/2014/main" id="{86635E23-4CC8-4FC9-8993-C56E8DFBE672}"/>
                </a:ext>
              </a:extLst>
            </p:cNvPr>
            <p:cNvCxnSpPr>
              <a:stCxn id="145" idx="3"/>
            </p:cNvCxnSpPr>
            <p:nvPr/>
          </p:nvCxnSpPr>
          <p:spPr>
            <a:xfrm>
              <a:off x="2110353" y="2838753"/>
              <a:ext cx="5780655" cy="684957"/>
            </a:xfrm>
            <a:prstGeom prst="bentConnector3">
              <a:avLst>
                <a:gd name="adj1" fmla="val 7379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winkelter Verbinder 108">
              <a:extLst>
                <a:ext uri="{FF2B5EF4-FFF2-40B4-BE49-F238E27FC236}">
                  <a16:creationId xmlns:a16="http://schemas.microsoft.com/office/drawing/2014/main" id="{68BBA8AF-867A-4789-BF4D-918E523B8ABC}"/>
                </a:ext>
              </a:extLst>
            </p:cNvPr>
            <p:cNvCxnSpPr/>
            <p:nvPr/>
          </p:nvCxnSpPr>
          <p:spPr>
            <a:xfrm flipV="1">
              <a:off x="2110353" y="2203804"/>
              <a:ext cx="5780655" cy="498922"/>
            </a:xfrm>
            <a:prstGeom prst="bentConnector3">
              <a:avLst>
                <a:gd name="adj1" fmla="val 73744"/>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96" name="Textfeld 95">
              <a:extLst>
                <a:ext uri="{FF2B5EF4-FFF2-40B4-BE49-F238E27FC236}">
                  <a16:creationId xmlns:a16="http://schemas.microsoft.com/office/drawing/2014/main" id="{79B7F25F-E226-43EA-AF39-8D015FA45FE7}"/>
                </a:ext>
              </a:extLst>
            </p:cNvPr>
            <p:cNvSpPr txBox="1"/>
            <p:nvPr/>
          </p:nvSpPr>
          <p:spPr>
            <a:xfrm>
              <a:off x="10056505" y="1448747"/>
              <a:ext cx="1260001" cy="4370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i="0" u="none" strike="noStrike" kern="1200" cap="none" spc="0" normalizeH="0" baseline="0" noProof="0" dirty="0" err="1">
                  <a:ln>
                    <a:noFill/>
                  </a:ln>
                  <a:solidFill>
                    <a:srgbClr val="00549F"/>
                  </a:solidFill>
                  <a:effectLst/>
                  <a:uLnTx/>
                  <a:uFillTx/>
                  <a:latin typeface="Arial" panose="020B0604020202020204" pitchFamily="34" charset="0"/>
                  <a:ea typeface="ＭＳ Ｐゴシック" panose="020B0600070205080204" pitchFamily="34" charset="-128"/>
                  <a:cs typeface="+mn-cs"/>
                </a:rPr>
                <a:t>Senken</a:t>
              </a:r>
              <a:endParaRPr kumimoji="0" lang="en-US" sz="100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endParaRPr>
            </a:p>
          </p:txBody>
        </p:sp>
        <p:sp>
          <p:nvSpPr>
            <p:cNvPr id="97" name="Textfeld 96">
              <a:extLst>
                <a:ext uri="{FF2B5EF4-FFF2-40B4-BE49-F238E27FC236}">
                  <a16:creationId xmlns:a16="http://schemas.microsoft.com/office/drawing/2014/main" id="{729173FF-28DE-4D96-B62C-0B517678F1D8}"/>
                </a:ext>
              </a:extLst>
            </p:cNvPr>
            <p:cNvSpPr txBox="1"/>
            <p:nvPr/>
          </p:nvSpPr>
          <p:spPr>
            <a:xfrm>
              <a:off x="2863025" y="1448747"/>
              <a:ext cx="4726702" cy="4370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i="0" u="none" strike="noStrike" kern="1200" cap="none" spc="0" normalizeH="0" baseline="0" noProof="0" dirty="0" err="1">
                  <a:ln>
                    <a:noFill/>
                  </a:ln>
                  <a:solidFill>
                    <a:srgbClr val="00549F"/>
                  </a:solidFill>
                  <a:effectLst/>
                  <a:uLnTx/>
                  <a:uFillTx/>
                  <a:latin typeface="Arial" panose="020B0604020202020204" pitchFamily="34" charset="0"/>
                  <a:ea typeface="ＭＳ Ｐゴシック" panose="020B0600070205080204" pitchFamily="34" charset="-128"/>
                  <a:cs typeface="+mn-cs"/>
                </a:rPr>
                <a:t>Umwandlung</a:t>
              </a:r>
              <a:r>
                <a:rPr kumimoji="0" lang="en-US" sz="100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rPr>
                <a:t> und </a:t>
              </a:r>
              <a:r>
                <a:rPr kumimoji="0" lang="en-US" sz="1000" i="0" u="none" strike="noStrike" kern="1200" cap="none" spc="0" normalizeH="0" baseline="0" noProof="0" dirty="0" err="1">
                  <a:ln>
                    <a:noFill/>
                  </a:ln>
                  <a:solidFill>
                    <a:srgbClr val="00549F"/>
                  </a:solidFill>
                  <a:effectLst/>
                  <a:uLnTx/>
                  <a:uFillTx/>
                  <a:latin typeface="Arial" panose="020B0604020202020204" pitchFamily="34" charset="0"/>
                  <a:ea typeface="ＭＳ Ｐゴシック" panose="020B0600070205080204" pitchFamily="34" charset="-128"/>
                  <a:cs typeface="+mn-cs"/>
                </a:rPr>
                <a:t>Speicherung</a:t>
              </a:r>
              <a:endParaRPr kumimoji="0" lang="en-US" sz="100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endParaRPr>
            </a:p>
          </p:txBody>
        </p:sp>
        <p:sp>
          <p:nvSpPr>
            <p:cNvPr id="98" name="Textfeld 97">
              <a:extLst>
                <a:ext uri="{FF2B5EF4-FFF2-40B4-BE49-F238E27FC236}">
                  <a16:creationId xmlns:a16="http://schemas.microsoft.com/office/drawing/2014/main" id="{7ED6EE2E-BBF4-46AF-901F-CA8B9DB520D5}"/>
                </a:ext>
              </a:extLst>
            </p:cNvPr>
            <p:cNvSpPr txBox="1"/>
            <p:nvPr/>
          </p:nvSpPr>
          <p:spPr>
            <a:xfrm>
              <a:off x="358344" y="1448747"/>
              <a:ext cx="1493894" cy="4370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i="0" u="none" strike="noStrike" kern="1200" cap="none" spc="0" normalizeH="0" baseline="0" noProof="0" dirty="0" err="1">
                  <a:ln>
                    <a:noFill/>
                  </a:ln>
                  <a:solidFill>
                    <a:srgbClr val="00549F"/>
                  </a:solidFill>
                  <a:effectLst/>
                  <a:uLnTx/>
                  <a:uFillTx/>
                  <a:latin typeface="Arial" panose="020B0604020202020204" pitchFamily="34" charset="0"/>
                  <a:ea typeface="ＭＳ Ｐゴシック" panose="020B0600070205080204" pitchFamily="34" charset="-128"/>
                  <a:cs typeface="+mn-cs"/>
                </a:rPr>
                <a:t>Quellen</a:t>
              </a:r>
              <a:endParaRPr kumimoji="0" lang="en-US" sz="1000" i="0" u="none" strike="noStrike" kern="1200" cap="none" spc="0" normalizeH="0" baseline="0" noProof="0" dirty="0">
                <a:ln>
                  <a:noFill/>
                </a:ln>
                <a:solidFill>
                  <a:srgbClr val="00549F"/>
                </a:solidFill>
                <a:effectLst/>
                <a:uLnTx/>
                <a:uFillTx/>
                <a:latin typeface="Arial" panose="020B0604020202020204" pitchFamily="34" charset="0"/>
                <a:ea typeface="ＭＳ Ｐゴシック" panose="020B0600070205080204" pitchFamily="34" charset="-128"/>
                <a:cs typeface="+mn-cs"/>
              </a:endParaRPr>
            </a:p>
          </p:txBody>
        </p:sp>
        <p:cxnSp>
          <p:nvCxnSpPr>
            <p:cNvPr id="99" name="Gerade Verbindung mit Pfeil 98">
              <a:extLst>
                <a:ext uri="{FF2B5EF4-FFF2-40B4-BE49-F238E27FC236}">
                  <a16:creationId xmlns:a16="http://schemas.microsoft.com/office/drawing/2014/main" id="{D1EEBA8C-DF6C-46D5-8CA8-14116F017F36}"/>
                </a:ext>
              </a:extLst>
            </p:cNvPr>
            <p:cNvCxnSpPr>
              <a:stCxn id="143" idx="3"/>
              <a:endCxn id="130" idx="1"/>
            </p:cNvCxnSpPr>
            <p:nvPr/>
          </p:nvCxnSpPr>
          <p:spPr>
            <a:xfrm>
              <a:off x="2110353" y="4389119"/>
              <a:ext cx="858869"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9E00830C-039B-421D-B267-8A4E51FD22B9}"/>
                </a:ext>
              </a:extLst>
            </p:cNvPr>
            <p:cNvCxnSpPr>
              <a:cxnSpLocks/>
              <a:stCxn id="135" idx="3"/>
            </p:cNvCxnSpPr>
            <p:nvPr/>
          </p:nvCxnSpPr>
          <p:spPr>
            <a:xfrm>
              <a:off x="9186488" y="2203805"/>
              <a:ext cx="1045034" cy="0"/>
            </a:xfrm>
            <a:prstGeom prst="straightConnector1">
              <a:avLst/>
            </a:prstGeom>
            <a:ln w="127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a:extLst>
                <a:ext uri="{FF2B5EF4-FFF2-40B4-BE49-F238E27FC236}">
                  <a16:creationId xmlns:a16="http://schemas.microsoft.com/office/drawing/2014/main" id="{839623AA-13CD-4DF6-AE59-1D6E92249DCB}"/>
                </a:ext>
              </a:extLst>
            </p:cNvPr>
            <p:cNvCxnSpPr>
              <a:stCxn id="132" idx="3"/>
            </p:cNvCxnSpPr>
            <p:nvPr/>
          </p:nvCxnSpPr>
          <p:spPr>
            <a:xfrm flipV="1">
              <a:off x="2110353" y="5328322"/>
              <a:ext cx="5791965"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2" name="Gruppieren 101">
              <a:extLst>
                <a:ext uri="{FF2B5EF4-FFF2-40B4-BE49-F238E27FC236}">
                  <a16:creationId xmlns:a16="http://schemas.microsoft.com/office/drawing/2014/main" id="{DC040181-2391-483D-8DA5-79398EFA0C69}"/>
                </a:ext>
              </a:extLst>
            </p:cNvPr>
            <p:cNvGrpSpPr/>
            <p:nvPr/>
          </p:nvGrpSpPr>
          <p:grpSpPr>
            <a:xfrm>
              <a:off x="480929" y="2421348"/>
              <a:ext cx="1629424" cy="834809"/>
              <a:chOff x="398810" y="1193074"/>
              <a:chExt cx="1629424" cy="834809"/>
            </a:xfrm>
          </p:grpSpPr>
          <p:sp>
            <p:nvSpPr>
              <p:cNvPr id="145" name="Textfeld 144">
                <a:extLst>
                  <a:ext uri="{FF2B5EF4-FFF2-40B4-BE49-F238E27FC236}">
                    <a16:creationId xmlns:a16="http://schemas.microsoft.com/office/drawing/2014/main" id="{D386AB92-2A31-441D-9D46-2E7286B584F8}"/>
                  </a:ext>
                </a:extLst>
              </p:cNvPr>
              <p:cNvSpPr txBox="1"/>
              <p:nvPr/>
            </p:nvSpPr>
            <p:spPr>
              <a:xfrm>
                <a:off x="398810" y="1193074"/>
                <a:ext cx="1629424" cy="834809"/>
              </a:xfrm>
              <a:prstGeom prst="rect">
                <a:avLst/>
              </a:prstGeom>
              <a:noFill/>
              <a:ln>
                <a:solidFill>
                  <a:schemeClr val="tx1"/>
                </a:solidFill>
                <a:prstDash val="solid"/>
              </a:ln>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Biomasse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46" name="Grafik 145">
                <a:extLst>
                  <a:ext uri="{FF2B5EF4-FFF2-40B4-BE49-F238E27FC236}">
                    <a16:creationId xmlns:a16="http://schemas.microsoft.com/office/drawing/2014/main" id="{2A587919-33FF-49D0-BF2E-45A621160EC7}"/>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461875" y="1497533"/>
                <a:ext cx="720000" cy="474483"/>
              </a:xfrm>
              <a:prstGeom prst="rect">
                <a:avLst/>
              </a:prstGeom>
            </p:spPr>
          </p:pic>
          <p:pic>
            <p:nvPicPr>
              <p:cNvPr id="147" name="Grafik 146">
                <a:extLst>
                  <a:ext uri="{FF2B5EF4-FFF2-40B4-BE49-F238E27FC236}">
                    <a16:creationId xmlns:a16="http://schemas.microsoft.com/office/drawing/2014/main" id="{E8D460F8-A762-4A4C-BF0B-625A383234AC}"/>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1264239" y="1497533"/>
                <a:ext cx="720000" cy="474483"/>
              </a:xfrm>
              <a:prstGeom prst="rect">
                <a:avLst/>
              </a:prstGeom>
            </p:spPr>
          </p:pic>
        </p:grpSp>
        <p:sp>
          <p:nvSpPr>
            <p:cNvPr id="103" name="Textfeld 102">
              <a:extLst>
                <a:ext uri="{FF2B5EF4-FFF2-40B4-BE49-F238E27FC236}">
                  <a16:creationId xmlns:a16="http://schemas.microsoft.com/office/drawing/2014/main" id="{84C6B9DC-54CF-4496-ADC8-2EE215C2513F}"/>
                </a:ext>
              </a:extLst>
            </p:cNvPr>
            <p:cNvSpPr txBox="1"/>
            <p:nvPr/>
          </p:nvSpPr>
          <p:spPr>
            <a:xfrm>
              <a:off x="10231523" y="1800104"/>
              <a:ext cx="1594921" cy="3945623"/>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Erneuerbarer</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Kraftstoff</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04" name="Grafik 103">
              <a:extLst>
                <a:ext uri="{FF2B5EF4-FFF2-40B4-BE49-F238E27FC236}">
                  <a16:creationId xmlns:a16="http://schemas.microsoft.com/office/drawing/2014/main" id="{DECC6325-9EEF-4A71-86C3-E58047F8A4B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98983" y="2401784"/>
              <a:ext cx="1260000" cy="750750"/>
            </a:xfrm>
            <a:prstGeom prst="rect">
              <a:avLst/>
            </a:prstGeom>
          </p:spPr>
        </p:pic>
        <p:pic>
          <p:nvPicPr>
            <p:cNvPr id="105" name="Grafik 104">
              <a:extLst>
                <a:ext uri="{FF2B5EF4-FFF2-40B4-BE49-F238E27FC236}">
                  <a16:creationId xmlns:a16="http://schemas.microsoft.com/office/drawing/2014/main" id="{DEA536BC-8F0C-4BA0-A1D9-90C5C6C6CFAC}"/>
                </a:ext>
              </a:extLst>
            </p:cNvPr>
            <p:cNvPicPr>
              <a:picLocks/>
            </p:cNvPicPr>
            <p:nvPr/>
          </p:nvPicPr>
          <p:blipFill rotWithShape="1">
            <a:blip r:embed="rId16" cstate="print">
              <a:extLst>
                <a:ext uri="{28A0092B-C50C-407E-A947-70E740481C1C}">
                  <a14:useLocalDpi xmlns:a14="http://schemas.microsoft.com/office/drawing/2010/main" val="0"/>
                </a:ext>
              </a:extLst>
            </a:blip>
            <a:srcRect r="6907"/>
            <a:stretch/>
          </p:blipFill>
          <p:spPr>
            <a:xfrm>
              <a:off x="10398983" y="3578874"/>
              <a:ext cx="1260000" cy="750750"/>
            </a:xfrm>
            <a:prstGeom prst="rect">
              <a:avLst/>
            </a:prstGeom>
          </p:spPr>
        </p:pic>
        <p:pic>
          <p:nvPicPr>
            <p:cNvPr id="106" name="Grafik 105">
              <a:extLst>
                <a:ext uri="{FF2B5EF4-FFF2-40B4-BE49-F238E27FC236}">
                  <a16:creationId xmlns:a16="http://schemas.microsoft.com/office/drawing/2014/main" id="{0F157FE6-33D2-45D9-A721-3D9CC5E7E076}"/>
                </a:ext>
              </a:extLst>
            </p:cNvPr>
            <p:cNvPicPr>
              <a:picLocks/>
            </p:cNvPicPr>
            <p:nvPr/>
          </p:nvPicPr>
          <p:blipFill rotWithShape="1">
            <a:blip r:embed="rId17" cstate="print">
              <a:extLst>
                <a:ext uri="{28A0092B-C50C-407E-A947-70E740481C1C}">
                  <a14:useLocalDpi xmlns:a14="http://schemas.microsoft.com/office/drawing/2010/main" val="0"/>
                </a:ext>
              </a:extLst>
            </a:blip>
            <a:srcRect b="20974"/>
            <a:stretch/>
          </p:blipFill>
          <p:spPr>
            <a:xfrm>
              <a:off x="10398983" y="4755965"/>
              <a:ext cx="1260000" cy="750750"/>
            </a:xfrm>
            <a:prstGeom prst="rect">
              <a:avLst/>
            </a:prstGeom>
          </p:spPr>
        </p:pic>
        <p:grpSp>
          <p:nvGrpSpPr>
            <p:cNvPr id="107" name="Gruppieren 106">
              <a:extLst>
                <a:ext uri="{FF2B5EF4-FFF2-40B4-BE49-F238E27FC236}">
                  <a16:creationId xmlns:a16="http://schemas.microsoft.com/office/drawing/2014/main" id="{57B6C504-EF51-45B7-AD69-26EA1FE3C684}"/>
                </a:ext>
              </a:extLst>
            </p:cNvPr>
            <p:cNvGrpSpPr/>
            <p:nvPr/>
          </p:nvGrpSpPr>
          <p:grpSpPr>
            <a:xfrm>
              <a:off x="480929" y="3971714"/>
              <a:ext cx="1629424" cy="834809"/>
              <a:chOff x="398810" y="3549092"/>
              <a:chExt cx="1629424" cy="834809"/>
            </a:xfrm>
          </p:grpSpPr>
          <p:grpSp>
            <p:nvGrpSpPr>
              <p:cNvPr id="141" name="Gruppieren 140">
                <a:extLst>
                  <a:ext uri="{FF2B5EF4-FFF2-40B4-BE49-F238E27FC236}">
                    <a16:creationId xmlns:a16="http://schemas.microsoft.com/office/drawing/2014/main" id="{8B86FB38-BD2B-4A79-8810-AB539C80B687}"/>
                  </a:ext>
                </a:extLst>
              </p:cNvPr>
              <p:cNvGrpSpPr/>
              <p:nvPr/>
            </p:nvGrpSpPr>
            <p:grpSpPr>
              <a:xfrm>
                <a:off x="398810" y="3549092"/>
                <a:ext cx="1629424" cy="834809"/>
                <a:chOff x="398810" y="3549092"/>
                <a:chExt cx="1629424" cy="834809"/>
              </a:xfrm>
            </p:grpSpPr>
            <p:sp>
              <p:nvSpPr>
                <p:cNvPr id="143" name="Textfeld 142">
                  <a:extLst>
                    <a:ext uri="{FF2B5EF4-FFF2-40B4-BE49-F238E27FC236}">
                      <a16:creationId xmlns:a16="http://schemas.microsoft.com/office/drawing/2014/main" id="{3EF772FF-B821-490B-A4F5-F16F26667899}"/>
                    </a:ext>
                  </a:extLst>
                </p:cNvPr>
                <p:cNvSpPr txBox="1"/>
                <p:nvPr/>
              </p:nvSpPr>
              <p:spPr>
                <a:xfrm>
                  <a:off x="398810" y="3549092"/>
                  <a:ext cx="1629424" cy="834809"/>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Elektrizität</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44" name="Grafik 143">
                  <a:extLst>
                    <a:ext uri="{FF2B5EF4-FFF2-40B4-BE49-F238E27FC236}">
                      <a16:creationId xmlns:a16="http://schemas.microsoft.com/office/drawing/2014/main" id="{EAD96391-0DC8-44FB-9B17-E224F90B56F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61875" y="3858860"/>
                  <a:ext cx="720000" cy="474483"/>
                </a:xfrm>
                <a:prstGeom prst="rect">
                  <a:avLst/>
                </a:prstGeom>
              </p:spPr>
            </p:pic>
          </p:grpSp>
          <p:pic>
            <p:nvPicPr>
              <p:cNvPr id="142" name="Grafik 141">
                <a:extLst>
                  <a:ext uri="{FF2B5EF4-FFF2-40B4-BE49-F238E27FC236}">
                    <a16:creationId xmlns:a16="http://schemas.microsoft.com/office/drawing/2014/main" id="{C3F9B045-28A6-4F32-B4BE-6FCCFACA38F3}"/>
                  </a:ext>
                </a:extLst>
              </p:cNvPr>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1264239" y="3858860"/>
                <a:ext cx="720000" cy="474483"/>
              </a:xfrm>
              <a:prstGeom prst="rect">
                <a:avLst/>
              </a:prstGeom>
            </p:spPr>
          </p:pic>
        </p:grpSp>
        <p:grpSp>
          <p:nvGrpSpPr>
            <p:cNvPr id="108" name="Gruppieren 107">
              <a:extLst>
                <a:ext uri="{FF2B5EF4-FFF2-40B4-BE49-F238E27FC236}">
                  <a16:creationId xmlns:a16="http://schemas.microsoft.com/office/drawing/2014/main" id="{DBA1FE8B-090E-41A8-BA09-9CDE055C13EB}"/>
                </a:ext>
              </a:extLst>
            </p:cNvPr>
            <p:cNvGrpSpPr/>
            <p:nvPr/>
          </p:nvGrpSpPr>
          <p:grpSpPr>
            <a:xfrm>
              <a:off x="7891008" y="3006140"/>
              <a:ext cx="1284169" cy="1309082"/>
              <a:chOff x="7523139" y="2684098"/>
              <a:chExt cx="1284169" cy="1309082"/>
            </a:xfrm>
          </p:grpSpPr>
          <p:pic>
            <p:nvPicPr>
              <p:cNvPr id="139" name="Grafik 138">
                <a:extLst>
                  <a:ext uri="{FF2B5EF4-FFF2-40B4-BE49-F238E27FC236}">
                    <a16:creationId xmlns:a16="http://schemas.microsoft.com/office/drawing/2014/main" id="{36EE9433-0E87-4853-85CF-81E6E087F0A5}"/>
                  </a:ext>
                </a:extLst>
              </p:cNvPr>
              <p:cNvPicPr>
                <a:picLocks/>
              </p:cNvPicPr>
              <p:nvPr/>
            </p:nvPicPr>
            <p:blipFill rotWithShape="1">
              <a:blip r:embed="rId20" cstate="print">
                <a:extLst>
                  <a:ext uri="{28A0092B-C50C-407E-A947-70E740481C1C}">
                    <a14:useLocalDpi xmlns:a14="http://schemas.microsoft.com/office/drawing/2010/main" val="0"/>
                  </a:ext>
                </a:extLst>
              </a:blip>
              <a:srcRect r="19797" b="28205"/>
              <a:stretch/>
            </p:blipFill>
            <p:spPr>
              <a:xfrm>
                <a:off x="7591306" y="3256832"/>
                <a:ext cx="1145011" cy="709664"/>
              </a:xfrm>
              <a:prstGeom prst="rect">
                <a:avLst/>
              </a:prstGeom>
            </p:spPr>
          </p:pic>
          <p:sp>
            <p:nvSpPr>
              <p:cNvPr id="140" name="Textfeld 139">
                <a:extLst>
                  <a:ext uri="{FF2B5EF4-FFF2-40B4-BE49-F238E27FC236}">
                    <a16:creationId xmlns:a16="http://schemas.microsoft.com/office/drawing/2014/main" id="{BA5EAF06-6B4F-4F17-89AC-552B98BCA8BF}"/>
                  </a:ext>
                </a:extLst>
              </p:cNvPr>
              <p:cNvSpPr txBox="1"/>
              <p:nvPr/>
            </p:nvSpPr>
            <p:spPr>
              <a:xfrm>
                <a:off x="7523139" y="2684098"/>
                <a:ext cx="1284169" cy="1309082"/>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Hybride</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Kraftstoff</a:t>
                </a:r>
                <a:r>
                  <a:rPr lang="en-US" sz="900" dirty="0">
                    <a:solidFill>
                      <a:prstClr val="black"/>
                    </a:solidFill>
                    <a:latin typeface="Arial" panose="020B0604020202020204" pitchFamily="34" charset="0"/>
                    <a:ea typeface="ＭＳ Ｐゴシック" panose="020B0600070205080204" pitchFamily="34" charset="-128"/>
                  </a:rPr>
                  <a:t>-a</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nlage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09" name="Gruppieren 108">
              <a:extLst>
                <a:ext uri="{FF2B5EF4-FFF2-40B4-BE49-F238E27FC236}">
                  <a16:creationId xmlns:a16="http://schemas.microsoft.com/office/drawing/2014/main" id="{AB338D03-A620-44BF-B7DF-2B5D8555314D}"/>
                </a:ext>
              </a:extLst>
            </p:cNvPr>
            <p:cNvGrpSpPr/>
            <p:nvPr/>
          </p:nvGrpSpPr>
          <p:grpSpPr>
            <a:xfrm>
              <a:off x="7902318" y="4463017"/>
              <a:ext cx="1284169" cy="1309082"/>
              <a:chOff x="7523139" y="4590928"/>
              <a:chExt cx="1284169" cy="1309082"/>
            </a:xfrm>
          </p:grpSpPr>
          <p:pic>
            <p:nvPicPr>
              <p:cNvPr id="138" name="Grafik 137">
                <a:extLst>
                  <a:ext uri="{FF2B5EF4-FFF2-40B4-BE49-F238E27FC236}">
                    <a16:creationId xmlns:a16="http://schemas.microsoft.com/office/drawing/2014/main" id="{FC521BBA-DEF8-4B44-9DAD-476DEFBB951F}"/>
                  </a:ext>
                </a:extLst>
              </p:cNvPr>
              <p:cNvPicPr>
                <a:picLocks/>
              </p:cNvPicPr>
              <p:nvPr/>
            </p:nvPicPr>
            <p:blipFill rotWithShape="1">
              <a:blip r:embed="rId21" cstate="print">
                <a:extLst>
                  <a:ext uri="{28A0092B-C50C-407E-A947-70E740481C1C}">
                    <a14:useLocalDpi xmlns:a14="http://schemas.microsoft.com/office/drawing/2010/main" val="0"/>
                  </a:ext>
                </a:extLst>
              </a:blip>
              <a:srcRect r="19797" b="28205"/>
              <a:stretch/>
            </p:blipFill>
            <p:spPr>
              <a:xfrm>
                <a:off x="7616751" y="5127262"/>
                <a:ext cx="1119566" cy="746376"/>
              </a:xfrm>
              <a:prstGeom prst="rect">
                <a:avLst/>
              </a:prstGeom>
            </p:spPr>
          </p:pic>
          <p:sp>
            <p:nvSpPr>
              <p:cNvPr id="137" name="Textfeld 136">
                <a:extLst>
                  <a:ext uri="{FF2B5EF4-FFF2-40B4-BE49-F238E27FC236}">
                    <a16:creationId xmlns:a16="http://schemas.microsoft.com/office/drawing/2014/main" id="{60AB948E-7AD4-4F8C-89CF-66BC7500BED7}"/>
                  </a:ext>
                </a:extLst>
              </p:cNvPr>
              <p:cNvSpPr txBox="1"/>
              <p:nvPr/>
            </p:nvSpPr>
            <p:spPr>
              <a:xfrm>
                <a:off x="7523139" y="4590928"/>
                <a:ext cx="1284169" cy="1309082"/>
              </a:xfrm>
              <a:prstGeom prst="rect">
                <a:avLst/>
              </a:prstGeom>
              <a:noFill/>
              <a:ln>
                <a:solidFill>
                  <a:schemeClr val="tx1"/>
                </a:solidFill>
                <a:prstDash val="solid"/>
              </a:ln>
            </p:spPr>
            <p:txBody>
              <a:bodyPr wrap="square"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Elektrokraftstoff</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lang="en-US" sz="900" dirty="0">
                    <a:solidFill>
                      <a:prstClr val="black"/>
                    </a:solidFill>
                    <a:latin typeface="Arial" panose="020B0604020202020204" pitchFamily="34" charset="0"/>
                    <a:ea typeface="ＭＳ Ｐゴシック" panose="020B0600070205080204" pitchFamily="34" charset="-128"/>
                  </a:rPr>
                  <a:t>a</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nlage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grpSp>
        <p:grpSp>
          <p:nvGrpSpPr>
            <p:cNvPr id="110" name="Gruppieren 109">
              <a:extLst>
                <a:ext uri="{FF2B5EF4-FFF2-40B4-BE49-F238E27FC236}">
                  <a16:creationId xmlns:a16="http://schemas.microsoft.com/office/drawing/2014/main" id="{573C9FFE-5FE1-42E1-9E06-D0E9DD214E8F}"/>
                </a:ext>
              </a:extLst>
            </p:cNvPr>
            <p:cNvGrpSpPr/>
            <p:nvPr/>
          </p:nvGrpSpPr>
          <p:grpSpPr>
            <a:xfrm>
              <a:off x="7891008" y="1549263"/>
              <a:ext cx="1295479" cy="1309082"/>
              <a:chOff x="7523139" y="942233"/>
              <a:chExt cx="1295479" cy="1309082"/>
            </a:xfrm>
          </p:grpSpPr>
          <p:sp>
            <p:nvSpPr>
              <p:cNvPr id="135" name="Textfeld 134">
                <a:extLst>
                  <a:ext uri="{FF2B5EF4-FFF2-40B4-BE49-F238E27FC236}">
                    <a16:creationId xmlns:a16="http://schemas.microsoft.com/office/drawing/2014/main" id="{76DCFB42-337F-4F86-8074-22CFA5D5CFC8}"/>
                  </a:ext>
                </a:extLst>
              </p:cNvPr>
              <p:cNvSpPr txBox="1"/>
              <p:nvPr/>
            </p:nvSpPr>
            <p:spPr>
              <a:xfrm>
                <a:off x="7523139" y="942233"/>
                <a:ext cx="1295479" cy="1309082"/>
              </a:xfrm>
              <a:prstGeom prst="rect">
                <a:avLst/>
              </a:prstGeom>
              <a:noFill/>
              <a:ln>
                <a:solidFill>
                  <a:schemeClr val="tx1"/>
                </a:solidFill>
                <a:prstDash val="solid"/>
              </a:ln>
            </p:spPr>
            <p:txBody>
              <a:bodyPr wrap="square" rIns="72000"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Biokraft-stoff</a:t>
                </a:r>
                <a:r>
                  <a:rPr lang="en-US" sz="900" dirty="0">
                    <a:solidFill>
                      <a:prstClr val="black"/>
                    </a:solidFill>
                    <a:latin typeface="Arial" panose="020B0604020202020204" pitchFamily="34" charset="0"/>
                    <a:ea typeface="ＭＳ Ｐゴシック" panose="020B0600070205080204" pitchFamily="34" charset="-128"/>
                  </a:rPr>
                  <a:t>a</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nlage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36" name="Grafik 135">
                <a:extLst>
                  <a:ext uri="{FF2B5EF4-FFF2-40B4-BE49-F238E27FC236}">
                    <a16:creationId xmlns:a16="http://schemas.microsoft.com/office/drawing/2014/main" id="{186B4BBF-4856-4EF8-AEFA-859DFBD9C267}"/>
                  </a:ext>
                </a:extLst>
              </p:cNvPr>
              <p:cNvPicPr>
                <a:picLocks/>
              </p:cNvPicPr>
              <p:nvPr/>
            </p:nvPicPr>
            <p:blipFill rotWithShape="1">
              <a:blip r:embed="rId21" cstate="print">
                <a:extLst>
                  <a:ext uri="{28A0092B-C50C-407E-A947-70E740481C1C}">
                    <a14:useLocalDpi xmlns:a14="http://schemas.microsoft.com/office/drawing/2010/main" val="0"/>
                  </a:ext>
                </a:extLst>
              </a:blip>
              <a:srcRect r="19797" b="28205"/>
              <a:stretch/>
            </p:blipFill>
            <p:spPr>
              <a:xfrm>
                <a:off x="7616751" y="1480917"/>
                <a:ext cx="1119566" cy="746376"/>
              </a:xfrm>
              <a:prstGeom prst="rect">
                <a:avLst/>
              </a:prstGeom>
            </p:spPr>
          </p:pic>
        </p:grpSp>
        <p:cxnSp>
          <p:nvCxnSpPr>
            <p:cNvPr id="111" name="Gerade Verbindung mit Pfeil 110">
              <a:extLst>
                <a:ext uri="{FF2B5EF4-FFF2-40B4-BE49-F238E27FC236}">
                  <a16:creationId xmlns:a16="http://schemas.microsoft.com/office/drawing/2014/main" id="{FDBF0B55-4BBF-4EC3-96EA-3E9D02CCE601}"/>
                </a:ext>
              </a:extLst>
            </p:cNvPr>
            <p:cNvCxnSpPr>
              <a:stCxn id="137" idx="3"/>
            </p:cNvCxnSpPr>
            <p:nvPr/>
          </p:nvCxnSpPr>
          <p:spPr>
            <a:xfrm>
              <a:off x="9186487" y="5117558"/>
              <a:ext cx="1045036" cy="0"/>
            </a:xfrm>
            <a:prstGeom prst="straightConnector1">
              <a:avLst/>
            </a:prstGeom>
            <a:ln w="127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12" name="Gerade Verbindung mit Pfeil 111">
              <a:extLst>
                <a:ext uri="{FF2B5EF4-FFF2-40B4-BE49-F238E27FC236}">
                  <a16:creationId xmlns:a16="http://schemas.microsoft.com/office/drawing/2014/main" id="{102DA576-D635-4549-A9EF-42326D348198}"/>
                </a:ext>
              </a:extLst>
            </p:cNvPr>
            <p:cNvCxnSpPr>
              <a:stCxn id="140" idx="3"/>
            </p:cNvCxnSpPr>
            <p:nvPr/>
          </p:nvCxnSpPr>
          <p:spPr>
            <a:xfrm>
              <a:off x="9175177" y="3660681"/>
              <a:ext cx="1056346" cy="0"/>
            </a:xfrm>
            <a:prstGeom prst="straightConnector1">
              <a:avLst/>
            </a:prstGeom>
            <a:ln w="127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sp>
          <p:nvSpPr>
            <p:cNvPr id="113" name="Rechteck 112">
              <a:extLst>
                <a:ext uri="{FF2B5EF4-FFF2-40B4-BE49-F238E27FC236}">
                  <a16:creationId xmlns:a16="http://schemas.microsoft.com/office/drawing/2014/main" id="{9A75A565-2E82-4696-8F40-6965D06FAB79}"/>
                </a:ext>
              </a:extLst>
            </p:cNvPr>
            <p:cNvSpPr/>
            <p:nvPr/>
          </p:nvSpPr>
          <p:spPr>
            <a:xfrm>
              <a:off x="358344" y="1448747"/>
              <a:ext cx="1905441" cy="44827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hteck 113">
              <a:extLst>
                <a:ext uri="{FF2B5EF4-FFF2-40B4-BE49-F238E27FC236}">
                  <a16:creationId xmlns:a16="http://schemas.microsoft.com/office/drawing/2014/main" id="{32BF8419-6D6E-455E-BC91-01A5DB69EF1B}"/>
                </a:ext>
              </a:extLst>
            </p:cNvPr>
            <p:cNvSpPr/>
            <p:nvPr/>
          </p:nvSpPr>
          <p:spPr>
            <a:xfrm>
              <a:off x="2863027" y="1448747"/>
              <a:ext cx="6473480" cy="44827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hteck 114">
              <a:extLst>
                <a:ext uri="{FF2B5EF4-FFF2-40B4-BE49-F238E27FC236}">
                  <a16:creationId xmlns:a16="http://schemas.microsoft.com/office/drawing/2014/main" id="{BC2EC73B-320C-4D22-8C01-09D173154C35}"/>
                </a:ext>
              </a:extLst>
            </p:cNvPr>
            <p:cNvSpPr/>
            <p:nvPr/>
          </p:nvSpPr>
          <p:spPr>
            <a:xfrm>
              <a:off x="10056506" y="1448747"/>
              <a:ext cx="1938387" cy="448275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Arial"/>
                <a:ea typeface="+mn-ea"/>
                <a:cs typeface="+mn-cs"/>
              </a:endParaRPr>
            </a:p>
          </p:txBody>
        </p:sp>
        <p:grpSp>
          <p:nvGrpSpPr>
            <p:cNvPr id="116" name="Gruppieren 115">
              <a:extLst>
                <a:ext uri="{FF2B5EF4-FFF2-40B4-BE49-F238E27FC236}">
                  <a16:creationId xmlns:a16="http://schemas.microsoft.com/office/drawing/2014/main" id="{C9118DB1-EE0E-4134-AB16-2969E015BB40}"/>
                </a:ext>
              </a:extLst>
            </p:cNvPr>
            <p:cNvGrpSpPr/>
            <p:nvPr/>
          </p:nvGrpSpPr>
          <p:grpSpPr>
            <a:xfrm>
              <a:off x="480929" y="4910918"/>
              <a:ext cx="1629424" cy="834809"/>
              <a:chOff x="427385" y="4418188"/>
              <a:chExt cx="1629424" cy="834809"/>
            </a:xfrm>
          </p:grpSpPr>
          <p:sp>
            <p:nvSpPr>
              <p:cNvPr id="132" name="Textfeld 131">
                <a:extLst>
                  <a:ext uri="{FF2B5EF4-FFF2-40B4-BE49-F238E27FC236}">
                    <a16:creationId xmlns:a16="http://schemas.microsoft.com/office/drawing/2014/main" id="{7E1A1995-A71B-4EE4-B197-883773447AE5}"/>
                  </a:ext>
                </a:extLst>
              </p:cNvPr>
              <p:cNvSpPr txBox="1"/>
              <p:nvPr/>
            </p:nvSpPr>
            <p:spPr>
              <a:xfrm>
                <a:off x="427385" y="4418188"/>
                <a:ext cx="1629424" cy="834809"/>
              </a:xfrm>
              <a:prstGeom prst="rect">
                <a:avLst/>
              </a:prstGeom>
              <a:noFill/>
              <a:ln>
                <a:solidFill>
                  <a:schemeClr val="tx1"/>
                </a:solidFill>
                <a:prstDash val="solid"/>
              </a:ln>
            </p:spPr>
            <p:txBody>
              <a:bodyPr wrap="square" lIns="0" rIns="0" rtlCol="0">
                <a:noAutofit/>
              </a:bodyPr>
              <a:lstStyle>
                <a:defPPr>
                  <a:defRPr lang="de-DE"/>
                </a:def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900" dirty="0" err="1">
                    <a:solidFill>
                      <a:prstClr val="black"/>
                    </a:solidFill>
                    <a:latin typeface="Arial" panose="020B0604020202020204" pitchFamily="34" charset="0"/>
                    <a:ea typeface="ＭＳ Ｐゴシック" panose="020B0600070205080204" pitchFamily="34" charset="-128"/>
                  </a:rPr>
                  <a:t>Kohlenstoffdioxid</a:t>
                </a:r>
                <a:endParaRPr kumimoji="0" lang="en-US" sz="900" b="0" i="0" u="none" strike="noStrike" kern="1200" cap="none" spc="0" normalizeH="0" baseline="-2500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33" name="Grafik 132">
                <a:extLst>
                  <a:ext uri="{FF2B5EF4-FFF2-40B4-BE49-F238E27FC236}">
                    <a16:creationId xmlns:a16="http://schemas.microsoft.com/office/drawing/2014/main" id="{70059083-5144-4C14-8DC9-4DC6E3C37FD0}"/>
                  </a:ext>
                </a:extLst>
              </p:cNvPr>
              <p:cNvPicPr>
                <a:picLocks/>
              </p:cNvPicPr>
              <p:nvPr/>
            </p:nvPicPr>
            <p:blipFill rotWithShape="1">
              <a:blip r:embed="rId22" cstate="print">
                <a:extLst>
                  <a:ext uri="{28A0092B-C50C-407E-A947-70E740481C1C}">
                    <a14:useLocalDpi xmlns:a14="http://schemas.microsoft.com/office/drawing/2010/main" val="0"/>
                  </a:ext>
                </a:extLst>
              </a:blip>
              <a:srcRect r="39038"/>
              <a:stretch/>
            </p:blipFill>
            <p:spPr>
              <a:xfrm>
                <a:off x="490450" y="4746343"/>
                <a:ext cx="720000" cy="474483"/>
              </a:xfrm>
              <a:prstGeom prst="rect">
                <a:avLst/>
              </a:prstGeom>
            </p:spPr>
          </p:pic>
          <p:pic>
            <p:nvPicPr>
              <p:cNvPr id="134" name="Grafik 133">
                <a:extLst>
                  <a:ext uri="{FF2B5EF4-FFF2-40B4-BE49-F238E27FC236}">
                    <a16:creationId xmlns:a16="http://schemas.microsoft.com/office/drawing/2014/main" id="{AB1CD28E-EAFE-4BE7-97B8-B76F587A63A9}"/>
                  </a:ext>
                </a:extLst>
              </p:cNvPr>
              <p:cNvPicPr>
                <a:picLocks/>
              </p:cNvPicPr>
              <p:nvPr/>
            </p:nvPicPr>
            <p:blipFill>
              <a:blip r:embed="rId23" cstate="print">
                <a:extLst>
                  <a:ext uri="{28A0092B-C50C-407E-A947-70E740481C1C}">
                    <a14:useLocalDpi xmlns:a14="http://schemas.microsoft.com/office/drawing/2010/main" val="0"/>
                  </a:ext>
                </a:extLst>
              </a:blip>
              <a:stretch>
                <a:fillRect/>
              </a:stretch>
            </p:blipFill>
            <p:spPr>
              <a:xfrm>
                <a:off x="1290003" y="4732570"/>
                <a:ext cx="720000" cy="475200"/>
              </a:xfrm>
              <a:prstGeom prst="rect">
                <a:avLst/>
              </a:prstGeom>
            </p:spPr>
          </p:pic>
        </p:grpSp>
        <p:sp>
          <p:nvSpPr>
            <p:cNvPr id="117" name="Textfeld 116">
              <a:extLst>
                <a:ext uri="{FF2B5EF4-FFF2-40B4-BE49-F238E27FC236}">
                  <a16:creationId xmlns:a16="http://schemas.microsoft.com/office/drawing/2014/main" id="{0D985499-4311-4E5A-A0AB-1FD0A7235BB0}"/>
                </a:ext>
              </a:extLst>
            </p:cNvPr>
            <p:cNvSpPr txBox="1"/>
            <p:nvPr/>
          </p:nvSpPr>
          <p:spPr>
            <a:xfrm>
              <a:off x="3960737" y="5575600"/>
              <a:ext cx="2467729" cy="40977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Pipeline, LKW,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Schiene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18" name="Textfeld 117">
              <a:extLst>
                <a:ext uri="{FF2B5EF4-FFF2-40B4-BE49-F238E27FC236}">
                  <a16:creationId xmlns:a16="http://schemas.microsoft.com/office/drawing/2014/main" id="{F36CBD5C-9758-48B4-B57C-A39047C40DDF}"/>
                </a:ext>
              </a:extLst>
            </p:cNvPr>
            <p:cNvSpPr txBox="1"/>
            <p:nvPr/>
          </p:nvSpPr>
          <p:spPr>
            <a:xfrm>
              <a:off x="6475480" y="4247897"/>
              <a:ext cx="1415527" cy="901495"/>
            </a:xfrm>
            <a:prstGeom prst="rect">
              <a:avLst/>
            </a:prstGeom>
            <a:noFill/>
          </p:spPr>
          <p:txBody>
            <a:bodyPr wrap="square" rtlCol="0">
              <a:spAutoFit/>
            </a:bodyPr>
            <a:lstStyle/>
            <a:p>
              <a:pPr lvl="0" eaLnBrk="0" fontAlgn="base" hangingPunct="0">
                <a:spcBef>
                  <a:spcPct val="0"/>
                </a:spcBef>
                <a:spcAft>
                  <a:spcPct val="0"/>
                </a:spcAft>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Pipeline</a:t>
              </a:r>
              <a:r>
                <a:rPr lang="en-US" sz="900" dirty="0">
                  <a:solidFill>
                    <a:prstClr val="black"/>
                  </a:solidFill>
                  <a:latin typeface="Arial" panose="020B0604020202020204" pitchFamily="34" charset="0"/>
                  <a:ea typeface="ＭＳ Ｐゴシック" panose="020B0600070205080204" pitchFamily="34" charset="-128"/>
                </a:rPr>
                <a:t>, LKW, </a:t>
              </a:r>
              <a:r>
                <a:rPr lang="en-US" sz="900" dirty="0" err="1">
                  <a:solidFill>
                    <a:prstClr val="black"/>
                  </a:solidFill>
                  <a:latin typeface="Arial" panose="020B0604020202020204" pitchFamily="34" charset="0"/>
                  <a:ea typeface="ＭＳ Ｐゴシック" panose="020B0600070205080204" pitchFamily="34" charset="-128"/>
                </a:rPr>
                <a:t>Schiene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cxnSp>
          <p:nvCxnSpPr>
            <p:cNvPr id="119" name="Gerade Verbindung mit Pfeil 118">
              <a:extLst>
                <a:ext uri="{FF2B5EF4-FFF2-40B4-BE49-F238E27FC236}">
                  <a16:creationId xmlns:a16="http://schemas.microsoft.com/office/drawing/2014/main" id="{7D64485D-3CA8-441F-9573-CAA00E396CAF}"/>
                </a:ext>
              </a:extLst>
            </p:cNvPr>
            <p:cNvCxnSpPr/>
            <p:nvPr/>
          </p:nvCxnSpPr>
          <p:spPr>
            <a:xfrm flipV="1">
              <a:off x="2110353" y="5328322"/>
              <a:ext cx="579196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uppieren 119">
              <a:extLst>
                <a:ext uri="{FF2B5EF4-FFF2-40B4-BE49-F238E27FC236}">
                  <a16:creationId xmlns:a16="http://schemas.microsoft.com/office/drawing/2014/main" id="{C32F2BD4-3A07-45DB-9566-30B8E71E2527}"/>
                </a:ext>
              </a:extLst>
            </p:cNvPr>
            <p:cNvGrpSpPr/>
            <p:nvPr/>
          </p:nvGrpSpPr>
          <p:grpSpPr>
            <a:xfrm>
              <a:off x="2969222" y="3829338"/>
              <a:ext cx="1284169" cy="1119563"/>
              <a:chOff x="3027438" y="3336608"/>
              <a:chExt cx="1284169" cy="1119563"/>
            </a:xfrm>
          </p:grpSpPr>
          <p:sp>
            <p:nvSpPr>
              <p:cNvPr id="130" name="Textfeld 129">
                <a:extLst>
                  <a:ext uri="{FF2B5EF4-FFF2-40B4-BE49-F238E27FC236}">
                    <a16:creationId xmlns:a16="http://schemas.microsoft.com/office/drawing/2014/main" id="{CF4AB547-D305-4943-8C8E-E86990189B0E}"/>
                  </a:ext>
                </a:extLst>
              </p:cNvPr>
              <p:cNvSpPr txBox="1"/>
              <p:nvPr/>
            </p:nvSpPr>
            <p:spPr>
              <a:xfrm>
                <a:off x="3027438" y="3336608"/>
                <a:ext cx="1284169" cy="1119563"/>
              </a:xfrm>
              <a:prstGeom prst="rect">
                <a:avLst/>
              </a:prstGeom>
              <a:noFill/>
              <a:ln>
                <a:solidFill>
                  <a:schemeClr val="tx1"/>
                </a:solidFill>
                <a:prstDash val="solid"/>
              </a:ln>
            </p:spPr>
            <p:txBody>
              <a:bodyPr wrap="square" lIns="72000" rtlCol="0">
                <a:noAutofit/>
              </a:bodyPr>
              <a:lstStyle>
                <a:defPPr>
                  <a:defRPr lang="de-DE"/>
                </a:def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Elektrolyse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31" name="Grafik 130">
                <a:extLst>
                  <a:ext uri="{FF2B5EF4-FFF2-40B4-BE49-F238E27FC236}">
                    <a16:creationId xmlns:a16="http://schemas.microsoft.com/office/drawing/2014/main" id="{7FF4EB9D-E5F0-400A-B8EA-CB54508D8C0D}"/>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111603" y="3665412"/>
                <a:ext cx="1119564" cy="746376"/>
              </a:xfrm>
              <a:prstGeom prst="rect">
                <a:avLst/>
              </a:prstGeom>
            </p:spPr>
          </p:pic>
        </p:grpSp>
        <p:sp>
          <p:nvSpPr>
            <p:cNvPr id="121" name="Textfeld 120">
              <a:extLst>
                <a:ext uri="{FF2B5EF4-FFF2-40B4-BE49-F238E27FC236}">
                  <a16:creationId xmlns:a16="http://schemas.microsoft.com/office/drawing/2014/main" id="{F5D8072A-04CF-4403-B366-8EEE07754AA2}"/>
                </a:ext>
              </a:extLst>
            </p:cNvPr>
            <p:cNvSpPr txBox="1"/>
            <p:nvPr/>
          </p:nvSpPr>
          <p:spPr>
            <a:xfrm>
              <a:off x="4077526" y="2319888"/>
              <a:ext cx="1625423" cy="40977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LKW, </a:t>
              </a:r>
              <a:r>
                <a:rPr kumimoji="0" lang="en-US" sz="9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Schiene</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2" name="Textfeld 121">
              <a:extLst>
                <a:ext uri="{FF2B5EF4-FFF2-40B4-BE49-F238E27FC236}">
                  <a16:creationId xmlns:a16="http://schemas.microsoft.com/office/drawing/2014/main" id="{CB22095E-B0A5-419D-841D-29E8253EAEA9}"/>
                </a:ext>
              </a:extLst>
            </p:cNvPr>
            <p:cNvSpPr txBox="1"/>
            <p:nvPr/>
          </p:nvSpPr>
          <p:spPr>
            <a:xfrm>
              <a:off x="9294517" y="3131612"/>
              <a:ext cx="1036299" cy="600997"/>
            </a:xfrm>
            <a:prstGeom prst="rect">
              <a:avLst/>
            </a:prstGeom>
            <a:noFill/>
          </p:spPr>
          <p:txBody>
            <a:bodyPr wrap="square" rtlCol="0">
              <a:spAutoFit/>
            </a:bodyPr>
            <a:lstStyle/>
            <a:p>
              <a:pPr lvl="0" eaLnBrk="0" fontAlgn="base" hangingPunct="0">
                <a:spcBef>
                  <a:spcPct val="0"/>
                </a:spcBef>
                <a:spcAft>
                  <a:spcPct val="0"/>
                </a:spcAft>
              </a:pPr>
              <a:r>
                <a:rPr lang="en-US" sz="800" dirty="0">
                  <a:solidFill>
                    <a:prstClr val="black"/>
                  </a:solidFill>
                  <a:latin typeface="Arial" panose="020B0604020202020204" pitchFamily="34" charset="0"/>
                  <a:ea typeface="ＭＳ Ｐゴシック" panose="020B0600070205080204" pitchFamily="34" charset="-128"/>
                </a:rPr>
                <a:t>LKW, </a:t>
              </a:r>
              <a:r>
                <a:rPr lang="en-US" sz="800" dirty="0" err="1">
                  <a:solidFill>
                    <a:prstClr val="black"/>
                  </a:solidFill>
                  <a:latin typeface="Arial" panose="020B0604020202020204" pitchFamily="34" charset="0"/>
                  <a:ea typeface="ＭＳ Ｐゴシック" panose="020B0600070205080204" pitchFamily="34" charset="-128"/>
                </a:rPr>
                <a:t>Schiene</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endParaRPr>
            </a:p>
          </p:txBody>
        </p:sp>
        <p:cxnSp>
          <p:nvCxnSpPr>
            <p:cNvPr id="123" name="Gerade Verbindung mit Pfeil 122">
              <a:extLst>
                <a:ext uri="{FF2B5EF4-FFF2-40B4-BE49-F238E27FC236}">
                  <a16:creationId xmlns:a16="http://schemas.microsoft.com/office/drawing/2014/main" id="{65AA7C92-CE32-4635-BB35-868CB62EC567}"/>
                </a:ext>
              </a:extLst>
            </p:cNvPr>
            <p:cNvCxnSpPr/>
            <p:nvPr/>
          </p:nvCxnSpPr>
          <p:spPr>
            <a:xfrm>
              <a:off x="9175177" y="2203804"/>
              <a:ext cx="1056346" cy="0"/>
            </a:xfrm>
            <a:prstGeom prst="straightConnector1">
              <a:avLst/>
            </a:prstGeom>
            <a:ln w="381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24" name="Gerade Verbindung mit Pfeil 123">
              <a:extLst>
                <a:ext uri="{FF2B5EF4-FFF2-40B4-BE49-F238E27FC236}">
                  <a16:creationId xmlns:a16="http://schemas.microsoft.com/office/drawing/2014/main" id="{FD562230-25FB-4BB8-91DA-D6BE3F19B843}"/>
                </a:ext>
              </a:extLst>
            </p:cNvPr>
            <p:cNvCxnSpPr/>
            <p:nvPr/>
          </p:nvCxnSpPr>
          <p:spPr>
            <a:xfrm>
              <a:off x="9186487" y="5117558"/>
              <a:ext cx="1045036" cy="0"/>
            </a:xfrm>
            <a:prstGeom prst="straightConnector1">
              <a:avLst/>
            </a:prstGeom>
            <a:ln w="381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125" name="Gerade Verbindung mit Pfeil 124">
              <a:extLst>
                <a:ext uri="{FF2B5EF4-FFF2-40B4-BE49-F238E27FC236}">
                  <a16:creationId xmlns:a16="http://schemas.microsoft.com/office/drawing/2014/main" id="{B298C794-9F77-4FE2-BD03-303B74A97470}"/>
                </a:ext>
              </a:extLst>
            </p:cNvPr>
            <p:cNvCxnSpPr/>
            <p:nvPr/>
          </p:nvCxnSpPr>
          <p:spPr>
            <a:xfrm>
              <a:off x="9175177" y="3660681"/>
              <a:ext cx="1056346" cy="0"/>
            </a:xfrm>
            <a:prstGeom prst="straightConnector1">
              <a:avLst/>
            </a:prstGeom>
            <a:ln w="38100">
              <a:solidFill>
                <a:schemeClr val="tx1"/>
              </a:solidFill>
              <a:prstDash val="lgDashDot"/>
              <a:tailEnd type="triangle"/>
            </a:ln>
          </p:spPr>
          <p:style>
            <a:lnRef idx="1">
              <a:schemeClr val="accent1"/>
            </a:lnRef>
            <a:fillRef idx="0">
              <a:schemeClr val="accent1"/>
            </a:fillRef>
            <a:effectRef idx="0">
              <a:schemeClr val="accent1"/>
            </a:effectRef>
            <a:fontRef idx="minor">
              <a:schemeClr val="tx1"/>
            </a:fontRef>
          </p:style>
        </p:cxnSp>
        <p:pic>
          <p:nvPicPr>
            <p:cNvPr id="126" name="Grafik 125">
              <a:extLst>
                <a:ext uri="{FF2B5EF4-FFF2-40B4-BE49-F238E27FC236}">
                  <a16:creationId xmlns:a16="http://schemas.microsoft.com/office/drawing/2014/main" id="{9E9132DF-0AC8-4D15-BC63-B3DEC4F8108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322822" y="5075454"/>
              <a:ext cx="730292" cy="486862"/>
            </a:xfrm>
            <a:prstGeom prst="ellipse">
              <a:avLst/>
            </a:prstGeom>
          </p:spPr>
        </p:pic>
        <p:pic>
          <p:nvPicPr>
            <p:cNvPr id="127" name="Grafik 126">
              <a:extLst>
                <a:ext uri="{FF2B5EF4-FFF2-40B4-BE49-F238E27FC236}">
                  <a16:creationId xmlns:a16="http://schemas.microsoft.com/office/drawing/2014/main" id="{0ACC97F0-BC2C-47B6-B074-C53B45BFAD28}"/>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786089" y="4152869"/>
              <a:ext cx="730292" cy="486862"/>
            </a:xfrm>
            <a:prstGeom prst="ellipse">
              <a:avLst/>
            </a:prstGeom>
          </p:spPr>
        </p:pic>
        <p:cxnSp>
          <p:nvCxnSpPr>
            <p:cNvPr id="128" name="Gewinkelter Verbinder 103">
              <a:extLst>
                <a:ext uri="{FF2B5EF4-FFF2-40B4-BE49-F238E27FC236}">
                  <a16:creationId xmlns:a16="http://schemas.microsoft.com/office/drawing/2014/main" id="{EE7910C3-49FC-4BCD-9AF8-B6FCCA5F3FD8}"/>
                </a:ext>
              </a:extLst>
            </p:cNvPr>
            <p:cNvCxnSpPr/>
            <p:nvPr/>
          </p:nvCxnSpPr>
          <p:spPr>
            <a:xfrm flipV="1">
              <a:off x="2110353" y="2203804"/>
              <a:ext cx="5780655" cy="498922"/>
            </a:xfrm>
            <a:prstGeom prst="bentConnector3">
              <a:avLst>
                <a:gd name="adj1" fmla="val 73679"/>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29" name="Gewinkelter Verbinder 104">
              <a:extLst>
                <a:ext uri="{FF2B5EF4-FFF2-40B4-BE49-F238E27FC236}">
                  <a16:creationId xmlns:a16="http://schemas.microsoft.com/office/drawing/2014/main" id="{895A71F9-6B31-453E-81FD-F07EFB130668}"/>
                </a:ext>
              </a:extLst>
            </p:cNvPr>
            <p:cNvCxnSpPr/>
            <p:nvPr/>
          </p:nvCxnSpPr>
          <p:spPr>
            <a:xfrm>
              <a:off x="2110353" y="2838753"/>
              <a:ext cx="5780655" cy="684957"/>
            </a:xfrm>
            <a:prstGeom prst="bentConnector3">
              <a:avLst>
                <a:gd name="adj1" fmla="val 73679"/>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8" name="Textplatzhalter 55">
            <a:extLst>
              <a:ext uri="{FF2B5EF4-FFF2-40B4-BE49-F238E27FC236}">
                <a16:creationId xmlns:a16="http://schemas.microsoft.com/office/drawing/2014/main" id="{B1F15367-0BB5-407C-813E-C55D73CB2566}"/>
              </a:ext>
            </a:extLst>
          </p:cNvPr>
          <p:cNvSpPr>
            <a:spLocks noGrp="1"/>
          </p:cNvSpPr>
          <p:nvPr>
            <p:ph type="body" sz="quarter" idx="13"/>
          </p:nvPr>
        </p:nvSpPr>
        <p:spPr>
          <a:xfrm>
            <a:off x="334434" y="3"/>
            <a:ext cx="8161873" cy="728663"/>
          </a:xfrm>
        </p:spPr>
        <p:txBody>
          <a:bodyPr/>
          <a:lstStyle/>
          <a:p>
            <a:r>
              <a:rPr lang="en-US" sz="2000" dirty="0" err="1"/>
              <a:t>Fallbeispiel</a:t>
            </a:r>
            <a:r>
              <a:rPr lang="en-US" sz="2000" dirty="0"/>
              <a:t> </a:t>
            </a:r>
            <a:r>
              <a:rPr lang="en-US" sz="2000" dirty="0" err="1"/>
              <a:t>aus</a:t>
            </a:r>
            <a:r>
              <a:rPr lang="en-US" sz="2000" dirty="0"/>
              <a:t> der </a:t>
            </a:r>
            <a:r>
              <a:rPr lang="en-US" sz="2000" dirty="0" err="1"/>
              <a:t>Lehrstuhlforschung</a:t>
            </a:r>
            <a:endParaRPr lang="en-US" sz="2000" dirty="0"/>
          </a:p>
          <a:p>
            <a:r>
              <a:rPr lang="en-US" dirty="0" err="1"/>
              <a:t>Produktionsnetzwerke</a:t>
            </a:r>
            <a:r>
              <a:rPr lang="en-US" dirty="0"/>
              <a:t> </a:t>
            </a:r>
            <a:r>
              <a:rPr lang="en-US" dirty="0" err="1"/>
              <a:t>für</a:t>
            </a:r>
            <a:r>
              <a:rPr lang="en-US" dirty="0"/>
              <a:t> </a:t>
            </a:r>
            <a:r>
              <a:rPr lang="en-US" dirty="0" err="1"/>
              <a:t>erneuerbare</a:t>
            </a:r>
            <a:r>
              <a:rPr lang="en-US" dirty="0"/>
              <a:t> </a:t>
            </a:r>
            <a:r>
              <a:rPr lang="en-US" dirty="0" err="1"/>
              <a:t>Kraftstoffe</a:t>
            </a:r>
            <a:endParaRPr lang="en-US" dirty="0"/>
          </a:p>
          <a:p>
            <a:endParaRPr lang="en-US" dirty="0"/>
          </a:p>
        </p:txBody>
      </p:sp>
    </p:spTree>
    <p:extLst>
      <p:ext uri="{BB962C8B-B14F-4D97-AF65-F5344CB8AC3E}">
        <p14:creationId xmlns:p14="http://schemas.microsoft.com/office/powerpoint/2010/main" val="24288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3" grpId="0" animBg="1"/>
      <p:bldP spid="44" grpId="0" animBg="1"/>
      <p:bldP spid="26" grpId="0" animBg="1"/>
      <p:bldP spid="42" grpId="0" animBg="1"/>
      <p:bldP spid="15" grpId="0" animBg="1"/>
      <p:bldP spid="22" grpId="0" animBg="1"/>
      <p:bldP spid="2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rafik 13"/>
          <p:cNvPicPr>
            <a:picLocks noChangeAspect="1"/>
          </p:cNvPicPr>
          <p:nvPr/>
        </p:nvPicPr>
        <p:blipFill rotWithShape="1">
          <a:blip r:embed="rId3">
            <a:extLst>
              <a:ext uri="{28A0092B-C50C-407E-A947-70E740481C1C}">
                <a14:useLocalDpi xmlns:a14="http://schemas.microsoft.com/office/drawing/2010/main" val="0"/>
              </a:ext>
            </a:extLst>
          </a:blip>
          <a:srcRect l="28346" t="12648" r="28544" b="14124"/>
          <a:stretch/>
        </p:blipFill>
        <p:spPr>
          <a:xfrm>
            <a:off x="7147426" y="1268724"/>
            <a:ext cx="4731452" cy="4018497"/>
          </a:xfrm>
          <a:prstGeom prst="rect">
            <a:avLst/>
          </a:prstGeom>
        </p:spPr>
      </p:pic>
      <p:pic>
        <p:nvPicPr>
          <p:cNvPr id="19" name="Grafik 18"/>
          <p:cNvPicPr>
            <a:picLocks noChangeAspect="1"/>
          </p:cNvPicPr>
          <p:nvPr/>
        </p:nvPicPr>
        <p:blipFill rotWithShape="1">
          <a:blip r:embed="rId4">
            <a:extLst>
              <a:ext uri="{28A0092B-C50C-407E-A947-70E740481C1C}">
                <a14:useLocalDpi xmlns:a14="http://schemas.microsoft.com/office/drawing/2010/main" val="0"/>
              </a:ext>
            </a:extLst>
          </a:blip>
          <a:srcRect l="28346" t="12648" r="28544" b="14124"/>
          <a:stretch/>
        </p:blipFill>
        <p:spPr>
          <a:xfrm>
            <a:off x="7147425" y="1268724"/>
            <a:ext cx="4731452" cy="4018497"/>
          </a:xfrm>
          <a:prstGeom prst="rect">
            <a:avLst/>
          </a:prstGeom>
        </p:spPr>
      </p:pic>
      <p:sp>
        <p:nvSpPr>
          <p:cNvPr id="2" name="Textplatzhalter 1"/>
          <p:cNvSpPr>
            <a:spLocks noGrp="1"/>
          </p:cNvSpPr>
          <p:nvPr>
            <p:ph type="body" sz="quarter" idx="12"/>
          </p:nvPr>
        </p:nvSpPr>
        <p:spPr/>
        <p:txBody>
          <a:bodyPr/>
          <a:lstStyle/>
          <a:p>
            <a:r>
              <a:rPr lang="en-US" b="1" dirty="0">
                <a:solidFill>
                  <a:schemeClr val="accent1"/>
                </a:solidFill>
              </a:rPr>
              <a:t>Trans-</a:t>
            </a:r>
            <a:r>
              <a:rPr lang="en-US" b="1" dirty="0" err="1">
                <a:solidFill>
                  <a:schemeClr val="accent1"/>
                </a:solidFill>
              </a:rPr>
              <a:t>regionales</a:t>
            </a:r>
            <a:r>
              <a:rPr lang="en-US" b="1" dirty="0">
                <a:solidFill>
                  <a:schemeClr val="accent1"/>
                </a:solidFill>
              </a:rPr>
              <a:t> </a:t>
            </a:r>
            <a:r>
              <a:rPr lang="en-US" b="1" dirty="0" err="1">
                <a:solidFill>
                  <a:schemeClr val="accent1"/>
                </a:solidFill>
              </a:rPr>
              <a:t>Fallbeispiel</a:t>
            </a:r>
            <a:r>
              <a:rPr lang="en-US" b="1" dirty="0">
                <a:solidFill>
                  <a:schemeClr val="accent1"/>
                </a:solidFill>
              </a:rPr>
              <a:t> </a:t>
            </a:r>
            <a:r>
              <a:rPr lang="en-US" b="1" dirty="0" err="1">
                <a:solidFill>
                  <a:schemeClr val="accent1"/>
                </a:solidFill>
              </a:rPr>
              <a:t>Europäische</a:t>
            </a:r>
            <a:r>
              <a:rPr lang="en-US" b="1" dirty="0">
                <a:solidFill>
                  <a:schemeClr val="accent1"/>
                </a:solidFill>
              </a:rPr>
              <a:t> Union</a:t>
            </a:r>
            <a:endParaRPr lang="en-US" sz="1800" b="1" dirty="0">
              <a:solidFill>
                <a:schemeClr val="accent1"/>
              </a:solidFill>
            </a:endParaRPr>
          </a:p>
          <a:p>
            <a:pPr marL="285750" indent="-285750">
              <a:buFont typeface="Arial" panose="020B0604020202020204" pitchFamily="34" charset="0"/>
              <a:buChar char="•"/>
            </a:pPr>
            <a:r>
              <a:rPr lang="en-US" sz="1800" dirty="0" err="1"/>
              <a:t>Planungshorizont</a:t>
            </a:r>
            <a:r>
              <a:rPr lang="en-US" sz="1800" dirty="0"/>
              <a:t>: 2025 – 2050</a:t>
            </a:r>
          </a:p>
          <a:p>
            <a:pPr marL="0" indent="0">
              <a:buNone/>
            </a:pPr>
            <a:endParaRPr lang="en-US" sz="1800" dirty="0"/>
          </a:p>
          <a:p>
            <a:pPr marL="285750" indent="-285750">
              <a:buFont typeface="Arial" panose="020B0604020202020204" pitchFamily="34" charset="0"/>
              <a:buChar char="•"/>
            </a:pPr>
            <a:r>
              <a:rPr lang="en-US" sz="1800" dirty="0"/>
              <a:t>NUTS-1 </a:t>
            </a:r>
            <a:r>
              <a:rPr lang="en-US" sz="1800" dirty="0" err="1"/>
              <a:t>Regionen</a:t>
            </a:r>
            <a:r>
              <a:rPr lang="en-US" sz="1800" dirty="0"/>
              <a:t> – </a:t>
            </a:r>
            <a:r>
              <a:rPr lang="en-US" sz="1800" dirty="0" err="1"/>
              <a:t>Bedeutende</a:t>
            </a:r>
            <a:r>
              <a:rPr lang="en-US" sz="1800" dirty="0"/>
              <a:t> </a:t>
            </a:r>
            <a:r>
              <a:rPr lang="en-US" sz="1800" dirty="0" err="1"/>
              <a:t>sozio-ökonomische</a:t>
            </a:r>
            <a:r>
              <a:rPr lang="en-US" sz="1800" dirty="0"/>
              <a:t> </a:t>
            </a:r>
            <a:r>
              <a:rPr lang="en-US" sz="1800" dirty="0" err="1"/>
              <a:t>Regionen</a:t>
            </a:r>
            <a:endParaRPr lang="en-US" sz="1800" dirty="0"/>
          </a:p>
          <a:p>
            <a:pPr marL="0" indent="0">
              <a:buNone/>
            </a:pPr>
            <a:r>
              <a:rPr lang="en-US" sz="1800" dirty="0"/>
              <a:t>	(</a:t>
            </a:r>
            <a:r>
              <a:rPr lang="en-US" sz="1800" dirty="0" err="1"/>
              <a:t>bspw</a:t>
            </a:r>
            <a:r>
              <a:rPr lang="en-US" sz="1800" dirty="0"/>
              <a:t>. </a:t>
            </a:r>
            <a:r>
              <a:rPr lang="en-US" sz="1800" dirty="0" err="1"/>
              <a:t>Bundesländer</a:t>
            </a:r>
            <a:r>
              <a:rPr lang="en-US" sz="1800" dirty="0"/>
              <a:t> in Deutschland)</a:t>
            </a:r>
          </a:p>
          <a:p>
            <a:endParaRPr lang="en-US" sz="1800" dirty="0"/>
          </a:p>
          <a:p>
            <a:pPr marL="285750" indent="-285750">
              <a:buFont typeface="Arial" panose="020B0604020202020204" pitchFamily="34" charset="0"/>
              <a:buChar char="•"/>
            </a:pPr>
            <a:r>
              <a:rPr lang="en-US" sz="1800" dirty="0" err="1"/>
              <a:t>Regionale</a:t>
            </a:r>
            <a:r>
              <a:rPr lang="en-US" sz="1800" dirty="0"/>
              <a:t> </a:t>
            </a:r>
            <a:r>
              <a:rPr lang="en-US" sz="1800" dirty="0" err="1"/>
              <a:t>Nachfrage</a:t>
            </a:r>
            <a:r>
              <a:rPr lang="en-US" sz="1800" dirty="0"/>
              <a:t> </a:t>
            </a:r>
            <a:r>
              <a:rPr lang="en-US" sz="1800" dirty="0" err="1"/>
              <a:t>nach</a:t>
            </a:r>
            <a:r>
              <a:rPr lang="en-US" sz="1800" dirty="0"/>
              <a:t> </a:t>
            </a:r>
            <a:r>
              <a:rPr lang="en-US" sz="1800" dirty="0" err="1"/>
              <a:t>erneuerbaren</a:t>
            </a:r>
            <a:r>
              <a:rPr lang="en-US" sz="1800" dirty="0"/>
              <a:t> </a:t>
            </a:r>
            <a:r>
              <a:rPr lang="en-US" sz="1800" dirty="0" err="1"/>
              <a:t>Kraftstoffen</a:t>
            </a:r>
            <a:r>
              <a:rPr lang="en-US" sz="1800" dirty="0"/>
              <a:t>, </a:t>
            </a:r>
          </a:p>
          <a:p>
            <a:r>
              <a:rPr lang="en-US" sz="1800" dirty="0" err="1"/>
              <a:t>zeitlich</a:t>
            </a:r>
            <a:r>
              <a:rPr lang="en-US" sz="1800" dirty="0"/>
              <a:t> </a:t>
            </a:r>
            <a:r>
              <a:rPr lang="en-US" sz="1800" dirty="0" err="1"/>
              <a:t>aufgelöst</a:t>
            </a:r>
            <a:endParaRPr lang="en-US" sz="1800" dirty="0"/>
          </a:p>
          <a:p>
            <a:endParaRPr lang="en-US" sz="1800" dirty="0"/>
          </a:p>
          <a:p>
            <a:pPr marL="285750" indent="-285750">
              <a:buFont typeface="Arial" panose="020B0604020202020204" pitchFamily="34" charset="0"/>
              <a:buChar char="•"/>
            </a:pPr>
            <a:r>
              <a:rPr lang="en-US" sz="1800" dirty="0" err="1"/>
              <a:t>Regionales</a:t>
            </a:r>
            <a:r>
              <a:rPr lang="en-US" dirty="0"/>
              <a:t> </a:t>
            </a:r>
            <a:r>
              <a:rPr lang="en-US" dirty="0" err="1"/>
              <a:t>Rohstoffangebot</a:t>
            </a:r>
            <a:r>
              <a:rPr lang="en-US" dirty="0"/>
              <a:t>, </a:t>
            </a:r>
            <a:r>
              <a:rPr lang="en-US" dirty="0" err="1"/>
              <a:t>zeitlich</a:t>
            </a:r>
            <a:r>
              <a:rPr lang="en-US" dirty="0"/>
              <a:t> </a:t>
            </a:r>
            <a:r>
              <a:rPr lang="en-US" dirty="0" err="1"/>
              <a:t>aufgelöst</a:t>
            </a:r>
            <a:endParaRPr lang="en-US" dirty="0"/>
          </a:p>
          <a:p>
            <a:pPr lvl="1"/>
            <a:r>
              <a:rPr lang="en-US" sz="1600" dirty="0" err="1"/>
              <a:t>Biomassepotential</a:t>
            </a:r>
            <a:r>
              <a:rPr lang="en-US" sz="1600" dirty="0"/>
              <a:t> (</a:t>
            </a:r>
            <a:r>
              <a:rPr lang="en-US" sz="1600" dirty="0" err="1"/>
              <a:t>lignocellulosehaltige</a:t>
            </a:r>
            <a:r>
              <a:rPr lang="en-US" sz="1600" dirty="0"/>
              <a:t> und </a:t>
            </a:r>
            <a:r>
              <a:rPr lang="en-US" sz="1600" dirty="0" err="1"/>
              <a:t>Abfallbiomasse</a:t>
            </a:r>
            <a:r>
              <a:rPr lang="en-US" sz="1600" dirty="0"/>
              <a:t>) </a:t>
            </a:r>
          </a:p>
          <a:p>
            <a:pPr lvl="1"/>
            <a:r>
              <a:rPr lang="en-US" sz="1600" dirty="0"/>
              <a:t>Potential </a:t>
            </a:r>
            <a:r>
              <a:rPr lang="en-US" sz="1600" dirty="0" err="1"/>
              <a:t>erneurbarer</a:t>
            </a:r>
            <a:r>
              <a:rPr lang="en-US" sz="1600" dirty="0"/>
              <a:t> </a:t>
            </a:r>
            <a:r>
              <a:rPr lang="en-US" sz="1600" dirty="0" err="1"/>
              <a:t>Elektrizität</a:t>
            </a:r>
            <a:r>
              <a:rPr lang="en-US" sz="1600" dirty="0"/>
              <a:t> (Wind- und </a:t>
            </a:r>
            <a:r>
              <a:rPr lang="en-US" sz="1600" dirty="0" err="1"/>
              <a:t>Solarenergie</a:t>
            </a:r>
            <a:r>
              <a:rPr lang="en-US" sz="1600" dirty="0"/>
              <a:t>) </a:t>
            </a:r>
          </a:p>
          <a:p>
            <a:pPr lvl="1"/>
            <a:r>
              <a:rPr lang="en-US" sz="1600" dirty="0" err="1"/>
              <a:t>Kohlenstoffdioxid</a:t>
            </a:r>
            <a:r>
              <a:rPr lang="en-US" sz="1600" dirty="0"/>
              <a:t>-Potential </a:t>
            </a:r>
          </a:p>
          <a:p>
            <a:pPr lvl="2"/>
            <a:r>
              <a:rPr lang="en-US" sz="1400" dirty="0" err="1"/>
              <a:t>Industrielles</a:t>
            </a:r>
            <a:r>
              <a:rPr lang="en-US" sz="1400" dirty="0"/>
              <a:t> CO</a:t>
            </a:r>
            <a:r>
              <a:rPr lang="en-US" sz="1400" baseline="-25000" dirty="0"/>
              <a:t>2 </a:t>
            </a:r>
            <a:r>
              <a:rPr lang="en-US" sz="1400" dirty="0"/>
              <a:t>(</a:t>
            </a:r>
            <a:r>
              <a:rPr lang="en-US" sz="1400" dirty="0" err="1"/>
              <a:t>Biomasseverbrennung</a:t>
            </a:r>
            <a:r>
              <a:rPr lang="en-US" sz="1400" dirty="0"/>
              <a:t>, </a:t>
            </a:r>
            <a:r>
              <a:rPr lang="en-US" sz="1400" dirty="0" err="1"/>
              <a:t>Kalk</a:t>
            </a:r>
            <a:r>
              <a:rPr lang="en-US" sz="1400" dirty="0"/>
              <a:t>-&amp;</a:t>
            </a:r>
            <a:r>
              <a:rPr lang="en-US" sz="1400" dirty="0" err="1"/>
              <a:t>Zementindustrie</a:t>
            </a:r>
            <a:r>
              <a:rPr lang="en-US" sz="1400" dirty="0"/>
              <a:t>) </a:t>
            </a:r>
          </a:p>
          <a:p>
            <a:pPr lvl="2"/>
            <a:r>
              <a:rPr lang="en-US" sz="1400" dirty="0"/>
              <a:t>Direct air capture (</a:t>
            </a:r>
            <a:r>
              <a:rPr lang="en-US" sz="1400" dirty="0" err="1"/>
              <a:t>unbegrenztes</a:t>
            </a:r>
            <a:r>
              <a:rPr lang="en-US" sz="1400" dirty="0"/>
              <a:t> Potential)</a:t>
            </a:r>
          </a:p>
          <a:p>
            <a:pPr lvl="2"/>
            <a:endParaRPr lang="en-US" sz="1400" dirty="0"/>
          </a:p>
          <a:p>
            <a:pPr marL="285750" indent="-285750">
              <a:buFont typeface="Arial" panose="020B0604020202020204" pitchFamily="34" charset="0"/>
              <a:buChar char="•"/>
            </a:pPr>
            <a:r>
              <a:rPr lang="en-US" sz="1800" dirty="0" err="1"/>
              <a:t>Vorausgewählte</a:t>
            </a:r>
            <a:r>
              <a:rPr lang="en-US" sz="1800" dirty="0"/>
              <a:t> </a:t>
            </a:r>
            <a:r>
              <a:rPr lang="en-US" sz="1800" dirty="0" err="1"/>
              <a:t>Standorte</a:t>
            </a:r>
            <a:r>
              <a:rPr lang="en-US" sz="1800" dirty="0"/>
              <a:t> </a:t>
            </a:r>
            <a:r>
              <a:rPr lang="en-US" sz="1800" dirty="0" err="1"/>
              <a:t>für</a:t>
            </a:r>
            <a:r>
              <a:rPr lang="en-US" sz="1800" dirty="0"/>
              <a:t> </a:t>
            </a:r>
            <a:r>
              <a:rPr lang="en-US" sz="1800" dirty="0" err="1"/>
              <a:t>Kavernenspeicher</a:t>
            </a:r>
            <a:r>
              <a:rPr lang="en-US" sz="1800" dirty="0"/>
              <a:t> und </a:t>
            </a:r>
            <a:r>
              <a:rPr lang="en-US" sz="1800" dirty="0" err="1"/>
              <a:t>Pipelinerouten</a:t>
            </a:r>
            <a:endParaRPr lang="en-US" sz="1800" dirty="0"/>
          </a:p>
          <a:p>
            <a:endParaRPr lang="en-US" sz="1800" dirty="0"/>
          </a:p>
          <a:p>
            <a:pPr marL="0" indent="0">
              <a:buNone/>
            </a:pPr>
            <a:endParaRPr lang="en-US" sz="1800" dirty="0"/>
          </a:p>
          <a:p>
            <a:endParaRPr lang="en-US" sz="1800" dirty="0"/>
          </a:p>
        </p:txBody>
      </p:sp>
      <p:pic>
        <p:nvPicPr>
          <p:cNvPr id="20" name="Grafik 19"/>
          <p:cNvPicPr>
            <a:picLocks noChangeAspect="1"/>
          </p:cNvPicPr>
          <p:nvPr/>
        </p:nvPicPr>
        <p:blipFill rotWithShape="1">
          <a:blip r:embed="rId5">
            <a:extLst>
              <a:ext uri="{28A0092B-C50C-407E-A947-70E740481C1C}">
                <a14:useLocalDpi xmlns:a14="http://schemas.microsoft.com/office/drawing/2010/main" val="0"/>
              </a:ext>
            </a:extLst>
          </a:blip>
          <a:srcRect l="28346" t="12648" r="28544" b="14124"/>
          <a:stretch/>
        </p:blipFill>
        <p:spPr>
          <a:xfrm>
            <a:off x="7147424" y="1268724"/>
            <a:ext cx="4731452" cy="4018497"/>
          </a:xfrm>
          <a:prstGeom prst="rect">
            <a:avLst/>
          </a:prstGeom>
        </p:spPr>
      </p:pic>
      <p:pic>
        <p:nvPicPr>
          <p:cNvPr id="18" name="Grafik 17"/>
          <p:cNvPicPr>
            <a:picLocks noChangeAspect="1"/>
          </p:cNvPicPr>
          <p:nvPr/>
        </p:nvPicPr>
        <p:blipFill rotWithShape="1">
          <a:blip r:embed="rId6">
            <a:extLst>
              <a:ext uri="{28A0092B-C50C-407E-A947-70E740481C1C}">
                <a14:useLocalDpi xmlns:a14="http://schemas.microsoft.com/office/drawing/2010/main" val="0"/>
              </a:ext>
            </a:extLst>
          </a:blip>
          <a:srcRect l="28346" t="12648" r="28544" b="14124"/>
          <a:stretch/>
        </p:blipFill>
        <p:spPr>
          <a:xfrm>
            <a:off x="7147425" y="1268724"/>
            <a:ext cx="4731452" cy="4018497"/>
          </a:xfrm>
          <a:prstGeom prst="rect">
            <a:avLst/>
          </a:prstGeom>
        </p:spPr>
      </p:pic>
      <p:sp>
        <p:nvSpPr>
          <p:cNvPr id="10" name="Textplatzhalter 55">
            <a:extLst>
              <a:ext uri="{FF2B5EF4-FFF2-40B4-BE49-F238E27FC236}">
                <a16:creationId xmlns:a16="http://schemas.microsoft.com/office/drawing/2014/main" id="{F9F32617-731C-42FE-9D85-F24DA63573D8}"/>
              </a:ext>
            </a:extLst>
          </p:cNvPr>
          <p:cNvSpPr>
            <a:spLocks noGrp="1"/>
          </p:cNvSpPr>
          <p:nvPr>
            <p:ph type="body" sz="quarter" idx="13"/>
          </p:nvPr>
        </p:nvSpPr>
        <p:spPr>
          <a:xfrm>
            <a:off x="334434" y="3"/>
            <a:ext cx="8161873" cy="728663"/>
          </a:xfrm>
        </p:spPr>
        <p:txBody>
          <a:bodyPr/>
          <a:lstStyle/>
          <a:p>
            <a:r>
              <a:rPr lang="en-US" sz="2000" dirty="0" err="1"/>
              <a:t>Fallbeispiel</a:t>
            </a:r>
            <a:r>
              <a:rPr lang="en-US" sz="2000" dirty="0"/>
              <a:t> </a:t>
            </a:r>
            <a:r>
              <a:rPr lang="en-US" sz="2000" dirty="0" err="1"/>
              <a:t>aus</a:t>
            </a:r>
            <a:r>
              <a:rPr lang="en-US" sz="2000" dirty="0"/>
              <a:t> der </a:t>
            </a:r>
            <a:r>
              <a:rPr lang="en-US" sz="2000" dirty="0" err="1"/>
              <a:t>Lehrstuhlforschung</a:t>
            </a:r>
            <a:endParaRPr lang="en-US" sz="2000" dirty="0"/>
          </a:p>
          <a:p>
            <a:r>
              <a:rPr lang="en-US" dirty="0" err="1"/>
              <a:t>Produktionsnetzwerke</a:t>
            </a:r>
            <a:r>
              <a:rPr lang="en-US" dirty="0"/>
              <a:t> </a:t>
            </a:r>
            <a:r>
              <a:rPr lang="en-US" dirty="0" err="1"/>
              <a:t>für</a:t>
            </a:r>
            <a:r>
              <a:rPr lang="en-US" dirty="0"/>
              <a:t> </a:t>
            </a:r>
            <a:r>
              <a:rPr lang="en-US" dirty="0" err="1"/>
              <a:t>erneuerbare</a:t>
            </a:r>
            <a:r>
              <a:rPr lang="en-US" dirty="0"/>
              <a:t> </a:t>
            </a:r>
            <a:r>
              <a:rPr lang="en-US" dirty="0" err="1"/>
              <a:t>Kraftstoffe</a:t>
            </a:r>
            <a:endParaRPr lang="en-US" dirty="0"/>
          </a:p>
          <a:p>
            <a:endParaRPr lang="en-US" dirty="0"/>
          </a:p>
        </p:txBody>
      </p:sp>
    </p:spTree>
    <p:extLst>
      <p:ext uri="{BB962C8B-B14F-4D97-AF65-F5344CB8AC3E}">
        <p14:creationId xmlns:p14="http://schemas.microsoft.com/office/powerpoint/2010/main" val="235876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CBC832B1-4874-4880-A84C-19FD780B6BF9}"/>
              </a:ext>
            </a:extLst>
          </p:cNvPr>
          <p:cNvSpPr>
            <a:spLocks noGrp="1"/>
          </p:cNvSpPr>
          <p:nvPr>
            <p:ph type="body" sz="quarter" idx="12"/>
          </p:nvPr>
        </p:nvSpPr>
        <p:spPr/>
        <p:txBody>
          <a:bodyPr/>
          <a:lstStyle/>
          <a:p>
            <a:r>
              <a:rPr lang="en-US" b="1" dirty="0" err="1">
                <a:solidFill>
                  <a:schemeClr val="accent1"/>
                </a:solidFill>
              </a:rPr>
              <a:t>Ergebnis</a:t>
            </a:r>
            <a:r>
              <a:rPr lang="en-US" b="1" dirty="0">
                <a:solidFill>
                  <a:schemeClr val="accent1"/>
                </a:solidFill>
              </a:rPr>
              <a:t> </a:t>
            </a:r>
            <a:r>
              <a:rPr lang="en-US" b="1" dirty="0" err="1">
                <a:solidFill>
                  <a:schemeClr val="accent1"/>
                </a:solidFill>
              </a:rPr>
              <a:t>für</a:t>
            </a:r>
            <a:r>
              <a:rPr lang="en-US" b="1" dirty="0">
                <a:solidFill>
                  <a:schemeClr val="accent1"/>
                </a:solidFill>
              </a:rPr>
              <a:t> </a:t>
            </a:r>
            <a:r>
              <a:rPr lang="en-US" b="1" dirty="0" err="1">
                <a:solidFill>
                  <a:schemeClr val="accent1"/>
                </a:solidFill>
              </a:rPr>
              <a:t>Fallbeispiel</a:t>
            </a:r>
            <a:r>
              <a:rPr lang="en-US" b="1" dirty="0">
                <a:solidFill>
                  <a:schemeClr val="accent1"/>
                </a:solidFill>
              </a:rPr>
              <a:t>: </a:t>
            </a:r>
            <a:r>
              <a:rPr lang="en-US" b="1" dirty="0" err="1">
                <a:solidFill>
                  <a:schemeClr val="accent1"/>
                </a:solidFill>
              </a:rPr>
              <a:t>Produktionsnetzwerk</a:t>
            </a:r>
            <a:r>
              <a:rPr lang="en-US" b="1" dirty="0">
                <a:solidFill>
                  <a:schemeClr val="accent1"/>
                </a:solidFill>
              </a:rPr>
              <a:t> 2050 in Europa</a:t>
            </a:r>
          </a:p>
        </p:txBody>
      </p:sp>
      <p:pic>
        <p:nvPicPr>
          <p:cNvPr id="2" name="Grafik 1"/>
          <p:cNvPicPr>
            <a:picLocks noChangeAspect="1"/>
          </p:cNvPicPr>
          <p:nvPr/>
        </p:nvPicPr>
        <p:blipFill rotWithShape="1">
          <a:blip r:embed="rId2">
            <a:extLst>
              <a:ext uri="{28A0092B-C50C-407E-A947-70E740481C1C}">
                <a14:useLocalDpi xmlns:a14="http://schemas.microsoft.com/office/drawing/2010/main" val="0"/>
              </a:ext>
            </a:extLst>
          </a:blip>
          <a:srcRect l="28338" t="12657" r="25892" b="13521"/>
          <a:stretch/>
        </p:blipFill>
        <p:spPr>
          <a:xfrm>
            <a:off x="562023" y="2119095"/>
            <a:ext cx="5023395" cy="4051093"/>
          </a:xfrm>
          <a:prstGeom prst="rect">
            <a:avLst/>
          </a:prstGeom>
        </p:spPr>
      </p:pic>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28346" t="12647" r="25886" b="13533"/>
          <a:stretch/>
        </p:blipFill>
        <p:spPr>
          <a:xfrm>
            <a:off x="562023" y="2119095"/>
            <a:ext cx="5023176" cy="4050984"/>
          </a:xfrm>
          <a:prstGeom prst="rect">
            <a:avLst/>
          </a:prstGeom>
        </p:spPr>
      </p:pic>
      <p:pic>
        <p:nvPicPr>
          <p:cNvPr id="6" name="Grafik 5"/>
          <p:cNvPicPr>
            <a:picLocks noChangeAspect="1"/>
          </p:cNvPicPr>
          <p:nvPr/>
        </p:nvPicPr>
        <p:blipFill rotWithShape="1">
          <a:blip r:embed="rId4">
            <a:extLst>
              <a:ext uri="{28A0092B-C50C-407E-A947-70E740481C1C}">
                <a14:useLocalDpi xmlns:a14="http://schemas.microsoft.com/office/drawing/2010/main" val="0"/>
              </a:ext>
            </a:extLst>
          </a:blip>
          <a:srcRect l="28346" t="12647" r="25886" b="13533"/>
          <a:stretch/>
        </p:blipFill>
        <p:spPr>
          <a:xfrm>
            <a:off x="562023" y="2119095"/>
            <a:ext cx="5023176" cy="4050984"/>
          </a:xfrm>
          <a:prstGeom prst="rect">
            <a:avLst/>
          </a:prstGeom>
        </p:spPr>
      </p:pic>
      <p:grpSp>
        <p:nvGrpSpPr>
          <p:cNvPr id="30" name="Gruppieren 29"/>
          <p:cNvGrpSpPr/>
          <p:nvPr/>
        </p:nvGrpSpPr>
        <p:grpSpPr>
          <a:xfrm>
            <a:off x="266336" y="1806451"/>
            <a:ext cx="3651013" cy="1269998"/>
            <a:chOff x="1371838" y="3869285"/>
            <a:chExt cx="3651013" cy="1269998"/>
          </a:xfrm>
        </p:grpSpPr>
        <p:sp>
          <p:nvSpPr>
            <p:cNvPr id="31" name="Textfeld 30"/>
            <p:cNvSpPr txBox="1"/>
            <p:nvPr/>
          </p:nvSpPr>
          <p:spPr>
            <a:xfrm>
              <a:off x="1699141" y="4510765"/>
              <a:ext cx="1323192" cy="307777"/>
            </a:xfrm>
            <a:prstGeom prst="rect">
              <a:avLst/>
            </a:prstGeom>
            <a:noFill/>
          </p:spPr>
          <p:txBody>
            <a:bodyPr wrap="square" rtlCol="0">
              <a:spAutoFit/>
            </a:bodyPr>
            <a:lstStyle/>
            <a:p>
              <a:r>
                <a:rPr lang="en-US" sz="1400" dirty="0" err="1">
                  <a:latin typeface="+mj-lt"/>
                </a:rPr>
                <a:t>Kaverne</a:t>
              </a:r>
              <a:endParaRPr lang="en-US" sz="1400" dirty="0">
                <a:latin typeface="+mj-lt"/>
              </a:endParaRPr>
            </a:p>
          </p:txBody>
        </p:sp>
        <p:sp>
          <p:nvSpPr>
            <p:cNvPr id="33" name="Textfeld 32"/>
            <p:cNvSpPr txBox="1"/>
            <p:nvPr/>
          </p:nvSpPr>
          <p:spPr>
            <a:xfrm>
              <a:off x="3146816" y="3869285"/>
              <a:ext cx="1724080" cy="307777"/>
            </a:xfrm>
            <a:prstGeom prst="rect">
              <a:avLst/>
            </a:prstGeom>
            <a:noFill/>
          </p:spPr>
          <p:txBody>
            <a:bodyPr wrap="square" rtlCol="0">
              <a:spAutoFit/>
            </a:bodyPr>
            <a:lstStyle/>
            <a:p>
              <a:r>
                <a:rPr lang="en-US" sz="1400" dirty="0" err="1">
                  <a:latin typeface="+mj-lt"/>
                </a:rPr>
                <a:t>Elektrokraftstoff</a:t>
              </a:r>
              <a:endParaRPr lang="en-US" sz="1400" dirty="0">
                <a:latin typeface="+mj-lt"/>
              </a:endParaRPr>
            </a:p>
          </p:txBody>
        </p:sp>
        <p:sp>
          <p:nvSpPr>
            <p:cNvPr id="34" name="Ellipse 33"/>
            <p:cNvSpPr/>
            <p:nvPr/>
          </p:nvSpPr>
          <p:spPr>
            <a:xfrm>
              <a:off x="2905118" y="3920458"/>
              <a:ext cx="205334" cy="2054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35" name="Ellipse 34"/>
            <p:cNvSpPr/>
            <p:nvPr/>
          </p:nvSpPr>
          <p:spPr>
            <a:xfrm>
              <a:off x="1467172" y="4241198"/>
              <a:ext cx="205334" cy="20543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5"/>
                </a:solidFill>
                <a:latin typeface="+mj-lt"/>
              </a:endParaRPr>
            </a:p>
          </p:txBody>
        </p:sp>
        <p:sp>
          <p:nvSpPr>
            <p:cNvPr id="36" name="Textfeld 35"/>
            <p:cNvSpPr txBox="1"/>
            <p:nvPr/>
          </p:nvSpPr>
          <p:spPr>
            <a:xfrm>
              <a:off x="1699141" y="4190025"/>
              <a:ext cx="1724078" cy="307777"/>
            </a:xfrm>
            <a:prstGeom prst="rect">
              <a:avLst/>
            </a:prstGeom>
            <a:noFill/>
          </p:spPr>
          <p:txBody>
            <a:bodyPr wrap="square" rtlCol="0">
              <a:spAutoFit/>
            </a:bodyPr>
            <a:lstStyle/>
            <a:p>
              <a:r>
                <a:rPr lang="en-US" sz="1400" dirty="0" err="1">
                  <a:latin typeface="+mj-lt"/>
                </a:rPr>
                <a:t>Biokraftstoff</a:t>
              </a:r>
              <a:endParaRPr lang="en-US" sz="1400" dirty="0">
                <a:latin typeface="+mj-lt"/>
              </a:endParaRPr>
            </a:p>
          </p:txBody>
        </p:sp>
        <p:sp>
          <p:nvSpPr>
            <p:cNvPr id="37" name="Gleichschenkliges Dreieck 36"/>
            <p:cNvSpPr/>
            <p:nvPr/>
          </p:nvSpPr>
          <p:spPr>
            <a:xfrm rot="10800000">
              <a:off x="1467171" y="4561938"/>
              <a:ext cx="205334" cy="205432"/>
            </a:xfrm>
            <a:prstGeom prst="triangle">
              <a:avLst/>
            </a:prstGeom>
            <a:solidFill>
              <a:srgbClr val="9C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accent4"/>
                </a:solidFill>
                <a:latin typeface="+mj-lt"/>
              </a:endParaRPr>
            </a:p>
          </p:txBody>
        </p:sp>
        <p:sp>
          <p:nvSpPr>
            <p:cNvPr id="38" name="Ellipse 37"/>
            <p:cNvSpPr/>
            <p:nvPr/>
          </p:nvSpPr>
          <p:spPr>
            <a:xfrm>
              <a:off x="2905117" y="4241198"/>
              <a:ext cx="205335" cy="20543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39" name="Gleichschenkliges Dreieck 38"/>
            <p:cNvSpPr/>
            <p:nvPr/>
          </p:nvSpPr>
          <p:spPr>
            <a:xfrm rot="10800000">
              <a:off x="2905117" y="4561939"/>
              <a:ext cx="205335" cy="2054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40" name="Gleichschenkliges Dreieck 39"/>
            <p:cNvSpPr/>
            <p:nvPr/>
          </p:nvSpPr>
          <p:spPr>
            <a:xfrm>
              <a:off x="1467171" y="3920458"/>
              <a:ext cx="205335" cy="205432"/>
            </a:xfrm>
            <a:prstGeom prst="triangle">
              <a:avLst/>
            </a:prstGeom>
            <a:solidFill>
              <a:srgbClr val="8EB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mj-lt"/>
              </a:endParaRPr>
            </a:p>
          </p:txBody>
        </p:sp>
        <p:sp>
          <p:nvSpPr>
            <p:cNvPr id="41" name="Textfeld 40"/>
            <p:cNvSpPr txBox="1"/>
            <p:nvPr/>
          </p:nvSpPr>
          <p:spPr>
            <a:xfrm>
              <a:off x="1699141" y="3869285"/>
              <a:ext cx="1978011" cy="307777"/>
            </a:xfrm>
            <a:prstGeom prst="rect">
              <a:avLst/>
            </a:prstGeom>
            <a:noFill/>
          </p:spPr>
          <p:txBody>
            <a:bodyPr wrap="square" rtlCol="0">
              <a:spAutoFit/>
            </a:bodyPr>
            <a:lstStyle/>
            <a:p>
              <a:r>
                <a:rPr lang="en-US" sz="1400" dirty="0" err="1">
                  <a:latin typeface="+mj-lt"/>
                </a:rPr>
                <a:t>Elektrolyse</a:t>
              </a:r>
              <a:endParaRPr lang="en-US" sz="1400" dirty="0">
                <a:latin typeface="+mj-lt"/>
              </a:endParaRPr>
            </a:p>
          </p:txBody>
        </p:sp>
        <p:sp>
          <p:nvSpPr>
            <p:cNvPr id="42" name="Textfeld 41"/>
            <p:cNvSpPr txBox="1"/>
            <p:nvPr/>
          </p:nvSpPr>
          <p:spPr>
            <a:xfrm>
              <a:off x="3146816" y="4190025"/>
              <a:ext cx="1724080" cy="307777"/>
            </a:xfrm>
            <a:prstGeom prst="rect">
              <a:avLst/>
            </a:prstGeom>
            <a:noFill/>
          </p:spPr>
          <p:txBody>
            <a:bodyPr wrap="square" rtlCol="0">
              <a:spAutoFit/>
            </a:bodyPr>
            <a:lstStyle/>
            <a:p>
              <a:r>
                <a:rPr lang="en-US" sz="1400" dirty="0" err="1">
                  <a:latin typeface="+mj-lt"/>
                </a:rPr>
                <a:t>Hybrider</a:t>
              </a:r>
              <a:r>
                <a:rPr lang="en-US" sz="1400" dirty="0">
                  <a:latin typeface="+mj-lt"/>
                </a:rPr>
                <a:t> </a:t>
              </a:r>
              <a:r>
                <a:rPr lang="en-US" sz="1400" dirty="0" err="1">
                  <a:latin typeface="+mj-lt"/>
                </a:rPr>
                <a:t>Kraftstoff</a:t>
              </a:r>
              <a:endParaRPr lang="en-US" sz="1400" dirty="0">
                <a:latin typeface="+mj-lt"/>
              </a:endParaRPr>
            </a:p>
          </p:txBody>
        </p:sp>
        <p:sp>
          <p:nvSpPr>
            <p:cNvPr id="43" name="Textfeld 42"/>
            <p:cNvSpPr txBox="1"/>
            <p:nvPr/>
          </p:nvSpPr>
          <p:spPr>
            <a:xfrm>
              <a:off x="1699141" y="4831506"/>
              <a:ext cx="1876032" cy="307777"/>
            </a:xfrm>
            <a:prstGeom prst="rect">
              <a:avLst/>
            </a:prstGeom>
            <a:noFill/>
          </p:spPr>
          <p:txBody>
            <a:bodyPr wrap="square" rtlCol="0">
              <a:spAutoFit/>
            </a:bodyPr>
            <a:lstStyle/>
            <a:p>
              <a:r>
                <a:rPr lang="en-US" sz="1400" dirty="0">
                  <a:latin typeface="+mj-lt"/>
                </a:rPr>
                <a:t>H</a:t>
              </a:r>
              <a:r>
                <a:rPr lang="en-US" sz="1400" baseline="-25000" dirty="0">
                  <a:latin typeface="+mj-lt"/>
                </a:rPr>
                <a:t>2</a:t>
              </a:r>
              <a:r>
                <a:rPr lang="en-US" sz="1400" dirty="0">
                  <a:latin typeface="+mj-lt"/>
                </a:rPr>
                <a:t> Pipeline</a:t>
              </a:r>
            </a:p>
          </p:txBody>
        </p:sp>
        <p:sp>
          <p:nvSpPr>
            <p:cNvPr id="44" name="Textfeld 43"/>
            <p:cNvSpPr txBox="1"/>
            <p:nvPr/>
          </p:nvSpPr>
          <p:spPr>
            <a:xfrm>
              <a:off x="3146817" y="4831506"/>
              <a:ext cx="1876032" cy="307777"/>
            </a:xfrm>
            <a:prstGeom prst="rect">
              <a:avLst/>
            </a:prstGeom>
            <a:noFill/>
          </p:spPr>
          <p:txBody>
            <a:bodyPr wrap="square" rtlCol="0">
              <a:spAutoFit/>
            </a:bodyPr>
            <a:lstStyle/>
            <a:p>
              <a:r>
                <a:rPr lang="en-US" sz="1400" dirty="0">
                  <a:latin typeface="+mj-lt"/>
                </a:rPr>
                <a:t>CO</a:t>
              </a:r>
              <a:r>
                <a:rPr lang="en-US" sz="1400" baseline="-25000" dirty="0">
                  <a:latin typeface="+mj-lt"/>
                </a:rPr>
                <a:t>2</a:t>
              </a:r>
              <a:r>
                <a:rPr lang="en-US" sz="1400" dirty="0">
                  <a:latin typeface="+mj-lt"/>
                </a:rPr>
                <a:t> Pipeline</a:t>
              </a:r>
            </a:p>
          </p:txBody>
        </p:sp>
        <p:cxnSp>
          <p:nvCxnSpPr>
            <p:cNvPr id="45" name="Gerader Verbinder 44"/>
            <p:cNvCxnSpPr/>
            <p:nvPr/>
          </p:nvCxnSpPr>
          <p:spPr>
            <a:xfrm>
              <a:off x="1371838" y="4985395"/>
              <a:ext cx="39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a:off x="2809785" y="4985395"/>
              <a:ext cx="396000" cy="0"/>
            </a:xfrm>
            <a:prstGeom prst="line">
              <a:avLst/>
            </a:prstGeom>
            <a:ln w="38100">
              <a:solidFill>
                <a:srgbClr val="CC071E"/>
              </a:solidFill>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3146816" y="4510765"/>
              <a:ext cx="1876035" cy="307777"/>
            </a:xfrm>
            <a:prstGeom prst="rect">
              <a:avLst/>
            </a:prstGeom>
            <a:noFill/>
          </p:spPr>
          <p:txBody>
            <a:bodyPr wrap="square" rtlCol="0">
              <a:spAutoFit/>
            </a:bodyPr>
            <a:lstStyle/>
            <a:p>
              <a:r>
                <a:rPr lang="en-US" sz="1400" dirty="0">
                  <a:latin typeface="+mj-lt"/>
                </a:rPr>
                <a:t>LOHC-Tank</a:t>
              </a:r>
            </a:p>
          </p:txBody>
        </p:sp>
      </p:grpSp>
      <p:pic>
        <p:nvPicPr>
          <p:cNvPr id="8" name="Grafik 7"/>
          <p:cNvPicPr>
            <a:picLocks noChangeAspect="1"/>
          </p:cNvPicPr>
          <p:nvPr/>
        </p:nvPicPr>
        <p:blipFill rotWithShape="1">
          <a:blip r:embed="rId5">
            <a:extLst>
              <a:ext uri="{28A0092B-C50C-407E-A947-70E740481C1C}">
                <a14:useLocalDpi xmlns:a14="http://schemas.microsoft.com/office/drawing/2010/main" val="0"/>
              </a:ext>
            </a:extLst>
          </a:blip>
          <a:srcRect l="28346" t="12647" r="25886" b="13533"/>
          <a:stretch/>
        </p:blipFill>
        <p:spPr>
          <a:xfrm>
            <a:off x="6480776" y="2119095"/>
            <a:ext cx="5023176" cy="4050984"/>
          </a:xfrm>
          <a:prstGeom prst="rect">
            <a:avLst/>
          </a:prstGeom>
        </p:spPr>
      </p:pic>
      <p:pic>
        <p:nvPicPr>
          <p:cNvPr id="13" name="Grafik 12"/>
          <p:cNvPicPr>
            <a:picLocks noChangeAspect="1"/>
          </p:cNvPicPr>
          <p:nvPr/>
        </p:nvPicPr>
        <p:blipFill rotWithShape="1">
          <a:blip r:embed="rId6">
            <a:extLst>
              <a:ext uri="{28A0092B-C50C-407E-A947-70E740481C1C}">
                <a14:useLocalDpi xmlns:a14="http://schemas.microsoft.com/office/drawing/2010/main" val="0"/>
              </a:ext>
            </a:extLst>
          </a:blip>
          <a:srcRect l="28346" t="12647" r="25886" b="13533"/>
          <a:stretch/>
        </p:blipFill>
        <p:spPr>
          <a:xfrm>
            <a:off x="6480776" y="2119095"/>
            <a:ext cx="5023176" cy="4050984"/>
          </a:xfrm>
          <a:prstGeom prst="rect">
            <a:avLst/>
          </a:prstGeom>
        </p:spPr>
      </p:pic>
      <p:pic>
        <p:nvPicPr>
          <p:cNvPr id="14" name="Grafik 13"/>
          <p:cNvPicPr>
            <a:picLocks noChangeAspect="1"/>
          </p:cNvPicPr>
          <p:nvPr/>
        </p:nvPicPr>
        <p:blipFill rotWithShape="1">
          <a:blip r:embed="rId7">
            <a:extLst>
              <a:ext uri="{28A0092B-C50C-407E-A947-70E740481C1C}">
                <a14:useLocalDpi xmlns:a14="http://schemas.microsoft.com/office/drawing/2010/main" val="0"/>
              </a:ext>
            </a:extLst>
          </a:blip>
          <a:srcRect l="28346" t="12647" r="25886" b="13533"/>
          <a:stretch/>
        </p:blipFill>
        <p:spPr>
          <a:xfrm>
            <a:off x="6480776" y="2119095"/>
            <a:ext cx="5023176" cy="4050984"/>
          </a:xfrm>
          <a:prstGeom prst="rect">
            <a:avLst/>
          </a:prstGeom>
        </p:spPr>
      </p:pic>
      <p:sp>
        <p:nvSpPr>
          <p:cNvPr id="32" name="Textfeld 31"/>
          <p:cNvSpPr txBox="1"/>
          <p:nvPr/>
        </p:nvSpPr>
        <p:spPr>
          <a:xfrm>
            <a:off x="6239686" y="1416903"/>
            <a:ext cx="5505356" cy="369332"/>
          </a:xfrm>
          <a:prstGeom prst="rect">
            <a:avLst/>
          </a:prstGeom>
          <a:solidFill>
            <a:schemeClr val="bg1"/>
          </a:solidFill>
          <a:ln>
            <a:solidFill>
              <a:schemeClr val="tx2"/>
            </a:solidFill>
          </a:ln>
        </p:spPr>
        <p:txBody>
          <a:bodyPr wrap="square" rtlCol="0">
            <a:spAutoFit/>
          </a:bodyPr>
          <a:lstStyle/>
          <a:p>
            <a:pPr algn="ctr"/>
            <a:r>
              <a:rPr lang="en-US" dirty="0" err="1"/>
              <a:t>Hohe</a:t>
            </a:r>
            <a:r>
              <a:rPr lang="en-US" dirty="0"/>
              <a:t> </a:t>
            </a:r>
            <a:r>
              <a:rPr lang="en-US" dirty="0" err="1"/>
              <a:t>Nachfrage</a:t>
            </a:r>
            <a:r>
              <a:rPr lang="en-US" dirty="0"/>
              <a:t> </a:t>
            </a:r>
            <a:r>
              <a:rPr lang="en-US" dirty="0" err="1"/>
              <a:t>nach</a:t>
            </a:r>
            <a:r>
              <a:rPr lang="en-US" dirty="0"/>
              <a:t> </a:t>
            </a:r>
            <a:r>
              <a:rPr lang="en-US" dirty="0" err="1"/>
              <a:t>erneuerbaren</a:t>
            </a:r>
            <a:r>
              <a:rPr lang="en-US" dirty="0"/>
              <a:t> </a:t>
            </a:r>
            <a:r>
              <a:rPr lang="en-US" dirty="0" err="1"/>
              <a:t>Kraftstoffen</a:t>
            </a:r>
            <a:endParaRPr lang="en-US" dirty="0"/>
          </a:p>
        </p:txBody>
      </p:sp>
      <p:sp>
        <p:nvSpPr>
          <p:cNvPr id="49" name="Textfeld 48"/>
          <p:cNvSpPr txBox="1"/>
          <p:nvPr/>
        </p:nvSpPr>
        <p:spPr>
          <a:xfrm>
            <a:off x="321042" y="1413271"/>
            <a:ext cx="5505356" cy="369332"/>
          </a:xfrm>
          <a:prstGeom prst="rect">
            <a:avLst/>
          </a:prstGeom>
          <a:solidFill>
            <a:schemeClr val="bg1"/>
          </a:solidFill>
          <a:ln>
            <a:solidFill>
              <a:schemeClr val="tx2"/>
            </a:solidFill>
          </a:ln>
        </p:spPr>
        <p:txBody>
          <a:bodyPr wrap="square" rtlCol="0">
            <a:spAutoFit/>
          </a:bodyPr>
          <a:lstStyle/>
          <a:p>
            <a:pPr algn="ctr"/>
            <a:r>
              <a:rPr lang="en-US" dirty="0" err="1"/>
              <a:t>Geringe</a:t>
            </a:r>
            <a:r>
              <a:rPr lang="en-US" dirty="0"/>
              <a:t> </a:t>
            </a:r>
            <a:r>
              <a:rPr lang="en-US" dirty="0" err="1"/>
              <a:t>Nachfrage</a:t>
            </a:r>
            <a:r>
              <a:rPr lang="en-US" dirty="0"/>
              <a:t> </a:t>
            </a:r>
            <a:r>
              <a:rPr lang="en-US" dirty="0" err="1"/>
              <a:t>nach</a:t>
            </a:r>
            <a:r>
              <a:rPr lang="en-US" dirty="0"/>
              <a:t> </a:t>
            </a:r>
            <a:r>
              <a:rPr lang="en-US" dirty="0" err="1"/>
              <a:t>erneuerbaren</a:t>
            </a:r>
            <a:r>
              <a:rPr lang="en-US" dirty="0"/>
              <a:t> </a:t>
            </a:r>
            <a:r>
              <a:rPr lang="en-US" dirty="0" err="1"/>
              <a:t>Kraftstoffen</a:t>
            </a:r>
            <a:endParaRPr lang="en-US" dirty="0"/>
          </a:p>
        </p:txBody>
      </p:sp>
      <p:sp>
        <p:nvSpPr>
          <p:cNvPr id="50" name="Textplatzhalter 55">
            <a:extLst>
              <a:ext uri="{FF2B5EF4-FFF2-40B4-BE49-F238E27FC236}">
                <a16:creationId xmlns:a16="http://schemas.microsoft.com/office/drawing/2014/main" id="{B5693C1C-2F40-4B9F-97BB-C3B580806F8A}"/>
              </a:ext>
            </a:extLst>
          </p:cNvPr>
          <p:cNvSpPr>
            <a:spLocks noGrp="1"/>
          </p:cNvSpPr>
          <p:nvPr>
            <p:ph type="body" sz="quarter" idx="13"/>
          </p:nvPr>
        </p:nvSpPr>
        <p:spPr>
          <a:xfrm>
            <a:off x="334434" y="3"/>
            <a:ext cx="8161873" cy="728663"/>
          </a:xfrm>
        </p:spPr>
        <p:txBody>
          <a:bodyPr/>
          <a:lstStyle/>
          <a:p>
            <a:r>
              <a:rPr lang="en-US" sz="2000" dirty="0" err="1"/>
              <a:t>Fallbeispiel</a:t>
            </a:r>
            <a:r>
              <a:rPr lang="en-US" sz="2000" dirty="0"/>
              <a:t> </a:t>
            </a:r>
            <a:r>
              <a:rPr lang="en-US" sz="2000" dirty="0" err="1"/>
              <a:t>aus</a:t>
            </a:r>
            <a:r>
              <a:rPr lang="en-US" sz="2000" dirty="0"/>
              <a:t> der </a:t>
            </a:r>
            <a:r>
              <a:rPr lang="en-US" sz="2000" dirty="0" err="1"/>
              <a:t>Lehrstuhlforschung</a:t>
            </a:r>
            <a:endParaRPr lang="en-US" sz="2000" dirty="0"/>
          </a:p>
          <a:p>
            <a:r>
              <a:rPr lang="en-US" dirty="0" err="1"/>
              <a:t>Produktionsnetzwerke</a:t>
            </a:r>
            <a:r>
              <a:rPr lang="en-US" dirty="0"/>
              <a:t> </a:t>
            </a:r>
            <a:r>
              <a:rPr lang="en-US" dirty="0" err="1"/>
              <a:t>für</a:t>
            </a:r>
            <a:r>
              <a:rPr lang="en-US" dirty="0"/>
              <a:t> </a:t>
            </a:r>
            <a:r>
              <a:rPr lang="en-US" dirty="0" err="1"/>
              <a:t>erneuerbare</a:t>
            </a:r>
            <a:r>
              <a:rPr lang="en-US" dirty="0"/>
              <a:t> </a:t>
            </a:r>
            <a:r>
              <a:rPr lang="en-US" dirty="0" err="1"/>
              <a:t>Kraftstoffe</a:t>
            </a:r>
            <a:endParaRPr lang="en-US" dirty="0"/>
          </a:p>
          <a:p>
            <a:endParaRPr lang="en-US" dirty="0"/>
          </a:p>
        </p:txBody>
      </p:sp>
    </p:spTree>
    <p:extLst>
      <p:ext uri="{BB962C8B-B14F-4D97-AF65-F5344CB8AC3E}">
        <p14:creationId xmlns:p14="http://schemas.microsoft.com/office/powerpoint/2010/main" val="14668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dirty="0"/>
              <a:t>Einführung </a:t>
            </a:r>
          </a:p>
          <a:p>
            <a:r>
              <a:rPr lang="de-DE" dirty="0">
                <a:solidFill>
                  <a:schemeClr val="tx1"/>
                </a:solidFill>
              </a:rPr>
              <a:t>Strategische Netzwerkplanung</a:t>
            </a:r>
          </a:p>
          <a:p>
            <a:pPr lvl="1"/>
            <a:r>
              <a:rPr lang="de-DE" dirty="0"/>
              <a:t>Grundlagen Standortplanung</a:t>
            </a:r>
          </a:p>
          <a:p>
            <a:pPr lvl="1"/>
            <a:r>
              <a:rPr lang="de-DE" dirty="0"/>
              <a:t>Qualitative Verfahren der Standortplanung</a:t>
            </a:r>
          </a:p>
          <a:p>
            <a:pPr lvl="1"/>
            <a:r>
              <a:rPr lang="de-DE" dirty="0"/>
              <a:t>Quantitative Verfahren der Standortplanung</a:t>
            </a:r>
          </a:p>
          <a:p>
            <a:pPr lvl="2">
              <a:buFont typeface="+mj-lt"/>
              <a:buAutoNum type="romanLcPeriod"/>
            </a:pPr>
            <a:r>
              <a:rPr lang="de-DE" dirty="0"/>
              <a:t>Distanzermittlung</a:t>
            </a:r>
          </a:p>
          <a:p>
            <a:pPr lvl="2">
              <a:buFont typeface="+mj-lt"/>
              <a:buAutoNum type="romanLcPeriod"/>
            </a:pPr>
            <a:r>
              <a:rPr lang="de-DE" dirty="0"/>
              <a:t>Standortplanung in Netzen</a:t>
            </a:r>
          </a:p>
          <a:p>
            <a:pPr lvl="2">
              <a:buFont typeface="+mj-lt"/>
              <a:buAutoNum type="romanLcPeriod"/>
            </a:pPr>
            <a:r>
              <a:rPr lang="de-DE" dirty="0"/>
              <a:t>Erweiterungen Standortplanungsmodelle</a:t>
            </a:r>
          </a:p>
          <a:p>
            <a:r>
              <a:rPr lang="de-DE" dirty="0"/>
              <a:t>Standortbezogene Prozessgestaltung</a:t>
            </a:r>
          </a:p>
          <a:p>
            <a:r>
              <a:rPr lang="de-DE" dirty="0"/>
              <a:t>Absatzplanung</a:t>
            </a:r>
          </a:p>
          <a:p>
            <a:r>
              <a:rPr lang="de-DE" dirty="0"/>
              <a:t>Produktionsprogrammplanung</a:t>
            </a:r>
          </a:p>
          <a:p>
            <a:r>
              <a:rPr lang="de-DE" dirty="0"/>
              <a:t>Bestandsmanagement</a:t>
            </a:r>
          </a:p>
          <a:p>
            <a:r>
              <a:rPr lang="de-DE" dirty="0"/>
              <a:t>Losgrößen- und Ressourceneinsatzplanung</a:t>
            </a:r>
          </a:p>
          <a:p>
            <a:r>
              <a:rPr lang="de-DE" dirty="0"/>
              <a:t>Distributionsplanung</a:t>
            </a:r>
          </a:p>
        </p:txBody>
      </p:sp>
      <p:sp>
        <p:nvSpPr>
          <p:cNvPr id="6" name="Rechteck 5"/>
          <p:cNvSpPr/>
          <p:nvPr/>
        </p:nvSpPr>
        <p:spPr>
          <a:xfrm>
            <a:off x="334434" y="1628770"/>
            <a:ext cx="5889821" cy="360046"/>
          </a:xfrm>
          <a:prstGeom prst="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sz="2400" dirty="0"/>
          </a:p>
        </p:txBody>
      </p:sp>
      <p:sp>
        <p:nvSpPr>
          <p:cNvPr id="2" name="Textplatzhalter 1"/>
          <p:cNvSpPr>
            <a:spLocks noGrp="1"/>
          </p:cNvSpPr>
          <p:nvPr>
            <p:ph type="body" sz="quarter" idx="13"/>
          </p:nvPr>
        </p:nvSpPr>
        <p:spPr/>
        <p:txBody>
          <a:bodyPr/>
          <a:lstStyle/>
          <a:p>
            <a:r>
              <a:rPr lang="de-DE" dirty="0"/>
              <a:t>Überblick</a:t>
            </a:r>
          </a:p>
          <a:p>
            <a:endParaRPr lang="de-DE" dirty="0"/>
          </a:p>
        </p:txBody>
      </p:sp>
    </p:spTree>
    <p:extLst>
      <p:ext uri="{BB962C8B-B14F-4D97-AF65-F5344CB8AC3E}">
        <p14:creationId xmlns:p14="http://schemas.microsoft.com/office/powerpoint/2010/main" val="186909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pPr marL="0" indent="0">
              <a:buNone/>
            </a:pPr>
            <a:r>
              <a:rPr lang="de-DE" sz="2000" b="1" dirty="0">
                <a:solidFill>
                  <a:schemeClr val="tx2"/>
                </a:solidFill>
              </a:rPr>
              <a:t>Diskussionsfragen:</a:t>
            </a:r>
          </a:p>
          <a:p>
            <a:r>
              <a:rPr lang="de-DE" sz="2000" dirty="0"/>
              <a:t>Wie sollten Standortfaktoren ausgewählt werden?</a:t>
            </a:r>
          </a:p>
          <a:p>
            <a:r>
              <a:rPr lang="de-DE" sz="2000" dirty="0"/>
              <a:t>Unter welchen Gegebenheiten sind qualitative Verfahren zu bevorzugen?</a:t>
            </a:r>
          </a:p>
          <a:p>
            <a:r>
              <a:rPr lang="de-DE" sz="2000" dirty="0"/>
              <a:t>Unter welchen Gegebenheiten sind quantitative Verfahren zu bevorzugen?</a:t>
            </a:r>
          </a:p>
          <a:p>
            <a:r>
              <a:rPr lang="de-DE" sz="2000" dirty="0"/>
              <a:t>Worin liegen die Vor- und Nachteile der beiden Ansätze?</a:t>
            </a:r>
          </a:p>
          <a:p>
            <a:r>
              <a:rPr lang="de-DE" sz="2000" dirty="0"/>
              <a:t>Welche Vorteile bieten Algorithmen im Allgemeinen? Gibt es Nachteile?</a:t>
            </a:r>
          </a:p>
          <a:p>
            <a:endParaRPr lang="de-DE" sz="2000" dirty="0"/>
          </a:p>
          <a:p>
            <a:pPr algn="l"/>
            <a:r>
              <a:rPr lang="de-DE" sz="2000" dirty="0"/>
              <a:t>Welche weiteren Planungsaufgaben kennen Sie auf dem Gebiet der strategischen Netzwerkplanung? </a:t>
            </a:r>
            <a:r>
              <a:rPr lang="de-DE" sz="2000" dirty="0">
                <a:latin typeface="Arial"/>
                <a:cs typeface="Arial"/>
              </a:rPr>
              <a:t>→ Masterveranstaltungen</a:t>
            </a:r>
            <a:endParaRPr lang="de-DE" sz="2000" dirty="0"/>
          </a:p>
        </p:txBody>
      </p:sp>
      <p:sp>
        <p:nvSpPr>
          <p:cNvPr id="2" name="Textplatzhalter 1"/>
          <p:cNvSpPr>
            <a:spLocks noGrp="1"/>
          </p:cNvSpPr>
          <p:nvPr>
            <p:ph type="body" sz="quarter" idx="13"/>
          </p:nvPr>
        </p:nvSpPr>
        <p:spPr/>
        <p:txBody>
          <a:bodyPr/>
          <a:lstStyle/>
          <a:p>
            <a:r>
              <a:rPr lang="de-DE" sz="2000" dirty="0"/>
              <a:t>Strategische Netzwerkplanung</a:t>
            </a:r>
          </a:p>
        </p:txBody>
      </p:sp>
    </p:spTree>
    <p:extLst>
      <p:ext uri="{BB962C8B-B14F-4D97-AF65-F5344CB8AC3E}">
        <p14:creationId xmlns:p14="http://schemas.microsoft.com/office/powerpoint/2010/main" val="19541008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7"/>
          <p:cNvSpPr>
            <a:spLocks noGrp="1"/>
          </p:cNvSpPr>
          <p:nvPr>
            <p:ph type="body" sz="quarter" idx="12"/>
          </p:nvPr>
        </p:nvSpPr>
        <p:spPr/>
        <p:txBody>
          <a:bodyPr/>
          <a:lstStyle/>
          <a:p>
            <a:pPr marL="87313" indent="-87313">
              <a:buFont typeface="Arial" panose="020B0604020202020204" pitchFamily="34" charset="0"/>
              <a:buChar char="•"/>
            </a:pPr>
            <a:r>
              <a:rPr lang="de-DE" dirty="0">
                <a:solidFill>
                  <a:srgbClr val="060606"/>
                </a:solidFill>
              </a:rPr>
              <a:t>qualitative/quantitative Verfahren der Standortplanung</a:t>
            </a:r>
          </a:p>
          <a:p>
            <a:pPr marL="87313" indent="-87313">
              <a:buFont typeface="Arial" panose="020B0604020202020204" pitchFamily="34" charset="0"/>
              <a:buChar char="•"/>
            </a:pPr>
            <a:r>
              <a:rPr lang="de-DE" dirty="0">
                <a:solidFill>
                  <a:srgbClr val="060606"/>
                </a:solidFill>
              </a:rPr>
              <a:t>WLP</a:t>
            </a:r>
          </a:p>
          <a:p>
            <a:pPr marL="87313" indent="-87313">
              <a:buFont typeface="Arial" panose="020B0604020202020204" pitchFamily="34" charset="0"/>
              <a:buChar char="•"/>
            </a:pPr>
            <a:r>
              <a:rPr lang="de-DE" dirty="0">
                <a:solidFill>
                  <a:srgbClr val="060606"/>
                </a:solidFill>
              </a:rPr>
              <a:t>ADD-Algorithmus</a:t>
            </a:r>
          </a:p>
          <a:p>
            <a:endParaRPr lang="de-DE" dirty="0">
              <a:solidFill>
                <a:srgbClr val="060606"/>
              </a:solidFill>
            </a:endParaRPr>
          </a:p>
          <a:p>
            <a:endParaRPr lang="de-DE" dirty="0"/>
          </a:p>
        </p:txBody>
      </p:sp>
      <p:sp>
        <p:nvSpPr>
          <p:cNvPr id="3" name="Textplatzhalter 2"/>
          <p:cNvSpPr>
            <a:spLocks noGrp="1"/>
          </p:cNvSpPr>
          <p:nvPr>
            <p:ph type="body" sz="quarter" idx="13"/>
          </p:nvPr>
        </p:nvSpPr>
        <p:spPr/>
        <p:txBody>
          <a:bodyPr/>
          <a:lstStyle/>
          <a:p>
            <a:r>
              <a:rPr lang="de-DE" sz="2000" dirty="0"/>
              <a:t>Strategische Netzwerkplanung</a:t>
            </a:r>
            <a:endParaRPr lang="de-DE" dirty="0"/>
          </a:p>
          <a:p>
            <a:r>
              <a:rPr lang="de-DE" dirty="0"/>
              <a:t>Schwerpunkte und Literatur</a:t>
            </a:r>
          </a:p>
        </p:txBody>
      </p:sp>
      <p:graphicFrame>
        <p:nvGraphicFramePr>
          <p:cNvPr id="10" name="Tabelle 9"/>
          <p:cNvGraphicFramePr>
            <a:graphicFrameLocks noGrp="1"/>
          </p:cNvGraphicFramePr>
          <p:nvPr>
            <p:extLst>
              <p:ext uri="{D42A27DB-BD31-4B8C-83A1-F6EECF244321}">
                <p14:modId xmlns:p14="http://schemas.microsoft.com/office/powerpoint/2010/main" val="3145428319"/>
              </p:ext>
            </p:extLst>
          </p:nvPr>
        </p:nvGraphicFramePr>
        <p:xfrm>
          <a:off x="334432" y="5229230"/>
          <a:ext cx="11521472" cy="1010920"/>
        </p:xfrm>
        <a:graphic>
          <a:graphicData uri="http://schemas.openxmlformats.org/drawingml/2006/table">
            <a:tbl>
              <a:tblPr firstRow="1" bandRow="1">
                <a:tableStyleId>{69012ECD-51FC-41F1-AA8D-1B2483CD663E}</a:tableStyleId>
              </a:tblPr>
              <a:tblGrid>
                <a:gridCol w="5566554">
                  <a:extLst>
                    <a:ext uri="{9D8B030D-6E8A-4147-A177-3AD203B41FA5}">
                      <a16:colId xmlns:a16="http://schemas.microsoft.com/office/drawing/2014/main" val="20000"/>
                    </a:ext>
                  </a:extLst>
                </a:gridCol>
                <a:gridCol w="5954918">
                  <a:extLst>
                    <a:ext uri="{9D8B030D-6E8A-4147-A177-3AD203B41FA5}">
                      <a16:colId xmlns:a16="http://schemas.microsoft.com/office/drawing/2014/main" val="20001"/>
                    </a:ext>
                  </a:extLst>
                </a:gridCol>
              </a:tblGrid>
              <a:tr h="370840">
                <a:tc>
                  <a:txBody>
                    <a:bodyPr/>
                    <a:lstStyle/>
                    <a:p>
                      <a:r>
                        <a:rPr lang="de-DE" dirty="0"/>
                        <a:t>Vorlesungsthema</a:t>
                      </a:r>
                      <a:endParaRPr lang="de-DE" dirty="0">
                        <a:latin typeface="Arial" pitchFamily="34" charset="0"/>
                        <a:cs typeface="Arial" pitchFamily="34" charset="0"/>
                      </a:endParaRPr>
                    </a:p>
                  </a:txBody>
                  <a:tcPr/>
                </a:tc>
                <a:tc>
                  <a:txBody>
                    <a:bodyPr/>
                    <a:lstStyle/>
                    <a:p>
                      <a:r>
                        <a:rPr lang="de-DE" dirty="0"/>
                        <a:t>Literaturquelle</a:t>
                      </a:r>
                      <a:endParaRPr lang="de-DE"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r>
                        <a:rPr lang="de-DE" dirty="0">
                          <a:solidFill>
                            <a:srgbClr val="060606"/>
                          </a:solidFill>
                          <a:latin typeface="Arial" pitchFamily="34" charset="0"/>
                          <a:cs typeface="Arial" pitchFamily="34" charset="0"/>
                        </a:rPr>
                        <a:t>Standortplanung</a:t>
                      </a:r>
                    </a:p>
                  </a:txBody>
                  <a:tcPr/>
                </a:tc>
                <a:tc>
                  <a:txBody>
                    <a:bodyPr/>
                    <a:lstStyle/>
                    <a:p>
                      <a:r>
                        <a:rPr lang="de-DE" b="0" dirty="0">
                          <a:solidFill>
                            <a:srgbClr val="060606"/>
                          </a:solidFill>
                          <a:latin typeface="Arial" pitchFamily="34" charset="0"/>
                          <a:cs typeface="Arial" pitchFamily="34" charset="0"/>
                        </a:rPr>
                        <a:t>Domschke/</a:t>
                      </a:r>
                      <a:r>
                        <a:rPr lang="de-DE" b="0" dirty="0" err="1">
                          <a:solidFill>
                            <a:srgbClr val="060606"/>
                          </a:solidFill>
                          <a:latin typeface="Arial" pitchFamily="34" charset="0"/>
                          <a:cs typeface="Arial" pitchFamily="34" charset="0"/>
                        </a:rPr>
                        <a:t>Drexl</a:t>
                      </a:r>
                      <a:r>
                        <a:rPr lang="de-DE" b="0" baseline="0" dirty="0">
                          <a:solidFill>
                            <a:srgbClr val="060606"/>
                          </a:solidFill>
                          <a:latin typeface="Arial" pitchFamily="34" charset="0"/>
                          <a:cs typeface="Arial" pitchFamily="34" charset="0"/>
                        </a:rPr>
                        <a:t> (1996):</a:t>
                      </a:r>
                      <a:r>
                        <a:rPr lang="de-DE" b="0" dirty="0">
                          <a:solidFill>
                            <a:srgbClr val="060606"/>
                          </a:solidFill>
                          <a:latin typeface="Arial" pitchFamily="34" charset="0"/>
                          <a:cs typeface="Arial" pitchFamily="34" charset="0"/>
                        </a:rPr>
                        <a:t> </a:t>
                      </a:r>
                      <a:r>
                        <a:rPr lang="de-DE" dirty="0">
                          <a:solidFill>
                            <a:srgbClr val="060606"/>
                          </a:solidFill>
                          <a:latin typeface="Arial" pitchFamily="34" charset="0"/>
                          <a:cs typeface="Arial" pitchFamily="34" charset="0"/>
                        </a:rPr>
                        <a:t>Logistik</a:t>
                      </a:r>
                    </a:p>
                    <a:p>
                      <a:r>
                        <a:rPr lang="de-DE" dirty="0" err="1">
                          <a:solidFill>
                            <a:srgbClr val="060606"/>
                          </a:solidFill>
                          <a:latin typeface="Arial" pitchFamily="34" charset="0"/>
                          <a:cs typeface="Arial" pitchFamily="34" charset="0"/>
                        </a:rPr>
                        <a:t>Thonemann</a:t>
                      </a:r>
                      <a:r>
                        <a:rPr lang="de-DE" dirty="0">
                          <a:solidFill>
                            <a:srgbClr val="060606"/>
                          </a:solidFill>
                          <a:latin typeface="Arial" pitchFamily="34" charset="0"/>
                          <a:cs typeface="Arial" pitchFamily="34" charset="0"/>
                        </a:rPr>
                        <a:t> (2015)</a:t>
                      </a:r>
                    </a:p>
                  </a:txBody>
                  <a:tcPr/>
                </a:tc>
                <a:extLst>
                  <a:ext uri="{0D108BD9-81ED-4DB2-BD59-A6C34878D82A}">
                    <a16:rowId xmlns:a16="http://schemas.microsoft.com/office/drawing/2014/main" val="10001"/>
                  </a:ext>
                </a:extLst>
              </a:tr>
            </a:tbl>
          </a:graphicData>
        </a:graphic>
      </p:graphicFrame>
      <p:graphicFrame>
        <p:nvGraphicFramePr>
          <p:cNvPr id="7" name="Tabelle 6"/>
          <p:cNvGraphicFramePr>
            <a:graphicFrameLocks noGrp="1"/>
          </p:cNvGraphicFramePr>
          <p:nvPr>
            <p:extLst>
              <p:ext uri="{D42A27DB-BD31-4B8C-83A1-F6EECF244321}">
                <p14:modId xmlns:p14="http://schemas.microsoft.com/office/powerpoint/2010/main" val="3931554414"/>
              </p:ext>
            </p:extLst>
          </p:nvPr>
        </p:nvGraphicFramePr>
        <p:xfrm>
          <a:off x="335263" y="2168838"/>
          <a:ext cx="11521471" cy="2967461"/>
        </p:xfrm>
        <a:graphic>
          <a:graphicData uri="http://schemas.openxmlformats.org/drawingml/2006/table">
            <a:tbl>
              <a:tblPr firstRow="1" bandRow="1">
                <a:tableStyleId>{69012ECD-51FC-41F1-AA8D-1B2483CD663E}</a:tableStyleId>
              </a:tblPr>
              <a:tblGrid>
                <a:gridCol w="11521471">
                  <a:extLst>
                    <a:ext uri="{9D8B030D-6E8A-4147-A177-3AD203B41FA5}">
                      <a16:colId xmlns:a16="http://schemas.microsoft.com/office/drawing/2014/main" val="20000"/>
                    </a:ext>
                  </a:extLst>
                </a:gridCol>
              </a:tblGrid>
              <a:tr h="437621">
                <a:tc>
                  <a:txBody>
                    <a:bodyPr/>
                    <a:lstStyle/>
                    <a:p>
                      <a:r>
                        <a:rPr lang="de-DE" dirty="0"/>
                        <a:t>Übungsaufgaben</a:t>
                      </a:r>
                      <a:endParaRPr lang="de-DE" dirty="0">
                        <a:latin typeface="Arial" pitchFamily="34" charset="0"/>
                        <a:cs typeface="Arial" pitchFamily="34" charset="0"/>
                      </a:endParaRPr>
                    </a:p>
                  </a:txBody>
                  <a:tcPr/>
                </a:tc>
                <a:extLst>
                  <a:ext uri="{0D108BD9-81ED-4DB2-BD59-A6C34878D82A}">
                    <a16:rowId xmlns:a16="http://schemas.microsoft.com/office/drawing/2014/main" val="10000"/>
                  </a:ext>
                </a:extLst>
              </a:tr>
              <a:tr h="2443386">
                <a:tc>
                  <a:txBody>
                    <a:bodyPr/>
                    <a:lstStyle/>
                    <a:p>
                      <a:r>
                        <a:rPr lang="de-DE" sz="1600" dirty="0">
                          <a:solidFill>
                            <a:srgbClr val="060606"/>
                          </a:solidFill>
                          <a:latin typeface="Arial" pitchFamily="34" charset="0"/>
                          <a:cs typeface="Arial" pitchFamily="34" charset="0"/>
                        </a:rPr>
                        <a:t>Übung 2</a:t>
                      </a:r>
                    </a:p>
                    <a:p>
                      <a:r>
                        <a:rPr lang="de-DE" sz="1600" dirty="0">
                          <a:solidFill>
                            <a:srgbClr val="060606"/>
                          </a:solidFill>
                          <a:latin typeface="Arial" pitchFamily="34" charset="0"/>
                          <a:cs typeface="Arial" pitchFamily="34" charset="0"/>
                        </a:rPr>
                        <a:t>Nutzwertanalyse </a:t>
                      </a:r>
                    </a:p>
                    <a:p>
                      <a:r>
                        <a:rPr lang="de-DE" sz="1600" dirty="0">
                          <a:solidFill>
                            <a:srgbClr val="060606"/>
                          </a:solidFill>
                          <a:latin typeface="Arial" pitchFamily="34" charset="0"/>
                          <a:cs typeface="Arial" pitchFamily="34" charset="0"/>
                        </a:rPr>
                        <a:t>Triple-Algorithmus</a:t>
                      </a:r>
                    </a:p>
                    <a:p>
                      <a:endParaRPr lang="de-DE" sz="1600" dirty="0">
                        <a:solidFill>
                          <a:srgbClr val="060606"/>
                        </a:solidFill>
                        <a:latin typeface="Arial" pitchFamily="34" charset="0"/>
                        <a:cs typeface="Arial" pitchFamily="34" charset="0"/>
                      </a:endParaRPr>
                    </a:p>
                    <a:p>
                      <a:r>
                        <a:rPr lang="de-DE" sz="1600" dirty="0">
                          <a:solidFill>
                            <a:srgbClr val="060606"/>
                          </a:solidFill>
                          <a:latin typeface="Arial" pitchFamily="34" charset="0"/>
                          <a:cs typeface="Arial" pitchFamily="34" charset="0"/>
                        </a:rPr>
                        <a:t>Übung 3</a:t>
                      </a:r>
                    </a:p>
                    <a:p>
                      <a:r>
                        <a:rPr lang="de-DE" sz="1600" dirty="0">
                          <a:solidFill>
                            <a:srgbClr val="060606"/>
                          </a:solidFill>
                          <a:latin typeface="Arial" pitchFamily="34" charset="0"/>
                          <a:cs typeface="Arial" pitchFamily="34" charset="0"/>
                        </a:rPr>
                        <a:t>Einführung in Python/</a:t>
                      </a:r>
                      <a:r>
                        <a:rPr lang="de-DE" sz="1600" dirty="0" err="1">
                          <a:solidFill>
                            <a:srgbClr val="060606"/>
                          </a:solidFill>
                          <a:latin typeface="Arial" pitchFamily="34" charset="0"/>
                          <a:cs typeface="Arial" pitchFamily="34" charset="0"/>
                        </a:rPr>
                        <a:t>Gurobi</a:t>
                      </a:r>
                      <a:endParaRPr lang="de-DE" sz="1600" dirty="0">
                        <a:solidFill>
                          <a:srgbClr val="060606"/>
                        </a:solidFill>
                        <a:latin typeface="Arial" pitchFamily="34" charset="0"/>
                        <a:cs typeface="Arial" pitchFamily="34" charset="0"/>
                      </a:endParaRPr>
                    </a:p>
                    <a:p>
                      <a:endParaRPr lang="de-DE" sz="1600" dirty="0">
                        <a:solidFill>
                          <a:srgbClr val="060606"/>
                        </a:solidFill>
                        <a:latin typeface="Arial" pitchFamily="34" charset="0"/>
                        <a:cs typeface="Arial" pitchFamily="34" charset="0"/>
                      </a:endParaRPr>
                    </a:p>
                    <a:p>
                      <a:r>
                        <a:rPr lang="de-DE" sz="1600" dirty="0">
                          <a:solidFill>
                            <a:srgbClr val="060606"/>
                          </a:solidFill>
                          <a:latin typeface="Arial" pitchFamily="34" charset="0"/>
                          <a:cs typeface="Arial" pitchFamily="34" charset="0"/>
                        </a:rPr>
                        <a:t>Übung 4</a:t>
                      </a:r>
                    </a:p>
                    <a:p>
                      <a:r>
                        <a:rPr lang="de-DE" sz="1600" baseline="0" dirty="0">
                          <a:solidFill>
                            <a:srgbClr val="060606"/>
                          </a:solidFill>
                          <a:latin typeface="Arial" pitchFamily="34" charset="0"/>
                          <a:cs typeface="Arial" pitchFamily="34" charset="0"/>
                        </a:rPr>
                        <a:t>Warehouse-Location-Problem</a:t>
                      </a:r>
                    </a:p>
                    <a:p>
                      <a:r>
                        <a:rPr lang="de-DE" sz="1600" baseline="0" dirty="0">
                          <a:solidFill>
                            <a:srgbClr val="060606"/>
                          </a:solidFill>
                          <a:latin typeface="Arial" pitchFamily="34" charset="0"/>
                          <a:cs typeface="Arial" pitchFamily="34" charset="0"/>
                        </a:rPr>
                        <a:t>Add-Algorithmus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07839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platzhalter 9"/>
          <p:cNvSpPr>
            <a:spLocks noGrp="1"/>
          </p:cNvSpPr>
          <p:nvPr>
            <p:ph type="body" sz="quarter" idx="13"/>
          </p:nvPr>
        </p:nvSpPr>
        <p:spPr/>
        <p:txBody>
          <a:bodyPr/>
          <a:lstStyle/>
          <a:p>
            <a:r>
              <a:rPr lang="de-DE" dirty="0"/>
              <a:t>Fallbeispiel aus der Praxis</a:t>
            </a:r>
          </a:p>
          <a:p>
            <a:r>
              <a:rPr lang="de-DE" b="0" dirty="0"/>
              <a:t>Strategische Planung</a:t>
            </a:r>
          </a:p>
          <a:p>
            <a:endParaRPr lang="en-US" dirty="0"/>
          </a:p>
        </p:txBody>
      </p:sp>
      <p:sp>
        <p:nvSpPr>
          <p:cNvPr id="3" name="Textplatzhalter 2"/>
          <p:cNvSpPr>
            <a:spLocks noGrp="1"/>
          </p:cNvSpPr>
          <p:nvPr>
            <p:ph type="body" sz="quarter" idx="12"/>
          </p:nvPr>
        </p:nvSpPr>
        <p:spPr/>
        <p:txBody>
          <a:bodyPr/>
          <a:lstStyle/>
          <a:p>
            <a:endParaRPr lang="en-US" dirty="0"/>
          </a:p>
        </p:txBody>
      </p:sp>
      <p:pic>
        <p:nvPicPr>
          <p:cNvPr id="4" name="Grafik 3"/>
          <p:cNvPicPr>
            <a:picLocks noChangeAspect="1"/>
          </p:cNvPicPr>
          <p:nvPr/>
        </p:nvPicPr>
        <p:blipFill>
          <a:blip r:embed="rId2"/>
          <a:stretch>
            <a:fillRect/>
          </a:stretch>
        </p:blipFill>
        <p:spPr>
          <a:xfrm>
            <a:off x="334433" y="830284"/>
            <a:ext cx="4141360" cy="1357199"/>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6161" y="830284"/>
            <a:ext cx="4140530" cy="2327787"/>
          </a:xfrm>
          <a:prstGeom prst="rect">
            <a:avLst/>
          </a:prstGeom>
        </p:spPr>
      </p:pic>
      <p:sp>
        <p:nvSpPr>
          <p:cNvPr id="6" name="Textfeld 5"/>
          <p:cNvSpPr txBox="1"/>
          <p:nvPr/>
        </p:nvSpPr>
        <p:spPr>
          <a:xfrm>
            <a:off x="334433" y="2198083"/>
            <a:ext cx="6661681" cy="954107"/>
          </a:xfrm>
          <a:prstGeom prst="rect">
            <a:avLst/>
          </a:prstGeom>
          <a:noFill/>
        </p:spPr>
        <p:txBody>
          <a:bodyPr wrap="square" rtlCol="0">
            <a:spAutoFit/>
          </a:bodyPr>
          <a:lstStyle/>
          <a:p>
            <a:r>
              <a:rPr lang="de-DE" sz="1400" dirty="0"/>
              <a:t>„Deutschland wäre eine sehr gute Wahl für Europa. Vielleicht wäre ein Standort an der deutsch-französischen Grenze sinnvoll, nahe der Benelux-Staaten.“, twitterte Tesla-Chef Elon Musk am 19. Juni über die Suche nach dem besten Standort für ein europäisches Tesla-Werk.</a:t>
            </a:r>
          </a:p>
        </p:txBody>
      </p:sp>
      <p:sp>
        <p:nvSpPr>
          <p:cNvPr id="7" name="Textfeld 6"/>
          <p:cNvSpPr txBox="1"/>
          <p:nvPr/>
        </p:nvSpPr>
        <p:spPr>
          <a:xfrm>
            <a:off x="347402" y="3201737"/>
            <a:ext cx="11689357" cy="3323987"/>
          </a:xfrm>
          <a:prstGeom prst="rect">
            <a:avLst/>
          </a:prstGeom>
          <a:noFill/>
        </p:spPr>
        <p:txBody>
          <a:bodyPr wrap="square" rtlCol="0">
            <a:spAutoFit/>
          </a:bodyPr>
          <a:lstStyle/>
          <a:p>
            <a:r>
              <a:rPr lang="de-DE" sz="1400" dirty="0"/>
              <a:t>Bekannt ist über die genaue Strategie von Tesla praktisch nichts, die Kalifornier hüllen sich in Schweigen. Bekannt ist allerdings, wie bei dem letzten großen Autowerk, das in Deutschland errichtet wurde, die Entscheidung fiel: Vor </a:t>
            </a:r>
            <a:r>
              <a:rPr lang="de-DE" sz="1400" b="1" dirty="0"/>
              <a:t>13 Jahren eröffnete BMW sein Werk in Leipzig</a:t>
            </a:r>
            <a:r>
              <a:rPr lang="de-DE" sz="1400" dirty="0"/>
              <a:t>. […] Auf dem Weg dorthin mussten die Standorte zunächst sogenannte Basisanforderungen erfüllen, die sich wie eine Blaupause für den Fall Tesla lesen. </a:t>
            </a:r>
          </a:p>
          <a:p>
            <a:endParaRPr lang="de-DE" sz="1400" dirty="0"/>
          </a:p>
          <a:p>
            <a:r>
              <a:rPr lang="de-DE" sz="1400" dirty="0"/>
              <a:t>Elf Punkte umfasst der Katalog, darunter: "</a:t>
            </a:r>
            <a:r>
              <a:rPr lang="de-DE" sz="1400" b="1" dirty="0"/>
              <a:t>Grundstücksgröße: 200 bis 250 Hektar</a:t>
            </a:r>
            <a:r>
              <a:rPr lang="de-DE" sz="1400" dirty="0"/>
              <a:t>, vorzugsweise in Form eines gedrungenen Rechtecks." Zudem sollte das Grundstück eben und waagerecht sein, über einen </a:t>
            </a:r>
            <a:r>
              <a:rPr lang="de-DE" sz="1400" b="1" dirty="0"/>
              <a:t>Gleisanschluss</a:t>
            </a:r>
            <a:r>
              <a:rPr lang="de-DE" sz="1400" dirty="0"/>
              <a:t> und eine </a:t>
            </a:r>
            <a:r>
              <a:rPr lang="de-DE" sz="1400" b="1" dirty="0"/>
              <a:t>Autobahn in höchstens fünf Kilometern Entfernung </a:t>
            </a:r>
            <a:r>
              <a:rPr lang="de-DE" sz="1400" dirty="0"/>
              <a:t>verfügen, zum nächsten </a:t>
            </a:r>
            <a:r>
              <a:rPr lang="de-DE" sz="1400" b="1" dirty="0"/>
              <a:t>Flughafen dürfe es höchstens eine Stunde </a:t>
            </a:r>
            <a:r>
              <a:rPr lang="de-DE" sz="1400" dirty="0"/>
              <a:t>dauern. Zudem solle es ausreichend viele</a:t>
            </a:r>
            <a:r>
              <a:rPr lang="de-DE" sz="1400" b="1" dirty="0"/>
              <a:t> "qualifizierte oder qualifizierbare" Arbeitskräfte</a:t>
            </a:r>
            <a:r>
              <a:rPr lang="de-DE" sz="1400" dirty="0"/>
              <a:t> in der Region geben. Besonders kompliziert: Das Grundstück selbst müsse von einem einzigen Verkäufer stammen. </a:t>
            </a:r>
          </a:p>
          <a:p>
            <a:endParaRPr lang="de-DE" sz="1400" dirty="0"/>
          </a:p>
          <a:p>
            <a:r>
              <a:rPr lang="de-DE" sz="1400" dirty="0"/>
              <a:t>BMW habe von Anfang an klargemacht, das Werk auf jeden Fall "auf der grünen Wiese" errichten zu wollen. […] Es dürfe sich </a:t>
            </a:r>
            <a:r>
              <a:rPr lang="de-DE" sz="1400" b="1" dirty="0"/>
              <a:t>kein Produktionsstandort eines weiteren Automobilherstellers im Umkreis von 50 Kilometern </a:t>
            </a:r>
            <a:r>
              <a:rPr lang="de-DE" sz="1400" dirty="0"/>
              <a:t>befinden. Das Unternehmen wollte damit vor allem sicherstellen, beim Zugriff auf den lokalen Arbeitsmarkt möglichst wenig Konkurrenz zu bekommen. […] Entscheidend aber, und das dürfte am Ende auch im Falle von Tesla gelten, waren im Fall von BMW wohl die zu </a:t>
            </a:r>
            <a:r>
              <a:rPr lang="de-DE" sz="1400" b="1" dirty="0"/>
              <a:t>erwartenden Fördermittel </a:t>
            </a:r>
            <a:r>
              <a:rPr lang="de-DE" sz="1400" dirty="0"/>
              <a:t>für den Fabrikbau. […] Zunächst kalkulierte BMW mit 280 Millionen Euro, am Ende genehmigte die EU sogar 363 Millionen Euro – bei Baukosten von 1,2 Milliarden Euro.</a:t>
            </a:r>
          </a:p>
        </p:txBody>
      </p:sp>
      <p:sp>
        <p:nvSpPr>
          <p:cNvPr id="8" name="Textfeld 7"/>
          <p:cNvSpPr txBox="1"/>
          <p:nvPr/>
        </p:nvSpPr>
        <p:spPr>
          <a:xfrm>
            <a:off x="6084187" y="6366572"/>
            <a:ext cx="6120782" cy="261610"/>
          </a:xfrm>
          <a:prstGeom prst="rect">
            <a:avLst/>
          </a:prstGeom>
          <a:noFill/>
        </p:spPr>
        <p:txBody>
          <a:bodyPr wrap="square" rtlCol="0">
            <a:spAutoFit/>
          </a:bodyPr>
          <a:lstStyle/>
          <a:p>
            <a:r>
              <a:rPr lang="de-DE" sz="1100" dirty="0">
                <a:solidFill>
                  <a:schemeClr val="bg1">
                    <a:lumMod val="65000"/>
                  </a:schemeClr>
                </a:solidFill>
              </a:rPr>
              <a:t>Quelle: https://www.zeit.de/mobilitaet/2018-08/tesla-elon-musk-werk-deutschland-subventionen</a:t>
            </a:r>
            <a:endParaRPr lang="en-US" sz="1100" dirty="0">
              <a:solidFill>
                <a:schemeClr val="bg1">
                  <a:lumMod val="65000"/>
                </a:schemeClr>
              </a:solidFill>
            </a:endParaRPr>
          </a:p>
        </p:txBody>
      </p:sp>
      <p:sp>
        <p:nvSpPr>
          <p:cNvPr id="9" name="Textplatzhalter 1"/>
          <p:cNvSpPr txBox="1">
            <a:spLocks/>
          </p:cNvSpPr>
          <p:nvPr/>
        </p:nvSpPr>
        <p:spPr>
          <a:xfrm>
            <a:off x="486834" y="152403"/>
            <a:ext cx="8161873" cy="728663"/>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e-DE" b="0" dirty="0"/>
          </a:p>
        </p:txBody>
      </p:sp>
    </p:spTree>
    <p:extLst>
      <p:ext uri="{BB962C8B-B14F-4D97-AF65-F5344CB8AC3E}">
        <p14:creationId xmlns:p14="http://schemas.microsoft.com/office/powerpoint/2010/main" val="4066013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alon-start-up.de/wp-content/uploads/2013/08/standortplanu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2543" y="1227604"/>
            <a:ext cx="6096000" cy="4860621"/>
          </a:xfrm>
          <a:prstGeom prst="rect">
            <a:avLst/>
          </a:prstGeom>
          <a:noFill/>
          <a:extLst>
            <a:ext uri="{909E8E84-426E-40DD-AFC4-6F175D3DCCD1}">
              <a14:hiddenFill xmlns:a14="http://schemas.microsoft.com/office/drawing/2010/main">
                <a:solidFill>
                  <a:srgbClr val="FFFFFF"/>
                </a:solidFill>
              </a14:hiddenFill>
            </a:ext>
          </a:extLst>
        </p:spPr>
      </p:pic>
      <p:sp>
        <p:nvSpPr>
          <p:cNvPr id="12" name="Inhaltsplatzhalter 1"/>
          <p:cNvSpPr>
            <a:spLocks noGrp="1"/>
          </p:cNvSpPr>
          <p:nvPr>
            <p:ph type="body" sz="quarter" idx="12"/>
          </p:nvPr>
        </p:nvSpPr>
        <p:spPr>
          <a:xfrm>
            <a:off x="155241" y="908678"/>
            <a:ext cx="8641727" cy="5581650"/>
          </a:xfrm>
        </p:spPr>
        <p:txBody>
          <a:bodyPr/>
          <a:lstStyle/>
          <a:p>
            <a:pPr algn="l">
              <a:lnSpc>
                <a:spcPct val="110000"/>
              </a:lnSpc>
              <a:spcBef>
                <a:spcPts val="0"/>
              </a:spcBef>
              <a:spcAft>
                <a:spcPts val="600"/>
              </a:spcAft>
              <a:defRPr/>
            </a:pPr>
            <a:r>
              <a:rPr lang="de-DE" sz="2000" dirty="0">
                <a:solidFill>
                  <a:srgbClr val="060606"/>
                </a:solidFill>
              </a:rPr>
              <a:t>Vorhandene Produktionskapazität reicht nicht (mehr) aus</a:t>
            </a:r>
          </a:p>
          <a:p>
            <a:pPr algn="l">
              <a:lnSpc>
                <a:spcPct val="110000"/>
              </a:lnSpc>
              <a:spcBef>
                <a:spcPts val="0"/>
              </a:spcBef>
              <a:spcAft>
                <a:spcPts val="600"/>
              </a:spcAft>
              <a:defRPr/>
            </a:pPr>
            <a:r>
              <a:rPr lang="de-DE" sz="2000" dirty="0">
                <a:solidFill>
                  <a:srgbClr val="060606"/>
                </a:solidFill>
              </a:rPr>
              <a:t>Gebäude und technische Einrichtungen sind überholt</a:t>
            </a:r>
          </a:p>
          <a:p>
            <a:pPr algn="l">
              <a:lnSpc>
                <a:spcPct val="110000"/>
              </a:lnSpc>
              <a:spcBef>
                <a:spcPts val="0"/>
              </a:spcBef>
              <a:spcAft>
                <a:spcPts val="600"/>
              </a:spcAft>
              <a:defRPr/>
            </a:pPr>
            <a:r>
              <a:rPr lang="de-DE" sz="2000" dirty="0">
                <a:solidFill>
                  <a:srgbClr val="060606"/>
                </a:solidFill>
              </a:rPr>
              <a:t>Zusammenlegung mehrerer Produktionsstandorte</a:t>
            </a:r>
          </a:p>
          <a:p>
            <a:pPr algn="l">
              <a:lnSpc>
                <a:spcPct val="110000"/>
              </a:lnSpc>
              <a:spcBef>
                <a:spcPts val="0"/>
              </a:spcBef>
              <a:spcAft>
                <a:spcPts val="600"/>
              </a:spcAft>
              <a:defRPr/>
            </a:pPr>
            <a:r>
              <a:rPr lang="de-DE" sz="2000" dirty="0">
                <a:solidFill>
                  <a:srgbClr val="060606"/>
                </a:solidFill>
              </a:rPr>
              <a:t>Verschiebung der regionalen Nachfrageschwerpunkte</a:t>
            </a:r>
          </a:p>
          <a:p>
            <a:pPr algn="l">
              <a:lnSpc>
                <a:spcPct val="110000"/>
              </a:lnSpc>
              <a:spcBef>
                <a:spcPts val="0"/>
              </a:spcBef>
              <a:spcAft>
                <a:spcPts val="600"/>
              </a:spcAft>
              <a:defRPr/>
            </a:pPr>
            <a:r>
              <a:rPr lang="de-DE" sz="2000" dirty="0">
                <a:solidFill>
                  <a:srgbClr val="060606"/>
                </a:solidFill>
              </a:rPr>
              <a:t>Versorgung von neuen Märkten (Markterweiterung)</a:t>
            </a:r>
          </a:p>
          <a:p>
            <a:pPr algn="l">
              <a:lnSpc>
                <a:spcPct val="110000"/>
              </a:lnSpc>
              <a:spcBef>
                <a:spcPts val="0"/>
              </a:spcBef>
              <a:spcAft>
                <a:spcPts val="600"/>
              </a:spcAft>
              <a:defRPr/>
            </a:pPr>
            <a:r>
              <a:rPr lang="de-DE" sz="2000" dirty="0">
                <a:solidFill>
                  <a:srgbClr val="060606"/>
                </a:solidFill>
              </a:rPr>
              <a:t>Ansiedlung von Lieferanten in Werksnähe zur </a:t>
            </a:r>
            <a:br>
              <a:rPr lang="de-DE" sz="2000" dirty="0">
                <a:solidFill>
                  <a:srgbClr val="060606"/>
                </a:solidFill>
              </a:rPr>
            </a:br>
            <a:r>
              <a:rPr lang="de-DE" sz="2000" dirty="0">
                <a:solidFill>
                  <a:srgbClr val="060606"/>
                </a:solidFill>
              </a:rPr>
              <a:t>Umsetzung des Just-in-Time-Prinzips</a:t>
            </a:r>
          </a:p>
          <a:p>
            <a:pPr algn="l">
              <a:lnSpc>
                <a:spcPct val="110000"/>
              </a:lnSpc>
              <a:spcBef>
                <a:spcPts val="0"/>
              </a:spcBef>
              <a:spcAft>
                <a:spcPts val="600"/>
              </a:spcAft>
              <a:defRPr/>
            </a:pPr>
            <a:r>
              <a:rPr lang="de-DE" sz="2000" dirty="0">
                <a:solidFill>
                  <a:srgbClr val="060606"/>
                </a:solidFill>
              </a:rPr>
              <a:t>Ausweichen auf Länder mit niedrigerem Kostenniveau</a:t>
            </a:r>
          </a:p>
          <a:p>
            <a:pPr algn="l">
              <a:lnSpc>
                <a:spcPct val="110000"/>
              </a:lnSpc>
              <a:spcBef>
                <a:spcPts val="0"/>
              </a:spcBef>
              <a:spcAft>
                <a:spcPts val="600"/>
              </a:spcAft>
              <a:defRPr/>
            </a:pPr>
            <a:r>
              <a:rPr lang="de-DE" sz="2000" dirty="0">
                <a:solidFill>
                  <a:srgbClr val="060606"/>
                </a:solidFill>
              </a:rPr>
              <a:t>Umgehung von bestehenden Handelsbeschränkungen</a:t>
            </a:r>
          </a:p>
          <a:p>
            <a:pPr algn="l">
              <a:lnSpc>
                <a:spcPct val="110000"/>
              </a:lnSpc>
            </a:pPr>
            <a:endParaRPr lang="de-DE" dirty="0">
              <a:solidFill>
                <a:srgbClr val="060606"/>
              </a:solidFill>
            </a:endParaRPr>
          </a:p>
        </p:txBody>
      </p:sp>
      <p:sp>
        <p:nvSpPr>
          <p:cNvPr id="3" name="Textplatzhalter 2"/>
          <p:cNvSpPr>
            <a:spLocks noGrp="1"/>
          </p:cNvSpPr>
          <p:nvPr>
            <p:ph type="body" sz="quarter" idx="13"/>
          </p:nvPr>
        </p:nvSpPr>
        <p:spPr/>
        <p:txBody>
          <a:bodyPr/>
          <a:lstStyle/>
          <a:p>
            <a:r>
              <a:rPr lang="de-DE" sz="2000" dirty="0"/>
              <a:t>Grundlagen Standortplanung</a:t>
            </a:r>
          </a:p>
          <a:p>
            <a:r>
              <a:rPr lang="de-DE" dirty="0"/>
              <a:t>Motive für Standortplanung</a:t>
            </a:r>
          </a:p>
        </p:txBody>
      </p:sp>
      <p:sp>
        <p:nvSpPr>
          <p:cNvPr id="10" name="Textfeld 9"/>
          <p:cNvSpPr txBox="1"/>
          <p:nvPr/>
        </p:nvSpPr>
        <p:spPr>
          <a:xfrm>
            <a:off x="2184400" y="6407150"/>
            <a:ext cx="8045450" cy="222250"/>
          </a:xfrm>
          <a:prstGeom prst="rect">
            <a:avLst/>
          </a:prstGeom>
          <a:noFill/>
        </p:spPr>
        <p:txBody>
          <a:bodyPr wrap="none" lIns="36000" tIns="36000" rIns="36000" bIns="36000" rtlCol="0">
            <a:noAutofit/>
          </a:bodyPr>
          <a:lstStyle/>
          <a:p>
            <a:pPr algn="r"/>
            <a:r>
              <a:rPr lang="de-DE" sz="1100" dirty="0">
                <a:solidFill>
                  <a:schemeClr val="bg1">
                    <a:lumMod val="50000"/>
                  </a:schemeClr>
                </a:solidFill>
              </a:rPr>
              <a:t>Quelle: salon-start-up.de</a:t>
            </a:r>
          </a:p>
        </p:txBody>
      </p:sp>
    </p:spTree>
    <p:extLst>
      <p:ext uri="{BB962C8B-B14F-4D97-AF65-F5344CB8AC3E}">
        <p14:creationId xmlns:p14="http://schemas.microsoft.com/office/powerpoint/2010/main" val="171588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7" end="7"/>
                                            </p:txEl>
                                          </p:spTgt>
                                        </p:tgtEl>
                                        <p:attrNameLst>
                                          <p:attrName>style.visibility</p:attrName>
                                        </p:attrNameLst>
                                      </p:cBhvr>
                                      <p:to>
                                        <p:strVal val="visible"/>
                                      </p:to>
                                    </p:set>
                                    <p:animEffect transition="in" filter="fade">
                                      <p:cBhvr>
                                        <p:cTn id="4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10.xml><?xml version="1.0" encoding="utf-8"?>
<p:tagLst xmlns:a="http://schemas.openxmlformats.org/drawingml/2006/main" xmlns:r="http://schemas.openxmlformats.org/officeDocument/2006/relationships" xmlns:p="http://schemas.openxmlformats.org/presentationml/2006/main">
  <p:tag name="EE4P_MAPWIZARD_ID" val="ST"/>
  <p:tag name="EE4P_MAPWIZARD" val="Sachsen-Anhalt"/>
</p:tagLst>
</file>

<file path=ppt/tags/tag11.xml><?xml version="1.0" encoding="utf-8"?>
<p:tagLst xmlns:a="http://schemas.openxmlformats.org/drawingml/2006/main" xmlns:r="http://schemas.openxmlformats.org/officeDocument/2006/relationships" xmlns:p="http://schemas.openxmlformats.org/presentationml/2006/main">
  <p:tag name="EE4P_MAPWIZARD_ID" val="TH"/>
  <p:tag name="EE4P_MAPWIZARD" val="Thüringen"/>
</p:tagLst>
</file>

<file path=ppt/tags/tag12.xml><?xml version="1.0" encoding="utf-8"?>
<p:tagLst xmlns:a="http://schemas.openxmlformats.org/drawingml/2006/main" xmlns:r="http://schemas.openxmlformats.org/officeDocument/2006/relationships" xmlns:p="http://schemas.openxmlformats.org/presentationml/2006/main">
  <p:tag name="EE4P_MAPWIZARD_ID" val="HH"/>
  <p:tag name="EE4P_MAPWIZARD" val="Hamburg"/>
</p:tagLst>
</file>

<file path=ppt/tags/tag13.xml><?xml version="1.0" encoding="utf-8"?>
<p:tagLst xmlns:a="http://schemas.openxmlformats.org/drawingml/2006/main" xmlns:r="http://schemas.openxmlformats.org/officeDocument/2006/relationships" xmlns:p="http://schemas.openxmlformats.org/presentationml/2006/main">
  <p:tag name="EE4P_MAPWIZARD_ID" val="BY"/>
  <p:tag name="EE4P_MAPWIZARD" val="Bayern"/>
</p:tagLst>
</file>

<file path=ppt/tags/tag14.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5.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6.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7.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8.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9.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21.xml><?xml version="1.0" encoding="utf-8"?>
<p:tagLst xmlns:a="http://schemas.openxmlformats.org/drawingml/2006/main" xmlns:r="http://schemas.openxmlformats.org/officeDocument/2006/relationships" xmlns:p="http://schemas.openxmlformats.org/presentationml/2006/main">
  <p:tag name="EE4P_MAPWIZARD_ID" val="HE"/>
  <p:tag name="EE4P_MAPWIZARD" val="Hessen"/>
</p:tagLst>
</file>

<file path=ppt/tags/tag22.xml><?xml version="1.0" encoding="utf-8"?>
<p:tagLst xmlns:a="http://schemas.openxmlformats.org/drawingml/2006/main" xmlns:r="http://schemas.openxmlformats.org/officeDocument/2006/relationships" xmlns:p="http://schemas.openxmlformats.org/presentationml/2006/main">
  <p:tag name="EE4P_MAPWIZARD_ID" val="BW"/>
  <p:tag name="EE4P_MAPWIZARD" val="Baden-Württemberg"/>
</p:tagLst>
</file>

<file path=ppt/tags/tag23.xml><?xml version="1.0" encoding="utf-8"?>
<p:tagLst xmlns:a="http://schemas.openxmlformats.org/drawingml/2006/main" xmlns:r="http://schemas.openxmlformats.org/officeDocument/2006/relationships" xmlns:p="http://schemas.openxmlformats.org/presentationml/2006/main">
  <p:tag name="EE4P_MAPWIZARD_ID" val="RP"/>
  <p:tag name="EE4P_MAPWIZARD" val="Rheinland-Pfalz"/>
</p:tagLst>
</file>

<file path=ppt/tags/tag24.xml><?xml version="1.0" encoding="utf-8"?>
<p:tagLst xmlns:a="http://schemas.openxmlformats.org/drawingml/2006/main" xmlns:r="http://schemas.openxmlformats.org/officeDocument/2006/relationships" xmlns:p="http://schemas.openxmlformats.org/presentationml/2006/main">
  <p:tag name="EE4P_MAPWIZARD_ID" val="SL"/>
  <p:tag name="EE4P_MAPWIZARD" val="Saarland"/>
</p:tagLst>
</file>

<file path=ppt/tags/tag25.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6.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7.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8.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9.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3.xml><?xml version="1.0" encoding="utf-8"?>
<p:tagLst xmlns:a="http://schemas.openxmlformats.org/drawingml/2006/main" xmlns:r="http://schemas.openxmlformats.org/officeDocument/2006/relationships" xmlns:p="http://schemas.openxmlformats.org/presentationml/2006/main">
  <p:tag name="EE4P_MAPWIZARD_ID" val="NW"/>
  <p:tag name="EE4P_MAPWIZARD" val="Nordrhein-Westfalen"/>
</p:tagLst>
</file>

<file path=ppt/tags/tag30.xml><?xml version="1.0" encoding="utf-8"?>
<p:tagLst xmlns:a="http://schemas.openxmlformats.org/drawingml/2006/main" xmlns:r="http://schemas.openxmlformats.org/officeDocument/2006/relationships" xmlns:p="http://schemas.openxmlformats.org/presentationml/2006/main">
  <p:tag name="EE4P_MAPWIZARD_ID" val="HB"/>
  <p:tag name="EE4P_MAPWIZARD" val="Bremen"/>
</p:tagLst>
</file>

<file path=ppt/tags/tag31.xml><?xml version="1.0" encoding="utf-8"?>
<p:tagLst xmlns:a="http://schemas.openxmlformats.org/drawingml/2006/main" xmlns:r="http://schemas.openxmlformats.org/officeDocument/2006/relationships" xmlns:p="http://schemas.openxmlformats.org/presentationml/2006/main">
  <p:tag name="EE4P_MAPWIZARD_ID" val="NW"/>
  <p:tag name="EE4P_MAPWIZARD_HEADINGS" val="Admin 1"/>
  <p:tag name="EE4P_MAPWIZARD" val="Nordrhein-Westfalen"/>
</p:tagLst>
</file>

<file path=ppt/tags/tag32.xml><?xml version="1.0" encoding="utf-8"?>
<p:tagLst xmlns:a="http://schemas.openxmlformats.org/drawingml/2006/main" xmlns:r="http://schemas.openxmlformats.org/officeDocument/2006/relationships" xmlns:p="http://schemas.openxmlformats.org/presentationml/2006/main">
  <p:tag name="EE4P_MAPWIZARD_ID" val="BW"/>
  <p:tag name="EE4P_MAPWIZARD_HEADINGS" val="Admin 1"/>
  <p:tag name="EE4P_MAPWIZARD" val="Baden-Württemberg"/>
</p:tagLst>
</file>

<file path=ppt/tags/tag33.xml><?xml version="1.0" encoding="utf-8"?>
<p:tagLst xmlns:a="http://schemas.openxmlformats.org/drawingml/2006/main" xmlns:r="http://schemas.openxmlformats.org/officeDocument/2006/relationships" xmlns:p="http://schemas.openxmlformats.org/presentationml/2006/main">
  <p:tag name="EE4P_MAPWIZARD_ID" val="HE"/>
  <p:tag name="EE4P_MAPWIZARD_HEADINGS" val="Admin 1"/>
  <p:tag name="EE4P_MAPWIZARD" val="Hessen"/>
</p:tagLst>
</file>

<file path=ppt/tags/tag34.xml><?xml version="1.0" encoding="utf-8"?>
<p:tagLst xmlns:a="http://schemas.openxmlformats.org/drawingml/2006/main" xmlns:r="http://schemas.openxmlformats.org/officeDocument/2006/relationships" xmlns:p="http://schemas.openxmlformats.org/presentationml/2006/main">
  <p:tag name="EE4P_MAPWIZARD_ID" val="HB"/>
  <p:tag name="EE4P_MAPWIZARD_HEADINGS" val="Admin 1"/>
  <p:tag name="EE4P_MAPWIZARD" val="Bremen"/>
</p:tagLst>
</file>

<file path=ppt/tags/tag35.xml><?xml version="1.0" encoding="utf-8"?>
<p:tagLst xmlns:a="http://schemas.openxmlformats.org/drawingml/2006/main" xmlns:r="http://schemas.openxmlformats.org/officeDocument/2006/relationships" xmlns:p="http://schemas.openxmlformats.org/presentationml/2006/main">
  <p:tag name="EE4P_MAPWIZARD_ID" val="NI"/>
  <p:tag name="EE4P_MAPWIZARD_HEADINGS" val="Admin 1"/>
  <p:tag name="EE4P_MAPWIZARD" val="Niedersachsen"/>
</p:tagLst>
</file>

<file path=ppt/tags/tag36.xml><?xml version="1.0" encoding="utf-8"?>
<p:tagLst xmlns:a="http://schemas.openxmlformats.org/drawingml/2006/main" xmlns:r="http://schemas.openxmlformats.org/officeDocument/2006/relationships" xmlns:p="http://schemas.openxmlformats.org/presentationml/2006/main">
  <p:tag name="EE4P_MAPWIZARD_ID" val="TH"/>
  <p:tag name="EE4P_MAPWIZARD_HEADINGS" val="Admin 1"/>
  <p:tag name="EE4P_MAPWIZARD" val="Thüringen"/>
</p:tagLst>
</file>

<file path=ppt/tags/tag37.xml><?xml version="1.0" encoding="utf-8"?>
<p:tagLst xmlns:a="http://schemas.openxmlformats.org/drawingml/2006/main" xmlns:r="http://schemas.openxmlformats.org/officeDocument/2006/relationships" xmlns:p="http://schemas.openxmlformats.org/presentationml/2006/main">
  <p:tag name="EE4P_MAPWIZARD_ID" val="HH"/>
  <p:tag name="EE4P_MAPWIZARD_HEADINGS" val="Admin 1"/>
  <p:tag name="EE4P_MAPWIZARD" val="Hamburg"/>
</p:tagLst>
</file>

<file path=ppt/tags/tag38.xml><?xml version="1.0" encoding="utf-8"?>
<p:tagLst xmlns:a="http://schemas.openxmlformats.org/drawingml/2006/main" xmlns:r="http://schemas.openxmlformats.org/officeDocument/2006/relationships" xmlns:p="http://schemas.openxmlformats.org/presentationml/2006/main">
  <p:tag name="EE4P_MAPWIZARD_ID" val="SH"/>
  <p:tag name="EE4P_MAPWIZARD_HEADINGS" val="Admin 1"/>
  <p:tag name="EE4P_MAPWIZARD" val="Schleswig-Holstein"/>
</p:tagLst>
</file>

<file path=ppt/tags/tag39.xml><?xml version="1.0" encoding="utf-8"?>
<p:tagLst xmlns:a="http://schemas.openxmlformats.org/drawingml/2006/main" xmlns:r="http://schemas.openxmlformats.org/officeDocument/2006/relationships" xmlns:p="http://schemas.openxmlformats.org/presentationml/2006/main">
  <p:tag name="EE4P_MAPWIZARD_ID" val="RP"/>
  <p:tag name="EE4P_MAPWIZARD_HEADINGS" val="Admin 1"/>
  <p:tag name="EE4P_MAPWIZARD" val="Rheinland-Pfalz"/>
</p:tagLst>
</file>

<file path=ppt/tags/tag4.xml><?xml version="1.0" encoding="utf-8"?>
<p:tagLst xmlns:a="http://schemas.openxmlformats.org/drawingml/2006/main" xmlns:r="http://schemas.openxmlformats.org/officeDocument/2006/relationships" xmlns:p="http://schemas.openxmlformats.org/presentationml/2006/main">
  <p:tag name="EE4P_MAPWIZARD_ID" val="BE"/>
  <p:tag name="EE4P_MAPWIZARD" val="Berlin"/>
</p:tagLst>
</file>

<file path=ppt/tags/tag40.xml><?xml version="1.0" encoding="utf-8"?>
<p:tagLst xmlns:a="http://schemas.openxmlformats.org/drawingml/2006/main" xmlns:r="http://schemas.openxmlformats.org/officeDocument/2006/relationships" xmlns:p="http://schemas.openxmlformats.org/presentationml/2006/main">
  <p:tag name="EE4P_MAPWIZARD_ID" val="SL"/>
  <p:tag name="EE4P_MAPWIZARD_HEADINGS" val="Admin 1"/>
  <p:tag name="EE4P_MAPWIZARD" val="Saarland"/>
</p:tagLst>
</file>

<file path=ppt/tags/tag41.xml><?xml version="1.0" encoding="utf-8"?>
<p:tagLst xmlns:a="http://schemas.openxmlformats.org/drawingml/2006/main" xmlns:r="http://schemas.openxmlformats.org/officeDocument/2006/relationships" xmlns:p="http://schemas.openxmlformats.org/presentationml/2006/main">
  <p:tag name="EE4P_MAPWIZARD_ID" val="BY"/>
  <p:tag name="EE4P_MAPWIZARD_HEADINGS" val="Admin 1"/>
  <p:tag name="EE4P_MAPWIZARD" val="Bayern"/>
</p:tagLst>
</file>

<file path=ppt/tags/tag42.xml><?xml version="1.0" encoding="utf-8"?>
<p:tagLst xmlns:a="http://schemas.openxmlformats.org/drawingml/2006/main" xmlns:r="http://schemas.openxmlformats.org/officeDocument/2006/relationships" xmlns:p="http://schemas.openxmlformats.org/presentationml/2006/main">
  <p:tag name="EE4P_MAPWIZARD_ID" val="BE"/>
  <p:tag name="EE4P_MAPWIZARD_HEADINGS" val="Admin 1"/>
  <p:tag name="EE4P_MAPWIZARD" val="Berlin"/>
</p:tagLst>
</file>

<file path=ppt/tags/tag43.xml><?xml version="1.0" encoding="utf-8"?>
<p:tagLst xmlns:a="http://schemas.openxmlformats.org/drawingml/2006/main" xmlns:r="http://schemas.openxmlformats.org/officeDocument/2006/relationships" xmlns:p="http://schemas.openxmlformats.org/presentationml/2006/main">
  <p:tag name="EE4P_MAPWIZARD_ID" val="ST"/>
  <p:tag name="EE4P_MAPWIZARD_HEADINGS" val="Admin 1"/>
  <p:tag name="EE4P_MAPWIZARD" val="Sachsen-Anhalt"/>
</p:tagLst>
</file>

<file path=ppt/tags/tag44.xml><?xml version="1.0" encoding="utf-8"?>
<p:tagLst xmlns:a="http://schemas.openxmlformats.org/drawingml/2006/main" xmlns:r="http://schemas.openxmlformats.org/officeDocument/2006/relationships" xmlns:p="http://schemas.openxmlformats.org/presentationml/2006/main">
  <p:tag name="EE4P_MAPWIZARD_ID" val="SN"/>
  <p:tag name="EE4P_MAPWIZARD_HEADINGS" val="Admin 1"/>
  <p:tag name="EE4P_MAPWIZARD" val="Sachsen"/>
</p:tagLst>
</file>

<file path=ppt/tags/tag45.xml><?xml version="1.0" encoding="utf-8"?>
<p:tagLst xmlns:a="http://schemas.openxmlformats.org/drawingml/2006/main" xmlns:r="http://schemas.openxmlformats.org/officeDocument/2006/relationships" xmlns:p="http://schemas.openxmlformats.org/presentationml/2006/main">
  <p:tag name="EE4P_MAPWIZARD_ID" val="BB"/>
  <p:tag name="EE4P_MAPWIZARD_HEADINGS" val="Admin 1"/>
  <p:tag name="EE4P_MAPWIZARD" val="Brandenburg"/>
</p:tagLst>
</file>

<file path=ppt/tags/tag46.xml><?xml version="1.0" encoding="utf-8"?>
<p:tagLst xmlns:a="http://schemas.openxmlformats.org/drawingml/2006/main" xmlns:r="http://schemas.openxmlformats.org/officeDocument/2006/relationships" xmlns:p="http://schemas.openxmlformats.org/presentationml/2006/main">
  <p:tag name="EE4P_MAPWIZARD_ID" val="MV"/>
  <p:tag name="EE4P_MAPWIZARD_HEADINGS" val="Admin 1"/>
  <p:tag name="EE4P_MAPWIZARD" val="Mecklenburg-Vorpommern"/>
</p:tagLst>
</file>

<file path=ppt/tags/tag47.xml><?xml version="1.0" encoding="utf-8"?>
<p:tagLst xmlns:a="http://schemas.openxmlformats.org/drawingml/2006/main" xmlns:r="http://schemas.openxmlformats.org/officeDocument/2006/relationships" xmlns:p="http://schemas.openxmlformats.org/presentationml/2006/main">
  <p:tag name="EE4P_TEMPLATESTYLE" val="5"/>
</p:tagLst>
</file>

<file path=ppt/tags/tag48.xml><?xml version="1.0" encoding="utf-8"?>
<p:tagLst xmlns:a="http://schemas.openxmlformats.org/drawingml/2006/main" xmlns:r="http://schemas.openxmlformats.org/officeDocument/2006/relationships" xmlns:p="http://schemas.openxmlformats.org/presentationml/2006/main">
  <p:tag name="EE4P_TEMPLATESTYLE" val="5"/>
</p:tagLst>
</file>

<file path=ppt/tags/tag49.xml><?xml version="1.0" encoding="utf-8"?>
<p:tagLst xmlns:a="http://schemas.openxmlformats.org/drawingml/2006/main" xmlns:r="http://schemas.openxmlformats.org/officeDocument/2006/relationships" xmlns:p="http://schemas.openxmlformats.org/presentationml/2006/main">
  <p:tag name="EE4P_TEMPLATESTYLE" val="5"/>
</p:tagLst>
</file>

<file path=ppt/tags/tag5.xml><?xml version="1.0" encoding="utf-8"?>
<p:tagLst xmlns:a="http://schemas.openxmlformats.org/drawingml/2006/main" xmlns:r="http://schemas.openxmlformats.org/officeDocument/2006/relationships" xmlns:p="http://schemas.openxmlformats.org/presentationml/2006/main">
  <p:tag name="EE4P_MAPWIZARD_ID" val="SN"/>
  <p:tag name="EE4P_MAPWIZARD" val="Sachsen"/>
</p:tagLst>
</file>

<file path=ppt/tags/tag50.xml><?xml version="1.0" encoding="utf-8"?>
<p:tagLst xmlns:a="http://schemas.openxmlformats.org/drawingml/2006/main" xmlns:r="http://schemas.openxmlformats.org/officeDocument/2006/relationships" xmlns:p="http://schemas.openxmlformats.org/presentationml/2006/main">
  <p:tag name="EE4P_TEMPLATESTYLE" val="5"/>
</p:tagLst>
</file>

<file path=ppt/tags/tag51.xml><?xml version="1.0" encoding="utf-8"?>
<p:tagLst xmlns:a="http://schemas.openxmlformats.org/drawingml/2006/main" xmlns:r="http://schemas.openxmlformats.org/officeDocument/2006/relationships" xmlns:p="http://schemas.openxmlformats.org/presentationml/2006/main">
  <p:tag name="EE4P_TEMPLATESTYLE" val="5"/>
</p:tagLst>
</file>

<file path=ppt/tags/tag52.xml><?xml version="1.0" encoding="utf-8"?>
<p:tagLst xmlns:a="http://schemas.openxmlformats.org/drawingml/2006/main" xmlns:r="http://schemas.openxmlformats.org/officeDocument/2006/relationships" xmlns:p="http://schemas.openxmlformats.org/presentationml/2006/main">
  <p:tag name="EE4P_TEMPLATESTYLE" val="18"/>
</p:tagLst>
</file>

<file path=ppt/tags/tag53.xml><?xml version="1.0" encoding="utf-8"?>
<p:tagLst xmlns:a="http://schemas.openxmlformats.org/drawingml/2006/main" xmlns:r="http://schemas.openxmlformats.org/officeDocument/2006/relationships" xmlns:p="http://schemas.openxmlformats.org/presentationml/2006/main">
  <p:tag name="EE4P_TEMPLATESTYLE" val="18"/>
</p:tagLst>
</file>

<file path=ppt/tags/tag54.xml><?xml version="1.0" encoding="utf-8"?>
<p:tagLst xmlns:a="http://schemas.openxmlformats.org/drawingml/2006/main" xmlns:r="http://schemas.openxmlformats.org/officeDocument/2006/relationships" xmlns:p="http://schemas.openxmlformats.org/presentationml/2006/main">
  <p:tag name="EE4P_TEMPLATESTYLE" val="18"/>
</p:tagLst>
</file>

<file path=ppt/tags/tag6.xml><?xml version="1.0" encoding="utf-8"?>
<p:tagLst xmlns:a="http://schemas.openxmlformats.org/drawingml/2006/main" xmlns:r="http://schemas.openxmlformats.org/officeDocument/2006/relationships" xmlns:p="http://schemas.openxmlformats.org/presentationml/2006/main">
  <p:tag name="EE4P_MAPWIZARD_ID" val="BB"/>
  <p:tag name="EE4P_MAPWIZARD" val="Brandenburg"/>
</p:tagLst>
</file>

<file path=ppt/tags/tag7.xml><?xml version="1.0" encoding="utf-8"?>
<p:tagLst xmlns:a="http://schemas.openxmlformats.org/drawingml/2006/main" xmlns:r="http://schemas.openxmlformats.org/officeDocument/2006/relationships" xmlns:p="http://schemas.openxmlformats.org/presentationml/2006/main">
  <p:tag name="EE4P_MAPWIZARD_ID" val="MV"/>
  <p:tag name="EE4P_MAPWIZARD" val="Mecklenburg-Vorpommern"/>
</p:tagLst>
</file>

<file path=ppt/tags/tag8.xml><?xml version="1.0" encoding="utf-8"?>
<p:tagLst xmlns:a="http://schemas.openxmlformats.org/drawingml/2006/main" xmlns:r="http://schemas.openxmlformats.org/officeDocument/2006/relationships" xmlns:p="http://schemas.openxmlformats.org/presentationml/2006/main">
  <p:tag name="EE4P_MAPWIZARD_ID" val="MV"/>
  <p:tag name="EE4P_MAPWIZARD" val="Mecklenburg-Vorpommern"/>
</p:tagLst>
</file>

<file path=ppt/tags/tag9.xml><?xml version="1.0" encoding="utf-8"?>
<p:tagLst xmlns:a="http://schemas.openxmlformats.org/drawingml/2006/main" xmlns:r="http://schemas.openxmlformats.org/officeDocument/2006/relationships" xmlns:p="http://schemas.openxmlformats.org/presentationml/2006/main">
  <p:tag name="EE4P_MAPWIZARD_ID" val="MV"/>
  <p:tag name="EE4P_MAPWIZARD" val="Mecklenburg-Vorpommern"/>
</p:tagLst>
</file>

<file path=ppt/theme/theme1.xml><?xml version="1.0" encoding="utf-8"?>
<a:theme xmlns:a="http://schemas.openxmlformats.org/drawingml/2006/main" name="1_RWTH-Design">
  <a:themeElements>
    <a:clrScheme name="RWTH-Farben">
      <a:dk1>
        <a:sysClr val="windowText" lastClr="000000"/>
      </a:dk1>
      <a:lt1>
        <a:sysClr val="window" lastClr="FFFFFF"/>
      </a:lt1>
      <a:dk2>
        <a:srgbClr val="00549F"/>
      </a:dk2>
      <a:lt2>
        <a:srgbClr val="8EBAE5"/>
      </a:lt2>
      <a:accent1>
        <a:srgbClr val="00549F"/>
      </a:accent1>
      <a:accent2>
        <a:srgbClr val="8EBAE5"/>
      </a:accent2>
      <a:accent3>
        <a:srgbClr val="57AB27"/>
      </a:accent3>
      <a:accent4>
        <a:srgbClr val="BDCD00"/>
      </a:accent4>
      <a:accent5>
        <a:srgbClr val="F6A800"/>
      </a:accent5>
      <a:accent6>
        <a:srgbClr val="CC071E"/>
      </a:accent6>
      <a:hlink>
        <a:srgbClr val="A5A5A5"/>
      </a:hlink>
      <a:folHlink>
        <a:srgbClr val="7A6FAC"/>
      </a:folHlink>
    </a:clrScheme>
    <a:fontScheme name="Alles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2.xml><?xml version="1.0" encoding="utf-8"?>
<a:theme xmlns:a="http://schemas.openxmlformats.org/drawingml/2006/main" name="Präsentation_Master_RWTH_Institute_16zu9">
  <a:themeElements>
    <a:clrScheme name="RWTH Farben">
      <a:dk1>
        <a:sysClr val="windowText" lastClr="000000"/>
      </a:dk1>
      <a:lt1>
        <a:sysClr val="window" lastClr="FFFFFF"/>
      </a:lt1>
      <a:dk2>
        <a:srgbClr val="00549F"/>
      </a:dk2>
      <a:lt2>
        <a:srgbClr val="8EBAE5"/>
      </a:lt2>
      <a:accent1>
        <a:srgbClr val="006165"/>
      </a:accent1>
      <a:accent2>
        <a:srgbClr val="0098A1"/>
      </a:accent2>
      <a:accent3>
        <a:srgbClr val="57AB27"/>
      </a:accent3>
      <a:accent4>
        <a:srgbClr val="BDCD00"/>
      </a:accent4>
      <a:accent5>
        <a:srgbClr val="F6A800"/>
      </a:accent5>
      <a:accent6>
        <a:srgbClr val="CC071E"/>
      </a:accent6>
      <a:hlink>
        <a:srgbClr val="612158"/>
      </a:hlink>
      <a:folHlink>
        <a:srgbClr val="7A6FA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825358FF-48E6-4ECE-8C04-78B1C1D59C9F}" vid="{DDEF5410-6062-43C4-A715-B78640DDFF8A}"/>
    </a:ext>
  </a:extLst>
</a:theme>
</file>

<file path=ppt/theme/theme3.xml><?xml version="1.0" encoding="utf-8"?>
<a:theme xmlns:a="http://schemas.openxmlformats.org/drawingml/2006/main" name="2_RWTH-Design">
  <a:themeElements>
    <a:clrScheme name="RWTH-Farben">
      <a:dk1>
        <a:sysClr val="windowText" lastClr="000000"/>
      </a:dk1>
      <a:lt1>
        <a:sysClr val="window" lastClr="FFFFFF"/>
      </a:lt1>
      <a:dk2>
        <a:srgbClr val="00549F"/>
      </a:dk2>
      <a:lt2>
        <a:srgbClr val="8EBAE5"/>
      </a:lt2>
      <a:accent1>
        <a:srgbClr val="00549F"/>
      </a:accent1>
      <a:accent2>
        <a:srgbClr val="8EBAE5"/>
      </a:accent2>
      <a:accent3>
        <a:srgbClr val="57AB27"/>
      </a:accent3>
      <a:accent4>
        <a:srgbClr val="BDCD00"/>
      </a:accent4>
      <a:accent5>
        <a:srgbClr val="F6A800"/>
      </a:accent5>
      <a:accent6>
        <a:srgbClr val="CC071E"/>
      </a:accent6>
      <a:hlink>
        <a:srgbClr val="A5A5A5"/>
      </a:hlink>
      <a:folHlink>
        <a:srgbClr val="7A6FAC"/>
      </a:folHlink>
    </a:clrScheme>
    <a:fontScheme name="Alles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WTH-Farben">
    <a:dk1>
      <a:sysClr val="windowText" lastClr="000000"/>
    </a:dk1>
    <a:lt1>
      <a:sysClr val="window" lastClr="FFFFFF"/>
    </a:lt1>
    <a:dk2>
      <a:srgbClr val="00549F"/>
    </a:dk2>
    <a:lt2>
      <a:srgbClr val="8EBAE5"/>
    </a:lt2>
    <a:accent1>
      <a:srgbClr val="00549F"/>
    </a:accent1>
    <a:accent2>
      <a:srgbClr val="8EBAE5"/>
    </a:accent2>
    <a:accent3>
      <a:srgbClr val="57AB27"/>
    </a:accent3>
    <a:accent4>
      <a:srgbClr val="BDCD00"/>
    </a:accent4>
    <a:accent5>
      <a:srgbClr val="F6A800"/>
    </a:accent5>
    <a:accent6>
      <a:srgbClr val="CC071E"/>
    </a:accent6>
    <a:hlink>
      <a:srgbClr val="A5A5A5"/>
    </a:hlink>
    <a:folHlink>
      <a:srgbClr val="7A6FAC"/>
    </a:folHlink>
  </a:clrScheme>
</a:themeOverride>
</file>

<file path=docProps/app.xml><?xml version="1.0" encoding="utf-8"?>
<Properties xmlns="http://schemas.openxmlformats.org/officeDocument/2006/extended-properties" xmlns:vt="http://schemas.openxmlformats.org/officeDocument/2006/docPropsVTypes">
  <Template/>
  <TotalTime>0</TotalTime>
  <Words>8226</Words>
  <Application>Microsoft Office PowerPoint</Application>
  <PresentationFormat>Widescreen</PresentationFormat>
  <Paragraphs>2163</Paragraphs>
  <Slides>82</Slides>
  <Notes>15</Notes>
  <HiddenSlides>1</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4</vt:i4>
      </vt:variant>
      <vt:variant>
        <vt:lpstr>Slide Titles</vt:lpstr>
      </vt:variant>
      <vt:variant>
        <vt:i4>82</vt:i4>
      </vt:variant>
    </vt:vector>
  </HeadingPairs>
  <TitlesOfParts>
    <vt:vector size="101" baseType="lpstr">
      <vt:lpstr>ＭＳ Ｐゴシック</vt:lpstr>
      <vt:lpstr>Arial</vt:lpstr>
      <vt:lpstr>Calibri</vt:lpstr>
      <vt:lpstr>Cambria</vt:lpstr>
      <vt:lpstr>Cambria Math</vt:lpstr>
      <vt:lpstr>Consolas</vt:lpstr>
      <vt:lpstr>MT Symbol</vt:lpstr>
      <vt:lpstr>Symbol</vt:lpstr>
      <vt:lpstr>Tahoma</vt:lpstr>
      <vt:lpstr>Times New Roman</vt:lpstr>
      <vt:lpstr>Webdings</vt:lpstr>
      <vt:lpstr>Wingdings</vt:lpstr>
      <vt:lpstr>1_RWTH-Design</vt:lpstr>
      <vt:lpstr>Präsentation_Master_RWTH_Institute_16zu9</vt:lpstr>
      <vt:lpstr>2_RWTH-Design</vt:lpstr>
      <vt:lpstr>think-cell Folie</vt:lpstr>
      <vt:lpstr>Formel</vt:lpstr>
      <vt:lpstr>Worksheet</vt:lpstr>
      <vt:lpstr>Arbeitsblatt</vt:lpstr>
      <vt:lpstr>Produktion und Logistik WS 2021/2022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hubbermann</dc:creator>
  <cp:lastModifiedBy>schleier</cp:lastModifiedBy>
  <cp:revision>589</cp:revision>
  <cp:lastPrinted>2015-10-30T13:41:49Z</cp:lastPrinted>
  <dcterms:created xsi:type="dcterms:W3CDTF">2014-10-30T10:22:18Z</dcterms:created>
  <dcterms:modified xsi:type="dcterms:W3CDTF">2021-11-10T10:07:37Z</dcterms:modified>
</cp:coreProperties>
</file>