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3.xml" ContentType="application/vnd.openxmlformats-officedocument.presentationml.slideLayout+xml"/>
  <Override PartName="/customXml/itemProps1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9144000" cy="6858000" type="screen4x3"/>
  <p:notesSz cx="9144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5" d="100"/>
          <a:sy n="105" d="100"/>
        </p:scale>
        <p:origin x="2376" y="102"/>
      </p:cViewPr>
      <p:guideLst>
        <p:guide pos="288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394626-8D3D-4FEF-8412-62DAE517ED06}" type="datetimeFigureOut">
              <a:rPr lang="de-DE"/>
              <a:t>04.07.2024</a:t>
            </a:fld>
            <a:endParaRPr lang="de-DE"/>
          </a:p>
        </p:txBody>
      </p:sp>
      <p:sp>
        <p:nvSpPr>
          <p:cNvPr id="4" name="Folienbildplatzhalt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6513909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179484" y="6513909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DFDCEF-804A-4AAB-9A8A-55B68A2CCBA4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ftr="0" hdr="0" sldNum="0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B47C0FA-4965-BEBE-FC1D-31EC1C726EBB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emf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68000" y="6057380"/>
            <a:ext cx="7560000" cy="278420"/>
          </a:xfrm>
        </p:spPr>
        <p:txBody>
          <a:bodyPr/>
          <a:lstStyle>
            <a:lvl1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1pPr>
            <a:lvl2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2pPr>
            <a:lvl3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3pPr>
            <a:lvl4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4pPr>
            <a:lvl5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5pPr>
            <a:lvl6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6pPr>
            <a:lvl7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7pPr>
            <a:lvl8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8pPr>
            <a:lvl9pPr marL="0" indent="0" algn="l">
              <a:lnSpc>
                <a:spcPts val="1800"/>
              </a:lnSpc>
              <a:spcAft>
                <a:spcPts val="0"/>
              </a:spcAft>
              <a:buFont typeface="Arial"/>
              <a:buNone/>
              <a:defRPr sz="1150" b="0">
                <a:solidFill>
                  <a:schemeClr val="bg2"/>
                </a:solidFill>
              </a:defRPr>
            </a:lvl9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468000" y="6335800"/>
            <a:ext cx="7560000" cy="192000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6" name="Grafik 5"/>
          <p:cNvPicPr/>
          <p:nvPr userDrawn="1"/>
        </p:nvPicPr>
        <p:blipFill>
          <a:blip r:embed="rId2"/>
          <a:stretch/>
        </p:blipFill>
        <p:spPr bwMode="auto">
          <a:xfrm>
            <a:off x="479880" y="5211000"/>
            <a:ext cx="2505600" cy="163800"/>
          </a:xfrm>
          <a:prstGeom prst="rect">
            <a:avLst/>
          </a:prstGeom>
        </p:spPr>
      </p:pic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 bwMode="auto">
          <a:xfrm>
            <a:off x="-2" y="-1"/>
            <a:ext cx="8184240" cy="489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2098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7582 w 8182800"/>
              <a:gd name="connsiteY4" fmla="*/ 114175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567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663812"/>
              <a:gd name="connsiteY0" fmla="*/ 0 h 3186000"/>
              <a:gd name="connsiteX1" fmla="*/ 8182800 w 8663812"/>
              <a:gd name="connsiteY1" fmla="*/ 0 h 3186000"/>
              <a:gd name="connsiteX2" fmla="*/ 8182800 w 8663812"/>
              <a:gd name="connsiteY2" fmla="*/ 1 h 3186000"/>
              <a:gd name="connsiteX3" fmla="*/ 7225201 w 8663812"/>
              <a:gd name="connsiteY3" fmla="*/ 1 h 3186000"/>
              <a:gd name="connsiteX4" fmla="*/ 7222820 w 8663812"/>
              <a:gd name="connsiteY4" fmla="*/ 1075670 h 3186000"/>
              <a:gd name="connsiteX5" fmla="*/ 8663812 w 8663812"/>
              <a:gd name="connsiteY5" fmla="*/ 1079242 h 3186000"/>
              <a:gd name="connsiteX6" fmla="*/ 8182800 w 8663812"/>
              <a:gd name="connsiteY6" fmla="*/ 3186000 h 3186000"/>
              <a:gd name="connsiteX7" fmla="*/ 0 w 8663812"/>
              <a:gd name="connsiteY7" fmla="*/ 3186000 h 3186000"/>
              <a:gd name="connsiteX8" fmla="*/ 0 w 8663812"/>
              <a:gd name="connsiteY8" fmla="*/ 0 h 3186000"/>
              <a:gd name="connsiteX0" fmla="*/ 0 w 8694768"/>
              <a:gd name="connsiteY0" fmla="*/ 0 h 3194930"/>
              <a:gd name="connsiteX1" fmla="*/ 8182800 w 8694768"/>
              <a:gd name="connsiteY1" fmla="*/ 0 h 3194930"/>
              <a:gd name="connsiteX2" fmla="*/ 8182800 w 8694768"/>
              <a:gd name="connsiteY2" fmla="*/ 1 h 3194930"/>
              <a:gd name="connsiteX3" fmla="*/ 7225201 w 8694768"/>
              <a:gd name="connsiteY3" fmla="*/ 1 h 3194930"/>
              <a:gd name="connsiteX4" fmla="*/ 7222820 w 8694768"/>
              <a:gd name="connsiteY4" fmla="*/ 1075670 h 3194930"/>
              <a:gd name="connsiteX5" fmla="*/ 8663812 w 8694768"/>
              <a:gd name="connsiteY5" fmla="*/ 1079242 h 3194930"/>
              <a:gd name="connsiteX6" fmla="*/ 8694768 w 8694768"/>
              <a:gd name="connsiteY6" fmla="*/ 3194930 h 3194930"/>
              <a:gd name="connsiteX7" fmla="*/ 0 w 8694768"/>
              <a:gd name="connsiteY7" fmla="*/ 3186000 h 3194930"/>
              <a:gd name="connsiteX8" fmla="*/ 0 w 8694768"/>
              <a:gd name="connsiteY8" fmla="*/ 0 h 3194930"/>
              <a:gd name="connsiteX0" fmla="*/ 0 w 8687624"/>
              <a:gd name="connsiteY0" fmla="*/ 0 h 3194930"/>
              <a:gd name="connsiteX1" fmla="*/ 8182800 w 8687624"/>
              <a:gd name="connsiteY1" fmla="*/ 0 h 3194930"/>
              <a:gd name="connsiteX2" fmla="*/ 8182800 w 8687624"/>
              <a:gd name="connsiteY2" fmla="*/ 1 h 3194930"/>
              <a:gd name="connsiteX3" fmla="*/ 7225201 w 8687624"/>
              <a:gd name="connsiteY3" fmla="*/ 1 h 3194930"/>
              <a:gd name="connsiteX4" fmla="*/ 7222820 w 8687624"/>
              <a:gd name="connsiteY4" fmla="*/ 1075670 h 3194930"/>
              <a:gd name="connsiteX5" fmla="*/ 8663812 w 8687624"/>
              <a:gd name="connsiteY5" fmla="*/ 1079242 h 3194930"/>
              <a:gd name="connsiteX6" fmla="*/ 8687624 w 8687624"/>
              <a:gd name="connsiteY6" fmla="*/ 3194930 h 3194930"/>
              <a:gd name="connsiteX7" fmla="*/ 0 w 8687624"/>
              <a:gd name="connsiteY7" fmla="*/ 3186000 h 3194930"/>
              <a:gd name="connsiteX8" fmla="*/ 0 w 8687624"/>
              <a:gd name="connsiteY8" fmla="*/ 0 h 3194930"/>
              <a:gd name="connsiteX0" fmla="*/ 0 w 8678099"/>
              <a:gd name="connsiteY0" fmla="*/ 0 h 3196716"/>
              <a:gd name="connsiteX1" fmla="*/ 8182800 w 8678099"/>
              <a:gd name="connsiteY1" fmla="*/ 0 h 3196716"/>
              <a:gd name="connsiteX2" fmla="*/ 8182800 w 8678099"/>
              <a:gd name="connsiteY2" fmla="*/ 1 h 3196716"/>
              <a:gd name="connsiteX3" fmla="*/ 7225201 w 8678099"/>
              <a:gd name="connsiteY3" fmla="*/ 1 h 3196716"/>
              <a:gd name="connsiteX4" fmla="*/ 7222820 w 8678099"/>
              <a:gd name="connsiteY4" fmla="*/ 1075670 h 3196716"/>
              <a:gd name="connsiteX5" fmla="*/ 8663812 w 8678099"/>
              <a:gd name="connsiteY5" fmla="*/ 1079242 h 3196716"/>
              <a:gd name="connsiteX6" fmla="*/ 8678099 w 8678099"/>
              <a:gd name="connsiteY6" fmla="*/ 3196716 h 3196716"/>
              <a:gd name="connsiteX7" fmla="*/ 0 w 8678099"/>
              <a:gd name="connsiteY7" fmla="*/ 3186000 h 3196716"/>
              <a:gd name="connsiteX8" fmla="*/ 0 w 8678099"/>
              <a:gd name="connsiteY8" fmla="*/ 0 h 3196716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222820 w 8673336"/>
              <a:gd name="connsiteY4" fmla="*/ 1075670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656730 w 8673336"/>
              <a:gd name="connsiteY3" fmla="*/ 3115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3336" h="3200288" fill="norm" stroke="1" extrusionOk="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656730" y="3115"/>
                </a:lnTo>
                <a:cubicBezTo>
                  <a:pt x="7655936" y="360481"/>
                  <a:pt x="7655143" y="581331"/>
                  <a:pt x="7654349" y="938697"/>
                </a:cubicBezTo>
                <a:lnTo>
                  <a:pt x="8671383" y="943826"/>
                </a:lnTo>
                <a:cubicBezTo>
                  <a:pt x="8676145" y="1649651"/>
                  <a:pt x="8668574" y="2494463"/>
                  <a:pt x="8673336" y="3200288"/>
                </a:cubicBezTo>
                <a:lnTo>
                  <a:pt x="0" y="318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224121" y="0"/>
            <a:ext cx="1440362" cy="1440000"/>
          </a:xfrm>
          <a:prstGeom prst="rect">
            <a:avLst/>
          </a:prstGeom>
        </p:spPr>
      </p:pic>
      <p:sp>
        <p:nvSpPr>
          <p:cNvPr id="23" name="Titel 22"/>
          <p:cNvSpPr>
            <a:spLocks noGrp="1"/>
          </p:cNvSpPr>
          <p:nvPr>
            <p:ph type="title"/>
          </p:nvPr>
        </p:nvSpPr>
        <p:spPr bwMode="auto">
          <a:xfrm>
            <a:off x="479881" y="5610980"/>
            <a:ext cx="3527936" cy="432000"/>
          </a:xfrm>
        </p:spPr>
        <p:txBody>
          <a:bodyPr/>
          <a:lstStyle>
            <a:lvl1pPr>
              <a:lnSpc>
                <a:spcPts val="1875"/>
              </a:lnSpc>
              <a:defRPr cap="all"/>
            </a:lvl1pPr>
          </a:lstStyle>
          <a:p>
            <a:pPr lvl="0"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78638" y="5193600"/>
            <a:ext cx="2505600" cy="432000"/>
          </a:xfrm>
        </p:spPr>
        <p:txBody>
          <a:bodyPr anchor="ctr" anchorCtr="0"/>
          <a:lstStyle>
            <a:lvl1pPr algn="ctr">
              <a:defRPr sz="800"/>
            </a:lvl1pPr>
          </a:lstStyle>
          <a:p>
            <a:pPr>
              <a:defRPr/>
            </a:pPr>
            <a:r>
              <a:rPr lang="de-DE"/>
              <a:t>Logo auf Platzhalter ziehen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Headline / Text /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1224000"/>
            <a:ext cx="3240000" cy="4488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104000" y="1272000"/>
            <a:ext cx="4536000" cy="4032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Headline / Text / Bild inkl. Bildunterzei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1224000"/>
            <a:ext cx="4104000" cy="4488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4944000"/>
            <a:ext cx="3960000" cy="768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Headline / Bild inkl. Bildunterzeile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220000" y="1224000"/>
            <a:ext cx="3420000" cy="4488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" y="4944000"/>
            <a:ext cx="3960000" cy="768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Headline / Text /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1224000"/>
            <a:ext cx="5400000" cy="4488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6480000" y="1272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6480000" y="3504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Headline / 2 Bilder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3240000" y="1224000"/>
            <a:ext cx="5400000" cy="4488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1272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de-DE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468000" y="3504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EINFÜGEN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KAPITEL HERVORHEBUNG MIT VIEL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68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de-DE" sz="10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1008000"/>
            <a:ext cx="8172000" cy="960000"/>
          </a:xfrm>
        </p:spPr>
        <p:txBody>
          <a:bodyPr/>
          <a:lstStyle>
            <a:lvl1pPr>
              <a:lnSpc>
                <a:spcPts val="4275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968595"/>
            <a:ext cx="8172000" cy="1919817"/>
          </a:xfrm>
        </p:spPr>
        <p:txBody>
          <a:bodyPr/>
          <a:lstStyle>
            <a:lvl1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1pPr>
            <a:lvl2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2pPr>
            <a:lvl3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3pPr>
            <a:lvl4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4pPr>
            <a:lvl5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5pPr>
            <a:lvl6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6pPr>
            <a:lvl7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7pPr>
            <a:lvl8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8pPr>
            <a:lvl9pPr>
              <a:lnSpc>
                <a:spcPts val="4275"/>
              </a:lnSpc>
              <a:defRPr sz="3600" b="1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KAPITEL HERVORHEBUNG MIT VIEL INHALT.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68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/>
            <a:noAutofit/>
          </a:bodyPr>
          <a:lstStyle/>
          <a:p>
            <a:pPr algn="ctr">
              <a:defRPr/>
            </a:pPr>
            <a:endParaRPr lang="de-DE" sz="10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1104000"/>
            <a:ext cx="8172000" cy="720000"/>
          </a:xfrm>
        </p:spPr>
        <p:txBody>
          <a:bodyPr/>
          <a:lstStyle>
            <a:lvl1pPr>
              <a:lnSpc>
                <a:spcPts val="3300"/>
              </a:lnSpc>
              <a:defRPr sz="2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823999"/>
            <a:ext cx="8172000" cy="3888000"/>
          </a:xfrm>
        </p:spPr>
        <p:txBody>
          <a:bodyPr/>
          <a:lstStyle>
            <a:lvl1pPr>
              <a:lnSpc>
                <a:spcPts val="3300"/>
              </a:lnSpc>
              <a:spcAft>
                <a:spcPts val="0"/>
              </a:spcAft>
              <a:defRPr sz="2700" b="0">
                <a:solidFill>
                  <a:schemeClr val="bg1"/>
                </a:solidFill>
              </a:defRPr>
            </a:lvl1pPr>
            <a:lvl2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2pPr>
            <a:lvl3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3pPr>
            <a:lvl4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4pPr>
            <a:lvl5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5pPr>
            <a:lvl6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6pPr>
            <a:lvl7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7pPr>
            <a:lvl8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8pPr>
            <a:lvl9pPr>
              <a:lnSpc>
                <a:spcPts val="3300"/>
              </a:lnSpc>
              <a:defRPr sz="2700" b="0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  <a:p>
            <a:pPr lvl="1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Headline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 defTabSz="175492">
              <a:tabLst>
                <a:tab pos="175492" algn="l"/>
              </a:tabLst>
              <a:defRPr/>
            </a:lvl2pPr>
            <a:lvl3pPr defTabSz="175492">
              <a:tabLst>
                <a:tab pos="175492" algn="l"/>
              </a:tabLst>
              <a:defRPr/>
            </a:lvl3pPr>
            <a:lvl4pPr defTabSz="175492">
              <a:tabLst>
                <a:tab pos="175492" algn="l"/>
              </a:tabLst>
              <a:defRPr/>
            </a:lvl4pPr>
            <a:lvl5pPr defTabSz="175492">
              <a:tabLst>
                <a:tab pos="175492" algn="l"/>
              </a:tabLst>
              <a:defRPr/>
            </a:lvl5pPr>
            <a:lvl6pPr marL="0" indent="0" defTabSz="175492">
              <a:buFont typeface="+mj-lt"/>
              <a:buNone/>
              <a:tabLst>
                <a:tab pos="175492" algn="l"/>
              </a:tabLst>
              <a:defRPr/>
            </a:lvl6pPr>
            <a:lvl7pPr defTabSz="175492">
              <a:tabLst>
                <a:tab pos="175492" algn="l"/>
              </a:tabLst>
              <a:defRPr/>
            </a:lvl7pPr>
            <a:lvl8pPr defTabSz="175492">
              <a:tabLst>
                <a:tab pos="175492" algn="l"/>
              </a:tabLst>
              <a:defRPr/>
            </a:lvl8pPr>
            <a:lvl9pPr defTabSz="175492">
              <a:tabLst>
                <a:tab pos="175492" algn="l"/>
              </a:tabLst>
              <a:defRPr/>
            </a:lvl9pPr>
          </a:lstStyle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Headline // Tabel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 bwMode="auto">
          <a:xfrm>
            <a:off x="468000" y="1224000"/>
            <a:ext cx="8172000" cy="448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Tabelle durch Klicken auf Symbol hinzufügen</a:t>
            </a:r>
            <a:endParaRPr lang="de-DE"/>
          </a:p>
        </p:txBody>
      </p:sp>
      <p:grpSp>
        <p:nvGrpSpPr>
          <p:cNvPr id="6" name="Regieanweisungen"/>
          <p:cNvGrpSpPr/>
          <p:nvPr userDrawn="1"/>
        </p:nvGrpSpPr>
        <p:grpSpPr bwMode="auto">
          <a:xfrm>
            <a:off x="-2628800" y="-624000"/>
            <a:ext cx="14833648" cy="8111999"/>
            <a:chOff x="-2628800" y="-468000"/>
            <a:chExt cx="14833648" cy="6083999"/>
          </a:xfrm>
        </p:grpSpPr>
        <p:sp>
          <p:nvSpPr>
            <p:cNvPr id="16" name="Listenebenen"/>
            <p:cNvSpPr txBox="1"/>
            <p:nvPr userDrawn="1"/>
          </p:nvSpPr>
          <p:spPr bwMode="auto"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67942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900" b="0">
                  <a:solidFill>
                    <a:schemeClr val="tx1"/>
                  </a:solidFill>
                  <a:latin typeface="+mn-lt"/>
                </a:rPr>
              </a:br>
              <a:r>
                <a:rPr lang="de-DE" sz="900" b="1">
                  <a:solidFill>
                    <a:schemeClr val="tx1"/>
                  </a:solidFill>
                  <a:latin typeface="+mn-lt"/>
                </a:rPr>
                <a:t>Markieren der Spalte/Zeile:</a:t>
              </a:r>
              <a:endParaRPr/>
            </a:p>
            <a:p>
              <a:pPr marL="0" marR="0" lvl="0" indent="0" algn="r" defTabSz="67942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 Entwurf/Tabellentools &gt; Schattierung &gt;</a:t>
              </a:r>
              <a:endParaRPr/>
            </a:p>
            <a:p>
              <a:pPr marL="0" marR="0" lvl="0" indent="0" algn="r" defTabSz="67942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9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67942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  <a:endParaRPr/>
            </a:p>
          </p:txBody>
        </p:sp>
        <p:sp>
          <p:nvSpPr>
            <p:cNvPr id="10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1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7502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lang="de-DE" sz="9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  <a:endParaRPr/>
            </a:p>
          </p:txBody>
        </p:sp>
        <p:sp>
          <p:nvSpPr>
            <p:cNvPr id="12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7502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9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13" name="Layoutwechsel"/>
            <p:cNvSpPr txBox="1"/>
            <p:nvPr userDrawn="1"/>
          </p:nvSpPr>
          <p:spPr bwMode="auto"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Einfügen einer Spalte/Zeile: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  <a:endParaRPr/>
            </a:p>
          </p:txBody>
        </p:sp>
      </p:grpSp>
      <p:cxnSp>
        <p:nvCxnSpPr>
          <p:cNvPr id="19" name="Gerader Verbinder 18"/>
          <p:cNvCxnSpPr>
            <a:cxnSpLocks/>
          </p:cNvCxnSpPr>
          <p:nvPr userDrawn="1"/>
        </p:nvCxnSpPr>
        <p:spPr bwMode="auto">
          <a:xfrm>
            <a:off x="0" y="59808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l="0" t="-13658" r="0" b="-13658"/>
          <a:stretch/>
        </p:blipFill>
        <p:spPr bwMode="auto">
          <a:xfrm>
            <a:off x="9252002" y="4437037"/>
            <a:ext cx="2067213" cy="115221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08000" y="6389280"/>
            <a:ext cx="1512000" cy="288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Bild vollfläch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ChangeAspect="1" noGrp="1"/>
          </p:cNvSpPr>
          <p:nvPr>
            <p:ph type="pic" sz="quarter" idx="10" hasCustomPrompt="1"/>
          </p:nvPr>
        </p:nvSpPr>
        <p:spPr bwMode="auto">
          <a:xfrm>
            <a:off x="0" y="0"/>
            <a:ext cx="9144000" cy="6864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Vollbild durch klicken einfügen.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ild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ChangeAspect="1" noGrp="1"/>
          </p:cNvSpPr>
          <p:nvPr>
            <p:ph type="pic" sz="quarter" idx="10"/>
          </p:nvPr>
        </p:nvSpPr>
        <p:spPr bwMode="auto">
          <a:xfrm>
            <a:off x="2052000" y="624000"/>
            <a:ext cx="5040000" cy="448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051998" y="5270400"/>
            <a:ext cx="5040000" cy="432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624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4320000"/>
            <a:ext cx="3960000" cy="1392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</a:t>
            </a:r>
            <a:r>
              <a:rPr lang="de-DE"/>
              <a:t>Bildunterzeile</a:t>
            </a:r>
            <a:r>
              <a:rPr lang="de-DE"/>
              <a:t>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624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4320000"/>
            <a:ext cx="3960000" cy="1392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</a:t>
            </a:r>
            <a:r>
              <a:rPr lang="de-DE"/>
              <a:t>Bildunterzeile</a:t>
            </a:r>
            <a:r>
              <a:rPr lang="de-DE"/>
              <a:t> // für weitere Ebenen (Text)  &gt;&gt; Menü &gt; Start &gt; Absatz &gt; Listenebene erhöhen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Bilder inkl.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4944000"/>
            <a:ext cx="3960000" cy="768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4944000"/>
            <a:ext cx="3960000" cy="768000"/>
          </a:xfrm>
        </p:spPr>
        <p:txBody>
          <a:bodyPr/>
          <a:lstStyle>
            <a:lvl1pPr>
              <a:lnSpc>
                <a:spcPts val="900"/>
              </a:lnSpc>
              <a:spcAft>
                <a:spcPts val="0"/>
              </a:spcAft>
              <a:defRPr sz="700"/>
            </a:lvl1pPr>
            <a:lvl2pPr>
              <a:lnSpc>
                <a:spcPts val="900"/>
              </a:lnSpc>
              <a:spcAft>
                <a:spcPts val="0"/>
              </a:spcAft>
              <a:defRPr sz="700"/>
            </a:lvl2pPr>
            <a:lvl3pPr>
              <a:lnSpc>
                <a:spcPts val="900"/>
              </a:lnSpc>
              <a:spcAft>
                <a:spcPts val="0"/>
              </a:spcAft>
              <a:defRPr sz="700"/>
            </a:lvl3pPr>
            <a:lvl4pPr>
              <a:lnSpc>
                <a:spcPts val="900"/>
              </a:lnSpc>
              <a:spcAft>
                <a:spcPts val="0"/>
              </a:spcAft>
              <a:defRPr sz="700"/>
            </a:lvl4pPr>
            <a:lvl5pPr>
              <a:lnSpc>
                <a:spcPts val="900"/>
              </a:lnSpc>
              <a:spcAft>
                <a:spcPts val="0"/>
              </a:spcAft>
              <a:defRPr sz="700"/>
            </a:lvl5pPr>
            <a:lvl6pPr>
              <a:lnSpc>
                <a:spcPts val="900"/>
              </a:lnSpc>
              <a:spcAft>
                <a:spcPts val="0"/>
              </a:spcAft>
              <a:defRPr sz="700"/>
            </a:lvl6pPr>
            <a:lvl7pPr>
              <a:lnSpc>
                <a:spcPts val="900"/>
              </a:lnSpc>
              <a:spcAft>
                <a:spcPts val="0"/>
              </a:spcAft>
              <a:defRPr sz="700"/>
            </a:lvl7pPr>
            <a:lvl8pPr>
              <a:lnSpc>
                <a:spcPts val="900"/>
              </a:lnSpc>
              <a:spcAft>
                <a:spcPts val="0"/>
              </a:spcAft>
              <a:defRPr sz="700"/>
            </a:lvl8pPr>
            <a:lvl9pPr>
              <a:lnSpc>
                <a:spcPts val="900"/>
              </a:lnSpc>
              <a:spcAft>
                <a:spcPts val="0"/>
              </a:spcAft>
              <a:defRPr sz="7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20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 bwMode="auto">
          <a:xfrm>
            <a:off x="468000" y="528000"/>
            <a:ext cx="7560000" cy="6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68000" y="1224000"/>
            <a:ext cx="7560000" cy="44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Subline</a:t>
            </a:r>
            <a:r>
              <a:rPr lang="de-DE"/>
              <a:t> auf erster Ebene // für weitere Ebenen (Text und Aufzählungen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360001" y="7365491"/>
            <a:ext cx="4284008" cy="23997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7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720000" y="6425640"/>
            <a:ext cx="6300000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7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24000" y="6425640"/>
            <a:ext cx="252000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7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900">
                <a:latin typeface="+mn-lt"/>
              </a:defRPr>
            </a:lvl9pPr>
          </a:lstStyle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grpSp>
        <p:nvGrpSpPr>
          <p:cNvPr id="31" name="Regieanweisungen"/>
          <p:cNvGrpSpPr/>
          <p:nvPr userDrawn="1"/>
        </p:nvGrpSpPr>
        <p:grpSpPr bwMode="auto">
          <a:xfrm>
            <a:off x="-2088000" y="-624000"/>
            <a:ext cx="13284000" cy="8111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 bwMode="auto"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 bwMode="auto"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 bwMode="auto"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5" name="Listenebenen"/>
              <p:cNvSpPr txBox="1"/>
              <p:nvPr userDrawn="1"/>
            </p:nvSpPr>
            <p:spPr bwMode="auto"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  <a:endParaRPr/>
              </a:p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  <a:endParaRPr/>
              </a:p>
              <a:p>
                <a:pPr marL="0" marR="0" lvl="0" indent="0" algn="r" defTabSz="679429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9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9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9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rcRect l="0" t="-16667" r="0" b="-16667"/>
              <a:stretch/>
            </p:blipFill>
            <p:spPr bwMode="auto"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rcRect l="0" t="-16667" r="0" b="-16667"/>
              <a:stretch/>
            </p:blipFill>
            <p:spPr bwMode="auto"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5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7502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lang="de-DE" sz="9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  <a:endParaRPr/>
            </a:p>
          </p:txBody>
        </p:sp>
        <p:sp>
          <p:nvSpPr>
            <p:cNvPr id="16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7502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9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30" name="Layoutwechsel"/>
            <p:cNvSpPr txBox="1"/>
            <p:nvPr userDrawn="1"/>
          </p:nvSpPr>
          <p:spPr bwMode="auto"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9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67942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9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</p:txBody>
        </p:sp>
      </p:grpSp>
      <p:cxnSp>
        <p:nvCxnSpPr>
          <p:cNvPr id="17" name="Gerader Verbinder 16"/>
          <p:cNvCxnSpPr>
            <a:cxnSpLocks/>
          </p:cNvCxnSpPr>
          <p:nvPr userDrawn="1"/>
        </p:nvCxnSpPr>
        <p:spPr bwMode="auto">
          <a:xfrm>
            <a:off x="0" y="59808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7308000" y="6389280"/>
            <a:ext cx="1512000" cy="288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lvl1pPr marL="0" indent="0" algn="l" defTabSz="514325">
        <a:lnSpc>
          <a:spcPct val="100000"/>
        </a:lnSpc>
        <a:spcBef>
          <a:spcPts val="0"/>
        </a:spcBef>
        <a:buFont typeface="Arial"/>
        <a:buNone/>
        <a:defRPr sz="2050" b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514325">
        <a:lnSpc>
          <a:spcPts val="1350"/>
        </a:lnSpc>
        <a:spcBef>
          <a:spcPts val="0"/>
        </a:spcBef>
        <a:spcAft>
          <a:spcPts val="900"/>
        </a:spcAft>
        <a:buSzPct val="75000"/>
        <a:buFont typeface="Arial"/>
        <a:buNone/>
        <a:defRPr sz="1150" b="1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514325">
        <a:lnSpc>
          <a:spcPts val="1350"/>
        </a:lnSpc>
        <a:spcBef>
          <a:spcPts val="0"/>
        </a:spcBef>
        <a:spcAft>
          <a:spcPts val="450"/>
        </a:spcAft>
        <a:buSzPct val="75000"/>
        <a:buFont typeface="Arial"/>
        <a:buNone/>
        <a:defRPr sz="1150">
          <a:solidFill>
            <a:schemeClr val="tx2"/>
          </a:solidFill>
          <a:latin typeface="+mn-lt"/>
          <a:ea typeface="+mn-ea"/>
          <a:cs typeface="+mn-cs"/>
        </a:defRPr>
      </a:lvl2pPr>
      <a:lvl3pPr marL="175492" indent="-175492" algn="l" defTabSz="514325">
        <a:lnSpc>
          <a:spcPts val="1350"/>
        </a:lnSpc>
        <a:spcBef>
          <a:spcPts val="0"/>
        </a:spcBef>
        <a:spcAft>
          <a:spcPts val="450"/>
        </a:spcAft>
        <a:buClr>
          <a:schemeClr val="bg2"/>
        </a:buClr>
        <a:buSzPct val="100000"/>
        <a:buFont typeface="Wingdings"/>
        <a:buChar char="§"/>
        <a:defRPr sz="1150">
          <a:solidFill>
            <a:schemeClr val="tx2"/>
          </a:solidFill>
          <a:latin typeface="+mn-lt"/>
          <a:ea typeface="+mn-ea"/>
          <a:cs typeface="+mn-cs"/>
        </a:defRPr>
      </a:lvl3pPr>
      <a:lvl4pPr marL="350982" indent="-175492" algn="l" defTabSz="514325">
        <a:lnSpc>
          <a:spcPts val="1350"/>
        </a:lnSpc>
        <a:spcBef>
          <a:spcPts val="0"/>
        </a:spcBef>
        <a:spcAft>
          <a:spcPts val="450"/>
        </a:spcAft>
        <a:buClr>
          <a:schemeClr val="tx2"/>
        </a:buClr>
        <a:buSzPct val="100000"/>
        <a:buFont typeface="Wingdings"/>
        <a:buChar char="§"/>
        <a:defRPr sz="1150">
          <a:solidFill>
            <a:schemeClr val="tx2"/>
          </a:solidFill>
          <a:latin typeface="+mn-lt"/>
          <a:ea typeface="+mn-ea"/>
          <a:cs typeface="+mn-cs"/>
        </a:defRPr>
      </a:lvl4pPr>
      <a:lvl5pPr marL="526474" indent="-175492" algn="l" defTabSz="514325">
        <a:lnSpc>
          <a:spcPts val="1350"/>
        </a:lnSpc>
        <a:spcBef>
          <a:spcPts val="0"/>
        </a:spcBef>
        <a:spcAft>
          <a:spcPts val="450"/>
        </a:spcAft>
        <a:buClr>
          <a:schemeClr val="tx2"/>
        </a:buClr>
        <a:buSzPct val="100000"/>
        <a:buFont typeface="Wingdings"/>
        <a:buChar char="§"/>
        <a:defRPr sz="115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514325">
        <a:lnSpc>
          <a:spcPts val="1350"/>
        </a:lnSpc>
        <a:spcBef>
          <a:spcPts val="0"/>
        </a:spcBef>
        <a:spcAft>
          <a:spcPts val="450"/>
        </a:spcAft>
        <a:buSzPct val="75000"/>
        <a:buFont typeface="Arial"/>
        <a:buNone/>
        <a:defRPr sz="115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514325">
        <a:lnSpc>
          <a:spcPts val="1350"/>
        </a:lnSpc>
        <a:spcBef>
          <a:spcPts val="0"/>
        </a:spcBef>
        <a:spcAft>
          <a:spcPts val="450"/>
        </a:spcAft>
        <a:buSzPct val="75000"/>
        <a:buFont typeface="Arial"/>
        <a:buNone/>
        <a:defRPr sz="115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514325">
        <a:lnSpc>
          <a:spcPts val="1350"/>
        </a:lnSpc>
        <a:spcBef>
          <a:spcPts val="0"/>
        </a:spcBef>
        <a:spcAft>
          <a:spcPts val="450"/>
        </a:spcAft>
        <a:buSzPct val="75000"/>
        <a:buFont typeface="Arial"/>
        <a:buNone/>
        <a:defRPr sz="115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514325">
        <a:lnSpc>
          <a:spcPts val="1350"/>
        </a:lnSpc>
        <a:spcBef>
          <a:spcPts val="0"/>
        </a:spcBef>
        <a:spcAft>
          <a:spcPts val="450"/>
        </a:spcAft>
        <a:buSzPct val="75000"/>
        <a:buFont typeface="Arial"/>
        <a:buNone/>
        <a:defRPr sz="115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257162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2pPr>
      <a:lvl3pPr marL="514325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1542974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1800134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2057297" algn="l" defTabSz="514325">
        <a:defRPr sz="10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kafoe.de/inklus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76000" y="535123"/>
            <a:ext cx="7560000" cy="624000"/>
          </a:xfrm>
        </p:spPr>
        <p:txBody>
          <a:bodyPr/>
          <a:lstStyle/>
          <a:p>
            <a:pPr>
              <a:defRPr/>
            </a:pPr>
            <a:r>
              <a:rPr lang="de-DE" sz="2400" b="1"/>
              <a:t>Studienerschwerende Beeinträchtigung(en)?! – Beratungs- und Unterstützungsmöglichkeiten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76000" y="1726426"/>
            <a:ext cx="7560000" cy="439387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de-DE" sz="1600" b="0"/>
              <a:t>Sollten Sie – wie knapp 16 % der Studierenden in Deutschland – aufgrund einer Behinderung oder chronischen Erkrankungen studienerschwerende Beeinträchtigungen haben, so lassen Sie sich dazu beraten. So bestehen an der RUB z.B. Angebote zu barrierefreien PC-Arbeitsplätzen. Ggf. besteht für Sie zudem auch die Möglichkeit einer Anpassung der Lehr- oder Prüfungsform in Form eines Nachteilsausgleichs (vgl. HG § 64 Abs. 2 Nr. 5).</a:t>
            </a:r>
            <a:endParaRPr/>
          </a:p>
          <a:p>
            <a:pPr marL="285750" indent="-285750">
              <a:lnSpc>
                <a:spcPct val="110000"/>
              </a:lnSpc>
              <a:buFont typeface="Courier New"/>
              <a:buChar char="o"/>
              <a:defRPr/>
            </a:pPr>
            <a:r>
              <a:rPr lang="de-DE" sz="1600" b="0"/>
              <a:t>Vereinbaren Sie einen Beratungstermin im Beratungszentrum zur Inklusion (BZI) des AKAFÖ: </a:t>
            </a:r>
            <a:r>
              <a:rPr lang="de-DE" sz="1600" b="0" u="sng">
                <a:hlinkClick r:id="rId3" tooltip="http://www.akafoe.de/inklusion"/>
              </a:rPr>
              <a:t>www.akafoe.de/inklusion</a:t>
            </a:r>
            <a:r>
              <a:rPr lang="de-DE" sz="1600" b="0"/>
              <a:t>, tel.: 0234/32-11530, bzi@akafoe.de </a:t>
            </a:r>
            <a:endParaRPr/>
          </a:p>
          <a:p>
            <a:pPr marL="285750" indent="-285750">
              <a:lnSpc>
                <a:spcPct val="110000"/>
              </a:lnSpc>
              <a:buFont typeface="Courier New"/>
              <a:buChar char="o"/>
              <a:defRPr/>
            </a:pPr>
            <a:r>
              <a:rPr lang="de-DE" sz="1600" b="0"/>
              <a:t>Sprechen Sie Lehrende bzw. Prüfende im vertraulichen Rahmen der Sprechstunde an.</a:t>
            </a:r>
            <a:endParaRPr/>
          </a:p>
          <a:p>
            <a:pPr marL="285750" indent="-285750">
              <a:lnSpc>
                <a:spcPct val="110000"/>
              </a:lnSpc>
              <a:buFont typeface="Courier New"/>
              <a:buChar char="o"/>
              <a:defRPr/>
            </a:pPr>
            <a:r>
              <a:rPr lang="de-DE" sz="1600" b="0"/>
              <a:t>Planen Sie für die Beantragung eines Nachteilsausgleichs in Studium und/oder Prüfungen genügend Zeit ein.</a:t>
            </a:r>
            <a:endParaRPr/>
          </a:p>
          <a:p>
            <a:pPr>
              <a:lnSpc>
                <a:spcPct val="110000"/>
              </a:lnSpc>
              <a:defRPr/>
            </a:pPr>
            <a:endParaRPr lang="de-DE" sz="1600" b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customXml/_rels/item1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D15034DFC06C40A79FD336D0267DC8" ma:contentTypeVersion="0" ma:contentTypeDescription="Ein neues Dokument erstellen." ma:contentTypeScope="" ma:versionID="8de415d1c836b0d6082c99d98d4d6a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09916c24d029fc292172487eb167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FADB1C-80B8-4E8A-A09E-899D59DC7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629B335-6CB1-4103-AD98-87B3F9E538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85D677-A34E-4963-8BB7-2A6E5E39F5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onlyoffice/8.0.1.31</Application>
  <DocSecurity>0</DocSecurity>
  <PresentationFormat>Bildschirmpräsentation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Akademisches FÃ¶rderungswerk AÃ¶R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Informationsfolien zur Verwendung bei Lehr- und Informationsveranstaltungen</dc:title>
  <dc:subject/>
  <dc:creator>Julia.Winkelkotte@ruhr-uni-bochum.de</dc:creator>
  <cp:keywords/>
  <dc:description/>
  <dc:identifier/>
  <dc:language/>
  <cp:lastModifiedBy>Winkelkotte, Julia (Julia.Winkelkotte@ruhr-uni-bochum.de)</cp:lastModifiedBy>
  <cp:revision>90</cp:revision>
  <dcterms:created xsi:type="dcterms:W3CDTF">2021-02-10T09:03:54Z</dcterms:created>
  <dcterms:modified xsi:type="dcterms:W3CDTF">2024-07-04T12:00:05Z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0x0101002DD15034DFC06C40A79FD336D0267DC8</vt:lpwstr>
  </property>
</Properties>
</file>