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9" r:id="rId3"/>
    <p:sldId id="394" r:id="rId4"/>
    <p:sldId id="398" r:id="rId5"/>
    <p:sldId id="399" r:id="rId6"/>
    <p:sldId id="396" r:id="rId7"/>
    <p:sldId id="436" r:id="rId8"/>
    <p:sldId id="439" r:id="rId9"/>
    <p:sldId id="400" r:id="rId10"/>
    <p:sldId id="401" r:id="rId11"/>
    <p:sldId id="402" r:id="rId12"/>
    <p:sldId id="403" r:id="rId13"/>
    <p:sldId id="437" r:id="rId14"/>
    <p:sldId id="405" r:id="rId15"/>
    <p:sldId id="404" r:id="rId16"/>
    <p:sldId id="435" r:id="rId17"/>
    <p:sldId id="438" r:id="rId18"/>
    <p:sldId id="309" r:id="rId19"/>
  </p:sldIdLst>
  <p:sldSz cx="9144000" cy="6858000" type="screen4x3"/>
  <p:notesSz cx="6797675" cy="9926638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FB0F85-9120-71D0-3F3E-156369751719}" name="Hanka, Andreas" initials="HA" userId="Hanka, Andreas" providerId="None"/>
  <p188:author id="{E9AC20BA-E0CC-877C-E1A4-5F8E1B0052E0}" name="Hanka, Andreas" initials="HA" userId="S-1-5-21-854245398-484763869-1343024091-388825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ka, Andreas" initials="HA" lastIdx="1" clrIdx="0">
    <p:extLst>
      <p:ext uri="{19B8F6BF-5375-455C-9EA6-DF929625EA0E}">
        <p15:presenceInfo xmlns:p15="http://schemas.microsoft.com/office/powerpoint/2012/main" userId="S-1-5-21-854245398-484763869-1343024091-38882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8DAE10"/>
    <a:srgbClr val="7F86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4" autoAdjust="0"/>
    <p:restoredTop sz="86406" autoAdjust="0"/>
  </p:normalViewPr>
  <p:slideViewPr>
    <p:cSldViewPr snapToObjects="1">
      <p:cViewPr varScale="1">
        <p:scale>
          <a:sx n="66" d="100"/>
          <a:sy n="66" d="100"/>
        </p:scale>
        <p:origin x="84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60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0856035-711A-4A90-BD11-1E0F49D5AE22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60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60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2EBF6A5-E648-4786-8111-4FB1DEA92A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059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805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F2728AD-B8FF-467B-AF5F-4891412E46D0}" type="datetimeFigureOut">
              <a:rPr lang="de-DE" smtClean="0"/>
              <a:t>01.10.2024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60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60" cy="49805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B9A045E6-D734-4DB2-BEE5-DF972DD20C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02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427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8319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82411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6487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240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25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265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205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3632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394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658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A045E6-D734-4DB2-BEE5-DF972DD20CA2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423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68000" y="6057380"/>
            <a:ext cx="7560000" cy="278420"/>
          </a:xfrm>
        </p:spPr>
        <p:txBody>
          <a:bodyPr/>
          <a:lstStyle>
            <a:lvl1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1pPr>
            <a:lvl2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2pPr>
            <a:lvl3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3pPr>
            <a:lvl4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4pPr>
            <a:lvl5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5pPr>
            <a:lvl6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6pPr>
            <a:lvl7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7pPr>
            <a:lvl8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8pPr>
            <a:lvl9pPr marL="0" indent="0" algn="l">
              <a:lnSpc>
                <a:spcPts val="2400"/>
              </a:lnSpc>
              <a:spcAft>
                <a:spcPts val="0"/>
              </a:spcAft>
              <a:buFont typeface="Arial" panose="020B0604020202020204" pitchFamily="34" charset="0"/>
              <a:buNone/>
              <a:defRPr sz="1500" b="0">
                <a:solidFill>
                  <a:schemeClr val="bg2"/>
                </a:solidFill>
              </a:defRPr>
            </a:lvl9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68000" y="6335800"/>
            <a:ext cx="7560000" cy="192000"/>
          </a:xfrm>
        </p:spPr>
        <p:txBody>
          <a:bodyPr/>
          <a:lstStyle>
            <a:lvl1pPr>
              <a:defRPr sz="9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0D81F06-1D47-4C44-8C29-89662B0E161D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9880" y="5211000"/>
            <a:ext cx="2505600" cy="163800"/>
          </a:xfrm>
          <a:prstGeom prst="rect">
            <a:avLst/>
          </a:prstGeom>
        </p:spPr>
      </p:pic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84C7B36F-18FD-48F5-9A0D-FC40AEE68D0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" y="-1"/>
            <a:ext cx="8184240" cy="4896000"/>
          </a:xfrm>
          <a:custGeom>
            <a:avLst/>
            <a:gdLst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5201 w 8182800"/>
              <a:gd name="connsiteY4" fmla="*/ 1440001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2820 w 8182800"/>
              <a:gd name="connsiteY4" fmla="*/ 1072098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8" fmla="*/ 0 w 8182800"/>
              <a:gd name="connsiteY8" fmla="*/ 0 h 3186000"/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7582 w 8182800"/>
              <a:gd name="connsiteY4" fmla="*/ 1141750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8" fmla="*/ 0 w 8182800"/>
              <a:gd name="connsiteY8" fmla="*/ 0 h 3186000"/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2820 w 8182800"/>
              <a:gd name="connsiteY4" fmla="*/ 1075670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8" fmla="*/ 0 w 8182800"/>
              <a:gd name="connsiteY8" fmla="*/ 0 h 3186000"/>
              <a:gd name="connsiteX0" fmla="*/ 0 w 8663812"/>
              <a:gd name="connsiteY0" fmla="*/ 0 h 3186000"/>
              <a:gd name="connsiteX1" fmla="*/ 8182800 w 8663812"/>
              <a:gd name="connsiteY1" fmla="*/ 0 h 3186000"/>
              <a:gd name="connsiteX2" fmla="*/ 8182800 w 8663812"/>
              <a:gd name="connsiteY2" fmla="*/ 1 h 3186000"/>
              <a:gd name="connsiteX3" fmla="*/ 7225201 w 8663812"/>
              <a:gd name="connsiteY3" fmla="*/ 1 h 3186000"/>
              <a:gd name="connsiteX4" fmla="*/ 7222820 w 8663812"/>
              <a:gd name="connsiteY4" fmla="*/ 1075670 h 3186000"/>
              <a:gd name="connsiteX5" fmla="*/ 8663812 w 8663812"/>
              <a:gd name="connsiteY5" fmla="*/ 1079242 h 3186000"/>
              <a:gd name="connsiteX6" fmla="*/ 8182800 w 8663812"/>
              <a:gd name="connsiteY6" fmla="*/ 3186000 h 3186000"/>
              <a:gd name="connsiteX7" fmla="*/ 0 w 8663812"/>
              <a:gd name="connsiteY7" fmla="*/ 3186000 h 3186000"/>
              <a:gd name="connsiteX8" fmla="*/ 0 w 8663812"/>
              <a:gd name="connsiteY8" fmla="*/ 0 h 3186000"/>
              <a:gd name="connsiteX0" fmla="*/ 0 w 8694768"/>
              <a:gd name="connsiteY0" fmla="*/ 0 h 3194930"/>
              <a:gd name="connsiteX1" fmla="*/ 8182800 w 8694768"/>
              <a:gd name="connsiteY1" fmla="*/ 0 h 3194930"/>
              <a:gd name="connsiteX2" fmla="*/ 8182800 w 8694768"/>
              <a:gd name="connsiteY2" fmla="*/ 1 h 3194930"/>
              <a:gd name="connsiteX3" fmla="*/ 7225201 w 8694768"/>
              <a:gd name="connsiteY3" fmla="*/ 1 h 3194930"/>
              <a:gd name="connsiteX4" fmla="*/ 7222820 w 8694768"/>
              <a:gd name="connsiteY4" fmla="*/ 1075670 h 3194930"/>
              <a:gd name="connsiteX5" fmla="*/ 8663812 w 8694768"/>
              <a:gd name="connsiteY5" fmla="*/ 1079242 h 3194930"/>
              <a:gd name="connsiteX6" fmla="*/ 8694768 w 8694768"/>
              <a:gd name="connsiteY6" fmla="*/ 3194930 h 3194930"/>
              <a:gd name="connsiteX7" fmla="*/ 0 w 8694768"/>
              <a:gd name="connsiteY7" fmla="*/ 3186000 h 3194930"/>
              <a:gd name="connsiteX8" fmla="*/ 0 w 8694768"/>
              <a:gd name="connsiteY8" fmla="*/ 0 h 3194930"/>
              <a:gd name="connsiteX0" fmla="*/ 0 w 8687624"/>
              <a:gd name="connsiteY0" fmla="*/ 0 h 3194930"/>
              <a:gd name="connsiteX1" fmla="*/ 8182800 w 8687624"/>
              <a:gd name="connsiteY1" fmla="*/ 0 h 3194930"/>
              <a:gd name="connsiteX2" fmla="*/ 8182800 w 8687624"/>
              <a:gd name="connsiteY2" fmla="*/ 1 h 3194930"/>
              <a:gd name="connsiteX3" fmla="*/ 7225201 w 8687624"/>
              <a:gd name="connsiteY3" fmla="*/ 1 h 3194930"/>
              <a:gd name="connsiteX4" fmla="*/ 7222820 w 8687624"/>
              <a:gd name="connsiteY4" fmla="*/ 1075670 h 3194930"/>
              <a:gd name="connsiteX5" fmla="*/ 8663812 w 8687624"/>
              <a:gd name="connsiteY5" fmla="*/ 1079242 h 3194930"/>
              <a:gd name="connsiteX6" fmla="*/ 8687624 w 8687624"/>
              <a:gd name="connsiteY6" fmla="*/ 3194930 h 3194930"/>
              <a:gd name="connsiteX7" fmla="*/ 0 w 8687624"/>
              <a:gd name="connsiteY7" fmla="*/ 3186000 h 3194930"/>
              <a:gd name="connsiteX8" fmla="*/ 0 w 8687624"/>
              <a:gd name="connsiteY8" fmla="*/ 0 h 3194930"/>
              <a:gd name="connsiteX0" fmla="*/ 0 w 8678099"/>
              <a:gd name="connsiteY0" fmla="*/ 0 h 3196716"/>
              <a:gd name="connsiteX1" fmla="*/ 8182800 w 8678099"/>
              <a:gd name="connsiteY1" fmla="*/ 0 h 3196716"/>
              <a:gd name="connsiteX2" fmla="*/ 8182800 w 8678099"/>
              <a:gd name="connsiteY2" fmla="*/ 1 h 3196716"/>
              <a:gd name="connsiteX3" fmla="*/ 7225201 w 8678099"/>
              <a:gd name="connsiteY3" fmla="*/ 1 h 3196716"/>
              <a:gd name="connsiteX4" fmla="*/ 7222820 w 8678099"/>
              <a:gd name="connsiteY4" fmla="*/ 1075670 h 3196716"/>
              <a:gd name="connsiteX5" fmla="*/ 8663812 w 8678099"/>
              <a:gd name="connsiteY5" fmla="*/ 1079242 h 3196716"/>
              <a:gd name="connsiteX6" fmla="*/ 8678099 w 8678099"/>
              <a:gd name="connsiteY6" fmla="*/ 3196716 h 3196716"/>
              <a:gd name="connsiteX7" fmla="*/ 0 w 8678099"/>
              <a:gd name="connsiteY7" fmla="*/ 3186000 h 3196716"/>
              <a:gd name="connsiteX8" fmla="*/ 0 w 8678099"/>
              <a:gd name="connsiteY8" fmla="*/ 0 h 3196716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222820 w 8673336"/>
              <a:gd name="connsiteY4" fmla="*/ 1075670 h 3200288"/>
              <a:gd name="connsiteX5" fmla="*/ 8663812 w 8673336"/>
              <a:gd name="connsiteY5" fmla="*/ 1079242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63812 w 8673336"/>
              <a:gd name="connsiteY5" fmla="*/ 1079242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63812 w 8673336"/>
              <a:gd name="connsiteY5" fmla="*/ 1079242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71383 w 8673336"/>
              <a:gd name="connsiteY5" fmla="*/ 992078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71383 w 8673336"/>
              <a:gd name="connsiteY5" fmla="*/ 992078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71383 w 8673336"/>
              <a:gd name="connsiteY5" fmla="*/ 943826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656730 w 8673336"/>
              <a:gd name="connsiteY3" fmla="*/ 3115 h 3200288"/>
              <a:gd name="connsiteX4" fmla="*/ 7654349 w 8673336"/>
              <a:gd name="connsiteY4" fmla="*/ 938697 h 3200288"/>
              <a:gd name="connsiteX5" fmla="*/ 8671383 w 8673336"/>
              <a:gd name="connsiteY5" fmla="*/ 943826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73336" h="3200288">
                <a:moveTo>
                  <a:pt x="0" y="0"/>
                </a:moveTo>
                <a:lnTo>
                  <a:pt x="8182800" y="0"/>
                </a:lnTo>
                <a:lnTo>
                  <a:pt x="8182800" y="1"/>
                </a:lnTo>
                <a:lnTo>
                  <a:pt x="7656730" y="3115"/>
                </a:lnTo>
                <a:cubicBezTo>
                  <a:pt x="7655936" y="360481"/>
                  <a:pt x="7655143" y="581331"/>
                  <a:pt x="7654349" y="938697"/>
                </a:cubicBezTo>
                <a:lnTo>
                  <a:pt x="8671383" y="943826"/>
                </a:lnTo>
                <a:cubicBezTo>
                  <a:pt x="8676145" y="1649651"/>
                  <a:pt x="8668574" y="2494463"/>
                  <a:pt x="8673336" y="3200288"/>
                </a:cubicBezTo>
                <a:lnTo>
                  <a:pt x="0" y="3186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C28E9FB3-DC3C-4E55-9877-2DEEAAB329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24120" y="0"/>
            <a:ext cx="1440362" cy="1440000"/>
          </a:xfrm>
          <a:prstGeom prst="rect">
            <a:avLst/>
          </a:prstGeom>
        </p:spPr>
      </p:pic>
      <p:sp>
        <p:nvSpPr>
          <p:cNvPr id="23" name="Titel 22">
            <a:extLst>
              <a:ext uri="{FF2B5EF4-FFF2-40B4-BE49-F238E27FC236}">
                <a16:creationId xmlns:a16="http://schemas.microsoft.com/office/drawing/2014/main" id="{259FB325-4F00-4E24-9BB5-CBE59A8EE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880" y="5610980"/>
            <a:ext cx="3527936" cy="432000"/>
          </a:xfrm>
        </p:spPr>
        <p:txBody>
          <a:bodyPr/>
          <a:lstStyle>
            <a:lvl1pPr>
              <a:lnSpc>
                <a:spcPts val="2500"/>
              </a:lnSpc>
              <a:defRPr cap="all" baseline="0"/>
            </a:lvl1pPr>
          </a:lstStyle>
          <a:p>
            <a:pPr lv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EA11C8C5-D6EB-4C5D-9539-1ADEFC0908B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78638" y="5193600"/>
            <a:ext cx="2505600" cy="432000"/>
          </a:xfrm>
        </p:spPr>
        <p:txBody>
          <a:bodyPr anchor="ctr" anchorCtr="0"/>
          <a:lstStyle>
            <a:lvl1pPr algn="ctr">
              <a:defRPr sz="1050"/>
            </a:lvl1pPr>
          </a:lstStyle>
          <a:p>
            <a:r>
              <a:rPr lang="de-DE" dirty="0"/>
              <a:t>Logo auf Platzhalter ziehen</a:t>
            </a:r>
          </a:p>
        </p:txBody>
      </p:sp>
    </p:spTree>
    <p:extLst>
      <p:ext uri="{BB962C8B-B14F-4D97-AF65-F5344CB8AC3E}">
        <p14:creationId xmlns:p14="http://schemas.microsoft.com/office/powerpoint/2010/main" val="72258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Text /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" y="1224000"/>
            <a:ext cx="3240000" cy="448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104000" y="1272000"/>
            <a:ext cx="4536000" cy="4032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1199913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83" userDrawn="1">
          <p15:clr>
            <a:srgbClr val="FBAE40"/>
          </p15:clr>
        </p15:guide>
        <p15:guide id="2" pos="5444" userDrawn="1">
          <p15:clr>
            <a:srgbClr val="FBAE40"/>
          </p15:clr>
        </p15:guide>
        <p15:guide id="3" orient="horz" pos="795" userDrawn="1">
          <p15:clr>
            <a:srgbClr val="FBAE40"/>
          </p15:clr>
        </p15:guide>
        <p15:guide id="4" orient="horz" pos="3345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Text / Bild inkl. Bildunter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" y="1224000"/>
            <a:ext cx="4104000" cy="448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0000" y="1272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E8C92916-9C2D-4160-84A7-92C7AE8CF3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0" y="4944000"/>
            <a:ext cx="3960000" cy="768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0"/>
            <a:endParaRPr lang="de-DE" dirty="0"/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3587194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 userDrawn="1">
          <p15:clr>
            <a:srgbClr val="FBAE40"/>
          </p15:clr>
        </p15:guide>
        <p15:guide id="2" pos="5444" userDrawn="1">
          <p15:clr>
            <a:srgbClr val="FBAE40"/>
          </p15:clr>
        </p15:guide>
        <p15:guide id="3" orient="horz" pos="795" userDrawn="1">
          <p15:clr>
            <a:srgbClr val="FBAE40"/>
          </p15:clr>
        </p15:guide>
        <p15:guide id="4" orient="horz" pos="302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Bild inkl. Bildunterzeile /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220000" y="1224000"/>
            <a:ext cx="3420000" cy="448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000" y="1272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E8C92916-9C2D-4160-84A7-92C7AE8CF3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" y="4944000"/>
            <a:ext cx="3960000" cy="768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0"/>
            <a:endParaRPr lang="de-DE" dirty="0"/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413746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 userDrawn="1">
          <p15:clr>
            <a:srgbClr val="FBAE40"/>
          </p15:clr>
        </p15:guide>
        <p15:guide id="2" pos="5444" userDrawn="1">
          <p15:clr>
            <a:srgbClr val="FBAE40"/>
          </p15:clr>
        </p15:guide>
        <p15:guide id="3" orient="horz" pos="795" userDrawn="1">
          <p15:clr>
            <a:srgbClr val="FBAE40"/>
          </p15:clr>
        </p15:guide>
        <p15:guide id="4" orient="horz" pos="302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Text /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8000" y="1224000"/>
            <a:ext cx="5400000" cy="448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0" y="1272000"/>
            <a:ext cx="2160000" cy="192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7" name="Bildplatzhalter 4">
            <a:extLst>
              <a:ext uri="{FF2B5EF4-FFF2-40B4-BE49-F238E27FC236}">
                <a16:creationId xmlns:a16="http://schemas.microsoft.com/office/drawing/2014/main" id="{73CCF540-0E4F-47A6-981D-1A856FBCB4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80000" y="3504000"/>
            <a:ext cx="2160000" cy="192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56241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77" userDrawn="1">
          <p15:clr>
            <a:srgbClr val="FBAE40"/>
          </p15:clr>
        </p15:guide>
        <p15:guide id="2" pos="5444" userDrawn="1">
          <p15:clr>
            <a:srgbClr val="FBAE40"/>
          </p15:clr>
        </p15:guide>
        <p15:guide id="3" orient="horz" pos="795" userDrawn="1">
          <p15:clr>
            <a:srgbClr val="FBAE40"/>
          </p15:clr>
        </p15:guide>
        <p15:guide id="4" orient="horz" pos="2204" userDrawn="1">
          <p15:clr>
            <a:srgbClr val="FBAE40"/>
          </p15:clr>
        </p15:guide>
        <p15:guide id="5" orient="horz" pos="3419" userDrawn="1">
          <p15:clr>
            <a:srgbClr val="FBAE40"/>
          </p15:clr>
        </p15:guide>
        <p15:guide id="6" orient="horz" pos="201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/ 2 Bilder /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240000" y="1224000"/>
            <a:ext cx="5400000" cy="448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6DB40BEE-2C74-4B7C-AA75-FB330D4E18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8000" y="1272000"/>
            <a:ext cx="2160000" cy="192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7" name="Bildplatzhalter 4">
            <a:extLst>
              <a:ext uri="{FF2B5EF4-FFF2-40B4-BE49-F238E27FC236}">
                <a16:creationId xmlns:a16="http://schemas.microsoft.com/office/drawing/2014/main" id="{73CCF540-0E4F-47A6-981D-1A856FBCB4E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8000" y="3504000"/>
            <a:ext cx="2160000" cy="1920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987010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58" userDrawn="1">
          <p15:clr>
            <a:srgbClr val="FBAE40"/>
          </p15:clr>
        </p15:guide>
        <p15:guide id="2" pos="5444" userDrawn="1">
          <p15:clr>
            <a:srgbClr val="FBAE40"/>
          </p15:clr>
        </p15:guide>
        <p15:guide id="3" orient="horz" pos="795" userDrawn="1">
          <p15:clr>
            <a:srgbClr val="FBAE40"/>
          </p15:clr>
        </p15:guide>
        <p15:guide id="4" orient="horz" pos="2204" userDrawn="1">
          <p15:clr>
            <a:srgbClr val="FBAE40"/>
          </p15:clr>
        </p15:guide>
        <p15:guide id="5" orient="horz" pos="3419" userDrawn="1">
          <p15:clr>
            <a:srgbClr val="FBAE40"/>
          </p15:clr>
        </p15:guide>
        <p15:guide id="6" orient="horz" pos="201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62F6D41-300A-44A6-A773-F84C7424C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674647-E98A-4E91-B769-603FBD38F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3634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E7FEC2D-DBFC-481D-89EF-55316F02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C5583F-31A1-412C-900F-41106AD7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77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HERVORHEBUNG MIT VIEL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8A6D120-9FDF-4BA4-88F2-0C6E4507EEA9}"/>
              </a:ext>
            </a:extLst>
          </p:cNvPr>
          <p:cNvSpPr/>
          <p:nvPr userDrawn="1"/>
        </p:nvSpPr>
        <p:spPr>
          <a:xfrm>
            <a:off x="0" y="0"/>
            <a:ext cx="9144000" cy="686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F15F71-44DB-4D13-AE55-D28F1D1B7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000" y="1008000"/>
            <a:ext cx="8172000" cy="960000"/>
          </a:xfrm>
        </p:spPr>
        <p:txBody>
          <a:bodyPr/>
          <a:lstStyle>
            <a:lvl1pPr>
              <a:lnSpc>
                <a:spcPts val="5700"/>
              </a:lnSpc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Kapitel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3B6EDCF-E80D-4E83-A8E4-8D2B26F44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8000" y="1968589"/>
            <a:ext cx="8172000" cy="1919817"/>
          </a:xfrm>
        </p:spPr>
        <p:txBody>
          <a:bodyPr/>
          <a:lstStyle>
            <a:lvl1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1pPr>
            <a:lvl2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2pPr>
            <a:lvl3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3pPr>
            <a:lvl4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4pPr>
            <a:lvl5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5pPr>
            <a:lvl6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6pPr>
            <a:lvl7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7pPr>
            <a:lvl8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8pPr>
            <a:lvl9pPr>
              <a:lnSpc>
                <a:spcPts val="5700"/>
              </a:lnSpc>
              <a:defRPr sz="48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Hervorhebung</a:t>
            </a:r>
          </a:p>
        </p:txBody>
      </p:sp>
    </p:spTree>
    <p:extLst>
      <p:ext uri="{BB962C8B-B14F-4D97-AF65-F5344CB8AC3E}">
        <p14:creationId xmlns:p14="http://schemas.microsoft.com/office/powerpoint/2010/main" val="2910894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HERVORHEBUNG MIT VIEL INH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88A6D120-9FDF-4BA4-88F2-0C6E4507EEA9}"/>
              </a:ext>
            </a:extLst>
          </p:cNvPr>
          <p:cNvSpPr/>
          <p:nvPr userDrawn="1"/>
        </p:nvSpPr>
        <p:spPr>
          <a:xfrm>
            <a:off x="0" y="0"/>
            <a:ext cx="9144000" cy="686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35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F15F71-44DB-4D13-AE55-D28F1D1B7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000" y="1104000"/>
            <a:ext cx="8172000" cy="720000"/>
          </a:xfrm>
        </p:spPr>
        <p:txBody>
          <a:bodyPr/>
          <a:lstStyle>
            <a:lvl1pPr>
              <a:lnSpc>
                <a:spcPts val="44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Kapitel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3B6EDCF-E80D-4E83-A8E4-8D2B26F44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8000" y="1823999"/>
            <a:ext cx="8172000" cy="3888000"/>
          </a:xfrm>
        </p:spPr>
        <p:txBody>
          <a:bodyPr/>
          <a:lstStyle>
            <a:lvl1pPr>
              <a:lnSpc>
                <a:spcPts val="4400"/>
              </a:lnSpc>
              <a:spcAft>
                <a:spcPts val="0"/>
              </a:spcAft>
              <a:defRPr sz="3600" b="0">
                <a:solidFill>
                  <a:schemeClr val="bg1"/>
                </a:solidFill>
              </a:defRPr>
            </a:lvl1pPr>
            <a:lvl2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2pPr>
            <a:lvl3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3pPr>
            <a:lvl4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4pPr>
            <a:lvl5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5pPr>
            <a:lvl6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6pPr>
            <a:lvl7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7pPr>
            <a:lvl8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8pPr>
            <a:lvl9pPr>
              <a:lnSpc>
                <a:spcPts val="4400"/>
              </a:lnSpc>
              <a:defRPr sz="36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Hervorhebung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70510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/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 defTabSz="234000">
              <a:tabLst>
                <a:tab pos="234000" algn="l"/>
              </a:tabLst>
              <a:defRPr/>
            </a:lvl2pPr>
            <a:lvl3pPr defTabSz="234000">
              <a:tabLst>
                <a:tab pos="234000" algn="l"/>
              </a:tabLst>
              <a:defRPr/>
            </a:lvl3pPr>
            <a:lvl4pPr defTabSz="234000">
              <a:tabLst>
                <a:tab pos="234000" algn="l"/>
              </a:tabLst>
              <a:defRPr/>
            </a:lvl4pPr>
            <a:lvl5pPr defTabSz="234000">
              <a:tabLst>
                <a:tab pos="234000" algn="l"/>
              </a:tabLst>
              <a:defRPr/>
            </a:lvl5pPr>
            <a:lvl6pPr marL="0" indent="0" defTabSz="234000">
              <a:buFont typeface="+mj-lt"/>
              <a:buNone/>
              <a:tabLst>
                <a:tab pos="234000" algn="l"/>
              </a:tabLst>
              <a:defRPr/>
            </a:lvl6pPr>
            <a:lvl7pPr defTabSz="234000">
              <a:tabLst>
                <a:tab pos="234000" algn="l"/>
              </a:tabLst>
              <a:defRPr/>
            </a:lvl7pPr>
            <a:lvl8pPr defTabSz="234000">
              <a:tabLst>
                <a:tab pos="234000" algn="l"/>
              </a:tabLst>
              <a:defRPr/>
            </a:lvl8pPr>
            <a:lvl9pPr defTabSz="234000">
              <a:tabLst>
                <a:tab pos="234000" algn="l"/>
              </a:tabLst>
              <a:defRPr/>
            </a:lvl9pPr>
          </a:lstStyle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058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//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61E425-9AF3-4B68-A7DE-55697E59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8FE19E-1A66-4F06-9454-D8ECA488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5" name="Tabellenplatzhalter 4">
            <a:extLst>
              <a:ext uri="{FF2B5EF4-FFF2-40B4-BE49-F238E27FC236}">
                <a16:creationId xmlns:a16="http://schemas.microsoft.com/office/drawing/2014/main" id="{F5A8BB0B-4BD0-4791-8A9B-89C9D0000E3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68000" y="1224000"/>
            <a:ext cx="8172000" cy="448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Tabelle durch Klicken auf Symbol hinzufügen</a:t>
            </a:r>
            <a:endParaRPr lang="de-DE" dirty="0"/>
          </a:p>
        </p:txBody>
      </p:sp>
      <p:grpSp>
        <p:nvGrpSpPr>
          <p:cNvPr id="6" name="Regieanweisungen">
            <a:extLst>
              <a:ext uri="{FF2B5EF4-FFF2-40B4-BE49-F238E27FC236}">
                <a16:creationId xmlns:a16="http://schemas.microsoft.com/office/drawing/2014/main" id="{20CE116F-C667-495A-B654-8B72C3A079E7}"/>
              </a:ext>
            </a:extLst>
          </p:cNvPr>
          <p:cNvGrpSpPr/>
          <p:nvPr userDrawn="1"/>
        </p:nvGrpSpPr>
        <p:grpSpPr>
          <a:xfrm>
            <a:off x="-2628800" y="-624000"/>
            <a:ext cx="14833648" cy="8111999"/>
            <a:chOff x="-2628800" y="-468000"/>
            <a:chExt cx="14833648" cy="6083999"/>
          </a:xfrm>
        </p:grpSpPr>
        <p:sp>
          <p:nvSpPr>
            <p:cNvPr id="16" name="Listenebenen">
              <a:extLst>
                <a:ext uri="{FF2B5EF4-FFF2-40B4-BE49-F238E27FC236}">
                  <a16:creationId xmlns:a16="http://schemas.microsoft.com/office/drawing/2014/main" id="{84A0104B-AA90-4DE7-ADAE-6959FBC15DB1}"/>
                </a:ext>
              </a:extLst>
            </p:cNvPr>
            <p:cNvSpPr txBox="1"/>
            <p:nvPr userDrawn="1"/>
          </p:nvSpPr>
          <p:spPr>
            <a:xfrm rot="10800000" flipH="1" flipV="1">
              <a:off x="-2628800" y="1368000"/>
              <a:ext cx="2520800" cy="1527786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Einfärbung einer Spalte/Zeile: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Markieren der Spalte/Zeile:</a:t>
              </a:r>
            </a:p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 Entwurf/Tabellentools &gt; Schattierung &gt;</a:t>
              </a:r>
            </a:p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de-DE" sz="1200" b="1" baseline="0" dirty="0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r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Die gewünschte Farbe aus den Designfarben auswählen</a:t>
              </a:r>
            </a:p>
          </p:txBody>
        </p:sp>
        <p:sp>
          <p:nvSpPr>
            <p:cNvPr id="10" name="Zurücksetzen">
              <a:extLst>
                <a:ext uri="{FF2B5EF4-FFF2-40B4-BE49-F238E27FC236}">
                  <a16:creationId xmlns:a16="http://schemas.microsoft.com/office/drawing/2014/main" id="{431D1FFE-03BA-4520-A89B-CDD1BC7E4751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648000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</p:txBody>
        </p:sp>
        <p:sp>
          <p:nvSpPr>
            <p:cNvPr id="11" name="Hilfslinien">
              <a:extLst>
                <a:ext uri="{FF2B5EF4-FFF2-40B4-BE49-F238E27FC236}">
                  <a16:creationId xmlns:a16="http://schemas.microsoft.com/office/drawing/2014/main" id="{38EA8585-E11F-4D10-9DAB-78E6756B2D63}"/>
                </a:ext>
              </a:extLst>
            </p:cNvPr>
            <p:cNvSpPr txBox="1"/>
            <p:nvPr userDrawn="1"/>
          </p:nvSpPr>
          <p:spPr>
            <a:xfrm rot="10800000" flipH="1" flipV="1">
              <a:off x="431801" y="-468000"/>
              <a:ext cx="82804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Löschen einer Spalte/Zeile: 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Markieren der Spalte/Zeile: Layout &gt; Löschen &gt; Spalte bzw. Zeile löschen</a:t>
              </a:r>
            </a:p>
          </p:txBody>
        </p:sp>
        <p:sp>
          <p:nvSpPr>
            <p:cNvPr id="12" name="Fußzeile">
              <a:extLst>
                <a:ext uri="{FF2B5EF4-FFF2-40B4-BE49-F238E27FC236}">
                  <a16:creationId xmlns:a16="http://schemas.microsoft.com/office/drawing/2014/main" id="{4EFB3271-7B15-42ED-A704-B39FAEDC1436}"/>
                </a:ext>
              </a:extLst>
            </p:cNvPr>
            <p:cNvSpPr txBox="1"/>
            <p:nvPr userDrawn="1"/>
          </p:nvSpPr>
          <p:spPr>
            <a:xfrm rot="10800000" flipH="1" flipV="1">
              <a:off x="431800" y="5255998"/>
              <a:ext cx="8280400" cy="360001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  <p:sp>
          <p:nvSpPr>
            <p:cNvPr id="13" name="Layoutwechsel">
              <a:extLst>
                <a:ext uri="{FF2B5EF4-FFF2-40B4-BE49-F238E27FC236}">
                  <a16:creationId xmlns:a16="http://schemas.microsoft.com/office/drawing/2014/main" id="{6BCDAEA0-53BC-4E57-84CA-5C530F05A90E}"/>
                </a:ext>
              </a:extLst>
            </p:cNvPr>
            <p:cNvSpPr txBox="1"/>
            <p:nvPr userDrawn="1"/>
          </p:nvSpPr>
          <p:spPr>
            <a:xfrm rot="10800000" flipH="1" flipV="1">
              <a:off x="9252000" y="2283786"/>
              <a:ext cx="2952848" cy="1044048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Einfügen einer Spalte/Zeile: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Markieren der Spalte/Zeile neben der eine weitere eingefügt werden soll: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Layout &gt; Hier die gewünschte Einfügeoption auswählen</a:t>
              </a:r>
            </a:p>
          </p:txBody>
        </p:sp>
      </p:grp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4573989D-8FFD-4555-AAB7-592C2CE3AC9F}"/>
              </a:ext>
            </a:extLst>
          </p:cNvPr>
          <p:cNvCxnSpPr/>
          <p:nvPr userDrawn="1"/>
        </p:nvCxnSpPr>
        <p:spPr>
          <a:xfrm>
            <a:off x="0" y="59808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F3269418-AEC9-43D6-9A0C-41CA02546B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-13658" b="-13658"/>
          <a:stretch/>
        </p:blipFill>
        <p:spPr>
          <a:xfrm>
            <a:off x="9252001" y="4437031"/>
            <a:ext cx="2067213" cy="1152211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2031218-EEAC-48BA-9E70-5A915F7BB2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08000" y="6389280"/>
            <a:ext cx="1512000" cy="2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54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voll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64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 dirty="0"/>
              <a:t>Vollbild durch klicken einfügen.</a:t>
            </a:r>
          </a:p>
        </p:txBody>
      </p:sp>
    </p:spTree>
    <p:extLst>
      <p:ext uri="{BB962C8B-B14F-4D97-AF65-F5344CB8AC3E}">
        <p14:creationId xmlns:p14="http://schemas.microsoft.com/office/powerpoint/2010/main" val="391117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k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>
          <a:xfrm>
            <a:off x="2052000" y="624000"/>
            <a:ext cx="5040000" cy="448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D7879-BA70-4DD0-99E9-74C1A1FA34B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422CC4-3EFE-4A06-B194-FAB2C24ECE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DC3B07E-B021-4B5C-9450-33EDD58444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51999" y="5270400"/>
            <a:ext cx="5040000" cy="432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325704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292" userDrawn="1">
          <p15:clr>
            <a:srgbClr val="FBAE40"/>
          </p15:clr>
        </p15:guide>
        <p15:guide id="2" pos="4468" userDrawn="1">
          <p15:clr>
            <a:srgbClr val="FBAE40"/>
          </p15:clr>
        </p15:guide>
        <p15:guide id="3" orient="horz" pos="388" userDrawn="1">
          <p15:clr>
            <a:srgbClr val="FBAE40"/>
          </p15:clr>
        </p15:guide>
        <p15:guide id="4" orient="horz" pos="3225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8000" y="624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D7879-BA70-4DD0-99E9-74C1A1FA34B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422CC4-3EFE-4A06-B194-FAB2C24ECE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DC3B07E-B021-4B5C-9450-33EDD58444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8000" y="4320000"/>
            <a:ext cx="3960000" cy="1392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</a:t>
            </a:r>
            <a:r>
              <a:rPr lang="de-DE" dirty="0" err="1"/>
              <a:t>Bildunterzeile</a:t>
            </a:r>
            <a:r>
              <a:rPr lang="de-DE" dirty="0"/>
              <a:t>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8" name="Bildplatzhalter 6">
            <a:extLst>
              <a:ext uri="{FF2B5EF4-FFF2-40B4-BE49-F238E27FC236}">
                <a16:creationId xmlns:a16="http://schemas.microsoft.com/office/drawing/2014/main" id="{CFABEA7C-7103-4FAC-AAB1-B8FF068486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80000" y="624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9CA26BD8-E4CD-4A9F-ACC0-895F1FD274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0" y="4320000"/>
            <a:ext cx="3960000" cy="1392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</a:t>
            </a:r>
            <a:r>
              <a:rPr lang="de-DE" dirty="0" err="1"/>
              <a:t>Bildunterzeile</a:t>
            </a:r>
            <a:r>
              <a:rPr lang="de-DE" dirty="0"/>
              <a:t> // für weitere Ebenen (Text)  &gt;&gt; Menü &gt; Start &gt; Absatz &gt; Listenebene erhöhen</a:t>
            </a:r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6226435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 userDrawn="1">
          <p15:clr>
            <a:srgbClr val="FBAE40"/>
          </p15:clr>
        </p15:guide>
        <p15:guide id="2" pos="5443" userDrawn="1">
          <p15:clr>
            <a:srgbClr val="FBAE40"/>
          </p15:clr>
        </p15:guide>
        <p15:guide id="3" orient="horz" pos="388" userDrawn="1">
          <p15:clr>
            <a:srgbClr val="FBAE40"/>
          </p15:clr>
        </p15:guide>
        <p15:guide id="4" orient="horz" pos="2617" userDrawn="1">
          <p15:clr>
            <a:srgbClr val="FBAE40"/>
          </p15:clr>
        </p15:guide>
        <p15:guide id="5" pos="279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inkl.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EC3A98A1-0379-4B57-A126-017C70E194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8000" y="1272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D7879-BA70-4DD0-99E9-74C1A1FA34B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422CC4-3EFE-4A06-B194-FAB2C24ECE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‹Nr.›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DC3B07E-B021-4B5C-9450-33EDD584445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8000" y="4944000"/>
            <a:ext cx="3960000" cy="768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8" name="Bildplatzhalter 6">
            <a:extLst>
              <a:ext uri="{FF2B5EF4-FFF2-40B4-BE49-F238E27FC236}">
                <a16:creationId xmlns:a16="http://schemas.microsoft.com/office/drawing/2014/main" id="{CFABEA7C-7103-4FAC-AAB1-B8FF0684867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80000" y="1272000"/>
            <a:ext cx="3960000" cy="352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9" name="Textplatzhalter 5">
            <a:extLst>
              <a:ext uri="{FF2B5EF4-FFF2-40B4-BE49-F238E27FC236}">
                <a16:creationId xmlns:a16="http://schemas.microsoft.com/office/drawing/2014/main" id="{9CA26BD8-E4CD-4A9F-ACC0-895F1FD274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80000" y="4944000"/>
            <a:ext cx="3960000" cy="768000"/>
          </a:xfrm>
        </p:spPr>
        <p:txBody>
          <a:bodyPr/>
          <a:lstStyle>
            <a:lvl1pPr>
              <a:lnSpc>
                <a:spcPts val="1200"/>
              </a:lnSpc>
              <a:spcAft>
                <a:spcPts val="0"/>
              </a:spcAft>
              <a:defRPr sz="900"/>
            </a:lvl1pPr>
            <a:lvl2pPr>
              <a:lnSpc>
                <a:spcPts val="1200"/>
              </a:lnSpc>
              <a:spcAft>
                <a:spcPts val="0"/>
              </a:spcAft>
              <a:defRPr sz="900"/>
            </a:lvl2pPr>
            <a:lvl3pPr>
              <a:lnSpc>
                <a:spcPts val="1200"/>
              </a:lnSpc>
              <a:spcAft>
                <a:spcPts val="0"/>
              </a:spcAft>
              <a:defRPr sz="900"/>
            </a:lvl3pPr>
            <a:lvl4pPr>
              <a:lnSpc>
                <a:spcPts val="1200"/>
              </a:lnSpc>
              <a:spcAft>
                <a:spcPts val="0"/>
              </a:spcAft>
              <a:defRPr sz="900"/>
            </a:lvl4pPr>
            <a:lvl5pPr>
              <a:lnSpc>
                <a:spcPts val="1200"/>
              </a:lnSpc>
              <a:spcAft>
                <a:spcPts val="0"/>
              </a:spcAft>
              <a:defRPr sz="900"/>
            </a:lvl5pPr>
            <a:lvl6pPr>
              <a:lnSpc>
                <a:spcPts val="1200"/>
              </a:lnSpc>
              <a:spcAft>
                <a:spcPts val="0"/>
              </a:spcAft>
              <a:defRPr sz="900"/>
            </a:lvl6pPr>
            <a:lvl7pPr>
              <a:lnSpc>
                <a:spcPts val="1200"/>
              </a:lnSpc>
              <a:spcAft>
                <a:spcPts val="0"/>
              </a:spcAft>
              <a:defRPr sz="900"/>
            </a:lvl7pPr>
            <a:lvl8pPr>
              <a:lnSpc>
                <a:spcPts val="1200"/>
              </a:lnSpc>
              <a:spcAft>
                <a:spcPts val="0"/>
              </a:spcAft>
              <a:defRPr sz="900"/>
            </a:lvl8pPr>
            <a:lvl9pPr>
              <a:lnSpc>
                <a:spcPts val="1200"/>
              </a:lnSpc>
              <a:spcAft>
                <a:spcPts val="0"/>
              </a:spcAft>
              <a:defRPr sz="900"/>
            </a:lvl9pPr>
          </a:lstStyle>
          <a:p>
            <a:pPr lvl="0"/>
            <a:r>
              <a:rPr lang="de-DE" dirty="0"/>
              <a:t>Bildunterzeile // für weitere Ebenen (Text) 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B3784F-BC20-4A45-986C-728B00F596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KAPITEL | CHART-HEADLINE</a:t>
            </a:r>
          </a:p>
        </p:txBody>
      </p:sp>
    </p:spTree>
    <p:extLst>
      <p:ext uri="{BB962C8B-B14F-4D97-AF65-F5344CB8AC3E}">
        <p14:creationId xmlns:p14="http://schemas.microsoft.com/office/powerpoint/2010/main" val="4262250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45" userDrawn="1">
          <p15:clr>
            <a:srgbClr val="FBAE40"/>
          </p15:clr>
        </p15:guide>
        <p15:guide id="3" orient="horz" pos="795" userDrawn="1">
          <p15:clr>
            <a:srgbClr val="FBAE40"/>
          </p15:clr>
        </p15:guide>
        <p15:guide id="4" orient="horz" pos="3025" userDrawn="1">
          <p15:clr>
            <a:srgbClr val="FBAE40"/>
          </p15:clr>
        </p15:guide>
        <p15:guide id="5" pos="2790" userDrawn="1">
          <p15:clr>
            <a:srgbClr val="FBAE40"/>
          </p15:clr>
        </p15:guide>
        <p15:guide id="6" pos="54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 userDrawn="1">
            <p:ph type="title"/>
          </p:nvPr>
        </p:nvSpPr>
        <p:spPr>
          <a:xfrm>
            <a:off x="468000" y="528000"/>
            <a:ext cx="7560000" cy="62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KAPITEL | CHART-HEADLINE</a:t>
            </a:r>
          </a:p>
        </p:txBody>
      </p:sp>
      <p:sp>
        <p:nvSpPr>
          <p:cNvPr id="3" name="Textplatzhalter 2"/>
          <p:cNvSpPr>
            <a:spLocks noGrp="1"/>
          </p:cNvSpPr>
          <p:nvPr userDrawn="1">
            <p:ph type="body" idx="1"/>
          </p:nvPr>
        </p:nvSpPr>
        <p:spPr>
          <a:xfrm>
            <a:off x="468000" y="1224000"/>
            <a:ext cx="7560000" cy="44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 err="1"/>
              <a:t>Subline</a:t>
            </a:r>
            <a:r>
              <a:rPr lang="de-DE" dirty="0"/>
              <a:t> auf erster Ebene // für weitere Ebenen (Text und Aufzählungen &gt;&gt; Menü &gt; Start &gt; Absatz &gt; Listenebene erhöhen 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4" name="Datumsplatzhalter 3"/>
          <p:cNvSpPr>
            <a:spLocks noGrp="1"/>
          </p:cNvSpPr>
          <p:nvPr userDrawn="1">
            <p:ph type="dt" sz="half" idx="2"/>
          </p:nvPr>
        </p:nvSpPr>
        <p:spPr>
          <a:xfrm>
            <a:off x="360000" y="7365485"/>
            <a:ext cx="4284008" cy="23997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9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720000" y="6425640"/>
            <a:ext cx="6300000" cy="144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9pPr>
          </a:lstStyle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324000" y="6425640"/>
            <a:ext cx="252000" cy="144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00" baseline="0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aseline="0">
                <a:latin typeface="+mn-lt"/>
              </a:defRPr>
            </a:lvl9pPr>
          </a:lstStyle>
          <a:p>
            <a:fld id="{6C8FC03C-C266-4645-ABC5-645062898383}" type="slidenum">
              <a:rPr lang="de-DE" smtClean="0"/>
              <a:pPr/>
              <a:t>‹Nr.›</a:t>
            </a:fld>
            <a:r>
              <a:rPr lang="de-DE" dirty="0"/>
              <a:t> </a:t>
            </a:r>
          </a:p>
        </p:txBody>
      </p:sp>
      <p:grpSp>
        <p:nvGrpSpPr>
          <p:cNvPr id="31" name="Regieanweisungen"/>
          <p:cNvGrpSpPr/>
          <p:nvPr userDrawn="1"/>
        </p:nvGrpSpPr>
        <p:grpSpPr>
          <a:xfrm>
            <a:off x="-2088000" y="-624000"/>
            <a:ext cx="13284000" cy="8111999"/>
            <a:chOff x="-2088000" y="-468000"/>
            <a:chExt cx="13284000" cy="6083999"/>
          </a:xfrm>
        </p:grpSpPr>
        <p:grpSp>
          <p:nvGrpSpPr>
            <p:cNvPr id="29" name="Listenebenen"/>
            <p:cNvGrpSpPr/>
            <p:nvPr userDrawn="1"/>
          </p:nvGrpSpPr>
          <p:grpSpPr>
            <a:xfrm>
              <a:off x="-2088000" y="1368000"/>
              <a:ext cx="1980000" cy="2319874"/>
              <a:chOff x="-2088000" y="1368000"/>
              <a:chExt cx="1980000" cy="2319874"/>
            </a:xfrm>
          </p:grpSpPr>
          <p:sp>
            <p:nvSpPr>
              <p:cNvPr id="12" name="Text // Listenebene erhöhen"/>
              <p:cNvSpPr txBox="1"/>
              <p:nvPr userDrawn="1"/>
            </p:nvSpPr>
            <p:spPr>
              <a:xfrm>
                <a:off x="-2016000" y="2787874"/>
                <a:ext cx="936000" cy="396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erhöhen</a:t>
                </a:r>
              </a:p>
            </p:txBody>
          </p:sp>
          <p:sp>
            <p:nvSpPr>
              <p:cNvPr id="13" name="Text // Listenebene verringern"/>
              <p:cNvSpPr txBox="1"/>
              <p:nvPr userDrawn="1"/>
            </p:nvSpPr>
            <p:spPr>
              <a:xfrm>
                <a:off x="-2016000" y="3291874"/>
                <a:ext cx="936000" cy="396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Listenebene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verringern</a:t>
                </a:r>
              </a:p>
            </p:txBody>
          </p:sp>
          <p:sp>
            <p:nvSpPr>
              <p:cNvPr id="25" name="Listenebenen"/>
              <p:cNvSpPr txBox="1"/>
              <p:nvPr userDrawn="1"/>
            </p:nvSpPr>
            <p:spPr>
              <a:xfrm rot="10800000" flipH="1" flipV="1">
                <a:off x="-2088000" y="1368000"/>
                <a:ext cx="1980000" cy="82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Listen erstellen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Wechseln Sie die Textebene</a:t>
                </a:r>
              </a:p>
              <a:p>
                <a:pPr marL="0" marR="0" lvl="0" indent="0" algn="r" defTabSz="905951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 baseline="0" dirty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 baseline="0" dirty="0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</a:p>
            </p:txBody>
          </p:sp>
          <p:pic>
            <p:nvPicPr>
              <p:cNvPr id="27" name="Bild // Listenebene verringern"/>
              <p:cNvPicPr>
                <a:picLocks noChangeAspect="1"/>
              </p:cNvPicPr>
              <p:nvPr userDrawn="1"/>
            </p:nvPicPr>
            <p:blipFill rotWithShape="1">
              <a:blip r:embed="rId18"/>
              <a:srcRect t="-16667" b="-16667"/>
              <a:stretch/>
            </p:blipFill>
            <p:spPr>
              <a:xfrm>
                <a:off x="-963360" y="3291874"/>
                <a:ext cx="855360" cy="396000"/>
              </a:xfrm>
              <a:prstGeom prst="rect">
                <a:avLst/>
              </a:prstGeom>
            </p:spPr>
          </p:pic>
          <p:pic>
            <p:nvPicPr>
              <p:cNvPr id="28" name="Bild // Listenebene erhöhen"/>
              <p:cNvPicPr>
                <a:picLocks noChangeAspect="1"/>
              </p:cNvPicPr>
              <p:nvPr userDrawn="1"/>
            </p:nvPicPr>
            <p:blipFill rotWithShape="1">
              <a:blip r:embed="rId19"/>
              <a:srcRect t="-16667" b="-16667"/>
              <a:stretch/>
            </p:blipFill>
            <p:spPr>
              <a:xfrm>
                <a:off x="-963360" y="2787874"/>
                <a:ext cx="855360" cy="396000"/>
              </a:xfrm>
              <a:prstGeom prst="rect">
                <a:avLst/>
              </a:prstGeom>
            </p:spPr>
          </p:pic>
        </p:grpSp>
        <p:sp>
          <p:nvSpPr>
            <p:cNvPr id="14" name="Zurücksetzen"/>
            <p:cNvSpPr txBox="1"/>
            <p:nvPr userDrawn="1"/>
          </p:nvSpPr>
          <p:spPr>
            <a:xfrm rot="10800000" flipH="1" flipV="1">
              <a:off x="9252000" y="648000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Folie in Ursprungsform 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bringen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</a:p>
          </p:txBody>
        </p:sp>
        <p:sp>
          <p:nvSpPr>
            <p:cNvPr id="15" name="Hilfslinien"/>
            <p:cNvSpPr txBox="1"/>
            <p:nvPr userDrawn="1"/>
          </p:nvSpPr>
          <p:spPr>
            <a:xfrm rot="10800000" flipH="1" flipV="1">
              <a:off x="431801" y="-468000"/>
              <a:ext cx="82804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Hilfslinien anzeigen über Menü: </a:t>
              </a:r>
              <a:r>
                <a:rPr kumimoji="0" lang="de-DE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Ansicht &gt; Anzeigen &gt; Haken bei Führungslinien setzen</a:t>
              </a:r>
            </a:p>
          </p:txBody>
        </p:sp>
        <p:sp>
          <p:nvSpPr>
            <p:cNvPr id="16" name="Fußzeile"/>
            <p:cNvSpPr txBox="1"/>
            <p:nvPr userDrawn="1"/>
          </p:nvSpPr>
          <p:spPr>
            <a:xfrm rot="10800000" flipH="1" flipV="1">
              <a:off x="431800" y="5255998"/>
              <a:ext cx="8280400" cy="360001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0334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</a:p>
          </p:txBody>
        </p:sp>
        <p:sp>
          <p:nvSpPr>
            <p:cNvPr id="30" name="Layoutwechsel"/>
            <p:cNvSpPr txBox="1"/>
            <p:nvPr userDrawn="1"/>
          </p:nvSpPr>
          <p:spPr>
            <a:xfrm rot="10800000" flipH="1" flipV="1">
              <a:off x="9252000" y="2283786"/>
              <a:ext cx="1944000" cy="612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 baseline="0" dirty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 baseline="0" dirty="0">
                  <a:solidFill>
                    <a:schemeClr val="tx1"/>
                  </a:solidFill>
                  <a:latin typeface="+mn-lt"/>
                </a:rPr>
                <a:t>im Menü über:</a:t>
              </a:r>
            </a:p>
            <a:p>
              <a:pPr marL="0" marR="0" lvl="0" indent="0" algn="l" defTabSz="9059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200" b="1" baseline="0" dirty="0">
                  <a:solidFill>
                    <a:schemeClr val="tx1"/>
                  </a:solidFill>
                  <a:latin typeface="+mn-lt"/>
                </a:rPr>
                <a:t>Start &gt; Folien &gt; Layout</a:t>
              </a:r>
            </a:p>
          </p:txBody>
        </p:sp>
      </p:grp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F61B1FA0-8233-4248-B899-BF9702E3E986}"/>
              </a:ext>
            </a:extLst>
          </p:cNvPr>
          <p:cNvCxnSpPr/>
          <p:nvPr userDrawn="1"/>
        </p:nvCxnSpPr>
        <p:spPr>
          <a:xfrm>
            <a:off x="0" y="5980800"/>
            <a:ext cx="9144000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fik 19">
            <a:extLst>
              <a:ext uri="{FF2B5EF4-FFF2-40B4-BE49-F238E27FC236}">
                <a16:creationId xmlns:a16="http://schemas.microsoft.com/office/drawing/2014/main" id="{68984D9D-2F10-4AA5-A9C1-72F3ADD0FB94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7308000" y="6389280"/>
            <a:ext cx="1512000" cy="2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41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67" r:id="rId5"/>
    <p:sldLayoutId id="2147483658" r:id="rId6"/>
    <p:sldLayoutId id="2147483659" r:id="rId7"/>
    <p:sldLayoutId id="2147483660" r:id="rId8"/>
    <p:sldLayoutId id="2147483661" r:id="rId9"/>
    <p:sldLayoutId id="2147483663" r:id="rId10"/>
    <p:sldLayoutId id="2147483662" r:id="rId11"/>
    <p:sldLayoutId id="2147483664" r:id="rId12"/>
    <p:sldLayoutId id="2147483665" r:id="rId13"/>
    <p:sldLayoutId id="2147483666" r:id="rId14"/>
    <p:sldLayoutId id="2147483654" r:id="rId15"/>
    <p:sldLayoutId id="2147483655" r:id="rId16"/>
  </p:sldLayoutIdLst>
  <p:hf hdr="0" dt="0"/>
  <p:txStyles>
    <p:titleStyle>
      <a:lvl1pPr marL="0" indent="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700" b="0" kern="1200" baseline="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1200"/>
        </a:spcAft>
        <a:buSzPct val="75000"/>
        <a:buFont typeface="Arial" panose="020B0604020202020204" pitchFamily="34" charset="0"/>
        <a:buNone/>
        <a:defRPr sz="1500" b="1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234000" indent="-23400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Clr>
          <a:schemeClr val="bg2"/>
        </a:buClr>
        <a:buSzPct val="100000"/>
        <a:buFont typeface="Wingdings" panose="05000000000000000000" pitchFamily="2" charset="2"/>
        <a:buChar char="§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468000" indent="-23400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702000" indent="-23400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Wingdings" panose="05000000000000000000" pitchFamily="2" charset="2"/>
        <a:buChar char="§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685800" rtl="0" eaLnBrk="1" latinLnBrk="0" hangingPunct="1">
        <a:lnSpc>
          <a:spcPts val="1800"/>
        </a:lnSpc>
        <a:spcBef>
          <a:spcPts val="0"/>
        </a:spcBef>
        <a:spcAft>
          <a:spcPts val="600"/>
        </a:spcAft>
        <a:buSzPct val="75000"/>
        <a:buFont typeface="Arial" panose="020B0604020202020204" pitchFamily="34" charset="0"/>
        <a:buNone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92" userDrawn="1">
          <p15:clr>
            <a:srgbClr val="5ACBF0"/>
          </p15:clr>
        </p15:guide>
        <p15:guide id="2" pos="5059" userDrawn="1">
          <p15:clr>
            <a:srgbClr val="5ACBF0"/>
          </p15:clr>
        </p15:guide>
        <p15:guide id="3" orient="horz" pos="327" userDrawn="1">
          <p15:clr>
            <a:srgbClr val="5ACBF0"/>
          </p15:clr>
        </p15:guide>
        <p15:guide id="4" orient="horz" pos="3600" userDrawn="1">
          <p15:clr>
            <a:srgbClr val="5ACBF0"/>
          </p15:clr>
        </p15:guide>
        <p15:guide id="5" pos="5443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ruhr-uni-bochum.de/mod/resource/view.php?id=303207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ruhr-uni-bochum.de/pluginfile.php/5793499/mod_resource/content/1/2024-09-23_IMU%20VII_Runder%20Tisch%20Inklusion%20und%20mehr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ruhr-uni-bochum.de/mod/resource/view.php?id=301834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ruhr-uni-bochum.de/mod/resource/view.php?id=302206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1F5E70-F6F5-4247-85F2-66AA884FA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880" y="5610980"/>
            <a:ext cx="4452160" cy="432000"/>
          </a:xfrm>
        </p:spPr>
        <p:txBody>
          <a:bodyPr/>
          <a:lstStyle/>
          <a:p>
            <a:r>
              <a:rPr lang="de-DE" dirty="0"/>
              <a:t>Inklusive HOCHSCHULE</a:t>
            </a:r>
          </a:p>
        </p:txBody>
      </p:sp>
      <p:sp>
        <p:nvSpPr>
          <p:cNvPr id="2" name="Untertitel 1">
            <a:extLst>
              <a:ext uri="{FF2B5EF4-FFF2-40B4-BE49-F238E27FC236}">
                <a16:creationId xmlns:a16="http://schemas.microsoft.com/office/drawing/2014/main" id="{3F806E7C-E56D-41BC-8AA6-00785CAB75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795" y="6082735"/>
            <a:ext cx="7560000" cy="278420"/>
          </a:xfrm>
        </p:spPr>
        <p:txBody>
          <a:bodyPr/>
          <a:lstStyle/>
          <a:p>
            <a:r>
              <a:rPr lang="de-DE" dirty="0"/>
              <a:t>Siebtes Treffen der Inklusionsmultiplikator*innen der Fakultäten (23.09.2024)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224182" y="4680555"/>
            <a:ext cx="3960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/>
              <a:t>Bild: 26. DSW-Plakatwettbewerb 2012 (Johannes Hirsekorn) [Ausschnitt]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43C9D8D-F53E-38B9-4D02-0BFF65B547F8}"/>
              </a:ext>
            </a:extLst>
          </p:cNvPr>
          <p:cNvSpPr txBox="1"/>
          <p:nvPr/>
        </p:nvSpPr>
        <p:spPr>
          <a:xfrm>
            <a:off x="7020272" y="4896000"/>
            <a:ext cx="11877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/>
              <a:t>Foto: RUB/Marquard</a:t>
            </a:r>
          </a:p>
        </p:txBody>
      </p:sp>
      <p:pic>
        <p:nvPicPr>
          <p:cNvPr id="10" name="Bildplatzhalter 8" descr="Eine Hand drückt eine mit dem universellen Behinderungsymbol (Person im Rollstuhl) gekennzeichnete Taste">
            <a:extLst>
              <a:ext uri="{FF2B5EF4-FFF2-40B4-BE49-F238E27FC236}">
                <a16:creationId xmlns:a16="http://schemas.microsoft.com/office/drawing/2014/main" id="{4BBD4A43-0E58-EE55-ED76-02087D1251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3" b="5153"/>
          <a:stretch>
            <a:fillRect/>
          </a:stretch>
        </p:blipFill>
        <p:spPr>
          <a:xfrm>
            <a:off x="0" y="0"/>
            <a:ext cx="8184240" cy="4896000"/>
          </a:xfrm>
          <a:custGeom>
            <a:avLst/>
            <a:gdLst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5201 w 8182800"/>
              <a:gd name="connsiteY4" fmla="*/ 1440001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2820 w 8182800"/>
              <a:gd name="connsiteY4" fmla="*/ 1072098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8" fmla="*/ 0 w 8182800"/>
              <a:gd name="connsiteY8" fmla="*/ 0 h 3186000"/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7582 w 8182800"/>
              <a:gd name="connsiteY4" fmla="*/ 1141750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8" fmla="*/ 0 w 8182800"/>
              <a:gd name="connsiteY8" fmla="*/ 0 h 3186000"/>
              <a:gd name="connsiteX0" fmla="*/ 0 w 8182800"/>
              <a:gd name="connsiteY0" fmla="*/ 0 h 3186000"/>
              <a:gd name="connsiteX1" fmla="*/ 8182800 w 8182800"/>
              <a:gd name="connsiteY1" fmla="*/ 0 h 3186000"/>
              <a:gd name="connsiteX2" fmla="*/ 8182800 w 8182800"/>
              <a:gd name="connsiteY2" fmla="*/ 1 h 3186000"/>
              <a:gd name="connsiteX3" fmla="*/ 7225201 w 8182800"/>
              <a:gd name="connsiteY3" fmla="*/ 1 h 3186000"/>
              <a:gd name="connsiteX4" fmla="*/ 7222820 w 8182800"/>
              <a:gd name="connsiteY4" fmla="*/ 1075670 h 3186000"/>
              <a:gd name="connsiteX5" fmla="*/ 8182800 w 8182800"/>
              <a:gd name="connsiteY5" fmla="*/ 1440001 h 3186000"/>
              <a:gd name="connsiteX6" fmla="*/ 8182800 w 8182800"/>
              <a:gd name="connsiteY6" fmla="*/ 3186000 h 3186000"/>
              <a:gd name="connsiteX7" fmla="*/ 0 w 8182800"/>
              <a:gd name="connsiteY7" fmla="*/ 3186000 h 3186000"/>
              <a:gd name="connsiteX8" fmla="*/ 0 w 8182800"/>
              <a:gd name="connsiteY8" fmla="*/ 0 h 3186000"/>
              <a:gd name="connsiteX0" fmla="*/ 0 w 8663812"/>
              <a:gd name="connsiteY0" fmla="*/ 0 h 3186000"/>
              <a:gd name="connsiteX1" fmla="*/ 8182800 w 8663812"/>
              <a:gd name="connsiteY1" fmla="*/ 0 h 3186000"/>
              <a:gd name="connsiteX2" fmla="*/ 8182800 w 8663812"/>
              <a:gd name="connsiteY2" fmla="*/ 1 h 3186000"/>
              <a:gd name="connsiteX3" fmla="*/ 7225201 w 8663812"/>
              <a:gd name="connsiteY3" fmla="*/ 1 h 3186000"/>
              <a:gd name="connsiteX4" fmla="*/ 7222820 w 8663812"/>
              <a:gd name="connsiteY4" fmla="*/ 1075670 h 3186000"/>
              <a:gd name="connsiteX5" fmla="*/ 8663812 w 8663812"/>
              <a:gd name="connsiteY5" fmla="*/ 1079242 h 3186000"/>
              <a:gd name="connsiteX6" fmla="*/ 8182800 w 8663812"/>
              <a:gd name="connsiteY6" fmla="*/ 3186000 h 3186000"/>
              <a:gd name="connsiteX7" fmla="*/ 0 w 8663812"/>
              <a:gd name="connsiteY7" fmla="*/ 3186000 h 3186000"/>
              <a:gd name="connsiteX8" fmla="*/ 0 w 8663812"/>
              <a:gd name="connsiteY8" fmla="*/ 0 h 3186000"/>
              <a:gd name="connsiteX0" fmla="*/ 0 w 8694768"/>
              <a:gd name="connsiteY0" fmla="*/ 0 h 3194930"/>
              <a:gd name="connsiteX1" fmla="*/ 8182800 w 8694768"/>
              <a:gd name="connsiteY1" fmla="*/ 0 h 3194930"/>
              <a:gd name="connsiteX2" fmla="*/ 8182800 w 8694768"/>
              <a:gd name="connsiteY2" fmla="*/ 1 h 3194930"/>
              <a:gd name="connsiteX3" fmla="*/ 7225201 w 8694768"/>
              <a:gd name="connsiteY3" fmla="*/ 1 h 3194930"/>
              <a:gd name="connsiteX4" fmla="*/ 7222820 w 8694768"/>
              <a:gd name="connsiteY4" fmla="*/ 1075670 h 3194930"/>
              <a:gd name="connsiteX5" fmla="*/ 8663812 w 8694768"/>
              <a:gd name="connsiteY5" fmla="*/ 1079242 h 3194930"/>
              <a:gd name="connsiteX6" fmla="*/ 8694768 w 8694768"/>
              <a:gd name="connsiteY6" fmla="*/ 3194930 h 3194930"/>
              <a:gd name="connsiteX7" fmla="*/ 0 w 8694768"/>
              <a:gd name="connsiteY7" fmla="*/ 3186000 h 3194930"/>
              <a:gd name="connsiteX8" fmla="*/ 0 w 8694768"/>
              <a:gd name="connsiteY8" fmla="*/ 0 h 3194930"/>
              <a:gd name="connsiteX0" fmla="*/ 0 w 8687624"/>
              <a:gd name="connsiteY0" fmla="*/ 0 h 3194930"/>
              <a:gd name="connsiteX1" fmla="*/ 8182800 w 8687624"/>
              <a:gd name="connsiteY1" fmla="*/ 0 h 3194930"/>
              <a:gd name="connsiteX2" fmla="*/ 8182800 w 8687624"/>
              <a:gd name="connsiteY2" fmla="*/ 1 h 3194930"/>
              <a:gd name="connsiteX3" fmla="*/ 7225201 w 8687624"/>
              <a:gd name="connsiteY3" fmla="*/ 1 h 3194930"/>
              <a:gd name="connsiteX4" fmla="*/ 7222820 w 8687624"/>
              <a:gd name="connsiteY4" fmla="*/ 1075670 h 3194930"/>
              <a:gd name="connsiteX5" fmla="*/ 8663812 w 8687624"/>
              <a:gd name="connsiteY5" fmla="*/ 1079242 h 3194930"/>
              <a:gd name="connsiteX6" fmla="*/ 8687624 w 8687624"/>
              <a:gd name="connsiteY6" fmla="*/ 3194930 h 3194930"/>
              <a:gd name="connsiteX7" fmla="*/ 0 w 8687624"/>
              <a:gd name="connsiteY7" fmla="*/ 3186000 h 3194930"/>
              <a:gd name="connsiteX8" fmla="*/ 0 w 8687624"/>
              <a:gd name="connsiteY8" fmla="*/ 0 h 3194930"/>
              <a:gd name="connsiteX0" fmla="*/ 0 w 8678099"/>
              <a:gd name="connsiteY0" fmla="*/ 0 h 3196716"/>
              <a:gd name="connsiteX1" fmla="*/ 8182800 w 8678099"/>
              <a:gd name="connsiteY1" fmla="*/ 0 h 3196716"/>
              <a:gd name="connsiteX2" fmla="*/ 8182800 w 8678099"/>
              <a:gd name="connsiteY2" fmla="*/ 1 h 3196716"/>
              <a:gd name="connsiteX3" fmla="*/ 7225201 w 8678099"/>
              <a:gd name="connsiteY3" fmla="*/ 1 h 3196716"/>
              <a:gd name="connsiteX4" fmla="*/ 7222820 w 8678099"/>
              <a:gd name="connsiteY4" fmla="*/ 1075670 h 3196716"/>
              <a:gd name="connsiteX5" fmla="*/ 8663812 w 8678099"/>
              <a:gd name="connsiteY5" fmla="*/ 1079242 h 3196716"/>
              <a:gd name="connsiteX6" fmla="*/ 8678099 w 8678099"/>
              <a:gd name="connsiteY6" fmla="*/ 3196716 h 3196716"/>
              <a:gd name="connsiteX7" fmla="*/ 0 w 8678099"/>
              <a:gd name="connsiteY7" fmla="*/ 3186000 h 3196716"/>
              <a:gd name="connsiteX8" fmla="*/ 0 w 8678099"/>
              <a:gd name="connsiteY8" fmla="*/ 0 h 3196716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222820 w 8673336"/>
              <a:gd name="connsiteY4" fmla="*/ 1075670 h 3200288"/>
              <a:gd name="connsiteX5" fmla="*/ 8663812 w 8673336"/>
              <a:gd name="connsiteY5" fmla="*/ 1079242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63812 w 8673336"/>
              <a:gd name="connsiteY5" fmla="*/ 1079242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63812 w 8673336"/>
              <a:gd name="connsiteY5" fmla="*/ 1079242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71383 w 8673336"/>
              <a:gd name="connsiteY5" fmla="*/ 992078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71383 w 8673336"/>
              <a:gd name="connsiteY5" fmla="*/ 992078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225201 w 8673336"/>
              <a:gd name="connsiteY3" fmla="*/ 1 h 3200288"/>
              <a:gd name="connsiteX4" fmla="*/ 7654349 w 8673336"/>
              <a:gd name="connsiteY4" fmla="*/ 938697 h 3200288"/>
              <a:gd name="connsiteX5" fmla="*/ 8671383 w 8673336"/>
              <a:gd name="connsiteY5" fmla="*/ 943826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  <a:gd name="connsiteX0" fmla="*/ 0 w 8673336"/>
              <a:gd name="connsiteY0" fmla="*/ 0 h 3200288"/>
              <a:gd name="connsiteX1" fmla="*/ 8182800 w 8673336"/>
              <a:gd name="connsiteY1" fmla="*/ 0 h 3200288"/>
              <a:gd name="connsiteX2" fmla="*/ 8182800 w 8673336"/>
              <a:gd name="connsiteY2" fmla="*/ 1 h 3200288"/>
              <a:gd name="connsiteX3" fmla="*/ 7656730 w 8673336"/>
              <a:gd name="connsiteY3" fmla="*/ 3115 h 3200288"/>
              <a:gd name="connsiteX4" fmla="*/ 7654349 w 8673336"/>
              <a:gd name="connsiteY4" fmla="*/ 938697 h 3200288"/>
              <a:gd name="connsiteX5" fmla="*/ 8671383 w 8673336"/>
              <a:gd name="connsiteY5" fmla="*/ 943826 h 3200288"/>
              <a:gd name="connsiteX6" fmla="*/ 8673336 w 8673336"/>
              <a:gd name="connsiteY6" fmla="*/ 3200288 h 3200288"/>
              <a:gd name="connsiteX7" fmla="*/ 0 w 8673336"/>
              <a:gd name="connsiteY7" fmla="*/ 3186000 h 3200288"/>
              <a:gd name="connsiteX8" fmla="*/ 0 w 8673336"/>
              <a:gd name="connsiteY8" fmla="*/ 0 h 3200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73336" h="3200288">
                <a:moveTo>
                  <a:pt x="0" y="0"/>
                </a:moveTo>
                <a:lnTo>
                  <a:pt x="8182800" y="0"/>
                </a:lnTo>
                <a:lnTo>
                  <a:pt x="8182800" y="1"/>
                </a:lnTo>
                <a:lnTo>
                  <a:pt x="7656730" y="3115"/>
                </a:lnTo>
                <a:cubicBezTo>
                  <a:pt x="7655936" y="360481"/>
                  <a:pt x="7655143" y="581331"/>
                  <a:pt x="7654349" y="938697"/>
                </a:cubicBezTo>
                <a:lnTo>
                  <a:pt x="8671383" y="943826"/>
                </a:lnTo>
                <a:cubicBezTo>
                  <a:pt x="8676145" y="1649651"/>
                  <a:pt x="8668574" y="2494463"/>
                  <a:pt x="8673336" y="3200288"/>
                </a:cubicBezTo>
                <a:lnTo>
                  <a:pt x="0" y="3186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26932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FBDD-42C1-E2EC-950E-9D4E993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332656"/>
            <a:ext cx="8352472" cy="7920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Zu Ergebnissen der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Lehrendenbefragung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II – spezifische Bedarfe und Barrierefreiheit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(Folie 2 von 3)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68DCEC-1C81-80E2-2563-106572B3F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16" y="1700808"/>
            <a:ext cx="8064440" cy="280831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de-DE" sz="2800" dirty="0"/>
              <a:t>Für mich spielt (digitale) Barrierefreiheit bei der Auswahl von Methoden und Tools in der Lehre eine Rolle.</a:t>
            </a:r>
            <a:br>
              <a:rPr lang="de-DE" sz="2800" dirty="0"/>
            </a:br>
            <a:r>
              <a:rPr lang="de-DE" sz="2800" b="0" dirty="0"/>
              <a:t>(n = 534)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FAA1AA-EBAC-2429-BACE-B592D3E8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9B71E-0069-082A-19C4-CCA8F82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10</a:t>
            </a:fld>
            <a:r>
              <a:rPr lang="de-DE"/>
              <a:t> </a:t>
            </a:r>
            <a:endParaRPr lang="de-DE" dirty="0"/>
          </a:p>
        </p:txBody>
      </p:sp>
      <p:pic>
        <p:nvPicPr>
          <p:cNvPr id="7" name="Grafik 6" descr="Die in einem Säulendiagramm dargestellten Antworten sind auf einer Skala von 1 (&quot;gar nicht&quot;) zu 5 (&quot;in sehr hohem Maße&quot;) folgendermaßen verteilt:&#10;1 - 30,5 % (163 Antworten)&#10;2 - 18,5 % (99 Antworten)&#10;3 - 26,2 % (140 Antworten)&#10;4 - 16,7 % (89 Antworten)&#10;5 - 8,1 % (43 Antworten)">
            <a:extLst>
              <a:ext uri="{FF2B5EF4-FFF2-40B4-BE49-F238E27FC236}">
                <a16:creationId xmlns:a16="http://schemas.microsoft.com/office/drawing/2014/main" id="{AB423E0E-B418-6655-3BB9-E188D1F82DE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39" t="29738" r="6347" b="45318"/>
          <a:stretch/>
        </p:blipFill>
        <p:spPr>
          <a:xfrm>
            <a:off x="107504" y="4005064"/>
            <a:ext cx="8892988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46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FBDD-42C1-E2EC-950E-9D4E993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332656"/>
            <a:ext cx="8352472" cy="7920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Zu Ergebnissen der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Lehrendenbefragung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II – spezifische Bedarfe und Barrierefreiheit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(Folie 3 von 3)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68DCEC-1C81-80E2-2563-106572B3F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8334242" cy="280831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de-DE" sz="2500" dirty="0"/>
              <a:t>Ich achte bereits bei der Erstellung von Lehr-Lern-materialen auf Grundsätze der Barrierefreiheit (bspw.: Nutzung von Dokument- und Formatierungsvorlagen, ausreichende Kontraste, Nutzung der Barrierefreiheits-prüfung von Computerprogrammen etc.) </a:t>
            </a:r>
            <a:r>
              <a:rPr lang="de-DE" sz="2500" b="0" dirty="0"/>
              <a:t>(n = 528)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FAA1AA-EBAC-2429-BACE-B592D3E8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9B71E-0069-082A-19C4-CCA8F82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11</a:t>
            </a:fld>
            <a:r>
              <a:rPr lang="de-DE"/>
              <a:t> </a:t>
            </a:r>
            <a:endParaRPr lang="de-DE" dirty="0"/>
          </a:p>
        </p:txBody>
      </p:sp>
      <p:pic>
        <p:nvPicPr>
          <p:cNvPr id="7" name="Grafik 6" descr="Die in einem Säulendiagramm dargestellten Antworten sind auf einer Skala von 1 (&quot;gar nicht&quot;) zu 5 (&quot;in sehr hohem Maße&quot;) folgendermaßen verteilt:&#10;1 - 35 % (185 Antworten)&#10;2 - 18,8 % (99 Antworten)&#10;3 - 22,3 % (118 Antworten)&#10;4 - 17,4 % (92 Antworten)&#10;5 - 6,4 % (34 Antworten)">
            <a:extLst>
              <a:ext uri="{FF2B5EF4-FFF2-40B4-BE49-F238E27FC236}">
                <a16:creationId xmlns:a16="http://schemas.microsoft.com/office/drawing/2014/main" id="{AB423E0E-B418-6655-3BB9-E188D1F82DE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73" t="57303" r="6013" b="17753"/>
          <a:stretch/>
        </p:blipFill>
        <p:spPr>
          <a:xfrm>
            <a:off x="197742" y="4005064"/>
            <a:ext cx="8892988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075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FBDD-42C1-E2EC-950E-9D4E993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332656"/>
            <a:ext cx="8280464" cy="7920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Particify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II –</a:t>
            </a:r>
            <a:b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Lehrende zur Thematik erreichen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68DCEC-1C81-80E2-2563-106572B3F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16" y="1844824"/>
            <a:ext cx="8064440" cy="3672408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de-DE" sz="3200" dirty="0"/>
              <a:t>Zu welchen Anlässen können Lehrende erreicht werden</a:t>
            </a:r>
            <a:r>
              <a:rPr lang="de-DE" sz="3200" b="0" dirty="0"/>
              <a:t>, um sie für die Themen Berücksichtigung von Bedarfen sowie der (allgemein) möglichst barrierefreien Umsetzung von Lehre und Lehrmaterialien zu sensibilisieren?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FAA1AA-EBAC-2429-BACE-B592D3E8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9B71E-0069-082A-19C4-CCA8F82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12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2489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7058AF-C1A1-3BBD-B729-32C05F149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-624000"/>
            <a:ext cx="7560000" cy="624000"/>
          </a:xfrm>
        </p:spPr>
        <p:txBody>
          <a:bodyPr/>
          <a:lstStyle/>
          <a:p>
            <a:r>
              <a:rPr lang="de-DE" dirty="0"/>
              <a:t>Ergebnisse als </a:t>
            </a:r>
            <a:r>
              <a:rPr lang="de-DE" dirty="0" err="1"/>
              <a:t>WordCloud</a:t>
            </a:r>
            <a:r>
              <a:rPr lang="de-DE" dirty="0"/>
              <a:t> – </a:t>
            </a:r>
            <a:r>
              <a:rPr lang="de-DE" dirty="0" err="1"/>
              <a:t>Particify</a:t>
            </a:r>
            <a:r>
              <a:rPr lang="de-DE" dirty="0"/>
              <a:t> II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B372E2-B06C-D495-2D00-AF1328E20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58BA82-BFF9-37C2-8C84-58D4FDF1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13</a:t>
            </a:fld>
            <a:r>
              <a:rPr lang="de-DE"/>
              <a:t> </a:t>
            </a:r>
            <a:endParaRPr lang="de-DE" dirty="0"/>
          </a:p>
        </p:txBody>
      </p:sp>
      <p:pic>
        <p:nvPicPr>
          <p:cNvPr id="3" name="Inhaltsplatzhalter 6" descr="WordCloud aus folgenden Begriffen:&#10;Fakultätsrat, Fortbildung, Fortbildungen bei der Einstellung, On-Boarding, Semesterbeginn, Strategietagen, Erstsemesterveranstaltung, Prüfungsanmeldephase, Prüfungsausschuss, Modulmeldung, Hochschuldidaktische Ausbildung, Vorlesungsbeginn, Anmeldeverfahren, Seminare, Fakultätsratssitzung, Semesterbeginn, Aufforderung, Lehrangebot, Neuberufung, Handreichung, Fakultätsfeiern, Vorlesung">
            <a:extLst>
              <a:ext uri="{FF2B5EF4-FFF2-40B4-BE49-F238E27FC236}">
                <a16:creationId xmlns:a16="http://schemas.microsoft.com/office/drawing/2014/main" id="{CE988AE0-2A49-C1A8-57B8-D05094CC28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243" t="15693" r="26250" b="44575"/>
          <a:stretch/>
        </p:blipFill>
        <p:spPr>
          <a:xfrm>
            <a:off x="467545" y="1628800"/>
            <a:ext cx="8032164" cy="4282581"/>
          </a:xfr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663B927B-F841-429F-7E50-F8E36EFD8265}"/>
              </a:ext>
            </a:extLst>
          </p:cNvPr>
          <p:cNvSpPr txBox="1">
            <a:spLocks/>
          </p:cNvSpPr>
          <p:nvPr/>
        </p:nvSpPr>
        <p:spPr>
          <a:xfrm>
            <a:off x="251976" y="332656"/>
            <a:ext cx="8784520" cy="7920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700" b="0" kern="12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de-DE" sz="3200" b="1">
                <a:solidFill>
                  <a:srgbClr val="003560"/>
                </a:solidFill>
                <a:latin typeface="Arial" panose="020B0604020202020204"/>
                <a:ea typeface="+mn-ea"/>
                <a:cs typeface="+mn-cs"/>
              </a:rPr>
              <a:t>Particify II – Ergebnisse</a:t>
            </a:r>
            <a:r>
              <a:rPr lang="de-DE" sz="3200">
                <a:solidFill>
                  <a:srgbClr val="003560"/>
                </a:solidFill>
                <a:latin typeface="Arial" panose="020B0604020202020204"/>
                <a:ea typeface="+mn-ea"/>
                <a:cs typeface="+mn-cs"/>
              </a:rPr>
              <a:t> (n = 24)</a:t>
            </a:r>
            <a:br>
              <a:rPr lang="de-DE" sz="3200" b="1">
                <a:solidFill>
                  <a:srgbClr val="003560"/>
                </a:solidFill>
                <a:latin typeface="Arial" panose="020B0604020202020204"/>
                <a:ea typeface="+mn-ea"/>
                <a:cs typeface="+mn-cs"/>
              </a:rPr>
            </a:br>
            <a:r>
              <a:rPr lang="de-DE" sz="3200" b="1">
                <a:solidFill>
                  <a:srgbClr val="003560"/>
                </a:solidFill>
                <a:latin typeface="Arial" panose="020B0604020202020204"/>
                <a:ea typeface="+mn-ea"/>
                <a:cs typeface="+mn-cs"/>
              </a:rPr>
              <a:t>Anlässe, Lehrende zur Thematik zu erreichen</a:t>
            </a:r>
            <a:endParaRPr lang="de-D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866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FBDD-42C1-E2EC-950E-9D4E993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40" y="332656"/>
            <a:ext cx="8424464" cy="3744416"/>
          </a:xfrm>
        </p:spPr>
        <p:txBody>
          <a:bodyPr/>
          <a:lstStyle/>
          <a:p>
            <a:pPr algn="ctr">
              <a:lnSpc>
                <a:spcPct val="110000"/>
              </a:lnSpc>
            </a:pPr>
            <a:r>
              <a:rPr lang="de-DE" sz="3200" dirty="0"/>
              <a:t>Input:</a:t>
            </a:r>
            <a:br>
              <a:rPr lang="de-DE" sz="3200" b="1" dirty="0"/>
            </a:br>
            <a:r>
              <a:rPr lang="de-DE" sz="4000" b="1" dirty="0"/>
              <a:t>„Assessment neu gedacht – Moodle-Testfragen ansprechend und barrierefrei gestalten sowie alternative Prüfungsformate</a:t>
            </a:r>
            <a:br>
              <a:rPr lang="de-DE" sz="4000" b="1" dirty="0"/>
            </a:br>
            <a:r>
              <a:rPr lang="de-DE" sz="4000" b="1" dirty="0"/>
              <a:t>im Überblick“</a:t>
            </a:r>
            <a:br>
              <a:rPr lang="de-DE" sz="3200" dirty="0"/>
            </a:br>
            <a:r>
              <a:rPr lang="da-DK" sz="2800" dirty="0"/>
              <a:t>(Sabine Römer und Michael Cramer, ZfW – RUB</a:t>
            </a:r>
            <a:r>
              <a:rPr lang="da-DK" sz="2800" i="1" dirty="0"/>
              <a:t>e</a:t>
            </a:r>
            <a:r>
              <a:rPr lang="da-DK" sz="2800" dirty="0"/>
              <a:t>L)</a:t>
            </a:r>
            <a:br>
              <a:rPr lang="da-DK" sz="2800" dirty="0"/>
            </a:b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FAA1AA-EBAC-2429-BACE-B592D3E8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9B71E-0069-082A-19C4-CCA8F82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14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0DE323B-42A2-6FFD-AA98-243F1A89CB14}"/>
              </a:ext>
            </a:extLst>
          </p:cNvPr>
          <p:cNvSpPr txBox="1"/>
          <p:nvPr/>
        </p:nvSpPr>
        <p:spPr>
          <a:xfrm>
            <a:off x="1617803" y="4848028"/>
            <a:ext cx="57759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vgl. Präsentationsfolien in Moodle</a:t>
            </a:r>
            <a:b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sym typeface="Wingdings" panose="05000000000000000000" pitchFamily="2" charset="2"/>
              </a:rPr>
              <a:t>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hlinkClick r:id="rId3"/>
              </a:rPr>
              <a:t>2024-09-23_Assessment neu gedacht</a:t>
            </a:r>
            <a:endParaRPr lang="de-DE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20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1EA919-6783-ED91-B06C-0FEF877F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00" y="1484784"/>
            <a:ext cx="4104000" cy="34563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150000"/>
              </a:lnSpc>
            </a:pPr>
            <a:r>
              <a:rPr lang="da-DK" sz="1600" dirty="0"/>
              <a:t>Besichtigung:</a:t>
            </a:r>
          </a:p>
          <a:p>
            <a:pPr algn="ctr">
              <a:lnSpc>
                <a:spcPct val="150000"/>
              </a:lnSpc>
            </a:pPr>
            <a:r>
              <a:rPr lang="da-DK" sz="3200" dirty="0"/>
              <a:t>EAC-Inklusionsbereich</a:t>
            </a:r>
          </a:p>
          <a:p>
            <a:pPr algn="ctr">
              <a:lnSpc>
                <a:spcPct val="150000"/>
              </a:lnSpc>
            </a:pPr>
            <a:r>
              <a:rPr lang="da-DK" sz="2800" b="0" dirty="0"/>
              <a:t>Sebastian Frassa, IT.Services</a:t>
            </a:r>
            <a:br>
              <a:rPr lang="da-DK" sz="1600" dirty="0"/>
            </a:b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CB36A79-4F2E-B57C-998A-331FD415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DCC72B-CD8D-5CE5-C088-281A26E0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15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9E6BD840-23A0-A933-4138-E9F6A989B75F}"/>
              </a:ext>
            </a:extLst>
          </p:cNvPr>
          <p:cNvSpPr txBox="1">
            <a:spLocks/>
          </p:cNvSpPr>
          <p:nvPr/>
        </p:nvSpPr>
        <p:spPr>
          <a:xfrm>
            <a:off x="4644008" y="1484784"/>
            <a:ext cx="3960000" cy="34563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0" tIns="0" rIns="0" bIns="0" rtlCol="0" anchor="t" anchorCtr="0">
            <a:noAutofit/>
          </a:bodyPr>
          <a:lstStyle>
            <a:lvl1pPr marL="0" indent="0" algn="l" defTabSz="6858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buSzPct val="75000"/>
              <a:buFont typeface="Arial" panose="020B0604020202020204" pitchFamily="34" charset="0"/>
              <a:buNone/>
              <a:defRPr sz="15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None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234000" indent="-234000" algn="l" defTabSz="6858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468000" indent="-234000" algn="l" defTabSz="6858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02000" indent="-234000" algn="l" defTabSz="6858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§"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None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None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None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0" indent="0" algn="l" defTabSz="685800" rtl="0" eaLnBrk="1" latinLnBrk="0" hangingPunct="1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SzPct val="75000"/>
              <a:buFont typeface="Arial" panose="020B0604020202020204" pitchFamily="34" charset="0"/>
              <a:buNone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da-DK" sz="1800" dirty="0"/>
              <a:t>Input:</a:t>
            </a:r>
          </a:p>
          <a:p>
            <a:pPr algn="ctr">
              <a:lnSpc>
                <a:spcPct val="150000"/>
              </a:lnSpc>
            </a:pPr>
            <a:r>
              <a:rPr lang="da-DK" sz="3200" b="1" dirty="0"/>
              <a:t>Runder Tisch</a:t>
            </a:r>
            <a:br>
              <a:rPr lang="da-DK" sz="3200" b="1" dirty="0"/>
            </a:br>
            <a:r>
              <a:rPr lang="da-DK" sz="3200" b="1" dirty="0"/>
              <a:t>Inklusion &amp; mehr</a:t>
            </a:r>
          </a:p>
          <a:p>
            <a:pPr algn="ctr">
              <a:lnSpc>
                <a:spcPct val="150000"/>
              </a:lnSpc>
            </a:pPr>
            <a:r>
              <a:rPr lang="da-DK" sz="2800" b="0" dirty="0"/>
              <a:t> Björn Frauendienst</a:t>
            </a:r>
          </a:p>
          <a:p>
            <a:pPr algn="ctr">
              <a:lnSpc>
                <a:spcPct val="150000"/>
              </a:lnSpc>
            </a:pPr>
            <a:endParaRPr lang="da-DK" sz="1600" dirty="0"/>
          </a:p>
          <a:p>
            <a:pPr algn="ctr">
              <a:lnSpc>
                <a:spcPct val="150000"/>
              </a:lnSpc>
            </a:pPr>
            <a:r>
              <a:rPr lang="da-DK" sz="1600" dirty="0"/>
              <a:t> </a:t>
            </a:r>
          </a:p>
          <a:p>
            <a:pPr algn="ctr">
              <a:lnSpc>
                <a:spcPct val="150000"/>
              </a:lnSpc>
            </a:pPr>
            <a:endParaRPr lang="da-DK" sz="1600" dirty="0"/>
          </a:p>
          <a:p>
            <a:pPr>
              <a:lnSpc>
                <a:spcPct val="150000"/>
              </a:lnSpc>
            </a:pPr>
            <a:endParaRPr lang="de-DE" dirty="0"/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FE34EE1F-75AA-49AA-170D-9F319A26D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/>
              <a:t>Aufteilung in zwei Gruppen</a:t>
            </a:r>
          </a:p>
        </p:txBody>
      </p:sp>
    </p:spTree>
    <p:extLst>
      <p:ext uri="{BB962C8B-B14F-4D97-AF65-F5344CB8AC3E}">
        <p14:creationId xmlns:p14="http://schemas.microsoft.com/office/powerpoint/2010/main" val="1476348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FBDD-42C1-E2EC-950E-9D4E993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1844824"/>
            <a:ext cx="8424464" cy="2736304"/>
          </a:xfrm>
        </p:spPr>
        <p:txBody>
          <a:bodyPr/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3200" dirty="0"/>
              <a:t>Input:</a:t>
            </a:r>
            <a:br>
              <a:rPr lang="de-DE" sz="3200" b="1" dirty="0"/>
            </a:br>
            <a:r>
              <a:rPr lang="de-DE" sz="4000" b="1" dirty="0"/>
              <a:t>Runder Tisch Inklusion &amp; mehr</a:t>
            </a:r>
            <a:br>
              <a:rPr lang="de-DE" sz="3200" b="1" dirty="0"/>
            </a:br>
            <a:r>
              <a:rPr lang="da-DK" sz="2800" dirty="0"/>
              <a:t>(Björn Frauendienst, Inklusive Hochschule)</a:t>
            </a:r>
            <a:br>
              <a:rPr lang="da-DK" sz="2800" dirty="0"/>
            </a:br>
            <a:br>
              <a:rPr lang="da-DK" sz="2800" dirty="0"/>
            </a:b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FAA1AA-EBAC-2429-BACE-B592D3E88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9B71E-0069-082A-19C4-CCA8F82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16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BD57442-5450-2958-4D64-2F6C54A5AFC1}"/>
              </a:ext>
            </a:extLst>
          </p:cNvPr>
          <p:cNvSpPr txBox="1"/>
          <p:nvPr/>
        </p:nvSpPr>
        <p:spPr>
          <a:xfrm>
            <a:off x="562408" y="3933056"/>
            <a:ext cx="80191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vgl. Präsentationsfolien in Moodle</a:t>
            </a:r>
            <a:b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sym typeface="Wingdings" panose="05000000000000000000" pitchFamily="2" charset="2"/>
              </a:rPr>
              <a:t>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hlinkClick r:id="rId3"/>
              </a:rPr>
              <a:t>2024-09-23_IMU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hlinkClick r:id="rId3"/>
              </a:rPr>
              <a:t>VII_Runder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hlinkClick r:id="rId3"/>
              </a:rPr>
              <a:t> Tisch Inklusion und mehr</a:t>
            </a:r>
            <a:endParaRPr lang="de-DE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72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FBDD-42C1-E2EC-950E-9D4E993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1844824"/>
            <a:ext cx="8424464" cy="2736304"/>
          </a:xfrm>
        </p:spPr>
        <p:txBody>
          <a:bodyPr/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3200" b="1" dirty="0"/>
              <a:t>Allgemeine Infos / Fragemöglichkeit:</a:t>
            </a:r>
            <a:br>
              <a:rPr lang="de-DE" sz="3200" b="1" dirty="0"/>
            </a:br>
            <a:r>
              <a:rPr lang="de-DE" sz="3200" b="1" dirty="0"/>
              <a:t>Das neue E-Assessment Center im GAFO</a:t>
            </a:r>
            <a:br>
              <a:rPr lang="de-DE" sz="3200" dirty="0"/>
            </a:br>
            <a:r>
              <a:rPr lang="da-DK" sz="2800" dirty="0"/>
              <a:t>(Philipp Dorok, IT.Services)</a:t>
            </a:r>
            <a:br>
              <a:rPr lang="da-DK" sz="2800" dirty="0"/>
            </a:br>
            <a:br>
              <a:rPr lang="da-DK" sz="2800" dirty="0"/>
            </a:b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FAA1AA-EBAC-2429-BACE-B592D3E88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9B71E-0069-082A-19C4-CCA8F82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17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90064B5-CAA7-62F7-089F-83AABD2FEB46}"/>
              </a:ext>
            </a:extLst>
          </p:cNvPr>
          <p:cNvSpPr txBox="1"/>
          <p:nvPr/>
        </p:nvSpPr>
        <p:spPr>
          <a:xfrm>
            <a:off x="576000" y="3933056"/>
            <a:ext cx="8172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vgl. Präsentationsfolien in Moodle:</a:t>
            </a:r>
            <a:b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sym typeface="Wingdings" panose="05000000000000000000" pitchFamily="2" charset="2"/>
              </a:rPr>
              <a:t>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hlinkClick r:id="rId3"/>
              </a:rPr>
              <a:t>2024-09-23 E-Assessment-Center.pptx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961620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141" y="2050728"/>
            <a:ext cx="7560000" cy="624000"/>
          </a:xfrm>
        </p:spPr>
        <p:txBody>
          <a:bodyPr/>
          <a:lstStyle/>
          <a:p>
            <a:r>
              <a:rPr lang="de-DE" b="1" dirty="0"/>
              <a:t>Vielen Dank für Ihr Interesse…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9099A2-A4F5-BEED-B61D-5F351048A4C4}"/>
              </a:ext>
            </a:extLst>
          </p:cNvPr>
          <p:cNvSpPr txBox="1"/>
          <p:nvPr/>
        </p:nvSpPr>
        <p:spPr>
          <a:xfrm>
            <a:off x="2051720" y="3675442"/>
            <a:ext cx="72008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700" b="1" dirty="0">
                <a:solidFill>
                  <a:schemeClr val="tx2"/>
                </a:solidFill>
              </a:rPr>
              <a:t>… wir freuen uns auf ein Wiedersehen!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18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4" name="Fußzeilenplatzhalt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V) - Nachteilsausgleich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364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E240CC-AD55-4468-A601-D0AF02011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315733"/>
            <a:ext cx="8703431" cy="1097044"/>
          </a:xfrm>
        </p:spPr>
        <p:txBody>
          <a:bodyPr/>
          <a:lstStyle/>
          <a:p>
            <a:pPr algn="ctr">
              <a:spcAft>
                <a:spcPts val="3000"/>
              </a:spcAft>
            </a:pPr>
            <a:r>
              <a:rPr lang="de-DE" sz="4000" b="1" dirty="0"/>
              <a:t>Herzlich Willkommen</a:t>
            </a:r>
            <a:br>
              <a:rPr lang="de-DE" sz="3200" dirty="0"/>
            </a:br>
            <a:r>
              <a:rPr lang="de-DE" sz="3200" dirty="0"/>
              <a:t>zum VII. IMU-Treffen</a:t>
            </a:r>
            <a:endParaRPr lang="de-DE" sz="4000" b="1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A040BB5-D149-4EC6-AA6B-B6BD33DF8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1AC0F-CE76-4ADF-8715-AAC849CF9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2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9DB159A-1E9A-649F-B233-848738D08FE8}"/>
              </a:ext>
            </a:extLst>
          </p:cNvPr>
          <p:cNvSpPr txBox="1"/>
          <p:nvPr/>
        </p:nvSpPr>
        <p:spPr>
          <a:xfrm>
            <a:off x="152809" y="1628800"/>
            <a:ext cx="8991191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800" b="1" dirty="0">
                <a:solidFill>
                  <a:schemeClr val="tx2"/>
                </a:solidFill>
                <a:ea typeface="+mj-ea"/>
                <a:cs typeface="+mj-cs"/>
              </a:rPr>
              <a:t>Inklusiv Lehren/Prüfen</a:t>
            </a:r>
            <a:br>
              <a:rPr lang="de-DE" sz="4800" b="1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de-DE" sz="4800" b="1" dirty="0">
                <a:solidFill>
                  <a:schemeClr val="tx2"/>
                </a:solidFill>
                <a:ea typeface="+mj-ea"/>
                <a:cs typeface="+mj-cs"/>
              </a:rPr>
              <a:t>und Nachteilsausgleiche umsetzen</a:t>
            </a:r>
            <a:br>
              <a:rPr lang="de-DE" sz="4800" b="1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de-DE" sz="3200" b="1" dirty="0">
                <a:solidFill>
                  <a:schemeClr val="tx2"/>
                </a:solidFill>
                <a:ea typeface="+mj-ea"/>
                <a:cs typeface="+mj-cs"/>
              </a:rPr>
              <a:t>–</a:t>
            </a:r>
            <a:br>
              <a:rPr lang="de-DE" sz="3200" b="1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de-DE" sz="3200" b="1" dirty="0">
                <a:solidFill>
                  <a:schemeClr val="tx2"/>
                </a:solidFill>
                <a:ea typeface="+mj-ea"/>
                <a:cs typeface="+mj-cs"/>
              </a:rPr>
              <a:t>inkl. Vorstellung des Inklusionsbereichs</a:t>
            </a:r>
            <a:br>
              <a:rPr lang="de-DE" sz="3200" b="1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de-DE" sz="3200" b="1" dirty="0">
                <a:solidFill>
                  <a:schemeClr val="tx2"/>
                </a:solidFill>
                <a:ea typeface="+mj-ea"/>
                <a:cs typeface="+mj-cs"/>
              </a:rPr>
              <a:t>im neuen E-Assessment-Center (EAC)</a:t>
            </a:r>
            <a:br>
              <a:rPr lang="de-DE" sz="3200" b="1" dirty="0">
                <a:solidFill>
                  <a:schemeClr val="tx2"/>
                </a:solidFill>
                <a:ea typeface="+mj-ea"/>
                <a:cs typeface="+mj-cs"/>
              </a:rPr>
            </a:br>
            <a:r>
              <a:rPr lang="de-DE" sz="3200" b="1" dirty="0">
                <a:solidFill>
                  <a:schemeClr val="tx2"/>
                </a:solidFill>
                <a:ea typeface="+mj-ea"/>
                <a:cs typeface="+mj-cs"/>
              </a:rPr>
              <a:t>im GAFO</a:t>
            </a:r>
          </a:p>
        </p:txBody>
      </p:sp>
    </p:spTree>
    <p:extLst>
      <p:ext uri="{BB962C8B-B14F-4D97-AF65-F5344CB8AC3E}">
        <p14:creationId xmlns:p14="http://schemas.microsoft.com/office/powerpoint/2010/main" val="3670315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E240CC-AD55-4468-A601-D0AF02011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116632"/>
            <a:ext cx="8703431" cy="620683"/>
          </a:xfrm>
        </p:spPr>
        <p:txBody>
          <a:bodyPr/>
          <a:lstStyle/>
          <a:p>
            <a:r>
              <a:rPr lang="de-DE" sz="3200" b="1" dirty="0"/>
              <a:t>Ablauf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A6E0A9-D49B-4AD6-B054-516106217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24" y="720392"/>
            <a:ext cx="8964488" cy="5012864"/>
          </a:xfrm>
        </p:spPr>
        <p:txBody>
          <a:bodyPr/>
          <a:lstStyle/>
          <a:p>
            <a:pPr marL="342900" lvl="1" indent="-342900">
              <a:lnSpc>
                <a:spcPct val="160000"/>
              </a:lnSpc>
              <a:spcAft>
                <a:spcPts val="0"/>
              </a:spcAft>
              <a:buFont typeface="Arial" panose="020B0604020202020204" pitchFamily="34" charset="0"/>
              <a:buAutoNum type="arabicPeriod"/>
            </a:pPr>
            <a:r>
              <a:rPr lang="de-DE" sz="2000" dirty="0">
                <a:solidFill>
                  <a:srgbClr val="003560"/>
                </a:solidFill>
              </a:rPr>
              <a:t>zu Ergebnissen aus der </a:t>
            </a:r>
            <a:r>
              <a:rPr lang="de-DE" sz="2000" dirty="0" err="1">
                <a:solidFill>
                  <a:srgbClr val="003560"/>
                </a:solidFill>
              </a:rPr>
              <a:t>Lehrendenbefragung</a:t>
            </a:r>
            <a:r>
              <a:rPr lang="de-DE" sz="2000" dirty="0">
                <a:solidFill>
                  <a:srgbClr val="003560"/>
                </a:solidFill>
              </a:rPr>
              <a:t> I</a:t>
            </a:r>
          </a:p>
          <a:p>
            <a:pPr marL="342900" lvl="1" indent="-342900">
              <a:lnSpc>
                <a:spcPct val="160000"/>
              </a:lnSpc>
              <a:spcAft>
                <a:spcPts val="0"/>
              </a:spcAft>
              <a:buAutoNum type="arabicPeriod"/>
            </a:pPr>
            <a:r>
              <a:rPr lang="de-DE" sz="2000" dirty="0">
                <a:solidFill>
                  <a:srgbClr val="003560"/>
                </a:solidFill>
                <a:latin typeface="Arial" panose="020B0604020202020204"/>
              </a:rPr>
              <a:t>Input: </a:t>
            </a:r>
            <a:r>
              <a:rPr lang="de-DE" sz="2000" b="1" dirty="0">
                <a:solidFill>
                  <a:srgbClr val="003560"/>
                </a:solidFill>
                <a:latin typeface="Arial" panose="020B0604020202020204"/>
              </a:rPr>
              <a:t>Umsetzung von Nachteilsausgleichen / KoBaP </a:t>
            </a:r>
            <a:r>
              <a:rPr lang="de-DE" sz="1800" dirty="0">
                <a:solidFill>
                  <a:srgbClr val="003560"/>
                </a:solidFill>
                <a:latin typeface="Arial" panose="020B0604020202020204"/>
              </a:rPr>
              <a:t>(Julia Winkelkotte)</a:t>
            </a:r>
          </a:p>
          <a:p>
            <a:pPr marL="342900" lvl="1" indent="-342900">
              <a:lnSpc>
                <a:spcPct val="160000"/>
              </a:lnSpc>
              <a:spcAft>
                <a:spcPts val="0"/>
              </a:spcAft>
              <a:buAutoNum type="arabicPeriod"/>
            </a:pPr>
            <a:r>
              <a:rPr lang="de-DE" sz="2000" dirty="0">
                <a:solidFill>
                  <a:srgbClr val="003560"/>
                </a:solidFill>
                <a:latin typeface="Arial" panose="020B0604020202020204"/>
              </a:rPr>
              <a:t>zu Ergebnissen der </a:t>
            </a:r>
            <a:r>
              <a:rPr lang="de-DE" sz="2000" dirty="0" err="1">
                <a:solidFill>
                  <a:srgbClr val="003560"/>
                </a:solidFill>
                <a:latin typeface="Arial" panose="020B0604020202020204"/>
              </a:rPr>
              <a:t>Lehrendenbefragung</a:t>
            </a:r>
            <a:r>
              <a:rPr lang="de-DE" sz="2000" dirty="0">
                <a:solidFill>
                  <a:srgbClr val="003560"/>
                </a:solidFill>
                <a:latin typeface="Arial" panose="020B0604020202020204"/>
              </a:rPr>
              <a:t> II</a:t>
            </a:r>
            <a:endParaRPr lang="de-DE" sz="2000" dirty="0"/>
          </a:p>
          <a:p>
            <a:pPr marL="342900" lvl="1" indent="-342900">
              <a:lnSpc>
                <a:spcPct val="160000"/>
              </a:lnSpc>
              <a:spcAft>
                <a:spcPts val="0"/>
              </a:spcAft>
              <a:buAutoNum type="arabicPeriod"/>
            </a:pPr>
            <a:r>
              <a:rPr lang="de-DE" sz="2000" dirty="0"/>
              <a:t>Input: </a:t>
            </a:r>
            <a:r>
              <a:rPr lang="de-DE" sz="2000" b="1" dirty="0"/>
              <a:t>„Assessment neu gedacht - Moodle-Testfragen ansprechend und barrierefrei gestalten sowie alternative Prüfungsformate im Überblick“</a:t>
            </a:r>
            <a:br>
              <a:rPr lang="de-DE" sz="2000" dirty="0"/>
            </a:br>
            <a:r>
              <a:rPr lang="da-DK" sz="1800" dirty="0"/>
              <a:t>(Sabine Römer und Michael Cramer, ZfW – RUB</a:t>
            </a:r>
            <a:r>
              <a:rPr lang="da-DK" sz="1800" i="1" dirty="0"/>
              <a:t>e</a:t>
            </a:r>
            <a:r>
              <a:rPr lang="da-DK" sz="1800" dirty="0"/>
              <a:t>L)</a:t>
            </a:r>
          </a:p>
          <a:p>
            <a:pPr marL="342900" lvl="1" indent="-342900">
              <a:lnSpc>
                <a:spcPct val="160000"/>
              </a:lnSpc>
              <a:spcAft>
                <a:spcPts val="0"/>
              </a:spcAft>
              <a:buAutoNum type="arabicPeriod"/>
            </a:pPr>
            <a:r>
              <a:rPr lang="da-DK" sz="2000" dirty="0"/>
              <a:t>Abwechselnd in zwei Gruppen:</a:t>
            </a:r>
            <a:br>
              <a:rPr lang="da-DK" sz="2000" dirty="0"/>
            </a:br>
            <a:r>
              <a:rPr lang="da-DK" sz="2000" dirty="0"/>
              <a:t>Besichtigung: </a:t>
            </a:r>
            <a:r>
              <a:rPr lang="da-DK" sz="2000" b="1" dirty="0"/>
              <a:t>EAC-Inklusionsbereich</a:t>
            </a:r>
            <a:r>
              <a:rPr lang="da-DK" sz="2000" dirty="0"/>
              <a:t> </a:t>
            </a:r>
            <a:r>
              <a:rPr lang="da-DK" sz="1800" dirty="0"/>
              <a:t>(Sebastian Frassa, IT.Services)</a:t>
            </a:r>
            <a:br>
              <a:rPr lang="da-DK" sz="2000" dirty="0"/>
            </a:br>
            <a:r>
              <a:rPr lang="da-DK" sz="2000" dirty="0"/>
              <a:t>Input: </a:t>
            </a:r>
            <a:r>
              <a:rPr lang="da-DK" sz="2000" b="1" dirty="0"/>
              <a:t>Runder Tisch </a:t>
            </a:r>
            <a:r>
              <a:rPr lang="da-DK" sz="1800" dirty="0"/>
              <a:t>(Björn Frauendienst)</a:t>
            </a:r>
          </a:p>
          <a:p>
            <a:pPr marL="342900" lvl="1" indent="-342900">
              <a:lnSpc>
                <a:spcPct val="160000"/>
              </a:lnSpc>
              <a:spcAft>
                <a:spcPts val="0"/>
              </a:spcAft>
              <a:buAutoNum type="arabicPeriod"/>
            </a:pPr>
            <a:r>
              <a:rPr lang="da-DK" sz="2000" dirty="0"/>
              <a:t>Allg. Infos/Fragemöglichkeit: E-Assessment Center</a:t>
            </a:r>
            <a:r>
              <a:rPr lang="da-DK" sz="1800" dirty="0"/>
              <a:t> (Philipp Dorok, IT.Services)</a:t>
            </a:r>
            <a:endParaRPr lang="de-DE" sz="18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A040BB5-D149-4EC6-AA6B-B6BD33DF8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1AC0F-CE76-4ADF-8715-AAC849CF9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3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385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FBDD-42C1-E2EC-950E-9D4E993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332656"/>
            <a:ext cx="8280464" cy="7920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Zu Ergebnissen der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Lehrendenbefragung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 – Nachteilsausgleiche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(Folie 1 von 2)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68DCEC-1C81-80E2-2563-106572B3F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16" y="1988840"/>
            <a:ext cx="8064440" cy="187220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de-DE" sz="2800" dirty="0"/>
              <a:t>Kennen Sie das Instrument des Nachteilsausgleichs in Studium und Prüfungen?</a:t>
            </a:r>
            <a:r>
              <a:rPr lang="de-DE" sz="2800" b="0" dirty="0"/>
              <a:t>	 (n = 567)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FAA1AA-EBAC-2429-BACE-B592D3E8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9B71E-0069-082A-19C4-CCA8F82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4</a:t>
            </a:fld>
            <a:r>
              <a:rPr lang="de-DE"/>
              <a:t> </a:t>
            </a:r>
            <a:endParaRPr lang="de-DE" dirty="0"/>
          </a:p>
        </p:txBody>
      </p:sp>
      <p:pic>
        <p:nvPicPr>
          <p:cNvPr id="6" name="Grafik 5" descr="Die zwei Säulen des Diagramm zeigen 77,8 % bei &quot;Ja&quot; und 22,2 % bei &quot;Nein&quot;.">
            <a:extLst>
              <a:ext uri="{FF2B5EF4-FFF2-40B4-BE49-F238E27FC236}">
                <a16:creationId xmlns:a16="http://schemas.microsoft.com/office/drawing/2014/main" id="{527548F7-90B5-DF55-D8E5-13E7AE19BB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98" t="15410" r="11747" b="52175"/>
          <a:stretch/>
        </p:blipFill>
        <p:spPr>
          <a:xfrm>
            <a:off x="220082" y="4112094"/>
            <a:ext cx="8776299" cy="164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FBDD-42C1-E2EC-950E-9D4E993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332656"/>
            <a:ext cx="8280464" cy="108012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Zu Ergebnissen der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Lehrendenbefragung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 – Nachteilsausgleiche 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(Folie 1 von 2)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68DCEC-1C81-80E2-2563-106572B3F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16" y="1772816"/>
            <a:ext cx="8064440" cy="1584176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de-DE" sz="2800" dirty="0"/>
              <a:t>In welchem Maße sind Sie mit dem Prozess</a:t>
            </a:r>
            <a:br>
              <a:rPr lang="de-DE" sz="2800" dirty="0"/>
            </a:br>
            <a:r>
              <a:rPr lang="de-DE" sz="2800" dirty="0"/>
              <a:t>der Beantragung und Bewilligung von Nachteilsausgleichen vertraut?	</a:t>
            </a:r>
            <a:r>
              <a:rPr lang="de-DE" sz="2800" b="0" dirty="0"/>
              <a:t>(n = 437)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FAA1AA-EBAC-2429-BACE-B592D3E8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9B71E-0069-082A-19C4-CCA8F82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5</a:t>
            </a:fld>
            <a:r>
              <a:rPr lang="de-DE"/>
              <a:t> </a:t>
            </a:r>
            <a:endParaRPr lang="de-DE" dirty="0"/>
          </a:p>
        </p:txBody>
      </p:sp>
      <p:pic>
        <p:nvPicPr>
          <p:cNvPr id="7" name="Grafik 6" descr="Die in einem Säulendiagramm dargestellten Antworten sind auf einer Skala von 1 (&quot;gar nicht&quot;) zu 5 (&quot;in sehr hohem Maße&quot;) folgendermaßen verteilt:&#10;1 - 23,1 % (101 Antworten)&#10;2 - 18,8 % (82 Antworten)&#10;3 - 25,4 % (111 Antworten)&#10;4 - 22,7 % (99 Antworten)&#10;5 - 10,1 % (44 Antworten)">
            <a:extLst>
              <a:ext uri="{FF2B5EF4-FFF2-40B4-BE49-F238E27FC236}">
                <a16:creationId xmlns:a16="http://schemas.microsoft.com/office/drawing/2014/main" id="{A765B706-E595-5B50-2BF7-65D12949B1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36" t="54427" r="6847" b="3709"/>
          <a:stretch/>
        </p:blipFill>
        <p:spPr>
          <a:xfrm>
            <a:off x="156304" y="3717032"/>
            <a:ext cx="8831391" cy="182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800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FBDD-42C1-E2EC-950E-9D4E993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332656"/>
            <a:ext cx="8280464" cy="7920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Particify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 – Wie erreichen wir mehr Vertrautheit mit Nachteilsausgleichen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68DCEC-1C81-80E2-2563-106572B3F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16" y="1844824"/>
            <a:ext cx="8064440" cy="3672408"/>
          </a:xfrm>
        </p:spPr>
        <p:txBody>
          <a:bodyPr/>
          <a:lstStyle/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de-DE" sz="3200" b="0" dirty="0"/>
              <a:t>Wie können Lehrende mehr mit dem Thema „Nachteilsausgleiche“ und den damit verbundenen Prozessen vertraut gemacht werden?</a:t>
            </a:r>
          </a:p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de-DE" sz="3200" b="0" dirty="0"/>
              <a:t>Wie kann das Projekt Inklusive Hochschule Sie dabei unterstützen?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FAA1AA-EBAC-2429-BACE-B592D3E8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9B71E-0069-082A-19C4-CCA8F82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6</a:t>
            </a:fld>
            <a:r>
              <a:rPr lang="de-DE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5770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7058AF-C1A1-3BBD-B729-32C05F149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-624000"/>
            <a:ext cx="7560000" cy="624000"/>
          </a:xfrm>
        </p:spPr>
        <p:txBody>
          <a:bodyPr/>
          <a:lstStyle/>
          <a:p>
            <a:r>
              <a:rPr lang="de-DE" dirty="0"/>
              <a:t>Ergebnisse als </a:t>
            </a:r>
            <a:r>
              <a:rPr lang="de-DE" dirty="0" err="1"/>
              <a:t>WordCloud</a:t>
            </a:r>
            <a:r>
              <a:rPr lang="de-DE" dirty="0"/>
              <a:t> – </a:t>
            </a:r>
            <a:r>
              <a:rPr lang="de-DE" dirty="0" err="1"/>
              <a:t>Particify</a:t>
            </a:r>
            <a:r>
              <a:rPr lang="de-DE" dirty="0"/>
              <a:t> I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B372E2-B06C-D495-2D00-AF1328E20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58BA82-BFF9-37C2-8C84-58D4FDF1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7</a:t>
            </a:fld>
            <a:r>
              <a:rPr lang="de-DE"/>
              <a:t> </a:t>
            </a:r>
            <a:endParaRPr lang="de-DE" dirty="0"/>
          </a:p>
        </p:txBody>
      </p:sp>
      <p:pic>
        <p:nvPicPr>
          <p:cNvPr id="10" name="Inhaltsplatzhalter 9" descr="WordCloud aus folgenden Begriffen:&#10;Schulungen, Schulung, Öffentlichkeitsarbeit, Sprechstunde &quot;Beantragung&quot;, Leitfäden, wiederholte Infos, „Häufig keine Lust Lehrend“, Dekanat: Infos jedes Semester, Infos in Gremien streuen, Nachfrage bei Prüfungsamt, Unterstützung der Leitung, Informationen, Fortbildungen, Werbung, Flowchart, Infoveranstaltung, Prozessübersicht, Informationsveranstaltung, Kurze Infomails, Grafik, Handreichungen, Online Flyer, Poster, Checklist, Postkarten, Linkliste">
            <a:extLst>
              <a:ext uri="{FF2B5EF4-FFF2-40B4-BE49-F238E27FC236}">
                <a16:creationId xmlns:a16="http://schemas.microsoft.com/office/drawing/2014/main" id="{D044DD23-A0B7-70CD-F27A-45C85FEE9E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056" t="15483" r="27880" b="43986"/>
          <a:stretch/>
        </p:blipFill>
        <p:spPr>
          <a:xfrm>
            <a:off x="1223382" y="1916832"/>
            <a:ext cx="6877010" cy="4032448"/>
          </a:xfr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663B927B-F841-429F-7E50-F8E36EFD8265}"/>
              </a:ext>
            </a:extLst>
          </p:cNvPr>
          <p:cNvSpPr txBox="1">
            <a:spLocks/>
          </p:cNvSpPr>
          <p:nvPr/>
        </p:nvSpPr>
        <p:spPr>
          <a:xfrm>
            <a:off x="251976" y="332656"/>
            <a:ext cx="8784520" cy="7920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700" b="0" kern="1200" baseline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de-DE" sz="3200" b="1" dirty="0" err="1">
                <a:solidFill>
                  <a:srgbClr val="003560"/>
                </a:solidFill>
                <a:latin typeface="Arial" panose="020B0604020202020204"/>
                <a:ea typeface="+mn-ea"/>
                <a:cs typeface="+mn-cs"/>
              </a:rPr>
              <a:t>Particify</a:t>
            </a:r>
            <a:r>
              <a:rPr lang="de-DE" sz="3200" b="1" dirty="0">
                <a:solidFill>
                  <a:srgbClr val="003560"/>
                </a:solidFill>
                <a:latin typeface="Arial" panose="020B0604020202020204"/>
                <a:ea typeface="+mn-ea"/>
                <a:cs typeface="+mn-cs"/>
              </a:rPr>
              <a:t> I – Ergebnisse</a:t>
            </a:r>
            <a:r>
              <a:rPr lang="de-DE" sz="3200" dirty="0">
                <a:solidFill>
                  <a:srgbClr val="003560"/>
                </a:solidFill>
                <a:latin typeface="Arial" panose="020B0604020202020204"/>
                <a:ea typeface="+mn-ea"/>
                <a:cs typeface="+mn-cs"/>
              </a:rPr>
              <a:t> (n = 25)</a:t>
            </a:r>
            <a:br>
              <a:rPr lang="de-DE" sz="3200" b="1" dirty="0">
                <a:solidFill>
                  <a:srgbClr val="003560"/>
                </a:solidFill>
                <a:latin typeface="Arial" panose="020B0604020202020204"/>
                <a:ea typeface="+mn-ea"/>
                <a:cs typeface="+mn-cs"/>
              </a:rPr>
            </a:b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Wie erreichen wir mehr Vertrautheit mit Nachteilsausgleichen</a:t>
            </a:r>
            <a:endParaRPr lang="de-D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794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FBDD-42C1-E2EC-950E-9D4E993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980728"/>
            <a:ext cx="8424464" cy="2736304"/>
          </a:xfrm>
        </p:spPr>
        <p:txBody>
          <a:bodyPr/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3200" dirty="0"/>
              <a:t>Input:</a:t>
            </a:r>
            <a:br>
              <a:rPr lang="de-DE" sz="3200" b="1" dirty="0"/>
            </a:br>
            <a:r>
              <a:rPr lang="de-DE" sz="4000" b="1" dirty="0"/>
              <a:t>Umsetzung</a:t>
            </a:r>
            <a:br>
              <a:rPr lang="de-DE" sz="4000" b="1" dirty="0"/>
            </a:br>
            <a:r>
              <a:rPr lang="de-DE" sz="4000" b="1" dirty="0"/>
              <a:t>von Nachteilsausgleichen</a:t>
            </a:r>
            <a:br>
              <a:rPr lang="de-DE" sz="4000" b="1" dirty="0"/>
            </a:br>
            <a:r>
              <a:rPr lang="de-DE" sz="4000" b="1" dirty="0"/>
              <a:t>&amp; KoBaP</a:t>
            </a:r>
            <a:br>
              <a:rPr lang="de-DE" sz="3200" b="1" dirty="0"/>
            </a:br>
            <a:r>
              <a:rPr lang="da-DK" sz="2800" dirty="0"/>
              <a:t>(Julia Winkelkotte, KoBaP)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FAA1AA-EBAC-2429-BACE-B592D3E88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9B71E-0069-082A-19C4-CCA8F82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8</a:t>
            </a:fld>
            <a:r>
              <a:rPr lang="de-DE"/>
              <a:t> 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BD57442-5450-2958-4D64-2F6C54A5AFC1}"/>
              </a:ext>
            </a:extLst>
          </p:cNvPr>
          <p:cNvSpPr txBox="1"/>
          <p:nvPr/>
        </p:nvSpPr>
        <p:spPr>
          <a:xfrm>
            <a:off x="1264537" y="4348554"/>
            <a:ext cx="66575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vgl. Präsentationsfolien in Moodle</a:t>
            </a:r>
            <a:b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</a:b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srgbClr val="00356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sym typeface="Wingdings" panose="05000000000000000000" pitchFamily="2" charset="2"/>
              </a:rPr>
              <a:t>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hlinkClick r:id="rId3"/>
              </a:rPr>
              <a:t>2024-09-23_IMU VII_</a:t>
            </a:r>
            <a:b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hlinkClick r:id="rId3"/>
              </a:rPr>
            </a:b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  <a:hlinkClick r:id="rId3"/>
              </a:rPr>
              <a:t>Umsetzung von Nachteilsausgleichen &amp; KoBaP</a:t>
            </a:r>
            <a:endParaRPr lang="de-DE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87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0FBDD-42C1-E2EC-950E-9D4E99399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00" y="332656"/>
            <a:ext cx="8352472" cy="79208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Zu Ergebnissen der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Lehrendenbefragung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II – spezifische Bedarfe und Barrierefreiheit 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(Folie 1 von 3)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68DCEC-1C81-80E2-2563-106572B3F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16" y="1700808"/>
            <a:ext cx="8064440" cy="280831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de-DE" sz="2800" dirty="0"/>
              <a:t>Ich berücksichtige in meiner Lehrplanung (methodisch, inhaltlich) die Zusammensetzung der Teilnehmenden und deren spezifische Bedarfe und verändere ggf. die Planung.</a:t>
            </a:r>
            <a:br>
              <a:rPr lang="de-DE" sz="2800" dirty="0"/>
            </a:br>
            <a:r>
              <a:rPr lang="de-DE" sz="2800" b="0" dirty="0"/>
              <a:t>(n = 537)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FAA1AA-EBAC-2429-BACE-B592D3E8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Projekt Inklusive Hochschule – Treffen der Inklusionsmultiplikator*innen der Fakultäten (IMU VII) - Inklusiv Lehren/Prüfen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F9B71E-0069-082A-19C4-CCA8F82A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FC03C-C266-4645-ABC5-645062898383}" type="slidenum">
              <a:rPr lang="de-DE" smtClean="0"/>
              <a:pPr/>
              <a:t>9</a:t>
            </a:fld>
            <a:r>
              <a:rPr lang="de-DE"/>
              <a:t> </a:t>
            </a:r>
            <a:endParaRPr lang="de-DE" dirty="0"/>
          </a:p>
        </p:txBody>
      </p:sp>
      <p:pic>
        <p:nvPicPr>
          <p:cNvPr id="7" name="Grafik 6" descr="Die in einem Säulendiagramm dargestellten Antworten sind auf einer Skala von 1 (&quot;gar nicht&quot;) zu 5 (&quot;in sehr hohem Maße&quot;) folgendermaßen verteilt:&#10;1 - 34,5 % (185 Antworten)&#10;2 - 14,2 % (76 Antworten)&#10;3 - 21 % (113 Antworten)&#10;4 - 22,5 % (121 Antworten)&#10;5 - 7,8 % (42 Antworten)">
            <a:extLst>
              <a:ext uri="{FF2B5EF4-FFF2-40B4-BE49-F238E27FC236}">
                <a16:creationId xmlns:a16="http://schemas.microsoft.com/office/drawing/2014/main" id="{AB423E0E-B418-6655-3BB9-E188D1F82DE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14" t="1359" r="5872" b="73697"/>
          <a:stretch/>
        </p:blipFill>
        <p:spPr>
          <a:xfrm>
            <a:off x="179512" y="4149080"/>
            <a:ext cx="8892988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1890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Master RUB">
  <a:themeElements>
    <a:clrScheme name="RUB">
      <a:dk1>
        <a:sysClr val="windowText" lastClr="000000"/>
      </a:dk1>
      <a:lt1>
        <a:sysClr val="window" lastClr="FFFFFF"/>
      </a:lt1>
      <a:dk2>
        <a:srgbClr val="003560"/>
      </a:dk2>
      <a:lt2>
        <a:srgbClr val="8DAE10"/>
      </a:lt2>
      <a:accent1>
        <a:srgbClr val="FFCC00"/>
      </a:accent1>
      <a:accent2>
        <a:srgbClr val="EE7203"/>
      </a:accent2>
      <a:accent3>
        <a:srgbClr val="E6332A"/>
      </a:accent3>
      <a:accent4>
        <a:srgbClr val="B71E3F"/>
      </a:accent4>
      <a:accent5>
        <a:srgbClr val="9C5516"/>
      </a:accent5>
      <a:accent6>
        <a:srgbClr val="59211C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UB_4z3_01.potx" id="{6F462AD2-FF89-4064-AE03-3EEC592313EA}" vid="{1E09BEED-63B3-4EF9-AD3C-CC701815B78B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RUB-Pra╠êsentation-4zu3</Template>
  <TotalTime>0</TotalTime>
  <Words>1047</Words>
  <Application>Microsoft Office PowerPoint</Application>
  <PresentationFormat>Bildschirmpräsentation (4:3)</PresentationFormat>
  <Paragraphs>97</Paragraphs>
  <Slides>18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PowerPoint Master RUB</vt:lpstr>
      <vt:lpstr>Inklusive HOCHSCHULE</vt:lpstr>
      <vt:lpstr>Herzlich Willkommen zum VII. IMU-Treffen</vt:lpstr>
      <vt:lpstr>Ablauf</vt:lpstr>
      <vt:lpstr>Zu Ergebnissen der Lehrendenbefragung I – Nachteilsausgleiche (Folie 1 von 2)</vt:lpstr>
      <vt:lpstr>Zu Ergebnissen der Lehrendenbefragung I – Nachteilsausgleiche (Folie 1 von 2) </vt:lpstr>
      <vt:lpstr>Particify I – Wie erreichen wir mehr Vertrautheit mit Nachteilsausgleichen</vt:lpstr>
      <vt:lpstr>Ergebnisse als WordCloud – Particify I</vt:lpstr>
      <vt:lpstr>Input: Umsetzung von Nachteilsausgleichen &amp; KoBaP (Julia Winkelkotte, KoBaP)</vt:lpstr>
      <vt:lpstr>Zu Ergebnissen der Lehrendenbefragung II – spezifische Bedarfe und Barrierefreiheit (Folie 1 von 3)</vt:lpstr>
      <vt:lpstr>Zu Ergebnissen der Lehrendenbefragung II – spezifische Bedarfe und Barrierefreiheit (Folie 2 von 3)</vt:lpstr>
      <vt:lpstr>Zu Ergebnissen der Lehrendenbefragung II – spezifische Bedarfe und Barrierefreiheit (Folie 3 von 3)</vt:lpstr>
      <vt:lpstr>Particify II – Lehrende zur Thematik erreichen</vt:lpstr>
      <vt:lpstr>Ergebnisse als WordCloud – Particify II</vt:lpstr>
      <vt:lpstr>Input: „Assessment neu gedacht – Moodle-Testfragen ansprechend und barrierefrei gestalten sowie alternative Prüfungsformate im Überblick“ (Sabine Römer und Michael Cramer, ZfW – RUBeL) </vt:lpstr>
      <vt:lpstr>Aufteilung in zwei Gruppen</vt:lpstr>
      <vt:lpstr>Input: Runder Tisch Inklusion &amp; mehr (Björn Frauendienst, Inklusive Hochschule)  </vt:lpstr>
      <vt:lpstr>Allgemeine Infos / Fragemöglichkeit: Das neue E-Assessment Center im GAFO (Philipp Dorok, IT.Services)  </vt:lpstr>
      <vt:lpstr>Vielen Dank für Ihr Interesse…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Treffen Inklusionsmultiplikator*innen</dc:title>
  <dc:subject>Inklusive Hochschule</dc:subject>
  <dc:creator>Julia Winkelkotte</dc:creator>
  <cp:lastModifiedBy>Hanka, Andreas</cp:lastModifiedBy>
  <cp:revision>204</cp:revision>
  <cp:lastPrinted>2022-01-18T07:29:42Z</cp:lastPrinted>
  <dcterms:created xsi:type="dcterms:W3CDTF">2021-08-03T12:12:06Z</dcterms:created>
  <dcterms:modified xsi:type="dcterms:W3CDTF">2024-10-01T15:23:58Z</dcterms:modified>
</cp:coreProperties>
</file>