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2" roundtripDataSignature="AMtx7mjCVfKtVhXFAwqlv4rtmrJ/rXpU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hyperlink" Target="https://www.menti.com/alo69d8e4rsk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hyperlink" Target="https://padlet.com/eskiciali07/analysis-of-the-balcony-scene-jd4rb1c5u3l56fj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753900" y="2300250"/>
            <a:ext cx="5078400" cy="5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-36576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b="1" lang="de" sz="2400"/>
              <a:t>Describe</a:t>
            </a:r>
            <a:r>
              <a:rPr lang="de" sz="2400"/>
              <a:t> what you can see on the picture?</a:t>
            </a:r>
            <a:endParaRPr sz="24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6576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b="1" lang="de" sz="2400"/>
              <a:t>Interpret</a:t>
            </a:r>
            <a:r>
              <a:rPr lang="de" sz="2400"/>
              <a:t> what you can see on the  picture?</a:t>
            </a:r>
            <a:endParaRPr sz="2400"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6576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de" sz="2400"/>
              <a:t>What could our lesson be about?</a:t>
            </a:r>
            <a:endParaRPr sz="2400"/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688" y="190500"/>
            <a:ext cx="3171825" cy="47625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/>
          <p:nvPr/>
        </p:nvSpPr>
        <p:spPr>
          <a:xfrm>
            <a:off x="2057400" y="319725"/>
            <a:ext cx="1207200" cy="387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/>
          <p:nvPr>
            <p:ph type="title"/>
          </p:nvPr>
        </p:nvSpPr>
        <p:spPr>
          <a:xfrm>
            <a:off x="311700" y="140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de" u="sng"/>
              <a:t>Menti</a:t>
            </a:r>
            <a:endParaRPr u="sng"/>
          </a:p>
        </p:txBody>
      </p:sp>
      <p:sp>
        <p:nvSpPr>
          <p:cNvPr id="62" name="Google Shape;62;p2"/>
          <p:cNvSpPr txBox="1"/>
          <p:nvPr>
            <p:ph idx="1" type="body"/>
          </p:nvPr>
        </p:nvSpPr>
        <p:spPr>
          <a:xfrm>
            <a:off x="311700" y="615350"/>
            <a:ext cx="8520600" cy="8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ct val="97297"/>
              <a:buNone/>
            </a:pPr>
            <a:r>
              <a:rPr b="1" lang="de" sz="2000">
                <a:solidFill>
                  <a:schemeClr val="dk1"/>
                </a:solidFill>
              </a:rPr>
              <a:t>Task: </a:t>
            </a:r>
            <a:r>
              <a:rPr lang="de" sz="2000">
                <a:solidFill>
                  <a:schemeClr val="dk1"/>
                </a:solidFill>
              </a:rPr>
              <a:t>Please use the following link to </a:t>
            </a:r>
            <a:r>
              <a:rPr b="1" lang="de" sz="2000">
                <a:solidFill>
                  <a:schemeClr val="dk1"/>
                </a:solidFill>
              </a:rPr>
              <a:t>write down</a:t>
            </a:r>
            <a:r>
              <a:rPr lang="de" sz="2000">
                <a:solidFill>
                  <a:schemeClr val="dk1"/>
                </a:solidFill>
              </a:rPr>
              <a:t> what you already know about graphic novels! Please also </a:t>
            </a:r>
            <a:r>
              <a:rPr b="1" lang="de" sz="2000">
                <a:solidFill>
                  <a:schemeClr val="dk1"/>
                </a:solidFill>
              </a:rPr>
              <a:t>add</a:t>
            </a:r>
            <a:r>
              <a:rPr lang="de" sz="2000">
                <a:solidFill>
                  <a:schemeClr val="dk1"/>
                </a:solidFill>
              </a:rPr>
              <a:t> any graphic novel you already know!</a:t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63" name="Google Shape;6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1925" y="1570325"/>
            <a:ext cx="3392724" cy="30773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"/>
          <p:cNvSpPr txBox="1"/>
          <p:nvPr/>
        </p:nvSpPr>
        <p:spPr>
          <a:xfrm>
            <a:off x="3971275" y="1619213"/>
            <a:ext cx="4143000" cy="11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de" sz="19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https://www.menti.com/alo69d8e4rsk</a:t>
            </a:r>
            <a:endParaRPr b="0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de" u="sng"/>
              <a:t>Euer Lernziel für heute!</a:t>
            </a:r>
            <a:endParaRPr b="1" u="sng"/>
          </a:p>
        </p:txBody>
      </p:sp>
      <p:sp>
        <p:nvSpPr>
          <p:cNvPr id="70" name="Google Shape;70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de" sz="2200">
                <a:solidFill>
                  <a:schemeClr val="dk1"/>
                </a:solidFill>
              </a:rPr>
              <a:t>Text- und Medienkompetenz</a:t>
            </a:r>
            <a:r>
              <a:rPr b="1" lang="de" sz="2200">
                <a:solidFill>
                  <a:schemeClr val="dk1"/>
                </a:solidFill>
              </a:rPr>
              <a:t> </a:t>
            </a:r>
            <a:r>
              <a:rPr lang="de" sz="2200">
                <a:solidFill>
                  <a:schemeClr val="dk1"/>
                </a:solidFill>
              </a:rPr>
              <a:t>= Du sollst dir diese Kompetenz aneignen, indem du eine Szene aus einer Graphic Novel schrittweise analysierst.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"/>
          <p:cNvSpPr txBox="1"/>
          <p:nvPr>
            <p:ph type="title"/>
          </p:nvPr>
        </p:nvSpPr>
        <p:spPr>
          <a:xfrm>
            <a:off x="311700" y="3797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de" u="sng"/>
              <a:t>Analysis of the “balcony” scene</a:t>
            </a:r>
            <a:endParaRPr b="1" u="sng"/>
          </a:p>
        </p:txBody>
      </p:sp>
      <p:sp>
        <p:nvSpPr>
          <p:cNvPr id="76" name="Google Shape;76;p4"/>
          <p:cNvSpPr txBox="1"/>
          <p:nvPr>
            <p:ph idx="1" type="body"/>
          </p:nvPr>
        </p:nvSpPr>
        <p:spPr>
          <a:xfrm>
            <a:off x="311700" y="12351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4844"/>
              <a:buNone/>
            </a:pPr>
            <a:r>
              <a:rPr b="1" lang="de" sz="2600">
                <a:solidFill>
                  <a:schemeClr val="dk1"/>
                </a:solidFill>
              </a:rPr>
              <a:t>Look </a:t>
            </a:r>
            <a:r>
              <a:rPr lang="de" sz="2600">
                <a:solidFill>
                  <a:schemeClr val="dk1"/>
                </a:solidFill>
              </a:rPr>
              <a:t>at your</a:t>
            </a:r>
            <a:r>
              <a:rPr b="1" lang="de" sz="2600">
                <a:solidFill>
                  <a:schemeClr val="dk1"/>
                </a:solidFill>
              </a:rPr>
              <a:t> work sheet </a:t>
            </a:r>
            <a:r>
              <a:rPr lang="de" sz="2600">
                <a:solidFill>
                  <a:schemeClr val="dk1"/>
                </a:solidFill>
              </a:rPr>
              <a:t>for the task!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74844"/>
              <a:buNone/>
            </a:pPr>
            <a:r>
              <a:rPr b="1" lang="de" sz="2600">
                <a:solidFill>
                  <a:schemeClr val="dk1"/>
                </a:solidFill>
              </a:rPr>
              <a:t>Groups: </a:t>
            </a:r>
            <a:endParaRPr b="1" sz="2600">
              <a:solidFill>
                <a:schemeClr val="dk1"/>
              </a:solidFill>
            </a:endParaRPr>
          </a:p>
          <a:p>
            <a:pPr indent="-38131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arenR"/>
            </a:pPr>
            <a:r>
              <a:rPr lang="de" sz="2600">
                <a:solidFill>
                  <a:schemeClr val="dk1"/>
                </a:solidFill>
              </a:rPr>
              <a:t>Katharina, Celine, Laura, Nina (Group: </a:t>
            </a:r>
            <a:r>
              <a:rPr b="1" lang="de" sz="2600">
                <a:solidFill>
                  <a:schemeClr val="dk1"/>
                </a:solidFill>
              </a:rPr>
              <a:t>Character</a:t>
            </a:r>
            <a:r>
              <a:rPr lang="de" sz="2600">
                <a:solidFill>
                  <a:schemeClr val="dk1"/>
                </a:solidFill>
              </a:rPr>
              <a:t>)</a:t>
            </a:r>
            <a:endParaRPr sz="2600">
              <a:solidFill>
                <a:schemeClr val="dk1"/>
              </a:solidFill>
            </a:endParaRPr>
          </a:p>
          <a:p>
            <a:pPr indent="-38131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arenR"/>
            </a:pPr>
            <a:r>
              <a:rPr lang="de" sz="2600">
                <a:solidFill>
                  <a:schemeClr val="dk1"/>
                </a:solidFill>
              </a:rPr>
              <a:t>Michelle, Nele, Alina, Justin (Group: </a:t>
            </a:r>
            <a:r>
              <a:rPr b="1" lang="de" sz="2600">
                <a:solidFill>
                  <a:schemeClr val="dk1"/>
                </a:solidFill>
              </a:rPr>
              <a:t>Plot/Imagery</a:t>
            </a:r>
            <a:r>
              <a:rPr lang="de" sz="2600">
                <a:solidFill>
                  <a:schemeClr val="dk1"/>
                </a:solidFill>
              </a:rPr>
              <a:t>)</a:t>
            </a:r>
            <a:endParaRPr sz="2600">
              <a:solidFill>
                <a:schemeClr val="dk1"/>
              </a:solidFill>
            </a:endParaRPr>
          </a:p>
          <a:p>
            <a:pPr indent="-38131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arenR"/>
            </a:pPr>
            <a:r>
              <a:rPr lang="de" sz="2600">
                <a:solidFill>
                  <a:schemeClr val="dk1"/>
                </a:solidFill>
              </a:rPr>
              <a:t>Anna, Jilan, Hannah (Group: </a:t>
            </a:r>
            <a:r>
              <a:rPr b="1" lang="de" sz="2600">
                <a:solidFill>
                  <a:schemeClr val="dk1"/>
                </a:solidFill>
              </a:rPr>
              <a:t>Language</a:t>
            </a:r>
            <a:r>
              <a:rPr lang="de" sz="2600">
                <a:solidFill>
                  <a:schemeClr val="dk1"/>
                </a:solidFill>
              </a:rPr>
              <a:t>)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74844"/>
              <a:buNone/>
            </a:pPr>
            <a:r>
              <a:t/>
            </a:r>
            <a:endParaRPr b="1" sz="2600">
              <a:solidFill>
                <a:schemeClr val="dk1"/>
              </a:solidFill>
            </a:endParaRPr>
          </a:p>
        </p:txBody>
      </p:sp>
      <p:sp>
        <p:nvSpPr>
          <p:cNvPr id="77" name="Google Shape;77;p4"/>
          <p:cNvSpPr/>
          <p:nvPr/>
        </p:nvSpPr>
        <p:spPr>
          <a:xfrm>
            <a:off x="306650" y="2483675"/>
            <a:ext cx="8036100" cy="1674600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de" u="sng"/>
              <a:t>Padlet</a:t>
            </a:r>
            <a:endParaRPr u="sng"/>
          </a:p>
        </p:txBody>
      </p:sp>
      <p:sp>
        <p:nvSpPr>
          <p:cNvPr id="83" name="Google Shape;83;p5"/>
          <p:cNvSpPr txBox="1"/>
          <p:nvPr>
            <p:ph idx="1" type="body"/>
          </p:nvPr>
        </p:nvSpPr>
        <p:spPr>
          <a:xfrm>
            <a:off x="311700" y="597875"/>
            <a:ext cx="8520600" cy="48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de" sz="2000">
                <a:solidFill>
                  <a:schemeClr val="dk1"/>
                </a:solidFill>
              </a:rPr>
              <a:t>Please use the following link to </a:t>
            </a:r>
            <a:r>
              <a:rPr b="1" lang="de" sz="2000">
                <a:solidFill>
                  <a:schemeClr val="dk1"/>
                </a:solidFill>
              </a:rPr>
              <a:t>summarize</a:t>
            </a:r>
            <a:r>
              <a:rPr lang="de" sz="2000">
                <a:solidFill>
                  <a:schemeClr val="dk1"/>
                </a:solidFill>
              </a:rPr>
              <a:t> your results!</a:t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84" name="Google Shape;8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7402" y="1259525"/>
            <a:ext cx="3350775" cy="341640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5"/>
          <p:cNvSpPr txBox="1"/>
          <p:nvPr/>
        </p:nvSpPr>
        <p:spPr>
          <a:xfrm>
            <a:off x="4210500" y="1309250"/>
            <a:ext cx="4534500" cy="30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e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https://padlet.com/eskiciali07/analysis-of-the-balcony-scene-jd4rb1c5u3l56fjg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de" u="sng"/>
              <a:t>Reflection - Did you reach your lesson goal?</a:t>
            </a:r>
            <a:endParaRPr b="1" u="sng"/>
          </a:p>
        </p:txBody>
      </p:sp>
      <p:sp>
        <p:nvSpPr>
          <p:cNvPr id="91" name="Google Shape;91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de">
                <a:solidFill>
                  <a:schemeClr val="dk1"/>
                </a:solidFill>
              </a:rPr>
              <a:t>Task: Write</a:t>
            </a:r>
            <a:r>
              <a:rPr lang="de">
                <a:solidFill>
                  <a:schemeClr val="dk1"/>
                </a:solidFill>
              </a:rPr>
              <a:t> a short </a:t>
            </a:r>
            <a:r>
              <a:rPr b="1" lang="de">
                <a:solidFill>
                  <a:schemeClr val="dk1"/>
                </a:solidFill>
              </a:rPr>
              <a:t>reflection</a:t>
            </a:r>
            <a:r>
              <a:rPr lang="de">
                <a:solidFill>
                  <a:schemeClr val="dk1"/>
                </a:solidFill>
              </a:rPr>
              <a:t> on what you learned about graphic novels. Please </a:t>
            </a:r>
            <a:r>
              <a:rPr b="1" lang="de">
                <a:solidFill>
                  <a:schemeClr val="dk1"/>
                </a:solidFill>
              </a:rPr>
              <a:t>answer</a:t>
            </a:r>
            <a:r>
              <a:rPr lang="de">
                <a:solidFill>
                  <a:schemeClr val="dk1"/>
                </a:solidFill>
              </a:rPr>
              <a:t> at least two of the following three questions for yourself! Be prepared to present your answers to the class.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de">
                <a:solidFill>
                  <a:schemeClr val="dk1"/>
                </a:solidFill>
              </a:rPr>
              <a:t>a) Which form of narrative do you find more entertaining? Please provide reasons for your answer!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de">
                <a:solidFill>
                  <a:schemeClr val="dk1"/>
                </a:solidFill>
              </a:rPr>
              <a:t>b) What makes graphic novels special? Name at least two attributes!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de">
                <a:solidFill>
                  <a:schemeClr val="dk1"/>
                </a:solidFill>
              </a:rPr>
              <a:t>c) How does visual storytelling enhance a narrative compared to traditional text-only novels? You can use Romeo and Juliet as an example. 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2" name="Google Shape;92;p6"/>
          <p:cNvSpPr/>
          <p:nvPr/>
        </p:nvSpPr>
        <p:spPr>
          <a:xfrm>
            <a:off x="311700" y="2222675"/>
            <a:ext cx="8394900" cy="1848600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