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1" r:id="rId2"/>
    <p:sldMasterId id="2147483655" r:id="rId3"/>
    <p:sldMasterId id="2147483659" r:id="rId4"/>
  </p:sldMasterIdLst>
  <p:notesMasterIdLst>
    <p:notesMasterId r:id="rId11"/>
  </p:notesMasterIdLst>
  <p:handoutMasterIdLst>
    <p:handoutMasterId r:id="rId12"/>
  </p:handoutMasterIdLst>
  <p:sldIdLst>
    <p:sldId id="450" r:id="rId5"/>
    <p:sldId id="465" r:id="rId6"/>
    <p:sldId id="468" r:id="rId7"/>
    <p:sldId id="467" r:id="rId8"/>
    <p:sldId id="466" r:id="rId9"/>
    <p:sldId id="469" r:id="rId10"/>
  </p:sldIdLst>
  <p:sldSz cx="10080625" cy="7561263"/>
  <p:notesSz cx="7099300" cy="10234613"/>
  <p:defaultTextStyle>
    <a:defPPr>
      <a:defRPr lang="de-DE"/>
    </a:defPPr>
    <a:lvl1pPr algn="l" defTabSz="1006475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503238" indent="-46038" algn="l" defTabSz="1006475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1006475" indent="-92075" algn="l" defTabSz="1006475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511300" indent="-139700" algn="l" defTabSz="1006475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2014538" indent="-185738" algn="l" defTabSz="1006475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59">
          <p15:clr>
            <a:srgbClr val="A4A3A4"/>
          </p15:clr>
        </p15:guide>
        <p15:guide id="2" pos="30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560"/>
    <a:srgbClr val="94C11C"/>
    <a:srgbClr val="8DAE10"/>
    <a:srgbClr val="E7E7E7"/>
    <a:srgbClr val="E6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3729"/>
  </p:normalViewPr>
  <p:slideViewPr>
    <p:cSldViewPr snapToObjects="1">
      <p:cViewPr varScale="1">
        <p:scale>
          <a:sx n="84" d="100"/>
          <a:sy n="84" d="100"/>
        </p:scale>
        <p:origin x="1664" y="192"/>
      </p:cViewPr>
      <p:guideLst>
        <p:guide orient="horz" pos="1859"/>
        <p:guide pos="30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83" d="100"/>
          <a:sy n="83" d="100"/>
        </p:scale>
        <p:origin x="-2040" y="-84"/>
      </p:cViewPr>
      <p:guideLst>
        <p:guide orient="horz" pos="3224"/>
        <p:guide pos="22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657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759" tIns="47380" rIns="94759" bIns="47380" numCol="1" anchor="t" anchorCtr="0" compatLnSpc="1">
            <a:prstTxWarp prst="textNoShape">
              <a:avLst/>
            </a:prstTxWarp>
          </a:bodyPr>
          <a:lstStyle>
            <a:lvl1pPr defTabSz="1042988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de-DE"/>
              <a:t>Ass. iur. Moritz Schroeder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 bwMode="auto">
          <a:xfrm>
            <a:off x="4021138" y="0"/>
            <a:ext cx="307657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759" tIns="47380" rIns="94759" bIns="47380" numCol="1" anchor="t" anchorCtr="0" compatLnSpc="1">
            <a:prstTxWarp prst="textNoShape">
              <a:avLst/>
            </a:prstTxWarp>
          </a:bodyPr>
          <a:lstStyle>
            <a:lvl1pPr algn="r" defTabSz="1042988">
              <a:defRPr sz="1200">
                <a:latin typeface="Calibri" panose="020F0502020204030204" pitchFamily="34" charset="0"/>
              </a:defRPr>
            </a:lvl1pPr>
          </a:lstStyle>
          <a:p>
            <a:fld id="{150F3BC4-EC0F-45A8-A7BE-B3995242B7BF}" type="datetimeFigureOut">
              <a:rPr lang="de-DE" altLang="de-DE"/>
              <a:pPr/>
              <a:t>30.09.24</a:t>
            </a:fld>
            <a:endParaRPr lang="de-DE" alt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 bwMode="auto">
          <a:xfrm>
            <a:off x="0" y="9720263"/>
            <a:ext cx="307657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4759" tIns="47380" rIns="94759" bIns="47380" numCol="1" anchor="b" anchorCtr="0" compatLnSpc="1">
            <a:prstTxWarp prst="textNoShape">
              <a:avLst/>
            </a:prstTxWarp>
          </a:bodyPr>
          <a:lstStyle>
            <a:lvl1pPr defTabSz="1042988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 bwMode="auto">
          <a:xfrm>
            <a:off x="4021138" y="9720263"/>
            <a:ext cx="307657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759" tIns="47380" rIns="94759" bIns="47380" numCol="1" anchor="b" anchorCtr="0" compatLnSpc="1">
            <a:prstTxWarp prst="textNoShape">
              <a:avLst/>
            </a:prstTxWarp>
          </a:bodyPr>
          <a:lstStyle>
            <a:lvl1pPr algn="r" defTabSz="1042988">
              <a:defRPr sz="1200">
                <a:latin typeface="Calibri" panose="020F0502020204030204" pitchFamily="34" charset="0"/>
              </a:defRPr>
            </a:lvl1pPr>
          </a:lstStyle>
          <a:p>
            <a:fld id="{DCA92ED4-C836-4544-B021-6E8B31FC512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4759" tIns="47380" rIns="94759" bIns="47380" numCol="1" anchor="t" anchorCtr="0" compatLnSpc="1">
            <a:prstTxWarp prst="textNoShape">
              <a:avLst/>
            </a:prstTxWarp>
          </a:bodyPr>
          <a:lstStyle>
            <a:lvl1pPr defTabSz="1042988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de-DE"/>
              <a:t>Ass. iur. Moritz Schroeder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4759" tIns="47380" rIns="94759" bIns="47380" numCol="1" anchor="t" anchorCtr="0" compatLnSpc="1">
            <a:prstTxWarp prst="textNoShape">
              <a:avLst/>
            </a:prstTxWarp>
          </a:bodyPr>
          <a:lstStyle>
            <a:lvl1pPr algn="r" defTabSz="1042988">
              <a:defRPr sz="1200">
                <a:latin typeface="Calibri" panose="020F0502020204030204" pitchFamily="34" charset="0"/>
              </a:defRPr>
            </a:lvl1pPr>
          </a:lstStyle>
          <a:p>
            <a:fld id="{AF925305-769B-4077-A105-23757D775FD5}" type="datetimeFigureOut">
              <a:rPr lang="de-DE" altLang="de-DE"/>
              <a:pPr/>
              <a:t>30.09.24</a:t>
            </a:fld>
            <a:endParaRPr lang="de-DE" alt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4759" tIns="47380" rIns="94759" bIns="473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4759" tIns="47380" rIns="94759" bIns="47380" numCol="1" anchor="b" anchorCtr="0" compatLnSpc="1">
            <a:prstTxWarp prst="textNoShape">
              <a:avLst/>
            </a:prstTxWarp>
          </a:bodyPr>
          <a:lstStyle>
            <a:lvl1pPr defTabSz="1042988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4759" tIns="47380" rIns="94759" bIns="47380" numCol="1" anchor="b" anchorCtr="0" compatLnSpc="1">
            <a:prstTxWarp prst="textNoShape">
              <a:avLst/>
            </a:prstTxWarp>
          </a:bodyPr>
          <a:lstStyle>
            <a:lvl1pPr algn="r" defTabSz="1042988">
              <a:defRPr sz="1200">
                <a:latin typeface="Calibri" panose="020F0502020204030204" pitchFamily="34" charset="0"/>
              </a:defRPr>
            </a:lvl1pPr>
          </a:lstStyle>
          <a:p>
            <a:fld id="{40AFF4D3-434F-42A1-B32C-423206DC33E0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defTabSz="1006475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503238" algn="l" defTabSz="1006475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1006475" algn="l" defTabSz="1006475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511300" algn="l" defTabSz="1006475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2014538" algn="l" defTabSz="1006475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520086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24104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28121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32138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>
              <a:ea typeface="ＭＳ Ｐゴシック" panose="020B0600070205080204" pitchFamily="34" charset="-128"/>
            </a:endParaRPr>
          </a:p>
        </p:txBody>
      </p:sp>
      <p:sp>
        <p:nvSpPr>
          <p:cNvPr id="3584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CBC9DF46-875F-4A0E-B73F-F568DF530A8E}" type="slidenum">
              <a:rPr lang="de-DE" altLang="de-DE" sz="1200"/>
              <a:pPr eaLnBrk="1" hangingPunct="1">
                <a:spcBef>
                  <a:spcPct val="0"/>
                </a:spcBef>
              </a:pPr>
              <a:t>1</a:t>
            </a:fld>
            <a:endParaRPr lang="de-DE" altLang="de-DE" sz="1200"/>
          </a:p>
        </p:txBody>
      </p:sp>
      <p:sp>
        <p:nvSpPr>
          <p:cNvPr id="35845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1200"/>
              <a:t>Ass. iur. Moritz Schroeder</a:t>
            </a:r>
          </a:p>
        </p:txBody>
      </p:sp>
    </p:spTree>
    <p:extLst>
      <p:ext uri="{BB962C8B-B14F-4D97-AF65-F5344CB8AC3E}">
        <p14:creationId xmlns:p14="http://schemas.microsoft.com/office/powerpoint/2010/main" val="1796778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0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>
              <a:ea typeface="ＭＳ Ｐゴシック" panose="020B0600070205080204" pitchFamily="34" charset="-128"/>
            </a:endParaRPr>
          </a:p>
        </p:txBody>
      </p:sp>
      <p:sp>
        <p:nvSpPr>
          <p:cNvPr id="53251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6AD06AF-C6E2-4C91-B164-C4B46EB1A513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2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53252" name="Kopfzeilenplatzhalter 4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8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>
              <a:ea typeface="ＭＳ Ｐゴシック" panose="020B0600070205080204" pitchFamily="34" charset="-128"/>
            </a:endParaRPr>
          </a:p>
        </p:txBody>
      </p:sp>
      <p:sp>
        <p:nvSpPr>
          <p:cNvPr id="55299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EF057539-E45F-4B08-8BB8-929D0AD19FB6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3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55300" name="Kopfzeilenplatzhalter 4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6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>
              <a:ea typeface="ＭＳ Ｐゴシック" panose="020B0600070205080204" pitchFamily="34" charset="-128"/>
            </a:endParaRPr>
          </a:p>
        </p:txBody>
      </p:sp>
      <p:sp>
        <p:nvSpPr>
          <p:cNvPr id="57347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522EE5-BC98-4921-869F-C1CFA19E949B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4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57348" name="Kopfzeilenplatzhalter 4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4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>
              <a:ea typeface="ＭＳ Ｐゴシック" panose="020B0600070205080204" pitchFamily="34" charset="-128"/>
            </a:endParaRPr>
          </a:p>
        </p:txBody>
      </p:sp>
      <p:sp>
        <p:nvSpPr>
          <p:cNvPr id="59395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7F5BD0E-2A97-4475-9FC7-08445AFF7FF6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5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59396" name="Kopfzeilenplatzhalter 4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2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>
              <a:ea typeface="ＭＳ Ｐゴシック" panose="020B0600070205080204" pitchFamily="34" charset="-128"/>
            </a:endParaRPr>
          </a:p>
        </p:txBody>
      </p:sp>
      <p:sp>
        <p:nvSpPr>
          <p:cNvPr id="61443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44756DC2-75E2-4E5C-8AFD-20DC466DDE42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6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61444" name="Kopfzeilenplatzhalter 4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4372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0365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rm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6567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9685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8125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7E7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0"/>
            <a:ext cx="9121775" cy="70675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08035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pic>
        <p:nvPicPr>
          <p:cNvPr id="1027" name="Inhaltsplatzhalter 5" descr="Label_RUB_WEISS-BLAU_srgb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8163" y="0"/>
            <a:ext cx="1439862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ctr" defTabSz="1006475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MS PGothic" panose="020B0600070205080204" pitchFamily="34" charset="-128"/>
          <a:cs typeface="ＭＳ Ｐゴシック" charset="0"/>
        </a:defRPr>
      </a:lvl2pPr>
      <a:lvl3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MS PGothic" panose="020B0600070205080204" pitchFamily="34" charset="-128"/>
          <a:cs typeface="ＭＳ Ｐゴシック" charset="0"/>
        </a:defRPr>
      </a:lvl3pPr>
      <a:lvl4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MS PGothic" panose="020B0600070205080204" pitchFamily="34" charset="-128"/>
          <a:cs typeface="ＭＳ Ｐゴシック" charset="0"/>
        </a:defRPr>
      </a:lvl4pPr>
      <a:lvl5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MS PGothic" panose="020B0600070205080204" pitchFamily="34" charset="-128"/>
          <a:cs typeface="ＭＳ Ｐゴシック" charset="0"/>
        </a:defRPr>
      </a:lvl5pPr>
      <a:lvl6pPr marL="4572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</a:defRPr>
      </a:lvl6pPr>
      <a:lvl7pPr marL="9144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</a:defRPr>
      </a:lvl7pPr>
      <a:lvl8pPr marL="13716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</a:defRPr>
      </a:lvl8pPr>
      <a:lvl9pPr marL="18288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</a:defRPr>
      </a:lvl9pPr>
    </p:titleStyle>
    <p:bodyStyle>
      <a:lvl1pPr marL="377825" indent="-377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817563" indent="-3143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258888" indent="-250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763713" indent="-250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266950" indent="-250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772095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7E7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0" y="0"/>
            <a:ext cx="9601200" cy="14398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08035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pic>
        <p:nvPicPr>
          <p:cNvPr id="2051" name="Inhaltsplatzhalter 5" descr="Label_RUB_WEISS-BLAU_srgb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8600" y="0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Grafik 9" descr="Wortmarke_BLAU_srgb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228600"/>
            <a:ext cx="1728788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1006475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77825" indent="-377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817563" indent="-3143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258888" indent="-250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763713" indent="-250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266950" indent="-250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772095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436563" y="433388"/>
            <a:ext cx="7216775" cy="157003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3400" b="1">
                <a:solidFill>
                  <a:srgbClr val="003560"/>
                </a:solidFill>
                <a:cs typeface="Arial" panose="020B0604020202020204" pitchFamily="34" charset="0"/>
              </a:rPr>
              <a:t>Titel der Präsentation</a:t>
            </a:r>
          </a:p>
          <a:p>
            <a:pPr eaLnBrk="1" hangingPunct="1"/>
            <a:r>
              <a:rPr lang="de-DE" altLang="de-DE" sz="3400">
                <a:solidFill>
                  <a:srgbClr val="003560"/>
                </a:solidFill>
                <a:cs typeface="Arial" panose="020B0604020202020204" pitchFamily="34" charset="0"/>
              </a:rPr>
              <a:t>Sub-Titel der Präsentation</a:t>
            </a:r>
          </a:p>
          <a:p>
            <a:pPr eaLnBrk="1" hangingPunct="1"/>
            <a:r>
              <a:rPr lang="de-DE" altLang="de-DE" sz="3400" b="1">
                <a:solidFill>
                  <a:srgbClr val="8DAE10"/>
                </a:solidFill>
                <a:cs typeface="Arial" panose="020B0604020202020204" pitchFamily="34" charset="0"/>
              </a:rPr>
              <a:t>Datum XX.XX. – XX.XX.20XX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436563" y="2208213"/>
            <a:ext cx="7216775" cy="4302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400" b="1">
                <a:solidFill>
                  <a:srgbClr val="003560"/>
                </a:solidFill>
                <a:cs typeface="Arial" panose="020B0604020202020204" pitchFamily="34" charset="0"/>
              </a:rPr>
              <a:t>FAKULTÄT XY</a:t>
            </a:r>
          </a:p>
          <a:p>
            <a:pPr eaLnBrk="1" hangingPunct="1"/>
            <a:r>
              <a:rPr lang="de-DE" altLang="de-DE" sz="1400">
                <a:solidFill>
                  <a:srgbClr val="003560"/>
                </a:solidFill>
                <a:cs typeface="Arial" panose="020B0604020202020204" pitchFamily="34" charset="0"/>
              </a:rPr>
              <a:t>Lehrstuhl für XY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447675" y="2838450"/>
            <a:ext cx="7215188" cy="9239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3000" b="1">
                <a:solidFill>
                  <a:srgbClr val="003560"/>
                </a:solidFill>
                <a:cs typeface="Arial" panose="020B0604020202020204" pitchFamily="34" charset="0"/>
              </a:rPr>
              <a:t>Headline bei längeren Headlines</a:t>
            </a:r>
          </a:p>
          <a:p>
            <a:pPr eaLnBrk="1" hangingPunct="1"/>
            <a:r>
              <a:rPr lang="de-DE" altLang="de-DE" sz="3000">
                <a:solidFill>
                  <a:srgbClr val="003560"/>
                </a:solidFill>
                <a:cs typeface="Arial" panose="020B0604020202020204" pitchFamily="34" charset="0"/>
              </a:rPr>
              <a:t>Subheadline – optional</a:t>
            </a:r>
          </a:p>
        </p:txBody>
      </p:sp>
      <p:sp>
        <p:nvSpPr>
          <p:cNvPr id="3077" name="Textfeld 4"/>
          <p:cNvSpPr txBox="1">
            <a:spLocks noChangeArrowheads="1"/>
          </p:cNvSpPr>
          <p:nvPr/>
        </p:nvSpPr>
        <p:spPr bwMode="auto">
          <a:xfrm>
            <a:off x="436563" y="3997325"/>
            <a:ext cx="4460875" cy="119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indent="287338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2700"/>
              </a:lnSpc>
              <a:spcAft>
                <a:spcPts val="600"/>
              </a:spcAft>
              <a:buSzPct val="130000"/>
              <a:buFont typeface="Wingdings" charset="0"/>
              <a:buChar char="§"/>
              <a:defRPr/>
            </a:pPr>
            <a:r>
              <a:rPr lang="de-DE">
                <a:cs typeface="Arial" charset="0"/>
              </a:rPr>
              <a:t>Bulletpoint 1</a:t>
            </a:r>
          </a:p>
          <a:p>
            <a:pPr eaLnBrk="1" hangingPunct="1">
              <a:lnSpc>
                <a:spcPts val="2700"/>
              </a:lnSpc>
              <a:spcAft>
                <a:spcPts val="600"/>
              </a:spcAft>
              <a:buSzPct val="130000"/>
              <a:buFont typeface="Wingdings" charset="0"/>
              <a:buChar char="§"/>
              <a:defRPr/>
            </a:pPr>
            <a:r>
              <a:rPr lang="de-DE">
                <a:cs typeface="Arial" charset="0"/>
              </a:rPr>
              <a:t>Bulletpoint 2</a:t>
            </a:r>
          </a:p>
          <a:p>
            <a:pPr eaLnBrk="1" hangingPunct="1">
              <a:lnSpc>
                <a:spcPts val="2700"/>
              </a:lnSpc>
              <a:spcAft>
                <a:spcPts val="600"/>
              </a:spcAft>
              <a:buSzPct val="130000"/>
              <a:buFont typeface="Wingdings" charset="0"/>
              <a:buChar char="§"/>
              <a:defRPr/>
            </a:pPr>
            <a:r>
              <a:rPr lang="de-DE">
                <a:cs typeface="Arial" charset="0"/>
              </a:rPr>
              <a:t>Bulletpoint 3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468313" y="7142163"/>
            <a:ext cx="8429625" cy="1539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000" b="1">
                <a:solidFill>
                  <a:srgbClr val="003560"/>
                </a:solidFill>
                <a:cs typeface="Arial" panose="020B0604020202020204" pitchFamily="34" charset="0"/>
              </a:rPr>
              <a:t>TITEL PRÄSENTATION </a:t>
            </a:r>
            <a:r>
              <a:rPr lang="de-DE" altLang="de-DE" sz="1000">
                <a:solidFill>
                  <a:srgbClr val="003560"/>
                </a:solidFill>
                <a:cs typeface="Arial" panose="020B0604020202020204" pitchFamily="34" charset="0"/>
              </a:rPr>
              <a:t>TITEL PRÄSENTATION | Bochum | XX. – XX. Monat Jahr</a:t>
            </a:r>
          </a:p>
        </p:txBody>
      </p:sp>
      <p:sp>
        <p:nvSpPr>
          <p:cNvPr id="3079" name="Textfeld 6"/>
          <p:cNvSpPr txBox="1">
            <a:spLocks noChangeArrowheads="1"/>
          </p:cNvSpPr>
          <p:nvPr/>
        </p:nvSpPr>
        <p:spPr bwMode="auto">
          <a:xfrm>
            <a:off x="436563" y="5348288"/>
            <a:ext cx="4460875" cy="138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2700"/>
              </a:lnSpc>
              <a:buSzPct val="130000"/>
              <a:defRPr/>
            </a:pPr>
            <a:r>
              <a:rPr lang="de-DE">
                <a:cs typeface="Arial" charset="0"/>
              </a:rPr>
              <a:t>Cidunt adignis am venibh etue alit erostio dipisisi er aliquissi. Unt lortio digna cor sum vel il utem ad et nosto od magna feugait.</a:t>
            </a:r>
          </a:p>
        </p:txBody>
      </p:sp>
      <p:sp>
        <p:nvSpPr>
          <p:cNvPr id="3080" name="Textplatzhalter 7"/>
          <p:cNvSpPr>
            <a:spLocks noGrp="1"/>
          </p:cNvSpPr>
          <p:nvPr>
            <p:ph type="body" idx="1"/>
          </p:nvPr>
        </p:nvSpPr>
        <p:spPr bwMode="auto">
          <a:xfrm>
            <a:off x="693738" y="2012950"/>
            <a:ext cx="8693150" cy="479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ctr" defTabSz="1006475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MS PGothic" panose="020B0600070205080204" pitchFamily="34" charset="-128"/>
          <a:cs typeface="ＭＳ Ｐゴシック" charset="0"/>
        </a:defRPr>
      </a:lvl2pPr>
      <a:lvl3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MS PGothic" panose="020B0600070205080204" pitchFamily="34" charset="-128"/>
          <a:cs typeface="ＭＳ Ｐゴシック" charset="0"/>
        </a:defRPr>
      </a:lvl3pPr>
      <a:lvl4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MS PGothic" panose="020B0600070205080204" pitchFamily="34" charset="-128"/>
          <a:cs typeface="ＭＳ Ｐゴシック" charset="0"/>
        </a:defRPr>
      </a:lvl4pPr>
      <a:lvl5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MS PGothic" panose="020B0600070205080204" pitchFamily="34" charset="-128"/>
          <a:cs typeface="ＭＳ Ｐゴシック" charset="0"/>
        </a:defRPr>
      </a:lvl5pPr>
      <a:lvl6pPr marL="4572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</a:defRPr>
      </a:lvl6pPr>
      <a:lvl7pPr marL="9144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</a:defRPr>
      </a:lvl7pPr>
      <a:lvl8pPr marL="13716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</a:defRPr>
      </a:lvl8pPr>
      <a:lvl9pPr marL="18288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</a:defRPr>
      </a:lvl9pPr>
    </p:titleStyle>
    <p:bodyStyle>
      <a:lvl1pPr marL="377825" indent="-377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mbria" panose="02040503050406030204" pitchFamily="18" charset="0"/>
          <a:ea typeface="MS PGothic" panose="020B0600070205080204" pitchFamily="34" charset="-128"/>
          <a:cs typeface="ＭＳ Ｐゴシック" charset="0"/>
        </a:defRPr>
      </a:lvl1pPr>
      <a:lvl2pPr marL="817563" indent="-3143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258888" indent="-250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763713" indent="-250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266950" indent="-250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772095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7E7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0" y="0"/>
            <a:ext cx="9601200" cy="922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08035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pic>
        <p:nvPicPr>
          <p:cNvPr id="4099" name="Inhaltsplatzhalter 5" descr="Label_RUB_WEISS-BLAU_srgb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8600" y="0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Grafik 9" descr="Wortmarke_BLAU_srgb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228600"/>
            <a:ext cx="1728788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feld 22"/>
          <p:cNvSpPr txBox="1"/>
          <p:nvPr/>
        </p:nvSpPr>
        <p:spPr>
          <a:xfrm>
            <a:off x="9194800" y="7138988"/>
            <a:ext cx="366713" cy="15240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9BACF59C-94C4-4B3D-A44B-D9A640665982}" type="slidenum">
              <a:rPr lang="de-DE" altLang="de-DE" sz="1000">
                <a:cs typeface="Arial" panose="020B0604020202020204" pitchFamily="34" charset="0"/>
              </a:rPr>
              <a:pPr algn="r" eaLnBrk="1" hangingPunct="1"/>
              <a:t>‹Nr.›</a:t>
            </a:fld>
            <a:endParaRPr lang="de-DE" altLang="de-DE" sz="1000"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xStyles>
    <p:titleStyle>
      <a:lvl1pPr algn="ctr" defTabSz="1006475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77825" indent="-377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817563" indent="-3143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258888" indent="-250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763713" indent="-250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266950" indent="-250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772095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go.knippertz@rub.d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44086" y="2462095"/>
            <a:ext cx="6428491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 eaLnBrk="1" hangingPunct="1">
              <a:defRPr/>
            </a:pPr>
            <a:r>
              <a:rPr lang="de-DE" altLang="de-DE" sz="2400" b="1" dirty="0">
                <a:solidFill>
                  <a:srgbClr val="94C11C"/>
                </a:solidFill>
                <a:latin typeface="RubFlama" panose="02000000000000000000" pitchFamily="2" charset="0"/>
              </a:rPr>
              <a:t>Einführung in das deutsche Recht </a:t>
            </a:r>
          </a:p>
          <a:p>
            <a:pPr defTabSz="914400" eaLnBrk="1" hangingPunct="1">
              <a:defRPr/>
            </a:pPr>
            <a:r>
              <a:rPr lang="de-DE" altLang="de-DE" sz="2400" b="1" dirty="0">
                <a:solidFill>
                  <a:srgbClr val="94C11C"/>
                </a:solidFill>
                <a:latin typeface="RubFlama" panose="02000000000000000000" pitchFamily="2" charset="0"/>
              </a:rPr>
              <a:t>und Rechtsstudium für ausländische Studierende</a:t>
            </a:r>
          </a:p>
          <a:p>
            <a:pPr defTabSz="914400">
              <a:defRPr/>
            </a:pPr>
            <a:r>
              <a:rPr lang="de-DE" altLang="de-DE" sz="2400" b="1" dirty="0">
                <a:solidFill>
                  <a:srgbClr val="94C11C"/>
                </a:solidFill>
                <a:latin typeface="RubFlama" panose="02000000000000000000" pitchFamily="2" charset="0"/>
              </a:rPr>
              <a:t>Wintersemester 2024/25</a:t>
            </a:r>
          </a:p>
          <a:p>
            <a:pPr defTabSz="914400" eaLnBrk="1" hangingPunct="1">
              <a:defRPr/>
            </a:pPr>
            <a:endParaRPr lang="de-DE" altLang="de-DE" sz="2400" b="1" dirty="0">
              <a:solidFill>
                <a:srgbClr val="94C11C"/>
              </a:solidFill>
              <a:latin typeface="RubFlama" panose="02000000000000000000" pitchFamily="2" charset="0"/>
            </a:endParaRPr>
          </a:p>
          <a:p>
            <a:pPr defTabSz="914400" eaLnBrk="1" hangingPunct="1">
              <a:defRPr/>
            </a:pPr>
            <a:r>
              <a:rPr lang="de-DE" altLang="de-DE" sz="2400" b="1" dirty="0">
                <a:solidFill>
                  <a:schemeClr val="accent1">
                    <a:lumMod val="75000"/>
                  </a:schemeClr>
                </a:solidFill>
                <a:latin typeface="RubFlama" panose="02000000000000000000" pitchFamily="2" charset="0"/>
              </a:rPr>
              <a:t>Klausurvorbereitung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12: Strafrecht I </a:t>
            </a:r>
          </a:p>
        </p:txBody>
      </p:sp>
      <p:sp>
        <p:nvSpPr>
          <p:cNvPr id="4" name="Textfeld 9">
            <a:extLst>
              <a:ext uri="{FF2B5EF4-FFF2-40B4-BE49-F238E27FC236}">
                <a16:creationId xmlns:a16="http://schemas.microsoft.com/office/drawing/2014/main" id="{65FCD39F-FE90-C74B-B4A3-5F91C1B868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563" y="4895850"/>
            <a:ext cx="7216775" cy="172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altLang="de-DE" sz="1400" b="1" dirty="0">
                <a:solidFill>
                  <a:srgbClr val="003560"/>
                </a:solidFill>
                <a:latin typeface="RubFlama" panose="02000000000000000000" pitchFamily="2" charset="77"/>
              </a:rPr>
              <a:t>Ingo Knippertz</a:t>
            </a:r>
          </a:p>
          <a:p>
            <a:r>
              <a:rPr lang="de-DE" altLang="de-DE" sz="1400" b="1" dirty="0">
                <a:solidFill>
                  <a:srgbClr val="003560"/>
                </a:solidFill>
                <a:latin typeface="RubFlama" panose="02000000000000000000" pitchFamily="2" charset="77"/>
              </a:rPr>
              <a:t>Wissenschaftlicher Mitarbeiter</a:t>
            </a:r>
          </a:p>
          <a:p>
            <a:endParaRPr lang="de-DE" altLang="de-DE" sz="1400" b="1" dirty="0">
              <a:solidFill>
                <a:srgbClr val="003560"/>
              </a:solidFill>
              <a:latin typeface="RubFlama" panose="02000000000000000000" pitchFamily="2" charset="77"/>
            </a:endParaRPr>
          </a:p>
          <a:p>
            <a:r>
              <a:rPr lang="de-DE" altLang="de-DE" sz="1400" b="1" dirty="0">
                <a:solidFill>
                  <a:srgbClr val="003560"/>
                </a:solidFill>
                <a:latin typeface="RubFlama" panose="02000000000000000000" pitchFamily="2" charset="77"/>
                <a:hlinkClick r:id="rId3"/>
              </a:rPr>
              <a:t>ingo.knippertz@rub.de</a:t>
            </a:r>
            <a:endParaRPr lang="de-DE" altLang="de-DE" sz="1400" b="1" dirty="0">
              <a:solidFill>
                <a:srgbClr val="003560"/>
              </a:solidFill>
              <a:latin typeface="RubFlama" panose="02000000000000000000" pitchFamily="2" charset="77"/>
            </a:endParaRPr>
          </a:p>
          <a:p>
            <a:r>
              <a:rPr lang="de-DE" altLang="de-DE" sz="1400" b="1">
                <a:solidFill>
                  <a:srgbClr val="003560"/>
                </a:solidFill>
                <a:latin typeface="RubFlama" panose="02000000000000000000" pitchFamily="2" charset="77"/>
              </a:rPr>
              <a:t>________________________________________</a:t>
            </a:r>
            <a:endParaRPr lang="de-DE" altLang="de-DE" sz="1400" b="1" dirty="0">
              <a:solidFill>
                <a:srgbClr val="003560"/>
              </a:solidFill>
              <a:latin typeface="RubFlama" panose="02000000000000000000" pitchFamily="2" charset="77"/>
            </a:endParaRPr>
          </a:p>
          <a:p>
            <a:r>
              <a:rPr lang="de-DE" altLang="de-DE" sz="1400" dirty="0">
                <a:solidFill>
                  <a:srgbClr val="003560"/>
                </a:solidFill>
                <a:latin typeface="RubFlama" panose="02000000000000000000" pitchFamily="2" charset="77"/>
              </a:rPr>
              <a:t>ZfI – Zentrum für Internationales der Juristischen Fakultät</a:t>
            </a:r>
            <a:br>
              <a:rPr lang="de-DE" altLang="de-DE" sz="1400" dirty="0">
                <a:solidFill>
                  <a:srgbClr val="003560"/>
                </a:solidFill>
                <a:latin typeface="RubFlama" panose="02000000000000000000" pitchFamily="2" charset="77"/>
              </a:rPr>
            </a:br>
            <a:r>
              <a:rPr lang="de-DE" altLang="de-DE" sz="1400" dirty="0">
                <a:solidFill>
                  <a:srgbClr val="003560"/>
                </a:solidFill>
                <a:latin typeface="RubFlama" panose="02000000000000000000" pitchFamily="2" charset="77"/>
              </a:rPr>
              <a:t>Center </a:t>
            </a:r>
            <a:r>
              <a:rPr lang="de-DE" altLang="de-DE" sz="1400" dirty="0" err="1">
                <a:solidFill>
                  <a:srgbClr val="003560"/>
                </a:solidFill>
                <a:latin typeface="RubFlama" panose="02000000000000000000" pitchFamily="2" charset="77"/>
              </a:rPr>
              <a:t>for</a:t>
            </a:r>
            <a:r>
              <a:rPr lang="de-DE" altLang="de-DE" sz="1400" dirty="0">
                <a:solidFill>
                  <a:srgbClr val="003560"/>
                </a:solidFill>
                <a:latin typeface="RubFlama" panose="02000000000000000000" pitchFamily="2" charset="77"/>
              </a:rPr>
              <a:t> International </a:t>
            </a:r>
            <a:r>
              <a:rPr lang="de-DE" altLang="de-DE" sz="1400" dirty="0" err="1">
                <a:solidFill>
                  <a:srgbClr val="003560"/>
                </a:solidFill>
                <a:latin typeface="RubFlama" panose="02000000000000000000" pitchFamily="2" charset="77"/>
              </a:rPr>
              <a:t>Affairs</a:t>
            </a:r>
            <a:r>
              <a:rPr lang="de-DE" altLang="de-DE" sz="1400" dirty="0">
                <a:solidFill>
                  <a:srgbClr val="003560"/>
                </a:solidFill>
                <a:latin typeface="RubFlama" panose="02000000000000000000" pitchFamily="2" charset="77"/>
              </a:rPr>
              <a:t> - </a:t>
            </a:r>
            <a:r>
              <a:rPr lang="de-DE" altLang="de-DE" sz="1400" dirty="0" err="1">
                <a:solidFill>
                  <a:srgbClr val="003560"/>
                </a:solidFill>
                <a:latin typeface="RubFlama" panose="02000000000000000000" pitchFamily="2" charset="77"/>
              </a:rPr>
              <a:t>Faculty</a:t>
            </a:r>
            <a:r>
              <a:rPr lang="de-DE" altLang="de-DE" sz="1400" dirty="0">
                <a:solidFill>
                  <a:srgbClr val="003560"/>
                </a:solidFill>
                <a:latin typeface="RubFlama" panose="02000000000000000000" pitchFamily="2" charset="77"/>
              </a:rPr>
              <a:t> of Law</a:t>
            </a:r>
            <a:br>
              <a:rPr lang="de-DE" altLang="de-DE" sz="1400" dirty="0">
                <a:solidFill>
                  <a:srgbClr val="003560"/>
                </a:solidFill>
                <a:latin typeface="RubFlama" panose="02000000000000000000" pitchFamily="2" charset="77"/>
              </a:rPr>
            </a:br>
            <a:r>
              <a:rPr lang="de-DE" altLang="de-DE" sz="1400" dirty="0">
                <a:solidFill>
                  <a:srgbClr val="003560"/>
                </a:solidFill>
                <a:latin typeface="RubFlama" panose="02000000000000000000" pitchFamily="2" charset="77"/>
              </a:rPr>
              <a:t>Gebäude / Building GD E1/131</a:t>
            </a:r>
          </a:p>
        </p:txBody>
      </p:sp>
    </p:spTree>
    <p:extLst>
      <p:ext uri="{BB962C8B-B14F-4D97-AF65-F5344CB8AC3E}">
        <p14:creationId xmlns:p14="http://schemas.microsoft.com/office/powerpoint/2010/main" val="455392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76238" y="989013"/>
            <a:ext cx="9164637" cy="46196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KLAUSURVORBEREITUNG</a:t>
            </a:r>
          </a:p>
        </p:txBody>
      </p:sp>
      <p:sp>
        <p:nvSpPr>
          <p:cNvPr id="52226" name="Textfeld 1"/>
          <p:cNvSpPr txBox="1">
            <a:spLocks noChangeArrowheads="1"/>
          </p:cNvSpPr>
          <p:nvPr/>
        </p:nvSpPr>
        <p:spPr bwMode="auto">
          <a:xfrm>
            <a:off x="684213" y="3724275"/>
            <a:ext cx="8994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de-DE" altLang="de-DE">
              <a:latin typeface="RubFlama" panose="02000000000000000000" pitchFamily="2" charset="0"/>
            </a:endParaRPr>
          </a:p>
        </p:txBody>
      </p:sp>
      <p:sp>
        <p:nvSpPr>
          <p:cNvPr id="52228" name="Rechteck 1"/>
          <p:cNvSpPr>
            <a:spLocks noChangeArrowheads="1"/>
          </p:cNvSpPr>
          <p:nvPr/>
        </p:nvSpPr>
        <p:spPr bwMode="auto">
          <a:xfrm>
            <a:off x="393700" y="1368425"/>
            <a:ext cx="9147175" cy="15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20000"/>
              </a:lnSpc>
              <a:buFont typeface="Calibri" panose="020F0502020204030204" pitchFamily="34" charset="0"/>
              <a:buAutoNum type="arabicPeriod"/>
            </a:pPr>
            <a:r>
              <a:rPr lang="de-DE" altLang="de-DE" dirty="0">
                <a:latin typeface="RubFlama" panose="02000000000000000000" pitchFamily="2" charset="0"/>
              </a:rPr>
              <a:t>Was ist ein „Volljurist“</a:t>
            </a:r>
            <a:r>
              <a:rPr lang="de-DE" altLang="ja-JP" dirty="0">
                <a:latin typeface="RubFlama" panose="02000000000000000000" pitchFamily="2" charset="0"/>
              </a:rPr>
              <a:t>?</a:t>
            </a:r>
          </a:p>
          <a:p>
            <a:pPr eaLnBrk="1" hangingPunct="1">
              <a:lnSpc>
                <a:spcPct val="120000"/>
              </a:lnSpc>
              <a:buFont typeface="Calibri" panose="020F0502020204030204" pitchFamily="34" charset="0"/>
              <a:buAutoNum type="arabicPeriod"/>
            </a:pPr>
            <a:r>
              <a:rPr lang="de-DE" altLang="de-DE" dirty="0">
                <a:latin typeface="RubFlama" panose="02000000000000000000" pitchFamily="2" charset="0"/>
              </a:rPr>
              <a:t>Welche Methoden der Auslegung sind anerkannt?</a:t>
            </a:r>
          </a:p>
          <a:p>
            <a:pPr eaLnBrk="1" hangingPunct="1">
              <a:lnSpc>
                <a:spcPct val="120000"/>
              </a:lnSpc>
              <a:buFont typeface="Calibri" panose="020F0502020204030204" pitchFamily="34" charset="0"/>
              <a:buAutoNum type="arabicPeriod"/>
            </a:pPr>
            <a:r>
              <a:rPr lang="de-DE" altLang="de-DE" dirty="0">
                <a:latin typeface="RubFlama" panose="02000000000000000000" pitchFamily="2" charset="0"/>
              </a:rPr>
              <a:t>Was ist eine Analogie und wie wird sie gebildet?</a:t>
            </a:r>
          </a:p>
          <a:p>
            <a:pPr eaLnBrk="1" hangingPunct="1">
              <a:lnSpc>
                <a:spcPct val="120000"/>
              </a:lnSpc>
              <a:buFont typeface="Calibri" panose="020F0502020204030204" pitchFamily="34" charset="0"/>
              <a:buAutoNum type="arabicPeriod"/>
            </a:pPr>
            <a:r>
              <a:rPr lang="de-DE" altLang="de-DE" dirty="0">
                <a:latin typeface="RubFlama" panose="02000000000000000000" pitchFamily="2" charset="0"/>
              </a:rPr>
              <a:t>Wie funktioniert der Gutachtenstil?</a:t>
            </a:r>
          </a:p>
        </p:txBody>
      </p:sp>
      <p:sp>
        <p:nvSpPr>
          <p:cNvPr id="24" name="Textfeld 5"/>
          <p:cNvSpPr txBox="1">
            <a:spLocks noChangeArrowheads="1"/>
          </p:cNvSpPr>
          <p:nvPr/>
        </p:nvSpPr>
        <p:spPr bwMode="auto">
          <a:xfrm>
            <a:off x="350043" y="3204369"/>
            <a:ext cx="921702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buFont typeface="Calibri" panose="020F0502020204030204" pitchFamily="34" charset="0"/>
              <a:buAutoNum type="arabicParenBoth"/>
            </a:pPr>
            <a:r>
              <a:rPr lang="de-DE" altLang="de-DE" dirty="0">
                <a:latin typeface="RubFlama" panose="02000000000000000000" pitchFamily="2" charset="0"/>
              </a:rPr>
              <a:t>Ist ein Auto eine Sache </a:t>
            </a:r>
            <a:r>
              <a:rPr lang="de-DE" altLang="de-DE" dirty="0" err="1">
                <a:latin typeface="RubFlama" panose="02000000000000000000" pitchFamily="2" charset="0"/>
              </a:rPr>
              <a:t>iSv</a:t>
            </a:r>
            <a:r>
              <a:rPr lang="de-DE" altLang="de-DE" dirty="0">
                <a:latin typeface="RubFlama" panose="02000000000000000000" pitchFamily="2" charset="0"/>
              </a:rPr>
              <a:t> § 90 BGB?</a:t>
            </a:r>
          </a:p>
          <a:p>
            <a:pPr marL="0" indent="0" algn="just" eaLnBrk="1" hangingPunct="1"/>
            <a:endParaRPr lang="de-DE" altLang="de-DE" dirty="0">
              <a:latin typeface="RubFlama" panose="02000000000000000000" pitchFamily="2" charset="0"/>
            </a:endParaRPr>
          </a:p>
          <a:p>
            <a:pPr marL="0" indent="0" algn="just" eaLnBrk="1" hangingPunct="1"/>
            <a:r>
              <a:rPr lang="de-DE" altLang="de-DE" dirty="0">
                <a:latin typeface="RubFlama" panose="02000000000000000000" pitchFamily="2" charset="0"/>
              </a:rPr>
              <a:t>§ 90 BGB: „Sachen sind körperliche Gegenstände.“</a:t>
            </a:r>
          </a:p>
        </p:txBody>
      </p:sp>
      <p:sp>
        <p:nvSpPr>
          <p:cNvPr id="25" name="Textfeld 24"/>
          <p:cNvSpPr txBox="1">
            <a:spLocks noChangeArrowheads="1"/>
          </p:cNvSpPr>
          <p:nvPr/>
        </p:nvSpPr>
        <p:spPr bwMode="auto">
          <a:xfrm>
            <a:off x="350043" y="4336850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buFont typeface="Calibri" panose="020F0502020204030204" pitchFamily="34" charset="0"/>
              <a:buAutoNum type="arabicParenBoth" startAt="2"/>
            </a:pPr>
            <a:r>
              <a:rPr lang="de-DE" altLang="de-DE" dirty="0">
                <a:latin typeface="RubFlama" panose="02000000000000000000" pitchFamily="2" charset="0"/>
              </a:rPr>
              <a:t>Lösung:	</a:t>
            </a:r>
          </a:p>
        </p:txBody>
      </p:sp>
      <p:sp>
        <p:nvSpPr>
          <p:cNvPr id="26" name="Textfeld 5"/>
          <p:cNvSpPr txBox="1">
            <a:spLocks noChangeArrowheads="1"/>
          </p:cNvSpPr>
          <p:nvPr/>
        </p:nvSpPr>
        <p:spPr bwMode="auto">
          <a:xfrm>
            <a:off x="396434" y="4848861"/>
            <a:ext cx="8677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buFont typeface="Calibri" panose="020F0502020204030204" pitchFamily="34" charset="0"/>
              <a:buAutoNum type="alphaLcParenR"/>
            </a:pPr>
            <a:r>
              <a:rPr lang="de-DE" altLang="de-DE" dirty="0">
                <a:latin typeface="RubFlama" panose="02000000000000000000" pitchFamily="2" charset="0"/>
              </a:rPr>
              <a:t>Ein Auto könnte eine Sache </a:t>
            </a:r>
            <a:r>
              <a:rPr lang="de-DE" altLang="de-DE" dirty="0" err="1">
                <a:latin typeface="RubFlama" panose="02000000000000000000" pitchFamily="2" charset="0"/>
              </a:rPr>
              <a:t>iSv</a:t>
            </a:r>
            <a:r>
              <a:rPr lang="de-DE" altLang="de-DE" dirty="0">
                <a:latin typeface="RubFlama" panose="02000000000000000000" pitchFamily="2" charset="0"/>
              </a:rPr>
              <a:t> § 90 BGB sein.</a:t>
            </a:r>
          </a:p>
        </p:txBody>
      </p:sp>
      <p:sp>
        <p:nvSpPr>
          <p:cNvPr id="27" name="Textfeld 5"/>
          <p:cNvSpPr txBox="1">
            <a:spLocks noChangeArrowheads="1"/>
          </p:cNvSpPr>
          <p:nvPr/>
        </p:nvSpPr>
        <p:spPr bwMode="auto">
          <a:xfrm>
            <a:off x="399175" y="5647892"/>
            <a:ext cx="8677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buFont typeface="Calibri" panose="020F0502020204030204" pitchFamily="34" charset="0"/>
              <a:buAutoNum type="alphaLcParenR" startAt="3"/>
            </a:pPr>
            <a:r>
              <a:rPr lang="de-DE" altLang="de-DE" dirty="0">
                <a:latin typeface="RubFlama" panose="02000000000000000000" pitchFamily="2" charset="0"/>
              </a:rPr>
              <a:t>Ein Auto ist ein körperlicher Gegenstand.</a:t>
            </a:r>
          </a:p>
        </p:txBody>
      </p:sp>
      <p:sp>
        <p:nvSpPr>
          <p:cNvPr id="28" name="Textfeld 5"/>
          <p:cNvSpPr txBox="1">
            <a:spLocks noChangeArrowheads="1"/>
          </p:cNvSpPr>
          <p:nvPr/>
        </p:nvSpPr>
        <p:spPr bwMode="auto">
          <a:xfrm>
            <a:off x="399175" y="5248911"/>
            <a:ext cx="86772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buFont typeface="Calibri" panose="020F0502020204030204" pitchFamily="34" charset="0"/>
              <a:buAutoNum type="alphaLcParenR" startAt="2"/>
            </a:pPr>
            <a:r>
              <a:rPr lang="de-DE" altLang="de-DE" dirty="0">
                <a:latin typeface="RubFlama" panose="02000000000000000000" pitchFamily="2" charset="0"/>
              </a:rPr>
              <a:t>Eine Sache </a:t>
            </a:r>
            <a:r>
              <a:rPr lang="de-DE" altLang="de-DE" dirty="0" err="1">
                <a:latin typeface="RubFlama" panose="02000000000000000000" pitchFamily="2" charset="0"/>
              </a:rPr>
              <a:t>iSv</a:t>
            </a:r>
            <a:r>
              <a:rPr lang="de-DE" altLang="de-DE" dirty="0">
                <a:latin typeface="RubFlama" panose="02000000000000000000" pitchFamily="2" charset="0"/>
              </a:rPr>
              <a:t> § 90 BGB ist jeder körperliche Gegenstand.</a:t>
            </a:r>
          </a:p>
        </p:txBody>
      </p:sp>
      <p:sp>
        <p:nvSpPr>
          <p:cNvPr id="29" name="Textfeld 5"/>
          <p:cNvSpPr txBox="1">
            <a:spLocks noChangeArrowheads="1"/>
          </p:cNvSpPr>
          <p:nvPr/>
        </p:nvSpPr>
        <p:spPr bwMode="auto">
          <a:xfrm>
            <a:off x="391237" y="6065015"/>
            <a:ext cx="8677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buFont typeface="Calibri" panose="020F0502020204030204" pitchFamily="34" charset="0"/>
              <a:buAutoNum type="alphaLcParenR" startAt="4"/>
            </a:pPr>
            <a:r>
              <a:rPr lang="de-DE" altLang="de-DE">
                <a:latin typeface="RubFlama" panose="02000000000000000000" pitchFamily="2" charset="0"/>
              </a:rPr>
              <a:t>Ein Auto ist eine Sache iSv § 90 BGB.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13: Strafrecht II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7" grpId="0"/>
      <p:bldP spid="28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179968" y="971919"/>
            <a:ext cx="47387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/>
            <a:r>
              <a:rPr lang="de-DE" altLang="de-DE" sz="2400" b="1" dirty="0">
                <a:latin typeface="RubFlama" panose="02000000000000000000" pitchFamily="2" charset="0"/>
              </a:rPr>
              <a:t>Wiederholung: Normenpyramide</a:t>
            </a: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13: Strafrecht II </a:t>
            </a:r>
          </a:p>
        </p:txBody>
      </p:sp>
      <p:pic>
        <p:nvPicPr>
          <p:cNvPr id="14" name="Grafik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039" y="1728403"/>
            <a:ext cx="7894657" cy="524864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-108260" y="805414"/>
            <a:ext cx="9164637" cy="46196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KLAUSURVORBEREITUNG</a:t>
            </a:r>
          </a:p>
        </p:txBody>
      </p:sp>
      <p:sp>
        <p:nvSpPr>
          <p:cNvPr id="24" name="Textfeld 5"/>
          <p:cNvSpPr txBox="1">
            <a:spLocks noChangeArrowheads="1"/>
          </p:cNvSpPr>
          <p:nvPr/>
        </p:nvSpPr>
        <p:spPr bwMode="auto">
          <a:xfrm>
            <a:off x="431800" y="1267376"/>
            <a:ext cx="9361488" cy="513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30000"/>
              </a:lnSpc>
              <a:buFont typeface="Calibri" panose="020F0502020204030204" pitchFamily="34" charset="0"/>
              <a:buAutoNum type="arabicPeriod"/>
            </a:pPr>
            <a:r>
              <a:rPr lang="de-DE" altLang="de-DE" sz="1800" dirty="0">
                <a:latin typeface="RubFlama" panose="02000000000000000000" pitchFamily="2" charset="0"/>
              </a:rPr>
              <a:t>Was sind die Rechtsquellen des deutschen Rechts?</a:t>
            </a:r>
          </a:p>
          <a:p>
            <a:pPr eaLnBrk="1" hangingPunct="1">
              <a:lnSpc>
                <a:spcPct val="130000"/>
              </a:lnSpc>
              <a:buFont typeface="Calibri" panose="020F0502020204030204" pitchFamily="34" charset="0"/>
              <a:buAutoNum type="arabicPeriod"/>
            </a:pPr>
            <a:r>
              <a:rPr lang="de-DE" altLang="de-DE" sz="1800" dirty="0">
                <a:latin typeface="RubFlama" panose="02000000000000000000" pitchFamily="2" charset="0"/>
              </a:rPr>
              <a:t>Welche Elemente setzt die gängige Definition von „Staat“ voraus?</a:t>
            </a:r>
          </a:p>
          <a:p>
            <a:pPr eaLnBrk="1" hangingPunct="1">
              <a:lnSpc>
                <a:spcPct val="130000"/>
              </a:lnSpc>
              <a:buFont typeface="Calibri" panose="020F0502020204030204" pitchFamily="34" charset="0"/>
              <a:buAutoNum type="arabicPeriod"/>
            </a:pPr>
            <a:r>
              <a:rPr lang="de-DE" altLang="de-DE" sz="1800" dirty="0">
                <a:latin typeface="RubFlama" panose="02000000000000000000" pitchFamily="2" charset="0"/>
              </a:rPr>
              <a:t>Wie ist das Verhältnis von Bundesrecht zu Landesrecht?</a:t>
            </a:r>
          </a:p>
          <a:p>
            <a:pPr eaLnBrk="1" hangingPunct="1">
              <a:lnSpc>
                <a:spcPct val="130000"/>
              </a:lnSpc>
              <a:buFont typeface="Calibri" panose="020F0502020204030204" pitchFamily="34" charset="0"/>
              <a:buAutoNum type="arabicPeriod"/>
            </a:pPr>
            <a:r>
              <a:rPr lang="de-DE" altLang="de-DE" sz="1800" dirty="0">
                <a:latin typeface="RubFlama" panose="02000000000000000000" pitchFamily="2" charset="0"/>
              </a:rPr>
              <a:t>Was ist ein Anspruch und wo steht das?</a:t>
            </a:r>
          </a:p>
          <a:p>
            <a:pPr eaLnBrk="1" hangingPunct="1">
              <a:lnSpc>
                <a:spcPct val="130000"/>
              </a:lnSpc>
              <a:buFont typeface="Calibri" panose="020F0502020204030204" pitchFamily="34" charset="0"/>
              <a:buAutoNum type="arabicPeriod"/>
            </a:pPr>
            <a:r>
              <a:rPr lang="de-DE" altLang="de-DE" sz="1800" dirty="0">
                <a:latin typeface="RubFlama" panose="02000000000000000000" pitchFamily="2" charset="0"/>
              </a:rPr>
              <a:t>Was ist der Anspruchsaufbau?</a:t>
            </a:r>
          </a:p>
          <a:p>
            <a:pPr eaLnBrk="1" hangingPunct="1">
              <a:lnSpc>
                <a:spcPct val="130000"/>
              </a:lnSpc>
              <a:buFont typeface="Calibri" panose="020F0502020204030204" pitchFamily="34" charset="0"/>
              <a:buAutoNum type="arabicPeriod" startAt="5"/>
            </a:pPr>
            <a:r>
              <a:rPr lang="de-DE" altLang="de-DE" sz="1800" dirty="0">
                <a:latin typeface="RubFlama" panose="02000000000000000000" pitchFamily="2" charset="0"/>
              </a:rPr>
              <a:t>Was ist ein Schuldverhältnis?</a:t>
            </a:r>
          </a:p>
          <a:p>
            <a:pPr eaLnBrk="1" hangingPunct="1">
              <a:lnSpc>
                <a:spcPct val="130000"/>
              </a:lnSpc>
              <a:buFont typeface="Calibri" panose="020F0502020204030204" pitchFamily="34" charset="0"/>
              <a:buAutoNum type="arabicPeriod" startAt="5"/>
            </a:pPr>
            <a:r>
              <a:rPr lang="de-DE" altLang="de-DE" sz="1800" dirty="0">
                <a:latin typeface="RubFlama" panose="02000000000000000000" pitchFamily="2" charset="0"/>
              </a:rPr>
              <a:t>Was ist das Abstraktions- und Trennungsprinzip?</a:t>
            </a:r>
          </a:p>
          <a:p>
            <a:pPr eaLnBrk="1" hangingPunct="1">
              <a:lnSpc>
                <a:spcPct val="130000"/>
              </a:lnSpc>
              <a:buFont typeface="Calibri" panose="020F0502020204030204" pitchFamily="34" charset="0"/>
              <a:buAutoNum type="arabicPeriod" startAt="5"/>
            </a:pPr>
            <a:r>
              <a:rPr lang="de-DE" altLang="de-DE" sz="1800" dirty="0">
                <a:latin typeface="RubFlama" panose="02000000000000000000" pitchFamily="2" charset="0"/>
              </a:rPr>
              <a:t>Was ist eine „Willenserklärung“?</a:t>
            </a:r>
          </a:p>
          <a:p>
            <a:pPr eaLnBrk="1" hangingPunct="1">
              <a:lnSpc>
                <a:spcPct val="130000"/>
              </a:lnSpc>
              <a:buFont typeface="Calibri" panose="020F0502020204030204" pitchFamily="34" charset="0"/>
              <a:buAutoNum type="arabicPeriod" startAt="5"/>
            </a:pPr>
            <a:r>
              <a:rPr lang="de-DE" altLang="de-DE" sz="1800" dirty="0">
                <a:latin typeface="RubFlama" panose="02000000000000000000" pitchFamily="2" charset="0"/>
              </a:rPr>
              <a:t>Welche Gründe für eine Anfechtung kennen Sie und was ist deren Wirkung?</a:t>
            </a:r>
          </a:p>
          <a:p>
            <a:pPr eaLnBrk="1" hangingPunct="1">
              <a:lnSpc>
                <a:spcPct val="130000"/>
              </a:lnSpc>
              <a:buFont typeface="Calibri" panose="020F0502020204030204" pitchFamily="34" charset="0"/>
              <a:buAutoNum type="arabicPeriod" startAt="5"/>
            </a:pPr>
            <a:r>
              <a:rPr lang="de-DE" altLang="de-DE" sz="1800" dirty="0">
                <a:latin typeface="RubFlama" panose="02000000000000000000" pitchFamily="2" charset="0"/>
              </a:rPr>
              <a:t>Was ist die „Generalklausel“ für Schadensersatz im Schuldrecht und was sind die Tatbestandsmerkmale der Norm?</a:t>
            </a:r>
          </a:p>
          <a:p>
            <a:pPr eaLnBrk="1" hangingPunct="1">
              <a:lnSpc>
                <a:spcPct val="130000"/>
              </a:lnSpc>
              <a:buFont typeface="Calibri" panose="020F0502020204030204" pitchFamily="34" charset="0"/>
              <a:buAutoNum type="arabicPeriod" startAt="5"/>
            </a:pPr>
            <a:r>
              <a:rPr lang="de-DE" altLang="de-DE" sz="1800" dirty="0">
                <a:latin typeface="RubFlama" panose="02000000000000000000" pitchFamily="2" charset="0"/>
              </a:rPr>
              <a:t>Was ist Grundstruktur bei der Prüfung eines Gestaltungsrechtes?</a:t>
            </a:r>
          </a:p>
          <a:p>
            <a:pPr eaLnBrk="1" hangingPunct="1">
              <a:lnSpc>
                <a:spcPct val="130000"/>
              </a:lnSpc>
              <a:buFont typeface="Calibri" panose="020F0502020204030204" pitchFamily="34" charset="0"/>
              <a:buAutoNum type="arabicPeriod" startAt="5"/>
            </a:pPr>
            <a:r>
              <a:rPr lang="de-DE" altLang="de-DE" sz="1800" dirty="0">
                <a:latin typeface="RubFlama" panose="02000000000000000000" pitchFamily="2" charset="0"/>
              </a:rPr>
              <a:t>Welche Norm regelt eine Unmöglichkeit (der Leistung) vor Vertragsschluss?</a:t>
            </a:r>
          </a:p>
          <a:p>
            <a:pPr eaLnBrk="1" hangingPunct="1">
              <a:lnSpc>
                <a:spcPct val="130000"/>
              </a:lnSpc>
              <a:buFont typeface="Calibri" panose="020F0502020204030204" pitchFamily="34" charset="0"/>
              <a:buAutoNum type="arabicPeriod" startAt="5"/>
            </a:pPr>
            <a:r>
              <a:rPr lang="de-DE" altLang="de-DE" sz="1800" dirty="0">
                <a:latin typeface="RubFlama" panose="02000000000000000000" pitchFamily="2" charset="0"/>
              </a:rPr>
              <a:t>Was ist eine „Hol-/ Schick- oder Bringschuld“?</a:t>
            </a:r>
            <a:endParaRPr lang="de-DE" altLang="de-DE" dirty="0">
              <a:latin typeface="RubFlama" panose="02000000000000000000" pitchFamily="2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13: Strafrecht II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76238" y="989013"/>
            <a:ext cx="9164637" cy="46196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KLAUSURVORBEREITUNG</a:t>
            </a:r>
          </a:p>
        </p:txBody>
      </p:sp>
      <p:sp>
        <p:nvSpPr>
          <p:cNvPr id="58370" name="Textfeld 1"/>
          <p:cNvSpPr txBox="1">
            <a:spLocks noChangeArrowheads="1"/>
          </p:cNvSpPr>
          <p:nvPr/>
        </p:nvSpPr>
        <p:spPr bwMode="auto">
          <a:xfrm>
            <a:off x="684213" y="3724275"/>
            <a:ext cx="8994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de-DE" altLang="de-DE">
              <a:latin typeface="RubFlama" panose="02000000000000000000" pitchFamily="2" charset="0"/>
            </a:endParaRPr>
          </a:p>
        </p:txBody>
      </p:sp>
      <p:sp>
        <p:nvSpPr>
          <p:cNvPr id="56" name="Textfeld 1"/>
          <p:cNvSpPr txBox="1">
            <a:spLocks noChangeArrowheads="1"/>
          </p:cNvSpPr>
          <p:nvPr/>
        </p:nvSpPr>
        <p:spPr bwMode="auto">
          <a:xfrm>
            <a:off x="376239" y="1477963"/>
            <a:ext cx="858851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/>
            <a:r>
              <a:rPr lang="de-DE" altLang="de-DE" dirty="0">
                <a:latin typeface="RubFlama" panose="02000000000000000000" pitchFamily="2" charset="0"/>
              </a:rPr>
              <a:t>1.</a:t>
            </a:r>
          </a:p>
          <a:p>
            <a:pPr algn="just" eaLnBrk="1" hangingPunct="1"/>
            <a:r>
              <a:rPr lang="de-DE" altLang="de-DE" dirty="0">
                <a:latin typeface="RubFlama" panose="02000000000000000000" pitchFamily="2" charset="0"/>
              </a:rPr>
              <a:t>A ist im Antiquariat des B auf der Suche nach einem kleinen Geschenk für eine Freundin. Bei der Suche fällt ihm die von A dort eingeräumte Vase aus einem Regal auf den Kopf. B erleidet eine Verletzung und muss ärztlich behandelt werden. Hat B dem Grunde nach einen Schadensersatzanspruch gegen A aus dem Allgemeinen Schuldrecht? </a:t>
            </a:r>
          </a:p>
        </p:txBody>
      </p:sp>
      <p:sp>
        <p:nvSpPr>
          <p:cNvPr id="57" name="Textfeld 1"/>
          <p:cNvSpPr txBox="1">
            <a:spLocks noChangeArrowheads="1"/>
          </p:cNvSpPr>
          <p:nvPr/>
        </p:nvSpPr>
        <p:spPr bwMode="auto">
          <a:xfrm>
            <a:off x="376237" y="3950056"/>
            <a:ext cx="851650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/>
            <a:r>
              <a:rPr lang="de-DE" altLang="de-DE" dirty="0">
                <a:latin typeface="RubFlama" panose="02000000000000000000" pitchFamily="2" charset="0"/>
              </a:rPr>
              <a:t>2.</a:t>
            </a:r>
          </a:p>
          <a:p>
            <a:pPr algn="just" eaLnBrk="1" hangingPunct="1"/>
            <a:r>
              <a:rPr lang="de-DE" altLang="de-DE" dirty="0">
                <a:latin typeface="RubFlama" panose="02000000000000000000" pitchFamily="2" charset="0"/>
              </a:rPr>
              <a:t>E hat im Todeszeitpunkt einen Sohn und einen Bruder als Verwandte. Wer wird Erbe des E?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13: Strafrecht II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ext Box 5"/>
          <p:cNvSpPr txBox="1">
            <a:spLocks noChangeArrowheads="1"/>
          </p:cNvSpPr>
          <p:nvPr/>
        </p:nvSpPr>
        <p:spPr bwMode="auto">
          <a:xfrm>
            <a:off x="251780" y="3280688"/>
            <a:ext cx="88474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de-DE" altLang="de-DE" sz="2400" b="1" dirty="0">
                <a:latin typeface="RubFlama" panose="02000000000000000000" pitchFamily="2" charset="0"/>
              </a:rPr>
              <a:t>Vielen Dank für Ihre Aufmerksamkeit und viel Erfolg für die Klausur!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13: Strafrecht II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Titelfolie mit Text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mbria">
      <a:maj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rennblatt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Textformat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mbria">
      <a:maj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1_Contentfoli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5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01_PPT Arial Logo</Template>
  <TotalTime>0</TotalTime>
  <Words>426</Words>
  <Application>Microsoft Macintosh PowerPoint</Application>
  <PresentationFormat>Benutzerdefiniert</PresentationFormat>
  <Paragraphs>63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6</vt:i4>
      </vt:variant>
    </vt:vector>
  </HeadingPairs>
  <TitlesOfParts>
    <vt:vector size="15" baseType="lpstr">
      <vt:lpstr>Arial</vt:lpstr>
      <vt:lpstr>Calibri</vt:lpstr>
      <vt:lpstr>Cambria</vt:lpstr>
      <vt:lpstr>RubFlama</vt:lpstr>
      <vt:lpstr>Wingdings</vt:lpstr>
      <vt:lpstr>1_Titelfolie mit Text</vt:lpstr>
      <vt:lpstr>Trennblatt</vt:lpstr>
      <vt:lpstr>Textformate</vt:lpstr>
      <vt:lpstr>1_Contentfolie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Beate Schiller</dc:creator>
  <cp:lastModifiedBy>Microsoft Office User</cp:lastModifiedBy>
  <cp:revision>797</cp:revision>
  <dcterms:created xsi:type="dcterms:W3CDTF">2009-11-16T11:47:49Z</dcterms:created>
  <dcterms:modified xsi:type="dcterms:W3CDTF">2024-09-30T15:14:10Z</dcterms:modified>
</cp:coreProperties>
</file>