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1" r:id="rId2"/>
    <p:sldMasterId id="2147483655" r:id="rId3"/>
    <p:sldMasterId id="2147483659" r:id="rId4"/>
  </p:sldMasterIdLst>
  <p:notesMasterIdLst>
    <p:notesMasterId r:id="rId26"/>
  </p:notesMasterIdLst>
  <p:handoutMasterIdLst>
    <p:handoutMasterId r:id="rId27"/>
  </p:handoutMasterIdLst>
  <p:sldIdLst>
    <p:sldId id="469" r:id="rId5"/>
    <p:sldId id="394" r:id="rId6"/>
    <p:sldId id="437" r:id="rId7"/>
    <p:sldId id="442" r:id="rId8"/>
    <p:sldId id="438" r:id="rId9"/>
    <p:sldId id="439" r:id="rId10"/>
    <p:sldId id="443" r:id="rId11"/>
    <p:sldId id="444" r:id="rId12"/>
    <p:sldId id="447" r:id="rId13"/>
    <p:sldId id="464" r:id="rId14"/>
    <p:sldId id="445" r:id="rId15"/>
    <p:sldId id="462" r:id="rId16"/>
    <p:sldId id="446" r:id="rId17"/>
    <p:sldId id="449" r:id="rId18"/>
    <p:sldId id="450" r:id="rId19"/>
    <p:sldId id="451" r:id="rId20"/>
    <p:sldId id="452" r:id="rId21"/>
    <p:sldId id="453" r:id="rId22"/>
    <p:sldId id="454" r:id="rId23"/>
    <p:sldId id="455" r:id="rId24"/>
    <p:sldId id="470" r:id="rId25"/>
  </p:sldIdLst>
  <p:sldSz cx="10080625" cy="7561263"/>
  <p:notesSz cx="7099300" cy="10234613"/>
  <p:defaultTextStyle>
    <a:defPPr>
      <a:defRPr lang="de-DE"/>
    </a:defPPr>
    <a:lvl1pPr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503238" indent="-46038"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1006475" indent="-92075"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511300" indent="-139700"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2014538" indent="-185738" algn="l" defTabSz="1006475" rtl="0" fontAlgn="base">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859">
          <p15:clr>
            <a:srgbClr val="A4A3A4"/>
          </p15:clr>
        </p15:guide>
        <p15:guide id="2" pos="309">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560"/>
    <a:srgbClr val="94C11C"/>
    <a:srgbClr val="8DAE10"/>
    <a:srgbClr val="E7E7E7"/>
    <a:srgbClr val="E6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3729"/>
  </p:normalViewPr>
  <p:slideViewPr>
    <p:cSldViewPr snapToObjects="1">
      <p:cViewPr varScale="1">
        <p:scale>
          <a:sx n="84" d="100"/>
          <a:sy n="84" d="100"/>
        </p:scale>
        <p:origin x="1664" y="192"/>
      </p:cViewPr>
      <p:guideLst>
        <p:guide orient="horz" pos="1859"/>
        <p:guide pos="3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3" d="100"/>
          <a:sy n="83" d="100"/>
        </p:scale>
        <p:origin x="-2040" y="-84"/>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bwMode="auto">
          <a:xfrm>
            <a:off x="0" y="0"/>
            <a:ext cx="3076575" cy="51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4759" tIns="47380" rIns="94759" bIns="47380" numCol="1" anchor="t" anchorCtr="0" compatLnSpc="1">
            <a:prstTxWarp prst="textNoShape">
              <a:avLst/>
            </a:prstTxWarp>
          </a:bodyPr>
          <a:lstStyle>
            <a:lvl1pPr defTabSz="1042988">
              <a:defRPr sz="1200">
                <a:latin typeface="Calibri" charset="0"/>
                <a:ea typeface="ＭＳ Ｐゴシック" charset="0"/>
                <a:cs typeface="ＭＳ Ｐゴシック" charset="0"/>
              </a:defRPr>
            </a:lvl1pPr>
          </a:lstStyle>
          <a:p>
            <a:pPr>
              <a:defRPr/>
            </a:pPr>
            <a:r>
              <a:rPr lang="de-DE"/>
              <a:t>Ass. iur. Moritz Schroeder</a:t>
            </a:r>
          </a:p>
        </p:txBody>
      </p:sp>
      <p:sp>
        <p:nvSpPr>
          <p:cNvPr id="3" name="Datumsplatzhalter 2"/>
          <p:cNvSpPr>
            <a:spLocks noGrp="1"/>
          </p:cNvSpPr>
          <p:nvPr>
            <p:ph type="dt" sz="quarter" idx="1"/>
          </p:nvPr>
        </p:nvSpPr>
        <p:spPr bwMode="auto">
          <a:xfrm>
            <a:off x="4021138" y="0"/>
            <a:ext cx="3076575" cy="51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4759" tIns="47380" rIns="94759" bIns="47380" numCol="1" anchor="t" anchorCtr="0" compatLnSpc="1">
            <a:prstTxWarp prst="textNoShape">
              <a:avLst/>
            </a:prstTxWarp>
          </a:bodyPr>
          <a:lstStyle>
            <a:lvl1pPr algn="r" defTabSz="1042988">
              <a:defRPr sz="1200">
                <a:latin typeface="Calibri" panose="020F0502020204030204" pitchFamily="34" charset="0"/>
              </a:defRPr>
            </a:lvl1pPr>
          </a:lstStyle>
          <a:p>
            <a:fld id="{915B3F37-FAA4-48AC-86F6-434DF540FC88}" type="datetimeFigureOut">
              <a:rPr lang="de-DE" altLang="de-DE"/>
              <a:pPr/>
              <a:t>30.09.24</a:t>
            </a:fld>
            <a:endParaRPr lang="de-DE" altLang="de-DE"/>
          </a:p>
        </p:txBody>
      </p:sp>
      <p:sp>
        <p:nvSpPr>
          <p:cNvPr id="4" name="Fußzeilenplatzhalter 3"/>
          <p:cNvSpPr>
            <a:spLocks noGrp="1"/>
          </p:cNvSpPr>
          <p:nvPr>
            <p:ph type="ftr" sz="quarter" idx="2"/>
          </p:nvPr>
        </p:nvSpPr>
        <p:spPr bwMode="auto">
          <a:xfrm>
            <a:off x="0" y="9720263"/>
            <a:ext cx="3076575" cy="51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b" anchorCtr="0" compatLnSpc="1">
            <a:prstTxWarp prst="textNoShape">
              <a:avLst/>
            </a:prstTxWarp>
          </a:bodyPr>
          <a:lstStyle>
            <a:lvl1pPr defTabSz="1042988">
              <a:defRPr sz="1200">
                <a:latin typeface="Calibri" charset="0"/>
                <a:ea typeface="ＭＳ Ｐゴシック" charset="0"/>
                <a:cs typeface="ＭＳ Ｐゴシック" charset="0"/>
              </a:defRPr>
            </a:lvl1pPr>
          </a:lstStyle>
          <a:p>
            <a:pPr>
              <a:defRPr/>
            </a:pPr>
            <a:endParaRPr lang="de-DE"/>
          </a:p>
        </p:txBody>
      </p:sp>
      <p:sp>
        <p:nvSpPr>
          <p:cNvPr id="5" name="Foliennummernplatzhalter 4"/>
          <p:cNvSpPr>
            <a:spLocks noGrp="1"/>
          </p:cNvSpPr>
          <p:nvPr>
            <p:ph type="sldNum" sz="quarter" idx="3"/>
          </p:nvPr>
        </p:nvSpPr>
        <p:spPr bwMode="auto">
          <a:xfrm>
            <a:off x="4021138" y="9720263"/>
            <a:ext cx="3076575" cy="51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4759" tIns="47380" rIns="94759" bIns="47380" numCol="1" anchor="b" anchorCtr="0" compatLnSpc="1">
            <a:prstTxWarp prst="textNoShape">
              <a:avLst/>
            </a:prstTxWarp>
          </a:bodyPr>
          <a:lstStyle>
            <a:lvl1pPr algn="r" defTabSz="1042988">
              <a:defRPr sz="1200">
                <a:latin typeface="Calibri" panose="020F0502020204030204" pitchFamily="34" charset="0"/>
              </a:defRPr>
            </a:lvl1pPr>
          </a:lstStyle>
          <a:p>
            <a:fld id="{7DB02763-664E-463B-BD7C-8656CB0E5D1A}" type="slidenum">
              <a:rPr lang="de-DE" altLang="de-DE"/>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bwMode="auto">
          <a:xfrm>
            <a:off x="0" y="0"/>
            <a:ext cx="3076575" cy="512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t" anchorCtr="0" compatLnSpc="1">
            <a:prstTxWarp prst="textNoShape">
              <a:avLst/>
            </a:prstTxWarp>
          </a:bodyPr>
          <a:lstStyle>
            <a:lvl1pPr defTabSz="1042988">
              <a:defRPr sz="1200">
                <a:latin typeface="Calibri" charset="0"/>
                <a:ea typeface="ＭＳ Ｐゴシック" charset="0"/>
                <a:cs typeface="ＭＳ Ｐゴシック" charset="0"/>
              </a:defRPr>
            </a:lvl1pPr>
          </a:lstStyle>
          <a:p>
            <a:pPr>
              <a:defRPr/>
            </a:pPr>
            <a:r>
              <a:rPr lang="de-DE"/>
              <a:t>Ass. iur. Moritz Schroeder</a:t>
            </a:r>
          </a:p>
        </p:txBody>
      </p:sp>
      <p:sp>
        <p:nvSpPr>
          <p:cNvPr id="3" name="Datumsplatzhalter 2"/>
          <p:cNvSpPr>
            <a:spLocks noGrp="1"/>
          </p:cNvSpPr>
          <p:nvPr>
            <p:ph type="dt" idx="1"/>
          </p:nvPr>
        </p:nvSpPr>
        <p:spPr bwMode="auto">
          <a:xfrm>
            <a:off x="4021138" y="0"/>
            <a:ext cx="3076575" cy="512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t" anchorCtr="0" compatLnSpc="1">
            <a:prstTxWarp prst="textNoShape">
              <a:avLst/>
            </a:prstTxWarp>
          </a:bodyPr>
          <a:lstStyle>
            <a:lvl1pPr algn="r" defTabSz="1042988">
              <a:defRPr sz="1200">
                <a:latin typeface="Calibri" panose="020F0502020204030204" pitchFamily="34" charset="0"/>
              </a:defRPr>
            </a:lvl1pPr>
          </a:lstStyle>
          <a:p>
            <a:fld id="{4D981D61-4EC6-412F-91E5-46DE7A210794}" type="datetimeFigureOut">
              <a:rPr lang="de-DE" altLang="de-DE"/>
              <a:pPr/>
              <a:t>30.09.24</a:t>
            </a:fld>
            <a:endParaRPr lang="de-DE" altLang="de-DE"/>
          </a:p>
        </p:txBody>
      </p:sp>
      <p:sp>
        <p:nvSpPr>
          <p:cNvPr id="4" name="Folienbildplatzhalt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bwMode="auto">
          <a:xfrm>
            <a:off x="709613" y="4862513"/>
            <a:ext cx="5680075" cy="46053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6" name="Fußzeilenplatzhalter 5"/>
          <p:cNvSpPr>
            <a:spLocks noGrp="1"/>
          </p:cNvSpPr>
          <p:nvPr>
            <p:ph type="ftr" sz="quarter" idx="4"/>
          </p:nvPr>
        </p:nvSpPr>
        <p:spPr bwMode="auto">
          <a:xfrm>
            <a:off x="0" y="9720263"/>
            <a:ext cx="3076575" cy="512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b" anchorCtr="0" compatLnSpc="1">
            <a:prstTxWarp prst="textNoShape">
              <a:avLst/>
            </a:prstTxWarp>
          </a:bodyPr>
          <a:lstStyle>
            <a:lvl1pPr defTabSz="1042988">
              <a:defRPr sz="1200">
                <a:latin typeface="Calibri" charset="0"/>
                <a:ea typeface="ＭＳ Ｐゴシック" charset="0"/>
                <a:cs typeface="ＭＳ Ｐゴシック" charset="0"/>
              </a:defRPr>
            </a:lvl1pPr>
          </a:lstStyle>
          <a:p>
            <a:pPr>
              <a:defRPr/>
            </a:pPr>
            <a:endParaRPr lang="de-DE"/>
          </a:p>
        </p:txBody>
      </p:sp>
      <p:sp>
        <p:nvSpPr>
          <p:cNvPr id="7" name="Foliennummernplatzhalter 6"/>
          <p:cNvSpPr>
            <a:spLocks noGrp="1"/>
          </p:cNvSpPr>
          <p:nvPr>
            <p:ph type="sldNum" sz="quarter" idx="5"/>
          </p:nvPr>
        </p:nvSpPr>
        <p:spPr bwMode="auto">
          <a:xfrm>
            <a:off x="4021138" y="9720263"/>
            <a:ext cx="3076575" cy="512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4759" tIns="47380" rIns="94759" bIns="47380" numCol="1" anchor="b" anchorCtr="0" compatLnSpc="1">
            <a:prstTxWarp prst="textNoShape">
              <a:avLst/>
            </a:prstTxWarp>
          </a:bodyPr>
          <a:lstStyle>
            <a:lvl1pPr algn="r" defTabSz="1042988">
              <a:defRPr sz="1200">
                <a:latin typeface="Calibri" panose="020F0502020204030204" pitchFamily="34" charset="0"/>
              </a:defRPr>
            </a:lvl1pPr>
          </a:lstStyle>
          <a:p>
            <a:fld id="{AF2F6D3A-6452-42B8-936B-40CA4E395017}" type="slidenum">
              <a:rPr lang="de-DE" altLang="de-DE"/>
              <a:pPr/>
              <a:t>‹Nr.›</a:t>
            </a:fld>
            <a:endParaRPr lang="de-DE" altLang="de-DE"/>
          </a:p>
        </p:txBody>
      </p:sp>
    </p:spTree>
  </p:cSld>
  <p:clrMap bg1="lt1" tx1="dk1" bg2="lt2" tx2="dk2" accent1="accent1" accent2="accent2" accent3="accent3" accent4="accent4" accent5="accent5" accent6="accent6" hlink="hlink" folHlink="folHlink"/>
  <p:hf ftr="0" dt="0"/>
  <p:notesStyle>
    <a:lvl1pPr algn="l" defTabSz="1006475" rtl="0" eaLnBrk="0" fontAlgn="base" hangingPunct="0">
      <a:spcBef>
        <a:spcPct val="30000"/>
      </a:spcBef>
      <a:spcAft>
        <a:spcPct val="0"/>
      </a:spcAft>
      <a:defRPr sz="1300" kern="1200">
        <a:solidFill>
          <a:schemeClr val="tx1"/>
        </a:solidFill>
        <a:latin typeface="+mn-lt"/>
        <a:ea typeface="ＭＳ Ｐゴシック" charset="0"/>
        <a:cs typeface="ＭＳ Ｐゴシック" charset="0"/>
      </a:defRPr>
    </a:lvl1pPr>
    <a:lvl2pPr marL="5032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2pPr>
    <a:lvl3pPr marL="1006475"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3pPr>
    <a:lvl4pPr marL="1511300"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4pPr>
    <a:lvl5pPr marL="2014538" algn="l" defTabSz="1006475" rtl="0" eaLnBrk="0" fontAlgn="base" hangingPunct="0">
      <a:spcBef>
        <a:spcPct val="30000"/>
      </a:spcBef>
      <a:spcAft>
        <a:spcPct val="0"/>
      </a:spcAft>
      <a:defRPr sz="1300" kern="1200">
        <a:solidFill>
          <a:schemeClr val="tx1"/>
        </a:solidFill>
        <a:latin typeface="+mn-lt"/>
        <a:ea typeface="ＭＳ Ｐゴシック" charset="0"/>
        <a:cs typeface="+mn-cs"/>
      </a:defRPr>
    </a:lvl5pPr>
    <a:lvl6pPr marL="2520086" algn="l" defTabSz="1008035" rtl="0" eaLnBrk="1" latinLnBrk="0" hangingPunct="1">
      <a:defRPr sz="1300" kern="1200">
        <a:solidFill>
          <a:schemeClr val="tx1"/>
        </a:solidFill>
        <a:latin typeface="+mn-lt"/>
        <a:ea typeface="+mn-ea"/>
        <a:cs typeface="+mn-cs"/>
      </a:defRPr>
    </a:lvl6pPr>
    <a:lvl7pPr marL="3024104" algn="l" defTabSz="1008035" rtl="0" eaLnBrk="1" latinLnBrk="0" hangingPunct="1">
      <a:defRPr sz="1300" kern="1200">
        <a:solidFill>
          <a:schemeClr val="tx1"/>
        </a:solidFill>
        <a:latin typeface="+mn-lt"/>
        <a:ea typeface="+mn-ea"/>
        <a:cs typeface="+mn-cs"/>
      </a:defRPr>
    </a:lvl7pPr>
    <a:lvl8pPr marL="3528121" algn="l" defTabSz="1008035" rtl="0" eaLnBrk="1" latinLnBrk="0" hangingPunct="1">
      <a:defRPr sz="1300" kern="1200">
        <a:solidFill>
          <a:schemeClr val="tx1"/>
        </a:solidFill>
        <a:latin typeface="+mn-lt"/>
        <a:ea typeface="+mn-ea"/>
        <a:cs typeface="+mn-cs"/>
      </a:defRPr>
    </a:lvl8pPr>
    <a:lvl9pPr marL="4032138" algn="l" defTabSz="1008035"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584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CBC9DF46-875F-4A0E-B73F-F568DF530A8E}" type="slidenum">
              <a:rPr lang="de-DE" altLang="de-DE" sz="1200"/>
              <a:pPr eaLnBrk="1" hangingPunct="1">
                <a:spcBef>
                  <a:spcPct val="0"/>
                </a:spcBef>
              </a:pPr>
              <a:t>1</a:t>
            </a:fld>
            <a:endParaRPr lang="de-DE" altLang="de-DE" sz="1200"/>
          </a:p>
        </p:txBody>
      </p:sp>
      <p:sp>
        <p:nvSpPr>
          <p:cNvPr id="35845" name="Kopfzeilenplatzhalter 4"/>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3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30000"/>
              </a:spcBef>
              <a:spcAft>
                <a:spcPct val="0"/>
              </a:spcAft>
              <a:defRPr sz="1300">
                <a:solidFill>
                  <a:schemeClr val="tx1"/>
                </a:solidFill>
                <a:latin typeface="Calibri" panose="020F0502020204030204" pitchFamily="34" charset="0"/>
                <a:ea typeface="ＭＳ Ｐゴシック" panose="020B0600070205080204" pitchFamily="34" charset="-128"/>
              </a:defRPr>
            </a:lvl9pPr>
          </a:lstStyle>
          <a:p>
            <a:pPr defTabSz="1006475" eaLnBrk="1" fontAlgn="base" hangingPunct="1">
              <a:spcBef>
                <a:spcPct val="0"/>
              </a:spcBef>
              <a:spcAft>
                <a:spcPct val="0"/>
              </a:spcAft>
            </a:pPr>
            <a:r>
              <a:rPr lang="de-DE" altLang="de-DE" sz="1200"/>
              <a:t>Ass. iur. Moritz Schroeder</a:t>
            </a:r>
          </a:p>
        </p:txBody>
      </p:sp>
    </p:spTree>
    <p:extLst>
      <p:ext uri="{BB962C8B-B14F-4D97-AF65-F5344CB8AC3E}">
        <p14:creationId xmlns:p14="http://schemas.microsoft.com/office/powerpoint/2010/main" val="389675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867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178520DA-D85A-418F-A257-CE980453319A}" type="slidenum">
              <a:rPr lang="de-DE" altLang="de-DE" sz="1200">
                <a:latin typeface="Calibri" panose="020F0502020204030204" pitchFamily="34" charset="0"/>
              </a:rPr>
              <a:pPr eaLnBrk="1" hangingPunct="1"/>
              <a:t>10</a:t>
            </a:fld>
            <a:endParaRPr lang="de-DE" altLang="de-DE" sz="1200">
              <a:latin typeface="Calibri" panose="020F0502020204030204" pitchFamily="34" charset="0"/>
            </a:endParaRPr>
          </a:p>
        </p:txBody>
      </p:sp>
      <p:sp>
        <p:nvSpPr>
          <p:cNvPr id="28676"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072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A56817E8-054F-4210-933F-54774A41D878}" type="slidenum">
              <a:rPr lang="de-DE" altLang="de-DE" sz="1200">
                <a:latin typeface="Calibri" panose="020F0502020204030204" pitchFamily="34" charset="0"/>
              </a:rPr>
              <a:pPr eaLnBrk="1" hangingPunct="1"/>
              <a:t>11</a:t>
            </a:fld>
            <a:endParaRPr lang="de-DE" altLang="de-DE" sz="1200">
              <a:latin typeface="Calibri" panose="020F0502020204030204" pitchFamily="34" charset="0"/>
            </a:endParaRPr>
          </a:p>
        </p:txBody>
      </p:sp>
      <p:sp>
        <p:nvSpPr>
          <p:cNvPr id="30724"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277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4CCAB0A9-EFCA-45CA-B93F-4D9F0E266DF8}" type="slidenum">
              <a:rPr lang="de-DE" altLang="de-DE" sz="1200">
                <a:latin typeface="Calibri" panose="020F0502020204030204" pitchFamily="34" charset="0"/>
              </a:rPr>
              <a:pPr eaLnBrk="1" hangingPunct="1"/>
              <a:t>12</a:t>
            </a:fld>
            <a:endParaRPr lang="de-DE" altLang="de-DE" sz="1200">
              <a:latin typeface="Calibri" panose="020F0502020204030204" pitchFamily="34" charset="0"/>
            </a:endParaRPr>
          </a:p>
        </p:txBody>
      </p:sp>
      <p:sp>
        <p:nvSpPr>
          <p:cNvPr id="32772"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481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1943F79F-835A-47A3-85D6-E3EF9A881B43}" type="slidenum">
              <a:rPr lang="de-DE" altLang="de-DE" sz="1200">
                <a:latin typeface="Calibri" panose="020F0502020204030204" pitchFamily="34" charset="0"/>
              </a:rPr>
              <a:pPr eaLnBrk="1" hangingPunct="1"/>
              <a:t>13</a:t>
            </a:fld>
            <a:endParaRPr lang="de-DE" altLang="de-DE" sz="1200">
              <a:latin typeface="Calibri" panose="020F0502020204030204" pitchFamily="34" charset="0"/>
            </a:endParaRPr>
          </a:p>
        </p:txBody>
      </p:sp>
      <p:sp>
        <p:nvSpPr>
          <p:cNvPr id="34820"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686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DAB4043D-9558-4517-9F6C-174F8E839455}" type="slidenum">
              <a:rPr lang="de-DE" altLang="de-DE" sz="1200">
                <a:latin typeface="Calibri" panose="020F0502020204030204" pitchFamily="34" charset="0"/>
              </a:rPr>
              <a:pPr eaLnBrk="1" hangingPunct="1"/>
              <a:t>14</a:t>
            </a:fld>
            <a:endParaRPr lang="de-DE" altLang="de-DE" sz="1200">
              <a:latin typeface="Calibri" panose="020F0502020204030204" pitchFamily="34" charset="0"/>
            </a:endParaRPr>
          </a:p>
        </p:txBody>
      </p:sp>
      <p:sp>
        <p:nvSpPr>
          <p:cNvPr id="36868"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3891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9324234A-9A00-4150-A03A-38577321FFC4}" type="slidenum">
              <a:rPr lang="de-DE" altLang="de-DE" sz="1200">
                <a:latin typeface="Calibri" panose="020F0502020204030204" pitchFamily="34" charset="0"/>
              </a:rPr>
              <a:pPr eaLnBrk="1" hangingPunct="1"/>
              <a:t>15</a:t>
            </a:fld>
            <a:endParaRPr lang="de-DE" altLang="de-DE" sz="1200">
              <a:latin typeface="Calibri" panose="020F0502020204030204" pitchFamily="34" charset="0"/>
            </a:endParaRPr>
          </a:p>
        </p:txBody>
      </p:sp>
      <p:sp>
        <p:nvSpPr>
          <p:cNvPr id="38916"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096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BD20E60D-CE66-4C4C-B147-226BEE127722}" type="slidenum">
              <a:rPr lang="de-DE" altLang="de-DE" sz="1200">
                <a:latin typeface="Calibri" panose="020F0502020204030204" pitchFamily="34" charset="0"/>
              </a:rPr>
              <a:pPr eaLnBrk="1" hangingPunct="1"/>
              <a:t>16</a:t>
            </a:fld>
            <a:endParaRPr lang="de-DE" altLang="de-DE" sz="1200">
              <a:latin typeface="Calibri" panose="020F0502020204030204" pitchFamily="34" charset="0"/>
            </a:endParaRPr>
          </a:p>
        </p:txBody>
      </p:sp>
      <p:sp>
        <p:nvSpPr>
          <p:cNvPr id="40964"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301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BB34435F-8F93-4D3D-AF62-CCA7838976AC}" type="slidenum">
              <a:rPr lang="de-DE" altLang="de-DE" sz="1200">
                <a:latin typeface="Calibri" panose="020F0502020204030204" pitchFamily="34" charset="0"/>
              </a:rPr>
              <a:pPr eaLnBrk="1" hangingPunct="1"/>
              <a:t>17</a:t>
            </a:fld>
            <a:endParaRPr lang="de-DE" altLang="de-DE" sz="1200">
              <a:latin typeface="Calibri" panose="020F0502020204030204" pitchFamily="34" charset="0"/>
            </a:endParaRPr>
          </a:p>
        </p:txBody>
      </p:sp>
      <p:sp>
        <p:nvSpPr>
          <p:cNvPr id="43012"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505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CF7EC0D6-787C-43DB-B634-E345AF503686}" type="slidenum">
              <a:rPr lang="de-DE" altLang="de-DE" sz="1200">
                <a:latin typeface="Calibri" panose="020F0502020204030204" pitchFamily="34" charset="0"/>
              </a:rPr>
              <a:pPr eaLnBrk="1" hangingPunct="1"/>
              <a:t>18</a:t>
            </a:fld>
            <a:endParaRPr lang="de-DE" altLang="de-DE" sz="1200">
              <a:latin typeface="Calibri" panose="020F0502020204030204" pitchFamily="34" charset="0"/>
            </a:endParaRPr>
          </a:p>
        </p:txBody>
      </p:sp>
      <p:sp>
        <p:nvSpPr>
          <p:cNvPr id="45060"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710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23A32A35-B51A-4698-ABA0-F8BB632A2975}" type="slidenum">
              <a:rPr lang="de-DE" altLang="de-DE" sz="1200">
                <a:latin typeface="Calibri" panose="020F0502020204030204" pitchFamily="34" charset="0"/>
              </a:rPr>
              <a:pPr eaLnBrk="1" hangingPunct="1"/>
              <a:t>19</a:t>
            </a:fld>
            <a:endParaRPr lang="de-DE" altLang="de-DE" sz="1200">
              <a:latin typeface="Calibri" panose="020F0502020204030204" pitchFamily="34" charset="0"/>
            </a:endParaRPr>
          </a:p>
        </p:txBody>
      </p:sp>
      <p:sp>
        <p:nvSpPr>
          <p:cNvPr id="47108"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024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122C110D-4E9A-4BB0-AA5D-D67177EE8002}" type="slidenum">
              <a:rPr lang="de-DE" altLang="de-DE" sz="1200">
                <a:latin typeface="Calibri" panose="020F0502020204030204" pitchFamily="34" charset="0"/>
              </a:rPr>
              <a:pPr eaLnBrk="1" hangingPunct="1"/>
              <a:t>2</a:t>
            </a:fld>
            <a:endParaRPr lang="de-DE" altLang="de-DE" sz="1200">
              <a:latin typeface="Calibri" panose="020F0502020204030204" pitchFamily="34" charset="0"/>
            </a:endParaRPr>
          </a:p>
        </p:txBody>
      </p:sp>
      <p:sp>
        <p:nvSpPr>
          <p:cNvPr id="10244"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4915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EBF0E889-2BB6-499C-A66C-643BE8DC95C1}" type="slidenum">
              <a:rPr lang="de-DE" altLang="de-DE" sz="1200">
                <a:latin typeface="Calibri" panose="020F0502020204030204" pitchFamily="34" charset="0"/>
              </a:rPr>
              <a:pPr eaLnBrk="1" hangingPunct="1"/>
              <a:t>20</a:t>
            </a:fld>
            <a:endParaRPr lang="de-DE" altLang="de-DE" sz="1200">
              <a:latin typeface="Calibri" panose="020F0502020204030204" pitchFamily="34" charset="0"/>
            </a:endParaRPr>
          </a:p>
        </p:txBody>
      </p:sp>
      <p:sp>
        <p:nvSpPr>
          <p:cNvPr id="49156"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p>
        </p:txBody>
      </p:sp>
      <p:sp>
        <p:nvSpPr>
          <p:cNvPr id="5529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MS PGothic"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MS PGothic"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MS PGothic"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MS PGothic"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MS PGothic"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fld id="{7368D80A-3CAD-4116-9E75-5A58E095ED16}" type="slidenum">
              <a:rPr lang="de-DE" altLang="de-DE" sz="1200">
                <a:latin typeface="Calibri" panose="020F0502020204030204" pitchFamily="34" charset="0"/>
              </a:rPr>
              <a:pPr eaLnBrk="1" hangingPunct="1"/>
              <a:t>21</a:t>
            </a:fld>
            <a:endParaRPr lang="de-DE" altLang="de-DE" sz="1200">
              <a:latin typeface="Calibri" panose="020F0502020204030204" pitchFamily="34" charset="0"/>
            </a:endParaRPr>
          </a:p>
        </p:txBody>
      </p:sp>
      <p:sp>
        <p:nvSpPr>
          <p:cNvPr id="55300"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MS PGothic"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MS PGothic"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MS PGothic"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MS PGothic"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MS PGothic"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229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6EE7E226-BD96-4282-A3A9-1676ED948381}" type="slidenum">
              <a:rPr lang="de-DE" altLang="de-DE" sz="1200">
                <a:latin typeface="Calibri" panose="020F0502020204030204" pitchFamily="34" charset="0"/>
              </a:rPr>
              <a:pPr eaLnBrk="1" hangingPunct="1"/>
              <a:t>3</a:t>
            </a:fld>
            <a:endParaRPr lang="de-DE" altLang="de-DE" sz="1200">
              <a:latin typeface="Calibri" panose="020F0502020204030204" pitchFamily="34" charset="0"/>
            </a:endParaRPr>
          </a:p>
        </p:txBody>
      </p:sp>
      <p:sp>
        <p:nvSpPr>
          <p:cNvPr id="12292"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433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AD70EE4D-C87D-4E46-8668-3AEF3DBCDF65}" type="slidenum">
              <a:rPr lang="de-DE" altLang="de-DE" sz="1200">
                <a:latin typeface="Calibri" panose="020F0502020204030204" pitchFamily="34" charset="0"/>
              </a:rPr>
              <a:pPr eaLnBrk="1" hangingPunct="1"/>
              <a:t>4</a:t>
            </a:fld>
            <a:endParaRPr lang="de-DE" altLang="de-DE" sz="1200">
              <a:latin typeface="Calibri" panose="020F0502020204030204" pitchFamily="34" charset="0"/>
            </a:endParaRPr>
          </a:p>
        </p:txBody>
      </p:sp>
      <p:sp>
        <p:nvSpPr>
          <p:cNvPr id="14340"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638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C6D8DB6A-5E9D-40B9-916A-297848ECBFCF}" type="slidenum">
              <a:rPr lang="de-DE" altLang="de-DE" sz="1200">
                <a:latin typeface="Calibri" panose="020F0502020204030204" pitchFamily="34" charset="0"/>
              </a:rPr>
              <a:pPr eaLnBrk="1" hangingPunct="1"/>
              <a:t>5</a:t>
            </a:fld>
            <a:endParaRPr lang="de-DE" altLang="de-DE" sz="1200">
              <a:latin typeface="Calibri" panose="020F0502020204030204" pitchFamily="34" charset="0"/>
            </a:endParaRPr>
          </a:p>
        </p:txBody>
      </p:sp>
      <p:sp>
        <p:nvSpPr>
          <p:cNvPr id="16388"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1843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A1C5FB95-9273-47BE-A1FC-380B47E03B2E}" type="slidenum">
              <a:rPr lang="de-DE" altLang="de-DE" sz="1200">
                <a:latin typeface="Calibri" panose="020F0502020204030204" pitchFamily="34" charset="0"/>
              </a:rPr>
              <a:pPr eaLnBrk="1" hangingPunct="1"/>
              <a:t>6</a:t>
            </a:fld>
            <a:endParaRPr lang="de-DE" altLang="de-DE" sz="1200">
              <a:latin typeface="Calibri" panose="020F0502020204030204" pitchFamily="34" charset="0"/>
            </a:endParaRPr>
          </a:p>
        </p:txBody>
      </p:sp>
      <p:sp>
        <p:nvSpPr>
          <p:cNvPr id="18436"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048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352D177C-CC43-4772-9E1E-CBE5EE192B36}" type="slidenum">
              <a:rPr lang="de-DE" altLang="de-DE" sz="1200">
                <a:latin typeface="Calibri" panose="020F0502020204030204" pitchFamily="34" charset="0"/>
              </a:rPr>
              <a:pPr eaLnBrk="1" hangingPunct="1"/>
              <a:t>7</a:t>
            </a:fld>
            <a:endParaRPr lang="de-DE" altLang="de-DE" sz="1200">
              <a:latin typeface="Calibri" panose="020F0502020204030204" pitchFamily="34" charset="0"/>
            </a:endParaRPr>
          </a:p>
        </p:txBody>
      </p:sp>
      <p:sp>
        <p:nvSpPr>
          <p:cNvPr id="20484"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253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CE85C376-2AD6-4CC1-B606-C26368EC0112}" type="slidenum">
              <a:rPr lang="de-DE" altLang="de-DE" sz="1200">
                <a:latin typeface="Calibri" panose="020F0502020204030204" pitchFamily="34" charset="0"/>
              </a:rPr>
              <a:pPr eaLnBrk="1" hangingPunct="1"/>
              <a:t>8</a:t>
            </a:fld>
            <a:endParaRPr lang="de-DE" altLang="de-DE" sz="1200">
              <a:latin typeface="Calibri" panose="020F0502020204030204" pitchFamily="34" charset="0"/>
            </a:endParaRPr>
          </a:p>
        </p:txBody>
      </p:sp>
      <p:sp>
        <p:nvSpPr>
          <p:cNvPr id="22532"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lienbildplatzhalt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de-DE">
              <a:ea typeface="ＭＳ Ｐゴシック" panose="020B0600070205080204" pitchFamily="34" charset="-128"/>
            </a:endParaRPr>
          </a:p>
        </p:txBody>
      </p:sp>
      <p:sp>
        <p:nvSpPr>
          <p:cNvPr id="2662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fld id="{9AB9CF5F-B14B-4C83-95D9-8AB4BD51D40F}" type="slidenum">
              <a:rPr lang="de-DE" altLang="de-DE" sz="1200">
                <a:latin typeface="Calibri" panose="020F0502020204030204" pitchFamily="34" charset="0"/>
              </a:rPr>
              <a:pPr eaLnBrk="1" hangingPunct="1"/>
              <a:t>9</a:t>
            </a:fld>
            <a:endParaRPr lang="de-DE" altLang="de-DE" sz="1200">
              <a:latin typeface="Calibri" panose="020F0502020204030204" pitchFamily="34" charset="0"/>
            </a:endParaRPr>
          </a:p>
        </p:txBody>
      </p:sp>
      <p:sp>
        <p:nvSpPr>
          <p:cNvPr id="26628" name="Kopfzeilenplatzhalter 4"/>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2988"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defTabSz="1042988"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defTabSz="1042988"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42988"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200">
                <a:latin typeface="Calibri" panose="020F0502020204030204" pitchFamily="34" charset="0"/>
              </a:rPr>
              <a:t>Ass. iur. Moritz Schroeder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mit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0696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619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rm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3012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390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7266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2" name="Rechteck 1"/>
          <p:cNvSpPr/>
          <p:nvPr/>
        </p:nvSpPr>
        <p:spPr>
          <a:xfrm>
            <a:off x="0" y="0"/>
            <a:ext cx="9121775" cy="7067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1027"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58163" y="0"/>
            <a:ext cx="14398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1439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2051" name="Inhaltsplatzhalter 5" descr="Label_RUB_WEISS-BLAU_srgb.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Grafik 9" descr="Wortmarke_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feld 1"/>
          <p:cNvSpPr txBox="1"/>
          <p:nvPr/>
        </p:nvSpPr>
        <p:spPr>
          <a:xfrm>
            <a:off x="436563" y="433388"/>
            <a:ext cx="7216775" cy="157003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3400" b="1">
                <a:solidFill>
                  <a:srgbClr val="003560"/>
                </a:solidFill>
                <a:cs typeface="Arial" panose="020B0604020202020204" pitchFamily="34" charset="0"/>
              </a:rPr>
              <a:t>Titel der Präsentation</a:t>
            </a:r>
          </a:p>
          <a:p>
            <a:pPr eaLnBrk="1" hangingPunct="1"/>
            <a:r>
              <a:rPr lang="de-DE" altLang="de-DE" sz="3400">
                <a:solidFill>
                  <a:srgbClr val="003560"/>
                </a:solidFill>
                <a:cs typeface="Arial" panose="020B0604020202020204" pitchFamily="34" charset="0"/>
              </a:rPr>
              <a:t>Sub-Titel der Präsentation</a:t>
            </a:r>
          </a:p>
          <a:p>
            <a:pPr eaLnBrk="1" hangingPunct="1"/>
            <a:r>
              <a:rPr lang="de-DE" altLang="de-DE" sz="3400" b="1">
                <a:solidFill>
                  <a:srgbClr val="8DAE10"/>
                </a:solidFill>
                <a:cs typeface="Arial" panose="020B0604020202020204" pitchFamily="34" charset="0"/>
              </a:rPr>
              <a:t>Datum XX.XX. – XX.XX.20XX</a:t>
            </a:r>
          </a:p>
        </p:txBody>
      </p:sp>
      <p:sp>
        <p:nvSpPr>
          <p:cNvPr id="3" name="Textfeld 2"/>
          <p:cNvSpPr txBox="1"/>
          <p:nvPr/>
        </p:nvSpPr>
        <p:spPr>
          <a:xfrm>
            <a:off x="436563" y="2208213"/>
            <a:ext cx="7216775" cy="430212"/>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400" b="1">
                <a:solidFill>
                  <a:srgbClr val="003560"/>
                </a:solidFill>
                <a:cs typeface="Arial" panose="020B0604020202020204" pitchFamily="34" charset="0"/>
              </a:rPr>
              <a:t>FAKULTÄT XY</a:t>
            </a:r>
          </a:p>
          <a:p>
            <a:pPr eaLnBrk="1" hangingPunct="1"/>
            <a:r>
              <a:rPr lang="de-DE" altLang="de-DE" sz="1400">
                <a:solidFill>
                  <a:srgbClr val="003560"/>
                </a:solidFill>
                <a:cs typeface="Arial" panose="020B0604020202020204" pitchFamily="34" charset="0"/>
              </a:rPr>
              <a:t>Lehrstuhl für XY</a:t>
            </a:r>
          </a:p>
        </p:txBody>
      </p:sp>
      <p:sp>
        <p:nvSpPr>
          <p:cNvPr id="4" name="Textfeld 3"/>
          <p:cNvSpPr txBox="1"/>
          <p:nvPr/>
        </p:nvSpPr>
        <p:spPr>
          <a:xfrm>
            <a:off x="447675" y="2838450"/>
            <a:ext cx="7215188" cy="923925"/>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3000" b="1">
                <a:solidFill>
                  <a:srgbClr val="003560"/>
                </a:solidFill>
                <a:cs typeface="Arial" panose="020B0604020202020204" pitchFamily="34" charset="0"/>
              </a:rPr>
              <a:t>Headline bei längeren Headlines</a:t>
            </a:r>
          </a:p>
          <a:p>
            <a:pPr eaLnBrk="1" hangingPunct="1"/>
            <a:r>
              <a:rPr lang="de-DE" altLang="de-DE" sz="3000">
                <a:solidFill>
                  <a:srgbClr val="003560"/>
                </a:solidFill>
                <a:cs typeface="Arial" panose="020B0604020202020204" pitchFamily="34" charset="0"/>
              </a:rPr>
              <a:t>Subheadline – optional</a:t>
            </a:r>
          </a:p>
        </p:txBody>
      </p:sp>
      <p:sp>
        <p:nvSpPr>
          <p:cNvPr id="3077" name="Textfeld 4"/>
          <p:cNvSpPr txBox="1">
            <a:spLocks noChangeArrowheads="1"/>
          </p:cNvSpPr>
          <p:nvPr/>
        </p:nvSpPr>
        <p:spPr bwMode="auto">
          <a:xfrm>
            <a:off x="436563" y="3997325"/>
            <a:ext cx="4460875" cy="1193800"/>
          </a:xfrm>
          <a:prstGeom prst="rect">
            <a:avLst/>
          </a:prstGeom>
          <a:noFill/>
          <a:ln>
            <a:noFill/>
          </a:ln>
        </p:spPr>
        <p:txBody>
          <a:bodyPr lIns="0" tIns="0" rIns="0" bIns="0">
            <a:spAutoFit/>
          </a:bodyPr>
          <a:lstStyle>
            <a:lvl1pPr indent="287338"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spcAft>
                <a:spcPts val="600"/>
              </a:spcAft>
              <a:buSzPct val="130000"/>
              <a:buFont typeface="Wingdings" charset="0"/>
              <a:buChar char="§"/>
              <a:defRPr/>
            </a:pPr>
            <a:r>
              <a:rPr lang="de-DE">
                <a:cs typeface="Arial" charset="0"/>
              </a:rPr>
              <a:t>Bulletpoint 1</a:t>
            </a:r>
          </a:p>
          <a:p>
            <a:pPr eaLnBrk="1" hangingPunct="1">
              <a:lnSpc>
                <a:spcPts val="2700"/>
              </a:lnSpc>
              <a:spcAft>
                <a:spcPts val="600"/>
              </a:spcAft>
              <a:buSzPct val="130000"/>
              <a:buFont typeface="Wingdings" charset="0"/>
              <a:buChar char="§"/>
              <a:defRPr/>
            </a:pPr>
            <a:r>
              <a:rPr lang="de-DE">
                <a:cs typeface="Arial" charset="0"/>
              </a:rPr>
              <a:t>Bulletpoint 2</a:t>
            </a:r>
          </a:p>
          <a:p>
            <a:pPr eaLnBrk="1" hangingPunct="1">
              <a:lnSpc>
                <a:spcPts val="2700"/>
              </a:lnSpc>
              <a:spcAft>
                <a:spcPts val="600"/>
              </a:spcAft>
              <a:buSzPct val="130000"/>
              <a:buFont typeface="Wingdings" charset="0"/>
              <a:buChar char="§"/>
              <a:defRPr/>
            </a:pPr>
            <a:r>
              <a:rPr lang="de-DE">
                <a:cs typeface="Arial" charset="0"/>
              </a:rPr>
              <a:t>Bulletpoint 3</a:t>
            </a:r>
          </a:p>
        </p:txBody>
      </p:sp>
      <p:sp>
        <p:nvSpPr>
          <p:cNvPr id="6" name="Textfeld 5"/>
          <p:cNvSpPr txBox="1"/>
          <p:nvPr/>
        </p:nvSpPr>
        <p:spPr>
          <a:xfrm>
            <a:off x="468313" y="7142163"/>
            <a:ext cx="8429625" cy="153987"/>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000" b="1">
                <a:solidFill>
                  <a:srgbClr val="003560"/>
                </a:solidFill>
                <a:cs typeface="Arial" panose="020B0604020202020204" pitchFamily="34" charset="0"/>
              </a:rPr>
              <a:t>TITEL PRÄSENTATION </a:t>
            </a:r>
            <a:r>
              <a:rPr lang="de-DE" altLang="de-DE" sz="1000">
                <a:solidFill>
                  <a:srgbClr val="003560"/>
                </a:solidFill>
                <a:cs typeface="Arial" panose="020B0604020202020204" pitchFamily="34" charset="0"/>
              </a:rPr>
              <a:t>TITEL PRÄSENTATION | Bochum | XX. – XX. Monat Jahr</a:t>
            </a:r>
          </a:p>
        </p:txBody>
      </p:sp>
      <p:sp>
        <p:nvSpPr>
          <p:cNvPr id="3079" name="Textfeld 6"/>
          <p:cNvSpPr txBox="1">
            <a:spLocks noChangeArrowheads="1"/>
          </p:cNvSpPr>
          <p:nvPr/>
        </p:nvSpPr>
        <p:spPr bwMode="auto">
          <a:xfrm>
            <a:off x="436563" y="5348288"/>
            <a:ext cx="4460875" cy="1384300"/>
          </a:xfrm>
          <a:prstGeom prst="rect">
            <a:avLst/>
          </a:prstGeom>
          <a:noFill/>
          <a:ln>
            <a:noFill/>
          </a:ln>
        </p:spPr>
        <p:txBody>
          <a:bodyPr lIns="0" tIns="0" rIns="0" bIns="0">
            <a:spAutoFit/>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defTabSz="1006475" eaLnBrk="0" fontAlgn="base" hangingPunct="0">
              <a:spcBef>
                <a:spcPct val="0"/>
              </a:spcBef>
              <a:spcAft>
                <a:spcPct val="0"/>
              </a:spcAft>
              <a:defRPr sz="2000">
                <a:solidFill>
                  <a:schemeClr val="tx1"/>
                </a:solidFill>
                <a:latin typeface="Arial" charset="0"/>
                <a:ea typeface="ＭＳ Ｐゴシック" charset="0"/>
              </a:defRPr>
            </a:lvl6pPr>
            <a:lvl7pPr marL="2971800" indent="-228600" defTabSz="1006475" eaLnBrk="0" fontAlgn="base" hangingPunct="0">
              <a:spcBef>
                <a:spcPct val="0"/>
              </a:spcBef>
              <a:spcAft>
                <a:spcPct val="0"/>
              </a:spcAft>
              <a:defRPr sz="2000">
                <a:solidFill>
                  <a:schemeClr val="tx1"/>
                </a:solidFill>
                <a:latin typeface="Arial" charset="0"/>
                <a:ea typeface="ＭＳ Ｐゴシック" charset="0"/>
              </a:defRPr>
            </a:lvl7pPr>
            <a:lvl8pPr marL="3429000" indent="-228600" defTabSz="1006475" eaLnBrk="0" fontAlgn="base" hangingPunct="0">
              <a:spcBef>
                <a:spcPct val="0"/>
              </a:spcBef>
              <a:spcAft>
                <a:spcPct val="0"/>
              </a:spcAft>
              <a:defRPr sz="2000">
                <a:solidFill>
                  <a:schemeClr val="tx1"/>
                </a:solidFill>
                <a:latin typeface="Arial" charset="0"/>
                <a:ea typeface="ＭＳ Ｐゴシック" charset="0"/>
              </a:defRPr>
            </a:lvl8pPr>
            <a:lvl9pPr marL="3886200" indent="-228600" defTabSz="1006475"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lnSpc>
                <a:spcPts val="2700"/>
              </a:lnSpc>
              <a:buSzPct val="130000"/>
              <a:defRPr/>
            </a:pPr>
            <a:r>
              <a:rPr lang="de-DE">
                <a:cs typeface="Arial" charset="0"/>
              </a:rPr>
              <a:t>Cidunt adignis am venibh etue alit erostio dipisisi er aliquissi. Unt lortio digna cor sum vel il utem ad et nosto od magna feugait.</a:t>
            </a:r>
          </a:p>
        </p:txBody>
      </p:sp>
      <p:sp>
        <p:nvSpPr>
          <p:cNvPr id="3080" name="Textplatzhalter 7"/>
          <p:cNvSpPr>
            <a:spLocks noGrp="1"/>
          </p:cNvSpPr>
          <p:nvPr>
            <p:ph type="body" idx="1"/>
          </p:nvPr>
        </p:nvSpPr>
        <p:spPr bwMode="auto">
          <a:xfrm>
            <a:off x="693738" y="2012950"/>
            <a:ext cx="8693150" cy="479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cSld>
  <p:clrMap bg1="lt1" tx1="dk1" bg2="lt2" tx2="dk2" accent1="accent1" accent2="accent2" accent3="accent3" accent4="accent4" accent5="accent5" accent6="accent6" hlink="hlink" folHlink="folHlink"/>
  <p:sldLayoutIdLst>
    <p:sldLayoutId id="2147483662" r:id="rId1"/>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mbria"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mbria" charset="0"/>
          <a:ea typeface="ＭＳ Ｐゴシック" charset="0"/>
        </a:defRPr>
      </a:lvl6pPr>
      <a:lvl7pPr marL="914400" algn="ctr" defTabSz="1006475" rtl="0" fontAlgn="base">
        <a:spcBef>
          <a:spcPct val="0"/>
        </a:spcBef>
        <a:spcAft>
          <a:spcPct val="0"/>
        </a:spcAft>
        <a:defRPr sz="4900">
          <a:solidFill>
            <a:schemeClr val="tx1"/>
          </a:solidFill>
          <a:latin typeface="Cambria" charset="0"/>
          <a:ea typeface="ＭＳ Ｐゴシック" charset="0"/>
        </a:defRPr>
      </a:lvl7pPr>
      <a:lvl8pPr marL="1371600" algn="ctr" defTabSz="1006475" rtl="0" fontAlgn="base">
        <a:spcBef>
          <a:spcPct val="0"/>
        </a:spcBef>
        <a:spcAft>
          <a:spcPct val="0"/>
        </a:spcAft>
        <a:defRPr sz="4900">
          <a:solidFill>
            <a:schemeClr val="tx1"/>
          </a:solidFill>
          <a:latin typeface="Cambria" charset="0"/>
          <a:ea typeface="ＭＳ Ｐゴシック" charset="0"/>
        </a:defRPr>
      </a:lvl8pPr>
      <a:lvl9pPr marL="1828800" algn="ctr" defTabSz="1006475" rtl="0" fontAlgn="base">
        <a:spcBef>
          <a:spcPct val="0"/>
        </a:spcBef>
        <a:spcAft>
          <a:spcPct val="0"/>
        </a:spcAft>
        <a:defRPr sz="4900">
          <a:solidFill>
            <a:schemeClr val="tx1"/>
          </a:solidFill>
          <a:latin typeface="Cambria"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2000" kern="1200">
          <a:solidFill>
            <a:schemeClr val="tx1"/>
          </a:solidFill>
          <a:latin typeface="Cambria" panose="02040503050406030204" pitchFamily="18" charset="0"/>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7E7E7"/>
        </a:solidFill>
        <a:effectLst/>
      </p:bgPr>
    </p:bg>
    <p:spTree>
      <p:nvGrpSpPr>
        <p:cNvPr id="1" name=""/>
        <p:cNvGrpSpPr/>
        <p:nvPr/>
      </p:nvGrpSpPr>
      <p:grpSpPr>
        <a:xfrm>
          <a:off x="0" y="0"/>
          <a:ext cx="0" cy="0"/>
          <a:chOff x="0" y="0"/>
          <a:chExt cx="0" cy="0"/>
        </a:xfrm>
      </p:grpSpPr>
      <p:sp>
        <p:nvSpPr>
          <p:cNvPr id="7" name="Rechteck 6"/>
          <p:cNvSpPr/>
          <p:nvPr/>
        </p:nvSpPr>
        <p:spPr>
          <a:xfrm>
            <a:off x="0" y="0"/>
            <a:ext cx="9601200" cy="9223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08035" fontAlgn="auto">
              <a:spcBef>
                <a:spcPts val="0"/>
              </a:spcBef>
              <a:spcAft>
                <a:spcPts val="0"/>
              </a:spcAft>
              <a:defRPr/>
            </a:pPr>
            <a:endParaRPr lang="de-DE"/>
          </a:p>
        </p:txBody>
      </p:sp>
      <p:pic>
        <p:nvPicPr>
          <p:cNvPr id="4099" name="Inhaltsplatzhalter 5" descr="Label_RUB_WEISS-BLAU_srgb.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18600" y="0"/>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Grafik 9" descr="Wortmarke_BLAU_srgb.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5775" y="228600"/>
            <a:ext cx="1728788" cy="11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feld 22"/>
          <p:cNvSpPr txBox="1"/>
          <p:nvPr/>
        </p:nvSpPr>
        <p:spPr>
          <a:xfrm>
            <a:off x="9194800" y="7138988"/>
            <a:ext cx="366713" cy="152400"/>
          </a:xfrm>
          <a:prstGeom prst="rect">
            <a:avLst/>
          </a:prstGeom>
          <a:noFill/>
        </p:spPr>
        <p:txBody>
          <a:bodyPr lIns="0" tIns="0" rIns="0" bIns="0">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r" eaLnBrk="1" hangingPunct="1"/>
            <a:fld id="{17C39CCD-198B-458E-BA04-105C3F894BD9}" type="slidenum">
              <a:rPr lang="de-DE" altLang="de-DE" sz="1000">
                <a:cs typeface="Arial" panose="020B0604020202020204" pitchFamily="34" charset="0"/>
              </a:rPr>
              <a:pPr algn="r" eaLnBrk="1" hangingPunct="1"/>
              <a:t>‹Nr.›</a:t>
            </a:fld>
            <a:endParaRPr lang="de-DE" altLang="de-DE" sz="1000">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4" r:id="rId1"/>
    <p:sldLayoutId id="2147483663" r:id="rId2"/>
  </p:sldLayoutIdLst>
  <p:txStyles>
    <p:titleStyle>
      <a:lvl1pPr algn="ctr" defTabSz="1006475" rtl="0" eaLnBrk="0" fontAlgn="base" hangingPunct="0">
        <a:spcBef>
          <a:spcPct val="0"/>
        </a:spcBef>
        <a:spcAft>
          <a:spcPct val="0"/>
        </a:spcAft>
        <a:defRPr sz="4900" kern="1200">
          <a:solidFill>
            <a:schemeClr val="tx1"/>
          </a:solidFill>
          <a:latin typeface="+mj-lt"/>
          <a:ea typeface="ＭＳ Ｐゴシック" charset="0"/>
          <a:cs typeface="ＭＳ Ｐゴシック" charset="0"/>
        </a:defRPr>
      </a:lvl1pPr>
      <a:lvl2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2pPr>
      <a:lvl3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3pPr>
      <a:lvl4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4pPr>
      <a:lvl5pPr algn="ctr" defTabSz="1006475" rtl="0" eaLnBrk="0" fontAlgn="base" hangingPunct="0">
        <a:spcBef>
          <a:spcPct val="0"/>
        </a:spcBef>
        <a:spcAft>
          <a:spcPct val="0"/>
        </a:spcAft>
        <a:defRPr sz="4900">
          <a:solidFill>
            <a:schemeClr val="tx1"/>
          </a:solidFill>
          <a:latin typeface="Calibri" charset="0"/>
          <a:ea typeface="ＭＳ Ｐゴシック" charset="0"/>
          <a:cs typeface="ＭＳ Ｐゴシック" charset="0"/>
        </a:defRPr>
      </a:lvl5pPr>
      <a:lvl6pPr marL="457200" algn="ctr" defTabSz="1006475" rtl="0" fontAlgn="base">
        <a:spcBef>
          <a:spcPct val="0"/>
        </a:spcBef>
        <a:spcAft>
          <a:spcPct val="0"/>
        </a:spcAft>
        <a:defRPr sz="4900">
          <a:solidFill>
            <a:schemeClr val="tx1"/>
          </a:solidFill>
          <a:latin typeface="Calibri" charset="0"/>
          <a:ea typeface="ＭＳ Ｐゴシック" charset="0"/>
        </a:defRPr>
      </a:lvl6pPr>
      <a:lvl7pPr marL="914400" algn="ctr" defTabSz="1006475" rtl="0" fontAlgn="base">
        <a:spcBef>
          <a:spcPct val="0"/>
        </a:spcBef>
        <a:spcAft>
          <a:spcPct val="0"/>
        </a:spcAft>
        <a:defRPr sz="4900">
          <a:solidFill>
            <a:schemeClr val="tx1"/>
          </a:solidFill>
          <a:latin typeface="Calibri" charset="0"/>
          <a:ea typeface="ＭＳ Ｐゴシック" charset="0"/>
        </a:defRPr>
      </a:lvl7pPr>
      <a:lvl8pPr marL="1371600" algn="ctr" defTabSz="1006475" rtl="0" fontAlgn="base">
        <a:spcBef>
          <a:spcPct val="0"/>
        </a:spcBef>
        <a:spcAft>
          <a:spcPct val="0"/>
        </a:spcAft>
        <a:defRPr sz="4900">
          <a:solidFill>
            <a:schemeClr val="tx1"/>
          </a:solidFill>
          <a:latin typeface="Calibri" charset="0"/>
          <a:ea typeface="ＭＳ Ｐゴシック" charset="0"/>
        </a:defRPr>
      </a:lvl8pPr>
      <a:lvl9pPr marL="1828800" algn="ctr" defTabSz="1006475" rtl="0" fontAlgn="base">
        <a:spcBef>
          <a:spcPct val="0"/>
        </a:spcBef>
        <a:spcAft>
          <a:spcPct val="0"/>
        </a:spcAft>
        <a:defRPr sz="4900">
          <a:solidFill>
            <a:schemeClr val="tx1"/>
          </a:solidFill>
          <a:latin typeface="Calibri" charset="0"/>
          <a:ea typeface="ＭＳ Ｐゴシック" charset="0"/>
        </a:defRPr>
      </a:lvl9pPr>
    </p:titleStyle>
    <p:bodyStyle>
      <a:lvl1pPr marL="377825" indent="-377825" algn="l" defTabSz="1006475" rtl="0" eaLnBrk="0" fontAlgn="base" hangingPunct="0">
        <a:spcBef>
          <a:spcPct val="20000"/>
        </a:spcBef>
        <a:spcAft>
          <a:spcPct val="0"/>
        </a:spcAft>
        <a:buFont typeface="Arial" panose="020B0604020202020204" pitchFamily="34" charset="0"/>
        <a:buChar char="•"/>
        <a:defRPr sz="3500" kern="1200">
          <a:solidFill>
            <a:schemeClr val="tx1"/>
          </a:solidFill>
          <a:latin typeface="+mn-lt"/>
          <a:ea typeface="ＭＳ Ｐゴシック" charset="0"/>
          <a:cs typeface="ＭＳ Ｐゴシック" charset="0"/>
        </a:defRPr>
      </a:lvl1pPr>
      <a:lvl2pPr marL="817563" indent="-314325" algn="l" defTabSz="100647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ＭＳ Ｐゴシック" charset="0"/>
          <a:cs typeface="+mn-cs"/>
        </a:defRPr>
      </a:lvl2pPr>
      <a:lvl3pPr marL="1258888" indent="-250825" algn="l" defTabSz="100647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ＭＳ Ｐゴシック" charset="0"/>
          <a:cs typeface="+mn-cs"/>
        </a:defRPr>
      </a:lvl3pPr>
      <a:lvl4pPr marL="1763713"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4pPr>
      <a:lvl5pPr marL="2266950" indent="-250825" algn="l" defTabSz="1006475"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ＭＳ Ｐゴシック" charset="0"/>
          <a:cs typeface="+mn-cs"/>
        </a:defRPr>
      </a:lvl5pPr>
      <a:lvl6pPr marL="2772095"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6112"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80130"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4147" indent="-252009" algn="l" defTabSz="100803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de-DE"/>
      </a:defPPr>
      <a:lvl1pPr marL="0" algn="l" defTabSz="1008035" rtl="0" eaLnBrk="1" latinLnBrk="0" hangingPunct="1">
        <a:defRPr sz="2000" kern="1200">
          <a:solidFill>
            <a:schemeClr val="tx1"/>
          </a:solidFill>
          <a:latin typeface="+mn-lt"/>
          <a:ea typeface="+mn-ea"/>
          <a:cs typeface="+mn-cs"/>
        </a:defRPr>
      </a:lvl1pPr>
      <a:lvl2pPr marL="504017" algn="l" defTabSz="1008035" rtl="0" eaLnBrk="1" latinLnBrk="0" hangingPunct="1">
        <a:defRPr sz="2000" kern="1200">
          <a:solidFill>
            <a:schemeClr val="tx1"/>
          </a:solidFill>
          <a:latin typeface="+mn-lt"/>
          <a:ea typeface="+mn-ea"/>
          <a:cs typeface="+mn-cs"/>
        </a:defRPr>
      </a:lvl2pPr>
      <a:lvl3pPr marL="1008035" algn="l" defTabSz="1008035" rtl="0" eaLnBrk="1" latinLnBrk="0" hangingPunct="1">
        <a:defRPr sz="2000" kern="1200">
          <a:solidFill>
            <a:schemeClr val="tx1"/>
          </a:solidFill>
          <a:latin typeface="+mn-lt"/>
          <a:ea typeface="+mn-ea"/>
          <a:cs typeface="+mn-cs"/>
        </a:defRPr>
      </a:lvl3pPr>
      <a:lvl4pPr marL="1512052" algn="l" defTabSz="1008035" rtl="0" eaLnBrk="1" latinLnBrk="0" hangingPunct="1">
        <a:defRPr sz="2000" kern="1200">
          <a:solidFill>
            <a:schemeClr val="tx1"/>
          </a:solidFill>
          <a:latin typeface="+mn-lt"/>
          <a:ea typeface="+mn-ea"/>
          <a:cs typeface="+mn-cs"/>
        </a:defRPr>
      </a:lvl4pPr>
      <a:lvl5pPr marL="2016069" algn="l" defTabSz="1008035" rtl="0" eaLnBrk="1" latinLnBrk="0" hangingPunct="1">
        <a:defRPr sz="2000" kern="1200">
          <a:solidFill>
            <a:schemeClr val="tx1"/>
          </a:solidFill>
          <a:latin typeface="+mn-lt"/>
          <a:ea typeface="+mn-ea"/>
          <a:cs typeface="+mn-cs"/>
        </a:defRPr>
      </a:lvl5pPr>
      <a:lvl6pPr marL="2520086" algn="l" defTabSz="1008035" rtl="0" eaLnBrk="1" latinLnBrk="0" hangingPunct="1">
        <a:defRPr sz="2000" kern="1200">
          <a:solidFill>
            <a:schemeClr val="tx1"/>
          </a:solidFill>
          <a:latin typeface="+mn-lt"/>
          <a:ea typeface="+mn-ea"/>
          <a:cs typeface="+mn-cs"/>
        </a:defRPr>
      </a:lvl6pPr>
      <a:lvl7pPr marL="3024104" algn="l" defTabSz="1008035" rtl="0" eaLnBrk="1" latinLnBrk="0" hangingPunct="1">
        <a:defRPr sz="2000" kern="1200">
          <a:solidFill>
            <a:schemeClr val="tx1"/>
          </a:solidFill>
          <a:latin typeface="+mn-lt"/>
          <a:ea typeface="+mn-ea"/>
          <a:cs typeface="+mn-cs"/>
        </a:defRPr>
      </a:lvl7pPr>
      <a:lvl8pPr marL="3528121" algn="l" defTabSz="1008035" rtl="0" eaLnBrk="1" latinLnBrk="0" hangingPunct="1">
        <a:defRPr sz="2000" kern="1200">
          <a:solidFill>
            <a:schemeClr val="tx1"/>
          </a:solidFill>
          <a:latin typeface="+mn-lt"/>
          <a:ea typeface="+mn-ea"/>
          <a:cs typeface="+mn-cs"/>
        </a:defRPr>
      </a:lvl8pPr>
      <a:lvl9pPr marL="4032138" algn="l" defTabSz="100803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go.knippertz@rub.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www.bpb.d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380663" y="2460908"/>
            <a:ext cx="642849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eaLnBrk="1" hangingPunct="1">
              <a:defRPr/>
            </a:pPr>
            <a:r>
              <a:rPr lang="de-DE" altLang="de-DE" sz="2400" b="1" dirty="0">
                <a:solidFill>
                  <a:srgbClr val="94C11C"/>
                </a:solidFill>
                <a:latin typeface="RubFlama" panose="02000000000000000000" pitchFamily="2" charset="0"/>
              </a:rPr>
              <a:t>Einführung in das deutsche Recht </a:t>
            </a:r>
          </a:p>
          <a:p>
            <a:pPr defTabSz="914400" eaLnBrk="1" hangingPunct="1">
              <a:defRPr/>
            </a:pPr>
            <a:r>
              <a:rPr lang="de-DE" altLang="de-DE" sz="2400" b="1" dirty="0">
                <a:solidFill>
                  <a:srgbClr val="94C11C"/>
                </a:solidFill>
                <a:latin typeface="RubFlama" panose="02000000000000000000" pitchFamily="2" charset="0"/>
              </a:rPr>
              <a:t>und Rechtsstudium für ausländische Studierende</a:t>
            </a:r>
          </a:p>
          <a:p>
            <a:pPr defTabSz="914400" eaLnBrk="1" hangingPunct="1">
              <a:defRPr/>
            </a:pPr>
            <a:r>
              <a:rPr lang="de-DE" altLang="de-DE" sz="2400" b="1" dirty="0">
                <a:solidFill>
                  <a:srgbClr val="94C11C"/>
                </a:solidFill>
                <a:latin typeface="RubFlama" panose="02000000000000000000" pitchFamily="2" charset="0"/>
              </a:rPr>
              <a:t>Wintersemester 2024/25</a:t>
            </a:r>
          </a:p>
          <a:p>
            <a:pPr defTabSz="914400" eaLnBrk="1" hangingPunct="1">
              <a:defRPr/>
            </a:pPr>
            <a:endParaRPr lang="de-DE" altLang="de-DE" sz="2400" b="1" dirty="0">
              <a:solidFill>
                <a:srgbClr val="94C11C"/>
              </a:solidFill>
              <a:latin typeface="RubFlama" panose="02000000000000000000" pitchFamily="2" charset="0"/>
            </a:endParaRPr>
          </a:p>
          <a:p>
            <a:pPr defTabSz="914400" eaLnBrk="1" hangingPunct="1">
              <a:defRPr/>
            </a:pPr>
            <a:r>
              <a:rPr lang="de-DE" altLang="de-DE" sz="2400" b="1" dirty="0">
                <a:solidFill>
                  <a:schemeClr val="accent1">
                    <a:lumMod val="75000"/>
                  </a:schemeClr>
                </a:solidFill>
                <a:latin typeface="RubFlama" panose="02000000000000000000" pitchFamily="2" charset="0"/>
              </a:rPr>
              <a:t>Termin 13: Strafrecht II</a:t>
            </a:r>
          </a:p>
        </p:txBody>
      </p:sp>
      <p:sp>
        <p:nvSpPr>
          <p:cNvPr id="7"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
        <p:nvSpPr>
          <p:cNvPr id="4" name="Textfeld 9">
            <a:extLst>
              <a:ext uri="{FF2B5EF4-FFF2-40B4-BE49-F238E27FC236}">
                <a16:creationId xmlns:a16="http://schemas.microsoft.com/office/drawing/2014/main" id="{3EA2737D-C9CB-1248-9876-272FA2D100AA}"/>
              </a:ext>
            </a:extLst>
          </p:cNvPr>
          <p:cNvSpPr txBox="1">
            <a:spLocks noChangeArrowheads="1"/>
          </p:cNvSpPr>
          <p:nvPr/>
        </p:nvSpPr>
        <p:spPr bwMode="auto">
          <a:xfrm>
            <a:off x="436563" y="4895850"/>
            <a:ext cx="7216775"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000">
                <a:solidFill>
                  <a:schemeClr val="tx1"/>
                </a:solidFill>
                <a:latin typeface="Calibri" panose="020F0502020204030204" pitchFamily="34" charset="0"/>
                <a:cs typeface="Arial" panose="020B0604020202020204" pitchFamily="34" charset="0"/>
              </a:defRPr>
            </a:lvl1pPr>
            <a:lvl2pPr marL="742950" indent="-285750">
              <a:defRPr sz="2000">
                <a:solidFill>
                  <a:schemeClr val="tx1"/>
                </a:solidFill>
                <a:latin typeface="Calibri" panose="020F0502020204030204" pitchFamily="34" charset="0"/>
                <a:cs typeface="Arial" panose="020B0604020202020204" pitchFamily="34" charset="0"/>
              </a:defRPr>
            </a:lvl2pPr>
            <a:lvl3pPr marL="1143000" indent="-228600">
              <a:defRPr sz="2000">
                <a:solidFill>
                  <a:schemeClr val="tx1"/>
                </a:solidFill>
                <a:latin typeface="Calibri" panose="020F0502020204030204" pitchFamily="34" charset="0"/>
                <a:cs typeface="Arial" panose="020B0604020202020204" pitchFamily="34" charset="0"/>
              </a:defRPr>
            </a:lvl3pPr>
            <a:lvl4pPr marL="1600200" indent="-228600">
              <a:defRPr sz="2000">
                <a:solidFill>
                  <a:schemeClr val="tx1"/>
                </a:solidFill>
                <a:latin typeface="Calibri" panose="020F0502020204030204" pitchFamily="34" charset="0"/>
                <a:cs typeface="Arial" panose="020B0604020202020204" pitchFamily="34" charset="0"/>
              </a:defRPr>
            </a:lvl4pPr>
            <a:lvl5pPr marL="2057400" indent="-228600">
              <a:defRPr sz="2000">
                <a:solidFill>
                  <a:schemeClr val="tx1"/>
                </a:solidFill>
                <a:latin typeface="Calibri" panose="020F0502020204030204" pitchFamily="34" charset="0"/>
                <a:cs typeface="Arial" panose="020B0604020202020204" pitchFamily="34" charset="0"/>
              </a:defRPr>
            </a:lvl5pPr>
            <a:lvl6pPr marL="25146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6pPr>
            <a:lvl7pPr marL="29718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7pPr>
            <a:lvl8pPr marL="34290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8pPr>
            <a:lvl9pPr marL="3886200" indent="-228600" defTabSz="1006475" eaLnBrk="0" fontAlgn="base" hangingPunct="0">
              <a:spcBef>
                <a:spcPct val="0"/>
              </a:spcBef>
              <a:spcAft>
                <a:spcPct val="0"/>
              </a:spcAft>
              <a:defRPr sz="2000">
                <a:solidFill>
                  <a:schemeClr val="tx1"/>
                </a:solidFill>
                <a:latin typeface="Calibri" panose="020F0502020204030204" pitchFamily="34" charset="0"/>
                <a:cs typeface="Arial" panose="020B0604020202020204" pitchFamily="34" charset="0"/>
              </a:defRPr>
            </a:lvl9pPr>
          </a:lstStyle>
          <a:p>
            <a:r>
              <a:rPr lang="de-DE" altLang="de-DE" sz="1400" b="1" dirty="0">
                <a:solidFill>
                  <a:srgbClr val="003560"/>
                </a:solidFill>
                <a:latin typeface="RubFlama" panose="02000000000000000000" pitchFamily="2" charset="77"/>
              </a:rPr>
              <a:t>Ingo Knippertz</a:t>
            </a:r>
          </a:p>
          <a:p>
            <a:r>
              <a:rPr lang="de-DE" altLang="de-DE" sz="1400" b="1" dirty="0">
                <a:solidFill>
                  <a:srgbClr val="003560"/>
                </a:solidFill>
                <a:latin typeface="RubFlama" panose="02000000000000000000" pitchFamily="2" charset="77"/>
              </a:rPr>
              <a:t>Wissenschaftlicher Mitarbeiter</a:t>
            </a:r>
          </a:p>
          <a:p>
            <a:endParaRPr lang="de-DE" altLang="de-DE" sz="1400" b="1" dirty="0">
              <a:solidFill>
                <a:srgbClr val="003560"/>
              </a:solidFill>
              <a:latin typeface="RubFlama" panose="02000000000000000000" pitchFamily="2" charset="77"/>
            </a:endParaRPr>
          </a:p>
          <a:p>
            <a:r>
              <a:rPr lang="de-DE" altLang="de-DE" sz="1400" b="1" dirty="0">
                <a:solidFill>
                  <a:srgbClr val="003560"/>
                </a:solidFill>
                <a:latin typeface="RubFlama" panose="02000000000000000000" pitchFamily="2" charset="77"/>
                <a:hlinkClick r:id="rId3"/>
              </a:rPr>
              <a:t>ingo.knippertz@rub.de</a:t>
            </a:r>
            <a:endParaRPr lang="de-DE" altLang="de-DE" sz="1400" b="1" dirty="0">
              <a:solidFill>
                <a:srgbClr val="003560"/>
              </a:solidFill>
              <a:latin typeface="RubFlama" panose="02000000000000000000" pitchFamily="2" charset="77"/>
            </a:endParaRPr>
          </a:p>
          <a:p>
            <a:r>
              <a:rPr lang="de-DE" altLang="de-DE" sz="1400" b="1">
                <a:solidFill>
                  <a:srgbClr val="003560"/>
                </a:solidFill>
                <a:latin typeface="RubFlama" panose="02000000000000000000" pitchFamily="2" charset="77"/>
              </a:rPr>
              <a:t>________________________________________</a:t>
            </a:r>
            <a:endParaRPr lang="de-DE" altLang="de-DE" sz="1400" b="1" dirty="0">
              <a:solidFill>
                <a:srgbClr val="003560"/>
              </a:solidFill>
              <a:latin typeface="RubFlama" panose="02000000000000000000" pitchFamily="2" charset="77"/>
            </a:endParaRPr>
          </a:p>
          <a:p>
            <a:r>
              <a:rPr lang="de-DE" altLang="de-DE" sz="1400" dirty="0">
                <a:solidFill>
                  <a:srgbClr val="003560"/>
                </a:solidFill>
                <a:latin typeface="RubFlama" panose="02000000000000000000" pitchFamily="2" charset="77"/>
              </a:rPr>
              <a:t>ZfI – Zentrum für Internationales der Juristischen Fakultät</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Center </a:t>
            </a:r>
            <a:r>
              <a:rPr lang="de-DE" altLang="de-DE" sz="1400" dirty="0" err="1">
                <a:solidFill>
                  <a:srgbClr val="003560"/>
                </a:solidFill>
                <a:latin typeface="RubFlama" panose="02000000000000000000" pitchFamily="2" charset="77"/>
              </a:rPr>
              <a:t>for</a:t>
            </a:r>
            <a:r>
              <a:rPr lang="de-DE" altLang="de-DE" sz="1400" dirty="0">
                <a:solidFill>
                  <a:srgbClr val="003560"/>
                </a:solidFill>
                <a:latin typeface="RubFlama" panose="02000000000000000000" pitchFamily="2" charset="77"/>
              </a:rPr>
              <a:t> International </a:t>
            </a:r>
            <a:r>
              <a:rPr lang="de-DE" altLang="de-DE" sz="1400" dirty="0" err="1">
                <a:solidFill>
                  <a:srgbClr val="003560"/>
                </a:solidFill>
                <a:latin typeface="RubFlama" panose="02000000000000000000" pitchFamily="2" charset="77"/>
              </a:rPr>
              <a:t>Affairs</a:t>
            </a:r>
            <a:r>
              <a:rPr lang="de-DE" altLang="de-DE" sz="1400" dirty="0">
                <a:solidFill>
                  <a:srgbClr val="003560"/>
                </a:solidFill>
                <a:latin typeface="RubFlama" panose="02000000000000000000" pitchFamily="2" charset="77"/>
              </a:rPr>
              <a:t> - </a:t>
            </a:r>
            <a:r>
              <a:rPr lang="de-DE" altLang="de-DE" sz="1400" dirty="0" err="1">
                <a:solidFill>
                  <a:srgbClr val="003560"/>
                </a:solidFill>
                <a:latin typeface="RubFlama" panose="02000000000000000000" pitchFamily="2" charset="77"/>
              </a:rPr>
              <a:t>Faculty</a:t>
            </a:r>
            <a:r>
              <a:rPr lang="de-DE" altLang="de-DE" sz="1400" dirty="0">
                <a:solidFill>
                  <a:srgbClr val="003560"/>
                </a:solidFill>
                <a:latin typeface="RubFlama" panose="02000000000000000000" pitchFamily="2" charset="77"/>
              </a:rPr>
              <a:t> of Law</a:t>
            </a:r>
            <a:br>
              <a:rPr lang="de-DE" altLang="de-DE" sz="1400" dirty="0">
                <a:solidFill>
                  <a:srgbClr val="003560"/>
                </a:solidFill>
                <a:latin typeface="RubFlama" panose="02000000000000000000" pitchFamily="2" charset="77"/>
              </a:rPr>
            </a:br>
            <a:r>
              <a:rPr lang="de-DE" altLang="de-DE" sz="1400" dirty="0">
                <a:solidFill>
                  <a:srgbClr val="003560"/>
                </a:solidFill>
                <a:latin typeface="RubFlama" panose="02000000000000000000" pitchFamily="2" charset="77"/>
              </a:rPr>
              <a:t>Gebäude / Building GD E1/131</a:t>
            </a:r>
          </a:p>
        </p:txBody>
      </p:sp>
    </p:spTree>
    <p:extLst>
      <p:ext uri="{BB962C8B-B14F-4D97-AF65-F5344CB8AC3E}">
        <p14:creationId xmlns:p14="http://schemas.microsoft.com/office/powerpoint/2010/main" val="4092126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Erfolgsdelikte IV: Vermögensdelikte (2)</a:t>
            </a:r>
          </a:p>
        </p:txBody>
      </p:sp>
      <p:sp>
        <p:nvSpPr>
          <p:cNvPr id="27650"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21" name="Textfeld 1"/>
          <p:cNvSpPr txBox="1">
            <a:spLocks noChangeArrowheads="1"/>
          </p:cNvSpPr>
          <p:nvPr/>
        </p:nvSpPr>
        <p:spPr bwMode="auto">
          <a:xfrm>
            <a:off x="431800" y="3997325"/>
            <a:ext cx="8568952"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tx1"/>
                </a:solidFill>
                <a:latin typeface="Arial" panose="020B0604020202020204" pitchFamily="34" charset="0"/>
                <a:ea typeface="ＭＳ Ｐゴシック" panose="020B0600070205080204" pitchFamily="34" charset="-128"/>
              </a:defRPr>
            </a:lvl1pPr>
            <a:lvl2pPr marL="102870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485900" indent="-28575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buFont typeface="Symbol" panose="05050102010706020507" pitchFamily="18" charset="2"/>
              <a:buChar char="-"/>
            </a:pPr>
            <a:r>
              <a:rPr lang="de-DE" altLang="de-DE" sz="1650" dirty="0">
                <a:latin typeface="RubFlama" panose="02000000000000000000" pitchFamily="2" charset="0"/>
              </a:rPr>
              <a:t> objektiver Tatbestand</a:t>
            </a:r>
          </a:p>
          <a:p>
            <a:pPr lvl="1">
              <a:buFont typeface="Arial" panose="020B0604020202020204" pitchFamily="34" charset="0"/>
              <a:buChar char="•"/>
            </a:pPr>
            <a:r>
              <a:rPr lang="de-DE" altLang="de-DE" sz="1650" dirty="0">
                <a:latin typeface="RubFlama" panose="02000000000000000000" pitchFamily="2" charset="0"/>
              </a:rPr>
              <a:t>taugliches Tatobjekt: 	fremde bewegliche Sache</a:t>
            </a:r>
          </a:p>
          <a:p>
            <a:pPr lvl="1">
              <a:buFont typeface="Arial" panose="020B0604020202020204" pitchFamily="34" charset="0"/>
              <a:buChar char="•"/>
            </a:pPr>
            <a:r>
              <a:rPr lang="de-DE" altLang="de-DE" sz="1650" dirty="0">
                <a:latin typeface="RubFlama" panose="02000000000000000000" pitchFamily="2" charset="0"/>
              </a:rPr>
              <a:t>Tathandlung und Taterfolg: 	Wegnahme (Bruch fremden und Begründung 			neuen Gewahrsams)</a:t>
            </a:r>
          </a:p>
          <a:p>
            <a:pPr lvl="1">
              <a:buFont typeface="Arial" panose="020B0604020202020204" pitchFamily="34" charset="0"/>
              <a:buChar char="•"/>
            </a:pPr>
            <a:r>
              <a:rPr lang="de-DE" altLang="de-DE" sz="1650" dirty="0">
                <a:latin typeface="RubFlama" panose="02000000000000000000" pitchFamily="2" charset="0"/>
              </a:rPr>
              <a:t>Problem: Nehmen oder Geben?	(TBM „Wegnahme“ ≠ „Verfügung“) </a:t>
            </a:r>
          </a:p>
          <a:p>
            <a:pPr>
              <a:buFont typeface="Symbol" panose="05050102010706020507" pitchFamily="18" charset="2"/>
              <a:buChar char="-"/>
            </a:pPr>
            <a:r>
              <a:rPr lang="de-DE" altLang="de-DE" sz="1650" dirty="0">
                <a:latin typeface="RubFlama" panose="02000000000000000000" pitchFamily="2" charset="0"/>
              </a:rPr>
              <a:t>subjektiver Tatbestand</a:t>
            </a:r>
          </a:p>
          <a:p>
            <a:pPr lvl="1">
              <a:buFont typeface="Arial" panose="020B0604020202020204" pitchFamily="34" charset="0"/>
              <a:buChar char="•"/>
            </a:pPr>
            <a:r>
              <a:rPr lang="de-DE" altLang="de-DE" sz="1650" dirty="0">
                <a:latin typeface="RubFlama" panose="02000000000000000000" pitchFamily="2" charset="0"/>
              </a:rPr>
              <a:t>Vorsatz bez. Obj. TB</a:t>
            </a:r>
          </a:p>
          <a:p>
            <a:pPr lvl="1">
              <a:buFont typeface="Arial" panose="020B0604020202020204" pitchFamily="34" charset="0"/>
              <a:buChar char="•"/>
            </a:pPr>
            <a:r>
              <a:rPr lang="de-DE" altLang="de-DE" sz="1650" dirty="0">
                <a:latin typeface="RubFlama" panose="02000000000000000000" pitchFamily="2" charset="0"/>
              </a:rPr>
              <a:t>Zueignungsabsicht </a:t>
            </a:r>
            <a:r>
              <a:rPr lang="de-DE" altLang="de-DE" sz="1650" dirty="0" err="1">
                <a:latin typeface="RubFlama" panose="02000000000000000000" pitchFamily="2" charset="0"/>
              </a:rPr>
              <a:t>für</a:t>
            </a:r>
            <a:r>
              <a:rPr lang="de-DE" altLang="de-DE" sz="1650" dirty="0">
                <a:latin typeface="RubFlama" panose="02000000000000000000" pitchFamily="2" charset="0"/>
              </a:rPr>
              <a:t> sich oder Dritten</a:t>
            </a:r>
          </a:p>
          <a:p>
            <a:pPr lvl="1">
              <a:buFont typeface="Arial" panose="020B0604020202020204" pitchFamily="34" charset="0"/>
              <a:buChar char="•"/>
            </a:pPr>
            <a:r>
              <a:rPr lang="de-DE" altLang="de-DE" sz="1650" dirty="0">
                <a:latin typeface="RubFlama" panose="02000000000000000000" pitchFamily="2" charset="0"/>
              </a:rPr>
              <a:t>zivilrechtlich objektiv </a:t>
            </a:r>
            <a:r>
              <a:rPr lang="de-DE" altLang="de-DE" sz="1650" dirty="0" err="1">
                <a:latin typeface="RubFlama" panose="02000000000000000000" pitchFamily="2" charset="0"/>
              </a:rPr>
              <a:t>Rwkt</a:t>
            </a:r>
            <a:r>
              <a:rPr lang="de-DE" altLang="de-DE" sz="1650" dirty="0">
                <a:latin typeface="RubFlama" panose="02000000000000000000" pitchFamily="2" charset="0"/>
              </a:rPr>
              <a:t> der Zueignung</a:t>
            </a:r>
          </a:p>
          <a:p>
            <a:pPr lvl="1">
              <a:buFont typeface="Arial" panose="020B0604020202020204" pitchFamily="34" charset="0"/>
              <a:buChar char="•"/>
            </a:pPr>
            <a:r>
              <a:rPr lang="de-DE" altLang="de-DE" sz="1650" dirty="0">
                <a:latin typeface="RubFlama" panose="02000000000000000000" pitchFamily="2" charset="0"/>
              </a:rPr>
              <a:t>Vorsatz des Täters bez. obj. </a:t>
            </a:r>
            <a:r>
              <a:rPr lang="de-DE" altLang="de-DE" sz="1650" dirty="0" err="1">
                <a:latin typeface="RubFlama" panose="02000000000000000000" pitchFamily="2" charset="0"/>
              </a:rPr>
              <a:t>rw</a:t>
            </a:r>
            <a:r>
              <a:rPr lang="de-DE" altLang="de-DE" sz="1650" dirty="0">
                <a:latin typeface="RubFlama" panose="02000000000000000000" pitchFamily="2" charset="0"/>
              </a:rPr>
              <a:t> Zueignung</a:t>
            </a:r>
          </a:p>
          <a:p>
            <a:pPr>
              <a:buFont typeface="Symbol" panose="05050102010706020507" pitchFamily="18" charset="2"/>
              <a:buChar char="-"/>
            </a:pPr>
            <a:r>
              <a:rPr lang="de-DE" altLang="de-DE" sz="1650" dirty="0">
                <a:latin typeface="RubFlama" panose="02000000000000000000" pitchFamily="2" charset="0"/>
              </a:rPr>
              <a:t>Rechtswidrigkeit</a:t>
            </a:r>
          </a:p>
          <a:p>
            <a:pPr>
              <a:buFont typeface="Symbol" panose="05050102010706020507" pitchFamily="18" charset="2"/>
              <a:buChar char="-"/>
            </a:pPr>
            <a:r>
              <a:rPr lang="de-DE" altLang="de-DE" sz="1650" dirty="0">
                <a:latin typeface="RubFlama" panose="02000000000000000000" pitchFamily="2" charset="0"/>
              </a:rPr>
              <a:t>Schuld</a:t>
            </a:r>
          </a:p>
        </p:txBody>
      </p:sp>
      <p:sp>
        <p:nvSpPr>
          <p:cNvPr id="23" name="Textfeld 1"/>
          <p:cNvSpPr txBox="1">
            <a:spLocks noChangeArrowheads="1"/>
          </p:cNvSpPr>
          <p:nvPr/>
        </p:nvSpPr>
        <p:spPr bwMode="auto">
          <a:xfrm>
            <a:off x="0" y="1512888"/>
            <a:ext cx="9750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a:r>
              <a:rPr lang="de-DE" altLang="de-DE" sz="1800" dirty="0">
                <a:latin typeface="RubFlama" panose="02000000000000000000" pitchFamily="2" charset="0"/>
              </a:rPr>
              <a:t>	Beispiel:		Trickdiebstahl	≠ 	Betrug</a:t>
            </a:r>
          </a:p>
        </p:txBody>
      </p:sp>
      <p:sp>
        <p:nvSpPr>
          <p:cNvPr id="24" name="Textfeld 23"/>
          <p:cNvSpPr txBox="1">
            <a:spLocks noChangeArrowheads="1"/>
          </p:cNvSpPr>
          <p:nvPr/>
        </p:nvSpPr>
        <p:spPr bwMode="auto">
          <a:xfrm>
            <a:off x="360363" y="3636963"/>
            <a:ext cx="92837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800" dirty="0">
                <a:latin typeface="RubFlama" panose="02000000000000000000" pitchFamily="2" charset="0"/>
              </a:rPr>
              <a:t>§ 242 StGB:</a:t>
            </a:r>
          </a:p>
        </p:txBody>
      </p:sp>
      <p:sp>
        <p:nvSpPr>
          <p:cNvPr id="25" name="Textfeld 3"/>
          <p:cNvSpPr txBox="1">
            <a:spLocks noChangeArrowheads="1"/>
          </p:cNvSpPr>
          <p:nvPr/>
        </p:nvSpPr>
        <p:spPr bwMode="auto">
          <a:xfrm>
            <a:off x="360363" y="1905000"/>
            <a:ext cx="8640389"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800" dirty="0">
                <a:latin typeface="RubFlama" panose="02000000000000000000" pitchFamily="2" charset="0"/>
              </a:rPr>
              <a:t>A kauft in einem Elektronikmarkt mit Selbstbedienung ein. Teuerster Artikel ist dabei eine neuartige SD-Karte in einer sehr flachen Verpackung. A legt die billigen Waren auf das Band an der Kasse, die SD-Karte jedoch lässt er im Wagen und bedeckt Sie mit einem Katalog. Den Wagen schiebt er an der Kasse vorbei, wo ihn die Kassiererin nach einem Blick hinein passieren lässt. A bezahlt den Rest und verlässt den Markt. – Strafbarkeit des A nach §§ 242, 263 StGB?  </a:t>
            </a:r>
          </a:p>
        </p:txBody>
      </p:sp>
      <p:sp>
        <p:nvSpPr>
          <p:cNvPr id="11"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P spid="24"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9" y="989013"/>
            <a:ext cx="7616402" cy="461962"/>
          </a:xfrm>
          <a:prstGeom prst="rect">
            <a:avLst/>
          </a:prstGeom>
          <a:noFill/>
          <a:ln>
            <a:noFill/>
          </a:ln>
          <a:effec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Tun / Unterlassen</a:t>
            </a:r>
          </a:p>
        </p:txBody>
      </p:sp>
      <p:sp>
        <p:nvSpPr>
          <p:cNvPr id="29698"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400175"/>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Abgrenzung Tun/Unterlassen</a:t>
            </a:r>
          </a:p>
        </p:txBody>
      </p:sp>
      <p:sp>
        <p:nvSpPr>
          <p:cNvPr id="8" name="Textfeld 1"/>
          <p:cNvSpPr txBox="1">
            <a:spLocks noChangeArrowheads="1"/>
          </p:cNvSpPr>
          <p:nvPr/>
        </p:nvSpPr>
        <p:spPr bwMode="auto">
          <a:xfrm>
            <a:off x="747713" y="1797050"/>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Schwerpunkt der Vorwerfbarkeit</a:t>
            </a:r>
          </a:p>
        </p:txBody>
      </p:sp>
      <p:sp>
        <p:nvSpPr>
          <p:cNvPr id="9" name="Textfeld 1"/>
          <p:cNvSpPr txBox="1">
            <a:spLocks noChangeArrowheads="1"/>
          </p:cNvSpPr>
          <p:nvPr/>
        </p:nvSpPr>
        <p:spPr bwMode="auto">
          <a:xfrm>
            <a:off x="746026" y="2240606"/>
            <a:ext cx="821703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buFont typeface="Wingdings" panose="05000000000000000000" pitchFamily="2" charset="2"/>
              <a:buChar char="Ø"/>
            </a:pPr>
            <a:r>
              <a:rPr lang="de-DE" altLang="de-DE" dirty="0">
                <a:latin typeface="RubFlama" panose="02000000000000000000" pitchFamily="2" charset="0"/>
              </a:rPr>
              <a:t>Bsp.: Ehemann A sieht wie seine Frau F (Nichtschwimmerin) hilflos in einem Teich treibt und schreit. Statt ihr zu helfen bringt er den am Anleger liegenden Rettungsreifen „in Sicherheit“, damit auch ihr herbeieilender Liebhaber L nicht helfen kann. F ertrinkt. Strafbarkeit des A nach § 212 StGB?</a:t>
            </a:r>
          </a:p>
        </p:txBody>
      </p:sp>
      <p:sp>
        <p:nvSpPr>
          <p:cNvPr id="16" name="Textfeld 1"/>
          <p:cNvSpPr txBox="1">
            <a:spLocks noChangeArrowheads="1"/>
          </p:cNvSpPr>
          <p:nvPr/>
        </p:nvSpPr>
        <p:spPr bwMode="auto">
          <a:xfrm>
            <a:off x="747713" y="3828257"/>
            <a:ext cx="85629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objektiver TB: Erfolg (+), Verhalten des A = Unterlassung Rettung oder Beseitigung der Rettungsmöglichkeit? </a:t>
            </a:r>
          </a:p>
        </p:txBody>
      </p:sp>
      <p:sp>
        <p:nvSpPr>
          <p:cNvPr id="17" name="Textfeld 1"/>
          <p:cNvSpPr txBox="1">
            <a:spLocks noChangeArrowheads="1"/>
          </p:cNvSpPr>
          <p:nvPr/>
        </p:nvSpPr>
        <p:spPr bwMode="auto">
          <a:xfrm>
            <a:off x="1096458" y="4508372"/>
            <a:ext cx="83486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²"/>
            </a:pPr>
            <a:r>
              <a:rPr lang="de-DE" altLang="de-DE" dirty="0">
                <a:latin typeface="RubFlama" panose="02000000000000000000" pitchFamily="2" charset="0"/>
              </a:rPr>
              <a:t>hier unerheblich, da A als Ehemann Garant auch für Unterlassen einstehen muss</a:t>
            </a:r>
          </a:p>
        </p:txBody>
      </p:sp>
      <p:sp>
        <p:nvSpPr>
          <p:cNvPr id="19" name="Textfeld 1"/>
          <p:cNvSpPr txBox="1">
            <a:spLocks noChangeArrowheads="1"/>
          </p:cNvSpPr>
          <p:nvPr/>
        </p:nvSpPr>
        <p:spPr bwMode="auto">
          <a:xfrm>
            <a:off x="1096458" y="5117434"/>
            <a:ext cx="79200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²"/>
            </a:pPr>
            <a:r>
              <a:rPr lang="de-DE" altLang="de-DE" dirty="0">
                <a:latin typeface="RubFlama" panose="02000000000000000000" pitchFamily="2" charset="0"/>
              </a:rPr>
              <a:t>Schwerpunkt der Vorwerfbarkeit: Unterbrechen anderer Rettungs-möglichkeit, also Handlung</a:t>
            </a:r>
          </a:p>
        </p:txBody>
      </p:sp>
      <p:sp>
        <p:nvSpPr>
          <p:cNvPr id="22" name="Textfeld 1"/>
          <p:cNvSpPr txBox="1">
            <a:spLocks noChangeArrowheads="1"/>
          </p:cNvSpPr>
          <p:nvPr/>
        </p:nvSpPr>
        <p:spPr bwMode="auto">
          <a:xfrm>
            <a:off x="1096458" y="5807459"/>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Kausalität (+); objektive Zurechnung (+)</a:t>
            </a:r>
          </a:p>
        </p:txBody>
      </p:sp>
      <p:sp>
        <p:nvSpPr>
          <p:cNvPr id="23" name="Textfeld 1"/>
          <p:cNvSpPr txBox="1">
            <a:spLocks noChangeArrowheads="1"/>
          </p:cNvSpPr>
          <p:nvPr/>
        </p:nvSpPr>
        <p:spPr bwMode="auto">
          <a:xfrm>
            <a:off x="1215521" y="623449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subjektiver Tatbestand, Rechtswidrigkeit und Schuld (+)</a:t>
            </a:r>
          </a:p>
        </p:txBody>
      </p:sp>
      <p:sp>
        <p:nvSpPr>
          <p:cNvPr id="21"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6" grpId="0"/>
      <p:bldP spid="19"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9" y="771707"/>
            <a:ext cx="7688410" cy="461962"/>
          </a:xfrm>
          <a:prstGeom prst="rect">
            <a:avLst/>
          </a:prstGeom>
          <a:noFill/>
          <a:ln>
            <a:noFill/>
          </a:ln>
          <a:effec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Tun / Unterlassen II</a:t>
            </a:r>
          </a:p>
        </p:txBody>
      </p:sp>
      <p:sp>
        <p:nvSpPr>
          <p:cNvPr id="31746"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436688"/>
            <a:ext cx="9323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Strafbarkeit des Unterlassens: „Unterlassen rechtlich gebotener Handlung“ </a:t>
            </a:r>
          </a:p>
        </p:txBody>
      </p:sp>
      <p:sp>
        <p:nvSpPr>
          <p:cNvPr id="8" name="Textfeld 1"/>
          <p:cNvSpPr txBox="1">
            <a:spLocks noChangeArrowheads="1"/>
          </p:cNvSpPr>
          <p:nvPr/>
        </p:nvSpPr>
        <p:spPr bwMode="auto">
          <a:xfrm>
            <a:off x="376238" y="1844676"/>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echte Unterlassungsdelikte (Sozial gebotenes Tun unterlassen) </a:t>
            </a:r>
          </a:p>
        </p:txBody>
      </p:sp>
      <p:sp>
        <p:nvSpPr>
          <p:cNvPr id="12" name="Textfeld 1"/>
          <p:cNvSpPr txBox="1">
            <a:spLocks noChangeArrowheads="1"/>
          </p:cNvSpPr>
          <p:nvPr/>
        </p:nvSpPr>
        <p:spPr bwMode="auto">
          <a:xfrm>
            <a:off x="355600" y="3932238"/>
            <a:ext cx="92884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unechte Unterlassungsdelikte (Im Einzelfall gebotenes Tun unterlassen)</a:t>
            </a:r>
          </a:p>
        </p:txBody>
      </p:sp>
      <p:sp>
        <p:nvSpPr>
          <p:cNvPr id="16" name="Textfeld 1"/>
          <p:cNvSpPr txBox="1">
            <a:spLocks noChangeArrowheads="1"/>
          </p:cNvSpPr>
          <p:nvPr/>
        </p:nvSpPr>
        <p:spPr bwMode="auto">
          <a:xfrm>
            <a:off x="679929" y="2252664"/>
            <a:ext cx="83486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Nichtanzeige geplanter Straftaten, § 138 StGB; Unterlassene Hilfeleistung, § 323c StGB</a:t>
            </a:r>
          </a:p>
        </p:txBody>
      </p:sp>
      <p:sp>
        <p:nvSpPr>
          <p:cNvPr id="17" name="Textfeld 1"/>
          <p:cNvSpPr txBox="1">
            <a:spLocks noChangeArrowheads="1"/>
          </p:cNvSpPr>
          <p:nvPr/>
        </p:nvSpPr>
        <p:spPr bwMode="auto">
          <a:xfrm>
            <a:off x="679929" y="4346235"/>
            <a:ext cx="8348662"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 13 StGB: Wer es unterlässt, einen Erfolg abzuwenden, der zum Tatbestand eines Strafgesetzes gehört, ist (...) strafbar, wenn er rechtlich dafür einzustehen hat, dass der Erfolg nicht eintritt ...</a:t>
            </a:r>
          </a:p>
          <a:p>
            <a:pPr eaLnBrk="1" hangingPunct="1">
              <a:buFont typeface="Symbol" panose="05050102010706020507" pitchFamily="18" charset="2"/>
              <a:buChar char="-"/>
            </a:pPr>
            <a:r>
              <a:rPr lang="de-DE" altLang="de-DE" dirty="0">
                <a:latin typeface="RubFlama" panose="02000000000000000000" pitchFamily="2" charset="0"/>
              </a:rPr>
              <a:t>„Garantenstellung“: Ehepartner, Gefahrgemeinschaft u.a.</a:t>
            </a:r>
          </a:p>
          <a:p>
            <a:pPr eaLnBrk="1" hangingPunct="1">
              <a:buFont typeface="Symbol" panose="05050102010706020507" pitchFamily="18" charset="2"/>
              <a:buChar char="-"/>
            </a:pPr>
            <a:r>
              <a:rPr lang="de-DE" altLang="de-DE" dirty="0">
                <a:latin typeface="RubFlama" panose="02000000000000000000" pitchFamily="2" charset="0"/>
              </a:rPr>
              <a:t>Entspricht Unterlassen einem Tun?</a:t>
            </a:r>
          </a:p>
        </p:txBody>
      </p:sp>
      <p:sp>
        <p:nvSpPr>
          <p:cNvPr id="13" name="Textfeld 1"/>
          <p:cNvSpPr txBox="1">
            <a:spLocks noChangeArrowheads="1"/>
          </p:cNvSpPr>
          <p:nvPr/>
        </p:nvSpPr>
        <p:spPr bwMode="auto">
          <a:xfrm>
            <a:off x="1021591" y="2915759"/>
            <a:ext cx="86042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Unglücksfall (z.B. Unfall mit Personenschaden) und Unterlassen erforderlicher, möglicher und zumutbarer Rettungshandlung</a:t>
            </a:r>
          </a:p>
        </p:txBody>
      </p:sp>
      <p:sp>
        <p:nvSpPr>
          <p:cNvPr id="18"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6"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Fahrlässigkeit</a:t>
            </a:r>
          </a:p>
        </p:txBody>
      </p:sp>
      <p:sp>
        <p:nvSpPr>
          <p:cNvPr id="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524000"/>
            <a:ext cx="89328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Strafgrund: zwar kein Vorsatz, aber pflichtwidriges Verhalten</a:t>
            </a:r>
          </a:p>
        </p:txBody>
      </p:sp>
      <p:sp>
        <p:nvSpPr>
          <p:cNvPr id="8" name="Textfeld 1"/>
          <p:cNvSpPr txBox="1">
            <a:spLocks noChangeArrowheads="1"/>
          </p:cNvSpPr>
          <p:nvPr/>
        </p:nvSpPr>
        <p:spPr bwMode="auto">
          <a:xfrm>
            <a:off x="755650" y="1908046"/>
            <a:ext cx="89328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zB § 222: Fahrlässige Tötung anderen Menschens</a:t>
            </a:r>
          </a:p>
        </p:txBody>
      </p:sp>
      <p:sp>
        <p:nvSpPr>
          <p:cNvPr id="9" name="Textfeld 1"/>
          <p:cNvSpPr txBox="1">
            <a:spLocks noChangeArrowheads="1"/>
          </p:cNvSpPr>
          <p:nvPr/>
        </p:nvSpPr>
        <p:spPr bwMode="auto">
          <a:xfrm>
            <a:off x="755650" y="2304257"/>
            <a:ext cx="9296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Fahrlässigkeit = Fehlende  Berücksichtigung  im Verkehr erforderlicher Sorgfalt</a:t>
            </a:r>
          </a:p>
        </p:txBody>
      </p:sp>
      <p:sp>
        <p:nvSpPr>
          <p:cNvPr id="10" name="Textfeld 1"/>
          <p:cNvSpPr txBox="1">
            <a:spLocks noChangeArrowheads="1"/>
          </p:cNvSpPr>
          <p:nvPr/>
        </p:nvSpPr>
        <p:spPr bwMode="auto">
          <a:xfrm>
            <a:off x="380663" y="2992240"/>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„Schema“</a:t>
            </a:r>
          </a:p>
        </p:txBody>
      </p:sp>
      <p:sp>
        <p:nvSpPr>
          <p:cNvPr id="11" name="Textfeld 1"/>
          <p:cNvSpPr txBox="1">
            <a:spLocks noChangeArrowheads="1"/>
          </p:cNvSpPr>
          <p:nvPr/>
        </p:nvSpPr>
        <p:spPr bwMode="auto">
          <a:xfrm>
            <a:off x="815945" y="3308887"/>
            <a:ext cx="4737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Erfolg</a:t>
            </a:r>
          </a:p>
        </p:txBody>
      </p:sp>
      <p:sp>
        <p:nvSpPr>
          <p:cNvPr id="12" name="Textfeld 1"/>
          <p:cNvSpPr txBox="1">
            <a:spLocks noChangeArrowheads="1"/>
          </p:cNvSpPr>
          <p:nvPr/>
        </p:nvSpPr>
        <p:spPr bwMode="auto">
          <a:xfrm>
            <a:off x="815562" y="3621892"/>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kausales Täterverhalten</a:t>
            </a:r>
          </a:p>
        </p:txBody>
      </p:sp>
      <p:sp>
        <p:nvSpPr>
          <p:cNvPr id="14" name="Textfeld 1"/>
          <p:cNvSpPr txBox="1">
            <a:spLocks noChangeArrowheads="1"/>
          </p:cNvSpPr>
          <p:nvPr/>
        </p:nvSpPr>
        <p:spPr bwMode="auto">
          <a:xfrm>
            <a:off x="815945" y="4023484"/>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Fahrlässigkeit</a:t>
            </a:r>
          </a:p>
        </p:txBody>
      </p:sp>
      <p:sp>
        <p:nvSpPr>
          <p:cNvPr id="16" name="Textfeld 1"/>
          <p:cNvSpPr txBox="1">
            <a:spLocks noChangeArrowheads="1"/>
          </p:cNvSpPr>
          <p:nvPr/>
        </p:nvSpPr>
        <p:spPr bwMode="auto">
          <a:xfrm>
            <a:off x="755650" y="5257578"/>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Rechtswidrigkeit</a:t>
            </a:r>
          </a:p>
        </p:txBody>
      </p:sp>
      <p:sp>
        <p:nvSpPr>
          <p:cNvPr id="17" name="Textfeld 1"/>
          <p:cNvSpPr txBox="1">
            <a:spLocks noChangeArrowheads="1"/>
          </p:cNvSpPr>
          <p:nvPr/>
        </p:nvSpPr>
        <p:spPr bwMode="auto">
          <a:xfrm>
            <a:off x="1196976" y="4424578"/>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romanLcPeriod"/>
            </a:pPr>
            <a:r>
              <a:rPr lang="de-DE" altLang="de-DE" dirty="0">
                <a:latin typeface="RubFlama" panose="02000000000000000000" pitchFamily="2" charset="0"/>
              </a:rPr>
              <a:t>objektive Vorhersehbarkeit des Erfolges </a:t>
            </a:r>
          </a:p>
        </p:txBody>
      </p:sp>
      <p:sp>
        <p:nvSpPr>
          <p:cNvPr id="18" name="Textfeld 1"/>
          <p:cNvSpPr txBox="1">
            <a:spLocks noChangeArrowheads="1"/>
          </p:cNvSpPr>
          <p:nvPr/>
        </p:nvSpPr>
        <p:spPr bwMode="auto">
          <a:xfrm>
            <a:off x="1196975" y="4828347"/>
            <a:ext cx="9729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romanLcPeriod" startAt="2"/>
            </a:pPr>
            <a:r>
              <a:rPr lang="de-DE" altLang="de-DE" dirty="0">
                <a:latin typeface="RubFlama" panose="02000000000000000000" pitchFamily="2" charset="0"/>
              </a:rPr>
              <a:t>Objektive Zurechnung (Pflichtverstoß des Täters) </a:t>
            </a:r>
          </a:p>
        </p:txBody>
      </p:sp>
      <p:sp>
        <p:nvSpPr>
          <p:cNvPr id="19" name="Textfeld 1"/>
          <p:cNvSpPr txBox="1">
            <a:spLocks noChangeArrowheads="1"/>
          </p:cNvSpPr>
          <p:nvPr/>
        </p:nvSpPr>
        <p:spPr bwMode="auto">
          <a:xfrm>
            <a:off x="755650" y="5657628"/>
            <a:ext cx="7920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Schuld</a:t>
            </a:r>
          </a:p>
        </p:txBody>
      </p:sp>
      <p:sp>
        <p:nvSpPr>
          <p:cNvPr id="24" name="Textfeld 1"/>
          <p:cNvSpPr txBox="1">
            <a:spLocks noChangeArrowheads="1"/>
          </p:cNvSpPr>
          <p:nvPr/>
        </p:nvSpPr>
        <p:spPr bwMode="auto">
          <a:xfrm>
            <a:off x="1192212" y="6057678"/>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romanLcPeriod"/>
            </a:pPr>
            <a:r>
              <a:rPr lang="de-DE" altLang="de-DE" dirty="0">
                <a:latin typeface="RubFlama" panose="02000000000000000000" pitchFamily="2" charset="0"/>
              </a:rPr>
              <a:t>subjektive Sorgfaltspflichtverletzung und Vorhersehbarkeit</a:t>
            </a:r>
          </a:p>
        </p:txBody>
      </p:sp>
      <p:sp>
        <p:nvSpPr>
          <p:cNvPr id="25" name="Textfeld 1"/>
          <p:cNvSpPr txBox="1">
            <a:spLocks noChangeArrowheads="1"/>
          </p:cNvSpPr>
          <p:nvPr/>
        </p:nvSpPr>
        <p:spPr bwMode="auto">
          <a:xfrm>
            <a:off x="1192212" y="6457728"/>
            <a:ext cx="9729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romanLcPeriod" startAt="2"/>
            </a:pPr>
            <a:r>
              <a:rPr lang="de-DE" altLang="de-DE" dirty="0">
                <a:latin typeface="RubFlama" panose="02000000000000000000" pitchFamily="2" charset="0"/>
              </a:rPr>
              <a:t>Entschuldigungsgründe</a:t>
            </a:r>
          </a:p>
        </p:txBody>
      </p:sp>
      <p:sp>
        <p:nvSpPr>
          <p:cNvPr id="22"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6" grpId="0"/>
      <p:bldP spid="8" grpId="0"/>
      <p:bldP spid="9" grpId="0"/>
      <p:bldP spid="10" grpId="0"/>
      <p:bldP spid="12" grpId="0"/>
      <p:bldP spid="14" grpId="0"/>
      <p:bldP spid="16"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Irrtümer I</a:t>
            </a:r>
          </a:p>
        </p:txBody>
      </p:sp>
      <p:sp>
        <p:nvSpPr>
          <p:cNvPr id="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Dummheit schützt vor Strafe nicht (untauglicher Versuch ≠ Wahndelikt)</a:t>
            </a:r>
          </a:p>
        </p:txBody>
      </p:sp>
      <p:sp>
        <p:nvSpPr>
          <p:cNvPr id="8" name="Textfeld 1"/>
          <p:cNvSpPr txBox="1">
            <a:spLocks noChangeArrowheads="1"/>
          </p:cNvSpPr>
          <p:nvPr/>
        </p:nvSpPr>
        <p:spPr bwMode="auto">
          <a:xfrm>
            <a:off x="360363" y="1831975"/>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Grundunterschied relevanter Irrtümer</a:t>
            </a:r>
          </a:p>
        </p:txBody>
      </p:sp>
      <p:sp>
        <p:nvSpPr>
          <p:cNvPr id="9" name="Textfeld 1"/>
          <p:cNvSpPr txBox="1">
            <a:spLocks noChangeArrowheads="1"/>
          </p:cNvSpPr>
          <p:nvPr/>
        </p:nvSpPr>
        <p:spPr bwMode="auto">
          <a:xfrm>
            <a:off x="719138" y="2263775"/>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Irrtum über Tatsachen 	≠	Irrtum in rechtlicher Bewertung</a:t>
            </a:r>
          </a:p>
        </p:txBody>
      </p:sp>
      <p:sp>
        <p:nvSpPr>
          <p:cNvPr id="10" name="Textfeld 1"/>
          <p:cNvSpPr txBox="1">
            <a:spLocks noChangeArrowheads="1"/>
          </p:cNvSpPr>
          <p:nvPr/>
        </p:nvSpPr>
        <p:spPr bwMode="auto">
          <a:xfrm>
            <a:off x="360363" y="2660650"/>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Grundformen </a:t>
            </a:r>
          </a:p>
        </p:txBody>
      </p:sp>
      <p:sp>
        <p:nvSpPr>
          <p:cNvPr id="11" name="Textfeld 1"/>
          <p:cNvSpPr txBox="1">
            <a:spLocks noChangeArrowheads="1"/>
          </p:cNvSpPr>
          <p:nvPr/>
        </p:nvSpPr>
        <p:spPr bwMode="auto">
          <a:xfrm>
            <a:off x="654051" y="3216414"/>
            <a:ext cx="936148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Tatbestandsirrtum, § 16 StGB </a:t>
            </a:r>
          </a:p>
          <a:p>
            <a:pPr marL="0" indent="0" eaLnBrk="1" hangingPunct="1"/>
            <a:r>
              <a:rPr lang="de-DE" altLang="de-DE" dirty="0">
                <a:latin typeface="RubFlama" panose="02000000000000000000" pitchFamily="2" charset="0"/>
              </a:rPr>
              <a:t>(Täter kennt Tatsache nicht; ggf. Fahrlässigkeitsdelikt)</a:t>
            </a:r>
          </a:p>
        </p:txBody>
      </p:sp>
      <p:sp>
        <p:nvSpPr>
          <p:cNvPr id="12" name="Textfeld 1"/>
          <p:cNvSpPr txBox="1">
            <a:spLocks noChangeArrowheads="1"/>
          </p:cNvSpPr>
          <p:nvPr/>
        </p:nvSpPr>
        <p:spPr bwMode="auto">
          <a:xfrm>
            <a:off x="719138" y="4260413"/>
            <a:ext cx="94789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Verbotsirrtum, § 17 StGB	</a:t>
            </a:r>
          </a:p>
          <a:p>
            <a:pPr marL="0" indent="0" eaLnBrk="1" hangingPunct="1"/>
            <a:r>
              <a:rPr lang="de-DE" altLang="de-DE" dirty="0">
                <a:latin typeface="RubFlama" panose="02000000000000000000" pitchFamily="2" charset="0"/>
              </a:rPr>
              <a:t>(Täter handelt „unverschuldet“ ohne Unrechtsbewusstsein)</a:t>
            </a:r>
          </a:p>
        </p:txBody>
      </p:sp>
      <p:sp>
        <p:nvSpPr>
          <p:cNvPr id="18"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6" grpId="0"/>
      <p:bldP spid="8" grpId="0"/>
      <p:bldP spid="9" grpId="0"/>
      <p:bldP spid="10"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Irrtümer II</a:t>
            </a:r>
          </a:p>
        </p:txBody>
      </p:sp>
      <p:sp>
        <p:nvSpPr>
          <p:cNvPr id="37890"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23850" y="1296988"/>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a:latin typeface="RubFlama" panose="02000000000000000000" pitchFamily="2" charset="0"/>
              </a:rPr>
              <a:t>Beispielsfall:</a:t>
            </a:r>
          </a:p>
        </p:txBody>
      </p:sp>
      <p:sp>
        <p:nvSpPr>
          <p:cNvPr id="8" name="Textfeld 1"/>
          <p:cNvSpPr txBox="1">
            <a:spLocks noChangeArrowheads="1"/>
          </p:cNvSpPr>
          <p:nvPr/>
        </p:nvSpPr>
        <p:spPr bwMode="auto">
          <a:xfrm>
            <a:off x="323851" y="1655763"/>
            <a:ext cx="874891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just" eaLnBrk="1" hangingPunct="1"/>
            <a:r>
              <a:rPr lang="de-DE" altLang="de-DE" dirty="0">
                <a:latin typeface="RubFlama" panose="02000000000000000000" pitchFamily="2" charset="0"/>
              </a:rPr>
              <a:t>A hört in seinem Garten hinter der Hecke lautes Rascheln. Er denkt, es sei wieder der „blöde Marder“, holt sein Gewehr und schießt. Nach Umrundung der Hecke stellt er fest, dass er anstelle des Marders das Nachbarskind erschossen hat. Die seines Erachtens „nervige Göre“ hatte mal wieder einen Ball über den Zaun geschossen und war deshalb über den Zaun auf das Grundstück des A geklettert. – Strafbarkeit des A nach § 212 StGB? </a:t>
            </a:r>
          </a:p>
        </p:txBody>
      </p:sp>
      <p:sp>
        <p:nvSpPr>
          <p:cNvPr id="24" name="Textfeld 1"/>
          <p:cNvSpPr txBox="1">
            <a:spLocks noChangeArrowheads="1"/>
          </p:cNvSpPr>
          <p:nvPr/>
        </p:nvSpPr>
        <p:spPr bwMode="auto">
          <a:xfrm>
            <a:off x="431799" y="3577144"/>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Objektiver Tatbestand § 212 StGB</a:t>
            </a:r>
          </a:p>
        </p:txBody>
      </p:sp>
      <p:sp>
        <p:nvSpPr>
          <p:cNvPr id="25" name="Textfeld 1"/>
          <p:cNvSpPr txBox="1">
            <a:spLocks noChangeArrowheads="1"/>
          </p:cNvSpPr>
          <p:nvPr/>
        </p:nvSpPr>
        <p:spPr bwMode="auto">
          <a:xfrm>
            <a:off x="393796" y="4707600"/>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Subjektiver Tatbestand</a:t>
            </a:r>
          </a:p>
        </p:txBody>
      </p:sp>
      <p:sp>
        <p:nvSpPr>
          <p:cNvPr id="28" name="Textfeld 1"/>
          <p:cNvSpPr txBox="1">
            <a:spLocks noChangeArrowheads="1"/>
          </p:cNvSpPr>
          <p:nvPr/>
        </p:nvSpPr>
        <p:spPr bwMode="auto">
          <a:xfrm>
            <a:off x="426474" y="4012662"/>
            <a:ext cx="899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Tötung eines anderen Menschen kausal durch Handlung des A (+)</a:t>
            </a:r>
          </a:p>
          <a:p>
            <a:pPr eaLnBrk="1" hangingPunct="1">
              <a:buFont typeface="Wingdings" panose="05000000000000000000" pitchFamily="2" charset="2"/>
              <a:buChar char="Ø"/>
            </a:pPr>
            <a:r>
              <a:rPr lang="de-DE" altLang="de-DE" dirty="0">
                <a:latin typeface="RubFlama" panose="02000000000000000000" pitchFamily="2" charset="0"/>
              </a:rPr>
              <a:t>Objektive Zurechnung (+), Schuss ohne Sicht schafft zurechenbares Risiko</a:t>
            </a:r>
          </a:p>
        </p:txBody>
      </p:sp>
      <p:sp>
        <p:nvSpPr>
          <p:cNvPr id="29" name="Textfeld 1"/>
          <p:cNvSpPr txBox="1">
            <a:spLocks noChangeArrowheads="1"/>
          </p:cNvSpPr>
          <p:nvPr/>
        </p:nvSpPr>
        <p:spPr bwMode="auto">
          <a:xfrm>
            <a:off x="437394" y="5089106"/>
            <a:ext cx="8635368"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Vorsatz?</a:t>
            </a:r>
          </a:p>
          <a:p>
            <a:pPr eaLnBrk="1" hangingPunct="1">
              <a:buFont typeface="Wingdings" panose="05000000000000000000" pitchFamily="2" charset="2"/>
              <a:buChar char="Ø"/>
            </a:pPr>
            <a:r>
              <a:rPr lang="de-DE" altLang="de-DE" dirty="0">
                <a:latin typeface="RubFlama" panose="02000000000000000000" pitchFamily="2" charset="0"/>
              </a:rPr>
              <a:t>(-), A wusste nicht, dass er das Kind erschoss, sondern ging von Marder aus; keine Gleichwertigkeit des Ziels (sonst als „</a:t>
            </a:r>
            <a:r>
              <a:rPr lang="de-DE" altLang="de-DE" dirty="0" err="1">
                <a:latin typeface="RubFlama" panose="02000000000000000000" pitchFamily="2" charset="0"/>
              </a:rPr>
              <a:t>error</a:t>
            </a:r>
            <a:r>
              <a:rPr lang="de-DE" altLang="de-DE" dirty="0">
                <a:latin typeface="RubFlama" panose="02000000000000000000" pitchFamily="2" charset="0"/>
              </a:rPr>
              <a:t> in </a:t>
            </a:r>
            <a:r>
              <a:rPr lang="de-DE" altLang="de-DE" dirty="0" err="1">
                <a:latin typeface="RubFlama" panose="02000000000000000000" pitchFamily="2" charset="0"/>
              </a:rPr>
              <a:t>persona</a:t>
            </a:r>
            <a:r>
              <a:rPr lang="de-DE" altLang="de-DE" dirty="0">
                <a:latin typeface="RubFlama" panose="02000000000000000000" pitchFamily="2" charset="0"/>
              </a:rPr>
              <a:t>“ unbeachtlich)</a:t>
            </a:r>
          </a:p>
          <a:p>
            <a:pPr eaLnBrk="1" hangingPunct="1">
              <a:buFont typeface="Wingdings" panose="05000000000000000000" pitchFamily="2" charset="2"/>
              <a:buChar char="Ø"/>
            </a:pPr>
            <a:r>
              <a:rPr lang="de-DE" altLang="de-DE" dirty="0">
                <a:latin typeface="RubFlama" panose="02000000000000000000" pitchFamily="2" charset="0"/>
              </a:rPr>
              <a:t>nachträgliche Billigung unbeachtlich</a:t>
            </a:r>
          </a:p>
        </p:txBody>
      </p:sp>
      <p:sp>
        <p:nvSpPr>
          <p:cNvPr id="15"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24" grpId="0"/>
      <p:bldP spid="25"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Handlungsstufen: Versuchsstrafbarkeit</a:t>
            </a:r>
          </a:p>
        </p:txBody>
      </p:sp>
      <p:sp>
        <p:nvSpPr>
          <p:cNvPr id="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straflose Vorbereitung – Versuch – Vollendung – Beendigung </a:t>
            </a:r>
          </a:p>
        </p:txBody>
      </p:sp>
      <p:sp>
        <p:nvSpPr>
          <p:cNvPr id="8" name="Textfeld 1"/>
          <p:cNvSpPr txBox="1">
            <a:spLocks noChangeArrowheads="1"/>
          </p:cNvSpPr>
          <p:nvPr/>
        </p:nvSpPr>
        <p:spPr bwMode="auto">
          <a:xfrm>
            <a:off x="747713" y="1797050"/>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straflose Vorbereitung</a:t>
            </a:r>
          </a:p>
        </p:txBody>
      </p:sp>
      <p:sp>
        <p:nvSpPr>
          <p:cNvPr id="9" name="Textfeld 1"/>
          <p:cNvSpPr txBox="1">
            <a:spLocks noChangeArrowheads="1"/>
          </p:cNvSpPr>
          <p:nvPr/>
        </p:nvSpPr>
        <p:spPr bwMode="auto">
          <a:xfrm>
            <a:off x="747713" y="2208213"/>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strafbarer Versuch:</a:t>
            </a:r>
          </a:p>
        </p:txBody>
      </p:sp>
      <p:sp>
        <p:nvSpPr>
          <p:cNvPr id="11" name="Textfeld 1"/>
          <p:cNvSpPr txBox="1">
            <a:spLocks noChangeArrowheads="1"/>
          </p:cNvSpPr>
          <p:nvPr/>
        </p:nvSpPr>
        <p:spPr bwMode="auto">
          <a:xfrm>
            <a:off x="1260475" y="2608263"/>
            <a:ext cx="84185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i="1" dirty="0">
                <a:latin typeface="RubFlama" panose="02000000000000000000" pitchFamily="2" charset="0"/>
              </a:rPr>
              <a:t>Tatentschluss </a:t>
            </a:r>
            <a:r>
              <a:rPr lang="de-DE" altLang="de-DE" dirty="0">
                <a:latin typeface="RubFlama" panose="02000000000000000000" pitchFamily="2" charset="0"/>
              </a:rPr>
              <a:t>= Täter will Tatbestand verwirklichen</a:t>
            </a:r>
          </a:p>
        </p:txBody>
      </p:sp>
      <p:sp>
        <p:nvSpPr>
          <p:cNvPr id="12" name="Textfeld 1"/>
          <p:cNvSpPr txBox="1">
            <a:spLocks noChangeArrowheads="1"/>
          </p:cNvSpPr>
          <p:nvPr/>
        </p:nvSpPr>
        <p:spPr bwMode="auto">
          <a:xfrm>
            <a:off x="1259437" y="2976623"/>
            <a:ext cx="759729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i="1" dirty="0">
                <a:latin typeface="RubFlama" panose="02000000000000000000" pitchFamily="2" charset="0"/>
              </a:rPr>
              <a:t>unmittelbares Ansetzen </a:t>
            </a:r>
            <a:r>
              <a:rPr lang="de-DE" altLang="de-DE" dirty="0">
                <a:latin typeface="RubFlama" panose="02000000000000000000" pitchFamily="2" charset="0"/>
              </a:rPr>
              <a:t>(§ 22 StGB)= Täter hat subjektiv die Schwelle zum „Jetzt geht´s los“ überwunden und nimmt objektiv Handlungen vor, die nach seiner Vorstellung ohne wesentliche Zwischenakte in den Erfolg münden sollen.</a:t>
            </a:r>
          </a:p>
        </p:txBody>
      </p:sp>
      <p:sp>
        <p:nvSpPr>
          <p:cNvPr id="16" name="Textfeld 1"/>
          <p:cNvSpPr txBox="1">
            <a:spLocks noChangeArrowheads="1"/>
          </p:cNvSpPr>
          <p:nvPr/>
        </p:nvSpPr>
        <p:spPr bwMode="auto">
          <a:xfrm>
            <a:off x="747713" y="4302285"/>
            <a:ext cx="8217035"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Vollendung: Tatbestand ist verwirklicht, aber die Tat ist noch nicht „vorbei“  </a:t>
            </a:r>
          </a:p>
          <a:p>
            <a:pPr eaLnBrk="1" hangingPunct="1"/>
            <a:r>
              <a:rPr lang="de-DE" altLang="de-DE" dirty="0">
                <a:latin typeface="RubFlama" panose="02000000000000000000" pitchFamily="2" charset="0"/>
              </a:rPr>
              <a:t>      (Beteiligung noch möglich; Bsp.: Killer noch am Tatort)</a:t>
            </a:r>
          </a:p>
        </p:txBody>
      </p:sp>
      <p:sp>
        <p:nvSpPr>
          <p:cNvPr id="17" name="Textfeld 1"/>
          <p:cNvSpPr txBox="1">
            <a:spLocks noChangeArrowheads="1"/>
          </p:cNvSpPr>
          <p:nvPr/>
        </p:nvSpPr>
        <p:spPr bwMode="auto">
          <a:xfrm>
            <a:off x="747713" y="5295883"/>
            <a:ext cx="71612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Beendigung: Das Tatgeschehen ist insgesamt vorbei</a:t>
            </a:r>
          </a:p>
        </p:txBody>
      </p:sp>
      <p:sp>
        <p:nvSpPr>
          <p:cNvPr id="19" name="Textfeld 1"/>
          <p:cNvSpPr txBox="1">
            <a:spLocks noChangeArrowheads="1"/>
          </p:cNvSpPr>
          <p:nvPr/>
        </p:nvSpPr>
        <p:spPr bwMode="auto">
          <a:xfrm>
            <a:off x="437887" y="5818128"/>
            <a:ext cx="7920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Strafbare Versuche:</a:t>
            </a:r>
          </a:p>
        </p:txBody>
      </p:sp>
      <p:sp>
        <p:nvSpPr>
          <p:cNvPr id="22" name="Textfeld 1"/>
          <p:cNvSpPr txBox="1">
            <a:spLocks noChangeArrowheads="1"/>
          </p:cNvSpPr>
          <p:nvPr/>
        </p:nvSpPr>
        <p:spPr bwMode="auto">
          <a:xfrm>
            <a:off x="747713" y="6217414"/>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Verbrechen immer, Vergehen bei gesetzlicher Anordnung, § 23 I StGB</a:t>
            </a:r>
          </a:p>
        </p:txBody>
      </p:sp>
      <p:sp>
        <p:nvSpPr>
          <p:cNvPr id="24"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6" grpId="0"/>
      <p:bldP spid="8" grpId="0"/>
      <p:bldP spid="9" grpId="0"/>
      <p:bldP spid="12" grpId="0"/>
      <p:bldP spid="16" grpId="0"/>
      <p:bldP spid="19"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224781" y="849255"/>
            <a:ext cx="7767860" cy="461962"/>
          </a:xfrm>
          <a:prstGeom prst="rect">
            <a:avLst/>
          </a:prstGeom>
          <a:noFill/>
          <a:ln>
            <a:noFill/>
          </a:ln>
          <a:effec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Strafprozess I: (ausgewählte) Grundsätze</a:t>
            </a:r>
          </a:p>
        </p:txBody>
      </p:sp>
      <p:sp>
        <p:nvSpPr>
          <p:cNvPr id="6"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err="1">
                <a:latin typeface="RubFlama" panose="02000000000000000000" pitchFamily="2" charset="0"/>
              </a:rPr>
              <a:t>Offizialität</a:t>
            </a:r>
            <a:r>
              <a:rPr lang="de-DE" altLang="de-DE" dirty="0">
                <a:latin typeface="RubFlama" panose="02000000000000000000" pitchFamily="2" charset="0"/>
              </a:rPr>
              <a:t>, § 152 StPO: 	(„staatliches Anklagemonopol“)</a:t>
            </a:r>
          </a:p>
        </p:txBody>
      </p:sp>
      <p:sp>
        <p:nvSpPr>
          <p:cNvPr id="8" name="Textfeld 1"/>
          <p:cNvSpPr txBox="1">
            <a:spLocks noChangeArrowheads="1"/>
          </p:cNvSpPr>
          <p:nvPr/>
        </p:nvSpPr>
        <p:spPr bwMode="auto">
          <a:xfrm>
            <a:off x="360363" y="1827213"/>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Legalität, §§ 152, 170 I StPO: 	(Verpflichtung zur Strafverfolgung)</a:t>
            </a:r>
          </a:p>
        </p:txBody>
      </p:sp>
      <p:sp>
        <p:nvSpPr>
          <p:cNvPr id="10" name="Textfeld 1"/>
          <p:cNvSpPr txBox="1">
            <a:spLocks noChangeArrowheads="1"/>
          </p:cNvSpPr>
          <p:nvPr/>
        </p:nvSpPr>
        <p:spPr bwMode="auto">
          <a:xfrm>
            <a:off x="376238" y="2231908"/>
            <a:ext cx="947737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Anklagegrundsatz, § 151 StPO:	((Haupt-)Verfahren nur nach Anklage  					durch Staatsanwaltschaft)</a:t>
            </a:r>
          </a:p>
        </p:txBody>
      </p:sp>
      <p:sp>
        <p:nvSpPr>
          <p:cNvPr id="12" name="Textfeld 1"/>
          <p:cNvSpPr txBox="1">
            <a:spLocks noChangeArrowheads="1"/>
          </p:cNvSpPr>
          <p:nvPr/>
        </p:nvSpPr>
        <p:spPr bwMode="auto">
          <a:xfrm>
            <a:off x="387887" y="2885223"/>
            <a:ext cx="9391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Ermittlungsgrundsatz, v.a. § 244 I StPO</a:t>
            </a:r>
          </a:p>
        </p:txBody>
      </p:sp>
      <p:sp>
        <p:nvSpPr>
          <p:cNvPr id="13" name="Textfeld 1"/>
          <p:cNvSpPr txBox="1">
            <a:spLocks noChangeArrowheads="1"/>
          </p:cNvSpPr>
          <p:nvPr/>
        </p:nvSpPr>
        <p:spPr bwMode="auto">
          <a:xfrm>
            <a:off x="376238" y="3388768"/>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Öffentlichkeit, §§ 169 S. 1 GVG, Art. 6 I S. 1,2 EMRK</a:t>
            </a:r>
          </a:p>
        </p:txBody>
      </p:sp>
      <p:sp>
        <p:nvSpPr>
          <p:cNvPr id="14" name="Textfeld 1"/>
          <p:cNvSpPr txBox="1">
            <a:spLocks noChangeArrowheads="1"/>
          </p:cNvSpPr>
          <p:nvPr/>
        </p:nvSpPr>
        <p:spPr bwMode="auto">
          <a:xfrm>
            <a:off x="395288" y="3853271"/>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Beschleunigung, Art. 20 III GG, 6 I EMRK</a:t>
            </a:r>
          </a:p>
        </p:txBody>
      </p:sp>
      <p:sp>
        <p:nvSpPr>
          <p:cNvPr id="17" name="Textfeld 1"/>
          <p:cNvSpPr txBox="1">
            <a:spLocks noChangeArrowheads="1"/>
          </p:cNvSpPr>
          <p:nvPr/>
        </p:nvSpPr>
        <p:spPr bwMode="auto">
          <a:xfrm>
            <a:off x="395288" y="4349780"/>
            <a:ext cx="93916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Unmittelbarkeit, § 261 StPO</a:t>
            </a:r>
          </a:p>
        </p:txBody>
      </p:sp>
      <p:sp>
        <p:nvSpPr>
          <p:cNvPr id="23" name="Textfeld 1"/>
          <p:cNvSpPr txBox="1">
            <a:spLocks noChangeArrowheads="1"/>
          </p:cNvSpPr>
          <p:nvPr/>
        </p:nvSpPr>
        <p:spPr bwMode="auto">
          <a:xfrm>
            <a:off x="376238" y="475111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Unschuldsvermutung, Art. 20 III GG, Art. 6 II EMRK, § 261 StPO </a:t>
            </a:r>
          </a:p>
        </p:txBody>
      </p:sp>
      <p:sp>
        <p:nvSpPr>
          <p:cNvPr id="24" name="Textfeld 1"/>
          <p:cNvSpPr txBox="1">
            <a:spLocks noChangeArrowheads="1"/>
          </p:cNvSpPr>
          <p:nvPr/>
        </p:nvSpPr>
        <p:spPr bwMode="auto">
          <a:xfrm>
            <a:off x="376238" y="5151165"/>
            <a:ext cx="93614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gesetzlicher Richter und rechtliches Gehör Art. 101, 103 GG</a:t>
            </a:r>
          </a:p>
        </p:txBody>
      </p:sp>
      <p:sp>
        <p:nvSpPr>
          <p:cNvPr id="22"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3" grpId="0"/>
      <p:bldP spid="14" grpId="0"/>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60363" y="578645"/>
            <a:ext cx="7688262" cy="461962"/>
          </a:xfrm>
          <a:prstGeom prst="rect">
            <a:avLst/>
          </a:prstGeom>
          <a:noFill/>
          <a:ln>
            <a:noFill/>
          </a:ln>
          <a:effec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Strafprozess II: Behörden und ihre Funktion</a:t>
            </a:r>
          </a:p>
        </p:txBody>
      </p:sp>
      <p:sp>
        <p:nvSpPr>
          <p:cNvPr id="6" name="Textfeld 1"/>
          <p:cNvSpPr txBox="1">
            <a:spLocks noChangeArrowheads="1"/>
          </p:cNvSpPr>
          <p:nvPr/>
        </p:nvSpPr>
        <p:spPr bwMode="auto">
          <a:xfrm>
            <a:off x="355600" y="147161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Staatsanwaltschaft</a:t>
            </a:r>
          </a:p>
        </p:txBody>
      </p:sp>
      <p:sp>
        <p:nvSpPr>
          <p:cNvPr id="8" name="Textfeld 1"/>
          <p:cNvSpPr txBox="1">
            <a:spLocks noChangeArrowheads="1"/>
          </p:cNvSpPr>
          <p:nvPr/>
        </p:nvSpPr>
        <p:spPr bwMode="auto">
          <a:xfrm>
            <a:off x="684213" y="1860550"/>
            <a:ext cx="9288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„objektivste Behörde der Welt“</a:t>
            </a:r>
          </a:p>
        </p:txBody>
      </p:sp>
      <p:sp>
        <p:nvSpPr>
          <p:cNvPr id="9" name="Textfeld 1"/>
          <p:cNvSpPr txBox="1">
            <a:spLocks noChangeArrowheads="1"/>
          </p:cNvSpPr>
          <p:nvPr/>
        </p:nvSpPr>
        <p:spPr bwMode="auto">
          <a:xfrm>
            <a:off x="684213" y="2260600"/>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Leitung Ermittlungsverfahren, Anklageerhebung, Strafvollstreckung</a:t>
            </a:r>
          </a:p>
        </p:txBody>
      </p:sp>
      <p:sp>
        <p:nvSpPr>
          <p:cNvPr id="10" name="Textfeld 1"/>
          <p:cNvSpPr txBox="1">
            <a:spLocks noChangeArrowheads="1"/>
          </p:cNvSpPr>
          <p:nvPr/>
        </p:nvSpPr>
        <p:spPr bwMode="auto">
          <a:xfrm>
            <a:off x="360363" y="2695939"/>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Polizei</a:t>
            </a:r>
          </a:p>
        </p:txBody>
      </p:sp>
      <p:sp>
        <p:nvSpPr>
          <p:cNvPr id="11" name="Textfeld 1"/>
          <p:cNvSpPr txBox="1">
            <a:spLocks noChangeArrowheads="1"/>
          </p:cNvSpPr>
          <p:nvPr/>
        </p:nvSpPr>
        <p:spPr bwMode="auto">
          <a:xfrm>
            <a:off x="684213" y="3116262"/>
            <a:ext cx="73802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Ermittlungsarbeit für Staatsanwalt</a:t>
            </a:r>
          </a:p>
        </p:txBody>
      </p:sp>
      <p:sp>
        <p:nvSpPr>
          <p:cNvPr id="13" name="Textfeld 1"/>
          <p:cNvSpPr txBox="1">
            <a:spLocks noChangeArrowheads="1"/>
          </p:cNvSpPr>
          <p:nvPr/>
        </p:nvSpPr>
        <p:spPr bwMode="auto">
          <a:xfrm>
            <a:off x="380663" y="3558533"/>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Verteidigung</a:t>
            </a:r>
          </a:p>
        </p:txBody>
      </p:sp>
      <p:sp>
        <p:nvSpPr>
          <p:cNvPr id="14" name="Textfeld 1"/>
          <p:cNvSpPr txBox="1">
            <a:spLocks noChangeArrowheads="1"/>
          </p:cNvSpPr>
          <p:nvPr/>
        </p:nvSpPr>
        <p:spPr bwMode="auto">
          <a:xfrm>
            <a:off x="634078" y="395963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Organ der Rechtspflege</a:t>
            </a:r>
          </a:p>
        </p:txBody>
      </p:sp>
      <p:sp>
        <p:nvSpPr>
          <p:cNvPr id="16" name="Textfeld 1"/>
          <p:cNvSpPr txBox="1">
            <a:spLocks noChangeArrowheads="1"/>
          </p:cNvSpPr>
          <p:nvPr/>
        </p:nvSpPr>
        <p:spPr bwMode="auto">
          <a:xfrm>
            <a:off x="634078" y="4354923"/>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Pflichtverteidigung bei diversen Verfahren, vgl. § 140 StPO</a:t>
            </a:r>
          </a:p>
        </p:txBody>
      </p:sp>
      <p:sp>
        <p:nvSpPr>
          <p:cNvPr id="19" name="Textfeld 1"/>
          <p:cNvSpPr txBox="1">
            <a:spLocks noChangeArrowheads="1"/>
          </p:cNvSpPr>
          <p:nvPr/>
        </p:nvSpPr>
        <p:spPr bwMode="auto">
          <a:xfrm>
            <a:off x="632490" y="4747035"/>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Beweisantragsrecht u.a.</a:t>
            </a:r>
          </a:p>
        </p:txBody>
      </p:sp>
      <p:sp>
        <p:nvSpPr>
          <p:cNvPr id="22"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3" grpId="0"/>
      <p:bldP spid="14" grpId="0"/>
      <p:bldP spid="16"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9" y="812902"/>
            <a:ext cx="7616402" cy="461962"/>
          </a:xfrm>
          <a:prstGeom prst="rect">
            <a:avLst/>
          </a:prstGeom>
          <a:noFill/>
          <a:ln>
            <a:noFill/>
          </a:ln>
          <a:effec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Strafprozess III: Überblick Verfahrensgang</a:t>
            </a:r>
          </a:p>
        </p:txBody>
      </p:sp>
      <p:sp>
        <p:nvSpPr>
          <p:cNvPr id="46082"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6"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Ermittlungsverfahren</a:t>
            </a:r>
          </a:p>
        </p:txBody>
      </p:sp>
      <p:sp>
        <p:nvSpPr>
          <p:cNvPr id="9" name="Textfeld 1"/>
          <p:cNvSpPr txBox="1">
            <a:spLocks noChangeArrowheads="1"/>
          </p:cNvSpPr>
          <p:nvPr/>
        </p:nvSpPr>
        <p:spPr bwMode="auto">
          <a:xfrm>
            <a:off x="762000" y="1763752"/>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Anfangsverdacht: 	mögliche Straftat? – </a:t>
            </a:r>
            <a:r>
              <a:rPr lang="de-DE" altLang="de-DE" dirty="0" err="1">
                <a:latin typeface="RubFlama" panose="02000000000000000000" pitchFamily="2" charset="0"/>
              </a:rPr>
              <a:t>StA</a:t>
            </a:r>
            <a:r>
              <a:rPr lang="de-DE" altLang="de-DE" dirty="0">
                <a:latin typeface="RubFlama" panose="02000000000000000000" pitchFamily="2" charset="0"/>
              </a:rPr>
              <a:t> ermittelt</a:t>
            </a:r>
          </a:p>
        </p:txBody>
      </p:sp>
      <p:sp>
        <p:nvSpPr>
          <p:cNvPr id="10" name="Textfeld 1"/>
          <p:cNvSpPr txBox="1">
            <a:spLocks noChangeArrowheads="1"/>
          </p:cNvSpPr>
          <p:nvPr/>
        </p:nvSpPr>
        <p:spPr bwMode="auto">
          <a:xfrm>
            <a:off x="380663" y="2808411"/>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Zwischenverfahren</a:t>
            </a:r>
          </a:p>
        </p:txBody>
      </p:sp>
      <p:sp>
        <p:nvSpPr>
          <p:cNvPr id="11" name="Textfeld 1"/>
          <p:cNvSpPr txBox="1">
            <a:spLocks noChangeArrowheads="1"/>
          </p:cNvSpPr>
          <p:nvPr/>
        </p:nvSpPr>
        <p:spPr bwMode="auto">
          <a:xfrm>
            <a:off x="762000" y="3210431"/>
            <a:ext cx="52864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Gericht übernimmt: §§ 199 – 211 StPO </a:t>
            </a:r>
          </a:p>
        </p:txBody>
      </p:sp>
      <p:sp>
        <p:nvSpPr>
          <p:cNvPr id="12" name="Textfeld 1"/>
          <p:cNvSpPr txBox="1">
            <a:spLocks noChangeArrowheads="1"/>
          </p:cNvSpPr>
          <p:nvPr/>
        </p:nvSpPr>
        <p:spPr bwMode="auto">
          <a:xfrm>
            <a:off x="772273" y="3618113"/>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Beginn Eingang Anklage bei Gericht</a:t>
            </a:r>
          </a:p>
        </p:txBody>
      </p:sp>
      <p:sp>
        <p:nvSpPr>
          <p:cNvPr id="13" name="Textfeld 1"/>
          <p:cNvSpPr txBox="1">
            <a:spLocks noChangeArrowheads="1"/>
          </p:cNvSpPr>
          <p:nvPr/>
        </p:nvSpPr>
        <p:spPr bwMode="auto">
          <a:xfrm>
            <a:off x="355600" y="4892218"/>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Hauptverfahren</a:t>
            </a:r>
          </a:p>
        </p:txBody>
      </p:sp>
      <p:sp>
        <p:nvSpPr>
          <p:cNvPr id="16" name="Textfeld 1"/>
          <p:cNvSpPr txBox="1">
            <a:spLocks noChangeArrowheads="1"/>
          </p:cNvSpPr>
          <p:nvPr/>
        </p:nvSpPr>
        <p:spPr bwMode="auto">
          <a:xfrm>
            <a:off x="762918" y="5370359"/>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Vorbereitung mündliche Verhandlung und Hauptverhandlung</a:t>
            </a:r>
          </a:p>
        </p:txBody>
      </p:sp>
      <p:sp>
        <p:nvSpPr>
          <p:cNvPr id="24" name="Textfeld 1"/>
          <p:cNvSpPr txBox="1">
            <a:spLocks noChangeArrowheads="1"/>
          </p:cNvSpPr>
          <p:nvPr/>
        </p:nvSpPr>
        <p:spPr bwMode="auto">
          <a:xfrm>
            <a:off x="755650" y="2101889"/>
            <a:ext cx="90312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Abschluss: 	hinreichender Tatverdacht?  = Verurteilung </a:t>
            </a:r>
            <a:r>
              <a:rPr lang="de-DE" altLang="de-DE" i="1" dirty="0">
                <a:latin typeface="RubFlama" panose="02000000000000000000" pitchFamily="2" charset="0"/>
              </a:rPr>
              <a:t>wahr-</a:t>
            </a:r>
          </a:p>
          <a:p>
            <a:pPr marL="0" indent="0" eaLnBrk="1" hangingPunct="1"/>
            <a:r>
              <a:rPr lang="de-DE" altLang="de-DE" i="1" dirty="0">
                <a:latin typeface="RubFlama" panose="02000000000000000000" pitchFamily="2" charset="0"/>
              </a:rPr>
              <a:t>		</a:t>
            </a:r>
            <a:r>
              <a:rPr lang="de-DE" altLang="de-DE" i="1" dirty="0" err="1">
                <a:latin typeface="RubFlama" panose="02000000000000000000" pitchFamily="2" charset="0"/>
              </a:rPr>
              <a:t>scheinlich</a:t>
            </a:r>
            <a:r>
              <a:rPr lang="de-DE" altLang="de-DE" dirty="0">
                <a:latin typeface="RubFlama" panose="02000000000000000000" pitchFamily="2" charset="0"/>
              </a:rPr>
              <a:t>? - Anklage oder Einstellung, § 177 StPO  </a:t>
            </a:r>
          </a:p>
        </p:txBody>
      </p:sp>
      <p:sp>
        <p:nvSpPr>
          <p:cNvPr id="26" name="Textfeld 1"/>
          <p:cNvSpPr txBox="1">
            <a:spLocks noChangeArrowheads="1"/>
          </p:cNvSpPr>
          <p:nvPr/>
        </p:nvSpPr>
        <p:spPr bwMode="auto">
          <a:xfrm>
            <a:off x="762918" y="5695797"/>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Abschluss: Urteil  (Verurteilung/Freispruch)</a:t>
            </a:r>
          </a:p>
        </p:txBody>
      </p:sp>
      <p:sp>
        <p:nvSpPr>
          <p:cNvPr id="27" name="Textfeld 1"/>
          <p:cNvSpPr txBox="1">
            <a:spLocks noChangeArrowheads="1"/>
          </p:cNvSpPr>
          <p:nvPr/>
        </p:nvSpPr>
        <p:spPr bwMode="auto">
          <a:xfrm>
            <a:off x="772273" y="4018163"/>
            <a:ext cx="93614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Abschluss: hinreichender Tatverdacht? </a:t>
            </a:r>
          </a:p>
          <a:p>
            <a:pPr eaLnBrk="1" hangingPunct="1">
              <a:buFont typeface="Wingdings" panose="05000000000000000000" pitchFamily="2" charset="2"/>
              <a:buChar char="Ø"/>
            </a:pPr>
            <a:r>
              <a:rPr lang="de-DE" altLang="de-DE" dirty="0">
                <a:latin typeface="RubFlama" panose="02000000000000000000" pitchFamily="2" charset="0"/>
              </a:rPr>
              <a:t>Eröffnungs-/Einstellungsbeschluss 	</a:t>
            </a:r>
          </a:p>
        </p:txBody>
      </p:sp>
      <p:sp>
        <p:nvSpPr>
          <p:cNvPr id="22"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2" grpId="0"/>
      <p:bldP spid="13" grpId="0"/>
      <p:bldP spid="16"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31" y="1113542"/>
            <a:ext cx="9324975" cy="461962"/>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Wiederholungs- und Vertiefungsfragen</a:t>
            </a:r>
          </a:p>
        </p:txBody>
      </p:sp>
      <p:sp>
        <p:nvSpPr>
          <p:cNvPr id="9218" name="Textfeld 5"/>
          <p:cNvSpPr txBox="1">
            <a:spLocks noChangeArrowheads="1"/>
          </p:cNvSpPr>
          <p:nvPr/>
        </p:nvSpPr>
        <p:spPr bwMode="auto">
          <a:xfrm>
            <a:off x="376238" y="1584325"/>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a:pPr>
            <a:r>
              <a:rPr lang="de-DE" altLang="de-DE">
                <a:latin typeface="RubFlama" panose="02000000000000000000" pitchFamily="2" charset="0"/>
              </a:rPr>
              <a:t>Was ist „Ermessen“?</a:t>
            </a:r>
          </a:p>
        </p:txBody>
      </p:sp>
      <p:sp>
        <p:nvSpPr>
          <p:cNvPr id="9219" name="Textfeld 5"/>
          <p:cNvSpPr txBox="1">
            <a:spLocks noChangeArrowheads="1"/>
          </p:cNvSpPr>
          <p:nvPr/>
        </p:nvSpPr>
        <p:spPr bwMode="auto">
          <a:xfrm>
            <a:off x="376238" y="205263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2"/>
            </a:pPr>
            <a:r>
              <a:rPr lang="de-DE" altLang="de-DE">
                <a:latin typeface="RubFlama" panose="02000000000000000000" pitchFamily="2" charset="0"/>
              </a:rPr>
              <a:t>Was ist „Bauplanungsrecht“?</a:t>
            </a:r>
          </a:p>
        </p:txBody>
      </p:sp>
      <p:sp>
        <p:nvSpPr>
          <p:cNvPr id="9220" name="Textfeld 5"/>
          <p:cNvSpPr txBox="1">
            <a:spLocks noChangeArrowheads="1"/>
          </p:cNvSpPr>
          <p:nvPr/>
        </p:nvSpPr>
        <p:spPr bwMode="auto">
          <a:xfrm>
            <a:off x="395288" y="2520950"/>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3"/>
            </a:pPr>
            <a:r>
              <a:rPr lang="de-DE" altLang="de-DE" dirty="0">
                <a:latin typeface="RubFlama" panose="02000000000000000000" pitchFamily="2" charset="0"/>
              </a:rPr>
              <a:t>Was ist Sinn und Zweck des Strafrechts?</a:t>
            </a:r>
          </a:p>
        </p:txBody>
      </p:sp>
      <p:sp>
        <p:nvSpPr>
          <p:cNvPr id="9221" name="Textfeld 5"/>
          <p:cNvSpPr txBox="1">
            <a:spLocks noChangeArrowheads="1"/>
          </p:cNvSpPr>
          <p:nvPr/>
        </p:nvSpPr>
        <p:spPr bwMode="auto">
          <a:xfrm>
            <a:off x="395288" y="3024188"/>
            <a:ext cx="93614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4"/>
            </a:pPr>
            <a:r>
              <a:rPr lang="de-DE" altLang="de-DE">
                <a:latin typeface="RubFlama" panose="02000000000000000000" pitchFamily="2" charset="0"/>
              </a:rPr>
              <a:t>Wie ist das StGB aufgebaut?</a:t>
            </a:r>
          </a:p>
        </p:txBody>
      </p:sp>
      <p:sp>
        <p:nvSpPr>
          <p:cNvPr id="9222" name="Textfeld 5"/>
          <p:cNvSpPr txBox="1">
            <a:spLocks noChangeArrowheads="1"/>
          </p:cNvSpPr>
          <p:nvPr/>
        </p:nvSpPr>
        <p:spPr bwMode="auto">
          <a:xfrm>
            <a:off x="412750" y="3529013"/>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eriod" startAt="5"/>
            </a:pPr>
            <a:r>
              <a:rPr lang="de-DE" altLang="de-DE" dirty="0">
                <a:latin typeface="RubFlama" panose="02000000000000000000" pitchFamily="2" charset="0"/>
              </a:rPr>
              <a:t>Nennen Sie einig Grundsätze des Strafrechts</a:t>
            </a:r>
          </a:p>
        </p:txBody>
      </p:sp>
      <p:sp>
        <p:nvSpPr>
          <p:cNvPr id="9224" name="Textfeld 5"/>
          <p:cNvSpPr txBox="1">
            <a:spLocks noChangeArrowheads="1"/>
          </p:cNvSpPr>
          <p:nvPr/>
        </p:nvSpPr>
        <p:spPr bwMode="auto">
          <a:xfrm>
            <a:off x="431800" y="3976553"/>
            <a:ext cx="93614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mj-lt"/>
              <a:buAutoNum type="arabicPeriod" startAt="6"/>
            </a:pPr>
            <a:r>
              <a:rPr lang="de-DE" altLang="de-DE" dirty="0">
                <a:latin typeface="RubFlama" panose="02000000000000000000" pitchFamily="2" charset="0"/>
              </a:rPr>
              <a:t>Welche Verhaltensweisen können strafrechtlich relevant sein? </a:t>
            </a:r>
          </a:p>
        </p:txBody>
      </p:sp>
      <p:sp>
        <p:nvSpPr>
          <p:cNvPr id="9225" name="Textfeld 5"/>
          <p:cNvSpPr txBox="1">
            <a:spLocks noChangeArrowheads="1"/>
          </p:cNvSpPr>
          <p:nvPr/>
        </p:nvSpPr>
        <p:spPr bwMode="auto">
          <a:xfrm>
            <a:off x="448802" y="4393657"/>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mj-lt"/>
              <a:buAutoNum type="arabicPeriod" startAt="7"/>
            </a:pPr>
            <a:r>
              <a:rPr lang="de-DE" altLang="de-DE" dirty="0">
                <a:latin typeface="RubFlama" panose="02000000000000000000" pitchFamily="2" charset="0"/>
              </a:rPr>
              <a:t>Was ist ein „Verbrechen“?</a:t>
            </a:r>
          </a:p>
        </p:txBody>
      </p:sp>
      <p:sp>
        <p:nvSpPr>
          <p:cNvPr id="9226" name="Textfeld 5"/>
          <p:cNvSpPr txBox="1">
            <a:spLocks noChangeArrowheads="1"/>
          </p:cNvSpPr>
          <p:nvPr/>
        </p:nvSpPr>
        <p:spPr bwMode="auto">
          <a:xfrm>
            <a:off x="436102" y="4898482"/>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mj-lt"/>
              <a:buAutoNum type="arabicPeriod" startAt="8"/>
            </a:pPr>
            <a:r>
              <a:rPr lang="de-DE" altLang="de-DE" dirty="0">
                <a:latin typeface="RubFlama" panose="02000000000000000000" pitchFamily="2" charset="0"/>
              </a:rPr>
              <a:t>Wie prüfen Sie das Vorliegen eines vorsätzlichen Begehungsdelikts?</a:t>
            </a:r>
          </a:p>
        </p:txBody>
      </p:sp>
      <p:sp>
        <p:nvSpPr>
          <p:cNvPr id="9227" name="Textfeld 5"/>
          <p:cNvSpPr txBox="1">
            <a:spLocks noChangeArrowheads="1"/>
          </p:cNvSpPr>
          <p:nvPr/>
        </p:nvSpPr>
        <p:spPr bwMode="auto">
          <a:xfrm>
            <a:off x="436102" y="5365207"/>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mj-lt"/>
              <a:buAutoNum type="arabicPeriod" startAt="9"/>
            </a:pPr>
            <a:r>
              <a:rPr lang="de-DE" altLang="de-DE" dirty="0">
                <a:latin typeface="RubFlama" panose="02000000000000000000" pitchFamily="2" charset="0"/>
              </a:rPr>
              <a:t>Welche Komponenten prüfen Sie in der Kausalität und warum?</a:t>
            </a:r>
          </a:p>
        </p:txBody>
      </p:sp>
      <p:sp>
        <p:nvSpPr>
          <p:cNvPr id="9229" name="Textfeld 5"/>
          <p:cNvSpPr txBox="1">
            <a:spLocks noChangeArrowheads="1"/>
          </p:cNvSpPr>
          <p:nvPr/>
        </p:nvSpPr>
        <p:spPr bwMode="auto">
          <a:xfrm>
            <a:off x="448802" y="5833520"/>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mj-lt"/>
              <a:buAutoNum type="arabicPeriod" startAt="10"/>
            </a:pPr>
            <a:r>
              <a:rPr lang="de-DE" altLang="de-DE" dirty="0">
                <a:latin typeface="RubFlama" panose="02000000000000000000" pitchFamily="2" charset="0"/>
              </a:rPr>
              <a:t>Welche Vorsatzformen kennen Sie?</a:t>
            </a:r>
          </a:p>
        </p:txBody>
      </p:sp>
      <p:sp>
        <p:nvSpPr>
          <p:cNvPr id="18"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Strafprozess IV: Instanzenzug</a:t>
            </a:r>
          </a:p>
        </p:txBody>
      </p:sp>
      <p:sp>
        <p:nvSpPr>
          <p:cNvPr id="48130"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pic>
        <p:nvPicPr>
          <p:cNvPr id="48132" name="Bild 1"/>
          <p:cNvPicPr>
            <a:picLocks noChangeAspect="1"/>
          </p:cNvPicPr>
          <p:nvPr/>
        </p:nvPicPr>
        <p:blipFill rotWithShape="1">
          <a:blip r:embed="rId3">
            <a:extLst>
              <a:ext uri="{28A0092B-C50C-407E-A947-70E740481C1C}">
                <a14:useLocalDpi xmlns:a14="http://schemas.microsoft.com/office/drawing/2010/main" val="0"/>
              </a:ext>
            </a:extLst>
          </a:blip>
          <a:srcRect l="383" t="6541" r="988" b="29358"/>
          <a:stretch/>
        </p:blipFill>
        <p:spPr bwMode="auto">
          <a:xfrm>
            <a:off x="103731" y="1374912"/>
            <a:ext cx="7164796" cy="529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3" name="Textfeld 2"/>
          <p:cNvSpPr txBox="1">
            <a:spLocks noChangeArrowheads="1"/>
          </p:cNvSpPr>
          <p:nvPr/>
        </p:nvSpPr>
        <p:spPr bwMode="auto">
          <a:xfrm>
            <a:off x="103731" y="6588943"/>
            <a:ext cx="503986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sz="1000" dirty="0">
                <a:latin typeface="RubFlama" panose="02000000000000000000" pitchFamily="2" charset="0"/>
              </a:rPr>
              <a:t>Quelle: </a:t>
            </a:r>
            <a:r>
              <a:rPr lang="de-DE" altLang="de-DE" sz="1000" dirty="0">
                <a:latin typeface="RubFlama" panose="02000000000000000000" pitchFamily="2" charset="0"/>
                <a:hlinkClick r:id="rId4"/>
              </a:rPr>
              <a:t>www.bpb.de</a:t>
            </a:r>
            <a:r>
              <a:rPr lang="de-DE" altLang="de-DE" sz="1000" dirty="0">
                <a:latin typeface="RubFlama" panose="02000000000000000000" pitchFamily="2" charset="0"/>
              </a:rPr>
              <a:t> / Heribert Ostendorf</a:t>
            </a:r>
          </a:p>
        </p:txBody>
      </p:sp>
      <p:sp>
        <p:nvSpPr>
          <p:cNvPr id="10"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ext Box 5"/>
          <p:cNvSpPr txBox="1">
            <a:spLocks noChangeArrowheads="1"/>
          </p:cNvSpPr>
          <p:nvPr/>
        </p:nvSpPr>
        <p:spPr bwMode="auto">
          <a:xfrm>
            <a:off x="3919643" y="3216345"/>
            <a:ext cx="16061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anose="020B0604020202020204" pitchFamily="34" charset="0"/>
                <a:ea typeface="MS PGothic" panose="020B0600070205080204" pitchFamily="34" charset="-128"/>
              </a:defRPr>
            </a:lvl1pPr>
            <a:lvl2pPr marL="742950" indent="-285750" eaLnBrk="0" hangingPunct="0">
              <a:defRPr sz="2000">
                <a:solidFill>
                  <a:schemeClr val="tx1"/>
                </a:solidFill>
                <a:latin typeface="Arial" panose="020B0604020202020204" pitchFamily="34" charset="0"/>
                <a:ea typeface="MS PGothic" panose="020B0600070205080204" pitchFamily="34" charset="-128"/>
              </a:defRPr>
            </a:lvl2pPr>
            <a:lvl3pPr marL="1143000" indent="-228600" eaLnBrk="0" hangingPunct="0">
              <a:defRPr sz="2000">
                <a:solidFill>
                  <a:schemeClr val="tx1"/>
                </a:solidFill>
                <a:latin typeface="Arial" panose="020B0604020202020204" pitchFamily="34" charset="0"/>
                <a:ea typeface="MS PGothic" panose="020B0600070205080204" pitchFamily="34" charset="-128"/>
              </a:defRPr>
            </a:lvl3pPr>
            <a:lvl4pPr marL="1600200" indent="-228600" eaLnBrk="0" hangingPunct="0">
              <a:defRPr sz="2000">
                <a:solidFill>
                  <a:schemeClr val="tx1"/>
                </a:solidFill>
                <a:latin typeface="Arial" panose="020B0604020202020204" pitchFamily="34" charset="0"/>
                <a:ea typeface="MS PGothic" panose="020B0600070205080204" pitchFamily="34" charset="-128"/>
              </a:defRPr>
            </a:lvl4pPr>
            <a:lvl5pPr marL="2057400" indent="-228600" eaLnBrk="0" hangingPunct="0">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algn="ctr" defTabSz="914400" eaLnBrk="1" hangingPunct="1"/>
            <a:r>
              <a:rPr lang="de-DE" altLang="de-DE" sz="4000" b="1" dirty="0">
                <a:latin typeface="RubFlama" panose="02000000000000000000" pitchFamily="2" charset="0"/>
              </a:rPr>
              <a:t>Pause!</a:t>
            </a:r>
          </a:p>
        </p:txBody>
      </p:sp>
      <p:sp>
        <p:nvSpPr>
          <p:cNvPr id="7"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12: Strafrecht 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65200"/>
            <a:ext cx="9164637" cy="461963"/>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 I</a:t>
            </a:r>
          </a:p>
        </p:txBody>
      </p:sp>
      <p:sp>
        <p:nvSpPr>
          <p:cNvPr id="23"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Sinn und Zweck von Strafandrohung und -vollzug</a:t>
            </a:r>
          </a:p>
        </p:txBody>
      </p:sp>
      <p:sp>
        <p:nvSpPr>
          <p:cNvPr id="41" name="Textfeld 1"/>
          <p:cNvSpPr txBox="1">
            <a:spLocks noChangeArrowheads="1"/>
          </p:cNvSpPr>
          <p:nvPr/>
        </p:nvSpPr>
        <p:spPr bwMode="auto">
          <a:xfrm>
            <a:off x="725489" y="1849438"/>
            <a:ext cx="8274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Strafandrohung dient v.a. der Verhinderung weiterer Straftaten zum Schutz der Gemeinschaft (Prävention)</a:t>
            </a:r>
          </a:p>
        </p:txBody>
      </p:sp>
      <p:sp>
        <p:nvSpPr>
          <p:cNvPr id="44" name="Textfeld 1"/>
          <p:cNvSpPr txBox="1">
            <a:spLocks noChangeArrowheads="1"/>
          </p:cNvSpPr>
          <p:nvPr/>
        </p:nvSpPr>
        <p:spPr bwMode="auto">
          <a:xfrm>
            <a:off x="1079500" y="2520950"/>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a:pPr>
            <a:r>
              <a:rPr lang="de-DE" altLang="de-DE">
                <a:latin typeface="RubFlama" panose="02000000000000000000" pitchFamily="2" charset="0"/>
              </a:rPr>
              <a:t>Gedanke der Generalprävention</a:t>
            </a:r>
          </a:p>
        </p:txBody>
      </p:sp>
      <p:sp>
        <p:nvSpPr>
          <p:cNvPr id="45" name="Textfeld 1"/>
          <p:cNvSpPr txBox="1">
            <a:spLocks noChangeArrowheads="1"/>
          </p:cNvSpPr>
          <p:nvPr/>
        </p:nvSpPr>
        <p:spPr bwMode="auto">
          <a:xfrm>
            <a:off x="1079500" y="2881313"/>
            <a:ext cx="7920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2"/>
            </a:pPr>
            <a:r>
              <a:rPr lang="de-DE" altLang="de-DE">
                <a:latin typeface="RubFlama" panose="02000000000000000000" pitchFamily="2" charset="0"/>
              </a:rPr>
              <a:t>Spezialprävention</a:t>
            </a:r>
          </a:p>
        </p:txBody>
      </p:sp>
      <p:sp>
        <p:nvSpPr>
          <p:cNvPr id="14" name="Textfeld 1"/>
          <p:cNvSpPr txBox="1">
            <a:spLocks noChangeArrowheads="1"/>
          </p:cNvSpPr>
          <p:nvPr/>
        </p:nvSpPr>
        <p:spPr bwMode="auto">
          <a:xfrm>
            <a:off x="323850" y="3292475"/>
            <a:ext cx="86756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Abgrenzung Strafrecht zu Ordnungswidrigkeit: Handlungen, die nach Gesetz mit </a:t>
            </a:r>
            <a:r>
              <a:rPr lang="de-DE" altLang="de-DE" i="1" dirty="0">
                <a:latin typeface="RubFlama" panose="02000000000000000000" pitchFamily="2" charset="0"/>
              </a:rPr>
              <a:t>Geldbuße</a:t>
            </a:r>
            <a:r>
              <a:rPr lang="de-DE" altLang="de-DE" dirty="0">
                <a:latin typeface="RubFlama" panose="02000000000000000000" pitchFamily="2" charset="0"/>
              </a:rPr>
              <a:t> geahndet werden, nicht mit Geld- / Freiheitsstrafe (</a:t>
            </a:r>
            <a:r>
              <a:rPr lang="de-DE" altLang="de-DE" b="1" dirty="0">
                <a:latin typeface="RubFlama" panose="02000000000000000000" pitchFamily="2" charset="0"/>
              </a:rPr>
              <a:t>anders</a:t>
            </a:r>
            <a:r>
              <a:rPr lang="de-DE" altLang="de-DE" dirty="0">
                <a:latin typeface="RubFlama" panose="02000000000000000000" pitchFamily="2" charset="0"/>
              </a:rPr>
              <a:t> als im </a:t>
            </a:r>
            <a:r>
              <a:rPr lang="de-DE" altLang="de-DE" dirty="0" err="1">
                <a:latin typeface="RubFlama" panose="02000000000000000000" pitchFamily="2" charset="0"/>
              </a:rPr>
              <a:t>StrafR</a:t>
            </a:r>
            <a:r>
              <a:rPr lang="de-DE" altLang="de-DE" dirty="0">
                <a:latin typeface="RubFlama" panose="02000000000000000000" pitchFamily="2" charset="0"/>
              </a:rPr>
              <a:t> können auch jur. Personen belangt werden)</a:t>
            </a:r>
          </a:p>
        </p:txBody>
      </p:sp>
      <p:sp>
        <p:nvSpPr>
          <p:cNvPr id="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17" name="Textfeld 1"/>
          <p:cNvSpPr txBox="1">
            <a:spLocks noChangeArrowheads="1"/>
          </p:cNvSpPr>
          <p:nvPr/>
        </p:nvSpPr>
        <p:spPr bwMode="auto">
          <a:xfrm>
            <a:off x="355600" y="4338638"/>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Aufbau StGB: 	„Klammertechnik“</a:t>
            </a:r>
          </a:p>
        </p:txBody>
      </p:sp>
      <p:sp>
        <p:nvSpPr>
          <p:cNvPr id="18" name="Textfeld 1"/>
          <p:cNvSpPr txBox="1">
            <a:spLocks noChangeArrowheads="1"/>
          </p:cNvSpPr>
          <p:nvPr/>
        </p:nvSpPr>
        <p:spPr bwMode="auto">
          <a:xfrm>
            <a:off x="684213" y="4716463"/>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b="1" dirty="0">
                <a:latin typeface="RubFlama" panose="02000000000000000000" pitchFamily="2" charset="0"/>
              </a:rPr>
              <a:t>Allgemeiner Teil 		- 	Besonderer Teil</a:t>
            </a:r>
          </a:p>
        </p:txBody>
      </p:sp>
      <p:sp>
        <p:nvSpPr>
          <p:cNvPr id="27" name="Textfeld 1"/>
          <p:cNvSpPr txBox="1">
            <a:spLocks noChangeArrowheads="1"/>
          </p:cNvSpPr>
          <p:nvPr/>
        </p:nvSpPr>
        <p:spPr bwMode="auto">
          <a:xfrm>
            <a:off x="2303463" y="5076825"/>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nulla poena sine lege: 	Gesetzlichkeitsgrundsatz</a:t>
            </a:r>
          </a:p>
        </p:txBody>
      </p:sp>
      <p:sp>
        <p:nvSpPr>
          <p:cNvPr id="30" name="Textfeld 1"/>
          <p:cNvSpPr txBox="1">
            <a:spLocks noChangeArrowheads="1"/>
          </p:cNvSpPr>
          <p:nvPr/>
        </p:nvSpPr>
        <p:spPr bwMode="auto">
          <a:xfrm>
            <a:off x="2320925" y="6159500"/>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ne bis in idem:		Verbot der Doppelbestrafung </a:t>
            </a:r>
          </a:p>
        </p:txBody>
      </p:sp>
      <p:sp>
        <p:nvSpPr>
          <p:cNvPr id="31" name="Textfeld 1"/>
          <p:cNvSpPr txBox="1">
            <a:spLocks noChangeArrowheads="1"/>
          </p:cNvSpPr>
          <p:nvPr/>
        </p:nvSpPr>
        <p:spPr bwMode="auto">
          <a:xfrm>
            <a:off x="2303463" y="5437188"/>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nulla poena sine culpa:	Schuldprinzip</a:t>
            </a:r>
          </a:p>
        </p:txBody>
      </p:sp>
      <p:sp>
        <p:nvSpPr>
          <p:cNvPr id="32" name="Textfeld 1"/>
          <p:cNvSpPr txBox="1">
            <a:spLocks noChangeArrowheads="1"/>
          </p:cNvSpPr>
          <p:nvPr/>
        </p:nvSpPr>
        <p:spPr bwMode="auto">
          <a:xfrm>
            <a:off x="2320925" y="5783263"/>
            <a:ext cx="9729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in </a:t>
            </a:r>
            <a:r>
              <a:rPr lang="de-DE" altLang="de-DE" dirty="0" err="1">
                <a:latin typeface="RubFlama" panose="02000000000000000000" pitchFamily="2" charset="0"/>
              </a:rPr>
              <a:t>dubio</a:t>
            </a:r>
            <a:r>
              <a:rPr lang="de-DE" altLang="de-DE" dirty="0">
                <a:latin typeface="RubFlama" panose="02000000000000000000" pitchFamily="2" charset="0"/>
              </a:rPr>
              <a:t> pro </a:t>
            </a:r>
            <a:r>
              <a:rPr lang="de-DE" altLang="de-DE" dirty="0" err="1">
                <a:latin typeface="RubFlama" panose="02000000000000000000" pitchFamily="2" charset="0"/>
              </a:rPr>
              <a:t>reo</a:t>
            </a:r>
            <a:r>
              <a:rPr lang="de-DE" altLang="de-DE" dirty="0">
                <a:latin typeface="RubFlama" panose="02000000000000000000" pitchFamily="2" charset="0"/>
              </a:rPr>
              <a:t>:	im Zweifel für Angeklagten	</a:t>
            </a:r>
          </a:p>
        </p:txBody>
      </p:sp>
      <p:sp>
        <p:nvSpPr>
          <p:cNvPr id="33" name="Textfeld 1"/>
          <p:cNvSpPr txBox="1">
            <a:spLocks noChangeArrowheads="1"/>
          </p:cNvSpPr>
          <p:nvPr/>
        </p:nvSpPr>
        <p:spPr bwMode="auto">
          <a:xfrm>
            <a:off x="2305050" y="6516688"/>
            <a:ext cx="7920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a:latin typeface="RubFlama" panose="02000000000000000000" pitchFamily="2" charset="0"/>
              </a:rPr>
              <a:t>fair trial:		faires Verfahren</a:t>
            </a:r>
          </a:p>
        </p:txBody>
      </p:sp>
      <p:sp>
        <p:nvSpPr>
          <p:cNvPr id="34" name="Textfeld 1"/>
          <p:cNvSpPr txBox="1">
            <a:spLocks noChangeArrowheads="1"/>
          </p:cNvSpPr>
          <p:nvPr/>
        </p:nvSpPr>
        <p:spPr bwMode="auto">
          <a:xfrm>
            <a:off x="323850" y="5076825"/>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Grundsätze</a:t>
            </a:r>
          </a:p>
        </p:txBody>
      </p:sp>
      <p:sp>
        <p:nvSpPr>
          <p:cNvPr id="22"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4">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nodePh="1">
                                  <p:stCondLst>
                                    <p:cond delay="0"/>
                                  </p:stCondLst>
                                  <p:endCondLst>
                                    <p:cond evt="begin" delay="0">
                                      <p:tn val="25"/>
                                    </p:cond>
                                  </p:end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4">
                                            <p:txEl>
                                              <p:pRg st="0" end="0"/>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41" grpId="0"/>
      <p:bldP spid="45" grpId="0"/>
      <p:bldP spid="15" grpId="0"/>
      <p:bldP spid="27" grpId="0"/>
      <p:bldP spid="30"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44264" y="915988"/>
            <a:ext cx="9164637" cy="461963"/>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 II</a:t>
            </a:r>
          </a:p>
        </p:txBody>
      </p:sp>
      <p:sp>
        <p:nvSpPr>
          <p:cNvPr id="23" name="Textfeld 1"/>
          <p:cNvSpPr txBox="1">
            <a:spLocks noChangeArrowheads="1"/>
          </p:cNvSpPr>
          <p:nvPr/>
        </p:nvSpPr>
        <p:spPr bwMode="auto">
          <a:xfrm>
            <a:off x="320675"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Einordnung von Delikten und Tatformen</a:t>
            </a:r>
          </a:p>
        </p:txBody>
      </p:sp>
      <p:sp>
        <p:nvSpPr>
          <p:cNvPr id="133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2396131081"/>
              </p:ext>
            </p:extLst>
          </p:nvPr>
        </p:nvGraphicFramePr>
        <p:xfrm>
          <a:off x="682011" y="1485829"/>
          <a:ext cx="5683250" cy="1981330"/>
        </p:xfrm>
        <a:graphic>
          <a:graphicData uri="http://schemas.openxmlformats.org/drawingml/2006/table">
            <a:tbl>
              <a:tblPr/>
              <a:tblGrid>
                <a:gridCol w="2841625">
                  <a:extLst>
                    <a:ext uri="{9D8B030D-6E8A-4147-A177-3AD203B41FA5}">
                      <a16:colId xmlns:a16="http://schemas.microsoft.com/office/drawing/2014/main" val="3850405456"/>
                    </a:ext>
                  </a:extLst>
                </a:gridCol>
                <a:gridCol w="2841625">
                  <a:extLst>
                    <a:ext uri="{9D8B030D-6E8A-4147-A177-3AD203B41FA5}">
                      <a16:colId xmlns:a16="http://schemas.microsoft.com/office/drawing/2014/main" val="1710849730"/>
                    </a:ext>
                  </a:extLst>
                </a:gridCol>
              </a:tblGrid>
              <a:tr h="338405">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 </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endPar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endParaRP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4971542"/>
                  </a:ext>
                </a:extLst>
              </a:tr>
              <a:tr h="338405">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Vollendung</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Versuch </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0148729"/>
                  </a:ext>
                </a:extLst>
              </a:tr>
              <a:tr h="338405">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Handlung </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Unterlassen</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62060104"/>
                  </a:ext>
                </a:extLst>
              </a:tr>
              <a:tr h="338405">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Vorsatz </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Fahrlässigkeit</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66352290"/>
                  </a:ext>
                </a:extLst>
              </a:tr>
              <a:tr h="338405">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a:ln>
                            <a:noFill/>
                          </a:ln>
                          <a:solidFill>
                            <a:schemeClr val="tx1"/>
                          </a:solidFill>
                          <a:effectLst/>
                          <a:latin typeface="Cambria" panose="02040503050406030204" pitchFamily="18" charset="0"/>
                          <a:ea typeface="ＭＳ Ｐゴシック" panose="020B0600070205080204" pitchFamily="34" charset="-128"/>
                        </a:rPr>
                        <a:t>Verbrechen</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panose="020B0604020202020204" pitchFamily="34" charset="0"/>
                        <a:defRPr sz="31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defRPr sz="27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defRPr sz="2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5pPr>
                      <a:lvl6pPr marL="25146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6pPr>
                      <a:lvl7pPr marL="29718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7pPr>
                      <a:lvl8pPr marL="34290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8pPr>
                      <a:lvl9pPr marL="3886200" indent="-228600" defTabSz="1006475" eaLnBrk="0" fontAlgn="base" hangingPunct="0">
                        <a:spcBef>
                          <a:spcPct val="20000"/>
                        </a:spcBef>
                        <a:spcAft>
                          <a:spcPct val="0"/>
                        </a:spcAft>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de-DE" altLang="de-DE" sz="2000" b="0" i="0" u="none" strike="noStrike" cap="none" normalizeH="0" baseline="0" dirty="0">
                          <a:ln>
                            <a:noFill/>
                          </a:ln>
                          <a:solidFill>
                            <a:schemeClr val="tx1"/>
                          </a:solidFill>
                          <a:effectLst/>
                          <a:latin typeface="Cambria" panose="02040503050406030204" pitchFamily="18" charset="0"/>
                          <a:ea typeface="ＭＳ Ｐゴシック" panose="020B0600070205080204" pitchFamily="34" charset="-128"/>
                        </a:rPr>
                        <a:t>Vergehen</a:t>
                      </a:r>
                    </a:p>
                  </a:txBody>
                  <a:tcPr marL="91444" marR="91444" marT="45733" marB="4573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2979097"/>
                  </a:ext>
                </a:extLst>
              </a:tr>
            </a:tbl>
          </a:graphicData>
        </a:graphic>
      </p:graphicFrame>
      <p:sp>
        <p:nvSpPr>
          <p:cNvPr id="24" name="Textfeld 1"/>
          <p:cNvSpPr txBox="1">
            <a:spLocks noChangeArrowheads="1"/>
          </p:cNvSpPr>
          <p:nvPr/>
        </p:nvSpPr>
        <p:spPr bwMode="auto">
          <a:xfrm>
            <a:off x="430213" y="4342060"/>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Aufbau Prüfung vorsätzliches Begehungsdelikt</a:t>
            </a:r>
          </a:p>
        </p:txBody>
      </p:sp>
      <p:sp>
        <p:nvSpPr>
          <p:cNvPr id="25" name="Textfeld 1"/>
          <p:cNvSpPr txBox="1">
            <a:spLocks noChangeArrowheads="1"/>
          </p:cNvSpPr>
          <p:nvPr/>
        </p:nvSpPr>
        <p:spPr bwMode="auto">
          <a:xfrm>
            <a:off x="792163" y="4791322"/>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Objektiver Tatbestand</a:t>
            </a:r>
          </a:p>
        </p:txBody>
      </p:sp>
      <p:sp>
        <p:nvSpPr>
          <p:cNvPr id="26" name="Textfeld 1"/>
          <p:cNvSpPr txBox="1">
            <a:spLocks noChangeArrowheads="1"/>
          </p:cNvSpPr>
          <p:nvPr/>
        </p:nvSpPr>
        <p:spPr bwMode="auto">
          <a:xfrm>
            <a:off x="833438" y="5224710"/>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Subjektiver Tatbestand</a:t>
            </a:r>
          </a:p>
        </p:txBody>
      </p:sp>
      <p:sp>
        <p:nvSpPr>
          <p:cNvPr id="28" name="Textfeld 1"/>
          <p:cNvSpPr txBox="1">
            <a:spLocks noChangeArrowheads="1"/>
          </p:cNvSpPr>
          <p:nvPr/>
        </p:nvSpPr>
        <p:spPr bwMode="auto">
          <a:xfrm>
            <a:off x="827088" y="611688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Schuld</a:t>
            </a:r>
          </a:p>
        </p:txBody>
      </p:sp>
      <p:sp>
        <p:nvSpPr>
          <p:cNvPr id="35" name="Textfeld 1"/>
          <p:cNvSpPr txBox="1">
            <a:spLocks noChangeArrowheads="1"/>
          </p:cNvSpPr>
          <p:nvPr/>
        </p:nvSpPr>
        <p:spPr bwMode="auto">
          <a:xfrm>
            <a:off x="841375" y="5686672"/>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Rechtswidrigkeit</a:t>
            </a:r>
          </a:p>
        </p:txBody>
      </p:sp>
      <p:sp>
        <p:nvSpPr>
          <p:cNvPr id="14"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8"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144264" y="904618"/>
            <a:ext cx="9164637" cy="461963"/>
          </a:xfrm>
          <a:prstGeom prst="rect">
            <a:avLst/>
          </a:prstGeom>
          <a:noFill/>
          <a:ln>
            <a:noFill/>
          </a:ln>
          <a:effectLst/>
        </p:spPr>
        <p:txBody>
          <a:bodyPr>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 III</a:t>
            </a:r>
          </a:p>
        </p:txBody>
      </p:sp>
      <p:sp>
        <p:nvSpPr>
          <p:cNvPr id="25" name="Textfeld 1"/>
          <p:cNvSpPr txBox="1">
            <a:spLocks noChangeArrowheads="1"/>
          </p:cNvSpPr>
          <p:nvPr/>
        </p:nvSpPr>
        <p:spPr bwMode="auto">
          <a:xfrm>
            <a:off x="355600" y="142716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b="1" dirty="0">
                <a:latin typeface="RubFlama" panose="02000000000000000000" pitchFamily="2" charset="0"/>
              </a:rPr>
              <a:t>Objektiver Tatbestand</a:t>
            </a:r>
          </a:p>
        </p:txBody>
      </p:sp>
      <p:sp>
        <p:nvSpPr>
          <p:cNvPr id="28" name="Textfeld 1"/>
          <p:cNvSpPr txBox="1">
            <a:spLocks noChangeArrowheads="1"/>
          </p:cNvSpPr>
          <p:nvPr/>
        </p:nvSpPr>
        <p:spPr bwMode="auto">
          <a:xfrm>
            <a:off x="719138" y="2240757"/>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Erfolgseintritt: Schädigung geschützten Rechtsgutes (oder Tätigkeit)	</a:t>
            </a:r>
          </a:p>
        </p:txBody>
      </p:sp>
      <p:sp>
        <p:nvSpPr>
          <p:cNvPr id="35" name="Textfeld 1"/>
          <p:cNvSpPr txBox="1">
            <a:spLocks noChangeArrowheads="1"/>
          </p:cNvSpPr>
          <p:nvPr/>
        </p:nvSpPr>
        <p:spPr bwMode="auto">
          <a:xfrm>
            <a:off x="719138" y="2635727"/>
            <a:ext cx="9361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Kausalität und objektive Zurechnung</a:t>
            </a:r>
          </a:p>
        </p:txBody>
      </p:sp>
      <p:sp>
        <p:nvSpPr>
          <p:cNvPr id="36" name="Textfeld 1"/>
          <p:cNvSpPr txBox="1">
            <a:spLocks noChangeArrowheads="1"/>
          </p:cNvSpPr>
          <p:nvPr/>
        </p:nvSpPr>
        <p:spPr bwMode="auto">
          <a:xfrm>
            <a:off x="795338" y="4141787"/>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(ggf.) tatbestandsausschließendes Einverständnis</a:t>
            </a:r>
          </a:p>
        </p:txBody>
      </p:sp>
      <p:sp>
        <p:nvSpPr>
          <p:cNvPr id="37" name="Textfeld 1"/>
          <p:cNvSpPr txBox="1">
            <a:spLocks noChangeArrowheads="1"/>
          </p:cNvSpPr>
          <p:nvPr/>
        </p:nvSpPr>
        <p:spPr bwMode="auto">
          <a:xfrm>
            <a:off x="719138" y="1836738"/>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Tathandlung: 	willentlich gesteuertes aktives Verhalten</a:t>
            </a:r>
          </a:p>
        </p:txBody>
      </p:sp>
      <p:sp>
        <p:nvSpPr>
          <p:cNvPr id="40" name="Textfeld 1"/>
          <p:cNvSpPr txBox="1">
            <a:spLocks noChangeArrowheads="1"/>
          </p:cNvSpPr>
          <p:nvPr/>
        </p:nvSpPr>
        <p:spPr bwMode="auto">
          <a:xfrm>
            <a:off x="1112838" y="3000852"/>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Kausalität:		„</a:t>
            </a:r>
            <a:r>
              <a:rPr lang="de-DE" altLang="de-DE" dirty="0" err="1">
                <a:latin typeface="RubFlama" panose="02000000000000000000" pitchFamily="2" charset="0"/>
              </a:rPr>
              <a:t>conditio</a:t>
            </a:r>
            <a:r>
              <a:rPr lang="de-DE" altLang="de-DE" dirty="0">
                <a:latin typeface="RubFlama" panose="02000000000000000000" pitchFamily="2" charset="0"/>
              </a:rPr>
              <a:t> sine qua non“</a:t>
            </a:r>
          </a:p>
        </p:txBody>
      </p:sp>
      <p:sp>
        <p:nvSpPr>
          <p:cNvPr id="42" name="Textfeld 1"/>
          <p:cNvSpPr txBox="1">
            <a:spLocks noChangeArrowheads="1"/>
          </p:cNvSpPr>
          <p:nvPr/>
        </p:nvSpPr>
        <p:spPr bwMode="auto">
          <a:xfrm>
            <a:off x="1122364" y="3432652"/>
            <a:ext cx="789801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Symbol" panose="05050102010706020507" pitchFamily="18" charset="2"/>
              <a:buChar char="-"/>
            </a:pPr>
            <a:r>
              <a:rPr lang="de-DE" altLang="de-DE" dirty="0">
                <a:latin typeface="RubFlama" panose="02000000000000000000" pitchFamily="2" charset="0"/>
              </a:rPr>
              <a:t>objektive Zurechnung:	rechtlich  verbotene Gefahr geschaffen 			und hat sich realisiert</a:t>
            </a:r>
          </a:p>
        </p:txBody>
      </p:sp>
      <p:sp>
        <p:nvSpPr>
          <p:cNvPr id="46" name="Textfeld 1"/>
          <p:cNvSpPr txBox="1">
            <a:spLocks noChangeArrowheads="1"/>
          </p:cNvSpPr>
          <p:nvPr/>
        </p:nvSpPr>
        <p:spPr bwMode="auto">
          <a:xfrm>
            <a:off x="503238" y="4529293"/>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b="1" dirty="0">
                <a:latin typeface="RubFlama" panose="02000000000000000000" pitchFamily="2" charset="0"/>
              </a:rPr>
              <a:t>Subjektiver Tatbestand</a:t>
            </a:r>
          </a:p>
        </p:txBody>
      </p:sp>
      <p:sp>
        <p:nvSpPr>
          <p:cNvPr id="47" name="Textfeld 1"/>
          <p:cNvSpPr txBox="1">
            <a:spLocks noChangeArrowheads="1"/>
          </p:cNvSpPr>
          <p:nvPr/>
        </p:nvSpPr>
        <p:spPr bwMode="auto">
          <a:xfrm>
            <a:off x="933093" y="5298253"/>
            <a:ext cx="8285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a:pPr>
            <a:r>
              <a:rPr lang="de-DE" altLang="de-DE" dirty="0">
                <a:latin typeface="RubFlama" panose="02000000000000000000" pitchFamily="2" charset="0"/>
              </a:rPr>
              <a:t>Absicht : 		</a:t>
            </a:r>
            <a:r>
              <a:rPr lang="de-DE" altLang="de-DE" dirty="0" err="1">
                <a:latin typeface="RubFlama" panose="02000000000000000000" pitchFamily="2" charset="0"/>
              </a:rPr>
              <a:t>dolus</a:t>
            </a:r>
            <a:r>
              <a:rPr lang="de-DE" altLang="de-DE" dirty="0">
                <a:latin typeface="RubFlama" panose="02000000000000000000" pitchFamily="2" charset="0"/>
              </a:rPr>
              <a:t> directus 1. Grades</a:t>
            </a:r>
          </a:p>
        </p:txBody>
      </p:sp>
      <p:sp>
        <p:nvSpPr>
          <p:cNvPr id="48" name="Textfeld 1"/>
          <p:cNvSpPr txBox="1">
            <a:spLocks noChangeArrowheads="1"/>
          </p:cNvSpPr>
          <p:nvPr/>
        </p:nvSpPr>
        <p:spPr bwMode="auto">
          <a:xfrm>
            <a:off x="936268" y="5766566"/>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2"/>
            </a:pPr>
            <a:r>
              <a:rPr lang="de-DE" altLang="de-DE" dirty="0" err="1">
                <a:latin typeface="RubFlama" panose="02000000000000000000" pitchFamily="2" charset="0"/>
              </a:rPr>
              <a:t>Wissentlichkeit</a:t>
            </a:r>
            <a:r>
              <a:rPr lang="de-DE" altLang="de-DE" dirty="0">
                <a:latin typeface="RubFlama" panose="02000000000000000000" pitchFamily="2" charset="0"/>
              </a:rPr>
              <a:t>:	</a:t>
            </a:r>
            <a:r>
              <a:rPr lang="de-DE" altLang="de-DE" dirty="0" err="1">
                <a:latin typeface="RubFlama" panose="02000000000000000000" pitchFamily="2" charset="0"/>
              </a:rPr>
              <a:t>dolus</a:t>
            </a:r>
            <a:r>
              <a:rPr lang="de-DE" altLang="de-DE" dirty="0">
                <a:latin typeface="RubFlama" panose="02000000000000000000" pitchFamily="2" charset="0"/>
              </a:rPr>
              <a:t> directus 2. Grades	</a:t>
            </a:r>
          </a:p>
        </p:txBody>
      </p:sp>
      <p:sp>
        <p:nvSpPr>
          <p:cNvPr id="49" name="Textfeld 1"/>
          <p:cNvSpPr txBox="1">
            <a:spLocks noChangeArrowheads="1"/>
          </p:cNvSpPr>
          <p:nvPr/>
        </p:nvSpPr>
        <p:spPr bwMode="auto">
          <a:xfrm>
            <a:off x="937855" y="6201541"/>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3"/>
            </a:pPr>
            <a:r>
              <a:rPr lang="de-DE" altLang="de-DE">
                <a:latin typeface="RubFlama" panose="02000000000000000000" pitchFamily="2" charset="0"/>
              </a:rPr>
              <a:t>Eventualvorsatz:	dolus eventualis</a:t>
            </a:r>
          </a:p>
        </p:txBody>
      </p:sp>
      <p:sp>
        <p:nvSpPr>
          <p:cNvPr id="50" name="Textfeld 1"/>
          <p:cNvSpPr txBox="1">
            <a:spLocks noChangeArrowheads="1"/>
          </p:cNvSpPr>
          <p:nvPr/>
        </p:nvSpPr>
        <p:spPr bwMode="auto">
          <a:xfrm>
            <a:off x="503238" y="4916468"/>
            <a:ext cx="882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Vorsatz = Wille zur Verwirklichung aller TBM in Kenntnis der Umstände</a:t>
            </a:r>
          </a:p>
        </p:txBody>
      </p:sp>
      <p:sp>
        <p:nvSpPr>
          <p:cNvPr id="19"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6">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8" grpId="0"/>
      <p:bldP spid="35" grpId="0"/>
      <p:bldP spid="37" grpId="0"/>
      <p:bldP spid="40" grpId="0"/>
      <p:bldP spid="42" grpId="0"/>
      <p:bldP spid="46" grpId="0"/>
      <p:bldP spid="48"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276225" y="953294"/>
            <a:ext cx="7824427" cy="461962"/>
          </a:xfrm>
          <a:prstGeom prst="rect">
            <a:avLst/>
          </a:prstGeom>
          <a:noFill/>
          <a:ln>
            <a:noFill/>
          </a:ln>
          <a:effec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 IV</a:t>
            </a:r>
          </a:p>
        </p:txBody>
      </p:sp>
      <p:sp>
        <p:nvSpPr>
          <p:cNvPr id="15"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21" name="Textfeld 1"/>
          <p:cNvSpPr txBox="1">
            <a:spLocks noChangeArrowheads="1"/>
          </p:cNvSpPr>
          <p:nvPr/>
        </p:nvSpPr>
        <p:spPr bwMode="auto">
          <a:xfrm>
            <a:off x="355600" y="1539875"/>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Rechtswidrigkeit = Widerspruch zu lex scripta</a:t>
            </a:r>
          </a:p>
        </p:txBody>
      </p:sp>
      <p:sp>
        <p:nvSpPr>
          <p:cNvPr id="22" name="Textfeld 1"/>
          <p:cNvSpPr txBox="1">
            <a:spLocks noChangeArrowheads="1"/>
          </p:cNvSpPr>
          <p:nvPr/>
        </p:nvSpPr>
        <p:spPr bwMode="auto">
          <a:xfrm>
            <a:off x="712788" y="1871663"/>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a:latin typeface="RubFlama" panose="02000000000000000000" pitchFamily="2" charset="0"/>
              </a:rPr>
              <a:t>Realisierung des Erfolges indiziert die Rechtswidrigkeit</a:t>
            </a:r>
          </a:p>
        </p:txBody>
      </p:sp>
      <p:sp>
        <p:nvSpPr>
          <p:cNvPr id="24" name="Textfeld 1"/>
          <p:cNvSpPr txBox="1">
            <a:spLocks noChangeArrowheads="1"/>
          </p:cNvSpPr>
          <p:nvPr/>
        </p:nvSpPr>
        <p:spPr bwMode="auto">
          <a:xfrm>
            <a:off x="1008063" y="2608263"/>
            <a:ext cx="7524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a:pPr>
            <a:r>
              <a:rPr lang="de-DE" altLang="de-DE" dirty="0">
                <a:latin typeface="RubFlama" panose="02000000000000000000" pitchFamily="2" charset="0"/>
              </a:rPr>
              <a:t>Notwehr, § 32 StGB	</a:t>
            </a:r>
          </a:p>
        </p:txBody>
      </p:sp>
      <p:sp>
        <p:nvSpPr>
          <p:cNvPr id="25" name="Textfeld 1"/>
          <p:cNvSpPr txBox="1">
            <a:spLocks noChangeArrowheads="1"/>
          </p:cNvSpPr>
          <p:nvPr/>
        </p:nvSpPr>
        <p:spPr bwMode="auto">
          <a:xfrm>
            <a:off x="1008063" y="2989263"/>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2"/>
            </a:pPr>
            <a:r>
              <a:rPr lang="de-DE" altLang="de-DE">
                <a:latin typeface="RubFlama" panose="02000000000000000000" pitchFamily="2" charset="0"/>
              </a:rPr>
              <a:t>Rechtfertigender Notstand, § 34 StGB	</a:t>
            </a:r>
          </a:p>
        </p:txBody>
      </p:sp>
      <p:sp>
        <p:nvSpPr>
          <p:cNvPr id="26" name="Textfeld 1"/>
          <p:cNvSpPr txBox="1">
            <a:spLocks noChangeArrowheads="1"/>
          </p:cNvSpPr>
          <p:nvPr/>
        </p:nvSpPr>
        <p:spPr bwMode="auto">
          <a:xfrm>
            <a:off x="719138" y="2268538"/>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Ausnahmen</a:t>
            </a:r>
          </a:p>
        </p:txBody>
      </p:sp>
      <p:sp>
        <p:nvSpPr>
          <p:cNvPr id="28" name="Textfeld 1"/>
          <p:cNvSpPr txBox="1">
            <a:spLocks noChangeArrowheads="1"/>
          </p:cNvSpPr>
          <p:nvPr/>
        </p:nvSpPr>
        <p:spPr bwMode="auto">
          <a:xfrm>
            <a:off x="1008063" y="3344863"/>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3"/>
            </a:pPr>
            <a:r>
              <a:rPr lang="de-DE" altLang="de-DE">
                <a:latin typeface="RubFlama" panose="02000000000000000000" pitchFamily="2" charset="0"/>
              </a:rPr>
              <a:t>Festnahmerecht, § 127 I StPO</a:t>
            </a:r>
          </a:p>
        </p:txBody>
      </p:sp>
      <p:sp>
        <p:nvSpPr>
          <p:cNvPr id="35" name="Textfeld 1"/>
          <p:cNvSpPr txBox="1">
            <a:spLocks noChangeArrowheads="1"/>
          </p:cNvSpPr>
          <p:nvPr/>
        </p:nvSpPr>
        <p:spPr bwMode="auto">
          <a:xfrm>
            <a:off x="1008063" y="3705225"/>
            <a:ext cx="83486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4"/>
            </a:pPr>
            <a:r>
              <a:rPr lang="de-DE" altLang="de-DE">
                <a:latin typeface="RubFlama" panose="02000000000000000000" pitchFamily="2" charset="0"/>
              </a:rPr>
              <a:t>Rechtfertigende Einwilligung (zB in Körperverletzung)</a:t>
            </a:r>
          </a:p>
        </p:txBody>
      </p:sp>
      <p:sp>
        <p:nvSpPr>
          <p:cNvPr id="36" name="Textfeld 1"/>
          <p:cNvSpPr txBox="1">
            <a:spLocks noChangeArrowheads="1"/>
          </p:cNvSpPr>
          <p:nvPr/>
        </p:nvSpPr>
        <p:spPr bwMode="auto">
          <a:xfrm>
            <a:off x="392113" y="4068763"/>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Schuld</a:t>
            </a:r>
          </a:p>
        </p:txBody>
      </p:sp>
      <p:sp>
        <p:nvSpPr>
          <p:cNvPr id="37" name="Textfeld 1"/>
          <p:cNvSpPr txBox="1">
            <a:spLocks noChangeArrowheads="1"/>
          </p:cNvSpPr>
          <p:nvPr/>
        </p:nvSpPr>
        <p:spPr bwMode="auto">
          <a:xfrm>
            <a:off x="747713" y="4429125"/>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Schuldfähigkeit §§ 19, 20, 21 StGB</a:t>
            </a:r>
          </a:p>
        </p:txBody>
      </p:sp>
      <p:sp>
        <p:nvSpPr>
          <p:cNvPr id="40" name="Textfeld 1"/>
          <p:cNvSpPr txBox="1">
            <a:spLocks noChangeArrowheads="1"/>
          </p:cNvSpPr>
          <p:nvPr/>
        </p:nvSpPr>
        <p:spPr bwMode="auto">
          <a:xfrm>
            <a:off x="752475" y="4879706"/>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Entschuldigungsgründe</a:t>
            </a:r>
          </a:p>
        </p:txBody>
      </p:sp>
      <p:sp>
        <p:nvSpPr>
          <p:cNvPr id="42" name="Textfeld 1"/>
          <p:cNvSpPr txBox="1">
            <a:spLocks noChangeArrowheads="1"/>
          </p:cNvSpPr>
          <p:nvPr/>
        </p:nvSpPr>
        <p:spPr bwMode="auto">
          <a:xfrm>
            <a:off x="1079500" y="5279756"/>
            <a:ext cx="7524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a:pPr>
            <a:r>
              <a:rPr lang="de-DE" altLang="de-DE">
                <a:latin typeface="RubFlama" panose="02000000000000000000" pitchFamily="2" charset="0"/>
              </a:rPr>
              <a:t>Notstand, § 35 StGB </a:t>
            </a:r>
          </a:p>
        </p:txBody>
      </p:sp>
      <p:sp>
        <p:nvSpPr>
          <p:cNvPr id="43" name="Textfeld 1"/>
          <p:cNvSpPr txBox="1">
            <a:spLocks noChangeArrowheads="1"/>
          </p:cNvSpPr>
          <p:nvPr/>
        </p:nvSpPr>
        <p:spPr bwMode="auto">
          <a:xfrm>
            <a:off x="1079500" y="5619481"/>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2"/>
            </a:pPr>
            <a:r>
              <a:rPr lang="de-DE" altLang="de-DE">
                <a:latin typeface="RubFlama" panose="02000000000000000000" pitchFamily="2" charset="0"/>
              </a:rPr>
              <a:t>übergesetzlicher Notstand</a:t>
            </a:r>
          </a:p>
        </p:txBody>
      </p:sp>
      <p:sp>
        <p:nvSpPr>
          <p:cNvPr id="46" name="Textfeld 1"/>
          <p:cNvSpPr txBox="1">
            <a:spLocks noChangeArrowheads="1"/>
          </p:cNvSpPr>
          <p:nvPr/>
        </p:nvSpPr>
        <p:spPr bwMode="auto">
          <a:xfrm>
            <a:off x="1079500" y="5924281"/>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3"/>
            </a:pPr>
            <a:r>
              <a:rPr lang="de-DE" altLang="de-DE">
                <a:latin typeface="RubFlama" panose="02000000000000000000" pitchFamily="2" charset="0"/>
              </a:rPr>
              <a:t>Notwehrexzess, § 33 StGB</a:t>
            </a:r>
          </a:p>
        </p:txBody>
      </p:sp>
      <p:sp>
        <p:nvSpPr>
          <p:cNvPr id="47" name="Textfeld 1"/>
          <p:cNvSpPr txBox="1">
            <a:spLocks noChangeArrowheads="1"/>
          </p:cNvSpPr>
          <p:nvPr/>
        </p:nvSpPr>
        <p:spPr bwMode="auto">
          <a:xfrm>
            <a:off x="1079500" y="6264006"/>
            <a:ext cx="8348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Calibri" panose="020F0502020204030204" pitchFamily="34" charset="0"/>
              <a:buAutoNum type="arabicParenBoth" startAt="4"/>
            </a:pPr>
            <a:r>
              <a:rPr lang="de-DE" altLang="de-DE">
                <a:latin typeface="RubFlama" panose="02000000000000000000" pitchFamily="2" charset="0"/>
              </a:rPr>
              <a:t>unvermeidbarer Verbotsirrtum, § 17 S.1 StGB</a:t>
            </a:r>
          </a:p>
        </p:txBody>
      </p:sp>
      <p:sp>
        <p:nvSpPr>
          <p:cNvPr id="27"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42">
                                            <p:txEl>
                                              <p:pRg st="0" end="0"/>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46">
                                            <p:txEl>
                                              <p:pRg st="0" end="0"/>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2" grpId="0"/>
      <p:bldP spid="25" grpId="0"/>
      <p:bldP spid="26" grpId="0"/>
      <p:bldP spid="36" grpId="0"/>
      <p:bldP spid="37" grpId="0"/>
      <p:bldP spid="40" grpId="0"/>
      <p:bldP spid="4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96837" y="875507"/>
            <a:ext cx="8197489" cy="461962"/>
          </a:xfrm>
          <a:prstGeom prst="rect">
            <a:avLst/>
          </a:prstGeom>
          <a:noFill/>
          <a:ln>
            <a:noFill/>
          </a:ln>
          <a:effec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algn="ctr" defTabSz="914400">
              <a:defRPr/>
            </a:pPr>
            <a:r>
              <a:rPr lang="de-DE" sz="2400" b="1" dirty="0">
                <a:latin typeface="RubFlama" panose="02000000000000000000" pitchFamily="2" charset="0"/>
              </a:rPr>
              <a:t>Wiederholung</a:t>
            </a:r>
            <a:r>
              <a:rPr lang="de-DE" sz="2400" dirty="0">
                <a:latin typeface="RubFlama" panose="02000000000000000000" pitchFamily="2" charset="0"/>
              </a:rPr>
              <a:t> </a:t>
            </a:r>
            <a:r>
              <a:rPr lang="de-DE" sz="2400" b="1" dirty="0">
                <a:latin typeface="RubFlama" panose="02000000000000000000" pitchFamily="2" charset="0"/>
              </a:rPr>
              <a:t>V</a:t>
            </a:r>
          </a:p>
        </p:txBody>
      </p:sp>
      <p:sp>
        <p:nvSpPr>
          <p:cNvPr id="31" name="Textfeld 1"/>
          <p:cNvSpPr txBox="1">
            <a:spLocks noChangeArrowheads="1"/>
          </p:cNvSpPr>
          <p:nvPr/>
        </p:nvSpPr>
        <p:spPr bwMode="auto">
          <a:xfrm>
            <a:off x="287784" y="2268463"/>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Täter	 = Wer die Tat selbst oder durch anderen begeht, § 25 StGB</a:t>
            </a:r>
          </a:p>
        </p:txBody>
      </p:sp>
      <p:sp>
        <p:nvSpPr>
          <p:cNvPr id="32" name="Textfeld 1"/>
          <p:cNvSpPr txBox="1">
            <a:spLocks noChangeArrowheads="1"/>
          </p:cNvSpPr>
          <p:nvPr/>
        </p:nvSpPr>
        <p:spPr bwMode="auto">
          <a:xfrm>
            <a:off x="646559" y="2628826"/>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unmittelbarer Täter 	=	konkrete Handlung führt zu Erfolg</a:t>
            </a:r>
          </a:p>
        </p:txBody>
      </p:sp>
      <p:sp>
        <p:nvSpPr>
          <p:cNvPr id="33" name="Textfeld 1"/>
          <p:cNvSpPr txBox="1">
            <a:spLocks noChangeArrowheads="1"/>
          </p:cNvSpPr>
          <p:nvPr/>
        </p:nvSpPr>
        <p:spPr bwMode="auto">
          <a:xfrm>
            <a:off x="654496" y="3127301"/>
            <a:ext cx="8877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mittelbarer Täter	=	„Hintermann“ beherrscht unmittelbar  				Ausführenden</a:t>
            </a:r>
          </a:p>
        </p:txBody>
      </p:sp>
      <p:sp>
        <p:nvSpPr>
          <p:cNvPr id="34" name="Textfeld 1"/>
          <p:cNvSpPr txBox="1">
            <a:spLocks noChangeArrowheads="1"/>
          </p:cNvSpPr>
          <p:nvPr/>
        </p:nvSpPr>
        <p:spPr bwMode="auto">
          <a:xfrm>
            <a:off x="266288" y="3819225"/>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Beteiligte</a:t>
            </a:r>
          </a:p>
        </p:txBody>
      </p:sp>
      <p:sp>
        <p:nvSpPr>
          <p:cNvPr id="35" name="Textfeld 1"/>
          <p:cNvSpPr txBox="1">
            <a:spLocks noChangeArrowheads="1"/>
          </p:cNvSpPr>
          <p:nvPr/>
        </p:nvSpPr>
        <p:spPr bwMode="auto">
          <a:xfrm>
            <a:off x="644971" y="4174825"/>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Anstifter, § 26 StGB; Beihilfe, § 27 StGB</a:t>
            </a:r>
          </a:p>
        </p:txBody>
      </p:sp>
      <p:sp>
        <p:nvSpPr>
          <p:cNvPr id="37" name="Textfeld 1"/>
          <p:cNvSpPr txBox="1">
            <a:spLocks noChangeArrowheads="1"/>
          </p:cNvSpPr>
          <p:nvPr/>
        </p:nvSpPr>
        <p:spPr bwMode="auto">
          <a:xfrm>
            <a:off x="283021" y="4570112"/>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Abgrenzung:	Tatherrschaft</a:t>
            </a:r>
          </a:p>
        </p:txBody>
      </p:sp>
      <p:sp>
        <p:nvSpPr>
          <p:cNvPr id="26" name="Text Box 3"/>
          <p:cNvSpPr txBox="1">
            <a:spLocks noChangeArrowheads="1"/>
          </p:cNvSpPr>
          <p:nvPr/>
        </p:nvSpPr>
        <p:spPr bwMode="auto">
          <a:xfrm>
            <a:off x="266288" y="7129003"/>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665"/>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Erfolgsdelikte I: Taten gegen Leib u. Leben</a:t>
            </a:r>
            <a:r>
              <a:rPr lang="de-DE" altLang="de-DE" sz="2400" dirty="0">
                <a:latin typeface="RubFlama" panose="02000000000000000000" pitchFamily="2" charset="0"/>
              </a:rPr>
              <a:t> </a:t>
            </a:r>
          </a:p>
        </p:txBody>
      </p:sp>
      <p:sp>
        <p:nvSpPr>
          <p:cNvPr id="21506"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8" name="Textfeld 1"/>
          <p:cNvSpPr txBox="1">
            <a:spLocks noChangeArrowheads="1"/>
          </p:cNvSpPr>
          <p:nvPr/>
        </p:nvSpPr>
        <p:spPr bwMode="auto">
          <a:xfrm>
            <a:off x="376238" y="1400175"/>
            <a:ext cx="8932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Körperverletzung, §§ 223 ff. </a:t>
            </a:r>
          </a:p>
        </p:txBody>
      </p:sp>
      <p:sp>
        <p:nvSpPr>
          <p:cNvPr id="9" name="Textfeld 1"/>
          <p:cNvSpPr txBox="1">
            <a:spLocks noChangeArrowheads="1"/>
          </p:cNvSpPr>
          <p:nvPr/>
        </p:nvSpPr>
        <p:spPr bwMode="auto">
          <a:xfrm>
            <a:off x="376238" y="1831975"/>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a:latin typeface="RubFlama" panose="02000000000000000000" pitchFamily="2" charset="0"/>
              </a:rPr>
              <a:t>Totschlag, Mord, Tötung auf Verlangen</a:t>
            </a:r>
          </a:p>
        </p:txBody>
      </p:sp>
      <p:sp>
        <p:nvSpPr>
          <p:cNvPr id="10" name="Textfeld 1"/>
          <p:cNvSpPr txBox="1">
            <a:spLocks noChangeArrowheads="1"/>
          </p:cNvSpPr>
          <p:nvPr/>
        </p:nvSpPr>
        <p:spPr bwMode="auto">
          <a:xfrm>
            <a:off x="423863" y="4572000"/>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 212 „Totschlag“, Strafmaß: nicht unter 5 Jahren </a:t>
            </a:r>
          </a:p>
        </p:txBody>
      </p:sp>
      <p:sp>
        <p:nvSpPr>
          <p:cNvPr id="11" name="Textfeld 1"/>
          <p:cNvSpPr txBox="1">
            <a:spLocks noChangeArrowheads="1"/>
          </p:cNvSpPr>
          <p:nvPr/>
        </p:nvSpPr>
        <p:spPr bwMode="auto">
          <a:xfrm>
            <a:off x="755650" y="4972050"/>
            <a:ext cx="9059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Wer einen </a:t>
            </a:r>
            <a:r>
              <a:rPr lang="de-DE" altLang="de-DE" i="1" dirty="0">
                <a:latin typeface="RubFlama" panose="02000000000000000000" pitchFamily="2" charset="0"/>
              </a:rPr>
              <a:t>Menschen</a:t>
            </a:r>
            <a:r>
              <a:rPr lang="de-DE" altLang="de-DE" dirty="0">
                <a:latin typeface="RubFlama" panose="02000000000000000000" pitchFamily="2" charset="0"/>
              </a:rPr>
              <a:t> </a:t>
            </a:r>
            <a:r>
              <a:rPr lang="de-DE" altLang="de-DE" i="1" dirty="0">
                <a:latin typeface="RubFlama" panose="02000000000000000000" pitchFamily="2" charset="0"/>
              </a:rPr>
              <a:t>tötet</a:t>
            </a:r>
            <a:r>
              <a:rPr lang="de-DE" altLang="de-DE" dirty="0">
                <a:latin typeface="RubFlama" panose="02000000000000000000" pitchFamily="2" charset="0"/>
              </a:rPr>
              <a:t>, </a:t>
            </a:r>
            <a:r>
              <a:rPr lang="de-DE" altLang="de-DE" i="1" dirty="0">
                <a:latin typeface="RubFlama" panose="02000000000000000000" pitchFamily="2" charset="0"/>
              </a:rPr>
              <a:t>ohne Mörder zu sein</a:t>
            </a:r>
            <a:r>
              <a:rPr lang="de-DE" altLang="de-DE" dirty="0">
                <a:latin typeface="RubFlama" panose="02000000000000000000" pitchFamily="2" charset="0"/>
              </a:rPr>
              <a:t>, ...</a:t>
            </a:r>
          </a:p>
        </p:txBody>
      </p:sp>
      <p:sp>
        <p:nvSpPr>
          <p:cNvPr id="13" name="Textfeld 1"/>
          <p:cNvSpPr txBox="1">
            <a:spLocks noChangeArrowheads="1"/>
          </p:cNvSpPr>
          <p:nvPr/>
        </p:nvSpPr>
        <p:spPr bwMode="auto">
          <a:xfrm>
            <a:off x="395288" y="2232025"/>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 211 „Mord“, Strafmaß: Lebenslang</a:t>
            </a:r>
          </a:p>
        </p:txBody>
      </p:sp>
      <p:sp>
        <p:nvSpPr>
          <p:cNvPr id="14" name="Textfeld 1"/>
          <p:cNvSpPr txBox="1">
            <a:spLocks noChangeArrowheads="1"/>
          </p:cNvSpPr>
          <p:nvPr/>
        </p:nvSpPr>
        <p:spPr bwMode="auto">
          <a:xfrm>
            <a:off x="743571" y="2582863"/>
            <a:ext cx="8293186"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r>
              <a:rPr lang="de-DE" altLang="de-DE" dirty="0">
                <a:latin typeface="RubFlama" panose="02000000000000000000" pitchFamily="2" charset="0"/>
              </a:rPr>
              <a:t>Mörder ist, wer</a:t>
            </a:r>
          </a:p>
          <a:p>
            <a:pPr>
              <a:buFontTx/>
              <a:buChar char="-"/>
            </a:pPr>
            <a:r>
              <a:rPr lang="de-DE" altLang="de-DE" dirty="0">
                <a:latin typeface="RubFlama" panose="02000000000000000000" pitchFamily="2" charset="0"/>
              </a:rPr>
              <a:t>aus Mordlust, zur Befriedigung des Geschlechtstriebs, aus Habgier oder sonst aus niedrigen Beweggründen,</a:t>
            </a:r>
          </a:p>
          <a:p>
            <a:pPr>
              <a:buFontTx/>
              <a:buChar char="-"/>
            </a:pPr>
            <a:r>
              <a:rPr lang="de-DE" altLang="de-DE" dirty="0">
                <a:latin typeface="RubFlama" panose="02000000000000000000" pitchFamily="2" charset="0"/>
              </a:rPr>
              <a:t>heimtückisch oder grausam oder mit gemeingefährlichen Mitteln oder</a:t>
            </a:r>
          </a:p>
          <a:p>
            <a:pPr>
              <a:buFontTx/>
              <a:buChar char="-"/>
            </a:pPr>
            <a:r>
              <a:rPr lang="de-DE" altLang="de-DE" dirty="0">
                <a:latin typeface="RubFlama" panose="02000000000000000000" pitchFamily="2" charset="0"/>
              </a:rPr>
              <a:t>um eine andere Straftat zu ermöglichen oder zu verdecken, einen Menschen tötet.</a:t>
            </a:r>
          </a:p>
        </p:txBody>
      </p:sp>
      <p:sp>
        <p:nvSpPr>
          <p:cNvPr id="24" name="Textfeld 1"/>
          <p:cNvSpPr txBox="1">
            <a:spLocks noChangeArrowheads="1"/>
          </p:cNvSpPr>
          <p:nvPr/>
        </p:nvSpPr>
        <p:spPr bwMode="auto">
          <a:xfrm>
            <a:off x="743571" y="5376863"/>
            <a:ext cx="8216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  §§ 212, 213 besonders schwere bzw. minder schwere Fälle</a:t>
            </a:r>
          </a:p>
        </p:txBody>
      </p:sp>
      <p:sp>
        <p:nvSpPr>
          <p:cNvPr id="25" name="Textfeld 1"/>
          <p:cNvSpPr txBox="1">
            <a:spLocks noChangeArrowheads="1"/>
          </p:cNvSpPr>
          <p:nvPr/>
        </p:nvSpPr>
        <p:spPr bwMode="auto">
          <a:xfrm>
            <a:off x="443371" y="5770025"/>
            <a:ext cx="9059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 216 „Tötung auf Verlangen“:	6 Monate – 5 Jahre</a:t>
            </a:r>
          </a:p>
        </p:txBody>
      </p:sp>
      <p:sp>
        <p:nvSpPr>
          <p:cNvPr id="21517" name="Textfeld 1"/>
          <p:cNvSpPr txBox="1">
            <a:spLocks noChangeArrowheads="1"/>
          </p:cNvSpPr>
          <p:nvPr/>
        </p:nvSpPr>
        <p:spPr bwMode="auto">
          <a:xfrm>
            <a:off x="763712" y="6181726"/>
            <a:ext cx="8593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dirty="0">
                <a:latin typeface="RubFlama" panose="02000000000000000000" pitchFamily="2" charset="0"/>
              </a:rPr>
              <a:t>Ist jemand durch das </a:t>
            </a:r>
            <a:r>
              <a:rPr lang="de-DE" altLang="de-DE" i="1" dirty="0">
                <a:latin typeface="RubFlama" panose="02000000000000000000" pitchFamily="2" charset="0"/>
              </a:rPr>
              <a:t>ausdrückliche und ernstliche Verlangen </a:t>
            </a:r>
            <a:r>
              <a:rPr lang="de-DE" altLang="de-DE" dirty="0">
                <a:latin typeface="RubFlama" panose="02000000000000000000" pitchFamily="2" charset="0"/>
              </a:rPr>
              <a:t>des Getöteten zur Tötung bestimmt worden, (...) .</a:t>
            </a:r>
          </a:p>
        </p:txBody>
      </p:sp>
      <p:sp>
        <p:nvSpPr>
          <p:cNvPr id="16"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3" grpId="0"/>
      <p:bldP spid="14" grpId="0"/>
      <p:bldP spid="24" grpId="0"/>
      <p:bldP spid="215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5"/>
          <p:cNvSpPr txBox="1">
            <a:spLocks noChangeArrowheads="1"/>
          </p:cNvSpPr>
          <p:nvPr/>
        </p:nvSpPr>
        <p:spPr bwMode="auto">
          <a:xfrm>
            <a:off x="376238" y="989013"/>
            <a:ext cx="9164637" cy="461962"/>
          </a:xfrm>
          <a:prstGeom prst="rect">
            <a:avLst/>
          </a:prstGeom>
          <a:noFill/>
          <a:ln>
            <a:noFill/>
          </a:ln>
          <a:effec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algn="ctr" defTabSz="914400" eaLnBrk="1" hangingPunct="1"/>
            <a:r>
              <a:rPr lang="de-DE" altLang="de-DE" sz="2400" b="1" dirty="0">
                <a:latin typeface="RubFlama" panose="02000000000000000000" pitchFamily="2" charset="0"/>
              </a:rPr>
              <a:t>Erfolgsdelikte III: Vermögensdelikte </a:t>
            </a:r>
          </a:p>
        </p:txBody>
      </p:sp>
      <p:sp>
        <p:nvSpPr>
          <p:cNvPr id="25602" name="Textfeld 1"/>
          <p:cNvSpPr txBox="1">
            <a:spLocks noChangeArrowheads="1"/>
          </p:cNvSpPr>
          <p:nvPr/>
        </p:nvSpPr>
        <p:spPr bwMode="auto">
          <a:xfrm>
            <a:off x="684213" y="3724275"/>
            <a:ext cx="89947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endParaRPr lang="de-DE" altLang="de-DE">
              <a:latin typeface="RubFlama" panose="02000000000000000000" pitchFamily="2" charset="0"/>
            </a:endParaRPr>
          </a:p>
        </p:txBody>
      </p:sp>
      <p:sp>
        <p:nvSpPr>
          <p:cNvPr id="8" name="Textfeld 1"/>
          <p:cNvSpPr txBox="1">
            <a:spLocks noChangeArrowheads="1"/>
          </p:cNvSpPr>
          <p:nvPr/>
        </p:nvSpPr>
        <p:spPr bwMode="auto">
          <a:xfrm>
            <a:off x="422275" y="1484313"/>
            <a:ext cx="89328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Diebstahl ≠ Betrug – Raub ≠ Erpressung</a:t>
            </a:r>
          </a:p>
        </p:txBody>
      </p:sp>
      <p:sp>
        <p:nvSpPr>
          <p:cNvPr id="9" name="Textfeld 1"/>
          <p:cNvSpPr txBox="1">
            <a:spLocks noChangeArrowheads="1"/>
          </p:cNvSpPr>
          <p:nvPr/>
        </p:nvSpPr>
        <p:spPr bwMode="auto">
          <a:xfrm>
            <a:off x="784225" y="1939925"/>
            <a:ext cx="929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Wingdings" panose="05000000000000000000" pitchFamily="2" charset="2"/>
              <a:buChar char="Ø"/>
            </a:pPr>
            <a:r>
              <a:rPr lang="de-DE" altLang="de-DE">
                <a:latin typeface="RubFlama" panose="02000000000000000000" pitchFamily="2" charset="0"/>
              </a:rPr>
              <a:t>§§ 242, 263; 249, 253 (255)</a:t>
            </a:r>
          </a:p>
        </p:txBody>
      </p:sp>
      <p:sp>
        <p:nvSpPr>
          <p:cNvPr id="10" name="Textfeld 1"/>
          <p:cNvSpPr txBox="1">
            <a:spLocks noChangeArrowheads="1"/>
          </p:cNvSpPr>
          <p:nvPr/>
        </p:nvSpPr>
        <p:spPr bwMode="auto">
          <a:xfrm>
            <a:off x="360363" y="2339975"/>
            <a:ext cx="918051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i="1" dirty="0">
                <a:latin typeface="RubFlama" panose="02000000000000000000" pitchFamily="2" charset="0"/>
              </a:rPr>
              <a:t>Diebstahl</a:t>
            </a:r>
            <a:r>
              <a:rPr lang="de-DE" altLang="de-DE" dirty="0">
                <a:latin typeface="RubFlama" panose="02000000000000000000" pitchFamily="2" charset="0"/>
              </a:rPr>
              <a:t>: Wegnahme fremder, beweglicher Sache</a:t>
            </a:r>
          </a:p>
        </p:txBody>
      </p:sp>
      <p:sp>
        <p:nvSpPr>
          <p:cNvPr id="11" name="Textfeld 1"/>
          <p:cNvSpPr txBox="1">
            <a:spLocks noChangeArrowheads="1"/>
          </p:cNvSpPr>
          <p:nvPr/>
        </p:nvSpPr>
        <p:spPr bwMode="auto">
          <a:xfrm>
            <a:off x="372429" y="2723154"/>
            <a:ext cx="93757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i="1" dirty="0">
                <a:latin typeface="RubFlama" panose="02000000000000000000" pitchFamily="2" charset="0"/>
              </a:rPr>
              <a:t>Betrug</a:t>
            </a:r>
            <a:r>
              <a:rPr lang="de-DE" altLang="de-DE" dirty="0">
                <a:latin typeface="RubFlama" panose="02000000000000000000" pitchFamily="2" charset="0"/>
              </a:rPr>
              <a:t>: Täuschung über Tatsachen durch Erregung eines Irrtums</a:t>
            </a:r>
          </a:p>
        </p:txBody>
      </p:sp>
      <p:sp>
        <p:nvSpPr>
          <p:cNvPr id="12" name="Textfeld 1"/>
          <p:cNvSpPr txBox="1">
            <a:spLocks noChangeArrowheads="1"/>
          </p:cNvSpPr>
          <p:nvPr/>
        </p:nvSpPr>
        <p:spPr bwMode="auto">
          <a:xfrm>
            <a:off x="380663" y="3131087"/>
            <a:ext cx="792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Abgrenzung:</a:t>
            </a:r>
          </a:p>
        </p:txBody>
      </p:sp>
      <p:sp>
        <p:nvSpPr>
          <p:cNvPr id="13" name="Textfeld 1"/>
          <p:cNvSpPr txBox="1">
            <a:spLocks noChangeArrowheads="1"/>
          </p:cNvSpPr>
          <p:nvPr/>
        </p:nvSpPr>
        <p:spPr bwMode="auto">
          <a:xfrm>
            <a:off x="3455988" y="3131087"/>
            <a:ext cx="10045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r>
              <a:rPr lang="de-DE" altLang="de-DE" dirty="0">
                <a:latin typeface="RubFlama" panose="02000000000000000000" pitchFamily="2" charset="0"/>
              </a:rPr>
              <a:t>Verfügung oder Wegnahme?</a:t>
            </a:r>
          </a:p>
        </p:txBody>
      </p:sp>
      <p:sp>
        <p:nvSpPr>
          <p:cNvPr id="14" name="Textfeld 1"/>
          <p:cNvSpPr txBox="1">
            <a:spLocks noChangeArrowheads="1"/>
          </p:cNvSpPr>
          <p:nvPr/>
        </p:nvSpPr>
        <p:spPr bwMode="auto">
          <a:xfrm>
            <a:off x="376238" y="3699095"/>
            <a:ext cx="89947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i="1" dirty="0">
                <a:latin typeface="RubFlama" panose="02000000000000000000" pitchFamily="2" charset="0"/>
              </a:rPr>
              <a:t>Raub</a:t>
            </a:r>
            <a:r>
              <a:rPr lang="de-DE" altLang="de-DE" dirty="0">
                <a:latin typeface="RubFlama" panose="02000000000000000000" pitchFamily="2" charset="0"/>
              </a:rPr>
              <a:t>: Wegnahme einer fremden, beweglichen Sache </a:t>
            </a:r>
            <a:r>
              <a:rPr lang="de-DE" altLang="de-DE" i="1" dirty="0">
                <a:latin typeface="RubFlama" panose="02000000000000000000" pitchFamily="2" charset="0"/>
              </a:rPr>
              <a:t>mit Gewalt</a:t>
            </a:r>
            <a:endParaRPr lang="de-DE" altLang="de-DE" dirty="0">
              <a:latin typeface="RubFlama" panose="02000000000000000000" pitchFamily="2" charset="0"/>
            </a:endParaRPr>
          </a:p>
        </p:txBody>
      </p:sp>
      <p:sp>
        <p:nvSpPr>
          <p:cNvPr id="16" name="Textfeld 1"/>
          <p:cNvSpPr txBox="1">
            <a:spLocks noChangeArrowheads="1"/>
          </p:cNvSpPr>
          <p:nvPr/>
        </p:nvSpPr>
        <p:spPr bwMode="auto">
          <a:xfrm>
            <a:off x="324502" y="4122215"/>
            <a:ext cx="950753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i="1" dirty="0">
                <a:latin typeface="RubFlama" panose="02000000000000000000" pitchFamily="2" charset="0"/>
              </a:rPr>
              <a:t>Erpressung</a:t>
            </a:r>
            <a:r>
              <a:rPr lang="de-DE" altLang="de-DE" dirty="0">
                <a:latin typeface="RubFlama" panose="02000000000000000000" pitchFamily="2" charset="0"/>
              </a:rPr>
              <a:t>: Nötigung mit Gewalt oder Drohung mit empfindlichen Übel und dadurch Vermögensschaden beim Opfer </a:t>
            </a:r>
          </a:p>
        </p:txBody>
      </p:sp>
      <p:sp>
        <p:nvSpPr>
          <p:cNvPr id="18" name="Textfeld 1"/>
          <p:cNvSpPr txBox="1">
            <a:spLocks noChangeArrowheads="1"/>
          </p:cNvSpPr>
          <p:nvPr/>
        </p:nvSpPr>
        <p:spPr bwMode="auto">
          <a:xfrm>
            <a:off x="343943" y="4806289"/>
            <a:ext cx="9729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0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0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0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0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000">
                <a:solidFill>
                  <a:schemeClr val="tx1"/>
                </a:solidFill>
                <a:latin typeface="Arial" panose="020B0604020202020204" pitchFamily="34" charset="0"/>
                <a:ea typeface="ＭＳ Ｐゴシック" panose="020B0600070205080204" pitchFamily="34" charset="-128"/>
              </a:defRPr>
            </a:lvl5pPr>
            <a:lvl6pPr marL="25146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defTabSz="1006475"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pPr eaLnBrk="1" hangingPunct="1">
              <a:buFont typeface="Arial" panose="020B0604020202020204" pitchFamily="34" charset="0"/>
              <a:buChar char="•"/>
            </a:pPr>
            <a:r>
              <a:rPr lang="de-DE" altLang="de-DE" dirty="0">
                <a:latin typeface="RubFlama" panose="02000000000000000000" pitchFamily="2" charset="0"/>
              </a:rPr>
              <a:t>Abgrenzung:		Wegnahme oder </a:t>
            </a:r>
            <a:r>
              <a:rPr lang="de-DE" altLang="de-DE" dirty="0" err="1">
                <a:latin typeface="RubFlama" panose="02000000000000000000" pitchFamily="2" charset="0"/>
              </a:rPr>
              <a:t>Weggabe</a:t>
            </a:r>
            <a:r>
              <a:rPr lang="de-DE" altLang="de-DE" dirty="0">
                <a:latin typeface="RubFlama" panose="02000000000000000000" pitchFamily="2" charset="0"/>
              </a:rPr>
              <a:t>?</a:t>
            </a:r>
          </a:p>
        </p:txBody>
      </p:sp>
      <p:sp>
        <p:nvSpPr>
          <p:cNvPr id="21" name="Text Box 3"/>
          <p:cNvSpPr txBox="1">
            <a:spLocks noChangeArrowheads="1"/>
          </p:cNvSpPr>
          <p:nvPr/>
        </p:nvSpPr>
        <p:spPr bwMode="auto">
          <a:xfrm>
            <a:off x="380663" y="7114638"/>
            <a:ext cx="3831557"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sz="2000">
                <a:solidFill>
                  <a:schemeClr val="tx1"/>
                </a:solidFill>
                <a:latin typeface="Cambria" charset="0"/>
                <a:ea typeface="ＭＳ Ｐゴシック" charset="0"/>
              </a:defRPr>
            </a:lvl1pPr>
            <a:lvl2pPr>
              <a:defRPr sz="2000">
                <a:solidFill>
                  <a:schemeClr val="tx1"/>
                </a:solidFill>
                <a:latin typeface="Cambria" charset="0"/>
                <a:ea typeface="ＭＳ Ｐゴシック" charset="0"/>
              </a:defRPr>
            </a:lvl2pPr>
            <a:lvl3pPr>
              <a:defRPr sz="2000">
                <a:solidFill>
                  <a:schemeClr val="tx1"/>
                </a:solidFill>
                <a:latin typeface="Cambria" charset="0"/>
                <a:ea typeface="ＭＳ Ｐゴシック" charset="0"/>
              </a:defRPr>
            </a:lvl3pPr>
            <a:lvl4pPr>
              <a:defRPr sz="2000">
                <a:solidFill>
                  <a:schemeClr val="tx1"/>
                </a:solidFill>
                <a:latin typeface="Cambria" charset="0"/>
                <a:ea typeface="ＭＳ Ｐゴシック" charset="0"/>
              </a:defRPr>
            </a:lvl4pPr>
            <a:lvl5pPr>
              <a:defRPr sz="2000">
                <a:solidFill>
                  <a:schemeClr val="tx1"/>
                </a:solidFill>
                <a:latin typeface="Cambria" charset="0"/>
                <a:ea typeface="ＭＳ Ｐゴシック" charset="0"/>
              </a:defRPr>
            </a:lvl5pPr>
            <a:lvl6pPr marL="2471738" indent="-185738" fontAlgn="base">
              <a:spcBef>
                <a:spcPct val="0"/>
              </a:spcBef>
              <a:spcAft>
                <a:spcPct val="0"/>
              </a:spcAft>
              <a:defRPr sz="2000">
                <a:solidFill>
                  <a:schemeClr val="tx1"/>
                </a:solidFill>
                <a:latin typeface="Cambria" charset="0"/>
                <a:ea typeface="ＭＳ Ｐゴシック" charset="0"/>
              </a:defRPr>
            </a:lvl6pPr>
            <a:lvl7pPr marL="2928938" indent="-185738" fontAlgn="base">
              <a:spcBef>
                <a:spcPct val="0"/>
              </a:spcBef>
              <a:spcAft>
                <a:spcPct val="0"/>
              </a:spcAft>
              <a:defRPr sz="2000">
                <a:solidFill>
                  <a:schemeClr val="tx1"/>
                </a:solidFill>
                <a:latin typeface="Cambria" charset="0"/>
                <a:ea typeface="ＭＳ Ｐゴシック" charset="0"/>
              </a:defRPr>
            </a:lvl7pPr>
            <a:lvl8pPr marL="3386138" indent="-185738" fontAlgn="base">
              <a:spcBef>
                <a:spcPct val="0"/>
              </a:spcBef>
              <a:spcAft>
                <a:spcPct val="0"/>
              </a:spcAft>
              <a:defRPr sz="2000">
                <a:solidFill>
                  <a:schemeClr val="tx1"/>
                </a:solidFill>
                <a:latin typeface="Cambria" charset="0"/>
                <a:ea typeface="ＭＳ Ｐゴシック" charset="0"/>
              </a:defRPr>
            </a:lvl8pPr>
            <a:lvl9pPr marL="3843338" indent="-185738" fontAlgn="base">
              <a:spcBef>
                <a:spcPct val="0"/>
              </a:spcBef>
              <a:spcAft>
                <a:spcPct val="0"/>
              </a:spcAft>
              <a:defRPr sz="2000">
                <a:solidFill>
                  <a:schemeClr val="tx1"/>
                </a:solidFill>
                <a:latin typeface="Cambria" charset="0"/>
                <a:ea typeface="ＭＳ Ｐゴシック" charset="0"/>
              </a:defRPr>
            </a:lvl9pPr>
          </a:lstStyle>
          <a:p>
            <a:pPr defTabSz="914400">
              <a:defRPr/>
            </a:pPr>
            <a:r>
              <a:rPr lang="de-DE" sz="1200" dirty="0">
                <a:latin typeface="RubFlama" panose="02000000000000000000" pitchFamily="2" charset="0"/>
              </a:rPr>
              <a:t>13: Strafrecht II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3" grpId="0"/>
      <p:bldP spid="14" grpId="0"/>
      <p:bldP spid="16" grpId="0"/>
    </p:bldLst>
  </p:timing>
</p:sld>
</file>

<file path=ppt/theme/theme1.xml><?xml version="1.0" encoding="utf-8"?>
<a:theme xmlns:a="http://schemas.openxmlformats.org/drawingml/2006/main" name="1_Titelfolie mit Tex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rennblatt">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Textformat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4.xml><?xml version="1.0" encoding="utf-8"?>
<a:theme xmlns:a="http://schemas.openxmlformats.org/drawingml/2006/main" name="1_Contentfoli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5.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01_PPT Arial Logo</Template>
  <TotalTime>0</TotalTime>
  <Words>1977</Words>
  <Application>Microsoft Macintosh PowerPoint</Application>
  <PresentationFormat>Benutzerdefiniert</PresentationFormat>
  <Paragraphs>286</Paragraphs>
  <Slides>21</Slides>
  <Notes>21</Notes>
  <HiddenSlides>0</HiddenSlides>
  <MMClips>0</MMClips>
  <ScaleCrop>false</ScaleCrop>
  <HeadingPairs>
    <vt:vector size="6" baseType="variant">
      <vt:variant>
        <vt:lpstr>Verwendete Schriftarten</vt:lpstr>
      </vt:variant>
      <vt:variant>
        <vt:i4>6</vt:i4>
      </vt:variant>
      <vt:variant>
        <vt:lpstr>Design</vt:lpstr>
      </vt:variant>
      <vt:variant>
        <vt:i4>4</vt:i4>
      </vt:variant>
      <vt:variant>
        <vt:lpstr>Folientitel</vt:lpstr>
      </vt:variant>
      <vt:variant>
        <vt:i4>21</vt:i4>
      </vt:variant>
    </vt:vector>
  </HeadingPairs>
  <TitlesOfParts>
    <vt:vector size="31" baseType="lpstr">
      <vt:lpstr>Arial</vt:lpstr>
      <vt:lpstr>Calibri</vt:lpstr>
      <vt:lpstr>Cambria</vt:lpstr>
      <vt:lpstr>RubFlama</vt:lpstr>
      <vt:lpstr>Symbol</vt:lpstr>
      <vt:lpstr>Wingdings</vt:lpstr>
      <vt:lpstr>1_Titelfolie mit Text</vt:lpstr>
      <vt:lpstr>Trennblatt</vt:lpstr>
      <vt:lpstr>Textformate</vt:lpstr>
      <vt:lpstr>1_Contentfolie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Beate Schiller</dc:creator>
  <cp:lastModifiedBy>Microsoft Office User</cp:lastModifiedBy>
  <cp:revision>901</cp:revision>
  <dcterms:created xsi:type="dcterms:W3CDTF">2009-11-16T11:47:49Z</dcterms:created>
  <dcterms:modified xsi:type="dcterms:W3CDTF">2024-09-30T15:12:51Z</dcterms:modified>
</cp:coreProperties>
</file>