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5" r:id="rId3"/>
    <p:sldMasterId id="2147483659" r:id="rId4"/>
  </p:sldMasterIdLst>
  <p:notesMasterIdLst>
    <p:notesMasterId r:id="rId26"/>
  </p:notesMasterIdLst>
  <p:handoutMasterIdLst>
    <p:handoutMasterId r:id="rId27"/>
  </p:handoutMasterIdLst>
  <p:sldIdLst>
    <p:sldId id="450" r:id="rId5"/>
    <p:sldId id="394" r:id="rId6"/>
    <p:sldId id="402" r:id="rId7"/>
    <p:sldId id="430" r:id="rId8"/>
    <p:sldId id="431" r:id="rId9"/>
    <p:sldId id="432" r:id="rId10"/>
    <p:sldId id="433" r:id="rId11"/>
    <p:sldId id="434" r:id="rId12"/>
    <p:sldId id="436" r:id="rId13"/>
    <p:sldId id="437" r:id="rId14"/>
    <p:sldId id="438" r:id="rId15"/>
    <p:sldId id="435" r:id="rId16"/>
    <p:sldId id="439" r:id="rId17"/>
    <p:sldId id="440" r:id="rId18"/>
    <p:sldId id="441" r:id="rId19"/>
    <p:sldId id="442" r:id="rId20"/>
    <p:sldId id="443" r:id="rId21"/>
    <p:sldId id="444" r:id="rId22"/>
    <p:sldId id="445" r:id="rId23"/>
    <p:sldId id="447" r:id="rId24"/>
    <p:sldId id="321" r:id="rId25"/>
  </p:sldIdLst>
  <p:sldSz cx="10080625" cy="7561263"/>
  <p:notesSz cx="7099300" cy="10234613"/>
  <p:defaultTextStyle>
    <a:defPPr>
      <a:defRPr lang="de-DE"/>
    </a:defPPr>
    <a:lvl1pPr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1006475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59">
          <p15:clr>
            <a:srgbClr val="A4A3A4"/>
          </p15:clr>
        </p15:guide>
        <p15:guide id="2" pos="3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560"/>
    <a:srgbClr val="94C11C"/>
    <a:srgbClr val="8DAE10"/>
    <a:srgbClr val="E7E7E7"/>
    <a:srgbClr val="E6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3729"/>
  </p:normalViewPr>
  <p:slideViewPr>
    <p:cSldViewPr snapToObjects="1">
      <p:cViewPr varScale="1">
        <p:scale>
          <a:sx n="84" d="100"/>
          <a:sy n="84" d="100"/>
        </p:scale>
        <p:origin x="1664" y="192"/>
      </p:cViewPr>
      <p:guideLst>
        <p:guide orient="horz" pos="1859"/>
        <p:guide pos="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040" y="-8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150F3BC4-EC0F-45A8-A7BE-B3995242B7BF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DCA92ED4-C836-4544-B021-6E8B31FC512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de-DE"/>
              <a:t>Ass. iur. Moritz Schroeder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AF925305-769B-4077-A105-23757D775FD5}" type="datetimeFigureOut">
              <a:rPr lang="de-DE" altLang="de-DE"/>
              <a:pPr/>
              <a:t>30.09.24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defTabSz="104298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4759" tIns="47380" rIns="94759" bIns="47380" numCol="1" anchor="b" anchorCtr="0" compatLnSpc="1">
            <a:prstTxWarp prst="textNoShape">
              <a:avLst/>
            </a:prstTxWarp>
          </a:bodyPr>
          <a:lstStyle>
            <a:lvl1pPr algn="r" defTabSz="1042988">
              <a:defRPr sz="1200">
                <a:latin typeface="Calibri" panose="020F0502020204030204" pitchFamily="34" charset="0"/>
              </a:defRPr>
            </a:lvl1pPr>
          </a:lstStyle>
          <a:p>
            <a:fld id="{40AFF4D3-434F-42A1-B32C-423206DC33E0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5032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1006475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511300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2014538" algn="l" defTabSz="1006475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520086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358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BC9DF46-875F-4A0E-B73F-F568DF530A8E}" type="slidenum">
              <a:rPr lang="de-DE" altLang="de-DE" sz="12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200"/>
          </a:p>
        </p:txBody>
      </p:sp>
      <p:sp>
        <p:nvSpPr>
          <p:cNvPr id="35845" name="Kopfzeilenplatzhalter 4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100647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e-DE" altLang="de-DE" sz="1200"/>
              <a:t>Ass. iur. Moritz Schroeder</a:t>
            </a:r>
          </a:p>
        </p:txBody>
      </p:sp>
    </p:spTree>
    <p:extLst>
      <p:ext uri="{BB962C8B-B14F-4D97-AF65-F5344CB8AC3E}">
        <p14:creationId xmlns:p14="http://schemas.microsoft.com/office/powerpoint/2010/main" val="1796778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072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3E7F246-E7EF-4760-8F3E-50DEC832E0E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072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277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8ABD301-3876-4100-A0FB-9D85599E90C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277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481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9EDE318-D1EC-46D0-9B38-77F75CE8B2C0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482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686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6B87384-C38A-475C-ABA1-F6E59933947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686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3891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E3ACD1A-9474-4611-A2BC-F589D5D5066A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3891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096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C1C500D-000A-461E-B7AD-0885C77474BB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096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301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A16712E7-0567-4433-BF7A-8E195612EA1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301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505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FB4BF9D-E1BF-4C9F-88D1-767380BAD782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506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710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69CF1E9-6730-443B-A603-33E4502B47D3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710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4915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9E90111-B830-4330-A74C-A0A0F8A39F41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19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4915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024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0BCF4C6-9ADF-4DC7-86C1-1BC9324045B8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024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325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EB330EB-E30A-42F0-AC8C-18585CF3FFEF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20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325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5529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368D80A-3CAD-4116-9E75-5A58E095ED16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21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5530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638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9CF8493-44B8-48C9-AACD-6B0FDAE4FC9D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3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638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1843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06F96B0-6A38-4CAA-BF3F-59E113C7DBAC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4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1843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0483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382D950-C97F-4296-8780-DA4440FAD78F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5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0484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2531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E4115D8-C15A-4F6C-B1F8-E61DA71C38B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6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2532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4579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CDE9355-7FB7-40D0-9622-BF56A14AA267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7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4580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6627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B0CCE6-30B4-4242-892B-E84733CAB9AE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8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6628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izenplatzhalt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  <p:sp>
        <p:nvSpPr>
          <p:cNvPr id="28675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595C672-7B27-4005-8A49-3E2BA7ABE184}" type="slidenum">
              <a:rPr lang="de-DE" altLang="de-DE" sz="1200">
                <a:latin typeface="Calibri" panose="020F0502020204030204" pitchFamily="34" charset="0"/>
              </a:rPr>
              <a:pPr eaLnBrk="1" hangingPunct="1"/>
              <a:t>9</a:t>
            </a:fld>
            <a:endParaRPr lang="de-DE" altLang="de-DE" sz="1200">
              <a:latin typeface="Calibri" panose="020F0502020204030204" pitchFamily="34" charset="0"/>
            </a:endParaRPr>
          </a:p>
        </p:txBody>
      </p:sp>
      <p:sp>
        <p:nvSpPr>
          <p:cNvPr id="28676" name="Kopfzeilenplatzhalter 4"/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104298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200">
                <a:latin typeface="Calibri" panose="020F0502020204030204" pitchFamily="34" charset="0"/>
              </a:rPr>
              <a:t>Ass. iur. Moritz Schroeder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437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036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rm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56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68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12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9121775" cy="7067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7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163" y="0"/>
            <a:ext cx="14398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1439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2051" name="Inhaltsplatzhalter 5" descr="Label_RUB_WEISS-BLAU_s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Grafik 9" descr="Wortmarke_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36563" y="433388"/>
            <a:ext cx="7216775" cy="1570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400" b="1">
                <a:solidFill>
                  <a:srgbClr val="003560"/>
                </a:solidFill>
                <a:cs typeface="Arial" panose="020B0604020202020204" pitchFamily="34" charset="0"/>
              </a:rPr>
              <a:t>Titel der Präsentation</a:t>
            </a:r>
          </a:p>
          <a:p>
            <a:pPr eaLnBrk="1" hangingPunct="1"/>
            <a:r>
              <a:rPr lang="de-DE" altLang="de-DE" sz="3400">
                <a:solidFill>
                  <a:srgbClr val="003560"/>
                </a:solidFill>
                <a:cs typeface="Arial" panose="020B0604020202020204" pitchFamily="34" charset="0"/>
              </a:rPr>
              <a:t>Sub-Titel der Präsentation</a:t>
            </a:r>
          </a:p>
          <a:p>
            <a:pPr eaLnBrk="1" hangingPunct="1"/>
            <a:r>
              <a:rPr lang="de-DE" altLang="de-DE" sz="3400" b="1">
                <a:solidFill>
                  <a:srgbClr val="8DAE10"/>
                </a:solidFill>
                <a:cs typeface="Arial" panose="020B0604020202020204" pitchFamily="34" charset="0"/>
              </a:rPr>
              <a:t>Datum XX.XX. – XX.XX.20XX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36563" y="2208213"/>
            <a:ext cx="7216775" cy="4302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400" b="1">
                <a:solidFill>
                  <a:srgbClr val="003560"/>
                </a:solidFill>
                <a:cs typeface="Arial" panose="020B0604020202020204" pitchFamily="34" charset="0"/>
              </a:rPr>
              <a:t>FAKULTÄT XY</a:t>
            </a:r>
          </a:p>
          <a:p>
            <a:pPr eaLnBrk="1" hangingPunct="1"/>
            <a:r>
              <a:rPr lang="de-DE" altLang="de-DE" sz="1400">
                <a:solidFill>
                  <a:srgbClr val="003560"/>
                </a:solidFill>
                <a:cs typeface="Arial" panose="020B0604020202020204" pitchFamily="34" charset="0"/>
              </a:rPr>
              <a:t>Lehrstuhl für XY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47675" y="2838450"/>
            <a:ext cx="7215188" cy="9239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3000" b="1">
                <a:solidFill>
                  <a:srgbClr val="003560"/>
                </a:solidFill>
                <a:cs typeface="Arial" panose="020B0604020202020204" pitchFamily="34" charset="0"/>
              </a:rPr>
              <a:t>Headline bei längeren Headlines</a:t>
            </a:r>
          </a:p>
          <a:p>
            <a:pPr eaLnBrk="1" hangingPunct="1"/>
            <a:r>
              <a:rPr lang="de-DE" altLang="de-DE" sz="3000">
                <a:solidFill>
                  <a:srgbClr val="003560"/>
                </a:solidFill>
                <a:cs typeface="Arial" panose="020B0604020202020204" pitchFamily="34" charset="0"/>
              </a:rPr>
              <a:t>Subheadline – optional</a:t>
            </a:r>
          </a:p>
        </p:txBody>
      </p:sp>
      <p:sp>
        <p:nvSpPr>
          <p:cNvPr id="3077" name="Textfeld 4"/>
          <p:cNvSpPr txBox="1">
            <a:spLocks noChangeArrowheads="1"/>
          </p:cNvSpPr>
          <p:nvPr/>
        </p:nvSpPr>
        <p:spPr bwMode="auto">
          <a:xfrm>
            <a:off x="436563" y="3997325"/>
            <a:ext cx="4460875" cy="119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indent="287338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1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2</a:t>
            </a:r>
          </a:p>
          <a:p>
            <a:pPr eaLnBrk="1" hangingPunct="1">
              <a:lnSpc>
                <a:spcPts val="2700"/>
              </a:lnSpc>
              <a:spcAft>
                <a:spcPts val="600"/>
              </a:spcAft>
              <a:buSzPct val="130000"/>
              <a:buFont typeface="Wingdings" charset="0"/>
              <a:buChar char="§"/>
              <a:defRPr/>
            </a:pPr>
            <a:r>
              <a:rPr lang="de-DE">
                <a:cs typeface="Arial" charset="0"/>
              </a:rPr>
              <a:t>Bulletpoint 3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68313" y="7142163"/>
            <a:ext cx="8429625" cy="1539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000" b="1">
                <a:solidFill>
                  <a:srgbClr val="003560"/>
                </a:solidFill>
                <a:cs typeface="Arial" panose="020B0604020202020204" pitchFamily="34" charset="0"/>
              </a:rPr>
              <a:t>TITEL PRÄSENTATION </a:t>
            </a:r>
            <a:r>
              <a:rPr lang="de-DE" altLang="de-DE" sz="1000">
                <a:solidFill>
                  <a:srgbClr val="003560"/>
                </a:solidFill>
                <a:cs typeface="Arial" panose="020B0604020202020204" pitchFamily="34" charset="0"/>
              </a:rPr>
              <a:t>TITEL PRÄSENTATION | Bochum | XX. – XX. Monat Jahr</a:t>
            </a:r>
          </a:p>
        </p:txBody>
      </p:sp>
      <p:sp>
        <p:nvSpPr>
          <p:cNvPr id="3079" name="Textfeld 6"/>
          <p:cNvSpPr txBox="1">
            <a:spLocks noChangeArrowheads="1"/>
          </p:cNvSpPr>
          <p:nvPr/>
        </p:nvSpPr>
        <p:spPr bwMode="auto">
          <a:xfrm>
            <a:off x="436563" y="5348288"/>
            <a:ext cx="4460875" cy="13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700"/>
              </a:lnSpc>
              <a:buSzPct val="130000"/>
              <a:defRPr/>
            </a:pPr>
            <a:r>
              <a:rPr lang="de-DE">
                <a:cs typeface="Arial" charset="0"/>
              </a:rPr>
              <a:t>Cidunt adignis am venibh etue alit erostio dipisisi er aliquissi. Unt lortio digna cor sum vel il utem ad et nosto od magna feugait.</a:t>
            </a:r>
          </a:p>
        </p:txBody>
      </p:sp>
      <p:sp>
        <p:nvSpPr>
          <p:cNvPr id="3080" name="Textplatzhalter 7"/>
          <p:cNvSpPr>
            <a:spLocks noGrp="1"/>
          </p:cNvSpPr>
          <p:nvPr>
            <p:ph type="body" idx="1"/>
          </p:nvPr>
        </p:nvSpPr>
        <p:spPr bwMode="auto">
          <a:xfrm>
            <a:off x="693738" y="2012950"/>
            <a:ext cx="8693150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mbria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 panose="02040503050406030204" pitchFamily="18" charset="0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0" y="0"/>
            <a:ext cx="9601200" cy="922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08035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4099" name="Inhaltsplatzhalter 5" descr="Label_RUB_WEISS-BLAU_srgb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600" y="0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9" descr="Wortmarke_BLAU_srg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228600"/>
            <a:ext cx="17287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9194800" y="7138988"/>
            <a:ext cx="366713" cy="1524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9BACF59C-94C4-4B3D-A44B-D9A640665982}" type="slidenum">
              <a:rPr lang="de-DE" altLang="de-DE" sz="1000">
                <a:cs typeface="Arial" panose="020B0604020202020204" pitchFamily="34" charset="0"/>
              </a:rPr>
              <a:pPr algn="r" eaLnBrk="1" hangingPunct="1"/>
              <a:t>‹Nr.›</a:t>
            </a:fld>
            <a:endParaRPr lang="de-DE" altLang="de-DE" sz="1000"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10064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10064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1006475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77825" indent="-377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817563" indent="-3143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10064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go.knippertz@rub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44086" y="2462095"/>
            <a:ext cx="64284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Einführung in das deutsche Recht </a:t>
            </a: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und Rechtsstudium für ausländische Studierende</a:t>
            </a:r>
          </a:p>
          <a:p>
            <a:pPr defTabSz="914400">
              <a:defRPr/>
            </a:pPr>
            <a:r>
              <a:rPr lang="de-DE" altLang="de-DE" sz="2400" b="1" dirty="0">
                <a:solidFill>
                  <a:srgbClr val="94C11C"/>
                </a:solidFill>
                <a:latin typeface="RubFlama" panose="02000000000000000000" pitchFamily="2" charset="0"/>
              </a:rPr>
              <a:t>Wintersemester 2024/25</a:t>
            </a:r>
          </a:p>
          <a:p>
            <a:pPr defTabSz="914400" eaLnBrk="1" hangingPunct="1">
              <a:defRPr/>
            </a:pPr>
            <a:endParaRPr lang="de-DE" altLang="de-DE" sz="2400" b="1" dirty="0">
              <a:solidFill>
                <a:srgbClr val="94C11C"/>
              </a:solidFill>
              <a:latin typeface="RubFlama" panose="02000000000000000000" pitchFamily="2" charset="0"/>
            </a:endParaRPr>
          </a:p>
          <a:p>
            <a:pPr defTabSz="914400" eaLnBrk="1" hangingPunct="1">
              <a:defRPr/>
            </a:pPr>
            <a:r>
              <a:rPr lang="de-DE" altLang="de-DE" sz="2400" b="1" dirty="0">
                <a:solidFill>
                  <a:schemeClr val="accent1">
                    <a:lumMod val="75000"/>
                  </a:schemeClr>
                </a:solidFill>
                <a:latin typeface="RubFlama" panose="02000000000000000000" pitchFamily="2" charset="0"/>
              </a:rPr>
              <a:t>Termin 12: Strafrecht I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  <p:sp>
        <p:nvSpPr>
          <p:cNvPr id="4" name="Textfeld 9">
            <a:extLst>
              <a:ext uri="{FF2B5EF4-FFF2-40B4-BE49-F238E27FC236}">
                <a16:creationId xmlns:a16="http://schemas.microsoft.com/office/drawing/2014/main" id="{65FCD39F-FE90-C74B-B4A3-5F91C1B86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563" y="4895850"/>
            <a:ext cx="7216775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Ingo Knippertz</a:t>
            </a: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</a:rPr>
              <a:t>Wissenschaftlicher Mitarbeiter</a:t>
            </a:r>
          </a:p>
          <a:p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 dirty="0">
                <a:solidFill>
                  <a:srgbClr val="003560"/>
                </a:solidFill>
                <a:latin typeface="RubFlama" panose="02000000000000000000" pitchFamily="2" charset="77"/>
                <a:hlinkClick r:id="rId3"/>
              </a:rPr>
              <a:t>ingo.knippertz@rub.de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b="1">
                <a:solidFill>
                  <a:srgbClr val="003560"/>
                </a:solidFill>
                <a:latin typeface="RubFlama" panose="02000000000000000000" pitchFamily="2" charset="77"/>
              </a:rPr>
              <a:t>________________________________________</a:t>
            </a:r>
            <a:endParaRPr lang="de-DE" altLang="de-DE" sz="1400" b="1" dirty="0">
              <a:solidFill>
                <a:srgbClr val="003560"/>
              </a:solidFill>
              <a:latin typeface="RubFlama" panose="02000000000000000000" pitchFamily="2" charset="77"/>
            </a:endParaRPr>
          </a:p>
          <a:p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ZfI – Zentrum für Internationales der Juristischen Fakultät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Center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for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International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Affairs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- </a:t>
            </a:r>
            <a:r>
              <a:rPr lang="de-DE" altLang="de-DE" sz="1400" dirty="0" err="1">
                <a:solidFill>
                  <a:srgbClr val="003560"/>
                </a:solidFill>
                <a:latin typeface="RubFlama" panose="02000000000000000000" pitchFamily="2" charset="77"/>
              </a:rPr>
              <a:t>Faculty</a:t>
            </a: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 of Law</a:t>
            </a:r>
            <a:b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</a:br>
            <a:r>
              <a:rPr lang="de-DE" altLang="de-DE" sz="1400" dirty="0">
                <a:solidFill>
                  <a:srgbClr val="003560"/>
                </a:solidFill>
                <a:latin typeface="RubFlama" panose="02000000000000000000" pitchFamily="2" charset="77"/>
              </a:rPr>
              <a:t>Gebäude / Building GD E1/131</a:t>
            </a:r>
          </a:p>
        </p:txBody>
      </p:sp>
    </p:spTree>
    <p:extLst>
      <p:ext uri="{BB962C8B-B14F-4D97-AF65-F5344CB8AC3E}">
        <p14:creationId xmlns:p14="http://schemas.microsoft.com/office/powerpoint/2010/main" val="455392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Sinn und Zweck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4271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absolute Theorie (Kant, Hegel)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66763" y="1920875"/>
            <a:ext cx="8161981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Strafe dient Vergeltung; Gerechtigkeit fordert Strafe für die mit einer Tat verwirklichte Schuld; rein repressiver Charakter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28625" y="2744788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relative Theorien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762001" y="3144838"/>
            <a:ext cx="798672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Strafandrohung dient v.a. der Verhinderung weiterer Straftaten zum Schutz der Gemeinschaft (Prävention)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1079500" y="3992563"/>
            <a:ext cx="8348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Gedanke der Generalprävention</a:t>
            </a:r>
          </a:p>
        </p:txBody>
      </p:sp>
      <p:sp>
        <p:nvSpPr>
          <p:cNvPr id="45" name="Textfeld 1"/>
          <p:cNvSpPr txBox="1">
            <a:spLocks noChangeArrowheads="1"/>
          </p:cNvSpPr>
          <p:nvPr/>
        </p:nvSpPr>
        <p:spPr bwMode="auto">
          <a:xfrm>
            <a:off x="1080544" y="5503862"/>
            <a:ext cx="792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>
                <a:latin typeface="RubFlama" panose="02000000000000000000" pitchFamily="2" charset="0"/>
              </a:rPr>
              <a:t>Spezialprävention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21993" y="4422595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positiv: Strafandrohung/-vollzug stärkt Vertrauen der Gesellschaft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085351" y="4794250"/>
            <a:ext cx="7920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negativ: Abhalten von Tätern durch Kenntnis von Gegenstand des Verbotes und der Sanktion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116013" y="5988842"/>
            <a:ext cx="8172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Einzeltäter werden abgeschreckt (negativ); Strafvollzug zu Resozialisierung (positiv) 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8" grpId="0"/>
      <p:bldP spid="41" grpId="0"/>
      <p:bldP spid="45" grpId="0"/>
      <p:bldP spid="2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-37066" y="1017384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Aufbau materielles Strafrecht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85737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wichtigste Kodifikation: 	</a:t>
            </a:r>
            <a:r>
              <a:rPr lang="de-DE" altLang="de-DE" b="1" dirty="0">
                <a:latin typeface="RubFlama" panose="02000000000000000000" pitchFamily="2" charset="0"/>
              </a:rPr>
              <a:t>StGB </a:t>
            </a:r>
            <a:r>
              <a:rPr lang="de-DE" altLang="de-DE" dirty="0">
                <a:latin typeface="RubFlama" panose="02000000000000000000" pitchFamily="2" charset="0"/>
              </a:rPr>
              <a:t>(seit 1871)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357301" y="2264569"/>
            <a:ext cx="9355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Abgrenzung zu: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717664" y="2696369"/>
            <a:ext cx="824510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Ordnungswidrigkeiten = Handlungen, die nach Gesetz mit </a:t>
            </a:r>
            <a:r>
              <a:rPr lang="de-DE" altLang="de-DE" i="1" dirty="0">
                <a:latin typeface="RubFlama" panose="02000000000000000000" pitchFamily="2" charset="0"/>
              </a:rPr>
              <a:t>Geldbuße</a:t>
            </a:r>
            <a:r>
              <a:rPr lang="de-DE" altLang="de-DE" dirty="0">
                <a:latin typeface="RubFlama" panose="02000000000000000000" pitchFamily="2" charset="0"/>
              </a:rPr>
              <a:t> geahndet werden, nicht mit Geld- / Freiheitsstrafe (anders als im Strafrecht können auch jur. Personen belangt werden)</a:t>
            </a:r>
          </a:p>
        </p:txBody>
      </p:sp>
      <p:sp>
        <p:nvSpPr>
          <p:cNvPr id="43" name="Textfeld 1"/>
          <p:cNvSpPr txBox="1">
            <a:spLocks noChangeArrowheads="1"/>
          </p:cNvSpPr>
          <p:nvPr/>
        </p:nvSpPr>
        <p:spPr bwMode="auto">
          <a:xfrm>
            <a:off x="370922" y="3652634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Aufbau StGB: 	</a:t>
            </a:r>
            <a:r>
              <a:rPr lang="de-DE" altLang="de-DE" b="1" dirty="0">
                <a:latin typeface="RubFlama" panose="02000000000000000000" pitchFamily="2" charset="0"/>
              </a:rPr>
              <a:t>„Klammertechnik“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668186" y="4052684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Allgemeiner Teil</a:t>
            </a:r>
          </a:p>
        </p:txBody>
      </p:sp>
      <p:sp>
        <p:nvSpPr>
          <p:cNvPr id="45" name="Textfeld 1"/>
          <p:cNvSpPr txBox="1">
            <a:spLocks noChangeArrowheads="1"/>
          </p:cNvSpPr>
          <p:nvPr/>
        </p:nvSpPr>
        <p:spPr bwMode="auto">
          <a:xfrm>
            <a:off x="633261" y="5517946"/>
            <a:ext cx="792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Besonderer Teil 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1096811" y="4440034"/>
            <a:ext cx="79200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Geltungsbereich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Gesetzliche Definitionen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Täterschaft/Teilnahme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4546939" y="4472566"/>
            <a:ext cx="4248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Rechtfertigungsgründe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Sanktionen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Verjährung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12619" y="6077943"/>
            <a:ext cx="768247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Straftatbestände geordnet nach Schutzgütern (Rechtsstaat, Leib, Leben, Eigentum etc.)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1" grpId="0"/>
      <p:bldP spid="45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1829" y="721263"/>
            <a:ext cx="761640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Strafrecht: Grundsätze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4271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 err="1">
                <a:latin typeface="RubFlama" panose="02000000000000000000" pitchFamily="2" charset="0"/>
              </a:rPr>
              <a:t>nulla</a:t>
            </a:r>
            <a:r>
              <a:rPr lang="de-DE" altLang="de-DE" dirty="0">
                <a:latin typeface="RubFlama" panose="02000000000000000000" pitchFamily="2" charset="0"/>
              </a:rPr>
              <a:t> </a:t>
            </a:r>
            <a:r>
              <a:rPr lang="de-DE" altLang="de-DE" dirty="0" err="1">
                <a:latin typeface="RubFlama" panose="02000000000000000000" pitchFamily="2" charset="0"/>
              </a:rPr>
              <a:t>poena</a:t>
            </a:r>
            <a:r>
              <a:rPr lang="de-DE" altLang="de-DE" dirty="0">
                <a:latin typeface="RubFlama" panose="02000000000000000000" pitchFamily="2" charset="0"/>
              </a:rPr>
              <a:t> sine lege: Gesetzlichkeitsgrundsatz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747713" y="1797050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Art. 103 II GG, § 1StGB, Art. 7 I EMRK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47713" y="2184627"/>
            <a:ext cx="82851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kein Gewohnheitsrecht – Bestimmtheit von Normen – Rückwirkungsverbot – Analogieverbot (zu Lasten von Angeklagten) 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23863" y="284480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Anspruch auf rechtliches Gehör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71525" y="3205163"/>
            <a:ext cx="4737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Art. 103 I GG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376238" y="3632200"/>
            <a:ext cx="1004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ne bis in idem:	Verbot der Doppelbestrafung 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792163" y="402907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Art. 103 III GG</a:t>
            </a:r>
          </a:p>
        </p:txBody>
      </p:sp>
      <p:sp>
        <p:nvSpPr>
          <p:cNvPr id="42" name="Textfeld 1"/>
          <p:cNvSpPr txBox="1">
            <a:spLocks noChangeArrowheads="1"/>
          </p:cNvSpPr>
          <p:nvPr/>
        </p:nvSpPr>
        <p:spPr bwMode="auto">
          <a:xfrm>
            <a:off x="792163" y="43894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nur ein Verfahren für eine prozessuale Tat</a:t>
            </a:r>
          </a:p>
        </p:txBody>
      </p:sp>
      <p:sp>
        <p:nvSpPr>
          <p:cNvPr id="43" name="Textfeld 1"/>
          <p:cNvSpPr txBox="1">
            <a:spLocks noChangeArrowheads="1"/>
          </p:cNvSpPr>
          <p:nvPr/>
        </p:nvSpPr>
        <p:spPr bwMode="auto">
          <a:xfrm>
            <a:off x="395288" y="4792663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nulla poena sine culpa:	Schuldprinzip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423863" y="5213350"/>
            <a:ext cx="972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in </a:t>
            </a:r>
            <a:r>
              <a:rPr lang="de-DE" altLang="de-DE" dirty="0" err="1">
                <a:latin typeface="RubFlama" panose="02000000000000000000" pitchFamily="2" charset="0"/>
              </a:rPr>
              <a:t>dubio</a:t>
            </a:r>
            <a:r>
              <a:rPr lang="de-DE" altLang="de-DE" dirty="0">
                <a:latin typeface="RubFlama" panose="02000000000000000000" pitchFamily="2" charset="0"/>
              </a:rPr>
              <a:t> pro </a:t>
            </a:r>
            <a:r>
              <a:rPr lang="de-DE" altLang="de-DE" dirty="0" err="1">
                <a:latin typeface="RubFlama" panose="02000000000000000000" pitchFamily="2" charset="0"/>
              </a:rPr>
              <a:t>reo</a:t>
            </a:r>
            <a:r>
              <a:rPr lang="de-DE" altLang="de-DE" dirty="0">
                <a:latin typeface="RubFlama" panose="02000000000000000000" pitchFamily="2" charset="0"/>
              </a:rPr>
              <a:t>: Unschuldsvermutung/im Zweifel für Angeklagten	</a:t>
            </a:r>
          </a:p>
        </p:txBody>
      </p:sp>
      <p:sp>
        <p:nvSpPr>
          <p:cNvPr id="45" name="Textfeld 1"/>
          <p:cNvSpPr txBox="1">
            <a:spLocks noChangeArrowheads="1"/>
          </p:cNvSpPr>
          <p:nvPr/>
        </p:nvSpPr>
        <p:spPr bwMode="auto">
          <a:xfrm>
            <a:off x="823913" y="5613400"/>
            <a:ext cx="792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Art. 103 II GG, Art. 6 II EMRK, § 261 StPO</a:t>
            </a:r>
          </a:p>
        </p:txBody>
      </p:sp>
      <p:sp>
        <p:nvSpPr>
          <p:cNvPr id="69" name="Textfeld 1"/>
          <p:cNvSpPr txBox="1">
            <a:spLocks noChangeArrowheads="1"/>
          </p:cNvSpPr>
          <p:nvPr/>
        </p:nvSpPr>
        <p:spPr bwMode="auto">
          <a:xfrm>
            <a:off x="450850" y="6008688"/>
            <a:ext cx="79200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fair </a:t>
            </a:r>
            <a:r>
              <a:rPr lang="de-DE" altLang="de-DE" dirty="0" err="1">
                <a:latin typeface="RubFlama" panose="02000000000000000000" pitchFamily="2" charset="0"/>
              </a:rPr>
              <a:t>trial</a:t>
            </a:r>
            <a:r>
              <a:rPr lang="de-DE" altLang="de-DE" dirty="0">
                <a:latin typeface="RubFlama" panose="02000000000000000000" pitchFamily="2" charset="0"/>
              </a:rPr>
              <a:t>: faires Verfahren</a:t>
            </a:r>
          </a:p>
        </p:txBody>
      </p:sp>
      <p:sp>
        <p:nvSpPr>
          <p:cNvPr id="70" name="Textfeld 1"/>
          <p:cNvSpPr txBox="1">
            <a:spLocks noChangeArrowheads="1"/>
          </p:cNvSpPr>
          <p:nvPr/>
        </p:nvSpPr>
        <p:spPr bwMode="auto">
          <a:xfrm>
            <a:off x="836613" y="636905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Art. 6 I EMRK, Art. 20 III GG </a:t>
            </a:r>
          </a:p>
        </p:txBody>
      </p:sp>
      <p:sp>
        <p:nvSpPr>
          <p:cNvPr id="71" name="Textfeld 1"/>
          <p:cNvSpPr txBox="1">
            <a:spLocks noChangeArrowheads="1"/>
          </p:cNvSpPr>
          <p:nvPr/>
        </p:nvSpPr>
        <p:spPr bwMode="auto">
          <a:xfrm>
            <a:off x="836613" y="67294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unabhängige Justiz, Unschuldsvermutung  u.a.</a:t>
            </a:r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6" grpId="0"/>
      <p:bldP spid="28" grpId="0"/>
      <p:bldP spid="32" grpId="0"/>
      <p:bldP spid="41" grpId="0"/>
      <p:bldP spid="42" grpId="0"/>
      <p:bldP spid="45" grpId="0"/>
      <p:bldP spid="69" grpId="0"/>
      <p:bldP spid="70" grpId="0"/>
      <p:bldP spid="7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19869" y="965200"/>
            <a:ext cx="791678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Strafrecht: Grundstruktur Straftatbestände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50812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Norm: Tatbestand und Rechtsfolge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49300" y="1981200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„Wer XY tut, wird mit Z bestraft“.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363538" y="2481263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Typen von Tatbestandsmerkmalen</a:t>
            </a:r>
          </a:p>
        </p:txBody>
      </p:sp>
      <p:sp>
        <p:nvSpPr>
          <p:cNvPr id="45" name="Textfeld 1"/>
          <p:cNvSpPr txBox="1">
            <a:spLocks noChangeArrowheads="1"/>
          </p:cNvSpPr>
          <p:nvPr/>
        </p:nvSpPr>
        <p:spPr bwMode="auto">
          <a:xfrm>
            <a:off x="395288" y="5864225"/>
            <a:ext cx="79200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Beispiel § 242 StGB: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55650" y="6348413"/>
            <a:ext cx="8485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Wer eine fremde bewegliche Sache einem anderen in der Absicht wegnimmt, die Sache sich (...) rechtswidrig zuzueignen wird (...) bestraft.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202941"/>
              </p:ext>
            </p:extLst>
          </p:nvPr>
        </p:nvGraphicFramePr>
        <p:xfrm>
          <a:off x="395288" y="3132138"/>
          <a:ext cx="8641468" cy="2486025"/>
        </p:xfrm>
        <a:graphic>
          <a:graphicData uri="http://schemas.openxmlformats.org/drawingml/2006/table">
            <a:tbl>
              <a:tblPr/>
              <a:tblGrid>
                <a:gridCol w="2879971">
                  <a:extLst>
                    <a:ext uri="{9D8B030D-6E8A-4147-A177-3AD203B41FA5}">
                      <a16:colId xmlns:a16="http://schemas.microsoft.com/office/drawing/2014/main" val="919854220"/>
                    </a:ext>
                  </a:extLst>
                </a:gridCol>
                <a:gridCol w="2881526">
                  <a:extLst>
                    <a:ext uri="{9D8B030D-6E8A-4147-A177-3AD203B41FA5}">
                      <a16:colId xmlns:a16="http://schemas.microsoft.com/office/drawing/2014/main" val="312120265"/>
                    </a:ext>
                  </a:extLst>
                </a:gridCol>
                <a:gridCol w="2879971">
                  <a:extLst>
                    <a:ext uri="{9D8B030D-6E8A-4147-A177-3AD203B41FA5}">
                      <a16:colId xmlns:a16="http://schemas.microsoft.com/office/drawing/2014/main" val="1164703726"/>
                    </a:ext>
                  </a:extLst>
                </a:gridCol>
              </a:tblGrid>
              <a:tr h="828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0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mbria" panose="02040503050406030204" pitchFamily="18" charset="0"/>
                        <a:ea typeface="MS PGothic" panose="020B0600070205080204" pitchFamily="34" charset="-128"/>
                      </a:endParaRP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objektiv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subjektiv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35052892"/>
                  </a:ext>
                </a:extLst>
              </a:tr>
              <a:tr h="828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deskriptiv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„Sache“, „Wegnahme“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„absichtlich“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52505990"/>
                  </a:ext>
                </a:extLst>
              </a:tr>
              <a:tr h="8286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normativ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„fremd“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3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MS PGothic" panose="020B0600070205080204" pitchFamily="34" charset="-128"/>
                        </a:rPr>
                        <a:t>„Absicht rechtswidriger Zueignung“</a:t>
                      </a:r>
                    </a:p>
                  </a:txBody>
                  <a:tcPr marL="91442" marR="91442"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625463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45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965200"/>
            <a:ext cx="9164637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Deliktstypen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60363" y="143668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Welches Verhalten ist strafrechtlich relevant?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55650" y="1804988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„Handlung“ = von Willen beherrschtes menschliches Verhalten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71525" y="2228850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„Unterlassen“, § 13 StGB unter Voraussetzung „Garantenstellung“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423863" y="266065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Wie erfolgt das Verhalten?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90575" y="3065463"/>
            <a:ext cx="895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Vorsatz:		Will der Täter den Erfolg? 	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90575" y="3416300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Fahrlässigkeit:		Sorgfaltswidriges Verhalten	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395288" y="3852863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Wer kann Täter sein?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790575" y="424815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allgemeine Delikte: 	„Jeder“ – nur natürliche Personen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800100" y="467995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Sonderdelikte: 		„Amtsträger“, §§ 331 ff. StGB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428625" y="5230812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Vollendung der Tat, vgl. § 23 StGB?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825500" y="5662612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Vollendung 	= „Erfolg“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833438" y="6094412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Versuch	= begonnen, aber nicht „zu Ende“ 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30" grpId="0"/>
      <p:bldP spid="40" grpId="0"/>
      <p:bldP spid="41" grpId="0"/>
      <p:bldP spid="19" grpId="0"/>
      <p:bldP spid="25" grpId="0"/>
      <p:bldP spid="31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85789" y="965200"/>
            <a:ext cx="7406852" cy="4308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/>
            <a:r>
              <a:rPr lang="de-DE" altLang="de-DE" sz="2200" b="1" dirty="0">
                <a:latin typeface="RubFlama" panose="02000000000000000000" pitchFamily="2" charset="0"/>
              </a:rPr>
              <a:t>Strafrecht: Grundstruktur vorsätzliche Begehungsdelikte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544638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„Schema“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55650" y="20828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Objektiver Tatbestand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65175" y="30607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Subjektiver Tatbestand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788988" y="442912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Rechtswidrigkeit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55650" y="573722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Schuld</a:t>
            </a:r>
          </a:p>
        </p:txBody>
      </p:sp>
      <p:sp>
        <p:nvSpPr>
          <p:cNvPr id="52" name="Textfeld 1"/>
          <p:cNvSpPr txBox="1">
            <a:spLocks noChangeArrowheads="1"/>
          </p:cNvSpPr>
          <p:nvPr/>
        </p:nvSpPr>
        <p:spPr bwMode="auto">
          <a:xfrm>
            <a:off x="1122363" y="25527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Sind die Tatbestandsmerkmale erfüllt?</a:t>
            </a:r>
          </a:p>
        </p:txBody>
      </p:sp>
      <p:sp>
        <p:nvSpPr>
          <p:cNvPr id="53" name="Textfeld 1"/>
          <p:cNvSpPr txBox="1">
            <a:spLocks noChangeArrowheads="1"/>
          </p:cNvSpPr>
          <p:nvPr/>
        </p:nvSpPr>
        <p:spPr bwMode="auto">
          <a:xfrm>
            <a:off x="1123951" y="3597275"/>
            <a:ext cx="7840798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Wollte der Täter den Erfolg (Vorsatz) oder handelte zumindest (auch subjektiv) sorgfaltswidrig?</a:t>
            </a:r>
          </a:p>
        </p:txBody>
      </p:sp>
      <p:sp>
        <p:nvSpPr>
          <p:cNvPr id="55" name="Textfeld 1"/>
          <p:cNvSpPr txBox="1">
            <a:spLocks noChangeArrowheads="1"/>
          </p:cNvSpPr>
          <p:nvPr/>
        </p:nvSpPr>
        <p:spPr bwMode="auto">
          <a:xfrm>
            <a:off x="1158875" y="4945063"/>
            <a:ext cx="84185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Ist der Erfolg, also die Rechtsgutsverletzung auch rechtswidrig? – Vermutung bei Erfolgsdelikten, aber Rechtfertigung möglich</a:t>
            </a:r>
          </a:p>
        </p:txBody>
      </p:sp>
      <p:sp>
        <p:nvSpPr>
          <p:cNvPr id="56" name="Textfeld 1"/>
          <p:cNvSpPr txBox="1">
            <a:spLocks noChangeArrowheads="1"/>
          </p:cNvSpPr>
          <p:nvPr/>
        </p:nvSpPr>
        <p:spPr bwMode="auto">
          <a:xfrm>
            <a:off x="1122363" y="6137275"/>
            <a:ext cx="7805874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Ist das Verhalten auch vorwerfbar? – Durch Rechtswidrigkeit indiziert, aber Wegfall möglich; „moralisches </a:t>
            </a:r>
            <a:r>
              <a:rPr lang="de-DE" altLang="de-DE" dirty="0" err="1">
                <a:latin typeface="RubFlama" panose="02000000000000000000" pitchFamily="2" charset="0"/>
              </a:rPr>
              <a:t>Unwerturteil</a:t>
            </a:r>
            <a:r>
              <a:rPr lang="de-DE" altLang="de-DE" dirty="0">
                <a:latin typeface="RubFlama" panose="02000000000000000000" pitchFamily="2" charset="0"/>
              </a:rPr>
              <a:t>“ 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0" grpId="0"/>
      <p:bldP spid="21" grpId="0"/>
      <p:bldP spid="25" grpId="0"/>
      <p:bldP spid="31" grpId="0"/>
      <p:bldP spid="52" grpId="0"/>
      <p:bldP spid="53" grpId="0"/>
      <p:bldP spid="55" grpId="0"/>
      <p:bldP spid="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dirty="0">
                <a:latin typeface="RubFlama" panose="02000000000000000000" pitchFamily="2" charset="0"/>
              </a:rPr>
              <a:t>Strafrecht: 	Objektiver Tatbestand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4271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Tathandlung 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360363" y="2813050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Tatobjekt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376238" y="3740150"/>
            <a:ext cx="1004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Erfolgseintritt:	Tatsächliche Schädigung des Rechtsgutes	</a:t>
            </a:r>
          </a:p>
        </p:txBody>
      </p:sp>
      <p:sp>
        <p:nvSpPr>
          <p:cNvPr id="42" name="Textfeld 1"/>
          <p:cNvSpPr txBox="1">
            <a:spLocks noChangeArrowheads="1"/>
          </p:cNvSpPr>
          <p:nvPr/>
        </p:nvSpPr>
        <p:spPr bwMode="auto">
          <a:xfrm>
            <a:off x="396875" y="42084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Kausalität und objektive Zurechnung</a:t>
            </a:r>
          </a:p>
        </p:txBody>
      </p:sp>
      <p:sp>
        <p:nvSpPr>
          <p:cNvPr id="43" name="Textfeld 1"/>
          <p:cNvSpPr txBox="1">
            <a:spLocks noChangeArrowheads="1"/>
          </p:cNvSpPr>
          <p:nvPr/>
        </p:nvSpPr>
        <p:spPr bwMode="auto">
          <a:xfrm>
            <a:off x="395288" y="6153150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(ggf.) tatbestandsausschließendes Einverständnis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719138" y="19050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Handlung: 	willentlich gesteuertes aktives Verhalten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728663" y="233997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Abgrenzen: 	</a:t>
            </a:r>
            <a:r>
              <a:rPr lang="de-DE" altLang="de-DE" i="1">
                <a:latin typeface="RubFlama" panose="02000000000000000000" pitchFamily="2" charset="0"/>
              </a:rPr>
              <a:t>Erfolgs</a:t>
            </a:r>
            <a:r>
              <a:rPr lang="de-DE" altLang="de-DE">
                <a:latin typeface="RubFlama" panose="02000000000000000000" pitchFamily="2" charset="0"/>
              </a:rPr>
              <a:t>delikte - </a:t>
            </a:r>
            <a:r>
              <a:rPr lang="de-DE" altLang="de-DE" i="1">
                <a:latin typeface="RubFlama" panose="02000000000000000000" pitchFamily="2" charset="0"/>
              </a:rPr>
              <a:t>Tätigkeits</a:t>
            </a:r>
            <a:r>
              <a:rPr lang="de-DE" altLang="de-DE">
                <a:latin typeface="RubFlama" panose="02000000000000000000" pitchFamily="2" charset="0"/>
              </a:rPr>
              <a:t>delikte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719138" y="327660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sz="1950" dirty="0">
                <a:latin typeface="RubFlama" panose="02000000000000000000" pitchFamily="2" charset="0"/>
              </a:rPr>
              <a:t>Ist das geschädigte Rechtsgut von der Norm geschützt (Bsp. „fremde Sache“) 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765175" y="4643438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Kausalität:		„</a:t>
            </a:r>
            <a:r>
              <a:rPr lang="de-DE" altLang="de-DE" dirty="0" err="1">
                <a:latin typeface="RubFlama" panose="02000000000000000000" pitchFamily="2" charset="0"/>
              </a:rPr>
              <a:t>conditio</a:t>
            </a:r>
            <a:r>
              <a:rPr lang="de-DE" altLang="de-DE" dirty="0">
                <a:latin typeface="RubFlama" panose="02000000000000000000" pitchFamily="2" charset="0"/>
              </a:rPr>
              <a:t> sine qua non“</a:t>
            </a:r>
          </a:p>
        </p:txBody>
      </p:sp>
      <p:sp>
        <p:nvSpPr>
          <p:cNvPr id="36" name="Textfeld 1"/>
          <p:cNvSpPr txBox="1">
            <a:spLocks noChangeArrowheads="1"/>
          </p:cNvSpPr>
          <p:nvPr/>
        </p:nvSpPr>
        <p:spPr bwMode="auto">
          <a:xfrm>
            <a:off x="774700" y="5075238"/>
            <a:ext cx="8513763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objektive Zurechnung:	</a:t>
            </a:r>
            <a:r>
              <a:rPr lang="de-DE" altLang="de-DE" sz="1900" dirty="0">
                <a:latin typeface="RubFlama" panose="02000000000000000000" pitchFamily="2" charset="0"/>
              </a:rPr>
              <a:t>Hat das fragliche Täterverhalten eine rechtlich  				verbotene Gefahr geschaffen und hat diese Gefahr 			sich in dem tatbestandsmäßigen Erfolg realisiert</a:t>
            </a:r>
          </a:p>
        </p:txBody>
      </p:sp>
      <p:sp>
        <p:nvSpPr>
          <p:cNvPr id="37" name="Textfeld 1"/>
          <p:cNvSpPr txBox="1">
            <a:spLocks noChangeArrowheads="1"/>
          </p:cNvSpPr>
          <p:nvPr/>
        </p:nvSpPr>
        <p:spPr bwMode="auto">
          <a:xfrm>
            <a:off x="774700" y="6540137"/>
            <a:ext cx="56721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dirty="0">
                <a:latin typeface="RubFlama" panose="02000000000000000000" pitchFamily="2" charset="0"/>
              </a:rPr>
              <a:t>innerer Wille des Opfers schließt Tatbestand aus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2" grpId="0"/>
      <p:bldP spid="42" grpId="0"/>
      <p:bldP spid="25" grpId="0"/>
      <p:bldP spid="31" grpId="0"/>
      <p:bldP spid="33" grpId="0"/>
      <p:bldP spid="35" grpId="0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8015" y="729954"/>
            <a:ext cx="768841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Subjektiver Tatbestand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Vorsatz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715963" y="2155825"/>
            <a:ext cx="8285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Absicht : </a:t>
            </a:r>
            <a:r>
              <a:rPr lang="de-DE" altLang="de-DE" dirty="0" err="1">
                <a:latin typeface="RubFlama" panose="02000000000000000000" pitchFamily="2" charset="0"/>
              </a:rPr>
              <a:t>dolus</a:t>
            </a:r>
            <a:r>
              <a:rPr lang="de-DE" altLang="de-DE" dirty="0">
                <a:latin typeface="RubFlama" panose="02000000000000000000" pitchFamily="2" charset="0"/>
              </a:rPr>
              <a:t> directus 1. Grades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719138" y="3271838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dirty="0" err="1">
                <a:latin typeface="RubFlama" panose="02000000000000000000" pitchFamily="2" charset="0"/>
              </a:rPr>
              <a:t>Wissentlichkeit</a:t>
            </a:r>
            <a:r>
              <a:rPr lang="de-DE" altLang="de-DE" dirty="0">
                <a:latin typeface="RubFlama" panose="02000000000000000000" pitchFamily="2" charset="0"/>
              </a:rPr>
              <a:t>: </a:t>
            </a:r>
            <a:r>
              <a:rPr lang="de-DE" altLang="de-DE" dirty="0" err="1">
                <a:latin typeface="RubFlama" panose="02000000000000000000" pitchFamily="2" charset="0"/>
              </a:rPr>
              <a:t>dolus</a:t>
            </a:r>
            <a:r>
              <a:rPr lang="de-DE" altLang="de-DE" dirty="0">
                <a:latin typeface="RubFlama" panose="02000000000000000000" pitchFamily="2" charset="0"/>
              </a:rPr>
              <a:t> directus 2. Grades	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725488" y="4171950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dirty="0">
                <a:latin typeface="RubFlama" panose="02000000000000000000" pitchFamily="2" charset="0"/>
              </a:rPr>
              <a:t>Eventualvorsatz: </a:t>
            </a:r>
            <a:r>
              <a:rPr lang="de-DE" altLang="de-DE" dirty="0" err="1">
                <a:latin typeface="RubFlama" panose="02000000000000000000" pitchFamily="2" charset="0"/>
              </a:rPr>
              <a:t>dolus</a:t>
            </a:r>
            <a:r>
              <a:rPr lang="de-DE" altLang="de-DE" dirty="0">
                <a:latin typeface="RubFlama" panose="02000000000000000000" pitchFamily="2" charset="0"/>
              </a:rPr>
              <a:t> </a:t>
            </a:r>
            <a:r>
              <a:rPr lang="de-DE" altLang="de-DE" dirty="0" err="1">
                <a:latin typeface="RubFlama" panose="02000000000000000000" pitchFamily="2" charset="0"/>
              </a:rPr>
              <a:t>eventualis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974724" y="2513788"/>
            <a:ext cx="8137525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Täter weiß, dass sein Verhalten eine bestimmten Erfolg herbeiführen wird und handelt gerade um diesen Erfolg herbeizuführen 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974724" y="3740150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900" dirty="0">
                <a:latin typeface="RubFlama" panose="02000000000000000000" pitchFamily="2" charset="0"/>
              </a:rPr>
              <a:t>Täter weiß, dass sein Verhalten einen bestimmten Erfolg herbeiführen wird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193800" y="4584700"/>
            <a:ext cx="7918449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Täter weiß, dass sein Verhalten einen bestimmten Erfolg möglicherweise herbeiführt und nimmt dies billigen in Kauf  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546100" y="5292725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Fahrlässigkeit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936625" y="5692775"/>
            <a:ext cx="8994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Objektive Außerachtlassung der im Verkehr erforderlichen Sorgfalt und subjektive Vorhersehbarkeit des Erfolgseintrittes für den Täter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538163" y="6314538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Abgrenzung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900113" y="6630677"/>
            <a:ext cx="899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dirty="0">
                <a:latin typeface="RubFlama" panose="02000000000000000000" pitchFamily="2" charset="0"/>
              </a:rPr>
              <a:t>„Es wird schon gutgehen“≠ 	„Na wenn schon“ 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719138" y="1733780"/>
            <a:ext cx="8461634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 sz="1900" dirty="0">
                <a:latin typeface="RubFlama" panose="02000000000000000000" pitchFamily="2" charset="0"/>
              </a:rPr>
              <a:t>Wille zur Verwirklichung aller Tatbestandsmerkmale in Kenntnis der Umstände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19" grpId="0"/>
      <p:bldP spid="20" grpId="0"/>
      <p:bldP spid="21" grpId="0"/>
      <p:bldP spid="22" grpId="0"/>
      <p:bldP spid="25" grpId="0"/>
      <p:bldP spid="31" grpId="0"/>
      <p:bldP spid="34" grpId="0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9437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Rechtswidrigkeit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53987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Rechtswidrigkeit = Widerspruch zu lex scripta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49300" y="1976438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Realisierung des Erfolges indiziert die Rechtswidrigkeit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545866" y="2614892"/>
            <a:ext cx="7524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dirty="0">
                <a:latin typeface="RubFlama" panose="02000000000000000000" pitchFamily="2" charset="0"/>
              </a:rPr>
              <a:t>Notwehr, § 32 StGB	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582378" y="4054754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Rechtfertigender Notstand, § 34 StGB	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280753" y="2254529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Ausnahmen</a:t>
            </a:r>
          </a:p>
        </p:txBody>
      </p:sp>
      <p:sp>
        <p:nvSpPr>
          <p:cNvPr id="42" name="Textfeld 1"/>
          <p:cNvSpPr txBox="1">
            <a:spLocks noChangeArrowheads="1"/>
          </p:cNvSpPr>
          <p:nvPr/>
        </p:nvSpPr>
        <p:spPr bwMode="auto">
          <a:xfrm>
            <a:off x="1050691" y="3011767"/>
            <a:ext cx="9361487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gegenwärtiger rechtswidriger Angriff auf schutzwürdiges Rechtsgut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objektiv erforderliche und geeignete Notwehrhandlung </a:t>
            </a:r>
            <a:r>
              <a:rPr lang="de-DE" altLang="de-DE" dirty="0" err="1">
                <a:latin typeface="RubFlama" panose="02000000000000000000" pitchFamily="2" charset="0"/>
              </a:rPr>
              <a:t>ggü</a:t>
            </a:r>
            <a:r>
              <a:rPr lang="de-DE" altLang="de-DE" dirty="0">
                <a:latin typeface="RubFlama" panose="02000000000000000000" pitchFamily="2" charset="0"/>
              </a:rPr>
              <a:t>. Angreifer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(subjektiv) Verteidigungswille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618891" y="5891492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Festnahmerecht, § 127 I StPO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1084083" y="4379343"/>
            <a:ext cx="7918396" cy="155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900" dirty="0">
                <a:latin typeface="RubFlama" panose="02000000000000000000" pitchFamily="2" charset="0"/>
              </a:rPr>
              <a:t>Notstandslage, daher gegenwärtige Gefahr für notstandsfähiges Rechtsgut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900" dirty="0">
                <a:latin typeface="RubFlama" panose="02000000000000000000" pitchFamily="2" charset="0"/>
              </a:rPr>
              <a:t>erforderliche Abwehrhandlung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900" dirty="0">
                <a:latin typeface="RubFlama" panose="02000000000000000000" pitchFamily="2" charset="0"/>
              </a:rPr>
              <a:t>Abwägung zwischen Eingriff durch Angriff – Notstandshandlung</a:t>
            </a:r>
          </a:p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900" dirty="0">
                <a:latin typeface="RubFlama" panose="02000000000000000000" pitchFamily="2" charset="0"/>
              </a:rPr>
              <a:t>subjektives Rechtfertigungselement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158641" y="6286779"/>
            <a:ext cx="9361487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„Jedermannsrecht“ wenn Verdächtigen auf „frischer Tat betroffen“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653816" y="6715404"/>
            <a:ext cx="8348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>
                <a:latin typeface="RubFlama" panose="02000000000000000000" pitchFamily="2" charset="0"/>
              </a:rPr>
              <a:t>Rechtfertigende Einwilligung (zB in Körperverletzung)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30" grpId="0"/>
      <p:bldP spid="40" grpId="0"/>
      <p:bldP spid="42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58039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Strafrecht: Schuld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427163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Schuldfähigkeit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19138" y="1827213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§§ 19, 20, 21 StGB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1044575" y="2263775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Fehlt bei Kindern unter 14 oder wegen geistigen/seelischen Störungen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387350" y="2700338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Vermutung bei Realisierung objektive/subjektive TB und RWK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647700" y="3544888"/>
            <a:ext cx="633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Einsichtsfähigkeit (Unrechtsbewusstsein) 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647700" y="3997325"/>
            <a:ext cx="792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Steuerungsfähigkeit</a:t>
            </a:r>
          </a:p>
        </p:txBody>
      </p:sp>
      <p:sp>
        <p:nvSpPr>
          <p:cNvPr id="32" name="Textfeld 1"/>
          <p:cNvSpPr txBox="1">
            <a:spLocks noChangeArrowheads="1"/>
          </p:cNvSpPr>
          <p:nvPr/>
        </p:nvSpPr>
        <p:spPr bwMode="auto">
          <a:xfrm>
            <a:off x="395288" y="3097213"/>
            <a:ext cx="1004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>
                <a:latin typeface="RubFlama" panose="02000000000000000000" pitchFamily="2" charset="0"/>
              </a:rPr>
              <a:t>Elemente der Schuld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355101" y="4367618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Entschuldigungsgründe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684213" y="4777581"/>
            <a:ext cx="7524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800" dirty="0">
                <a:latin typeface="RubFlama" panose="02000000000000000000" pitchFamily="2" charset="0"/>
              </a:rPr>
              <a:t>Notstand, § 35 StGB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23900" y="5744370"/>
            <a:ext cx="7921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800" dirty="0">
                <a:latin typeface="RubFlama" panose="02000000000000000000" pitchFamily="2" charset="0"/>
              </a:rPr>
              <a:t>übergesetzlicher Notstand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723900" y="6068475"/>
            <a:ext cx="83486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800" dirty="0">
                <a:latin typeface="RubFlama" panose="02000000000000000000" pitchFamily="2" charset="0"/>
              </a:rPr>
              <a:t>Notwehrexzess, § 33 StGB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647201" y="6702680"/>
            <a:ext cx="83486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800" dirty="0">
                <a:latin typeface="RubFlama" panose="02000000000000000000" pitchFamily="2" charset="0"/>
              </a:rPr>
              <a:t>unvermeidbarer Verbotsirrtum, § 17 S.1 StGB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1152525" y="5126295"/>
            <a:ext cx="79152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RubFlama" panose="02000000000000000000" pitchFamily="2" charset="0"/>
              </a:rPr>
              <a:t>Abwehr </a:t>
            </a:r>
            <a:r>
              <a:rPr lang="de-DE" altLang="de-DE" sz="1800" dirty="0" err="1">
                <a:latin typeface="RubFlama" panose="02000000000000000000" pitchFamily="2" charset="0"/>
              </a:rPr>
              <a:t>ggw</a:t>
            </a:r>
            <a:r>
              <a:rPr lang="de-DE" altLang="de-DE" sz="1800" dirty="0">
                <a:latin typeface="RubFlama" panose="02000000000000000000" pitchFamily="2" charset="0"/>
              </a:rPr>
              <a:t>. Gefahr für notstandsfähiges Rechtsgut (Leib, Leben etc.); Enger als bei § 34 StGB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152525" y="6362934"/>
            <a:ext cx="83486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RubFlama" panose="02000000000000000000" pitchFamily="2" charset="0"/>
              </a:rPr>
              <a:t>In tatsächlicher Notwehrlage zu intensive Notwehrhandlung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30" grpId="0"/>
      <p:bldP spid="32" grpId="0"/>
      <p:bldP spid="40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052638" y="1122363"/>
            <a:ext cx="5599610" cy="46166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Wiederholungs- und Vertiefungsfragen</a:t>
            </a:r>
          </a:p>
        </p:txBody>
      </p:sp>
      <p:sp>
        <p:nvSpPr>
          <p:cNvPr id="9218" name="Textfeld 5"/>
          <p:cNvSpPr txBox="1">
            <a:spLocks noChangeArrowheads="1"/>
          </p:cNvSpPr>
          <p:nvPr/>
        </p:nvSpPr>
        <p:spPr bwMode="auto">
          <a:xfrm>
            <a:off x="376238" y="2070100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/>
            </a:pPr>
            <a:r>
              <a:rPr lang="de-DE" altLang="de-DE">
                <a:latin typeface="RubFlama" panose="02000000000000000000" pitchFamily="2" charset="0"/>
              </a:rPr>
              <a:t>Nennen Sie die 5 (wichtigsten) Verfassungsprinzipien</a:t>
            </a:r>
          </a:p>
        </p:txBody>
      </p:sp>
      <p:sp>
        <p:nvSpPr>
          <p:cNvPr id="9219" name="Textfeld 5"/>
          <p:cNvSpPr txBox="1">
            <a:spLocks noChangeArrowheads="1"/>
          </p:cNvSpPr>
          <p:nvPr/>
        </p:nvSpPr>
        <p:spPr bwMode="auto">
          <a:xfrm>
            <a:off x="376238" y="258603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2"/>
            </a:pPr>
            <a:r>
              <a:rPr lang="de-DE" altLang="de-DE">
                <a:latin typeface="RubFlama" panose="02000000000000000000" pitchFamily="2" charset="0"/>
              </a:rPr>
              <a:t>Was bedeutet der Begriff „soziale Marktwirtschaft“?</a:t>
            </a:r>
          </a:p>
        </p:txBody>
      </p:sp>
      <p:sp>
        <p:nvSpPr>
          <p:cNvPr id="9220" name="Textfeld 5"/>
          <p:cNvSpPr txBox="1">
            <a:spLocks noChangeArrowheads="1"/>
          </p:cNvSpPr>
          <p:nvPr/>
        </p:nvSpPr>
        <p:spPr bwMode="auto">
          <a:xfrm>
            <a:off x="395288" y="30464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3"/>
            </a:pPr>
            <a:r>
              <a:rPr lang="de-DE" altLang="de-DE">
                <a:latin typeface="RubFlama" panose="02000000000000000000" pitchFamily="2" charset="0"/>
              </a:rPr>
              <a:t>Nennen sie die 5 Bundesorgane</a:t>
            </a:r>
          </a:p>
        </p:txBody>
      </p:sp>
      <p:sp>
        <p:nvSpPr>
          <p:cNvPr id="9221" name="Textfeld 5"/>
          <p:cNvSpPr txBox="1">
            <a:spLocks noChangeArrowheads="1"/>
          </p:cNvSpPr>
          <p:nvPr/>
        </p:nvSpPr>
        <p:spPr bwMode="auto">
          <a:xfrm>
            <a:off x="395288" y="3544888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4"/>
            </a:pPr>
            <a:r>
              <a:rPr lang="de-DE" altLang="de-DE" dirty="0">
                <a:latin typeface="RubFlama" panose="02000000000000000000" pitchFamily="2" charset="0"/>
              </a:rPr>
              <a:t>Wie heißt das deutsche Wahlsystem?</a:t>
            </a:r>
          </a:p>
        </p:txBody>
      </p:sp>
      <p:sp>
        <p:nvSpPr>
          <p:cNvPr id="9222" name="Textfeld 5"/>
          <p:cNvSpPr txBox="1">
            <a:spLocks noChangeArrowheads="1"/>
          </p:cNvSpPr>
          <p:nvPr/>
        </p:nvSpPr>
        <p:spPr bwMode="auto">
          <a:xfrm>
            <a:off x="412750" y="40179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5"/>
            </a:pPr>
            <a:r>
              <a:rPr lang="de-DE" altLang="de-DE">
                <a:latin typeface="RubFlama" panose="02000000000000000000" pitchFamily="2" charset="0"/>
              </a:rPr>
              <a:t>Welches sind die (für Sie) wichtigsten Formen von Verwaltungshandeln?</a:t>
            </a:r>
          </a:p>
        </p:txBody>
      </p:sp>
      <p:sp>
        <p:nvSpPr>
          <p:cNvPr id="9223" name="Textfeld 5"/>
          <p:cNvSpPr txBox="1">
            <a:spLocks noChangeArrowheads="1"/>
          </p:cNvSpPr>
          <p:nvPr/>
        </p:nvSpPr>
        <p:spPr bwMode="auto">
          <a:xfrm>
            <a:off x="412750" y="45339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6"/>
            </a:pPr>
            <a:r>
              <a:rPr lang="de-DE" altLang="de-DE">
                <a:latin typeface="RubFlama" panose="02000000000000000000" pitchFamily="2" charset="0"/>
              </a:rPr>
              <a:t>Was ist eine Behörde?</a:t>
            </a:r>
          </a:p>
        </p:txBody>
      </p:sp>
      <p:sp>
        <p:nvSpPr>
          <p:cNvPr id="9224" name="Textfeld 5"/>
          <p:cNvSpPr txBox="1">
            <a:spLocks noChangeArrowheads="1"/>
          </p:cNvSpPr>
          <p:nvPr/>
        </p:nvSpPr>
        <p:spPr bwMode="auto">
          <a:xfrm>
            <a:off x="431800" y="4994275"/>
            <a:ext cx="936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7"/>
            </a:pPr>
            <a:r>
              <a:rPr lang="de-DE" altLang="de-DE">
                <a:latin typeface="RubFlama" panose="02000000000000000000" pitchFamily="2" charset="0"/>
              </a:rPr>
              <a:t>Was ist ein „unbestimmter Rechtsbegriff“?</a:t>
            </a:r>
          </a:p>
        </p:txBody>
      </p:sp>
      <p:sp>
        <p:nvSpPr>
          <p:cNvPr id="9225" name="Textfeld 5"/>
          <p:cNvSpPr txBox="1">
            <a:spLocks noChangeArrowheads="1"/>
          </p:cNvSpPr>
          <p:nvPr/>
        </p:nvSpPr>
        <p:spPr bwMode="auto">
          <a:xfrm>
            <a:off x="431800" y="5457825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8"/>
            </a:pPr>
            <a:r>
              <a:rPr lang="de-DE" altLang="de-DE">
                <a:latin typeface="RubFlama" panose="02000000000000000000" pitchFamily="2" charset="0"/>
              </a:rPr>
              <a:t>Was ist „Ermessen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?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226" name="Textfeld 5"/>
          <p:cNvSpPr txBox="1">
            <a:spLocks noChangeArrowheads="1"/>
          </p:cNvSpPr>
          <p:nvPr/>
        </p:nvSpPr>
        <p:spPr bwMode="auto">
          <a:xfrm>
            <a:off x="419100" y="5961063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9"/>
            </a:pPr>
            <a:r>
              <a:rPr lang="de-DE" altLang="de-DE">
                <a:latin typeface="RubFlama" panose="02000000000000000000" pitchFamily="2" charset="0"/>
              </a:rPr>
              <a:t>Wie/Wodurch handelt die Verwaltung üblicherweise? </a:t>
            </a:r>
          </a:p>
        </p:txBody>
      </p:sp>
      <p:sp>
        <p:nvSpPr>
          <p:cNvPr id="9227" name="Textfeld 5"/>
          <p:cNvSpPr txBox="1">
            <a:spLocks noChangeArrowheads="1"/>
          </p:cNvSpPr>
          <p:nvPr/>
        </p:nvSpPr>
        <p:spPr bwMode="auto">
          <a:xfrm>
            <a:off x="419100" y="64770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eriod" startAt="10"/>
            </a:pPr>
            <a:r>
              <a:rPr lang="de-DE" altLang="de-DE">
                <a:latin typeface="RubFlama" panose="02000000000000000000" pitchFamily="2" charset="0"/>
              </a:rPr>
              <a:t>Was für Klagearten könne Sie vor den Verwaltungsgerichten erheben?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965200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2400" b="1" dirty="0">
                <a:latin typeface="RubFlama" panose="02000000000000000000" pitchFamily="2" charset="0"/>
              </a:rPr>
              <a:t>Strafrecht: Täterschaft und Teilnahme</a:t>
            </a:r>
          </a:p>
        </p:txBody>
      </p:sp>
      <p:sp>
        <p:nvSpPr>
          <p:cNvPr id="23" name="Textfeld 1"/>
          <p:cNvSpPr txBox="1">
            <a:spLocks noChangeArrowheads="1"/>
          </p:cNvSpPr>
          <p:nvPr/>
        </p:nvSpPr>
        <p:spPr bwMode="auto">
          <a:xfrm>
            <a:off x="355600" y="150812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Täter = Wer die Tat selbst oder durch anderen begeht, § 25 StGB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749300" y="1989138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unmittelbarer Täter 	=	konkrete Handlung führt zu Erfolg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755650" y="2447925"/>
            <a:ext cx="8877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mittelbarer Täter	=	„Hintermann“ beherrscht unmittelbar  				Ausführenden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401638" y="3066257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Beteiligte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735627" y="3489304"/>
            <a:ext cx="829124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Anstifter, § 26 StGB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1083289" y="3933804"/>
            <a:ext cx="7917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Der Anstifter „bestimmt“ vorsätzlich einen anderen zu dessen vorsätzlich begangener Tat. </a:t>
            </a:r>
          </a:p>
        </p:txBody>
      </p:sp>
      <p:sp>
        <p:nvSpPr>
          <p:cNvPr id="25" name="Textfeld 1"/>
          <p:cNvSpPr txBox="1">
            <a:spLocks noChangeArrowheads="1"/>
          </p:cNvSpPr>
          <p:nvPr/>
        </p:nvSpPr>
        <p:spPr bwMode="auto">
          <a:xfrm>
            <a:off x="735627" y="4652941"/>
            <a:ext cx="829124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Beihilfe, § 27 StGB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1119802" y="5105379"/>
            <a:ext cx="7917463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Gehilfe leistet vorsätzlich (irgendeine) Hilfe bei der Tat eines anderen</a:t>
            </a:r>
          </a:p>
        </p:txBody>
      </p:sp>
      <p:sp>
        <p:nvSpPr>
          <p:cNvPr id="33" name="Textfeld 1"/>
          <p:cNvSpPr txBox="1">
            <a:spLocks noChangeArrowheads="1"/>
          </p:cNvSpPr>
          <p:nvPr/>
        </p:nvSpPr>
        <p:spPr bwMode="auto">
          <a:xfrm>
            <a:off x="539155" y="5614472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Abgrenzung</a:t>
            </a:r>
          </a:p>
        </p:txBody>
      </p:sp>
      <p:sp>
        <p:nvSpPr>
          <p:cNvPr id="34" name="Textfeld 1"/>
          <p:cNvSpPr txBox="1">
            <a:spLocks noChangeArrowheads="1"/>
          </p:cNvSpPr>
          <p:nvPr/>
        </p:nvSpPr>
        <p:spPr bwMode="auto">
          <a:xfrm>
            <a:off x="928688" y="6056312"/>
            <a:ext cx="929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Tatherrschaft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1347788" y="6456362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Wer „kontrolliert“ das Geschehen?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19" grpId="0"/>
      <p:bldP spid="20" grpId="0"/>
      <p:bldP spid="21" grpId="0"/>
      <p:bldP spid="25" grpId="0"/>
      <p:bldP spid="31" grpId="0"/>
      <p:bldP spid="33" grpId="0"/>
      <p:bldP spid="34" grpId="0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5"/>
          <p:cNvSpPr txBox="1">
            <a:spLocks noChangeArrowheads="1"/>
          </p:cNvSpPr>
          <p:nvPr/>
        </p:nvSpPr>
        <p:spPr bwMode="auto">
          <a:xfrm>
            <a:off x="3919643" y="3216345"/>
            <a:ext cx="16061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de-DE" altLang="de-DE" sz="4000" b="1" dirty="0">
                <a:latin typeface="RubFlama" panose="02000000000000000000" pitchFamily="2" charset="0"/>
              </a:rPr>
              <a:t>Pause!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69497" y="808175"/>
            <a:ext cx="7723144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</a:t>
            </a:r>
          </a:p>
        </p:txBody>
      </p:sp>
      <p:sp>
        <p:nvSpPr>
          <p:cNvPr id="38" name="Textfeld 1"/>
          <p:cNvSpPr txBox="1">
            <a:spLocks noChangeArrowheads="1"/>
          </p:cNvSpPr>
          <p:nvPr/>
        </p:nvSpPr>
        <p:spPr bwMode="auto">
          <a:xfrm>
            <a:off x="376238" y="2359075"/>
            <a:ext cx="9361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Formen der Verwaltung</a:t>
            </a:r>
          </a:p>
        </p:txBody>
      </p:sp>
      <p:sp>
        <p:nvSpPr>
          <p:cNvPr id="39" name="Textfeld 1"/>
          <p:cNvSpPr txBox="1">
            <a:spLocks noChangeArrowheads="1"/>
          </p:cNvSpPr>
          <p:nvPr/>
        </p:nvSpPr>
        <p:spPr bwMode="auto">
          <a:xfrm>
            <a:off x="746126" y="2827387"/>
            <a:ext cx="89328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Eingriffsverwaltung </a:t>
            </a:r>
          </a:p>
        </p:txBody>
      </p:sp>
      <p:sp>
        <p:nvSpPr>
          <p:cNvPr id="40" name="Textfeld 1"/>
          <p:cNvSpPr txBox="1">
            <a:spLocks noChangeArrowheads="1"/>
          </p:cNvSpPr>
          <p:nvPr/>
        </p:nvSpPr>
        <p:spPr bwMode="auto">
          <a:xfrm>
            <a:off x="787401" y="4071987"/>
            <a:ext cx="9417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Leistungsverwaltung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1122363" y="3230612"/>
            <a:ext cx="85772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>
                <a:latin typeface="RubFlama" panose="02000000000000000000" pitchFamily="2" charset="0"/>
              </a:rPr>
              <a:t>Verwaltungstätigkeit, die in die Freiheits- oder Eigentumssphäre von Grundrechtsadressaten eingreift</a:t>
            </a:r>
          </a:p>
        </p:txBody>
      </p:sp>
      <p:sp>
        <p:nvSpPr>
          <p:cNvPr id="42" name="Textfeld 1"/>
          <p:cNvSpPr txBox="1">
            <a:spLocks noChangeArrowheads="1"/>
          </p:cNvSpPr>
          <p:nvPr/>
        </p:nvSpPr>
        <p:spPr bwMode="auto">
          <a:xfrm>
            <a:off x="1198563" y="4483150"/>
            <a:ext cx="8216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>
                <a:latin typeface="RubFlama" panose="02000000000000000000" pitchFamily="2" charset="0"/>
              </a:rPr>
              <a:t>Verwaltungstätigkeit, die die Rechtssphäre des Bürgers festigt oder erweitert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877161"/>
            <a:ext cx="7652406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</a:t>
            </a:r>
          </a:p>
        </p:txBody>
      </p:sp>
      <p:sp>
        <p:nvSpPr>
          <p:cNvPr id="5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/>
            <a:r>
              <a:rPr lang="de-DE" altLang="de-DE" b="1" dirty="0">
                <a:latin typeface="RubFlama" panose="02000000000000000000" pitchFamily="2" charset="0"/>
              </a:rPr>
              <a:t>Träger der öffentlichen Verwaltung: „Behörde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r>
              <a:rPr lang="de-DE" altLang="ja-JP" b="1" dirty="0">
                <a:latin typeface="RubFlama" panose="02000000000000000000" pitchFamily="2" charset="0"/>
              </a:rPr>
              <a:t>, vgl. § 1 VwVfG 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755650" y="1812925"/>
            <a:ext cx="94170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de-DE">
                <a:latin typeface="RubFlama" panose="02000000000000000000" pitchFamily="2" charset="0"/>
              </a:rPr>
              <a:t>Juristische Personen des öffentlichen Rechtes sowie unter bestimmten Voraussetzungen Personen des Privatrechts</a:t>
            </a: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792163" y="2570163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Körperschaft – Anstalt – Stiftung – Beliehene/Verwaltungshelfer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468313" y="3036888"/>
            <a:ext cx="849643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dirty="0">
                <a:latin typeface="RubFlama" panose="02000000000000000000" pitchFamily="2" charset="0"/>
              </a:rPr>
              <a:t>§ 1 VwVfG: Behörde im Sinne dieses Gesetzes ist jede Stelle, die Aufgaben der öffentlichen Verwaltung wahrnimmt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8015" y="734218"/>
            <a:ext cx="768841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III</a:t>
            </a:r>
          </a:p>
        </p:txBody>
      </p:sp>
      <p:sp>
        <p:nvSpPr>
          <p:cNvPr id="5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Grundlagen der Verwaltungsentscheidung</a:t>
            </a: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611188" y="1773238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u="sng">
                <a:latin typeface="RubFlama" panose="02000000000000000000" pitchFamily="2" charset="0"/>
              </a:rPr>
              <a:t>Tatbestand</a:t>
            </a:r>
            <a:r>
              <a:rPr lang="de-DE" altLang="de-DE">
                <a:latin typeface="RubFlama" panose="02000000000000000000" pitchFamily="2" charset="0"/>
              </a:rPr>
              <a:t>: besonderes Problem „unbestimmte Rechtsbegriffe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8" name="Textfeld 1"/>
          <p:cNvSpPr txBox="1">
            <a:spLocks noChangeArrowheads="1"/>
          </p:cNvSpPr>
          <p:nvPr/>
        </p:nvSpPr>
        <p:spPr bwMode="auto">
          <a:xfrm>
            <a:off x="603250" y="2863057"/>
            <a:ext cx="88757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u="sng">
                <a:latin typeface="RubFlama" panose="02000000000000000000" pitchFamily="2" charset="0"/>
              </a:rPr>
              <a:t>Rechtsfolge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1119188" y="2085975"/>
            <a:ext cx="7989887" cy="790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 dirty="0">
                <a:latin typeface="RubFlama" panose="02000000000000000000" pitchFamily="2" charset="0"/>
              </a:rPr>
              <a:t>konkretisierungsbedürftige Begriffe des Verwaltungsrechts </a:t>
            </a:r>
            <a:r>
              <a:rPr lang="de-DE" altLang="ja-JP" dirty="0">
                <a:latin typeface="RubFlama" panose="02000000000000000000" pitchFamily="2" charset="0"/>
              </a:rPr>
              <a:t>trotz Auslegungsnotwendigkeit rechtstechnisch nur ein Ergebnis richtig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1124391" y="3263107"/>
            <a:ext cx="8316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lphaLcParenR"/>
            </a:pPr>
            <a:r>
              <a:rPr lang="de-DE" altLang="de-DE" u="sng">
                <a:latin typeface="RubFlama" panose="02000000000000000000" pitchFamily="2" charset="0"/>
              </a:rPr>
              <a:t>gebundene Entscheidungen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1124390" y="4379119"/>
            <a:ext cx="769795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lphaLcParenR" startAt="2"/>
            </a:pPr>
            <a:r>
              <a:rPr lang="de-DE" altLang="de-DE" u="sng">
                <a:latin typeface="RubFlama" panose="02000000000000000000" pitchFamily="2" charset="0"/>
              </a:rPr>
              <a:t>Ermessensentscheidung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1591116" y="3586957"/>
            <a:ext cx="75179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>
                <a:latin typeface="RubFlama" panose="02000000000000000000" pitchFamily="2" charset="0"/>
              </a:rPr>
              <a:t>bei  Erfüllung des Tatbestands sieht Norm Rechtsfolge zwingend vor (= kein Entscheidungsspielraum der Verwaltung) 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1629215" y="4810919"/>
            <a:ext cx="75224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de-DE" altLang="de-DE">
                <a:latin typeface="RubFlama" panose="02000000000000000000" pitchFamily="2" charset="0"/>
              </a:rPr>
              <a:t>Erfüllung des Tatbestandes einer Norm eröffnet Verwaltung die Möglichkeit, tätig zu werden (im Normtext „kann</a:t>
            </a:r>
            <a:r>
              <a:rPr lang="ja-JP" altLang="de-DE">
                <a:latin typeface="RubFlama" panose="02000000000000000000" pitchFamily="2" charset="0"/>
              </a:rPr>
              <a:t>“</a:t>
            </a:r>
            <a:r>
              <a:rPr lang="de-DE" altLang="ja-JP">
                <a:latin typeface="RubFlama" panose="02000000000000000000" pitchFamily="2" charset="0"/>
              </a:rPr>
              <a:t> u.a.) </a:t>
            </a:r>
            <a:endParaRPr lang="de-DE" altLang="de-DE">
              <a:latin typeface="RubFlama" panose="02000000000000000000" pitchFamily="2" charset="0"/>
            </a:endParaRP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1659378" y="5711032"/>
            <a:ext cx="7341374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 eaLnBrk="1" hangingPunct="1">
              <a:lnSpc>
                <a:spcPct val="120000"/>
              </a:lnSpc>
            </a:pPr>
            <a:r>
              <a:rPr lang="de-DE" altLang="de-DE" dirty="0">
                <a:latin typeface="RubFlama" panose="02000000000000000000" pitchFamily="2" charset="0"/>
              </a:rPr>
              <a:t>Ermessensreduktion = theoretische Wahlmöglichkeit der Verwaltung wird faktisch eingeschränkt, z.B. über Art. 3 I GG bei ständiger Verwaltungspraxis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750510"/>
            <a:ext cx="7616402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IV</a:t>
            </a:r>
          </a:p>
        </p:txBody>
      </p:sp>
      <p:sp>
        <p:nvSpPr>
          <p:cNvPr id="5" name="Textfeld 1"/>
          <p:cNvSpPr txBox="1">
            <a:spLocks noChangeArrowheads="1"/>
          </p:cNvSpPr>
          <p:nvPr/>
        </p:nvSpPr>
        <p:spPr bwMode="auto">
          <a:xfrm>
            <a:off x="360363" y="13684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Ermessensentscheidungen</a:t>
            </a:r>
          </a:p>
        </p:txBody>
      </p:sp>
      <p:sp>
        <p:nvSpPr>
          <p:cNvPr id="9" name="Textfeld 1"/>
          <p:cNvSpPr txBox="1">
            <a:spLocks noChangeArrowheads="1"/>
          </p:cNvSpPr>
          <p:nvPr/>
        </p:nvSpPr>
        <p:spPr bwMode="auto">
          <a:xfrm>
            <a:off x="376238" y="1800225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Ermessensfehler</a:t>
            </a:r>
          </a:p>
        </p:txBody>
      </p:sp>
      <p:sp>
        <p:nvSpPr>
          <p:cNvPr id="10" name="Textfeld 1"/>
          <p:cNvSpPr txBox="1">
            <a:spLocks noChangeArrowheads="1"/>
          </p:cNvSpPr>
          <p:nvPr/>
        </p:nvSpPr>
        <p:spPr bwMode="auto">
          <a:xfrm>
            <a:off x="2776538" y="1836737"/>
            <a:ext cx="8888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>
                <a:latin typeface="RubFlama" panose="02000000000000000000" pitchFamily="2" charset="0"/>
              </a:rPr>
              <a:t>Ermessensnichtgebrauch</a:t>
            </a:r>
          </a:p>
        </p:txBody>
      </p:sp>
      <p:sp>
        <p:nvSpPr>
          <p:cNvPr id="11" name="Textfeld 1"/>
          <p:cNvSpPr txBox="1">
            <a:spLocks noChangeArrowheads="1"/>
          </p:cNvSpPr>
          <p:nvPr/>
        </p:nvSpPr>
        <p:spPr bwMode="auto">
          <a:xfrm>
            <a:off x="2776538" y="2246312"/>
            <a:ext cx="8877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>
                <a:latin typeface="RubFlama" panose="02000000000000000000" pitchFamily="2" charset="0"/>
              </a:rPr>
              <a:t>Ermessensüberschreitung</a:t>
            </a:r>
          </a:p>
        </p:txBody>
      </p:sp>
      <p:sp>
        <p:nvSpPr>
          <p:cNvPr id="12" name="Textfeld 1"/>
          <p:cNvSpPr txBox="1">
            <a:spLocks noChangeArrowheads="1"/>
          </p:cNvSpPr>
          <p:nvPr/>
        </p:nvSpPr>
        <p:spPr bwMode="auto">
          <a:xfrm>
            <a:off x="2776538" y="2641600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>
                <a:latin typeface="RubFlama" panose="02000000000000000000" pitchFamily="2" charset="0"/>
              </a:rPr>
              <a:t>Ermessensunterschreitung</a:t>
            </a:r>
          </a:p>
        </p:txBody>
      </p:sp>
      <p:sp>
        <p:nvSpPr>
          <p:cNvPr id="13" name="Textfeld 1"/>
          <p:cNvSpPr txBox="1">
            <a:spLocks noChangeArrowheads="1"/>
          </p:cNvSpPr>
          <p:nvPr/>
        </p:nvSpPr>
        <p:spPr bwMode="auto">
          <a:xfrm>
            <a:off x="2781300" y="3038475"/>
            <a:ext cx="82153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>
                <a:latin typeface="RubFlama" panose="02000000000000000000" pitchFamily="2" charset="0"/>
              </a:rPr>
              <a:t>Ermessensfehlgebrauch</a:t>
            </a:r>
          </a:p>
        </p:txBody>
      </p:sp>
      <p:sp>
        <p:nvSpPr>
          <p:cNvPr id="14" name="Textfeld 1"/>
          <p:cNvSpPr txBox="1">
            <a:spLocks noChangeArrowheads="1"/>
          </p:cNvSpPr>
          <p:nvPr/>
        </p:nvSpPr>
        <p:spPr bwMode="auto">
          <a:xfrm>
            <a:off x="380663" y="3517106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Handeln der Verwaltung: „Verwaltungsakt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endParaRPr lang="de-DE" altLang="de-DE" b="1" dirty="0">
              <a:latin typeface="RubFlama" panose="02000000000000000000" pitchFamily="2" charset="0"/>
            </a:endParaRPr>
          </a:p>
        </p:txBody>
      </p:sp>
      <p:sp>
        <p:nvSpPr>
          <p:cNvPr id="15" name="Textfeld 1"/>
          <p:cNvSpPr txBox="1">
            <a:spLocks noChangeArrowheads="1"/>
          </p:cNvSpPr>
          <p:nvPr/>
        </p:nvSpPr>
        <p:spPr bwMode="auto">
          <a:xfrm>
            <a:off x="384821" y="3952763"/>
            <a:ext cx="8615931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dirty="0">
                <a:latin typeface="RubFlama" panose="02000000000000000000" pitchFamily="2" charset="0"/>
              </a:rPr>
              <a:t>§ 37 VwVfG, grundsätzlich formfrei: „</a:t>
            </a:r>
            <a:r>
              <a:rPr lang="de-DE" altLang="de-DE" u="sng" dirty="0">
                <a:latin typeface="RubFlama" panose="02000000000000000000" pitchFamily="2" charset="0"/>
              </a:rPr>
              <a:t>Hoheitliche</a:t>
            </a:r>
            <a:r>
              <a:rPr lang="de-DE" altLang="de-DE" dirty="0">
                <a:latin typeface="RubFlama" panose="02000000000000000000" pitchFamily="2" charset="0"/>
              </a:rPr>
              <a:t> </a:t>
            </a:r>
            <a:r>
              <a:rPr lang="de-DE" altLang="de-DE" u="sng" dirty="0">
                <a:latin typeface="RubFlama" panose="02000000000000000000" pitchFamily="2" charset="0"/>
              </a:rPr>
              <a:t>Maßnahme</a:t>
            </a:r>
            <a:r>
              <a:rPr lang="de-DE" altLang="de-DE" dirty="0">
                <a:latin typeface="RubFlama" panose="02000000000000000000" pitchFamily="2" charset="0"/>
              </a:rPr>
              <a:t> einer </a:t>
            </a:r>
            <a:r>
              <a:rPr lang="de-DE" altLang="de-DE" u="sng" dirty="0">
                <a:latin typeface="RubFlama" panose="02000000000000000000" pitchFamily="2" charset="0"/>
              </a:rPr>
              <a:t>Behörde</a:t>
            </a:r>
            <a:r>
              <a:rPr lang="de-DE" altLang="de-DE" dirty="0">
                <a:latin typeface="RubFlama" panose="02000000000000000000" pitchFamily="2" charset="0"/>
              </a:rPr>
              <a:t> in einem </a:t>
            </a:r>
            <a:r>
              <a:rPr lang="de-DE" altLang="de-DE" u="sng" dirty="0">
                <a:latin typeface="RubFlama" panose="02000000000000000000" pitchFamily="2" charset="0"/>
              </a:rPr>
              <a:t>Einzelfall</a:t>
            </a:r>
            <a:r>
              <a:rPr lang="de-DE" altLang="de-DE" dirty="0">
                <a:latin typeface="RubFlama" panose="02000000000000000000" pitchFamily="2" charset="0"/>
              </a:rPr>
              <a:t> auf dem Rechtsgebiet des </a:t>
            </a:r>
            <a:r>
              <a:rPr lang="de-DE" altLang="de-DE" u="sng" dirty="0">
                <a:latin typeface="RubFlama" panose="02000000000000000000" pitchFamily="2" charset="0"/>
              </a:rPr>
              <a:t>öffentlichen Rechts</a:t>
            </a:r>
            <a:r>
              <a:rPr lang="de-DE" altLang="de-DE" dirty="0">
                <a:latin typeface="RubFlama" panose="02000000000000000000" pitchFamily="2" charset="0"/>
              </a:rPr>
              <a:t> mit </a:t>
            </a:r>
            <a:r>
              <a:rPr lang="de-DE" altLang="de-DE" u="sng" dirty="0">
                <a:latin typeface="RubFlama" panose="02000000000000000000" pitchFamily="2" charset="0"/>
              </a:rPr>
              <a:t>Rechtswirkung nach außen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18" name="Textfeld 1"/>
          <p:cNvSpPr txBox="1">
            <a:spLocks noChangeArrowheads="1"/>
          </p:cNvSpPr>
          <p:nvPr/>
        </p:nvSpPr>
        <p:spPr bwMode="auto">
          <a:xfrm>
            <a:off x="434975" y="4987500"/>
            <a:ext cx="93614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Gerichtliche Überprüfung</a:t>
            </a:r>
          </a:p>
        </p:txBody>
      </p:sp>
      <p:sp>
        <p:nvSpPr>
          <p:cNvPr id="19" name="Textfeld 1"/>
          <p:cNvSpPr txBox="1">
            <a:spLocks noChangeArrowheads="1"/>
          </p:cNvSpPr>
          <p:nvPr/>
        </p:nvSpPr>
        <p:spPr bwMode="auto">
          <a:xfrm>
            <a:off x="831850" y="5384375"/>
            <a:ext cx="8932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unbestimmter Rechtsbegriff = Tatbestand (Tatsachen) </a:t>
            </a:r>
          </a:p>
        </p:txBody>
      </p:sp>
      <p:sp>
        <p:nvSpPr>
          <p:cNvPr id="20" name="Textfeld 1"/>
          <p:cNvSpPr txBox="1">
            <a:spLocks noChangeArrowheads="1"/>
          </p:cNvSpPr>
          <p:nvPr/>
        </p:nvSpPr>
        <p:spPr bwMode="auto">
          <a:xfrm>
            <a:off x="1228725" y="5779662"/>
            <a:ext cx="9417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volle gerichtliche Überprüfbarkeit</a:t>
            </a:r>
          </a:p>
        </p:txBody>
      </p:sp>
      <p:sp>
        <p:nvSpPr>
          <p:cNvPr id="21" name="Textfeld 1"/>
          <p:cNvSpPr txBox="1">
            <a:spLocks noChangeArrowheads="1"/>
          </p:cNvSpPr>
          <p:nvPr/>
        </p:nvSpPr>
        <p:spPr bwMode="auto">
          <a:xfrm>
            <a:off x="860425" y="6140025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>
                <a:latin typeface="RubFlama" panose="02000000000000000000" pitchFamily="2" charset="0"/>
              </a:rPr>
              <a:t>Ermessen = Rechtsfolgenebene</a:t>
            </a:r>
          </a:p>
        </p:txBody>
      </p:sp>
      <p:sp>
        <p:nvSpPr>
          <p:cNvPr id="22" name="Textfeld 1"/>
          <p:cNvSpPr txBox="1">
            <a:spLocks noChangeArrowheads="1"/>
          </p:cNvSpPr>
          <p:nvPr/>
        </p:nvSpPr>
        <p:spPr bwMode="auto">
          <a:xfrm>
            <a:off x="1263650" y="6500387"/>
            <a:ext cx="8216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>
                <a:latin typeface="RubFlama" panose="02000000000000000000" pitchFamily="2" charset="0"/>
              </a:rPr>
              <a:t>Gewaltenteilung: beschränkte Kontrolle (nicht: Zweckmäßigkeit) </a:t>
            </a: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60363" y="1427163"/>
            <a:ext cx="8676393" cy="30015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8" y="685733"/>
            <a:ext cx="761682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V</a:t>
            </a:r>
          </a:p>
        </p:txBody>
      </p:sp>
      <p:sp>
        <p:nvSpPr>
          <p:cNvPr id="23555" name="Textfeld 1"/>
          <p:cNvSpPr txBox="1">
            <a:spLocks noChangeArrowheads="1"/>
          </p:cNvSpPr>
          <p:nvPr/>
        </p:nvSpPr>
        <p:spPr bwMode="auto">
          <a:xfrm>
            <a:off x="360363" y="1331913"/>
            <a:ext cx="9361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>
                <a:latin typeface="RubFlama" panose="02000000000000000000" pitchFamily="2" charset="0"/>
              </a:rPr>
              <a:t>Rechtsschutz: Klagearten</a:t>
            </a:r>
          </a:p>
        </p:txBody>
      </p:sp>
      <p:sp>
        <p:nvSpPr>
          <p:cNvPr id="24" name="Textfeld 1"/>
          <p:cNvSpPr txBox="1">
            <a:spLocks noChangeArrowheads="1"/>
          </p:cNvSpPr>
          <p:nvPr/>
        </p:nvSpPr>
        <p:spPr bwMode="auto">
          <a:xfrm>
            <a:off x="647700" y="1728788"/>
            <a:ext cx="9074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900" dirty="0">
                <a:latin typeface="RubFlama" panose="02000000000000000000" pitchFamily="2" charset="0"/>
              </a:rPr>
              <a:t>Anfechtungsklage		„Vernichtung“ VA</a:t>
            </a:r>
          </a:p>
        </p:txBody>
      </p:sp>
      <p:sp>
        <p:nvSpPr>
          <p:cNvPr id="26" name="Textfeld 1"/>
          <p:cNvSpPr txBox="1">
            <a:spLocks noChangeArrowheads="1"/>
          </p:cNvSpPr>
          <p:nvPr/>
        </p:nvSpPr>
        <p:spPr bwMode="auto">
          <a:xfrm>
            <a:off x="650875" y="2155825"/>
            <a:ext cx="7197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900" dirty="0">
                <a:latin typeface="RubFlama" panose="02000000000000000000" pitchFamily="2" charset="0"/>
              </a:rPr>
              <a:t>Verpflichtungsklage		Erlass VA</a:t>
            </a:r>
          </a:p>
        </p:txBody>
      </p:sp>
      <p:sp>
        <p:nvSpPr>
          <p:cNvPr id="27" name="Textfeld 1"/>
          <p:cNvSpPr txBox="1">
            <a:spLocks noChangeArrowheads="1"/>
          </p:cNvSpPr>
          <p:nvPr/>
        </p:nvSpPr>
        <p:spPr bwMode="auto">
          <a:xfrm>
            <a:off x="647700" y="2552700"/>
            <a:ext cx="7345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900" dirty="0">
                <a:latin typeface="RubFlama" panose="02000000000000000000" pitchFamily="2" charset="0"/>
              </a:rPr>
              <a:t>Normenkontrollklage		Kontrolle Norm</a:t>
            </a:r>
          </a:p>
        </p:txBody>
      </p:sp>
      <p:sp>
        <p:nvSpPr>
          <p:cNvPr id="28" name="Textfeld 1"/>
          <p:cNvSpPr txBox="1">
            <a:spLocks noChangeArrowheads="1"/>
          </p:cNvSpPr>
          <p:nvPr/>
        </p:nvSpPr>
        <p:spPr bwMode="auto">
          <a:xfrm>
            <a:off x="661988" y="3001963"/>
            <a:ext cx="9291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900" dirty="0">
                <a:latin typeface="RubFlama" panose="02000000000000000000" pitchFamily="2" charset="0"/>
              </a:rPr>
              <a:t>Feststellungsklage		Feststellung Bestehen Rechtsverhältnis</a:t>
            </a:r>
          </a:p>
        </p:txBody>
      </p:sp>
      <p:sp>
        <p:nvSpPr>
          <p:cNvPr id="29" name="Textfeld 1"/>
          <p:cNvSpPr txBox="1">
            <a:spLocks noChangeArrowheads="1"/>
          </p:cNvSpPr>
          <p:nvPr/>
        </p:nvSpPr>
        <p:spPr bwMode="auto">
          <a:xfrm>
            <a:off x="661988" y="3481388"/>
            <a:ext cx="9291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5"/>
            </a:pPr>
            <a:r>
              <a:rPr lang="de-DE" altLang="de-DE" sz="1900" dirty="0">
                <a:latin typeface="RubFlama" panose="02000000000000000000" pitchFamily="2" charset="0"/>
              </a:rPr>
              <a:t>Allgemeine Leistungsklage	Tatsächliches Behördenverhalten</a:t>
            </a:r>
          </a:p>
        </p:txBody>
      </p:sp>
      <p:sp>
        <p:nvSpPr>
          <p:cNvPr id="30" name="Textfeld 1"/>
          <p:cNvSpPr txBox="1">
            <a:spLocks noChangeArrowheads="1"/>
          </p:cNvSpPr>
          <p:nvPr/>
        </p:nvSpPr>
        <p:spPr bwMode="auto">
          <a:xfrm>
            <a:off x="647700" y="3927475"/>
            <a:ext cx="9432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6"/>
            </a:pPr>
            <a:r>
              <a:rPr lang="de-DE" altLang="de-DE" sz="1900" dirty="0">
                <a:latin typeface="RubFlama" panose="02000000000000000000" pitchFamily="2" charset="0"/>
              </a:rPr>
              <a:t>Fortsetzungsfeststellungsklage	Feststellung RWK erledigter Maßnahme	</a:t>
            </a:r>
          </a:p>
        </p:txBody>
      </p:sp>
      <p:sp>
        <p:nvSpPr>
          <p:cNvPr id="41" name="Textfeld 1"/>
          <p:cNvSpPr txBox="1">
            <a:spLocks noChangeArrowheads="1"/>
          </p:cNvSpPr>
          <p:nvPr/>
        </p:nvSpPr>
        <p:spPr bwMode="auto">
          <a:xfrm>
            <a:off x="382362" y="4421945"/>
            <a:ext cx="8932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b="1" dirty="0">
                <a:latin typeface="RubFlama" panose="02000000000000000000" pitchFamily="2" charset="0"/>
              </a:rPr>
              <a:t>Polizei- und Sicherheitsrecht</a:t>
            </a:r>
          </a:p>
        </p:txBody>
      </p:sp>
      <p:sp>
        <p:nvSpPr>
          <p:cNvPr id="44" name="Textfeld 1"/>
          <p:cNvSpPr txBox="1">
            <a:spLocks noChangeArrowheads="1"/>
          </p:cNvSpPr>
          <p:nvPr/>
        </p:nvSpPr>
        <p:spPr bwMode="auto">
          <a:xfrm>
            <a:off x="696620" y="4672013"/>
            <a:ext cx="821690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Ordnungsrecht: z.B. </a:t>
            </a:r>
            <a:r>
              <a:rPr lang="de-DE" altLang="de-DE" dirty="0" err="1">
                <a:latin typeface="RubFlama" panose="02000000000000000000" pitchFamily="2" charset="0"/>
              </a:rPr>
              <a:t>BauR</a:t>
            </a:r>
            <a:r>
              <a:rPr lang="de-DE" altLang="de-DE" dirty="0">
                <a:latin typeface="RubFlama" panose="02000000000000000000" pitchFamily="2" charset="0"/>
              </a:rPr>
              <a:t>, GewO, Gesundheitsrecht u.a. (förmliche Verfahren, Distanz zu Geschehen) </a:t>
            </a:r>
          </a:p>
          <a:p>
            <a:pPr eaLnBrk="1" hangingPunct="1"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de-DE" altLang="de-DE" dirty="0">
                <a:latin typeface="RubFlama" panose="02000000000000000000" pitchFamily="2" charset="0"/>
              </a:rPr>
              <a:t>Polizeirecht: vorbeugende/verfolgende Strafverfolgung (Außendienst, Mündlichkeit, „vor Ort</a:t>
            </a:r>
            <a:r>
              <a:rPr lang="ja-JP" altLang="de-DE" dirty="0">
                <a:latin typeface="RubFlama" panose="02000000000000000000" pitchFamily="2" charset="0"/>
              </a:rPr>
              <a:t>“</a:t>
            </a:r>
            <a:r>
              <a:rPr lang="de-DE" altLang="ja-JP" dirty="0">
                <a:latin typeface="RubFlama" panose="02000000000000000000" pitchFamily="2" charset="0"/>
              </a:rPr>
              <a:t>)  </a:t>
            </a:r>
            <a:endParaRPr lang="de-DE" altLang="de-DE" dirty="0">
              <a:latin typeface="RubFlama" panose="02000000000000000000" pitchFamily="2" charset="0"/>
            </a:endParaRPr>
          </a:p>
        </p:txBody>
      </p:sp>
      <p:sp>
        <p:nvSpPr>
          <p:cNvPr id="45" name="Textfeld 1"/>
          <p:cNvSpPr txBox="1">
            <a:spLocks noChangeArrowheads="1"/>
          </p:cNvSpPr>
          <p:nvPr/>
        </p:nvSpPr>
        <p:spPr bwMode="auto">
          <a:xfrm>
            <a:off x="1010945" y="6154738"/>
            <a:ext cx="79025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20000"/>
              </a:lnSpc>
            </a:pPr>
            <a:r>
              <a:rPr lang="de-DE" altLang="de-DE" dirty="0">
                <a:latin typeface="RubFlama" panose="02000000000000000000" pitchFamily="2" charset="0"/>
              </a:rPr>
              <a:t>gemeinsam </a:t>
            </a:r>
            <a:r>
              <a:rPr lang="de-DE" altLang="de-DE" b="1" dirty="0">
                <a:latin typeface="RubFlama" panose="02000000000000000000" pitchFamily="2" charset="0"/>
              </a:rPr>
              <a:t>„Gefahrenabwehr</a:t>
            </a:r>
            <a:r>
              <a:rPr lang="ja-JP" altLang="de-DE" b="1" dirty="0">
                <a:latin typeface="RubFlama" panose="02000000000000000000" pitchFamily="2" charset="0"/>
              </a:rPr>
              <a:t>“</a:t>
            </a:r>
            <a:r>
              <a:rPr lang="de-DE" altLang="ja-JP" b="1" dirty="0">
                <a:latin typeface="RubFlama" panose="02000000000000000000" pitchFamily="2" charset="0"/>
              </a:rPr>
              <a:t> </a:t>
            </a:r>
            <a:r>
              <a:rPr lang="de-DE" altLang="ja-JP" dirty="0">
                <a:latin typeface="RubFlama" panose="02000000000000000000" pitchFamily="2" charset="0"/>
              </a:rPr>
              <a:t>durch Schutz der </a:t>
            </a:r>
            <a:r>
              <a:rPr lang="de-DE" altLang="ja-JP" i="1" dirty="0">
                <a:latin typeface="RubFlama" panose="02000000000000000000" pitchFamily="2" charset="0"/>
              </a:rPr>
              <a:t>öffentlichen Sicherheit </a:t>
            </a:r>
            <a:r>
              <a:rPr lang="de-DE" altLang="ja-JP" dirty="0">
                <a:latin typeface="RubFlama" panose="02000000000000000000" pitchFamily="2" charset="0"/>
              </a:rPr>
              <a:t>und </a:t>
            </a:r>
            <a:r>
              <a:rPr lang="de-DE" altLang="ja-JP" i="1" dirty="0">
                <a:latin typeface="RubFlama" panose="02000000000000000000" pitchFamily="2" charset="0"/>
              </a:rPr>
              <a:t>Ordnung</a:t>
            </a:r>
            <a:r>
              <a:rPr lang="de-DE" altLang="ja-JP" dirty="0">
                <a:latin typeface="RubFlama" panose="02000000000000000000" pitchFamily="2" charset="0"/>
              </a:rPr>
              <a:t> und Inanspruchnahme von </a:t>
            </a:r>
            <a:r>
              <a:rPr lang="de-DE" altLang="ja-JP" i="1" dirty="0">
                <a:latin typeface="RubFlama" panose="02000000000000000000" pitchFamily="2" charset="0"/>
              </a:rPr>
              <a:t>Störern</a:t>
            </a:r>
            <a:endParaRPr lang="de-DE" altLang="de-DE" i="1" dirty="0">
              <a:latin typeface="RubFlama" panose="02000000000000000000" pitchFamily="2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29" grpId="0"/>
      <p:bldP spid="30" grpId="0"/>
      <p:bldP spid="41" grpId="0"/>
      <p:bldP spid="44" grpId="0"/>
      <p:bldP spid="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76239" y="695391"/>
            <a:ext cx="7688410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</a:rPr>
              <a:t>Wiederholung VI</a:t>
            </a:r>
          </a:p>
        </p:txBody>
      </p:sp>
      <p:sp>
        <p:nvSpPr>
          <p:cNvPr id="17" name="Textfeld 1"/>
          <p:cNvSpPr txBox="1">
            <a:spLocks noChangeArrowheads="1"/>
          </p:cNvSpPr>
          <p:nvPr/>
        </p:nvSpPr>
        <p:spPr bwMode="auto">
          <a:xfrm>
            <a:off x="355600" y="1427163"/>
            <a:ext cx="8932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 b="1">
                <a:latin typeface="RubFlama" panose="02000000000000000000" pitchFamily="2" charset="0"/>
              </a:rPr>
              <a:t>Kommunalrecht</a:t>
            </a:r>
          </a:p>
        </p:txBody>
      </p:sp>
      <p:sp>
        <p:nvSpPr>
          <p:cNvPr id="31" name="Textfeld 1"/>
          <p:cNvSpPr txBox="1">
            <a:spLocks noChangeArrowheads="1"/>
          </p:cNvSpPr>
          <p:nvPr/>
        </p:nvSpPr>
        <p:spPr bwMode="auto">
          <a:xfrm>
            <a:off x="360363" y="1763713"/>
            <a:ext cx="8932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>
                <a:latin typeface="RubFlama" panose="02000000000000000000" pitchFamily="2" charset="0"/>
              </a:rPr>
              <a:t>Kommunale Selbstbestimmung, Art. 28 II GG</a:t>
            </a:r>
          </a:p>
        </p:txBody>
      </p:sp>
      <p:sp>
        <p:nvSpPr>
          <p:cNvPr id="35" name="Textfeld 1"/>
          <p:cNvSpPr txBox="1">
            <a:spLocks noChangeArrowheads="1"/>
          </p:cNvSpPr>
          <p:nvPr/>
        </p:nvSpPr>
        <p:spPr bwMode="auto">
          <a:xfrm>
            <a:off x="355600" y="2106613"/>
            <a:ext cx="82169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>
                <a:latin typeface="RubFlama" panose="02000000000000000000" pitchFamily="2" charset="0"/>
              </a:rPr>
              <a:t>weitgehende Gestaltungsfreiheit der Gemeinden, u.a.</a:t>
            </a:r>
          </a:p>
        </p:txBody>
      </p:sp>
      <p:sp>
        <p:nvSpPr>
          <p:cNvPr id="36" name="Textfeld 1"/>
          <p:cNvSpPr txBox="1">
            <a:spLocks noChangeArrowheads="1"/>
          </p:cNvSpPr>
          <p:nvPr/>
        </p:nvSpPr>
        <p:spPr bwMode="auto">
          <a:xfrm>
            <a:off x="647824" y="2455424"/>
            <a:ext cx="2863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800" dirty="0">
                <a:latin typeface="RubFlama" panose="02000000000000000000" pitchFamily="2" charset="0"/>
              </a:rPr>
              <a:t>Organisationshoheit 	</a:t>
            </a:r>
          </a:p>
        </p:txBody>
      </p:sp>
      <p:sp>
        <p:nvSpPr>
          <p:cNvPr id="37" name="Textfeld 1"/>
          <p:cNvSpPr txBox="1">
            <a:spLocks noChangeArrowheads="1"/>
          </p:cNvSpPr>
          <p:nvPr/>
        </p:nvSpPr>
        <p:spPr bwMode="auto">
          <a:xfrm>
            <a:off x="647824" y="2806262"/>
            <a:ext cx="79216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800">
                <a:latin typeface="RubFlama" panose="02000000000000000000" pitchFamily="2" charset="0"/>
              </a:rPr>
              <a:t>Planungshoheit	</a:t>
            </a:r>
          </a:p>
        </p:txBody>
      </p:sp>
      <p:sp>
        <p:nvSpPr>
          <p:cNvPr id="38" name="Textfeld 1"/>
          <p:cNvSpPr txBox="1">
            <a:spLocks noChangeArrowheads="1"/>
          </p:cNvSpPr>
          <p:nvPr/>
        </p:nvSpPr>
        <p:spPr bwMode="auto">
          <a:xfrm>
            <a:off x="3945062" y="2445899"/>
            <a:ext cx="8994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3"/>
            </a:pPr>
            <a:r>
              <a:rPr lang="de-DE" altLang="de-DE" sz="1800" dirty="0">
                <a:latin typeface="RubFlama" panose="02000000000000000000" pitchFamily="2" charset="0"/>
              </a:rPr>
              <a:t>Finanzhoheit 		</a:t>
            </a:r>
          </a:p>
        </p:txBody>
      </p:sp>
      <p:sp>
        <p:nvSpPr>
          <p:cNvPr id="39" name="Textfeld 1"/>
          <p:cNvSpPr txBox="1">
            <a:spLocks noChangeArrowheads="1"/>
          </p:cNvSpPr>
          <p:nvPr/>
        </p:nvSpPr>
        <p:spPr bwMode="auto">
          <a:xfrm>
            <a:off x="3951412" y="2769749"/>
            <a:ext cx="8994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4"/>
            </a:pPr>
            <a:r>
              <a:rPr lang="de-DE" altLang="de-DE" sz="1800">
                <a:latin typeface="RubFlama" panose="02000000000000000000" pitchFamily="2" charset="0"/>
              </a:rPr>
              <a:t>Satzungsautonomie	</a:t>
            </a:r>
          </a:p>
        </p:txBody>
      </p:sp>
      <p:sp>
        <p:nvSpPr>
          <p:cNvPr id="46" name="Textfeld 1"/>
          <p:cNvSpPr txBox="1">
            <a:spLocks noChangeArrowheads="1"/>
          </p:cNvSpPr>
          <p:nvPr/>
        </p:nvSpPr>
        <p:spPr bwMode="auto">
          <a:xfrm>
            <a:off x="355600" y="3179254"/>
            <a:ext cx="10045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>
                <a:latin typeface="RubFlama" panose="02000000000000000000" pitchFamily="2" charset="0"/>
              </a:rPr>
              <a:t>wichtigste Organe: Bürgermeister und Gemeinderat</a:t>
            </a:r>
          </a:p>
        </p:txBody>
      </p:sp>
      <p:sp>
        <p:nvSpPr>
          <p:cNvPr id="49" name="Textfeld 1"/>
          <p:cNvSpPr txBox="1">
            <a:spLocks noChangeArrowheads="1"/>
          </p:cNvSpPr>
          <p:nvPr/>
        </p:nvSpPr>
        <p:spPr bwMode="auto">
          <a:xfrm>
            <a:off x="395288" y="3842390"/>
            <a:ext cx="8932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 b="1" dirty="0">
                <a:latin typeface="RubFlama" panose="02000000000000000000" pitchFamily="2" charset="0"/>
              </a:rPr>
              <a:t>Öffentliches Baurecht</a:t>
            </a:r>
          </a:p>
        </p:txBody>
      </p:sp>
      <p:sp>
        <p:nvSpPr>
          <p:cNvPr id="50" name="Textfeld 1"/>
          <p:cNvSpPr txBox="1">
            <a:spLocks noChangeArrowheads="1"/>
          </p:cNvSpPr>
          <p:nvPr/>
        </p:nvSpPr>
        <p:spPr bwMode="auto">
          <a:xfrm>
            <a:off x="726294" y="4289377"/>
            <a:ext cx="89947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de-DE" altLang="de-DE" sz="1800" dirty="0">
                <a:latin typeface="RubFlama" panose="02000000000000000000" pitchFamily="2" charset="0"/>
              </a:rPr>
              <a:t>Bauplanungsrecht 	≠	Bauordnungsrecht</a:t>
            </a:r>
          </a:p>
        </p:txBody>
      </p:sp>
      <p:sp>
        <p:nvSpPr>
          <p:cNvPr id="53" name="Textfeld 1"/>
          <p:cNvSpPr txBox="1">
            <a:spLocks noChangeArrowheads="1"/>
          </p:cNvSpPr>
          <p:nvPr/>
        </p:nvSpPr>
        <p:spPr bwMode="auto">
          <a:xfrm>
            <a:off x="369081" y="4658709"/>
            <a:ext cx="83486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de-DE" altLang="de-DE" sz="1800" dirty="0">
                <a:latin typeface="RubFlama" panose="02000000000000000000" pitchFamily="2" charset="0"/>
              </a:rPr>
              <a:t>Baugenehmigung = </a:t>
            </a:r>
            <a:r>
              <a:rPr lang="de-DE" altLang="de-DE" sz="1800" i="1" dirty="0">
                <a:latin typeface="RubFlama" panose="02000000000000000000" pitchFamily="2" charset="0"/>
              </a:rPr>
              <a:t>gebundener</a:t>
            </a:r>
            <a:r>
              <a:rPr lang="de-DE" altLang="de-DE" sz="1800" dirty="0">
                <a:latin typeface="RubFlama" panose="02000000000000000000" pitchFamily="2" charset="0"/>
              </a:rPr>
              <a:t> VA </a:t>
            </a:r>
            <a:r>
              <a:rPr lang="de-DE" altLang="de-DE" sz="1800" dirty="0" err="1">
                <a:latin typeface="RubFlama" panose="02000000000000000000" pitchFamily="2" charset="0"/>
              </a:rPr>
              <a:t>iSv</a:t>
            </a:r>
            <a:r>
              <a:rPr lang="de-DE" altLang="de-DE" sz="1800" dirty="0">
                <a:latin typeface="RubFlama" panose="02000000000000000000" pitchFamily="2" charset="0"/>
              </a:rPr>
              <a:t> § 35 S1 VwVfG</a:t>
            </a:r>
          </a:p>
        </p:txBody>
      </p:sp>
      <p:sp>
        <p:nvSpPr>
          <p:cNvPr id="57" name="Textfeld 1"/>
          <p:cNvSpPr txBox="1">
            <a:spLocks noChangeArrowheads="1"/>
          </p:cNvSpPr>
          <p:nvPr/>
        </p:nvSpPr>
        <p:spPr bwMode="auto">
          <a:xfrm>
            <a:off x="697693" y="5058759"/>
            <a:ext cx="83486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/>
            </a:pPr>
            <a:r>
              <a:rPr lang="de-DE" altLang="de-DE" sz="1800">
                <a:latin typeface="RubFlama" panose="02000000000000000000" pitchFamily="2" charset="0"/>
              </a:rPr>
              <a:t>Genehmigungsbedürftigkeit (Mehrzahl  aller Vorhaben)</a:t>
            </a:r>
          </a:p>
        </p:txBody>
      </p:sp>
      <p:sp>
        <p:nvSpPr>
          <p:cNvPr id="58" name="Textfeld 1"/>
          <p:cNvSpPr txBox="1">
            <a:spLocks noChangeArrowheads="1"/>
          </p:cNvSpPr>
          <p:nvPr/>
        </p:nvSpPr>
        <p:spPr bwMode="auto">
          <a:xfrm>
            <a:off x="692931" y="5457221"/>
            <a:ext cx="7920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Calibri" panose="020F0502020204030204" pitchFamily="34" charset="0"/>
              <a:buAutoNum type="arabicParenBoth" startAt="2"/>
            </a:pPr>
            <a:r>
              <a:rPr lang="de-DE" altLang="de-DE" sz="1800">
                <a:latin typeface="RubFlama" panose="02000000000000000000" pitchFamily="2" charset="0"/>
              </a:rPr>
              <a:t>Genehmigungsfähigkeit:</a:t>
            </a:r>
          </a:p>
        </p:txBody>
      </p:sp>
      <p:sp>
        <p:nvSpPr>
          <p:cNvPr id="59" name="Textfeld 1"/>
          <p:cNvSpPr txBox="1">
            <a:spLocks noChangeArrowheads="1"/>
          </p:cNvSpPr>
          <p:nvPr/>
        </p:nvSpPr>
        <p:spPr bwMode="auto">
          <a:xfrm>
            <a:off x="4006043" y="5503259"/>
            <a:ext cx="83486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800">
                <a:latin typeface="RubFlama" panose="02000000000000000000" pitchFamily="2" charset="0"/>
              </a:rPr>
              <a:t>formell: Antrag, Beteiligung</a:t>
            </a:r>
          </a:p>
        </p:txBody>
      </p:sp>
      <p:sp>
        <p:nvSpPr>
          <p:cNvPr id="60" name="Textfeld 1"/>
          <p:cNvSpPr txBox="1">
            <a:spLocks noChangeArrowheads="1"/>
          </p:cNvSpPr>
          <p:nvPr/>
        </p:nvSpPr>
        <p:spPr bwMode="auto">
          <a:xfrm>
            <a:off x="4006043" y="5846159"/>
            <a:ext cx="79200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Symbol" panose="05050102010706020507" pitchFamily="18" charset="2"/>
              <a:buChar char="-"/>
            </a:pPr>
            <a:r>
              <a:rPr lang="de-DE" altLang="de-DE" sz="1800">
                <a:latin typeface="RubFlama" panose="02000000000000000000" pitchFamily="2" charset="0"/>
              </a:rPr>
              <a:t>materiell: Rechte Dritter, BauOR, BPlR</a:t>
            </a: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  <p:bldP spid="35" grpId="0"/>
      <p:bldP spid="37" grpId="0"/>
      <p:bldP spid="38" grpId="0"/>
      <p:bldP spid="39" grpId="0"/>
      <p:bldP spid="46" grpId="0"/>
      <p:bldP spid="49" grpId="0"/>
      <p:bldP spid="50" grpId="0"/>
      <p:bldP spid="58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927100"/>
            <a:ext cx="100806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algn="ctr" defTabSz="914400">
              <a:defRPr/>
            </a:pPr>
            <a:r>
              <a:rPr lang="de-DE" sz="2400" b="1" dirty="0">
                <a:latin typeface="RubFlama" panose="02000000000000000000" pitchFamily="2" charset="0"/>
                <a:cs typeface="ＭＳ Ｐゴシック" charset="0"/>
              </a:rPr>
              <a:t>Strafrecht in der Rechtsordnung</a:t>
            </a:r>
          </a:p>
        </p:txBody>
      </p:sp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380663" y="7114638"/>
            <a:ext cx="38315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5pPr>
            <a:lvl6pPr marL="24717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6pPr>
            <a:lvl7pPr marL="29289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7pPr>
            <a:lvl8pPr marL="33861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8pPr>
            <a:lvl9pPr marL="3843338" indent="-185738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mbria" charset="0"/>
                <a:ea typeface="ＭＳ Ｐゴシック" charset="0"/>
              </a:defRPr>
            </a:lvl9pPr>
          </a:lstStyle>
          <a:p>
            <a:pPr defTabSz="914400">
              <a:defRPr/>
            </a:pPr>
            <a:r>
              <a:rPr lang="de-DE" sz="1200" dirty="0">
                <a:latin typeface="RubFlama" panose="02000000000000000000" pitchFamily="2" charset="0"/>
              </a:rPr>
              <a:t>12: Strafrecht I 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49" y="1800411"/>
            <a:ext cx="8592076" cy="50081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Titelfolie mit Tex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rennblat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xtform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1_Contentfoli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01_PPT Arial Logo</Template>
  <TotalTime>0</TotalTime>
  <Words>1794</Words>
  <Application>Microsoft Macintosh PowerPoint</Application>
  <PresentationFormat>Benutzerdefiniert</PresentationFormat>
  <Paragraphs>294</Paragraphs>
  <Slides>21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</vt:lpstr>
      <vt:lpstr>RubFlama</vt:lpstr>
      <vt:lpstr>Symbol</vt:lpstr>
      <vt:lpstr>Wingdings</vt:lpstr>
      <vt:lpstr>1_Titelfolie mit Text</vt:lpstr>
      <vt:lpstr>Trennblatt</vt:lpstr>
      <vt:lpstr>Textformate</vt:lpstr>
      <vt:lpstr>1_Contentfolie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Beate Schiller</dc:creator>
  <cp:lastModifiedBy>Microsoft Office User</cp:lastModifiedBy>
  <cp:revision>795</cp:revision>
  <dcterms:created xsi:type="dcterms:W3CDTF">2009-11-16T11:47:49Z</dcterms:created>
  <dcterms:modified xsi:type="dcterms:W3CDTF">2024-09-30T15:08:14Z</dcterms:modified>
</cp:coreProperties>
</file>