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1" r:id="rId2"/>
    <p:sldMasterId id="2147483655" r:id="rId3"/>
    <p:sldMasterId id="2147483659" r:id="rId4"/>
  </p:sldMasterIdLst>
  <p:notesMasterIdLst>
    <p:notesMasterId r:id="rId34"/>
  </p:notesMasterIdLst>
  <p:handoutMasterIdLst>
    <p:handoutMasterId r:id="rId35"/>
  </p:handoutMasterIdLst>
  <p:sldIdLst>
    <p:sldId id="410" r:id="rId5"/>
    <p:sldId id="407" r:id="rId6"/>
    <p:sldId id="406" r:id="rId7"/>
    <p:sldId id="408" r:id="rId8"/>
    <p:sldId id="409" r:id="rId9"/>
    <p:sldId id="412" r:id="rId10"/>
    <p:sldId id="413" r:id="rId11"/>
    <p:sldId id="414" r:id="rId12"/>
    <p:sldId id="415" r:id="rId13"/>
    <p:sldId id="416" r:id="rId14"/>
    <p:sldId id="417" r:id="rId15"/>
    <p:sldId id="418" r:id="rId16"/>
    <p:sldId id="419" r:id="rId17"/>
    <p:sldId id="420" r:id="rId18"/>
    <p:sldId id="421" r:id="rId19"/>
    <p:sldId id="422" r:id="rId20"/>
    <p:sldId id="423" r:id="rId21"/>
    <p:sldId id="424" r:id="rId22"/>
    <p:sldId id="425" r:id="rId23"/>
    <p:sldId id="426" r:id="rId24"/>
    <p:sldId id="427" r:id="rId25"/>
    <p:sldId id="428" r:id="rId26"/>
    <p:sldId id="429" r:id="rId27"/>
    <p:sldId id="430" r:id="rId28"/>
    <p:sldId id="431" r:id="rId29"/>
    <p:sldId id="432" r:id="rId30"/>
    <p:sldId id="433" r:id="rId31"/>
    <p:sldId id="434" r:id="rId32"/>
    <p:sldId id="436" r:id="rId33"/>
  </p:sldIdLst>
  <p:sldSz cx="10080625" cy="7561263"/>
  <p:notesSz cx="6794500" cy="9931400"/>
  <p:defaultTextStyle>
    <a:defPPr>
      <a:defRPr lang="de-DE"/>
    </a:defPPr>
    <a:lvl1pPr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3238" indent="-460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06475" indent="-92075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11300" indent="-139700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14538" indent="-185738" algn="l" defTabSz="1006475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59">
          <p15:clr>
            <a:srgbClr val="A4A3A4"/>
          </p15:clr>
        </p15:guide>
        <p15:guide id="2" pos="30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60"/>
    <a:srgbClr val="94C11C"/>
    <a:srgbClr val="8DAE10"/>
    <a:srgbClr val="E7E7E7"/>
    <a:srgbClr val="E6E4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3729"/>
  </p:normalViewPr>
  <p:slideViewPr>
    <p:cSldViewPr snapToObjects="1">
      <p:cViewPr varScale="1">
        <p:scale>
          <a:sx n="84" d="100"/>
          <a:sy n="84" d="100"/>
        </p:scale>
        <p:origin x="1664" y="192"/>
      </p:cViewPr>
      <p:guideLst>
        <p:guide orient="horz" pos="1859"/>
        <p:guide pos="30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83" d="100"/>
          <a:sy n="83" d="100"/>
        </p:scale>
        <p:origin x="-2040" y="-84"/>
      </p:cViewPr>
      <p:guideLst>
        <p:guide orient="horz" pos="3128"/>
        <p:guide pos="214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4F310E94-68F0-6048-8661-846F66F6E465}" type="datetimeFigureOut">
              <a:rPr lang="de-DE"/>
              <a:pPr>
                <a:defRPr/>
              </a:pPr>
              <a:t>30.09.24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3A6668F9-4E84-E44F-8CD5-3923CFD22209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59253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de-DE"/>
              <a:t>Ass. iur. Moritz Schroeder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51F7575C-930A-7542-A893-4E7D374366B9}" type="datetimeFigureOut">
              <a:rPr lang="de-DE"/>
              <a:pPr>
                <a:defRPr/>
              </a:pPr>
              <a:t>30.09.24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252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008035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06A5AAD-AFF1-384E-AF85-78C8A8B2647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968690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5032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1006475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511300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2014538" algn="l" defTabSz="1006475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520086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24104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28121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32138" algn="l" defTabSz="1008035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>
              <a:ea typeface="ＭＳ Ｐゴシック" panose="020B0600070205080204" pitchFamily="34" charset="-128"/>
            </a:endParaRPr>
          </a:p>
        </p:txBody>
      </p:sp>
      <p:sp>
        <p:nvSpPr>
          <p:cNvPr id="3584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CBC9DF46-875F-4A0E-B73F-F568DF530A8E}" type="slidenum">
              <a:rPr lang="de-DE" altLang="de-DE" sz="1200"/>
              <a:pPr eaLnBrk="1" hangingPunct="1">
                <a:spcBef>
                  <a:spcPct val="0"/>
                </a:spcBef>
              </a:pPr>
              <a:t>1</a:t>
            </a:fld>
            <a:endParaRPr lang="de-DE" altLang="de-DE" sz="1200"/>
          </a:p>
        </p:txBody>
      </p:sp>
      <p:sp>
        <p:nvSpPr>
          <p:cNvPr id="35845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altLang="de-DE" sz="1200"/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4135523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048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BD2B82F-EEF4-421A-89B0-79FBAFDFDDF2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048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020424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253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AAC4985-7FBF-422B-8DD6-5514F6DA7A57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253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2351778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457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A78F9003-455A-4652-8BC4-DEA5FFBA3AB4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458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4265143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662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108D058-DF93-4DD3-B512-A0937071E0D8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662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353032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2867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2B5096F-A668-4229-A22C-C56BD7463EEE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2867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24022818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072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E9754A4-1650-415C-A3A2-DC80F601A231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072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33330149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277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57AC20C-CC10-4F89-B705-2AC714266B3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277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13659490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481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446E77C-742A-40BF-B8B7-E2CCFA287A6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482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683710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686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3C5B110-9410-47CA-9A36-33C2068ACA2D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686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012120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3891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9A3CE8C1-6724-4F87-B953-112706AF1B26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19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3891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31433381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2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096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581F08-F1BD-4BD5-B498-255CE27EC2D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20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096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34822361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301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3FE5DFA-634A-41AC-B785-FD71F0C8911D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21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301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91420435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505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7CBAA3F8-85D6-46BA-A6A5-BF225F8A9361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22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506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57120868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710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80E78FC-726A-4F57-B574-319005F4877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23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710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286910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4915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8B015BA-E205-476B-B9A0-DED1F73D2A7F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24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4915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41087833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120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DE0E026-A449-4801-A588-C6B8F3F61347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25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120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324955639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325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C81F17E-0D1F-44A9-8C6A-472226FA724E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325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4710398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529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B759FF94-7695-46BE-BF59-C3C5935EF50E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530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88075836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6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57347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3F0E59AF-F420-4055-B424-D5D043D4CEFA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28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57348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393770013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61442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61443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E111745-AC9A-F947-996B-572A13B6C95E}" type="slidenum">
              <a:rPr lang="de-DE" sz="1200">
                <a:latin typeface="Calibri" charset="0"/>
              </a:rPr>
              <a:pPr eaLnBrk="1" hangingPunct="1"/>
              <a:t>29</a:t>
            </a:fld>
            <a:endParaRPr lang="de-DE" sz="1200">
              <a:latin typeface="Calibri" charset="0"/>
            </a:endParaRPr>
          </a:p>
        </p:txBody>
      </p:sp>
      <p:sp>
        <p:nvSpPr>
          <p:cNvPr id="61444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688014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3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4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9394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>
              <a:latin typeface="Calibri" charset="0"/>
            </a:endParaRPr>
          </a:p>
        </p:txBody>
      </p:sp>
      <p:sp>
        <p:nvSpPr>
          <p:cNvPr id="59395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8FA08E-888F-0A4B-B7C5-42D9AA815B30}" type="slidenum">
              <a:rPr lang="de-DE" sz="1200">
                <a:latin typeface="Calibri" charset="0"/>
              </a:rPr>
              <a:pPr eaLnBrk="1" hangingPunct="1"/>
              <a:t>5</a:t>
            </a:fld>
            <a:endParaRPr lang="de-DE" sz="1200">
              <a:latin typeface="Calibri" charset="0"/>
            </a:endParaRPr>
          </a:p>
        </p:txBody>
      </p:sp>
      <p:sp>
        <p:nvSpPr>
          <p:cNvPr id="59396" name="Kopfzeilenplatzhalter 4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1006475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de-DE" sz="1200">
                <a:latin typeface="Calibri" charset="0"/>
              </a:rPr>
              <a:t>Ass. iur. Moritz Schroeder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2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0243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CA242CCC-92C3-4DC8-8B06-3837AC312F68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6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0244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284243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0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2291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88D4E0C-FCC5-4DE2-8DAD-498F7BB1AEE3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7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2292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28264563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8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4339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95821F0-D6A0-487E-8B18-54FC8D069615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8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4340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36131111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/>
          </a:p>
        </p:txBody>
      </p:sp>
      <p:sp>
        <p:nvSpPr>
          <p:cNvPr id="18435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4EE75F5B-5BA3-46BC-BA10-D3BCF54BE92E}" type="slidenum">
              <a:rPr lang="de-DE" altLang="de-DE" sz="1200">
                <a:latin typeface="Calibri" panose="020F0502020204030204" pitchFamily="34" charset="0"/>
              </a:rPr>
              <a:pPr eaLnBrk="1" hangingPunct="1"/>
              <a:t>9</a:t>
            </a:fld>
            <a:endParaRPr lang="de-DE" altLang="de-DE" sz="1200">
              <a:latin typeface="Calibri" panose="020F0502020204030204" pitchFamily="34" charset="0"/>
            </a:endParaRPr>
          </a:p>
        </p:txBody>
      </p:sp>
      <p:sp>
        <p:nvSpPr>
          <p:cNvPr id="18436" name="Kopfzeilenplatzhalter 4"/>
          <p:cNvSpPr>
            <a:spLocks noGrp="1"/>
          </p:cNvSpPr>
          <p:nvPr>
            <p:ph type="hdr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1042988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200">
                <a:latin typeface="Calibri" panose="020F0502020204030204" pitchFamily="34" charset="0"/>
              </a:rPr>
              <a:t>Ass. iur. Moritz Schroeder</a:t>
            </a:r>
          </a:p>
        </p:txBody>
      </p:sp>
    </p:spTree>
    <p:extLst>
      <p:ext uri="{BB962C8B-B14F-4D97-AF65-F5344CB8AC3E}">
        <p14:creationId xmlns:p14="http://schemas.microsoft.com/office/powerpoint/2010/main" val="1485198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5824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5154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form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5108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317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5329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846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9121775" cy="70675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7" name="Inhaltsplatzhalter 5" descr="Label_RUB_WEISS-BLAU_s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8163" y="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14398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2051" name="Inhaltsplatzhalter 5" descr="Label_RUB_WEISS-BLAU_srgb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Grafik 9" descr="Wortmarke_BLAU_srgb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36563" y="433388"/>
            <a:ext cx="7216775" cy="15700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3400" b="1">
                <a:solidFill>
                  <a:srgbClr val="003560"/>
                </a:solidFill>
                <a:latin typeface="Arial" charset="0"/>
                <a:cs typeface="Arial" charset="0"/>
              </a:rPr>
              <a:t>Titel der Präsentation</a:t>
            </a:r>
          </a:p>
          <a:p>
            <a:pPr>
              <a:defRPr/>
            </a:pPr>
            <a:r>
              <a:rPr lang="de-DE" sz="3400">
                <a:solidFill>
                  <a:srgbClr val="003560"/>
                </a:solidFill>
                <a:latin typeface="Arial" charset="0"/>
                <a:cs typeface="Arial" charset="0"/>
              </a:rPr>
              <a:t>Sub-Titel der Präsentation</a:t>
            </a:r>
          </a:p>
          <a:p>
            <a:pPr>
              <a:defRPr/>
            </a:pPr>
            <a:r>
              <a:rPr lang="de-DE" sz="3400" b="1">
                <a:solidFill>
                  <a:srgbClr val="8DAE10"/>
                </a:solidFill>
                <a:latin typeface="Arial" charset="0"/>
                <a:cs typeface="Arial" charset="0"/>
              </a:rPr>
              <a:t>Datum XX.XX. – XX.XX.20XX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36563" y="2208213"/>
            <a:ext cx="7216775" cy="4302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400" b="1">
                <a:solidFill>
                  <a:srgbClr val="003560"/>
                </a:solidFill>
                <a:latin typeface="Arial" charset="0"/>
                <a:cs typeface="Arial" charset="0"/>
              </a:rPr>
              <a:t>FAKULTÄT XY</a:t>
            </a:r>
          </a:p>
          <a:p>
            <a:pPr>
              <a:defRPr/>
            </a:pPr>
            <a:r>
              <a:rPr lang="de-DE" sz="1400">
                <a:solidFill>
                  <a:srgbClr val="003560"/>
                </a:solidFill>
                <a:latin typeface="Arial" charset="0"/>
                <a:cs typeface="Arial" charset="0"/>
              </a:rPr>
              <a:t>Lehrstuhl für XY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47675" y="2838450"/>
            <a:ext cx="7215188" cy="9239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3000" b="1">
                <a:solidFill>
                  <a:srgbClr val="003560"/>
                </a:solidFill>
                <a:latin typeface="Arial" charset="0"/>
                <a:cs typeface="Arial" charset="0"/>
              </a:rPr>
              <a:t>Headline bei längeren Headlines</a:t>
            </a:r>
          </a:p>
          <a:p>
            <a:pPr>
              <a:defRPr/>
            </a:pPr>
            <a:r>
              <a:rPr lang="de-DE" sz="3000">
                <a:solidFill>
                  <a:srgbClr val="003560"/>
                </a:solidFill>
                <a:latin typeface="Arial" charset="0"/>
                <a:cs typeface="Arial" charset="0"/>
              </a:rPr>
              <a:t>Subheadline – optional</a:t>
            </a:r>
          </a:p>
        </p:txBody>
      </p:sp>
      <p:sp>
        <p:nvSpPr>
          <p:cNvPr id="3077" name="Textfeld 4"/>
          <p:cNvSpPr txBox="1">
            <a:spLocks noChangeArrowheads="1"/>
          </p:cNvSpPr>
          <p:nvPr/>
        </p:nvSpPr>
        <p:spPr bwMode="auto">
          <a:xfrm>
            <a:off x="436563" y="3997325"/>
            <a:ext cx="4460875" cy="119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287338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1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2</a:t>
            </a:r>
          </a:p>
          <a:p>
            <a:pPr eaLnBrk="1" hangingPunct="1">
              <a:lnSpc>
                <a:spcPts val="2700"/>
              </a:lnSpc>
              <a:spcAft>
                <a:spcPts val="600"/>
              </a:spcAft>
              <a:buSzPct val="130000"/>
              <a:buFont typeface="Wingdings" charset="0"/>
              <a:buChar char="§"/>
              <a:defRPr/>
            </a:pPr>
            <a:r>
              <a:rPr lang="de-DE">
                <a:cs typeface="Arial" charset="0"/>
              </a:rPr>
              <a:t>Bulletpoint 3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68313" y="7142163"/>
            <a:ext cx="8429625" cy="15398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>
              <a:defRPr/>
            </a:pPr>
            <a:r>
              <a:rPr lang="de-DE" sz="1000" b="1">
                <a:solidFill>
                  <a:srgbClr val="003560"/>
                </a:solidFill>
                <a:latin typeface="Arial" charset="0"/>
                <a:cs typeface="Arial" charset="0"/>
              </a:rPr>
              <a:t>TITEL PRÄSENTATION </a:t>
            </a:r>
            <a:r>
              <a:rPr lang="de-DE" sz="1000">
                <a:solidFill>
                  <a:srgbClr val="003560"/>
                </a:solidFill>
                <a:latin typeface="Arial" charset="0"/>
                <a:cs typeface="Arial" charset="0"/>
              </a:rPr>
              <a:t>TITEL PRÄSENTATION | Bochum | XX. – XX. Monat Jahr</a:t>
            </a:r>
          </a:p>
        </p:txBody>
      </p:sp>
      <p:sp>
        <p:nvSpPr>
          <p:cNvPr id="3079" name="Textfeld 6"/>
          <p:cNvSpPr txBox="1">
            <a:spLocks noChangeArrowheads="1"/>
          </p:cNvSpPr>
          <p:nvPr/>
        </p:nvSpPr>
        <p:spPr bwMode="auto">
          <a:xfrm>
            <a:off x="436563" y="5348288"/>
            <a:ext cx="44608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ts val="2700"/>
              </a:lnSpc>
              <a:buSzPct val="130000"/>
              <a:defRPr/>
            </a:pPr>
            <a:r>
              <a:rPr lang="de-DE">
                <a:cs typeface="Arial" charset="0"/>
              </a:rPr>
              <a:t>Cidunt adignis am venibh etue alit erostio dipisisi er aliquissi. Unt lortio digna cor sum vel il utem ad et nosto od magna feugait.</a:t>
            </a:r>
          </a:p>
        </p:txBody>
      </p:sp>
      <p:sp>
        <p:nvSpPr>
          <p:cNvPr id="3080" name="Textplatzhalter 7"/>
          <p:cNvSpPr>
            <a:spLocks noGrp="1"/>
          </p:cNvSpPr>
          <p:nvPr>
            <p:ph type="body" idx="1"/>
          </p:nvPr>
        </p:nvSpPr>
        <p:spPr bwMode="auto">
          <a:xfrm>
            <a:off x="693738" y="2012950"/>
            <a:ext cx="8693150" cy="479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mbria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7E7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0" y="0"/>
            <a:ext cx="9601200" cy="922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008035" fontAlgn="auto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4099" name="Inhaltsplatzhalter 5" descr="Label_RUB_WEISS-BLAU_srgb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8600" y="0"/>
            <a:ext cx="72072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Grafik 9" descr="Wortmarke_BLAU_srgb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228600"/>
            <a:ext cx="1728788" cy="11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feld 22"/>
          <p:cNvSpPr txBox="1"/>
          <p:nvPr/>
        </p:nvSpPr>
        <p:spPr>
          <a:xfrm>
            <a:off x="9194800" y="7138988"/>
            <a:ext cx="366713" cy="1524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5146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718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4290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86200" indent="-228600" defTabSz="1006475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r">
              <a:defRPr/>
            </a:pPr>
            <a:fld id="{E278F8FF-FC9E-CD45-A525-A1C7FF7B1573}" type="slidenum">
              <a:rPr lang="de-DE" sz="1000" smtClean="0">
                <a:latin typeface="Arial" charset="0"/>
                <a:cs typeface="Arial" charset="0"/>
              </a:rPr>
              <a:pPr algn="r">
                <a:defRPr/>
              </a:pPr>
              <a:t>‹Nr.›</a:t>
            </a:fld>
            <a:endParaRPr lang="de-DE" sz="1000">
              <a:latin typeface="Arial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ctr" defTabSz="1006475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1006475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6pPr>
      <a:lvl7pPr marL="9144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7pPr>
      <a:lvl8pPr marL="13716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8pPr>
      <a:lvl9pPr marL="1828800" algn="ctr" defTabSz="1006475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377825" indent="-377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817563" indent="-3143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258888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763713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266950" indent="-250825" algn="l" defTabSz="100647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772095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6112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80130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4147" indent="-252009" algn="l" defTabSz="1008035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17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8035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2052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6069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20086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4104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8121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2138" algn="l" defTabSz="1008035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go.knippertz@rub.d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0663" y="2462095"/>
            <a:ext cx="6428491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Einführung in das deutsche Recht 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und Rechtsstudium für ausländische Studierende</a:t>
            </a: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rgbClr val="94C11C"/>
                </a:solidFill>
                <a:latin typeface="RubFlama" panose="02000000000000000000" pitchFamily="2" charset="0"/>
              </a:rPr>
              <a:t>Wintersemester 2024/25</a:t>
            </a:r>
          </a:p>
          <a:p>
            <a:pPr defTabSz="914400" eaLnBrk="1" hangingPunct="1">
              <a:defRPr/>
            </a:pPr>
            <a:endParaRPr lang="de-DE" altLang="de-DE" sz="2400" b="1" dirty="0">
              <a:solidFill>
                <a:srgbClr val="94C11C"/>
              </a:solidFill>
              <a:latin typeface="RubFlama" panose="02000000000000000000" pitchFamily="2" charset="0"/>
            </a:endParaRPr>
          </a:p>
          <a:p>
            <a:pPr defTabSz="914400" eaLnBrk="1" hangingPunct="1">
              <a:defRPr/>
            </a:pPr>
            <a:r>
              <a:rPr lang="de-DE" altLang="de-DE" sz="2400" b="1" dirty="0">
                <a:solidFill>
                  <a:schemeClr val="accent1">
                    <a:lumMod val="75000"/>
                  </a:schemeClr>
                </a:solidFill>
                <a:latin typeface="RubFlama" panose="02000000000000000000" pitchFamily="2" charset="0"/>
              </a:rPr>
              <a:t>Termin 11: Grundrechte und Verwaltungsrecht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  <p:sp>
        <p:nvSpPr>
          <p:cNvPr id="4" name="Textfeld 9">
            <a:extLst>
              <a:ext uri="{FF2B5EF4-FFF2-40B4-BE49-F238E27FC236}">
                <a16:creationId xmlns:a16="http://schemas.microsoft.com/office/drawing/2014/main" id="{EE3B1FB9-6915-844E-A44D-723BEAC559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563" y="4895850"/>
            <a:ext cx="7216775" cy="17235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Ingo Knippertz</a:t>
            </a: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</a:rPr>
              <a:t>Wissenschaftlicher Mitarbeiter</a:t>
            </a:r>
          </a:p>
          <a:p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 dirty="0">
                <a:solidFill>
                  <a:srgbClr val="003560"/>
                </a:solidFill>
                <a:latin typeface="RubFlama" panose="02000000000000000000" pitchFamily="2" charset="77"/>
                <a:hlinkClick r:id="rId3"/>
              </a:rPr>
              <a:t>ingo.knippertz@rub.de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b="1">
                <a:solidFill>
                  <a:srgbClr val="003560"/>
                </a:solidFill>
                <a:latin typeface="RubFlama" panose="02000000000000000000" pitchFamily="2" charset="77"/>
              </a:rPr>
              <a:t>________________________________________</a:t>
            </a:r>
            <a:endParaRPr lang="de-DE" altLang="de-DE" sz="1400" b="1" dirty="0">
              <a:solidFill>
                <a:srgbClr val="003560"/>
              </a:solidFill>
              <a:latin typeface="RubFlama" panose="02000000000000000000" pitchFamily="2" charset="77"/>
            </a:endParaRPr>
          </a:p>
          <a:p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ZfI – Zentrum für Internationales der Juristischen Fakultät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Center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for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International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Affairs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- </a:t>
            </a:r>
            <a:r>
              <a:rPr lang="de-DE" altLang="de-DE" sz="1400" dirty="0" err="1">
                <a:solidFill>
                  <a:srgbClr val="003560"/>
                </a:solidFill>
                <a:latin typeface="RubFlama" panose="02000000000000000000" pitchFamily="2" charset="77"/>
              </a:rPr>
              <a:t>Faculty</a:t>
            </a: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 of Law</a:t>
            </a:r>
            <a:b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</a:br>
            <a:r>
              <a:rPr lang="de-DE" altLang="de-DE" sz="1400" dirty="0">
                <a:solidFill>
                  <a:srgbClr val="003560"/>
                </a:solidFill>
                <a:latin typeface="RubFlama" panose="02000000000000000000" pitchFamily="2" charset="77"/>
              </a:rPr>
              <a:t>Gebäude / Building GD E1/131</a:t>
            </a:r>
          </a:p>
        </p:txBody>
      </p:sp>
    </p:spTree>
    <p:extLst>
      <p:ext uri="{BB962C8B-B14F-4D97-AF65-F5344CB8AC3E}">
        <p14:creationId xmlns:p14="http://schemas.microsoft.com/office/powerpoint/2010/main" val="1607186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IV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61607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Bundesrat 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138" y="216058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u="sng" dirty="0">
                <a:latin typeface="RubFlama" panose="02000000000000000000" pitchFamily="2" charset="0"/>
              </a:rPr>
              <a:t>Vertretung der Länderregierungen </a:t>
            </a:r>
            <a:r>
              <a:rPr lang="de-DE" altLang="de-DE" dirty="0">
                <a:latin typeface="RubFlama" panose="02000000000000000000" pitchFamily="2" charset="0"/>
              </a:rPr>
              <a:t>auf Bundesebene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33425" y="2643188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Mitwirkung bei Gesetzgebung (auch Initiative)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52475" y="3092450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Mitwirkung in Europäischen Angelegenheiten, Art. 23 GG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381000" y="36718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Bundespräsident 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55650" y="42084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repräsentatives Staatsoberhaupt der BRD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52476" y="4679951"/>
            <a:ext cx="83200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Wahl durch Bundesversammlung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52476" y="5080061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Amtszeit 5 Jahre, einmalige Wiederwahl zulässig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1149351" y="5855591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Ausfertigung von Gesetzen nach formeller Prüfung, Art. 82 I GG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752476" y="5499660"/>
            <a:ext cx="82772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Aufgaben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1135063" y="6281041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völkerrechtliche Vertretung der BRD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347752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22" grpId="0"/>
      <p:bldP spid="20" grpId="0"/>
      <p:bldP spid="23" grpId="0"/>
      <p:bldP spid="29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40037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V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Bundesregierung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06438" y="176847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Wahl des Bundeskanzlers durch BT auf Vorschlag BP  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19138" y="216852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Aufgabenverteilung in der Regierung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1079500" y="3036888"/>
            <a:ext cx="781324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Ressortprinzip: Minister leitet Ministerium in eigener Verantwortung, Art. 65 S. 2 GG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092200" y="2568575"/>
            <a:ext cx="8278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Kanzlerprinzip: Richtlinienkompetenz des Kanzlers, Art. 65 S.1 GG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382588" y="374015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Bundesverfassungsgericht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19138" y="423703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nicht „Superrevision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, sondern Prüfung spezifischen Verfassungsrechts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19138" y="4759325"/>
            <a:ext cx="89328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2 Senate mit je 8 Richtern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757238" y="5229225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Verfahrensarten und Zuständigkeiten u.a.: 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1152525" y="5689600"/>
            <a:ext cx="83883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Verfassungsbeschwerde</a:t>
            </a:r>
          </a:p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Normenkontrolle 	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1160463" y="6516688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²"/>
            </a:pPr>
            <a:r>
              <a:rPr lang="de-DE" altLang="de-DE">
                <a:latin typeface="RubFlama" panose="02000000000000000000" pitchFamily="2" charset="0"/>
              </a:rPr>
              <a:t>alleinige Zuständigkeit Parteiverbot,  §§ 13 Nr.2, 43 ff BVerfGG</a:t>
            </a:r>
          </a:p>
        </p:txBody>
      </p:sp>
      <p:sp>
        <p:nvSpPr>
          <p:cNvPr id="16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466191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8" grpId="0"/>
      <p:bldP spid="17" grpId="0"/>
      <p:bldP spid="27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888206"/>
            <a:ext cx="761640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VI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Art. 1 – 19 GG Grundrechte: „objektive Wertordnung</a:t>
            </a:r>
            <a:r>
              <a:rPr lang="ja-JP" altLang="de-DE" b="1">
                <a:latin typeface="RubFlama" panose="02000000000000000000" pitchFamily="2" charset="0"/>
              </a:rPr>
              <a:t>“</a:t>
            </a:r>
            <a:endParaRPr lang="de-DE" altLang="de-DE" b="1">
              <a:latin typeface="RubFlama" panose="02000000000000000000" pitchFamily="2" charset="0"/>
            </a:endParaRP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3" y="180022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Ergänzung  durch „grundrechtsgleiche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Rechte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19138" y="2252663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Typen von Grundrechten und Funktion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044575" y="26527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(reine) Abwehrgrundrechte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44624" y="4496593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Grundrechtsberechtigung: 	Deutsche/Europäer vs. Jedermann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050925" y="3081338"/>
            <a:ext cx="821690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Teilhabegrundrechte (</a:t>
            </a:r>
            <a:r>
              <a:rPr lang="de-DE" altLang="de-DE" dirty="0" err="1">
                <a:latin typeface="RubFlama" panose="02000000000000000000" pitchFamily="2" charset="0"/>
              </a:rPr>
              <a:t>zB</a:t>
            </a:r>
            <a:r>
              <a:rPr lang="de-DE" altLang="de-DE" dirty="0">
                <a:latin typeface="RubFlama" panose="02000000000000000000" pitchFamily="2" charset="0"/>
              </a:rPr>
              <a:t> Rechtsschutz)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044575" y="3481388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Leistungsgrundrechte (</a:t>
            </a:r>
            <a:r>
              <a:rPr lang="de-DE" altLang="de-DE" dirty="0" err="1">
                <a:latin typeface="RubFlama" panose="02000000000000000000" pitchFamily="2" charset="0"/>
              </a:rPr>
              <a:t>zB</a:t>
            </a:r>
            <a:r>
              <a:rPr lang="de-DE" altLang="de-DE" dirty="0">
                <a:latin typeface="RubFlama" panose="02000000000000000000" pitchFamily="2" charset="0"/>
              </a:rPr>
              <a:t> Sozialhilfe)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050925" y="391795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Einrichtungs-/Institutsgarantien (zB Eigentum) 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360363" y="5075237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verletzt staatliche Maßnahme ein Grundrecht: Prüfung in drei Schritten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38188" y="5475287"/>
            <a:ext cx="88884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 dirty="0">
                <a:latin typeface="RubFlama" panose="02000000000000000000" pitchFamily="2" charset="0"/>
              </a:rPr>
              <a:t>sachlicher/persönlicher Schutzbereich</a:t>
            </a:r>
            <a:r>
              <a:rPr lang="de-DE" altLang="de-DE" dirty="0">
                <a:latin typeface="RubFlama" panose="02000000000000000000" pitchFamily="2" charset="0"/>
              </a:rPr>
              <a:t> 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37021" y="5845223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 dirty="0">
                <a:latin typeface="RubFlama" panose="02000000000000000000" pitchFamily="2" charset="0"/>
              </a:rPr>
              <a:t>Eingriff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744624" y="6200774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u="sng" dirty="0">
                <a:latin typeface="RubFlama" panose="02000000000000000000" pitchFamily="2" charset="0"/>
              </a:rPr>
              <a:t>Rechtfertigung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462773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3" grpId="0"/>
      <p:bldP spid="22" grpId="0"/>
      <p:bldP spid="24" grpId="0"/>
      <p:bldP spid="26" grpId="0"/>
      <p:bldP spid="21" grpId="0"/>
      <p:bldP spid="27" grpId="0"/>
      <p:bldP spid="28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58039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VII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465263"/>
            <a:ext cx="9361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>
                <a:latin typeface="RubFlama" panose="02000000000000000000" pitchFamily="2" charset="0"/>
              </a:rPr>
              <a:t>verfassungsimmanente Schranken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3" y="1836738"/>
            <a:ext cx="8392801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dirty="0">
                <a:latin typeface="RubFlama" panose="02000000000000000000" pitchFamily="2" charset="0"/>
              </a:rPr>
              <a:t>kollidierende Grundrechte Dritter: Abwägung der einzelnen Interessen gegeneinander, um diese zu einer relativ optimalen Geltung zu bringen; </a:t>
            </a:r>
            <a:r>
              <a:rPr lang="de-DE" altLang="de-DE" sz="1800" b="1" dirty="0">
                <a:latin typeface="RubFlama" panose="02000000000000000000" pitchFamily="2" charset="0"/>
              </a:rPr>
              <a:t>„praktische Konkordanz</a:t>
            </a:r>
            <a:r>
              <a:rPr lang="ja-JP" altLang="de-DE" sz="1800" b="1" dirty="0">
                <a:latin typeface="RubFlama" panose="02000000000000000000" pitchFamily="2" charset="0"/>
              </a:rPr>
              <a:t>“</a:t>
            </a:r>
            <a:endParaRPr lang="de-DE" altLang="de-DE" sz="1800" b="1" dirty="0">
              <a:latin typeface="RubFlama" panose="02000000000000000000" pitchFamily="2" charset="0"/>
            </a:endParaRP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1183520" y="3468876"/>
            <a:ext cx="88773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800">
                <a:latin typeface="RubFlama" panose="02000000000000000000" pitchFamily="2" charset="0"/>
              </a:rPr>
              <a:t>formell = Zuständigkeit, Verfahren, Form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191457" y="3792726"/>
            <a:ext cx="9101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sz="1800">
                <a:latin typeface="RubFlama" panose="02000000000000000000" pitchFamily="2" charset="0"/>
              </a:rPr>
              <a:t>materiell = insb. Verhältnismäßigkeit 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358020" y="2765613"/>
            <a:ext cx="9117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sz="1800" dirty="0">
                <a:latin typeface="RubFlama" panose="02000000000000000000" pitchFamily="2" charset="0"/>
              </a:rPr>
              <a:t>Rechtmäßigkeit der Beschränkung von Grundrechten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96170" y="3089463"/>
            <a:ext cx="9264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sz="1800">
                <a:latin typeface="RubFlama" panose="02000000000000000000" pitchFamily="2" charset="0"/>
              </a:rPr>
              <a:t>formell und materiell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1447045" y="4116576"/>
            <a:ext cx="85550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dirty="0">
                <a:latin typeface="RubFlama" panose="02000000000000000000" pitchFamily="2" charset="0"/>
              </a:rPr>
              <a:t>legitimer Zweck - Geeignetheit – Erforderlichkeit - Angemessenheit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382577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3" grpId="0"/>
      <p:bldP spid="29" grpId="0"/>
      <p:bldP spid="24" grpId="0"/>
      <p:bldP spid="26" grpId="0"/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14325" y="147637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Formen der Verwaltung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684213" y="190817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Eingriffsverwaltung 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71525" y="3924671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Leistungsverwaltung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008063" y="2257585"/>
            <a:ext cx="857726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Verwaltungstätigkeit, die in die Freiheits- oder Eigentumssphäre von Grundrechtsadressaten eingreift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136650" y="4321546"/>
            <a:ext cx="82169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Verwaltungstätigkeit, die die Rechtssphäre des Bürgers festigt oder erweitert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144588" y="5040684"/>
            <a:ext cx="8216900" cy="790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Vorrang des Gesetzes („wesentliche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Entscheidungen durch Parlament)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1044575" y="3015941"/>
            <a:ext cx="8575675" cy="419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„Befehl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 : Verwaltungsakt (vollstreckbar)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044575" y="3440534"/>
            <a:ext cx="8577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Vorrang und Vorbehalt des Gesetzes 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1136650" y="5832846"/>
            <a:ext cx="82169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20000"/>
              </a:lnSpc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Bindung auch durch Gleichberechtigung: Art. 3 I GG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844550" y="6332909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Finanzverwaltung, Fiskalverwaltung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92549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2" grpId="0"/>
      <p:bldP spid="29" grpId="0"/>
      <p:bldP spid="30" grpId="0"/>
      <p:bldP spid="31" grpId="0"/>
      <p:bldP spid="34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852646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Träger der öffentlichen Verwaltung: „Behörde</a:t>
            </a:r>
            <a:r>
              <a:rPr lang="ja-JP" altLang="de-DE" b="1" dirty="0">
                <a:latin typeface="RubFlama" panose="02000000000000000000" pitchFamily="2" charset="0"/>
              </a:rPr>
              <a:t>“</a:t>
            </a:r>
            <a:r>
              <a:rPr lang="de-DE" altLang="ja-JP" b="1" dirty="0">
                <a:latin typeface="RubFlama" panose="02000000000000000000" pitchFamily="2" charset="0"/>
              </a:rPr>
              <a:t>, vgl. § 1 VwVfG </a:t>
            </a:r>
            <a:endParaRPr lang="de-DE" altLang="de-DE" b="1" dirty="0">
              <a:latin typeface="RubFlama" panose="02000000000000000000" pitchFamily="2" charset="0"/>
            </a:endParaRP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52475" y="176371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Grundsatz der Gesetzmäßigkeit der Verwaltung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057888" y="2222539"/>
            <a:ext cx="888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 dirty="0">
                <a:latin typeface="RubFlama" panose="02000000000000000000" pitchFamily="2" charset="0"/>
              </a:rPr>
              <a:t>Körperschaft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073763" y="3544926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>
                <a:latin typeface="RubFlama" panose="02000000000000000000" pitchFamily="2" charset="0"/>
              </a:rPr>
              <a:t>Anstalt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1094401" y="5957926"/>
            <a:ext cx="91011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>
                <a:latin typeface="RubFlama" panose="02000000000000000000" pitchFamily="2" charset="0"/>
              </a:rPr>
              <a:t>Private: </a:t>
            </a:r>
            <a:r>
              <a:rPr lang="de-DE" altLang="de-DE" u="sng">
                <a:latin typeface="RubFlama" panose="02000000000000000000" pitchFamily="2" charset="0"/>
              </a:rPr>
              <a:t>Beliehene</a:t>
            </a:r>
            <a:r>
              <a:rPr lang="de-DE" altLang="de-DE">
                <a:latin typeface="RubFlama" panose="02000000000000000000" pitchFamily="2" charset="0"/>
              </a:rPr>
              <a:t> oder </a:t>
            </a:r>
            <a:r>
              <a:rPr lang="de-DE" altLang="de-DE" u="sng">
                <a:latin typeface="RubFlama" panose="02000000000000000000" pitchFamily="2" charset="0"/>
              </a:rPr>
              <a:t>Verwaltungshelfer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1049951" y="4910176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u="sng">
                <a:latin typeface="RubFlama" panose="02000000000000000000" pitchFamily="2" charset="0"/>
              </a:rPr>
              <a:t>Stiftung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1526201" y="2584489"/>
            <a:ext cx="751055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mitgliedschaftlich organisierter rechtsfähiger Verband des </a:t>
            </a:r>
            <a:r>
              <a:rPr lang="de-DE" altLang="de-DE" dirty="0" err="1">
                <a:latin typeface="RubFlama" panose="02000000000000000000" pitchFamily="2" charset="0"/>
              </a:rPr>
              <a:t>öff</a:t>
            </a:r>
            <a:r>
              <a:rPr lang="de-DE" altLang="de-DE" dirty="0">
                <a:latin typeface="RubFlama" panose="02000000000000000000" pitchFamily="2" charset="0"/>
              </a:rPr>
              <a:t>. Rechts, der hoheitliche Aufgaben eigenverantwortlich unter staatlicher Aufsicht übernimmt 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1530963" y="3905289"/>
            <a:ext cx="750579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Bestand sachlicher/personeller Mittel, die in der Hand eines öffentlichen Trägers einem besonderen öffentlichen Zweck dauernd zu dienen bestimmt sind (durch „Widmung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)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526202" y="5219826"/>
            <a:ext cx="801467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900" dirty="0">
                <a:latin typeface="RubFlama" panose="02000000000000000000" pitchFamily="2" charset="0"/>
              </a:rPr>
              <a:t>verselbständigte Organisation zur Verwaltung eines endgültig übergebenen Vermögens welches Erfüllung öffentlichen Zweckes dient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1562713" y="6399251"/>
            <a:ext cx="888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Übertragung Entscheidungskompetenz oder nur Erfüllungshilfe?  </a:t>
            </a:r>
          </a:p>
        </p:txBody>
      </p:sp>
      <p:sp>
        <p:nvSpPr>
          <p:cNvPr id="20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3331103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27" grpId="0"/>
      <p:bldP spid="28" grpId="0"/>
      <p:bldP spid="32" grpId="0"/>
      <p:bldP spid="33" grpId="0"/>
      <p:bldP spid="18" grpId="0"/>
      <p:bldP spid="30" grpId="0"/>
      <p:bldP spid="31" grpId="0"/>
      <p:bldP spid="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0663" y="879436"/>
            <a:ext cx="7575973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Behördenaufbau und Zuständigkeiten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9138" y="1763713"/>
            <a:ext cx="835362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1 VwVfG: Behörde im Sinne dieses Gesetzes ist jede Stelle, die Aufgaben der öffentlichen Verwaltung wahrnimmt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719138" y="2598558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Differenzieren: Verwaltungsorganisation Bund / Land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60412" y="3143391"/>
            <a:ext cx="9164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Aufbau (</a:t>
            </a:r>
            <a:r>
              <a:rPr lang="de-DE" altLang="de-DE" dirty="0" err="1">
                <a:latin typeface="RubFlama" panose="02000000000000000000" pitchFamily="2" charset="0"/>
              </a:rPr>
              <a:t>idR</a:t>
            </a:r>
            <a:r>
              <a:rPr lang="de-DE" altLang="de-DE" dirty="0">
                <a:latin typeface="RubFlama" panose="02000000000000000000" pitchFamily="2" charset="0"/>
              </a:rPr>
              <a:t>) dreistufig mit Aufsichts- und Weisungsbefugnissen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1048273" y="3549818"/>
            <a:ext cx="88884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i="1">
                <a:latin typeface="RubFlama" panose="02000000000000000000" pitchFamily="2" charset="0"/>
              </a:rPr>
              <a:t>Rechtsaufsicht</a:t>
            </a:r>
            <a:r>
              <a:rPr lang="de-DE" altLang="de-DE">
                <a:latin typeface="RubFlama" panose="02000000000000000000" pitchFamily="2" charset="0"/>
              </a:rPr>
              <a:t>: 	nur Kontrolle Rechtmäßigkeit 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1048273" y="3981618"/>
            <a:ext cx="8877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i="1">
                <a:latin typeface="RubFlama" panose="02000000000000000000" pitchFamily="2" charset="0"/>
              </a:rPr>
              <a:t>Fachaufsicht</a:t>
            </a:r>
            <a:r>
              <a:rPr lang="de-DE" altLang="de-DE">
                <a:latin typeface="RubFlama" panose="02000000000000000000" pitchFamily="2" charset="0"/>
              </a:rPr>
              <a:t>: 		Kontrolle von Recht- und Zweckmäßigkeit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72048" y="4373524"/>
            <a:ext cx="91646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Aufbau NRW nach Landesorganisationsgesetz „LOG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:                                      Landesober- (1),  Landesmittel- (2,)  untere Landesbehörden (3)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1031875" y="5087098"/>
            <a:ext cx="8148897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Oberste Landes- und Landesoberbehörden: Regierung, Staatskanzlei, Ministerien; Landesämter, z.B. LKA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044575" y="5762836"/>
            <a:ext cx="8875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Bezirksregierungen und Oberfinanzdirektionen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037491" y="6238712"/>
            <a:ext cx="8875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Landrat, Finanzamt, Kreispolizei, Schulämter u.a.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394846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33" grpId="0"/>
      <p:bldP spid="31" grpId="0"/>
      <p:bldP spid="14" grpId="0"/>
      <p:bldP spid="15" grpId="0"/>
      <p:bldP spid="17" grpId="0"/>
      <p:bldP spid="18" grpId="0"/>
      <p:bldP spid="20" grpId="0"/>
      <p:bldP spid="2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61640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Verwaltungsrecht: Struktur NRW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6102350" y="3975100"/>
            <a:ext cx="237648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Rheinland</a:t>
            </a:r>
          </a:p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Westfalen</a:t>
            </a:r>
          </a:p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Lippe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6084888" y="2916238"/>
            <a:ext cx="23939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Wappen:</a:t>
            </a:r>
          </a:p>
        </p:txBody>
      </p:sp>
      <p:pic>
        <p:nvPicPr>
          <p:cNvPr id="3" name="Bild 2" descr="Landeswappen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728788"/>
            <a:ext cx="4354512" cy="478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95327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0363" y="634229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Grundlagen der Verwaltungsentscheidung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684213" y="1763713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Wann wird die wie Verwaltung tätig?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00088" y="2197100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Normen auch im </a:t>
            </a:r>
            <a:r>
              <a:rPr lang="de-DE" altLang="de-DE" dirty="0" err="1">
                <a:latin typeface="RubFlama" panose="02000000000000000000" pitchFamily="2" charset="0"/>
              </a:rPr>
              <a:t>VerwR</a:t>
            </a:r>
            <a:r>
              <a:rPr lang="de-DE" altLang="de-DE" dirty="0">
                <a:latin typeface="RubFlama" panose="02000000000000000000" pitchFamily="2" charset="0"/>
              </a:rPr>
              <a:t>: 	Tatbestand und Rechtsfolge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071563" y="2592388"/>
            <a:ext cx="8216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unter bestimmten Voraussetzungen (1) muss (2) oder kann (3) die Verwaltung tätig werden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008063" y="3384550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>
                <a:latin typeface="RubFlama" panose="02000000000000000000" pitchFamily="2" charset="0"/>
              </a:rPr>
              <a:t>Tatbestand</a:t>
            </a:r>
            <a:r>
              <a:rPr lang="de-DE" altLang="de-DE">
                <a:latin typeface="RubFlama" panose="02000000000000000000" pitchFamily="2" charset="0"/>
              </a:rPr>
              <a:t>: besonderes Problem „unbestimmte Rechtsbegriffe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060450" y="4875213"/>
            <a:ext cx="8875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>
                <a:latin typeface="RubFlama" panose="02000000000000000000" pitchFamily="2" charset="0"/>
              </a:rPr>
              <a:t>gebundene Entscheidungen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1519239" y="3802063"/>
            <a:ext cx="7481514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konkretisierungsbedürftige Begriffe des </a:t>
            </a:r>
            <a:r>
              <a:rPr lang="de-DE" altLang="de-DE" dirty="0" err="1">
                <a:latin typeface="RubFlama" panose="02000000000000000000" pitchFamily="2" charset="0"/>
              </a:rPr>
              <a:t>VerwR</a:t>
            </a:r>
            <a:r>
              <a:rPr lang="de-DE" altLang="de-DE" dirty="0">
                <a:latin typeface="RubFlama" panose="02000000000000000000" pitchFamily="2" charset="0"/>
              </a:rPr>
              <a:t> (z.B. im Gewerberecht „Unzuverlässigkeit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); trotz Auslegungsnotwendigkeit rechtstechnisch nur ein Ergebnis richtig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1060450" y="5984875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u="sng">
                <a:latin typeface="RubFlama" panose="02000000000000000000" pitchFamily="2" charset="0"/>
              </a:rPr>
              <a:t>Ermessensentscheidung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1517650" y="5275263"/>
            <a:ext cx="7483103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bei  Erfüllung des Tatbestands sieht Norm Rechtsfolge zwingend vor (= kein Entscheidungsspielraum der Verwaltung) 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512888" y="6327238"/>
            <a:ext cx="8027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Erfüllung des Tatbestandes einer Norm eröffnet Verwaltung die Möglichkeit, tätig zu werden (im </a:t>
            </a:r>
            <a:r>
              <a:rPr lang="de-DE" altLang="de-DE" dirty="0" err="1">
                <a:latin typeface="RubFlama" panose="02000000000000000000" pitchFamily="2" charset="0"/>
              </a:rPr>
              <a:t>Normtext</a:t>
            </a:r>
            <a:r>
              <a:rPr lang="de-DE" altLang="de-DE" dirty="0">
                <a:latin typeface="RubFlama" panose="02000000000000000000" pitchFamily="2" charset="0"/>
              </a:rPr>
              <a:t> „kann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 u.a.) 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477943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7" grpId="0"/>
      <p:bldP spid="28" grpId="0"/>
      <p:bldP spid="32" grpId="0"/>
      <p:bldP spid="33" grpId="0"/>
      <p:bldP spid="18" grpId="0"/>
      <p:bldP spid="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66037" y="840184"/>
            <a:ext cx="729236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Ermessensentscheidungen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3" y="180022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Rechtsfolgenebene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19138" y="2264567"/>
            <a:ext cx="838962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Entschließungsermessen („ob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) ./. Auswahlermessen („wie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)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19138" y="2713038"/>
            <a:ext cx="838962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40 VwVfG Ermessen ist entsprechend dem Zweck der Ermächtigungsgrundlage auszuüben, wobei die gesetzlichen Grenzen einzuhalten sind 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19138" y="3566556"/>
            <a:ext cx="8101594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Ermessensreduktion = theoretische Wahlmöglichkeit der Verwaltung wird faktisch eingeschränkt, </a:t>
            </a:r>
            <a:r>
              <a:rPr lang="de-DE" altLang="de-DE" dirty="0" err="1">
                <a:latin typeface="RubFlama" panose="02000000000000000000" pitchFamily="2" charset="0"/>
              </a:rPr>
              <a:t>zB</a:t>
            </a:r>
            <a:r>
              <a:rPr lang="de-DE" altLang="de-DE" dirty="0">
                <a:latin typeface="RubFlama" panose="02000000000000000000" pitchFamily="2" charset="0"/>
              </a:rPr>
              <a:t> über Art. 3 I GG bei ständiger Verwaltungspraxis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15212" y="456327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Ermessensfehler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008063" y="5040313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>
                <a:latin typeface="RubFlama" panose="02000000000000000000" pitchFamily="2" charset="0"/>
              </a:rPr>
              <a:t>Ermessensnichtgebrauch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005852" y="5540376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 dirty="0">
                <a:latin typeface="RubFlama" panose="02000000000000000000" pitchFamily="2" charset="0"/>
              </a:rPr>
              <a:t>Ermessensüberschreitung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1005852" y="6103601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u="sng" dirty="0">
                <a:latin typeface="RubFlama" panose="02000000000000000000" pitchFamily="2" charset="0"/>
              </a:rPr>
              <a:t>Ermessensunterschreitung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1012825" y="6597650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u="sng">
                <a:latin typeface="RubFlama" panose="02000000000000000000" pitchFamily="2" charset="0"/>
              </a:rPr>
              <a:t>Ermessensfehlgebrauch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5076826" y="5048611"/>
            <a:ext cx="403194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Ermessen „übersehen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5076825" y="5517356"/>
            <a:ext cx="403193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RF jenseits Ermächtigung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5076825" y="60690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RF verkannt, obwohl möglich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5080001" y="6588942"/>
            <a:ext cx="4028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Zweckfremde Argumentation 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400858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6" grpId="0"/>
      <p:bldP spid="21" grpId="0"/>
      <p:bldP spid="27" grpId="0"/>
      <p:bldP spid="28" grpId="0"/>
      <p:bldP spid="33" grpId="0"/>
      <p:bldP spid="18" grpId="0"/>
      <p:bldP spid="29" grpId="0"/>
      <p:bldP spid="30" grpId="0"/>
      <p:bldP spid="31" grpId="0"/>
      <p:bldP spid="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3960" y="860078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Grundrechte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b="1" dirty="0">
                <a:latin typeface="RubFlama" panose="02000000000000000000" pitchFamily="2" charset="0"/>
                <a:cs typeface="Cambria" charset="0"/>
              </a:rPr>
              <a:t>Art. 1 – 19 GG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800411"/>
            <a:ext cx="821278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0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ergänzt durch „grundrechtsgleiche“ Rechte, z.B. Widerstandsrecht in Art. 20 IV GG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50829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„objektive Wertordnung“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19832" y="2915568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Typen von Grundrechten und Funktion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80272" y="3344517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(reine) Abwehrgrundrechte 		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(</a:t>
            </a:r>
            <a:r>
              <a:rPr lang="de-DE" b="1" dirty="0" err="1">
                <a:latin typeface="RubFlama" panose="02000000000000000000" pitchFamily="2" charset="0"/>
                <a:cs typeface="Cambria" charset="0"/>
              </a:rPr>
              <a:t>status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 </a:t>
            </a:r>
            <a:r>
              <a:rPr lang="de-DE" b="1" dirty="0" err="1">
                <a:latin typeface="RubFlama" panose="02000000000000000000" pitchFamily="2" charset="0"/>
                <a:cs typeface="Cambria" charset="0"/>
              </a:rPr>
              <a:t>negativus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)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71789" y="4961563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Grundrechtsberechtigung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187884" y="5407841"/>
            <a:ext cx="77408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„Deutschengrundrechte“ (vgl. Definition in Art. 116 GG) </a:t>
            </a:r>
          </a:p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z.B. Berufsfreiheit, Art. 12 I GG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187884" y="3739393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Teilhabegrundrechte (z.B. Rechtsschutz) 	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(</a:t>
            </a:r>
            <a:r>
              <a:rPr lang="de-DE" b="1" dirty="0" err="1">
                <a:latin typeface="RubFlama" panose="02000000000000000000" pitchFamily="2" charset="0"/>
                <a:cs typeface="Cambria" charset="0"/>
              </a:rPr>
              <a:t>status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 </a:t>
            </a:r>
            <a:r>
              <a:rPr lang="de-DE" b="1" dirty="0" err="1">
                <a:latin typeface="RubFlama" panose="02000000000000000000" pitchFamily="2" charset="0"/>
                <a:cs typeface="Cambria" charset="0"/>
              </a:rPr>
              <a:t>positivus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180272" y="4093336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Leistungsgrundrechte (z.B. Sozialhilfe)	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(</a:t>
            </a:r>
            <a:r>
              <a:rPr lang="de-DE" b="1" dirty="0" err="1">
                <a:latin typeface="RubFlama" panose="02000000000000000000" pitchFamily="2" charset="0"/>
                <a:cs typeface="Cambria" charset="0"/>
              </a:rPr>
              <a:t>status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 </a:t>
            </a:r>
            <a:r>
              <a:rPr lang="de-DE" b="1" dirty="0" err="1">
                <a:latin typeface="RubFlama" panose="02000000000000000000" pitchFamily="2" charset="0"/>
                <a:cs typeface="Cambria" charset="0"/>
              </a:rPr>
              <a:t>activus</a:t>
            </a:r>
            <a:r>
              <a:rPr lang="de-DE" b="1" dirty="0">
                <a:latin typeface="RubFlama" panose="02000000000000000000" pitchFamily="2" charset="0"/>
                <a:cs typeface="Cambria" charset="0"/>
              </a:rPr>
              <a:t>)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223888" y="4494444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Einrichtungs-/Institutsgarantien (z.B. Eigentum)  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1180272" y="6107202"/>
            <a:ext cx="713640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„Jedermanns-Rechte“, z.B. Handlungsfreiheit, Art. 2 I GG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1504755" y="6507312"/>
            <a:ext cx="73519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wegen Art. 18 AEUV Gleichbehandlung von EU-Bürgern 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577064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17" grpId="0"/>
      <p:bldP spid="20" grpId="0"/>
      <p:bldP spid="23" grpId="0"/>
      <p:bldP spid="29" grpId="0"/>
      <p:bldP spid="22" grpId="0"/>
      <p:bldP spid="24" grpId="0"/>
      <p:bldP spid="26" grpId="0"/>
      <p:bldP spid="30" grpId="0"/>
      <p:bldP spid="3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286103" y="668428"/>
            <a:ext cx="7814549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Handeln der Verwaltung: „Verwaltungsakt</a:t>
            </a:r>
            <a:r>
              <a:rPr lang="ja-JP" altLang="de-DE" b="1" dirty="0">
                <a:latin typeface="RubFlama" panose="02000000000000000000" pitchFamily="2" charset="0"/>
              </a:rPr>
              <a:t>“ </a:t>
            </a:r>
            <a:r>
              <a:rPr lang="de-DE" altLang="ja-JP" b="1" dirty="0">
                <a:latin typeface="RubFlama" panose="02000000000000000000" pitchFamily="2" charset="0"/>
              </a:rPr>
              <a:t>(§ </a:t>
            </a:r>
            <a:r>
              <a:rPr lang="de-DE" altLang="ja-JP" b="1">
                <a:latin typeface="RubFlama" panose="02000000000000000000" pitchFamily="2" charset="0"/>
              </a:rPr>
              <a:t>35 VwVfG)</a:t>
            </a:r>
            <a:endParaRPr lang="de-DE" altLang="de-DE" b="1" dirty="0">
              <a:latin typeface="RubFlama" panose="02000000000000000000" pitchFamily="2" charset="0"/>
            </a:endParaRP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9138" y="1730336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§ 37 VwVfG, grundsätzlich formfrei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19138" y="2252663"/>
            <a:ext cx="828161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„Hoheitliche Maßnahme einer Behörde in einem Einzelfall auf dem Rechtsgebiet des öffentlichen Rechts mit Rechtswirkung nach außen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1144588" y="363220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Behörde 	= Stelle, die Aufgabe der </a:t>
            </a:r>
            <a:r>
              <a:rPr lang="de-DE" altLang="de-DE" dirty="0" err="1">
                <a:latin typeface="RubFlama" panose="02000000000000000000" pitchFamily="2" charset="0"/>
              </a:rPr>
              <a:t>öV</a:t>
            </a:r>
            <a:r>
              <a:rPr lang="de-DE" altLang="de-DE" dirty="0">
                <a:latin typeface="RubFlama" panose="02000000000000000000" pitchFamily="2" charset="0"/>
              </a:rPr>
              <a:t> wahrnimmt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128713" y="2928938"/>
            <a:ext cx="85915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hoheitliche Maßnahme 	= </a:t>
            </a:r>
            <a:r>
              <a:rPr lang="de-DE" altLang="ja-JP" dirty="0">
                <a:latin typeface="RubFlama" panose="02000000000000000000" pitchFamily="2" charset="0"/>
              </a:rPr>
              <a:t>ermächtigende Norm, richtet sich ausschließlich an Träger öffentlicher Gewalt	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152525" y="4748213"/>
            <a:ext cx="82153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Einzelfall 	= konkrete und individuelle Regelung 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144588" y="4008438"/>
            <a:ext cx="785616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Gebiet des </a:t>
            </a:r>
            <a:r>
              <a:rPr lang="de-DE" altLang="de-DE" dirty="0" err="1">
                <a:latin typeface="RubFlama" panose="02000000000000000000" pitchFamily="2" charset="0"/>
              </a:rPr>
              <a:t>öff</a:t>
            </a:r>
            <a:r>
              <a:rPr lang="de-DE" altLang="de-DE" dirty="0">
                <a:latin typeface="RubFlama" panose="02000000000000000000" pitchFamily="2" charset="0"/>
              </a:rPr>
              <a:t>. Rechts = „Sonderrechtstheorie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: Norm gehört zum </a:t>
            </a:r>
            <a:r>
              <a:rPr lang="de-DE" altLang="ja-JP" dirty="0" err="1">
                <a:latin typeface="RubFlama" panose="02000000000000000000" pitchFamily="2" charset="0"/>
              </a:rPr>
              <a:t>öR</a:t>
            </a:r>
            <a:r>
              <a:rPr lang="de-DE" altLang="ja-JP" dirty="0">
                <a:latin typeface="RubFlama" panose="02000000000000000000" pitchFamily="2" charset="0"/>
              </a:rPr>
              <a:t>, wenn </a:t>
            </a:r>
            <a:r>
              <a:rPr lang="de-DE" altLang="ja-JP" b="1" dirty="0">
                <a:latin typeface="RubFlama" panose="02000000000000000000" pitchFamily="2" charset="0"/>
              </a:rPr>
              <a:t>einseitige</a:t>
            </a:r>
            <a:r>
              <a:rPr lang="de-DE" altLang="ja-JP" dirty="0">
                <a:latin typeface="RubFlama" panose="02000000000000000000" pitchFamily="2" charset="0"/>
              </a:rPr>
              <a:t> Adressierung an Träger hoheitlicher Gewalt  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150939" y="5145088"/>
            <a:ext cx="784981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Außenwirkung	= Rechtsfolge des VA richtet sich auf Person außerhalb der Behörde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831850" y="5792788"/>
            <a:ext cx="888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Sonderfall „Allgemeinverfügung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, § 35 S. 2 VwVfG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1226562" y="6188075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u="sng" dirty="0" err="1">
                <a:latin typeface="RubFlama" panose="02000000000000000000" pitchFamily="2" charset="0"/>
              </a:rPr>
              <a:t>Bsp</a:t>
            </a:r>
            <a:r>
              <a:rPr lang="de-DE" altLang="de-DE" u="sng" dirty="0">
                <a:latin typeface="RubFlama" panose="02000000000000000000" pitchFamily="2" charset="0"/>
              </a:rPr>
              <a:t>: Parkverbot, Benennung Straße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639263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2" grpId="0"/>
      <p:bldP spid="24" grpId="0"/>
      <p:bldP spid="26" grpId="0"/>
      <p:bldP spid="21" grpId="0"/>
      <p:bldP spid="27" grpId="0"/>
      <p:bldP spid="3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22021" y="676594"/>
            <a:ext cx="758039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Verwaltungsrecht: Verwaltungsprozess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4716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900" b="1" dirty="0">
                <a:latin typeface="RubFlama" panose="02000000000000000000" pitchFamily="2" charset="0"/>
              </a:rPr>
              <a:t>Gerichtliche Überprüfung der Auslegung von Rechtsbegriffen und Ermessen  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658813" y="197643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unbestimmter Rechtsbegriff = Tatbestand (Tatsachen) 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1111250" y="2367459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volle gerichtliche Überprüfbarkeit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684213" y="2772589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Ermessen = Rechtsfolgenebene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111250" y="3172639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Gewaltenteilung: beschränkte Kontrolle (nicht: Zweckmäßigkeit)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111250" y="3536177"/>
            <a:ext cx="82169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Prüfung auf Ermessensfehler </a:t>
            </a:r>
          </a:p>
          <a:p>
            <a:pPr eaLnBrk="1" hangingPunct="1">
              <a:lnSpc>
                <a:spcPct val="13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zutreffende Tatsachenannahmen</a:t>
            </a:r>
          </a:p>
          <a:p>
            <a:pPr eaLnBrk="1" hangingPunct="1">
              <a:lnSpc>
                <a:spcPct val="130000"/>
              </a:lnSpc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Fehlen sachfremder Erwägungen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111250" y="4792327"/>
            <a:ext cx="88884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u="sng" dirty="0">
                <a:latin typeface="RubFlama" panose="02000000000000000000" pitchFamily="2" charset="0"/>
              </a:rPr>
              <a:t>besonders beschränkte Überprüfung bei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368425" y="5155865"/>
            <a:ext cx="8877300" cy="1292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Prüfungsentscheidungen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Beurteilungen im Beamtenrecht</a:t>
            </a:r>
          </a:p>
          <a:p>
            <a:pPr eaLnBrk="1" hangingPunct="1">
              <a:lnSpc>
                <a:spcPct val="130000"/>
              </a:lnSpc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Planungs-/Prognoseentscheidungen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1368425" y="6452852"/>
            <a:ext cx="91011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>
                <a:latin typeface="RubFlama" panose="02000000000000000000" pitchFamily="2" charset="0"/>
              </a:rPr>
              <a:t>wegen besonderer Sachkunde/Qualifikation der Amtsträger</a:t>
            </a:r>
          </a:p>
        </p:txBody>
      </p:sp>
      <p:sp>
        <p:nvSpPr>
          <p:cNvPr id="14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02918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2" grpId="0"/>
      <p:bldP spid="24" grpId="0"/>
      <p:bldP spid="26" grpId="0"/>
      <p:bldP spid="27" grpId="0"/>
      <p:bldP spid="28" grpId="0"/>
      <p:bldP spid="3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1579" y="730896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Verwaltungsrecht: Verwaltungsprozess</a:t>
            </a:r>
          </a:p>
        </p:txBody>
      </p:sp>
      <p:sp>
        <p:nvSpPr>
          <p:cNvPr id="44034" name="Textfeld 1"/>
          <p:cNvSpPr txBox="1">
            <a:spLocks noChangeArrowheads="1"/>
          </p:cNvSpPr>
          <p:nvPr/>
        </p:nvSpPr>
        <p:spPr bwMode="auto">
          <a:xfrm>
            <a:off x="360363" y="14366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Rechtsschutz: Klagearten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824413" y="1836738"/>
            <a:ext cx="42483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§ 42 I VwGO; Ziel „Vernichtung</a:t>
            </a:r>
            <a:r>
              <a:rPr lang="ja-JP" altLang="de-DE" sz="1600" dirty="0">
                <a:latin typeface="RubFlama" panose="02000000000000000000" pitchFamily="2" charset="0"/>
              </a:rPr>
              <a:t>“</a:t>
            </a:r>
            <a:r>
              <a:rPr lang="de-DE" altLang="ja-JP" sz="1600" dirty="0">
                <a:latin typeface="RubFlama" panose="02000000000000000000" pitchFamily="2" charset="0"/>
              </a:rPr>
              <a:t> belastender VA durch Kläger; teilweise auch gegen </a:t>
            </a:r>
            <a:r>
              <a:rPr lang="de-DE" altLang="ja-JP" sz="1600" dirty="0" err="1">
                <a:latin typeface="RubFlama" panose="02000000000000000000" pitchFamily="2" charset="0"/>
              </a:rPr>
              <a:t>TeilVAe</a:t>
            </a:r>
            <a:r>
              <a:rPr lang="de-DE" altLang="ja-JP" sz="1600" dirty="0">
                <a:latin typeface="RubFlama" panose="02000000000000000000" pitchFamily="2" charset="0"/>
              </a:rPr>
              <a:t> oder Nebenbestimmungen </a:t>
            </a:r>
            <a:endParaRPr lang="de-DE" altLang="de-DE" sz="1600" dirty="0">
              <a:latin typeface="RubFlama" panose="02000000000000000000" pitchFamily="2" charset="0"/>
            </a:endParaRP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652463" y="1981200"/>
            <a:ext cx="284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u="sng">
                <a:latin typeface="RubFlama" panose="02000000000000000000" pitchFamily="2" charset="0"/>
              </a:rPr>
              <a:t>Anfechtungsklage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650875" y="3024188"/>
            <a:ext cx="29852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u="sng">
                <a:latin typeface="RubFlama" panose="02000000000000000000" pitchFamily="2" charset="0"/>
              </a:rPr>
              <a:t>Verpflichtungsklage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647700" y="3708400"/>
            <a:ext cx="3168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u="sng">
                <a:latin typeface="RubFlama" panose="02000000000000000000" pitchFamily="2" charset="0"/>
              </a:rPr>
              <a:t>Normenkontrollklage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652463" y="4608513"/>
            <a:ext cx="284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u="sng">
                <a:latin typeface="RubFlama" panose="02000000000000000000" pitchFamily="2" charset="0"/>
              </a:rPr>
              <a:t>Feststellungsklage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650875" y="5437188"/>
            <a:ext cx="3633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 u="sng">
                <a:latin typeface="RubFlama" panose="02000000000000000000" pitchFamily="2" charset="0"/>
              </a:rPr>
              <a:t>Allgemeine Leistungsklage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647700" y="6445250"/>
            <a:ext cx="41767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6"/>
            </a:pPr>
            <a:r>
              <a:rPr lang="de-DE" altLang="de-DE" u="sng">
                <a:latin typeface="RubFlama" panose="02000000000000000000" pitchFamily="2" charset="0"/>
              </a:rPr>
              <a:t>Fortsetzungsfeststellungsklage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4752975" y="2892426"/>
            <a:ext cx="424730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§ 42 I VwGO; Ziel „Erlass</a:t>
            </a:r>
            <a:r>
              <a:rPr lang="ja-JP" altLang="de-DE" sz="1600" dirty="0">
                <a:latin typeface="RubFlama" panose="02000000000000000000" pitchFamily="2" charset="0"/>
              </a:rPr>
              <a:t>“</a:t>
            </a:r>
            <a:r>
              <a:rPr lang="de-DE" altLang="ja-JP" sz="1600" dirty="0">
                <a:latin typeface="RubFlama" panose="02000000000000000000" pitchFamily="2" charset="0"/>
              </a:rPr>
              <a:t> eines VAs durch Kläger </a:t>
            </a:r>
            <a:endParaRPr lang="de-DE" altLang="de-DE" sz="1600" dirty="0">
              <a:latin typeface="RubFlama" panose="02000000000000000000" pitchFamily="2" charset="0"/>
            </a:endParaRP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4824413" y="3541881"/>
            <a:ext cx="398822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§ 47 VwGO; Ziel Aufhebung einer (formellen/materiellen) Norm; häufigster Fall: Bebauungsplan</a:t>
            </a:r>
          </a:p>
        </p:txBody>
      </p:sp>
      <p:sp>
        <p:nvSpPr>
          <p:cNvPr id="36" name="Textfeld 1"/>
          <p:cNvSpPr txBox="1">
            <a:spLocks noChangeArrowheads="1"/>
          </p:cNvSpPr>
          <p:nvPr/>
        </p:nvSpPr>
        <p:spPr bwMode="auto">
          <a:xfrm>
            <a:off x="4864101" y="4489451"/>
            <a:ext cx="42483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43 VwGO; Feststellung (streitiger) rechtlicher/tatsächlicher Verhältnisse durch Urteil</a:t>
            </a:r>
          </a:p>
        </p:txBody>
      </p:sp>
      <p:sp>
        <p:nvSpPr>
          <p:cNvPr id="37" name="Textfeld 1"/>
          <p:cNvSpPr txBox="1">
            <a:spLocks noChangeArrowheads="1"/>
          </p:cNvSpPr>
          <p:nvPr/>
        </p:nvSpPr>
        <p:spPr bwMode="auto">
          <a:xfrm>
            <a:off x="4824414" y="5275264"/>
            <a:ext cx="41758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nicht explizit normiert, vgl. aber §§ 43 II, 113 VwGO; Ziel Verhalten der Verwaltung, das nicht VA ist</a:t>
            </a:r>
          </a:p>
        </p:txBody>
      </p:sp>
      <p:sp>
        <p:nvSpPr>
          <p:cNvPr id="38" name="Textfeld 1"/>
          <p:cNvSpPr txBox="1">
            <a:spLocks noChangeArrowheads="1"/>
          </p:cNvSpPr>
          <p:nvPr/>
        </p:nvSpPr>
        <p:spPr bwMode="auto">
          <a:xfrm>
            <a:off x="4824413" y="6255749"/>
            <a:ext cx="41758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§ 113 I 4 VwGO; Feststellung der RWK </a:t>
            </a:r>
            <a:r>
              <a:rPr lang="de-DE" altLang="de-DE" sz="1600" dirty="0" err="1">
                <a:latin typeface="RubFlama" panose="02000000000000000000" pitchFamily="2" charset="0"/>
              </a:rPr>
              <a:t>erle-digter</a:t>
            </a:r>
            <a:r>
              <a:rPr lang="de-DE" altLang="de-DE" sz="1600" dirty="0">
                <a:latin typeface="RubFlama" panose="02000000000000000000" pitchFamily="2" charset="0"/>
              </a:rPr>
              <a:t> Maßnahme (bei intensivem Eingriff) </a:t>
            </a: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  <p:cxnSp>
        <p:nvCxnSpPr>
          <p:cNvPr id="3" name="Gerader Verbinder 2"/>
          <p:cNvCxnSpPr/>
          <p:nvPr/>
        </p:nvCxnSpPr>
        <p:spPr>
          <a:xfrm>
            <a:off x="4752975" y="1942805"/>
            <a:ext cx="71438" cy="4924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757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7" grpId="0"/>
      <p:bldP spid="28" grpId="0"/>
      <p:bldP spid="33" grpId="0"/>
      <p:bldP spid="18" grpId="0"/>
      <p:bldP spid="29" grpId="0"/>
      <p:bldP spid="30" grpId="0"/>
      <p:bldP spid="34" grpId="0"/>
      <p:bldP spid="36" grpId="0"/>
      <p:bldP spid="37" grpId="0"/>
      <p:bldP spid="3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5712" y="479106"/>
            <a:ext cx="7858919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Verwaltungsrecht: Verwaltungsprozess</a:t>
            </a:r>
          </a:p>
        </p:txBody>
      </p:sp>
      <p:sp>
        <p:nvSpPr>
          <p:cNvPr id="46082" name="Textfeld 1"/>
          <p:cNvSpPr txBox="1">
            <a:spLocks noChangeArrowheads="1"/>
          </p:cNvSpPr>
          <p:nvPr/>
        </p:nvSpPr>
        <p:spPr bwMode="auto">
          <a:xfrm>
            <a:off x="380663" y="11006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900" b="1" dirty="0">
                <a:latin typeface="RubFlama" panose="02000000000000000000" pitchFamily="2" charset="0"/>
              </a:rPr>
              <a:t>Rechtsschutz: Zulässigkeit der Klage am Beispiel Anfechtungsklage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750544" y="1514059"/>
            <a:ext cx="31638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600">
                <a:latin typeface="RubFlama" panose="02000000000000000000" pitchFamily="2" charset="0"/>
              </a:rPr>
              <a:t>Verwaltungsrechtsweg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45781" y="1912522"/>
            <a:ext cx="2841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600">
                <a:latin typeface="RubFlama" panose="02000000000000000000" pitchFamily="2" charset="0"/>
              </a:rPr>
              <a:t>statthafte Klageart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745781" y="2337972"/>
            <a:ext cx="4500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sz="1600">
                <a:latin typeface="RubFlama" panose="02000000000000000000" pitchFamily="2" charset="0"/>
              </a:rPr>
              <a:t>Klagebefugnis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45781" y="2734847"/>
            <a:ext cx="4171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sz="1600">
                <a:latin typeface="RubFlama" panose="02000000000000000000" pitchFamily="2" charset="0"/>
              </a:rPr>
              <a:t>Vorverfahren</a:t>
            </a:r>
          </a:p>
        </p:txBody>
      </p:sp>
      <p:sp>
        <p:nvSpPr>
          <p:cNvPr id="34" name="Textfeld 1"/>
          <p:cNvSpPr txBox="1">
            <a:spLocks noChangeArrowheads="1"/>
          </p:cNvSpPr>
          <p:nvPr/>
        </p:nvSpPr>
        <p:spPr bwMode="auto">
          <a:xfrm>
            <a:off x="748956" y="3130134"/>
            <a:ext cx="36337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5"/>
            </a:pPr>
            <a:r>
              <a:rPr lang="de-DE" altLang="de-DE" sz="1600">
                <a:latin typeface="RubFlama" panose="02000000000000000000" pitchFamily="2" charset="0"/>
              </a:rPr>
              <a:t>Klagefrist</a:t>
            </a: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745781" y="3527009"/>
            <a:ext cx="41767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6"/>
            </a:pPr>
            <a:r>
              <a:rPr lang="de-DE" altLang="de-DE" sz="1600">
                <a:latin typeface="RubFlama" panose="02000000000000000000" pitchFamily="2" charset="0"/>
              </a:rPr>
              <a:t>Zuständigkeit Gericht</a:t>
            </a:r>
          </a:p>
        </p:txBody>
      </p:sp>
      <p:sp>
        <p:nvSpPr>
          <p:cNvPr id="12" name="Textfeld 1"/>
          <p:cNvSpPr txBox="1">
            <a:spLocks noChangeArrowheads="1"/>
          </p:cNvSpPr>
          <p:nvPr/>
        </p:nvSpPr>
        <p:spPr bwMode="auto">
          <a:xfrm>
            <a:off x="750544" y="3958809"/>
            <a:ext cx="5000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7"/>
            </a:pPr>
            <a:r>
              <a:rPr lang="de-DE" altLang="de-DE" sz="1600">
                <a:latin typeface="RubFlama" panose="02000000000000000000" pitchFamily="2" charset="0"/>
              </a:rPr>
              <a:t>Partei- / Beteiligtenfähigkeit</a:t>
            </a:r>
          </a:p>
        </p:txBody>
      </p:sp>
      <p:sp>
        <p:nvSpPr>
          <p:cNvPr id="14" name="Textfeld 1"/>
          <p:cNvSpPr txBox="1">
            <a:spLocks noChangeArrowheads="1"/>
          </p:cNvSpPr>
          <p:nvPr/>
        </p:nvSpPr>
        <p:spPr bwMode="auto">
          <a:xfrm>
            <a:off x="748956" y="4390609"/>
            <a:ext cx="5218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8"/>
            </a:pPr>
            <a:r>
              <a:rPr lang="de-DE" altLang="de-DE" sz="1600">
                <a:latin typeface="RubFlama" panose="02000000000000000000" pitchFamily="2" charset="0"/>
              </a:rPr>
              <a:t>Prozessfähigkeit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45781" y="4785897"/>
            <a:ext cx="4500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9"/>
            </a:pPr>
            <a:r>
              <a:rPr lang="de-DE" altLang="de-DE" sz="1600">
                <a:latin typeface="RubFlama" panose="02000000000000000000" pitchFamily="2" charset="0"/>
              </a:rPr>
              <a:t>ordnungsgemäße Vertretung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606081" y="5182772"/>
            <a:ext cx="4171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10"/>
            </a:pPr>
            <a:r>
              <a:rPr lang="de-DE" altLang="de-DE" sz="1600">
                <a:latin typeface="RubFlama" panose="02000000000000000000" pitchFamily="2" charset="0"/>
              </a:rPr>
              <a:t> richtiger Klagegegner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604494" y="5578059"/>
            <a:ext cx="5362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11"/>
            </a:pPr>
            <a:r>
              <a:rPr lang="de-DE" altLang="de-DE" sz="1600">
                <a:latin typeface="RubFlama" panose="02000000000000000000" pitchFamily="2" charset="0"/>
              </a:rPr>
              <a:t> ordnungsgemäße Klageerhebung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601319" y="5974934"/>
            <a:ext cx="745331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12"/>
            </a:pPr>
            <a:r>
              <a:rPr lang="de-DE" altLang="de-DE" sz="1600">
                <a:latin typeface="RubFlama" panose="02000000000000000000" pitchFamily="2" charset="0"/>
              </a:rPr>
              <a:t> keine entgegenstehende Rechtskraft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601319" y="6370222"/>
            <a:ext cx="62388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13"/>
            </a:pPr>
            <a:r>
              <a:rPr lang="de-DE" altLang="de-DE" sz="1600">
                <a:latin typeface="RubFlama" panose="02000000000000000000" pitchFamily="2" charset="0"/>
              </a:rPr>
              <a:t> keine anderweitige Rechtshängigkeit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606081" y="6705412"/>
            <a:ext cx="53657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14"/>
            </a:pPr>
            <a:r>
              <a:rPr lang="de-DE" altLang="de-DE" sz="1600" dirty="0">
                <a:latin typeface="RubFlama" panose="02000000000000000000" pitchFamily="2" charset="0"/>
              </a:rPr>
              <a:t> allgemeines Rechtsschutzbedürfnis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4603501" y="1889370"/>
            <a:ext cx="38528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§ 42 I 1. VwGO: Klage gegen VA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4603501" y="2316408"/>
            <a:ext cx="4500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42 II VwGO: Beschwer des Klägers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4603501" y="2711695"/>
            <a:ext cx="4171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68 VwGO (selten nötig)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606676" y="3108570"/>
            <a:ext cx="44973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74 I VwGO: 1  Monat ab Zustellung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603501" y="3503858"/>
            <a:ext cx="41767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§§ 45 ff., 52 VwGO: sachlich/örtlich 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4608264" y="3935658"/>
            <a:ext cx="500062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61 VwGO: natürliche/jur. Personen u.a.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4606676" y="4367458"/>
            <a:ext cx="52181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62 VwGO: nach BGB geschäftsfähig</a:t>
            </a:r>
          </a:p>
        </p:txBody>
      </p:sp>
      <p:sp>
        <p:nvSpPr>
          <p:cNvPr id="36" name="Textfeld 1"/>
          <p:cNvSpPr txBox="1">
            <a:spLocks noChangeArrowheads="1"/>
          </p:cNvSpPr>
          <p:nvPr/>
        </p:nvSpPr>
        <p:spPr bwMode="auto">
          <a:xfrm>
            <a:off x="4603501" y="4764333"/>
            <a:ext cx="450056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62 III: gesetzliche Vertreter u.a.</a:t>
            </a:r>
          </a:p>
        </p:txBody>
      </p:sp>
      <p:sp>
        <p:nvSpPr>
          <p:cNvPr id="37" name="Textfeld 1"/>
          <p:cNvSpPr txBox="1">
            <a:spLocks noChangeArrowheads="1"/>
          </p:cNvSpPr>
          <p:nvPr/>
        </p:nvSpPr>
        <p:spPr bwMode="auto">
          <a:xfrm>
            <a:off x="4573339" y="5159620"/>
            <a:ext cx="41719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78 I: (idR) Rechtsträgerprinzip</a:t>
            </a:r>
          </a:p>
        </p:txBody>
      </p:sp>
      <p:sp>
        <p:nvSpPr>
          <p:cNvPr id="38" name="Textfeld 1"/>
          <p:cNvSpPr txBox="1">
            <a:spLocks noChangeArrowheads="1"/>
          </p:cNvSpPr>
          <p:nvPr/>
        </p:nvSpPr>
        <p:spPr bwMode="auto">
          <a:xfrm>
            <a:off x="4532064" y="5556495"/>
            <a:ext cx="536257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 §§ 81 I 1 f. VwGO: idR schriftlich</a:t>
            </a:r>
          </a:p>
        </p:txBody>
      </p:sp>
      <p:sp>
        <p:nvSpPr>
          <p:cNvPr id="39" name="Textfeld 1"/>
          <p:cNvSpPr txBox="1">
            <a:spLocks noChangeArrowheads="1"/>
          </p:cNvSpPr>
          <p:nvPr/>
        </p:nvSpPr>
        <p:spPr bwMode="auto">
          <a:xfrm>
            <a:off x="4603501" y="5951783"/>
            <a:ext cx="745331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§§ 121, 173 VwGO iVbm § 705 ZPO</a:t>
            </a:r>
          </a:p>
        </p:txBody>
      </p:sp>
      <p:sp>
        <p:nvSpPr>
          <p:cNvPr id="40" name="Textfeld 1"/>
          <p:cNvSpPr txBox="1">
            <a:spLocks noChangeArrowheads="1"/>
          </p:cNvSpPr>
          <p:nvPr/>
        </p:nvSpPr>
        <p:spPr bwMode="auto">
          <a:xfrm>
            <a:off x="4595564" y="6348658"/>
            <a:ext cx="623728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§§ 90, 173 VwGO iVbm § 17 I 2 GVG</a:t>
            </a:r>
          </a:p>
        </p:txBody>
      </p:sp>
      <p:sp>
        <p:nvSpPr>
          <p:cNvPr id="41" name="Textfeld 1"/>
          <p:cNvSpPr txBox="1">
            <a:spLocks noChangeArrowheads="1"/>
          </p:cNvSpPr>
          <p:nvPr/>
        </p:nvSpPr>
        <p:spPr bwMode="auto">
          <a:xfrm>
            <a:off x="4627401" y="6683848"/>
            <a:ext cx="536416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 dirty="0">
                <a:latin typeface="RubFlama" panose="02000000000000000000" pitchFamily="2" charset="0"/>
              </a:rPr>
              <a:t>schutzwürdiges Interesse verfolgt</a:t>
            </a:r>
          </a:p>
        </p:txBody>
      </p:sp>
      <p:sp>
        <p:nvSpPr>
          <p:cNvPr id="42" name="Textfeld 1"/>
          <p:cNvSpPr txBox="1">
            <a:spLocks noChangeArrowheads="1"/>
          </p:cNvSpPr>
          <p:nvPr/>
        </p:nvSpPr>
        <p:spPr bwMode="auto">
          <a:xfrm>
            <a:off x="4608264" y="1495670"/>
            <a:ext cx="38481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600">
                <a:latin typeface="RubFlama" panose="02000000000000000000" pitchFamily="2" charset="0"/>
              </a:rPr>
              <a:t>§ 40 I 1 VwGO: ör Streitigkeit</a:t>
            </a:r>
          </a:p>
        </p:txBody>
      </p:sp>
      <p:sp>
        <p:nvSpPr>
          <p:cNvPr id="43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62042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 nodeType="clickPar">
                      <p:stCondLst>
                        <p:cond delay="indefinite"/>
                      </p:stCondLst>
                      <p:childTnLst>
                        <p:par>
                          <p:cTn id="1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4" grpId="0"/>
      <p:bldP spid="35" grpId="0"/>
      <p:bldP spid="12" grpId="0"/>
      <p:bldP spid="14" grpId="0"/>
      <p:bldP spid="15" grpId="0"/>
      <p:bldP spid="16" grpId="0"/>
      <p:bldP spid="20" grpId="0"/>
      <p:bldP spid="23" grpId="0"/>
      <p:bldP spid="24" grpId="0"/>
      <p:bldP spid="26" grpId="0"/>
      <p:bldP spid="27" grpId="0"/>
      <p:bldP spid="28" grpId="0"/>
      <p:bldP spid="32" grpId="0"/>
      <p:bldP spid="33" grpId="0"/>
      <p:bldP spid="36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746943"/>
            <a:ext cx="747238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AT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3684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>
                <a:latin typeface="RubFlama" panose="02000000000000000000" pitchFamily="2" charset="0"/>
              </a:rPr>
              <a:t>Amtshaftung und Entschädigungsrecht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3" y="176847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Entschädigung für fehlerhaftes Handeln, Enteignungen o.ä.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12266" y="2136775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konkurrierende Kompetenz Bund, Art. 74 I Nr. 25 GG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12266" y="2536825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wichtigste AGL: § 839 BGB </a:t>
            </a:r>
            <a:r>
              <a:rPr lang="de-DE" altLang="de-DE" dirty="0" err="1">
                <a:latin typeface="RubFlama" panose="02000000000000000000" pitchFamily="2" charset="0"/>
              </a:rPr>
              <a:t>iVm</a:t>
            </a:r>
            <a:r>
              <a:rPr lang="de-DE" altLang="de-DE" dirty="0">
                <a:latin typeface="RubFlama" panose="02000000000000000000" pitchFamily="2" charset="0"/>
              </a:rPr>
              <a:t> Art. 34 GG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64517" y="3837717"/>
            <a:ext cx="91805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900" u="sng" dirty="0">
                <a:latin typeface="RubFlama" panose="02000000000000000000" pitchFamily="2" charset="0"/>
              </a:rPr>
              <a:t>Entschädigung für Enteignung zum Wohle der Allgemeinheit, vgl. Art 14 III GG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71525" y="2903168"/>
            <a:ext cx="82169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bei </a:t>
            </a:r>
            <a:r>
              <a:rPr lang="de-DE" altLang="de-DE" i="1" dirty="0">
                <a:latin typeface="RubFlama" panose="02000000000000000000" pitchFamily="2" charset="0"/>
              </a:rPr>
              <a:t>rechtswidrigem</a:t>
            </a:r>
            <a:r>
              <a:rPr lang="de-DE" altLang="de-DE" dirty="0">
                <a:latin typeface="RubFlama" panose="02000000000000000000" pitchFamily="2" charset="0"/>
              </a:rPr>
              <a:t> und </a:t>
            </a:r>
            <a:r>
              <a:rPr lang="de-DE" altLang="de-DE" i="1" dirty="0">
                <a:latin typeface="RubFlama" panose="02000000000000000000" pitchFamily="2" charset="0"/>
              </a:rPr>
              <a:t>schuldhaftem</a:t>
            </a:r>
            <a:r>
              <a:rPr lang="de-DE" altLang="de-DE" dirty="0">
                <a:latin typeface="RubFlama" panose="02000000000000000000" pitchFamily="2" charset="0"/>
              </a:rPr>
              <a:t> Handeln eines Amtsträgers in Ausübung seines Amtes Haftung der verantwortlichen öffentlichen Stelle 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767772" y="4169119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b="1" dirty="0">
                <a:latin typeface="RubFlama" panose="02000000000000000000" pitchFamily="2" charset="0"/>
              </a:rPr>
              <a:t>„enteignender Eingriff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71525" y="5280324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b="1" dirty="0">
                <a:latin typeface="RubFlama" panose="02000000000000000000" pitchFamily="2" charset="0"/>
              </a:rPr>
              <a:t>„enteignungsgleicher Eingriff</a:t>
            </a:r>
            <a:r>
              <a:rPr lang="ja-JP" altLang="de-DE" b="1" dirty="0">
                <a:latin typeface="RubFlama" panose="02000000000000000000" pitchFamily="2" charset="0"/>
              </a:rPr>
              <a:t>“</a:t>
            </a:r>
            <a:endParaRPr lang="de-DE" altLang="de-DE" b="1" dirty="0">
              <a:latin typeface="RubFlama" panose="02000000000000000000" pitchFamily="2" charset="0"/>
            </a:endParaRP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771525" y="4569169"/>
            <a:ext cx="7689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dirty="0">
                <a:latin typeface="RubFlama" panose="02000000000000000000" pitchFamily="2" charset="0"/>
              </a:rPr>
              <a:t>keine förmliche Enteignung, aber gleiche Wirkung (z.B. dauernde Bauarbeiten versperren Zufahrt; „Sonderopfer</a:t>
            </a:r>
            <a:r>
              <a:rPr lang="ja-JP" altLang="de-DE" sz="1800" dirty="0">
                <a:latin typeface="RubFlama" panose="02000000000000000000" pitchFamily="2" charset="0"/>
              </a:rPr>
              <a:t>“</a:t>
            </a:r>
            <a:r>
              <a:rPr lang="de-DE" altLang="ja-JP" sz="1800" dirty="0">
                <a:latin typeface="RubFlama" panose="02000000000000000000" pitchFamily="2" charset="0"/>
              </a:rPr>
              <a:t>) </a:t>
            </a:r>
            <a:endParaRPr lang="de-DE" altLang="de-DE" sz="1800" dirty="0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771525" y="6057413"/>
            <a:ext cx="88884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b="1" dirty="0">
                <a:latin typeface="RubFlama" panose="02000000000000000000" pitchFamily="2" charset="0"/>
              </a:rPr>
              <a:t>„Aufopferung</a:t>
            </a:r>
            <a:r>
              <a:rPr lang="ja-JP" altLang="de-DE" b="1" dirty="0">
                <a:latin typeface="RubFlama" panose="02000000000000000000" pitchFamily="2" charset="0"/>
              </a:rPr>
              <a:t>“</a:t>
            </a:r>
            <a:endParaRPr lang="de-DE" altLang="de-DE" b="1" dirty="0">
              <a:latin typeface="RubFlama" panose="02000000000000000000" pitchFamily="2" charset="0"/>
            </a:endParaRP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60615" y="5680374"/>
            <a:ext cx="910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dirty="0">
                <a:latin typeface="RubFlama" panose="02000000000000000000" pitchFamily="2" charset="0"/>
              </a:rPr>
              <a:t>durch rechtswidriges (nicht schuldhaftes) Verhalten entsteht Schaden an Sachen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86320" y="6388399"/>
            <a:ext cx="87471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sz="1800" dirty="0">
                <a:latin typeface="RubFlama" panose="02000000000000000000" pitchFamily="2" charset="0"/>
              </a:rPr>
              <a:t>nicht-schuldhaftes Handeln von Amtsträgern führt zur Rechtsgutsverletzung; z.B. Schussverletzung eines Passanten bei Verfolgung Straftäter</a:t>
            </a:r>
          </a:p>
        </p:txBody>
      </p:sp>
      <p:sp>
        <p:nvSpPr>
          <p:cNvPr id="24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25192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7" grpId="0"/>
      <p:bldP spid="20" grpId="0"/>
      <p:bldP spid="23" grpId="0"/>
      <p:bldP spid="22" grpId="0"/>
      <p:bldP spid="27" grpId="0"/>
      <p:bldP spid="28" grpId="0"/>
      <p:bldP spid="32" grpId="0"/>
      <p:bldP spid="18" grpId="0"/>
      <p:bldP spid="29" grpId="0"/>
      <p:bldP spid="3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180973" y="715422"/>
            <a:ext cx="8245622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BT: Polizei- und Sicherheitsrecht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431800" y="1462088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 err="1">
                <a:latin typeface="RubFlama" panose="02000000000000000000" pitchFamily="2" charset="0"/>
              </a:rPr>
              <a:t>grds</a:t>
            </a:r>
            <a:r>
              <a:rPr lang="de-DE" altLang="de-DE" dirty="0">
                <a:latin typeface="RubFlama" panose="02000000000000000000" pitchFamily="2" charset="0"/>
              </a:rPr>
              <a:t>. Ländersache (aber auch Bundespolizei, BKA)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434975" y="1914525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Doppelfunktion der Polizeibehörden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60413" y="2314575"/>
            <a:ext cx="82153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Prävention (OBG, PolG, POG)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66763" y="4156075"/>
            <a:ext cx="88757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Polizeirecht: vorbeugende/verfolgende Strafverfolgung (Außendienst, Mündlichkeit, „vor Ort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)  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66763" y="2744788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Repression (Strafverfolgung und Strafvollzug)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508000" y="314325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NRW: institutionelle Trennung von Ordnungs- / Polizeibehörden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778206" y="3537888"/>
            <a:ext cx="82169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Ordnungsrecht: BauR, GewO, Gesundheitsrecht u.a. (förmliche Verfahren, Distanz zu Geschehen)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121531" y="4809581"/>
            <a:ext cx="787591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dirty="0">
                <a:latin typeface="RubFlama" panose="02000000000000000000" pitchFamily="2" charset="0"/>
              </a:rPr>
              <a:t>gemeinsam „Gefahrenabwehr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 durch Schutz der </a:t>
            </a:r>
            <a:r>
              <a:rPr lang="de-DE" altLang="ja-JP" i="1" dirty="0">
                <a:latin typeface="RubFlama" panose="02000000000000000000" pitchFamily="2" charset="0"/>
              </a:rPr>
              <a:t>öffentlichen Sicherheit </a:t>
            </a:r>
            <a:r>
              <a:rPr lang="de-DE" altLang="ja-JP" dirty="0">
                <a:latin typeface="RubFlama" panose="02000000000000000000" pitchFamily="2" charset="0"/>
              </a:rPr>
              <a:t>und </a:t>
            </a:r>
            <a:r>
              <a:rPr lang="de-DE" altLang="ja-JP" i="1" dirty="0">
                <a:latin typeface="RubFlama" panose="02000000000000000000" pitchFamily="2" charset="0"/>
              </a:rPr>
              <a:t>Ordnung</a:t>
            </a:r>
            <a:r>
              <a:rPr lang="de-DE" altLang="ja-JP" dirty="0">
                <a:latin typeface="RubFlama" panose="02000000000000000000" pitchFamily="2" charset="0"/>
              </a:rPr>
              <a:t> und Inanspruchnahme von </a:t>
            </a:r>
            <a:r>
              <a:rPr lang="de-DE" altLang="ja-JP" i="1" dirty="0">
                <a:latin typeface="RubFlama" panose="02000000000000000000" pitchFamily="2" charset="0"/>
              </a:rPr>
              <a:t>Störern</a:t>
            </a:r>
            <a:endParaRPr lang="de-DE" altLang="de-DE" i="1" dirty="0">
              <a:latin typeface="RubFlama" panose="02000000000000000000" pitchFamily="2" charset="0"/>
            </a:endParaRP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408113" y="5506513"/>
            <a:ext cx="75893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Öffentliche Sicherheit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410892" y="5895469"/>
            <a:ext cx="844867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dirty="0">
                <a:latin typeface="RubFlama" panose="02000000000000000000" pitchFamily="2" charset="0"/>
              </a:rPr>
              <a:t>Öffentliche Ordnung</a:t>
            </a:r>
          </a:p>
        </p:txBody>
      </p:sp>
      <p:sp>
        <p:nvSpPr>
          <p:cNvPr id="33" name="Textfeld 1"/>
          <p:cNvSpPr txBox="1">
            <a:spLocks noChangeArrowheads="1"/>
          </p:cNvSpPr>
          <p:nvPr/>
        </p:nvSpPr>
        <p:spPr bwMode="auto">
          <a:xfrm>
            <a:off x="1425575" y="6296426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dirty="0">
                <a:latin typeface="RubFlama" panose="02000000000000000000" pitchFamily="2" charset="0"/>
              </a:rPr>
              <a:t>Störer = Verantwortlicher (für Zustand oder Verhalten)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90781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0" grpId="0"/>
      <p:bldP spid="23" grpId="0"/>
      <p:bldP spid="22" grpId="0"/>
      <p:bldP spid="24" grpId="0"/>
      <p:bldP spid="26" grpId="0"/>
      <p:bldP spid="21" grpId="0"/>
      <p:bldP spid="27" grpId="0"/>
      <p:bldP spid="28" grpId="0"/>
      <p:bldP spid="3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6017" y="786448"/>
            <a:ext cx="7652406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BT: Kommunalrecht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95288" y="1484313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Kommunale Selbstbestimmung, Art. 28 II GG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62000" y="1908175"/>
            <a:ext cx="90312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de-DE" altLang="de-DE" dirty="0">
                <a:latin typeface="RubFlama" panose="02000000000000000000" pitchFamily="2" charset="0"/>
              </a:rPr>
              <a:t>BVerfG: Angelegenheiten, die in der örtlichen Gemeinschaft wurzeln  oder besonderen Bezug haben werden dort geregelt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366372" y="2603500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weitgehende Gestaltungsfreiheit der Gemeinden, u.a.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666410" y="3038475"/>
            <a:ext cx="83486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sz="1900" dirty="0">
                <a:latin typeface="RubFlama" panose="02000000000000000000" pitchFamily="2" charset="0"/>
              </a:rPr>
              <a:t>Organisationshoheit 	(kommunale Betriebe, Einrichtungen etc.)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661647" y="3436938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 sz="1900" dirty="0">
                <a:latin typeface="RubFlama" panose="02000000000000000000" pitchFamily="2" charset="0"/>
              </a:rPr>
              <a:t>Planungshoheit	(Bodennutzung)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661647" y="3862388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3"/>
            </a:pPr>
            <a:r>
              <a:rPr lang="de-DE" altLang="de-DE" sz="1900">
                <a:latin typeface="RubFlama" panose="02000000000000000000" pitchFamily="2" charset="0"/>
              </a:rPr>
              <a:t>Finanzhoheit 		(eigenverantwortliche Gestaltung Finanzen)  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661647" y="4259263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4"/>
            </a:pPr>
            <a:r>
              <a:rPr lang="de-DE" altLang="de-DE" sz="1900">
                <a:latin typeface="RubFlama" panose="02000000000000000000" pitchFamily="2" charset="0"/>
              </a:rPr>
              <a:t>Satzungsautonomie	(Regelung komm. Angelegenheiten durch Normen)</a:t>
            </a: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366372" y="4836576"/>
            <a:ext cx="9296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im Bereich Selbstverwaltung nur Rechtsaufsicht (nicht: Zweckmäßigkeit) </a:t>
            </a:r>
          </a:p>
        </p:txBody>
      </p:sp>
      <p:sp>
        <p:nvSpPr>
          <p:cNvPr id="36" name="Textfeld 1"/>
          <p:cNvSpPr txBox="1">
            <a:spLocks noChangeArrowheads="1"/>
          </p:cNvSpPr>
          <p:nvPr/>
        </p:nvSpPr>
        <p:spPr bwMode="auto">
          <a:xfrm>
            <a:off x="235744" y="5234404"/>
            <a:ext cx="1004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sz="1900" dirty="0">
                <a:latin typeface="RubFlama" panose="02000000000000000000" pitchFamily="2" charset="0"/>
              </a:rPr>
              <a:t>Tätigkeit: Selbstverwaltungsaufgaben – Pflichtaufgaben - Auftragsangelegenheiten</a:t>
            </a:r>
          </a:p>
        </p:txBody>
      </p:sp>
      <p:sp>
        <p:nvSpPr>
          <p:cNvPr id="38" name="Textfeld 1"/>
          <p:cNvSpPr txBox="1">
            <a:spLocks noChangeArrowheads="1"/>
          </p:cNvSpPr>
          <p:nvPr/>
        </p:nvSpPr>
        <p:spPr bwMode="auto">
          <a:xfrm>
            <a:off x="366372" y="5780821"/>
            <a:ext cx="100457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wichtigste Organe</a:t>
            </a:r>
          </a:p>
        </p:txBody>
      </p:sp>
      <p:sp>
        <p:nvSpPr>
          <p:cNvPr id="39" name="Textfeld 1"/>
          <p:cNvSpPr txBox="1">
            <a:spLocks noChangeArrowheads="1"/>
          </p:cNvSpPr>
          <p:nvPr/>
        </p:nvSpPr>
        <p:spPr bwMode="auto">
          <a:xfrm>
            <a:off x="658472" y="6171346"/>
            <a:ext cx="9069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 dirty="0">
                <a:latin typeface="RubFlama" panose="02000000000000000000" pitchFamily="2" charset="0"/>
              </a:rPr>
              <a:t>Bürgermeister	(Wahl durch (EU-)Bürger der Gemeinde)</a:t>
            </a:r>
          </a:p>
        </p:txBody>
      </p:sp>
      <p:sp>
        <p:nvSpPr>
          <p:cNvPr id="40" name="Textfeld 1"/>
          <p:cNvSpPr txBox="1">
            <a:spLocks noChangeArrowheads="1"/>
          </p:cNvSpPr>
          <p:nvPr/>
        </p:nvSpPr>
        <p:spPr bwMode="auto">
          <a:xfrm>
            <a:off x="653710" y="6568221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Gemeinderat		(„Kommunalparlament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; aber: Exekutive)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338579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24" grpId="0"/>
      <p:bldP spid="29" grpId="0"/>
      <p:bldP spid="30" grpId="0"/>
      <p:bldP spid="31" grpId="0"/>
      <p:bldP spid="35" grpId="0"/>
      <p:bldP spid="36" grpId="0"/>
      <p:bldP spid="38" grpId="0"/>
      <p:bldP spid="4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68015" y="697262"/>
            <a:ext cx="768841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Verwaltungsrecht BT: Baurecht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78972" y="1379362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marL="0" indent="0" eaLnBrk="1" hangingPunct="1"/>
            <a:r>
              <a:rPr lang="de-DE" altLang="de-DE" i="1" dirty="0">
                <a:latin typeface="RubFlama" panose="02000000000000000000" pitchFamily="2" charset="0"/>
              </a:rPr>
              <a:t>öffentliches Baurecht </a:t>
            </a:r>
            <a:r>
              <a:rPr lang="de-DE" altLang="de-DE" dirty="0">
                <a:latin typeface="RubFlama" panose="02000000000000000000" pitchFamily="2" charset="0"/>
              </a:rPr>
              <a:t>vs. privates Baurecht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31800" y="1847675"/>
            <a:ext cx="900634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Bauplanungsrecht 	= Bodennutzung</a:t>
            </a:r>
            <a:r>
              <a:rPr lang="de-DE" altLang="ja-JP" dirty="0">
                <a:latin typeface="RubFlama" panose="02000000000000000000" pitchFamily="2" charset="0"/>
              </a:rPr>
              <a:t>; Festlegung durch (Bundes-) 			  	BauGB, </a:t>
            </a:r>
            <a:r>
              <a:rPr lang="de-DE" altLang="ja-JP" dirty="0" err="1">
                <a:latin typeface="RubFlama" panose="02000000000000000000" pitchFamily="2" charset="0"/>
              </a:rPr>
              <a:t>BauNVO</a:t>
            </a:r>
            <a:r>
              <a:rPr lang="de-DE" altLang="ja-JP" dirty="0">
                <a:latin typeface="RubFlama" panose="02000000000000000000" pitchFamily="2" charset="0"/>
              </a:rPr>
              <a:t>; kommunale Bebauungspläne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447675" y="2568400"/>
            <a:ext cx="88773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Bauordnungsrecht	= Art und Weise der Bebauung</a:t>
            </a:r>
            <a:r>
              <a:rPr lang="de-DE" altLang="ja-JP" dirty="0">
                <a:latin typeface="RubFlama" panose="02000000000000000000" pitchFamily="2" charset="0"/>
              </a:rPr>
              <a:t>; (Landes-)  			   	Bauordnung 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427387" y="3310217"/>
            <a:ext cx="834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Baugenehmigung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751237" y="3783292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Erlaubnis, auf Grundstück Vorhaben zu realisieren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751237" y="4163906"/>
            <a:ext cx="810549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„gebundener VA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r>
              <a:rPr lang="de-DE" altLang="ja-JP" dirty="0">
                <a:latin typeface="RubFlama" panose="02000000000000000000" pitchFamily="2" charset="0"/>
              </a:rPr>
              <a:t> = Genehmigung </a:t>
            </a:r>
            <a:r>
              <a:rPr lang="de-DE" altLang="ja-JP" b="1" i="1" dirty="0">
                <a:latin typeface="RubFlama" panose="02000000000000000000" pitchFamily="2" charset="0"/>
              </a:rPr>
              <a:t>ist</a:t>
            </a:r>
            <a:r>
              <a:rPr lang="de-DE" altLang="ja-JP" i="1" dirty="0">
                <a:latin typeface="RubFlama" panose="02000000000000000000" pitchFamily="2" charset="0"/>
              </a:rPr>
              <a:t> zu </a:t>
            </a:r>
            <a:r>
              <a:rPr lang="de-DE" altLang="ja-JP" dirty="0">
                <a:latin typeface="RubFlama" panose="02000000000000000000" pitchFamily="2" charset="0"/>
              </a:rPr>
              <a:t>erteilen, wenn Voraussetzungen erfüllt sind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089483" y="4852356"/>
            <a:ext cx="834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/>
            </a:pPr>
            <a:r>
              <a:rPr lang="de-DE" altLang="de-DE">
                <a:latin typeface="RubFlama" panose="02000000000000000000" pitchFamily="2" charset="0"/>
              </a:rPr>
              <a:t>Genehmigungsbedürftigkeit (Mehrzahl  aller Vorhaben)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111600" y="5458104"/>
            <a:ext cx="79200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arenBoth" startAt="2"/>
            </a:pPr>
            <a:r>
              <a:rPr lang="de-DE" altLang="de-DE">
                <a:latin typeface="RubFlama" panose="02000000000000000000" pitchFamily="2" charset="0"/>
              </a:rPr>
              <a:t>Genehmigungsfähigkeit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589437" y="5829579"/>
            <a:ext cx="834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lphaLcParenR"/>
            </a:pPr>
            <a:r>
              <a:rPr lang="de-DE" altLang="de-DE">
                <a:latin typeface="RubFlama" panose="02000000000000000000" pitchFamily="2" charset="0"/>
              </a:rPr>
              <a:t>formell: 	Antrag, Beteiligung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579912" y="6189942"/>
            <a:ext cx="7276824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lphaLcParenR" startAt="2"/>
            </a:pPr>
            <a:r>
              <a:rPr lang="de-DE" altLang="de-DE" dirty="0">
                <a:latin typeface="RubFlama" panose="02000000000000000000" pitchFamily="2" charset="0"/>
              </a:rPr>
              <a:t>materiell:	Vereinbarkeit mit </a:t>
            </a:r>
            <a:r>
              <a:rPr lang="de-DE" altLang="de-DE" dirty="0" err="1">
                <a:latin typeface="RubFlama" panose="02000000000000000000" pitchFamily="2" charset="0"/>
              </a:rPr>
              <a:t>BauO</a:t>
            </a:r>
            <a:r>
              <a:rPr lang="de-DE" altLang="de-DE" dirty="0">
                <a:latin typeface="RubFlama" panose="02000000000000000000" pitchFamily="2" charset="0"/>
              </a:rPr>
              <a:t>/Bauplanungsrecht, 			Rechte Dritter, sonstiges ÖR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244140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/>
      <p:bldP spid="29" grpId="0"/>
      <p:bldP spid="31" grpId="0"/>
      <p:bldP spid="22" grpId="0"/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ext Box 5"/>
          <p:cNvSpPr txBox="1">
            <a:spLocks noChangeArrowheads="1"/>
          </p:cNvSpPr>
          <p:nvPr/>
        </p:nvSpPr>
        <p:spPr bwMode="auto">
          <a:xfrm>
            <a:off x="376239" y="802795"/>
            <a:ext cx="761640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defTabSz="914400" eaLnBrk="1" hangingPunct="1"/>
            <a:r>
              <a:rPr lang="de-DE" altLang="de-DE" sz="2400" b="1" dirty="0">
                <a:latin typeface="RubFlama" panose="02000000000000000000" pitchFamily="2" charset="0"/>
              </a:rPr>
              <a:t>Verwaltungsrecht BT: Überblick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431800" y="1803400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Ausländerrecht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38150" y="2227263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Melde- und Passrecht 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411163" y="2660650"/>
            <a:ext cx="88773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Datenschutz-/Informationsrecht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431800" y="308768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Dienstrecht</a:t>
            </a:r>
          </a:p>
        </p:txBody>
      </p:sp>
      <p:sp>
        <p:nvSpPr>
          <p:cNvPr id="18" name="Textfeld 1"/>
          <p:cNvSpPr txBox="1">
            <a:spLocks noChangeArrowheads="1"/>
          </p:cNvSpPr>
          <p:nvPr/>
        </p:nvSpPr>
        <p:spPr bwMode="auto">
          <a:xfrm>
            <a:off x="431800" y="3489325"/>
            <a:ext cx="83486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Kulturverwaltungsrecht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431800" y="3951288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Straßenrecht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438150" y="4368800"/>
            <a:ext cx="89947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Umwelt- /Wasser- / Naturschutzrecht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473075" y="4792663"/>
            <a:ext cx="89963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Sozialrecht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473075" y="5192713"/>
            <a:ext cx="8347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Wirtschaftsverwaltungsrecht (Besonderheiten durch HwK und IHK)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473073" y="5608730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Steuerrecht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73074" y="5952857"/>
            <a:ext cx="83470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Glücksspielrecht 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473074" y="6281201"/>
            <a:ext cx="79216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u.a. ...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61554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0" grpId="0"/>
      <p:bldP spid="23" grpId="0"/>
      <p:bldP spid="24" grpId="0"/>
      <p:bldP spid="29" grpId="0"/>
      <p:bldP spid="30" grpId="0"/>
      <p:bldP spid="31" grpId="0"/>
      <p:bldP spid="22" grpId="0"/>
      <p:bldP spid="2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919643" y="3132559"/>
            <a:ext cx="160614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4000" b="1" dirty="0">
                <a:latin typeface="RubFlama" panose="02000000000000000000" pitchFamily="2" charset="0"/>
                <a:cs typeface="+mn-cs"/>
              </a:rPr>
              <a:t>Pause!</a:t>
            </a: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743598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0663" y="875593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Grundrechte: Verletzung?  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36836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verletzt staatliche Maßnahme ein Grundrecht: Prüfung in drei Schritten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15962" y="1754242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+mj-lt"/>
              <a:buAutoNum type="arabicParenBoth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Schutzbereich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19832" y="215943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+mj-lt"/>
              <a:buAutoNum type="arabicParenBoth" startAt="2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Eingriff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13588" y="2543724"/>
            <a:ext cx="941709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+mj-lt"/>
              <a:buAutoNum type="arabicParenBoth" startAt="3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Rechtfertigung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60192" y="2924635"/>
            <a:ext cx="82165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de-DE" u="sng" dirty="0">
                <a:latin typeface="RubFlama" panose="02000000000000000000" pitchFamily="2" charset="0"/>
                <a:cs typeface="Cambria" charset="0"/>
              </a:rPr>
              <a:t>Schutzbereich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 = Verhalten des Grundrechtsadressaten von Grundrecht erfasst?  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460192" y="4848259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de-DE" u="sng" dirty="0">
                <a:latin typeface="RubFlama" panose="02000000000000000000" pitchFamily="2" charset="0"/>
                <a:cs typeface="Cambria" charset="0"/>
              </a:rPr>
              <a:t>Eingriff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: 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835408" y="5220791"/>
            <a:ext cx="91014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jedes staatliche Verhalten, dass dem Einzelnen ein grundrechtlich geschütztes Verhalten erschwert oder unmöglich macht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826812" y="3548144"/>
            <a:ext cx="820576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persönlicher Schutzbereich = Deutscher/Jedermann/jur. Person (Art. 19 III GG)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825147" y="4172900"/>
            <a:ext cx="926354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sachlicher Schutzbereich = Verhaltensweise von Wortlaut erfasst und geschützt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532200" y="5900801"/>
            <a:ext cx="82165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de-DE" u="sng" dirty="0">
                <a:latin typeface="RubFlama" panose="02000000000000000000" pitchFamily="2" charset="0"/>
                <a:cs typeface="Cambria" charset="0"/>
              </a:rPr>
              <a:t>Rechtfertigung</a:t>
            </a:r>
            <a:r>
              <a:rPr lang="de-DE" dirty="0">
                <a:latin typeface="RubFlama" panose="02000000000000000000" pitchFamily="2" charset="0"/>
                <a:cs typeface="Cambria" charset="0"/>
              </a:rPr>
              <a:t>? 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871412" y="6300911"/>
            <a:ext cx="910144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möglich durch unmittelbare Schranke in GG (z.B. Art. 9 II GG), Gesetzesvorbehalt oder verfassungsimmanente Schranken</a:t>
            </a: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3681657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17" grpId="0"/>
      <p:bldP spid="20" grpId="0"/>
      <p:bldP spid="23" grpId="0"/>
      <p:bldP spid="29" grpId="0"/>
      <p:bldP spid="24" grpId="0"/>
      <p:bldP spid="26" grpId="0"/>
      <p:bldP spid="30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Grundrechte: Verletzung?  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59792" y="143636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 charset="0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verfassungsimmanente Schranken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395013" y="1823247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+mj-lt"/>
              <a:buAutoNum type="arabicParenBoth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kollidierende Grundrechte Dritter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359792" y="2952539"/>
            <a:ext cx="89328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457200" indent="-457200" eaLnBrk="1" hangingPunct="1">
              <a:buFont typeface="+mj-lt"/>
              <a:buAutoNum type="arabicParenBoth" startAt="2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entgegenstehende Staatszielbestimmungen/Güter von Verfassungsrang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835508" y="2223870"/>
            <a:ext cx="821652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Abwägung der einzelnen Interessen gegeneinander, um diese zu einer relativ optimalen Geltung zu bringen; „praktische Konkordanz“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1195448" y="4281477"/>
            <a:ext cx="887703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formell = Zuständigkeit, Verfahren, Form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1195448" y="4675486"/>
            <a:ext cx="9101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Symbol" charset="2"/>
              <a:buChar char="-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materiell = insb. Verhältnismäßigkeit 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375136" y="3487890"/>
            <a:ext cx="911662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Arial"/>
              <a:buChar char="•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Rechtmäßigkeit der Beschränkung (durch Gesetz oder auf Grund Gesetzes) 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835508" y="3888000"/>
            <a:ext cx="926354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Font typeface="Wingdings" charset="2"/>
              <a:buChar char="Ø"/>
            </a:pPr>
            <a:r>
              <a:rPr lang="de-DE" dirty="0">
                <a:latin typeface="RubFlama" panose="02000000000000000000" pitchFamily="2" charset="0"/>
                <a:cs typeface="Cambria" charset="0"/>
              </a:rPr>
              <a:t>formell und materiell</a:t>
            </a:r>
          </a:p>
        </p:txBody>
      </p:sp>
      <p:sp>
        <p:nvSpPr>
          <p:cNvPr id="32" name="Textfeld 1"/>
          <p:cNvSpPr txBox="1">
            <a:spLocks noChangeArrowheads="1"/>
          </p:cNvSpPr>
          <p:nvPr/>
        </p:nvSpPr>
        <p:spPr bwMode="auto">
          <a:xfrm>
            <a:off x="1547924" y="5082734"/>
            <a:ext cx="9101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(1) legitimer Zweck 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1591492" y="5526468"/>
            <a:ext cx="9101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(2) Geeignetheit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1583928" y="5958516"/>
            <a:ext cx="9101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(3) Erforderlichkeit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1583928" y="6358626"/>
            <a:ext cx="91014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eaLnBrk="1" hangingPunct="1"/>
            <a:r>
              <a:rPr lang="de-DE" dirty="0">
                <a:latin typeface="RubFlama" panose="02000000000000000000" pitchFamily="2" charset="0"/>
                <a:cs typeface="Cambria" charset="0"/>
              </a:rPr>
              <a:t>(4) Angemessenheit</a:t>
            </a:r>
          </a:p>
        </p:txBody>
      </p:sp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307661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0" grpId="0"/>
      <p:bldP spid="23" grpId="0"/>
      <p:bldP spid="29" grpId="0"/>
      <p:bldP spid="24" grpId="0"/>
      <p:bldP spid="26" grpId="0"/>
      <p:bldP spid="32" grpId="0"/>
      <p:bldP spid="21" grpId="0"/>
      <p:bldP spid="22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  <a:cs typeface="+mn-cs"/>
              </a:rPr>
              <a:t>Grundrechtskatalog des Grundgesetz  </a:t>
            </a:r>
          </a:p>
        </p:txBody>
      </p:sp>
      <p:sp>
        <p:nvSpPr>
          <p:cNvPr id="2" name="Rechteck 1"/>
          <p:cNvSpPr/>
          <p:nvPr/>
        </p:nvSpPr>
        <p:spPr>
          <a:xfrm>
            <a:off x="380663" y="1389993"/>
            <a:ext cx="836806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Die Menschenwürde ist UNANTASTBAR (Art. 1 I GG)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freie Entfaltung der Persönlichkeit, körperliche Unversehrtheit (Art. 2 Abs. 1, 2)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Freiheit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 </a:t>
            </a:r>
            <a:r>
              <a:rPr lang="de-DE" sz="1500" b="1" dirty="0">
                <a:latin typeface="RubFlama" panose="02000000000000000000" pitchFamily="2" charset="0"/>
                <a:cs typeface="Cambria"/>
              </a:rPr>
              <a:t>der Person 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(Art. 2 Abs. 2 Satz 2 und Art. 104)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Gleichheit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 aller Menschen vor dem Gesetz (Art. 3 Abs. 1)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Gleichberechtigung von Mann und Frau (Art. 3 Abs. 2)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keine Benachteiligung wegen Geschlecht, Rasse, Sprache, Heimat, Herkunft, Glauben, religiöser und politischer Anschauung (Art. 3 Abs. 3)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Glaubens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-, Bekenntnis- und Gewissens</a:t>
            </a:r>
            <a:r>
              <a:rPr lang="de-DE" sz="1500" b="1" dirty="0">
                <a:latin typeface="RubFlama" panose="02000000000000000000" pitchFamily="2" charset="0"/>
                <a:cs typeface="Cambria"/>
              </a:rPr>
              <a:t>freiheit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 (Art. 4 Abs. 1, 2)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kein Zwang zum Kriegsdienst mit der Waffe gegen das eigene Gewissen (Art. 4 Abs. 3)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Freiheit der Meinungsäußerung (Art. 5)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Schutz von Ehe und Familie (Art. 6)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Staatliche Ordnung von Schule und Religionsunterricht (Art. 7)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Versammlungsfreiheit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 (Art. 8)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Vereinigungsfreiheit (Art. 9)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Unverletzlichkeit des Brief- und Postgeheimnisses 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(Art. 10)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Freizügigkeit (Art. 11)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Freie Arbeitsplatz- und Berufswahl (Art. 12)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Unverletzlichkeit der Wohnung 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(Art. 13)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Gewährleistung von Eigentum und Erbrecht (Art. 14)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Auslieferungsverbot, Asylrecht (Art. 16 Abs. 2)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Bitt- und Beschwerderecht (Petitionsrecht, Art. 17)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Anrufung der Gerichte bei Rechtseingriffen durch die öffentliche Gewalt (Art. 19 Abs. 4)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dirty="0">
                <a:latin typeface="RubFlama" panose="02000000000000000000" pitchFamily="2" charset="0"/>
                <a:cs typeface="Cambria"/>
              </a:rPr>
              <a:t>Gewährung des gesetzlichen Richters (Art. 101)</a:t>
            </a:r>
          </a:p>
          <a:p>
            <a:pPr marL="457200" indent="-457200">
              <a:buFont typeface="+mj-lt"/>
              <a:buAutoNum type="arabicPeriod"/>
            </a:pPr>
            <a:r>
              <a:rPr lang="de-DE" sz="1500" b="1" dirty="0">
                <a:latin typeface="RubFlama" panose="02000000000000000000" pitchFamily="2" charset="0"/>
                <a:cs typeface="Cambria"/>
              </a:rPr>
              <a:t>Einräumung rechtlichen Gehörs</a:t>
            </a:r>
            <a:r>
              <a:rPr lang="de-DE" sz="1500" dirty="0">
                <a:latin typeface="RubFlama" panose="02000000000000000000" pitchFamily="2" charset="0"/>
                <a:cs typeface="Cambria"/>
              </a:rPr>
              <a:t> (Art. 103)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10: Staatsorganisationsrecht und Grundrechte </a:t>
            </a:r>
          </a:p>
        </p:txBody>
      </p:sp>
    </p:spTree>
    <p:extLst>
      <p:ext uri="{BB962C8B-B14F-4D97-AF65-F5344CB8AC3E}">
        <p14:creationId xmlns:p14="http://schemas.microsoft.com/office/powerpoint/2010/main" val="82035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395106" y="1168323"/>
            <a:ext cx="5707062" cy="461962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Wiederholungs- und Vertiefungsfragen</a:t>
            </a:r>
          </a:p>
        </p:txBody>
      </p:sp>
      <p:sp>
        <p:nvSpPr>
          <p:cNvPr id="9219" name="Textfeld 5"/>
          <p:cNvSpPr txBox="1">
            <a:spLocks noChangeArrowheads="1"/>
          </p:cNvSpPr>
          <p:nvPr/>
        </p:nvSpPr>
        <p:spPr bwMode="auto">
          <a:xfrm>
            <a:off x="376238" y="2070100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/>
            </a:pPr>
            <a:r>
              <a:rPr lang="de-DE" altLang="de-DE">
                <a:latin typeface="RubFlama" panose="02000000000000000000" pitchFamily="2" charset="0"/>
              </a:rPr>
              <a:t>Warum heißt die deutsche Verfassung „Grundgesetz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? 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0" name="Textfeld 5"/>
          <p:cNvSpPr txBox="1">
            <a:spLocks noChangeArrowheads="1"/>
          </p:cNvSpPr>
          <p:nvPr/>
        </p:nvSpPr>
        <p:spPr bwMode="auto">
          <a:xfrm>
            <a:off x="376238" y="25860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2"/>
            </a:pPr>
            <a:r>
              <a:rPr lang="de-DE" altLang="de-DE">
                <a:latin typeface="RubFlama" panose="02000000000000000000" pitchFamily="2" charset="0"/>
              </a:rPr>
              <a:t>Nennen Sie fünf grundlegende Verfassungsprinzipien</a:t>
            </a:r>
          </a:p>
        </p:txBody>
      </p:sp>
      <p:sp>
        <p:nvSpPr>
          <p:cNvPr id="9221" name="Textfeld 5"/>
          <p:cNvSpPr txBox="1">
            <a:spLocks noChangeArrowheads="1"/>
          </p:cNvSpPr>
          <p:nvPr/>
        </p:nvSpPr>
        <p:spPr bwMode="auto">
          <a:xfrm>
            <a:off x="395288" y="3046413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3"/>
            </a:pPr>
            <a:r>
              <a:rPr lang="de-DE" altLang="de-DE">
                <a:latin typeface="RubFlama" panose="02000000000000000000" pitchFamily="2" charset="0"/>
              </a:rPr>
              <a:t>Was ist die „Ewigkeitsgarantie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in Art. 79 III GG?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2" name="Textfeld 5"/>
          <p:cNvSpPr txBox="1">
            <a:spLocks noChangeArrowheads="1"/>
          </p:cNvSpPr>
          <p:nvPr/>
        </p:nvSpPr>
        <p:spPr bwMode="auto">
          <a:xfrm>
            <a:off x="395288" y="354488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4"/>
            </a:pPr>
            <a:r>
              <a:rPr lang="de-DE" altLang="de-DE">
                <a:latin typeface="RubFlama" panose="02000000000000000000" pitchFamily="2" charset="0"/>
              </a:rPr>
              <a:t>Was macht nach der „Drei-Elemente-Lehre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einen Staat aus?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3" name="Textfeld 5"/>
          <p:cNvSpPr txBox="1">
            <a:spLocks noChangeArrowheads="1"/>
          </p:cNvSpPr>
          <p:nvPr/>
        </p:nvSpPr>
        <p:spPr bwMode="auto">
          <a:xfrm>
            <a:off x="412750" y="40179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5"/>
            </a:pPr>
            <a:r>
              <a:rPr lang="de-DE" altLang="de-DE">
                <a:latin typeface="RubFlama" panose="02000000000000000000" pitchFamily="2" charset="0"/>
              </a:rPr>
              <a:t>Was bedeutet der Ausdruck „wehrhafte Demokratie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4" name="Textfeld 5"/>
          <p:cNvSpPr txBox="1">
            <a:spLocks noChangeArrowheads="1"/>
          </p:cNvSpPr>
          <p:nvPr/>
        </p:nvSpPr>
        <p:spPr bwMode="auto">
          <a:xfrm>
            <a:off x="412750" y="45339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6"/>
            </a:pPr>
            <a:r>
              <a:rPr lang="de-DE" altLang="de-DE">
                <a:latin typeface="RubFlama" panose="02000000000000000000" pitchFamily="2" charset="0"/>
              </a:rPr>
              <a:t>Was meint der Begriff „Rechtstaatsprinzip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5" name="Textfeld 5"/>
          <p:cNvSpPr txBox="1">
            <a:spLocks noChangeArrowheads="1"/>
          </p:cNvSpPr>
          <p:nvPr/>
        </p:nvSpPr>
        <p:spPr bwMode="auto">
          <a:xfrm>
            <a:off x="431800" y="4994275"/>
            <a:ext cx="9361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7"/>
            </a:pPr>
            <a:r>
              <a:rPr lang="de-DE" altLang="de-DE">
                <a:latin typeface="RubFlama" panose="02000000000000000000" pitchFamily="2" charset="0"/>
              </a:rPr>
              <a:t>Wer ist in der BRD grds. zuständig für die Gesetzgebung?  </a:t>
            </a:r>
          </a:p>
        </p:txBody>
      </p:sp>
      <p:sp>
        <p:nvSpPr>
          <p:cNvPr id="9226" name="Textfeld 5"/>
          <p:cNvSpPr txBox="1">
            <a:spLocks noChangeArrowheads="1"/>
          </p:cNvSpPr>
          <p:nvPr/>
        </p:nvSpPr>
        <p:spPr bwMode="auto">
          <a:xfrm>
            <a:off x="431800" y="5457825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8"/>
            </a:pPr>
            <a:r>
              <a:rPr lang="de-DE" altLang="de-DE">
                <a:latin typeface="RubFlama" panose="02000000000000000000" pitchFamily="2" charset="0"/>
              </a:rPr>
              <a:t>Was ist „soziale Marktwirtschaft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?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9227" name="Textfeld 5"/>
          <p:cNvSpPr txBox="1">
            <a:spLocks noChangeArrowheads="1"/>
          </p:cNvSpPr>
          <p:nvPr/>
        </p:nvSpPr>
        <p:spPr bwMode="auto">
          <a:xfrm>
            <a:off x="419100" y="5961063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9"/>
            </a:pPr>
            <a:r>
              <a:rPr lang="de-DE" altLang="de-DE">
                <a:latin typeface="RubFlama" panose="02000000000000000000" pitchFamily="2" charset="0"/>
              </a:rPr>
              <a:t>Was sind die fünf Bundesorgane?</a:t>
            </a:r>
          </a:p>
        </p:txBody>
      </p:sp>
      <p:sp>
        <p:nvSpPr>
          <p:cNvPr id="9228" name="Textfeld 5"/>
          <p:cNvSpPr txBox="1">
            <a:spLocks noChangeArrowheads="1"/>
          </p:cNvSpPr>
          <p:nvPr/>
        </p:nvSpPr>
        <p:spPr bwMode="auto">
          <a:xfrm>
            <a:off x="419100" y="6477000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Calibri" panose="020F0502020204030204" pitchFamily="34" charset="0"/>
              <a:buAutoNum type="arabicPeriod" startAt="10"/>
            </a:pPr>
            <a:r>
              <a:rPr lang="de-DE" altLang="de-DE">
                <a:latin typeface="RubFlama" panose="02000000000000000000" pitchFamily="2" charset="0"/>
              </a:rPr>
              <a:t>Was ist das deutsche für ein Wahlsystem?</a:t>
            </a: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280965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-370099" y="947738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</a:t>
            </a:r>
          </a:p>
        </p:txBody>
      </p:sp>
      <p:sp>
        <p:nvSpPr>
          <p:cNvPr id="13" name="Textfeld 1"/>
          <p:cNvSpPr txBox="1">
            <a:spLocks noChangeArrowheads="1"/>
          </p:cNvSpPr>
          <p:nvPr/>
        </p:nvSpPr>
        <p:spPr bwMode="auto">
          <a:xfrm>
            <a:off x="360363" y="1547813"/>
            <a:ext cx="831635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Grundgesetz 	=      Verfassung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669925" y="19478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Republikprinzip 	(Abgrenzung zu Monarchie)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669925" y="2374900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Demokratieprinzip 	(Herrschaft des Volkes)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669924" y="278447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Rechtsstaatsprinzip 	(geschriebene Verfassung u.a.) 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04850" y="3184525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Bundesstaatsprinzip 	(Föderalismus)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04850" y="354929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Sozialstaatsprinzip 	(soziale Gerechtigkeit)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376238" y="434022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„Ewigkeitsgarantie</a:t>
            </a:r>
            <a:r>
              <a:rPr lang="ja-JP" altLang="de-DE">
                <a:latin typeface="RubFlama" panose="02000000000000000000" pitchFamily="2" charset="0"/>
              </a:rPr>
              <a:t>“</a:t>
            </a:r>
            <a:r>
              <a:rPr lang="de-DE" altLang="ja-JP">
                <a:latin typeface="RubFlama" panose="02000000000000000000" pitchFamily="2" charset="0"/>
              </a:rPr>
              <a:t> Art 79 III GG</a:t>
            </a:r>
            <a:endParaRPr lang="de-DE" altLang="de-DE">
              <a:latin typeface="RubFlama" panose="02000000000000000000" pitchFamily="2" charset="0"/>
            </a:endParaRP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395288" y="4860925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Demokratieprinzip, Art. 20 I GG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55650" y="5400675"/>
            <a:ext cx="91090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Ausübung staatlicher Gewalt bedarf der Legitimation durch das Volk: „ununterbrochene Legitimationskette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755650" y="6108700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Mehrheitsprinzip – ABER: Minderheitenschutz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431800" y="6624638"/>
            <a:ext cx="93614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Rechtsstaatsprinzip: rechtliche Bindung staatlicher Gewalt 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49929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  <p:bldP spid="19" grpId="0"/>
      <p:bldP spid="21" grpId="0"/>
      <p:bldP spid="22" grpId="0"/>
      <p:bldP spid="23" grpId="0"/>
      <p:bldP spid="28" grpId="0"/>
      <p:bldP spid="17" grpId="0"/>
      <p:bldP spid="20" grpId="0"/>
      <p:bldP spid="24" grpId="0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9" y="965200"/>
            <a:ext cx="7508390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II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33425" y="1427163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Gewaltenteilung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19138" y="1827213"/>
            <a:ext cx="91090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Gesetzmäßigkeit der Verwaltung , Art. 20 III GG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1112838" y="2227263"/>
            <a:ext cx="9288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Vorrang des Gesetzes: Keine Handlung gegen Gesetz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1112838" y="2662238"/>
            <a:ext cx="7815906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Vorbehalt des Gesetzes: bestimmte Maßnahmen bedürfen gesetzlicher Grundlage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1112838" y="337978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Wesentlichkeitstheorie</a:t>
            </a:r>
          </a:p>
        </p:txBody>
      </p:sp>
      <p:sp>
        <p:nvSpPr>
          <p:cNvPr id="15" name="Textfeld 1"/>
          <p:cNvSpPr txBox="1">
            <a:spLocks noChangeArrowheads="1"/>
          </p:cNvSpPr>
          <p:nvPr/>
        </p:nvSpPr>
        <p:spPr bwMode="auto">
          <a:xfrm>
            <a:off x="755650" y="3779838"/>
            <a:ext cx="93106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just"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Bestimmtheitsgebot (Strafrecht, Art. 103 II GG)</a:t>
            </a:r>
          </a:p>
        </p:txBody>
      </p:sp>
      <p:sp>
        <p:nvSpPr>
          <p:cNvPr id="17" name="Textfeld 1"/>
          <p:cNvSpPr txBox="1">
            <a:spLocks noChangeArrowheads="1"/>
          </p:cNvSpPr>
          <p:nvPr/>
        </p:nvSpPr>
        <p:spPr bwMode="auto">
          <a:xfrm>
            <a:off x="771525" y="4187825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Rückwirkungsverbot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755650" y="4587875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Verhältnismäßigkeitsprinzip (Abwägung)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785813" y="4987925"/>
            <a:ext cx="9417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Rechtsschutzgarantie, Art. 19 IV GG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503238" y="5468938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>
                <a:latin typeface="RubFlama" panose="02000000000000000000" pitchFamily="2" charset="0"/>
              </a:rPr>
              <a:t>Bundesstaatsprinzip</a:t>
            </a:r>
          </a:p>
        </p:txBody>
      </p:sp>
      <p:sp>
        <p:nvSpPr>
          <p:cNvPr id="29" name="Textfeld 1"/>
          <p:cNvSpPr txBox="1">
            <a:spLocks noChangeArrowheads="1"/>
          </p:cNvSpPr>
          <p:nvPr/>
        </p:nvSpPr>
        <p:spPr bwMode="auto">
          <a:xfrm>
            <a:off x="858838" y="5900738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Staatsqualität von Bund und Ländern</a:t>
            </a:r>
          </a:p>
        </p:txBody>
      </p:sp>
      <p:sp>
        <p:nvSpPr>
          <p:cNvPr id="30" name="Textfeld 1"/>
          <p:cNvSpPr txBox="1">
            <a:spLocks noChangeArrowheads="1"/>
          </p:cNvSpPr>
          <p:nvPr/>
        </p:nvSpPr>
        <p:spPr bwMode="auto">
          <a:xfrm>
            <a:off x="863600" y="6332538"/>
            <a:ext cx="89328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Organisations- und Verfassungshoheit der Länder, Art. 28 I GG</a:t>
            </a:r>
          </a:p>
        </p:txBody>
      </p:sp>
      <p:sp>
        <p:nvSpPr>
          <p:cNvPr id="31" name="Textfeld 1"/>
          <p:cNvSpPr txBox="1">
            <a:spLocks noChangeArrowheads="1"/>
          </p:cNvSpPr>
          <p:nvPr/>
        </p:nvSpPr>
        <p:spPr bwMode="auto">
          <a:xfrm>
            <a:off x="854075" y="6707850"/>
            <a:ext cx="86598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Kompetenzabgrenzung Bund : Länder in Art. 70 ff GG</a:t>
            </a:r>
          </a:p>
        </p:txBody>
      </p:sp>
      <p:sp>
        <p:nvSpPr>
          <p:cNvPr id="18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3957901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  <p:bldP spid="23" grpId="0"/>
      <p:bldP spid="26" grpId="0"/>
      <p:bldP spid="28" grpId="0"/>
      <p:bldP spid="15" grpId="0"/>
      <p:bldP spid="17" grpId="0"/>
      <p:bldP spid="20" grpId="0"/>
      <p:bldP spid="24" grpId="0"/>
      <p:bldP spid="27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76238" y="965200"/>
            <a:ext cx="9164637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algn="ctr" defTabSz="914400">
              <a:defRPr/>
            </a:pPr>
            <a:r>
              <a:rPr lang="de-DE" sz="2400" b="1" dirty="0">
                <a:latin typeface="RubFlama" panose="02000000000000000000" pitchFamily="2" charset="0"/>
              </a:rPr>
              <a:t>Wiederholung III: Organe</a:t>
            </a:r>
          </a:p>
        </p:txBody>
      </p:sp>
      <p:sp>
        <p:nvSpPr>
          <p:cNvPr id="16" name="Textfeld 1"/>
          <p:cNvSpPr txBox="1">
            <a:spLocks noChangeArrowheads="1"/>
          </p:cNvSpPr>
          <p:nvPr/>
        </p:nvSpPr>
        <p:spPr bwMode="auto">
          <a:xfrm>
            <a:off x="792163" y="2197100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Bundestag</a:t>
            </a:r>
          </a:p>
        </p:txBody>
      </p:sp>
      <p:sp>
        <p:nvSpPr>
          <p:cNvPr id="19" name="Textfeld 1"/>
          <p:cNvSpPr txBox="1">
            <a:spLocks noChangeArrowheads="1"/>
          </p:cNvSpPr>
          <p:nvPr/>
        </p:nvSpPr>
        <p:spPr bwMode="auto">
          <a:xfrm>
            <a:off x="795338" y="2628900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Bundesrat</a:t>
            </a:r>
          </a:p>
        </p:txBody>
      </p:sp>
      <p:sp>
        <p:nvSpPr>
          <p:cNvPr id="21" name="Textfeld 1"/>
          <p:cNvSpPr txBox="1">
            <a:spLocks noChangeArrowheads="1"/>
          </p:cNvSpPr>
          <p:nvPr/>
        </p:nvSpPr>
        <p:spPr bwMode="auto">
          <a:xfrm>
            <a:off x="792163" y="3073400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Bundesregierung</a:t>
            </a:r>
          </a:p>
        </p:txBody>
      </p:sp>
      <p:sp>
        <p:nvSpPr>
          <p:cNvPr id="28" name="Textfeld 1"/>
          <p:cNvSpPr txBox="1">
            <a:spLocks noChangeArrowheads="1"/>
          </p:cNvSpPr>
          <p:nvPr/>
        </p:nvSpPr>
        <p:spPr bwMode="auto">
          <a:xfrm>
            <a:off x="795338" y="3508375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Bundespräsident</a:t>
            </a:r>
          </a:p>
        </p:txBody>
      </p:sp>
      <p:sp>
        <p:nvSpPr>
          <p:cNvPr id="27" name="Textfeld 1"/>
          <p:cNvSpPr txBox="1">
            <a:spLocks noChangeArrowheads="1"/>
          </p:cNvSpPr>
          <p:nvPr/>
        </p:nvSpPr>
        <p:spPr bwMode="auto">
          <a:xfrm>
            <a:off x="811213" y="3940175"/>
            <a:ext cx="8661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Bundesverfassungsgericht</a:t>
            </a:r>
          </a:p>
        </p:txBody>
      </p:sp>
      <p:sp>
        <p:nvSpPr>
          <p:cNvPr id="26" name="Textfeld 1"/>
          <p:cNvSpPr txBox="1">
            <a:spLocks noChangeArrowheads="1"/>
          </p:cNvSpPr>
          <p:nvPr/>
        </p:nvSpPr>
        <p:spPr bwMode="auto">
          <a:xfrm>
            <a:off x="431800" y="1360488"/>
            <a:ext cx="867696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dirty="0">
                <a:latin typeface="RubFlama" panose="02000000000000000000" pitchFamily="2" charset="0"/>
              </a:rPr>
              <a:t>Verfassungsorgan = Staatsorgan, dessen Rechte und Pflichten unmittelbar in der Verfassung geregelt sind</a:t>
            </a:r>
          </a:p>
        </p:txBody>
      </p:sp>
      <p:sp>
        <p:nvSpPr>
          <p:cNvPr id="20" name="Textfeld 1"/>
          <p:cNvSpPr txBox="1">
            <a:spLocks noChangeArrowheads="1"/>
          </p:cNvSpPr>
          <p:nvPr/>
        </p:nvSpPr>
        <p:spPr bwMode="auto">
          <a:xfrm>
            <a:off x="431800" y="4455844"/>
            <a:ext cx="93614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Arial" panose="020B0604020202020204" pitchFamily="34" charset="0"/>
              <a:buChar char="•"/>
            </a:pPr>
            <a:r>
              <a:rPr lang="de-DE" altLang="de-DE" b="1" dirty="0">
                <a:latin typeface="RubFlama" panose="02000000000000000000" pitchFamily="2" charset="0"/>
              </a:rPr>
              <a:t>Bundestag</a:t>
            </a:r>
          </a:p>
        </p:txBody>
      </p:sp>
      <p:sp>
        <p:nvSpPr>
          <p:cNvPr id="22" name="Textfeld 1"/>
          <p:cNvSpPr txBox="1">
            <a:spLocks noChangeArrowheads="1"/>
          </p:cNvSpPr>
          <p:nvPr/>
        </p:nvSpPr>
        <p:spPr bwMode="auto">
          <a:xfrm>
            <a:off x="763243" y="4917081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>
                <a:latin typeface="RubFlama" panose="02000000000000000000" pitchFamily="2" charset="0"/>
              </a:rPr>
              <a:t>Wahl alle vier Jahre, Art. 39 I GG</a:t>
            </a:r>
          </a:p>
        </p:txBody>
      </p:sp>
      <p:sp>
        <p:nvSpPr>
          <p:cNvPr id="23" name="Textfeld 1"/>
          <p:cNvSpPr txBox="1">
            <a:spLocks noChangeArrowheads="1"/>
          </p:cNvSpPr>
          <p:nvPr/>
        </p:nvSpPr>
        <p:spPr bwMode="auto">
          <a:xfrm>
            <a:off x="791818" y="5348881"/>
            <a:ext cx="900906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Char char="Ø"/>
            </a:pPr>
            <a:r>
              <a:rPr lang="de-DE" altLang="de-DE" dirty="0">
                <a:latin typeface="RubFlama" panose="02000000000000000000" pitchFamily="2" charset="0"/>
              </a:rPr>
              <a:t>598 Mitglieder, § 1 I 1 </a:t>
            </a:r>
            <a:r>
              <a:rPr lang="de-DE" altLang="de-DE" dirty="0" err="1">
                <a:latin typeface="RubFlama" panose="02000000000000000000" pitchFamily="2" charset="0"/>
              </a:rPr>
              <a:t>BWahlG</a:t>
            </a:r>
            <a:r>
              <a:rPr lang="de-DE" altLang="de-DE" dirty="0">
                <a:latin typeface="RubFlama" panose="02000000000000000000" pitchFamily="2" charset="0"/>
              </a:rPr>
              <a:t> zzgl. Überhang-/Ausgleichsmandate</a:t>
            </a:r>
          </a:p>
        </p:txBody>
      </p:sp>
      <p:sp>
        <p:nvSpPr>
          <p:cNvPr id="24" name="Textfeld 1"/>
          <p:cNvSpPr txBox="1">
            <a:spLocks noChangeArrowheads="1"/>
          </p:cNvSpPr>
          <p:nvPr/>
        </p:nvSpPr>
        <p:spPr bwMode="auto">
          <a:xfrm>
            <a:off x="1163493" y="6007783"/>
            <a:ext cx="89328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 dirty="0">
                <a:latin typeface="RubFlama" panose="02000000000000000000" pitchFamily="2" charset="0"/>
              </a:rPr>
              <a:t>Wahlsystem „personalisierte Verhältniswahl</a:t>
            </a:r>
            <a:r>
              <a:rPr lang="ja-JP" altLang="de-DE" dirty="0">
                <a:latin typeface="RubFlama" panose="02000000000000000000" pitchFamily="2" charset="0"/>
              </a:rPr>
              <a:t>“</a:t>
            </a:r>
            <a:endParaRPr lang="de-DE" altLang="de-DE" dirty="0">
              <a:latin typeface="RubFlama" panose="02000000000000000000" pitchFamily="2" charset="0"/>
            </a:endParaRPr>
          </a:p>
        </p:txBody>
      </p:sp>
      <p:sp>
        <p:nvSpPr>
          <p:cNvPr id="35" name="Textfeld 1"/>
          <p:cNvSpPr txBox="1">
            <a:spLocks noChangeArrowheads="1"/>
          </p:cNvSpPr>
          <p:nvPr/>
        </p:nvSpPr>
        <p:spPr bwMode="auto">
          <a:xfrm>
            <a:off x="1188693" y="6412506"/>
            <a:ext cx="8216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10064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buFont typeface="Symbol" panose="05050102010706020507" pitchFamily="18" charset="2"/>
              <a:buChar char="-"/>
            </a:pPr>
            <a:r>
              <a:rPr lang="de-DE" altLang="de-DE">
                <a:latin typeface="RubFlama" panose="02000000000000000000" pitchFamily="2" charset="0"/>
              </a:rPr>
              <a:t>5 % - Hürde als Schutz vor Zersplitterung</a:t>
            </a: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380663" y="7114638"/>
            <a:ext cx="383155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1pPr>
            <a:lvl2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2pPr>
            <a:lvl3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3pPr>
            <a:lvl4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4pPr>
            <a:lvl5pPr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5pPr>
            <a:lvl6pPr marL="24717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6pPr>
            <a:lvl7pPr marL="29289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7pPr>
            <a:lvl8pPr marL="33861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8pPr>
            <a:lvl9pPr marL="3843338" indent="-185738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Cambria" charset="0"/>
                <a:ea typeface="ＭＳ Ｐゴシック" charset="0"/>
              </a:defRPr>
            </a:lvl9pPr>
          </a:lstStyle>
          <a:p>
            <a:pPr defTabSz="914400">
              <a:defRPr/>
            </a:pPr>
            <a:r>
              <a:rPr lang="de-DE" sz="1200" dirty="0">
                <a:latin typeface="RubFlama" panose="02000000000000000000" pitchFamily="2" charset="0"/>
              </a:rPr>
              <a:t>11: Verwaltungsrecht </a:t>
            </a:r>
          </a:p>
        </p:txBody>
      </p:sp>
    </p:spTree>
    <p:extLst>
      <p:ext uri="{BB962C8B-B14F-4D97-AF65-F5344CB8AC3E}">
        <p14:creationId xmlns:p14="http://schemas.microsoft.com/office/powerpoint/2010/main" val="1688477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1" grpId="0"/>
      <p:bldP spid="28" grpId="0"/>
      <p:bldP spid="27" grpId="0"/>
      <p:bldP spid="26" grpId="0"/>
      <p:bldP spid="20" grpId="0"/>
      <p:bldP spid="22" grpId="0"/>
      <p:bldP spid="23" grpId="0"/>
      <p:bldP spid="24" grpId="0"/>
      <p:bldP spid="35" grpId="0"/>
    </p:bldLst>
  </p:timing>
</p:sld>
</file>

<file path=ppt/theme/theme1.xml><?xml version="1.0" encoding="utf-8"?>
<a:theme xmlns:a="http://schemas.openxmlformats.org/drawingml/2006/main" name="1_Titelfolie mit Tex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rennblatt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xtformat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1_Contentfoli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01_PPT Arial Logo</Template>
  <TotalTime>0</TotalTime>
  <Words>2905</Words>
  <Application>Microsoft Macintosh PowerPoint</Application>
  <PresentationFormat>Benutzerdefiniert</PresentationFormat>
  <Paragraphs>452</Paragraphs>
  <Slides>29</Slides>
  <Notes>29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29</vt:i4>
      </vt:variant>
    </vt:vector>
  </HeadingPairs>
  <TitlesOfParts>
    <vt:vector size="39" baseType="lpstr">
      <vt:lpstr>Arial</vt:lpstr>
      <vt:lpstr>Calibri</vt:lpstr>
      <vt:lpstr>Cambria</vt:lpstr>
      <vt:lpstr>RubFlama</vt:lpstr>
      <vt:lpstr>Symbol</vt:lpstr>
      <vt:lpstr>Wingdings</vt:lpstr>
      <vt:lpstr>1_Titelfolie mit Text</vt:lpstr>
      <vt:lpstr>Trennblatt</vt:lpstr>
      <vt:lpstr>Textformate</vt:lpstr>
      <vt:lpstr>1_Contentfolie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Beate Schiller</dc:creator>
  <cp:lastModifiedBy>Microsoft Office User</cp:lastModifiedBy>
  <cp:revision>639</cp:revision>
  <dcterms:created xsi:type="dcterms:W3CDTF">2009-11-16T11:47:49Z</dcterms:created>
  <dcterms:modified xsi:type="dcterms:W3CDTF">2024-09-30T15:06:51Z</dcterms:modified>
</cp:coreProperties>
</file>