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34"/>
  </p:notesMasterIdLst>
  <p:handoutMasterIdLst>
    <p:handoutMasterId r:id="rId35"/>
  </p:handoutMasterIdLst>
  <p:sldIdLst>
    <p:sldId id="410" r:id="rId5"/>
    <p:sldId id="407" r:id="rId6"/>
    <p:sldId id="406" r:id="rId7"/>
    <p:sldId id="408" r:id="rId8"/>
    <p:sldId id="409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26" r:id="rId24"/>
    <p:sldId id="427" r:id="rId25"/>
    <p:sldId id="428" r:id="rId26"/>
    <p:sldId id="429" r:id="rId27"/>
    <p:sldId id="430" r:id="rId28"/>
    <p:sldId id="431" r:id="rId29"/>
    <p:sldId id="432" r:id="rId30"/>
    <p:sldId id="433" r:id="rId31"/>
    <p:sldId id="434" r:id="rId32"/>
    <p:sldId id="436" r:id="rId33"/>
  </p:sldIdLst>
  <p:sldSz cx="10080625" cy="7561263"/>
  <p:notesSz cx="6794500" cy="9931400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F310E94-68F0-6048-8661-846F66F6E465}" type="datetimeFigureOut">
              <a:rPr lang="de-DE"/>
              <a:pPr>
                <a:defRPr/>
              </a:pPr>
              <a:t>30.09.24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A6668F9-4E84-E44F-8CD5-3923CFD222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9253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1F7575C-930A-7542-A893-4E7D374366B9}" type="datetimeFigureOut">
              <a:rPr lang="de-DE"/>
              <a:pPr>
                <a:defRPr/>
              </a:pPr>
              <a:t>30.09.24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06A5AAD-AFF1-384E-AF85-78C8A8B264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6869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4135523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BD2B82F-EEF4-421A-89B0-79FBAFDFDDF2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048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020424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AAC4985-7FBF-422B-8DD6-5514F6DA7A57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253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23517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78F9003-455A-4652-8BC4-DEA5FFBA3AB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458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4265143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108D058-DF93-4DD3-B512-A0937071E0D8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662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53032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2B5096F-A668-4229-A22C-C56BD7463EE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867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240228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E9754A4-1650-415C-A3A2-DC80F601A23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072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333301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57AC20C-CC10-4F89-B705-2AC714266B3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277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136594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446E77C-742A-40BF-B8B7-E2CCFA287A6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482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683710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3C5B110-9410-47CA-9A36-33C2068ACA2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686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0121201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A3CE8C1-6724-4F87-B953-112706AF1B2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891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14333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2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D581F08-F1BD-4BD5-B498-255CE27EC2D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096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4822361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301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3FE5DFA-634A-41AC-B785-FD71F0C8911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301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9142043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505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CBAA3F8-85D6-46BA-A6A5-BF225F8A936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506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5712086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80E78FC-726A-4F57-B574-319005F4877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710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2869105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8B015BA-E205-476B-B9A0-DED1F73D2A7F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915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41087833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DE0E026-A449-4801-A588-C6B8F3F61347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120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2495563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325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C81F17E-0D1F-44A9-8C6A-472226FA724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325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4710398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759FF94-7695-46BE-BF59-C3C5935EF50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530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8807583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734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F0E59AF-F420-4055-B424-D5D043D4CEFA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734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9377001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111745-AC9A-F947-996B-572A13B6C95E}" type="slidenum">
              <a:rPr lang="de-DE" sz="1200">
                <a:latin typeface="Calibri" charset="0"/>
              </a:rPr>
              <a:pPr eaLnBrk="1" hangingPunct="1"/>
              <a:t>29</a:t>
            </a:fld>
            <a:endParaRPr lang="de-DE" sz="1200">
              <a:latin typeface="Calibri" charset="0"/>
            </a:endParaRPr>
          </a:p>
        </p:txBody>
      </p:sp>
      <p:sp>
        <p:nvSpPr>
          <p:cNvPr id="6144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688014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3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4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5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A242CCC-92C3-4DC8-8B06-3837AC312F68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024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28424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88D4E0C-FCC5-4DE2-8DAD-498F7BB1AEE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229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2826456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95821F0-D6A0-487E-8B18-54FC8D06961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434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3613111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EE75F5B-5BA3-46BC-BA10-D3BCF54BE92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48519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24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5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17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32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46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400" b="1">
                <a:solidFill>
                  <a:srgbClr val="003560"/>
                </a:solidFill>
                <a:latin typeface="Arial" charset="0"/>
                <a:cs typeface="Arial" charset="0"/>
              </a:rPr>
              <a:t>Titel der Präsentation</a:t>
            </a:r>
          </a:p>
          <a:p>
            <a:pPr>
              <a:defRPr/>
            </a:pPr>
            <a:r>
              <a:rPr lang="de-DE" sz="3400">
                <a:solidFill>
                  <a:srgbClr val="003560"/>
                </a:solidFill>
                <a:latin typeface="Arial" charset="0"/>
                <a:cs typeface="Arial" charset="0"/>
              </a:rPr>
              <a:t>Sub-Titel der Präsentation</a:t>
            </a:r>
          </a:p>
          <a:p>
            <a:pPr>
              <a:defRPr/>
            </a:pPr>
            <a:r>
              <a:rPr lang="de-DE" sz="3400" b="1">
                <a:solidFill>
                  <a:srgbClr val="8DAE10"/>
                </a:solidFill>
                <a:latin typeface="Arial" charset="0"/>
                <a:cs typeface="Arial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400" b="1">
                <a:solidFill>
                  <a:srgbClr val="003560"/>
                </a:solidFill>
                <a:latin typeface="Arial" charset="0"/>
                <a:cs typeface="Arial" charset="0"/>
              </a:rPr>
              <a:t>FAKULTÄT XY</a:t>
            </a:r>
          </a:p>
          <a:p>
            <a:pPr>
              <a:defRPr/>
            </a:pPr>
            <a:r>
              <a:rPr lang="de-DE" sz="1400">
                <a:solidFill>
                  <a:srgbClr val="003560"/>
                </a:solidFill>
                <a:latin typeface="Arial" charset="0"/>
                <a:cs typeface="Arial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000" b="1">
                <a:solidFill>
                  <a:srgbClr val="003560"/>
                </a:solidFill>
                <a:latin typeface="Arial" charset="0"/>
                <a:cs typeface="Arial" charset="0"/>
              </a:rPr>
              <a:t>Headline bei längeren Headlines</a:t>
            </a:r>
          </a:p>
          <a:p>
            <a:pPr>
              <a:defRPr/>
            </a:pPr>
            <a:r>
              <a:rPr lang="de-DE" sz="3000">
                <a:solidFill>
                  <a:srgbClr val="003560"/>
                </a:solidFill>
                <a:latin typeface="Arial" charset="0"/>
                <a:cs typeface="Arial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b="1">
                <a:solidFill>
                  <a:srgbClr val="003560"/>
                </a:solidFill>
                <a:latin typeface="Arial" charset="0"/>
                <a:cs typeface="Arial" charset="0"/>
              </a:rPr>
              <a:t>TITEL PRÄSENTATION </a:t>
            </a:r>
            <a:r>
              <a:rPr lang="de-DE" sz="1000">
                <a:solidFill>
                  <a:srgbClr val="003560"/>
                </a:solidFill>
                <a:latin typeface="Arial" charset="0"/>
                <a:cs typeface="Arial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r">
              <a:defRPr/>
            </a:pPr>
            <a:fld id="{E278F8FF-FC9E-CD45-A525-A1C7FF7B1573}" type="slidenum">
              <a:rPr lang="de-DE" sz="1000" smtClean="0">
                <a:latin typeface="Arial" charset="0"/>
                <a:cs typeface="Arial" charset="0"/>
              </a:rPr>
              <a:pPr algn="r">
                <a:defRPr/>
              </a:pPr>
              <a:t>‹Nr.›</a:t>
            </a:fld>
            <a:endParaRPr lang="de-DE" sz="100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0663" y="2462095"/>
            <a:ext cx="64284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Termin 11: Grundrechte und Verwaltungsrecht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EE3B1FB9-6915-844E-A44D-723BEAC55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160718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IV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6160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Bundesrat 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138" y="216058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u="sng" dirty="0">
                <a:latin typeface="RubFlama" panose="02000000000000000000" pitchFamily="2" charset="0"/>
              </a:rPr>
              <a:t>Vertretung der Länderregierungen </a:t>
            </a:r>
            <a:r>
              <a:rPr lang="de-DE" altLang="de-DE" dirty="0">
                <a:latin typeface="RubFlama" panose="02000000000000000000" pitchFamily="2" charset="0"/>
              </a:rPr>
              <a:t>auf Bundesebene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33425" y="2643188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Mitwirkung bei Gesetzgebung (auch Initiative)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52475" y="3092450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Mitwirkung in Europäischen Angelegenheiten, Art. 23 GG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81000" y="36718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Bundespräsident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55650" y="42084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repräsentatives Staatsoberhaupt der BRD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52476" y="4679951"/>
            <a:ext cx="8320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Wahl durch Bundesversammlung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52476" y="5080061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Amtszeit 5 Jahre, einmalige Wiederwahl zulässig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149351" y="5855591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Ausfertigung von Gesetzen nach formeller Prüfung, Art. 82 I GG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752476" y="5499660"/>
            <a:ext cx="827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Aufgaben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1135063" y="6281041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völkerrechtliche Vertretung der BRD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34775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22" grpId="0"/>
      <p:bldP spid="20" grpId="0"/>
      <p:bldP spid="23" grpId="0"/>
      <p:bldP spid="29" grpId="0"/>
      <p:bldP spid="31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40037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V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Bundesregierung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06438" y="176847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Wahl des Bundeskanzlers durch BT auf Vorschlag BP  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19138" y="216852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Aufgabenverteilung in der Regierung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1079500" y="3036888"/>
            <a:ext cx="781324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Ressortprinzip: Minister leitet Ministerium in eigener Verantwortung, Art. 65 S. 2 GG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92200" y="2568575"/>
            <a:ext cx="827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Kanzlerprinzip: Richtlinienkompetenz des Kanzlers, Art. 65 S.1 GG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382588" y="37401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Bundesverfassungsgericht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19138" y="423703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nicht „Superrevision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, sondern Prüfung spezifischen Verfassungsrechts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19138" y="4759325"/>
            <a:ext cx="89328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2 Senate mit je 8 Richtern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757238" y="522922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Verfahrensarten und Zuständigkeiten u.a.: 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152525" y="5689600"/>
            <a:ext cx="8388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Verfassungsbeschwerde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Normenkontrolle 	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1160463" y="6516688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²"/>
            </a:pPr>
            <a:r>
              <a:rPr lang="de-DE" altLang="de-DE">
                <a:latin typeface="RubFlama" panose="02000000000000000000" pitchFamily="2" charset="0"/>
              </a:rPr>
              <a:t>alleinige Zuständigkeit Parteiverbot,  §§ 13 Nr.2, 43 ff BVerfGG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46619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8" grpId="0"/>
      <p:bldP spid="17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888206"/>
            <a:ext cx="761640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VI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Art. 1 – 19 GG Grundrechte: „objektive Wertordnung</a:t>
            </a:r>
            <a:r>
              <a:rPr lang="ja-JP" altLang="de-DE" b="1">
                <a:latin typeface="RubFlama" panose="02000000000000000000" pitchFamily="2" charset="0"/>
              </a:rPr>
              <a:t>“</a:t>
            </a:r>
            <a:endParaRPr lang="de-DE" altLang="de-DE" b="1">
              <a:latin typeface="RubFlama" panose="02000000000000000000" pitchFamily="2" charset="0"/>
            </a:endParaRP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3" y="180022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Ergänzung  durch „grundrechtsgleiche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Rechte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9138" y="2252663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Typen von Grundrechten und Funktion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044575" y="26527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(reine) Abwehrgrundrechte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44624" y="4496593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Grundrechtsberechtigung: 	Deutsche/Europäer vs. Jedermann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050925" y="3081338"/>
            <a:ext cx="82169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Teilhabegrundrechte (</a:t>
            </a:r>
            <a:r>
              <a:rPr lang="de-DE" altLang="de-DE" dirty="0" err="1">
                <a:latin typeface="RubFlama" panose="02000000000000000000" pitchFamily="2" charset="0"/>
              </a:rPr>
              <a:t>zB</a:t>
            </a:r>
            <a:r>
              <a:rPr lang="de-DE" altLang="de-DE" dirty="0">
                <a:latin typeface="RubFlama" panose="02000000000000000000" pitchFamily="2" charset="0"/>
              </a:rPr>
              <a:t> Rechtsschutz)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044575" y="3481388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Leistungsgrundrechte (</a:t>
            </a:r>
            <a:r>
              <a:rPr lang="de-DE" altLang="de-DE" dirty="0" err="1">
                <a:latin typeface="RubFlama" panose="02000000000000000000" pitchFamily="2" charset="0"/>
              </a:rPr>
              <a:t>zB</a:t>
            </a:r>
            <a:r>
              <a:rPr lang="de-DE" altLang="de-DE" dirty="0">
                <a:latin typeface="RubFlama" panose="02000000000000000000" pitchFamily="2" charset="0"/>
              </a:rPr>
              <a:t> Sozialhilfe)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050925" y="391795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Einrichtungs-/Institutsgarantien (zB Eigentum) 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60363" y="5075237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verletzt staatliche Maßnahme ein Grundrecht: Prüfung in drei Schritten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38188" y="5475287"/>
            <a:ext cx="8888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 dirty="0">
                <a:latin typeface="RubFlama" panose="02000000000000000000" pitchFamily="2" charset="0"/>
              </a:rPr>
              <a:t>sachlicher/persönlicher Schutzbereich</a:t>
            </a:r>
            <a:r>
              <a:rPr lang="de-DE" altLang="de-DE" dirty="0">
                <a:latin typeface="RubFlama" panose="02000000000000000000" pitchFamily="2" charset="0"/>
              </a:rPr>
              <a:t> 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37021" y="5845223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 dirty="0">
                <a:latin typeface="RubFlama" panose="02000000000000000000" pitchFamily="2" charset="0"/>
              </a:rPr>
              <a:t>Eingriff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744624" y="6200774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u="sng" dirty="0">
                <a:latin typeface="RubFlama" panose="02000000000000000000" pitchFamily="2" charset="0"/>
              </a:rPr>
              <a:t>Rechtfertigung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4627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3" grpId="0"/>
      <p:bldP spid="22" grpId="0"/>
      <p:bldP spid="24" grpId="0"/>
      <p:bldP spid="26" grpId="0"/>
      <p:bldP spid="21" grpId="0"/>
      <p:bldP spid="27" grpId="0"/>
      <p:bldP spid="28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58039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VII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465263"/>
            <a:ext cx="9361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>
                <a:latin typeface="RubFlama" panose="02000000000000000000" pitchFamily="2" charset="0"/>
              </a:rPr>
              <a:t>verfassungsimmanente Schranken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3" y="1836738"/>
            <a:ext cx="839280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RubFlama" panose="02000000000000000000" pitchFamily="2" charset="0"/>
              </a:rPr>
              <a:t>kollidierende Grundrechte Dritter: Abwägung der einzelnen Interessen gegeneinander, um diese zu einer relativ optimalen Geltung zu bringen; </a:t>
            </a:r>
            <a:r>
              <a:rPr lang="de-DE" altLang="de-DE" sz="1800" b="1" dirty="0">
                <a:latin typeface="RubFlama" panose="02000000000000000000" pitchFamily="2" charset="0"/>
              </a:rPr>
              <a:t>„praktische Konkordanz</a:t>
            </a:r>
            <a:r>
              <a:rPr lang="ja-JP" altLang="de-DE" sz="1800" b="1" dirty="0">
                <a:latin typeface="RubFlama" panose="02000000000000000000" pitchFamily="2" charset="0"/>
              </a:rPr>
              <a:t>“</a:t>
            </a:r>
            <a:endParaRPr lang="de-DE" altLang="de-DE" sz="1800" b="1" dirty="0">
              <a:latin typeface="RubFlama" panose="02000000000000000000" pitchFamily="2" charset="0"/>
            </a:endParaRP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1183520" y="3468876"/>
            <a:ext cx="8877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800">
                <a:latin typeface="RubFlama" panose="02000000000000000000" pitchFamily="2" charset="0"/>
              </a:rPr>
              <a:t>formell = Zuständigkeit, Verfahren, Form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191457" y="3792726"/>
            <a:ext cx="9101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800">
                <a:latin typeface="RubFlama" panose="02000000000000000000" pitchFamily="2" charset="0"/>
              </a:rPr>
              <a:t>materiell = insb. Verhältnismäßigkeit 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58020" y="2765613"/>
            <a:ext cx="9117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 dirty="0">
                <a:latin typeface="RubFlama" panose="02000000000000000000" pitchFamily="2" charset="0"/>
              </a:rPr>
              <a:t>Rechtmäßigkeit der Beschränkung von Grundrechten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96170" y="3089463"/>
            <a:ext cx="9264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>
                <a:latin typeface="RubFlama" panose="02000000000000000000" pitchFamily="2" charset="0"/>
              </a:rPr>
              <a:t>formell und materiell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447045" y="4116576"/>
            <a:ext cx="8555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RubFlama" panose="02000000000000000000" pitchFamily="2" charset="0"/>
              </a:rPr>
              <a:t>legitimer Zweck - Geeignetheit – Erforderlichkeit - Angemessenheit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382577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3" grpId="0"/>
      <p:bldP spid="29" grpId="0"/>
      <p:bldP spid="24" grpId="0"/>
      <p:bldP spid="26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14325" y="147637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Formen der Verwaltung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84213" y="190817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Eingriffsverwaltung 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71525" y="3924671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Leistungsverwaltung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008063" y="2257585"/>
            <a:ext cx="85772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Verwaltungstätigkeit, die in die Freiheits- oder Eigentumssphäre von Grundrechtsadressaten eingreift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136650" y="4321546"/>
            <a:ext cx="8216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Verwaltungstätigkeit, die die Rechtssphäre des Bürgers festigt oder erweitert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144588" y="5040684"/>
            <a:ext cx="8216900" cy="79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Vorrang des Gesetzes („wesentliche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Entscheidungen durch Parlament)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1044575" y="3015941"/>
            <a:ext cx="8575675" cy="419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„Befehl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 : Verwaltungsakt (vollstreckbar)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044575" y="3440534"/>
            <a:ext cx="8577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Vorrang und Vorbehalt des Gesetzes 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1136650" y="5832846"/>
            <a:ext cx="8216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Bindung auch durch Gleichberechtigung: Art. 3 I GG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844550" y="6332909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Finanzverwaltung, Fiskalverwaltung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92549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2" grpId="0"/>
      <p:bldP spid="29" grpId="0"/>
      <p:bldP spid="30" grpId="0"/>
      <p:bldP spid="31" grpId="0"/>
      <p:bldP spid="34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852646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Träger der öffentlichen Verwaltung: „Behörde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r>
              <a:rPr lang="de-DE" altLang="ja-JP" b="1" dirty="0">
                <a:latin typeface="RubFlama" panose="02000000000000000000" pitchFamily="2" charset="0"/>
              </a:rPr>
              <a:t>, vgl. § 1 VwVfG 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52475" y="176371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Grundsatz der Gesetzmäßigkeit der Verwaltung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57888" y="2222539"/>
            <a:ext cx="888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 dirty="0">
                <a:latin typeface="RubFlama" panose="02000000000000000000" pitchFamily="2" charset="0"/>
              </a:rPr>
              <a:t>Körperschaft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073763" y="3544926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>
                <a:latin typeface="RubFlama" panose="02000000000000000000" pitchFamily="2" charset="0"/>
              </a:rPr>
              <a:t>Anstalt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094401" y="5957926"/>
            <a:ext cx="9101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>
                <a:latin typeface="RubFlama" panose="02000000000000000000" pitchFamily="2" charset="0"/>
              </a:rPr>
              <a:t>Private: </a:t>
            </a:r>
            <a:r>
              <a:rPr lang="de-DE" altLang="de-DE" u="sng">
                <a:latin typeface="RubFlama" panose="02000000000000000000" pitchFamily="2" charset="0"/>
              </a:rPr>
              <a:t>Beliehene</a:t>
            </a:r>
            <a:r>
              <a:rPr lang="de-DE" altLang="de-DE">
                <a:latin typeface="RubFlama" panose="02000000000000000000" pitchFamily="2" charset="0"/>
              </a:rPr>
              <a:t> oder </a:t>
            </a:r>
            <a:r>
              <a:rPr lang="de-DE" altLang="de-DE" u="sng">
                <a:latin typeface="RubFlama" panose="02000000000000000000" pitchFamily="2" charset="0"/>
              </a:rPr>
              <a:t>Verwaltungshelfer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049951" y="4910176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u="sng">
                <a:latin typeface="RubFlama" panose="02000000000000000000" pitchFamily="2" charset="0"/>
              </a:rPr>
              <a:t>Stiftung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526201" y="2584489"/>
            <a:ext cx="751055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mitgliedschaftlich organisierter rechtsfähiger Verband des </a:t>
            </a:r>
            <a:r>
              <a:rPr lang="de-DE" altLang="de-DE" dirty="0" err="1">
                <a:latin typeface="RubFlama" panose="02000000000000000000" pitchFamily="2" charset="0"/>
              </a:rPr>
              <a:t>öff</a:t>
            </a:r>
            <a:r>
              <a:rPr lang="de-DE" altLang="de-DE" dirty="0">
                <a:latin typeface="RubFlama" panose="02000000000000000000" pitchFamily="2" charset="0"/>
              </a:rPr>
              <a:t>. Rechts, der hoheitliche Aufgaben eigenverantwortlich unter staatlicher Aufsicht übernimmt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1530963" y="3905289"/>
            <a:ext cx="750579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Bestand sachlicher/personeller Mittel, die in der Hand eines öffentlichen Trägers einem besonderen öffentlichen Zweck dauernd zu dienen bestimmt sind (durch „Widmung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)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526202" y="5219826"/>
            <a:ext cx="801467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900" dirty="0">
                <a:latin typeface="RubFlama" panose="02000000000000000000" pitchFamily="2" charset="0"/>
              </a:rPr>
              <a:t>verselbständigte Organisation zur Verwaltung eines endgültig übergebenen Vermögens welches Erfüllung öffentlichen Zweckes dient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1562713" y="6399251"/>
            <a:ext cx="888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Übertragung Entscheidungskompetenz oder nur Erfüllungshilfe?  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333110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7" grpId="0"/>
      <p:bldP spid="28" grpId="0"/>
      <p:bldP spid="32" grpId="0"/>
      <p:bldP spid="33" grpId="0"/>
      <p:bldP spid="18" grpId="0"/>
      <p:bldP spid="30" grpId="0"/>
      <p:bldP spid="31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0663" y="879436"/>
            <a:ext cx="7575973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Behördenaufbau und Zuständigkeiten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9138" y="1763713"/>
            <a:ext cx="835362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1 VwVfG: Behörde im Sinne dieses Gesetzes ist jede Stelle, die Aufgaben der öffentlichen Verwaltung wahrnimmt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719138" y="2598558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Differenzieren: Verwaltungsorganisation Bund / Land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60412" y="3143391"/>
            <a:ext cx="9164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Aufbau (</a:t>
            </a:r>
            <a:r>
              <a:rPr lang="de-DE" altLang="de-DE" dirty="0" err="1">
                <a:latin typeface="RubFlama" panose="02000000000000000000" pitchFamily="2" charset="0"/>
              </a:rPr>
              <a:t>idR</a:t>
            </a:r>
            <a:r>
              <a:rPr lang="de-DE" altLang="de-DE" dirty="0">
                <a:latin typeface="RubFlama" panose="02000000000000000000" pitchFamily="2" charset="0"/>
              </a:rPr>
              <a:t>) dreistufig mit Aufsichts- und Weisungsbefugnissen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1048273" y="3549818"/>
            <a:ext cx="8888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i="1">
                <a:latin typeface="RubFlama" panose="02000000000000000000" pitchFamily="2" charset="0"/>
              </a:rPr>
              <a:t>Rechtsaufsicht</a:t>
            </a:r>
            <a:r>
              <a:rPr lang="de-DE" altLang="de-DE">
                <a:latin typeface="RubFlama" panose="02000000000000000000" pitchFamily="2" charset="0"/>
              </a:rPr>
              <a:t>: 	nur Kontrolle Rechtmäßigkeit 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1048273" y="3981618"/>
            <a:ext cx="8877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i="1">
                <a:latin typeface="RubFlama" panose="02000000000000000000" pitchFamily="2" charset="0"/>
              </a:rPr>
              <a:t>Fachaufsicht</a:t>
            </a:r>
            <a:r>
              <a:rPr lang="de-DE" altLang="de-DE">
                <a:latin typeface="RubFlama" panose="02000000000000000000" pitchFamily="2" charset="0"/>
              </a:rPr>
              <a:t>: 		Kontrolle von Recht- und Zweckmäßigkeit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72048" y="4373524"/>
            <a:ext cx="9164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Aufbau NRW nach Landesorganisationsgesetz „LOG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:                                      Landesober- (1),  Landesmittel- (2,)  untere Landesbehörden (3)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031875" y="5087098"/>
            <a:ext cx="81488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Oberste Landes- und Landesoberbehörden: Regierung, Staatskanzlei, Ministerien; Landesämter, z.B. LKA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044575" y="5762836"/>
            <a:ext cx="8875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Bezirksregierungen und Oberfinanzdirektionen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037491" y="6238712"/>
            <a:ext cx="8875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Landrat, Finanzamt, Kreispolizei, Schulämter u.a.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3948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33" grpId="0"/>
      <p:bldP spid="31" grpId="0"/>
      <p:bldP spid="14" grpId="0"/>
      <p:bldP spid="15" grpId="0"/>
      <p:bldP spid="17" grpId="0"/>
      <p:bldP spid="18" grpId="0"/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1640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Verwaltungsrecht: Struktur NRW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6102350" y="3975100"/>
            <a:ext cx="23764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Rheinland</a:t>
            </a:r>
          </a:p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Westfalen</a:t>
            </a:r>
          </a:p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Lippe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6084888" y="2916238"/>
            <a:ext cx="239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Wappen:</a:t>
            </a:r>
          </a:p>
        </p:txBody>
      </p:sp>
      <p:pic>
        <p:nvPicPr>
          <p:cNvPr id="3" name="Bild 2" descr="Landeswapp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28788"/>
            <a:ext cx="4354512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95327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0363" y="634229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Grundlagen der Verwaltungsentscheidung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84213" y="1763713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Wann wird die wie Verwaltung tätig?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00088" y="2197100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Normen auch im </a:t>
            </a:r>
            <a:r>
              <a:rPr lang="de-DE" altLang="de-DE" dirty="0" err="1">
                <a:latin typeface="RubFlama" panose="02000000000000000000" pitchFamily="2" charset="0"/>
              </a:rPr>
              <a:t>VerwR</a:t>
            </a:r>
            <a:r>
              <a:rPr lang="de-DE" altLang="de-DE" dirty="0">
                <a:latin typeface="RubFlama" panose="02000000000000000000" pitchFamily="2" charset="0"/>
              </a:rPr>
              <a:t>: 	Tatbestand und Rechtsfolge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071563" y="2592388"/>
            <a:ext cx="8216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unter bestimmten Voraussetzungen (1) muss (2) oder kann (3) die Verwaltung tätig werden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08063" y="3384550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>
                <a:latin typeface="RubFlama" panose="02000000000000000000" pitchFamily="2" charset="0"/>
              </a:rPr>
              <a:t>Tatbestand</a:t>
            </a:r>
            <a:r>
              <a:rPr lang="de-DE" altLang="de-DE">
                <a:latin typeface="RubFlama" panose="02000000000000000000" pitchFamily="2" charset="0"/>
              </a:rPr>
              <a:t>: besonderes Problem „unbestimmte Rechtsbegriffe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060450" y="4875213"/>
            <a:ext cx="8875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>
                <a:latin typeface="RubFlama" panose="02000000000000000000" pitchFamily="2" charset="0"/>
              </a:rPr>
              <a:t>gebundene Entscheidungen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519239" y="3802063"/>
            <a:ext cx="748151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konkretisierungsbedürftige Begriffe des </a:t>
            </a:r>
            <a:r>
              <a:rPr lang="de-DE" altLang="de-DE" dirty="0" err="1">
                <a:latin typeface="RubFlama" panose="02000000000000000000" pitchFamily="2" charset="0"/>
              </a:rPr>
              <a:t>VerwR</a:t>
            </a:r>
            <a:r>
              <a:rPr lang="de-DE" altLang="de-DE" dirty="0">
                <a:latin typeface="RubFlama" panose="02000000000000000000" pitchFamily="2" charset="0"/>
              </a:rPr>
              <a:t> (z.B. im Gewerberecht „Unzuverlässigkeit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); trotz Auslegungsnotwendigkeit rechtstechnisch nur ein Ergebnis richtig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060450" y="5984875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u="sng">
                <a:latin typeface="RubFlama" panose="02000000000000000000" pitchFamily="2" charset="0"/>
              </a:rPr>
              <a:t>Ermessensentscheidung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517650" y="5275263"/>
            <a:ext cx="748310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bei  Erfüllung des Tatbestands sieht Norm Rechtsfolge zwingend vor (= kein Entscheidungsspielraum der Verwaltung)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512888" y="6327238"/>
            <a:ext cx="8027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Erfüllung des Tatbestandes einer Norm eröffnet Verwaltung die Möglichkeit, tätig zu werden (im </a:t>
            </a:r>
            <a:r>
              <a:rPr lang="de-DE" altLang="de-DE" dirty="0" err="1">
                <a:latin typeface="RubFlama" panose="02000000000000000000" pitchFamily="2" charset="0"/>
              </a:rPr>
              <a:t>Normtext</a:t>
            </a:r>
            <a:r>
              <a:rPr lang="de-DE" altLang="de-DE" dirty="0">
                <a:latin typeface="RubFlama" panose="02000000000000000000" pitchFamily="2" charset="0"/>
              </a:rPr>
              <a:t> „kann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 u.a.) 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47794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7" grpId="0"/>
      <p:bldP spid="28" grpId="0"/>
      <p:bldP spid="32" grpId="0"/>
      <p:bldP spid="33" grpId="0"/>
      <p:bldP spid="18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6037" y="840184"/>
            <a:ext cx="729236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Ermessensentscheidungen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3" y="180022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Rechtsfolgenebene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9138" y="2264567"/>
            <a:ext cx="83896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Entschließungsermessen („ob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) ./. Auswahlermessen („wie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)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19138" y="2713038"/>
            <a:ext cx="83896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40 VwVfG Ermessen ist entsprechend dem Zweck der Ermächtigungsgrundlage auszuüben, wobei die gesetzlichen Grenzen einzuhalten sind 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19138" y="3566556"/>
            <a:ext cx="81015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Ermessensreduktion = theoretische Wahlmöglichkeit der Verwaltung wird faktisch eingeschränkt, </a:t>
            </a:r>
            <a:r>
              <a:rPr lang="de-DE" altLang="de-DE" dirty="0" err="1">
                <a:latin typeface="RubFlama" panose="02000000000000000000" pitchFamily="2" charset="0"/>
              </a:rPr>
              <a:t>zB</a:t>
            </a:r>
            <a:r>
              <a:rPr lang="de-DE" altLang="de-DE" dirty="0">
                <a:latin typeface="RubFlama" panose="02000000000000000000" pitchFamily="2" charset="0"/>
              </a:rPr>
              <a:t> über Art. 3 I GG bei ständiger Verwaltungspraxis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15212" y="456327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Ermessensfehler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08063" y="5040313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>
                <a:latin typeface="RubFlama" panose="02000000000000000000" pitchFamily="2" charset="0"/>
              </a:rPr>
              <a:t>Ermessensnichtgebrauch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005852" y="5540376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 dirty="0">
                <a:latin typeface="RubFlama" panose="02000000000000000000" pitchFamily="2" charset="0"/>
              </a:rPr>
              <a:t>Ermessensüberschreitung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005852" y="6103601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u="sng" dirty="0">
                <a:latin typeface="RubFlama" panose="02000000000000000000" pitchFamily="2" charset="0"/>
              </a:rPr>
              <a:t>Ermessensunterschreitung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1012825" y="6597650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u="sng">
                <a:latin typeface="RubFlama" panose="02000000000000000000" pitchFamily="2" charset="0"/>
              </a:rPr>
              <a:t>Ermessensfehlgebrauch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5076826" y="5048611"/>
            <a:ext cx="40319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Ermessen „übersehen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5076825" y="5517356"/>
            <a:ext cx="40319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RF jenseits Ermächtigung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5076825" y="60690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RF verkannt, obwohl möglich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5080001" y="6588942"/>
            <a:ext cx="40287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Zweckfremde Argumentation 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40085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6" grpId="0"/>
      <p:bldP spid="21" grpId="0"/>
      <p:bldP spid="27" grpId="0"/>
      <p:bldP spid="28" grpId="0"/>
      <p:bldP spid="33" grpId="0"/>
      <p:bldP spid="18" grpId="0"/>
      <p:bldP spid="29" grpId="0"/>
      <p:bldP spid="30" grpId="0"/>
      <p:bldP spid="31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3960" y="860078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Grundrechte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Art. 1 – 19 GG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2127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ergänzt durch „grundrechtsgleiche“ Rechte, z.B. Widerstandsrecht in Art. 20 IV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50829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„objektive Wertordnung“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9832" y="2915568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Typen von Grundrechten und Funktion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80272" y="3344517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(reine) Abwehrgrundrechte 		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(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status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negativus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)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71789" y="4961563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Grundrechtsberechtigung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187884" y="5407841"/>
            <a:ext cx="77408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„Deutschengrundrechte“ (vgl. Definition in Art. 116 GG) 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z.B. Berufsfreiheit, Art. 12 I GG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187884" y="3739393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Teilhabegrundrechte (z.B. Rechtsschutz) 	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(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status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positivus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80272" y="4093336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Leistungsgrundrechte (z.B. Sozialhilfe)	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(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status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b="1" dirty="0" err="1">
                <a:latin typeface="RubFlama" panose="02000000000000000000" pitchFamily="2" charset="0"/>
                <a:cs typeface="Cambria" charset="0"/>
              </a:rPr>
              <a:t>activus</a:t>
            </a:r>
            <a:r>
              <a:rPr lang="de-DE" b="1" dirty="0">
                <a:latin typeface="RubFlama" panose="02000000000000000000" pitchFamily="2" charset="0"/>
                <a:cs typeface="Cambria" charset="0"/>
              </a:rPr>
              <a:t>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223888" y="4494444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Einrichtungs-/Institutsgarantien (z.B. Eigentum) 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1180272" y="6107202"/>
            <a:ext cx="71364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„Jedermanns-Rechte“, z.B. Handlungsfreiheit, Art. 2 I GG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504755" y="6507312"/>
            <a:ext cx="73519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wegen Art. 18 AEUV Gleichbehandlung von EU-Bürgern 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57706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17" grpId="0"/>
      <p:bldP spid="20" grpId="0"/>
      <p:bldP spid="23" grpId="0"/>
      <p:bldP spid="29" grpId="0"/>
      <p:bldP spid="22" grpId="0"/>
      <p:bldP spid="24" grpId="0"/>
      <p:bldP spid="26" grpId="0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6103" y="668428"/>
            <a:ext cx="7814549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Handeln der Verwaltung: „Verwaltungsakt</a:t>
            </a:r>
            <a:r>
              <a:rPr lang="ja-JP" altLang="de-DE" b="1" dirty="0">
                <a:latin typeface="RubFlama" panose="02000000000000000000" pitchFamily="2" charset="0"/>
              </a:rPr>
              <a:t>“ </a:t>
            </a:r>
            <a:r>
              <a:rPr lang="de-DE" altLang="ja-JP" b="1" dirty="0">
                <a:latin typeface="RubFlama" panose="02000000000000000000" pitchFamily="2" charset="0"/>
              </a:rPr>
              <a:t>(§ </a:t>
            </a:r>
            <a:r>
              <a:rPr lang="de-DE" altLang="ja-JP" b="1">
                <a:latin typeface="RubFlama" panose="02000000000000000000" pitchFamily="2" charset="0"/>
              </a:rPr>
              <a:t>35 VwVfG)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9138" y="1730336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37 VwVfG, grundsätzlich formfrei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9138" y="2252663"/>
            <a:ext cx="828161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„Hoheitliche Maßnahme einer Behörde in einem Einzelfall auf dem Rechtsgebiet des öffentlichen Rechts mit Rechtswirkung nach außen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44588" y="363220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Behörde 	= Stelle, die Aufgabe der </a:t>
            </a:r>
            <a:r>
              <a:rPr lang="de-DE" altLang="de-DE" dirty="0" err="1">
                <a:latin typeface="RubFlama" panose="02000000000000000000" pitchFamily="2" charset="0"/>
              </a:rPr>
              <a:t>öV</a:t>
            </a:r>
            <a:r>
              <a:rPr lang="de-DE" altLang="de-DE" dirty="0">
                <a:latin typeface="RubFlama" panose="02000000000000000000" pitchFamily="2" charset="0"/>
              </a:rPr>
              <a:t> wahrnimmt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128713" y="2928938"/>
            <a:ext cx="8591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hoheitliche Maßnahme 	= </a:t>
            </a:r>
            <a:r>
              <a:rPr lang="de-DE" altLang="ja-JP" dirty="0">
                <a:latin typeface="RubFlama" panose="02000000000000000000" pitchFamily="2" charset="0"/>
              </a:rPr>
              <a:t>ermächtigende Norm, richtet sich ausschließlich an Träger öffentlicher Gewalt	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52525" y="47482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Einzelfall 	= konkrete und individuelle Regelung 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144588" y="4008438"/>
            <a:ext cx="785616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Gebiet des </a:t>
            </a:r>
            <a:r>
              <a:rPr lang="de-DE" altLang="de-DE" dirty="0" err="1">
                <a:latin typeface="RubFlama" panose="02000000000000000000" pitchFamily="2" charset="0"/>
              </a:rPr>
              <a:t>öff</a:t>
            </a:r>
            <a:r>
              <a:rPr lang="de-DE" altLang="de-DE" dirty="0">
                <a:latin typeface="RubFlama" panose="02000000000000000000" pitchFamily="2" charset="0"/>
              </a:rPr>
              <a:t>. Rechts = „Sonderrechtstheorie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: Norm gehört zum </a:t>
            </a:r>
            <a:r>
              <a:rPr lang="de-DE" altLang="ja-JP" dirty="0" err="1">
                <a:latin typeface="RubFlama" panose="02000000000000000000" pitchFamily="2" charset="0"/>
              </a:rPr>
              <a:t>öR</a:t>
            </a:r>
            <a:r>
              <a:rPr lang="de-DE" altLang="ja-JP" dirty="0">
                <a:latin typeface="RubFlama" panose="02000000000000000000" pitchFamily="2" charset="0"/>
              </a:rPr>
              <a:t>, wenn </a:t>
            </a:r>
            <a:r>
              <a:rPr lang="de-DE" altLang="ja-JP" b="1" dirty="0">
                <a:latin typeface="RubFlama" panose="02000000000000000000" pitchFamily="2" charset="0"/>
              </a:rPr>
              <a:t>einseitige</a:t>
            </a:r>
            <a:r>
              <a:rPr lang="de-DE" altLang="ja-JP" dirty="0">
                <a:latin typeface="RubFlama" panose="02000000000000000000" pitchFamily="2" charset="0"/>
              </a:rPr>
              <a:t> Adressierung an Träger hoheitlicher Gewalt  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50939" y="5145088"/>
            <a:ext cx="784981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Außenwirkung	= Rechtsfolge des VA richtet sich auf Person außerhalb der Behörde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831850" y="5792788"/>
            <a:ext cx="888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Sonderfall „Allgemeinverfügung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, § 35 S. 2 VwVfG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226562" y="6188075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u="sng" dirty="0" err="1">
                <a:latin typeface="RubFlama" panose="02000000000000000000" pitchFamily="2" charset="0"/>
              </a:rPr>
              <a:t>Bsp</a:t>
            </a:r>
            <a:r>
              <a:rPr lang="de-DE" altLang="de-DE" u="sng" dirty="0">
                <a:latin typeface="RubFlama" panose="02000000000000000000" pitchFamily="2" charset="0"/>
              </a:rPr>
              <a:t>: Parkverbot, Benennung Straße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63926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2" grpId="0"/>
      <p:bldP spid="24" grpId="0"/>
      <p:bldP spid="26" grpId="0"/>
      <p:bldP spid="21" grpId="0"/>
      <p:bldP spid="27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2021" y="676594"/>
            <a:ext cx="758039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Verwaltungsrecht: Verwaltungsprozess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4716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900" b="1" dirty="0">
                <a:latin typeface="RubFlama" panose="02000000000000000000" pitchFamily="2" charset="0"/>
              </a:rPr>
              <a:t>Gerichtliche Überprüfung der Auslegung von Rechtsbegriffen und Ermessen  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58813" y="197643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unbestimmter Rechtsbegriff = Tatbestand (Tatsachen) 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1111250" y="2367459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volle gerichtliche Überprüfbarkeit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684213" y="2772589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Ermessen = Rechtsfolgenebene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11250" y="3172639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Gewaltenteilung: beschränkte Kontrolle (nicht: Zweckmäßigkeit)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111250" y="3536177"/>
            <a:ext cx="82169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Prüfung auf Ermessensfehler </a:t>
            </a:r>
          </a:p>
          <a:p>
            <a:pPr eaLnBrk="1" hangingPunct="1">
              <a:lnSpc>
                <a:spcPct val="13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zutreffende Tatsachenannahmen</a:t>
            </a:r>
          </a:p>
          <a:p>
            <a:pPr eaLnBrk="1" hangingPunct="1">
              <a:lnSpc>
                <a:spcPct val="13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Fehlen sachfremder Erwägungen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111250" y="4792327"/>
            <a:ext cx="888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u="sng" dirty="0">
                <a:latin typeface="RubFlama" panose="02000000000000000000" pitchFamily="2" charset="0"/>
              </a:rPr>
              <a:t>besonders beschränkte Überprüfung bei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368425" y="5155865"/>
            <a:ext cx="88773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Prüfungsentscheidungen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Beurteilungen im Beamtenrecht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Planungs-/Prognoseentscheidungen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368425" y="6452852"/>
            <a:ext cx="9101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wegen besonderer Sachkunde/Qualifikation der Amtsträger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02918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2" grpId="0"/>
      <p:bldP spid="24" grpId="0"/>
      <p:bldP spid="26" grpId="0"/>
      <p:bldP spid="27" grpId="0"/>
      <p:bldP spid="28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1579" y="730896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Verwaltungsrecht: Verwaltungsprozess</a:t>
            </a:r>
          </a:p>
        </p:txBody>
      </p:sp>
      <p:sp>
        <p:nvSpPr>
          <p:cNvPr id="44034" name="Textfeld 1"/>
          <p:cNvSpPr txBox="1">
            <a:spLocks noChangeArrowheads="1"/>
          </p:cNvSpPr>
          <p:nvPr/>
        </p:nvSpPr>
        <p:spPr bwMode="auto">
          <a:xfrm>
            <a:off x="360363" y="14366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Rechtsschutz: Klagearten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824413" y="1836738"/>
            <a:ext cx="42483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§ 42 I VwGO; Ziel „Vernichtung</a:t>
            </a:r>
            <a:r>
              <a:rPr lang="ja-JP" altLang="de-DE" sz="1600" dirty="0">
                <a:latin typeface="RubFlama" panose="02000000000000000000" pitchFamily="2" charset="0"/>
              </a:rPr>
              <a:t>“</a:t>
            </a:r>
            <a:r>
              <a:rPr lang="de-DE" altLang="ja-JP" sz="1600" dirty="0">
                <a:latin typeface="RubFlama" panose="02000000000000000000" pitchFamily="2" charset="0"/>
              </a:rPr>
              <a:t> belastender VA durch Kläger; teilweise auch gegen </a:t>
            </a:r>
            <a:r>
              <a:rPr lang="de-DE" altLang="ja-JP" sz="1600" dirty="0" err="1">
                <a:latin typeface="RubFlama" panose="02000000000000000000" pitchFamily="2" charset="0"/>
              </a:rPr>
              <a:t>TeilVAe</a:t>
            </a:r>
            <a:r>
              <a:rPr lang="de-DE" altLang="ja-JP" sz="1600" dirty="0">
                <a:latin typeface="RubFlama" panose="02000000000000000000" pitchFamily="2" charset="0"/>
              </a:rPr>
              <a:t> oder Nebenbestimmungen </a:t>
            </a:r>
            <a:endParaRPr lang="de-DE" altLang="de-DE" sz="1600" dirty="0">
              <a:latin typeface="RubFlama" panose="02000000000000000000" pitchFamily="2" charset="0"/>
            </a:endParaRP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652463" y="1981200"/>
            <a:ext cx="284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>
                <a:latin typeface="RubFlama" panose="02000000000000000000" pitchFamily="2" charset="0"/>
              </a:rPr>
              <a:t>Anfechtungsklage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650875" y="3024188"/>
            <a:ext cx="2985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>
                <a:latin typeface="RubFlama" panose="02000000000000000000" pitchFamily="2" charset="0"/>
              </a:rPr>
              <a:t>Verpflichtungsklage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647700" y="3708400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u="sng">
                <a:latin typeface="RubFlama" panose="02000000000000000000" pitchFamily="2" charset="0"/>
              </a:rPr>
              <a:t>Normenkontrollklage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652463" y="4608513"/>
            <a:ext cx="284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u="sng">
                <a:latin typeface="RubFlama" panose="02000000000000000000" pitchFamily="2" charset="0"/>
              </a:rPr>
              <a:t>Feststellungsklage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650875" y="5437188"/>
            <a:ext cx="3633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u="sng">
                <a:latin typeface="RubFlama" panose="02000000000000000000" pitchFamily="2" charset="0"/>
              </a:rPr>
              <a:t>Allgemeine Leistungsklage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647700" y="6445250"/>
            <a:ext cx="4176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6"/>
            </a:pPr>
            <a:r>
              <a:rPr lang="de-DE" altLang="de-DE" u="sng">
                <a:latin typeface="RubFlama" panose="02000000000000000000" pitchFamily="2" charset="0"/>
              </a:rPr>
              <a:t>Fortsetzungsfeststellungsklage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4752975" y="2892426"/>
            <a:ext cx="42473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§ 42 I VwGO; Ziel „Erlass</a:t>
            </a:r>
            <a:r>
              <a:rPr lang="ja-JP" altLang="de-DE" sz="1600" dirty="0">
                <a:latin typeface="RubFlama" panose="02000000000000000000" pitchFamily="2" charset="0"/>
              </a:rPr>
              <a:t>“</a:t>
            </a:r>
            <a:r>
              <a:rPr lang="de-DE" altLang="ja-JP" sz="1600" dirty="0">
                <a:latin typeface="RubFlama" panose="02000000000000000000" pitchFamily="2" charset="0"/>
              </a:rPr>
              <a:t> eines VAs durch Kläger </a:t>
            </a:r>
            <a:endParaRPr lang="de-DE" altLang="de-DE" sz="1600" dirty="0">
              <a:latin typeface="RubFlama" panose="02000000000000000000" pitchFamily="2" charset="0"/>
            </a:endParaRP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4824413" y="3541881"/>
            <a:ext cx="3988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§ 47 VwGO; Ziel Aufhebung einer (formellen/materiellen) Norm; häufigster Fall: Bebauungsplan</a:t>
            </a:r>
          </a:p>
        </p:txBody>
      </p:sp>
      <p:sp>
        <p:nvSpPr>
          <p:cNvPr id="36" name="Textfeld 1"/>
          <p:cNvSpPr txBox="1">
            <a:spLocks noChangeArrowheads="1"/>
          </p:cNvSpPr>
          <p:nvPr/>
        </p:nvSpPr>
        <p:spPr bwMode="auto">
          <a:xfrm>
            <a:off x="4864101" y="4489451"/>
            <a:ext cx="42483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43 VwGO; Feststellung (streitiger) rechtlicher/tatsächlicher Verhältnisse durch Urteil</a:t>
            </a:r>
          </a:p>
        </p:txBody>
      </p:sp>
      <p:sp>
        <p:nvSpPr>
          <p:cNvPr id="37" name="Textfeld 1"/>
          <p:cNvSpPr txBox="1">
            <a:spLocks noChangeArrowheads="1"/>
          </p:cNvSpPr>
          <p:nvPr/>
        </p:nvSpPr>
        <p:spPr bwMode="auto">
          <a:xfrm>
            <a:off x="4824414" y="5275264"/>
            <a:ext cx="41758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nicht explizit normiert, vgl. aber §§ 43 II, 113 VwGO; Ziel Verhalten der Verwaltung, das nicht VA ist</a:t>
            </a:r>
          </a:p>
        </p:txBody>
      </p:sp>
      <p:sp>
        <p:nvSpPr>
          <p:cNvPr id="38" name="Textfeld 1"/>
          <p:cNvSpPr txBox="1">
            <a:spLocks noChangeArrowheads="1"/>
          </p:cNvSpPr>
          <p:nvPr/>
        </p:nvSpPr>
        <p:spPr bwMode="auto">
          <a:xfrm>
            <a:off x="4824413" y="6255749"/>
            <a:ext cx="41758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§ 113 I 4 VwGO; Feststellung der RWK </a:t>
            </a:r>
            <a:r>
              <a:rPr lang="de-DE" altLang="de-DE" sz="1600" dirty="0" err="1">
                <a:latin typeface="RubFlama" panose="02000000000000000000" pitchFamily="2" charset="0"/>
              </a:rPr>
              <a:t>erle-digter</a:t>
            </a:r>
            <a:r>
              <a:rPr lang="de-DE" altLang="de-DE" sz="1600" dirty="0">
                <a:latin typeface="RubFlama" panose="02000000000000000000" pitchFamily="2" charset="0"/>
              </a:rPr>
              <a:t> Maßnahme (bei intensivem Eingriff) 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  <p:cxnSp>
        <p:nvCxnSpPr>
          <p:cNvPr id="3" name="Gerader Verbinder 2"/>
          <p:cNvCxnSpPr/>
          <p:nvPr/>
        </p:nvCxnSpPr>
        <p:spPr>
          <a:xfrm>
            <a:off x="4752975" y="1942805"/>
            <a:ext cx="71438" cy="4924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57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0"/>
      <p:bldP spid="33" grpId="0"/>
      <p:bldP spid="18" grpId="0"/>
      <p:bldP spid="29" grpId="0"/>
      <p:bldP spid="30" grpId="0"/>
      <p:bldP spid="34" grpId="0"/>
      <p:bldP spid="36" grpId="0"/>
      <p:bldP spid="37" grpId="0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5712" y="479106"/>
            <a:ext cx="7858919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Verwaltungsrecht: Verwaltungsprozess</a:t>
            </a:r>
          </a:p>
        </p:txBody>
      </p:sp>
      <p:sp>
        <p:nvSpPr>
          <p:cNvPr id="46082" name="Textfeld 1"/>
          <p:cNvSpPr txBox="1">
            <a:spLocks noChangeArrowheads="1"/>
          </p:cNvSpPr>
          <p:nvPr/>
        </p:nvSpPr>
        <p:spPr bwMode="auto">
          <a:xfrm>
            <a:off x="380663" y="11006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900" b="1" dirty="0">
                <a:latin typeface="RubFlama" panose="02000000000000000000" pitchFamily="2" charset="0"/>
              </a:rPr>
              <a:t>Rechtsschutz: Zulässigkeit der Klage am Beispiel Anfechtungsklage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50544" y="1514059"/>
            <a:ext cx="31638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600">
                <a:latin typeface="RubFlama" panose="02000000000000000000" pitchFamily="2" charset="0"/>
              </a:rPr>
              <a:t>Verwaltungsrechtsweg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45781" y="1912522"/>
            <a:ext cx="2841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600">
                <a:latin typeface="RubFlama" panose="02000000000000000000" pitchFamily="2" charset="0"/>
              </a:rPr>
              <a:t>statthafte Klageart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45781" y="2337972"/>
            <a:ext cx="4500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600">
                <a:latin typeface="RubFlama" panose="02000000000000000000" pitchFamily="2" charset="0"/>
              </a:rPr>
              <a:t>Klagebefugnis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45781" y="2734847"/>
            <a:ext cx="41719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600">
                <a:latin typeface="RubFlama" panose="02000000000000000000" pitchFamily="2" charset="0"/>
              </a:rPr>
              <a:t>Vorverfahren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748956" y="3130134"/>
            <a:ext cx="36337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sz="1600">
                <a:latin typeface="RubFlama" panose="02000000000000000000" pitchFamily="2" charset="0"/>
              </a:rPr>
              <a:t>Klagefrist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745781" y="3527009"/>
            <a:ext cx="41767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6"/>
            </a:pPr>
            <a:r>
              <a:rPr lang="de-DE" altLang="de-DE" sz="1600">
                <a:latin typeface="RubFlama" panose="02000000000000000000" pitchFamily="2" charset="0"/>
              </a:rPr>
              <a:t>Zuständigkeit Gericht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750544" y="3958809"/>
            <a:ext cx="5000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7"/>
            </a:pPr>
            <a:r>
              <a:rPr lang="de-DE" altLang="de-DE" sz="1600">
                <a:latin typeface="RubFlama" panose="02000000000000000000" pitchFamily="2" charset="0"/>
              </a:rPr>
              <a:t>Partei- / Beteiligtenfähigkeit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748956" y="4390609"/>
            <a:ext cx="52181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8"/>
            </a:pPr>
            <a:r>
              <a:rPr lang="de-DE" altLang="de-DE" sz="1600">
                <a:latin typeface="RubFlama" panose="02000000000000000000" pitchFamily="2" charset="0"/>
              </a:rPr>
              <a:t>Prozessfähigkeit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45781" y="4785897"/>
            <a:ext cx="4500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9"/>
            </a:pPr>
            <a:r>
              <a:rPr lang="de-DE" altLang="de-DE" sz="1600">
                <a:latin typeface="RubFlama" panose="02000000000000000000" pitchFamily="2" charset="0"/>
              </a:rPr>
              <a:t>ordnungsgemäße Vertretung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06081" y="5182772"/>
            <a:ext cx="41719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10"/>
            </a:pPr>
            <a:r>
              <a:rPr lang="de-DE" altLang="de-DE" sz="1600">
                <a:latin typeface="RubFlama" panose="02000000000000000000" pitchFamily="2" charset="0"/>
              </a:rPr>
              <a:t> richtiger Klagegegner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604494" y="5578059"/>
            <a:ext cx="5362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11"/>
            </a:pPr>
            <a:r>
              <a:rPr lang="de-DE" altLang="de-DE" sz="1600">
                <a:latin typeface="RubFlama" panose="02000000000000000000" pitchFamily="2" charset="0"/>
              </a:rPr>
              <a:t> ordnungsgemäße Klageerhebung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601319" y="5974934"/>
            <a:ext cx="7453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12"/>
            </a:pPr>
            <a:r>
              <a:rPr lang="de-DE" altLang="de-DE" sz="1600">
                <a:latin typeface="RubFlama" panose="02000000000000000000" pitchFamily="2" charset="0"/>
              </a:rPr>
              <a:t> keine entgegenstehende Rechtskraft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601319" y="6370222"/>
            <a:ext cx="6238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13"/>
            </a:pPr>
            <a:r>
              <a:rPr lang="de-DE" altLang="de-DE" sz="1600">
                <a:latin typeface="RubFlama" panose="02000000000000000000" pitchFamily="2" charset="0"/>
              </a:rPr>
              <a:t> keine anderweitige Rechtshängigkeit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606081" y="6705412"/>
            <a:ext cx="5365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14"/>
            </a:pPr>
            <a:r>
              <a:rPr lang="de-DE" altLang="de-DE" sz="1600" dirty="0">
                <a:latin typeface="RubFlama" panose="02000000000000000000" pitchFamily="2" charset="0"/>
              </a:rPr>
              <a:t> allgemeines Rechtsschutzbedürfnis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603501" y="1889370"/>
            <a:ext cx="38528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§ 42 I 1. VwGO: Klage gegen VA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603501" y="2316408"/>
            <a:ext cx="4500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42 II VwGO: Beschwer des Klägers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4603501" y="2711695"/>
            <a:ext cx="41719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68 VwGO (selten nötig)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606676" y="3108570"/>
            <a:ext cx="4497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74 I VwGO: 1  Monat ab Zustellung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603501" y="3503858"/>
            <a:ext cx="41767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§§ 45 ff., 52 VwGO: sachlich/örtlich 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4608264" y="3935658"/>
            <a:ext cx="5000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61 VwGO: natürliche/jur. Personen u.a.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4606676" y="4367458"/>
            <a:ext cx="52181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62 VwGO: nach BGB geschäftsfähig</a:t>
            </a:r>
          </a:p>
        </p:txBody>
      </p:sp>
      <p:sp>
        <p:nvSpPr>
          <p:cNvPr id="36" name="Textfeld 1"/>
          <p:cNvSpPr txBox="1">
            <a:spLocks noChangeArrowheads="1"/>
          </p:cNvSpPr>
          <p:nvPr/>
        </p:nvSpPr>
        <p:spPr bwMode="auto">
          <a:xfrm>
            <a:off x="4603501" y="4764333"/>
            <a:ext cx="4500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62 III: gesetzliche Vertreter u.a.</a:t>
            </a:r>
          </a:p>
        </p:txBody>
      </p:sp>
      <p:sp>
        <p:nvSpPr>
          <p:cNvPr id="37" name="Textfeld 1"/>
          <p:cNvSpPr txBox="1">
            <a:spLocks noChangeArrowheads="1"/>
          </p:cNvSpPr>
          <p:nvPr/>
        </p:nvSpPr>
        <p:spPr bwMode="auto">
          <a:xfrm>
            <a:off x="4573339" y="5159620"/>
            <a:ext cx="41719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78 I: (idR) Rechtsträgerprinzip</a:t>
            </a:r>
          </a:p>
        </p:txBody>
      </p:sp>
      <p:sp>
        <p:nvSpPr>
          <p:cNvPr id="38" name="Textfeld 1"/>
          <p:cNvSpPr txBox="1">
            <a:spLocks noChangeArrowheads="1"/>
          </p:cNvSpPr>
          <p:nvPr/>
        </p:nvSpPr>
        <p:spPr bwMode="auto">
          <a:xfrm>
            <a:off x="4532064" y="5556495"/>
            <a:ext cx="5362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 §§ 81 I 1 f. VwGO: idR schriftlich</a:t>
            </a:r>
          </a:p>
        </p:txBody>
      </p:sp>
      <p:sp>
        <p:nvSpPr>
          <p:cNvPr id="39" name="Textfeld 1"/>
          <p:cNvSpPr txBox="1">
            <a:spLocks noChangeArrowheads="1"/>
          </p:cNvSpPr>
          <p:nvPr/>
        </p:nvSpPr>
        <p:spPr bwMode="auto">
          <a:xfrm>
            <a:off x="4603501" y="5951783"/>
            <a:ext cx="7453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§§ 121, 173 VwGO iVbm § 705 ZPO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4595564" y="6348658"/>
            <a:ext cx="62372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§§ 90, 173 VwGO iVbm § 17 I 2 GVG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4627401" y="6683848"/>
            <a:ext cx="53641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 dirty="0">
                <a:latin typeface="RubFlama" panose="02000000000000000000" pitchFamily="2" charset="0"/>
              </a:rPr>
              <a:t>schutzwürdiges Interesse verfolgt</a:t>
            </a:r>
          </a:p>
        </p:txBody>
      </p:sp>
      <p:sp>
        <p:nvSpPr>
          <p:cNvPr id="42" name="Textfeld 1"/>
          <p:cNvSpPr txBox="1">
            <a:spLocks noChangeArrowheads="1"/>
          </p:cNvSpPr>
          <p:nvPr/>
        </p:nvSpPr>
        <p:spPr bwMode="auto">
          <a:xfrm>
            <a:off x="4608264" y="1495670"/>
            <a:ext cx="3848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600">
                <a:latin typeface="RubFlama" panose="02000000000000000000" pitchFamily="2" charset="0"/>
              </a:rPr>
              <a:t>§ 40 I 1 VwGO: ör Streitigkeit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62042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4" grpId="0"/>
      <p:bldP spid="35" grpId="0"/>
      <p:bldP spid="12" grpId="0"/>
      <p:bldP spid="14" grpId="0"/>
      <p:bldP spid="15" grpId="0"/>
      <p:bldP spid="16" grpId="0"/>
      <p:bldP spid="20" grpId="0"/>
      <p:bldP spid="23" grpId="0"/>
      <p:bldP spid="24" grpId="0"/>
      <p:bldP spid="26" grpId="0"/>
      <p:bldP spid="27" grpId="0"/>
      <p:bldP spid="28" grpId="0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746943"/>
            <a:ext cx="747238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AT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Amtshaftung und Entschädigungsrecht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3" y="176847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Entschädigung für fehlerhaftes Handeln, Enteignungen o.ä.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2266" y="213677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konkurrierende Kompetenz Bund, Art. 74 I Nr. 25 GG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12266" y="2536825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wichtigste AGL: § 839 BGB </a:t>
            </a:r>
            <a:r>
              <a:rPr lang="de-DE" altLang="de-DE" dirty="0" err="1">
                <a:latin typeface="RubFlama" panose="02000000000000000000" pitchFamily="2" charset="0"/>
              </a:rPr>
              <a:t>iVm</a:t>
            </a:r>
            <a:r>
              <a:rPr lang="de-DE" altLang="de-DE" dirty="0">
                <a:latin typeface="RubFlama" panose="02000000000000000000" pitchFamily="2" charset="0"/>
              </a:rPr>
              <a:t> Art. 34 GG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64517" y="3837717"/>
            <a:ext cx="9180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900" u="sng" dirty="0">
                <a:latin typeface="RubFlama" panose="02000000000000000000" pitchFamily="2" charset="0"/>
              </a:rPr>
              <a:t>Entschädigung für Enteignung zum Wohle der Allgemeinheit, vgl. Art 14 III GG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71525" y="2903168"/>
            <a:ext cx="82169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bei </a:t>
            </a:r>
            <a:r>
              <a:rPr lang="de-DE" altLang="de-DE" i="1" dirty="0">
                <a:latin typeface="RubFlama" panose="02000000000000000000" pitchFamily="2" charset="0"/>
              </a:rPr>
              <a:t>rechtswidrigem</a:t>
            </a:r>
            <a:r>
              <a:rPr lang="de-DE" altLang="de-DE" dirty="0">
                <a:latin typeface="RubFlama" panose="02000000000000000000" pitchFamily="2" charset="0"/>
              </a:rPr>
              <a:t> und </a:t>
            </a:r>
            <a:r>
              <a:rPr lang="de-DE" altLang="de-DE" i="1" dirty="0">
                <a:latin typeface="RubFlama" panose="02000000000000000000" pitchFamily="2" charset="0"/>
              </a:rPr>
              <a:t>schuldhaftem</a:t>
            </a:r>
            <a:r>
              <a:rPr lang="de-DE" altLang="de-DE" dirty="0">
                <a:latin typeface="RubFlama" panose="02000000000000000000" pitchFamily="2" charset="0"/>
              </a:rPr>
              <a:t> Handeln eines Amtsträgers in Ausübung seines Amtes Haftung der verantwortlichen öffentlichen Stelle 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67772" y="4169119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b="1" dirty="0">
                <a:latin typeface="RubFlama" panose="02000000000000000000" pitchFamily="2" charset="0"/>
              </a:rPr>
              <a:t>„enteignender Eingriff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71525" y="5280324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b="1" dirty="0">
                <a:latin typeface="RubFlama" panose="02000000000000000000" pitchFamily="2" charset="0"/>
              </a:rPr>
              <a:t>„enteignungsgleicher Eingriff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771525" y="4569169"/>
            <a:ext cx="7689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RubFlama" panose="02000000000000000000" pitchFamily="2" charset="0"/>
              </a:rPr>
              <a:t>keine förmliche Enteignung, aber gleiche Wirkung (z.B. dauernde Bauarbeiten versperren Zufahrt; „Sonderopfer</a:t>
            </a:r>
            <a:r>
              <a:rPr lang="ja-JP" altLang="de-DE" sz="1800" dirty="0">
                <a:latin typeface="RubFlama" panose="02000000000000000000" pitchFamily="2" charset="0"/>
              </a:rPr>
              <a:t>“</a:t>
            </a:r>
            <a:r>
              <a:rPr lang="de-DE" altLang="ja-JP" sz="1800" dirty="0">
                <a:latin typeface="RubFlama" panose="02000000000000000000" pitchFamily="2" charset="0"/>
              </a:rPr>
              <a:t>) </a:t>
            </a:r>
            <a:endParaRPr lang="de-DE" altLang="de-DE" sz="1800" dirty="0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71525" y="6057413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b="1" dirty="0">
                <a:latin typeface="RubFlama" panose="02000000000000000000" pitchFamily="2" charset="0"/>
              </a:rPr>
              <a:t>„Aufopferung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60615" y="5680374"/>
            <a:ext cx="9101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RubFlama" panose="02000000000000000000" pitchFamily="2" charset="0"/>
              </a:rPr>
              <a:t>durch rechtswidriges (nicht schuldhaftes) Verhalten entsteht Schaden an Sachen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86320" y="6388399"/>
            <a:ext cx="87471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 dirty="0">
                <a:latin typeface="RubFlama" panose="02000000000000000000" pitchFamily="2" charset="0"/>
              </a:rPr>
              <a:t>nicht-schuldhaftes Handeln von Amtsträgern führt zur Rechtsgutsverletzung; z.B. Schussverletzung eines Passanten bei Verfolgung Straftäter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2519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0" grpId="0"/>
      <p:bldP spid="23" grpId="0"/>
      <p:bldP spid="22" grpId="0"/>
      <p:bldP spid="27" grpId="0"/>
      <p:bldP spid="28" grpId="0"/>
      <p:bldP spid="32" grpId="0"/>
      <p:bldP spid="18" grpId="0"/>
      <p:bldP spid="29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80973" y="715422"/>
            <a:ext cx="824562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BT: Polizei- und Sicherheitsrecht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431800" y="1462088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 err="1">
                <a:latin typeface="RubFlama" panose="02000000000000000000" pitchFamily="2" charset="0"/>
              </a:rPr>
              <a:t>grds</a:t>
            </a:r>
            <a:r>
              <a:rPr lang="de-DE" altLang="de-DE" dirty="0">
                <a:latin typeface="RubFlama" panose="02000000000000000000" pitchFamily="2" charset="0"/>
              </a:rPr>
              <a:t>. Ländersache (aber auch Bundespolizei, BKA)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434975" y="191452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Doppelfunktion der Polizeibehörden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60413" y="2314575"/>
            <a:ext cx="8215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Prävention (OBG, PolG, POG)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66763" y="4156075"/>
            <a:ext cx="8875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Polizeirecht: vorbeugende/verfolgende Strafverfolgung (Außendienst, Mündlichkeit, „vor Ort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)  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66763" y="2744788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Repression (Strafverfolgung und Strafvollzug)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508000" y="314325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NRW: institutionelle Trennung von Ordnungs- / Polizeibehörden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78206" y="3537888"/>
            <a:ext cx="8216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Ordnungsrecht: BauR, GewO, Gesundheitsrecht u.a. (förmliche Verfahren, Distanz zu Geschehen)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21531" y="4809581"/>
            <a:ext cx="787591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gemeinsam „Gefahrenabwehr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 durch Schutz der </a:t>
            </a:r>
            <a:r>
              <a:rPr lang="de-DE" altLang="ja-JP" i="1" dirty="0">
                <a:latin typeface="RubFlama" panose="02000000000000000000" pitchFamily="2" charset="0"/>
              </a:rPr>
              <a:t>öffentlichen Sicherheit </a:t>
            </a:r>
            <a:r>
              <a:rPr lang="de-DE" altLang="ja-JP" dirty="0">
                <a:latin typeface="RubFlama" panose="02000000000000000000" pitchFamily="2" charset="0"/>
              </a:rPr>
              <a:t>und </a:t>
            </a:r>
            <a:r>
              <a:rPr lang="de-DE" altLang="ja-JP" i="1" dirty="0">
                <a:latin typeface="RubFlama" panose="02000000000000000000" pitchFamily="2" charset="0"/>
              </a:rPr>
              <a:t>Ordnung</a:t>
            </a:r>
            <a:r>
              <a:rPr lang="de-DE" altLang="ja-JP" dirty="0">
                <a:latin typeface="RubFlama" panose="02000000000000000000" pitchFamily="2" charset="0"/>
              </a:rPr>
              <a:t> und Inanspruchnahme von </a:t>
            </a:r>
            <a:r>
              <a:rPr lang="de-DE" altLang="ja-JP" i="1" dirty="0">
                <a:latin typeface="RubFlama" panose="02000000000000000000" pitchFamily="2" charset="0"/>
              </a:rPr>
              <a:t>Störern</a:t>
            </a:r>
            <a:endParaRPr lang="de-DE" altLang="de-DE" i="1" dirty="0">
              <a:latin typeface="RubFlama" panose="02000000000000000000" pitchFamily="2" charset="0"/>
            </a:endParaRP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408113" y="5506513"/>
            <a:ext cx="75893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Öffentliche Sicherheit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410892" y="5895469"/>
            <a:ext cx="8448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Öffentliche Ordnung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1425575" y="6296426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Störer = Verantwortlicher (für Zustand oder Verhalten)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90781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3" grpId="0"/>
      <p:bldP spid="22" grpId="0"/>
      <p:bldP spid="24" grpId="0"/>
      <p:bldP spid="26" grpId="0"/>
      <p:bldP spid="21" grpId="0"/>
      <p:bldP spid="27" grpId="0"/>
      <p:bldP spid="28" grpId="0"/>
      <p:bldP spid="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6017" y="786448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BT: Kommunalrecht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95288" y="1484313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Kommunale Selbstbestimmung, Art. 28 II GG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62000" y="1908175"/>
            <a:ext cx="9031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BVerfG: Angelegenheiten, die in der örtlichen Gemeinschaft wurzeln  oder besonderen Bezug haben werden dort geregelt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66372" y="260350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weitgehende Gestaltungsfreiheit der Gemeinden, u.a.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666410" y="3038475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900" dirty="0">
                <a:latin typeface="RubFlama" panose="02000000000000000000" pitchFamily="2" charset="0"/>
              </a:rPr>
              <a:t>Organisationshoheit 	(kommunale Betriebe, Einrichtungen etc.)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661647" y="3436938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900" dirty="0">
                <a:latin typeface="RubFlama" panose="02000000000000000000" pitchFamily="2" charset="0"/>
              </a:rPr>
              <a:t>Planungshoheit	(Bodennutzung)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661647" y="3862388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900">
                <a:latin typeface="RubFlama" panose="02000000000000000000" pitchFamily="2" charset="0"/>
              </a:rPr>
              <a:t>Finanzhoheit 		(eigenverantwortliche Gestaltung Finanzen)  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661647" y="4259263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900">
                <a:latin typeface="RubFlama" panose="02000000000000000000" pitchFamily="2" charset="0"/>
              </a:rPr>
              <a:t>Satzungsautonomie	(Regelung komm. Angelegenheiten durch Normen)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366372" y="4836576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im Bereich Selbstverwaltung nur Rechtsaufsicht (nicht: Zweckmäßigkeit) </a:t>
            </a:r>
          </a:p>
        </p:txBody>
      </p:sp>
      <p:sp>
        <p:nvSpPr>
          <p:cNvPr id="36" name="Textfeld 1"/>
          <p:cNvSpPr txBox="1">
            <a:spLocks noChangeArrowheads="1"/>
          </p:cNvSpPr>
          <p:nvPr/>
        </p:nvSpPr>
        <p:spPr bwMode="auto">
          <a:xfrm>
            <a:off x="235744" y="5234404"/>
            <a:ext cx="1004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900" dirty="0">
                <a:latin typeface="RubFlama" panose="02000000000000000000" pitchFamily="2" charset="0"/>
              </a:rPr>
              <a:t>Tätigkeit: Selbstverwaltungsaufgaben – Pflichtaufgaben - Auftragsangelegenheiten</a:t>
            </a:r>
          </a:p>
        </p:txBody>
      </p:sp>
      <p:sp>
        <p:nvSpPr>
          <p:cNvPr id="38" name="Textfeld 1"/>
          <p:cNvSpPr txBox="1">
            <a:spLocks noChangeArrowheads="1"/>
          </p:cNvSpPr>
          <p:nvPr/>
        </p:nvSpPr>
        <p:spPr bwMode="auto">
          <a:xfrm>
            <a:off x="366372" y="5780821"/>
            <a:ext cx="1004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 Organe</a:t>
            </a:r>
          </a:p>
        </p:txBody>
      </p:sp>
      <p:sp>
        <p:nvSpPr>
          <p:cNvPr id="39" name="Textfeld 1"/>
          <p:cNvSpPr txBox="1">
            <a:spLocks noChangeArrowheads="1"/>
          </p:cNvSpPr>
          <p:nvPr/>
        </p:nvSpPr>
        <p:spPr bwMode="auto">
          <a:xfrm>
            <a:off x="658472" y="6171346"/>
            <a:ext cx="9069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Bürgermeister	(Wahl durch (EU-)Bürger der Gemeinde)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653710" y="6568221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Gemeinderat		(„Kommunalparlament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; aber: Exekutive)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338579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4" grpId="0"/>
      <p:bldP spid="29" grpId="0"/>
      <p:bldP spid="30" grpId="0"/>
      <p:bldP spid="31" grpId="0"/>
      <p:bldP spid="35" grpId="0"/>
      <p:bldP spid="36" grpId="0"/>
      <p:bldP spid="38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8015" y="697262"/>
            <a:ext cx="768841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Verwaltungsrecht BT: Baurecht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78972" y="1379362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i="1" dirty="0">
                <a:latin typeface="RubFlama" panose="02000000000000000000" pitchFamily="2" charset="0"/>
              </a:rPr>
              <a:t>öffentliches Baurecht </a:t>
            </a:r>
            <a:r>
              <a:rPr lang="de-DE" altLang="de-DE" dirty="0">
                <a:latin typeface="RubFlama" panose="02000000000000000000" pitchFamily="2" charset="0"/>
              </a:rPr>
              <a:t>vs. privates Baurecht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31800" y="1847675"/>
            <a:ext cx="900634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Bauplanungsrecht 	= Bodennutzung</a:t>
            </a:r>
            <a:r>
              <a:rPr lang="de-DE" altLang="ja-JP" dirty="0">
                <a:latin typeface="RubFlama" panose="02000000000000000000" pitchFamily="2" charset="0"/>
              </a:rPr>
              <a:t>; Festlegung durch (Bundes-) 			  	BauGB, </a:t>
            </a:r>
            <a:r>
              <a:rPr lang="de-DE" altLang="ja-JP" dirty="0" err="1">
                <a:latin typeface="RubFlama" panose="02000000000000000000" pitchFamily="2" charset="0"/>
              </a:rPr>
              <a:t>BauNVO</a:t>
            </a:r>
            <a:r>
              <a:rPr lang="de-DE" altLang="ja-JP" dirty="0">
                <a:latin typeface="RubFlama" panose="02000000000000000000" pitchFamily="2" charset="0"/>
              </a:rPr>
              <a:t>; kommunale Bebauungspläne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47675" y="2568400"/>
            <a:ext cx="8877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Bauordnungsrecht	= Art und Weise der Bebauung</a:t>
            </a:r>
            <a:r>
              <a:rPr lang="de-DE" altLang="ja-JP" dirty="0">
                <a:latin typeface="RubFlama" panose="02000000000000000000" pitchFamily="2" charset="0"/>
              </a:rPr>
              <a:t>; (Landes-)  			   	Bauordnung 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427387" y="3310217"/>
            <a:ext cx="834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Baugenehmigung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51237" y="3783292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Erlaubnis, auf Grundstück Vorhaben zu realisieren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51237" y="4163906"/>
            <a:ext cx="81054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„gebundener VA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 = Genehmigung </a:t>
            </a:r>
            <a:r>
              <a:rPr lang="de-DE" altLang="ja-JP" b="1" i="1" dirty="0">
                <a:latin typeface="RubFlama" panose="02000000000000000000" pitchFamily="2" charset="0"/>
              </a:rPr>
              <a:t>ist</a:t>
            </a:r>
            <a:r>
              <a:rPr lang="de-DE" altLang="ja-JP" i="1" dirty="0">
                <a:latin typeface="RubFlama" panose="02000000000000000000" pitchFamily="2" charset="0"/>
              </a:rPr>
              <a:t> zu </a:t>
            </a:r>
            <a:r>
              <a:rPr lang="de-DE" altLang="ja-JP" dirty="0">
                <a:latin typeface="RubFlama" panose="02000000000000000000" pitchFamily="2" charset="0"/>
              </a:rPr>
              <a:t>erteilen, wenn Voraussetzungen erfüllt sind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089483" y="4852356"/>
            <a:ext cx="834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Genehmigungsbedürftigkeit (Mehrzahl  aller Vorhaben)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111600" y="5458104"/>
            <a:ext cx="792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Genehmigungsfähigkeit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589437" y="5829579"/>
            <a:ext cx="834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de-DE" altLang="de-DE">
                <a:latin typeface="RubFlama" panose="02000000000000000000" pitchFamily="2" charset="0"/>
              </a:rPr>
              <a:t>formell: 	Antrag, Beteiligung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579912" y="6189942"/>
            <a:ext cx="727682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lphaLcParenR" startAt="2"/>
            </a:pPr>
            <a:r>
              <a:rPr lang="de-DE" altLang="de-DE" dirty="0">
                <a:latin typeface="RubFlama" panose="02000000000000000000" pitchFamily="2" charset="0"/>
              </a:rPr>
              <a:t>materiell:	Vereinbarkeit mit </a:t>
            </a:r>
            <a:r>
              <a:rPr lang="de-DE" altLang="de-DE" dirty="0" err="1">
                <a:latin typeface="RubFlama" panose="02000000000000000000" pitchFamily="2" charset="0"/>
              </a:rPr>
              <a:t>BauO</a:t>
            </a:r>
            <a:r>
              <a:rPr lang="de-DE" altLang="de-DE" dirty="0">
                <a:latin typeface="RubFlama" panose="02000000000000000000" pitchFamily="2" charset="0"/>
              </a:rPr>
              <a:t>/Bauplanungsrecht, 			Rechte Dritter, sonstiges ÖR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24414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/>
      <p:bldP spid="29" grpId="0"/>
      <p:bldP spid="31" grpId="0"/>
      <p:bldP spid="22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5"/>
          <p:cNvSpPr txBox="1">
            <a:spLocks noChangeArrowheads="1"/>
          </p:cNvSpPr>
          <p:nvPr/>
        </p:nvSpPr>
        <p:spPr bwMode="auto">
          <a:xfrm>
            <a:off x="376239" y="802795"/>
            <a:ext cx="761640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Verwaltungsrecht BT: Überblick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431800" y="1803400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Ausländerrecht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38150" y="2227263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Melde- und Passrecht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11163" y="2660650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Datenschutz-/Informationsrecht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31800" y="30876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Dienstrecht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431800" y="3489325"/>
            <a:ext cx="834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Kulturverwaltungsrecht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31800" y="3951288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Straßenrecht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438150" y="43688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Umwelt- /Wasser- / Naturschutzrecht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473075" y="4792663"/>
            <a:ext cx="899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Sozialrecht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473075" y="5192713"/>
            <a:ext cx="8347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Wirtschaftsverwaltungsrecht (Besonderheiten durch HwK und IHK)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473073" y="5608730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Steuerrecht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73074" y="5952857"/>
            <a:ext cx="83470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Glücksspielrecht 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73074" y="6281201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u.a. ...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61554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/>
      <p:bldP spid="24" grpId="0"/>
      <p:bldP spid="29" grpId="0"/>
      <p:bldP spid="30" grpId="0"/>
      <p:bldP spid="31" grpId="0"/>
      <p:bldP spid="22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19643" y="3132559"/>
            <a:ext cx="16061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4000" b="1" dirty="0">
                <a:latin typeface="RubFlama" panose="02000000000000000000" pitchFamily="2" charset="0"/>
                <a:cs typeface="+mn-cs"/>
              </a:rPr>
              <a:t>Pause!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74359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0663" y="875593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Grundrechte: Verletzung? 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verletzt staatliche Maßnahme ein Grundrecht: Prüfung in drei Schritten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754242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+mj-lt"/>
              <a:buAutoNum type="arabicParenBoth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Schutzbereich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15943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+mj-lt"/>
              <a:buAutoNum type="arabicParenBoth" startAt="2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Eingriff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13588" y="2543724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+mj-lt"/>
              <a:buAutoNum type="arabicParenBoth" startAt="3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Rechtfertigung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60192" y="2924635"/>
            <a:ext cx="82165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/>
              <a:buChar char="•"/>
            </a:pPr>
            <a:r>
              <a:rPr lang="de-DE" u="sng" dirty="0">
                <a:latin typeface="RubFlama" panose="02000000000000000000" pitchFamily="2" charset="0"/>
                <a:cs typeface="Cambria" charset="0"/>
              </a:rPr>
              <a:t>Schutzbereich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= Verhalten des Grundrechtsadressaten von Grundrecht erfasst? 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60192" y="4848259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/>
              <a:buChar char="•"/>
            </a:pPr>
            <a:r>
              <a:rPr lang="de-DE" u="sng" dirty="0">
                <a:latin typeface="RubFlama" panose="02000000000000000000" pitchFamily="2" charset="0"/>
                <a:cs typeface="Cambria" charset="0"/>
              </a:rPr>
              <a:t>Eingriff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: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835408" y="5220791"/>
            <a:ext cx="91014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jedes staatliche Verhalten, dass dem Einzelnen ein grundrechtlich geschütztes Verhalten erschwert oder unmöglich macht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826812" y="3548144"/>
            <a:ext cx="82057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persönlicher Schutzbereich = Deutscher/Jedermann/jur. Person (Art. 19 III GG)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825147" y="4172900"/>
            <a:ext cx="92635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sachlicher Schutzbereich = Verhaltensweise von Wortlaut erfasst und geschützt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532200" y="5900801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/>
              <a:buChar char="•"/>
            </a:pPr>
            <a:r>
              <a:rPr lang="de-DE" u="sng" dirty="0">
                <a:latin typeface="RubFlama" panose="02000000000000000000" pitchFamily="2" charset="0"/>
                <a:cs typeface="Cambria" charset="0"/>
              </a:rPr>
              <a:t>Rechtfertigung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? 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871412" y="6300911"/>
            <a:ext cx="91014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möglich durch unmittelbare Schranke in GG (z.B. Art. 9 II GG), Gesetzesvorbehalt oder verfassungsimmanente Schranken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368165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17" grpId="0"/>
      <p:bldP spid="20" grpId="0"/>
      <p:bldP spid="23" grpId="0"/>
      <p:bldP spid="29" grpId="0"/>
      <p:bldP spid="24" grpId="0"/>
      <p:bldP spid="26" grpId="0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Grundrechte: Verletzung? 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43636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verfassungsimmanente Schranken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95013" y="182324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+mj-lt"/>
              <a:buAutoNum type="arabicParenBoth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kollidierende Grundrechte Dritter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359792" y="295253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+mj-lt"/>
              <a:buAutoNum type="arabicParenBoth" startAt="2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entgegenstehende Staatszielbestimmungen/Güter von Verfassungsrang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835508" y="2223870"/>
            <a:ext cx="82165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Abwägung der einzelnen Interessen gegeneinander, um diese zu einer relativ optimalen Geltung zu bringen; „praktische Konkordanz“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1195448" y="4281477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formell = Zuständigkeit, Verfahren, Form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195448" y="4675486"/>
            <a:ext cx="9101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materiell = insb. Verhältnismäßigkeit 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75136" y="3487890"/>
            <a:ext cx="91166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Rechtmäßigkeit der Beschränkung (durch Gesetz oder auf Grund Gesetzes)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835508" y="3888000"/>
            <a:ext cx="9263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formell und materiell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1547924" y="5082734"/>
            <a:ext cx="9101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(1) legitimer Zweck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591492" y="5526468"/>
            <a:ext cx="9101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(2) Geeignetheit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583928" y="5958516"/>
            <a:ext cx="9101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(3) Erforderlichkeit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583928" y="6358626"/>
            <a:ext cx="9101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(4) Angemessenheit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307661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0" grpId="0"/>
      <p:bldP spid="23" grpId="0"/>
      <p:bldP spid="29" grpId="0"/>
      <p:bldP spid="24" grpId="0"/>
      <p:bldP spid="26" grpId="0"/>
      <p:bldP spid="32" grpId="0"/>
      <p:bldP spid="21" grpId="0"/>
      <p:bldP spid="2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Grundrechtskatalog des Grundgesetz  </a:t>
            </a:r>
          </a:p>
        </p:txBody>
      </p:sp>
      <p:sp>
        <p:nvSpPr>
          <p:cNvPr id="2" name="Rechteck 1"/>
          <p:cNvSpPr/>
          <p:nvPr/>
        </p:nvSpPr>
        <p:spPr>
          <a:xfrm>
            <a:off x="380663" y="1389993"/>
            <a:ext cx="83680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Die Menschenwürde ist UNANTASTBAR (Art. 1 I GG)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freie Entfaltung der Persönlichkeit, körperliche Unversehrtheit (Art. 2 Abs. 1, 2)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Freiheit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 </a:t>
            </a:r>
            <a:r>
              <a:rPr lang="de-DE" sz="1500" b="1" dirty="0">
                <a:latin typeface="RubFlama" panose="02000000000000000000" pitchFamily="2" charset="0"/>
                <a:cs typeface="Cambria"/>
              </a:rPr>
              <a:t>der Person 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(Art. 2 Abs. 2 Satz 2 und Art. 104)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Gleichheit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 aller Menschen vor dem Gesetz (Art. 3 Abs. 1)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Gleichberechtigung von Mann und Frau (Art. 3 Abs. 2)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keine Benachteiligung wegen Geschlecht, Rasse, Sprache, Heimat, Herkunft, Glauben, religiöser und politischer Anschauung (Art. 3 Abs. 3)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Glaubens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-, Bekenntnis- und Gewissens</a:t>
            </a:r>
            <a:r>
              <a:rPr lang="de-DE" sz="1500" b="1" dirty="0">
                <a:latin typeface="RubFlama" panose="02000000000000000000" pitchFamily="2" charset="0"/>
                <a:cs typeface="Cambria"/>
              </a:rPr>
              <a:t>freiheit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 (Art. 4 Abs. 1, 2)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kein Zwang zum Kriegsdienst mit der Waffe gegen das eigene Gewissen (Art. 4 Abs. 3)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Freiheit der Meinungsäußerung (Art. 5)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Schutz von Ehe und Familie (Art. 6)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Staatliche Ordnung von Schule und Religionsunterricht (Art. 7)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Versammlungsfreiheit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 (Art. 8)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Vereinigungsfreiheit (Art. 9)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Unverletzlichkeit des Brief- und Postgeheimnisses 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(Art. 10)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Freizügigkeit (Art. 11)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Freie Arbeitsplatz- und Berufswahl (Art. 12)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Unverletzlichkeit der Wohnung 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(Art. 13)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Gewährleistung von Eigentum und Erbrecht (Art. 14)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Auslieferungsverbot, Asylrecht (Art. 16 Abs. 2)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Bitt- und Beschwerderecht (Petitionsrecht, Art. 17)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Anrufung der Gerichte bei Rechtseingriffen durch die öffentliche Gewalt (Art. 19 Abs. 4)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dirty="0">
                <a:latin typeface="RubFlama" panose="02000000000000000000" pitchFamily="2" charset="0"/>
                <a:cs typeface="Cambria"/>
              </a:rPr>
              <a:t>Gewährung des gesetzlichen Richters (Art. 101)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500" b="1" dirty="0">
                <a:latin typeface="RubFlama" panose="02000000000000000000" pitchFamily="2" charset="0"/>
                <a:cs typeface="Cambria"/>
              </a:rPr>
              <a:t>Einräumung rechtlichen Gehörs</a:t>
            </a:r>
            <a:r>
              <a:rPr lang="de-DE" sz="1500" dirty="0">
                <a:latin typeface="RubFlama" panose="02000000000000000000" pitchFamily="2" charset="0"/>
                <a:cs typeface="Cambria"/>
              </a:rPr>
              <a:t> (Art. 103)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82035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95106" y="1168323"/>
            <a:ext cx="5707062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Wiederholungs- und Vertiefungsfragen</a:t>
            </a:r>
          </a:p>
        </p:txBody>
      </p:sp>
      <p:sp>
        <p:nvSpPr>
          <p:cNvPr id="9219" name="Textfeld 5"/>
          <p:cNvSpPr txBox="1">
            <a:spLocks noChangeArrowheads="1"/>
          </p:cNvSpPr>
          <p:nvPr/>
        </p:nvSpPr>
        <p:spPr bwMode="auto">
          <a:xfrm>
            <a:off x="376238" y="20701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de-DE" altLang="de-DE">
                <a:latin typeface="RubFlama" panose="02000000000000000000" pitchFamily="2" charset="0"/>
              </a:rPr>
              <a:t>Warum heißt die deutsche Verfassung „Grundgesetz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? 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0" name="Textfeld 5"/>
          <p:cNvSpPr txBox="1">
            <a:spLocks noChangeArrowheads="1"/>
          </p:cNvSpPr>
          <p:nvPr/>
        </p:nvSpPr>
        <p:spPr bwMode="auto">
          <a:xfrm>
            <a:off x="376238" y="25860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>
                <a:latin typeface="RubFlama" panose="02000000000000000000" pitchFamily="2" charset="0"/>
              </a:rPr>
              <a:t>Nennen Sie fünf grundlegende Verfassungsprinzipien</a:t>
            </a:r>
          </a:p>
        </p:txBody>
      </p:sp>
      <p:sp>
        <p:nvSpPr>
          <p:cNvPr id="9221" name="Textfeld 5"/>
          <p:cNvSpPr txBox="1">
            <a:spLocks noChangeArrowheads="1"/>
          </p:cNvSpPr>
          <p:nvPr/>
        </p:nvSpPr>
        <p:spPr bwMode="auto">
          <a:xfrm>
            <a:off x="395288" y="30464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>
                <a:latin typeface="RubFlama" panose="02000000000000000000" pitchFamily="2" charset="0"/>
              </a:rPr>
              <a:t>Was ist die „Ewigkeitsgarantie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in Art. 79 III GG?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2" name="Textfeld 5"/>
          <p:cNvSpPr txBox="1">
            <a:spLocks noChangeArrowheads="1"/>
          </p:cNvSpPr>
          <p:nvPr/>
        </p:nvSpPr>
        <p:spPr bwMode="auto">
          <a:xfrm>
            <a:off x="395288" y="35448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>
                <a:latin typeface="RubFlama" panose="02000000000000000000" pitchFamily="2" charset="0"/>
              </a:rPr>
              <a:t>Was macht nach der „Drei-Elemente-Lehre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einen Staat aus?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3" name="Textfeld 5"/>
          <p:cNvSpPr txBox="1">
            <a:spLocks noChangeArrowheads="1"/>
          </p:cNvSpPr>
          <p:nvPr/>
        </p:nvSpPr>
        <p:spPr bwMode="auto">
          <a:xfrm>
            <a:off x="412750" y="40179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5"/>
            </a:pPr>
            <a:r>
              <a:rPr lang="de-DE" altLang="de-DE">
                <a:latin typeface="RubFlama" panose="02000000000000000000" pitchFamily="2" charset="0"/>
              </a:rPr>
              <a:t>Was bedeutet der Ausdruck „wehrhafte Demokratie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4" name="Textfeld 5"/>
          <p:cNvSpPr txBox="1">
            <a:spLocks noChangeArrowheads="1"/>
          </p:cNvSpPr>
          <p:nvPr/>
        </p:nvSpPr>
        <p:spPr bwMode="auto">
          <a:xfrm>
            <a:off x="412750" y="45339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6"/>
            </a:pPr>
            <a:r>
              <a:rPr lang="de-DE" altLang="de-DE">
                <a:latin typeface="RubFlama" panose="02000000000000000000" pitchFamily="2" charset="0"/>
              </a:rPr>
              <a:t>Was meint der Begriff „Rechtstaatsprinzip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5" name="Textfeld 5"/>
          <p:cNvSpPr txBox="1">
            <a:spLocks noChangeArrowheads="1"/>
          </p:cNvSpPr>
          <p:nvPr/>
        </p:nvSpPr>
        <p:spPr bwMode="auto">
          <a:xfrm>
            <a:off x="431800" y="4994275"/>
            <a:ext cx="936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7"/>
            </a:pPr>
            <a:r>
              <a:rPr lang="de-DE" altLang="de-DE">
                <a:latin typeface="RubFlama" panose="02000000000000000000" pitchFamily="2" charset="0"/>
              </a:rPr>
              <a:t>Wer ist in der BRD grds. zuständig für die Gesetzgebung?  </a:t>
            </a:r>
          </a:p>
        </p:txBody>
      </p:sp>
      <p:sp>
        <p:nvSpPr>
          <p:cNvPr id="9226" name="Textfeld 5"/>
          <p:cNvSpPr txBox="1">
            <a:spLocks noChangeArrowheads="1"/>
          </p:cNvSpPr>
          <p:nvPr/>
        </p:nvSpPr>
        <p:spPr bwMode="auto">
          <a:xfrm>
            <a:off x="431800" y="54578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8"/>
            </a:pPr>
            <a:r>
              <a:rPr lang="de-DE" altLang="de-DE">
                <a:latin typeface="RubFlama" panose="02000000000000000000" pitchFamily="2" charset="0"/>
              </a:rPr>
              <a:t>Was ist „soziale Marktwirtschaft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7" name="Textfeld 5"/>
          <p:cNvSpPr txBox="1">
            <a:spLocks noChangeArrowheads="1"/>
          </p:cNvSpPr>
          <p:nvPr/>
        </p:nvSpPr>
        <p:spPr bwMode="auto">
          <a:xfrm>
            <a:off x="419100" y="59610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9"/>
            </a:pPr>
            <a:r>
              <a:rPr lang="de-DE" altLang="de-DE">
                <a:latin typeface="RubFlama" panose="02000000000000000000" pitchFamily="2" charset="0"/>
              </a:rPr>
              <a:t>Was sind die fünf Bundesorgane?</a:t>
            </a:r>
          </a:p>
        </p:txBody>
      </p:sp>
      <p:sp>
        <p:nvSpPr>
          <p:cNvPr id="9228" name="Textfeld 5"/>
          <p:cNvSpPr txBox="1">
            <a:spLocks noChangeArrowheads="1"/>
          </p:cNvSpPr>
          <p:nvPr/>
        </p:nvSpPr>
        <p:spPr bwMode="auto">
          <a:xfrm>
            <a:off x="419100" y="64770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10"/>
            </a:pPr>
            <a:r>
              <a:rPr lang="de-DE" altLang="de-DE">
                <a:latin typeface="RubFlama" panose="02000000000000000000" pitchFamily="2" charset="0"/>
              </a:rPr>
              <a:t>Was ist das deutsche für ein Wahlsystem?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28096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370099" y="947738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363" y="1547813"/>
            <a:ext cx="831635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Grundgesetz 	=      Verfassung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69925" y="19478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Republikprinzip 	(Abgrenzung zu Monarchie)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669925" y="2374900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Demokratieprinzip 	(Herrschaft des Volkes)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669924" y="278447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Rechtsstaatsprinzip 	(geschriebene Verfassung u.a.)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04850" y="318452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Bundesstaatsprinzip 	(Föderalismus)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04850" y="354929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Sozialstaatsprinzip 	(soziale Gerechtigkeit)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376238" y="434022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„Ewigkeitsgarantie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Art 79 III GG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395288" y="48609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Demokratieprinzip, Art. 20 I GG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55650" y="5400675"/>
            <a:ext cx="9109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Ausübung staatlicher Gewalt bedarf der Legitimation durch das Volk: „ununterbrochene Legitimationskette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55650" y="6108700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Mehrheitsprinzip – ABER: Minderheitenschutz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31800" y="66246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Rechtsstaatsprinzip: rechtliche Bindung staatlicher Gewalt 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4992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2" grpId="0"/>
      <p:bldP spid="23" grpId="0"/>
      <p:bldP spid="28" grpId="0"/>
      <p:bldP spid="17" grpId="0"/>
      <p:bldP spid="20" grpId="0"/>
      <p:bldP spid="24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50839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33425" y="14271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Gewaltenteilung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19138" y="1827213"/>
            <a:ext cx="910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Gesetzmäßigkeit der Verwaltung , Art. 20 III GG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1112838" y="2227263"/>
            <a:ext cx="9288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Vorrang des Gesetzes: Keine Handlung gegen Gesetz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112838" y="2662238"/>
            <a:ext cx="781590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Vorbehalt des Gesetzes: bestimmte Maßnahmen bedürfen gesetzlicher Grundlage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112838" y="337978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Wesentlichkeitstheorie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55650" y="3779838"/>
            <a:ext cx="9310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Bestimmtheitsgebot (Strafrecht, Art. 103 II GG)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71525" y="418782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Rückwirkungsverbot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55650" y="458787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Verhältnismäßigkeitsprinzip (Abwägung)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85813" y="4987925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Rechtsschutzgarantie, Art. 19 IV GG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503238" y="54689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Bundesstaatsprinzip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858838" y="590073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Staatsqualität von Bund und Ländern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863600" y="6332538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Organisations- und Verfassungshoheit der Länder, Art. 28 I GG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854075" y="6707850"/>
            <a:ext cx="8659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Kompetenzabgrenzung Bund : Länder in Art. 70 ff GG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395790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3" grpId="0"/>
      <p:bldP spid="26" grpId="0"/>
      <p:bldP spid="28" grpId="0"/>
      <p:bldP spid="15" grpId="0"/>
      <p:bldP spid="17" grpId="0"/>
      <p:bldP spid="20" grpId="0"/>
      <p:bldP spid="24" grpId="0"/>
      <p:bldP spid="27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III: Organe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92163" y="2197100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Bundestag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95338" y="2628900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Bundesrat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92163" y="3073400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Bundesregierung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95338" y="350837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Bundespräsident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811213" y="3940175"/>
            <a:ext cx="866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Bundesverfassungsgericht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431800" y="1360488"/>
            <a:ext cx="86769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Verfassungsorgan = Staatsorgan, dessen Rechte und Pflichten unmittelbar in der Verfassung geregelt sind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31800" y="4455844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Bundestag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63243" y="4917081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Wahl alle vier Jahre, Art. 39 I GG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91818" y="5348881"/>
            <a:ext cx="9009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598 Mitglieder, § 1 I 1 </a:t>
            </a:r>
            <a:r>
              <a:rPr lang="de-DE" altLang="de-DE" dirty="0" err="1">
                <a:latin typeface="RubFlama" panose="02000000000000000000" pitchFamily="2" charset="0"/>
              </a:rPr>
              <a:t>BWahlG</a:t>
            </a:r>
            <a:r>
              <a:rPr lang="de-DE" altLang="de-DE" dirty="0">
                <a:latin typeface="RubFlama" panose="02000000000000000000" pitchFamily="2" charset="0"/>
              </a:rPr>
              <a:t> zzgl. Überhang-/Ausgleichsmandate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63493" y="6007783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Wahlsystem „personalisierte Verhältniswahl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1188693" y="6412506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5 % - Hürde als Schutz vor Zersplitterung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11: Verwaltungsrecht </a:t>
            </a:r>
          </a:p>
        </p:txBody>
      </p:sp>
    </p:spTree>
    <p:extLst>
      <p:ext uri="{BB962C8B-B14F-4D97-AF65-F5344CB8AC3E}">
        <p14:creationId xmlns:p14="http://schemas.microsoft.com/office/powerpoint/2010/main" val="168847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/>
      <p:bldP spid="28" grpId="0"/>
      <p:bldP spid="27" grpId="0"/>
      <p:bldP spid="26" grpId="0"/>
      <p:bldP spid="20" grpId="0"/>
      <p:bldP spid="22" grpId="0"/>
      <p:bldP spid="23" grpId="0"/>
      <p:bldP spid="24" grpId="0"/>
      <p:bldP spid="35" grpId="0"/>
    </p:bldLst>
  </p:timing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2905</Words>
  <Application>Microsoft Macintosh PowerPoint</Application>
  <PresentationFormat>Benutzerdefiniert</PresentationFormat>
  <Paragraphs>452</Paragraphs>
  <Slides>29</Slides>
  <Notes>29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</vt:lpstr>
      <vt:lpstr>RubFlama</vt:lpstr>
      <vt:lpstr>Symbol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639</cp:revision>
  <dcterms:created xsi:type="dcterms:W3CDTF">2009-11-16T11:47:49Z</dcterms:created>
  <dcterms:modified xsi:type="dcterms:W3CDTF">2024-09-30T15:06:51Z</dcterms:modified>
</cp:coreProperties>
</file>