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1" r:id="rId2"/>
    <p:sldMasterId id="2147483655" r:id="rId3"/>
    <p:sldMasterId id="2147483659" r:id="rId4"/>
  </p:sldMasterIdLst>
  <p:notesMasterIdLst>
    <p:notesMasterId r:id="rId26"/>
  </p:notesMasterIdLst>
  <p:handoutMasterIdLst>
    <p:handoutMasterId r:id="rId27"/>
  </p:handoutMasterIdLst>
  <p:sldIdLst>
    <p:sldId id="410" r:id="rId5"/>
    <p:sldId id="394" r:id="rId6"/>
    <p:sldId id="380" r:id="rId7"/>
    <p:sldId id="383" r:id="rId8"/>
    <p:sldId id="385" r:id="rId9"/>
    <p:sldId id="390" r:id="rId10"/>
    <p:sldId id="392" r:id="rId11"/>
    <p:sldId id="393" r:id="rId12"/>
    <p:sldId id="379" r:id="rId13"/>
    <p:sldId id="395" r:id="rId14"/>
    <p:sldId id="396" r:id="rId15"/>
    <p:sldId id="397" r:id="rId16"/>
    <p:sldId id="398" r:id="rId17"/>
    <p:sldId id="399" r:id="rId18"/>
    <p:sldId id="400" r:id="rId19"/>
    <p:sldId id="401" r:id="rId20"/>
    <p:sldId id="402" r:id="rId21"/>
    <p:sldId id="403" r:id="rId22"/>
    <p:sldId id="404" r:id="rId23"/>
    <p:sldId id="405" r:id="rId24"/>
    <p:sldId id="321" r:id="rId25"/>
  </p:sldIdLst>
  <p:sldSz cx="10080625" cy="7561263"/>
  <p:notesSz cx="6794500" cy="9931400"/>
  <p:defaultTextStyle>
    <a:defPPr>
      <a:defRPr lang="de-DE"/>
    </a:defPPr>
    <a:lvl1pPr algn="l" defTabSz="1006475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503238" indent="-46038" algn="l" defTabSz="1006475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1006475" indent="-92075" algn="l" defTabSz="1006475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511300" indent="-139700" algn="l" defTabSz="1006475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2014538" indent="-185738" algn="l" defTabSz="1006475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59">
          <p15:clr>
            <a:srgbClr val="A4A3A4"/>
          </p15:clr>
        </p15:guide>
        <p15:guide id="2" pos="30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560"/>
    <a:srgbClr val="94C11C"/>
    <a:srgbClr val="8DAE10"/>
    <a:srgbClr val="E7E7E7"/>
    <a:srgbClr val="E6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3729"/>
  </p:normalViewPr>
  <p:slideViewPr>
    <p:cSldViewPr snapToObjects="1">
      <p:cViewPr varScale="1">
        <p:scale>
          <a:sx n="84" d="100"/>
          <a:sy n="84" d="100"/>
        </p:scale>
        <p:origin x="1664" y="192"/>
      </p:cViewPr>
      <p:guideLst>
        <p:guide orient="horz" pos="1859"/>
        <p:guide pos="30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83" d="100"/>
          <a:sy n="83" d="100"/>
        </p:scale>
        <p:origin x="-2040" y="-84"/>
      </p:cViewPr>
      <p:guideLst>
        <p:guide orient="horz" pos="3128"/>
        <p:guide pos="214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00803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de-DE"/>
              <a:t>Ass. iur. Moritz Schroeder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4F310E94-68F0-6048-8661-846F66F6E465}" type="datetimeFigureOut">
              <a:rPr lang="de-DE"/>
              <a:pPr>
                <a:defRPr/>
              </a:pPr>
              <a:t>30.09.24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00803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3A6668F9-4E84-E44F-8CD5-3923CFD2220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159253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00803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de-DE"/>
              <a:t>Ass. iur. Moritz Schroeder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51F7575C-930A-7542-A893-4E7D374366B9}" type="datetimeFigureOut">
              <a:rPr lang="de-DE"/>
              <a:pPr>
                <a:defRPr/>
              </a:pPr>
              <a:t>30.09.24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252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00803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706A5AAD-AFF1-384E-AF85-78C8A8B2647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9686902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defTabSz="1006475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503238" algn="l" defTabSz="1006475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1006475" algn="l" defTabSz="1006475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511300" algn="l" defTabSz="1006475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2014538" algn="l" defTabSz="1006475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520086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24104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28121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32138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>
              <a:ea typeface="ＭＳ Ｐゴシック" panose="020B0600070205080204" pitchFamily="34" charset="-128"/>
            </a:endParaRPr>
          </a:p>
        </p:txBody>
      </p:sp>
      <p:sp>
        <p:nvSpPr>
          <p:cNvPr id="35844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CBC9DF46-875F-4A0E-B73F-F568DF530A8E}" type="slidenum">
              <a:rPr lang="de-DE" altLang="de-DE" sz="1200"/>
              <a:pPr eaLnBrk="1" hangingPunct="1">
                <a:spcBef>
                  <a:spcPct val="0"/>
                </a:spcBef>
              </a:pPr>
              <a:t>1</a:t>
            </a:fld>
            <a:endParaRPr lang="de-DE" altLang="de-DE" sz="1200"/>
          </a:p>
        </p:txBody>
      </p:sp>
      <p:sp>
        <p:nvSpPr>
          <p:cNvPr id="35845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1200"/>
              <a:t>Ass. iur. Moritz Schroeder</a:t>
            </a:r>
          </a:p>
        </p:txBody>
      </p:sp>
    </p:spTree>
    <p:extLst>
      <p:ext uri="{BB962C8B-B14F-4D97-AF65-F5344CB8AC3E}">
        <p14:creationId xmlns:p14="http://schemas.microsoft.com/office/powerpoint/2010/main" val="41355234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9394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>
              <a:latin typeface="Calibri" charset="0"/>
            </a:endParaRPr>
          </a:p>
        </p:txBody>
      </p:sp>
      <p:sp>
        <p:nvSpPr>
          <p:cNvPr id="59395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08FA08E-888F-0A4B-B7C5-42D9AA815B30}" type="slidenum">
              <a:rPr lang="de-DE" sz="1200">
                <a:latin typeface="Calibri" charset="0"/>
              </a:rPr>
              <a:pPr eaLnBrk="1" hangingPunct="1"/>
              <a:t>10</a:t>
            </a:fld>
            <a:endParaRPr lang="de-DE" sz="1200">
              <a:latin typeface="Calibri" charset="0"/>
            </a:endParaRPr>
          </a:p>
        </p:txBody>
      </p:sp>
      <p:sp>
        <p:nvSpPr>
          <p:cNvPr id="59396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sz="1200">
                <a:latin typeface="Calibri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9394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>
              <a:latin typeface="Calibri" charset="0"/>
            </a:endParaRPr>
          </a:p>
        </p:txBody>
      </p:sp>
      <p:sp>
        <p:nvSpPr>
          <p:cNvPr id="59395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08FA08E-888F-0A4B-B7C5-42D9AA815B30}" type="slidenum">
              <a:rPr lang="de-DE" sz="1200">
                <a:latin typeface="Calibri" charset="0"/>
              </a:rPr>
              <a:pPr eaLnBrk="1" hangingPunct="1"/>
              <a:t>11</a:t>
            </a:fld>
            <a:endParaRPr lang="de-DE" sz="1200">
              <a:latin typeface="Calibri" charset="0"/>
            </a:endParaRPr>
          </a:p>
        </p:txBody>
      </p:sp>
      <p:sp>
        <p:nvSpPr>
          <p:cNvPr id="59396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sz="1200">
                <a:latin typeface="Calibri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9394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>
              <a:latin typeface="Calibri" charset="0"/>
            </a:endParaRPr>
          </a:p>
        </p:txBody>
      </p:sp>
      <p:sp>
        <p:nvSpPr>
          <p:cNvPr id="59395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08FA08E-888F-0A4B-B7C5-42D9AA815B30}" type="slidenum">
              <a:rPr lang="de-DE" sz="1200">
                <a:latin typeface="Calibri" charset="0"/>
              </a:rPr>
              <a:pPr eaLnBrk="1" hangingPunct="1"/>
              <a:t>12</a:t>
            </a:fld>
            <a:endParaRPr lang="de-DE" sz="1200">
              <a:latin typeface="Calibri" charset="0"/>
            </a:endParaRPr>
          </a:p>
        </p:txBody>
      </p:sp>
      <p:sp>
        <p:nvSpPr>
          <p:cNvPr id="59396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sz="1200">
                <a:latin typeface="Calibri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9394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>
              <a:latin typeface="Calibri" charset="0"/>
            </a:endParaRPr>
          </a:p>
        </p:txBody>
      </p:sp>
      <p:sp>
        <p:nvSpPr>
          <p:cNvPr id="59395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08FA08E-888F-0A4B-B7C5-42D9AA815B30}" type="slidenum">
              <a:rPr lang="de-DE" sz="1200">
                <a:latin typeface="Calibri" charset="0"/>
              </a:rPr>
              <a:pPr eaLnBrk="1" hangingPunct="1"/>
              <a:t>13</a:t>
            </a:fld>
            <a:endParaRPr lang="de-DE" sz="1200">
              <a:latin typeface="Calibri" charset="0"/>
            </a:endParaRPr>
          </a:p>
        </p:txBody>
      </p:sp>
      <p:sp>
        <p:nvSpPr>
          <p:cNvPr id="59396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sz="1200">
                <a:latin typeface="Calibri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9394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>
              <a:latin typeface="Calibri" charset="0"/>
            </a:endParaRPr>
          </a:p>
        </p:txBody>
      </p:sp>
      <p:sp>
        <p:nvSpPr>
          <p:cNvPr id="59395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08FA08E-888F-0A4B-B7C5-42D9AA815B30}" type="slidenum">
              <a:rPr lang="de-DE" sz="1200">
                <a:latin typeface="Calibri" charset="0"/>
              </a:rPr>
              <a:pPr eaLnBrk="1" hangingPunct="1"/>
              <a:t>14</a:t>
            </a:fld>
            <a:endParaRPr lang="de-DE" sz="1200">
              <a:latin typeface="Calibri" charset="0"/>
            </a:endParaRPr>
          </a:p>
        </p:txBody>
      </p:sp>
      <p:sp>
        <p:nvSpPr>
          <p:cNvPr id="59396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sz="1200">
                <a:latin typeface="Calibri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9394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>
              <a:latin typeface="Calibri" charset="0"/>
            </a:endParaRPr>
          </a:p>
        </p:txBody>
      </p:sp>
      <p:sp>
        <p:nvSpPr>
          <p:cNvPr id="59395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08FA08E-888F-0A4B-B7C5-42D9AA815B30}" type="slidenum">
              <a:rPr lang="de-DE" sz="1200">
                <a:latin typeface="Calibri" charset="0"/>
              </a:rPr>
              <a:pPr eaLnBrk="1" hangingPunct="1"/>
              <a:t>15</a:t>
            </a:fld>
            <a:endParaRPr lang="de-DE" sz="1200">
              <a:latin typeface="Calibri" charset="0"/>
            </a:endParaRPr>
          </a:p>
        </p:txBody>
      </p:sp>
      <p:sp>
        <p:nvSpPr>
          <p:cNvPr id="59396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sz="1200">
                <a:latin typeface="Calibri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9394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>
              <a:latin typeface="Calibri" charset="0"/>
            </a:endParaRPr>
          </a:p>
        </p:txBody>
      </p:sp>
      <p:sp>
        <p:nvSpPr>
          <p:cNvPr id="59395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08FA08E-888F-0A4B-B7C5-42D9AA815B30}" type="slidenum">
              <a:rPr lang="de-DE" sz="1200">
                <a:latin typeface="Calibri" charset="0"/>
              </a:rPr>
              <a:pPr eaLnBrk="1" hangingPunct="1"/>
              <a:t>16</a:t>
            </a:fld>
            <a:endParaRPr lang="de-DE" sz="1200">
              <a:latin typeface="Calibri" charset="0"/>
            </a:endParaRPr>
          </a:p>
        </p:txBody>
      </p:sp>
      <p:sp>
        <p:nvSpPr>
          <p:cNvPr id="59396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sz="1200">
                <a:latin typeface="Calibri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9394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>
              <a:latin typeface="Calibri" charset="0"/>
            </a:endParaRPr>
          </a:p>
        </p:txBody>
      </p:sp>
      <p:sp>
        <p:nvSpPr>
          <p:cNvPr id="59395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08FA08E-888F-0A4B-B7C5-42D9AA815B30}" type="slidenum">
              <a:rPr lang="de-DE" sz="1200">
                <a:latin typeface="Calibri" charset="0"/>
              </a:rPr>
              <a:pPr eaLnBrk="1" hangingPunct="1"/>
              <a:t>17</a:t>
            </a:fld>
            <a:endParaRPr lang="de-DE" sz="1200">
              <a:latin typeface="Calibri" charset="0"/>
            </a:endParaRPr>
          </a:p>
        </p:txBody>
      </p:sp>
      <p:sp>
        <p:nvSpPr>
          <p:cNvPr id="59396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sz="1200">
                <a:latin typeface="Calibri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9394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>
              <a:latin typeface="Calibri" charset="0"/>
            </a:endParaRPr>
          </a:p>
        </p:txBody>
      </p:sp>
      <p:sp>
        <p:nvSpPr>
          <p:cNvPr id="59395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08FA08E-888F-0A4B-B7C5-42D9AA815B30}" type="slidenum">
              <a:rPr lang="de-DE" sz="1200">
                <a:latin typeface="Calibri" charset="0"/>
              </a:rPr>
              <a:pPr eaLnBrk="1" hangingPunct="1"/>
              <a:t>18</a:t>
            </a:fld>
            <a:endParaRPr lang="de-DE" sz="1200">
              <a:latin typeface="Calibri" charset="0"/>
            </a:endParaRPr>
          </a:p>
        </p:txBody>
      </p:sp>
      <p:sp>
        <p:nvSpPr>
          <p:cNvPr id="59396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sz="1200">
                <a:latin typeface="Calibri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9394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>
              <a:latin typeface="Calibri" charset="0"/>
            </a:endParaRPr>
          </a:p>
        </p:txBody>
      </p:sp>
      <p:sp>
        <p:nvSpPr>
          <p:cNvPr id="59395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08FA08E-888F-0A4B-B7C5-42D9AA815B30}" type="slidenum">
              <a:rPr lang="de-DE" sz="1200">
                <a:latin typeface="Calibri" charset="0"/>
              </a:rPr>
              <a:pPr eaLnBrk="1" hangingPunct="1"/>
              <a:t>19</a:t>
            </a:fld>
            <a:endParaRPr lang="de-DE" sz="1200">
              <a:latin typeface="Calibri" charset="0"/>
            </a:endParaRPr>
          </a:p>
        </p:txBody>
      </p:sp>
      <p:sp>
        <p:nvSpPr>
          <p:cNvPr id="59396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sz="1200">
                <a:latin typeface="Calibri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4338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>
              <a:latin typeface="Calibri" charset="0"/>
            </a:endParaRPr>
          </a:p>
        </p:txBody>
      </p:sp>
      <p:sp>
        <p:nvSpPr>
          <p:cNvPr id="14339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DC3EF98-7C0C-B548-9C46-84799A457893}" type="slidenum">
              <a:rPr lang="de-DE" sz="1200">
                <a:latin typeface="Calibri" charset="0"/>
              </a:rPr>
              <a:pPr eaLnBrk="1" hangingPunct="1"/>
              <a:t>2</a:t>
            </a:fld>
            <a:endParaRPr lang="de-DE" sz="1200">
              <a:latin typeface="Calibri" charset="0"/>
            </a:endParaRPr>
          </a:p>
        </p:txBody>
      </p:sp>
      <p:sp>
        <p:nvSpPr>
          <p:cNvPr id="14340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sz="1200">
                <a:latin typeface="Calibri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9394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>
              <a:latin typeface="Calibri" charset="0"/>
            </a:endParaRPr>
          </a:p>
        </p:txBody>
      </p:sp>
      <p:sp>
        <p:nvSpPr>
          <p:cNvPr id="59395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08FA08E-888F-0A4B-B7C5-42D9AA815B30}" type="slidenum">
              <a:rPr lang="de-DE" sz="1200">
                <a:latin typeface="Calibri" charset="0"/>
              </a:rPr>
              <a:pPr eaLnBrk="1" hangingPunct="1"/>
              <a:t>20</a:t>
            </a:fld>
            <a:endParaRPr lang="de-DE" sz="1200">
              <a:latin typeface="Calibri" charset="0"/>
            </a:endParaRPr>
          </a:p>
        </p:txBody>
      </p:sp>
      <p:sp>
        <p:nvSpPr>
          <p:cNvPr id="59396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sz="1200">
                <a:latin typeface="Calibri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1442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>
              <a:latin typeface="Calibri" charset="0"/>
            </a:endParaRPr>
          </a:p>
        </p:txBody>
      </p:sp>
      <p:sp>
        <p:nvSpPr>
          <p:cNvPr id="61443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E111745-AC9A-F947-996B-572A13B6C95E}" type="slidenum">
              <a:rPr lang="de-DE" sz="1200">
                <a:latin typeface="Calibri" charset="0"/>
              </a:rPr>
              <a:pPr eaLnBrk="1" hangingPunct="1"/>
              <a:t>21</a:t>
            </a:fld>
            <a:endParaRPr lang="de-DE" sz="1200">
              <a:latin typeface="Calibri" charset="0"/>
            </a:endParaRPr>
          </a:p>
        </p:txBody>
      </p:sp>
      <p:sp>
        <p:nvSpPr>
          <p:cNvPr id="61444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sz="1200">
                <a:latin typeface="Calibri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4818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>
              <a:latin typeface="Calibri" charset="0"/>
            </a:endParaRPr>
          </a:p>
        </p:txBody>
      </p:sp>
      <p:sp>
        <p:nvSpPr>
          <p:cNvPr id="34819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3A6D810-FA50-0442-AAF2-F487F5D333E0}" type="slidenum">
              <a:rPr lang="de-DE" sz="1200">
                <a:latin typeface="Calibri" charset="0"/>
              </a:rPr>
              <a:pPr eaLnBrk="1" hangingPunct="1"/>
              <a:t>3</a:t>
            </a:fld>
            <a:endParaRPr lang="de-DE" sz="1200">
              <a:latin typeface="Calibri" charset="0"/>
            </a:endParaRPr>
          </a:p>
        </p:txBody>
      </p:sp>
      <p:sp>
        <p:nvSpPr>
          <p:cNvPr id="34820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sz="1200">
                <a:latin typeface="Calibri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0962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>
              <a:latin typeface="Calibri" charset="0"/>
            </a:endParaRPr>
          </a:p>
        </p:txBody>
      </p:sp>
      <p:sp>
        <p:nvSpPr>
          <p:cNvPr id="40963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BD19232-FD19-2248-A02F-6F10F82155CB}" type="slidenum">
              <a:rPr lang="de-DE" sz="1200">
                <a:latin typeface="Calibri" charset="0"/>
              </a:rPr>
              <a:pPr eaLnBrk="1" hangingPunct="1"/>
              <a:t>4</a:t>
            </a:fld>
            <a:endParaRPr lang="de-DE" sz="1200">
              <a:latin typeface="Calibri" charset="0"/>
            </a:endParaRPr>
          </a:p>
        </p:txBody>
      </p:sp>
      <p:sp>
        <p:nvSpPr>
          <p:cNvPr id="40964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sz="1200">
                <a:latin typeface="Calibri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5058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>
              <a:latin typeface="Calibri" charset="0"/>
            </a:endParaRPr>
          </a:p>
        </p:txBody>
      </p:sp>
      <p:sp>
        <p:nvSpPr>
          <p:cNvPr id="45059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8871C5F-10AD-1846-AAEE-C146B4E72CF2}" type="slidenum">
              <a:rPr lang="de-DE" sz="1200">
                <a:latin typeface="Calibri" charset="0"/>
              </a:rPr>
              <a:pPr eaLnBrk="1" hangingPunct="1"/>
              <a:t>5</a:t>
            </a:fld>
            <a:endParaRPr lang="de-DE" sz="1200">
              <a:latin typeface="Calibri" charset="0"/>
            </a:endParaRPr>
          </a:p>
        </p:txBody>
      </p:sp>
      <p:sp>
        <p:nvSpPr>
          <p:cNvPr id="45060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sz="1200">
                <a:latin typeface="Calibri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9154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>
              <a:latin typeface="Calibri" charset="0"/>
            </a:endParaRPr>
          </a:p>
        </p:txBody>
      </p:sp>
      <p:sp>
        <p:nvSpPr>
          <p:cNvPr id="49155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B250D6E-84B7-D347-8D2C-60B31903F254}" type="slidenum">
              <a:rPr lang="de-DE" sz="1200">
                <a:latin typeface="Calibri" charset="0"/>
              </a:rPr>
              <a:pPr eaLnBrk="1" hangingPunct="1"/>
              <a:t>6</a:t>
            </a:fld>
            <a:endParaRPr lang="de-DE" sz="1200">
              <a:latin typeface="Calibri" charset="0"/>
            </a:endParaRPr>
          </a:p>
        </p:txBody>
      </p:sp>
      <p:sp>
        <p:nvSpPr>
          <p:cNvPr id="49156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sz="1200">
                <a:latin typeface="Calibri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1202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>
              <a:latin typeface="Calibri" charset="0"/>
            </a:endParaRPr>
          </a:p>
        </p:txBody>
      </p:sp>
      <p:sp>
        <p:nvSpPr>
          <p:cNvPr id="51203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128EA09-D668-8940-82A2-67AF122A1E1A}" type="slidenum">
              <a:rPr lang="de-DE" sz="1200">
                <a:latin typeface="Calibri" charset="0"/>
              </a:rPr>
              <a:pPr eaLnBrk="1" hangingPunct="1"/>
              <a:t>7</a:t>
            </a:fld>
            <a:endParaRPr lang="de-DE" sz="1200">
              <a:latin typeface="Calibri" charset="0"/>
            </a:endParaRPr>
          </a:p>
        </p:txBody>
      </p:sp>
      <p:sp>
        <p:nvSpPr>
          <p:cNvPr id="51204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sz="1200">
                <a:latin typeface="Calibri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5298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>
              <a:latin typeface="Calibri" charset="0"/>
            </a:endParaRPr>
          </a:p>
        </p:txBody>
      </p:sp>
      <p:sp>
        <p:nvSpPr>
          <p:cNvPr id="55299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BAC0076-6572-9A42-AB9B-588C240E0363}" type="slidenum">
              <a:rPr lang="de-DE" sz="1200">
                <a:latin typeface="Calibri" charset="0"/>
              </a:rPr>
              <a:pPr eaLnBrk="1" hangingPunct="1"/>
              <a:t>8</a:t>
            </a:fld>
            <a:endParaRPr lang="de-DE" sz="1200">
              <a:latin typeface="Calibri" charset="0"/>
            </a:endParaRPr>
          </a:p>
        </p:txBody>
      </p:sp>
      <p:sp>
        <p:nvSpPr>
          <p:cNvPr id="55300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sz="1200">
                <a:latin typeface="Calibri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9394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>
              <a:latin typeface="Calibri" charset="0"/>
            </a:endParaRPr>
          </a:p>
        </p:txBody>
      </p:sp>
      <p:sp>
        <p:nvSpPr>
          <p:cNvPr id="59395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08FA08E-888F-0A4B-B7C5-42D9AA815B30}" type="slidenum">
              <a:rPr lang="de-DE" sz="1200">
                <a:latin typeface="Calibri" charset="0"/>
              </a:rPr>
              <a:pPr eaLnBrk="1" hangingPunct="1"/>
              <a:t>9</a:t>
            </a:fld>
            <a:endParaRPr lang="de-DE" sz="1200">
              <a:latin typeface="Calibri" charset="0"/>
            </a:endParaRPr>
          </a:p>
        </p:txBody>
      </p:sp>
      <p:sp>
        <p:nvSpPr>
          <p:cNvPr id="59396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sz="1200">
                <a:latin typeface="Calibri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8249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5154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form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5108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3174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5329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folie mi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8464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7E7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0"/>
            <a:ext cx="9121775" cy="70675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08035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pic>
        <p:nvPicPr>
          <p:cNvPr id="1027" name="Inhaltsplatzhalter 5" descr="Label_RUB_WEISS-BLAU_srgb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8163" y="0"/>
            <a:ext cx="1439862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ctr" defTabSz="1006475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ＭＳ Ｐゴシック" charset="0"/>
          <a:cs typeface="ＭＳ Ｐゴシック" charset="0"/>
        </a:defRPr>
      </a:lvl2pPr>
      <a:lvl3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ＭＳ Ｐゴシック" charset="0"/>
          <a:cs typeface="ＭＳ Ｐゴシック" charset="0"/>
        </a:defRPr>
      </a:lvl3pPr>
      <a:lvl4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ＭＳ Ｐゴシック" charset="0"/>
          <a:cs typeface="ＭＳ Ｐゴシック" charset="0"/>
        </a:defRPr>
      </a:lvl4pPr>
      <a:lvl5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ＭＳ Ｐゴシック" charset="0"/>
          <a:cs typeface="ＭＳ Ｐゴシック" charset="0"/>
        </a:defRPr>
      </a:lvl5pPr>
      <a:lvl6pPr marL="4572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ＭＳ Ｐゴシック" charset="0"/>
        </a:defRPr>
      </a:lvl6pPr>
      <a:lvl7pPr marL="9144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ＭＳ Ｐゴシック" charset="0"/>
        </a:defRPr>
      </a:lvl7pPr>
      <a:lvl8pPr marL="13716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ＭＳ Ｐゴシック" charset="0"/>
        </a:defRPr>
      </a:lvl8pPr>
      <a:lvl9pPr marL="18288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ＭＳ Ｐゴシック" charset="0"/>
        </a:defRPr>
      </a:lvl9pPr>
    </p:titleStyle>
    <p:bodyStyle>
      <a:lvl1pPr marL="377825" indent="-377825" algn="l" defTabSz="100647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5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817563" indent="-314325" algn="l" defTabSz="100647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1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258888" indent="-250825" algn="l" defTabSz="100647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6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763713" indent="-250825" algn="l" defTabSz="100647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266950" indent="-250825" algn="l" defTabSz="1006475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2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772095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6112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80130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4147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17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8035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52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6069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20086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4104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8121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2138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7E7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0" y="0"/>
            <a:ext cx="9601200" cy="14398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08035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pic>
        <p:nvPicPr>
          <p:cNvPr id="2051" name="Inhaltsplatzhalter 5" descr="Label_RUB_WEISS-BLAU_srgb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8600" y="0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Grafik 9" descr="Wortmarke_BLAU_srgb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" y="228600"/>
            <a:ext cx="1728788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1006475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77825" indent="-377825" algn="l" defTabSz="100647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5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817563" indent="-314325" algn="l" defTabSz="100647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1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258888" indent="-250825" algn="l" defTabSz="100647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6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763713" indent="-250825" algn="l" defTabSz="100647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266950" indent="-250825" algn="l" defTabSz="1006475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2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772095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6112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80130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4147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17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8035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52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6069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20086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4104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8121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2138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436563" y="433388"/>
            <a:ext cx="7216775" cy="157003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514600" indent="-228600" defTabSz="10064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71800" indent="-228600" defTabSz="10064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429000" indent="-228600" defTabSz="10064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86200" indent="-228600" defTabSz="10064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de-DE" sz="3400" b="1">
                <a:solidFill>
                  <a:srgbClr val="003560"/>
                </a:solidFill>
                <a:latin typeface="Arial" charset="0"/>
                <a:cs typeface="Arial" charset="0"/>
              </a:rPr>
              <a:t>Titel der Präsentation</a:t>
            </a:r>
          </a:p>
          <a:p>
            <a:pPr>
              <a:defRPr/>
            </a:pPr>
            <a:r>
              <a:rPr lang="de-DE" sz="3400">
                <a:solidFill>
                  <a:srgbClr val="003560"/>
                </a:solidFill>
                <a:latin typeface="Arial" charset="0"/>
                <a:cs typeface="Arial" charset="0"/>
              </a:rPr>
              <a:t>Sub-Titel der Präsentation</a:t>
            </a:r>
          </a:p>
          <a:p>
            <a:pPr>
              <a:defRPr/>
            </a:pPr>
            <a:r>
              <a:rPr lang="de-DE" sz="3400" b="1">
                <a:solidFill>
                  <a:srgbClr val="8DAE10"/>
                </a:solidFill>
                <a:latin typeface="Arial" charset="0"/>
                <a:cs typeface="Arial" charset="0"/>
              </a:rPr>
              <a:t>Datum XX.XX. – XX.XX.20XX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436563" y="2208213"/>
            <a:ext cx="7216775" cy="4302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514600" indent="-228600" defTabSz="10064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71800" indent="-228600" defTabSz="10064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429000" indent="-228600" defTabSz="10064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86200" indent="-228600" defTabSz="10064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de-DE" sz="1400" b="1">
                <a:solidFill>
                  <a:srgbClr val="003560"/>
                </a:solidFill>
                <a:latin typeface="Arial" charset="0"/>
                <a:cs typeface="Arial" charset="0"/>
              </a:rPr>
              <a:t>FAKULTÄT XY</a:t>
            </a:r>
          </a:p>
          <a:p>
            <a:pPr>
              <a:defRPr/>
            </a:pPr>
            <a:r>
              <a:rPr lang="de-DE" sz="1400">
                <a:solidFill>
                  <a:srgbClr val="003560"/>
                </a:solidFill>
                <a:latin typeface="Arial" charset="0"/>
                <a:cs typeface="Arial" charset="0"/>
              </a:rPr>
              <a:t>Lehrstuhl für XY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447675" y="2838450"/>
            <a:ext cx="7215188" cy="92392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514600" indent="-228600" defTabSz="10064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71800" indent="-228600" defTabSz="10064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429000" indent="-228600" defTabSz="10064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86200" indent="-228600" defTabSz="10064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de-DE" sz="3000" b="1">
                <a:solidFill>
                  <a:srgbClr val="003560"/>
                </a:solidFill>
                <a:latin typeface="Arial" charset="0"/>
                <a:cs typeface="Arial" charset="0"/>
              </a:rPr>
              <a:t>Headline bei längeren Headlines</a:t>
            </a:r>
          </a:p>
          <a:p>
            <a:pPr>
              <a:defRPr/>
            </a:pPr>
            <a:r>
              <a:rPr lang="de-DE" sz="3000">
                <a:solidFill>
                  <a:srgbClr val="003560"/>
                </a:solidFill>
                <a:latin typeface="Arial" charset="0"/>
                <a:cs typeface="Arial" charset="0"/>
              </a:rPr>
              <a:t>Subheadline – optional</a:t>
            </a:r>
          </a:p>
        </p:txBody>
      </p:sp>
      <p:sp>
        <p:nvSpPr>
          <p:cNvPr id="3077" name="Textfeld 4"/>
          <p:cNvSpPr txBox="1">
            <a:spLocks noChangeArrowheads="1"/>
          </p:cNvSpPr>
          <p:nvPr/>
        </p:nvSpPr>
        <p:spPr bwMode="auto">
          <a:xfrm>
            <a:off x="436563" y="3997325"/>
            <a:ext cx="4460875" cy="119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indent="287338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2700"/>
              </a:lnSpc>
              <a:spcAft>
                <a:spcPts val="600"/>
              </a:spcAft>
              <a:buSzPct val="130000"/>
              <a:buFont typeface="Wingdings" charset="0"/>
              <a:buChar char="§"/>
              <a:defRPr/>
            </a:pPr>
            <a:r>
              <a:rPr lang="de-DE">
                <a:cs typeface="Arial" charset="0"/>
              </a:rPr>
              <a:t>Bulletpoint 1</a:t>
            </a:r>
          </a:p>
          <a:p>
            <a:pPr eaLnBrk="1" hangingPunct="1">
              <a:lnSpc>
                <a:spcPts val="2700"/>
              </a:lnSpc>
              <a:spcAft>
                <a:spcPts val="600"/>
              </a:spcAft>
              <a:buSzPct val="130000"/>
              <a:buFont typeface="Wingdings" charset="0"/>
              <a:buChar char="§"/>
              <a:defRPr/>
            </a:pPr>
            <a:r>
              <a:rPr lang="de-DE">
                <a:cs typeface="Arial" charset="0"/>
              </a:rPr>
              <a:t>Bulletpoint 2</a:t>
            </a:r>
          </a:p>
          <a:p>
            <a:pPr eaLnBrk="1" hangingPunct="1">
              <a:lnSpc>
                <a:spcPts val="2700"/>
              </a:lnSpc>
              <a:spcAft>
                <a:spcPts val="600"/>
              </a:spcAft>
              <a:buSzPct val="130000"/>
              <a:buFont typeface="Wingdings" charset="0"/>
              <a:buChar char="§"/>
              <a:defRPr/>
            </a:pPr>
            <a:r>
              <a:rPr lang="de-DE">
                <a:cs typeface="Arial" charset="0"/>
              </a:rPr>
              <a:t>Bulletpoint 3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468313" y="7142163"/>
            <a:ext cx="8429625" cy="1539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514600" indent="-228600" defTabSz="10064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71800" indent="-228600" defTabSz="10064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429000" indent="-228600" defTabSz="10064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86200" indent="-228600" defTabSz="10064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de-DE" sz="1000" b="1">
                <a:solidFill>
                  <a:srgbClr val="003560"/>
                </a:solidFill>
                <a:latin typeface="Arial" charset="0"/>
                <a:cs typeface="Arial" charset="0"/>
              </a:rPr>
              <a:t>TITEL PRÄSENTATION </a:t>
            </a:r>
            <a:r>
              <a:rPr lang="de-DE" sz="1000">
                <a:solidFill>
                  <a:srgbClr val="003560"/>
                </a:solidFill>
                <a:latin typeface="Arial" charset="0"/>
                <a:cs typeface="Arial" charset="0"/>
              </a:rPr>
              <a:t>TITEL PRÄSENTATION | Bochum | XX. – XX. Monat Jahr</a:t>
            </a:r>
          </a:p>
        </p:txBody>
      </p:sp>
      <p:sp>
        <p:nvSpPr>
          <p:cNvPr id="3079" name="Textfeld 6"/>
          <p:cNvSpPr txBox="1">
            <a:spLocks noChangeArrowheads="1"/>
          </p:cNvSpPr>
          <p:nvPr/>
        </p:nvSpPr>
        <p:spPr bwMode="auto">
          <a:xfrm>
            <a:off x="436563" y="5348288"/>
            <a:ext cx="4460875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2700"/>
              </a:lnSpc>
              <a:buSzPct val="130000"/>
              <a:defRPr/>
            </a:pPr>
            <a:r>
              <a:rPr lang="de-DE">
                <a:cs typeface="Arial" charset="0"/>
              </a:rPr>
              <a:t>Cidunt adignis am venibh etue alit erostio dipisisi er aliquissi. Unt lortio digna cor sum vel il utem ad et nosto od magna feugait.</a:t>
            </a:r>
          </a:p>
        </p:txBody>
      </p:sp>
      <p:sp>
        <p:nvSpPr>
          <p:cNvPr id="3080" name="Textplatzhalter 7"/>
          <p:cNvSpPr>
            <a:spLocks noGrp="1"/>
          </p:cNvSpPr>
          <p:nvPr>
            <p:ph type="body" idx="1"/>
          </p:nvPr>
        </p:nvSpPr>
        <p:spPr bwMode="auto">
          <a:xfrm>
            <a:off x="693738" y="2012950"/>
            <a:ext cx="8693150" cy="479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ctr" defTabSz="1006475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ＭＳ Ｐゴシック" charset="0"/>
          <a:cs typeface="ＭＳ Ｐゴシック" charset="0"/>
        </a:defRPr>
      </a:lvl2pPr>
      <a:lvl3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ＭＳ Ｐゴシック" charset="0"/>
          <a:cs typeface="ＭＳ Ｐゴシック" charset="0"/>
        </a:defRPr>
      </a:lvl3pPr>
      <a:lvl4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ＭＳ Ｐゴシック" charset="0"/>
          <a:cs typeface="ＭＳ Ｐゴシック" charset="0"/>
        </a:defRPr>
      </a:lvl4pPr>
      <a:lvl5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ＭＳ Ｐゴシック" charset="0"/>
          <a:cs typeface="ＭＳ Ｐゴシック" charset="0"/>
        </a:defRPr>
      </a:lvl5pPr>
      <a:lvl6pPr marL="4572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ＭＳ Ｐゴシック" charset="0"/>
        </a:defRPr>
      </a:lvl6pPr>
      <a:lvl7pPr marL="9144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ＭＳ Ｐゴシック" charset="0"/>
        </a:defRPr>
      </a:lvl7pPr>
      <a:lvl8pPr marL="13716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ＭＳ Ｐゴシック" charset="0"/>
        </a:defRPr>
      </a:lvl8pPr>
      <a:lvl9pPr marL="18288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ＭＳ Ｐゴシック" charset="0"/>
        </a:defRPr>
      </a:lvl9pPr>
    </p:titleStyle>
    <p:bodyStyle>
      <a:lvl1pPr marL="377825" indent="-377825" algn="l" defTabSz="100647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Cambria" panose="02040503050406030204" pitchFamily="18" charset="0"/>
          <a:ea typeface="ＭＳ Ｐゴシック" charset="0"/>
          <a:cs typeface="ＭＳ Ｐゴシック" charset="0"/>
        </a:defRPr>
      </a:lvl1pPr>
      <a:lvl2pPr marL="817563" indent="-314325" algn="l" defTabSz="100647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1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258888" indent="-250825" algn="l" defTabSz="100647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6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763713" indent="-250825" algn="l" defTabSz="100647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266950" indent="-250825" algn="l" defTabSz="1006475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2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772095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6112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80130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4147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17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8035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52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6069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20086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4104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8121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2138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7E7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0" y="0"/>
            <a:ext cx="9601200" cy="9223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08035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pic>
        <p:nvPicPr>
          <p:cNvPr id="4099" name="Inhaltsplatzhalter 5" descr="Label_RUB_WEISS-BLAU_srgb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8600" y="0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Grafik 9" descr="Wortmarke_BLAU_srgb.jp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" y="228600"/>
            <a:ext cx="1728788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feld 22"/>
          <p:cNvSpPr txBox="1"/>
          <p:nvPr/>
        </p:nvSpPr>
        <p:spPr>
          <a:xfrm>
            <a:off x="9194800" y="7138988"/>
            <a:ext cx="366713" cy="15240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514600" indent="-228600" defTabSz="10064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71800" indent="-228600" defTabSz="10064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429000" indent="-228600" defTabSz="10064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86200" indent="-228600" defTabSz="10064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r">
              <a:defRPr/>
            </a:pPr>
            <a:fld id="{E278F8FF-FC9E-CD45-A525-A1C7FF7B1573}" type="slidenum">
              <a:rPr lang="de-DE" sz="1000" smtClean="0">
                <a:latin typeface="Arial" charset="0"/>
                <a:cs typeface="Arial" charset="0"/>
              </a:rPr>
              <a:pPr algn="r">
                <a:defRPr/>
              </a:pPr>
              <a:t>‹Nr.›</a:t>
            </a:fld>
            <a:endParaRPr lang="de-DE" sz="1000"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xStyles>
    <p:titleStyle>
      <a:lvl1pPr algn="ctr" defTabSz="1006475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77825" indent="-377825" algn="l" defTabSz="100647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5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817563" indent="-314325" algn="l" defTabSz="100647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1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258888" indent="-250825" algn="l" defTabSz="100647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6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763713" indent="-250825" algn="l" defTabSz="100647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266950" indent="-250825" algn="l" defTabSz="1006475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2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772095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6112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80130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4147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17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8035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52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6069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20086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4104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8121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2138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go.knippertz@rub.d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80663" y="2462095"/>
            <a:ext cx="6428491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 eaLnBrk="1" hangingPunct="1">
              <a:defRPr/>
            </a:pPr>
            <a:r>
              <a:rPr lang="de-DE" altLang="de-DE" sz="2400" b="1" dirty="0">
                <a:solidFill>
                  <a:srgbClr val="94C11C"/>
                </a:solidFill>
                <a:latin typeface="RubFlama" panose="02000000000000000000" pitchFamily="2" charset="0"/>
              </a:rPr>
              <a:t>Einführung in das deutsche Recht </a:t>
            </a:r>
          </a:p>
          <a:p>
            <a:pPr defTabSz="914400" eaLnBrk="1" hangingPunct="1">
              <a:defRPr/>
            </a:pPr>
            <a:r>
              <a:rPr lang="de-DE" altLang="de-DE" sz="2400" b="1" dirty="0">
                <a:solidFill>
                  <a:srgbClr val="94C11C"/>
                </a:solidFill>
                <a:latin typeface="RubFlama" panose="02000000000000000000" pitchFamily="2" charset="0"/>
              </a:rPr>
              <a:t>und Rechtsstudium für ausländische Studierende</a:t>
            </a:r>
          </a:p>
          <a:p>
            <a:pPr defTabSz="914400" eaLnBrk="1" hangingPunct="1">
              <a:defRPr/>
            </a:pPr>
            <a:r>
              <a:rPr lang="de-DE" altLang="de-DE" sz="2400" b="1" dirty="0">
                <a:solidFill>
                  <a:srgbClr val="94C11C"/>
                </a:solidFill>
                <a:latin typeface="RubFlama" panose="02000000000000000000" pitchFamily="2" charset="0"/>
              </a:rPr>
              <a:t>Wintersemester 2024/25</a:t>
            </a:r>
          </a:p>
          <a:p>
            <a:pPr defTabSz="914400" eaLnBrk="1" hangingPunct="1">
              <a:defRPr/>
            </a:pPr>
            <a:endParaRPr lang="de-DE" altLang="de-DE" sz="2400" b="1" dirty="0">
              <a:solidFill>
                <a:srgbClr val="94C11C"/>
              </a:solidFill>
              <a:latin typeface="RubFlama" panose="02000000000000000000" pitchFamily="2" charset="0"/>
            </a:endParaRPr>
          </a:p>
          <a:p>
            <a:pPr defTabSz="914400" eaLnBrk="1" hangingPunct="1">
              <a:defRPr/>
            </a:pPr>
            <a:r>
              <a:rPr lang="de-DE" altLang="de-DE" sz="2400" b="1" dirty="0">
                <a:solidFill>
                  <a:schemeClr val="accent1">
                    <a:lumMod val="75000"/>
                  </a:schemeClr>
                </a:solidFill>
                <a:latin typeface="RubFlama" panose="02000000000000000000" pitchFamily="2" charset="0"/>
              </a:rPr>
              <a:t>Termin 10: Staatsorganisationsrecht 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10: Staatsorganisationsrecht und Grundrechte </a:t>
            </a:r>
          </a:p>
        </p:txBody>
      </p:sp>
      <p:sp>
        <p:nvSpPr>
          <p:cNvPr id="4" name="Textfeld 9">
            <a:extLst>
              <a:ext uri="{FF2B5EF4-FFF2-40B4-BE49-F238E27FC236}">
                <a16:creationId xmlns:a16="http://schemas.microsoft.com/office/drawing/2014/main" id="{0B137822-B04D-5E49-B764-C7F9A9532D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563" y="4895850"/>
            <a:ext cx="7216775" cy="1723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de-DE" altLang="de-DE" sz="1400" b="1" dirty="0">
                <a:solidFill>
                  <a:srgbClr val="003560"/>
                </a:solidFill>
                <a:latin typeface="RubFlama" panose="02000000000000000000" pitchFamily="2" charset="77"/>
              </a:rPr>
              <a:t>Ingo Knippertz</a:t>
            </a:r>
          </a:p>
          <a:p>
            <a:r>
              <a:rPr lang="de-DE" altLang="de-DE" sz="1400" b="1" dirty="0">
                <a:solidFill>
                  <a:srgbClr val="003560"/>
                </a:solidFill>
                <a:latin typeface="RubFlama" panose="02000000000000000000" pitchFamily="2" charset="77"/>
              </a:rPr>
              <a:t>Wissenschaftlicher Mitarbeiter</a:t>
            </a:r>
          </a:p>
          <a:p>
            <a:endParaRPr lang="de-DE" altLang="de-DE" sz="1400" b="1" dirty="0">
              <a:solidFill>
                <a:srgbClr val="003560"/>
              </a:solidFill>
              <a:latin typeface="RubFlama" panose="02000000000000000000" pitchFamily="2" charset="77"/>
            </a:endParaRPr>
          </a:p>
          <a:p>
            <a:r>
              <a:rPr lang="de-DE" altLang="de-DE" sz="1400" b="1" dirty="0">
                <a:solidFill>
                  <a:srgbClr val="003560"/>
                </a:solidFill>
                <a:latin typeface="RubFlama" panose="02000000000000000000" pitchFamily="2" charset="77"/>
                <a:hlinkClick r:id="rId3"/>
              </a:rPr>
              <a:t>ingo.knippertz@rub.de</a:t>
            </a:r>
            <a:endParaRPr lang="de-DE" altLang="de-DE" sz="1400" b="1" dirty="0">
              <a:solidFill>
                <a:srgbClr val="003560"/>
              </a:solidFill>
              <a:latin typeface="RubFlama" panose="02000000000000000000" pitchFamily="2" charset="77"/>
            </a:endParaRPr>
          </a:p>
          <a:p>
            <a:r>
              <a:rPr lang="de-DE" altLang="de-DE" sz="1400" b="1">
                <a:solidFill>
                  <a:srgbClr val="003560"/>
                </a:solidFill>
                <a:latin typeface="RubFlama" panose="02000000000000000000" pitchFamily="2" charset="77"/>
              </a:rPr>
              <a:t>________________________________________</a:t>
            </a:r>
            <a:endParaRPr lang="de-DE" altLang="de-DE" sz="1400" b="1" dirty="0">
              <a:solidFill>
                <a:srgbClr val="003560"/>
              </a:solidFill>
              <a:latin typeface="RubFlama" panose="02000000000000000000" pitchFamily="2" charset="77"/>
            </a:endParaRPr>
          </a:p>
          <a:p>
            <a:r>
              <a:rPr lang="de-DE" altLang="de-DE" sz="1400" dirty="0">
                <a:solidFill>
                  <a:srgbClr val="003560"/>
                </a:solidFill>
                <a:latin typeface="RubFlama" panose="02000000000000000000" pitchFamily="2" charset="77"/>
              </a:rPr>
              <a:t>ZfI – Zentrum für Internationales der Juristischen Fakultät</a:t>
            </a:r>
            <a:br>
              <a:rPr lang="de-DE" altLang="de-DE" sz="1400" dirty="0">
                <a:solidFill>
                  <a:srgbClr val="003560"/>
                </a:solidFill>
                <a:latin typeface="RubFlama" panose="02000000000000000000" pitchFamily="2" charset="77"/>
              </a:rPr>
            </a:br>
            <a:r>
              <a:rPr lang="de-DE" altLang="de-DE" sz="1400" dirty="0">
                <a:solidFill>
                  <a:srgbClr val="003560"/>
                </a:solidFill>
                <a:latin typeface="RubFlama" panose="02000000000000000000" pitchFamily="2" charset="77"/>
              </a:rPr>
              <a:t>Center </a:t>
            </a:r>
            <a:r>
              <a:rPr lang="de-DE" altLang="de-DE" sz="1400" dirty="0" err="1">
                <a:solidFill>
                  <a:srgbClr val="003560"/>
                </a:solidFill>
                <a:latin typeface="RubFlama" panose="02000000000000000000" pitchFamily="2" charset="77"/>
              </a:rPr>
              <a:t>for</a:t>
            </a:r>
            <a:r>
              <a:rPr lang="de-DE" altLang="de-DE" sz="1400" dirty="0">
                <a:solidFill>
                  <a:srgbClr val="003560"/>
                </a:solidFill>
                <a:latin typeface="RubFlama" panose="02000000000000000000" pitchFamily="2" charset="77"/>
              </a:rPr>
              <a:t> International </a:t>
            </a:r>
            <a:r>
              <a:rPr lang="de-DE" altLang="de-DE" sz="1400" dirty="0" err="1">
                <a:solidFill>
                  <a:srgbClr val="003560"/>
                </a:solidFill>
                <a:latin typeface="RubFlama" panose="02000000000000000000" pitchFamily="2" charset="77"/>
              </a:rPr>
              <a:t>Affairs</a:t>
            </a:r>
            <a:r>
              <a:rPr lang="de-DE" altLang="de-DE" sz="1400" dirty="0">
                <a:solidFill>
                  <a:srgbClr val="003560"/>
                </a:solidFill>
                <a:latin typeface="RubFlama" panose="02000000000000000000" pitchFamily="2" charset="77"/>
              </a:rPr>
              <a:t> - </a:t>
            </a:r>
            <a:r>
              <a:rPr lang="de-DE" altLang="de-DE" sz="1400" dirty="0" err="1">
                <a:solidFill>
                  <a:srgbClr val="003560"/>
                </a:solidFill>
                <a:latin typeface="RubFlama" panose="02000000000000000000" pitchFamily="2" charset="77"/>
              </a:rPr>
              <a:t>Faculty</a:t>
            </a:r>
            <a:r>
              <a:rPr lang="de-DE" altLang="de-DE" sz="1400" dirty="0">
                <a:solidFill>
                  <a:srgbClr val="003560"/>
                </a:solidFill>
                <a:latin typeface="RubFlama" panose="02000000000000000000" pitchFamily="2" charset="77"/>
              </a:rPr>
              <a:t> of Law</a:t>
            </a:r>
            <a:br>
              <a:rPr lang="de-DE" altLang="de-DE" sz="1400" dirty="0">
                <a:solidFill>
                  <a:srgbClr val="003560"/>
                </a:solidFill>
                <a:latin typeface="RubFlama" panose="02000000000000000000" pitchFamily="2" charset="77"/>
              </a:rPr>
            </a:br>
            <a:r>
              <a:rPr lang="de-DE" altLang="de-DE" sz="1400" dirty="0">
                <a:solidFill>
                  <a:srgbClr val="003560"/>
                </a:solidFill>
                <a:latin typeface="RubFlama" panose="02000000000000000000" pitchFamily="2" charset="77"/>
              </a:rPr>
              <a:t>Gebäude / Building GD E1/131</a:t>
            </a:r>
          </a:p>
        </p:txBody>
      </p:sp>
    </p:spTree>
    <p:extLst>
      <p:ext uri="{BB962C8B-B14F-4D97-AF65-F5344CB8AC3E}">
        <p14:creationId xmlns:p14="http://schemas.microsoft.com/office/powerpoint/2010/main" val="16071861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76239" y="965200"/>
            <a:ext cx="776041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  <a:cs typeface="+mn-cs"/>
              </a:rPr>
              <a:t>Staatsorganisationsrecht</a:t>
            </a:r>
          </a:p>
        </p:txBody>
      </p:sp>
      <p:sp>
        <p:nvSpPr>
          <p:cNvPr id="13" name="Textfeld 1"/>
          <p:cNvSpPr txBox="1">
            <a:spLocks noChangeArrowheads="1"/>
          </p:cNvSpPr>
          <p:nvPr/>
        </p:nvSpPr>
        <p:spPr bwMode="auto">
          <a:xfrm>
            <a:off x="359792" y="1692275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Demokratieprinzip, Art. 20 I GG</a:t>
            </a:r>
          </a:p>
        </p:txBody>
      </p:sp>
      <p:sp>
        <p:nvSpPr>
          <p:cNvPr id="16" name="Textfeld 1"/>
          <p:cNvSpPr txBox="1">
            <a:spLocks noChangeArrowheads="1"/>
          </p:cNvSpPr>
          <p:nvPr/>
        </p:nvSpPr>
        <p:spPr bwMode="auto">
          <a:xfrm>
            <a:off x="712688" y="2101995"/>
            <a:ext cx="89328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0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Art. 20 II 1 GG: „Alle Staatsgewalt geht vom Volke aus“</a:t>
            </a:r>
          </a:p>
        </p:txBody>
      </p:sp>
      <p:sp>
        <p:nvSpPr>
          <p:cNvPr id="19" name="Textfeld 1"/>
          <p:cNvSpPr txBox="1">
            <a:spLocks noChangeArrowheads="1"/>
          </p:cNvSpPr>
          <p:nvPr/>
        </p:nvSpPr>
        <p:spPr bwMode="auto">
          <a:xfrm>
            <a:off x="1115876" y="2570047"/>
            <a:ext cx="89328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Symbol" charset="2"/>
              <a:buChar char="-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Staat nach </a:t>
            </a:r>
            <a:r>
              <a:rPr lang="de-DE" dirty="0" err="1">
                <a:latin typeface="RubFlama" panose="02000000000000000000" pitchFamily="2" charset="0"/>
                <a:cs typeface="Cambria" charset="0"/>
              </a:rPr>
              <a:t>Jellinek</a:t>
            </a:r>
            <a:r>
              <a:rPr lang="de-DE" dirty="0">
                <a:latin typeface="RubFlama" panose="02000000000000000000" pitchFamily="2" charset="0"/>
                <a:cs typeface="Cambria" charset="0"/>
              </a:rPr>
              <a:t>: Staatsgebiet, Staatsvolk &amp; Staatsgewalt</a:t>
            </a:r>
          </a:p>
        </p:txBody>
      </p:sp>
      <p:sp>
        <p:nvSpPr>
          <p:cNvPr id="21" name="Textfeld 1"/>
          <p:cNvSpPr txBox="1">
            <a:spLocks noChangeArrowheads="1"/>
          </p:cNvSpPr>
          <p:nvPr/>
        </p:nvSpPr>
        <p:spPr bwMode="auto">
          <a:xfrm>
            <a:off x="719832" y="3060551"/>
            <a:ext cx="89328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0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Prinzip der Volkssouveränität</a:t>
            </a:r>
          </a:p>
        </p:txBody>
      </p:sp>
      <p:sp>
        <p:nvSpPr>
          <p:cNvPr id="22" name="Textfeld 1"/>
          <p:cNvSpPr txBox="1">
            <a:spLocks noChangeArrowheads="1"/>
          </p:cNvSpPr>
          <p:nvPr/>
        </p:nvSpPr>
        <p:spPr bwMode="auto">
          <a:xfrm>
            <a:off x="719832" y="3492599"/>
            <a:ext cx="910901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0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Ausübung staatlicher Gewalt bedarf der Legitimation durch das Volk: „ununterbrochene Legitimationskette“</a:t>
            </a:r>
          </a:p>
        </p:txBody>
      </p:sp>
      <p:sp>
        <p:nvSpPr>
          <p:cNvPr id="26" name="Textfeld 1"/>
          <p:cNvSpPr txBox="1">
            <a:spLocks noChangeArrowheads="1"/>
          </p:cNvSpPr>
          <p:nvPr/>
        </p:nvSpPr>
        <p:spPr bwMode="auto">
          <a:xfrm>
            <a:off x="712688" y="4177659"/>
            <a:ext cx="94170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2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Mehrheitsprinzip</a:t>
            </a:r>
          </a:p>
        </p:txBody>
      </p:sp>
      <p:sp>
        <p:nvSpPr>
          <p:cNvPr id="28" name="Textfeld 1"/>
          <p:cNvSpPr txBox="1">
            <a:spLocks noChangeArrowheads="1"/>
          </p:cNvSpPr>
          <p:nvPr/>
        </p:nvSpPr>
        <p:spPr bwMode="auto">
          <a:xfrm>
            <a:off x="1114975" y="4667564"/>
            <a:ext cx="89328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Symbol" charset="2"/>
              <a:buChar char="-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freie, gleiche und geheime Wahlen, Art. 38 I 1 GG</a:t>
            </a:r>
          </a:p>
        </p:txBody>
      </p:sp>
      <p:sp>
        <p:nvSpPr>
          <p:cNvPr id="31" name="Textfeld 1"/>
          <p:cNvSpPr txBox="1">
            <a:spLocks noChangeArrowheads="1"/>
          </p:cNvSpPr>
          <p:nvPr/>
        </p:nvSpPr>
        <p:spPr bwMode="auto">
          <a:xfrm>
            <a:off x="1114975" y="5078194"/>
            <a:ext cx="89328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just" eaLnBrk="1" hangingPunct="1">
              <a:buFont typeface="Symbol" charset="2"/>
              <a:buChar char="-"/>
            </a:pPr>
            <a:r>
              <a:rPr lang="de-DE" dirty="0">
                <a:latin typeface="RubFlama" panose="02000000000000000000" pitchFamily="2" charset="0"/>
                <a:cs typeface="Cambria"/>
              </a:rPr>
              <a:t>Schutz von Minderheiten</a:t>
            </a:r>
          </a:p>
        </p:txBody>
      </p:sp>
      <p:sp>
        <p:nvSpPr>
          <p:cNvPr id="15" name="Textfeld 1"/>
          <p:cNvSpPr txBox="1">
            <a:spLocks noChangeArrowheads="1"/>
          </p:cNvSpPr>
          <p:nvPr/>
        </p:nvSpPr>
        <p:spPr bwMode="auto">
          <a:xfrm>
            <a:off x="1148010" y="5509467"/>
            <a:ext cx="89328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just" eaLnBrk="1" hangingPunct="1">
              <a:buFont typeface="Symbol" charset="2"/>
              <a:buChar char="-"/>
            </a:pPr>
            <a:r>
              <a:rPr lang="de-DE" dirty="0">
                <a:latin typeface="RubFlama" panose="02000000000000000000" pitchFamily="2" charset="0"/>
                <a:cs typeface="Cambria"/>
              </a:rPr>
              <a:t>Chancengleichheit der Parteien </a:t>
            </a:r>
          </a:p>
        </p:txBody>
      </p:sp>
      <p:sp>
        <p:nvSpPr>
          <p:cNvPr id="17" name="Textfeld 1"/>
          <p:cNvSpPr txBox="1">
            <a:spLocks noChangeArrowheads="1"/>
          </p:cNvSpPr>
          <p:nvPr/>
        </p:nvSpPr>
        <p:spPr bwMode="auto">
          <a:xfrm>
            <a:off x="773959" y="6027181"/>
            <a:ext cx="811878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2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„wehrhafte Demokratie“ = Möglichkeit des Verbotes von Parteien und Vereinigungen, die gegen freiheitliche demokratische Grundordnung verstoßen  </a:t>
            </a: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10: Staatsorganisationsrecht und Grundrechte </a:t>
            </a:r>
          </a:p>
        </p:txBody>
      </p:sp>
    </p:spTree>
    <p:extLst>
      <p:ext uri="{BB962C8B-B14F-4D97-AF65-F5344CB8AC3E}">
        <p14:creationId xmlns:p14="http://schemas.microsoft.com/office/powerpoint/2010/main" val="2207931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9" grpId="0"/>
      <p:bldP spid="21" grpId="0"/>
      <p:bldP spid="22" grpId="0"/>
      <p:bldP spid="26" grpId="0"/>
      <p:bldP spid="28" grpId="0"/>
      <p:bldP spid="31" grpId="0"/>
      <p:bldP spid="15" grpId="0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76238" y="906135"/>
            <a:ext cx="916463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  <a:cs typeface="+mn-cs"/>
              </a:rPr>
              <a:t>Staatsorganisationsrecht</a:t>
            </a:r>
          </a:p>
        </p:txBody>
      </p:sp>
      <p:sp>
        <p:nvSpPr>
          <p:cNvPr id="13" name="Textfeld 1"/>
          <p:cNvSpPr txBox="1">
            <a:spLocks noChangeArrowheads="1"/>
          </p:cNvSpPr>
          <p:nvPr/>
        </p:nvSpPr>
        <p:spPr bwMode="auto">
          <a:xfrm>
            <a:off x="359792" y="1460133"/>
            <a:ext cx="936148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Rechtsstaatsprinzip: rechtliche Bindung staatlicher Gewalt </a:t>
            </a:r>
          </a:p>
          <a:p>
            <a:pPr eaLnBrk="1" hangingPunct="1">
              <a:buFont typeface="Arial" charset="0"/>
              <a:buChar char="•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„Nachvollziehbarkeit und Vorhersehbarkeit“ staatlicher Maßnahmen</a:t>
            </a:r>
          </a:p>
        </p:txBody>
      </p:sp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10: Staatsorganisationsrecht und Grundrechte 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896" y="2530812"/>
            <a:ext cx="6778533" cy="4436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930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76239" y="965200"/>
            <a:ext cx="768841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  <a:cs typeface="+mn-cs"/>
              </a:rPr>
              <a:t>Staatsorganisationsrecht</a:t>
            </a:r>
          </a:p>
        </p:txBody>
      </p:sp>
      <p:sp>
        <p:nvSpPr>
          <p:cNvPr id="13" name="Textfeld 1"/>
          <p:cNvSpPr txBox="1">
            <a:spLocks noChangeArrowheads="1"/>
          </p:cNvSpPr>
          <p:nvPr/>
        </p:nvSpPr>
        <p:spPr bwMode="auto">
          <a:xfrm>
            <a:off x="359792" y="1386773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Rechtsstaatsprinzip</a:t>
            </a:r>
          </a:p>
        </p:txBody>
      </p:sp>
      <p:sp>
        <p:nvSpPr>
          <p:cNvPr id="16" name="Textfeld 1"/>
          <p:cNvSpPr txBox="1">
            <a:spLocks noChangeArrowheads="1"/>
          </p:cNvSpPr>
          <p:nvPr/>
        </p:nvSpPr>
        <p:spPr bwMode="auto">
          <a:xfrm>
            <a:off x="373297" y="1724337"/>
            <a:ext cx="89328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0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Gewaltenteilung</a:t>
            </a:r>
          </a:p>
        </p:txBody>
      </p:sp>
      <p:sp>
        <p:nvSpPr>
          <p:cNvPr id="19" name="Textfeld 1"/>
          <p:cNvSpPr txBox="1">
            <a:spLocks noChangeArrowheads="1"/>
          </p:cNvSpPr>
          <p:nvPr/>
        </p:nvSpPr>
        <p:spPr bwMode="auto">
          <a:xfrm>
            <a:off x="773485" y="2048373"/>
            <a:ext cx="89328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indent="0" eaLnBrk="1" hangingPunct="1"/>
            <a:r>
              <a:rPr lang="de-DE" dirty="0">
                <a:latin typeface="RubFlama" panose="02000000000000000000" pitchFamily="2" charset="0"/>
                <a:cs typeface="Cambria" charset="0"/>
              </a:rPr>
              <a:t>Gesetzgebung, vollziehende Gewalt, Rechtsprechung (Art. 20 II 2 GG)</a:t>
            </a:r>
          </a:p>
        </p:txBody>
      </p:sp>
      <p:sp>
        <p:nvSpPr>
          <p:cNvPr id="21" name="Textfeld 1"/>
          <p:cNvSpPr txBox="1">
            <a:spLocks noChangeArrowheads="1"/>
          </p:cNvSpPr>
          <p:nvPr/>
        </p:nvSpPr>
        <p:spPr bwMode="auto">
          <a:xfrm>
            <a:off x="776485" y="2500084"/>
            <a:ext cx="89328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indent="0" eaLnBrk="1" hangingPunct="1"/>
            <a:r>
              <a:rPr lang="de-DE" dirty="0">
                <a:latin typeface="RubFlama" panose="02000000000000000000" pitchFamily="2" charset="0"/>
                <a:cs typeface="Cambria" charset="0"/>
              </a:rPr>
              <a:t>Inkompatibilität bestimmter Ämter (Richter ≠ Abgeordneter, § 4 DRiG)</a:t>
            </a:r>
          </a:p>
        </p:txBody>
      </p:sp>
      <p:sp>
        <p:nvSpPr>
          <p:cNvPr id="22" name="Textfeld 1"/>
          <p:cNvSpPr txBox="1">
            <a:spLocks noChangeArrowheads="1"/>
          </p:cNvSpPr>
          <p:nvPr/>
        </p:nvSpPr>
        <p:spPr bwMode="auto">
          <a:xfrm>
            <a:off x="380441" y="2905463"/>
            <a:ext cx="91090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0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Gesetzmäßigkeit der Verwaltung , Art. 20 III GG</a:t>
            </a:r>
          </a:p>
        </p:txBody>
      </p:sp>
      <p:sp>
        <p:nvSpPr>
          <p:cNvPr id="23" name="Textfeld 1"/>
          <p:cNvSpPr txBox="1">
            <a:spLocks noChangeArrowheads="1"/>
          </p:cNvSpPr>
          <p:nvPr/>
        </p:nvSpPr>
        <p:spPr bwMode="auto">
          <a:xfrm>
            <a:off x="773485" y="3305573"/>
            <a:ext cx="928915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indent="0" eaLnBrk="1" hangingPunct="1"/>
            <a:r>
              <a:rPr lang="de-DE" dirty="0">
                <a:latin typeface="RubFlama" panose="02000000000000000000" pitchFamily="2" charset="0"/>
                <a:cs typeface="Cambria" charset="0"/>
              </a:rPr>
              <a:t>Vorrang des Gesetzes: Keine Handlung der Verwaltung gegen das Gesetz</a:t>
            </a:r>
          </a:p>
        </p:txBody>
      </p:sp>
      <p:sp>
        <p:nvSpPr>
          <p:cNvPr id="26" name="Textfeld 1"/>
          <p:cNvSpPr txBox="1">
            <a:spLocks noChangeArrowheads="1"/>
          </p:cNvSpPr>
          <p:nvPr/>
        </p:nvSpPr>
        <p:spPr bwMode="auto">
          <a:xfrm>
            <a:off x="773485" y="3740561"/>
            <a:ext cx="866096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indent="0" eaLnBrk="1" hangingPunct="1"/>
            <a:r>
              <a:rPr lang="de-DE" dirty="0">
                <a:latin typeface="RubFlama" panose="02000000000000000000" pitchFamily="2" charset="0"/>
                <a:cs typeface="Cambria" charset="0"/>
              </a:rPr>
              <a:t>Vorbehalt des Gesetzes: bestimmte Maßnahmen der Verwaltung bedürfen der gesetzlichen Grundlage (insb. Eingriffsverwaltung)</a:t>
            </a:r>
          </a:p>
        </p:txBody>
      </p:sp>
      <p:sp>
        <p:nvSpPr>
          <p:cNvPr id="28" name="Textfeld 1"/>
          <p:cNvSpPr txBox="1">
            <a:spLocks noChangeArrowheads="1"/>
          </p:cNvSpPr>
          <p:nvPr/>
        </p:nvSpPr>
        <p:spPr bwMode="auto">
          <a:xfrm>
            <a:off x="772711" y="4496645"/>
            <a:ext cx="893286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indent="0" eaLnBrk="1" hangingPunct="1"/>
            <a:r>
              <a:rPr lang="de-DE" dirty="0">
                <a:latin typeface="RubFlama" panose="02000000000000000000" pitchFamily="2" charset="0"/>
                <a:cs typeface="Cambria" charset="0"/>
              </a:rPr>
              <a:t>Wesentlichkeitstheorie: „wesentliche“ Fragen müssen von Parlament entschieden werden</a:t>
            </a:r>
          </a:p>
        </p:txBody>
      </p:sp>
      <p:sp>
        <p:nvSpPr>
          <p:cNvPr id="15" name="Textfeld 1"/>
          <p:cNvSpPr txBox="1">
            <a:spLocks noChangeArrowheads="1"/>
          </p:cNvSpPr>
          <p:nvPr/>
        </p:nvSpPr>
        <p:spPr bwMode="auto">
          <a:xfrm>
            <a:off x="394021" y="5261556"/>
            <a:ext cx="931155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just" eaLnBrk="1" hangingPunct="1">
              <a:buFont typeface="Wingdings" charset="2"/>
              <a:buChar char="Ø"/>
            </a:pPr>
            <a:r>
              <a:rPr lang="de-DE" dirty="0">
                <a:latin typeface="RubFlama" panose="02000000000000000000" pitchFamily="2" charset="0"/>
                <a:cs typeface="Cambria"/>
              </a:rPr>
              <a:t>Bestimmtheitsgebot (Gesetze, Verwaltungsakte; Art. 103 II GG)</a:t>
            </a:r>
          </a:p>
        </p:txBody>
      </p:sp>
      <p:sp>
        <p:nvSpPr>
          <p:cNvPr id="17" name="Textfeld 1"/>
          <p:cNvSpPr txBox="1">
            <a:spLocks noChangeArrowheads="1"/>
          </p:cNvSpPr>
          <p:nvPr/>
        </p:nvSpPr>
        <p:spPr bwMode="auto">
          <a:xfrm>
            <a:off x="416013" y="5765612"/>
            <a:ext cx="94170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2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Rückwirkungsverbot</a:t>
            </a:r>
          </a:p>
        </p:txBody>
      </p:sp>
      <p:sp>
        <p:nvSpPr>
          <p:cNvPr id="20" name="Textfeld 1"/>
          <p:cNvSpPr txBox="1">
            <a:spLocks noChangeArrowheads="1"/>
          </p:cNvSpPr>
          <p:nvPr/>
        </p:nvSpPr>
        <p:spPr bwMode="auto">
          <a:xfrm>
            <a:off x="415910" y="6224837"/>
            <a:ext cx="94170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2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Verhältnismäßigkeitsprinzip (Abwägung)</a:t>
            </a:r>
          </a:p>
        </p:txBody>
      </p:sp>
      <p:sp>
        <p:nvSpPr>
          <p:cNvPr id="24" name="Textfeld 1"/>
          <p:cNvSpPr txBox="1">
            <a:spLocks noChangeArrowheads="1"/>
          </p:cNvSpPr>
          <p:nvPr/>
        </p:nvSpPr>
        <p:spPr bwMode="auto">
          <a:xfrm>
            <a:off x="416445" y="6688823"/>
            <a:ext cx="94170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2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Rechtsschutzgarantie, Art. 19 IV GG</a:t>
            </a:r>
          </a:p>
        </p:txBody>
      </p:sp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10: Staatsorganisationsrecht und Grundrechte </a:t>
            </a:r>
          </a:p>
        </p:txBody>
      </p:sp>
    </p:spTree>
    <p:extLst>
      <p:ext uri="{BB962C8B-B14F-4D97-AF65-F5344CB8AC3E}">
        <p14:creationId xmlns:p14="http://schemas.microsoft.com/office/powerpoint/2010/main" val="2238536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9" grpId="0"/>
      <p:bldP spid="21" grpId="0"/>
      <p:bldP spid="22" grpId="0"/>
      <p:bldP spid="23" grpId="0"/>
      <p:bldP spid="26" grpId="0"/>
      <p:bldP spid="28" grpId="0"/>
      <p:bldP spid="15" grpId="0"/>
      <p:bldP spid="17" grpId="0"/>
      <p:bldP spid="20" grpId="0"/>
      <p:bldP spid="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76238" y="965200"/>
            <a:ext cx="916463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  <a:cs typeface="+mn-cs"/>
              </a:rPr>
              <a:t>Staatsorganisationsrecht</a:t>
            </a:r>
          </a:p>
        </p:txBody>
      </p:sp>
      <p:sp>
        <p:nvSpPr>
          <p:cNvPr id="13" name="Textfeld 1"/>
          <p:cNvSpPr txBox="1">
            <a:spLocks noChangeArrowheads="1"/>
          </p:cNvSpPr>
          <p:nvPr/>
        </p:nvSpPr>
        <p:spPr bwMode="auto">
          <a:xfrm>
            <a:off x="359792" y="1368363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Bundesstaatsprinzip</a:t>
            </a:r>
          </a:p>
        </p:txBody>
      </p:sp>
      <p:sp>
        <p:nvSpPr>
          <p:cNvPr id="16" name="Textfeld 1"/>
          <p:cNvSpPr txBox="1">
            <a:spLocks noChangeArrowheads="1"/>
          </p:cNvSpPr>
          <p:nvPr/>
        </p:nvSpPr>
        <p:spPr bwMode="auto">
          <a:xfrm>
            <a:off x="715962" y="1800411"/>
            <a:ext cx="89328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0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Staatsqualität von Bund und Ländern</a:t>
            </a:r>
          </a:p>
        </p:txBody>
      </p:sp>
      <p:sp>
        <p:nvSpPr>
          <p:cNvPr id="19" name="Textfeld 1"/>
          <p:cNvSpPr txBox="1">
            <a:spLocks noChangeArrowheads="1"/>
          </p:cNvSpPr>
          <p:nvPr/>
        </p:nvSpPr>
        <p:spPr bwMode="auto">
          <a:xfrm>
            <a:off x="719832" y="2232459"/>
            <a:ext cx="89328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2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Organisations- und Verfassungshoheit der Länder, Art. 28 I GG</a:t>
            </a:r>
          </a:p>
        </p:txBody>
      </p:sp>
      <p:sp>
        <p:nvSpPr>
          <p:cNvPr id="21" name="Textfeld 1"/>
          <p:cNvSpPr txBox="1">
            <a:spLocks noChangeArrowheads="1"/>
          </p:cNvSpPr>
          <p:nvPr/>
        </p:nvSpPr>
        <p:spPr bwMode="auto">
          <a:xfrm>
            <a:off x="1112006" y="2621067"/>
            <a:ext cx="756471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Symbol" charset="2"/>
              <a:buChar char="-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Bindung an Grundsätze des republikanischen, demokratischen und sozialen Rechtsstaates</a:t>
            </a:r>
          </a:p>
        </p:txBody>
      </p:sp>
      <p:sp>
        <p:nvSpPr>
          <p:cNvPr id="28" name="Textfeld 1"/>
          <p:cNvSpPr txBox="1">
            <a:spLocks noChangeArrowheads="1"/>
          </p:cNvSpPr>
          <p:nvPr/>
        </p:nvSpPr>
        <p:spPr bwMode="auto">
          <a:xfrm>
            <a:off x="755836" y="3384587"/>
            <a:ext cx="89328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2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Prinzip der Bundestreue zwischen Bund : Ländern</a:t>
            </a:r>
          </a:p>
        </p:txBody>
      </p:sp>
      <p:sp>
        <p:nvSpPr>
          <p:cNvPr id="15" name="Textfeld 1"/>
          <p:cNvSpPr txBox="1">
            <a:spLocks noChangeArrowheads="1"/>
          </p:cNvSpPr>
          <p:nvPr/>
        </p:nvSpPr>
        <p:spPr bwMode="auto">
          <a:xfrm>
            <a:off x="763276" y="4268959"/>
            <a:ext cx="90768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just" eaLnBrk="1" hangingPunct="1">
              <a:buFont typeface="Symbol" charset="2"/>
              <a:buChar char="-"/>
            </a:pPr>
            <a:r>
              <a:rPr lang="de-DE" sz="1800" dirty="0">
                <a:latin typeface="RubFlama" panose="02000000000000000000" pitchFamily="2" charset="0"/>
                <a:cs typeface="Cambria"/>
              </a:rPr>
              <a:t>Art. 70 GG, Regel: Länder zuständig</a:t>
            </a:r>
          </a:p>
        </p:txBody>
      </p:sp>
      <p:sp>
        <p:nvSpPr>
          <p:cNvPr id="17" name="Textfeld 1"/>
          <p:cNvSpPr txBox="1">
            <a:spLocks noChangeArrowheads="1"/>
          </p:cNvSpPr>
          <p:nvPr/>
        </p:nvSpPr>
        <p:spPr bwMode="auto">
          <a:xfrm>
            <a:off x="763276" y="4651492"/>
            <a:ext cx="747287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Symbol" charset="2"/>
              <a:buChar char="-"/>
            </a:pPr>
            <a:r>
              <a:rPr lang="de-DE" sz="1800" dirty="0">
                <a:latin typeface="RubFlama" panose="02000000000000000000" pitchFamily="2" charset="0"/>
                <a:cs typeface="Cambria" charset="0"/>
              </a:rPr>
              <a:t>Art. 73 GG: </a:t>
            </a:r>
            <a:r>
              <a:rPr lang="de-DE" sz="1800" i="1" dirty="0">
                <a:latin typeface="RubFlama" panose="02000000000000000000" pitchFamily="2" charset="0"/>
                <a:cs typeface="Cambria" charset="0"/>
              </a:rPr>
              <a:t>ausschließliche Kompetenz </a:t>
            </a:r>
            <a:r>
              <a:rPr lang="de-DE" sz="1800" dirty="0">
                <a:latin typeface="RubFlama" panose="02000000000000000000" pitchFamily="2" charset="0"/>
                <a:cs typeface="Cambria" charset="0"/>
              </a:rPr>
              <a:t>= Zuweisung an Bund (z.B. Auswärtige Angelegenheiten)</a:t>
            </a:r>
          </a:p>
        </p:txBody>
      </p:sp>
      <p:sp>
        <p:nvSpPr>
          <p:cNvPr id="20" name="Textfeld 1"/>
          <p:cNvSpPr txBox="1">
            <a:spLocks noChangeArrowheads="1"/>
          </p:cNvSpPr>
          <p:nvPr/>
        </p:nvSpPr>
        <p:spPr bwMode="auto">
          <a:xfrm>
            <a:off x="763276" y="5297823"/>
            <a:ext cx="8309484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Symbol" charset="2"/>
              <a:buChar char="-"/>
            </a:pPr>
            <a:r>
              <a:rPr lang="de-DE" sz="1800" dirty="0">
                <a:latin typeface="RubFlama" panose="02000000000000000000" pitchFamily="2" charset="0"/>
                <a:cs typeface="Cambria" charset="0"/>
              </a:rPr>
              <a:t>Art. 72 I, 74 GG: </a:t>
            </a:r>
            <a:r>
              <a:rPr lang="de-DE" sz="1800" i="1" dirty="0">
                <a:latin typeface="RubFlama" panose="02000000000000000000" pitchFamily="2" charset="0"/>
                <a:cs typeface="Cambria" charset="0"/>
              </a:rPr>
              <a:t>konkurrierende Kompetenz </a:t>
            </a:r>
            <a:r>
              <a:rPr lang="de-DE" sz="1800" dirty="0">
                <a:latin typeface="RubFlama" panose="02000000000000000000" pitchFamily="2" charset="0"/>
                <a:cs typeface="Cambria" charset="0"/>
              </a:rPr>
              <a:t>= Zuweisung an Bund; Länder können und dürfen, soweit Bund keinen Gebrauch macht (z.B. bürgerliches Recht)</a:t>
            </a:r>
          </a:p>
        </p:txBody>
      </p:sp>
      <p:sp>
        <p:nvSpPr>
          <p:cNvPr id="24" name="Textfeld 1"/>
          <p:cNvSpPr txBox="1">
            <a:spLocks noChangeArrowheads="1"/>
          </p:cNvSpPr>
          <p:nvPr/>
        </p:nvSpPr>
        <p:spPr bwMode="auto">
          <a:xfrm>
            <a:off x="766109" y="6151807"/>
            <a:ext cx="887703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Symbol" charset="2"/>
              <a:buChar char="-"/>
            </a:pPr>
            <a:r>
              <a:rPr lang="de-DE" sz="1800" dirty="0">
                <a:latin typeface="RubFlama" panose="02000000000000000000" pitchFamily="2" charset="0"/>
                <a:cs typeface="Cambria" charset="0"/>
              </a:rPr>
              <a:t>72 III: Abweichungsgesetzgebung (Länder dürfen trotz konkurrierender Bundeskompetenz abweichen) </a:t>
            </a:r>
          </a:p>
        </p:txBody>
      </p:sp>
      <p:sp>
        <p:nvSpPr>
          <p:cNvPr id="27" name="Textfeld 1"/>
          <p:cNvSpPr txBox="1">
            <a:spLocks noChangeArrowheads="1"/>
          </p:cNvSpPr>
          <p:nvPr/>
        </p:nvSpPr>
        <p:spPr bwMode="auto">
          <a:xfrm>
            <a:off x="755836" y="3771508"/>
            <a:ext cx="86609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2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Kompetenzabgrenzung Bund : Länder in Art. 70 ff GG</a:t>
            </a:r>
          </a:p>
        </p:txBody>
      </p:sp>
      <p:sp>
        <p:nvSpPr>
          <p:cNvPr id="22" name="Textfeld 1"/>
          <p:cNvSpPr txBox="1">
            <a:spLocks noChangeArrowheads="1"/>
          </p:cNvSpPr>
          <p:nvPr/>
        </p:nvSpPr>
        <p:spPr bwMode="auto">
          <a:xfrm>
            <a:off x="766108" y="6705805"/>
            <a:ext cx="887703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Symbol" charset="2"/>
              <a:buChar char="-"/>
            </a:pPr>
            <a:r>
              <a:rPr lang="de-DE" sz="1800" dirty="0">
                <a:latin typeface="RubFlama" panose="02000000000000000000" pitchFamily="2" charset="0"/>
                <a:cs typeface="Cambria" charset="0"/>
              </a:rPr>
              <a:t>Bundesrecht bricht Landesrecht, Art. 31 GG</a:t>
            </a:r>
          </a:p>
        </p:txBody>
      </p:sp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10: Staatsorganisationsrecht und Grundrechte </a:t>
            </a:r>
          </a:p>
        </p:txBody>
      </p:sp>
    </p:spTree>
    <p:extLst>
      <p:ext uri="{BB962C8B-B14F-4D97-AF65-F5344CB8AC3E}">
        <p14:creationId xmlns:p14="http://schemas.microsoft.com/office/powerpoint/2010/main" val="1625759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9" grpId="0"/>
      <p:bldP spid="21" grpId="0"/>
      <p:bldP spid="28" grpId="0"/>
      <p:bldP spid="15" grpId="0"/>
      <p:bldP spid="17" grpId="0"/>
      <p:bldP spid="20" grpId="0"/>
      <p:bldP spid="24" grpId="0"/>
      <p:bldP spid="27" grpId="0"/>
      <p:bldP spid="2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0663" y="912910"/>
            <a:ext cx="761197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  <a:cs typeface="+mn-cs"/>
              </a:rPr>
              <a:t>Staatsorganisationsrecht</a:t>
            </a:r>
          </a:p>
        </p:txBody>
      </p:sp>
      <p:sp>
        <p:nvSpPr>
          <p:cNvPr id="13" name="Textfeld 1"/>
          <p:cNvSpPr txBox="1">
            <a:spLocks noChangeArrowheads="1"/>
          </p:cNvSpPr>
          <p:nvPr/>
        </p:nvSpPr>
        <p:spPr bwMode="auto">
          <a:xfrm>
            <a:off x="359792" y="1368363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Sozialstaatsprinzip</a:t>
            </a:r>
          </a:p>
        </p:txBody>
      </p:sp>
      <p:sp>
        <p:nvSpPr>
          <p:cNvPr id="16" name="Textfeld 1"/>
          <p:cNvSpPr txBox="1">
            <a:spLocks noChangeArrowheads="1"/>
          </p:cNvSpPr>
          <p:nvPr/>
        </p:nvSpPr>
        <p:spPr bwMode="auto">
          <a:xfrm>
            <a:off x="715962" y="1800411"/>
            <a:ext cx="89328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0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Art. 20 I, 28 I GG</a:t>
            </a:r>
          </a:p>
        </p:txBody>
      </p:sp>
      <p:sp>
        <p:nvSpPr>
          <p:cNvPr id="19" name="Textfeld 1"/>
          <p:cNvSpPr txBox="1">
            <a:spLocks noChangeArrowheads="1"/>
          </p:cNvSpPr>
          <p:nvPr/>
        </p:nvSpPr>
        <p:spPr bwMode="auto">
          <a:xfrm>
            <a:off x="719832" y="2232459"/>
            <a:ext cx="89328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2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Herstellung sozialer Sicherheit und Gerechtigkeit </a:t>
            </a:r>
          </a:p>
        </p:txBody>
      </p:sp>
      <p:sp>
        <p:nvSpPr>
          <p:cNvPr id="21" name="Textfeld 1"/>
          <p:cNvSpPr txBox="1">
            <a:spLocks noChangeArrowheads="1"/>
          </p:cNvSpPr>
          <p:nvPr/>
        </p:nvSpPr>
        <p:spPr bwMode="auto">
          <a:xfrm>
            <a:off x="1112006" y="2714071"/>
            <a:ext cx="89328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Symbol" charset="2"/>
              <a:buChar char="-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Hartz IV, Krankenversicherung, </a:t>
            </a:r>
            <a:r>
              <a:rPr lang="de-DE" dirty="0" err="1">
                <a:latin typeface="RubFlama" panose="02000000000000000000" pitchFamily="2" charset="0"/>
                <a:cs typeface="Cambria" charset="0"/>
              </a:rPr>
              <a:t>MietR</a:t>
            </a:r>
            <a:r>
              <a:rPr lang="de-DE" dirty="0">
                <a:latin typeface="RubFlama" panose="02000000000000000000" pitchFamily="2" charset="0"/>
                <a:cs typeface="Cambria" charset="0"/>
              </a:rPr>
              <a:t>, </a:t>
            </a:r>
            <a:r>
              <a:rPr lang="de-DE" dirty="0" err="1">
                <a:latin typeface="RubFlama" panose="02000000000000000000" pitchFamily="2" charset="0"/>
                <a:cs typeface="Cambria" charset="0"/>
              </a:rPr>
              <a:t>ArbeitsR</a:t>
            </a:r>
            <a:r>
              <a:rPr lang="de-DE" dirty="0">
                <a:latin typeface="RubFlama" panose="02000000000000000000" pitchFamily="2" charset="0"/>
                <a:cs typeface="Cambria" charset="0"/>
              </a:rPr>
              <a:t>, u.a.</a:t>
            </a:r>
          </a:p>
        </p:txBody>
      </p:sp>
      <p:sp>
        <p:nvSpPr>
          <p:cNvPr id="28" name="Textfeld 1"/>
          <p:cNvSpPr txBox="1">
            <a:spLocks noChangeArrowheads="1"/>
          </p:cNvSpPr>
          <p:nvPr/>
        </p:nvSpPr>
        <p:spPr bwMode="auto">
          <a:xfrm>
            <a:off x="1115876" y="3236505"/>
            <a:ext cx="89328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Symbol" charset="2"/>
              <a:buChar char="-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„soziale Marktwirtschaft“</a:t>
            </a:r>
          </a:p>
        </p:txBody>
      </p:sp>
      <p:sp>
        <p:nvSpPr>
          <p:cNvPr id="27" name="Textfeld 1"/>
          <p:cNvSpPr txBox="1">
            <a:spLocks noChangeArrowheads="1"/>
          </p:cNvSpPr>
          <p:nvPr/>
        </p:nvSpPr>
        <p:spPr bwMode="auto">
          <a:xfrm>
            <a:off x="1478756" y="3665068"/>
            <a:ext cx="748599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indent="0" eaLnBrk="1" hangingPunct="1"/>
            <a:r>
              <a:rPr lang="de-DE" dirty="0">
                <a:latin typeface="RubFlama" panose="02000000000000000000" pitchFamily="2" charset="0"/>
                <a:cs typeface="Cambria" charset="0"/>
              </a:rPr>
              <a:t>Sozialstaat als Korrektiv kapitalistischen Wirtschaftens notwendig, weil ungehemmter Kapitalismus wesentlich zu politischen  Erschütterungen und den beiden Weltkriegen beitrugen</a:t>
            </a:r>
          </a:p>
        </p:txBody>
      </p: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10: Staatsorganisationsrecht und Grundrechte </a:t>
            </a:r>
          </a:p>
        </p:txBody>
      </p:sp>
    </p:spTree>
    <p:extLst>
      <p:ext uri="{BB962C8B-B14F-4D97-AF65-F5344CB8AC3E}">
        <p14:creationId xmlns:p14="http://schemas.microsoft.com/office/powerpoint/2010/main" val="3592742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9" grpId="0"/>
      <p:bldP spid="21" grpId="0"/>
      <p:bldP spid="28" grpId="0"/>
      <p:bldP spid="2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17847" y="955612"/>
            <a:ext cx="771079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  <a:cs typeface="+mn-cs"/>
              </a:rPr>
              <a:t>Staatsorganisationsrecht</a:t>
            </a:r>
          </a:p>
        </p:txBody>
      </p:sp>
      <p:sp>
        <p:nvSpPr>
          <p:cNvPr id="13" name="Textfeld 1"/>
          <p:cNvSpPr txBox="1">
            <a:spLocks noChangeArrowheads="1"/>
          </p:cNvSpPr>
          <p:nvPr/>
        </p:nvSpPr>
        <p:spPr bwMode="auto">
          <a:xfrm>
            <a:off x="359792" y="1368363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indent="0" eaLnBrk="1" hangingPunct="1"/>
            <a:r>
              <a:rPr lang="de-DE" dirty="0">
                <a:latin typeface="RubFlama" panose="02000000000000000000" pitchFamily="2" charset="0"/>
                <a:cs typeface="Cambria" charset="0"/>
              </a:rPr>
              <a:t>Bundesorgane</a:t>
            </a:r>
          </a:p>
        </p:txBody>
      </p:sp>
      <p:sp>
        <p:nvSpPr>
          <p:cNvPr id="16" name="Textfeld 1"/>
          <p:cNvSpPr txBox="1">
            <a:spLocks noChangeArrowheads="1"/>
          </p:cNvSpPr>
          <p:nvPr/>
        </p:nvSpPr>
        <p:spPr bwMode="auto">
          <a:xfrm>
            <a:off x="756967" y="2586487"/>
            <a:ext cx="89328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2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Bundestag</a:t>
            </a:r>
          </a:p>
        </p:txBody>
      </p:sp>
      <p:sp>
        <p:nvSpPr>
          <p:cNvPr id="19" name="Textfeld 1"/>
          <p:cNvSpPr txBox="1">
            <a:spLocks noChangeArrowheads="1"/>
          </p:cNvSpPr>
          <p:nvPr/>
        </p:nvSpPr>
        <p:spPr bwMode="auto">
          <a:xfrm>
            <a:off x="760837" y="3018535"/>
            <a:ext cx="89328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2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Bundesrat</a:t>
            </a:r>
          </a:p>
        </p:txBody>
      </p:sp>
      <p:sp>
        <p:nvSpPr>
          <p:cNvPr id="21" name="Textfeld 1"/>
          <p:cNvSpPr txBox="1">
            <a:spLocks noChangeArrowheads="1"/>
          </p:cNvSpPr>
          <p:nvPr/>
        </p:nvSpPr>
        <p:spPr bwMode="auto">
          <a:xfrm>
            <a:off x="756967" y="3462777"/>
            <a:ext cx="89328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2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Bundesregierung</a:t>
            </a:r>
          </a:p>
        </p:txBody>
      </p:sp>
      <p:sp>
        <p:nvSpPr>
          <p:cNvPr id="28" name="Textfeld 1"/>
          <p:cNvSpPr txBox="1">
            <a:spLocks noChangeArrowheads="1"/>
          </p:cNvSpPr>
          <p:nvPr/>
        </p:nvSpPr>
        <p:spPr bwMode="auto">
          <a:xfrm>
            <a:off x="760837" y="3898891"/>
            <a:ext cx="89328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2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Bundespräsident</a:t>
            </a:r>
          </a:p>
        </p:txBody>
      </p:sp>
      <p:sp>
        <p:nvSpPr>
          <p:cNvPr id="27" name="Textfeld 1"/>
          <p:cNvSpPr txBox="1">
            <a:spLocks noChangeArrowheads="1"/>
          </p:cNvSpPr>
          <p:nvPr/>
        </p:nvSpPr>
        <p:spPr bwMode="auto">
          <a:xfrm>
            <a:off x="776838" y="4330939"/>
            <a:ext cx="86609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2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Bundesverfassungsgericht</a:t>
            </a:r>
          </a:p>
        </p:txBody>
      </p:sp>
      <p:sp>
        <p:nvSpPr>
          <p:cNvPr id="26" name="Textfeld 1"/>
          <p:cNvSpPr txBox="1">
            <a:spLocks noChangeArrowheads="1"/>
          </p:cNvSpPr>
          <p:nvPr/>
        </p:nvSpPr>
        <p:spPr bwMode="auto">
          <a:xfrm>
            <a:off x="719833" y="1872419"/>
            <a:ext cx="792087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indent="0" eaLnBrk="1" hangingPunct="1"/>
            <a:r>
              <a:rPr lang="de-DE" dirty="0">
                <a:latin typeface="RubFlama" panose="02000000000000000000" pitchFamily="2" charset="0"/>
                <a:cs typeface="Cambria" charset="0"/>
              </a:rPr>
              <a:t>Verfassungsorgan = Staatsorgan, dessen Rechte und Pflichten unmittelbar in der Verfassung geregelt sind</a:t>
            </a:r>
          </a:p>
        </p:txBody>
      </p:sp>
      <p:sp>
        <p:nvSpPr>
          <p:cNvPr id="30" name="Textfeld 1"/>
          <p:cNvSpPr txBox="1">
            <a:spLocks noChangeArrowheads="1"/>
          </p:cNvSpPr>
          <p:nvPr/>
        </p:nvSpPr>
        <p:spPr bwMode="auto">
          <a:xfrm>
            <a:off x="764707" y="4767053"/>
            <a:ext cx="86609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2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Bundesrechnungshof (streitig)</a:t>
            </a:r>
          </a:p>
        </p:txBody>
      </p:sp>
      <p:sp>
        <p:nvSpPr>
          <p:cNvPr id="31" name="Textfeld 1"/>
          <p:cNvSpPr txBox="1">
            <a:spLocks noChangeArrowheads="1"/>
          </p:cNvSpPr>
          <p:nvPr/>
        </p:nvSpPr>
        <p:spPr bwMode="auto">
          <a:xfrm>
            <a:off x="440224" y="5178775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indent="0" eaLnBrk="1" hangingPunct="1"/>
            <a:r>
              <a:rPr lang="de-DE" dirty="0">
                <a:latin typeface="RubFlama" panose="02000000000000000000" pitchFamily="2" charset="0"/>
                <a:cs typeface="Cambria" charset="0"/>
              </a:rPr>
              <a:t>Verfassungsorgane der Länder</a:t>
            </a:r>
          </a:p>
        </p:txBody>
      </p:sp>
      <p:sp>
        <p:nvSpPr>
          <p:cNvPr id="32" name="Textfeld 1"/>
          <p:cNvSpPr txBox="1">
            <a:spLocks noChangeArrowheads="1"/>
          </p:cNvSpPr>
          <p:nvPr/>
        </p:nvSpPr>
        <p:spPr bwMode="auto">
          <a:xfrm>
            <a:off x="828975" y="5574819"/>
            <a:ext cx="89328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2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Landtag</a:t>
            </a:r>
          </a:p>
        </p:txBody>
      </p:sp>
      <p:sp>
        <p:nvSpPr>
          <p:cNvPr id="33" name="Textfeld 1"/>
          <p:cNvSpPr txBox="1">
            <a:spLocks noChangeArrowheads="1"/>
          </p:cNvSpPr>
          <p:nvPr/>
        </p:nvSpPr>
        <p:spPr bwMode="auto">
          <a:xfrm>
            <a:off x="832845" y="6006867"/>
            <a:ext cx="89328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2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Landesregierung</a:t>
            </a:r>
          </a:p>
        </p:txBody>
      </p:sp>
      <p:sp>
        <p:nvSpPr>
          <p:cNvPr id="34" name="Textfeld 1"/>
          <p:cNvSpPr txBox="1">
            <a:spLocks noChangeArrowheads="1"/>
          </p:cNvSpPr>
          <p:nvPr/>
        </p:nvSpPr>
        <p:spPr bwMode="auto">
          <a:xfrm>
            <a:off x="828975" y="6451109"/>
            <a:ext cx="89328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2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Landesverfassungsgericht</a:t>
            </a:r>
          </a:p>
        </p:txBody>
      </p: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10: Staatsorganisationsrecht und Grundrechte </a:t>
            </a:r>
          </a:p>
        </p:txBody>
      </p:sp>
    </p:spTree>
    <p:extLst>
      <p:ext uri="{BB962C8B-B14F-4D97-AF65-F5344CB8AC3E}">
        <p14:creationId xmlns:p14="http://schemas.microsoft.com/office/powerpoint/2010/main" val="2891782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9" grpId="0"/>
      <p:bldP spid="21" grpId="0"/>
      <p:bldP spid="28" grpId="0"/>
      <p:bldP spid="27" grpId="0"/>
      <p:bldP spid="26" grpId="0"/>
      <p:bldP spid="30" grpId="0"/>
      <p:bldP spid="31" grpId="0"/>
      <p:bldP spid="32" grpId="0"/>
      <p:bldP spid="33" grpId="0"/>
      <p:bldP spid="3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76239" y="965200"/>
            <a:ext cx="7616402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  <a:cs typeface="+mn-cs"/>
              </a:rPr>
              <a:t>Staatsorganisationsrecht</a:t>
            </a:r>
          </a:p>
        </p:txBody>
      </p:sp>
      <p:sp>
        <p:nvSpPr>
          <p:cNvPr id="13" name="Textfeld 1"/>
          <p:cNvSpPr txBox="1">
            <a:spLocks noChangeArrowheads="1"/>
          </p:cNvSpPr>
          <p:nvPr/>
        </p:nvSpPr>
        <p:spPr bwMode="auto">
          <a:xfrm>
            <a:off x="359792" y="1368363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de-DE" b="1" dirty="0">
                <a:latin typeface="RubFlama" panose="02000000000000000000" pitchFamily="2" charset="0"/>
                <a:cs typeface="Cambria" charset="0"/>
              </a:rPr>
              <a:t>Bundestag</a:t>
            </a:r>
          </a:p>
        </p:txBody>
      </p:sp>
      <p:sp>
        <p:nvSpPr>
          <p:cNvPr id="16" name="Textfeld 1"/>
          <p:cNvSpPr txBox="1">
            <a:spLocks noChangeArrowheads="1"/>
          </p:cNvSpPr>
          <p:nvPr/>
        </p:nvSpPr>
        <p:spPr bwMode="auto">
          <a:xfrm>
            <a:off x="354622" y="1764407"/>
            <a:ext cx="89328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Arial"/>
              <a:buChar char="•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Art. 38 – 48 GG</a:t>
            </a:r>
          </a:p>
        </p:txBody>
      </p:sp>
      <p:sp>
        <p:nvSpPr>
          <p:cNvPr id="19" name="Textfeld 1"/>
          <p:cNvSpPr txBox="1">
            <a:spLocks noChangeArrowheads="1"/>
          </p:cNvSpPr>
          <p:nvPr/>
        </p:nvSpPr>
        <p:spPr bwMode="auto">
          <a:xfrm>
            <a:off x="714962" y="2162896"/>
            <a:ext cx="89328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2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Wahl alle vier Jahre, Art. 39 I GG</a:t>
            </a:r>
          </a:p>
        </p:txBody>
      </p:sp>
      <p:sp>
        <p:nvSpPr>
          <p:cNvPr id="21" name="Textfeld 1"/>
          <p:cNvSpPr txBox="1">
            <a:spLocks noChangeArrowheads="1"/>
          </p:cNvSpPr>
          <p:nvPr/>
        </p:nvSpPr>
        <p:spPr bwMode="auto">
          <a:xfrm>
            <a:off x="748096" y="2628503"/>
            <a:ext cx="900874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2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598 Mitglieder, § 1 I 1 </a:t>
            </a:r>
            <a:r>
              <a:rPr lang="de-DE" dirty="0" err="1">
                <a:latin typeface="RubFlama" panose="02000000000000000000" pitchFamily="2" charset="0"/>
                <a:cs typeface="Cambria" charset="0"/>
              </a:rPr>
              <a:t>BWahlG</a:t>
            </a:r>
            <a:endParaRPr lang="de-DE" dirty="0">
              <a:latin typeface="RubFlama" panose="02000000000000000000" pitchFamily="2" charset="0"/>
              <a:cs typeface="Cambria" charset="0"/>
            </a:endParaRPr>
          </a:p>
        </p:txBody>
      </p:sp>
      <p:sp>
        <p:nvSpPr>
          <p:cNvPr id="28" name="Textfeld 1"/>
          <p:cNvSpPr txBox="1">
            <a:spLocks noChangeArrowheads="1"/>
          </p:cNvSpPr>
          <p:nvPr/>
        </p:nvSpPr>
        <p:spPr bwMode="auto">
          <a:xfrm>
            <a:off x="1136156" y="3112815"/>
            <a:ext cx="89328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Symbol" charset="2"/>
              <a:buChar char="-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Wahlsystem „personalisierte Verhältniswahl“, </a:t>
            </a:r>
          </a:p>
        </p:txBody>
      </p:sp>
      <p:sp>
        <p:nvSpPr>
          <p:cNvPr id="17" name="Textfeld 1"/>
          <p:cNvSpPr txBox="1">
            <a:spLocks noChangeArrowheads="1"/>
          </p:cNvSpPr>
          <p:nvPr/>
        </p:nvSpPr>
        <p:spPr bwMode="auto">
          <a:xfrm>
            <a:off x="1131327" y="4139375"/>
            <a:ext cx="94170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Symbol" charset="2"/>
              <a:buChar char="-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freie, gleiche („</a:t>
            </a:r>
            <a:r>
              <a:rPr lang="de-DE" dirty="0" err="1">
                <a:latin typeface="RubFlama" panose="02000000000000000000" pitchFamily="2" charset="0"/>
                <a:cs typeface="Cambria" charset="0"/>
              </a:rPr>
              <a:t>one</a:t>
            </a:r>
            <a:r>
              <a:rPr lang="de-DE" dirty="0">
                <a:latin typeface="RubFlama" panose="02000000000000000000" pitchFamily="2" charset="0"/>
                <a:cs typeface="Cambria" charset="0"/>
              </a:rPr>
              <a:t> man </a:t>
            </a:r>
            <a:r>
              <a:rPr lang="de-DE" dirty="0" err="1">
                <a:latin typeface="RubFlama" panose="02000000000000000000" pitchFamily="2" charset="0"/>
                <a:cs typeface="Cambria" charset="0"/>
              </a:rPr>
              <a:t>one</a:t>
            </a:r>
            <a:r>
              <a:rPr lang="de-DE" dirty="0">
                <a:latin typeface="RubFlama" panose="02000000000000000000" pitchFamily="2" charset="0"/>
                <a:cs typeface="Cambria" charset="0"/>
              </a:rPr>
              <a:t> </a:t>
            </a:r>
            <a:r>
              <a:rPr lang="de-DE" dirty="0" err="1">
                <a:latin typeface="RubFlama" panose="02000000000000000000" pitchFamily="2" charset="0"/>
                <a:cs typeface="Cambria" charset="0"/>
              </a:rPr>
              <a:t>vote</a:t>
            </a:r>
            <a:r>
              <a:rPr lang="de-DE" dirty="0">
                <a:latin typeface="RubFlama" panose="02000000000000000000" pitchFamily="2" charset="0"/>
                <a:cs typeface="Cambria" charset="0"/>
              </a:rPr>
              <a:t>“) und geheime Wahl </a:t>
            </a:r>
          </a:p>
        </p:txBody>
      </p:sp>
      <p:sp>
        <p:nvSpPr>
          <p:cNvPr id="20" name="Textfeld 1"/>
          <p:cNvSpPr txBox="1">
            <a:spLocks noChangeArrowheads="1"/>
          </p:cNvSpPr>
          <p:nvPr/>
        </p:nvSpPr>
        <p:spPr bwMode="auto">
          <a:xfrm>
            <a:off x="1151880" y="4588012"/>
            <a:ext cx="821652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Symbol" charset="2"/>
              <a:buChar char="-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5 % - Hürde als Schutz vor Zersplitterung</a:t>
            </a:r>
          </a:p>
        </p:txBody>
      </p:sp>
      <p:sp>
        <p:nvSpPr>
          <p:cNvPr id="27" name="Textfeld 1"/>
          <p:cNvSpPr txBox="1">
            <a:spLocks noChangeArrowheads="1"/>
          </p:cNvSpPr>
          <p:nvPr/>
        </p:nvSpPr>
        <p:spPr bwMode="auto">
          <a:xfrm>
            <a:off x="901495" y="3561452"/>
            <a:ext cx="827808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indent="0" eaLnBrk="1" hangingPunct="1"/>
            <a:r>
              <a:rPr lang="de-DE" dirty="0">
                <a:latin typeface="RubFlama" panose="02000000000000000000" pitchFamily="2" charset="0"/>
                <a:cs typeface="Cambria" charset="0"/>
              </a:rPr>
              <a:t>299 Mandate über Direktwahl (relative Mehrheit) ; 299 über Parteilisten  </a:t>
            </a:r>
          </a:p>
        </p:txBody>
      </p:sp>
      <p:sp>
        <p:nvSpPr>
          <p:cNvPr id="23" name="Textfeld 1"/>
          <p:cNvSpPr txBox="1">
            <a:spLocks noChangeArrowheads="1"/>
          </p:cNvSpPr>
          <p:nvPr/>
        </p:nvSpPr>
        <p:spPr bwMode="auto">
          <a:xfrm>
            <a:off x="1146504" y="5022121"/>
            <a:ext cx="887703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Symbol" charset="2"/>
              <a:buChar char="-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„freies Mandat“, Art. 38 I 2 GG</a:t>
            </a:r>
          </a:p>
        </p:txBody>
      </p:sp>
      <p:pic>
        <p:nvPicPr>
          <p:cNvPr id="3" name="Bild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0590" y="1620391"/>
            <a:ext cx="3696166" cy="907328"/>
          </a:xfrm>
          <a:prstGeom prst="rect">
            <a:avLst/>
          </a:prstGeom>
        </p:spPr>
      </p:pic>
      <p:sp>
        <p:nvSpPr>
          <p:cNvPr id="22" name="Textfeld 1"/>
          <p:cNvSpPr txBox="1">
            <a:spLocks noChangeArrowheads="1"/>
          </p:cNvSpPr>
          <p:nvPr/>
        </p:nvSpPr>
        <p:spPr bwMode="auto">
          <a:xfrm>
            <a:off x="714962" y="5559885"/>
            <a:ext cx="821652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2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Recht zur Gesetzesinitiative durch Fraktion oder 5 % der Mitglieder</a:t>
            </a:r>
          </a:p>
        </p:txBody>
      </p:sp>
      <p:sp>
        <p:nvSpPr>
          <p:cNvPr id="24" name="Textfeld 1"/>
          <p:cNvSpPr txBox="1">
            <a:spLocks noChangeArrowheads="1"/>
          </p:cNvSpPr>
          <p:nvPr/>
        </p:nvSpPr>
        <p:spPr bwMode="auto">
          <a:xfrm>
            <a:off x="748096" y="6044197"/>
            <a:ext cx="821652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2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Beschluss von Gesetzen </a:t>
            </a:r>
            <a:r>
              <a:rPr lang="de-DE" dirty="0" err="1">
                <a:latin typeface="RubFlama" panose="02000000000000000000" pitchFamily="2" charset="0"/>
                <a:cs typeface="Cambria" charset="0"/>
              </a:rPr>
              <a:t>idR</a:t>
            </a:r>
            <a:r>
              <a:rPr lang="de-DE" dirty="0">
                <a:latin typeface="RubFlama" panose="02000000000000000000" pitchFamily="2" charset="0"/>
                <a:cs typeface="Cambria" charset="0"/>
              </a:rPr>
              <a:t>  in drei Lesungen, § 78 GOBT</a:t>
            </a:r>
          </a:p>
        </p:txBody>
      </p:sp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10: Staatsorganisationsrecht und Grundrechte </a:t>
            </a:r>
          </a:p>
        </p:txBody>
      </p:sp>
    </p:spTree>
    <p:extLst>
      <p:ext uri="{BB962C8B-B14F-4D97-AF65-F5344CB8AC3E}">
        <p14:creationId xmlns:p14="http://schemas.microsoft.com/office/powerpoint/2010/main" val="2756011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9" grpId="0"/>
      <p:bldP spid="21" grpId="0"/>
      <p:bldP spid="28" grpId="0"/>
      <p:bldP spid="17" grpId="0"/>
      <p:bldP spid="20" grpId="0"/>
      <p:bldP spid="27" grpId="0"/>
      <p:bldP spid="23" grpId="0"/>
      <p:bldP spid="22" grpId="0"/>
      <p:bldP spid="2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76239" y="965200"/>
            <a:ext cx="7616402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  <a:cs typeface="+mn-cs"/>
              </a:rPr>
              <a:t>Staatsorganisationsrecht</a:t>
            </a:r>
          </a:p>
        </p:txBody>
      </p:sp>
      <p:sp>
        <p:nvSpPr>
          <p:cNvPr id="13" name="Textfeld 1"/>
          <p:cNvSpPr txBox="1">
            <a:spLocks noChangeArrowheads="1"/>
          </p:cNvSpPr>
          <p:nvPr/>
        </p:nvSpPr>
        <p:spPr bwMode="auto">
          <a:xfrm>
            <a:off x="359792" y="1368363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de-DE" b="1" dirty="0">
                <a:latin typeface="RubFlama" panose="02000000000000000000" pitchFamily="2" charset="0"/>
                <a:cs typeface="Cambria" charset="0"/>
              </a:rPr>
              <a:t>Bundesrat </a:t>
            </a:r>
          </a:p>
        </p:txBody>
      </p:sp>
      <p:sp>
        <p:nvSpPr>
          <p:cNvPr id="16" name="Textfeld 1"/>
          <p:cNvSpPr txBox="1">
            <a:spLocks noChangeArrowheads="1"/>
          </p:cNvSpPr>
          <p:nvPr/>
        </p:nvSpPr>
        <p:spPr bwMode="auto">
          <a:xfrm>
            <a:off x="715962" y="1800411"/>
            <a:ext cx="89328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2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Art. 50 -53 GG</a:t>
            </a:r>
          </a:p>
        </p:txBody>
      </p:sp>
      <p:sp>
        <p:nvSpPr>
          <p:cNvPr id="19" name="Textfeld 1"/>
          <p:cNvSpPr txBox="1">
            <a:spLocks noChangeArrowheads="1"/>
          </p:cNvSpPr>
          <p:nvPr/>
        </p:nvSpPr>
        <p:spPr bwMode="auto">
          <a:xfrm>
            <a:off x="719832" y="2232459"/>
            <a:ext cx="89328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2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Vertretung der Länder auf Bundesebene </a:t>
            </a:r>
          </a:p>
        </p:txBody>
      </p:sp>
      <p:sp>
        <p:nvSpPr>
          <p:cNvPr id="21" name="Textfeld 1"/>
          <p:cNvSpPr txBox="1">
            <a:spLocks noChangeArrowheads="1"/>
          </p:cNvSpPr>
          <p:nvPr/>
        </p:nvSpPr>
        <p:spPr bwMode="auto">
          <a:xfrm>
            <a:off x="734211" y="2715775"/>
            <a:ext cx="89328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2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Mitwirkung bei Gesetzgebung (auch Initiative)</a:t>
            </a:r>
          </a:p>
        </p:txBody>
      </p:sp>
      <p:sp>
        <p:nvSpPr>
          <p:cNvPr id="28" name="Textfeld 1"/>
          <p:cNvSpPr txBox="1">
            <a:spLocks noChangeArrowheads="1"/>
          </p:cNvSpPr>
          <p:nvPr/>
        </p:nvSpPr>
        <p:spPr bwMode="auto">
          <a:xfrm>
            <a:off x="715962" y="5118389"/>
            <a:ext cx="89328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2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Stimmabgabe eines Landes im BR nur einheitlich</a:t>
            </a:r>
          </a:p>
        </p:txBody>
      </p:sp>
      <p:sp>
        <p:nvSpPr>
          <p:cNvPr id="17" name="Textfeld 1"/>
          <p:cNvSpPr txBox="1">
            <a:spLocks noChangeArrowheads="1"/>
          </p:cNvSpPr>
          <p:nvPr/>
        </p:nvSpPr>
        <p:spPr bwMode="auto">
          <a:xfrm>
            <a:off x="753659" y="5918636"/>
            <a:ext cx="94170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2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Ratspräsident jeweils für ein Jahr gewählt; Länder wechseln sich ab</a:t>
            </a:r>
          </a:p>
        </p:txBody>
      </p:sp>
      <p:sp>
        <p:nvSpPr>
          <p:cNvPr id="27" name="Textfeld 1"/>
          <p:cNvSpPr txBox="1">
            <a:spLocks noChangeArrowheads="1"/>
          </p:cNvSpPr>
          <p:nvPr/>
        </p:nvSpPr>
        <p:spPr bwMode="auto">
          <a:xfrm>
            <a:off x="730522" y="5518499"/>
            <a:ext cx="827808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2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Stimmzahl nach Größe der Länder, Art. 51 GG, insgesamt 69</a:t>
            </a:r>
          </a:p>
        </p:txBody>
      </p:sp>
      <p:pic>
        <p:nvPicPr>
          <p:cNvPr id="2" name="Bild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4448" y="1554952"/>
            <a:ext cx="2540000" cy="1003300"/>
          </a:xfrm>
          <a:prstGeom prst="rect">
            <a:avLst/>
          </a:prstGeom>
        </p:spPr>
      </p:pic>
      <p:sp>
        <p:nvSpPr>
          <p:cNvPr id="22" name="Textfeld 1"/>
          <p:cNvSpPr txBox="1">
            <a:spLocks noChangeArrowheads="1"/>
          </p:cNvSpPr>
          <p:nvPr/>
        </p:nvSpPr>
        <p:spPr bwMode="auto">
          <a:xfrm>
            <a:off x="751966" y="3164497"/>
            <a:ext cx="89328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2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Mitwirkung in Europäischen Angelegenheiten, Art. 23 GG</a:t>
            </a:r>
          </a:p>
        </p:txBody>
      </p:sp>
      <p:sp>
        <p:nvSpPr>
          <p:cNvPr id="24" name="Textfeld 1"/>
          <p:cNvSpPr txBox="1">
            <a:spLocks noChangeArrowheads="1"/>
          </p:cNvSpPr>
          <p:nvPr/>
        </p:nvSpPr>
        <p:spPr bwMode="auto">
          <a:xfrm>
            <a:off x="1135574" y="3672619"/>
            <a:ext cx="89328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Symbol" charset="2"/>
              <a:buChar char="-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Unterrichtungspflicht der Bundesregierung </a:t>
            </a:r>
          </a:p>
        </p:txBody>
      </p:sp>
      <p:sp>
        <p:nvSpPr>
          <p:cNvPr id="26" name="Textfeld 1"/>
          <p:cNvSpPr txBox="1">
            <a:spLocks noChangeArrowheads="1"/>
          </p:cNvSpPr>
          <p:nvPr/>
        </p:nvSpPr>
        <p:spPr bwMode="auto">
          <a:xfrm>
            <a:off x="1135574" y="4090477"/>
            <a:ext cx="791359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Symbol" charset="2"/>
              <a:buChar char="-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Art. 23 GG: „Europaartikel“ = Verwirklichung eines vereinten Europas mit demokratischen, rechtsstaatlichen, sozialen und föderativen Grundsätzen</a:t>
            </a:r>
          </a:p>
        </p:txBody>
      </p: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10: Staatsorganisationsrecht und Grundrechte </a:t>
            </a:r>
          </a:p>
        </p:txBody>
      </p:sp>
    </p:spTree>
    <p:extLst>
      <p:ext uri="{BB962C8B-B14F-4D97-AF65-F5344CB8AC3E}">
        <p14:creationId xmlns:p14="http://schemas.microsoft.com/office/powerpoint/2010/main" val="3598823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9" grpId="0"/>
      <p:bldP spid="21" grpId="0"/>
      <p:bldP spid="28" grpId="0"/>
      <p:bldP spid="17" grpId="0"/>
      <p:bldP spid="27" grpId="0"/>
      <p:bldP spid="22" grpId="0"/>
      <p:bldP spid="24" grpId="0"/>
      <p:bldP spid="2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32011" y="808615"/>
            <a:ext cx="776041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  <a:cs typeface="+mn-cs"/>
              </a:rPr>
              <a:t>Staatsorganisationsrecht</a:t>
            </a:r>
          </a:p>
        </p:txBody>
      </p:sp>
      <p:sp>
        <p:nvSpPr>
          <p:cNvPr id="13" name="Textfeld 1"/>
          <p:cNvSpPr txBox="1">
            <a:spLocks noChangeArrowheads="1"/>
          </p:cNvSpPr>
          <p:nvPr/>
        </p:nvSpPr>
        <p:spPr bwMode="auto">
          <a:xfrm>
            <a:off x="359792" y="1368363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de-DE" b="1" dirty="0">
                <a:latin typeface="RubFlama" panose="02000000000000000000" pitchFamily="2" charset="0"/>
                <a:cs typeface="Cambria" charset="0"/>
              </a:rPr>
              <a:t>Bundespräsident </a:t>
            </a:r>
          </a:p>
        </p:txBody>
      </p:sp>
      <p:sp>
        <p:nvSpPr>
          <p:cNvPr id="16" name="Textfeld 1"/>
          <p:cNvSpPr txBox="1">
            <a:spLocks noChangeArrowheads="1"/>
          </p:cNvSpPr>
          <p:nvPr/>
        </p:nvSpPr>
        <p:spPr bwMode="auto">
          <a:xfrm>
            <a:off x="715962" y="1800411"/>
            <a:ext cx="89328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0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Art. 54 – 61 GG</a:t>
            </a:r>
          </a:p>
        </p:txBody>
      </p:sp>
      <p:sp>
        <p:nvSpPr>
          <p:cNvPr id="19" name="Textfeld 1"/>
          <p:cNvSpPr txBox="1">
            <a:spLocks noChangeArrowheads="1"/>
          </p:cNvSpPr>
          <p:nvPr/>
        </p:nvSpPr>
        <p:spPr bwMode="auto">
          <a:xfrm>
            <a:off x="755836" y="2539580"/>
            <a:ext cx="89328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2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repräsentatives Staatsoberhaupt der BRD</a:t>
            </a:r>
          </a:p>
        </p:txBody>
      </p:sp>
      <p:sp>
        <p:nvSpPr>
          <p:cNvPr id="21" name="Textfeld 1"/>
          <p:cNvSpPr txBox="1">
            <a:spLocks noChangeArrowheads="1"/>
          </p:cNvSpPr>
          <p:nvPr/>
        </p:nvSpPr>
        <p:spPr bwMode="auto">
          <a:xfrm>
            <a:off x="751966" y="2915765"/>
            <a:ext cx="89328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2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Wahl durch Bundesversammlung</a:t>
            </a:r>
          </a:p>
        </p:txBody>
      </p:sp>
      <p:sp>
        <p:nvSpPr>
          <p:cNvPr id="28" name="Textfeld 1"/>
          <p:cNvSpPr txBox="1">
            <a:spLocks noChangeArrowheads="1"/>
          </p:cNvSpPr>
          <p:nvPr/>
        </p:nvSpPr>
        <p:spPr bwMode="auto">
          <a:xfrm>
            <a:off x="755836" y="3330108"/>
            <a:ext cx="89328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2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Amtszeit 5 Jahre, einmalige Wiederwahl zulässig</a:t>
            </a:r>
          </a:p>
        </p:txBody>
      </p:sp>
      <p:sp>
        <p:nvSpPr>
          <p:cNvPr id="17" name="Textfeld 1"/>
          <p:cNvSpPr txBox="1">
            <a:spLocks noChangeArrowheads="1"/>
          </p:cNvSpPr>
          <p:nvPr/>
        </p:nvSpPr>
        <p:spPr bwMode="auto">
          <a:xfrm>
            <a:off x="1147006" y="4320691"/>
            <a:ext cx="94170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Symbol" charset="2"/>
              <a:buChar char="-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Ausfertigung von Gesetzen nach formeller Prüfung, Art. 82 I GG</a:t>
            </a:r>
          </a:p>
        </p:txBody>
      </p:sp>
      <p:sp>
        <p:nvSpPr>
          <p:cNvPr id="20" name="Textfeld 1"/>
          <p:cNvSpPr txBox="1">
            <a:spLocks noChangeArrowheads="1"/>
          </p:cNvSpPr>
          <p:nvPr/>
        </p:nvSpPr>
        <p:spPr bwMode="auto">
          <a:xfrm>
            <a:off x="1115876" y="4788743"/>
            <a:ext cx="821652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Symbol" charset="2"/>
              <a:buChar char="-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Ernennung von Kanzler und Ministern, Art. 63, 64 GG</a:t>
            </a:r>
          </a:p>
        </p:txBody>
      </p:sp>
      <p:sp>
        <p:nvSpPr>
          <p:cNvPr id="27" name="Textfeld 1"/>
          <p:cNvSpPr txBox="1">
            <a:spLocks noChangeArrowheads="1"/>
          </p:cNvSpPr>
          <p:nvPr/>
        </p:nvSpPr>
        <p:spPr bwMode="auto">
          <a:xfrm>
            <a:off x="791840" y="3773080"/>
            <a:ext cx="827808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2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Aufgaben</a:t>
            </a:r>
          </a:p>
        </p:txBody>
      </p:sp>
      <p:sp>
        <p:nvSpPr>
          <p:cNvPr id="23" name="Textfeld 1"/>
          <p:cNvSpPr txBox="1">
            <a:spLocks noChangeArrowheads="1"/>
          </p:cNvSpPr>
          <p:nvPr/>
        </p:nvSpPr>
        <p:spPr bwMode="auto">
          <a:xfrm>
            <a:off x="1115876" y="5256795"/>
            <a:ext cx="887703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Symbol" charset="2"/>
              <a:buChar char="-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völkerrechtliche Vertretung der BRD</a:t>
            </a:r>
          </a:p>
        </p:txBody>
      </p:sp>
      <p:sp>
        <p:nvSpPr>
          <p:cNvPr id="29" name="Textfeld 1"/>
          <p:cNvSpPr txBox="1">
            <a:spLocks noChangeArrowheads="1"/>
          </p:cNvSpPr>
          <p:nvPr/>
        </p:nvSpPr>
        <p:spPr bwMode="auto">
          <a:xfrm>
            <a:off x="1128974" y="5688249"/>
            <a:ext cx="821652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Symbol" charset="2"/>
              <a:buChar char="-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Auflösung BT im Krisenfall</a:t>
            </a:r>
          </a:p>
        </p:txBody>
      </p:sp>
      <p:pic>
        <p:nvPicPr>
          <p:cNvPr id="2" name="Bild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6436" y="1753808"/>
            <a:ext cx="2745674" cy="1390437"/>
          </a:xfrm>
          <a:prstGeom prst="rect">
            <a:avLst/>
          </a:prstGeom>
        </p:spPr>
      </p:pic>
      <p:sp>
        <p:nvSpPr>
          <p:cNvPr id="22" name="Textfeld 1"/>
          <p:cNvSpPr txBox="1">
            <a:spLocks noChangeArrowheads="1"/>
          </p:cNvSpPr>
          <p:nvPr/>
        </p:nvSpPr>
        <p:spPr bwMode="auto">
          <a:xfrm>
            <a:off x="866688" y="6116825"/>
            <a:ext cx="827808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2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1. Bundespräsident: Theodor Heuss; aktuell </a:t>
            </a:r>
            <a:r>
              <a:rPr lang="de-DE">
                <a:latin typeface="RubFlama" panose="02000000000000000000" pitchFamily="2" charset="0"/>
                <a:cs typeface="Cambria" charset="0"/>
              </a:rPr>
              <a:t>Frank-Walter Steinmeier</a:t>
            </a:r>
            <a:endParaRPr lang="de-DE" dirty="0">
              <a:latin typeface="RubFlama" panose="02000000000000000000" pitchFamily="2" charset="0"/>
              <a:cs typeface="Cambria" charset="0"/>
            </a:endParaRPr>
          </a:p>
        </p:txBody>
      </p:sp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10: Staatsorganisationsrecht und Grundrechte </a:t>
            </a:r>
          </a:p>
        </p:txBody>
      </p:sp>
    </p:spTree>
    <p:extLst>
      <p:ext uri="{BB962C8B-B14F-4D97-AF65-F5344CB8AC3E}">
        <p14:creationId xmlns:p14="http://schemas.microsoft.com/office/powerpoint/2010/main" val="4062142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9" grpId="0"/>
      <p:bldP spid="21" grpId="0"/>
      <p:bldP spid="28" grpId="0"/>
      <p:bldP spid="17" grpId="0"/>
      <p:bldP spid="20" grpId="0"/>
      <p:bldP spid="27" grpId="0"/>
      <p:bldP spid="23" grpId="0"/>
      <p:bldP spid="29" grpId="0"/>
      <p:bldP spid="2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76239" y="749437"/>
            <a:ext cx="7724414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  <a:cs typeface="+mn-cs"/>
              </a:rPr>
              <a:t>Staatsorganisationsrecht</a:t>
            </a:r>
          </a:p>
        </p:txBody>
      </p:sp>
      <p:sp>
        <p:nvSpPr>
          <p:cNvPr id="13" name="Textfeld 1"/>
          <p:cNvSpPr txBox="1">
            <a:spLocks noChangeArrowheads="1"/>
          </p:cNvSpPr>
          <p:nvPr/>
        </p:nvSpPr>
        <p:spPr bwMode="auto">
          <a:xfrm>
            <a:off x="359792" y="1368363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de-DE" b="1" dirty="0">
                <a:latin typeface="RubFlama" panose="02000000000000000000" pitchFamily="2" charset="0"/>
                <a:cs typeface="Cambria" charset="0"/>
              </a:rPr>
              <a:t>Bundesregierung</a:t>
            </a:r>
          </a:p>
        </p:txBody>
      </p:sp>
      <p:sp>
        <p:nvSpPr>
          <p:cNvPr id="16" name="Textfeld 1"/>
          <p:cNvSpPr txBox="1">
            <a:spLocks noChangeArrowheads="1"/>
          </p:cNvSpPr>
          <p:nvPr/>
        </p:nvSpPr>
        <p:spPr bwMode="auto">
          <a:xfrm>
            <a:off x="715962" y="1800411"/>
            <a:ext cx="89328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0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Art. 62 – 69 GG, Kanzler und Minister  </a:t>
            </a:r>
          </a:p>
        </p:txBody>
      </p:sp>
      <p:sp>
        <p:nvSpPr>
          <p:cNvPr id="19" name="Textfeld 1"/>
          <p:cNvSpPr txBox="1">
            <a:spLocks noChangeArrowheads="1"/>
          </p:cNvSpPr>
          <p:nvPr/>
        </p:nvSpPr>
        <p:spPr bwMode="auto">
          <a:xfrm>
            <a:off x="719832" y="2232459"/>
            <a:ext cx="89328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2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Wahl des Bundeskanzlers durch BT auf Vorschlag BP  </a:t>
            </a:r>
          </a:p>
        </p:txBody>
      </p:sp>
      <p:sp>
        <p:nvSpPr>
          <p:cNvPr id="21" name="Textfeld 1"/>
          <p:cNvSpPr txBox="1">
            <a:spLocks noChangeArrowheads="1"/>
          </p:cNvSpPr>
          <p:nvPr/>
        </p:nvSpPr>
        <p:spPr bwMode="auto">
          <a:xfrm>
            <a:off x="729565" y="2655799"/>
            <a:ext cx="89328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2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Ernennung der Minister auf Vorschlag Kanzler durch BP</a:t>
            </a:r>
          </a:p>
        </p:txBody>
      </p:sp>
      <p:sp>
        <p:nvSpPr>
          <p:cNvPr id="28" name="Textfeld 1"/>
          <p:cNvSpPr txBox="1">
            <a:spLocks noChangeArrowheads="1"/>
          </p:cNvSpPr>
          <p:nvPr/>
        </p:nvSpPr>
        <p:spPr bwMode="auto">
          <a:xfrm>
            <a:off x="751966" y="3096555"/>
            <a:ext cx="89328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2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Aufgabenverteilung in der Regierung</a:t>
            </a:r>
          </a:p>
        </p:txBody>
      </p:sp>
      <p:sp>
        <p:nvSpPr>
          <p:cNvPr id="17" name="Textfeld 1"/>
          <p:cNvSpPr txBox="1">
            <a:spLocks noChangeArrowheads="1"/>
          </p:cNvSpPr>
          <p:nvPr/>
        </p:nvSpPr>
        <p:spPr bwMode="auto">
          <a:xfrm>
            <a:off x="1151881" y="3992589"/>
            <a:ext cx="781286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Symbol" charset="2"/>
              <a:buChar char="-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Ressortprinzip: Minister leitet Ministerium in eigener Verantwortung, Art. 65 S. 2 GG</a:t>
            </a:r>
          </a:p>
        </p:txBody>
      </p:sp>
      <p:sp>
        <p:nvSpPr>
          <p:cNvPr id="20" name="Textfeld 1"/>
          <p:cNvSpPr txBox="1">
            <a:spLocks noChangeArrowheads="1"/>
          </p:cNvSpPr>
          <p:nvPr/>
        </p:nvSpPr>
        <p:spPr bwMode="auto">
          <a:xfrm>
            <a:off x="1151880" y="4716735"/>
            <a:ext cx="821652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Symbol" charset="2"/>
              <a:buChar char="-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Kollegialprinzip: Verhandlungen im Kabinett, vgl. Art. 65 S.3 GG</a:t>
            </a:r>
          </a:p>
        </p:txBody>
      </p:sp>
      <p:sp>
        <p:nvSpPr>
          <p:cNvPr id="27" name="Textfeld 1"/>
          <p:cNvSpPr txBox="1">
            <a:spLocks noChangeArrowheads="1"/>
          </p:cNvSpPr>
          <p:nvPr/>
        </p:nvSpPr>
        <p:spPr bwMode="auto">
          <a:xfrm>
            <a:off x="1115876" y="3524537"/>
            <a:ext cx="827808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Symbol" charset="2"/>
              <a:buChar char="-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Kanzlerprinzip: Richtlinienkompetenz des Kanzlers, Art. 65 S.1 GG</a:t>
            </a:r>
          </a:p>
        </p:txBody>
      </p:sp>
      <p:sp>
        <p:nvSpPr>
          <p:cNvPr id="23" name="Textfeld 1"/>
          <p:cNvSpPr txBox="1">
            <a:spLocks noChangeArrowheads="1"/>
          </p:cNvSpPr>
          <p:nvPr/>
        </p:nvSpPr>
        <p:spPr bwMode="auto">
          <a:xfrm>
            <a:off x="823841" y="5180920"/>
            <a:ext cx="887703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2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Recht zur Gesetzesinitiative </a:t>
            </a:r>
          </a:p>
        </p:txBody>
      </p:sp>
      <p:pic>
        <p:nvPicPr>
          <p:cNvPr id="2" name="Bild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2364" y="1443423"/>
            <a:ext cx="2646040" cy="1323020"/>
          </a:xfrm>
          <a:prstGeom prst="rect">
            <a:avLst/>
          </a:prstGeom>
        </p:spPr>
      </p:pic>
      <p:sp>
        <p:nvSpPr>
          <p:cNvPr id="22" name="Textfeld 1"/>
          <p:cNvSpPr txBox="1">
            <a:spLocks noChangeArrowheads="1"/>
          </p:cNvSpPr>
          <p:nvPr/>
        </p:nvSpPr>
        <p:spPr bwMode="auto">
          <a:xfrm>
            <a:off x="844244" y="5688843"/>
            <a:ext cx="887703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2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Abwahl Bundeskanzler</a:t>
            </a:r>
          </a:p>
        </p:txBody>
      </p:sp>
      <p:sp>
        <p:nvSpPr>
          <p:cNvPr id="24" name="Textfeld 1"/>
          <p:cNvSpPr txBox="1">
            <a:spLocks noChangeArrowheads="1"/>
          </p:cNvSpPr>
          <p:nvPr/>
        </p:nvSpPr>
        <p:spPr bwMode="auto">
          <a:xfrm>
            <a:off x="1129658" y="6091864"/>
            <a:ext cx="887703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indent="0" eaLnBrk="1" hangingPunct="1"/>
            <a:r>
              <a:rPr lang="de-DE" dirty="0">
                <a:latin typeface="RubFlama" panose="02000000000000000000" pitchFamily="2" charset="0"/>
                <a:cs typeface="Cambria" charset="0"/>
              </a:rPr>
              <a:t>Konstruktives Misstrauensvotum, Art. 67 I (Neuwahl anderen Kanzlers)</a:t>
            </a:r>
          </a:p>
        </p:txBody>
      </p:sp>
      <p:sp>
        <p:nvSpPr>
          <p:cNvPr id="26" name="Textfeld 1"/>
          <p:cNvSpPr txBox="1">
            <a:spLocks noChangeArrowheads="1"/>
          </p:cNvSpPr>
          <p:nvPr/>
        </p:nvSpPr>
        <p:spPr bwMode="auto">
          <a:xfrm>
            <a:off x="1151881" y="6447762"/>
            <a:ext cx="887703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indent="0" eaLnBrk="1" hangingPunct="1"/>
            <a:r>
              <a:rPr lang="de-DE" dirty="0">
                <a:latin typeface="RubFlama" panose="02000000000000000000" pitchFamily="2" charset="0"/>
                <a:cs typeface="Cambria" charset="0"/>
              </a:rPr>
              <a:t>Vertrauensfrage, Art. 68, 81 I 2 GG</a:t>
            </a:r>
          </a:p>
        </p:txBody>
      </p:sp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10: Staatsorganisationsrecht und Grundrechte </a:t>
            </a:r>
          </a:p>
        </p:txBody>
      </p:sp>
    </p:spTree>
    <p:extLst>
      <p:ext uri="{BB962C8B-B14F-4D97-AF65-F5344CB8AC3E}">
        <p14:creationId xmlns:p14="http://schemas.microsoft.com/office/powerpoint/2010/main" val="1171857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9" grpId="0"/>
      <p:bldP spid="21" grpId="0"/>
      <p:bldP spid="28" grpId="0"/>
      <p:bldP spid="17" grpId="0"/>
      <p:bldP spid="20" grpId="0"/>
      <p:bldP spid="27" grpId="0"/>
      <p:bldP spid="23" grpId="0"/>
      <p:bldP spid="22" grpId="0"/>
      <p:bldP spid="24" grpId="0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feld 5"/>
          <p:cNvSpPr txBox="1">
            <a:spLocks noChangeArrowheads="1"/>
          </p:cNvSpPr>
          <p:nvPr/>
        </p:nvSpPr>
        <p:spPr bwMode="auto">
          <a:xfrm>
            <a:off x="375855" y="1761341"/>
            <a:ext cx="8408873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50000"/>
              </a:lnSpc>
              <a:buFont typeface="Calibri" charset="0"/>
              <a:buAutoNum type="arabicPeriod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Was ist die Dispositionsmaxime im Zivilprozess?</a:t>
            </a:r>
          </a:p>
          <a:p>
            <a:pPr eaLnBrk="1" hangingPunct="1">
              <a:lnSpc>
                <a:spcPct val="150000"/>
              </a:lnSpc>
              <a:buFont typeface="Calibri" charset="0"/>
              <a:buAutoNum type="arabicPeriod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Nach welchen Normen erfolgt der gutgläubige Eigentumserwerb beweglicher Sachen?</a:t>
            </a:r>
          </a:p>
          <a:p>
            <a:pPr eaLnBrk="1" hangingPunct="1">
              <a:lnSpc>
                <a:spcPct val="150000"/>
              </a:lnSpc>
              <a:buFont typeface="Calibri" charset="0"/>
              <a:buAutoNum type="arabicPeriod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Wie werden die Gliedstaaten der BRD genannt?</a:t>
            </a:r>
          </a:p>
          <a:p>
            <a:pPr eaLnBrk="1" hangingPunct="1">
              <a:lnSpc>
                <a:spcPct val="150000"/>
              </a:lnSpc>
              <a:buFont typeface="Calibri" charset="0"/>
              <a:buAutoNum type="arabicPeriod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Wie viele dieser existieren?</a:t>
            </a:r>
          </a:p>
          <a:p>
            <a:pPr eaLnBrk="1" hangingPunct="1">
              <a:lnSpc>
                <a:spcPct val="150000"/>
              </a:lnSpc>
              <a:buFont typeface="Calibri" charset="0"/>
              <a:buAutoNum type="arabicPeriod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Was sind die größten (Einwohner/Fläche)?</a:t>
            </a:r>
          </a:p>
          <a:p>
            <a:pPr eaLnBrk="1" hangingPunct="1">
              <a:lnSpc>
                <a:spcPct val="150000"/>
              </a:lnSpc>
              <a:buFont typeface="Calibri" charset="0"/>
              <a:buAutoNum type="arabicPeriod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Was ist der „Westfälische Friede“ 1648?</a:t>
            </a:r>
          </a:p>
          <a:p>
            <a:pPr eaLnBrk="1" hangingPunct="1">
              <a:lnSpc>
                <a:spcPct val="150000"/>
              </a:lnSpc>
              <a:buFont typeface="Calibri" charset="0"/>
              <a:buAutoNum type="arabicPeriod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Was war der größte Teilstaat des Kaiserreiches (1871 – 1918)?</a:t>
            </a:r>
          </a:p>
          <a:p>
            <a:pPr eaLnBrk="1" hangingPunct="1">
              <a:lnSpc>
                <a:spcPct val="150000"/>
              </a:lnSpc>
              <a:buFont typeface="Calibri" charset="0"/>
              <a:buAutoNum type="arabicPeriod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Wer war der letzte gewählte Präsident der Weimarer Republik?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052638" y="1122363"/>
            <a:ext cx="570706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2400" b="1" dirty="0">
                <a:latin typeface="RubFlama" panose="02000000000000000000" pitchFamily="2" charset="0"/>
                <a:cs typeface="+mn-cs"/>
              </a:rPr>
              <a:t>Wiederholungs- und Vertiefungsfragen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10: Staatsorganisationsrecht und Grundrechte </a:t>
            </a:r>
          </a:p>
        </p:txBody>
      </p:sp>
    </p:spTree>
    <p:extLst>
      <p:ext uri="{BB962C8B-B14F-4D97-AF65-F5344CB8AC3E}">
        <p14:creationId xmlns:p14="http://schemas.microsoft.com/office/powerpoint/2010/main" val="40435238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28141" y="845238"/>
            <a:ext cx="7520484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  <a:cs typeface="+mn-cs"/>
              </a:rPr>
              <a:t>Staatsorganisationsrecht</a:t>
            </a:r>
          </a:p>
        </p:txBody>
      </p:sp>
      <p:sp>
        <p:nvSpPr>
          <p:cNvPr id="13" name="Textfeld 1"/>
          <p:cNvSpPr txBox="1">
            <a:spLocks noChangeArrowheads="1"/>
          </p:cNvSpPr>
          <p:nvPr/>
        </p:nvSpPr>
        <p:spPr bwMode="auto">
          <a:xfrm>
            <a:off x="359792" y="1368363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de-DE" b="1" dirty="0">
                <a:latin typeface="RubFlama" panose="02000000000000000000" pitchFamily="2" charset="0"/>
                <a:cs typeface="Cambria" charset="0"/>
              </a:rPr>
              <a:t>Bundesverfassungsgericht</a:t>
            </a:r>
          </a:p>
        </p:txBody>
      </p:sp>
      <p:sp>
        <p:nvSpPr>
          <p:cNvPr id="16" name="Textfeld 1"/>
          <p:cNvSpPr txBox="1">
            <a:spLocks noChangeArrowheads="1"/>
          </p:cNvSpPr>
          <p:nvPr/>
        </p:nvSpPr>
        <p:spPr bwMode="auto">
          <a:xfrm>
            <a:off x="715962" y="1800411"/>
            <a:ext cx="89328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0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Art. 93, 94, 99, 100 GG</a:t>
            </a:r>
          </a:p>
        </p:txBody>
      </p:sp>
      <p:sp>
        <p:nvSpPr>
          <p:cNvPr id="19" name="Textfeld 1"/>
          <p:cNvSpPr txBox="1">
            <a:spLocks noChangeArrowheads="1"/>
          </p:cNvSpPr>
          <p:nvPr/>
        </p:nvSpPr>
        <p:spPr bwMode="auto">
          <a:xfrm>
            <a:off x="719832" y="2232459"/>
            <a:ext cx="89328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2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Seit 1951 Oberstes deutsches Gericht mit Sitz in Karlsruhe</a:t>
            </a:r>
          </a:p>
        </p:txBody>
      </p:sp>
      <p:sp>
        <p:nvSpPr>
          <p:cNvPr id="21" name="Textfeld 1"/>
          <p:cNvSpPr txBox="1">
            <a:spLocks noChangeArrowheads="1"/>
          </p:cNvSpPr>
          <p:nvPr/>
        </p:nvSpPr>
        <p:spPr bwMode="auto">
          <a:xfrm>
            <a:off x="719832" y="2737301"/>
            <a:ext cx="89328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2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nicht „Superrevision“, sondern Prüfung </a:t>
            </a:r>
            <a:r>
              <a:rPr lang="de-DE" u="sng" dirty="0">
                <a:latin typeface="RubFlama" panose="02000000000000000000" pitchFamily="2" charset="0"/>
                <a:cs typeface="Cambria" charset="0"/>
              </a:rPr>
              <a:t>spezifischen Verfassungsrechts</a:t>
            </a:r>
          </a:p>
        </p:txBody>
      </p:sp>
      <p:sp>
        <p:nvSpPr>
          <p:cNvPr id="28" name="Textfeld 1"/>
          <p:cNvSpPr txBox="1">
            <a:spLocks noChangeArrowheads="1"/>
          </p:cNvSpPr>
          <p:nvPr/>
        </p:nvSpPr>
        <p:spPr bwMode="auto">
          <a:xfrm>
            <a:off x="751966" y="3259735"/>
            <a:ext cx="89328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2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2 Senate mit je 8 Richtern</a:t>
            </a:r>
          </a:p>
        </p:txBody>
      </p:sp>
      <p:sp>
        <p:nvSpPr>
          <p:cNvPr id="17" name="Textfeld 1"/>
          <p:cNvSpPr txBox="1">
            <a:spLocks noChangeArrowheads="1"/>
          </p:cNvSpPr>
          <p:nvPr/>
        </p:nvSpPr>
        <p:spPr bwMode="auto">
          <a:xfrm>
            <a:off x="751966" y="4131136"/>
            <a:ext cx="94170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2"/>
              <a:buChar char="Ø"/>
            </a:pPr>
            <a:r>
              <a:rPr lang="de-DE" u="sng" dirty="0">
                <a:latin typeface="RubFlama" panose="02000000000000000000" pitchFamily="2" charset="0"/>
                <a:cs typeface="Cambria" charset="0"/>
              </a:rPr>
              <a:t>Verfahrensarten und Zuständigkeiten u.a.: </a:t>
            </a:r>
          </a:p>
        </p:txBody>
      </p:sp>
      <p:sp>
        <p:nvSpPr>
          <p:cNvPr id="27" name="Textfeld 1"/>
          <p:cNvSpPr txBox="1">
            <a:spLocks noChangeArrowheads="1"/>
          </p:cNvSpPr>
          <p:nvPr/>
        </p:nvSpPr>
        <p:spPr bwMode="auto">
          <a:xfrm>
            <a:off x="1079872" y="3665068"/>
            <a:ext cx="827808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indent="0" eaLnBrk="1" hangingPunct="1"/>
            <a:r>
              <a:rPr lang="de-DE" dirty="0">
                <a:latin typeface="RubFlama" panose="02000000000000000000" pitchFamily="2" charset="0"/>
                <a:cs typeface="Cambria" charset="0"/>
              </a:rPr>
              <a:t>Wahl durch Wahlausschuss des BT und BR für 12 Jahre (nur 1x)</a:t>
            </a:r>
          </a:p>
        </p:txBody>
      </p:sp>
      <p:sp>
        <p:nvSpPr>
          <p:cNvPr id="22" name="Textfeld 1"/>
          <p:cNvSpPr txBox="1">
            <a:spLocks noChangeArrowheads="1"/>
          </p:cNvSpPr>
          <p:nvPr/>
        </p:nvSpPr>
        <p:spPr bwMode="auto">
          <a:xfrm>
            <a:off x="715962" y="4530524"/>
            <a:ext cx="838899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Symbol" charset="2"/>
              <a:buChar char="-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Verfassungsbeschwerde</a:t>
            </a:r>
          </a:p>
          <a:p>
            <a:pPr eaLnBrk="1" hangingPunct="1">
              <a:buFont typeface="Symbol" charset="2"/>
              <a:buChar char="-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Konkrete Normenkontrolle 	(Vorlage durch Gericht)</a:t>
            </a:r>
          </a:p>
          <a:p>
            <a:pPr eaLnBrk="1" hangingPunct="1">
              <a:buFont typeface="Symbol" charset="2"/>
              <a:buChar char="-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Abstrakte Normenkontrolle 	(Antrag </a:t>
            </a:r>
            <a:r>
              <a:rPr lang="de-DE" dirty="0" err="1">
                <a:latin typeface="RubFlama" panose="02000000000000000000" pitchFamily="2" charset="0"/>
                <a:cs typeface="Cambria" charset="0"/>
              </a:rPr>
              <a:t>BReg</a:t>
            </a:r>
            <a:r>
              <a:rPr lang="de-DE" dirty="0">
                <a:latin typeface="RubFlama" panose="02000000000000000000" pitchFamily="2" charset="0"/>
                <a:cs typeface="Cambria" charset="0"/>
              </a:rPr>
              <a:t>, </a:t>
            </a:r>
            <a:r>
              <a:rPr lang="de-DE" dirty="0" err="1">
                <a:latin typeface="RubFlama" panose="02000000000000000000" pitchFamily="2" charset="0"/>
                <a:cs typeface="Cambria" charset="0"/>
              </a:rPr>
              <a:t>LReg</a:t>
            </a:r>
            <a:r>
              <a:rPr lang="de-DE" dirty="0">
                <a:latin typeface="RubFlama" panose="02000000000000000000" pitchFamily="2" charset="0"/>
                <a:cs typeface="Cambria" charset="0"/>
              </a:rPr>
              <a:t>, ¼ Mitglieder BT)</a:t>
            </a:r>
          </a:p>
          <a:p>
            <a:pPr eaLnBrk="1" hangingPunct="1">
              <a:buFont typeface="Symbol" charset="2"/>
              <a:buChar char="-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Organstreit 			(Kompetenz von Organen)</a:t>
            </a:r>
          </a:p>
          <a:p>
            <a:pPr eaLnBrk="1" hangingPunct="1">
              <a:buFont typeface="Symbol" charset="2"/>
              <a:buChar char="-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Bund-Länder-Streit		(bspw. Gesetzgebungskompetenz)</a:t>
            </a:r>
          </a:p>
          <a:p>
            <a:pPr eaLnBrk="1" hangingPunct="1">
              <a:buFont typeface="Symbol" charset="2"/>
              <a:buChar char="-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einstweiliger Rechtsschutz 	(§32 BVerfGG)</a:t>
            </a:r>
          </a:p>
        </p:txBody>
      </p:sp>
      <p:sp>
        <p:nvSpPr>
          <p:cNvPr id="24" name="Textfeld 1"/>
          <p:cNvSpPr txBox="1">
            <a:spLocks noChangeArrowheads="1"/>
          </p:cNvSpPr>
          <p:nvPr/>
        </p:nvSpPr>
        <p:spPr bwMode="auto">
          <a:xfrm>
            <a:off x="765546" y="6519859"/>
            <a:ext cx="94170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2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alleinige Zuständigkeit Parteiverbot,§§13 Nr.2, 43 ff BVerfGG</a:t>
            </a:r>
          </a:p>
        </p:txBody>
      </p: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10: Staatsorganisationsrecht und Grundrechte </a:t>
            </a:r>
          </a:p>
        </p:txBody>
      </p:sp>
    </p:spTree>
    <p:extLst>
      <p:ext uri="{BB962C8B-B14F-4D97-AF65-F5344CB8AC3E}">
        <p14:creationId xmlns:p14="http://schemas.microsoft.com/office/powerpoint/2010/main" val="1746225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9" grpId="0"/>
      <p:bldP spid="21" grpId="0"/>
      <p:bldP spid="28" grpId="0"/>
      <p:bldP spid="17" grpId="0"/>
      <p:bldP spid="27" grpId="0"/>
      <p:bldP spid="22" grpId="0"/>
      <p:bldP spid="2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51780" y="3132559"/>
            <a:ext cx="874897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4000" b="1" dirty="0">
                <a:latin typeface="RubFlama" panose="02000000000000000000" pitchFamily="2" charset="0"/>
                <a:cs typeface="+mn-cs"/>
              </a:rPr>
              <a:t>Pause!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10: Staatsorganisationsrecht und Grundrechte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15776" y="965200"/>
            <a:ext cx="916463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  <a:cs typeface="+mn-cs"/>
              </a:rPr>
              <a:t>Wiederholung I: Rechtsgeschichte</a:t>
            </a:r>
          </a:p>
        </p:txBody>
      </p:sp>
      <p:sp>
        <p:nvSpPr>
          <p:cNvPr id="13" name="Textfeld 1"/>
          <p:cNvSpPr txBox="1">
            <a:spLocks noChangeArrowheads="1"/>
          </p:cNvSpPr>
          <p:nvPr/>
        </p:nvSpPr>
        <p:spPr bwMode="auto">
          <a:xfrm>
            <a:off x="376238" y="1472369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indent="0" eaLnBrk="1" hangingPunct="1"/>
            <a:r>
              <a:rPr lang="de-DE" dirty="0">
                <a:latin typeface="RubFlama" panose="02000000000000000000" pitchFamily="2" charset="0"/>
                <a:cs typeface="Cambria" charset="0"/>
              </a:rPr>
              <a:t>Ende des (west-)römischen Reiches um 475/476; Entwicklung Frankenreich</a:t>
            </a:r>
          </a:p>
        </p:txBody>
      </p:sp>
      <p:sp>
        <p:nvSpPr>
          <p:cNvPr id="10" name="Textfeld 1"/>
          <p:cNvSpPr txBox="1">
            <a:spLocks noChangeArrowheads="1"/>
          </p:cNvSpPr>
          <p:nvPr/>
        </p:nvSpPr>
        <p:spPr bwMode="auto">
          <a:xfrm>
            <a:off x="395796" y="1940361"/>
            <a:ext cx="928001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indent="0" eaLnBrk="1" hangingPunct="1"/>
            <a:r>
              <a:rPr lang="de-DE" dirty="0">
                <a:latin typeface="RubFlama" panose="02000000000000000000" pitchFamily="2" charset="0"/>
                <a:cs typeface="Cambria" charset="0"/>
              </a:rPr>
              <a:t>Versuche einzelner Volksrechte: Lex </a:t>
            </a:r>
            <a:r>
              <a:rPr lang="de-DE" dirty="0" err="1">
                <a:latin typeface="RubFlama" panose="02000000000000000000" pitchFamily="2" charset="0"/>
                <a:cs typeface="Cambria" charset="0"/>
              </a:rPr>
              <a:t>Saxonum</a:t>
            </a:r>
            <a:r>
              <a:rPr lang="de-DE" dirty="0">
                <a:latin typeface="RubFlama" panose="02000000000000000000" pitchFamily="2" charset="0"/>
                <a:cs typeface="Cambria" charset="0"/>
              </a:rPr>
              <a:t> und Lex </a:t>
            </a:r>
            <a:r>
              <a:rPr lang="de-DE" dirty="0" err="1">
                <a:latin typeface="RubFlama" panose="02000000000000000000" pitchFamily="2" charset="0"/>
                <a:cs typeface="Cambria" charset="0"/>
              </a:rPr>
              <a:t>Thuringorum</a:t>
            </a:r>
            <a:r>
              <a:rPr lang="de-DE" dirty="0">
                <a:latin typeface="RubFlama" panose="02000000000000000000" pitchFamily="2" charset="0"/>
                <a:cs typeface="Cambria" charset="0"/>
              </a:rPr>
              <a:t> 802/803</a:t>
            </a:r>
          </a:p>
        </p:txBody>
      </p:sp>
      <p:sp>
        <p:nvSpPr>
          <p:cNvPr id="12" name="Textfeld 1"/>
          <p:cNvSpPr txBox="1">
            <a:spLocks noChangeArrowheads="1"/>
          </p:cNvSpPr>
          <p:nvPr/>
        </p:nvSpPr>
        <p:spPr bwMode="auto">
          <a:xfrm>
            <a:off x="395796" y="2376475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indent="0" eaLnBrk="1" hangingPunct="1"/>
            <a:r>
              <a:rPr lang="de-DE" dirty="0">
                <a:latin typeface="RubFlama" panose="02000000000000000000" pitchFamily="2" charset="0"/>
                <a:cs typeface="Cambria" charset="0"/>
              </a:rPr>
              <a:t>Vertrag von Verdun 843: Teilung des fränkischen Reiches</a:t>
            </a:r>
          </a:p>
        </p:txBody>
      </p:sp>
      <p:sp>
        <p:nvSpPr>
          <p:cNvPr id="16" name="Textfeld 1"/>
          <p:cNvSpPr txBox="1">
            <a:spLocks noChangeArrowheads="1"/>
          </p:cNvSpPr>
          <p:nvPr/>
        </p:nvSpPr>
        <p:spPr bwMode="auto">
          <a:xfrm>
            <a:off x="791840" y="2980992"/>
            <a:ext cx="838893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342900" indent="-342900" eaLnBrk="1" hangingPunct="1">
              <a:buFont typeface="Wingdings" charset="2"/>
              <a:buChar char="Ø"/>
              <a:defRPr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Westreich	– Frankreich</a:t>
            </a:r>
          </a:p>
          <a:p>
            <a:pPr marL="342900" indent="-342900" eaLnBrk="1" hangingPunct="1">
              <a:buFont typeface="Wingdings" charset="2"/>
              <a:buChar char="Ø"/>
              <a:defRPr/>
            </a:pPr>
            <a:r>
              <a:rPr lang="de-DE" dirty="0" err="1">
                <a:latin typeface="RubFlama" panose="02000000000000000000" pitchFamily="2" charset="0"/>
                <a:cs typeface="Cambria" charset="0"/>
              </a:rPr>
              <a:t>Ostreich</a:t>
            </a:r>
            <a:r>
              <a:rPr lang="de-DE" dirty="0">
                <a:latin typeface="RubFlama" panose="02000000000000000000" pitchFamily="2" charset="0"/>
                <a:cs typeface="Cambria" charset="0"/>
              </a:rPr>
              <a:t> 	– Heiliges Römisches Reich Deutscher Nation</a:t>
            </a:r>
          </a:p>
          <a:p>
            <a:pPr marL="342900" indent="-342900" eaLnBrk="1" hangingPunct="1">
              <a:buFont typeface="Wingdings" charset="2"/>
              <a:buChar char="Ø"/>
              <a:defRPr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Mittelreich 	– Lothringen</a:t>
            </a:r>
          </a:p>
        </p:txBody>
      </p:sp>
      <p:sp>
        <p:nvSpPr>
          <p:cNvPr id="17" name="Textfeld 1"/>
          <p:cNvSpPr txBox="1">
            <a:spLocks noChangeArrowheads="1"/>
          </p:cNvSpPr>
          <p:nvPr/>
        </p:nvSpPr>
        <p:spPr bwMode="auto">
          <a:xfrm>
            <a:off x="420909" y="4257419"/>
            <a:ext cx="933592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indent="0" eaLnBrk="1" hangingPunct="1"/>
            <a:r>
              <a:rPr lang="de-DE" dirty="0">
                <a:latin typeface="RubFlama" panose="02000000000000000000" pitchFamily="2" charset="0"/>
                <a:cs typeface="Cambria" charset="0"/>
              </a:rPr>
              <a:t>Beginn der Geschichte „Deutschlands“ mit deutschem Königtum im 10. Jahrhundert </a:t>
            </a:r>
          </a:p>
        </p:txBody>
      </p:sp>
      <p:sp>
        <p:nvSpPr>
          <p:cNvPr id="19" name="Textfeld 1"/>
          <p:cNvSpPr txBox="1">
            <a:spLocks noChangeArrowheads="1"/>
          </p:cNvSpPr>
          <p:nvPr/>
        </p:nvSpPr>
        <p:spPr bwMode="auto">
          <a:xfrm>
            <a:off x="791839" y="4965305"/>
            <a:ext cx="888397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0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Reichsstände</a:t>
            </a:r>
          </a:p>
          <a:p>
            <a:pPr eaLnBrk="1" hangingPunct="1">
              <a:buFont typeface="Wingdings" charset="0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Wahlkönig</a:t>
            </a:r>
          </a:p>
          <a:p>
            <a:pPr eaLnBrk="1" hangingPunct="1">
              <a:buFont typeface="Wingdings" charset="0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bis zum Spätmittelalter: Abnahme der Königsmacht</a:t>
            </a:r>
          </a:p>
        </p:txBody>
      </p:sp>
      <p:sp>
        <p:nvSpPr>
          <p:cNvPr id="20" name="Textfeld 1"/>
          <p:cNvSpPr txBox="1">
            <a:spLocks noChangeArrowheads="1"/>
          </p:cNvSpPr>
          <p:nvPr/>
        </p:nvSpPr>
        <p:spPr bwMode="auto">
          <a:xfrm>
            <a:off x="420908" y="6232070"/>
            <a:ext cx="911996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indent="0" eaLnBrk="1" hangingPunct="1"/>
            <a:r>
              <a:rPr lang="de-DE" dirty="0">
                <a:latin typeface="RubFlama" panose="02000000000000000000" pitchFamily="2" charset="0"/>
                <a:cs typeface="Cambria" charset="0"/>
              </a:rPr>
              <a:t>1220: „</a:t>
            </a:r>
            <a:r>
              <a:rPr lang="de-DE" dirty="0" err="1">
                <a:latin typeface="RubFlama" panose="02000000000000000000" pitchFamily="2" charset="0"/>
                <a:cs typeface="Cambria" charset="0"/>
              </a:rPr>
              <a:t>confoederatio</a:t>
            </a:r>
            <a:r>
              <a:rPr lang="de-DE" dirty="0">
                <a:latin typeface="RubFlama" panose="02000000000000000000" pitchFamily="2" charset="0"/>
                <a:cs typeface="Cambria" charset="0"/>
              </a:rPr>
              <a:t> cum </a:t>
            </a:r>
            <a:r>
              <a:rPr lang="de-DE" dirty="0" err="1">
                <a:latin typeface="RubFlama" panose="02000000000000000000" pitchFamily="2" charset="0"/>
                <a:cs typeface="Cambria" charset="0"/>
              </a:rPr>
              <a:t>prinicibus</a:t>
            </a:r>
            <a:r>
              <a:rPr lang="de-DE" dirty="0">
                <a:latin typeface="RubFlama" panose="02000000000000000000" pitchFamily="2" charset="0"/>
                <a:cs typeface="Cambria" charset="0"/>
              </a:rPr>
              <a:t> </a:t>
            </a:r>
            <a:r>
              <a:rPr lang="de-DE" dirty="0" err="1">
                <a:latin typeface="RubFlama" panose="02000000000000000000" pitchFamily="2" charset="0"/>
                <a:cs typeface="Cambria" charset="0"/>
              </a:rPr>
              <a:t>ecclesiasticis</a:t>
            </a:r>
            <a:r>
              <a:rPr lang="de-DE" dirty="0">
                <a:latin typeface="RubFlama" panose="02000000000000000000" pitchFamily="2" charset="0"/>
                <a:cs typeface="Cambria" charset="0"/>
              </a:rPr>
              <a:t>“ – Beginn Entwicklung Föderalismus </a:t>
            </a: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10: Staatsorganisationsrecht und Grundrechte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0" grpId="0"/>
      <p:bldP spid="12" grpId="0"/>
      <p:bldP spid="16" grpId="0"/>
      <p:bldP spid="17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49960" y="928903"/>
            <a:ext cx="916463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  <a:cs typeface="+mn-cs"/>
              </a:rPr>
              <a:t>Wiederholung II: Rechtsgeschichte</a:t>
            </a:r>
          </a:p>
        </p:txBody>
      </p:sp>
      <p:sp>
        <p:nvSpPr>
          <p:cNvPr id="15" name="Textfeld 1"/>
          <p:cNvSpPr txBox="1">
            <a:spLocks noChangeArrowheads="1"/>
          </p:cNvSpPr>
          <p:nvPr/>
        </p:nvSpPr>
        <p:spPr bwMode="auto">
          <a:xfrm>
            <a:off x="375034" y="1493974"/>
            <a:ext cx="945381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indent="0" eaLnBrk="1" hangingPunct="1"/>
            <a:r>
              <a:rPr lang="de-DE" dirty="0">
                <a:latin typeface="RubFlama" panose="02000000000000000000" pitchFamily="2" charset="0"/>
                <a:cs typeface="Cambria" charset="0"/>
              </a:rPr>
              <a:t>Reichspolizeiordnungen: 1530/ 1548</a:t>
            </a:r>
          </a:p>
        </p:txBody>
      </p:sp>
      <p:sp>
        <p:nvSpPr>
          <p:cNvPr id="20" name="Textfeld 1"/>
          <p:cNvSpPr txBox="1">
            <a:spLocks noChangeArrowheads="1"/>
          </p:cNvSpPr>
          <p:nvPr/>
        </p:nvSpPr>
        <p:spPr bwMode="auto">
          <a:xfrm>
            <a:off x="375033" y="1980431"/>
            <a:ext cx="930077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indent="0" eaLnBrk="1" hangingPunct="1"/>
            <a:r>
              <a:rPr lang="de-DE" dirty="0">
                <a:latin typeface="RubFlama" panose="02000000000000000000" pitchFamily="2" charset="0"/>
                <a:cs typeface="Cambria" charset="0"/>
              </a:rPr>
              <a:t>1532: </a:t>
            </a:r>
            <a:r>
              <a:rPr lang="de-DE" dirty="0" err="1">
                <a:latin typeface="RubFlama" panose="02000000000000000000" pitchFamily="2" charset="0"/>
                <a:cs typeface="Cambria" charset="0"/>
              </a:rPr>
              <a:t>Constitutio</a:t>
            </a:r>
            <a:r>
              <a:rPr lang="de-DE" dirty="0">
                <a:latin typeface="RubFlama" panose="02000000000000000000" pitchFamily="2" charset="0"/>
                <a:cs typeface="Cambria" charset="0"/>
              </a:rPr>
              <a:t> </a:t>
            </a:r>
            <a:r>
              <a:rPr lang="de-DE" dirty="0" err="1">
                <a:latin typeface="RubFlama" panose="02000000000000000000" pitchFamily="2" charset="0"/>
                <a:cs typeface="Cambria" charset="0"/>
              </a:rPr>
              <a:t>Criminalis</a:t>
            </a:r>
            <a:r>
              <a:rPr lang="de-DE" dirty="0">
                <a:latin typeface="RubFlama" panose="02000000000000000000" pitchFamily="2" charset="0"/>
                <a:cs typeface="Cambria" charset="0"/>
              </a:rPr>
              <a:t> Carolina = 1. Deutsches Strafgesetzbuch</a:t>
            </a:r>
          </a:p>
        </p:txBody>
      </p:sp>
      <p:sp>
        <p:nvSpPr>
          <p:cNvPr id="21" name="Textfeld 1"/>
          <p:cNvSpPr txBox="1">
            <a:spLocks noChangeArrowheads="1"/>
          </p:cNvSpPr>
          <p:nvPr/>
        </p:nvSpPr>
        <p:spPr bwMode="auto">
          <a:xfrm>
            <a:off x="375095" y="2556495"/>
            <a:ext cx="930071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indent="0" eaLnBrk="1" hangingPunct="1">
              <a:defRPr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1555: Reichsexekutionsordnung	</a:t>
            </a:r>
          </a:p>
          <a:p>
            <a:pPr marL="0" indent="0" eaLnBrk="1" hangingPunct="1">
              <a:defRPr/>
            </a:pPr>
            <a:r>
              <a:rPr lang="de-DE" sz="1900" dirty="0">
                <a:latin typeface="RubFlama" panose="02000000000000000000" pitchFamily="2" charset="0"/>
                <a:cs typeface="Cambria" charset="0"/>
              </a:rPr>
              <a:t>Absicherung der Stände – Schwächung der kaiserlichen Gewalt: „Föderalismus“ </a:t>
            </a:r>
          </a:p>
        </p:txBody>
      </p:sp>
      <p:sp>
        <p:nvSpPr>
          <p:cNvPr id="26" name="Textfeld 1"/>
          <p:cNvSpPr txBox="1">
            <a:spLocks noChangeArrowheads="1"/>
          </p:cNvSpPr>
          <p:nvPr/>
        </p:nvSpPr>
        <p:spPr bwMode="auto">
          <a:xfrm>
            <a:off x="375033" y="3674374"/>
            <a:ext cx="854319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indent="0" eaLnBrk="1" hangingPunct="1"/>
            <a:r>
              <a:rPr lang="de-DE" dirty="0">
                <a:latin typeface="RubFlama" panose="02000000000000000000" pitchFamily="2" charset="0"/>
                <a:cs typeface="Cambria" charset="0"/>
              </a:rPr>
              <a:t>Konfessionalisierung und 30-jähriger Krieg</a:t>
            </a:r>
          </a:p>
        </p:txBody>
      </p:sp>
      <p:sp>
        <p:nvSpPr>
          <p:cNvPr id="28" name="Textfeld 1"/>
          <p:cNvSpPr txBox="1">
            <a:spLocks noChangeArrowheads="1"/>
          </p:cNvSpPr>
          <p:nvPr/>
        </p:nvSpPr>
        <p:spPr bwMode="auto">
          <a:xfrm>
            <a:off x="741203" y="4034414"/>
            <a:ext cx="8562822" cy="912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30000"/>
              </a:lnSpc>
              <a:buFont typeface="Wingdings" charset="0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1618 – 1648</a:t>
            </a:r>
          </a:p>
          <a:p>
            <a:pPr marL="0" indent="0" eaLnBrk="1" hangingPunct="1">
              <a:lnSpc>
                <a:spcPct val="130000"/>
              </a:lnSpc>
            </a:pPr>
            <a:endParaRPr lang="de-DE" sz="100" dirty="0">
              <a:latin typeface="RubFlama" panose="02000000000000000000" pitchFamily="2" charset="0"/>
              <a:cs typeface="Cambria" charset="0"/>
            </a:endParaRPr>
          </a:p>
          <a:p>
            <a:pPr eaLnBrk="1" hangingPunct="1">
              <a:lnSpc>
                <a:spcPct val="130000"/>
              </a:lnSpc>
              <a:buFont typeface="Wingdings" charset="0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Auslöser: Prager Fenstersturz </a:t>
            </a:r>
          </a:p>
        </p:txBody>
      </p:sp>
      <p:sp>
        <p:nvSpPr>
          <p:cNvPr id="31" name="Textfeld 1"/>
          <p:cNvSpPr txBox="1">
            <a:spLocks noChangeArrowheads="1"/>
          </p:cNvSpPr>
          <p:nvPr/>
        </p:nvSpPr>
        <p:spPr bwMode="auto">
          <a:xfrm>
            <a:off x="735073" y="4920245"/>
            <a:ext cx="780887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0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Beendigung durch „Westfälischen Frieden“ </a:t>
            </a:r>
          </a:p>
        </p:txBody>
      </p:sp>
      <p:sp>
        <p:nvSpPr>
          <p:cNvPr id="32" name="Textfeld 1"/>
          <p:cNvSpPr txBox="1">
            <a:spLocks noChangeArrowheads="1"/>
          </p:cNvSpPr>
          <p:nvPr/>
        </p:nvSpPr>
        <p:spPr bwMode="auto">
          <a:xfrm>
            <a:off x="741203" y="5362556"/>
            <a:ext cx="44132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2"/>
              <a:buChar char="Ø"/>
            </a:pPr>
            <a:r>
              <a:rPr lang="de-DE">
                <a:latin typeface="RubFlama" panose="02000000000000000000" pitchFamily="2" charset="0"/>
                <a:cs typeface="Cambria" charset="0"/>
              </a:rPr>
              <a:t>Europäischer Friedensvertrag!</a:t>
            </a: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10: Staatsorganisationsrecht und Grundrechte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0" grpId="0"/>
      <p:bldP spid="21" grpId="0"/>
      <p:bldP spid="26" grpId="0"/>
      <p:bldP spid="28" grpId="0"/>
      <p:bldP spid="31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76239" y="965200"/>
            <a:ext cx="7724414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  <a:cs typeface="+mn-cs"/>
              </a:rPr>
              <a:t>Wiederholung III: Rechtsgeschichte</a:t>
            </a:r>
          </a:p>
        </p:txBody>
      </p:sp>
      <p:sp>
        <p:nvSpPr>
          <p:cNvPr id="16" name="Textfeld 1"/>
          <p:cNvSpPr txBox="1">
            <a:spLocks noChangeArrowheads="1"/>
          </p:cNvSpPr>
          <p:nvPr/>
        </p:nvSpPr>
        <p:spPr bwMode="auto">
          <a:xfrm>
            <a:off x="323788" y="1657350"/>
            <a:ext cx="91646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ab 1789: Koalitionskriege gegen Frankreich</a:t>
            </a:r>
          </a:p>
        </p:txBody>
      </p:sp>
      <p:sp>
        <p:nvSpPr>
          <p:cNvPr id="17" name="Textfeld 1"/>
          <p:cNvSpPr txBox="1">
            <a:spLocks noChangeArrowheads="1"/>
          </p:cNvSpPr>
          <p:nvPr/>
        </p:nvSpPr>
        <p:spPr bwMode="auto">
          <a:xfrm>
            <a:off x="342901" y="2160451"/>
            <a:ext cx="869385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1803: „Reichsdeputationshauptschluss“ = Enteignung weltlicher und kleiner Territorien</a:t>
            </a:r>
          </a:p>
        </p:txBody>
      </p:sp>
      <p:sp>
        <p:nvSpPr>
          <p:cNvPr id="20" name="Textfeld 1"/>
          <p:cNvSpPr txBox="1">
            <a:spLocks noChangeArrowheads="1"/>
          </p:cNvSpPr>
          <p:nvPr/>
        </p:nvSpPr>
        <p:spPr bwMode="auto">
          <a:xfrm>
            <a:off x="359791" y="2919274"/>
            <a:ext cx="92170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1806: nach Gründung Rheinbund dankt Kaiser Franz ab</a:t>
            </a:r>
          </a:p>
        </p:txBody>
      </p:sp>
      <p:sp>
        <p:nvSpPr>
          <p:cNvPr id="22" name="Textfeld 1"/>
          <p:cNvSpPr txBox="1">
            <a:spLocks noChangeArrowheads="1"/>
          </p:cNvSpPr>
          <p:nvPr/>
        </p:nvSpPr>
        <p:spPr bwMode="auto">
          <a:xfrm>
            <a:off x="351445" y="3380228"/>
            <a:ext cx="976543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Gründung Deutscher Bund 1815 – 1866 </a:t>
            </a:r>
          </a:p>
        </p:txBody>
      </p:sp>
      <p:sp>
        <p:nvSpPr>
          <p:cNvPr id="23" name="Textfeld 1"/>
          <p:cNvSpPr txBox="1">
            <a:spLocks noChangeArrowheads="1"/>
          </p:cNvSpPr>
          <p:nvPr/>
        </p:nvSpPr>
        <p:spPr bwMode="auto">
          <a:xfrm>
            <a:off x="703238" y="3884637"/>
            <a:ext cx="44132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0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Staatenbund</a:t>
            </a:r>
          </a:p>
        </p:txBody>
      </p:sp>
      <p:sp>
        <p:nvSpPr>
          <p:cNvPr id="18" name="Textfeld 1"/>
          <p:cNvSpPr txBox="1">
            <a:spLocks noChangeArrowheads="1"/>
          </p:cNvSpPr>
          <p:nvPr/>
        </p:nvSpPr>
        <p:spPr bwMode="auto">
          <a:xfrm>
            <a:off x="703238" y="4244677"/>
            <a:ext cx="44132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0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Militärpolitik</a:t>
            </a:r>
          </a:p>
        </p:txBody>
      </p:sp>
      <p:sp>
        <p:nvSpPr>
          <p:cNvPr id="19" name="Textfeld 1"/>
          <p:cNvSpPr txBox="1">
            <a:spLocks noChangeArrowheads="1"/>
          </p:cNvSpPr>
          <p:nvPr/>
        </p:nvSpPr>
        <p:spPr bwMode="auto">
          <a:xfrm>
            <a:off x="730225" y="4604657"/>
            <a:ext cx="88106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0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Zentralorgan: Bundesversammlung (2 Räte)</a:t>
            </a:r>
          </a:p>
        </p:txBody>
      </p:sp>
      <p:sp>
        <p:nvSpPr>
          <p:cNvPr id="26" name="Textfeld 1"/>
          <p:cNvSpPr txBox="1">
            <a:spLocks noChangeArrowheads="1"/>
          </p:cNvSpPr>
          <p:nvPr/>
        </p:nvSpPr>
        <p:spPr bwMode="auto">
          <a:xfrm>
            <a:off x="395349" y="5109005"/>
            <a:ext cx="954150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1866: Krieg zwischen Preußen und Österreich über Dänische Frage</a:t>
            </a:r>
          </a:p>
        </p:txBody>
      </p:sp>
      <p:sp>
        <p:nvSpPr>
          <p:cNvPr id="28" name="Textfeld 1"/>
          <p:cNvSpPr txBox="1">
            <a:spLocks noChangeArrowheads="1"/>
          </p:cNvSpPr>
          <p:nvPr/>
        </p:nvSpPr>
        <p:spPr bwMode="auto">
          <a:xfrm>
            <a:off x="395348" y="5576825"/>
            <a:ext cx="1036517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Auflösung des Deutschen Bundes </a:t>
            </a:r>
          </a:p>
        </p:txBody>
      </p:sp>
      <p:sp>
        <p:nvSpPr>
          <p:cNvPr id="29" name="Textfeld 1"/>
          <p:cNvSpPr txBox="1">
            <a:spLocks noChangeArrowheads="1"/>
          </p:cNvSpPr>
          <p:nvPr/>
        </p:nvSpPr>
        <p:spPr bwMode="auto">
          <a:xfrm>
            <a:off x="395349" y="6066951"/>
            <a:ext cx="914552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de-DE">
                <a:latin typeface="RubFlama" panose="02000000000000000000" pitchFamily="2" charset="0"/>
                <a:cs typeface="Cambria" charset="0"/>
              </a:rPr>
              <a:t>Gründung Norddeutscher Bund </a:t>
            </a:r>
          </a:p>
        </p:txBody>
      </p:sp>
      <p:sp>
        <p:nvSpPr>
          <p:cNvPr id="30" name="Textfeld 1"/>
          <p:cNvSpPr txBox="1">
            <a:spLocks noChangeArrowheads="1"/>
          </p:cNvSpPr>
          <p:nvPr/>
        </p:nvSpPr>
        <p:spPr bwMode="auto">
          <a:xfrm>
            <a:off x="740130" y="6584877"/>
            <a:ext cx="725251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0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Staatsangehörigkeit; Freizügigkeit; HGB; GewO; StGB </a:t>
            </a:r>
          </a:p>
        </p:txBody>
      </p:sp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10: Staatsorganisationsrecht und Grundrechte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0" grpId="0"/>
      <p:bldP spid="22" grpId="0"/>
      <p:bldP spid="23" grpId="0"/>
      <p:bldP spid="18" grpId="0"/>
      <p:bldP spid="19" grpId="0"/>
      <p:bldP spid="26" grpId="0"/>
      <p:bldP spid="28" grpId="0"/>
      <p:bldP spid="29" grpId="0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76239" y="965200"/>
            <a:ext cx="768841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  <a:cs typeface="+mn-cs"/>
              </a:rPr>
              <a:t>Wiederholung IV: Rechtsgeschichte</a:t>
            </a:r>
          </a:p>
        </p:txBody>
      </p:sp>
      <p:sp>
        <p:nvSpPr>
          <p:cNvPr id="13" name="Textfeld 1"/>
          <p:cNvSpPr txBox="1">
            <a:spLocks noChangeArrowheads="1"/>
          </p:cNvSpPr>
          <p:nvPr/>
        </p:nvSpPr>
        <p:spPr bwMode="auto">
          <a:xfrm>
            <a:off x="252413" y="1472369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1871: Emser Depesche; dt. – frz. Krieg und Gründung Deutsches Reich</a:t>
            </a:r>
          </a:p>
        </p:txBody>
      </p:sp>
      <p:sp>
        <p:nvSpPr>
          <p:cNvPr id="17" name="Textfeld 1"/>
          <p:cNvSpPr txBox="1">
            <a:spLocks noChangeArrowheads="1"/>
          </p:cNvSpPr>
          <p:nvPr/>
        </p:nvSpPr>
        <p:spPr bwMode="auto">
          <a:xfrm>
            <a:off x="252413" y="1940361"/>
            <a:ext cx="94234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„kleine“ Lösung: geeintes Deutschland ohne Österreich</a:t>
            </a:r>
          </a:p>
        </p:txBody>
      </p:sp>
      <p:sp>
        <p:nvSpPr>
          <p:cNvPr id="20" name="Textfeld 1"/>
          <p:cNvSpPr txBox="1">
            <a:spLocks noChangeArrowheads="1"/>
          </p:cNvSpPr>
          <p:nvPr/>
        </p:nvSpPr>
        <p:spPr bwMode="auto">
          <a:xfrm>
            <a:off x="252413" y="2408473"/>
            <a:ext cx="35417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Nationalstaat</a:t>
            </a:r>
          </a:p>
        </p:txBody>
      </p:sp>
      <p:sp>
        <p:nvSpPr>
          <p:cNvPr id="21" name="Textfeld 1"/>
          <p:cNvSpPr txBox="1">
            <a:spLocks noChangeArrowheads="1"/>
          </p:cNvSpPr>
          <p:nvPr/>
        </p:nvSpPr>
        <p:spPr bwMode="auto">
          <a:xfrm>
            <a:off x="252412" y="2840521"/>
            <a:ext cx="961243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Organisation ähnlich Norddeutscher Bund: </a:t>
            </a:r>
          </a:p>
        </p:txBody>
      </p:sp>
      <p:sp>
        <p:nvSpPr>
          <p:cNvPr id="22" name="Textfeld 1"/>
          <p:cNvSpPr txBox="1">
            <a:spLocks noChangeArrowheads="1"/>
          </p:cNvSpPr>
          <p:nvPr/>
        </p:nvSpPr>
        <p:spPr bwMode="auto">
          <a:xfrm>
            <a:off x="625475" y="3308573"/>
            <a:ext cx="44116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0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bundesstaatlich</a:t>
            </a:r>
          </a:p>
        </p:txBody>
      </p:sp>
      <p:sp>
        <p:nvSpPr>
          <p:cNvPr id="23" name="Textfeld 1"/>
          <p:cNvSpPr txBox="1">
            <a:spLocks noChangeArrowheads="1"/>
          </p:cNvSpPr>
          <p:nvPr/>
        </p:nvSpPr>
        <p:spPr bwMode="auto">
          <a:xfrm>
            <a:off x="625475" y="3776625"/>
            <a:ext cx="44116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0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konstitutionelle Monarchie </a:t>
            </a:r>
          </a:p>
        </p:txBody>
      </p:sp>
      <p:sp>
        <p:nvSpPr>
          <p:cNvPr id="18" name="Textfeld 1"/>
          <p:cNvSpPr txBox="1">
            <a:spLocks noChangeArrowheads="1"/>
          </p:cNvSpPr>
          <p:nvPr/>
        </p:nvSpPr>
        <p:spPr bwMode="auto">
          <a:xfrm>
            <a:off x="641350" y="4316625"/>
            <a:ext cx="717127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0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Reich nur zuständig, wenn ausdrückliche Zuweisung </a:t>
            </a:r>
          </a:p>
        </p:txBody>
      </p:sp>
      <p:sp>
        <p:nvSpPr>
          <p:cNvPr id="15" name="Textfeld 1"/>
          <p:cNvSpPr txBox="1">
            <a:spLocks noChangeArrowheads="1"/>
          </p:cNvSpPr>
          <p:nvPr/>
        </p:nvSpPr>
        <p:spPr bwMode="auto">
          <a:xfrm>
            <a:off x="638175" y="4788743"/>
            <a:ext cx="667038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0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2 Kammern: Reichstag und Bundesrat</a:t>
            </a:r>
          </a:p>
        </p:txBody>
      </p:sp>
      <p:sp>
        <p:nvSpPr>
          <p:cNvPr id="24" name="Textfeld 1"/>
          <p:cNvSpPr txBox="1">
            <a:spLocks noChangeArrowheads="1"/>
          </p:cNvSpPr>
          <p:nvPr/>
        </p:nvSpPr>
        <p:spPr bwMode="auto">
          <a:xfrm>
            <a:off x="647700" y="5216725"/>
            <a:ext cx="680488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0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Wahlrecht für Männer ab 25 Jahren </a:t>
            </a:r>
          </a:p>
        </p:txBody>
      </p:sp>
      <p:sp>
        <p:nvSpPr>
          <p:cNvPr id="26" name="Textfeld 1"/>
          <p:cNvSpPr txBox="1">
            <a:spLocks noChangeArrowheads="1"/>
          </p:cNvSpPr>
          <p:nvPr/>
        </p:nvSpPr>
        <p:spPr bwMode="auto">
          <a:xfrm>
            <a:off x="252413" y="5681674"/>
            <a:ext cx="34305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Rechtspolitik</a:t>
            </a:r>
          </a:p>
        </p:txBody>
      </p:sp>
      <p:sp>
        <p:nvSpPr>
          <p:cNvPr id="28" name="Textfeld 1"/>
          <p:cNvSpPr txBox="1">
            <a:spLocks noChangeArrowheads="1"/>
          </p:cNvSpPr>
          <p:nvPr/>
        </p:nvSpPr>
        <p:spPr bwMode="auto">
          <a:xfrm>
            <a:off x="625475" y="6113003"/>
            <a:ext cx="34321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0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1877: GVG, StPO, ZPO</a:t>
            </a:r>
          </a:p>
        </p:txBody>
      </p:sp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10: Staatsorganisationsrecht und Grundrechte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  <p:bldP spid="20" grpId="0"/>
      <p:bldP spid="21" grpId="0"/>
      <p:bldP spid="22" grpId="0"/>
      <p:bldP spid="23" grpId="0"/>
      <p:bldP spid="18" grpId="0"/>
      <p:bldP spid="15" grpId="0"/>
      <p:bldP spid="24" grpId="0"/>
      <p:bldP spid="26" grpId="0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76239" y="965200"/>
            <a:ext cx="7724414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  <a:cs typeface="+mn-cs"/>
              </a:rPr>
              <a:t>Wiederholung V: Rechtsgeschichte</a:t>
            </a:r>
          </a:p>
        </p:txBody>
      </p:sp>
      <p:sp>
        <p:nvSpPr>
          <p:cNvPr id="13" name="Textfeld 1"/>
          <p:cNvSpPr txBox="1">
            <a:spLocks noChangeArrowheads="1"/>
          </p:cNvSpPr>
          <p:nvPr/>
        </p:nvSpPr>
        <p:spPr bwMode="auto">
          <a:xfrm>
            <a:off x="252413" y="1604963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1896: Beschluss des Bürgerlichen Gesetzbuches (in Kraft 01.01.1900)  </a:t>
            </a:r>
          </a:p>
        </p:txBody>
      </p:sp>
      <p:sp>
        <p:nvSpPr>
          <p:cNvPr id="15" name="Textfeld 1"/>
          <p:cNvSpPr txBox="1">
            <a:spLocks noChangeArrowheads="1"/>
          </p:cNvSpPr>
          <p:nvPr/>
        </p:nvSpPr>
        <p:spPr bwMode="auto">
          <a:xfrm>
            <a:off x="256102" y="2258257"/>
            <a:ext cx="957369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Bismarck „Ewiger Kanzler“ (von Preußen 1862 – 1890 // Reich 1871 – 1890)</a:t>
            </a:r>
          </a:p>
        </p:txBody>
      </p:sp>
      <p:sp>
        <p:nvSpPr>
          <p:cNvPr id="24" name="Textfeld 1"/>
          <p:cNvSpPr txBox="1">
            <a:spLocks noChangeArrowheads="1"/>
          </p:cNvSpPr>
          <p:nvPr/>
        </p:nvSpPr>
        <p:spPr bwMode="auto">
          <a:xfrm>
            <a:off x="665522" y="2748570"/>
            <a:ext cx="80962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0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Sozialistengesetze/Kulturkampf</a:t>
            </a:r>
          </a:p>
          <a:p>
            <a:pPr eaLnBrk="1" hangingPunct="1">
              <a:buFont typeface="Wingdings" charset="0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Sozial-, Kranken-, Unfallversicherung</a:t>
            </a:r>
          </a:p>
        </p:txBody>
      </p:sp>
      <p:sp>
        <p:nvSpPr>
          <p:cNvPr id="14" name="Textfeld 1"/>
          <p:cNvSpPr txBox="1">
            <a:spLocks noChangeArrowheads="1"/>
          </p:cNvSpPr>
          <p:nvPr/>
        </p:nvSpPr>
        <p:spPr bwMode="auto">
          <a:xfrm>
            <a:off x="322324" y="3648670"/>
            <a:ext cx="92186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1918: Oktoberreform angesichts drohender Niederlage: parlamentarische Regierung</a:t>
            </a:r>
          </a:p>
        </p:txBody>
      </p:sp>
      <p:sp>
        <p:nvSpPr>
          <p:cNvPr id="16" name="Textfeld 1"/>
          <p:cNvSpPr txBox="1">
            <a:spLocks noChangeArrowheads="1"/>
          </p:cNvSpPr>
          <p:nvPr/>
        </p:nvSpPr>
        <p:spPr bwMode="auto">
          <a:xfrm>
            <a:off x="322324" y="4476762"/>
            <a:ext cx="94345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Novemberrevolution: doppelte Ausrufung der Republik am 09.11. durch  Scheidemann und Liebknecht</a:t>
            </a:r>
          </a:p>
        </p:txBody>
      </p:sp>
      <p:sp>
        <p:nvSpPr>
          <p:cNvPr id="21" name="Textfeld 1"/>
          <p:cNvSpPr txBox="1">
            <a:spLocks noChangeArrowheads="1"/>
          </p:cNvSpPr>
          <p:nvPr/>
        </p:nvSpPr>
        <p:spPr bwMode="auto">
          <a:xfrm>
            <a:off x="350838" y="5292799"/>
            <a:ext cx="9324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ab 14.08.1919 Weimarer Verfassung (gilt in Teilen noch heute) </a:t>
            </a:r>
          </a:p>
        </p:txBody>
      </p:sp>
      <p:sp>
        <p:nvSpPr>
          <p:cNvPr id="26" name="Textfeld 1"/>
          <p:cNvSpPr txBox="1">
            <a:spLocks noChangeArrowheads="1"/>
          </p:cNvSpPr>
          <p:nvPr/>
        </p:nvSpPr>
        <p:spPr bwMode="auto">
          <a:xfrm>
            <a:off x="682839" y="5940871"/>
            <a:ext cx="885803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0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föderative Republik, fortschrittliche Verfassung: Grundrechtskatalog</a:t>
            </a:r>
          </a:p>
        </p:txBody>
      </p:sp>
      <p:sp>
        <p:nvSpPr>
          <p:cNvPr id="29" name="Textfeld 1"/>
          <p:cNvSpPr txBox="1">
            <a:spLocks noChangeArrowheads="1"/>
          </p:cNvSpPr>
          <p:nvPr/>
        </p:nvSpPr>
        <p:spPr bwMode="auto">
          <a:xfrm>
            <a:off x="428766" y="6588943"/>
            <a:ext cx="940980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1933 - 45: „Machtergreifung“ und Schreckensherrschaft (Unrechtsregime)</a:t>
            </a: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10: Staatsorganisationsrecht und Grundrechte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24" grpId="0"/>
      <p:bldP spid="14" grpId="0"/>
      <p:bldP spid="16" grpId="0"/>
      <p:bldP spid="21" grpId="0"/>
      <p:bldP spid="26" grpId="0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76239" y="965200"/>
            <a:ext cx="7724414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  <a:cs typeface="+mn-cs"/>
              </a:rPr>
              <a:t>Wiederholung VI: Rechtsgeschichte</a:t>
            </a:r>
          </a:p>
        </p:txBody>
      </p:sp>
      <p:sp>
        <p:nvSpPr>
          <p:cNvPr id="23" name="Textfeld 1"/>
          <p:cNvSpPr txBox="1">
            <a:spLocks noChangeArrowheads="1"/>
          </p:cNvSpPr>
          <p:nvPr/>
        </p:nvSpPr>
        <p:spPr bwMode="auto">
          <a:xfrm>
            <a:off x="248986" y="1539875"/>
            <a:ext cx="7131586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10.-23.08.1948 Konvent auf Herrenchiemsee</a:t>
            </a:r>
          </a:p>
        </p:txBody>
      </p:sp>
      <p:sp>
        <p:nvSpPr>
          <p:cNvPr id="18" name="Textfeld 1"/>
          <p:cNvSpPr txBox="1">
            <a:spLocks noChangeArrowheads="1"/>
          </p:cNvSpPr>
          <p:nvPr/>
        </p:nvSpPr>
        <p:spPr bwMode="auto">
          <a:xfrm>
            <a:off x="257760" y="1939925"/>
            <a:ext cx="7770884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de-DE" b="1" u="sng" dirty="0">
                <a:latin typeface="RubFlama" panose="02000000000000000000" pitchFamily="2" charset="0"/>
                <a:cs typeface="Cambria" charset="0"/>
              </a:rPr>
              <a:t>08.05.1949: Grundgesetz in Kraft</a:t>
            </a:r>
          </a:p>
        </p:txBody>
      </p:sp>
      <p:sp>
        <p:nvSpPr>
          <p:cNvPr id="15" name="Textfeld 1"/>
          <p:cNvSpPr txBox="1">
            <a:spLocks noChangeArrowheads="1"/>
          </p:cNvSpPr>
          <p:nvPr/>
        </p:nvSpPr>
        <p:spPr bwMode="auto">
          <a:xfrm>
            <a:off x="660400" y="2232459"/>
            <a:ext cx="3432175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50000"/>
              </a:lnSpc>
              <a:buFont typeface="Wingdings" charset="0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Demokratie</a:t>
            </a:r>
          </a:p>
          <a:p>
            <a:pPr eaLnBrk="1" hangingPunct="1">
              <a:lnSpc>
                <a:spcPct val="150000"/>
              </a:lnSpc>
              <a:buFont typeface="Wingdings" charset="0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Föderalismus </a:t>
            </a:r>
          </a:p>
          <a:p>
            <a:pPr eaLnBrk="1" hangingPunct="1">
              <a:lnSpc>
                <a:spcPct val="150000"/>
              </a:lnSpc>
              <a:buFont typeface="Wingdings" charset="0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„schwacher“ Präsident</a:t>
            </a:r>
          </a:p>
        </p:txBody>
      </p:sp>
      <p:sp>
        <p:nvSpPr>
          <p:cNvPr id="24" name="Textfeld 1"/>
          <p:cNvSpPr txBox="1">
            <a:spLocks noChangeArrowheads="1"/>
          </p:cNvSpPr>
          <p:nvPr/>
        </p:nvSpPr>
        <p:spPr bwMode="auto">
          <a:xfrm>
            <a:off x="384175" y="6624947"/>
            <a:ext cx="91567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de-DE" b="1" dirty="0">
                <a:latin typeface="RubFlama" panose="02000000000000000000" pitchFamily="2" charset="0"/>
                <a:cs typeface="Cambria" charset="0"/>
              </a:rPr>
              <a:t>03.10.1990: Wiedervereinigung = Beitritt der „neuen“ Länder</a:t>
            </a:r>
          </a:p>
        </p:txBody>
      </p:sp>
      <p:sp>
        <p:nvSpPr>
          <p:cNvPr id="14" name="Textfeld 1"/>
          <p:cNvSpPr txBox="1">
            <a:spLocks noChangeArrowheads="1"/>
          </p:cNvSpPr>
          <p:nvPr/>
        </p:nvSpPr>
        <p:spPr bwMode="auto">
          <a:xfrm>
            <a:off x="251780" y="3744627"/>
            <a:ext cx="838893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de-DE" b="1" dirty="0">
                <a:latin typeface="RubFlama" panose="02000000000000000000" pitchFamily="2" charset="0"/>
                <a:cs typeface="Cambria" charset="0"/>
              </a:rPr>
              <a:t>07.10.1949: Gründung Deutsche Demokratische Republik</a:t>
            </a:r>
          </a:p>
        </p:txBody>
      </p:sp>
      <p:sp>
        <p:nvSpPr>
          <p:cNvPr id="16" name="Textfeld 1"/>
          <p:cNvSpPr txBox="1">
            <a:spLocks noChangeArrowheads="1"/>
          </p:cNvSpPr>
          <p:nvPr/>
        </p:nvSpPr>
        <p:spPr bwMode="auto">
          <a:xfrm>
            <a:off x="659733" y="4105922"/>
            <a:ext cx="8382952" cy="2400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50000"/>
              </a:lnSpc>
              <a:buFont typeface="Wingdings" charset="2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sozialistische Republik</a:t>
            </a:r>
          </a:p>
          <a:p>
            <a:pPr eaLnBrk="1" hangingPunct="1">
              <a:lnSpc>
                <a:spcPct val="150000"/>
              </a:lnSpc>
              <a:buFont typeface="Wingdings" charset="2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Mecklenburg-Vorpommern, Sachsen-Anhalt, Brandenburg, Thüringen, Sachsen und Ostberlin</a:t>
            </a:r>
          </a:p>
          <a:p>
            <a:pPr eaLnBrk="1" hangingPunct="1">
              <a:lnSpc>
                <a:spcPct val="150000"/>
              </a:lnSpc>
              <a:buFont typeface="Wingdings" charset="2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Parlament: „Volkskammer“</a:t>
            </a:r>
          </a:p>
          <a:p>
            <a:pPr eaLnBrk="1" hangingPunct="1">
              <a:lnSpc>
                <a:spcPct val="150000"/>
              </a:lnSpc>
              <a:buFont typeface="Wingdings" charset="2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ab 1950:  Einparteiensystem</a:t>
            </a: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10: Staatsorganisationsrecht und Grundrechte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8" grpId="0"/>
      <p:bldP spid="15" grpId="0"/>
      <p:bldP spid="24" grpId="0"/>
      <p:bldP spid="14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76238" y="965200"/>
            <a:ext cx="916463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  <a:cs typeface="+mn-cs"/>
              </a:rPr>
              <a:t>Staatsorganisationsrecht</a:t>
            </a:r>
          </a:p>
        </p:txBody>
      </p:sp>
      <p:sp>
        <p:nvSpPr>
          <p:cNvPr id="13" name="Textfeld 1"/>
          <p:cNvSpPr txBox="1">
            <a:spLocks noChangeArrowheads="1"/>
          </p:cNvSpPr>
          <p:nvPr/>
        </p:nvSpPr>
        <p:spPr bwMode="auto">
          <a:xfrm>
            <a:off x="377604" y="1471791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indent="0" algn="ctr" eaLnBrk="1" hangingPunct="1"/>
            <a:r>
              <a:rPr lang="de-DE" dirty="0">
                <a:latin typeface="RubFlama" panose="02000000000000000000" pitchFamily="2" charset="0"/>
                <a:cs typeface="Cambria" charset="0"/>
              </a:rPr>
              <a:t>Grundgesetz 	=	Verfassung</a:t>
            </a:r>
          </a:p>
        </p:txBody>
      </p:sp>
      <p:sp>
        <p:nvSpPr>
          <p:cNvPr id="14" name="Textfeld 1"/>
          <p:cNvSpPr txBox="1">
            <a:spLocks noChangeArrowheads="1"/>
          </p:cNvSpPr>
          <p:nvPr/>
        </p:nvSpPr>
        <p:spPr bwMode="auto">
          <a:xfrm>
            <a:off x="356433" y="1916469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indent="0" eaLnBrk="1" hangingPunct="1"/>
            <a:r>
              <a:rPr lang="de-DE" dirty="0">
                <a:latin typeface="RubFlama" panose="02000000000000000000" pitchFamily="2" charset="0"/>
                <a:cs typeface="Cambria" charset="0"/>
              </a:rPr>
              <a:t>fünf  grundlegende Verfassungsprinzipien / Staatsstrukturprinzipien</a:t>
            </a:r>
          </a:p>
        </p:txBody>
      </p:sp>
      <p:sp>
        <p:nvSpPr>
          <p:cNvPr id="16" name="Textfeld 1"/>
          <p:cNvSpPr txBox="1">
            <a:spLocks noChangeArrowheads="1"/>
          </p:cNvSpPr>
          <p:nvPr/>
        </p:nvSpPr>
        <p:spPr bwMode="auto">
          <a:xfrm>
            <a:off x="703202" y="2356380"/>
            <a:ext cx="89328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0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Republikprinzip 	(Abgrenzung zu Monarchie)</a:t>
            </a:r>
          </a:p>
        </p:txBody>
      </p:sp>
      <p:sp>
        <p:nvSpPr>
          <p:cNvPr id="19" name="Textfeld 1"/>
          <p:cNvSpPr txBox="1">
            <a:spLocks noChangeArrowheads="1"/>
          </p:cNvSpPr>
          <p:nvPr/>
        </p:nvSpPr>
        <p:spPr bwMode="auto">
          <a:xfrm>
            <a:off x="703202" y="2824432"/>
            <a:ext cx="89328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0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Demokratieprinzip 	(Herrschaft des Volkes)</a:t>
            </a:r>
          </a:p>
        </p:txBody>
      </p:sp>
      <p:sp>
        <p:nvSpPr>
          <p:cNvPr id="21" name="Textfeld 1"/>
          <p:cNvSpPr txBox="1">
            <a:spLocks noChangeArrowheads="1"/>
          </p:cNvSpPr>
          <p:nvPr/>
        </p:nvSpPr>
        <p:spPr bwMode="auto">
          <a:xfrm>
            <a:off x="735336" y="3276755"/>
            <a:ext cx="89328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0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Rechtsstaatsprinzip 	(geschriebene Verfassung u.a.) </a:t>
            </a:r>
          </a:p>
        </p:txBody>
      </p:sp>
      <p:sp>
        <p:nvSpPr>
          <p:cNvPr id="22" name="Textfeld 1"/>
          <p:cNvSpPr txBox="1">
            <a:spLocks noChangeArrowheads="1"/>
          </p:cNvSpPr>
          <p:nvPr/>
        </p:nvSpPr>
        <p:spPr bwMode="auto">
          <a:xfrm>
            <a:off x="708796" y="3742993"/>
            <a:ext cx="89328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0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Bundesstaatsprinzip 	(Föderalismus)</a:t>
            </a:r>
          </a:p>
        </p:txBody>
      </p:sp>
      <p:sp>
        <p:nvSpPr>
          <p:cNvPr id="23" name="Textfeld 1"/>
          <p:cNvSpPr txBox="1">
            <a:spLocks noChangeArrowheads="1"/>
          </p:cNvSpPr>
          <p:nvPr/>
        </p:nvSpPr>
        <p:spPr bwMode="auto">
          <a:xfrm>
            <a:off x="739206" y="4218972"/>
            <a:ext cx="89328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0"/>
              <a:buChar char="Ø"/>
            </a:pPr>
            <a:r>
              <a:rPr lang="de-DE" dirty="0">
                <a:latin typeface="RubFlama" panose="02000000000000000000" pitchFamily="2" charset="0"/>
                <a:cs typeface="Cambria" charset="0"/>
              </a:rPr>
              <a:t>Sozialstaatsprinzip 	(soziale Gerechtigkeit)</a:t>
            </a:r>
          </a:p>
        </p:txBody>
      </p:sp>
      <p:sp>
        <p:nvSpPr>
          <p:cNvPr id="26" name="Textfeld 1"/>
          <p:cNvSpPr txBox="1">
            <a:spLocks noChangeArrowheads="1"/>
          </p:cNvSpPr>
          <p:nvPr/>
        </p:nvSpPr>
        <p:spPr bwMode="auto">
          <a:xfrm>
            <a:off x="380663" y="4682421"/>
            <a:ext cx="9417095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indent="0" eaLnBrk="1" hangingPunct="1"/>
            <a:r>
              <a:rPr lang="de-DE" sz="1900" dirty="0">
                <a:latin typeface="RubFlama" panose="02000000000000000000" pitchFamily="2" charset="0"/>
                <a:cs typeface="Cambria" charset="0"/>
              </a:rPr>
              <a:t>unmittelbare Geltung: bei Verstoß Verfassungswidrigkeit staatlicher Maßnahme</a:t>
            </a:r>
          </a:p>
        </p:txBody>
      </p:sp>
      <p:sp>
        <p:nvSpPr>
          <p:cNvPr id="28" name="Textfeld 1"/>
          <p:cNvSpPr txBox="1">
            <a:spLocks noChangeArrowheads="1"/>
          </p:cNvSpPr>
          <p:nvPr/>
        </p:nvSpPr>
        <p:spPr bwMode="auto">
          <a:xfrm>
            <a:off x="483308" y="5168149"/>
            <a:ext cx="89328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indent="0" eaLnBrk="1" hangingPunct="1"/>
            <a:r>
              <a:rPr lang="de-DE" dirty="0">
                <a:latin typeface="RubFlama" panose="02000000000000000000" pitchFamily="2" charset="0"/>
                <a:cs typeface="Cambria" charset="0"/>
              </a:rPr>
              <a:t>„Ewigkeitsgarantie“ Art 79 III GG:</a:t>
            </a:r>
          </a:p>
        </p:txBody>
      </p:sp>
      <p:sp>
        <p:nvSpPr>
          <p:cNvPr id="31" name="Textfeld 1"/>
          <p:cNvSpPr txBox="1">
            <a:spLocks noChangeArrowheads="1"/>
          </p:cNvSpPr>
          <p:nvPr/>
        </p:nvSpPr>
        <p:spPr bwMode="auto">
          <a:xfrm>
            <a:off x="380663" y="5616825"/>
            <a:ext cx="8512077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indent="0" algn="just" eaLnBrk="1" hangingPunct="1"/>
            <a:r>
              <a:rPr lang="de-DE" i="1" dirty="0">
                <a:latin typeface="RubFlama" panose="02000000000000000000" pitchFamily="2" charset="0"/>
                <a:cs typeface="Cambria"/>
              </a:rPr>
              <a:t>“Eine Änderung dieses Grundgesetzes, durch welche die Gliederung des Bundes in Länder, die grundsätzliche Mitwirkung der Länder bei der Gesetzgebung oder die in den Artikeln 1 und 20 niedergelegten Grundsätze berührt werden, ist unzulässig.“</a:t>
            </a: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10: Staatsorganisationsrecht und Grundrechte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  <p:bldP spid="19" grpId="0"/>
      <p:bldP spid="21" grpId="0"/>
      <p:bldP spid="22" grpId="0"/>
      <p:bldP spid="23" grpId="0"/>
      <p:bldP spid="26" grpId="0"/>
      <p:bldP spid="28" grpId="0"/>
      <p:bldP spid="31" grpId="0"/>
    </p:bldLst>
  </p:timing>
</p:sld>
</file>

<file path=ppt/theme/theme1.xml><?xml version="1.0" encoding="utf-8"?>
<a:theme xmlns:a="http://schemas.openxmlformats.org/drawingml/2006/main" name="1_Titelfolie mit Text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mbria">
      <a:maj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rennblatt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Textformat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mbria">
      <a:maj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1_Contentfoli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5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01_PPT Arial Logo</Template>
  <TotalTime>0</TotalTime>
  <Words>1776</Words>
  <Application>Microsoft Macintosh PowerPoint</Application>
  <PresentationFormat>Benutzerdefiniert</PresentationFormat>
  <Paragraphs>286</Paragraphs>
  <Slides>21</Slides>
  <Notes>21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4</vt:i4>
      </vt:variant>
      <vt:variant>
        <vt:lpstr>Folientitel</vt:lpstr>
      </vt:variant>
      <vt:variant>
        <vt:i4>21</vt:i4>
      </vt:variant>
    </vt:vector>
  </HeadingPairs>
  <TitlesOfParts>
    <vt:vector size="31" baseType="lpstr">
      <vt:lpstr>Arial</vt:lpstr>
      <vt:lpstr>Calibri</vt:lpstr>
      <vt:lpstr>Cambria</vt:lpstr>
      <vt:lpstr>RubFlama</vt:lpstr>
      <vt:lpstr>Symbol</vt:lpstr>
      <vt:lpstr>Wingdings</vt:lpstr>
      <vt:lpstr>1_Titelfolie mit Text</vt:lpstr>
      <vt:lpstr>Trennblatt</vt:lpstr>
      <vt:lpstr>Textformate</vt:lpstr>
      <vt:lpstr>1_Contentfolie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Beate Schiller</dc:creator>
  <cp:lastModifiedBy>Microsoft Office User</cp:lastModifiedBy>
  <cp:revision>637</cp:revision>
  <dcterms:created xsi:type="dcterms:W3CDTF">2009-11-16T11:47:49Z</dcterms:created>
  <dcterms:modified xsi:type="dcterms:W3CDTF">2024-09-30T15:04:23Z</dcterms:modified>
</cp:coreProperties>
</file>