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1" r:id="rId2"/>
    <p:sldMasterId id="2147483655" r:id="rId3"/>
    <p:sldMasterId id="2147483659" r:id="rId4"/>
  </p:sldMasterIdLst>
  <p:notesMasterIdLst>
    <p:notesMasterId r:id="rId26"/>
  </p:notesMasterIdLst>
  <p:handoutMasterIdLst>
    <p:handoutMasterId r:id="rId27"/>
  </p:handoutMasterIdLst>
  <p:sldIdLst>
    <p:sldId id="410" r:id="rId5"/>
    <p:sldId id="394" r:id="rId6"/>
    <p:sldId id="380" r:id="rId7"/>
    <p:sldId id="383" r:id="rId8"/>
    <p:sldId id="385" r:id="rId9"/>
    <p:sldId id="390" r:id="rId10"/>
    <p:sldId id="392" r:id="rId11"/>
    <p:sldId id="393" r:id="rId12"/>
    <p:sldId id="379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321" r:id="rId25"/>
  </p:sldIdLst>
  <p:sldSz cx="10080625" cy="7561263"/>
  <p:notesSz cx="6794500" cy="9931400"/>
  <p:defaultTextStyle>
    <a:defPPr>
      <a:defRPr lang="de-DE"/>
    </a:defPPr>
    <a:lvl1pPr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3238" indent="-460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06475" indent="-92075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11300" indent="-139700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14538" indent="-1857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59">
          <p15:clr>
            <a:srgbClr val="A4A3A4"/>
          </p15:clr>
        </p15:guide>
        <p15:guide id="2" pos="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560"/>
    <a:srgbClr val="94C11C"/>
    <a:srgbClr val="8DAE10"/>
    <a:srgbClr val="E7E7E7"/>
    <a:srgbClr val="E6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29"/>
  </p:normalViewPr>
  <p:slideViewPr>
    <p:cSldViewPr snapToObjects="1">
      <p:cViewPr varScale="1">
        <p:scale>
          <a:sx n="84" d="100"/>
          <a:sy n="84" d="100"/>
        </p:scale>
        <p:origin x="1664" y="192"/>
      </p:cViewPr>
      <p:guideLst>
        <p:guide orient="horz" pos="1859"/>
        <p:guide pos="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040" y="-84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4F310E94-68F0-6048-8661-846F66F6E465}" type="datetimeFigureOut">
              <a:rPr lang="de-DE"/>
              <a:pPr>
                <a:defRPr/>
              </a:pPr>
              <a:t>30.09.24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A6668F9-4E84-E44F-8CD5-3923CFD222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59253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1F7575C-930A-7542-A893-4E7D374366B9}" type="datetimeFigureOut">
              <a:rPr lang="de-DE"/>
              <a:pPr>
                <a:defRPr/>
              </a:pPr>
              <a:t>30.09.24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25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06A5AAD-AFF1-384E-AF85-78C8A8B264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6869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032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06475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511300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0145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BC9DF46-875F-4A0E-B73F-F568DF530A8E}" type="slidenum">
              <a:rPr lang="de-DE" altLang="de-DE" sz="12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200"/>
          </a:p>
        </p:txBody>
      </p:sp>
      <p:sp>
        <p:nvSpPr>
          <p:cNvPr id="35845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/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4135523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10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11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12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13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14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15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16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17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18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19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1433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C3EF98-7C0C-B548-9C46-84799A457893}" type="slidenum">
              <a:rPr lang="de-DE" sz="1200">
                <a:latin typeface="Calibri" charset="0"/>
              </a:rPr>
              <a:pPr eaLnBrk="1" hangingPunct="1"/>
              <a:t>2</a:t>
            </a:fld>
            <a:endParaRPr lang="de-DE" sz="1200">
              <a:latin typeface="Calibri" charset="0"/>
            </a:endParaRPr>
          </a:p>
        </p:txBody>
      </p:sp>
      <p:sp>
        <p:nvSpPr>
          <p:cNvPr id="1434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20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614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111745-AC9A-F947-996B-572A13B6C95E}" type="slidenum">
              <a:rPr lang="de-DE" sz="1200">
                <a:latin typeface="Calibri" charset="0"/>
              </a:rPr>
              <a:pPr eaLnBrk="1" hangingPunct="1"/>
              <a:t>21</a:t>
            </a:fld>
            <a:endParaRPr lang="de-DE" sz="1200">
              <a:latin typeface="Calibri" charset="0"/>
            </a:endParaRPr>
          </a:p>
        </p:txBody>
      </p:sp>
      <p:sp>
        <p:nvSpPr>
          <p:cNvPr id="6144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A6D810-FA50-0442-AAF2-F487F5D333E0}" type="slidenum">
              <a:rPr lang="de-DE" sz="1200">
                <a:latin typeface="Calibri" charset="0"/>
              </a:rPr>
              <a:pPr eaLnBrk="1" hangingPunct="1"/>
              <a:t>3</a:t>
            </a:fld>
            <a:endParaRPr lang="de-DE" sz="1200">
              <a:latin typeface="Calibri" charset="0"/>
            </a:endParaRPr>
          </a:p>
        </p:txBody>
      </p:sp>
      <p:sp>
        <p:nvSpPr>
          <p:cNvPr id="3482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D19232-FD19-2248-A02F-6F10F82155CB}" type="slidenum">
              <a:rPr lang="de-DE" sz="1200">
                <a:latin typeface="Calibri" charset="0"/>
              </a:rPr>
              <a:pPr eaLnBrk="1" hangingPunct="1"/>
              <a:t>4</a:t>
            </a:fld>
            <a:endParaRPr lang="de-DE" sz="1200">
              <a:latin typeface="Calibri" charset="0"/>
            </a:endParaRPr>
          </a:p>
        </p:txBody>
      </p:sp>
      <p:sp>
        <p:nvSpPr>
          <p:cNvPr id="4096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871C5F-10AD-1846-AAEE-C146B4E72CF2}" type="slidenum">
              <a:rPr lang="de-DE" sz="1200">
                <a:latin typeface="Calibri" charset="0"/>
              </a:rPr>
              <a:pPr eaLnBrk="1" hangingPunct="1"/>
              <a:t>5</a:t>
            </a:fld>
            <a:endParaRPr lang="de-DE" sz="1200">
              <a:latin typeface="Calibri" charset="0"/>
            </a:endParaRPr>
          </a:p>
        </p:txBody>
      </p:sp>
      <p:sp>
        <p:nvSpPr>
          <p:cNvPr id="4506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250D6E-84B7-D347-8D2C-60B31903F254}" type="slidenum">
              <a:rPr lang="de-DE" sz="1200">
                <a:latin typeface="Calibri" charset="0"/>
              </a:rPr>
              <a:pPr eaLnBrk="1" hangingPunct="1"/>
              <a:t>6</a:t>
            </a:fld>
            <a:endParaRPr lang="de-DE" sz="1200">
              <a:latin typeface="Calibri" charset="0"/>
            </a:endParaRPr>
          </a:p>
        </p:txBody>
      </p:sp>
      <p:sp>
        <p:nvSpPr>
          <p:cNvPr id="4915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28EA09-D668-8940-82A2-67AF122A1E1A}" type="slidenum">
              <a:rPr lang="de-DE" sz="1200">
                <a:latin typeface="Calibri" charset="0"/>
              </a:rPr>
              <a:pPr eaLnBrk="1" hangingPunct="1"/>
              <a:t>7</a:t>
            </a:fld>
            <a:endParaRPr lang="de-DE" sz="1200">
              <a:latin typeface="Calibri" charset="0"/>
            </a:endParaRPr>
          </a:p>
        </p:txBody>
      </p:sp>
      <p:sp>
        <p:nvSpPr>
          <p:cNvPr id="5120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AC0076-6572-9A42-AB9B-588C240E0363}" type="slidenum">
              <a:rPr lang="de-DE" sz="1200">
                <a:latin typeface="Calibri" charset="0"/>
              </a:rPr>
              <a:pPr eaLnBrk="1" hangingPunct="1"/>
              <a:t>8</a:t>
            </a:fld>
            <a:endParaRPr lang="de-DE" sz="1200">
              <a:latin typeface="Calibri" charset="0"/>
            </a:endParaRPr>
          </a:p>
        </p:txBody>
      </p:sp>
      <p:sp>
        <p:nvSpPr>
          <p:cNvPr id="5530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9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24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15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r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0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1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32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46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21775" cy="706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7" name="Inhaltsplatzhalter 5" descr="Label_RUB_WEISS-BLAU_s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143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2051" name="Inhaltsplatzhalter 5" descr="Label_RUB_WEISS-BLAU_s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Grafik 9" descr="Wortmarke_BLAU_srgb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6563" y="433388"/>
            <a:ext cx="7216775" cy="1570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3400" b="1">
                <a:solidFill>
                  <a:srgbClr val="003560"/>
                </a:solidFill>
                <a:latin typeface="Arial" charset="0"/>
                <a:cs typeface="Arial" charset="0"/>
              </a:rPr>
              <a:t>Titel der Präsentation</a:t>
            </a:r>
          </a:p>
          <a:p>
            <a:pPr>
              <a:defRPr/>
            </a:pPr>
            <a:r>
              <a:rPr lang="de-DE" sz="3400">
                <a:solidFill>
                  <a:srgbClr val="003560"/>
                </a:solidFill>
                <a:latin typeface="Arial" charset="0"/>
                <a:cs typeface="Arial" charset="0"/>
              </a:rPr>
              <a:t>Sub-Titel der Präsentation</a:t>
            </a:r>
          </a:p>
          <a:p>
            <a:pPr>
              <a:defRPr/>
            </a:pPr>
            <a:r>
              <a:rPr lang="de-DE" sz="3400" b="1">
                <a:solidFill>
                  <a:srgbClr val="8DAE10"/>
                </a:solidFill>
                <a:latin typeface="Arial" charset="0"/>
                <a:cs typeface="Arial" charset="0"/>
              </a:rPr>
              <a:t>Datum XX.XX. – XX.XX.20XX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36563" y="2208213"/>
            <a:ext cx="7216775" cy="4302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400" b="1">
                <a:solidFill>
                  <a:srgbClr val="003560"/>
                </a:solidFill>
                <a:latin typeface="Arial" charset="0"/>
                <a:cs typeface="Arial" charset="0"/>
              </a:rPr>
              <a:t>FAKULTÄT XY</a:t>
            </a:r>
          </a:p>
          <a:p>
            <a:pPr>
              <a:defRPr/>
            </a:pPr>
            <a:r>
              <a:rPr lang="de-DE" sz="1400">
                <a:solidFill>
                  <a:srgbClr val="003560"/>
                </a:solidFill>
                <a:latin typeface="Arial" charset="0"/>
                <a:cs typeface="Arial" charset="0"/>
              </a:rPr>
              <a:t>Lehrstuhl für XY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7675" y="2838450"/>
            <a:ext cx="7215188" cy="923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3000" b="1">
                <a:solidFill>
                  <a:srgbClr val="003560"/>
                </a:solidFill>
                <a:latin typeface="Arial" charset="0"/>
                <a:cs typeface="Arial" charset="0"/>
              </a:rPr>
              <a:t>Headline bei längeren Headlines</a:t>
            </a:r>
          </a:p>
          <a:p>
            <a:pPr>
              <a:defRPr/>
            </a:pPr>
            <a:r>
              <a:rPr lang="de-DE" sz="3000">
                <a:solidFill>
                  <a:srgbClr val="003560"/>
                </a:solidFill>
                <a:latin typeface="Arial" charset="0"/>
                <a:cs typeface="Arial" charset="0"/>
              </a:rPr>
              <a:t>Subheadline – optional</a:t>
            </a:r>
          </a:p>
        </p:txBody>
      </p:sp>
      <p:sp>
        <p:nvSpPr>
          <p:cNvPr id="3077" name="Textfeld 4"/>
          <p:cNvSpPr txBox="1">
            <a:spLocks noChangeArrowheads="1"/>
          </p:cNvSpPr>
          <p:nvPr/>
        </p:nvSpPr>
        <p:spPr bwMode="auto">
          <a:xfrm>
            <a:off x="436563" y="3997325"/>
            <a:ext cx="44608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287338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1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2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8313" y="7142163"/>
            <a:ext cx="8429625" cy="1539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000" b="1">
                <a:solidFill>
                  <a:srgbClr val="003560"/>
                </a:solidFill>
                <a:latin typeface="Arial" charset="0"/>
                <a:cs typeface="Arial" charset="0"/>
              </a:rPr>
              <a:t>TITEL PRÄSENTATION </a:t>
            </a:r>
            <a:r>
              <a:rPr lang="de-DE" sz="1000">
                <a:solidFill>
                  <a:srgbClr val="003560"/>
                </a:solidFill>
                <a:latin typeface="Arial" charset="0"/>
                <a:cs typeface="Arial" charset="0"/>
              </a:rPr>
              <a:t>TITEL PRÄSENTATION | Bochum | XX. – XX. Monat Jahr</a:t>
            </a:r>
          </a:p>
        </p:txBody>
      </p:sp>
      <p:sp>
        <p:nvSpPr>
          <p:cNvPr id="3079" name="Textfeld 6"/>
          <p:cNvSpPr txBox="1">
            <a:spLocks noChangeArrowheads="1"/>
          </p:cNvSpPr>
          <p:nvPr/>
        </p:nvSpPr>
        <p:spPr bwMode="auto">
          <a:xfrm>
            <a:off x="436563" y="5348288"/>
            <a:ext cx="4460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buSzPct val="130000"/>
              <a:defRPr/>
            </a:pPr>
            <a:r>
              <a:rPr lang="de-DE">
                <a:cs typeface="Arial" charset="0"/>
              </a:rPr>
              <a:t>Cidunt adignis am venibh etue alit erostio dipisisi er aliquissi. Unt lortio digna cor sum vel il utem ad et nosto od magna feugait.</a:t>
            </a:r>
          </a:p>
        </p:txBody>
      </p:sp>
      <p:sp>
        <p:nvSpPr>
          <p:cNvPr id="3080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693738" y="2012950"/>
            <a:ext cx="869315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ＭＳ Ｐゴシック" charset="0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922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099" name="Inhaltsplatzhalter 5" descr="Label_RUB_WEISS-BLAU_srgb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Grafik 9" descr="Wortmarke_BLAU_srgb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feld 22"/>
          <p:cNvSpPr txBox="1"/>
          <p:nvPr/>
        </p:nvSpPr>
        <p:spPr>
          <a:xfrm>
            <a:off x="9194800" y="7138988"/>
            <a:ext cx="366713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r">
              <a:defRPr/>
            </a:pPr>
            <a:fld id="{E278F8FF-FC9E-CD45-A525-A1C7FF7B1573}" type="slidenum">
              <a:rPr lang="de-DE" sz="1000" smtClean="0">
                <a:latin typeface="Arial" charset="0"/>
                <a:cs typeface="Arial" charset="0"/>
              </a:rPr>
              <a:pPr algn="r">
                <a:defRPr/>
              </a:pPr>
              <a:t>‹Nr.›</a:t>
            </a:fld>
            <a:endParaRPr lang="de-DE" sz="1000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go.knippertz@rub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0663" y="2462095"/>
            <a:ext cx="64284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Einführung in das deutsche Recht 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und Rechtsstudium für ausländische Studierende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Wintersemester 2024/25</a:t>
            </a:r>
          </a:p>
          <a:p>
            <a:pPr defTabSz="914400" eaLnBrk="1" hangingPunct="1">
              <a:defRPr/>
            </a:pPr>
            <a:endParaRPr lang="de-DE" altLang="de-DE" sz="2400" b="1" dirty="0">
              <a:solidFill>
                <a:srgbClr val="94C11C"/>
              </a:solidFill>
              <a:latin typeface="RubFlama" panose="02000000000000000000" pitchFamily="2" charset="0"/>
            </a:endParaRP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latin typeface="RubFlama" panose="02000000000000000000" pitchFamily="2" charset="0"/>
              </a:rPr>
              <a:t>Termin 10: Staatsorganisationsrecht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  <p:sp>
        <p:nvSpPr>
          <p:cNvPr id="4" name="Textfeld 9">
            <a:extLst>
              <a:ext uri="{FF2B5EF4-FFF2-40B4-BE49-F238E27FC236}">
                <a16:creationId xmlns:a16="http://schemas.microsoft.com/office/drawing/2014/main" id="{0B137822-B04D-5E49-B764-C7F9A9532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4895850"/>
            <a:ext cx="72167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Ingo Knippertz</a:t>
            </a: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Wissenschaftlicher Mitarbeiter</a:t>
            </a:r>
          </a:p>
          <a:p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  <a:hlinkClick r:id="rId3"/>
              </a:rPr>
              <a:t>ingo.knippertz@rub.de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>
                <a:solidFill>
                  <a:srgbClr val="003560"/>
                </a:solidFill>
                <a:latin typeface="RubFlama" panose="02000000000000000000" pitchFamily="2" charset="77"/>
              </a:rPr>
              <a:t>________________________________________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ZfI – Zentrum für Internationales der Juristischen Fakultät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Center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for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International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Affairs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-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Faculty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of Law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Gebäude / Building GD E1/131</a:t>
            </a:r>
          </a:p>
        </p:txBody>
      </p:sp>
    </p:spTree>
    <p:extLst>
      <p:ext uri="{BB962C8B-B14F-4D97-AF65-F5344CB8AC3E}">
        <p14:creationId xmlns:p14="http://schemas.microsoft.com/office/powerpoint/2010/main" val="160718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76041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6922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Demokratieprinzip, Art. 20 I GG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2688" y="210199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Art. 20 II 1 GG: „Alle Staatsgewalt geht vom Volke aus“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1115876" y="257004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Staat nach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Jellinek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: Staatsgebiet, Staatsvolk &amp; Staatsgewalt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19832" y="306055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Prinzip der Volkssouveränität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19832" y="3492599"/>
            <a:ext cx="9109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Ausübung staatlicher Gewalt bedarf der Legitimation durch das Volk: „ununterbrochene Legitimationskette“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12688" y="4177659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Mehrheitsprinzip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114975" y="4667564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freie, gleiche und geheime Wahlen, Art. 38 I 1 GG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1114975" y="5078194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/>
              </a:rPr>
              <a:t>Schutz von Minderheiten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1148010" y="550946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/>
              </a:rPr>
              <a:t>Chancengleichheit der Parteien 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73959" y="6027181"/>
            <a:ext cx="81187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„wehrhafte Demokratie“ = Möglichkeit des Verbotes von Parteien und Vereinigungen, die gegen freiheitliche demokratische Grundordnung verstoßen  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220793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2" grpId="0"/>
      <p:bldP spid="26" grpId="0"/>
      <p:bldP spid="28" grpId="0"/>
      <p:bldP spid="31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06135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460133"/>
            <a:ext cx="93614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Rechtsstaatsprinzip: rechtliche Bindung staatlicher Gewalt </a:t>
            </a:r>
          </a:p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„Nachvollziehbarkeit und Vorhersehbarkeit“ staatlicher Maßnahmen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896" y="2530812"/>
            <a:ext cx="6778533" cy="443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3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8841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8677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Rechtsstaatsprinzip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73297" y="172433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Gewaltenteilung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73485" y="2048373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Gesetzgebung, vollziehende Gewalt, Rechtsprechung (Art. 20 II 2 GG)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76485" y="2500084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Inkompatibilität bestimmter Ämter (Richter ≠ Abgeordneter, § 4 DRiG)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380441" y="2905463"/>
            <a:ext cx="9109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Gesetzmäßigkeit der Verwaltung , Art. 20 III GG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73485" y="3305573"/>
            <a:ext cx="92891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Vorrang des Gesetzes: Keine Handlung der Verwaltung gegen das Gesetz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73485" y="3740561"/>
            <a:ext cx="86609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Vorbehalt des Gesetzes: bestimmte Maßnahmen der Verwaltung bedürfen der gesetzlichen Grundlage (insb. Eingriffsverwaltung)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72711" y="4496645"/>
            <a:ext cx="89328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Wesentlichkeitstheorie: „wesentliche“ Fragen müssen von Parlament entschieden werden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394021" y="5261556"/>
            <a:ext cx="9311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/>
              </a:rPr>
              <a:t>Bestimmtheitsgebot (Gesetze, Verwaltungsakte; Art. 103 II GG)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416013" y="5765612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Rückwirkungsverbot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15910" y="6224837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Verhältnismäßigkeitsprinzip (Abwägung)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416445" y="6688823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Rechtsschutzgarantie, Art. 19 IV GG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223853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2" grpId="0"/>
      <p:bldP spid="23" grpId="0"/>
      <p:bldP spid="26" grpId="0"/>
      <p:bldP spid="28" grpId="0"/>
      <p:bldP spid="15" grpId="0"/>
      <p:bldP spid="17" grpId="0"/>
      <p:bldP spid="20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65200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Bundesstaatsprinzip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2" y="180041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Staatsqualität von Bund und Ländern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9832" y="223245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Organisations- und Verfassungshoheit der Länder, Art. 28 I GG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112006" y="2621067"/>
            <a:ext cx="75647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Bindung an Grundsätze des republikanischen, demokratischen und sozialen Rechtsstaates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55836" y="338458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Prinzip der Bundestreue zwischen Bund : Ländern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763276" y="4268959"/>
            <a:ext cx="90768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buFont typeface="Symbol" charset="2"/>
              <a:buChar char="-"/>
            </a:pPr>
            <a:r>
              <a:rPr lang="de-DE" sz="1800" dirty="0">
                <a:latin typeface="RubFlama" panose="02000000000000000000" pitchFamily="2" charset="0"/>
                <a:cs typeface="Cambria"/>
              </a:rPr>
              <a:t>Art. 70 GG, Regel: Länder zuständig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63276" y="4651492"/>
            <a:ext cx="74728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sz="1800" dirty="0">
                <a:latin typeface="RubFlama" panose="02000000000000000000" pitchFamily="2" charset="0"/>
                <a:cs typeface="Cambria" charset="0"/>
              </a:rPr>
              <a:t>Art. 73 GG: </a:t>
            </a:r>
            <a:r>
              <a:rPr lang="de-DE" sz="1800" i="1" dirty="0">
                <a:latin typeface="RubFlama" panose="02000000000000000000" pitchFamily="2" charset="0"/>
                <a:cs typeface="Cambria" charset="0"/>
              </a:rPr>
              <a:t>ausschließliche Kompetenz </a:t>
            </a:r>
            <a:r>
              <a:rPr lang="de-DE" sz="1800" dirty="0">
                <a:latin typeface="RubFlama" panose="02000000000000000000" pitchFamily="2" charset="0"/>
                <a:cs typeface="Cambria" charset="0"/>
              </a:rPr>
              <a:t>= Zuweisung an Bund (z.B. Auswärtige Angelegenheiten)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63276" y="5297823"/>
            <a:ext cx="83094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sz="1800" dirty="0">
                <a:latin typeface="RubFlama" panose="02000000000000000000" pitchFamily="2" charset="0"/>
                <a:cs typeface="Cambria" charset="0"/>
              </a:rPr>
              <a:t>Art. 72 I, 74 GG: </a:t>
            </a:r>
            <a:r>
              <a:rPr lang="de-DE" sz="1800" i="1" dirty="0">
                <a:latin typeface="RubFlama" panose="02000000000000000000" pitchFamily="2" charset="0"/>
                <a:cs typeface="Cambria" charset="0"/>
              </a:rPr>
              <a:t>konkurrierende Kompetenz </a:t>
            </a:r>
            <a:r>
              <a:rPr lang="de-DE" sz="1800" dirty="0">
                <a:latin typeface="RubFlama" panose="02000000000000000000" pitchFamily="2" charset="0"/>
                <a:cs typeface="Cambria" charset="0"/>
              </a:rPr>
              <a:t>= Zuweisung an Bund; Länder können und dürfen, soweit Bund keinen Gebrauch macht (z.B. bürgerliches Recht)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766109" y="6151807"/>
            <a:ext cx="88770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sz="1800" dirty="0">
                <a:latin typeface="RubFlama" panose="02000000000000000000" pitchFamily="2" charset="0"/>
                <a:cs typeface="Cambria" charset="0"/>
              </a:rPr>
              <a:t>72 III: Abweichungsgesetzgebung (Länder dürfen trotz konkurrierender Bundeskompetenz abweichen) 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755836" y="3771508"/>
            <a:ext cx="86609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Kompetenzabgrenzung Bund : Länder in Art. 70 ff GG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66108" y="6705805"/>
            <a:ext cx="8877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sz="1800" dirty="0">
                <a:latin typeface="RubFlama" panose="02000000000000000000" pitchFamily="2" charset="0"/>
                <a:cs typeface="Cambria" charset="0"/>
              </a:rPr>
              <a:t>Bundesrecht bricht Landesrecht, Art. 31 GG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162575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8" grpId="0"/>
      <p:bldP spid="15" grpId="0"/>
      <p:bldP spid="17" grpId="0"/>
      <p:bldP spid="20" grpId="0"/>
      <p:bldP spid="24" grpId="0"/>
      <p:bldP spid="27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0663" y="912910"/>
            <a:ext cx="761197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Sozialstaatsprinzip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2" y="180041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Art. 20 I, 28 I GG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9832" y="223245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Herstellung sozialer Sicherheit und Gerechtigkeit 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112006" y="271407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Hartz IV, Krankenversicherung,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MietR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,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ArbeitsR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, u.a.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115876" y="323650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„soziale Marktwirtschaft“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478756" y="3665068"/>
            <a:ext cx="74859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Sozialstaat als Korrektiv kapitalistischen Wirtschaftens notwendig, weil ungehemmter Kapitalismus wesentlich zu politischen  Erschütterungen und den beiden Weltkriegen beitrugen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359274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8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17847" y="955612"/>
            <a:ext cx="771079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Bundesorgane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56967" y="258648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Bundestag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60837" y="301853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Bundesrat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56967" y="346277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Bundesregierung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60837" y="389889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Bundespräsident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776838" y="4330939"/>
            <a:ext cx="86609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Bundesverfassungsgericht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19833" y="1872419"/>
            <a:ext cx="79208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Verfassungsorgan = Staatsorgan, dessen Rechte und Pflichten unmittelbar in der Verfassung geregelt sind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764707" y="4767053"/>
            <a:ext cx="86609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Bundesrechnungshof (streitig)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440224" y="51787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Verfassungsorgane der Länder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828975" y="557481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Landtag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832845" y="600686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Landesregierung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828975" y="645110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Landesverfassungsgericht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289178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8" grpId="0"/>
      <p:bldP spid="27" grpId="0"/>
      <p:bldP spid="26" grpId="0"/>
      <p:bldP spid="30" grpId="0"/>
      <p:bldP spid="31" grpId="0"/>
      <p:bldP spid="32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1640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dirty="0">
                <a:latin typeface="RubFlama" panose="02000000000000000000" pitchFamily="2" charset="0"/>
                <a:cs typeface="Cambria" charset="0"/>
              </a:rPr>
              <a:t>Bundestag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54622" y="176440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Art. 38 – 48 GG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4962" y="2162896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Wahl alle vier Jahre, Art. 39 I GG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48096" y="2628503"/>
            <a:ext cx="90087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598 Mitglieder, § 1 I 1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BWahlG</a:t>
            </a:r>
            <a:endParaRPr lang="de-DE" dirty="0">
              <a:latin typeface="RubFlama" panose="02000000000000000000" pitchFamily="2" charset="0"/>
              <a:cs typeface="Cambria" charset="0"/>
            </a:endParaRP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136156" y="311281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Wahlsystem „personalisierte Verhältniswahl“, 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1131327" y="4139375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freie, gleiche („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one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man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one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vote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“) und geheime Wahl 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151880" y="4588012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5 % - Hürde als Schutz vor Zersplitterung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901495" y="3561452"/>
            <a:ext cx="8278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299 Mandate über Direktwahl (relative Mehrheit) ; 299 über Parteilisten  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1146504" y="5022121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„freies Mandat“, Art. 38 I 2 GG</a:t>
            </a:r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590" y="1620391"/>
            <a:ext cx="3696166" cy="907328"/>
          </a:xfrm>
          <a:prstGeom prst="rect">
            <a:avLst/>
          </a:prstGeom>
        </p:spPr>
      </p:pic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14962" y="5559885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 zur Gesetzesinitiative durch Fraktion oder 5 % der Mitglieder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748096" y="6044197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Beschluss von Gesetzen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idR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 in drei Lesungen, § 78 GOBT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275601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8" grpId="0"/>
      <p:bldP spid="17" grpId="0"/>
      <p:bldP spid="20" grpId="0"/>
      <p:bldP spid="27" grpId="0"/>
      <p:bldP spid="23" grpId="0"/>
      <p:bldP spid="22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1640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dirty="0">
                <a:latin typeface="RubFlama" panose="02000000000000000000" pitchFamily="2" charset="0"/>
                <a:cs typeface="Cambria" charset="0"/>
              </a:rPr>
              <a:t>Bundesrat 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2" y="180041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Art. 50 -53 GG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9832" y="223245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Vertretung der Länder auf Bundesebene 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34211" y="271577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Mitwirkung bei Gesetzgebung (auch Initiative)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15962" y="511838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Stimmabgabe eines Landes im BR nur einheitlich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53659" y="5918636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Ratspräsident jeweils für ein Jahr gewählt; Länder wechseln sich ab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730522" y="5518499"/>
            <a:ext cx="8278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Stimmzahl nach Größe der Länder, Art. 51 GG, insgesamt 69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448" y="1554952"/>
            <a:ext cx="2540000" cy="1003300"/>
          </a:xfrm>
          <a:prstGeom prst="rect">
            <a:avLst/>
          </a:prstGeom>
        </p:spPr>
      </p:pic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51966" y="316449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Mitwirkung in Europäischen Angelegenheiten, Art. 23 GG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1135574" y="367261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Unterrichtungspflicht der Bundesregierung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1135574" y="4090477"/>
            <a:ext cx="7913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Art. 23 GG: „Europaartikel“ = Verwirklichung eines vereinten Europas mit demokratischen, rechtsstaatlichen, sozialen und föderativen Grundsätzen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35988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8" grpId="0"/>
      <p:bldP spid="17" grpId="0"/>
      <p:bldP spid="27" grpId="0"/>
      <p:bldP spid="22" grpId="0"/>
      <p:bldP spid="24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2011" y="808615"/>
            <a:ext cx="776041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dirty="0">
                <a:latin typeface="RubFlama" panose="02000000000000000000" pitchFamily="2" charset="0"/>
                <a:cs typeface="Cambria" charset="0"/>
              </a:rPr>
              <a:t>Bundespräsident 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2" y="180041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Art. 54 – 61 GG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55836" y="2539580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repräsentatives Staatsoberhaupt der BRD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51966" y="291576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Wahl durch Bundesversammlung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55836" y="3330108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Amtszeit 5 Jahre, einmalige Wiederwahl zulässig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1147006" y="4320691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Ausfertigung von Gesetzen nach formeller Prüfung, Art. 82 I GG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115876" y="4788743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Ernennung von Kanzler und Ministern, Art. 63, 64 GG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791840" y="3773080"/>
            <a:ext cx="8278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Aufgaben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1115876" y="5256795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völkerrechtliche Vertretung der BRD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1128974" y="5688249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Auflösung BT im Krisenfall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436" y="1753808"/>
            <a:ext cx="2745674" cy="1390437"/>
          </a:xfrm>
          <a:prstGeom prst="rect">
            <a:avLst/>
          </a:prstGeom>
        </p:spPr>
      </p:pic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866688" y="6116825"/>
            <a:ext cx="8278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1. Bundespräsident: Theodor Heuss; aktuell </a:t>
            </a:r>
            <a:r>
              <a:rPr lang="de-DE">
                <a:latin typeface="RubFlama" panose="02000000000000000000" pitchFamily="2" charset="0"/>
                <a:cs typeface="Cambria" charset="0"/>
              </a:rPr>
              <a:t>Frank-Walter Steinmeier</a:t>
            </a:r>
            <a:endParaRPr lang="de-DE" dirty="0">
              <a:latin typeface="RubFlama" panose="02000000000000000000" pitchFamily="2" charset="0"/>
              <a:cs typeface="Cambria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406214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8" grpId="0"/>
      <p:bldP spid="17" grpId="0"/>
      <p:bldP spid="20" grpId="0"/>
      <p:bldP spid="27" grpId="0"/>
      <p:bldP spid="23" grpId="0"/>
      <p:bldP spid="29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749437"/>
            <a:ext cx="772441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dirty="0">
                <a:latin typeface="RubFlama" panose="02000000000000000000" pitchFamily="2" charset="0"/>
                <a:cs typeface="Cambria" charset="0"/>
              </a:rPr>
              <a:t>Bundesregierung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2" y="180041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Art. 62 – 69 GG, Kanzler und Minister  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9832" y="223245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Wahl des Bundeskanzlers durch BT auf Vorschlag BP  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29565" y="265579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Ernennung der Minister auf Vorschlag Kanzler durch BP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51966" y="309655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Aufgabenverteilung in der Regierung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1151881" y="3992589"/>
            <a:ext cx="78128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Ressortprinzip: Minister leitet Ministerium in eigener Verantwortung, Art. 65 S. 2 GG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151880" y="4716735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Kollegialprinzip: Verhandlungen im Kabinett, vgl. Art. 65 S.3 GG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115876" y="3524537"/>
            <a:ext cx="8278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Kanzlerprinzip: Richtlinienkompetenz des Kanzlers, Art. 65 S.1 GG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823841" y="5180920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 zur Gesetzesinitiative 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364" y="1443423"/>
            <a:ext cx="2646040" cy="1323020"/>
          </a:xfrm>
          <a:prstGeom prst="rect">
            <a:avLst/>
          </a:prstGeom>
        </p:spPr>
      </p:pic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844244" y="5688843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Abwahl Bundeskanzler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1129658" y="6091864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Konstruktives Misstrauensvotum, Art. 67 I (Neuwahl anderen Kanzlers)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1151881" y="6447762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Vertrauensfrage, Art. 68, 81 I 2 GG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11718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8" grpId="0"/>
      <p:bldP spid="17" grpId="0"/>
      <p:bldP spid="20" grpId="0"/>
      <p:bldP spid="27" grpId="0"/>
      <p:bldP spid="23" grpId="0"/>
      <p:bldP spid="22" grpId="0"/>
      <p:bldP spid="24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5"/>
          <p:cNvSpPr txBox="1">
            <a:spLocks noChangeArrowheads="1"/>
          </p:cNvSpPr>
          <p:nvPr/>
        </p:nvSpPr>
        <p:spPr bwMode="auto">
          <a:xfrm>
            <a:off x="375855" y="1761341"/>
            <a:ext cx="840887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Calibri" charset="0"/>
              <a:buAutoNum type="arabicPeriod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Was ist die Dispositionsmaxime im Zivilprozess?</a:t>
            </a:r>
          </a:p>
          <a:p>
            <a:pPr eaLnBrk="1" hangingPunct="1">
              <a:lnSpc>
                <a:spcPct val="150000"/>
              </a:lnSpc>
              <a:buFont typeface="Calibri" charset="0"/>
              <a:buAutoNum type="arabicPeriod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Nach welchen Normen erfolgt der gutgläubige Eigentumserwerb beweglicher Sachen?</a:t>
            </a:r>
          </a:p>
          <a:p>
            <a:pPr eaLnBrk="1" hangingPunct="1">
              <a:lnSpc>
                <a:spcPct val="150000"/>
              </a:lnSpc>
              <a:buFont typeface="Calibri" charset="0"/>
              <a:buAutoNum type="arabicPeriod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Wie werden die Gliedstaaten der BRD genannt?</a:t>
            </a:r>
          </a:p>
          <a:p>
            <a:pPr eaLnBrk="1" hangingPunct="1">
              <a:lnSpc>
                <a:spcPct val="150000"/>
              </a:lnSpc>
              <a:buFont typeface="Calibri" charset="0"/>
              <a:buAutoNum type="arabicPeriod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Wie viele dieser existieren?</a:t>
            </a:r>
          </a:p>
          <a:p>
            <a:pPr eaLnBrk="1" hangingPunct="1">
              <a:lnSpc>
                <a:spcPct val="150000"/>
              </a:lnSpc>
              <a:buFont typeface="Calibri" charset="0"/>
              <a:buAutoNum type="arabicPeriod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Was sind die größten (Einwohner/Fläche)?</a:t>
            </a:r>
          </a:p>
          <a:p>
            <a:pPr eaLnBrk="1" hangingPunct="1">
              <a:lnSpc>
                <a:spcPct val="150000"/>
              </a:lnSpc>
              <a:buFont typeface="Calibri" charset="0"/>
              <a:buAutoNum type="arabicPeriod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Was ist der „Westfälische Friede“ 1648?</a:t>
            </a:r>
          </a:p>
          <a:p>
            <a:pPr eaLnBrk="1" hangingPunct="1">
              <a:lnSpc>
                <a:spcPct val="150000"/>
              </a:lnSpc>
              <a:buFont typeface="Calibri" charset="0"/>
              <a:buAutoNum type="arabicPeriod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Was war der größte Teilstaat des Kaiserreiches (1871 – 1918)?</a:t>
            </a:r>
          </a:p>
          <a:p>
            <a:pPr eaLnBrk="1" hangingPunct="1">
              <a:lnSpc>
                <a:spcPct val="150000"/>
              </a:lnSpc>
              <a:buFont typeface="Calibri" charset="0"/>
              <a:buAutoNum type="arabicPeriod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Wer war der letzte gewählte Präsident der Weimarer Republik?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52638" y="1122363"/>
            <a:ext cx="5707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Wiederholungs- und Vertiefungsfragen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4043523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8141" y="845238"/>
            <a:ext cx="752048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dirty="0">
                <a:latin typeface="RubFlama" panose="02000000000000000000" pitchFamily="2" charset="0"/>
                <a:cs typeface="Cambria" charset="0"/>
              </a:rPr>
              <a:t>Bundesverfassungsgericht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2" y="180041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Art. 93, 94, 99, 100 GG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9832" y="223245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Seit 1951 Oberstes deutsches Gericht mit Sitz in Karlsruhe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19832" y="2737301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nicht „Superrevision“, sondern Prüfung </a:t>
            </a:r>
            <a:r>
              <a:rPr lang="de-DE" u="sng" dirty="0">
                <a:latin typeface="RubFlama" panose="02000000000000000000" pitchFamily="2" charset="0"/>
                <a:cs typeface="Cambria" charset="0"/>
              </a:rPr>
              <a:t>spezifischen Verfassungsrechts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51966" y="325973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2 Senate mit je 8 Richtern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51966" y="4131136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u="sng" dirty="0">
                <a:latin typeface="RubFlama" panose="02000000000000000000" pitchFamily="2" charset="0"/>
                <a:cs typeface="Cambria" charset="0"/>
              </a:rPr>
              <a:t>Verfahrensarten und Zuständigkeiten u.a.: 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079872" y="3665068"/>
            <a:ext cx="82780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Wahl durch Wahlausschuss des BT und BR für 12 Jahre (nur 1x)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15962" y="4530524"/>
            <a:ext cx="838899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Verfassungsbeschwerde</a:t>
            </a:r>
          </a:p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Konkrete Normenkontrolle 	(Vorlage durch Gericht)</a:t>
            </a:r>
          </a:p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Abstrakte Normenkontrolle 	(Antrag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BReg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,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LReg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, ¼ Mitglieder BT)</a:t>
            </a:r>
          </a:p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Organstreit 			(Kompetenz von Organen)</a:t>
            </a:r>
          </a:p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Bund-Länder-Streit		(bspw. Gesetzgebungskompetenz)</a:t>
            </a:r>
          </a:p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einstweiliger Rechtsschutz 	(§32 BVerfGG)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765546" y="6519859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alleinige Zuständigkeit Parteiverbot,§§13 Nr.2, 43 ff BVerfGG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174622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8" grpId="0"/>
      <p:bldP spid="17" grpId="0"/>
      <p:bldP spid="27" grpId="0"/>
      <p:bldP spid="22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780" y="3132559"/>
            <a:ext cx="87489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4000" b="1" dirty="0">
                <a:latin typeface="RubFlama" panose="02000000000000000000" pitchFamily="2" charset="0"/>
                <a:cs typeface="+mn-cs"/>
              </a:rPr>
              <a:t>Pause!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5776" y="965200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Wiederholung I: Rechtsgeschichte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76238" y="147236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Ende des (west-)römischen Reiches um 475/476; Entwicklung Frankenreich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95796" y="1940361"/>
            <a:ext cx="9280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Versuche einzelner Volksrechte: Lex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Saxonum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und Lex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Thuringorum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802/803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395796" y="23764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Vertrag von Verdun 843: Teilung des fränkischen Reiches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91840" y="2980992"/>
            <a:ext cx="83889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Westreich	– Frankreich</a:t>
            </a:r>
          </a:p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de-DE" dirty="0" err="1">
                <a:latin typeface="RubFlama" panose="02000000000000000000" pitchFamily="2" charset="0"/>
                <a:cs typeface="Cambria" charset="0"/>
              </a:rPr>
              <a:t>Ostreich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	– Heiliges Römisches Reich Deutscher Nation</a:t>
            </a:r>
          </a:p>
          <a:p>
            <a:pPr marL="342900" indent="-342900" eaLnBrk="1" hangingPunct="1">
              <a:buFont typeface="Wingdings" charset="2"/>
              <a:buChar char="Ø"/>
              <a:defRPr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Mittelreich 	– Lothringen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420909" y="4257419"/>
            <a:ext cx="93359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Beginn der Geschichte „Deutschlands“ mit deutschem Königtum im 10. Jahrhundert 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91839" y="4965305"/>
            <a:ext cx="888397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Reichsstände</a:t>
            </a:r>
          </a:p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Wahlkönig</a:t>
            </a:r>
          </a:p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bis zum Spätmittelalter: Abnahme der Königsmacht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20908" y="6232070"/>
            <a:ext cx="91199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1220: „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confoederatio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cum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prinicibus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ecclesiasticis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“ – Beginn Entwicklung Föderalismus 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2" grpId="0"/>
      <p:bldP spid="16" grpId="0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9960" y="928903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Wiederholung II: Rechtsgeschichte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375034" y="1493974"/>
            <a:ext cx="94538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Reichspolizeiordnungen: 1530/ 1548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375033" y="1980431"/>
            <a:ext cx="93007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1532: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Constitutio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</a:t>
            </a:r>
            <a:r>
              <a:rPr lang="de-DE" dirty="0" err="1">
                <a:latin typeface="RubFlama" panose="02000000000000000000" pitchFamily="2" charset="0"/>
                <a:cs typeface="Cambria" charset="0"/>
              </a:rPr>
              <a:t>Criminalis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Carolina = 1. Deutsches Strafgesetzbuch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375095" y="2556495"/>
            <a:ext cx="9300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defRPr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1555: Reichsexekutionsordnung	</a:t>
            </a:r>
          </a:p>
          <a:p>
            <a:pPr marL="0" indent="0" eaLnBrk="1" hangingPunct="1">
              <a:defRPr/>
            </a:pPr>
            <a:r>
              <a:rPr lang="de-DE" sz="1900" dirty="0">
                <a:latin typeface="RubFlama" panose="02000000000000000000" pitchFamily="2" charset="0"/>
                <a:cs typeface="Cambria" charset="0"/>
              </a:rPr>
              <a:t>Absicherung der Stände – Schwächung der kaiserlichen Gewalt: „Föderalismus“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375033" y="3674374"/>
            <a:ext cx="8543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Konfessionalisierung und 30-jähriger Krieg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41203" y="4034414"/>
            <a:ext cx="8562822" cy="91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30000"/>
              </a:lnSpc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1618 – 1648</a:t>
            </a:r>
          </a:p>
          <a:p>
            <a:pPr marL="0" indent="0" eaLnBrk="1" hangingPunct="1">
              <a:lnSpc>
                <a:spcPct val="130000"/>
              </a:lnSpc>
            </a:pPr>
            <a:endParaRPr lang="de-DE" sz="100" dirty="0">
              <a:latin typeface="RubFlama" panose="02000000000000000000" pitchFamily="2" charset="0"/>
              <a:cs typeface="Cambria" charset="0"/>
            </a:endParaRPr>
          </a:p>
          <a:p>
            <a:pPr eaLnBrk="1" hangingPunct="1">
              <a:lnSpc>
                <a:spcPct val="130000"/>
              </a:lnSpc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Auslöser: Prager Fenstersturz 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35073" y="4920245"/>
            <a:ext cx="7808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Beendigung durch „Westfälischen Frieden“ 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741203" y="5362556"/>
            <a:ext cx="441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>
                <a:latin typeface="RubFlama" panose="02000000000000000000" pitchFamily="2" charset="0"/>
                <a:cs typeface="Cambria" charset="0"/>
              </a:rPr>
              <a:t>Europäischer Friedensvertrag!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6" grpId="0"/>
      <p:bldP spid="28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72441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Wiederholung III: Rechtsgeschichte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23788" y="1657350"/>
            <a:ext cx="9164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ab 1789: Koalitionskriege gegen Frankreich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342901" y="2160451"/>
            <a:ext cx="86938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1803: „Reichsdeputationshauptschluss“ = Enteignung weltlicher und kleiner Territorien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359791" y="2919274"/>
            <a:ext cx="9217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1806: nach Gründung Rheinbund dankt Kaiser Franz ab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351445" y="3380228"/>
            <a:ext cx="97654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Gründung Deutscher Bund 1815 – 1866 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03238" y="3884637"/>
            <a:ext cx="441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Staatenbund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703238" y="4244677"/>
            <a:ext cx="441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Militärpolitik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30225" y="4604657"/>
            <a:ext cx="8810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Zentralorgan: Bundesversammlung (2 Räte)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395349" y="5109005"/>
            <a:ext cx="9541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1866: Krieg zwischen Preußen und Österreich über Dänische Frage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395348" y="5576825"/>
            <a:ext cx="1036517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Auflösung des Deutschen Bundes 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395349" y="6066951"/>
            <a:ext cx="9145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>
                <a:latin typeface="RubFlama" panose="02000000000000000000" pitchFamily="2" charset="0"/>
                <a:cs typeface="Cambria" charset="0"/>
              </a:rPr>
              <a:t>Gründung Norddeutscher Bund 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740130" y="6584877"/>
            <a:ext cx="7252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Staatsangehörigkeit; Freizügigkeit; HGB; GewO; StGB 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2" grpId="0"/>
      <p:bldP spid="23" grpId="0"/>
      <p:bldP spid="18" grpId="0"/>
      <p:bldP spid="19" grpId="0"/>
      <p:bldP spid="26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8841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Wiederholung IV: Rechtsgeschichte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252413" y="147236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1871: Emser Depesche; dt. – frz. Krieg und Gründung Deutsches Reich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252413" y="1940361"/>
            <a:ext cx="942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„kleine“ Lösung: geeintes Deutschland ohne Österreich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252413" y="2408473"/>
            <a:ext cx="3541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Nationalstaat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252412" y="2840521"/>
            <a:ext cx="96124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Organisation ähnlich Norddeutscher Bund: 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625475" y="3308573"/>
            <a:ext cx="4411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bundesstaatlich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625475" y="3776625"/>
            <a:ext cx="4411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konstitutionelle Monarchie 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641350" y="4316625"/>
            <a:ext cx="71712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Reich nur zuständig, wenn ausdrückliche Zuweisung 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638175" y="4788743"/>
            <a:ext cx="66703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2 Kammern: Reichstag und Bundesrat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647700" y="5216725"/>
            <a:ext cx="6804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Wahlrecht für Männer ab 25 Jahren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252413" y="5681674"/>
            <a:ext cx="3430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Rechtspolitik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625475" y="6113003"/>
            <a:ext cx="3432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1877: GVG, StPO, ZPO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0" grpId="0"/>
      <p:bldP spid="21" grpId="0"/>
      <p:bldP spid="22" grpId="0"/>
      <p:bldP spid="23" grpId="0"/>
      <p:bldP spid="18" grpId="0"/>
      <p:bldP spid="15" grpId="0"/>
      <p:bldP spid="24" grpId="0"/>
      <p:bldP spid="2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72441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Wiederholung V: Rechtsgeschichte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252413" y="16049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1896: Beschluss des Bürgerlichen Gesetzbuches (in Kraft 01.01.1900)  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256102" y="2258257"/>
            <a:ext cx="95736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Bismarck „Ewiger Kanzler“ (von Preußen 1862 – 1890 // Reich 1871 – 1890)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665522" y="2748570"/>
            <a:ext cx="809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Sozialistengesetze/Kulturkampf</a:t>
            </a:r>
          </a:p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Sozial-, Kranken-, Unfallversicherung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22324" y="3648670"/>
            <a:ext cx="9218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1918: Oktoberreform angesichts drohender Niederlage: parlamentarische Regierung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22324" y="4476762"/>
            <a:ext cx="9434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Novemberrevolution: doppelte Ausrufung der Republik am 09.11. durch  Scheidemann und Liebknecht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350838" y="5292799"/>
            <a:ext cx="932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ab 14.08.1919 Weimarer Verfassung (gilt in Teilen noch heute)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682839" y="5940871"/>
            <a:ext cx="8858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föderative Republik, fortschrittliche Verfassung: Grundrechtskatalog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428766" y="6588943"/>
            <a:ext cx="94098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1933 - 45: „Machtergreifung“ und Schreckensherrschaft (Unrechtsregime)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4" grpId="0"/>
      <p:bldP spid="14" grpId="0"/>
      <p:bldP spid="16" grpId="0"/>
      <p:bldP spid="21" grpId="0"/>
      <p:bldP spid="26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72441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Wiederholung VI: Rechtsgeschichte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248986" y="1539875"/>
            <a:ext cx="713158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10.-23.08.1948 Konvent auf Herrenchiemsee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257760" y="1939925"/>
            <a:ext cx="777088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u="sng" dirty="0">
                <a:latin typeface="RubFlama" panose="02000000000000000000" pitchFamily="2" charset="0"/>
                <a:cs typeface="Cambria" charset="0"/>
              </a:rPr>
              <a:t>08.05.1949: Grundgesetz in Kraft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660400" y="2232459"/>
            <a:ext cx="34321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Demokratie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Föderalismus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„schwacher“ Präsident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384175" y="6624947"/>
            <a:ext cx="9156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dirty="0">
                <a:latin typeface="RubFlama" panose="02000000000000000000" pitchFamily="2" charset="0"/>
                <a:cs typeface="Cambria" charset="0"/>
              </a:rPr>
              <a:t>03.10.1990: Wiedervereinigung = Beitritt der „neuen“ Länder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251780" y="3744627"/>
            <a:ext cx="83889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dirty="0">
                <a:latin typeface="RubFlama" panose="02000000000000000000" pitchFamily="2" charset="0"/>
                <a:cs typeface="Cambria" charset="0"/>
              </a:rPr>
              <a:t>07.10.1949: Gründung Deutsche Demokratische Republik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659733" y="4105922"/>
            <a:ext cx="8382952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sozialistische Republik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Mecklenburg-Vorpommern, Sachsen-Anhalt, Brandenburg, Thüringen, Sachsen und Ostberlin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Parlament: „Volkskammer“</a:t>
            </a:r>
          </a:p>
          <a:p>
            <a:pPr eaLnBrk="1" hangingPunct="1">
              <a:lnSpc>
                <a:spcPct val="150000"/>
              </a:lnSpc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ab 1950:  Einparteiensystem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5" grpId="0"/>
      <p:bldP spid="24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65200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Staatsorganisationsrecht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77604" y="1471791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ctr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Grundgesetz 	=	Verfassung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56433" y="191646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fünf  grundlegende Verfassungsprinzipien / Staatsstrukturprinzipien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03202" y="2356380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Republikprinzip 	(Abgrenzung zu Monarchie)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03202" y="2824432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Demokratieprinzip 	(Herrschaft des Volkes)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35336" y="3276755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Rechtsstaatsprinzip 	(geschriebene Verfassung u.a.) 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08796" y="3742993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Bundesstaatsprinzip 	(Föderalismus)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39206" y="4218972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Sozialstaatsprinzip 	(soziale Gerechtigkeit)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380663" y="4682421"/>
            <a:ext cx="9417095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sz="1900" dirty="0">
                <a:latin typeface="RubFlama" panose="02000000000000000000" pitchFamily="2" charset="0"/>
                <a:cs typeface="Cambria" charset="0"/>
              </a:rPr>
              <a:t>unmittelbare Geltung: bei Verstoß Verfassungswidrigkeit staatlicher Maßnahme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483308" y="516814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„Ewigkeitsgarantie“ Art 79 III GG: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380663" y="5616825"/>
            <a:ext cx="851207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just" eaLnBrk="1" hangingPunct="1"/>
            <a:r>
              <a:rPr lang="de-DE" i="1" dirty="0">
                <a:latin typeface="RubFlama" panose="02000000000000000000" pitchFamily="2" charset="0"/>
                <a:cs typeface="Cambria"/>
              </a:rPr>
              <a:t>“Eine Änderung dieses Grundgesetzes, durch welche die Gliederung des Bundes in Länder, die grundsätzliche Mitwirkung der Länder bei der Gesetzgebung oder die in den Artikeln 1 und 20 niedergelegten Grundsätze berührt werden, ist unzulässig.“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9" grpId="0"/>
      <p:bldP spid="21" grpId="0"/>
      <p:bldP spid="22" grpId="0"/>
      <p:bldP spid="23" grpId="0"/>
      <p:bldP spid="26" grpId="0"/>
      <p:bldP spid="28" grpId="0"/>
      <p:bldP spid="31" grpId="0"/>
    </p:bldLst>
  </p:timing>
</p:sld>
</file>

<file path=ppt/theme/theme1.xml><?xml version="1.0" encoding="utf-8"?>
<a:theme xmlns:a="http://schemas.openxmlformats.org/drawingml/2006/main" name="1_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rennblat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xtform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01_PPT Arial Logo</Template>
  <TotalTime>0</TotalTime>
  <Words>1776</Words>
  <Application>Microsoft Macintosh PowerPoint</Application>
  <PresentationFormat>Benutzerdefiniert</PresentationFormat>
  <Paragraphs>286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</vt:lpstr>
      <vt:lpstr>RubFlama</vt:lpstr>
      <vt:lpstr>Symbol</vt:lpstr>
      <vt:lpstr>Wingdings</vt:lpstr>
      <vt:lpstr>1_Titelfolie mit Text</vt:lpstr>
      <vt:lpstr>Trennblatt</vt:lpstr>
      <vt:lpstr>Textformate</vt:lpstr>
      <vt:lpstr>1_Contentfolie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Microsoft Office User</cp:lastModifiedBy>
  <cp:revision>637</cp:revision>
  <dcterms:created xsi:type="dcterms:W3CDTF">2009-11-16T11:47:49Z</dcterms:created>
  <dcterms:modified xsi:type="dcterms:W3CDTF">2024-09-30T15:04:23Z</dcterms:modified>
</cp:coreProperties>
</file>