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1" r:id="rId2"/>
    <p:sldMasterId id="2147483655" r:id="rId3"/>
    <p:sldMasterId id="2147483659" r:id="rId4"/>
  </p:sldMasterIdLst>
  <p:notesMasterIdLst>
    <p:notesMasterId r:id="rId26"/>
  </p:notesMasterIdLst>
  <p:handoutMasterIdLst>
    <p:handoutMasterId r:id="rId27"/>
  </p:handoutMasterIdLst>
  <p:sldIdLst>
    <p:sldId id="367" r:id="rId5"/>
    <p:sldId id="352" r:id="rId6"/>
    <p:sldId id="324" r:id="rId7"/>
    <p:sldId id="268" r:id="rId8"/>
    <p:sldId id="341" r:id="rId9"/>
    <p:sldId id="345" r:id="rId10"/>
    <p:sldId id="346" r:id="rId11"/>
    <p:sldId id="347" r:id="rId12"/>
    <p:sldId id="355" r:id="rId13"/>
    <p:sldId id="353" r:id="rId14"/>
    <p:sldId id="356" r:id="rId15"/>
    <p:sldId id="357" r:id="rId16"/>
    <p:sldId id="358" r:id="rId17"/>
    <p:sldId id="359" r:id="rId18"/>
    <p:sldId id="360" r:id="rId19"/>
    <p:sldId id="361" r:id="rId20"/>
    <p:sldId id="362" r:id="rId21"/>
    <p:sldId id="365" r:id="rId22"/>
    <p:sldId id="366" r:id="rId23"/>
    <p:sldId id="354" r:id="rId24"/>
    <p:sldId id="321" r:id="rId25"/>
  </p:sldIdLst>
  <p:sldSz cx="10080625" cy="7561263"/>
  <p:notesSz cx="6794500" cy="9931400"/>
  <p:defaultTextStyle>
    <a:defPPr>
      <a:defRPr lang="de-DE"/>
    </a:defPPr>
    <a:lvl1pPr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503238" indent="-46038"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1006475" indent="-92075"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511300" indent="-139700"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2014538" indent="-185738"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59">
          <p15:clr>
            <a:srgbClr val="A4A3A4"/>
          </p15:clr>
        </p15:guide>
        <p15:guide id="2" pos="30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560"/>
    <a:srgbClr val="94C11C"/>
    <a:srgbClr val="8DAE10"/>
    <a:srgbClr val="E7E7E7"/>
    <a:srgbClr val="E6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3729"/>
  </p:normalViewPr>
  <p:slideViewPr>
    <p:cSldViewPr snapToObjects="1">
      <p:cViewPr varScale="1">
        <p:scale>
          <a:sx n="84" d="100"/>
          <a:sy n="84" d="100"/>
        </p:scale>
        <p:origin x="1664" y="192"/>
      </p:cViewPr>
      <p:guideLst>
        <p:guide orient="horz" pos="1859"/>
        <p:guide pos="30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3" d="100"/>
          <a:sy n="83" d="100"/>
        </p:scale>
        <p:origin x="-2040" y="-84"/>
      </p:cViewPr>
      <p:guideLst>
        <p:guide orient="horz" pos="3128"/>
        <p:guide pos="214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0803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de-DE"/>
              <a:t>Ass. iur. Moritz Schroeder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CC9BE68-334F-450F-80F3-7FEF16BD7A27}" type="datetimeFigureOut">
              <a:rPr lang="de-DE" altLang="de-DE"/>
              <a:pPr/>
              <a:t>30.09.24</a:t>
            </a:fld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0803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FC527F5-1958-4BA0-A992-AF82789E782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0803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de-DE"/>
              <a:t>Ass. iur. Moritz Schroeder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EC7B0C21-215F-4AD1-8988-C62D98188057}" type="datetimeFigureOut">
              <a:rPr lang="de-DE" altLang="de-DE"/>
              <a:pPr/>
              <a:t>30.09.24</a:t>
            </a:fld>
            <a:endParaRPr lang="de-DE" alt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252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0803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E986D223-686C-4CDC-95AC-5E61F1B373CD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defTabSz="1006475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503238" algn="l" defTabSz="1006475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1006475" algn="l" defTabSz="1006475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511300" algn="l" defTabSz="1006475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2014538" algn="l" defTabSz="1006475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520086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>
              <a:ea typeface="ＭＳ Ｐゴシック" panose="020B0600070205080204" pitchFamily="34" charset="-128"/>
            </a:endParaRPr>
          </a:p>
        </p:txBody>
      </p:sp>
      <p:sp>
        <p:nvSpPr>
          <p:cNvPr id="3584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CBC9DF46-875F-4A0E-B73F-F568DF530A8E}" type="slidenum">
              <a:rPr lang="de-DE" altLang="de-DE" sz="1200"/>
              <a:pPr eaLnBrk="1" hangingPunct="1">
                <a:spcBef>
                  <a:spcPct val="0"/>
                </a:spcBef>
              </a:pPr>
              <a:t>1</a:t>
            </a:fld>
            <a:endParaRPr lang="de-DE" altLang="de-DE" sz="1200"/>
          </a:p>
        </p:txBody>
      </p:sp>
      <p:sp>
        <p:nvSpPr>
          <p:cNvPr id="35845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/>
              <a:t>Ass. iur. Moritz Schroeder</a:t>
            </a:r>
          </a:p>
        </p:txBody>
      </p:sp>
    </p:spTree>
    <p:extLst>
      <p:ext uri="{BB962C8B-B14F-4D97-AF65-F5344CB8AC3E}">
        <p14:creationId xmlns:p14="http://schemas.microsoft.com/office/powerpoint/2010/main" val="7667237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662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465DD696-0F71-444F-9C82-DC7DA8917A51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10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26628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4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867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73C27FE7-457D-4727-8870-EB27382895A1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11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28676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2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072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42646F80-5037-4E4C-BA32-CAD1EDFA164C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12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30724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0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277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78485CE4-6F27-43C8-8301-FD7120F65D54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13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32772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8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4819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EAE9AAA9-71E4-4BC0-970E-547864986FC5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14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34820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6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686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BE7B14A1-BC5C-482F-936D-50F32852F688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15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36868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4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891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8789746B-5EA1-48EC-AC18-DC79D5CCFD85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16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38916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2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4096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6C0C4159-4196-468F-B35E-A5ED12C64585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17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40964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8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45059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A99EA6B5-6EF2-44A7-BFC5-E618A3F652C2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18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45060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6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4710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1E77C553-0C0D-41AA-B805-92D745109ACF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19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47108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2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024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0E8031B7-D443-4FAD-91B3-79655C66591D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2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10244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4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4915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157CCEF3-A548-4D8C-910D-2F8EC0051846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20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49156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2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5120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AF6CCED7-1A38-4B9F-959B-567015CA10ED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21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51204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0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229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D291770D-F81B-4871-85C8-D19FA666658A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3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12292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8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4339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FC285C22-B22A-4115-948D-FC60A2BC37C0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4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14340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638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85DF0E38-A2C5-4959-BCC2-65344F06514C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5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16388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843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211796F9-7573-48C6-97B9-B4306D64EC05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6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18436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048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C8EE4D14-B3A0-463A-AD20-A8F6B0138400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7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20484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0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253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2EBC0D2D-DE6A-433C-A451-61BAB5B8ED85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8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22532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4579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76EB0C27-45F8-479B-9FD9-4FBA8FB73174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9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24580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8393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0732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rm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0117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9237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3795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0"/>
            <a:ext cx="9121775" cy="70675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08035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1027" name="Inhaltsplatzhalter 5" descr="Label_RUB_WEISS-BLAU_srgb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8163" y="0"/>
            <a:ext cx="1439862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defTabSz="1006475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MS PGothic" panose="020B0600070205080204" pitchFamily="34" charset="-128"/>
          <a:cs typeface="ＭＳ Ｐゴシック" charset="0"/>
        </a:defRPr>
      </a:lvl2pPr>
      <a:lvl3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MS PGothic" panose="020B0600070205080204" pitchFamily="34" charset="-128"/>
          <a:cs typeface="ＭＳ Ｐゴシック" charset="0"/>
        </a:defRPr>
      </a:lvl3pPr>
      <a:lvl4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MS PGothic" panose="020B0600070205080204" pitchFamily="34" charset="-128"/>
          <a:cs typeface="ＭＳ Ｐゴシック" charset="0"/>
        </a:defRPr>
      </a:lvl4pPr>
      <a:lvl5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MS PGothic" panose="020B0600070205080204" pitchFamily="34" charset="-128"/>
          <a:cs typeface="ＭＳ Ｐゴシック" charset="0"/>
        </a:defRPr>
      </a:lvl5pPr>
      <a:lvl6pPr marL="4572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6pPr>
      <a:lvl7pPr marL="9144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7pPr>
      <a:lvl8pPr marL="13716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8pPr>
      <a:lvl9pPr marL="18288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9pPr>
    </p:titleStyle>
    <p:bodyStyle>
      <a:lvl1pPr marL="377825" indent="-377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817563" indent="-3143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258888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763713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266950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0" y="0"/>
            <a:ext cx="9601200" cy="14398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08035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2051" name="Inhaltsplatzhalter 5" descr="Label_RUB_WEISS-BLAU_srgb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8600" y="0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Grafik 9" descr="Wortmarke_BLAU_srgb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228600"/>
            <a:ext cx="1728788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1006475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77825" indent="-377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817563" indent="-3143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258888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763713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266950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436563" y="433388"/>
            <a:ext cx="7216775" cy="15700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3400" b="1">
                <a:solidFill>
                  <a:srgbClr val="003560"/>
                </a:solidFill>
                <a:cs typeface="Arial" panose="020B0604020202020204" pitchFamily="34" charset="0"/>
              </a:rPr>
              <a:t>Titel der Präsentation</a:t>
            </a:r>
          </a:p>
          <a:p>
            <a:pPr eaLnBrk="1" hangingPunct="1"/>
            <a:r>
              <a:rPr lang="de-DE" altLang="de-DE" sz="3400">
                <a:solidFill>
                  <a:srgbClr val="003560"/>
                </a:solidFill>
                <a:cs typeface="Arial" panose="020B0604020202020204" pitchFamily="34" charset="0"/>
              </a:rPr>
              <a:t>Sub-Titel der Präsentation</a:t>
            </a:r>
          </a:p>
          <a:p>
            <a:pPr eaLnBrk="1" hangingPunct="1"/>
            <a:r>
              <a:rPr lang="de-DE" altLang="de-DE" sz="3400" b="1">
                <a:solidFill>
                  <a:srgbClr val="8DAE10"/>
                </a:solidFill>
                <a:cs typeface="Arial" panose="020B0604020202020204" pitchFamily="34" charset="0"/>
              </a:rPr>
              <a:t>Datum XX.XX. – XX.XX.20XX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36563" y="2208213"/>
            <a:ext cx="7216775" cy="4302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400" b="1">
                <a:solidFill>
                  <a:srgbClr val="003560"/>
                </a:solidFill>
                <a:cs typeface="Arial" panose="020B0604020202020204" pitchFamily="34" charset="0"/>
              </a:rPr>
              <a:t>FAKULTÄT XY</a:t>
            </a:r>
          </a:p>
          <a:p>
            <a:pPr eaLnBrk="1" hangingPunct="1"/>
            <a:r>
              <a:rPr lang="de-DE" altLang="de-DE" sz="1400">
                <a:solidFill>
                  <a:srgbClr val="003560"/>
                </a:solidFill>
                <a:cs typeface="Arial" panose="020B0604020202020204" pitchFamily="34" charset="0"/>
              </a:rPr>
              <a:t>Lehrstuhl für XY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447675" y="2838450"/>
            <a:ext cx="7215188" cy="9239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3000" b="1">
                <a:solidFill>
                  <a:srgbClr val="003560"/>
                </a:solidFill>
                <a:cs typeface="Arial" panose="020B0604020202020204" pitchFamily="34" charset="0"/>
              </a:rPr>
              <a:t>Headline bei längeren Headlines</a:t>
            </a:r>
          </a:p>
          <a:p>
            <a:pPr eaLnBrk="1" hangingPunct="1"/>
            <a:r>
              <a:rPr lang="de-DE" altLang="de-DE" sz="3000">
                <a:solidFill>
                  <a:srgbClr val="003560"/>
                </a:solidFill>
                <a:cs typeface="Arial" panose="020B0604020202020204" pitchFamily="34" charset="0"/>
              </a:rPr>
              <a:t>Subheadline – optional</a:t>
            </a:r>
          </a:p>
        </p:txBody>
      </p:sp>
      <p:sp>
        <p:nvSpPr>
          <p:cNvPr id="3077" name="Textfeld 4"/>
          <p:cNvSpPr txBox="1">
            <a:spLocks noChangeArrowheads="1"/>
          </p:cNvSpPr>
          <p:nvPr/>
        </p:nvSpPr>
        <p:spPr bwMode="auto">
          <a:xfrm>
            <a:off x="436563" y="3997325"/>
            <a:ext cx="4460875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287338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2700"/>
              </a:lnSpc>
              <a:spcAft>
                <a:spcPts val="600"/>
              </a:spcAft>
              <a:buSzPct val="130000"/>
              <a:buFont typeface="Wingdings" charset="0"/>
              <a:buChar char="§"/>
              <a:defRPr/>
            </a:pPr>
            <a:r>
              <a:rPr lang="de-DE">
                <a:cs typeface="Arial" charset="0"/>
              </a:rPr>
              <a:t>Bulletpoint 1</a:t>
            </a:r>
          </a:p>
          <a:p>
            <a:pPr eaLnBrk="1" hangingPunct="1">
              <a:lnSpc>
                <a:spcPts val="2700"/>
              </a:lnSpc>
              <a:spcAft>
                <a:spcPts val="600"/>
              </a:spcAft>
              <a:buSzPct val="130000"/>
              <a:buFont typeface="Wingdings" charset="0"/>
              <a:buChar char="§"/>
              <a:defRPr/>
            </a:pPr>
            <a:r>
              <a:rPr lang="de-DE">
                <a:cs typeface="Arial" charset="0"/>
              </a:rPr>
              <a:t>Bulletpoint 2</a:t>
            </a:r>
          </a:p>
          <a:p>
            <a:pPr eaLnBrk="1" hangingPunct="1">
              <a:lnSpc>
                <a:spcPts val="2700"/>
              </a:lnSpc>
              <a:spcAft>
                <a:spcPts val="600"/>
              </a:spcAft>
              <a:buSzPct val="130000"/>
              <a:buFont typeface="Wingdings" charset="0"/>
              <a:buChar char="§"/>
              <a:defRPr/>
            </a:pPr>
            <a:r>
              <a:rPr lang="de-DE">
                <a:cs typeface="Arial" charset="0"/>
              </a:rPr>
              <a:t>Bulletpoint 3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468313" y="7142163"/>
            <a:ext cx="8429625" cy="1539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000" b="1">
                <a:solidFill>
                  <a:srgbClr val="003560"/>
                </a:solidFill>
                <a:cs typeface="Arial" panose="020B0604020202020204" pitchFamily="34" charset="0"/>
              </a:rPr>
              <a:t>TITEL PRÄSENTATION </a:t>
            </a:r>
            <a:r>
              <a:rPr lang="de-DE" altLang="de-DE" sz="1000">
                <a:solidFill>
                  <a:srgbClr val="003560"/>
                </a:solidFill>
                <a:cs typeface="Arial" panose="020B0604020202020204" pitchFamily="34" charset="0"/>
              </a:rPr>
              <a:t>TITEL PRÄSENTATION | Bochum | XX. – XX. Monat Jahr</a:t>
            </a:r>
          </a:p>
        </p:txBody>
      </p:sp>
      <p:sp>
        <p:nvSpPr>
          <p:cNvPr id="3079" name="Textfeld 6"/>
          <p:cNvSpPr txBox="1">
            <a:spLocks noChangeArrowheads="1"/>
          </p:cNvSpPr>
          <p:nvPr/>
        </p:nvSpPr>
        <p:spPr bwMode="auto">
          <a:xfrm>
            <a:off x="436563" y="5348288"/>
            <a:ext cx="446087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2700"/>
              </a:lnSpc>
              <a:buSzPct val="130000"/>
              <a:defRPr/>
            </a:pPr>
            <a:r>
              <a:rPr lang="de-DE">
                <a:cs typeface="Arial" charset="0"/>
              </a:rPr>
              <a:t>Cidunt adignis am venibh etue alit erostio dipisisi er aliquissi. Unt lortio digna cor sum vel il utem ad et nosto od magna feugait.</a:t>
            </a:r>
          </a:p>
        </p:txBody>
      </p:sp>
      <p:sp>
        <p:nvSpPr>
          <p:cNvPr id="3080" name="Textplatzhalter 7"/>
          <p:cNvSpPr>
            <a:spLocks noGrp="1"/>
          </p:cNvSpPr>
          <p:nvPr>
            <p:ph type="body" idx="1"/>
          </p:nvPr>
        </p:nvSpPr>
        <p:spPr bwMode="auto">
          <a:xfrm>
            <a:off x="693738" y="2012950"/>
            <a:ext cx="8693150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defTabSz="1006475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MS PGothic" panose="020B0600070205080204" pitchFamily="34" charset="-128"/>
          <a:cs typeface="ＭＳ Ｐゴシック" charset="0"/>
        </a:defRPr>
      </a:lvl2pPr>
      <a:lvl3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MS PGothic" panose="020B0600070205080204" pitchFamily="34" charset="-128"/>
          <a:cs typeface="ＭＳ Ｐゴシック" charset="0"/>
        </a:defRPr>
      </a:lvl3pPr>
      <a:lvl4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MS PGothic" panose="020B0600070205080204" pitchFamily="34" charset="-128"/>
          <a:cs typeface="ＭＳ Ｐゴシック" charset="0"/>
        </a:defRPr>
      </a:lvl4pPr>
      <a:lvl5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MS PGothic" panose="020B0600070205080204" pitchFamily="34" charset="-128"/>
          <a:cs typeface="ＭＳ Ｐゴシック" charset="0"/>
        </a:defRPr>
      </a:lvl5pPr>
      <a:lvl6pPr marL="4572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6pPr>
      <a:lvl7pPr marL="9144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7pPr>
      <a:lvl8pPr marL="13716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8pPr>
      <a:lvl9pPr marL="18288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9pPr>
    </p:titleStyle>
    <p:bodyStyle>
      <a:lvl1pPr marL="377825" indent="-377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mbria" panose="02040503050406030204" pitchFamily="18" charset="0"/>
          <a:ea typeface="MS PGothic" panose="020B0600070205080204" pitchFamily="34" charset="-128"/>
          <a:cs typeface="ＭＳ Ｐゴシック" charset="0"/>
        </a:defRPr>
      </a:lvl1pPr>
      <a:lvl2pPr marL="817563" indent="-3143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258888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763713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266950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0" y="0"/>
            <a:ext cx="9601200" cy="922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08035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4099" name="Inhaltsplatzhalter 5" descr="Label_RUB_WEISS-BLAU_srgb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8600" y="0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Grafik 9" descr="Wortmarke_BLAU_srgb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228600"/>
            <a:ext cx="1728788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feld 22"/>
          <p:cNvSpPr txBox="1"/>
          <p:nvPr/>
        </p:nvSpPr>
        <p:spPr>
          <a:xfrm>
            <a:off x="9194800" y="7138988"/>
            <a:ext cx="366713" cy="1524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8CECBD70-782A-485D-8B1E-9ED286D84AA4}" type="slidenum">
              <a:rPr lang="de-DE" altLang="de-DE" sz="1000">
                <a:cs typeface="Arial" panose="020B0604020202020204" pitchFamily="34" charset="0"/>
              </a:rPr>
              <a:pPr algn="r" eaLnBrk="1" hangingPunct="1"/>
              <a:t>‹Nr.›</a:t>
            </a:fld>
            <a:endParaRPr lang="de-DE" altLang="de-DE" sz="1000"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>
      <a:lvl1pPr algn="ctr" defTabSz="1006475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77825" indent="-377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817563" indent="-3143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258888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763713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266950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go.knippertz@rub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76238" y="2078398"/>
            <a:ext cx="642849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 eaLnBrk="1" hangingPunct="1">
              <a:defRPr/>
            </a:pPr>
            <a:r>
              <a:rPr lang="de-DE" altLang="de-DE" sz="2400" b="1" dirty="0">
                <a:solidFill>
                  <a:srgbClr val="94C11C"/>
                </a:solidFill>
                <a:latin typeface="RubFlama" panose="02000000000000000000" pitchFamily="2" charset="0"/>
              </a:rPr>
              <a:t>Einführung in das deutsche Recht </a:t>
            </a:r>
          </a:p>
          <a:p>
            <a:pPr defTabSz="914400" eaLnBrk="1" hangingPunct="1">
              <a:defRPr/>
            </a:pPr>
            <a:r>
              <a:rPr lang="de-DE" altLang="de-DE" sz="2400" b="1" dirty="0">
                <a:solidFill>
                  <a:srgbClr val="94C11C"/>
                </a:solidFill>
                <a:latin typeface="RubFlama" panose="02000000000000000000" pitchFamily="2" charset="0"/>
              </a:rPr>
              <a:t>und Rechtsstudium für ausländische Studierende</a:t>
            </a:r>
          </a:p>
          <a:p>
            <a:pPr defTabSz="914400" eaLnBrk="1" hangingPunct="1">
              <a:defRPr/>
            </a:pPr>
            <a:r>
              <a:rPr lang="de-DE" altLang="de-DE" sz="2400" b="1" dirty="0">
                <a:solidFill>
                  <a:srgbClr val="94C11C"/>
                </a:solidFill>
                <a:latin typeface="RubFlama" panose="02000000000000000000" pitchFamily="2" charset="0"/>
              </a:rPr>
              <a:t>Wintersemester 2024/25</a:t>
            </a:r>
          </a:p>
          <a:p>
            <a:pPr defTabSz="914400" eaLnBrk="1" hangingPunct="1">
              <a:defRPr/>
            </a:pPr>
            <a:endParaRPr lang="de-DE" altLang="de-DE" sz="2400" b="1" dirty="0">
              <a:solidFill>
                <a:srgbClr val="94C11C"/>
              </a:solidFill>
              <a:latin typeface="RubFlama" panose="02000000000000000000" pitchFamily="2" charset="0"/>
            </a:endParaRPr>
          </a:p>
          <a:p>
            <a:pPr defTabSz="914400" eaLnBrk="1" hangingPunct="1">
              <a:defRPr/>
            </a:pPr>
            <a:r>
              <a:rPr lang="de-DE" altLang="de-DE" sz="2400" b="1" dirty="0">
                <a:solidFill>
                  <a:schemeClr val="accent1">
                    <a:lumMod val="75000"/>
                  </a:schemeClr>
                </a:solidFill>
                <a:latin typeface="RubFlama" panose="02000000000000000000" pitchFamily="2" charset="0"/>
              </a:rPr>
              <a:t>Termin 08: 	Zivilrecht V</a:t>
            </a:r>
          </a:p>
          <a:p>
            <a:pPr defTabSz="914400" eaLnBrk="1" hangingPunct="1">
              <a:defRPr/>
            </a:pPr>
            <a:r>
              <a:rPr lang="de-DE" sz="2400" b="1" dirty="0">
                <a:solidFill>
                  <a:schemeClr val="accent1">
                    <a:lumMod val="75000"/>
                  </a:schemeClr>
                </a:solidFill>
                <a:latin typeface="RubFlama" panose="02000000000000000000" pitchFamily="2" charset="0"/>
                <a:cs typeface="ＭＳ Ｐゴシック" charset="0"/>
              </a:rPr>
              <a:t>		Sondergebiete</a:t>
            </a:r>
            <a:endParaRPr lang="de-DE" sz="2400" b="1" dirty="0">
              <a:latin typeface="RubFlama" panose="02000000000000000000" pitchFamily="2" charset="0"/>
              <a:cs typeface="ＭＳ Ｐゴシック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08: Zivilrecht V - Sondergebiete</a:t>
            </a:r>
          </a:p>
        </p:txBody>
      </p:sp>
      <p:sp>
        <p:nvSpPr>
          <p:cNvPr id="4" name="Textfeld 9">
            <a:extLst>
              <a:ext uri="{FF2B5EF4-FFF2-40B4-BE49-F238E27FC236}">
                <a16:creationId xmlns:a16="http://schemas.microsoft.com/office/drawing/2014/main" id="{ABC55D62-846A-8E4C-B421-ED8386EDD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3" y="4895850"/>
            <a:ext cx="7216775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de-DE" sz="1400" b="1" dirty="0">
                <a:solidFill>
                  <a:srgbClr val="003560"/>
                </a:solidFill>
                <a:latin typeface="RubFlama" panose="02000000000000000000" pitchFamily="2" charset="77"/>
              </a:rPr>
              <a:t>Ingo Knippertz</a:t>
            </a:r>
          </a:p>
          <a:p>
            <a:r>
              <a:rPr lang="de-DE" altLang="de-DE" sz="1400" b="1" dirty="0">
                <a:solidFill>
                  <a:srgbClr val="003560"/>
                </a:solidFill>
                <a:latin typeface="RubFlama" panose="02000000000000000000" pitchFamily="2" charset="77"/>
              </a:rPr>
              <a:t>Wissenschaftlicher Mitarbeiter</a:t>
            </a:r>
          </a:p>
          <a:p>
            <a:endParaRPr lang="de-DE" altLang="de-DE" sz="1400" b="1" dirty="0">
              <a:solidFill>
                <a:srgbClr val="003560"/>
              </a:solidFill>
              <a:latin typeface="RubFlama" panose="02000000000000000000" pitchFamily="2" charset="77"/>
            </a:endParaRPr>
          </a:p>
          <a:p>
            <a:r>
              <a:rPr lang="de-DE" altLang="de-DE" sz="1400" b="1" dirty="0">
                <a:solidFill>
                  <a:srgbClr val="003560"/>
                </a:solidFill>
                <a:latin typeface="RubFlama" panose="02000000000000000000" pitchFamily="2" charset="77"/>
                <a:hlinkClick r:id="rId3"/>
              </a:rPr>
              <a:t>ingo.knippertz@rub.de</a:t>
            </a:r>
            <a:endParaRPr lang="de-DE" altLang="de-DE" sz="1400" b="1" dirty="0">
              <a:solidFill>
                <a:srgbClr val="003560"/>
              </a:solidFill>
              <a:latin typeface="RubFlama" panose="02000000000000000000" pitchFamily="2" charset="77"/>
            </a:endParaRPr>
          </a:p>
          <a:p>
            <a:r>
              <a:rPr lang="de-DE" altLang="de-DE" sz="1400" b="1">
                <a:solidFill>
                  <a:srgbClr val="003560"/>
                </a:solidFill>
                <a:latin typeface="RubFlama" panose="02000000000000000000" pitchFamily="2" charset="77"/>
              </a:rPr>
              <a:t>________________________________________</a:t>
            </a:r>
            <a:endParaRPr lang="de-DE" altLang="de-DE" sz="1400" b="1" dirty="0">
              <a:solidFill>
                <a:srgbClr val="003560"/>
              </a:solidFill>
              <a:latin typeface="RubFlama" panose="02000000000000000000" pitchFamily="2" charset="77"/>
            </a:endParaRPr>
          </a:p>
          <a:p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ZfI – Zentrum für Internationales der Juristischen Fakultät</a:t>
            </a:r>
            <a:b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</a:br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Center </a:t>
            </a:r>
            <a:r>
              <a:rPr lang="de-DE" altLang="de-DE" sz="1400" dirty="0" err="1">
                <a:solidFill>
                  <a:srgbClr val="003560"/>
                </a:solidFill>
                <a:latin typeface="RubFlama" panose="02000000000000000000" pitchFamily="2" charset="77"/>
              </a:rPr>
              <a:t>for</a:t>
            </a:r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 International </a:t>
            </a:r>
            <a:r>
              <a:rPr lang="de-DE" altLang="de-DE" sz="1400" dirty="0" err="1">
                <a:solidFill>
                  <a:srgbClr val="003560"/>
                </a:solidFill>
                <a:latin typeface="RubFlama" panose="02000000000000000000" pitchFamily="2" charset="77"/>
              </a:rPr>
              <a:t>Affairs</a:t>
            </a:r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 - </a:t>
            </a:r>
            <a:r>
              <a:rPr lang="de-DE" altLang="de-DE" sz="1400" dirty="0" err="1">
                <a:solidFill>
                  <a:srgbClr val="003560"/>
                </a:solidFill>
                <a:latin typeface="RubFlama" panose="02000000000000000000" pitchFamily="2" charset="77"/>
              </a:rPr>
              <a:t>Faculty</a:t>
            </a:r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 of Law</a:t>
            </a:r>
            <a:b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</a:br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Gebäude / Building GD E1/131</a:t>
            </a:r>
          </a:p>
        </p:txBody>
      </p:sp>
    </p:spTree>
    <p:extLst>
      <p:ext uri="{BB962C8B-B14F-4D97-AF65-F5344CB8AC3E}">
        <p14:creationId xmlns:p14="http://schemas.microsoft.com/office/powerpoint/2010/main" val="265355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76238" y="971550"/>
            <a:ext cx="92011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Arbeitsrecht II</a:t>
            </a:r>
          </a:p>
        </p:txBody>
      </p:sp>
      <p:sp>
        <p:nvSpPr>
          <p:cNvPr id="9" name="Textfeld 1"/>
          <p:cNvSpPr txBox="1">
            <a:spLocks noChangeArrowheads="1"/>
          </p:cNvSpPr>
          <p:nvPr/>
        </p:nvSpPr>
        <p:spPr bwMode="auto">
          <a:xfrm>
            <a:off x="384175" y="3579813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Bsp.: Pflichten Arbeitgeber:</a:t>
            </a:r>
            <a:endParaRPr lang="de-DE" altLang="de-DE" u="sng" dirty="0">
              <a:latin typeface="RubFlama" panose="02000000000000000000" pitchFamily="2" charset="0"/>
            </a:endParaRPr>
          </a:p>
        </p:txBody>
      </p:sp>
      <p:sp>
        <p:nvSpPr>
          <p:cNvPr id="10" name="Textfeld 1"/>
          <p:cNvSpPr txBox="1">
            <a:spLocks noChangeArrowheads="1"/>
          </p:cNvSpPr>
          <p:nvPr/>
        </p:nvSpPr>
        <p:spPr bwMode="auto">
          <a:xfrm>
            <a:off x="792163" y="3960813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Beschäftigung, Entlohnung und Fürsorge</a:t>
            </a:r>
          </a:p>
        </p:txBody>
      </p:sp>
      <p:sp>
        <p:nvSpPr>
          <p:cNvPr id="14" name="Textfeld 1"/>
          <p:cNvSpPr txBox="1">
            <a:spLocks noChangeArrowheads="1"/>
          </p:cNvSpPr>
          <p:nvPr/>
        </p:nvSpPr>
        <p:spPr bwMode="auto">
          <a:xfrm>
            <a:off x="792163" y="4356100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Gesundheitsschutz (Arbeitsschutz)</a:t>
            </a:r>
          </a:p>
        </p:txBody>
      </p:sp>
      <p:sp>
        <p:nvSpPr>
          <p:cNvPr id="15" name="Textfeld 1"/>
          <p:cNvSpPr txBox="1">
            <a:spLocks noChangeArrowheads="1"/>
          </p:cNvSpPr>
          <p:nvPr/>
        </p:nvSpPr>
        <p:spPr bwMode="auto">
          <a:xfrm>
            <a:off x="792163" y="475297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Urlaubsgewährung, vgl. § 3 I </a:t>
            </a:r>
            <a:r>
              <a:rPr lang="de-DE" altLang="de-DE" dirty="0" err="1">
                <a:latin typeface="RubFlama" panose="02000000000000000000" pitchFamily="2" charset="0"/>
              </a:rPr>
              <a:t>BUrlaubsG</a:t>
            </a:r>
            <a:r>
              <a:rPr lang="de-DE" altLang="de-DE" dirty="0">
                <a:latin typeface="RubFlama" panose="02000000000000000000" pitchFamily="2" charset="0"/>
              </a:rPr>
              <a:t> (= mind. 24 Tage)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792163" y="5148263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Zeugniserteilung (nur positive Formulierung)</a:t>
            </a:r>
          </a:p>
        </p:txBody>
      </p:sp>
      <p:sp>
        <p:nvSpPr>
          <p:cNvPr id="18" name="Textfeld 1"/>
          <p:cNvSpPr txBox="1">
            <a:spLocks noChangeArrowheads="1"/>
          </p:cNvSpPr>
          <p:nvPr/>
        </p:nvSpPr>
        <p:spPr bwMode="auto">
          <a:xfrm>
            <a:off x="792163" y="5567363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Sozialabgaben</a:t>
            </a:r>
          </a:p>
        </p:txBody>
      </p:sp>
      <p:sp>
        <p:nvSpPr>
          <p:cNvPr id="24" name="Textfeld 1"/>
          <p:cNvSpPr txBox="1">
            <a:spLocks noChangeArrowheads="1"/>
          </p:cNvSpPr>
          <p:nvPr/>
        </p:nvSpPr>
        <p:spPr bwMode="auto">
          <a:xfrm>
            <a:off x="431800" y="5976938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Bsp.: Pflichten Arbeitnehmer</a:t>
            </a:r>
            <a:endParaRPr lang="de-DE" altLang="de-DE" u="sng">
              <a:latin typeface="RubFlama" panose="02000000000000000000" pitchFamily="2" charset="0"/>
            </a:endParaRP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792163" y="6337300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Arbeit (Weisungsrecht des ArbG)</a:t>
            </a:r>
          </a:p>
        </p:txBody>
      </p:sp>
      <p:sp>
        <p:nvSpPr>
          <p:cNvPr id="30" name="Textfeld 1"/>
          <p:cNvSpPr txBox="1">
            <a:spLocks noChangeArrowheads="1"/>
          </p:cNvSpPr>
          <p:nvPr/>
        </p:nvSpPr>
        <p:spPr bwMode="auto">
          <a:xfrm>
            <a:off x="792163" y="664195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Treuepflicht (Reichweite umstritten)</a:t>
            </a:r>
          </a:p>
        </p:txBody>
      </p:sp>
      <p:sp>
        <p:nvSpPr>
          <p:cNvPr id="31" name="Textfeld 1"/>
          <p:cNvSpPr txBox="1">
            <a:spLocks noChangeArrowheads="1"/>
          </p:cNvSpPr>
          <p:nvPr/>
        </p:nvSpPr>
        <p:spPr bwMode="auto">
          <a:xfrm>
            <a:off x="5076031" y="6309447"/>
            <a:ext cx="3960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denkbar: Wettbewerbsverbot</a:t>
            </a: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395289" y="1797050"/>
            <a:ext cx="853345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Arbeitnehmer ist, wer auf Grund eines privatrechtlichen Vertrages </a:t>
            </a:r>
            <a:r>
              <a:rPr lang="de-DE" altLang="de-DE" u="sng" dirty="0">
                <a:latin typeface="RubFlama" panose="02000000000000000000" pitchFamily="2" charset="0"/>
              </a:rPr>
              <a:t>weisungsabhängig</a:t>
            </a:r>
            <a:r>
              <a:rPr lang="de-DE" altLang="de-DE" dirty="0">
                <a:latin typeface="RubFlama" panose="02000000000000000000" pitchFamily="2" charset="0"/>
              </a:rPr>
              <a:t> verpflichtet ist, seine Arbeitskraft gegen Entgelt zur Verfügung zu stellen (§ 611a BGB)-</a:t>
            </a:r>
            <a:endParaRPr lang="de-DE" altLang="de-DE" u="sng" dirty="0">
              <a:latin typeface="RubFlama" panose="02000000000000000000" pitchFamily="2" charset="0"/>
            </a:endParaRP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395288" y="1404938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Abgrenzung Arbeitnehmer ./. freie Mitarbeiter, Handelsvertreter u.a. </a:t>
            </a:r>
            <a:endParaRPr lang="de-DE" altLang="de-DE" u="sng" dirty="0">
              <a:latin typeface="RubFlama" panose="02000000000000000000" pitchFamily="2" charset="0"/>
            </a:endParaRP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361950" y="2808288"/>
            <a:ext cx="856679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Arbeitgeber ist, wer die Arbeitsleistung eines Arbeitnehmers kraft des Arbeitsvertrages fordern kann und das Arbeitsentgelt schuldet.</a:t>
            </a:r>
            <a:endParaRPr lang="de-DE" altLang="de-DE" u="sng" dirty="0">
              <a:latin typeface="RubFlama" panose="02000000000000000000" pitchFamily="2" charset="0"/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379997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08: Zivilrecht V - Sondergebiete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4" grpId="0"/>
      <p:bldP spid="29" grpId="0"/>
      <p:bldP spid="31" grpId="0"/>
      <p:bldP spid="17" grpId="0"/>
      <p:bldP spid="20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76238" y="987425"/>
            <a:ext cx="7652406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Arbeitsrecht III</a:t>
            </a:r>
          </a:p>
        </p:txBody>
      </p:sp>
      <p:sp>
        <p:nvSpPr>
          <p:cNvPr id="9" name="Textfeld 1"/>
          <p:cNvSpPr txBox="1">
            <a:spLocks noChangeArrowheads="1"/>
          </p:cNvSpPr>
          <p:nvPr/>
        </p:nvSpPr>
        <p:spPr bwMode="auto">
          <a:xfrm>
            <a:off x="358775" y="1620838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Haftungsprivilegierung des Arbeitnehmers </a:t>
            </a:r>
            <a:endParaRPr lang="de-DE" altLang="de-DE" u="sng" dirty="0">
              <a:latin typeface="RubFlama" panose="02000000000000000000" pitchFamily="2" charset="0"/>
            </a:endParaRPr>
          </a:p>
        </p:txBody>
      </p:sp>
      <p:sp>
        <p:nvSpPr>
          <p:cNvPr id="10" name="Textfeld 1"/>
          <p:cNvSpPr txBox="1">
            <a:spLocks noChangeArrowheads="1"/>
          </p:cNvSpPr>
          <p:nvPr/>
        </p:nvSpPr>
        <p:spPr bwMode="auto">
          <a:xfrm>
            <a:off x="382588" y="2089150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§ 619a BGB hebt Vermutung des § 280 I BGB auf!</a:t>
            </a:r>
          </a:p>
        </p:txBody>
      </p:sp>
      <p:sp>
        <p:nvSpPr>
          <p:cNvPr id="14" name="Textfeld 1"/>
          <p:cNvSpPr txBox="1">
            <a:spLocks noChangeArrowheads="1"/>
          </p:cNvSpPr>
          <p:nvPr/>
        </p:nvSpPr>
        <p:spPr bwMode="auto">
          <a:xfrm>
            <a:off x="395289" y="2566988"/>
            <a:ext cx="8533456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Grundsatz „beschränkte Arbeitnehmerhaftung“ bei „betrieblich veranlasster“ Tätigkeit </a:t>
            </a:r>
          </a:p>
        </p:txBody>
      </p:sp>
      <p:sp>
        <p:nvSpPr>
          <p:cNvPr id="15" name="Textfeld 1"/>
          <p:cNvSpPr txBox="1">
            <a:spLocks noChangeArrowheads="1"/>
          </p:cNvSpPr>
          <p:nvPr/>
        </p:nvSpPr>
        <p:spPr bwMode="auto">
          <a:xfrm>
            <a:off x="756295" y="3379788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§"/>
            </a:pPr>
            <a:r>
              <a:rPr lang="de-DE" altLang="de-DE" dirty="0">
                <a:latin typeface="RubFlama" panose="02000000000000000000" pitchFamily="2" charset="0"/>
              </a:rPr>
              <a:t>leichte und leichteste Fahrlässigkeit: keine Haftung AN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756295" y="3940635"/>
            <a:ext cx="81724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§"/>
            </a:pPr>
            <a:r>
              <a:rPr lang="de-DE" altLang="de-DE" dirty="0">
                <a:latin typeface="RubFlama" panose="02000000000000000000" pitchFamily="2" charset="0"/>
              </a:rPr>
              <a:t>mittlere Fahrlässigkeit: Quotelung Schaden nach Grad des Verschuldens und Umfang des Betriebsrisikos („gefahrgeneigt“?)</a:t>
            </a:r>
          </a:p>
        </p:txBody>
      </p:sp>
      <p:sp>
        <p:nvSpPr>
          <p:cNvPr id="18" name="Textfeld 1"/>
          <p:cNvSpPr txBox="1">
            <a:spLocks noChangeArrowheads="1"/>
          </p:cNvSpPr>
          <p:nvPr/>
        </p:nvSpPr>
        <p:spPr bwMode="auto">
          <a:xfrm>
            <a:off x="756295" y="4722813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§"/>
            </a:pPr>
            <a:r>
              <a:rPr lang="de-DE" altLang="de-DE">
                <a:latin typeface="RubFlama" panose="02000000000000000000" pitchFamily="2" charset="0"/>
              </a:rPr>
              <a:t>grobe Fahrlässigkeit und Vorsatz: AN trägt Schaden </a:t>
            </a: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431800" y="6260181"/>
            <a:ext cx="835407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im Haftungsfall: spezieller Pfändungsschutz für Arbeitseinkommen, §§ 850 ff. ZPO: „Arbeit soll sich lohnen“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756295" y="5148263"/>
            <a:ext cx="80295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ABER: Beachtung auch anderer Umstände wie Höhe Lohn, persönliche Verhältnisse; in Härtefällen Begrenzung auf XY-Monatsgehälter (Fall: „Putzfrau – Schaden an MRT-Gerät“)</a:t>
            </a: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08: Zivilrecht V - Sondergebiete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8" grpId="0"/>
      <p:bldP spid="29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76238" y="987425"/>
            <a:ext cx="92011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Familienrecht I</a:t>
            </a:r>
          </a:p>
        </p:txBody>
      </p:sp>
      <p:sp>
        <p:nvSpPr>
          <p:cNvPr id="9" name="Textfeld 1"/>
          <p:cNvSpPr txBox="1">
            <a:spLocks noChangeArrowheads="1"/>
          </p:cNvSpPr>
          <p:nvPr/>
        </p:nvSpPr>
        <p:spPr bwMode="auto">
          <a:xfrm>
            <a:off x="358775" y="1476375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§§ 1297 ff. – 1921 BGB</a:t>
            </a:r>
            <a:endParaRPr lang="de-DE" altLang="de-DE" u="sng" dirty="0">
              <a:latin typeface="RubFlama" panose="02000000000000000000" pitchFamily="2" charset="0"/>
            </a:endParaRPr>
          </a:p>
        </p:txBody>
      </p:sp>
      <p:sp>
        <p:nvSpPr>
          <p:cNvPr id="10" name="Textfeld 1"/>
          <p:cNvSpPr txBox="1">
            <a:spLocks noChangeArrowheads="1"/>
          </p:cNvSpPr>
          <p:nvPr/>
        </p:nvSpPr>
        <p:spPr bwMode="auto">
          <a:xfrm>
            <a:off x="719139" y="1800225"/>
            <a:ext cx="831761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Leitbild: „bürgerliche Ehe“, §§ 1297 BGB ff., höchstpersönliches Geschäft, § 1310   BGB f. </a:t>
            </a:r>
          </a:p>
        </p:txBody>
      </p:sp>
      <p:sp>
        <p:nvSpPr>
          <p:cNvPr id="14" name="Textfeld 1"/>
          <p:cNvSpPr txBox="1">
            <a:spLocks noChangeArrowheads="1"/>
          </p:cNvSpPr>
          <p:nvPr/>
        </p:nvSpPr>
        <p:spPr bwMode="auto">
          <a:xfrm>
            <a:off x="377591" y="2832100"/>
            <a:ext cx="831212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Leitbild der Ehe</a:t>
            </a:r>
          </a:p>
        </p:txBody>
      </p:sp>
      <p:sp>
        <p:nvSpPr>
          <p:cNvPr id="15" name="Textfeld 1"/>
          <p:cNvSpPr txBox="1">
            <a:spLocks noChangeArrowheads="1"/>
          </p:cNvSpPr>
          <p:nvPr/>
        </p:nvSpPr>
        <p:spPr bwMode="auto">
          <a:xfrm>
            <a:off x="737953" y="3232150"/>
            <a:ext cx="831212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§ 1353 I 1 BGB: Gemeinschaft auf Lebenszeit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772878" y="3703637"/>
            <a:ext cx="831212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§ 1353 I 2 BGB: wechselseitige Fürsorge (Generalklausel) </a:t>
            </a: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414103" y="5193662"/>
            <a:ext cx="831212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Kinder:</a:t>
            </a:r>
          </a:p>
        </p:txBody>
      </p:sp>
      <p:sp>
        <p:nvSpPr>
          <p:cNvPr id="30" name="Textfeld 1"/>
          <p:cNvSpPr txBox="1">
            <a:spLocks noChangeArrowheads="1"/>
          </p:cNvSpPr>
          <p:nvPr/>
        </p:nvSpPr>
        <p:spPr bwMode="auto">
          <a:xfrm>
            <a:off x="733474" y="5573253"/>
            <a:ext cx="831212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§ 1626 I BGB: Grundsatz gemeinsamer elterlicher Sorge</a:t>
            </a:r>
          </a:p>
        </p:txBody>
      </p:sp>
      <p:sp>
        <p:nvSpPr>
          <p:cNvPr id="31" name="Textfeld 1"/>
          <p:cNvSpPr txBox="1">
            <a:spLocks noChangeArrowheads="1"/>
          </p:cNvSpPr>
          <p:nvPr/>
        </p:nvSpPr>
        <p:spPr bwMode="auto">
          <a:xfrm>
            <a:off x="742999" y="5992353"/>
            <a:ext cx="792872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§ 1629 I 1 BGB: (gesetzliche) Vertretung des Kindes (Grenzen in §§ 1629a, 1631c BGB u.a.); wichtig § 1643 </a:t>
            </a:r>
            <a:r>
              <a:rPr lang="de-DE" altLang="de-DE" dirty="0" err="1">
                <a:latin typeface="RubFlama" panose="02000000000000000000" pitchFamily="2" charset="0"/>
              </a:rPr>
              <a:t>iVm</a:t>
            </a:r>
            <a:r>
              <a:rPr lang="de-DE" altLang="de-DE" dirty="0">
                <a:latin typeface="RubFlama" panose="02000000000000000000" pitchFamily="2" charset="0"/>
              </a:rPr>
              <a:t> §§  1821, 1822 BGB; Beschneidung: § 1631d BGB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774466" y="4138612"/>
            <a:ext cx="831212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§ 1355 I 1 BGB Ehename</a:t>
            </a:r>
          </a:p>
        </p:txBody>
      </p:sp>
      <p:sp>
        <p:nvSpPr>
          <p:cNvPr id="25" name="Textfeld 1"/>
          <p:cNvSpPr txBox="1">
            <a:spLocks noChangeArrowheads="1"/>
          </p:cNvSpPr>
          <p:nvPr/>
        </p:nvSpPr>
        <p:spPr bwMode="auto">
          <a:xfrm>
            <a:off x="774466" y="4581525"/>
            <a:ext cx="831212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§ 1357 BGB: „Schlüsselgewalt“, Erleichterung der Haushaltsführung und Gläubigerschutz (ergänzt durch § 739 ZPO)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08: Zivilrecht V - Sondergebiete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29" grpId="0"/>
      <p:bldP spid="30" grpId="0"/>
      <p:bldP spid="31" grpId="0"/>
      <p:bldP spid="22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-108260" y="987425"/>
            <a:ext cx="92011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de-DE" altLang="de-DE" sz="2400" b="1" dirty="0">
                <a:latin typeface="RubFlama" panose="02000000000000000000" pitchFamily="2" charset="0"/>
              </a:rPr>
              <a:t>Familienrecht II: Eheliches Güterrecht</a:t>
            </a:r>
          </a:p>
        </p:txBody>
      </p:sp>
      <p:sp>
        <p:nvSpPr>
          <p:cNvPr id="9" name="Textfeld 1"/>
          <p:cNvSpPr txBox="1">
            <a:spLocks noChangeArrowheads="1"/>
          </p:cNvSpPr>
          <p:nvPr/>
        </p:nvSpPr>
        <p:spPr bwMode="auto">
          <a:xfrm>
            <a:off x="369305" y="1450432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Regel: </a:t>
            </a:r>
            <a:endParaRPr lang="de-DE" altLang="de-DE" u="sng">
              <a:latin typeface="RubFlama" panose="02000000000000000000" pitchFamily="2" charset="0"/>
            </a:endParaRPr>
          </a:p>
        </p:txBody>
      </p:sp>
      <p:sp>
        <p:nvSpPr>
          <p:cNvPr id="10" name="Textfeld 1"/>
          <p:cNvSpPr txBox="1">
            <a:spLocks noChangeArrowheads="1"/>
          </p:cNvSpPr>
          <p:nvPr/>
        </p:nvSpPr>
        <p:spPr bwMode="auto">
          <a:xfrm>
            <a:off x="409439" y="1850482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Zugewinngemeinschaft, §§ 1363 – 1390 („Zugewinn“ = § 1373)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985701" y="2233069"/>
            <a:ext cx="81740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Vermögenstrennung, §§ 1363 II 1, 1364 1. HS</a:t>
            </a:r>
          </a:p>
        </p:txBody>
      </p:sp>
      <p:sp>
        <p:nvSpPr>
          <p:cNvPr id="14" name="Textfeld 1"/>
          <p:cNvSpPr txBox="1">
            <a:spLocks noChangeArrowheads="1"/>
          </p:cNvSpPr>
          <p:nvPr/>
        </p:nvSpPr>
        <p:spPr bwMode="auto">
          <a:xfrm>
            <a:off x="442330" y="3183982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Alternativ: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409439" y="3574507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Gütertrennung durch Ehevertrag oder Urteil (§§ 1414, 1408, 1410)</a:t>
            </a:r>
          </a:p>
        </p:txBody>
      </p:sp>
      <p:sp>
        <p:nvSpPr>
          <p:cNvPr id="18" name="Textfeld 1"/>
          <p:cNvSpPr txBox="1">
            <a:spLocks noChangeArrowheads="1"/>
          </p:cNvSpPr>
          <p:nvPr/>
        </p:nvSpPr>
        <p:spPr bwMode="auto">
          <a:xfrm>
            <a:off x="409439" y="3974557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Gütergemeinschaft (§§ 1415 – 1518)</a:t>
            </a: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442330" y="6200232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nach der Ehe Grundsatz „Eigenverantwortung“, § 1569</a:t>
            </a:r>
          </a:p>
        </p:txBody>
      </p:sp>
      <p:sp>
        <p:nvSpPr>
          <p:cNvPr id="30" name="Textfeld 1"/>
          <p:cNvSpPr txBox="1">
            <a:spLocks noChangeArrowheads="1"/>
          </p:cNvSpPr>
          <p:nvPr/>
        </p:nvSpPr>
        <p:spPr bwMode="auto">
          <a:xfrm>
            <a:off x="409439" y="6590757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ABER: Unterhaltspflichten, §§ 1570 ff. (Maß: § 1578)</a:t>
            </a:r>
          </a:p>
        </p:txBody>
      </p:sp>
      <p:sp>
        <p:nvSpPr>
          <p:cNvPr id="25" name="Textfeld 1"/>
          <p:cNvSpPr txBox="1">
            <a:spLocks noChangeArrowheads="1"/>
          </p:cNvSpPr>
          <p:nvPr/>
        </p:nvSpPr>
        <p:spPr bwMode="auto">
          <a:xfrm>
            <a:off x="369305" y="4619082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Voraussetzung Beendigung der Ehe: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374515" y="5050882"/>
            <a:ext cx="833820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formell: Urteil </a:t>
            </a:r>
            <a:r>
              <a:rPr lang="de-DE" altLang="de-DE" dirty="0" err="1">
                <a:latin typeface="RubFlama" panose="02000000000000000000" pitchFamily="2" charset="0"/>
              </a:rPr>
              <a:t>FamG</a:t>
            </a:r>
            <a:r>
              <a:rPr lang="de-DE" altLang="de-DE" dirty="0">
                <a:latin typeface="RubFlama" panose="02000000000000000000" pitchFamily="2" charset="0"/>
              </a:rPr>
              <a:t>, §§ 606 ff. ZPO, auf Antrag mind. 1 Partners, § 1564 I 1 BGB 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409438" y="5754524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materiell: „Scheitern“ der Ehe, § 1565 I 1</a:t>
            </a: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08: Zivilrecht V - Sondergebiete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8" grpId="0"/>
      <p:bldP spid="29" grpId="0"/>
      <p:bldP spid="30" grpId="0"/>
      <p:bldP spid="25" grpId="0"/>
      <p:bldP spid="26" grpId="0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44606" y="603363"/>
            <a:ext cx="758039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Erbrecht I</a:t>
            </a:r>
          </a:p>
        </p:txBody>
      </p:sp>
      <p:sp>
        <p:nvSpPr>
          <p:cNvPr id="9" name="Textfeld 1"/>
          <p:cNvSpPr txBox="1">
            <a:spLocks noChangeArrowheads="1"/>
          </p:cNvSpPr>
          <p:nvPr/>
        </p:nvSpPr>
        <p:spPr bwMode="auto">
          <a:xfrm>
            <a:off x="358775" y="1620838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§§ 1922 – 2385 BGB</a:t>
            </a:r>
            <a:endParaRPr lang="de-DE" altLang="de-DE" u="sng" dirty="0">
              <a:latin typeface="RubFlama" panose="02000000000000000000" pitchFamily="2" charset="0"/>
            </a:endParaRPr>
          </a:p>
        </p:txBody>
      </p:sp>
      <p:sp>
        <p:nvSpPr>
          <p:cNvPr id="10" name="Textfeld 1"/>
          <p:cNvSpPr txBox="1">
            <a:spLocks noChangeArrowheads="1"/>
          </p:cNvSpPr>
          <p:nvPr/>
        </p:nvSpPr>
        <p:spPr bwMode="auto">
          <a:xfrm>
            <a:off x="827088" y="2052638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Regelung von Art und Weise der Erbverteilung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817563" y="2520950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Grundsatz „Testierfreiheit“, § 2247 BGB</a:t>
            </a:r>
          </a:p>
        </p:txBody>
      </p:sp>
      <p:sp>
        <p:nvSpPr>
          <p:cNvPr id="15" name="Textfeld 1"/>
          <p:cNvSpPr txBox="1">
            <a:spLocks noChangeArrowheads="1"/>
          </p:cNvSpPr>
          <p:nvPr/>
        </p:nvSpPr>
        <p:spPr bwMode="auto">
          <a:xfrm>
            <a:off x="1008063" y="2980509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Testierfähigkeit, § 2229 I  BGB ab 16. Lebensjahr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1008063" y="3448822"/>
            <a:ext cx="7775575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sz="1900" dirty="0">
                <a:latin typeface="RubFlama" panose="02000000000000000000" pitchFamily="2" charset="0"/>
              </a:rPr>
              <a:t>Testament, § 2247 I  BGB (Grundfall) = eigenhändig geschrieben und unterschriebene Erklärung (also: Willenserklärung!)</a:t>
            </a:r>
          </a:p>
        </p:txBody>
      </p:sp>
      <p:sp>
        <p:nvSpPr>
          <p:cNvPr id="18" name="Textfeld 1"/>
          <p:cNvSpPr txBox="1">
            <a:spLocks noChangeArrowheads="1"/>
          </p:cNvSpPr>
          <p:nvPr/>
        </p:nvSpPr>
        <p:spPr bwMode="auto">
          <a:xfrm>
            <a:off x="1008063" y="4169547"/>
            <a:ext cx="763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Sonderfall „Gemeinschaftliches Testament“ der Ehegatten, §§ 2265 ff. BGB</a:t>
            </a: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1008063" y="5653088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ohne Testament: gesetzliche Erbfolge, §§ 1924 – 1936 BGB </a:t>
            </a:r>
          </a:p>
        </p:txBody>
      </p:sp>
      <p:sp>
        <p:nvSpPr>
          <p:cNvPr id="30" name="Textfeld 1"/>
          <p:cNvSpPr txBox="1">
            <a:spLocks noChangeArrowheads="1"/>
          </p:cNvSpPr>
          <p:nvPr/>
        </p:nvSpPr>
        <p:spPr bwMode="auto">
          <a:xfrm>
            <a:off x="1026126" y="6053138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Kinder erben zu gleichen Teilen, § 1924 IV BGB</a:t>
            </a:r>
          </a:p>
        </p:txBody>
      </p:sp>
      <p:sp>
        <p:nvSpPr>
          <p:cNvPr id="31" name="Textfeld 1"/>
          <p:cNvSpPr txBox="1">
            <a:spLocks noChangeArrowheads="1"/>
          </p:cNvSpPr>
          <p:nvPr/>
        </p:nvSpPr>
        <p:spPr bwMode="auto">
          <a:xfrm>
            <a:off x="1011838" y="6532563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Überlebende Ehepartner: § 1931 I 1 BGB (Besonderheit § 1371 II)</a:t>
            </a:r>
          </a:p>
        </p:txBody>
      </p:sp>
      <p:sp>
        <p:nvSpPr>
          <p:cNvPr id="25" name="Textfeld 1"/>
          <p:cNvSpPr txBox="1">
            <a:spLocks noChangeArrowheads="1"/>
          </p:cNvSpPr>
          <p:nvPr/>
        </p:nvSpPr>
        <p:spPr bwMode="auto">
          <a:xfrm>
            <a:off x="1042988" y="4877572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 Grenze Testierfreiheit: „Pflichtteil“, §§ 2303 ff BGB</a:t>
            </a: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08: Zivilrecht V - Sondergebiete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  <p:bldP spid="29" grpId="0"/>
      <p:bldP spid="30" grpId="0"/>
      <p:bldP spid="31" grpId="0"/>
      <p:bldP spid="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76238" y="987425"/>
            <a:ext cx="761640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Erbrecht II: Stellung des Erben</a:t>
            </a:r>
          </a:p>
        </p:txBody>
      </p:sp>
      <p:sp>
        <p:nvSpPr>
          <p:cNvPr id="9" name="Textfeld 1"/>
          <p:cNvSpPr txBox="1">
            <a:spLocks noChangeArrowheads="1"/>
          </p:cNvSpPr>
          <p:nvPr/>
        </p:nvSpPr>
        <p:spPr bwMode="auto">
          <a:xfrm>
            <a:off x="358775" y="1652588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§ 1922 BGB: „Universalsukzession“</a:t>
            </a:r>
            <a:endParaRPr lang="de-DE" altLang="de-DE" u="sng" dirty="0">
              <a:latin typeface="RubFlama" panose="02000000000000000000" pitchFamily="2" charset="0"/>
            </a:endParaRPr>
          </a:p>
        </p:txBody>
      </p:sp>
      <p:sp>
        <p:nvSpPr>
          <p:cNvPr id="10" name="Textfeld 1"/>
          <p:cNvSpPr txBox="1">
            <a:spLocks noChangeArrowheads="1"/>
          </p:cNvSpPr>
          <p:nvPr/>
        </p:nvSpPr>
        <p:spPr bwMode="auto">
          <a:xfrm>
            <a:off x="450025" y="2155825"/>
            <a:ext cx="9198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1900" dirty="0">
                <a:latin typeface="RubFlama" panose="02000000000000000000" pitchFamily="2" charset="0"/>
              </a:rPr>
              <a:t>Eintritt in alle Rechte und Pflichten des Erblassers, Gesamtrechtsnachfolge 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440500" y="2624138"/>
            <a:ext cx="9198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Erbfähigkeit: § 1923 BGB – schon </a:t>
            </a:r>
            <a:r>
              <a:rPr lang="de-DE" altLang="de-DE" dirty="0" err="1">
                <a:latin typeface="RubFlama" panose="02000000000000000000" pitchFamily="2" charset="0"/>
              </a:rPr>
              <a:t>Nasciturus</a:t>
            </a:r>
            <a:r>
              <a:rPr lang="de-DE" altLang="de-DE" dirty="0">
                <a:latin typeface="RubFlama" panose="02000000000000000000" pitchFamily="2" charset="0"/>
              </a:rPr>
              <a:t>, 1923 II BGB</a:t>
            </a:r>
          </a:p>
        </p:txBody>
      </p:sp>
      <p:sp>
        <p:nvSpPr>
          <p:cNvPr id="14" name="Textfeld 1"/>
          <p:cNvSpPr txBox="1">
            <a:spLocks noChangeArrowheads="1"/>
          </p:cNvSpPr>
          <p:nvPr/>
        </p:nvSpPr>
        <p:spPr bwMode="auto">
          <a:xfrm>
            <a:off x="395288" y="311467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Erbschaft kann ausgeschlagen werden, § 1942 BGBG</a:t>
            </a:r>
          </a:p>
        </p:txBody>
      </p:sp>
      <p:sp>
        <p:nvSpPr>
          <p:cNvPr id="30" name="Textfeld 1"/>
          <p:cNvSpPr txBox="1">
            <a:spLocks noChangeArrowheads="1"/>
          </p:cNvSpPr>
          <p:nvPr/>
        </p:nvSpPr>
        <p:spPr bwMode="auto">
          <a:xfrm>
            <a:off x="376238" y="4376737"/>
            <a:ext cx="9198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öffentlicher Glaube des Erbscheins, § 2366 BGB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354877" y="3684109"/>
            <a:ext cx="9198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Vermutung der Richtigkeit des Erbscheins, § 2365 BGB</a:t>
            </a: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08: Zivilrecht V - Sondergebiete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0" grpId="0"/>
      <p:bldP spid="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76238" y="987425"/>
            <a:ext cx="92011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Handelsrecht</a:t>
            </a:r>
          </a:p>
        </p:txBody>
      </p:sp>
      <p:sp>
        <p:nvSpPr>
          <p:cNvPr id="9" name="Textfeld 1"/>
          <p:cNvSpPr txBox="1">
            <a:spLocks noChangeArrowheads="1"/>
          </p:cNvSpPr>
          <p:nvPr/>
        </p:nvSpPr>
        <p:spPr bwMode="auto">
          <a:xfrm>
            <a:off x="358775" y="1620838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de-DE" altLang="de-DE" u="sng" dirty="0">
                <a:latin typeface="RubFlama" panose="02000000000000000000" pitchFamily="2" charset="0"/>
              </a:rPr>
              <a:t>„HGB“ = Handelsgesetzbuch</a:t>
            </a:r>
          </a:p>
        </p:txBody>
      </p:sp>
      <p:sp>
        <p:nvSpPr>
          <p:cNvPr id="10" name="Textfeld 1"/>
          <p:cNvSpPr txBox="1">
            <a:spLocks noChangeArrowheads="1"/>
          </p:cNvSpPr>
          <p:nvPr/>
        </p:nvSpPr>
        <p:spPr bwMode="auto">
          <a:xfrm>
            <a:off x="4510209" y="1614579"/>
            <a:ext cx="3924436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Recht der „Kaufleute“</a:t>
            </a:r>
          </a:p>
        </p:txBody>
      </p:sp>
      <p:sp>
        <p:nvSpPr>
          <p:cNvPr id="14" name="Textfeld 1"/>
          <p:cNvSpPr txBox="1">
            <a:spLocks noChangeArrowheads="1"/>
          </p:cNvSpPr>
          <p:nvPr/>
        </p:nvSpPr>
        <p:spPr bwMode="auto">
          <a:xfrm>
            <a:off x="480250" y="219645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„Kaufmann“</a:t>
            </a:r>
          </a:p>
        </p:txBody>
      </p:sp>
      <p:sp>
        <p:nvSpPr>
          <p:cNvPr id="15" name="Textfeld 1"/>
          <p:cNvSpPr txBox="1">
            <a:spLocks noChangeArrowheads="1"/>
          </p:cNvSpPr>
          <p:nvPr/>
        </p:nvSpPr>
        <p:spPr bwMode="auto">
          <a:xfrm>
            <a:off x="562214" y="2618896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kraft Gewerbebetrieb: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3753901" y="2605404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dirty="0">
                <a:latin typeface="RubFlama" panose="02000000000000000000" pitchFamily="2" charset="0"/>
              </a:rPr>
              <a:t>Ist-Kaufleute, § 1 HGB</a:t>
            </a:r>
          </a:p>
        </p:txBody>
      </p:sp>
      <p:sp>
        <p:nvSpPr>
          <p:cNvPr id="18" name="Textfeld 1"/>
          <p:cNvSpPr txBox="1">
            <a:spLocks noChangeArrowheads="1"/>
          </p:cNvSpPr>
          <p:nvPr/>
        </p:nvSpPr>
        <p:spPr bwMode="auto">
          <a:xfrm>
            <a:off x="3753901" y="2959416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dirty="0">
                <a:latin typeface="RubFlama" panose="02000000000000000000" pitchFamily="2" charset="0"/>
              </a:rPr>
              <a:t>Kann-Kaufleute, §§ 2, 3 HGB</a:t>
            </a: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585202" y="4317450"/>
            <a:ext cx="828149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Eintragung wichtiger Informationen zur Einsicht durch Interessierte; Unternehmenssitz u.a.; diverse Pflichteintragungen (ggf. Zwangsgeld, § 14 HGB)</a:t>
            </a:r>
          </a:p>
        </p:txBody>
      </p:sp>
      <p:sp>
        <p:nvSpPr>
          <p:cNvPr id="30" name="Textfeld 1"/>
          <p:cNvSpPr txBox="1">
            <a:spLocks noChangeArrowheads="1"/>
          </p:cNvSpPr>
          <p:nvPr/>
        </p:nvSpPr>
        <p:spPr bwMode="auto">
          <a:xfrm>
            <a:off x="458202" y="5248350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„Firma“, § 17 I HGB = Name unter dem Kaufmann Geschäfte betreibt</a:t>
            </a:r>
          </a:p>
        </p:txBody>
      </p:sp>
      <p:sp>
        <p:nvSpPr>
          <p:cNvPr id="31" name="Textfeld 1"/>
          <p:cNvSpPr txBox="1">
            <a:spLocks noChangeArrowheads="1"/>
          </p:cNvSpPr>
          <p:nvPr/>
        </p:nvSpPr>
        <p:spPr bwMode="auto">
          <a:xfrm>
            <a:off x="562214" y="5622426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Unterscheidungskraft, § 18 HGB und Pflichtangaben, § 19 HGB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562214" y="3445983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kraft Rechtsform: </a:t>
            </a:r>
          </a:p>
        </p:txBody>
      </p:sp>
      <p:sp>
        <p:nvSpPr>
          <p:cNvPr id="25" name="Textfeld 1"/>
          <p:cNvSpPr txBox="1">
            <a:spLocks noChangeArrowheads="1"/>
          </p:cNvSpPr>
          <p:nvPr/>
        </p:nvSpPr>
        <p:spPr bwMode="auto">
          <a:xfrm>
            <a:off x="3752314" y="3440429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dirty="0">
                <a:latin typeface="RubFlama" panose="02000000000000000000" pitchFamily="2" charset="0"/>
              </a:rPr>
              <a:t>Formkaufleute, § 6 HGB </a:t>
            </a:r>
            <a:r>
              <a:rPr lang="de-DE" altLang="de-DE" dirty="0" err="1">
                <a:latin typeface="RubFlama" panose="02000000000000000000" pitchFamily="2" charset="0"/>
              </a:rPr>
              <a:t>iVm</a:t>
            </a:r>
            <a:r>
              <a:rPr lang="de-DE" altLang="de-DE" dirty="0">
                <a:latin typeface="RubFlama" panose="02000000000000000000" pitchFamily="2" charset="0"/>
              </a:rPr>
              <a:t>. § 13 III GmbHG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458202" y="3888416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Handelsregister, §§ 8 ff. HGB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480250" y="6000320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besondere Regeln für Handelsgeschäfte §§ 343 ff. HGB 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08: Zivilrecht V - Sondergebiete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8" grpId="0"/>
      <p:bldP spid="29" grpId="0"/>
      <p:bldP spid="30" grpId="0"/>
      <p:bldP spid="31" grpId="0"/>
      <p:bldP spid="22" grpId="0"/>
      <p:bldP spid="25" grpId="0"/>
      <p:bldP spid="27" grpId="0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0139" y="970379"/>
            <a:ext cx="92011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Gesellschaftsrecht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76238" y="1507055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 u="sng" dirty="0">
                <a:latin typeface="RubFlama" panose="02000000000000000000" pitchFamily="2" charset="0"/>
              </a:rPr>
              <a:t>Personengesellschaft</a:t>
            </a:r>
          </a:p>
        </p:txBody>
      </p:sp>
      <p:sp>
        <p:nvSpPr>
          <p:cNvPr id="14" name="Textfeld 1"/>
          <p:cNvSpPr txBox="1">
            <a:spLocks noChangeArrowheads="1"/>
          </p:cNvSpPr>
          <p:nvPr/>
        </p:nvSpPr>
        <p:spPr bwMode="auto">
          <a:xfrm>
            <a:off x="376238" y="3681570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 u="sng" dirty="0">
                <a:latin typeface="RubFlama" panose="02000000000000000000" pitchFamily="2" charset="0"/>
              </a:rPr>
              <a:t>juristische Personen</a:t>
            </a:r>
          </a:p>
        </p:txBody>
      </p:sp>
      <p:sp>
        <p:nvSpPr>
          <p:cNvPr id="15" name="Textfeld 1"/>
          <p:cNvSpPr txBox="1">
            <a:spLocks noChangeArrowheads="1"/>
          </p:cNvSpPr>
          <p:nvPr/>
        </p:nvSpPr>
        <p:spPr bwMode="auto">
          <a:xfrm>
            <a:off x="376239" y="1904734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Prototyp: Gesellschaft bürgerlichen Rechts, „GbR“, §§ 705 ff. BGB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376239" y="2300021"/>
            <a:ext cx="84883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Gesellschaftsvertrag – gemeinsamer Zweck – Vereinbarung, Zweck zu fördern</a:t>
            </a:r>
          </a:p>
        </p:txBody>
      </p:sp>
      <p:sp>
        <p:nvSpPr>
          <p:cNvPr id="18" name="Textfeld 1"/>
          <p:cNvSpPr txBox="1">
            <a:spLocks noChangeArrowheads="1"/>
          </p:cNvSpPr>
          <p:nvPr/>
        </p:nvSpPr>
        <p:spPr bwMode="auto">
          <a:xfrm>
            <a:off x="411164" y="2922321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auch: OHG, KG (beide rechtsfähig iSv § 14 II BGB) 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411164" y="3246171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persönliche Haftung von Gesellschaftern (KG: nur Komplementär)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376238" y="4083495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Prototyp: e.V., §§ 21 ff. BGB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376238" y="4443857"/>
            <a:ext cx="8486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auch GmbH (UG), AG u.a.</a:t>
            </a: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376238" y="4875657"/>
            <a:ext cx="84883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grds. auf Einlagen beschränkte Haftung der Gesellschafter (vgl. § 13 II GmbHG)</a:t>
            </a: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08: Zivilrecht V - Sondergebiete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8" grpId="0"/>
      <p:bldP spid="22" grpId="0"/>
      <p:bldP spid="20" grpId="0"/>
      <p:bldP spid="21" grpId="0"/>
      <p:bldP spid="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76238" y="987425"/>
            <a:ext cx="92011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Zivilprozessrecht I</a:t>
            </a:r>
            <a:endParaRPr lang="de-DE" sz="2400" dirty="0">
              <a:latin typeface="RubFlama" panose="02000000000000000000" pitchFamily="2" charset="0"/>
            </a:endParaRPr>
          </a:p>
        </p:txBody>
      </p:sp>
      <p:sp>
        <p:nvSpPr>
          <p:cNvPr id="14" name="Textfeld 1"/>
          <p:cNvSpPr txBox="1">
            <a:spLocks noChangeArrowheads="1"/>
          </p:cNvSpPr>
          <p:nvPr/>
        </p:nvSpPr>
        <p:spPr bwMode="auto">
          <a:xfrm>
            <a:off x="393700" y="1581150"/>
            <a:ext cx="936148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Rechtsstreit zwischen Privaten, Regelungen insb. in ZPO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de-DE" altLang="de-DE" sz="1600" dirty="0">
              <a:latin typeface="RubFlama" panose="02000000000000000000" pitchFamily="2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Verfahrensgrundsätze:</a:t>
            </a:r>
          </a:p>
        </p:txBody>
      </p:sp>
      <p:sp>
        <p:nvSpPr>
          <p:cNvPr id="15" name="Textfeld 1"/>
          <p:cNvSpPr txBox="1">
            <a:spLocks noChangeArrowheads="1"/>
          </p:cNvSpPr>
          <p:nvPr/>
        </p:nvSpPr>
        <p:spPr bwMode="auto">
          <a:xfrm>
            <a:off x="754062" y="2597150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1900" dirty="0">
                <a:latin typeface="RubFlama" panose="02000000000000000000" pitchFamily="2" charset="0"/>
              </a:rPr>
              <a:t>Dispositionsmaxime = Parteiherrschaft über Verfahren und </a:t>
            </a:r>
            <a:r>
              <a:rPr lang="de-DE" altLang="de-DE" sz="1900" i="1" dirty="0">
                <a:latin typeface="RubFlama" panose="02000000000000000000" pitchFamily="2" charset="0"/>
              </a:rPr>
              <a:t>ne </a:t>
            </a:r>
            <a:r>
              <a:rPr lang="de-DE" altLang="de-DE" sz="1900" i="1" dirty="0" err="1">
                <a:latin typeface="RubFlama" panose="02000000000000000000" pitchFamily="2" charset="0"/>
              </a:rPr>
              <a:t>ultra</a:t>
            </a:r>
            <a:r>
              <a:rPr lang="de-DE" altLang="de-DE" sz="1900" i="1" dirty="0">
                <a:latin typeface="RubFlama" panose="02000000000000000000" pitchFamily="2" charset="0"/>
              </a:rPr>
              <a:t> </a:t>
            </a:r>
            <a:r>
              <a:rPr lang="de-DE" altLang="de-DE" sz="1900" i="1" dirty="0" err="1">
                <a:latin typeface="RubFlama" panose="02000000000000000000" pitchFamily="2" charset="0"/>
              </a:rPr>
              <a:t>petita</a:t>
            </a:r>
            <a:endParaRPr lang="de-DE" altLang="de-DE" sz="1900" i="1" dirty="0">
              <a:latin typeface="RubFlama" panose="02000000000000000000" pitchFamily="2" charset="0"/>
            </a:endParaRP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754062" y="2992438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Verhandlungsmaxime: Grundsatz der mündlichen Verhandlung</a:t>
            </a:r>
          </a:p>
        </p:txBody>
      </p:sp>
      <p:sp>
        <p:nvSpPr>
          <p:cNvPr id="18" name="Textfeld 1"/>
          <p:cNvSpPr txBox="1">
            <a:spLocks noChangeArrowheads="1"/>
          </p:cNvSpPr>
          <p:nvPr/>
        </p:nvSpPr>
        <p:spPr bwMode="auto">
          <a:xfrm>
            <a:off x="1270112" y="3428592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Mündlichkeit und Unmittelbarkeit, §§ 128 I, 309, 355 ZPO</a:t>
            </a: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446013" y="5157380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Zuständigkeiten sachlich/ örtlich nach ZPO </a:t>
            </a:r>
            <a:r>
              <a:rPr lang="de-DE" altLang="de-DE" dirty="0" err="1">
                <a:latin typeface="RubFlama" panose="02000000000000000000" pitchFamily="2" charset="0"/>
              </a:rPr>
              <a:t>iVm</a:t>
            </a:r>
            <a:r>
              <a:rPr lang="de-DE" altLang="de-DE" dirty="0">
                <a:latin typeface="RubFlama" panose="02000000000000000000" pitchFamily="2" charset="0"/>
              </a:rPr>
              <a:t> GVG</a:t>
            </a:r>
          </a:p>
        </p:txBody>
      </p:sp>
      <p:sp>
        <p:nvSpPr>
          <p:cNvPr id="30" name="Textfeld 1"/>
          <p:cNvSpPr txBox="1">
            <a:spLocks noChangeArrowheads="1"/>
          </p:cNvSpPr>
          <p:nvPr/>
        </p:nvSpPr>
        <p:spPr bwMode="auto">
          <a:xfrm>
            <a:off x="844550" y="568243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§ 71 I GVG: Landgericht, wenn nicht Amtsgericht zugewiesen</a:t>
            </a:r>
          </a:p>
        </p:txBody>
      </p:sp>
      <p:sp>
        <p:nvSpPr>
          <p:cNvPr id="31" name="Textfeld 1"/>
          <p:cNvSpPr txBox="1">
            <a:spLocks noChangeArrowheads="1"/>
          </p:cNvSpPr>
          <p:nvPr/>
        </p:nvSpPr>
        <p:spPr bwMode="auto">
          <a:xfrm>
            <a:off x="844550" y="6100763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oberstes Zivilgericht: Bundesgerichtshof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773112" y="3892550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Grundsatz der Öffentlichkeit, § 169 S. 1 GVG</a:t>
            </a:r>
          </a:p>
        </p:txBody>
      </p:sp>
      <p:sp>
        <p:nvSpPr>
          <p:cNvPr id="25" name="Textfeld 1"/>
          <p:cNvSpPr txBox="1">
            <a:spLocks noChangeArrowheads="1"/>
          </p:cNvSpPr>
          <p:nvPr/>
        </p:nvSpPr>
        <p:spPr bwMode="auto">
          <a:xfrm>
            <a:off x="773112" y="4325938"/>
            <a:ext cx="6463444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Beschleunigungsgrundsatz, Konzentrationsmaxime (u.a. §§ 139, 282, 296 ff ZPO)</a:t>
            </a: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08: Zivilrecht V - Sondergebiete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8" grpId="0"/>
      <p:bldP spid="29" grpId="0"/>
      <p:bldP spid="30" grpId="0"/>
      <p:bldP spid="31" grpId="0"/>
      <p:bldP spid="22" grpId="0"/>
      <p:bldP spid="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76238" y="664986"/>
            <a:ext cx="750839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Zivilprozessrecht II</a:t>
            </a:r>
          </a:p>
        </p:txBody>
      </p:sp>
      <p:sp>
        <p:nvSpPr>
          <p:cNvPr id="10" name="Textfeld 1"/>
          <p:cNvSpPr txBox="1">
            <a:spLocks noChangeArrowheads="1"/>
          </p:cNvSpPr>
          <p:nvPr/>
        </p:nvSpPr>
        <p:spPr bwMode="auto">
          <a:xfrm>
            <a:off x="384083" y="1507899"/>
            <a:ext cx="850865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Aktivlegitimation = Befugnis, den Anspruch geltend zu machen (</a:t>
            </a:r>
            <a:r>
              <a:rPr lang="de-DE" altLang="de-DE" dirty="0" err="1">
                <a:latin typeface="RubFlama" panose="02000000000000000000" pitchFamily="2" charset="0"/>
              </a:rPr>
              <a:t>idR</a:t>
            </a:r>
            <a:r>
              <a:rPr lang="de-DE" altLang="de-DE" dirty="0">
                <a:latin typeface="RubFlama" panose="02000000000000000000" pitchFamily="2" charset="0"/>
              </a:rPr>
              <a:t> Rechtsinhaber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74557" y="3231924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Parteifähigkeit = Fähigkeit Partei in Rechtstreit zu sein, vgl. § 50 ZPO</a:t>
            </a:r>
          </a:p>
        </p:txBody>
      </p:sp>
      <p:sp>
        <p:nvSpPr>
          <p:cNvPr id="15" name="Textfeld 1"/>
          <p:cNvSpPr txBox="1">
            <a:spLocks noChangeArrowheads="1"/>
          </p:cNvSpPr>
          <p:nvPr/>
        </p:nvSpPr>
        <p:spPr bwMode="auto">
          <a:xfrm>
            <a:off x="384082" y="3679599"/>
            <a:ext cx="8508659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Postulationsfähigkeit = Fähigkeit wirksam vor Gericht Erklärungen abzugeben, vgl. § 78 I 1 ZPO 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384082" y="2792186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Passivlegitimation = Person ist richtiger Schuldner </a:t>
            </a: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384082" y="4495661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Prozessbeendigung </a:t>
            </a:r>
            <a:r>
              <a:rPr lang="de-DE" altLang="de-DE" dirty="0" err="1">
                <a:latin typeface="RubFlama" panose="02000000000000000000" pitchFamily="2" charset="0"/>
              </a:rPr>
              <a:t>idR</a:t>
            </a:r>
            <a:r>
              <a:rPr lang="de-DE" altLang="de-DE" dirty="0">
                <a:latin typeface="RubFlama" panose="02000000000000000000" pitchFamily="2" charset="0"/>
              </a:rPr>
              <a:t> durch Urteil </a:t>
            </a:r>
          </a:p>
        </p:txBody>
      </p:sp>
      <p:sp>
        <p:nvSpPr>
          <p:cNvPr id="30" name="Textfeld 1"/>
          <p:cNvSpPr txBox="1">
            <a:spLocks noChangeArrowheads="1"/>
          </p:cNvSpPr>
          <p:nvPr/>
        </p:nvSpPr>
        <p:spPr bwMode="auto">
          <a:xfrm>
            <a:off x="384082" y="4990961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Rechtsmittel Berufung oder Revision</a:t>
            </a:r>
          </a:p>
        </p:txBody>
      </p:sp>
      <p:sp>
        <p:nvSpPr>
          <p:cNvPr id="31" name="Textfeld 1"/>
          <p:cNvSpPr txBox="1">
            <a:spLocks noChangeArrowheads="1"/>
          </p:cNvSpPr>
          <p:nvPr/>
        </p:nvSpPr>
        <p:spPr bwMode="auto">
          <a:xfrm>
            <a:off x="384082" y="6127524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Revision §§ 542 ff. ZPO; rein rechtliche Überprüfung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384082" y="2119086"/>
            <a:ext cx="8508659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Prozessführungsbefugnis = Recht, den Prozess als Partei in eigenem Namen zu führen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377732" y="5576661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Berufung §§ 511 ff. ZPO; Prüfungsumfang auch Tatsachen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08: Zivilrecht V - Sondergebiete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9" grpId="0"/>
      <p:bldP spid="30" grpId="0"/>
      <p:bldP spid="31" grpId="0"/>
      <p:bldP spid="22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924300" y="863600"/>
            <a:ext cx="2016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Hausaufgabe</a:t>
            </a:r>
          </a:p>
        </p:txBody>
      </p:sp>
      <p:sp>
        <p:nvSpPr>
          <p:cNvPr id="58371" name="Textfeld 1"/>
          <p:cNvSpPr txBox="1">
            <a:spLocks noChangeArrowheads="1"/>
          </p:cNvSpPr>
          <p:nvPr/>
        </p:nvSpPr>
        <p:spPr bwMode="auto">
          <a:xfrm>
            <a:off x="376239" y="1368425"/>
            <a:ext cx="8516502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/>
            <a:r>
              <a:rPr lang="de-DE" altLang="de-DE" dirty="0">
                <a:latin typeface="RubFlama" panose="02000000000000000000" pitchFamily="2" charset="0"/>
              </a:rPr>
              <a:t>1. B hat bei Galerist G das Bild „Der Schrei“ gutgläubig erworben. Allerdings wurde dieses 2 Jahre zuvor dem E von Dieb D gestohlen und gelangte dann auf nicht mehr nachvollziehbaren Wegen zu G. </a:t>
            </a:r>
          </a:p>
          <a:p>
            <a:pPr algn="just" eaLnBrk="1" hangingPunct="1"/>
            <a:r>
              <a:rPr lang="de-DE" altLang="de-DE" dirty="0">
                <a:latin typeface="RubFlama" panose="02000000000000000000" pitchFamily="2" charset="0"/>
              </a:rPr>
              <a:t>E verlangt nunmehr das Bild von B heraus. B ist der Meinung, dass das nicht sein könne, schließlich habe er bezahlt. </a:t>
            </a:r>
          </a:p>
          <a:p>
            <a:pPr algn="just" eaLnBrk="1" hangingPunct="1"/>
            <a:r>
              <a:rPr lang="de-DE" altLang="de-DE" dirty="0">
                <a:latin typeface="RubFlama" panose="02000000000000000000" pitchFamily="2" charset="0"/>
              </a:rPr>
              <a:t>Hat E einen Anspruch aus § 985 oder § 812 I 1, 1. Fall BGB gegen B? </a:t>
            </a:r>
          </a:p>
          <a:p>
            <a:pPr algn="just" eaLnBrk="1" hangingPunct="1"/>
            <a:endParaRPr lang="de-DE" altLang="de-DE" dirty="0">
              <a:latin typeface="RubFlama" panose="02000000000000000000" pitchFamily="2" charset="0"/>
            </a:endParaRPr>
          </a:p>
          <a:p>
            <a:pPr algn="just" eaLnBrk="1" hangingPunct="1"/>
            <a:r>
              <a:rPr lang="de-DE" altLang="de-DE" dirty="0">
                <a:latin typeface="RubFlama" panose="02000000000000000000" pitchFamily="2" charset="0"/>
              </a:rPr>
              <a:t>– Leistung (-); Eigentumsverlust (-), §§ 932, 935!</a:t>
            </a:r>
          </a:p>
          <a:p>
            <a:pPr algn="just" eaLnBrk="1" hangingPunct="1"/>
            <a:endParaRPr lang="de-DE" altLang="de-DE" dirty="0">
              <a:latin typeface="RubFlama" panose="02000000000000000000" pitchFamily="2" charset="0"/>
            </a:endParaRPr>
          </a:p>
        </p:txBody>
      </p:sp>
      <p:sp>
        <p:nvSpPr>
          <p:cNvPr id="9" name="Textfeld 1"/>
          <p:cNvSpPr txBox="1">
            <a:spLocks noChangeArrowheads="1"/>
          </p:cNvSpPr>
          <p:nvPr/>
        </p:nvSpPr>
        <p:spPr bwMode="auto">
          <a:xfrm>
            <a:off x="376238" y="4321175"/>
            <a:ext cx="8516503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>
                <a:latin typeface="RubFlama" panose="02000000000000000000" pitchFamily="2" charset="0"/>
              </a:rPr>
              <a:t>2. Das Bild war dringend restaurationsbedürftig als B es erhielt. Ohne sofortige Restauration wäre es wegen eines Wasserschadens in wenigen Wochen irreparabel zerstört worden. </a:t>
            </a:r>
          </a:p>
          <a:p>
            <a:pPr eaLnBrk="1" hangingPunct="1"/>
            <a:r>
              <a:rPr lang="de-DE" altLang="de-DE" dirty="0">
                <a:latin typeface="RubFlama" panose="02000000000000000000" pitchFamily="2" charset="0"/>
              </a:rPr>
              <a:t>E verlangt wiederum das Bild von B heraus. B weigert sich immer noch und führt zusätzlich an, dass er das Bild allenfalls herausgebe, wenn E ihm die Kosten der aufwändigen Restauration ersetze.</a:t>
            </a:r>
          </a:p>
          <a:p>
            <a:pPr eaLnBrk="1" hangingPunct="1"/>
            <a:r>
              <a:rPr lang="de-DE" altLang="de-DE" dirty="0">
                <a:latin typeface="RubFlama" panose="02000000000000000000" pitchFamily="2" charset="0"/>
              </a:rPr>
              <a:t>Hat E einen Anspruch gegen B aus § 985? </a:t>
            </a:r>
          </a:p>
          <a:p>
            <a:pPr eaLnBrk="1" hangingPunct="1"/>
            <a:r>
              <a:rPr lang="de-DE" altLang="de-DE" dirty="0">
                <a:latin typeface="RubFlama" panose="02000000000000000000" pitchFamily="2" charset="0"/>
              </a:rPr>
              <a:t>– beachte §§ 994 I , 1000!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08: Zivilrecht V - Sondergebiete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924300" y="1093788"/>
            <a:ext cx="2016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Hausaufgabe</a:t>
            </a:r>
          </a:p>
        </p:txBody>
      </p:sp>
      <p:sp>
        <p:nvSpPr>
          <p:cNvPr id="58371" name="Textfeld 1"/>
          <p:cNvSpPr txBox="1">
            <a:spLocks noChangeArrowheads="1"/>
          </p:cNvSpPr>
          <p:nvPr/>
        </p:nvSpPr>
        <p:spPr bwMode="auto">
          <a:xfrm>
            <a:off x="376239" y="2016435"/>
            <a:ext cx="8444494" cy="287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20015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lnSpc>
                <a:spcPct val="130000"/>
              </a:lnSpc>
              <a:buFontTx/>
              <a:buAutoNum type="arabicPeriod"/>
            </a:pPr>
            <a:r>
              <a:rPr lang="de-DE" altLang="de-DE" dirty="0">
                <a:latin typeface="RubFlama" panose="02000000000000000000" pitchFamily="2" charset="0"/>
              </a:rPr>
              <a:t>Versuchen Sie anhand der §§ 23, 71 GVG herauszufinden, welches Gericht sachlich zuständig ist für </a:t>
            </a:r>
          </a:p>
          <a:p>
            <a:pPr algn="just" eaLnBrk="1" hangingPunct="1">
              <a:lnSpc>
                <a:spcPct val="130000"/>
              </a:lnSpc>
            </a:pPr>
            <a:endParaRPr lang="de-DE" altLang="de-DE" dirty="0">
              <a:latin typeface="RubFlama" panose="02000000000000000000" pitchFamily="2" charset="0"/>
            </a:endParaRPr>
          </a:p>
          <a:p>
            <a:pPr lvl="1" algn="just" eaLnBrk="1" hangingPunct="1">
              <a:lnSpc>
                <a:spcPct val="130000"/>
              </a:lnSpc>
              <a:buFontTx/>
              <a:buAutoNum type="alphaLcParenR"/>
            </a:pPr>
            <a:r>
              <a:rPr lang="de-DE" altLang="de-DE" dirty="0">
                <a:latin typeface="RubFlama" panose="02000000000000000000" pitchFamily="2" charset="0"/>
              </a:rPr>
              <a:t>einen Werklohnanspruch über 999,99 € </a:t>
            </a:r>
          </a:p>
          <a:p>
            <a:pPr lvl="1" algn="just" eaLnBrk="1" hangingPunct="1">
              <a:lnSpc>
                <a:spcPct val="130000"/>
              </a:lnSpc>
              <a:buFontTx/>
              <a:buAutoNum type="alphaLcParenR"/>
            </a:pPr>
            <a:r>
              <a:rPr lang="de-DE" altLang="de-DE" dirty="0">
                <a:latin typeface="RubFlama" panose="02000000000000000000" pitchFamily="2" charset="0"/>
              </a:rPr>
              <a:t>einen Anspruch wegen Mietzahlung für Wohnraum</a:t>
            </a:r>
          </a:p>
          <a:p>
            <a:pPr lvl="1" algn="just" eaLnBrk="1" hangingPunct="1">
              <a:lnSpc>
                <a:spcPct val="130000"/>
              </a:lnSpc>
              <a:buFontTx/>
              <a:buAutoNum type="alphaLcParenR"/>
            </a:pPr>
            <a:r>
              <a:rPr lang="de-DE" altLang="de-DE" dirty="0">
                <a:latin typeface="RubFlama" panose="02000000000000000000" pitchFamily="2" charset="0"/>
              </a:rPr>
              <a:t>einen Anspruch auf Schadensersatz wegen einer irreführenden Kapitalmarktinformation</a:t>
            </a:r>
          </a:p>
        </p:txBody>
      </p:sp>
      <p:sp>
        <p:nvSpPr>
          <p:cNvPr id="7" name="Textfeld 1"/>
          <p:cNvSpPr txBox="1">
            <a:spLocks noChangeArrowheads="1"/>
          </p:cNvSpPr>
          <p:nvPr/>
        </p:nvSpPr>
        <p:spPr bwMode="auto">
          <a:xfrm>
            <a:off x="479425" y="4939023"/>
            <a:ext cx="8341308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lnSpc>
                <a:spcPct val="130000"/>
              </a:lnSpc>
              <a:buFont typeface="Calibri" panose="020F0502020204030204" pitchFamily="34" charset="0"/>
              <a:buAutoNum type="arabicPeriod" startAt="2"/>
            </a:pPr>
            <a:r>
              <a:rPr lang="de-DE" altLang="de-DE" dirty="0">
                <a:latin typeface="RubFlama" panose="02000000000000000000" pitchFamily="2" charset="0"/>
              </a:rPr>
              <a:t>E hat im Todeszeitpunkt einen Sohn und einen Bruder als Verwandte. Wer wird Erbe des E?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08: Zivilrecht V - Sondergebiete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412544" y="3254817"/>
            <a:ext cx="4032771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de-DE" altLang="de-DE" sz="3500" b="1" dirty="0">
                <a:latin typeface="RubFlama" panose="02000000000000000000" pitchFamily="2" charset="0"/>
              </a:rPr>
              <a:t>Es geht </a:t>
            </a:r>
            <a:r>
              <a:rPr lang="de-DE" altLang="de-DE" sz="3500" b="1">
                <a:latin typeface="RubFlama" panose="02000000000000000000" pitchFamily="2" charset="0"/>
              </a:rPr>
              <a:t>sofort weiter</a:t>
            </a:r>
            <a:endParaRPr lang="de-DE" altLang="de-DE" sz="3500" b="1" dirty="0">
              <a:latin typeface="RubFlama" panose="02000000000000000000" pitchFamily="2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08: Zivilrecht V - Sondergebiete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43768" y="830263"/>
            <a:ext cx="934243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Wiederholungs- und Vertiefungsfragen</a:t>
            </a:r>
          </a:p>
        </p:txBody>
      </p:sp>
      <p:sp>
        <p:nvSpPr>
          <p:cNvPr id="11266" name="Textfeld 5"/>
          <p:cNvSpPr txBox="1">
            <a:spLocks noChangeArrowheads="1"/>
          </p:cNvSpPr>
          <p:nvPr/>
        </p:nvSpPr>
        <p:spPr bwMode="auto">
          <a:xfrm>
            <a:off x="376237" y="1236663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/>
            </a:pPr>
            <a:r>
              <a:rPr lang="de-DE" altLang="de-DE" dirty="0">
                <a:latin typeface="RubFlama" panose="02000000000000000000" pitchFamily="2" charset="0"/>
              </a:rPr>
              <a:t>Welche Tatbestandsvoraussetzungen folgen aus § 280 I BGB?</a:t>
            </a:r>
          </a:p>
        </p:txBody>
      </p:sp>
      <p:sp>
        <p:nvSpPr>
          <p:cNvPr id="11267" name="Textfeld 5"/>
          <p:cNvSpPr txBox="1">
            <a:spLocks noChangeArrowheads="1"/>
          </p:cNvSpPr>
          <p:nvPr/>
        </p:nvSpPr>
        <p:spPr bwMode="auto">
          <a:xfrm>
            <a:off x="376236" y="1674813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 startAt="2"/>
            </a:pPr>
            <a:r>
              <a:rPr lang="de-DE" altLang="de-DE" dirty="0">
                <a:latin typeface="RubFlama" panose="02000000000000000000" pitchFamily="2" charset="0"/>
              </a:rPr>
              <a:t>Was ist die Rechtsfolge eines wirksamen Rücktrittes?</a:t>
            </a:r>
          </a:p>
        </p:txBody>
      </p:sp>
      <p:sp>
        <p:nvSpPr>
          <p:cNvPr id="11268" name="Textfeld 5"/>
          <p:cNvSpPr txBox="1">
            <a:spLocks noChangeArrowheads="1"/>
          </p:cNvSpPr>
          <p:nvPr/>
        </p:nvSpPr>
        <p:spPr bwMode="auto">
          <a:xfrm>
            <a:off x="376238" y="211137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 startAt="3"/>
            </a:pPr>
            <a:r>
              <a:rPr lang="de-DE" altLang="de-DE" dirty="0">
                <a:latin typeface="RubFlama" panose="02000000000000000000" pitchFamily="2" charset="0"/>
              </a:rPr>
              <a:t>Was ist die Rechtsfolge eines wirksamen Widerrufes?</a:t>
            </a:r>
          </a:p>
        </p:txBody>
      </p:sp>
      <p:sp>
        <p:nvSpPr>
          <p:cNvPr id="11269" name="Textfeld 5"/>
          <p:cNvSpPr txBox="1">
            <a:spLocks noChangeArrowheads="1"/>
          </p:cNvSpPr>
          <p:nvPr/>
        </p:nvSpPr>
        <p:spPr bwMode="auto">
          <a:xfrm>
            <a:off x="376235" y="2573338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 startAt="4"/>
            </a:pPr>
            <a:r>
              <a:rPr lang="de-DE" altLang="de-DE" dirty="0">
                <a:latin typeface="RubFlama" panose="02000000000000000000" pitchFamily="2" charset="0"/>
              </a:rPr>
              <a:t>Was ist eine Gattungsschuld?</a:t>
            </a:r>
          </a:p>
        </p:txBody>
      </p:sp>
      <p:sp>
        <p:nvSpPr>
          <p:cNvPr id="11270" name="Textfeld 5"/>
          <p:cNvSpPr txBox="1">
            <a:spLocks noChangeArrowheads="1"/>
          </p:cNvSpPr>
          <p:nvPr/>
        </p:nvSpPr>
        <p:spPr bwMode="auto">
          <a:xfrm>
            <a:off x="376235" y="3009900"/>
            <a:ext cx="9505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 startAt="5"/>
            </a:pPr>
            <a:r>
              <a:rPr lang="de-DE" altLang="de-DE">
                <a:latin typeface="RubFlama" panose="02000000000000000000" pitchFamily="2" charset="0"/>
              </a:rPr>
              <a:t>Was ist Konkretisierung?</a:t>
            </a:r>
          </a:p>
        </p:txBody>
      </p:sp>
      <p:sp>
        <p:nvSpPr>
          <p:cNvPr id="11271" name="Textfeld 5"/>
          <p:cNvSpPr txBox="1">
            <a:spLocks noChangeArrowheads="1"/>
          </p:cNvSpPr>
          <p:nvPr/>
        </p:nvSpPr>
        <p:spPr bwMode="auto">
          <a:xfrm>
            <a:off x="376238" y="3446462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 startAt="6"/>
            </a:pPr>
            <a:r>
              <a:rPr lang="de-DE" altLang="de-DE">
                <a:latin typeface="RubFlama" panose="02000000000000000000" pitchFamily="2" charset="0"/>
              </a:rPr>
              <a:t>Was ist eine Geschäftsführung ohne Auftrag?</a:t>
            </a:r>
          </a:p>
        </p:txBody>
      </p:sp>
      <p:sp>
        <p:nvSpPr>
          <p:cNvPr id="11272" name="Textfeld 5"/>
          <p:cNvSpPr txBox="1">
            <a:spLocks noChangeArrowheads="1"/>
          </p:cNvSpPr>
          <p:nvPr/>
        </p:nvSpPr>
        <p:spPr bwMode="auto">
          <a:xfrm>
            <a:off x="379178" y="3884477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 startAt="7"/>
            </a:pPr>
            <a:r>
              <a:rPr lang="de-DE" altLang="de-DE">
                <a:latin typeface="RubFlama" panose="02000000000000000000" pitchFamily="2" charset="0"/>
              </a:rPr>
              <a:t>Was ist eine Leistungskondiktion?</a:t>
            </a:r>
          </a:p>
        </p:txBody>
      </p:sp>
      <p:sp>
        <p:nvSpPr>
          <p:cNvPr id="11273" name="Textfeld 5"/>
          <p:cNvSpPr txBox="1">
            <a:spLocks noChangeArrowheads="1"/>
          </p:cNvSpPr>
          <p:nvPr/>
        </p:nvSpPr>
        <p:spPr bwMode="auto">
          <a:xfrm>
            <a:off x="379178" y="4389526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 startAt="8"/>
            </a:pPr>
            <a:r>
              <a:rPr lang="de-DE" altLang="de-DE">
                <a:latin typeface="RubFlama" panose="02000000000000000000" pitchFamily="2" charset="0"/>
              </a:rPr>
              <a:t>Was ist die Rechtsfolge eines wirksamen Widerrufes?</a:t>
            </a:r>
          </a:p>
        </p:txBody>
      </p:sp>
      <p:sp>
        <p:nvSpPr>
          <p:cNvPr id="11274" name="Textfeld 5"/>
          <p:cNvSpPr txBox="1">
            <a:spLocks noChangeArrowheads="1"/>
          </p:cNvSpPr>
          <p:nvPr/>
        </p:nvSpPr>
        <p:spPr bwMode="auto">
          <a:xfrm>
            <a:off x="376234" y="485416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 startAt="9"/>
            </a:pPr>
            <a:r>
              <a:rPr lang="de-DE" altLang="de-DE" dirty="0">
                <a:latin typeface="RubFlama" panose="02000000000000000000" pitchFamily="2" charset="0"/>
              </a:rPr>
              <a:t>Was ist die (für Sie) wichtigste deliktische Anspruchsgrundlage?</a:t>
            </a:r>
          </a:p>
        </p:txBody>
      </p:sp>
      <p:sp>
        <p:nvSpPr>
          <p:cNvPr id="11275" name="Textfeld 5"/>
          <p:cNvSpPr txBox="1">
            <a:spLocks noChangeArrowheads="1"/>
          </p:cNvSpPr>
          <p:nvPr/>
        </p:nvSpPr>
        <p:spPr bwMode="auto">
          <a:xfrm>
            <a:off x="376234" y="5292180"/>
            <a:ext cx="9505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 startAt="10"/>
            </a:pPr>
            <a:r>
              <a:rPr lang="de-DE" altLang="de-DE">
                <a:latin typeface="RubFlama" panose="02000000000000000000" pitchFamily="2" charset="0"/>
              </a:rPr>
              <a:t>Was ist Besitz?</a:t>
            </a:r>
          </a:p>
        </p:txBody>
      </p:sp>
      <p:sp>
        <p:nvSpPr>
          <p:cNvPr id="11276" name="Textfeld 5"/>
          <p:cNvSpPr txBox="1">
            <a:spLocks noChangeArrowheads="1"/>
          </p:cNvSpPr>
          <p:nvPr/>
        </p:nvSpPr>
        <p:spPr bwMode="auto">
          <a:xfrm>
            <a:off x="375202" y="5752690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 startAt="11"/>
            </a:pPr>
            <a:r>
              <a:rPr lang="de-DE" altLang="de-DE">
                <a:latin typeface="RubFlama" panose="02000000000000000000" pitchFamily="2" charset="0"/>
              </a:rPr>
              <a:t>Woran besteht Eigentum iSd BGB?</a:t>
            </a:r>
          </a:p>
        </p:txBody>
      </p:sp>
      <p:sp>
        <p:nvSpPr>
          <p:cNvPr id="11277" name="Textfeld 5"/>
          <p:cNvSpPr txBox="1">
            <a:spLocks noChangeArrowheads="1"/>
          </p:cNvSpPr>
          <p:nvPr/>
        </p:nvSpPr>
        <p:spPr bwMode="auto">
          <a:xfrm>
            <a:off x="376238" y="619428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 startAt="12"/>
            </a:pPr>
            <a:r>
              <a:rPr lang="de-DE" altLang="de-DE" dirty="0">
                <a:latin typeface="RubFlama" panose="02000000000000000000" pitchFamily="2" charset="0"/>
              </a:rPr>
              <a:t>Was ist ein „EBV“?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08: Zivilrecht V - Sondergebiete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76238" y="2232459"/>
            <a:ext cx="8332369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>
              <a:buFont typeface="Arial" panose="020B0604020202020204" pitchFamily="34" charset="0"/>
              <a:buChar char="•"/>
            </a:pPr>
            <a:r>
              <a:rPr lang="de-DE" altLang="de-DE" sz="2400" dirty="0">
                <a:latin typeface="RubFlama" panose="02000000000000000000" pitchFamily="2" charset="0"/>
              </a:rPr>
              <a:t>Wiederholung gesetzliche Schuldverhältnisse und Sachenrecht</a:t>
            </a:r>
          </a:p>
          <a:p>
            <a:pPr defTabSz="914400" eaLnBrk="1" hangingPunct="1">
              <a:buFont typeface="Arial" panose="020B0604020202020204" pitchFamily="34" charset="0"/>
              <a:buChar char="•"/>
            </a:pPr>
            <a:r>
              <a:rPr lang="de-DE" altLang="de-DE" sz="2400" dirty="0">
                <a:latin typeface="RubFlama" panose="02000000000000000000" pitchFamily="2" charset="0"/>
              </a:rPr>
              <a:t>Arbeitsrecht </a:t>
            </a:r>
          </a:p>
          <a:p>
            <a:pPr defTabSz="914400" eaLnBrk="1" hangingPunct="1">
              <a:buFont typeface="Arial" panose="020B0604020202020204" pitchFamily="34" charset="0"/>
              <a:buChar char="•"/>
            </a:pPr>
            <a:r>
              <a:rPr lang="de-DE" altLang="de-DE" sz="2400" dirty="0">
                <a:latin typeface="RubFlama" panose="02000000000000000000" pitchFamily="2" charset="0"/>
              </a:rPr>
              <a:t>Familien- und Erbrecht </a:t>
            </a:r>
          </a:p>
          <a:p>
            <a:pPr defTabSz="914400" eaLnBrk="1" hangingPunct="1">
              <a:buFont typeface="Arial" panose="020B0604020202020204" pitchFamily="34" charset="0"/>
              <a:buChar char="•"/>
            </a:pPr>
            <a:r>
              <a:rPr lang="de-DE" altLang="de-DE" sz="2400" dirty="0">
                <a:latin typeface="RubFlama" panose="02000000000000000000" pitchFamily="2" charset="0"/>
              </a:rPr>
              <a:t>Handels- und Gesellschaftsrecht </a:t>
            </a:r>
          </a:p>
          <a:p>
            <a:pPr defTabSz="914400" eaLnBrk="1" hangingPunct="1">
              <a:buFont typeface="Arial" panose="020B0604020202020204" pitchFamily="34" charset="0"/>
              <a:buChar char="•"/>
            </a:pPr>
            <a:r>
              <a:rPr lang="de-DE" altLang="de-DE" sz="2400" dirty="0">
                <a:latin typeface="RubFlama" panose="02000000000000000000" pitchFamily="2" charset="0"/>
              </a:rPr>
              <a:t>Gewerblicher Rechtsschutz</a:t>
            </a:r>
          </a:p>
          <a:p>
            <a:pPr defTabSz="914400" eaLnBrk="1" hangingPunct="1">
              <a:buFont typeface="Arial" panose="020B0604020202020204" pitchFamily="34" charset="0"/>
              <a:buChar char="•"/>
            </a:pPr>
            <a:r>
              <a:rPr lang="de-DE" altLang="de-DE" sz="2400" dirty="0">
                <a:latin typeface="RubFlama" panose="02000000000000000000" pitchFamily="2" charset="0"/>
              </a:rPr>
              <a:t>Zivilprozess 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246761" y="892183"/>
            <a:ext cx="45913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  <a:cs typeface="ＭＳ Ｐゴシック" charset="0"/>
              </a:rPr>
              <a:t>Sondergebiete des Privatrechts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08: Zivilrecht V - Sondergebiete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55836" y="861332"/>
            <a:ext cx="6824314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de-DE" altLang="de-DE" sz="2400" b="1" dirty="0">
                <a:latin typeface="RubFlama" panose="02000000000000000000" pitchFamily="2" charset="0"/>
              </a:rPr>
              <a:t>Wiederholung I: Gesetzliche Schuldverhältnisse</a:t>
            </a:r>
          </a:p>
        </p:txBody>
      </p:sp>
      <p:sp>
        <p:nvSpPr>
          <p:cNvPr id="50179" name="Textfeld 1"/>
          <p:cNvSpPr txBox="1">
            <a:spLocks noChangeArrowheads="1"/>
          </p:cNvSpPr>
          <p:nvPr/>
        </p:nvSpPr>
        <p:spPr bwMode="auto">
          <a:xfrm>
            <a:off x="358775" y="1470025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Begründung durch </a:t>
            </a:r>
            <a:r>
              <a:rPr lang="de-DE" altLang="de-DE" i="1">
                <a:latin typeface="RubFlama" panose="02000000000000000000" pitchFamily="2" charset="0"/>
              </a:rPr>
              <a:t>tatsächliche Verhaltensweise</a:t>
            </a:r>
          </a:p>
        </p:txBody>
      </p:sp>
      <p:sp>
        <p:nvSpPr>
          <p:cNvPr id="7" name="Textfeld 1"/>
          <p:cNvSpPr txBox="1">
            <a:spLocks noChangeArrowheads="1"/>
          </p:cNvSpPr>
          <p:nvPr/>
        </p:nvSpPr>
        <p:spPr bwMode="auto">
          <a:xfrm>
            <a:off x="900113" y="2484438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Geschäftsführung ohne Auftrag „GoA“, §§ 677 ff.</a:t>
            </a:r>
          </a:p>
        </p:txBody>
      </p:sp>
      <p:sp>
        <p:nvSpPr>
          <p:cNvPr id="8" name="Textfeld 1"/>
          <p:cNvSpPr txBox="1">
            <a:spLocks noChangeArrowheads="1"/>
          </p:cNvSpPr>
          <p:nvPr/>
        </p:nvSpPr>
        <p:spPr bwMode="auto">
          <a:xfrm>
            <a:off x="900113" y="2881313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Eigentümer-Besitzer-Verhältnis „EBV“, §§ 985 ff.</a:t>
            </a:r>
          </a:p>
        </p:txBody>
      </p:sp>
      <p:sp>
        <p:nvSpPr>
          <p:cNvPr id="9" name="Textfeld 1"/>
          <p:cNvSpPr txBox="1">
            <a:spLocks noChangeArrowheads="1"/>
          </p:cNvSpPr>
          <p:nvPr/>
        </p:nvSpPr>
        <p:spPr bwMode="auto">
          <a:xfrm>
            <a:off x="904875" y="3281363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Bereicherungsrecht, §§ 812 ff.</a:t>
            </a:r>
          </a:p>
        </p:txBody>
      </p:sp>
      <p:sp>
        <p:nvSpPr>
          <p:cNvPr id="10" name="Textfeld 1"/>
          <p:cNvSpPr txBox="1">
            <a:spLocks noChangeArrowheads="1"/>
          </p:cNvSpPr>
          <p:nvPr/>
        </p:nvSpPr>
        <p:spPr bwMode="auto">
          <a:xfrm>
            <a:off x="882650" y="3695700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Deliktsrecht, §§ 823 ff.</a:t>
            </a:r>
          </a:p>
        </p:txBody>
      </p:sp>
      <p:sp>
        <p:nvSpPr>
          <p:cNvPr id="12" name="Textfeld 1"/>
          <p:cNvSpPr txBox="1">
            <a:spLocks noChangeArrowheads="1"/>
          </p:cNvSpPr>
          <p:nvPr/>
        </p:nvSpPr>
        <p:spPr bwMode="auto">
          <a:xfrm>
            <a:off x="358775" y="1981200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Typen im Überblick</a:t>
            </a: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08: Zivilrecht V - Sondergebiete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691940" y="949093"/>
            <a:ext cx="578019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Wiederholung II: Bereicherungsrecht  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76239" y="1692275"/>
            <a:ext cx="857072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Grundsatz: Herausgabe des Erlangten, Nutzungen, Ersatzleistungen oder Wertersatz (§ 818 I, II BGB), wenn nicht Wegfall der Bereicherung  (§ 818 III BGB)</a:t>
            </a:r>
          </a:p>
        </p:txBody>
      </p:sp>
      <p:sp>
        <p:nvSpPr>
          <p:cNvPr id="14" name="Textfeld 1"/>
          <p:cNvSpPr txBox="1">
            <a:spLocks noChangeArrowheads="1"/>
          </p:cNvSpPr>
          <p:nvPr/>
        </p:nvSpPr>
        <p:spPr bwMode="auto">
          <a:xfrm>
            <a:off x="376238" y="2660650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Wichtigster Fall: „Leistungskondiktion“ in § 812 I 1, 1. Fall BGB</a:t>
            </a:r>
          </a:p>
        </p:txBody>
      </p:sp>
      <p:sp>
        <p:nvSpPr>
          <p:cNvPr id="15" name="Textfeld 1"/>
          <p:cNvSpPr txBox="1">
            <a:spLocks noChangeArrowheads="1"/>
          </p:cNvSpPr>
          <p:nvPr/>
        </p:nvSpPr>
        <p:spPr bwMode="auto">
          <a:xfrm>
            <a:off x="863600" y="3379788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Rückabwicklung Leistungsaustausch bei nichtigen Verträgen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836613" y="4110038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>
                <a:latin typeface="RubFlama" panose="02000000000000000000" pitchFamily="2" charset="0"/>
              </a:rPr>
              <a:t>„etwas“ erlangt</a:t>
            </a: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836613" y="466407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>
                <a:latin typeface="RubFlama" panose="02000000000000000000" pitchFamily="2" charset="0"/>
              </a:rPr>
              <a:t>durch Leistung </a:t>
            </a:r>
          </a:p>
        </p:txBody>
      </p:sp>
      <p:sp>
        <p:nvSpPr>
          <p:cNvPr id="18" name="Textfeld 1"/>
          <p:cNvSpPr txBox="1">
            <a:spLocks noChangeArrowheads="1"/>
          </p:cNvSpPr>
          <p:nvPr/>
        </p:nvSpPr>
        <p:spPr bwMode="auto">
          <a:xfrm>
            <a:off x="835025" y="5321300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3"/>
            </a:pPr>
            <a:r>
              <a:rPr lang="de-DE" altLang="de-DE">
                <a:latin typeface="RubFlama" panose="02000000000000000000" pitchFamily="2" charset="0"/>
              </a:rPr>
              <a:t>ohne Rechtsgrund</a:t>
            </a: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835025" y="5937250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4"/>
            </a:pPr>
            <a:r>
              <a:rPr lang="de-DE" altLang="de-DE">
                <a:latin typeface="RubFlama" panose="02000000000000000000" pitchFamily="2" charset="0"/>
              </a:rPr>
              <a:t>kein Anspruchsausschluss (§§ 814, 817 S.1)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4660714" y="4085432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 dirty="0">
                <a:latin typeface="RubFlama" panose="02000000000000000000" pitchFamily="2" charset="0"/>
              </a:rPr>
              <a:t>jeder vermögenswerte Vorteil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4660714" y="4631801"/>
            <a:ext cx="42862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 dirty="0">
                <a:latin typeface="RubFlama" panose="02000000000000000000" pitchFamily="2" charset="0"/>
              </a:rPr>
              <a:t>bewusste/zweckgerichtete Mehrung fremden Vermögens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4660489" y="5242295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3"/>
            </a:pPr>
            <a:r>
              <a:rPr lang="de-DE" altLang="de-DE" dirty="0">
                <a:latin typeface="RubFlama" panose="02000000000000000000" pitchFamily="2" charset="0"/>
              </a:rPr>
              <a:t>keine schuldrechtliche „causa“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08: Zivilrecht V - Sondergebiete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feld 1"/>
          <p:cNvSpPr txBox="1">
            <a:spLocks noChangeArrowheads="1"/>
          </p:cNvSpPr>
          <p:nvPr/>
        </p:nvSpPr>
        <p:spPr bwMode="auto">
          <a:xfrm>
            <a:off x="358775" y="1600200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Schadensersatz für rechtswidrige Verletzungen von Rechtsgütern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583928" y="951735"/>
            <a:ext cx="5924214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Wiederholung III: Deliktsrecht</a:t>
            </a:r>
          </a:p>
        </p:txBody>
      </p:sp>
      <p:sp>
        <p:nvSpPr>
          <p:cNvPr id="9" name="Textfeld 1"/>
          <p:cNvSpPr txBox="1">
            <a:spLocks noChangeArrowheads="1"/>
          </p:cNvSpPr>
          <p:nvPr/>
        </p:nvSpPr>
        <p:spPr bwMode="auto">
          <a:xfrm>
            <a:off x="360363" y="2012950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für Sie wichtigster Fall: § 823 I BGB</a:t>
            </a:r>
          </a:p>
        </p:txBody>
      </p:sp>
      <p:sp>
        <p:nvSpPr>
          <p:cNvPr id="10" name="Textfeld 1"/>
          <p:cNvSpPr txBox="1">
            <a:spLocks noChangeArrowheads="1"/>
          </p:cNvSpPr>
          <p:nvPr/>
        </p:nvSpPr>
        <p:spPr bwMode="auto">
          <a:xfrm>
            <a:off x="376238" y="2713031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 dirty="0">
                <a:latin typeface="RubFlama" panose="02000000000000000000" pitchFamily="2" charset="0"/>
              </a:rPr>
              <a:t>„Erfolg“ (Rechtsgutsbeeinträchtigung)</a:t>
            </a:r>
          </a:p>
        </p:txBody>
      </p:sp>
      <p:sp>
        <p:nvSpPr>
          <p:cNvPr id="11" name="Textfeld 1"/>
          <p:cNvSpPr txBox="1">
            <a:spLocks noChangeArrowheads="1"/>
          </p:cNvSpPr>
          <p:nvPr/>
        </p:nvSpPr>
        <p:spPr bwMode="auto">
          <a:xfrm>
            <a:off x="376238" y="3163881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>
                <a:latin typeface="RubFlama" panose="02000000000000000000" pitchFamily="2" charset="0"/>
              </a:rPr>
              <a:t>Handlung</a:t>
            </a:r>
          </a:p>
        </p:txBody>
      </p:sp>
      <p:sp>
        <p:nvSpPr>
          <p:cNvPr id="12" name="Textfeld 1"/>
          <p:cNvSpPr txBox="1">
            <a:spLocks noChangeArrowheads="1"/>
          </p:cNvSpPr>
          <p:nvPr/>
        </p:nvSpPr>
        <p:spPr bwMode="auto">
          <a:xfrm>
            <a:off x="376238" y="3632194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3"/>
            </a:pPr>
            <a:r>
              <a:rPr lang="de-DE" altLang="de-DE" dirty="0">
                <a:latin typeface="RubFlama" panose="02000000000000000000" pitchFamily="2" charset="0"/>
              </a:rPr>
              <a:t>Kausalität (haftungsbegründend)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76238" y="4106863"/>
            <a:ext cx="871264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4"/>
            </a:pPr>
            <a:r>
              <a:rPr lang="de-DE" altLang="de-DE" dirty="0">
                <a:latin typeface="RubFlama" panose="02000000000000000000" pitchFamily="2" charset="0"/>
              </a:rPr>
              <a:t>Rechtswidrigkeit der Verletzung (Vermutung/Ausnahme: Rahmenrechte)</a:t>
            </a:r>
          </a:p>
        </p:txBody>
      </p:sp>
      <p:sp>
        <p:nvSpPr>
          <p:cNvPr id="14" name="Textfeld 1"/>
          <p:cNvSpPr txBox="1">
            <a:spLocks noChangeArrowheads="1"/>
          </p:cNvSpPr>
          <p:nvPr/>
        </p:nvSpPr>
        <p:spPr bwMode="auto">
          <a:xfrm>
            <a:off x="376238" y="4574457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5"/>
            </a:pPr>
            <a:r>
              <a:rPr lang="de-DE" altLang="de-DE" dirty="0">
                <a:latin typeface="RubFlama" panose="02000000000000000000" pitchFamily="2" charset="0"/>
              </a:rPr>
              <a:t>Verschulden</a:t>
            </a:r>
          </a:p>
        </p:txBody>
      </p:sp>
      <p:sp>
        <p:nvSpPr>
          <p:cNvPr id="15" name="Textfeld 1"/>
          <p:cNvSpPr txBox="1">
            <a:spLocks noChangeArrowheads="1"/>
          </p:cNvSpPr>
          <p:nvPr/>
        </p:nvSpPr>
        <p:spPr bwMode="auto">
          <a:xfrm>
            <a:off x="376238" y="5037131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6"/>
            </a:pPr>
            <a:r>
              <a:rPr lang="de-DE" altLang="de-DE" dirty="0">
                <a:latin typeface="RubFlama" panose="02000000000000000000" pitchFamily="2" charset="0"/>
              </a:rPr>
              <a:t>Schaden (Differenzhypothese, §§ 249 ff. BGB)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376238" y="5521319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7"/>
            </a:pPr>
            <a:r>
              <a:rPr lang="de-DE" altLang="de-DE">
                <a:latin typeface="RubFlama" panose="02000000000000000000" pitchFamily="2" charset="0"/>
              </a:rPr>
              <a:t>Kausalität Rechtsgutsverletzung : Schaden (haftungsausfüllend)</a:t>
            </a: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376238" y="6021381"/>
            <a:ext cx="83883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8"/>
            </a:pPr>
            <a:r>
              <a:rPr lang="de-DE" altLang="de-DE" dirty="0">
                <a:latin typeface="RubFlama" panose="02000000000000000000" pitchFamily="2" charset="0"/>
              </a:rPr>
              <a:t>Art/Umfang Ersatz; Mitverschulden § 254 BGB; speziell § 846 BGB; Verjährung §§ 195, 199 BGB (insb. auch § 199 II BGB)</a:t>
            </a: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08: Zivilrecht V - Sondergebiete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76238" y="987425"/>
            <a:ext cx="92011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Wiederholung IV: Sachenrecht </a:t>
            </a:r>
          </a:p>
        </p:txBody>
      </p:sp>
      <p:sp>
        <p:nvSpPr>
          <p:cNvPr id="9" name="Textfeld 1"/>
          <p:cNvSpPr txBox="1">
            <a:spLocks noChangeArrowheads="1"/>
          </p:cNvSpPr>
          <p:nvPr/>
        </p:nvSpPr>
        <p:spPr bwMode="auto">
          <a:xfrm>
            <a:off x="358775" y="1620838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§§ 854 – 1296 BGB</a:t>
            </a:r>
            <a:endParaRPr lang="de-DE" altLang="de-DE" u="sng" dirty="0">
              <a:latin typeface="RubFlama" panose="02000000000000000000" pitchFamily="2" charset="0"/>
            </a:endParaRPr>
          </a:p>
        </p:txBody>
      </p:sp>
      <p:sp>
        <p:nvSpPr>
          <p:cNvPr id="10" name="Textfeld 1"/>
          <p:cNvSpPr txBox="1">
            <a:spLocks noChangeArrowheads="1"/>
          </p:cNvSpPr>
          <p:nvPr/>
        </p:nvSpPr>
        <p:spPr bwMode="auto">
          <a:xfrm>
            <a:off x="358775" y="2052638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Regelungsgegenstand: Verhältnis von Personen zu Sachen 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49250" y="2520950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zentrale Begriffe u.a.:</a:t>
            </a:r>
          </a:p>
        </p:txBody>
      </p:sp>
      <p:sp>
        <p:nvSpPr>
          <p:cNvPr id="14" name="Textfeld 1"/>
          <p:cNvSpPr txBox="1">
            <a:spLocks noChangeArrowheads="1"/>
          </p:cNvSpPr>
          <p:nvPr/>
        </p:nvSpPr>
        <p:spPr bwMode="auto">
          <a:xfrm>
            <a:off x="792163" y="3040063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>
                <a:latin typeface="RubFlama" panose="02000000000000000000" pitchFamily="2" charset="0"/>
              </a:rPr>
              <a:t>Besitz</a:t>
            </a:r>
          </a:p>
        </p:txBody>
      </p:sp>
      <p:sp>
        <p:nvSpPr>
          <p:cNvPr id="15" name="Textfeld 1"/>
          <p:cNvSpPr txBox="1">
            <a:spLocks noChangeArrowheads="1"/>
          </p:cNvSpPr>
          <p:nvPr/>
        </p:nvSpPr>
        <p:spPr bwMode="auto">
          <a:xfrm>
            <a:off x="792163" y="3430588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>
                <a:latin typeface="RubFlama" panose="02000000000000000000" pitchFamily="2" charset="0"/>
              </a:rPr>
              <a:t>Eigentum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792163" y="382587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3"/>
            </a:pPr>
            <a:r>
              <a:rPr lang="de-DE" altLang="de-DE">
                <a:latin typeface="RubFlama" panose="02000000000000000000" pitchFamily="2" charset="0"/>
              </a:rPr>
              <a:t>Eigentumsvermutung</a:t>
            </a: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4789488" y="2967038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dirty="0">
                <a:latin typeface="RubFlama" panose="02000000000000000000" pitchFamily="2" charset="0"/>
              </a:rPr>
              <a:t>§ 854 BGB 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4789488" y="3417888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dirty="0">
                <a:latin typeface="RubFlama" panose="02000000000000000000" pitchFamily="2" charset="0"/>
              </a:rPr>
              <a:t>§ 903 BGB: nur an Sachen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4795838" y="3803650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dirty="0">
                <a:latin typeface="RubFlama" panose="02000000000000000000" pitchFamily="2" charset="0"/>
              </a:rPr>
              <a:t>§ 1006 BGB</a:t>
            </a:r>
          </a:p>
        </p:txBody>
      </p:sp>
      <p:sp>
        <p:nvSpPr>
          <p:cNvPr id="24" name="Textfeld 1"/>
          <p:cNvSpPr txBox="1">
            <a:spLocks noChangeArrowheads="1"/>
          </p:cNvSpPr>
          <p:nvPr/>
        </p:nvSpPr>
        <p:spPr bwMode="auto">
          <a:xfrm>
            <a:off x="376238" y="4450550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§§ 854 BGB ff = tatsächliche Sachherrschaft über Sache  </a:t>
            </a:r>
            <a:endParaRPr lang="de-DE" altLang="de-DE" u="sng" dirty="0">
              <a:latin typeface="RubFlama" panose="02000000000000000000" pitchFamily="2" charset="0"/>
            </a:endParaRP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376238" y="4988319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Wichtigster Anspruch des Eigentümers: § 985 BGB = „Vindikation“</a:t>
            </a:r>
          </a:p>
        </p:txBody>
      </p:sp>
      <p:sp>
        <p:nvSpPr>
          <p:cNvPr id="30" name="Textfeld 1"/>
          <p:cNvSpPr txBox="1">
            <a:spLocks noChangeArrowheads="1"/>
          </p:cNvSpPr>
          <p:nvPr/>
        </p:nvSpPr>
        <p:spPr bwMode="auto">
          <a:xfrm>
            <a:off x="827088" y="5463599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Sache – Eigentümer – Besitzer – kein Recht zum Besitz</a:t>
            </a:r>
          </a:p>
        </p:txBody>
      </p:sp>
      <p:sp>
        <p:nvSpPr>
          <p:cNvPr id="31" name="Textfeld 1"/>
          <p:cNvSpPr txBox="1">
            <a:spLocks noChangeArrowheads="1"/>
          </p:cNvSpPr>
          <p:nvPr/>
        </p:nvSpPr>
        <p:spPr bwMode="auto">
          <a:xfrm>
            <a:off x="827088" y="5966559"/>
            <a:ext cx="799364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spezielle Einrede gegen Anspruch aus § 985 BGB: Zurückbehaltungsrecht, § 1000 BGB</a:t>
            </a: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08: Zivilrecht V - Sondergebiete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9" grpId="0"/>
      <p:bldP spid="20" grpId="0"/>
      <p:bldP spid="21" grpId="0"/>
      <p:bldP spid="29" grpId="0"/>
      <p:bldP spid="30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76238" y="987425"/>
            <a:ext cx="92011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Arbeitsrecht I</a:t>
            </a:r>
          </a:p>
        </p:txBody>
      </p:sp>
      <p:sp>
        <p:nvSpPr>
          <p:cNvPr id="9" name="Textfeld 1"/>
          <p:cNvSpPr txBox="1">
            <a:spLocks noChangeArrowheads="1"/>
          </p:cNvSpPr>
          <p:nvPr/>
        </p:nvSpPr>
        <p:spPr bwMode="auto">
          <a:xfrm>
            <a:off x="358775" y="1465263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Begriffe:</a:t>
            </a:r>
            <a:endParaRPr lang="de-DE" altLang="de-DE" u="sng">
              <a:latin typeface="RubFlama" panose="02000000000000000000" pitchFamily="2" charset="0"/>
            </a:endParaRPr>
          </a:p>
        </p:txBody>
      </p:sp>
      <p:sp>
        <p:nvSpPr>
          <p:cNvPr id="10" name="Textfeld 1"/>
          <p:cNvSpPr txBox="1">
            <a:spLocks noChangeArrowheads="1"/>
          </p:cNvSpPr>
          <p:nvPr/>
        </p:nvSpPr>
        <p:spPr bwMode="auto">
          <a:xfrm>
            <a:off x="730250" y="1939925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i="1">
                <a:latin typeface="RubFlama" panose="02000000000000000000" pitchFamily="2" charset="0"/>
              </a:rPr>
              <a:t>individuelles</a:t>
            </a:r>
            <a:r>
              <a:rPr lang="de-DE" altLang="de-DE">
                <a:latin typeface="RubFlama" panose="02000000000000000000" pitchFamily="2" charset="0"/>
              </a:rPr>
              <a:t> ArbeitsR 	= Arbeitnehmer : Arbeitgeber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719138" y="2408238"/>
            <a:ext cx="93614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i="1">
                <a:latin typeface="RubFlama" panose="02000000000000000000" pitchFamily="2" charset="0"/>
              </a:rPr>
              <a:t>kollektives</a:t>
            </a:r>
            <a:r>
              <a:rPr lang="de-DE" altLang="de-DE">
                <a:latin typeface="RubFlama" panose="02000000000000000000" pitchFamily="2" charset="0"/>
              </a:rPr>
              <a:t> ArbeitsR	= Gewerkschaften : Arbeitgeberverbände (Tarifautonomie) </a:t>
            </a:r>
          </a:p>
        </p:txBody>
      </p:sp>
      <p:sp>
        <p:nvSpPr>
          <p:cNvPr id="14" name="Textfeld 1"/>
          <p:cNvSpPr txBox="1">
            <a:spLocks noChangeArrowheads="1"/>
          </p:cNvSpPr>
          <p:nvPr/>
        </p:nvSpPr>
        <p:spPr bwMode="auto">
          <a:xfrm>
            <a:off x="407509" y="3398977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Rechtsquellen (u.a.) : </a:t>
            </a:r>
          </a:p>
        </p:txBody>
      </p:sp>
      <p:sp>
        <p:nvSpPr>
          <p:cNvPr id="15" name="Textfeld 1"/>
          <p:cNvSpPr txBox="1">
            <a:spLocks noChangeArrowheads="1"/>
          </p:cNvSpPr>
          <p:nvPr/>
        </p:nvSpPr>
        <p:spPr bwMode="auto">
          <a:xfrm>
            <a:off x="3490913" y="3360738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§§ 611a BGB ff (Dienstvertrag)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3490913" y="375602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Kündigungsschutzgesetz</a:t>
            </a:r>
          </a:p>
        </p:txBody>
      </p:sp>
      <p:sp>
        <p:nvSpPr>
          <p:cNvPr id="18" name="Textfeld 1"/>
          <p:cNvSpPr txBox="1">
            <a:spLocks noChangeArrowheads="1"/>
          </p:cNvSpPr>
          <p:nvPr/>
        </p:nvSpPr>
        <p:spPr bwMode="auto">
          <a:xfrm>
            <a:off x="3492500" y="4110038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Allgemeines Gleichbehandlungsgesetz</a:t>
            </a: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466725" y="5937250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Arbeitsvertrag: Privatautonomie – formfrei, 2 Willenserklärungen</a:t>
            </a:r>
          </a:p>
        </p:txBody>
      </p:sp>
      <p:sp>
        <p:nvSpPr>
          <p:cNvPr id="31" name="Textfeld 1"/>
          <p:cNvSpPr txBox="1">
            <a:spLocks noChangeArrowheads="1"/>
          </p:cNvSpPr>
          <p:nvPr/>
        </p:nvSpPr>
        <p:spPr bwMode="auto">
          <a:xfrm>
            <a:off x="816429" y="646112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ABER: Regulierung von Arbeitszeiten und Befristungen der </a:t>
            </a:r>
            <a:r>
              <a:rPr lang="de-DE" altLang="de-DE" dirty="0" err="1">
                <a:latin typeface="RubFlama" panose="02000000000000000000" pitchFamily="2" charset="0"/>
              </a:rPr>
              <a:t>ArbV</a:t>
            </a:r>
            <a:endParaRPr lang="de-DE" altLang="de-DE" dirty="0">
              <a:latin typeface="RubFlama" panose="02000000000000000000" pitchFamily="2" charset="0"/>
            </a:endParaRP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3492500" y="4462463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Entgeltfortzahlungsgesetz</a:t>
            </a:r>
          </a:p>
        </p:txBody>
      </p:sp>
      <p:sp>
        <p:nvSpPr>
          <p:cNvPr id="25" name="Textfeld 1"/>
          <p:cNvSpPr txBox="1">
            <a:spLocks noChangeArrowheads="1"/>
          </p:cNvSpPr>
          <p:nvPr/>
        </p:nvSpPr>
        <p:spPr bwMode="auto">
          <a:xfrm>
            <a:off x="3492500" y="4859338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Teilzeit- und Befristungsgesetz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3492500" y="5213350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Mutterschutzgesetz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3492500" y="5576888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Richterrecht, Betriebliche Übung,  u.v.m.</a:t>
            </a: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08: Zivilrecht V - Sondergebiete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8" grpId="0"/>
      <p:bldP spid="29" grpId="0"/>
      <p:bldP spid="31" grpId="0"/>
      <p:bldP spid="22" grpId="0"/>
      <p:bldP spid="25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1_Titelfolie mit Text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mbria">
      <a:maj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rennblatt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Textformat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mbria">
      <a:maj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1_Contentfoli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01_PPT Arial Logo</Template>
  <TotalTime>0</TotalTime>
  <Words>2040</Words>
  <Application>Microsoft Macintosh PowerPoint</Application>
  <PresentationFormat>Benutzerdefiniert</PresentationFormat>
  <Paragraphs>280</Paragraphs>
  <Slides>21</Slides>
  <Notes>21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21</vt:i4>
      </vt:variant>
    </vt:vector>
  </HeadingPairs>
  <TitlesOfParts>
    <vt:vector size="31" baseType="lpstr">
      <vt:lpstr>Arial</vt:lpstr>
      <vt:lpstr>Calibri</vt:lpstr>
      <vt:lpstr>Cambria</vt:lpstr>
      <vt:lpstr>RubFlama</vt:lpstr>
      <vt:lpstr>Symbol</vt:lpstr>
      <vt:lpstr>Wingdings</vt:lpstr>
      <vt:lpstr>1_Titelfolie mit Text</vt:lpstr>
      <vt:lpstr>Trennblatt</vt:lpstr>
      <vt:lpstr>Textformate</vt:lpstr>
      <vt:lpstr>1_Contentfolie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Beate Schiller</dc:creator>
  <cp:lastModifiedBy>Microsoft Office User</cp:lastModifiedBy>
  <cp:revision>493</cp:revision>
  <dcterms:created xsi:type="dcterms:W3CDTF">2009-11-16T11:47:49Z</dcterms:created>
  <dcterms:modified xsi:type="dcterms:W3CDTF">2024-09-30T15:00:07Z</dcterms:modified>
</cp:coreProperties>
</file>