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1" r:id="rId2"/>
    <p:sldMasterId id="2147483655" r:id="rId3"/>
    <p:sldMasterId id="2147483659" r:id="rId4"/>
  </p:sldMasterIdLst>
  <p:notesMasterIdLst>
    <p:notesMasterId r:id="rId22"/>
  </p:notesMasterIdLst>
  <p:handoutMasterIdLst>
    <p:handoutMasterId r:id="rId23"/>
  </p:handoutMasterIdLst>
  <p:sldIdLst>
    <p:sldId id="355" r:id="rId5"/>
    <p:sldId id="329" r:id="rId6"/>
    <p:sldId id="324" r:id="rId7"/>
    <p:sldId id="328" r:id="rId8"/>
    <p:sldId id="330" r:id="rId9"/>
    <p:sldId id="333" r:id="rId10"/>
    <p:sldId id="335" r:id="rId11"/>
    <p:sldId id="341" r:id="rId12"/>
    <p:sldId id="345" r:id="rId13"/>
    <p:sldId id="346" r:id="rId14"/>
    <p:sldId id="354" r:id="rId15"/>
    <p:sldId id="347" r:id="rId16"/>
    <p:sldId id="348" r:id="rId17"/>
    <p:sldId id="349" r:id="rId18"/>
    <p:sldId id="353" r:id="rId19"/>
    <p:sldId id="352" r:id="rId20"/>
    <p:sldId id="321" r:id="rId21"/>
  </p:sldIdLst>
  <p:sldSz cx="10080625" cy="7561263"/>
  <p:notesSz cx="6794500" cy="9931400"/>
  <p:defaultTextStyle>
    <a:defPPr>
      <a:defRPr lang="de-DE"/>
    </a:defPPr>
    <a:lvl1pPr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503238" indent="-46038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006475" indent="-92075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511300" indent="-139700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14538" indent="-185738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59">
          <p15:clr>
            <a:srgbClr val="A4A3A4"/>
          </p15:clr>
        </p15:guide>
        <p15:guide id="2" pos="3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560"/>
    <a:srgbClr val="94C11C"/>
    <a:srgbClr val="8DAE10"/>
    <a:srgbClr val="E7E7E7"/>
    <a:srgbClr val="E6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729"/>
  </p:normalViewPr>
  <p:slideViewPr>
    <p:cSldViewPr snapToObjects="1">
      <p:cViewPr varScale="1">
        <p:scale>
          <a:sx n="84" d="100"/>
          <a:sy n="84" d="100"/>
        </p:scale>
        <p:origin x="1664" y="192"/>
      </p:cViewPr>
      <p:guideLst>
        <p:guide orient="horz" pos="1859"/>
        <p:guide pos="3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3" d="100"/>
          <a:sy n="83" d="100"/>
        </p:scale>
        <p:origin x="-2040" y="-84"/>
      </p:cViewPr>
      <p:guideLst>
        <p:guide orient="horz" pos="3128"/>
        <p:guide pos="214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DE"/>
              <a:t>Ass. iur. Moritz Schroeder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C06E147-8454-42ED-93B4-179238D9BF84}" type="datetimeFigureOut">
              <a:rPr lang="de-DE" altLang="de-DE"/>
              <a:pPr/>
              <a:t>30.09.24</a:t>
            </a:fld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F90F58A-4A0F-4ABF-9E65-1923ACF300A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DE"/>
              <a:t>Ass. iur. Moritz Schroeder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412421B-154B-4355-BCFA-AA13C5948D4F}" type="datetimeFigureOut">
              <a:rPr lang="de-DE" altLang="de-DE"/>
              <a:pPr/>
              <a:t>30.09.24</a:t>
            </a:fld>
            <a:endParaRPr lang="de-DE" alt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25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0803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02744C7-84FF-49AE-920C-D64C2854102D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503238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1006475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511300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2014538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520086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358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BC9DF46-875F-4A0E-B73F-F568DF530A8E}" type="slidenum">
              <a:rPr lang="de-DE" altLang="de-DE" sz="1200"/>
              <a:pPr eaLnBrk="1" hangingPunct="1">
                <a:spcBef>
                  <a:spcPct val="0"/>
                </a:spcBef>
              </a:pPr>
              <a:t>1</a:t>
            </a:fld>
            <a:endParaRPr lang="de-DE" altLang="de-DE" sz="1200"/>
          </a:p>
        </p:txBody>
      </p:sp>
      <p:sp>
        <p:nvSpPr>
          <p:cNvPr id="35845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/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541134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0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277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DEB7F3E-1FAD-456F-9664-6F9AAB13B44C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10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2772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481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5BF6675-BB97-4923-BD97-80434F2421AB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11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4820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686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C3572E1-236C-409D-AA6D-E04A5B2C74A5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12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6868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891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791A36C-F640-45C0-BF3E-06929EA1B78D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13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891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096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DF2EC7BA-2CFC-414C-93C8-2654539B6B93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14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0964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710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A5A6ABA-0213-4D6A-A9E1-0466573DD8FB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15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7108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915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59CD8A3-14C4-400A-9CE2-89656F97E94E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16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915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5120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71C1EB8-ED2A-4973-B62D-4A40C24AC379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17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51204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024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56094B5-E973-4D0A-97B9-5FB09F793C16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10244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0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229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F880E1A-126F-44FE-AE7C-CF8F3F108A04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3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12292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638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BB46FEC-10A1-48B2-8BF8-6635D13DB3C4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4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16388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843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98B35A0-ED7E-4174-87D4-35902962EF58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5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18436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048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4B911E4-66FC-41D9-8E17-CE52B97A4653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6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0484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253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F219F5D-9867-4954-BAFA-764A3C5BCF4B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7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2532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662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39F0E29-8ADD-4F06-B5E0-C8D7CF4476F9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8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6628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072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81BA200-C817-48AE-9312-FBC7F7431561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9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0724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0892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6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rm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953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70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313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830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9121775" cy="7067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7" name="Inhaltsplatzhalter 5" descr="Label_RUB_WEISS-BLAU_s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163" y="0"/>
            <a:ext cx="143986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0"/>
            <a:ext cx="9601200" cy="143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2051" name="Inhaltsplatzhalter 5" descr="Label_RUB_WEISS-BLAU_s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Grafik 9" descr="Wortmarke_BLAU_srgb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28600"/>
            <a:ext cx="17287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36563" y="433388"/>
            <a:ext cx="7216775" cy="1570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3400" b="1">
                <a:solidFill>
                  <a:srgbClr val="003560"/>
                </a:solidFill>
                <a:cs typeface="Arial" panose="020B0604020202020204" pitchFamily="34" charset="0"/>
              </a:rPr>
              <a:t>Titel der Präsentation</a:t>
            </a:r>
          </a:p>
          <a:p>
            <a:pPr eaLnBrk="1" hangingPunct="1"/>
            <a:r>
              <a:rPr lang="de-DE" altLang="de-DE" sz="3400">
                <a:solidFill>
                  <a:srgbClr val="003560"/>
                </a:solidFill>
                <a:cs typeface="Arial" panose="020B0604020202020204" pitchFamily="34" charset="0"/>
              </a:rPr>
              <a:t>Sub-Titel der Präsentation</a:t>
            </a:r>
          </a:p>
          <a:p>
            <a:pPr eaLnBrk="1" hangingPunct="1"/>
            <a:r>
              <a:rPr lang="de-DE" altLang="de-DE" sz="3400" b="1">
                <a:solidFill>
                  <a:srgbClr val="8DAE10"/>
                </a:solidFill>
                <a:cs typeface="Arial" panose="020B0604020202020204" pitchFamily="34" charset="0"/>
              </a:rPr>
              <a:t>Datum XX.XX. – XX.XX.20XX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36563" y="2208213"/>
            <a:ext cx="7216775" cy="4302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400" b="1">
                <a:solidFill>
                  <a:srgbClr val="003560"/>
                </a:solidFill>
                <a:cs typeface="Arial" panose="020B0604020202020204" pitchFamily="34" charset="0"/>
              </a:rPr>
              <a:t>FAKULTÄT XY</a:t>
            </a:r>
          </a:p>
          <a:p>
            <a:pPr eaLnBrk="1" hangingPunct="1"/>
            <a:r>
              <a:rPr lang="de-DE" altLang="de-DE" sz="1400">
                <a:solidFill>
                  <a:srgbClr val="003560"/>
                </a:solidFill>
                <a:cs typeface="Arial" panose="020B0604020202020204" pitchFamily="34" charset="0"/>
              </a:rPr>
              <a:t>Lehrstuhl für XY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47675" y="2838450"/>
            <a:ext cx="7215188" cy="9239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3000" b="1">
                <a:solidFill>
                  <a:srgbClr val="003560"/>
                </a:solidFill>
                <a:cs typeface="Arial" panose="020B0604020202020204" pitchFamily="34" charset="0"/>
              </a:rPr>
              <a:t>Headline bei längeren Headlines</a:t>
            </a:r>
          </a:p>
          <a:p>
            <a:pPr eaLnBrk="1" hangingPunct="1"/>
            <a:r>
              <a:rPr lang="de-DE" altLang="de-DE" sz="3000">
                <a:solidFill>
                  <a:srgbClr val="003560"/>
                </a:solidFill>
                <a:cs typeface="Arial" panose="020B0604020202020204" pitchFamily="34" charset="0"/>
              </a:rPr>
              <a:t>Subheadline – optional</a:t>
            </a:r>
          </a:p>
        </p:txBody>
      </p:sp>
      <p:sp>
        <p:nvSpPr>
          <p:cNvPr id="3077" name="Textfeld 4"/>
          <p:cNvSpPr txBox="1">
            <a:spLocks noChangeArrowheads="1"/>
          </p:cNvSpPr>
          <p:nvPr/>
        </p:nvSpPr>
        <p:spPr bwMode="auto">
          <a:xfrm>
            <a:off x="436563" y="3997325"/>
            <a:ext cx="4460875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287338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1</a:t>
            </a:r>
          </a:p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2</a:t>
            </a:r>
          </a:p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3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68313" y="7142163"/>
            <a:ext cx="8429625" cy="1539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000" b="1">
                <a:solidFill>
                  <a:srgbClr val="003560"/>
                </a:solidFill>
                <a:cs typeface="Arial" panose="020B0604020202020204" pitchFamily="34" charset="0"/>
              </a:rPr>
              <a:t>TITEL PRÄSENTATION </a:t>
            </a:r>
            <a:r>
              <a:rPr lang="de-DE" altLang="de-DE" sz="1000">
                <a:solidFill>
                  <a:srgbClr val="003560"/>
                </a:solidFill>
                <a:cs typeface="Arial" panose="020B0604020202020204" pitchFamily="34" charset="0"/>
              </a:rPr>
              <a:t>TITEL PRÄSENTATION | Bochum | XX. – XX. Monat Jahr</a:t>
            </a:r>
          </a:p>
        </p:txBody>
      </p:sp>
      <p:sp>
        <p:nvSpPr>
          <p:cNvPr id="3079" name="Textfeld 6"/>
          <p:cNvSpPr txBox="1">
            <a:spLocks noChangeArrowheads="1"/>
          </p:cNvSpPr>
          <p:nvPr/>
        </p:nvSpPr>
        <p:spPr bwMode="auto">
          <a:xfrm>
            <a:off x="436563" y="5348288"/>
            <a:ext cx="44608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700"/>
              </a:lnSpc>
              <a:buSzPct val="130000"/>
              <a:defRPr/>
            </a:pPr>
            <a:r>
              <a:rPr lang="de-DE">
                <a:cs typeface="Arial" charset="0"/>
              </a:rPr>
              <a:t>Cidunt adignis am venibh etue alit erostio dipisisi er aliquissi. Unt lortio digna cor sum vel il utem ad et nosto od magna feugait.</a:t>
            </a:r>
          </a:p>
        </p:txBody>
      </p:sp>
      <p:sp>
        <p:nvSpPr>
          <p:cNvPr id="3080" name="Textplatzhalter 7"/>
          <p:cNvSpPr>
            <a:spLocks noGrp="1"/>
          </p:cNvSpPr>
          <p:nvPr>
            <p:ph type="body" idx="1"/>
          </p:nvPr>
        </p:nvSpPr>
        <p:spPr bwMode="auto">
          <a:xfrm>
            <a:off x="693738" y="2012950"/>
            <a:ext cx="869315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 panose="02040503050406030204" pitchFamily="18" charset="0"/>
          <a:ea typeface="MS PGothic" panose="020B0600070205080204" pitchFamily="34" charset="-128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0"/>
            <a:ext cx="9601200" cy="922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4099" name="Inhaltsplatzhalter 5" descr="Label_RUB_WEISS-BLAU_srgb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Grafik 9" descr="Wortmarke_BLAU_srgb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28600"/>
            <a:ext cx="17287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feld 22"/>
          <p:cNvSpPr txBox="1"/>
          <p:nvPr/>
        </p:nvSpPr>
        <p:spPr>
          <a:xfrm>
            <a:off x="9194800" y="7138988"/>
            <a:ext cx="366713" cy="1524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745ACD47-1BC4-47FB-B37C-2DFCDB6A8667}" type="slidenum">
              <a:rPr lang="de-DE" altLang="de-DE" sz="1000">
                <a:cs typeface="Arial" panose="020B0604020202020204" pitchFamily="34" charset="0"/>
              </a:rPr>
              <a:pPr algn="r" eaLnBrk="1" hangingPunct="1"/>
              <a:t>‹Nr.›</a:t>
            </a:fld>
            <a:endParaRPr lang="de-DE" altLang="de-DE" sz="1000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go.knippertz@rub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76238" y="2078398"/>
            <a:ext cx="815627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 eaLnBrk="1" hangingPunct="1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Einführung in das deutsche Recht </a:t>
            </a:r>
          </a:p>
          <a:p>
            <a:pPr defTabSz="914400" eaLnBrk="1" hangingPunct="1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und Rechtsstudium für ausländische Studierende</a:t>
            </a:r>
          </a:p>
          <a:p>
            <a:pPr defTabSz="914400" eaLnBrk="1" hangingPunct="1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Wintersemester 2024/25</a:t>
            </a:r>
          </a:p>
          <a:p>
            <a:pPr defTabSz="914400" eaLnBrk="1" hangingPunct="1">
              <a:defRPr/>
            </a:pPr>
            <a:endParaRPr lang="de-DE" altLang="de-DE" sz="2400" b="1" dirty="0">
              <a:solidFill>
                <a:srgbClr val="94C11C"/>
              </a:solidFill>
              <a:latin typeface="RubFlama" panose="02000000000000000000" pitchFamily="2" charset="0"/>
            </a:endParaRPr>
          </a:p>
          <a:p>
            <a:pPr defTabSz="914400" eaLnBrk="1" hangingPunct="1">
              <a:defRPr/>
            </a:pPr>
            <a:r>
              <a:rPr lang="de-DE" altLang="de-DE" sz="2400" b="1" dirty="0">
                <a:solidFill>
                  <a:schemeClr val="accent1">
                    <a:lumMod val="75000"/>
                  </a:schemeClr>
                </a:solidFill>
                <a:latin typeface="RubFlama" panose="02000000000000000000" pitchFamily="2" charset="0"/>
              </a:rPr>
              <a:t>Termin 07: 	Zivilrecht IV</a:t>
            </a:r>
          </a:p>
          <a:p>
            <a:pPr defTabSz="914400" eaLnBrk="1" hangingPunct="1">
              <a:defRPr/>
            </a:pP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  <a:latin typeface="RubFlama" panose="02000000000000000000" pitchFamily="2" charset="0"/>
                <a:cs typeface="ＭＳ Ｐゴシック" charset="0"/>
              </a:rPr>
              <a:t>		Gesetzliche Schuldverhältnisse und Sachenrecht</a:t>
            </a:r>
            <a:endParaRPr lang="de-DE" sz="2400" b="1" dirty="0">
              <a:latin typeface="RubFlama" panose="02000000000000000000" pitchFamily="2" charset="0"/>
              <a:cs typeface="ＭＳ Ｐゴシック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  <p:sp>
        <p:nvSpPr>
          <p:cNvPr id="4" name="Textfeld 9">
            <a:extLst>
              <a:ext uri="{FF2B5EF4-FFF2-40B4-BE49-F238E27FC236}">
                <a16:creationId xmlns:a16="http://schemas.microsoft.com/office/drawing/2014/main" id="{6672A4D4-0926-BE4D-8996-BCC2AC0E3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4895850"/>
            <a:ext cx="7216775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</a:rPr>
              <a:t>Ingo Knippertz</a:t>
            </a:r>
          </a:p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</a:rPr>
              <a:t>Wissenschaftlicher Mitarbeiter</a:t>
            </a:r>
          </a:p>
          <a:p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  <a:hlinkClick r:id="rId3"/>
              </a:rPr>
              <a:t>ingo.knippertz@rub.de</a:t>
            </a:r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b="1">
                <a:solidFill>
                  <a:srgbClr val="003560"/>
                </a:solidFill>
                <a:latin typeface="RubFlama" panose="02000000000000000000" pitchFamily="2" charset="77"/>
              </a:rPr>
              <a:t>________________________________________</a:t>
            </a:r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ZfI – Zentrum für Internationales der Juristischen Fakultät</a:t>
            </a:r>
            <a:b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</a:b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Center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for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International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Affairs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-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Faculty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of Law</a:t>
            </a:r>
            <a:b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</a:b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Gebäude / Building GD E1/131</a:t>
            </a:r>
          </a:p>
        </p:txBody>
      </p:sp>
    </p:spTree>
    <p:extLst>
      <p:ext uri="{BB962C8B-B14F-4D97-AF65-F5344CB8AC3E}">
        <p14:creationId xmlns:p14="http://schemas.microsoft.com/office/powerpoint/2010/main" val="883907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feld 1"/>
          <p:cNvSpPr txBox="1">
            <a:spLocks noChangeArrowheads="1"/>
          </p:cNvSpPr>
          <p:nvPr/>
        </p:nvSpPr>
        <p:spPr bwMode="auto">
          <a:xfrm>
            <a:off x="358775" y="1422973"/>
            <a:ext cx="93614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§§ 823 ff. BGB: Schadensersatz für rechtswidrige Verletzungen von Rechtsgütern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57201" y="633471"/>
            <a:ext cx="76794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Gesetzliche Schuldverhältnisse – II:</a:t>
            </a:r>
          </a:p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Deliktsrecht (1)  </a:t>
            </a:r>
          </a:p>
        </p:txBody>
      </p:sp>
      <p:sp>
        <p:nvSpPr>
          <p:cNvPr id="8" name="Textfeld 1"/>
          <p:cNvSpPr txBox="1">
            <a:spLocks noChangeArrowheads="1"/>
          </p:cNvSpPr>
          <p:nvPr/>
        </p:nvSpPr>
        <p:spPr bwMode="auto">
          <a:xfrm>
            <a:off x="755836" y="2010684"/>
            <a:ext cx="796782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 err="1">
                <a:latin typeface="RubFlama" panose="02000000000000000000" pitchFamily="2" charset="0"/>
              </a:rPr>
              <a:t>grds</a:t>
            </a:r>
            <a:r>
              <a:rPr lang="de-DE" altLang="de-DE" dirty="0">
                <a:latin typeface="RubFlama" panose="02000000000000000000" pitchFamily="2" charset="0"/>
              </a:rPr>
              <a:t>. verschuldensabhängig;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„Haftung für Dritte“ über § 831 BGB, aber Exkulpation möglich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Vermögen an sich nicht geschützt, sondern „absolute Rechtsgüter“, vgl. § 823 I BGB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440827" y="3334123"/>
            <a:ext cx="936148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sz="1800" dirty="0">
                <a:latin typeface="RubFlama" panose="02000000000000000000" pitchFamily="2" charset="0"/>
              </a:rPr>
              <a:t>	Wichtigster Fall: § 823 I BGB</a:t>
            </a:r>
          </a:p>
          <a:p>
            <a:pPr marL="0" indent="0" eaLnBrk="1" hangingPunct="1"/>
            <a:endParaRPr lang="de-DE" altLang="de-DE" sz="1800" dirty="0">
              <a:latin typeface="RubFlama" panose="02000000000000000000" pitchFamily="2" charset="0"/>
            </a:endParaRPr>
          </a:p>
          <a:p>
            <a:pPr marL="0" indent="0" eaLnBrk="1" hangingPunct="1"/>
            <a:r>
              <a:rPr lang="de-DE" altLang="de-DE" sz="1800" dirty="0">
                <a:latin typeface="RubFlama" panose="02000000000000000000" pitchFamily="2" charset="0"/>
              </a:rPr>
              <a:t>Grundstruktur Deliktsrecht: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7944" y="3616484"/>
            <a:ext cx="7307963" cy="31442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95287" y="782926"/>
            <a:ext cx="770536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Gesetzliche Schuldverhältnisse – II:</a:t>
            </a:r>
          </a:p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 Deliktsrecht (2)  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95288" y="17240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Beispiel § 823 I BGB – bspw. Schadensersatz nach Körperverletzung</a:t>
            </a:r>
          </a:p>
        </p:txBody>
      </p:sp>
      <p:sp>
        <p:nvSpPr>
          <p:cNvPr id="11" name="Textfeld 1"/>
          <p:cNvSpPr txBox="1">
            <a:spLocks noChangeArrowheads="1"/>
          </p:cNvSpPr>
          <p:nvPr/>
        </p:nvSpPr>
        <p:spPr bwMode="auto">
          <a:xfrm>
            <a:off x="827844" y="2205037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„Erfolg“ (Rechtsgutsbeeinträchtigung)</a:t>
            </a:r>
          </a:p>
        </p:txBody>
      </p:sp>
      <p:sp>
        <p:nvSpPr>
          <p:cNvPr id="12" name="Textfeld 1"/>
          <p:cNvSpPr txBox="1">
            <a:spLocks noChangeArrowheads="1"/>
          </p:cNvSpPr>
          <p:nvPr/>
        </p:nvSpPr>
        <p:spPr bwMode="auto">
          <a:xfrm>
            <a:off x="827844" y="2629962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dirty="0">
                <a:latin typeface="RubFlama" panose="02000000000000000000" pitchFamily="2" charset="0"/>
              </a:rPr>
              <a:t>Handlung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827844" y="305488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dirty="0">
                <a:latin typeface="RubFlama" panose="02000000000000000000" pitchFamily="2" charset="0"/>
              </a:rPr>
              <a:t>Kausalität Erfolg : Handlung (haftungsbegründend)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827844" y="352320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 dirty="0">
                <a:latin typeface="RubFlama" panose="02000000000000000000" pitchFamily="2" charset="0"/>
              </a:rPr>
              <a:t>Rechtswidrigkeit der Verletzung: Vermutung </a:t>
            </a:r>
            <a:r>
              <a:rPr lang="de-DE" altLang="de-DE" sz="1800" dirty="0">
                <a:latin typeface="RubFlama" panose="02000000000000000000" pitchFamily="2" charset="0"/>
              </a:rPr>
              <a:t>(Ausnahme: Rahmenrechte)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827844" y="3989925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5"/>
            </a:pPr>
            <a:r>
              <a:rPr lang="de-DE" altLang="de-DE">
                <a:latin typeface="RubFlama" panose="02000000000000000000" pitchFamily="2" charset="0"/>
              </a:rPr>
              <a:t>Verschulden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827844" y="4459825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6"/>
            </a:pPr>
            <a:r>
              <a:rPr lang="de-DE" altLang="de-DE" dirty="0">
                <a:latin typeface="RubFlama" panose="02000000000000000000" pitchFamily="2" charset="0"/>
              </a:rPr>
              <a:t>Schaden (Naturalrestitution, Differenzhypothese, §§ 249 BGB ff.)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827844" y="4944013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7"/>
            </a:pPr>
            <a:r>
              <a:rPr lang="de-DE" altLang="de-DE">
                <a:latin typeface="RubFlama" panose="02000000000000000000" pitchFamily="2" charset="0"/>
              </a:rPr>
              <a:t>Kausalität Rechtsgutsverletzung : Schaden (haftungsausfüllend)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827844" y="5444075"/>
            <a:ext cx="8388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8"/>
            </a:pPr>
            <a:r>
              <a:rPr lang="de-DE" altLang="de-DE" dirty="0">
                <a:latin typeface="RubFlama" panose="02000000000000000000" pitchFamily="2" charset="0"/>
              </a:rPr>
              <a:t>Art/Umfang Ersatz; Mitverschulden § 854 BGB; speziell § 846 BGB; Verjährung §§ 195, 199 BGB (insb. auch § 199 II BGB)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72256" y="979487"/>
            <a:ext cx="9201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Sachenrecht – I: Allgemeines 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58775" y="162083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§§ 854 – 1296 BGB</a:t>
            </a:r>
            <a:endParaRPr lang="de-DE" altLang="de-DE" u="sng" dirty="0">
              <a:latin typeface="RubFlama" panose="02000000000000000000" pitchFamily="2" charset="0"/>
            </a:endParaRP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360363" y="20161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Regelungsgegenstand: Verhältnis von Personen zu Sachen</a:t>
            </a:r>
          </a:p>
        </p:txBody>
      </p:sp>
      <p:sp>
        <p:nvSpPr>
          <p:cNvPr id="11" name="Textfeld 1"/>
          <p:cNvSpPr txBox="1">
            <a:spLocks noChangeArrowheads="1"/>
          </p:cNvSpPr>
          <p:nvPr/>
        </p:nvSpPr>
        <p:spPr bwMode="auto">
          <a:xfrm>
            <a:off x="900113" y="241300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Personen: vgl. §§ 1 BGB ff (natürliche, juristische)</a:t>
            </a:r>
          </a:p>
        </p:txBody>
      </p:sp>
      <p:sp>
        <p:nvSpPr>
          <p:cNvPr id="12" name="Textfeld 1"/>
          <p:cNvSpPr txBox="1">
            <a:spLocks noChangeArrowheads="1"/>
          </p:cNvSpPr>
          <p:nvPr/>
        </p:nvSpPr>
        <p:spPr bwMode="auto">
          <a:xfrm>
            <a:off x="909638" y="2771775"/>
            <a:ext cx="93614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Sachen:§ 90 BGB = </a:t>
            </a:r>
            <a:r>
              <a:rPr lang="de-DE" altLang="de-DE" i="1" dirty="0">
                <a:latin typeface="RubFlama" panose="02000000000000000000" pitchFamily="2" charset="0"/>
              </a:rPr>
              <a:t>körperliche</a:t>
            </a:r>
            <a:r>
              <a:rPr lang="de-DE" altLang="de-DE" dirty="0">
                <a:latin typeface="RubFlama" panose="02000000000000000000" pitchFamily="2" charset="0"/>
              </a:rPr>
              <a:t> Gegenstände, Tiere:§ 90a BGB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58775" y="3337503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zentrale Begriffe u.a.: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884316" y="3865223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>
                <a:latin typeface="RubFlama" panose="02000000000000000000" pitchFamily="2" charset="0"/>
              </a:rPr>
              <a:t>Besitz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884316" y="4430891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>
                <a:latin typeface="RubFlama" panose="02000000000000000000" pitchFamily="2" charset="0"/>
              </a:rPr>
              <a:t>Eigentum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887047" y="5008563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>
                <a:latin typeface="RubFlama" panose="02000000000000000000" pitchFamily="2" charset="0"/>
              </a:rPr>
              <a:t>Eigentumsvermutung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884316" y="552757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>
                <a:latin typeface="RubFlama" panose="02000000000000000000" pitchFamily="2" charset="0"/>
              </a:rPr>
              <a:t>absolutes Recht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4895850" y="3897491"/>
            <a:ext cx="295277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§ 854 BGB 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4889500" y="4440776"/>
            <a:ext cx="303113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§ 903 BGB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4884338" y="5018448"/>
            <a:ext cx="332432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§ 1006 BGB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4919341" y="5522913"/>
            <a:ext cx="292928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Wirkung „</a:t>
            </a:r>
            <a:r>
              <a:rPr lang="de-DE" altLang="de-DE" dirty="0" err="1">
                <a:latin typeface="RubFlama" panose="02000000000000000000" pitchFamily="2" charset="0"/>
              </a:rPr>
              <a:t>erga</a:t>
            </a:r>
            <a:r>
              <a:rPr lang="de-DE" altLang="de-DE" dirty="0">
                <a:latin typeface="RubFlama" panose="02000000000000000000" pitchFamily="2" charset="0"/>
              </a:rPr>
              <a:t> </a:t>
            </a:r>
            <a:r>
              <a:rPr lang="de-DE" altLang="de-DE" dirty="0" err="1">
                <a:latin typeface="RubFlama" panose="02000000000000000000" pitchFamily="2" charset="0"/>
              </a:rPr>
              <a:t>omnes</a:t>
            </a:r>
            <a:r>
              <a:rPr lang="de-DE" altLang="de-DE" dirty="0">
                <a:latin typeface="RubFlama" panose="02000000000000000000" pitchFamily="2" charset="0"/>
              </a:rPr>
              <a:t>“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84745" y="798473"/>
            <a:ext cx="777990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Sachenrecht – II: Besitz </a:t>
            </a: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358775" y="1352471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§§ 854 ff = tatsächliche Sachherrschaft über Sache  </a:t>
            </a:r>
            <a:endParaRPr lang="de-DE" altLang="de-DE" u="sng" dirty="0">
              <a:latin typeface="RubFlama" panose="02000000000000000000" pitchFamily="2" charset="0"/>
            </a:endParaRP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60363" y="1836659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Eigentumsvermutung des § 1006 I 1 zu Gunsten Besitzer</a:t>
            </a: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385763" y="2353662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Besitzerwerb idR durch Realakt, die tatsächliche Übergabe</a:t>
            </a:r>
          </a:p>
        </p:txBody>
      </p:sp>
      <p:sp>
        <p:nvSpPr>
          <p:cNvPr id="11" name="Textfeld 1"/>
          <p:cNvSpPr txBox="1">
            <a:spLocks noChangeArrowheads="1"/>
          </p:cNvSpPr>
          <p:nvPr/>
        </p:nvSpPr>
        <p:spPr bwMode="auto">
          <a:xfrm>
            <a:off x="395546" y="2871289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Recht des Besitzers: § 861</a:t>
            </a:r>
          </a:p>
        </p:txBody>
      </p:sp>
      <p:sp>
        <p:nvSpPr>
          <p:cNvPr id="12" name="Textfeld 1"/>
          <p:cNvSpPr txBox="1">
            <a:spLocks noChangeArrowheads="1"/>
          </p:cNvSpPr>
          <p:nvPr/>
        </p:nvSpPr>
        <p:spPr bwMode="auto">
          <a:xfrm>
            <a:off x="400237" y="336158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Besitzformen und andere Verhältnisse zu Sachen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575816" y="3851864"/>
            <a:ext cx="93614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sz="1800" dirty="0">
                <a:latin typeface="RubFlama" panose="02000000000000000000" pitchFamily="2" charset="0"/>
              </a:rPr>
              <a:t>Besitzer/Besitzdiener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569466" y="4447176"/>
            <a:ext cx="93614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sz="1800">
                <a:latin typeface="RubFlama" panose="02000000000000000000" pitchFamily="2" charset="0"/>
              </a:rPr>
              <a:t>Besitzdiener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582166" y="5131389"/>
            <a:ext cx="93614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sz="1800">
                <a:latin typeface="RubFlama" panose="02000000000000000000" pitchFamily="2" charset="0"/>
              </a:rPr>
              <a:t>Eigen-/Fremdbesitzer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583754" y="5780676"/>
            <a:ext cx="93614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 sz="1800">
                <a:latin typeface="RubFlama" panose="02000000000000000000" pitchFamily="2" charset="0"/>
              </a:rPr>
              <a:t>(un-)mittelbarer Besitzer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583754" y="6391864"/>
            <a:ext cx="93614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5"/>
            </a:pPr>
            <a:r>
              <a:rPr lang="de-DE" altLang="de-DE" sz="1800" dirty="0">
                <a:latin typeface="RubFlama" panose="02000000000000000000" pitchFamily="2" charset="0"/>
              </a:rPr>
              <a:t>Teil-/Mitbesitz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4392240" y="3851871"/>
            <a:ext cx="93614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sz="1800" dirty="0">
                <a:latin typeface="RubFlama" panose="02000000000000000000" pitchFamily="2" charset="0"/>
              </a:rPr>
              <a:t>§ 854 BGB </a:t>
            </a:r>
            <a:r>
              <a:rPr lang="de-DE" altLang="de-DE" sz="1800" dirty="0">
                <a:latin typeface="RubFlama" panose="02000000000000000000" pitchFamily="2" charset="0"/>
                <a:sym typeface="Wingdings" panose="05000000000000000000" pitchFamily="2" charset="2"/>
              </a:rPr>
              <a:t></a:t>
            </a:r>
            <a:r>
              <a:rPr lang="de-DE" altLang="de-DE" sz="1800" dirty="0">
                <a:latin typeface="RubFlama" panose="02000000000000000000" pitchFamily="2" charset="0"/>
              </a:rPr>
              <a:t> § 855 BGB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4377952" y="4447183"/>
            <a:ext cx="46513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sz="1800" dirty="0">
                <a:latin typeface="RubFlama" panose="02000000000000000000" pitchFamily="2" charset="0"/>
              </a:rPr>
              <a:t>„Werkzeug“ des Besitzers; hat Sache in Hand, aber keine Sachherrschaft</a:t>
            </a:r>
          </a:p>
        </p:txBody>
      </p:sp>
      <p:sp>
        <p:nvSpPr>
          <p:cNvPr id="25" name="Textfeld 1"/>
          <p:cNvSpPr txBox="1">
            <a:spLocks noChangeArrowheads="1"/>
          </p:cNvSpPr>
          <p:nvPr/>
        </p:nvSpPr>
        <p:spPr bwMode="auto">
          <a:xfrm>
            <a:off x="4390652" y="5131396"/>
            <a:ext cx="93614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sz="1800" dirty="0">
                <a:latin typeface="RubFlama" panose="02000000000000000000" pitchFamily="2" charset="0"/>
              </a:rPr>
              <a:t>§ 872: Besitz für sich selbst oder Dritten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4390652" y="5779096"/>
            <a:ext cx="93614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sz="1800" dirty="0">
                <a:latin typeface="RubFlama" panose="02000000000000000000" pitchFamily="2" charset="0"/>
              </a:rPr>
              <a:t>§§ 854, 868: „</a:t>
            </a:r>
            <a:r>
              <a:rPr lang="de-DE" altLang="de-DE" sz="1800" dirty="0" err="1">
                <a:latin typeface="RubFlama" panose="02000000000000000000" pitchFamily="2" charset="0"/>
              </a:rPr>
              <a:t>Besitzmittlungsverhältnis</a:t>
            </a:r>
            <a:r>
              <a:rPr lang="de-DE" altLang="de-DE" sz="1800" dirty="0">
                <a:latin typeface="RubFlama" panose="02000000000000000000" pitchFamily="2" charset="0"/>
              </a:rPr>
              <a:t>“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4392240" y="6391871"/>
            <a:ext cx="463708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sz="1800" dirty="0">
                <a:latin typeface="RubFlama" panose="02000000000000000000" pitchFamily="2" charset="0"/>
              </a:rPr>
              <a:t>§§ 865, 866: Besitz an abgrenzbarem Teil einer Sache/gemeinschaftlicher Besitz </a:t>
            </a:r>
          </a:p>
          <a:p>
            <a:pPr eaLnBrk="1" hangingPunct="1"/>
            <a:endParaRPr lang="de-DE" altLang="de-DE" sz="1800" dirty="0">
              <a:latin typeface="RubFlama" panose="02000000000000000000" pitchFamily="2" charset="0"/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58741" y="801687"/>
            <a:ext cx="9201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Sachenrecht – III: Eigentum </a:t>
            </a: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358741" y="1330894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rechtliche Herrschaft über Sachen, vgl. § 903 S. 1 BGB</a:t>
            </a:r>
            <a:endParaRPr lang="de-DE" altLang="de-DE" u="sng" dirty="0">
              <a:latin typeface="RubFlama" panose="02000000000000000000" pitchFamily="2" charset="0"/>
            </a:endParaRP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54064" y="176884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Eigentumserwerb</a:t>
            </a: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349387" y="2208736"/>
            <a:ext cx="893939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qua Vertrag: Einigung und Übergabe </a:t>
            </a:r>
            <a:r>
              <a:rPr lang="de-DE" altLang="de-DE" sz="1800" dirty="0">
                <a:latin typeface="RubFlama" panose="02000000000000000000" pitchFamily="2" charset="0"/>
              </a:rPr>
              <a:t>(Mobilien; § 929 S.1 BGB und 854 BGB)</a:t>
            </a:r>
            <a:r>
              <a:rPr lang="de-DE" altLang="de-DE" dirty="0">
                <a:latin typeface="RubFlama" panose="02000000000000000000" pitchFamily="2" charset="0"/>
              </a:rPr>
              <a:t>, Auflassung und Eintragung in Grundbuch </a:t>
            </a:r>
            <a:r>
              <a:rPr lang="de-DE" altLang="de-DE" sz="1800" dirty="0">
                <a:latin typeface="RubFlama" panose="02000000000000000000" pitchFamily="2" charset="0"/>
              </a:rPr>
              <a:t>(Immobilien; §§ 925, 873 BGB) </a:t>
            </a:r>
          </a:p>
        </p:txBody>
      </p:sp>
      <p:sp>
        <p:nvSpPr>
          <p:cNvPr id="11" name="Textfeld 1"/>
          <p:cNvSpPr txBox="1">
            <a:spLocks noChangeArrowheads="1"/>
          </p:cNvSpPr>
          <p:nvPr/>
        </p:nvSpPr>
        <p:spPr bwMode="auto">
          <a:xfrm>
            <a:off x="346367" y="2932696"/>
            <a:ext cx="872639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qua Gesetz:	Universalsukzession (§1922 BGB), Ersitzung (§§ 937, 900 BGB), Verbindung/Vermischung (§§ 946 BGB ff.) u.a.</a:t>
            </a:r>
          </a:p>
        </p:txBody>
      </p:sp>
      <p:sp>
        <p:nvSpPr>
          <p:cNvPr id="12" name="Textfeld 1"/>
          <p:cNvSpPr txBox="1">
            <a:spLocks noChangeArrowheads="1"/>
          </p:cNvSpPr>
          <p:nvPr/>
        </p:nvSpPr>
        <p:spPr bwMode="auto">
          <a:xfrm>
            <a:off x="331394" y="3656656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Eigentumserwerb vom Nichtberechtigten?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31394" y="4174761"/>
            <a:ext cx="93614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1800" dirty="0">
                <a:latin typeface="RubFlama" panose="02000000000000000000" pitchFamily="2" charset="0"/>
              </a:rPr>
              <a:t>Mobilien: § 932 BGB bei Gutgläubigkeit bez. Eigentum (Ausnahme § 935 BGB)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331394" y="4627329"/>
            <a:ext cx="93614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1800" dirty="0">
                <a:latin typeface="RubFlama" panose="02000000000000000000" pitchFamily="2" charset="0"/>
              </a:rPr>
              <a:t>Immobilien: § 892 BGB bei Gutgläubigkeit bez. Richtigkeit des Grundbuches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349387" y="5123731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Wichtigster Anspruch des Eigentümers: § 985 BGB = „Vindikation“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900113" y="572792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Sache – Eigentümer – Besitzer – kein Recht zum Besitz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900113" y="6200186"/>
            <a:ext cx="93614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spezielle Einrede gegen Anspruch aus § 985 BGB:</a:t>
            </a:r>
          </a:p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	 Zurückbehaltungsrecht, § 1000 BGB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76238" y="987425"/>
            <a:ext cx="9201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Überblick Herausgabeansprüche</a:t>
            </a: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358775" y="165258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aus Eigentum:§ 985 BGB</a:t>
            </a:r>
            <a:endParaRPr lang="de-DE" altLang="de-DE" u="sng" dirty="0">
              <a:latin typeface="RubFlama" panose="02000000000000000000" pitchFamily="2" charset="0"/>
            </a:endParaRP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60363" y="216376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aus Besitz: 	§ 861 BGB</a:t>
            </a: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3835400" y="1908175"/>
            <a:ext cx="469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Sachenrecht </a:t>
            </a:r>
            <a:r>
              <a:rPr lang="de-DE" altLang="de-DE" dirty="0">
                <a:latin typeface="RubFlama" panose="02000000000000000000" pitchFamily="2" charset="0"/>
                <a:sym typeface="Wingdings" panose="05000000000000000000" pitchFamily="2" charset="2"/>
              </a:rPr>
              <a:t> dingliche Ansprüche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11" name="Textfeld 1"/>
          <p:cNvSpPr txBox="1">
            <a:spLocks noChangeArrowheads="1"/>
          </p:cNvSpPr>
          <p:nvPr/>
        </p:nvSpPr>
        <p:spPr bwMode="auto">
          <a:xfrm>
            <a:off x="376239" y="2771775"/>
            <a:ext cx="851650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287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ungerechtfertigte Bereicherung, §§ 812 BGB ff.</a:t>
            </a:r>
          </a:p>
          <a:p>
            <a:pPr lvl="2"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mangels Rechtsgrund § 812 BGB</a:t>
            </a:r>
          </a:p>
          <a:p>
            <a:pPr lvl="2"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unentgeltliche Verfügung  an Nichtberechtigten § 816 I 2 BGB</a:t>
            </a:r>
          </a:p>
        </p:txBody>
      </p:sp>
      <p:sp>
        <p:nvSpPr>
          <p:cNvPr id="12" name="Textfeld 1"/>
          <p:cNvSpPr txBox="1">
            <a:spLocks noChangeArrowheads="1"/>
          </p:cNvSpPr>
          <p:nvPr/>
        </p:nvSpPr>
        <p:spPr bwMode="auto">
          <a:xfrm>
            <a:off x="417513" y="393577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unerlaubte Handlungen (deliktische Ansprüche):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820738" y="458470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§ 823 I BGB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821004" y="498698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dirty="0">
                <a:latin typeface="RubFlama" panose="02000000000000000000" pitchFamily="2" charset="0"/>
              </a:rPr>
              <a:t>§ 823 II BGB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827088" y="538703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dirty="0">
                <a:latin typeface="RubFlama" panose="02000000000000000000" pitchFamily="2" charset="0"/>
              </a:rPr>
              <a:t>§ 826 BGB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827088" y="578708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 dirty="0">
                <a:latin typeface="RubFlama" panose="02000000000000000000" pitchFamily="2" charset="0"/>
              </a:rPr>
              <a:t>§ 831 BGB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6668" y="803891"/>
            <a:ext cx="100806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Testaufgabe</a:t>
            </a:r>
          </a:p>
        </p:txBody>
      </p:sp>
      <p:sp>
        <p:nvSpPr>
          <p:cNvPr id="58371" name="Textfeld 1"/>
          <p:cNvSpPr txBox="1">
            <a:spLocks noChangeArrowheads="1"/>
          </p:cNvSpPr>
          <p:nvPr/>
        </p:nvSpPr>
        <p:spPr bwMode="auto">
          <a:xfrm>
            <a:off x="366459" y="1472525"/>
            <a:ext cx="858851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B hat bei Galerist G das Bild „Der Schrei“ gutgläubig erworben. Allerdings wurde dieses zwei Jahre zuvor dem E von Dieb D gestohlen und gelangte dann auf nicht mehr nachvollziehbaren Wegen zu G. </a:t>
            </a:r>
          </a:p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E verlangt nunmehr das Bild von B heraus. B ist der Meinung, dass das nicht sein könne, schließlich habe er bezahlt. </a:t>
            </a:r>
          </a:p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Hat E einen Anspruch aus § 985 BGB oder § 812 BGB gegen B?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76238" y="4148599"/>
            <a:ext cx="8578731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Das Bild war dringend restaurationsbedürftig als B es erhielt. Ohne sofortige Restauration wäre es wegen eines Wasserschadens in wenigen Wochen irreparabel zerstört worden. </a:t>
            </a:r>
          </a:p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E verlangt wiederum das Bild von B heraus. B weigert sich immer noch und führt zusätzlich an, dass er das Bild allenfalls herausgebe, wenn E ihm die Kosten der aufwändigen Restauration ersetze.</a:t>
            </a:r>
          </a:p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Hat E einen Anspruch gegen B aus § 985 BGB?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  <p:cxnSp>
        <p:nvCxnSpPr>
          <p:cNvPr id="3" name="Gerader Verbinder 2"/>
          <p:cNvCxnSpPr/>
          <p:nvPr/>
        </p:nvCxnSpPr>
        <p:spPr>
          <a:xfrm>
            <a:off x="366459" y="3708623"/>
            <a:ext cx="8588510" cy="360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3570288"/>
            <a:ext cx="100806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4000" b="1">
                <a:latin typeface="RubFlama" panose="02000000000000000000" pitchFamily="2" charset="0"/>
              </a:rPr>
              <a:t>Pause!</a:t>
            </a:r>
            <a:endParaRPr lang="de-DE" sz="4000" b="1" dirty="0">
              <a:latin typeface="RubFlama" panose="02000000000000000000" pitchFamily="2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652651" y="444912"/>
            <a:ext cx="2016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Hausaufgabe</a:t>
            </a:r>
          </a:p>
        </p:txBody>
      </p:sp>
      <p:sp>
        <p:nvSpPr>
          <p:cNvPr id="58371" name="Textfeld 1"/>
          <p:cNvSpPr txBox="1">
            <a:spLocks noChangeArrowheads="1"/>
          </p:cNvSpPr>
          <p:nvPr/>
        </p:nvSpPr>
        <p:spPr bwMode="auto">
          <a:xfrm>
            <a:off x="376238" y="881075"/>
            <a:ext cx="770111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Der volljährige, aber erkennbar geschäftsunfähige G geht mit seiner Sommerjacke in den Laden des Trödlers T und tauscht diese gegen ein paar alte Comics. Betreuer B ist nicht begeistert und verlangt von T die Jacke heraus. T hält davon nichts. Zwar habe er die Jacke noch im Laden, aber Vertrag sei nun mal Vertrag.</a:t>
            </a:r>
          </a:p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Kann B (als gesetzlicher Vertreter von G) die Jacke von T herausverlangen?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47428" y="304951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Anspruchsgrundlagen: §§ 985, 812 I 1, 1. Fall BGB</a:t>
            </a: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347429" y="3483997"/>
            <a:ext cx="501692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08585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§ 985 BGB: Eigentümer ≠ Besitzer?</a:t>
            </a:r>
          </a:p>
          <a:p>
            <a:pPr algn="just" eaLnBrk="1" hangingPunct="1"/>
            <a:endParaRPr lang="de-DE" altLang="de-DE" dirty="0">
              <a:latin typeface="RubFlama" panose="02000000000000000000" pitchFamily="2" charset="0"/>
            </a:endParaRPr>
          </a:p>
          <a:p>
            <a:pPr algn="just" eaLnBrk="1" hangingPunct="1">
              <a:buFontTx/>
              <a:buAutoNum type="arabicPeriod"/>
            </a:pPr>
            <a:r>
              <a:rPr lang="de-DE" altLang="de-DE" dirty="0">
                <a:latin typeface="RubFlama" panose="02000000000000000000" pitchFamily="2" charset="0"/>
              </a:rPr>
              <a:t>Ursprünglich G Eigentümer der </a:t>
            </a:r>
            <a:r>
              <a:rPr lang="de-DE" altLang="de-DE" i="1" dirty="0">
                <a:latin typeface="RubFlama" panose="02000000000000000000" pitchFamily="2" charset="0"/>
              </a:rPr>
              <a:t>Sache</a:t>
            </a:r>
          </a:p>
          <a:p>
            <a:pPr algn="just" eaLnBrk="1" hangingPunct="1">
              <a:buFontTx/>
              <a:buAutoNum type="arabicPeriod"/>
            </a:pPr>
            <a:r>
              <a:rPr lang="de-DE" altLang="de-DE" dirty="0">
                <a:latin typeface="RubFlama" panose="02000000000000000000" pitchFamily="2" charset="0"/>
              </a:rPr>
              <a:t>Eigentum durch Übereignung verloren?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dinglicher Vertrag § 929 S.1 BGB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Angebot des G unwirksam, § 105 I BGB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G ist Eigentümer</a:t>
            </a:r>
          </a:p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3.Besitzer T</a:t>
            </a:r>
          </a:p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4.RzB?  (-) da KV ebenfalls nichtig, § 105 I BGB</a:t>
            </a:r>
          </a:p>
        </p:txBody>
      </p:sp>
      <p:sp>
        <p:nvSpPr>
          <p:cNvPr id="11" name="Textfeld 1"/>
          <p:cNvSpPr txBox="1">
            <a:spLocks noChangeArrowheads="1"/>
          </p:cNvSpPr>
          <p:nvPr/>
        </p:nvSpPr>
        <p:spPr bwMode="auto">
          <a:xfrm>
            <a:off x="5283794" y="3483997"/>
            <a:ext cx="3716957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de-DE" altLang="de-DE" dirty="0">
                <a:latin typeface="RubFlama" panose="02000000000000000000" pitchFamily="2" charset="0"/>
              </a:rPr>
              <a:t>§ 812 I 1, 1. Fall BGB</a:t>
            </a:r>
          </a:p>
          <a:p>
            <a:pPr algn="just" eaLnBrk="1" hangingPunct="1"/>
            <a:endParaRPr lang="de-DE" altLang="de-DE" dirty="0">
              <a:latin typeface="RubFlama" panose="02000000000000000000" pitchFamily="2" charset="0"/>
            </a:endParaRPr>
          </a:p>
          <a:p>
            <a:pPr algn="just" eaLnBrk="1" hangingPunct="1">
              <a:buFontTx/>
              <a:buAutoNum type="arabicPeriod"/>
            </a:pPr>
            <a:r>
              <a:rPr lang="de-DE" altLang="de-DE" dirty="0">
                <a:latin typeface="RubFlama" panose="02000000000000000000" pitchFamily="2" charset="0"/>
              </a:rPr>
              <a:t>„etwas“ erlangt = Besitz, § 854 I BGB</a:t>
            </a:r>
            <a:endParaRPr lang="de-DE" altLang="de-DE" i="1" dirty="0">
              <a:latin typeface="RubFlama" panose="02000000000000000000" pitchFamily="2" charset="0"/>
            </a:endParaRPr>
          </a:p>
          <a:p>
            <a:pPr algn="just" eaLnBrk="1" hangingPunct="1">
              <a:buFontTx/>
              <a:buAutoNum type="arabicPeriod"/>
            </a:pPr>
            <a:r>
              <a:rPr lang="de-DE" altLang="de-DE" dirty="0">
                <a:latin typeface="RubFlama" panose="02000000000000000000" pitchFamily="2" charset="0"/>
              </a:rPr>
              <a:t>durch Leistung = bewusste zweckgerichtete Mehrung fremden Vermögens (+)</a:t>
            </a:r>
          </a:p>
          <a:p>
            <a:pPr algn="just" eaLnBrk="1" hangingPunct="1">
              <a:buFont typeface="Calibri" panose="020F0502020204030204" pitchFamily="34" charset="0"/>
              <a:buAutoNum type="arabicPeriod"/>
            </a:pPr>
            <a:r>
              <a:rPr lang="de-DE" altLang="de-DE" dirty="0">
                <a:latin typeface="RubFlama" panose="02000000000000000000" pitchFamily="2" charset="0"/>
              </a:rPr>
              <a:t>ohne Rechtsgrund? (+), KV nichtig, § 105 I BGB</a:t>
            </a:r>
          </a:p>
          <a:p>
            <a:pPr algn="just" eaLnBrk="1" hangingPunct="1">
              <a:buFont typeface="Calibri" panose="020F0502020204030204" pitchFamily="34" charset="0"/>
              <a:buAutoNum type="arabicPeriod"/>
            </a:pPr>
            <a:r>
              <a:rPr lang="de-DE" altLang="de-DE" dirty="0">
                <a:latin typeface="RubFlama" panose="02000000000000000000" pitchFamily="2" charset="0"/>
              </a:rPr>
              <a:t>RF: Herausgabe des Erlangten, § 818 BGB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  <p:cxnSp>
        <p:nvCxnSpPr>
          <p:cNvPr id="3" name="Gerader Verbinder 2"/>
          <p:cNvCxnSpPr/>
          <p:nvPr/>
        </p:nvCxnSpPr>
        <p:spPr>
          <a:xfrm flipV="1">
            <a:off x="376238" y="3049510"/>
            <a:ext cx="8552506" cy="783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>
            <a:off x="5283794" y="3564607"/>
            <a:ext cx="0" cy="33972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-180268" y="665302"/>
            <a:ext cx="93424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Wiederholungs- und Vertiefungsfragen</a:t>
            </a:r>
          </a:p>
        </p:txBody>
      </p:sp>
      <p:sp>
        <p:nvSpPr>
          <p:cNvPr id="11266" name="Textfeld 5"/>
          <p:cNvSpPr txBox="1">
            <a:spLocks noChangeArrowheads="1"/>
          </p:cNvSpPr>
          <p:nvPr/>
        </p:nvSpPr>
        <p:spPr bwMode="auto">
          <a:xfrm>
            <a:off x="376238" y="143668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de-DE" altLang="de-DE">
                <a:latin typeface="RubFlama" panose="02000000000000000000" pitchFamily="2" charset="0"/>
              </a:rPr>
              <a:t>Was ist ein Anspruch und wo ist  das geregelt?</a:t>
            </a:r>
          </a:p>
        </p:txBody>
      </p:sp>
      <p:sp>
        <p:nvSpPr>
          <p:cNvPr id="11267" name="Textfeld 5"/>
          <p:cNvSpPr txBox="1">
            <a:spLocks noChangeArrowheads="1"/>
          </p:cNvSpPr>
          <p:nvPr/>
        </p:nvSpPr>
        <p:spPr bwMode="auto">
          <a:xfrm>
            <a:off x="376238" y="19526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2"/>
            </a:pPr>
            <a:r>
              <a:rPr lang="de-DE" altLang="de-DE" dirty="0">
                <a:latin typeface="RubFlama" panose="02000000000000000000" pitchFamily="2" charset="0"/>
              </a:rPr>
              <a:t>Welche Typen von Irrtümern sind nach § 119 BGB beachtlich?</a:t>
            </a:r>
          </a:p>
        </p:txBody>
      </p:sp>
      <p:sp>
        <p:nvSpPr>
          <p:cNvPr id="11268" name="Textfeld 5"/>
          <p:cNvSpPr txBox="1">
            <a:spLocks noChangeArrowheads="1"/>
          </p:cNvSpPr>
          <p:nvPr/>
        </p:nvSpPr>
        <p:spPr bwMode="auto">
          <a:xfrm>
            <a:off x="395288" y="241300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3"/>
            </a:pPr>
            <a:r>
              <a:rPr lang="de-DE" altLang="de-DE">
                <a:latin typeface="RubFlama" panose="02000000000000000000" pitchFamily="2" charset="0"/>
              </a:rPr>
              <a:t>Was ist die „Generalklausel“ für Schadensersatz im Schuldrecht?</a:t>
            </a:r>
          </a:p>
        </p:txBody>
      </p:sp>
      <p:sp>
        <p:nvSpPr>
          <p:cNvPr id="11269" name="Textfeld 5"/>
          <p:cNvSpPr txBox="1">
            <a:spLocks noChangeArrowheads="1"/>
          </p:cNvSpPr>
          <p:nvPr/>
        </p:nvSpPr>
        <p:spPr bwMode="auto">
          <a:xfrm>
            <a:off x="395289" y="2876550"/>
            <a:ext cx="871347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4"/>
            </a:pPr>
            <a:r>
              <a:rPr lang="de-DE" altLang="de-DE" dirty="0">
                <a:latin typeface="RubFlama" panose="02000000000000000000" pitchFamily="2" charset="0"/>
              </a:rPr>
              <a:t>Welche Norm regelt eine Unmöglichkeit (der Leistung) vor Vertragsschluss?</a:t>
            </a:r>
          </a:p>
        </p:txBody>
      </p:sp>
      <p:sp>
        <p:nvSpPr>
          <p:cNvPr id="11270" name="Textfeld 5"/>
          <p:cNvSpPr txBox="1">
            <a:spLocks noChangeArrowheads="1"/>
          </p:cNvSpPr>
          <p:nvPr/>
        </p:nvSpPr>
        <p:spPr bwMode="auto">
          <a:xfrm>
            <a:off x="376238" y="3584436"/>
            <a:ext cx="858851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Aft>
                <a:spcPts val="1200"/>
              </a:spcAft>
              <a:buFont typeface="Calibri" panose="020F0502020204030204" pitchFamily="34" charset="0"/>
              <a:buAutoNum type="arabicPeriod" startAt="5"/>
            </a:pPr>
            <a:r>
              <a:rPr lang="de-DE" altLang="de-DE" dirty="0">
                <a:latin typeface="RubFlama" panose="02000000000000000000" pitchFamily="2" charset="0"/>
              </a:rPr>
              <a:t>Welche  Norm betrifft die Unmöglichkeit nach Vertragsschluss?</a:t>
            </a:r>
          </a:p>
          <a:p>
            <a:pPr eaLnBrk="1" hangingPunct="1">
              <a:spcAft>
                <a:spcPts val="1200"/>
              </a:spcAft>
              <a:buFont typeface="Calibri" panose="020F0502020204030204" pitchFamily="34" charset="0"/>
              <a:buAutoNum type="arabicPeriod" startAt="5"/>
            </a:pPr>
            <a:r>
              <a:rPr lang="de-DE" altLang="de-DE" dirty="0">
                <a:latin typeface="RubFlama" panose="02000000000000000000" pitchFamily="2" charset="0"/>
              </a:rPr>
              <a:t>Was ist Konkretisierung und welche Norm ist hierfür maßgeblich?</a:t>
            </a:r>
          </a:p>
          <a:p>
            <a:pPr eaLnBrk="1" hangingPunct="1">
              <a:spcAft>
                <a:spcPts val="1200"/>
              </a:spcAft>
              <a:buFont typeface="Calibri" panose="020F0502020204030204" pitchFamily="34" charset="0"/>
              <a:buAutoNum type="arabicPeriod" startAt="5"/>
            </a:pPr>
            <a:r>
              <a:rPr lang="de-DE" altLang="de-DE" dirty="0">
                <a:latin typeface="RubFlama" panose="02000000000000000000" pitchFamily="2" charset="0"/>
              </a:rPr>
              <a:t>Was ist eine „Hol-/ Schick- oder Bringschuld“?</a:t>
            </a:r>
          </a:p>
          <a:p>
            <a:pPr eaLnBrk="1" hangingPunct="1">
              <a:spcAft>
                <a:spcPts val="1200"/>
              </a:spcAft>
              <a:buFont typeface="Calibri" panose="020F0502020204030204" pitchFamily="34" charset="0"/>
              <a:buAutoNum type="arabicPeriod" startAt="5"/>
            </a:pPr>
            <a:r>
              <a:rPr lang="de-DE" altLang="de-DE" dirty="0">
                <a:latin typeface="RubFlama" panose="02000000000000000000" pitchFamily="2" charset="0"/>
              </a:rPr>
              <a:t>Was passiert mit dem Anspruch auf die Gegenleistung wenn der Anspruch auf Leistung nach § 275 I BGB untergegangen ist? </a:t>
            </a:r>
          </a:p>
          <a:p>
            <a:pPr eaLnBrk="1" hangingPunct="1">
              <a:spcAft>
                <a:spcPts val="1200"/>
              </a:spcAft>
              <a:buFont typeface="Calibri" panose="020F0502020204030204" pitchFamily="34" charset="0"/>
              <a:buAutoNum type="arabicPeriod" startAt="5"/>
            </a:pPr>
            <a:r>
              <a:rPr lang="de-DE" altLang="de-DE" dirty="0">
                <a:latin typeface="RubFlama" panose="02000000000000000000" pitchFamily="2" charset="0"/>
              </a:rPr>
              <a:t>Was ist Grundstruktur bei der Prüfung eines Gestaltungsrechtes?</a:t>
            </a:r>
          </a:p>
          <a:p>
            <a:pPr eaLnBrk="1" hangingPunct="1">
              <a:spcAft>
                <a:spcPts val="1200"/>
              </a:spcAft>
              <a:buFont typeface="Calibri" panose="020F0502020204030204" pitchFamily="34" charset="0"/>
              <a:buAutoNum type="arabicPeriod" startAt="5"/>
            </a:pPr>
            <a:r>
              <a:rPr lang="de-DE" altLang="de-DE" dirty="0">
                <a:latin typeface="RubFlama" panose="02000000000000000000" pitchFamily="2" charset="0"/>
              </a:rPr>
              <a:t>Welche Gestaltungsrechte kennen Sie neben der Anfechtung?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76238" y="1763713"/>
            <a:ext cx="848049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defTabSz="914400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„Verletzt der Schuldner eine Pflicht aus dem Schuldverhältnis, so kann der Gläubiger Ersatz des hierdurch entstehenden Schadens verlangen. Dies gilt nicht, wenn der Schuldner die Pflichtverletzung nicht zu vertreten hat.“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34792" y="961778"/>
            <a:ext cx="67633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Wiederholung – I: Schadensersatz, § 280 BGB 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60363" y="30003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marL="342900" indent="-342900" algn="just" defTabSz="914400">
              <a:buFont typeface="Arial"/>
              <a:buChar char="•"/>
              <a:defRPr/>
            </a:pPr>
            <a:r>
              <a:rPr lang="de-DE" dirty="0">
                <a:latin typeface="RubFlama" panose="02000000000000000000" pitchFamily="2" charset="0"/>
              </a:rPr>
              <a:t>Identifizieren Sie die grundlegenden Tatbestandsmerkmale: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563938" y="35401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defTabSz="914400" eaLnBrk="1" hangingPunct="1">
              <a:buFont typeface="Calibri" panose="020F0502020204030204" pitchFamily="34" charset="0"/>
              <a:buAutoNum type="arabicParenBoth"/>
            </a:pPr>
            <a:r>
              <a:rPr lang="de-DE" altLang="de-DE">
                <a:latin typeface="RubFlama" panose="02000000000000000000" pitchFamily="2" charset="0"/>
              </a:rPr>
              <a:t>Schuldverhältnis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563938" y="39735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marL="457200" indent="-457200" algn="just" defTabSz="914400">
              <a:buFont typeface="+mj-lt"/>
              <a:buAutoNum type="arabicParenBoth" startAt="2"/>
              <a:defRPr/>
            </a:pPr>
            <a:r>
              <a:rPr lang="de-DE" dirty="0">
                <a:latin typeface="RubFlama" panose="02000000000000000000" pitchFamily="2" charset="0"/>
              </a:rPr>
              <a:t>Pflichtverletzung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565525" y="44053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defTabSz="914400"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>
                <a:latin typeface="RubFlama" panose="02000000000000000000" pitchFamily="2" charset="0"/>
              </a:rPr>
              <a:t>Vertretenmüssen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551238" y="48006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marL="457200" indent="-457200" algn="just" defTabSz="914400">
              <a:buFont typeface="+mj-lt"/>
              <a:buAutoNum type="arabicParenBoth" startAt="4"/>
              <a:defRPr/>
            </a:pPr>
            <a:r>
              <a:rPr lang="de-DE" dirty="0">
                <a:latin typeface="RubFlama" panose="02000000000000000000" pitchFamily="2" charset="0"/>
              </a:rPr>
              <a:t>Schaden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543300" y="5230813"/>
            <a:ext cx="91440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defTabSz="914400" eaLnBrk="1" hangingPunct="1">
              <a:buFont typeface="Calibri" panose="020F0502020204030204" pitchFamily="34" charset="0"/>
              <a:buAutoNum type="arabicParenBoth" startAt="5"/>
            </a:pPr>
            <a:r>
              <a:rPr lang="de-DE" altLang="de-DE">
                <a:latin typeface="RubFlama" panose="02000000000000000000" pitchFamily="2" charset="0"/>
              </a:rPr>
              <a:t>Kausalität Pflichtverletzung : Schaden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77825" y="5824538"/>
            <a:ext cx="8478911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defTabSz="914400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Konkretisierungen je nach Art des begehrten Schadensersatzes – SE neben oder statt der Leistung – und auf welches Interesse – negatives/positives Interesse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7" grpId="0"/>
      <p:bldP spid="8" grpId="0"/>
      <p:bldP spid="9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960438"/>
            <a:ext cx="92170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Wiederholung – II: Gestaltungsrecht – Begriff</a:t>
            </a: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358775" y="1406525"/>
            <a:ext cx="871398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Definition = ein relatives subjektives Privatrecht, dessen Inhalt die Macht zur Gestaltung konkreter Rechtsbeziehungen durch einseitige Erklärung ist</a:t>
            </a:r>
          </a:p>
        </p:txBody>
      </p:sp>
      <p:sp>
        <p:nvSpPr>
          <p:cNvPr id="7" name="Textfeld 1"/>
          <p:cNvSpPr txBox="1">
            <a:spLocks noChangeArrowheads="1"/>
          </p:cNvSpPr>
          <p:nvPr/>
        </p:nvSpPr>
        <p:spPr bwMode="auto">
          <a:xfrm>
            <a:off x="376238" y="2264925"/>
            <a:ext cx="93614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also: </a:t>
            </a:r>
            <a:r>
              <a:rPr lang="de-DE" altLang="de-DE" b="1" dirty="0">
                <a:latin typeface="RubFlama" panose="02000000000000000000" pitchFamily="2" charset="0"/>
              </a:rPr>
              <a:t>einseitige empfangsbedürftige Willenserklärung</a:t>
            </a:r>
            <a:endParaRPr lang="de-DE" altLang="de-DE" sz="1200" b="1" dirty="0">
              <a:latin typeface="RubFlama" panose="02000000000000000000" pitchFamily="2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b="1" dirty="0">
                <a:latin typeface="RubFlama" panose="02000000000000000000" pitchFamily="2" charset="0"/>
              </a:rPr>
              <a:t>bedingungsfeindlich!</a:t>
            </a:r>
            <a:r>
              <a:rPr lang="de-DE" altLang="de-DE" dirty="0">
                <a:latin typeface="RubFlama" panose="02000000000000000000" pitchFamily="2" charset="0"/>
              </a:rPr>
              <a:t> (Ausnahme: innerprozessuale Bedingung)</a:t>
            </a:r>
          </a:p>
        </p:txBody>
      </p:sp>
      <p:sp>
        <p:nvSpPr>
          <p:cNvPr id="8" name="Textfeld 1"/>
          <p:cNvSpPr txBox="1">
            <a:spLocks noChangeArrowheads="1"/>
          </p:cNvSpPr>
          <p:nvPr/>
        </p:nvSpPr>
        <p:spPr bwMode="auto">
          <a:xfrm>
            <a:off x="376238" y="3024188"/>
            <a:ext cx="93614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Unterscheidung „selbständige“ ./. „unselbständige“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Bsp. Vorkaufsrecht ./. Anfechtung (hier nur unselbständige!)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Grundstruktur: 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358775" y="415607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rabicPeriod"/>
            </a:pPr>
            <a:r>
              <a:rPr lang="de-DE" altLang="de-DE">
                <a:latin typeface="RubFlama" panose="02000000000000000000" pitchFamily="2" charset="0"/>
              </a:rPr>
              <a:t>Anwendbarkeit? 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368300" y="4706937"/>
            <a:ext cx="40338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rabicPeriod" startAt="2"/>
            </a:pPr>
            <a:r>
              <a:rPr lang="de-DE" altLang="de-DE">
                <a:latin typeface="RubFlama" panose="02000000000000000000" pitchFamily="2" charset="0"/>
              </a:rPr>
              <a:t>Grund für Gestaltungsrecht („Tatbestand“)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368300" y="5414962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rabicPeriod" startAt="3"/>
            </a:pPr>
            <a:r>
              <a:rPr lang="de-DE" altLang="de-DE">
                <a:latin typeface="RubFlama" panose="02000000000000000000" pitchFamily="2" charset="0"/>
              </a:rPr>
              <a:t>„richtige“ Ausübung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368300" y="59912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rabicPeriod" startAt="4"/>
            </a:pPr>
            <a:r>
              <a:rPr lang="de-DE" altLang="de-DE">
                <a:latin typeface="RubFlama" panose="02000000000000000000" pitchFamily="2" charset="0"/>
              </a:rPr>
              <a:t>kein Ausschluss 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368300" y="660400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rabicPeriod" startAt="5"/>
            </a:pPr>
            <a:r>
              <a:rPr lang="de-DE" altLang="de-DE">
                <a:latin typeface="RubFlama" panose="02000000000000000000" pitchFamily="2" charset="0"/>
              </a:rPr>
              <a:t>Rechtsfolge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4788284" y="404018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rabicPeriod"/>
            </a:pPr>
            <a:r>
              <a:rPr lang="de-DE" altLang="de-DE">
                <a:latin typeface="RubFlama" panose="02000000000000000000" pitchFamily="2" charset="0"/>
              </a:rPr>
              <a:t>Vorrang spezieller Regelungen? </a:t>
            </a:r>
          </a:p>
        </p:txBody>
      </p:sp>
      <p:sp>
        <p:nvSpPr>
          <p:cNvPr id="25" name="Textfeld 1"/>
          <p:cNvSpPr txBox="1">
            <a:spLocks noChangeArrowheads="1"/>
          </p:cNvSpPr>
          <p:nvPr/>
        </p:nvSpPr>
        <p:spPr bwMode="auto">
          <a:xfrm>
            <a:off x="4751771" y="4613276"/>
            <a:ext cx="4527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rabicPeriod" startAt="2"/>
            </a:pPr>
            <a:r>
              <a:rPr lang="de-DE" altLang="de-DE">
                <a:latin typeface="RubFlama" panose="02000000000000000000" pitchFamily="2" charset="0"/>
              </a:rPr>
              <a:t>Merkmale der konkreten Norm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4770821" y="5300663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rabicPeriod" startAt="3"/>
            </a:pPr>
            <a:r>
              <a:rPr lang="de-DE" altLang="de-DE">
                <a:latin typeface="RubFlama" panose="02000000000000000000" pitchFamily="2" charset="0"/>
              </a:rPr>
              <a:t>Befugter? Zugang etc.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4770821" y="5876926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rabicPeriod" startAt="4"/>
            </a:pPr>
            <a:r>
              <a:rPr lang="de-DE" altLang="de-DE">
                <a:latin typeface="RubFlama" panose="02000000000000000000" pitchFamily="2" charset="0"/>
              </a:rPr>
              <a:t>Sonderfall? Frist ...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4770821" y="6489701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rabicPeriod" startAt="5"/>
            </a:pPr>
            <a:r>
              <a:rPr lang="de-DE" altLang="de-DE">
                <a:latin typeface="RubFlama" panose="02000000000000000000" pitchFamily="2" charset="0"/>
              </a:rPr>
              <a:t>Erlöschen, Nichtigkeit ...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108260" y="660906"/>
            <a:ext cx="92075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Wiederholung – III: Rücktritt, §§ 323  BGB ff.  </a:t>
            </a:r>
          </a:p>
        </p:txBody>
      </p:sp>
      <p:sp>
        <p:nvSpPr>
          <p:cNvPr id="7" name="Textfeld 1"/>
          <p:cNvSpPr txBox="1">
            <a:spLocks noChangeArrowheads="1"/>
          </p:cNvSpPr>
          <p:nvPr/>
        </p:nvSpPr>
        <p:spPr bwMode="auto">
          <a:xfrm>
            <a:off x="332953" y="1547658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Schema für Rücktritt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807851" y="2082779"/>
            <a:ext cx="7705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marL="457200" indent="-457200" algn="just" defTabSz="914400">
              <a:buFont typeface="+mj-lt"/>
              <a:buAutoNum type="arabicParenBoth"/>
              <a:defRPr/>
            </a:pPr>
            <a:r>
              <a:rPr lang="de-DE" dirty="0">
                <a:latin typeface="RubFlama" panose="02000000000000000000" pitchFamily="2" charset="0"/>
              </a:rPr>
              <a:t>gegenseitiger Vertrag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838014" y="4745016"/>
            <a:ext cx="7845425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defTabSz="914400"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dirty="0">
                <a:latin typeface="RubFlama" panose="02000000000000000000" pitchFamily="2" charset="0"/>
              </a:rPr>
              <a:t>Rücktrittserklärung, § 349 BGB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807851" y="2603479"/>
            <a:ext cx="78454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defTabSz="914400"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>
                <a:latin typeface="RubFlama" panose="02000000000000000000" pitchFamily="2" charset="0"/>
              </a:rPr>
              <a:t>Rücktrittsgrund (idR Grund aus SchuldR BT)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841189" y="5214916"/>
            <a:ext cx="78454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defTabSz="914400"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 dirty="0">
                <a:latin typeface="RubFlama" panose="02000000000000000000" pitchFamily="2" charset="0"/>
              </a:rPr>
              <a:t>kein Ausschluss, § 323 V, VI BGB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841189" y="5614966"/>
            <a:ext cx="78454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defTabSz="914400" eaLnBrk="1" hangingPunct="1">
              <a:buFont typeface="Calibri" panose="020F0502020204030204" pitchFamily="34" charset="0"/>
              <a:buAutoNum type="arabicParenBoth" startAt="5"/>
            </a:pPr>
            <a:r>
              <a:rPr lang="de-DE" altLang="de-DE" dirty="0">
                <a:latin typeface="RubFlama" panose="02000000000000000000" pitchFamily="2" charset="0"/>
              </a:rPr>
              <a:t>Rechtsfolge: Anspruch auf Leistung ist untergegangen</a:t>
            </a:r>
          </a:p>
          <a:p>
            <a:pPr marL="0" indent="0" algn="just" defTabSz="914400" eaLnBrk="1" hangingPunct="1"/>
            <a:endParaRPr lang="de-DE" altLang="de-DE" dirty="0">
              <a:latin typeface="RubFlama" panose="02000000000000000000" pitchFamily="2" charset="0"/>
            </a:endParaRPr>
          </a:p>
          <a:p>
            <a:pPr defTabSz="914400" eaLnBrk="1" hangingPunct="1"/>
            <a:r>
              <a:rPr lang="de-DE" altLang="de-DE" dirty="0">
                <a:latin typeface="RubFlama" panose="02000000000000000000" pitchFamily="2" charset="0"/>
              </a:rPr>
              <a:t>„Rückgewährschuldverhältnis“: wechselseitige Rückgabe empfangener Leistungen! 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1692089" y="3271816"/>
            <a:ext cx="673259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Nichtleistung trotz Fälligkeit</a:t>
            </a:r>
          </a:p>
          <a:p>
            <a:pPr algn="just" eaLnBrk="1" hangingPunct="1"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durchsetzbarer Anspruch</a:t>
            </a:r>
          </a:p>
          <a:p>
            <a:pPr algn="just" eaLnBrk="1" hangingPunct="1"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erfolglose Nachfrist (oder Entbehrlichkeit?)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-432296" y="952097"/>
            <a:ext cx="9236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Wiederholung – IV: Widerruf, §§ 355 BGB ff.  </a:t>
            </a: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323850" y="1500188"/>
            <a:ext cx="91535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Nur bei besonderen Vertriebsformen : </a:t>
            </a:r>
          </a:p>
        </p:txBody>
      </p:sp>
      <p:sp>
        <p:nvSpPr>
          <p:cNvPr id="8" name="Textfeld 1"/>
          <p:cNvSpPr txBox="1">
            <a:spLocks noChangeArrowheads="1"/>
          </p:cNvSpPr>
          <p:nvPr/>
        </p:nvSpPr>
        <p:spPr bwMode="auto">
          <a:xfrm>
            <a:off x="314325" y="5832475"/>
            <a:ext cx="8685213" cy="490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Wirkung </a:t>
            </a:r>
            <a:r>
              <a:rPr lang="de-DE" altLang="de-DE" i="1">
                <a:latin typeface="RubFlama" panose="02000000000000000000" pitchFamily="2" charset="0"/>
              </a:rPr>
              <a:t>ex nunc </a:t>
            </a:r>
            <a:r>
              <a:rPr lang="de-DE" altLang="de-DE">
                <a:latin typeface="RubFlama" panose="02000000000000000000" pitchFamily="2" charset="0"/>
              </a:rPr>
              <a:t>ab Erklärung: </a:t>
            </a:r>
            <a:r>
              <a:rPr lang="de-DE" altLang="de-DE" b="1">
                <a:latin typeface="RubFlama" panose="02000000000000000000" pitchFamily="2" charset="0"/>
              </a:rPr>
              <a:t>Rückgewährschuldverhältnis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20675" y="6408738"/>
            <a:ext cx="868521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Rückabwicklung erbrachter Leistungen, § 357 BGB</a:t>
            </a:r>
          </a:p>
        </p:txBody>
      </p:sp>
      <p:sp>
        <p:nvSpPr>
          <p:cNvPr id="12" name="Textfeld 1"/>
          <p:cNvSpPr txBox="1">
            <a:spLocks noChangeArrowheads="1"/>
          </p:cNvSpPr>
          <p:nvPr/>
        </p:nvSpPr>
        <p:spPr bwMode="auto">
          <a:xfrm>
            <a:off x="323850" y="5280025"/>
            <a:ext cx="868521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Verbraucher- ./. Unternehmer, §§ 13, 14 BGB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827088" y="1981200"/>
            <a:ext cx="8685212" cy="329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08585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Verträge außerhalb von Geschäftsräumen, § 312 b BGB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Fernabsatzverträge, § 312 c BGB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 Teilzeitwohnrechteverträge, § 485 BGB 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Verbraucherdarlehensverträge, § 495 BGB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Zahlungsaufschub u.a. Finanzierungshilfen, §§ 506 I, 495 BGB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Erstreckung auf verbundene Verträge, § 358 I, II BGB</a:t>
            </a:r>
          </a:p>
          <a:p>
            <a:pPr algn="just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Ratenlieferungsverträge, § 510 II BGB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8395" y="834992"/>
            <a:ext cx="91646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Gesetzliche Schuldverhältnisse – I  </a:t>
            </a:r>
          </a:p>
        </p:txBody>
      </p:sp>
      <p:sp>
        <p:nvSpPr>
          <p:cNvPr id="50179" name="Textfeld 1"/>
          <p:cNvSpPr txBox="1">
            <a:spLocks noChangeArrowheads="1"/>
          </p:cNvSpPr>
          <p:nvPr/>
        </p:nvSpPr>
        <p:spPr bwMode="auto">
          <a:xfrm>
            <a:off x="358775" y="1470025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Begründung durch tatsächliche Verhaltensweise</a:t>
            </a:r>
          </a:p>
        </p:txBody>
      </p:sp>
      <p:sp>
        <p:nvSpPr>
          <p:cNvPr id="7" name="Textfeld 1"/>
          <p:cNvSpPr txBox="1">
            <a:spLocks noChangeArrowheads="1"/>
          </p:cNvSpPr>
          <p:nvPr/>
        </p:nvSpPr>
        <p:spPr bwMode="auto">
          <a:xfrm>
            <a:off x="898525" y="2539786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Geschäftsführung ohne Auftrag „</a:t>
            </a:r>
            <a:r>
              <a:rPr lang="de-DE" altLang="de-DE" dirty="0" err="1">
                <a:latin typeface="RubFlama" panose="02000000000000000000" pitchFamily="2" charset="0"/>
              </a:rPr>
              <a:t>GoA</a:t>
            </a:r>
            <a:r>
              <a:rPr lang="de-DE" altLang="de-DE" dirty="0">
                <a:latin typeface="RubFlama" panose="02000000000000000000" pitchFamily="2" charset="0"/>
              </a:rPr>
              <a:t>“, §§ 677 BGB ff.</a:t>
            </a:r>
          </a:p>
        </p:txBody>
      </p:sp>
      <p:sp>
        <p:nvSpPr>
          <p:cNvPr id="8" name="Textfeld 1"/>
          <p:cNvSpPr txBox="1">
            <a:spLocks noChangeArrowheads="1"/>
          </p:cNvSpPr>
          <p:nvPr/>
        </p:nvSpPr>
        <p:spPr bwMode="auto">
          <a:xfrm>
            <a:off x="898524" y="2975079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Eigentümer-Besitzer-Verhältnis „EBV“, §§ 985 BGB ff.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898525" y="3409522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Bereicherungsrecht, §§ 812 BGB ff.</a:t>
            </a: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898523" y="3887652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Deliktsrecht, §§ 823 BGB ff.</a:t>
            </a:r>
          </a:p>
        </p:txBody>
      </p:sp>
      <p:sp>
        <p:nvSpPr>
          <p:cNvPr id="12" name="Textfeld 1"/>
          <p:cNvSpPr txBox="1">
            <a:spLocks noChangeArrowheads="1"/>
          </p:cNvSpPr>
          <p:nvPr/>
        </p:nvSpPr>
        <p:spPr bwMode="auto">
          <a:xfrm>
            <a:off x="358775" y="198120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Typen im Überblick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60777" y="4400175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EBV bereits bekannt: „Vindikationslage“ = Besitzer ≠ Eigentümer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411732" y="5235518"/>
            <a:ext cx="8497961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im GA vorrangige Prüfung vertraglicher Ansprüche, da ggf. Erstreckung vertraglicher Haftungserleichterungen; wenn Vertrag (+) kommen bestimmte andere AGL per se nicht in Betracht; Vertrag als Rechtsgrund für Verfügungen u.a.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feld 1"/>
          <p:cNvSpPr txBox="1">
            <a:spLocks noChangeArrowheads="1"/>
          </p:cNvSpPr>
          <p:nvPr/>
        </p:nvSpPr>
        <p:spPr bwMode="auto">
          <a:xfrm>
            <a:off x="358775" y="1470025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Regelung/Abwicklung unberechtigter (rechtsgrundloser) Vermögenszuwächse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395" y="621566"/>
            <a:ext cx="91646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Gesetzliche Schuldverhältnisse – I:</a:t>
            </a:r>
          </a:p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 Bereicherungsrecht  </a:t>
            </a:r>
          </a:p>
        </p:txBody>
      </p:sp>
      <p:sp>
        <p:nvSpPr>
          <p:cNvPr id="12" name="Textfeld 1"/>
          <p:cNvSpPr txBox="1">
            <a:spLocks noChangeArrowheads="1"/>
          </p:cNvSpPr>
          <p:nvPr/>
        </p:nvSpPr>
        <p:spPr bwMode="auto">
          <a:xfrm>
            <a:off x="350838" y="1922462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Regelung in §§ 812 ff.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358775" y="2378075"/>
            <a:ext cx="8605973" cy="9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1850" dirty="0">
                <a:latin typeface="RubFlama" panose="02000000000000000000" pitchFamily="2" charset="0"/>
              </a:rPr>
              <a:t>Grundsatz: Herausgabe des Erlangten, Nutzungen, Ersatzleistungen oder Wertersatz (§ 818 I, II BGB ) wenn nicht Wegfall der Bereicherung (§ 818 III BGB)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358775" y="3247232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Wichtigster Fall: „Leistungskondiktion“ in § 812 I 1, Var.1 BGB</a:t>
            </a: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827088" y="36290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Rückabwicklung Leistungsaustausch bei nichtigen Verträgen</a:t>
            </a:r>
          </a:p>
        </p:txBody>
      </p:sp>
      <p:sp>
        <p:nvSpPr>
          <p:cNvPr id="16" name="Textfeld 1"/>
          <p:cNvSpPr txBox="1">
            <a:spLocks noChangeArrowheads="1"/>
          </p:cNvSpPr>
          <p:nvPr/>
        </p:nvSpPr>
        <p:spPr bwMode="auto">
          <a:xfrm>
            <a:off x="757238" y="458628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>
                <a:latin typeface="RubFlama" panose="02000000000000000000" pitchFamily="2" charset="0"/>
              </a:rPr>
              <a:t>„etwas“ erlangt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757238" y="51403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>
                <a:latin typeface="RubFlama" panose="02000000000000000000" pitchFamily="2" charset="0"/>
              </a:rPr>
              <a:t>durch Leistung </a:t>
            </a: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755650" y="579755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>
                <a:latin typeface="RubFlama" panose="02000000000000000000" pitchFamily="2" charset="0"/>
              </a:rPr>
              <a:t>ohne Rechtsgrund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755650" y="641350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 dirty="0">
                <a:latin typeface="RubFlama" panose="02000000000000000000" pitchFamily="2" charset="0"/>
              </a:rPr>
              <a:t>kein Anspruchsausschluss (§§ 814, 817 S.1 BGB)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827088" y="405288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Tatbestandsmerkmale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5031581" y="4610101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  <a:sym typeface="Wingdings" panose="05000000000000000000" pitchFamily="2" charset="2"/>
              </a:rPr>
              <a:t> </a:t>
            </a:r>
            <a:r>
              <a:rPr lang="de-DE" altLang="de-DE" dirty="0">
                <a:latin typeface="RubFlama" panose="02000000000000000000" pitchFamily="2" charset="0"/>
              </a:rPr>
              <a:t>jeder vermögenswerte Vorteil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5026914" y="5140325"/>
            <a:ext cx="4286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  <a:sym typeface="Wingdings" panose="05000000000000000000" pitchFamily="2" charset="2"/>
              </a:rPr>
              <a:t> </a:t>
            </a:r>
            <a:r>
              <a:rPr lang="de-DE" altLang="de-DE" dirty="0">
                <a:latin typeface="RubFlama" panose="02000000000000000000" pitchFamily="2" charset="0"/>
              </a:rPr>
              <a:t>bewusste/zweckgerichtete Mehrung fremden Vermögens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5029154" y="584835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  <a:sym typeface="Wingdings" panose="05000000000000000000" pitchFamily="2" charset="2"/>
              </a:rPr>
              <a:t> </a:t>
            </a:r>
            <a:r>
              <a:rPr lang="de-DE" altLang="de-DE" dirty="0">
                <a:latin typeface="RubFlama" panose="02000000000000000000" pitchFamily="2" charset="0"/>
              </a:rPr>
              <a:t>keine schuldrechtliche „causa“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76238" y="7129003"/>
            <a:ext cx="428447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1200" dirty="0">
                <a:latin typeface="RubFlama" panose="02000000000000000000" pitchFamily="2" charset="0"/>
              </a:rPr>
              <a:t>07: Zivilrecht IV: Gesetzl. Schuldverhältnisse und Sachenrecht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1_Titelfolie mit Tex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rennblat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xtforma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Contentfoli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01_PPT Arial Logo</Template>
  <TotalTime>0</TotalTime>
  <Words>1888</Words>
  <Application>Microsoft Macintosh PowerPoint</Application>
  <PresentationFormat>Benutzerdefiniert</PresentationFormat>
  <Paragraphs>249</Paragraphs>
  <Slides>17</Slides>
  <Notes>17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17</vt:i4>
      </vt:variant>
    </vt:vector>
  </HeadingPairs>
  <TitlesOfParts>
    <vt:vector size="27" baseType="lpstr">
      <vt:lpstr>Arial</vt:lpstr>
      <vt:lpstr>Calibri</vt:lpstr>
      <vt:lpstr>Cambria</vt:lpstr>
      <vt:lpstr>RubFlama</vt:lpstr>
      <vt:lpstr>Symbol</vt:lpstr>
      <vt:lpstr>Wingdings</vt:lpstr>
      <vt:lpstr>1_Titelfolie mit Text</vt:lpstr>
      <vt:lpstr>Trennblatt</vt:lpstr>
      <vt:lpstr>Textformate</vt:lpstr>
      <vt:lpstr>1_Contentfolie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Beate Schiller</dc:creator>
  <cp:lastModifiedBy>Microsoft Office User</cp:lastModifiedBy>
  <cp:revision>436</cp:revision>
  <dcterms:created xsi:type="dcterms:W3CDTF">2009-11-16T11:47:49Z</dcterms:created>
  <dcterms:modified xsi:type="dcterms:W3CDTF">2024-09-30T14:58:11Z</dcterms:modified>
</cp:coreProperties>
</file>