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1" r:id="rId2"/>
    <p:sldMasterId id="2147483655" r:id="rId3"/>
    <p:sldMasterId id="2147483659" r:id="rId4"/>
  </p:sldMasterIdLst>
  <p:notesMasterIdLst>
    <p:notesMasterId r:id="rId25"/>
  </p:notesMasterIdLst>
  <p:handoutMasterIdLst>
    <p:handoutMasterId r:id="rId26"/>
  </p:handoutMasterIdLst>
  <p:sldIdLst>
    <p:sldId id="354" r:id="rId5"/>
    <p:sldId id="323" r:id="rId6"/>
    <p:sldId id="324" r:id="rId7"/>
    <p:sldId id="325" r:id="rId8"/>
    <p:sldId id="326" r:id="rId9"/>
    <p:sldId id="327" r:id="rId10"/>
    <p:sldId id="328" r:id="rId11"/>
    <p:sldId id="347" r:id="rId12"/>
    <p:sldId id="348" r:id="rId13"/>
    <p:sldId id="349" r:id="rId14"/>
    <p:sldId id="350" r:id="rId15"/>
    <p:sldId id="351" r:id="rId16"/>
    <p:sldId id="330" r:id="rId17"/>
    <p:sldId id="331" r:id="rId18"/>
    <p:sldId id="332" r:id="rId19"/>
    <p:sldId id="333" r:id="rId20"/>
    <p:sldId id="334" r:id="rId21"/>
    <p:sldId id="335" r:id="rId22"/>
    <p:sldId id="329" r:id="rId23"/>
    <p:sldId id="321" r:id="rId24"/>
  </p:sldIdLst>
  <p:sldSz cx="10080625" cy="7561263"/>
  <p:notesSz cx="6794500" cy="9931400"/>
  <p:defaultTextStyle>
    <a:defPPr>
      <a:defRPr lang="de-DE"/>
    </a:defPPr>
    <a:lvl1pPr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503238" indent="-46038"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1006475" indent="-92075"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511300" indent="-139700"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2014538" indent="-185738"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859">
          <p15:clr>
            <a:srgbClr val="A4A3A4"/>
          </p15:clr>
        </p15:guide>
        <p15:guide id="2" pos="309">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560"/>
    <a:srgbClr val="94C11C"/>
    <a:srgbClr val="8DAE10"/>
    <a:srgbClr val="E7E7E7"/>
    <a:srgbClr val="E6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3729"/>
  </p:normalViewPr>
  <p:slideViewPr>
    <p:cSldViewPr snapToObjects="1">
      <p:cViewPr varScale="1">
        <p:scale>
          <a:sx n="84" d="100"/>
          <a:sy n="84" d="100"/>
        </p:scale>
        <p:origin x="1664" y="192"/>
      </p:cViewPr>
      <p:guideLst>
        <p:guide orient="horz" pos="1859"/>
        <p:guide pos="30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3" d="100"/>
          <a:sy n="83" d="100"/>
        </p:scale>
        <p:origin x="-2040" y="-84"/>
      </p:cViewPr>
      <p:guideLst>
        <p:guide orient="horz" pos="3128"/>
        <p:guide pos="214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8475"/>
          </a:xfrm>
          <a:prstGeom prst="rect">
            <a:avLst/>
          </a:prstGeom>
        </p:spPr>
        <p:txBody>
          <a:bodyPr vert="horz" lIns="91440" tIns="45720" rIns="91440" bIns="45720" rtlCol="0"/>
          <a:lstStyle>
            <a:lvl1pPr algn="l" defTabSz="1008035" eaLnBrk="1" fontAlgn="auto" hangingPunct="1">
              <a:spcBef>
                <a:spcPts val="0"/>
              </a:spcBef>
              <a:spcAft>
                <a:spcPts val="0"/>
              </a:spcAft>
              <a:defRPr sz="1200">
                <a:latin typeface="+mn-lt"/>
                <a:ea typeface="+mn-ea"/>
                <a:cs typeface="+mn-cs"/>
              </a:defRPr>
            </a:lvl1pPr>
          </a:lstStyle>
          <a:p>
            <a:pPr>
              <a:defRPr/>
            </a:pPr>
            <a:r>
              <a:rPr lang="de-DE"/>
              <a:t>Ass. iur. Moritz Schroeder</a:t>
            </a:r>
          </a:p>
        </p:txBody>
      </p:sp>
      <p:sp>
        <p:nvSpPr>
          <p:cNvPr id="3" name="Datumsplatzhalter 2"/>
          <p:cNvSpPr>
            <a:spLocks noGrp="1"/>
          </p:cNvSpPr>
          <p:nvPr>
            <p:ph type="dt" sz="quarter" idx="1"/>
          </p:nvPr>
        </p:nvSpPr>
        <p:spPr>
          <a:xfrm>
            <a:off x="3848100" y="0"/>
            <a:ext cx="2944813" cy="498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AFEBBBDF-6AC5-42BD-B248-B2905AE08793}" type="datetimeFigureOut">
              <a:rPr lang="de-DE" altLang="de-DE"/>
              <a:pPr>
                <a:defRPr/>
              </a:pPr>
              <a:t>30.09.24</a:t>
            </a:fld>
            <a:endParaRPr lang="de-DE" altLang="de-DE"/>
          </a:p>
        </p:txBody>
      </p:sp>
      <p:sp>
        <p:nvSpPr>
          <p:cNvPr id="4" name="Fußzeilenplatzhalter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defTabSz="1008035" eaLnBrk="1" fontAlgn="auto" hangingPunct="1">
              <a:spcBef>
                <a:spcPts val="0"/>
              </a:spcBef>
              <a:spcAft>
                <a:spcPts val="0"/>
              </a:spcAft>
              <a:defRPr sz="1200">
                <a:latin typeface="+mn-lt"/>
                <a:ea typeface="+mn-ea"/>
                <a:cs typeface="+mn-cs"/>
              </a:defRPr>
            </a:lvl1pPr>
          </a:lstStyle>
          <a:p>
            <a:pPr>
              <a:defRPr/>
            </a:pPr>
            <a:endParaRPr lang="de-DE"/>
          </a:p>
        </p:txBody>
      </p:sp>
      <p:sp>
        <p:nvSpPr>
          <p:cNvPr id="5" name="Foliennummernplatzhalter 4"/>
          <p:cNvSpPr>
            <a:spLocks noGrp="1"/>
          </p:cNvSpPr>
          <p:nvPr>
            <p:ph type="sldNum" sz="quarter" idx="3"/>
          </p:nvPr>
        </p:nvSpPr>
        <p:spPr>
          <a:xfrm>
            <a:off x="3848100" y="9432925"/>
            <a:ext cx="2944813"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D815510C-B6BB-4727-A556-E9FB2813AF92}"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6888"/>
          </a:xfrm>
          <a:prstGeom prst="rect">
            <a:avLst/>
          </a:prstGeom>
        </p:spPr>
        <p:txBody>
          <a:bodyPr vert="horz" lIns="91440" tIns="45720" rIns="91440" bIns="45720" rtlCol="0"/>
          <a:lstStyle>
            <a:lvl1pPr algn="l" defTabSz="1008035" eaLnBrk="1" fontAlgn="auto" hangingPunct="1">
              <a:spcBef>
                <a:spcPts val="0"/>
              </a:spcBef>
              <a:spcAft>
                <a:spcPts val="0"/>
              </a:spcAft>
              <a:defRPr sz="1200">
                <a:latin typeface="+mn-lt"/>
                <a:ea typeface="+mn-ea"/>
                <a:cs typeface="+mn-cs"/>
              </a:defRPr>
            </a:lvl1pPr>
          </a:lstStyle>
          <a:p>
            <a:pPr>
              <a:defRPr/>
            </a:pPr>
            <a:r>
              <a:rPr lang="de-DE"/>
              <a:t>Ass. iur. Moritz Schroeder</a:t>
            </a:r>
          </a:p>
        </p:txBody>
      </p:sp>
      <p:sp>
        <p:nvSpPr>
          <p:cNvPr id="3" name="Datumsplatzhalter 2"/>
          <p:cNvSpPr>
            <a:spLocks noGrp="1"/>
          </p:cNvSpPr>
          <p:nvPr>
            <p:ph type="dt" idx="1"/>
          </p:nvPr>
        </p:nvSpPr>
        <p:spPr>
          <a:xfrm>
            <a:off x="3848100" y="0"/>
            <a:ext cx="2944813"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0B246D51-8896-43B6-BD68-73ABF6D19BD5}" type="datetimeFigureOut">
              <a:rPr lang="de-DE" altLang="de-DE"/>
              <a:pPr>
                <a:defRPr/>
              </a:pPr>
              <a:t>30.09.24</a:t>
            </a:fld>
            <a:endParaRPr lang="de-DE" altLang="de-DE"/>
          </a:p>
        </p:txBody>
      </p:sp>
      <p:sp>
        <p:nvSpPr>
          <p:cNvPr id="4" name="Folienbildplatzhalter 3"/>
          <p:cNvSpPr>
            <a:spLocks noGrp="1" noRot="1" noChangeAspect="1"/>
          </p:cNvSpPr>
          <p:nvPr>
            <p:ph type="sldImg" idx="2"/>
          </p:nvPr>
        </p:nvSpPr>
        <p:spPr>
          <a:xfrm>
            <a:off x="915988" y="744538"/>
            <a:ext cx="4962525" cy="3724275"/>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79450" y="4718050"/>
            <a:ext cx="5435600" cy="4468813"/>
          </a:xfrm>
          <a:prstGeom prst="rect">
            <a:avLst/>
          </a:prstGeom>
        </p:spPr>
        <p:txBody>
          <a:bodyPr vert="horz" wrap="square" lIns="91440" tIns="45720" rIns="91440" bIns="45720" numCol="1" anchor="t" anchorCtr="0" compatLnSpc="1">
            <a:prstTxWarp prst="textNoShape">
              <a:avLst/>
            </a:prstTxWarp>
            <a:normAutofit/>
          </a:bodyPr>
          <a:lstStyle/>
          <a:p>
            <a:pPr lvl="0"/>
            <a:r>
              <a:rPr lang="de-DE" altLang="de-DE" noProof="0"/>
              <a:t>Textmasterformate durch Klicken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6" name="Fußzeilenplatzhalt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defTabSz="1008035" eaLnBrk="1" fontAlgn="auto" hangingPunct="1">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3AF7F0A0-5376-469D-B89B-DC45CAD1C070}"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hf ftr="0" dt="0"/>
  <p:notesStyle>
    <a:lvl1pPr algn="l" defTabSz="1006475" rtl="0" eaLnBrk="0" fontAlgn="base" hangingPunct="0">
      <a:spcBef>
        <a:spcPct val="30000"/>
      </a:spcBef>
      <a:spcAft>
        <a:spcPct val="0"/>
      </a:spcAft>
      <a:defRPr sz="1300" kern="1200">
        <a:solidFill>
          <a:schemeClr val="tx1"/>
        </a:solidFill>
        <a:latin typeface="+mn-lt"/>
        <a:ea typeface="ＭＳ Ｐゴシック" charset="0"/>
        <a:cs typeface="ＭＳ Ｐゴシック" charset="0"/>
      </a:defRPr>
    </a:lvl1pPr>
    <a:lvl2pPr marL="503238"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2pPr>
    <a:lvl3pPr marL="1006475"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3pPr>
    <a:lvl4pPr marL="1511300"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4pPr>
    <a:lvl5pPr marL="2014538"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5pPr>
    <a:lvl6pPr marL="2520086" algn="l" defTabSz="1008035" rtl="0" eaLnBrk="1" latinLnBrk="0" hangingPunct="1">
      <a:defRPr sz="1300" kern="1200">
        <a:solidFill>
          <a:schemeClr val="tx1"/>
        </a:solidFill>
        <a:latin typeface="+mn-lt"/>
        <a:ea typeface="+mn-ea"/>
        <a:cs typeface="+mn-cs"/>
      </a:defRPr>
    </a:lvl6pPr>
    <a:lvl7pPr marL="3024104" algn="l" defTabSz="1008035" rtl="0" eaLnBrk="1" latinLnBrk="0" hangingPunct="1">
      <a:defRPr sz="1300" kern="1200">
        <a:solidFill>
          <a:schemeClr val="tx1"/>
        </a:solidFill>
        <a:latin typeface="+mn-lt"/>
        <a:ea typeface="+mn-ea"/>
        <a:cs typeface="+mn-cs"/>
      </a:defRPr>
    </a:lvl7pPr>
    <a:lvl8pPr marL="3528121" algn="l" defTabSz="1008035" rtl="0" eaLnBrk="1" latinLnBrk="0" hangingPunct="1">
      <a:defRPr sz="1300" kern="1200">
        <a:solidFill>
          <a:schemeClr val="tx1"/>
        </a:solidFill>
        <a:latin typeface="+mn-lt"/>
        <a:ea typeface="+mn-ea"/>
        <a:cs typeface="+mn-cs"/>
      </a:defRPr>
    </a:lvl8pPr>
    <a:lvl9pPr marL="4032138" algn="l" defTabSz="100803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58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CBC9DF46-875F-4A0E-B73F-F568DF530A8E}" type="slidenum">
              <a:rPr lang="de-DE" altLang="de-DE" sz="1200"/>
              <a:pPr eaLnBrk="1" hangingPunct="1">
                <a:spcBef>
                  <a:spcPct val="0"/>
                </a:spcBef>
              </a:pPr>
              <a:t>1</a:t>
            </a:fld>
            <a:endParaRPr lang="de-DE" altLang="de-DE" sz="1200"/>
          </a:p>
        </p:txBody>
      </p:sp>
      <p:sp>
        <p:nvSpPr>
          <p:cNvPr id="3584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extLst>
      <p:ext uri="{BB962C8B-B14F-4D97-AF65-F5344CB8AC3E}">
        <p14:creationId xmlns:p14="http://schemas.microsoft.com/office/powerpoint/2010/main" val="1770403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86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A020B1F-DB20-4831-B59D-F62A218D5FD0}" type="slidenum">
              <a:rPr lang="de-DE" altLang="de-DE" sz="1200"/>
              <a:pPr>
                <a:spcBef>
                  <a:spcPct val="0"/>
                </a:spcBef>
              </a:pPr>
              <a:t>10</a:t>
            </a:fld>
            <a:endParaRPr lang="de-DE" altLang="de-DE" sz="1200"/>
          </a:p>
        </p:txBody>
      </p:sp>
      <p:sp>
        <p:nvSpPr>
          <p:cNvPr id="2867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072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627ABBD-020B-4607-A46F-423B2B4D4A43}" type="slidenum">
              <a:rPr lang="de-DE" altLang="de-DE" sz="1200"/>
              <a:pPr>
                <a:spcBef>
                  <a:spcPct val="0"/>
                </a:spcBef>
              </a:pPr>
              <a:t>11</a:t>
            </a:fld>
            <a:endParaRPr lang="de-DE" altLang="de-DE" sz="1200"/>
          </a:p>
        </p:txBody>
      </p:sp>
      <p:sp>
        <p:nvSpPr>
          <p:cNvPr id="3072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277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529EA004-0A60-404E-B3B6-8CAC7176ADCD}" type="slidenum">
              <a:rPr lang="de-DE" altLang="de-DE" sz="1200"/>
              <a:pPr>
                <a:spcBef>
                  <a:spcPct val="0"/>
                </a:spcBef>
              </a:pPr>
              <a:t>12</a:t>
            </a:fld>
            <a:endParaRPr lang="de-DE" altLang="de-DE" sz="1200"/>
          </a:p>
        </p:txBody>
      </p:sp>
      <p:sp>
        <p:nvSpPr>
          <p:cNvPr id="3277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891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8D38D175-6AEC-44FB-93E1-95C1EB5BF584}" type="slidenum">
              <a:rPr lang="de-DE" altLang="de-DE" sz="1200"/>
              <a:pPr>
                <a:spcBef>
                  <a:spcPct val="0"/>
                </a:spcBef>
              </a:pPr>
              <a:t>13</a:t>
            </a:fld>
            <a:endParaRPr lang="de-DE" altLang="de-DE" sz="1200"/>
          </a:p>
        </p:txBody>
      </p:sp>
      <p:sp>
        <p:nvSpPr>
          <p:cNvPr id="3891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096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AE484B5-6FFA-42AB-B846-4297B9DCE62A}" type="slidenum">
              <a:rPr lang="de-DE" altLang="de-DE" sz="1200"/>
              <a:pPr>
                <a:spcBef>
                  <a:spcPct val="0"/>
                </a:spcBef>
              </a:pPr>
              <a:t>14</a:t>
            </a:fld>
            <a:endParaRPr lang="de-DE" altLang="de-DE" sz="1200"/>
          </a:p>
        </p:txBody>
      </p:sp>
      <p:sp>
        <p:nvSpPr>
          <p:cNvPr id="4096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301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42AA905-01A5-4E54-BA1E-9D09B93EC574}" type="slidenum">
              <a:rPr lang="de-DE" altLang="de-DE" sz="1200"/>
              <a:pPr>
                <a:spcBef>
                  <a:spcPct val="0"/>
                </a:spcBef>
              </a:pPr>
              <a:t>15</a:t>
            </a:fld>
            <a:endParaRPr lang="de-DE" altLang="de-DE" sz="1200"/>
          </a:p>
        </p:txBody>
      </p:sp>
      <p:sp>
        <p:nvSpPr>
          <p:cNvPr id="4301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506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260E744-9F81-4E54-8131-39CD2E6AAF43}" type="slidenum">
              <a:rPr lang="de-DE" altLang="de-DE" sz="1200"/>
              <a:pPr>
                <a:spcBef>
                  <a:spcPct val="0"/>
                </a:spcBef>
              </a:pPr>
              <a:t>16</a:t>
            </a:fld>
            <a:endParaRPr lang="de-DE" altLang="de-DE" sz="1200"/>
          </a:p>
        </p:txBody>
      </p:sp>
      <p:sp>
        <p:nvSpPr>
          <p:cNvPr id="4506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710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27BDF870-3341-49AB-9BFD-118B6377DC17}" type="slidenum">
              <a:rPr lang="de-DE" altLang="de-DE" sz="1200"/>
              <a:pPr>
                <a:spcBef>
                  <a:spcPct val="0"/>
                </a:spcBef>
              </a:pPr>
              <a:t>17</a:t>
            </a:fld>
            <a:endParaRPr lang="de-DE" altLang="de-DE" sz="1200"/>
          </a:p>
        </p:txBody>
      </p:sp>
      <p:sp>
        <p:nvSpPr>
          <p:cNvPr id="4710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915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FD97E81-5793-4881-9600-D8B7ECB447F7}" type="slidenum">
              <a:rPr lang="de-DE" altLang="de-DE" sz="1200"/>
              <a:pPr>
                <a:spcBef>
                  <a:spcPct val="0"/>
                </a:spcBef>
              </a:pPr>
              <a:t>18</a:t>
            </a:fld>
            <a:endParaRPr lang="de-DE" altLang="de-DE" sz="1200"/>
          </a:p>
        </p:txBody>
      </p:sp>
      <p:sp>
        <p:nvSpPr>
          <p:cNvPr id="4915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120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8075D1F-DD4C-4F43-AD38-D476C987DD9D}" type="slidenum">
              <a:rPr lang="de-DE" altLang="de-DE" sz="1200"/>
              <a:pPr>
                <a:spcBef>
                  <a:spcPct val="0"/>
                </a:spcBef>
              </a:pPr>
              <a:t>19</a:t>
            </a:fld>
            <a:endParaRPr lang="de-DE" altLang="de-DE" sz="1200"/>
          </a:p>
        </p:txBody>
      </p:sp>
      <p:sp>
        <p:nvSpPr>
          <p:cNvPr id="5120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02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E9AC7EB-F002-4B54-BAD9-5960654B0FEA}" type="slidenum">
              <a:rPr lang="de-DE" altLang="de-DE" sz="1200"/>
              <a:pPr>
                <a:spcBef>
                  <a:spcPct val="0"/>
                </a:spcBef>
              </a:pPr>
              <a:t>2</a:t>
            </a:fld>
            <a:endParaRPr lang="de-DE" altLang="de-DE" sz="1200"/>
          </a:p>
        </p:txBody>
      </p:sp>
      <p:sp>
        <p:nvSpPr>
          <p:cNvPr id="1024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325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0A43F00-BF22-496B-9FFA-8D52364BD4D8}" type="slidenum">
              <a:rPr lang="de-DE" altLang="de-DE" sz="1200"/>
              <a:pPr>
                <a:spcBef>
                  <a:spcPct val="0"/>
                </a:spcBef>
              </a:pPr>
              <a:t>20</a:t>
            </a:fld>
            <a:endParaRPr lang="de-DE" altLang="de-DE" sz="1200"/>
          </a:p>
        </p:txBody>
      </p:sp>
      <p:sp>
        <p:nvSpPr>
          <p:cNvPr id="5325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229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80BA4E9C-6F35-4882-AE47-1429DD57C086}" type="slidenum">
              <a:rPr lang="de-DE" altLang="de-DE" sz="1200"/>
              <a:pPr>
                <a:spcBef>
                  <a:spcPct val="0"/>
                </a:spcBef>
              </a:pPr>
              <a:t>3</a:t>
            </a:fld>
            <a:endParaRPr lang="de-DE" altLang="de-DE" sz="1200"/>
          </a:p>
        </p:txBody>
      </p:sp>
      <p:sp>
        <p:nvSpPr>
          <p:cNvPr id="1229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638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CE105B9-9DBB-4AA6-A99E-5AF88A7BEE52}" type="slidenum">
              <a:rPr lang="de-DE" altLang="de-DE" sz="1200"/>
              <a:pPr>
                <a:spcBef>
                  <a:spcPct val="0"/>
                </a:spcBef>
              </a:pPr>
              <a:t>4</a:t>
            </a:fld>
            <a:endParaRPr lang="de-DE" altLang="de-DE" sz="1200"/>
          </a:p>
        </p:txBody>
      </p:sp>
      <p:sp>
        <p:nvSpPr>
          <p:cNvPr id="1638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843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94CDF6A-B1D3-4074-BFD2-C0C81BB3F01E}" type="slidenum">
              <a:rPr lang="de-DE" altLang="de-DE" sz="1200"/>
              <a:pPr>
                <a:spcBef>
                  <a:spcPct val="0"/>
                </a:spcBef>
              </a:pPr>
              <a:t>5</a:t>
            </a:fld>
            <a:endParaRPr lang="de-DE" altLang="de-DE" sz="1200"/>
          </a:p>
        </p:txBody>
      </p:sp>
      <p:sp>
        <p:nvSpPr>
          <p:cNvPr id="1843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048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6ACDEDA-8983-4612-A024-3916E82D276B}" type="slidenum">
              <a:rPr lang="de-DE" altLang="de-DE" sz="1200"/>
              <a:pPr>
                <a:spcBef>
                  <a:spcPct val="0"/>
                </a:spcBef>
              </a:pPr>
              <a:t>6</a:t>
            </a:fld>
            <a:endParaRPr lang="de-DE" altLang="de-DE" sz="1200"/>
          </a:p>
        </p:txBody>
      </p:sp>
      <p:sp>
        <p:nvSpPr>
          <p:cNvPr id="2048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253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1285AB9-EE71-4305-9B8B-8AEFAFF8BE35}" type="slidenum">
              <a:rPr lang="de-DE" altLang="de-DE" sz="1200"/>
              <a:pPr>
                <a:spcBef>
                  <a:spcPct val="0"/>
                </a:spcBef>
              </a:pPr>
              <a:t>7</a:t>
            </a:fld>
            <a:endParaRPr lang="de-DE" altLang="de-DE" sz="1200"/>
          </a:p>
        </p:txBody>
      </p:sp>
      <p:sp>
        <p:nvSpPr>
          <p:cNvPr id="2253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458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22F4FB2-DF70-48DA-A794-9764FAE8E699}" type="slidenum">
              <a:rPr lang="de-DE" altLang="de-DE" sz="1200"/>
              <a:pPr>
                <a:spcBef>
                  <a:spcPct val="0"/>
                </a:spcBef>
              </a:pPr>
              <a:t>8</a:t>
            </a:fld>
            <a:endParaRPr lang="de-DE" altLang="de-DE" sz="1200"/>
          </a:p>
        </p:txBody>
      </p:sp>
      <p:sp>
        <p:nvSpPr>
          <p:cNvPr id="2458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662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DBD9186-01F1-4C02-9013-D12808A9F25D}" type="slidenum">
              <a:rPr lang="de-DE" altLang="de-DE" sz="1200"/>
              <a:pPr>
                <a:spcBef>
                  <a:spcPct val="0"/>
                </a:spcBef>
              </a:pPr>
              <a:t>9</a:t>
            </a:fld>
            <a:endParaRPr lang="de-DE" altLang="de-DE" sz="1200"/>
          </a:p>
        </p:txBody>
      </p:sp>
      <p:sp>
        <p:nvSpPr>
          <p:cNvPr id="2662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mit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620228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7891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form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9028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1432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1828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2" name="Rechteck 1"/>
          <p:cNvSpPr/>
          <p:nvPr/>
        </p:nvSpPr>
        <p:spPr>
          <a:xfrm>
            <a:off x="0" y="0"/>
            <a:ext cx="9121775" cy="7067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eaLnBrk="1" fontAlgn="auto" hangingPunct="1">
              <a:spcBef>
                <a:spcPts val="0"/>
              </a:spcBef>
              <a:spcAft>
                <a:spcPts val="0"/>
              </a:spcAft>
              <a:defRPr/>
            </a:pPr>
            <a:endParaRPr lang="de-DE"/>
          </a:p>
        </p:txBody>
      </p:sp>
      <p:pic>
        <p:nvPicPr>
          <p:cNvPr id="1027" name="Inhaltsplatzhalter 5" descr="Label_RUB_WEISS-BLAU_s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58163" y="0"/>
            <a:ext cx="1439862"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0"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mbria" charset="0"/>
          <a:ea typeface="ＭＳ Ｐゴシック" charset="0"/>
        </a:defRPr>
      </a:lvl6pPr>
      <a:lvl7pPr marL="914400" algn="ctr" defTabSz="1006475" rtl="0" fontAlgn="base">
        <a:spcBef>
          <a:spcPct val="0"/>
        </a:spcBef>
        <a:spcAft>
          <a:spcPct val="0"/>
        </a:spcAft>
        <a:defRPr sz="4900">
          <a:solidFill>
            <a:schemeClr val="tx1"/>
          </a:solidFill>
          <a:latin typeface="Cambria" charset="0"/>
          <a:ea typeface="ＭＳ Ｐゴシック" charset="0"/>
        </a:defRPr>
      </a:lvl7pPr>
      <a:lvl8pPr marL="1371600" algn="ctr" defTabSz="1006475" rtl="0" fontAlgn="base">
        <a:spcBef>
          <a:spcPct val="0"/>
        </a:spcBef>
        <a:spcAft>
          <a:spcPct val="0"/>
        </a:spcAft>
        <a:defRPr sz="4900">
          <a:solidFill>
            <a:schemeClr val="tx1"/>
          </a:solidFill>
          <a:latin typeface="Cambria" charset="0"/>
          <a:ea typeface="ＭＳ Ｐゴシック" charset="0"/>
        </a:defRPr>
      </a:lvl8pPr>
      <a:lvl9pPr marL="1828800" algn="ctr" defTabSz="1006475" rtl="0" fontAlgn="base">
        <a:spcBef>
          <a:spcPct val="0"/>
        </a:spcBef>
        <a:spcAft>
          <a:spcPct val="0"/>
        </a:spcAft>
        <a:defRPr sz="4900">
          <a:solidFill>
            <a:schemeClr val="tx1"/>
          </a:solidFill>
          <a:latin typeface="Cambria"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7" name="Rechteck 6"/>
          <p:cNvSpPr/>
          <p:nvPr/>
        </p:nvSpPr>
        <p:spPr>
          <a:xfrm>
            <a:off x="0" y="0"/>
            <a:ext cx="9601200" cy="1439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eaLnBrk="1" fontAlgn="auto" hangingPunct="1">
              <a:spcBef>
                <a:spcPts val="0"/>
              </a:spcBef>
              <a:spcAft>
                <a:spcPts val="0"/>
              </a:spcAft>
              <a:defRPr/>
            </a:pPr>
            <a:endParaRPr lang="de-DE"/>
          </a:p>
        </p:txBody>
      </p:sp>
      <p:pic>
        <p:nvPicPr>
          <p:cNvPr id="2051" name="Inhaltsplatzhalter 5" descr="Label_RUB_WEISS-BLAU_s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18600" y="0"/>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Grafik 9" descr="Wortmarke_BLAU_srgb.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5775" y="228600"/>
            <a:ext cx="1728788"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libri" charset="0"/>
          <a:ea typeface="ＭＳ Ｐゴシック" charset="0"/>
        </a:defRPr>
      </a:lvl6pPr>
      <a:lvl7pPr marL="914400" algn="ctr" defTabSz="1006475" rtl="0" fontAlgn="base">
        <a:spcBef>
          <a:spcPct val="0"/>
        </a:spcBef>
        <a:spcAft>
          <a:spcPct val="0"/>
        </a:spcAft>
        <a:defRPr sz="4900">
          <a:solidFill>
            <a:schemeClr val="tx1"/>
          </a:solidFill>
          <a:latin typeface="Calibri" charset="0"/>
          <a:ea typeface="ＭＳ Ｐゴシック" charset="0"/>
        </a:defRPr>
      </a:lvl7pPr>
      <a:lvl8pPr marL="1371600" algn="ctr" defTabSz="1006475" rtl="0" fontAlgn="base">
        <a:spcBef>
          <a:spcPct val="0"/>
        </a:spcBef>
        <a:spcAft>
          <a:spcPct val="0"/>
        </a:spcAft>
        <a:defRPr sz="4900">
          <a:solidFill>
            <a:schemeClr val="tx1"/>
          </a:solidFill>
          <a:latin typeface="Calibri" charset="0"/>
          <a:ea typeface="ＭＳ Ｐゴシック" charset="0"/>
        </a:defRPr>
      </a:lvl8pPr>
      <a:lvl9pPr marL="1828800" algn="ctr" defTabSz="1006475" rtl="0" fontAlgn="base">
        <a:spcBef>
          <a:spcPct val="0"/>
        </a:spcBef>
        <a:spcAft>
          <a:spcPct val="0"/>
        </a:spcAft>
        <a:defRPr sz="4900">
          <a:solidFill>
            <a:schemeClr val="tx1"/>
          </a:solidFill>
          <a:latin typeface="Calibri"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feld 1"/>
          <p:cNvSpPr txBox="1"/>
          <p:nvPr/>
        </p:nvSpPr>
        <p:spPr>
          <a:xfrm>
            <a:off x="436563" y="433388"/>
            <a:ext cx="7216775" cy="1570037"/>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de-DE" sz="3400" b="1">
                <a:solidFill>
                  <a:srgbClr val="003560"/>
                </a:solidFill>
                <a:cs typeface="Arial" panose="020B0604020202020204" pitchFamily="34" charset="0"/>
              </a:rPr>
              <a:t>Titel der Präsentation</a:t>
            </a:r>
          </a:p>
          <a:p>
            <a:pPr eaLnBrk="1" hangingPunct="1">
              <a:defRPr/>
            </a:pPr>
            <a:r>
              <a:rPr lang="de-DE" altLang="de-DE" sz="3400">
                <a:solidFill>
                  <a:srgbClr val="003560"/>
                </a:solidFill>
                <a:cs typeface="Arial" panose="020B0604020202020204" pitchFamily="34" charset="0"/>
              </a:rPr>
              <a:t>Sub-Titel der Präsentation</a:t>
            </a:r>
          </a:p>
          <a:p>
            <a:pPr eaLnBrk="1" hangingPunct="1">
              <a:defRPr/>
            </a:pPr>
            <a:r>
              <a:rPr lang="de-DE" altLang="de-DE" sz="3400" b="1">
                <a:solidFill>
                  <a:srgbClr val="8DAE10"/>
                </a:solidFill>
                <a:cs typeface="Arial" panose="020B0604020202020204" pitchFamily="34" charset="0"/>
              </a:rPr>
              <a:t>Datum XX.XX. – XX.XX.20XX</a:t>
            </a:r>
          </a:p>
        </p:txBody>
      </p:sp>
      <p:sp>
        <p:nvSpPr>
          <p:cNvPr id="3" name="Textfeld 2"/>
          <p:cNvSpPr txBox="1"/>
          <p:nvPr/>
        </p:nvSpPr>
        <p:spPr>
          <a:xfrm>
            <a:off x="436563" y="2208213"/>
            <a:ext cx="7216775" cy="430212"/>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de-DE" sz="1400" b="1">
                <a:solidFill>
                  <a:srgbClr val="003560"/>
                </a:solidFill>
                <a:cs typeface="Arial" panose="020B0604020202020204" pitchFamily="34" charset="0"/>
              </a:rPr>
              <a:t>FAKULTÄT XY</a:t>
            </a:r>
          </a:p>
          <a:p>
            <a:pPr eaLnBrk="1" hangingPunct="1">
              <a:defRPr/>
            </a:pPr>
            <a:r>
              <a:rPr lang="de-DE" altLang="de-DE" sz="1400">
                <a:solidFill>
                  <a:srgbClr val="003560"/>
                </a:solidFill>
                <a:cs typeface="Arial" panose="020B0604020202020204" pitchFamily="34" charset="0"/>
              </a:rPr>
              <a:t>Lehrstuhl für XY</a:t>
            </a:r>
          </a:p>
        </p:txBody>
      </p:sp>
      <p:sp>
        <p:nvSpPr>
          <p:cNvPr id="4" name="Textfeld 3"/>
          <p:cNvSpPr txBox="1"/>
          <p:nvPr/>
        </p:nvSpPr>
        <p:spPr>
          <a:xfrm>
            <a:off x="447675" y="2838450"/>
            <a:ext cx="7215188" cy="923925"/>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de-DE" sz="3000" b="1">
                <a:solidFill>
                  <a:srgbClr val="003560"/>
                </a:solidFill>
                <a:cs typeface="Arial" panose="020B0604020202020204" pitchFamily="34" charset="0"/>
              </a:rPr>
              <a:t>Headline bei längeren Headlines</a:t>
            </a:r>
          </a:p>
          <a:p>
            <a:pPr eaLnBrk="1" hangingPunct="1">
              <a:defRPr/>
            </a:pPr>
            <a:r>
              <a:rPr lang="de-DE" altLang="de-DE" sz="3000">
                <a:solidFill>
                  <a:srgbClr val="003560"/>
                </a:solidFill>
                <a:cs typeface="Arial" panose="020B0604020202020204" pitchFamily="34" charset="0"/>
              </a:rPr>
              <a:t>Subheadline – optional</a:t>
            </a:r>
          </a:p>
        </p:txBody>
      </p:sp>
      <p:sp>
        <p:nvSpPr>
          <p:cNvPr id="3077" name="Textfeld 4"/>
          <p:cNvSpPr txBox="1">
            <a:spLocks noChangeArrowheads="1"/>
          </p:cNvSpPr>
          <p:nvPr/>
        </p:nvSpPr>
        <p:spPr bwMode="auto">
          <a:xfrm>
            <a:off x="436563" y="3997325"/>
            <a:ext cx="4460875" cy="1193800"/>
          </a:xfrm>
          <a:prstGeom prst="rect">
            <a:avLst/>
          </a:prstGeom>
          <a:noFill/>
          <a:ln>
            <a:noFill/>
          </a:ln>
          <a:extLst>
            <a:ext uri="{909E8E84-426E-40dd-AFC4-6F175D3DCCD1}"/>
            <a:ext uri="{91240B29-F687-4f45-9708-019B960494DF}"/>
          </a:extLst>
        </p:spPr>
        <p:txBody>
          <a:bodyPr lIns="0" tIns="0" rIns="0" bIns="0">
            <a:spAutoFit/>
          </a:bodyPr>
          <a:lstStyle>
            <a:lvl1pPr indent="287338"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06475"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06475"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06475"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06475"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lnSpc>
                <a:spcPts val="2700"/>
              </a:lnSpc>
              <a:spcAft>
                <a:spcPts val="600"/>
              </a:spcAft>
              <a:buSzPct val="130000"/>
              <a:buFont typeface="Wingdings" charset="0"/>
              <a:buChar char="§"/>
              <a:defRPr/>
            </a:pPr>
            <a:r>
              <a:rPr lang="de-DE">
                <a:cs typeface="Arial" charset="0"/>
              </a:rPr>
              <a:t>Bulletpoint 1</a:t>
            </a:r>
          </a:p>
          <a:p>
            <a:pPr eaLnBrk="1" hangingPunct="1">
              <a:lnSpc>
                <a:spcPts val="2700"/>
              </a:lnSpc>
              <a:spcAft>
                <a:spcPts val="600"/>
              </a:spcAft>
              <a:buSzPct val="130000"/>
              <a:buFont typeface="Wingdings" charset="0"/>
              <a:buChar char="§"/>
              <a:defRPr/>
            </a:pPr>
            <a:r>
              <a:rPr lang="de-DE">
                <a:cs typeface="Arial" charset="0"/>
              </a:rPr>
              <a:t>Bulletpoint 2</a:t>
            </a:r>
          </a:p>
          <a:p>
            <a:pPr eaLnBrk="1" hangingPunct="1">
              <a:lnSpc>
                <a:spcPts val="2700"/>
              </a:lnSpc>
              <a:spcAft>
                <a:spcPts val="600"/>
              </a:spcAft>
              <a:buSzPct val="130000"/>
              <a:buFont typeface="Wingdings" charset="0"/>
              <a:buChar char="§"/>
              <a:defRPr/>
            </a:pPr>
            <a:r>
              <a:rPr lang="de-DE">
                <a:cs typeface="Arial" charset="0"/>
              </a:rPr>
              <a:t>Bulletpoint 3</a:t>
            </a:r>
          </a:p>
        </p:txBody>
      </p:sp>
      <p:sp>
        <p:nvSpPr>
          <p:cNvPr id="6" name="Textfeld 5"/>
          <p:cNvSpPr txBox="1"/>
          <p:nvPr/>
        </p:nvSpPr>
        <p:spPr>
          <a:xfrm>
            <a:off x="468313" y="7142163"/>
            <a:ext cx="8429625" cy="153987"/>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de-DE" sz="1000" b="1">
                <a:solidFill>
                  <a:srgbClr val="003560"/>
                </a:solidFill>
                <a:cs typeface="Arial" panose="020B0604020202020204" pitchFamily="34" charset="0"/>
              </a:rPr>
              <a:t>TITEL PRÄSENTATION </a:t>
            </a:r>
            <a:r>
              <a:rPr lang="de-DE" altLang="de-DE" sz="1000">
                <a:solidFill>
                  <a:srgbClr val="003560"/>
                </a:solidFill>
                <a:cs typeface="Arial" panose="020B0604020202020204" pitchFamily="34" charset="0"/>
              </a:rPr>
              <a:t>TITEL PRÄSENTATION | Bochum | XX. – XX. Monat Jahr</a:t>
            </a:r>
          </a:p>
        </p:txBody>
      </p:sp>
      <p:sp>
        <p:nvSpPr>
          <p:cNvPr id="3079" name="Textfeld 6"/>
          <p:cNvSpPr txBox="1">
            <a:spLocks noChangeArrowheads="1"/>
          </p:cNvSpPr>
          <p:nvPr/>
        </p:nvSpPr>
        <p:spPr bwMode="auto">
          <a:xfrm>
            <a:off x="436563" y="5348288"/>
            <a:ext cx="4460875" cy="1384300"/>
          </a:xfrm>
          <a:prstGeom prst="rect">
            <a:avLst/>
          </a:prstGeom>
          <a:noFill/>
          <a:ln>
            <a:noFill/>
          </a:ln>
          <a:extLst>
            <a:ext uri="{909E8E84-426E-40dd-AFC4-6F175D3DCCD1}"/>
            <a:ext uri="{91240B29-F687-4f45-9708-019B960494DF}"/>
          </a:extLst>
        </p:spPr>
        <p:txBody>
          <a:bodyPr lIns="0" tIns="0" rIns="0" bIns="0">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06475"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06475"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06475"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06475"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lnSpc>
                <a:spcPts val="2700"/>
              </a:lnSpc>
              <a:buSzPct val="130000"/>
              <a:defRPr/>
            </a:pPr>
            <a:r>
              <a:rPr lang="de-DE">
                <a:cs typeface="Arial" charset="0"/>
              </a:rPr>
              <a:t>Cidunt adignis am venibh etue alit erostio dipisisi er aliquissi. Unt lortio digna cor sum vel il utem ad et nosto od magna feugait.</a:t>
            </a:r>
          </a:p>
        </p:txBody>
      </p:sp>
      <p:sp>
        <p:nvSpPr>
          <p:cNvPr id="3080" name="Textplatzhalter 7"/>
          <p:cNvSpPr>
            <a:spLocks noGrp="1"/>
          </p:cNvSpPr>
          <p:nvPr>
            <p:ph type="body" idx="1"/>
          </p:nvPr>
        </p:nvSpPr>
        <p:spPr bwMode="auto">
          <a:xfrm>
            <a:off x="693738" y="2012950"/>
            <a:ext cx="8693150"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662"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mbria" charset="0"/>
          <a:ea typeface="ＭＳ Ｐゴシック" charset="0"/>
        </a:defRPr>
      </a:lvl6pPr>
      <a:lvl7pPr marL="914400" algn="ctr" defTabSz="1006475" rtl="0" fontAlgn="base">
        <a:spcBef>
          <a:spcPct val="0"/>
        </a:spcBef>
        <a:spcAft>
          <a:spcPct val="0"/>
        </a:spcAft>
        <a:defRPr sz="4900">
          <a:solidFill>
            <a:schemeClr val="tx1"/>
          </a:solidFill>
          <a:latin typeface="Cambria" charset="0"/>
          <a:ea typeface="ＭＳ Ｐゴシック" charset="0"/>
        </a:defRPr>
      </a:lvl7pPr>
      <a:lvl8pPr marL="1371600" algn="ctr" defTabSz="1006475" rtl="0" fontAlgn="base">
        <a:spcBef>
          <a:spcPct val="0"/>
        </a:spcBef>
        <a:spcAft>
          <a:spcPct val="0"/>
        </a:spcAft>
        <a:defRPr sz="4900">
          <a:solidFill>
            <a:schemeClr val="tx1"/>
          </a:solidFill>
          <a:latin typeface="Cambria" charset="0"/>
          <a:ea typeface="ＭＳ Ｐゴシック" charset="0"/>
        </a:defRPr>
      </a:lvl8pPr>
      <a:lvl9pPr marL="1828800" algn="ctr" defTabSz="1006475" rtl="0" fontAlgn="base">
        <a:spcBef>
          <a:spcPct val="0"/>
        </a:spcBef>
        <a:spcAft>
          <a:spcPct val="0"/>
        </a:spcAft>
        <a:defRPr sz="4900">
          <a:solidFill>
            <a:schemeClr val="tx1"/>
          </a:solidFill>
          <a:latin typeface="Cambria"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2000" kern="1200">
          <a:solidFill>
            <a:schemeClr val="tx1"/>
          </a:solidFill>
          <a:latin typeface="Cambria" panose="02040503050406030204" pitchFamily="18" charset="0"/>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7" name="Rechteck 6"/>
          <p:cNvSpPr/>
          <p:nvPr/>
        </p:nvSpPr>
        <p:spPr>
          <a:xfrm>
            <a:off x="0" y="0"/>
            <a:ext cx="9601200" cy="9223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eaLnBrk="1" fontAlgn="auto" hangingPunct="1">
              <a:spcBef>
                <a:spcPts val="0"/>
              </a:spcBef>
              <a:spcAft>
                <a:spcPts val="0"/>
              </a:spcAft>
              <a:defRPr/>
            </a:pPr>
            <a:endParaRPr lang="de-DE"/>
          </a:p>
        </p:txBody>
      </p:sp>
      <p:pic>
        <p:nvPicPr>
          <p:cNvPr id="4099" name="Inhaltsplatzhalter 5" descr="Label_RUB_WEISS-BLAU_srgb.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18600" y="0"/>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Grafik 9" descr="Wortmarke_BLAU_srgb.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85775" y="228600"/>
            <a:ext cx="1728788"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feld 22"/>
          <p:cNvSpPr txBox="1"/>
          <p:nvPr/>
        </p:nvSpPr>
        <p:spPr>
          <a:xfrm>
            <a:off x="9194800" y="7138988"/>
            <a:ext cx="366713" cy="152400"/>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r" eaLnBrk="1" hangingPunct="1">
              <a:defRPr/>
            </a:pPr>
            <a:fld id="{61B6D7F9-6548-487E-A8DD-FB6E0F6FE7A0}" type="slidenum">
              <a:rPr lang="de-DE" altLang="de-DE" sz="1000" smtClean="0">
                <a:cs typeface="Arial" panose="020B0604020202020204" pitchFamily="34" charset="0"/>
              </a:rPr>
              <a:pPr algn="r" eaLnBrk="1" hangingPunct="1">
                <a:defRPr/>
              </a:pPr>
              <a:t>‹Nr.›</a:t>
            </a:fld>
            <a:endParaRPr lang="de-DE" altLang="de-DE" sz="100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libri" charset="0"/>
          <a:ea typeface="ＭＳ Ｐゴシック" charset="0"/>
        </a:defRPr>
      </a:lvl6pPr>
      <a:lvl7pPr marL="914400" algn="ctr" defTabSz="1006475" rtl="0" fontAlgn="base">
        <a:spcBef>
          <a:spcPct val="0"/>
        </a:spcBef>
        <a:spcAft>
          <a:spcPct val="0"/>
        </a:spcAft>
        <a:defRPr sz="4900">
          <a:solidFill>
            <a:schemeClr val="tx1"/>
          </a:solidFill>
          <a:latin typeface="Calibri" charset="0"/>
          <a:ea typeface="ＭＳ Ｐゴシック" charset="0"/>
        </a:defRPr>
      </a:lvl7pPr>
      <a:lvl8pPr marL="1371600" algn="ctr" defTabSz="1006475" rtl="0" fontAlgn="base">
        <a:spcBef>
          <a:spcPct val="0"/>
        </a:spcBef>
        <a:spcAft>
          <a:spcPct val="0"/>
        </a:spcAft>
        <a:defRPr sz="4900">
          <a:solidFill>
            <a:schemeClr val="tx1"/>
          </a:solidFill>
          <a:latin typeface="Calibri" charset="0"/>
          <a:ea typeface="ＭＳ Ｐゴシック" charset="0"/>
        </a:defRPr>
      </a:lvl8pPr>
      <a:lvl9pPr marL="1828800" algn="ctr" defTabSz="1006475" rtl="0" fontAlgn="base">
        <a:spcBef>
          <a:spcPct val="0"/>
        </a:spcBef>
        <a:spcAft>
          <a:spcPct val="0"/>
        </a:spcAft>
        <a:defRPr sz="4900">
          <a:solidFill>
            <a:schemeClr val="tx1"/>
          </a:solidFill>
          <a:latin typeface="Calibri"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go.knippertz@rub.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709066"/>
            <a:ext cx="783477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eaLnBrk="1" hangingPunct="1">
              <a:defRPr/>
            </a:pPr>
            <a:r>
              <a:rPr lang="de-DE" altLang="de-DE" sz="2400" b="1" dirty="0">
                <a:solidFill>
                  <a:srgbClr val="94C11C"/>
                </a:solidFill>
                <a:latin typeface="RubFlama" panose="02000000000000000000" pitchFamily="2" charset="0"/>
              </a:rPr>
              <a:t>Einführung in das deutsche Recht </a:t>
            </a:r>
          </a:p>
          <a:p>
            <a:pPr defTabSz="914400" eaLnBrk="1" hangingPunct="1">
              <a:defRPr/>
            </a:pPr>
            <a:r>
              <a:rPr lang="de-DE" altLang="de-DE" sz="2400" b="1" dirty="0">
                <a:solidFill>
                  <a:srgbClr val="94C11C"/>
                </a:solidFill>
                <a:latin typeface="RubFlama" panose="02000000000000000000" pitchFamily="2" charset="0"/>
              </a:rPr>
              <a:t>und Rechtsstudium für ausländische Studierende</a:t>
            </a:r>
          </a:p>
          <a:p>
            <a:pPr defTabSz="914400" eaLnBrk="1" hangingPunct="1">
              <a:defRPr/>
            </a:pPr>
            <a:r>
              <a:rPr lang="de-DE" altLang="de-DE" sz="2400" b="1" dirty="0">
                <a:solidFill>
                  <a:srgbClr val="94C11C"/>
                </a:solidFill>
                <a:latin typeface="RubFlama" panose="02000000000000000000" pitchFamily="2" charset="0"/>
              </a:rPr>
              <a:t>Wintersemester 2024/25</a:t>
            </a:r>
          </a:p>
          <a:p>
            <a:pPr defTabSz="914400" eaLnBrk="1" hangingPunct="1">
              <a:defRPr/>
            </a:pPr>
            <a:endParaRPr lang="de-DE" altLang="de-DE" sz="2400" b="1" dirty="0">
              <a:solidFill>
                <a:srgbClr val="94C11C"/>
              </a:solidFill>
              <a:latin typeface="RubFlama" panose="02000000000000000000" pitchFamily="2" charset="0"/>
            </a:endParaRPr>
          </a:p>
          <a:p>
            <a:pPr defTabSz="914400" eaLnBrk="1" hangingPunct="1">
              <a:defRPr/>
            </a:pPr>
            <a:r>
              <a:rPr lang="de-DE" altLang="de-DE" sz="2400" b="1" dirty="0">
                <a:solidFill>
                  <a:schemeClr val="accent1">
                    <a:lumMod val="75000"/>
                  </a:schemeClr>
                </a:solidFill>
                <a:latin typeface="RubFlama" panose="02000000000000000000" pitchFamily="2" charset="0"/>
              </a:rPr>
              <a:t>Termin 06: 	Zivilrecht III</a:t>
            </a:r>
          </a:p>
          <a:p>
            <a:pPr defTabSz="914400" eaLnBrk="1" hangingPunct="1">
              <a:defRPr/>
            </a:pPr>
            <a:r>
              <a:rPr lang="de-DE" sz="2400" b="1" dirty="0">
                <a:solidFill>
                  <a:schemeClr val="accent1">
                    <a:lumMod val="75000"/>
                  </a:schemeClr>
                </a:solidFill>
                <a:latin typeface="RubFlama" panose="02000000000000000000" pitchFamily="2" charset="0"/>
                <a:cs typeface="ＭＳ Ｐゴシック" charset="0"/>
              </a:rPr>
              <a:t>		Vertiefung Vertragsrecht und gesetzl. Schuld-</a:t>
            </a:r>
          </a:p>
          <a:p>
            <a:pPr defTabSz="914400" eaLnBrk="1" hangingPunct="1">
              <a:defRPr/>
            </a:pPr>
            <a:r>
              <a:rPr lang="de-DE" sz="2400" b="1" dirty="0">
                <a:solidFill>
                  <a:schemeClr val="accent1">
                    <a:lumMod val="75000"/>
                  </a:schemeClr>
                </a:solidFill>
                <a:latin typeface="RubFlama" panose="02000000000000000000" pitchFamily="2" charset="0"/>
                <a:cs typeface="ＭＳ Ｐゴシック" charset="0"/>
              </a:rPr>
              <a:t>		</a:t>
            </a:r>
            <a:r>
              <a:rPr lang="de-DE" sz="2400" b="1" dirty="0" err="1">
                <a:solidFill>
                  <a:schemeClr val="accent1">
                    <a:lumMod val="75000"/>
                  </a:schemeClr>
                </a:solidFill>
                <a:latin typeface="RubFlama" panose="02000000000000000000" pitchFamily="2" charset="0"/>
                <a:cs typeface="ＭＳ Ｐゴシック" charset="0"/>
              </a:rPr>
              <a:t>verhältnisse</a:t>
            </a:r>
            <a:endParaRPr lang="de-DE" sz="2400" b="1" dirty="0">
              <a:latin typeface="RubFlama" panose="02000000000000000000" pitchFamily="2" charset="0"/>
              <a:cs typeface="ＭＳ Ｐゴシック" charset="0"/>
            </a:endParaRPr>
          </a:p>
        </p:txBody>
      </p:sp>
      <p:sp>
        <p:nvSpPr>
          <p:cNvPr id="7"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
        <p:nvSpPr>
          <p:cNvPr id="4" name="Textfeld 9">
            <a:extLst>
              <a:ext uri="{FF2B5EF4-FFF2-40B4-BE49-F238E27FC236}">
                <a16:creationId xmlns:a16="http://schemas.microsoft.com/office/drawing/2014/main" id="{EECFC872-E555-AA44-B88A-3BE533AA4D7D}"/>
              </a:ext>
            </a:extLst>
          </p:cNvPr>
          <p:cNvSpPr txBox="1">
            <a:spLocks noChangeArrowheads="1"/>
          </p:cNvSpPr>
          <p:nvPr/>
        </p:nvSpPr>
        <p:spPr bwMode="auto">
          <a:xfrm>
            <a:off x="436563" y="4895850"/>
            <a:ext cx="7216775"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000">
                <a:solidFill>
                  <a:schemeClr val="tx1"/>
                </a:solidFill>
                <a:latin typeface="Calibri" panose="020F0502020204030204" pitchFamily="34" charset="0"/>
                <a:cs typeface="Arial" panose="020B0604020202020204" pitchFamily="34" charset="0"/>
              </a:defRPr>
            </a:lvl1pPr>
            <a:lvl2pPr marL="742950" indent="-285750">
              <a:defRPr sz="2000">
                <a:solidFill>
                  <a:schemeClr val="tx1"/>
                </a:solidFill>
                <a:latin typeface="Calibri" panose="020F0502020204030204" pitchFamily="34" charset="0"/>
                <a:cs typeface="Arial" panose="020B0604020202020204" pitchFamily="34" charset="0"/>
              </a:defRPr>
            </a:lvl2pPr>
            <a:lvl3pPr marL="1143000" indent="-228600">
              <a:defRPr sz="2000">
                <a:solidFill>
                  <a:schemeClr val="tx1"/>
                </a:solidFill>
                <a:latin typeface="Calibri" panose="020F0502020204030204" pitchFamily="34" charset="0"/>
                <a:cs typeface="Arial" panose="020B0604020202020204" pitchFamily="34" charset="0"/>
              </a:defRPr>
            </a:lvl3pPr>
            <a:lvl4pPr marL="1600200" indent="-228600">
              <a:defRPr sz="2000">
                <a:solidFill>
                  <a:schemeClr val="tx1"/>
                </a:solidFill>
                <a:latin typeface="Calibri" panose="020F0502020204030204" pitchFamily="34" charset="0"/>
                <a:cs typeface="Arial" panose="020B0604020202020204" pitchFamily="34" charset="0"/>
              </a:defRPr>
            </a:lvl4pPr>
            <a:lvl5pPr marL="2057400" indent="-228600">
              <a:defRPr sz="2000">
                <a:solidFill>
                  <a:schemeClr val="tx1"/>
                </a:solidFill>
                <a:latin typeface="Calibri" panose="020F0502020204030204" pitchFamily="34" charset="0"/>
                <a:cs typeface="Arial" panose="020B0604020202020204" pitchFamily="34" charset="0"/>
              </a:defRPr>
            </a:lvl5pPr>
            <a:lvl6pPr marL="25146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6pPr>
            <a:lvl7pPr marL="29718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7pPr>
            <a:lvl8pPr marL="34290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8pPr>
            <a:lvl9pPr marL="38862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9pPr>
          </a:lstStyle>
          <a:p>
            <a:r>
              <a:rPr lang="de-DE" altLang="de-DE" sz="1400" b="1" dirty="0">
                <a:solidFill>
                  <a:srgbClr val="003560"/>
                </a:solidFill>
                <a:latin typeface="RubFlama" panose="02000000000000000000" pitchFamily="2" charset="77"/>
              </a:rPr>
              <a:t>Ingo Knippertz</a:t>
            </a:r>
          </a:p>
          <a:p>
            <a:r>
              <a:rPr lang="de-DE" altLang="de-DE" sz="1400" b="1" dirty="0">
                <a:solidFill>
                  <a:srgbClr val="003560"/>
                </a:solidFill>
                <a:latin typeface="RubFlama" panose="02000000000000000000" pitchFamily="2" charset="77"/>
              </a:rPr>
              <a:t>Wissenschaftlicher Mitarbeiter</a:t>
            </a:r>
          </a:p>
          <a:p>
            <a:endParaRPr lang="de-DE" altLang="de-DE" sz="1400" b="1" dirty="0">
              <a:solidFill>
                <a:srgbClr val="003560"/>
              </a:solidFill>
              <a:latin typeface="RubFlama" panose="02000000000000000000" pitchFamily="2" charset="77"/>
            </a:endParaRPr>
          </a:p>
          <a:p>
            <a:r>
              <a:rPr lang="de-DE" altLang="de-DE" sz="1400" b="1" dirty="0">
                <a:solidFill>
                  <a:srgbClr val="003560"/>
                </a:solidFill>
                <a:latin typeface="RubFlama" panose="02000000000000000000" pitchFamily="2" charset="77"/>
                <a:hlinkClick r:id="rId3"/>
              </a:rPr>
              <a:t>ingo.knippertz@rub.de</a:t>
            </a:r>
            <a:endParaRPr lang="de-DE" altLang="de-DE" sz="1400" b="1" dirty="0">
              <a:solidFill>
                <a:srgbClr val="003560"/>
              </a:solidFill>
              <a:latin typeface="RubFlama" panose="02000000000000000000" pitchFamily="2" charset="77"/>
            </a:endParaRPr>
          </a:p>
          <a:p>
            <a:r>
              <a:rPr lang="de-DE" altLang="de-DE" sz="1400" b="1" dirty="0">
                <a:solidFill>
                  <a:srgbClr val="003560"/>
                </a:solidFill>
                <a:latin typeface="RubFlama" panose="02000000000000000000" pitchFamily="2" charset="77"/>
              </a:rPr>
              <a:t>________________________________________</a:t>
            </a:r>
          </a:p>
          <a:p>
            <a:r>
              <a:rPr lang="de-DE" altLang="de-DE" sz="1400" dirty="0">
                <a:solidFill>
                  <a:srgbClr val="003560"/>
                </a:solidFill>
                <a:latin typeface="RubFlama" panose="02000000000000000000" pitchFamily="2" charset="77"/>
              </a:rPr>
              <a:t>ZfI – Zentrum für Internationales der Juristischen Fakultät</a:t>
            </a:r>
            <a:br>
              <a:rPr lang="de-DE" altLang="de-DE" sz="1400" dirty="0">
                <a:solidFill>
                  <a:srgbClr val="003560"/>
                </a:solidFill>
                <a:latin typeface="RubFlama" panose="02000000000000000000" pitchFamily="2" charset="77"/>
              </a:rPr>
            </a:br>
            <a:r>
              <a:rPr lang="de-DE" altLang="de-DE" sz="1400" dirty="0">
                <a:solidFill>
                  <a:srgbClr val="003560"/>
                </a:solidFill>
                <a:latin typeface="RubFlama" panose="02000000000000000000" pitchFamily="2" charset="77"/>
              </a:rPr>
              <a:t>Center </a:t>
            </a:r>
            <a:r>
              <a:rPr lang="de-DE" altLang="de-DE" sz="1400" dirty="0" err="1">
                <a:solidFill>
                  <a:srgbClr val="003560"/>
                </a:solidFill>
                <a:latin typeface="RubFlama" panose="02000000000000000000" pitchFamily="2" charset="77"/>
              </a:rPr>
              <a:t>for</a:t>
            </a:r>
            <a:r>
              <a:rPr lang="de-DE" altLang="de-DE" sz="1400" dirty="0">
                <a:solidFill>
                  <a:srgbClr val="003560"/>
                </a:solidFill>
                <a:latin typeface="RubFlama" panose="02000000000000000000" pitchFamily="2" charset="77"/>
              </a:rPr>
              <a:t> International </a:t>
            </a:r>
            <a:r>
              <a:rPr lang="de-DE" altLang="de-DE" sz="1400" dirty="0" err="1">
                <a:solidFill>
                  <a:srgbClr val="003560"/>
                </a:solidFill>
                <a:latin typeface="RubFlama" panose="02000000000000000000" pitchFamily="2" charset="77"/>
              </a:rPr>
              <a:t>Affairs</a:t>
            </a:r>
            <a:r>
              <a:rPr lang="de-DE" altLang="de-DE" sz="1400" dirty="0">
                <a:solidFill>
                  <a:srgbClr val="003560"/>
                </a:solidFill>
                <a:latin typeface="RubFlama" panose="02000000000000000000" pitchFamily="2" charset="77"/>
              </a:rPr>
              <a:t> - </a:t>
            </a:r>
            <a:r>
              <a:rPr lang="de-DE" altLang="de-DE" sz="1400" dirty="0" err="1">
                <a:solidFill>
                  <a:srgbClr val="003560"/>
                </a:solidFill>
                <a:latin typeface="RubFlama" panose="02000000000000000000" pitchFamily="2" charset="77"/>
              </a:rPr>
              <a:t>Faculty</a:t>
            </a:r>
            <a:r>
              <a:rPr lang="de-DE" altLang="de-DE" sz="1400" dirty="0">
                <a:solidFill>
                  <a:srgbClr val="003560"/>
                </a:solidFill>
                <a:latin typeface="RubFlama" panose="02000000000000000000" pitchFamily="2" charset="77"/>
              </a:rPr>
              <a:t> of Law</a:t>
            </a:r>
            <a:br>
              <a:rPr lang="de-DE" altLang="de-DE" sz="1400" dirty="0">
                <a:solidFill>
                  <a:srgbClr val="003560"/>
                </a:solidFill>
                <a:latin typeface="RubFlama" panose="02000000000000000000" pitchFamily="2" charset="77"/>
              </a:rPr>
            </a:br>
            <a:r>
              <a:rPr lang="de-DE" altLang="de-DE" sz="1400" dirty="0">
                <a:solidFill>
                  <a:srgbClr val="003560"/>
                </a:solidFill>
                <a:latin typeface="RubFlama" panose="02000000000000000000" pitchFamily="2" charset="77"/>
              </a:rPr>
              <a:t>Gebäude / Building GD E1/131</a:t>
            </a:r>
          </a:p>
        </p:txBody>
      </p:sp>
    </p:spTree>
    <p:extLst>
      <p:ext uri="{BB962C8B-B14F-4D97-AF65-F5344CB8AC3E}">
        <p14:creationId xmlns:p14="http://schemas.microsoft.com/office/powerpoint/2010/main" val="1434061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5"/>
          <p:cNvSpPr txBox="1">
            <a:spLocks noChangeArrowheads="1"/>
          </p:cNvSpPr>
          <p:nvPr/>
        </p:nvSpPr>
        <p:spPr bwMode="auto">
          <a:xfrm>
            <a:off x="376238" y="965200"/>
            <a:ext cx="91646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Beispiel Mietrecht</a:t>
            </a:r>
          </a:p>
        </p:txBody>
      </p:sp>
      <p:sp>
        <p:nvSpPr>
          <p:cNvPr id="15363" name="Textfeld 1"/>
          <p:cNvSpPr txBox="1">
            <a:spLocks noChangeArrowheads="1"/>
          </p:cNvSpPr>
          <p:nvPr/>
        </p:nvSpPr>
        <p:spPr bwMode="auto">
          <a:xfrm>
            <a:off x="358775" y="147002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Regelung in §§ 535  ff.</a:t>
            </a:r>
          </a:p>
        </p:txBody>
      </p:sp>
      <p:sp>
        <p:nvSpPr>
          <p:cNvPr id="7" name="Textfeld 1"/>
          <p:cNvSpPr txBox="1">
            <a:spLocks noChangeArrowheads="1"/>
          </p:cNvSpPr>
          <p:nvPr/>
        </p:nvSpPr>
        <p:spPr bwMode="auto">
          <a:xfrm>
            <a:off x="358775" y="193992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Hauptpflichten = Gebrauchsgewährung/Entrichtung Miete</a:t>
            </a:r>
          </a:p>
        </p:txBody>
      </p:sp>
      <p:sp>
        <p:nvSpPr>
          <p:cNvPr id="8" name="Textfeld 1"/>
          <p:cNvSpPr txBox="1">
            <a:spLocks noChangeArrowheads="1"/>
          </p:cNvSpPr>
          <p:nvPr/>
        </p:nvSpPr>
        <p:spPr bwMode="auto">
          <a:xfrm>
            <a:off x="395289" y="2520950"/>
            <a:ext cx="856946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 535 – 548 gelten für „alle“ </a:t>
            </a:r>
            <a:r>
              <a:rPr lang="de-DE" altLang="de-DE" dirty="0" err="1">
                <a:latin typeface="RubFlama" panose="02000000000000000000" pitchFamily="2" charset="0"/>
              </a:rPr>
              <a:t>MietV</a:t>
            </a:r>
            <a:r>
              <a:rPr lang="de-DE" altLang="de-DE" dirty="0">
                <a:latin typeface="RubFlama" panose="02000000000000000000" pitchFamily="2" charset="0"/>
              </a:rPr>
              <a:t>; Sonderregelungen Wohnraum in §§ 549 – 577a</a:t>
            </a:r>
          </a:p>
        </p:txBody>
      </p:sp>
      <p:sp>
        <p:nvSpPr>
          <p:cNvPr id="9" name="Textfeld 1"/>
          <p:cNvSpPr txBox="1">
            <a:spLocks noChangeArrowheads="1"/>
          </p:cNvSpPr>
          <p:nvPr/>
        </p:nvSpPr>
        <p:spPr bwMode="auto">
          <a:xfrm>
            <a:off x="936625" y="3224304"/>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Vermieterpfandrecht, § 562 I 1</a:t>
            </a:r>
          </a:p>
        </p:txBody>
      </p:sp>
      <p:sp>
        <p:nvSpPr>
          <p:cNvPr id="10" name="Textfeld 1"/>
          <p:cNvSpPr txBox="1">
            <a:spLocks noChangeArrowheads="1"/>
          </p:cNvSpPr>
          <p:nvPr/>
        </p:nvSpPr>
        <p:spPr bwMode="auto">
          <a:xfrm>
            <a:off x="400754" y="5267011"/>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Wohnraummiete:  Einschränkung Vertragsfreiheit aus sozialen Gründen</a:t>
            </a:r>
          </a:p>
        </p:txBody>
      </p:sp>
      <p:sp>
        <p:nvSpPr>
          <p:cNvPr id="12" name="Textfeld 1"/>
          <p:cNvSpPr txBox="1">
            <a:spLocks noChangeArrowheads="1"/>
          </p:cNvSpPr>
          <p:nvPr/>
        </p:nvSpPr>
        <p:spPr bwMode="auto">
          <a:xfrm>
            <a:off x="936625" y="3614829"/>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„Kauf bricht nicht Miete“,  § 566 I</a:t>
            </a:r>
          </a:p>
        </p:txBody>
      </p:sp>
      <p:sp>
        <p:nvSpPr>
          <p:cNvPr id="13" name="Textfeld 1"/>
          <p:cNvSpPr txBox="1">
            <a:spLocks noChangeArrowheads="1"/>
          </p:cNvSpPr>
          <p:nvPr/>
        </p:nvSpPr>
        <p:spPr bwMode="auto">
          <a:xfrm>
            <a:off x="935038" y="4014879"/>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ab Überlassung Vorrang der §§ 535 ff.</a:t>
            </a:r>
          </a:p>
        </p:txBody>
      </p:sp>
      <p:sp>
        <p:nvSpPr>
          <p:cNvPr id="14" name="Textfeld 1"/>
          <p:cNvSpPr txBox="1">
            <a:spLocks noChangeArrowheads="1"/>
          </p:cNvSpPr>
          <p:nvPr/>
        </p:nvSpPr>
        <p:spPr bwMode="auto">
          <a:xfrm>
            <a:off x="936625" y="4414929"/>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Grundlage für Schadensersatz § 536a</a:t>
            </a:r>
          </a:p>
        </p:txBody>
      </p:sp>
      <p:sp>
        <p:nvSpPr>
          <p:cNvPr id="15" name="Textfeld 1"/>
          <p:cNvSpPr txBox="1">
            <a:spLocks noChangeArrowheads="1"/>
          </p:cNvSpPr>
          <p:nvPr/>
        </p:nvSpPr>
        <p:spPr bwMode="auto">
          <a:xfrm>
            <a:off x="936625" y="4841966"/>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Beendigung durch Zeitablauf oder Kündigung (oder AufhebungsV)</a:t>
            </a:r>
          </a:p>
        </p:txBody>
      </p:sp>
      <p:sp>
        <p:nvSpPr>
          <p:cNvPr id="16" name="Textfeld 1"/>
          <p:cNvSpPr txBox="1">
            <a:spLocks noChangeArrowheads="1"/>
          </p:cNvSpPr>
          <p:nvPr/>
        </p:nvSpPr>
        <p:spPr bwMode="auto">
          <a:xfrm>
            <a:off x="935038" y="5719043"/>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Begrenzung Kaution und Ratenzahlung, § 551 I, II 1</a:t>
            </a:r>
          </a:p>
        </p:txBody>
      </p:sp>
      <p:sp>
        <p:nvSpPr>
          <p:cNvPr id="17" name="Textfeld 1"/>
          <p:cNvSpPr txBox="1">
            <a:spLocks noChangeArrowheads="1"/>
          </p:cNvSpPr>
          <p:nvPr/>
        </p:nvSpPr>
        <p:spPr bwMode="auto">
          <a:xfrm>
            <a:off x="933450" y="6119093"/>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genaue Regelung Betriebskosten, §§ 556 ff.</a:t>
            </a:r>
          </a:p>
        </p:txBody>
      </p:sp>
      <p:sp>
        <p:nvSpPr>
          <p:cNvPr id="18" name="Textfeld 1"/>
          <p:cNvSpPr txBox="1">
            <a:spLocks noChangeArrowheads="1"/>
          </p:cNvSpPr>
          <p:nvPr/>
        </p:nvSpPr>
        <p:spPr bwMode="auto">
          <a:xfrm>
            <a:off x="935038" y="6519143"/>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detaillierte Vorgaben für Mieterhöhungen, §§ 557 ff.</a:t>
            </a:r>
          </a:p>
        </p:txBody>
      </p:sp>
      <p:sp>
        <p:nvSpPr>
          <p:cNvPr id="19"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7" grpId="0"/>
      <p:bldP spid="8" grpId="0"/>
      <p:bldP spid="9" grpId="0"/>
      <p:bldP spid="10" grpId="0"/>
      <p:bldP spid="12" grpId="0"/>
      <p:bldP spid="13" grpId="0"/>
      <p:bldP spid="14" grpId="0"/>
      <p:bldP spid="15" grpId="0"/>
      <p:bldP spid="16" grpId="0"/>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5"/>
          <p:cNvSpPr txBox="1">
            <a:spLocks noChangeArrowheads="1"/>
          </p:cNvSpPr>
          <p:nvPr/>
        </p:nvSpPr>
        <p:spPr bwMode="auto">
          <a:xfrm>
            <a:off x="2125663" y="936625"/>
            <a:ext cx="6118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a:latin typeface="RubFlama" panose="02000000000000000000" pitchFamily="2" charset="0"/>
              </a:rPr>
              <a:t>Besonderheit: Unmöglichkeit der Leistung – I </a:t>
            </a:r>
          </a:p>
        </p:txBody>
      </p:sp>
      <p:sp>
        <p:nvSpPr>
          <p:cNvPr id="29699" name="Textfeld 1"/>
          <p:cNvSpPr txBox="1">
            <a:spLocks noChangeArrowheads="1"/>
          </p:cNvSpPr>
          <p:nvPr/>
        </p:nvSpPr>
        <p:spPr bwMode="auto">
          <a:xfrm>
            <a:off x="358775" y="147002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Typen der Unmöglichkeit in § 275:</a:t>
            </a:r>
          </a:p>
        </p:txBody>
      </p:sp>
      <p:sp>
        <p:nvSpPr>
          <p:cNvPr id="8" name="Text Box 4"/>
          <p:cNvSpPr txBox="1">
            <a:spLocks noChangeArrowheads="1"/>
          </p:cNvSpPr>
          <p:nvPr/>
        </p:nvSpPr>
        <p:spPr bwMode="auto">
          <a:xfrm>
            <a:off x="396875" y="192561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a:latin typeface="RubFlama" panose="02000000000000000000" pitchFamily="2" charset="0"/>
              </a:rPr>
              <a:t>objektiv, § 275 I</a:t>
            </a:r>
          </a:p>
        </p:txBody>
      </p:sp>
      <p:sp>
        <p:nvSpPr>
          <p:cNvPr id="9" name="Text Box 4"/>
          <p:cNvSpPr txBox="1">
            <a:spLocks noChangeArrowheads="1"/>
          </p:cNvSpPr>
          <p:nvPr/>
        </p:nvSpPr>
        <p:spPr bwMode="auto">
          <a:xfrm>
            <a:off x="390525" y="2457422"/>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2"/>
            </a:pPr>
            <a:r>
              <a:rPr lang="de-DE" altLang="de-DE">
                <a:latin typeface="RubFlama" panose="02000000000000000000" pitchFamily="2" charset="0"/>
              </a:rPr>
              <a:t>subjektiv, § 275 I</a:t>
            </a:r>
          </a:p>
        </p:txBody>
      </p:sp>
      <p:sp>
        <p:nvSpPr>
          <p:cNvPr id="10" name="Text Box 4"/>
          <p:cNvSpPr txBox="1">
            <a:spLocks noChangeArrowheads="1"/>
          </p:cNvSpPr>
          <p:nvPr/>
        </p:nvSpPr>
        <p:spPr bwMode="auto">
          <a:xfrm>
            <a:off x="393700" y="3257522"/>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a:latin typeface="RubFlama" panose="02000000000000000000" pitchFamily="2" charset="0"/>
              </a:rPr>
              <a:t>anfänglich ./. nachträglich</a:t>
            </a:r>
          </a:p>
        </p:txBody>
      </p:sp>
      <p:sp>
        <p:nvSpPr>
          <p:cNvPr id="11" name="Text Box 4"/>
          <p:cNvSpPr txBox="1">
            <a:spLocks noChangeArrowheads="1"/>
          </p:cNvSpPr>
          <p:nvPr/>
        </p:nvSpPr>
        <p:spPr bwMode="auto">
          <a:xfrm>
            <a:off x="393700" y="3905222"/>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4"/>
            </a:pPr>
            <a:r>
              <a:rPr lang="de-DE" altLang="de-DE">
                <a:latin typeface="RubFlama" panose="02000000000000000000" pitchFamily="2" charset="0"/>
              </a:rPr>
              <a:t>zu vertretend ./. nicht zu vert.</a:t>
            </a:r>
          </a:p>
        </p:txBody>
      </p:sp>
      <p:sp>
        <p:nvSpPr>
          <p:cNvPr id="12" name="Text Box 4"/>
          <p:cNvSpPr txBox="1">
            <a:spLocks noChangeArrowheads="1"/>
          </p:cNvSpPr>
          <p:nvPr/>
        </p:nvSpPr>
        <p:spPr bwMode="auto">
          <a:xfrm>
            <a:off x="365125" y="5264122"/>
            <a:ext cx="91440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5"/>
            </a:pPr>
            <a:r>
              <a:rPr lang="de-DE" altLang="de-DE">
                <a:latin typeface="RubFlama" panose="02000000000000000000" pitchFamily="2" charset="0"/>
              </a:rPr>
              <a:t>teilweise ./. vollständige </a:t>
            </a:r>
          </a:p>
        </p:txBody>
      </p:sp>
      <p:sp>
        <p:nvSpPr>
          <p:cNvPr id="13" name="Text Box 4"/>
          <p:cNvSpPr txBox="1">
            <a:spLocks noChangeArrowheads="1"/>
          </p:cNvSpPr>
          <p:nvPr/>
        </p:nvSpPr>
        <p:spPr bwMode="auto">
          <a:xfrm>
            <a:off x="4500252" y="1954252"/>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sz="1800" dirty="0">
                <a:latin typeface="RubFlama" panose="02000000000000000000" pitchFamily="2" charset="0"/>
              </a:rPr>
              <a:t>NIEMAND kann Erfolg herbeiführen</a:t>
            </a:r>
          </a:p>
        </p:txBody>
      </p:sp>
      <p:sp>
        <p:nvSpPr>
          <p:cNvPr id="14" name="Text Box 4"/>
          <p:cNvSpPr txBox="1">
            <a:spLocks noChangeArrowheads="1"/>
          </p:cNvSpPr>
          <p:nvPr/>
        </p:nvSpPr>
        <p:spPr bwMode="auto">
          <a:xfrm>
            <a:off x="4500252" y="2455902"/>
            <a:ext cx="45577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2"/>
            </a:pPr>
            <a:r>
              <a:rPr lang="de-DE" altLang="de-DE" sz="1800" dirty="0">
                <a:latin typeface="RubFlama" panose="02000000000000000000" pitchFamily="2" charset="0"/>
              </a:rPr>
              <a:t>DER konkrete Schuldner kann Erfolg nicht herbeiführen (Unvermögen)</a:t>
            </a:r>
          </a:p>
        </p:txBody>
      </p:sp>
      <p:sp>
        <p:nvSpPr>
          <p:cNvPr id="15" name="Text Box 4"/>
          <p:cNvSpPr txBox="1">
            <a:spLocks noChangeArrowheads="1"/>
          </p:cNvSpPr>
          <p:nvPr/>
        </p:nvSpPr>
        <p:spPr bwMode="auto">
          <a:xfrm>
            <a:off x="4500252" y="3248065"/>
            <a:ext cx="45354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startAt="3"/>
            </a:pPr>
            <a:r>
              <a:rPr lang="de-DE" altLang="de-DE" sz="1800">
                <a:latin typeface="RubFlama" panose="02000000000000000000" pitchFamily="2" charset="0"/>
              </a:rPr>
              <a:t>§ 311a BGB vor ./. nach Vertrags-schluss</a:t>
            </a:r>
          </a:p>
        </p:txBody>
      </p:sp>
      <p:sp>
        <p:nvSpPr>
          <p:cNvPr id="16" name="Text Box 4"/>
          <p:cNvSpPr txBox="1">
            <a:spLocks noChangeArrowheads="1"/>
          </p:cNvSpPr>
          <p:nvPr/>
        </p:nvSpPr>
        <p:spPr bwMode="auto">
          <a:xfrm>
            <a:off x="4500252" y="3943390"/>
            <a:ext cx="439261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4"/>
            </a:pPr>
            <a:r>
              <a:rPr lang="de-DE" altLang="de-DE" sz="1800">
                <a:latin typeface="RubFlama" panose="02000000000000000000" pitchFamily="2" charset="0"/>
              </a:rPr>
              <a:t>Relevanz für SE; bei subj. Unmög-lichkeit: welche Anstrengung muss Schuldner unternehmen, vgl § 275 II</a:t>
            </a:r>
          </a:p>
        </p:txBody>
      </p:sp>
      <p:sp>
        <p:nvSpPr>
          <p:cNvPr id="17" name="Text Box 4"/>
          <p:cNvSpPr txBox="1">
            <a:spLocks noChangeArrowheads="1"/>
          </p:cNvSpPr>
          <p:nvPr/>
        </p:nvSpPr>
        <p:spPr bwMode="auto">
          <a:xfrm>
            <a:off x="4511364" y="5229265"/>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5"/>
            </a:pPr>
            <a:r>
              <a:rPr lang="de-DE" altLang="de-DE" sz="1800">
                <a:latin typeface="RubFlama" panose="02000000000000000000" pitchFamily="2" charset="0"/>
              </a:rPr>
              <a:t>alles ./. nur Teilleistung ausgeschlossen</a:t>
            </a:r>
          </a:p>
        </p:txBody>
      </p:sp>
      <p:sp>
        <p:nvSpPr>
          <p:cNvPr id="18" name="Text Box 4"/>
          <p:cNvSpPr txBox="1">
            <a:spLocks noChangeArrowheads="1"/>
          </p:cNvSpPr>
          <p:nvPr/>
        </p:nvSpPr>
        <p:spPr bwMode="auto">
          <a:xfrm>
            <a:off x="360362" y="5886422"/>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6"/>
            </a:pPr>
            <a:r>
              <a:rPr lang="de-DE" altLang="de-DE">
                <a:latin typeface="RubFlama" panose="02000000000000000000" pitchFamily="2" charset="0"/>
              </a:rPr>
              <a:t>faktische, § 275 II</a:t>
            </a:r>
          </a:p>
        </p:txBody>
      </p:sp>
      <p:sp>
        <p:nvSpPr>
          <p:cNvPr id="19" name="Text Box 4"/>
          <p:cNvSpPr txBox="1">
            <a:spLocks noChangeArrowheads="1"/>
          </p:cNvSpPr>
          <p:nvPr/>
        </p:nvSpPr>
        <p:spPr bwMode="auto">
          <a:xfrm>
            <a:off x="4527239" y="5924590"/>
            <a:ext cx="44831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6"/>
            </a:pPr>
            <a:r>
              <a:rPr lang="de-DE" altLang="de-DE" sz="1800">
                <a:latin typeface="RubFlama" panose="02000000000000000000" pitchFamily="2" charset="0"/>
              </a:rPr>
              <a:t>praktische Unmöglichkeit; Ring auf Meeresboden; wirtschaftliches Arg.</a:t>
            </a:r>
          </a:p>
        </p:txBody>
      </p:sp>
      <p:sp>
        <p:nvSpPr>
          <p:cNvPr id="20" name="Text Box 4"/>
          <p:cNvSpPr txBox="1">
            <a:spLocks noChangeArrowheads="1"/>
          </p:cNvSpPr>
          <p:nvPr/>
        </p:nvSpPr>
        <p:spPr bwMode="auto">
          <a:xfrm>
            <a:off x="396875" y="6642072"/>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7"/>
            </a:pPr>
            <a:r>
              <a:rPr lang="de-DE" altLang="de-DE">
                <a:latin typeface="RubFlama" panose="02000000000000000000" pitchFamily="2" charset="0"/>
              </a:rPr>
              <a:t>persönliche, § 275 III</a:t>
            </a:r>
          </a:p>
        </p:txBody>
      </p:sp>
      <p:sp>
        <p:nvSpPr>
          <p:cNvPr id="21" name="Text Box 4"/>
          <p:cNvSpPr txBox="1">
            <a:spLocks noChangeArrowheads="1"/>
          </p:cNvSpPr>
          <p:nvPr/>
        </p:nvSpPr>
        <p:spPr bwMode="auto">
          <a:xfrm>
            <a:off x="4536764" y="6669127"/>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7"/>
            </a:pPr>
            <a:r>
              <a:rPr lang="de-DE" altLang="de-DE" sz="1800">
                <a:latin typeface="RubFlama" panose="02000000000000000000" pitchFamily="2" charset="0"/>
              </a:rPr>
              <a:t>Unzumutbarkeit; Erkrankung Kind</a:t>
            </a:r>
          </a:p>
        </p:txBody>
      </p:sp>
      <p:sp>
        <p:nvSpPr>
          <p:cNvPr id="22"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1"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P spid="18" grpId="0"/>
      <p:bldP spid="19" grpId="0"/>
      <p:bldP spid="20" grpId="0"/>
      <p:bldP spid="20"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5"/>
          <p:cNvSpPr txBox="1">
            <a:spLocks noChangeArrowheads="1"/>
          </p:cNvSpPr>
          <p:nvPr/>
        </p:nvSpPr>
        <p:spPr bwMode="auto">
          <a:xfrm>
            <a:off x="2413975" y="907703"/>
            <a:ext cx="46009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b="1" dirty="0">
                <a:latin typeface="RubFlama" panose="02000000000000000000" pitchFamily="2" charset="0"/>
              </a:rPr>
              <a:t>Unmöglichkeit der Leistung – II </a:t>
            </a:r>
          </a:p>
        </p:txBody>
      </p:sp>
      <p:sp>
        <p:nvSpPr>
          <p:cNvPr id="31747" name="Textfeld 1"/>
          <p:cNvSpPr txBox="1">
            <a:spLocks noChangeArrowheads="1"/>
          </p:cNvSpPr>
          <p:nvPr/>
        </p:nvSpPr>
        <p:spPr bwMode="auto">
          <a:xfrm>
            <a:off x="33701" y="1416581"/>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r>
              <a:rPr lang="de-DE" altLang="de-DE" dirty="0">
                <a:latin typeface="RubFlama" panose="02000000000000000000" pitchFamily="2" charset="0"/>
              </a:rPr>
              <a:t>Kaufvertrag und Schuldtypen: </a:t>
            </a:r>
            <a:r>
              <a:rPr lang="de-DE" altLang="de-DE" b="1" dirty="0">
                <a:latin typeface="RubFlama" panose="02000000000000000000" pitchFamily="2" charset="0"/>
              </a:rPr>
              <a:t>Konkretisierung</a:t>
            </a:r>
          </a:p>
        </p:txBody>
      </p:sp>
      <p:sp>
        <p:nvSpPr>
          <p:cNvPr id="8" name="Text Box 4"/>
          <p:cNvSpPr txBox="1">
            <a:spLocks noChangeArrowheads="1"/>
          </p:cNvSpPr>
          <p:nvPr/>
        </p:nvSpPr>
        <p:spPr bwMode="auto">
          <a:xfrm>
            <a:off x="576263" y="1815697"/>
            <a:ext cx="838848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dirty="0">
                <a:latin typeface="RubFlama" panose="02000000000000000000" pitchFamily="2" charset="0"/>
              </a:rPr>
              <a:t>Gattungs- Vorrats- oder Stückschuld, vgl. § 243 I BGB</a:t>
            </a:r>
          </a:p>
        </p:txBody>
      </p:sp>
      <p:sp>
        <p:nvSpPr>
          <p:cNvPr id="22" name="Text Box 4"/>
          <p:cNvSpPr txBox="1">
            <a:spLocks noChangeArrowheads="1"/>
          </p:cNvSpPr>
          <p:nvPr/>
        </p:nvSpPr>
        <p:spPr bwMode="auto">
          <a:xfrm>
            <a:off x="1049271" y="2247250"/>
            <a:ext cx="914400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a:latin typeface="RubFlama" panose="02000000000000000000" pitchFamily="2" charset="0"/>
              </a:rPr>
              <a:t>Gattung 	= 	Stuhl Modell XY</a:t>
            </a:r>
          </a:p>
          <a:p>
            <a:pPr algn="just" defTabSz="914400" eaLnBrk="1" hangingPunct="1"/>
            <a:r>
              <a:rPr lang="de-DE" altLang="de-DE">
                <a:latin typeface="RubFlama" panose="02000000000000000000" pitchFamily="2" charset="0"/>
              </a:rPr>
              <a:t>Vorrat 		=	Stuhl Modell XY aus Vorrat</a:t>
            </a:r>
          </a:p>
          <a:p>
            <a:pPr algn="just" defTabSz="914400" eaLnBrk="1" hangingPunct="1"/>
            <a:r>
              <a:rPr lang="de-DE" altLang="de-DE">
                <a:latin typeface="RubFlama" panose="02000000000000000000" pitchFamily="2" charset="0"/>
              </a:rPr>
              <a:t>Stückschuld 	= 	1 konkretes Exemplar des Stuhles Modell XY</a:t>
            </a:r>
          </a:p>
        </p:txBody>
      </p:sp>
      <p:sp>
        <p:nvSpPr>
          <p:cNvPr id="23" name="Textfeld 1"/>
          <p:cNvSpPr txBox="1">
            <a:spLocks noChangeArrowheads="1"/>
          </p:cNvSpPr>
          <p:nvPr/>
        </p:nvSpPr>
        <p:spPr bwMode="auto">
          <a:xfrm>
            <a:off x="468313" y="3265947"/>
            <a:ext cx="849643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buFont typeface="Wingdings" panose="05000000000000000000" pitchFamily="2" charset="2"/>
              <a:buChar char="Ø"/>
            </a:pPr>
            <a:r>
              <a:rPr lang="de-DE" altLang="de-DE" dirty="0">
                <a:latin typeface="RubFlama" panose="02000000000000000000" pitchFamily="2" charset="0"/>
              </a:rPr>
              <a:t>Wann tritt objektive Unmöglichkeit nach § 275 I ein? – bei Gattung nie?</a:t>
            </a:r>
          </a:p>
        </p:txBody>
      </p:sp>
      <p:sp>
        <p:nvSpPr>
          <p:cNvPr id="24" name="Textfeld 1"/>
          <p:cNvSpPr txBox="1">
            <a:spLocks noChangeArrowheads="1"/>
          </p:cNvSpPr>
          <p:nvPr/>
        </p:nvSpPr>
        <p:spPr bwMode="auto">
          <a:xfrm>
            <a:off x="968376" y="3668578"/>
            <a:ext cx="799637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DOCH: Konkretisierung, § 243 II = Schuldner ist nicht x-mal zu Leistungsversuch verpflichtet, sondern 1x zu „das Erforderliche“ – Was ist das?  </a:t>
            </a:r>
          </a:p>
        </p:txBody>
      </p:sp>
      <p:sp>
        <p:nvSpPr>
          <p:cNvPr id="25" name="Text Box 4"/>
          <p:cNvSpPr txBox="1">
            <a:spLocks noChangeArrowheads="1"/>
          </p:cNvSpPr>
          <p:nvPr/>
        </p:nvSpPr>
        <p:spPr bwMode="auto">
          <a:xfrm>
            <a:off x="579438" y="4593116"/>
            <a:ext cx="838531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2"/>
            </a:pPr>
            <a:r>
              <a:rPr lang="de-DE" altLang="de-DE" dirty="0">
                <a:latin typeface="RubFlama" panose="02000000000000000000" pitchFamily="2" charset="0"/>
              </a:rPr>
              <a:t>Konkretisierung je nach vereinbarter Leistungspflicht, vgl. §§ 269, 271 BGB:</a:t>
            </a:r>
          </a:p>
        </p:txBody>
      </p:sp>
      <p:sp>
        <p:nvSpPr>
          <p:cNvPr id="26" name="Textfeld 1"/>
          <p:cNvSpPr txBox="1">
            <a:spLocks noChangeArrowheads="1"/>
          </p:cNvSpPr>
          <p:nvPr/>
        </p:nvSpPr>
        <p:spPr bwMode="auto">
          <a:xfrm>
            <a:off x="968376" y="575983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Schickschuld	= Übergabe an Transportperson </a:t>
            </a:r>
          </a:p>
        </p:txBody>
      </p:sp>
      <p:sp>
        <p:nvSpPr>
          <p:cNvPr id="27" name="Textfeld 1"/>
          <p:cNvSpPr txBox="1">
            <a:spLocks noChangeArrowheads="1"/>
          </p:cNvSpPr>
          <p:nvPr/>
        </p:nvSpPr>
        <p:spPr bwMode="auto">
          <a:xfrm>
            <a:off x="968376" y="531533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Holschuld 	= Aussonderung und Information des Gläubigers</a:t>
            </a:r>
          </a:p>
        </p:txBody>
      </p:sp>
      <p:sp>
        <p:nvSpPr>
          <p:cNvPr id="28" name="Textfeld 1"/>
          <p:cNvSpPr txBox="1">
            <a:spLocks noChangeArrowheads="1"/>
          </p:cNvSpPr>
          <p:nvPr/>
        </p:nvSpPr>
        <p:spPr bwMode="auto">
          <a:xfrm>
            <a:off x="969963" y="6218626"/>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Bringschuld 	= Anbieten am vereinbarten Ort (zur vereinbarten Zeit) </a:t>
            </a:r>
          </a:p>
        </p:txBody>
      </p:sp>
      <p:sp>
        <p:nvSpPr>
          <p:cNvPr id="14"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p:bldP spid="23" grpId="0"/>
      <p:bldP spid="24" grpId="0"/>
      <p:bldP spid="26" grpId="0"/>
      <p:bldP spid="27" grpId="0"/>
      <p:bldP spid="2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5"/>
          <p:cNvSpPr txBox="1">
            <a:spLocks noChangeArrowheads="1"/>
          </p:cNvSpPr>
          <p:nvPr/>
        </p:nvSpPr>
        <p:spPr bwMode="auto">
          <a:xfrm>
            <a:off x="2413975" y="949374"/>
            <a:ext cx="4356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Gestaltungsrecht – I: Begriff</a:t>
            </a:r>
          </a:p>
        </p:txBody>
      </p:sp>
      <p:sp>
        <p:nvSpPr>
          <p:cNvPr id="6" name="Textfeld 1"/>
          <p:cNvSpPr txBox="1">
            <a:spLocks noChangeArrowheads="1"/>
          </p:cNvSpPr>
          <p:nvPr/>
        </p:nvSpPr>
        <p:spPr bwMode="auto">
          <a:xfrm>
            <a:off x="376238" y="1372870"/>
            <a:ext cx="871398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Arial" panose="020B0604020202020204" pitchFamily="34" charset="0"/>
              <a:buChar char="•"/>
            </a:pPr>
            <a:r>
              <a:rPr lang="de-DE" altLang="de-DE" dirty="0">
                <a:latin typeface="RubFlama" panose="02000000000000000000" pitchFamily="2" charset="0"/>
              </a:rPr>
              <a:t>Definition = ein relatives subjektives Privatrecht, dessen Inhalt die Macht zur Gestaltung konkreter Rechtsbeziehungen durch einseitige Erklärung ist</a:t>
            </a:r>
          </a:p>
        </p:txBody>
      </p:sp>
      <p:sp>
        <p:nvSpPr>
          <p:cNvPr id="7" name="Textfeld 1"/>
          <p:cNvSpPr txBox="1">
            <a:spLocks noChangeArrowheads="1"/>
          </p:cNvSpPr>
          <p:nvPr/>
        </p:nvSpPr>
        <p:spPr bwMode="auto">
          <a:xfrm>
            <a:off x="358775" y="2235155"/>
            <a:ext cx="936148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spcAft>
                <a:spcPts val="600"/>
              </a:spcAft>
              <a:buFont typeface="Arial" panose="020B0604020202020204" pitchFamily="34" charset="0"/>
              <a:buChar char="•"/>
            </a:pPr>
            <a:r>
              <a:rPr lang="de-DE" altLang="de-DE" dirty="0">
                <a:latin typeface="RubFlama" panose="02000000000000000000" pitchFamily="2" charset="0"/>
              </a:rPr>
              <a:t>also: </a:t>
            </a:r>
            <a:r>
              <a:rPr lang="de-DE" altLang="de-DE" b="1" dirty="0">
                <a:latin typeface="RubFlama" panose="02000000000000000000" pitchFamily="2" charset="0"/>
              </a:rPr>
              <a:t>einseitige empfangsbedürftige Willenserklärung</a:t>
            </a:r>
          </a:p>
          <a:p>
            <a:pPr algn="just" eaLnBrk="1" hangingPunct="1">
              <a:spcAft>
                <a:spcPts val="600"/>
              </a:spcAft>
              <a:buFont typeface="Arial" panose="020B0604020202020204" pitchFamily="34" charset="0"/>
              <a:buChar char="•"/>
            </a:pPr>
            <a:r>
              <a:rPr lang="de-DE" altLang="de-DE" b="1" dirty="0">
                <a:latin typeface="RubFlama" panose="02000000000000000000" pitchFamily="2" charset="0"/>
              </a:rPr>
              <a:t>bedingungsfeindlich!</a:t>
            </a:r>
            <a:r>
              <a:rPr lang="de-DE" altLang="de-DE" dirty="0">
                <a:latin typeface="RubFlama" panose="02000000000000000000" pitchFamily="2" charset="0"/>
              </a:rPr>
              <a:t> (Ausnahme: innerprozessuale Bedingung)</a:t>
            </a:r>
          </a:p>
        </p:txBody>
      </p:sp>
      <p:sp>
        <p:nvSpPr>
          <p:cNvPr id="8" name="Textfeld 1"/>
          <p:cNvSpPr txBox="1">
            <a:spLocks noChangeArrowheads="1"/>
          </p:cNvSpPr>
          <p:nvPr/>
        </p:nvSpPr>
        <p:spPr bwMode="auto">
          <a:xfrm>
            <a:off x="376238" y="3024188"/>
            <a:ext cx="871398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Arial" panose="020B0604020202020204" pitchFamily="34" charset="0"/>
              <a:buChar char="•"/>
            </a:pPr>
            <a:r>
              <a:rPr lang="de-DE" altLang="de-DE" dirty="0">
                <a:latin typeface="RubFlama" panose="02000000000000000000" pitchFamily="2" charset="0"/>
              </a:rPr>
              <a:t>Unterscheidung „selbständige“ ≠ „unselbständige“ </a:t>
            </a:r>
          </a:p>
          <a:p>
            <a:pPr marL="0" indent="0" algn="just" eaLnBrk="1" hangingPunct="1"/>
            <a:r>
              <a:rPr lang="de-DE" altLang="de-DE" dirty="0">
                <a:latin typeface="RubFlama" panose="02000000000000000000" pitchFamily="2" charset="0"/>
              </a:rPr>
              <a:t>	(Bsp. Vorkaufsrecht ./. Anfechtung) </a:t>
            </a:r>
          </a:p>
        </p:txBody>
      </p:sp>
      <p:sp>
        <p:nvSpPr>
          <p:cNvPr id="9" name="Textfeld 1"/>
          <p:cNvSpPr txBox="1">
            <a:spLocks noChangeArrowheads="1"/>
          </p:cNvSpPr>
          <p:nvPr/>
        </p:nvSpPr>
        <p:spPr bwMode="auto">
          <a:xfrm>
            <a:off x="720725" y="3779838"/>
            <a:ext cx="9361488"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Wingdings" panose="05000000000000000000" pitchFamily="2" charset="2"/>
              <a:buChar char="Ø"/>
            </a:pPr>
            <a:r>
              <a:rPr lang="de-DE" altLang="de-DE">
                <a:latin typeface="RubFlama" panose="02000000000000000000" pitchFamily="2" charset="0"/>
              </a:rPr>
              <a:t>HIER: nur unselbständige</a:t>
            </a:r>
          </a:p>
        </p:txBody>
      </p:sp>
      <p:sp>
        <p:nvSpPr>
          <p:cNvPr id="10" name="Textfeld 1"/>
          <p:cNvSpPr txBox="1">
            <a:spLocks noChangeArrowheads="1"/>
          </p:cNvSpPr>
          <p:nvPr/>
        </p:nvSpPr>
        <p:spPr bwMode="auto">
          <a:xfrm>
            <a:off x="358775" y="4248150"/>
            <a:ext cx="522159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Arial" panose="020B0604020202020204" pitchFamily="34" charset="0"/>
              <a:buChar char="•"/>
            </a:pPr>
            <a:r>
              <a:rPr lang="de-DE" altLang="de-DE" dirty="0">
                <a:latin typeface="RubFlama" panose="02000000000000000000" pitchFamily="2" charset="0"/>
              </a:rPr>
              <a:t>Beispiele:</a:t>
            </a:r>
          </a:p>
        </p:txBody>
      </p:sp>
      <p:sp>
        <p:nvSpPr>
          <p:cNvPr id="11" name="Textfeld 1"/>
          <p:cNvSpPr txBox="1">
            <a:spLocks noChangeArrowheads="1"/>
          </p:cNvSpPr>
          <p:nvPr/>
        </p:nvSpPr>
        <p:spPr bwMode="auto">
          <a:xfrm>
            <a:off x="1511920" y="4697412"/>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Symbol" panose="05050102010706020507" pitchFamily="18" charset="2"/>
              <a:buChar char="-"/>
            </a:pPr>
            <a:r>
              <a:rPr lang="de-DE" altLang="de-DE" dirty="0">
                <a:latin typeface="RubFlama" panose="02000000000000000000" pitchFamily="2" charset="0"/>
              </a:rPr>
              <a:t>Anfechtung (Irrtum/Täuschung/Drohung)</a:t>
            </a:r>
          </a:p>
        </p:txBody>
      </p:sp>
      <p:sp>
        <p:nvSpPr>
          <p:cNvPr id="13" name="Textfeld 1"/>
          <p:cNvSpPr txBox="1">
            <a:spLocks noChangeArrowheads="1"/>
          </p:cNvSpPr>
          <p:nvPr/>
        </p:nvSpPr>
        <p:spPr bwMode="auto">
          <a:xfrm>
            <a:off x="1505570" y="5216525"/>
            <a:ext cx="9361488"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Symbol" panose="05050102010706020507" pitchFamily="18" charset="2"/>
              <a:buChar char="-"/>
            </a:pPr>
            <a:r>
              <a:rPr lang="de-DE" altLang="de-DE">
                <a:latin typeface="RubFlama" panose="02000000000000000000" pitchFamily="2" charset="0"/>
              </a:rPr>
              <a:t>Kündigung (Beendigung von Dauerschuldverhältnissen)</a:t>
            </a:r>
          </a:p>
        </p:txBody>
      </p:sp>
      <p:sp>
        <p:nvSpPr>
          <p:cNvPr id="14" name="Textfeld 1"/>
          <p:cNvSpPr txBox="1">
            <a:spLocks noChangeArrowheads="1"/>
          </p:cNvSpPr>
          <p:nvPr/>
        </p:nvSpPr>
        <p:spPr bwMode="auto">
          <a:xfrm>
            <a:off x="1505570" y="570547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Symbol" panose="05050102010706020507" pitchFamily="18" charset="2"/>
              <a:buChar char="-"/>
            </a:pPr>
            <a:r>
              <a:rPr lang="de-DE" altLang="de-DE">
                <a:latin typeface="RubFlama" panose="02000000000000000000" pitchFamily="2" charset="0"/>
              </a:rPr>
              <a:t>Rücktritt</a:t>
            </a:r>
          </a:p>
        </p:txBody>
      </p:sp>
      <p:sp>
        <p:nvSpPr>
          <p:cNvPr id="15" name="Textfeld 1"/>
          <p:cNvSpPr txBox="1">
            <a:spLocks noChangeArrowheads="1"/>
          </p:cNvSpPr>
          <p:nvPr/>
        </p:nvSpPr>
        <p:spPr bwMode="auto">
          <a:xfrm>
            <a:off x="1505570" y="6140450"/>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Symbol" panose="05050102010706020507" pitchFamily="18" charset="2"/>
              <a:buChar char="-"/>
            </a:pPr>
            <a:r>
              <a:rPr lang="de-DE" altLang="de-DE">
                <a:latin typeface="RubFlama" panose="02000000000000000000" pitchFamily="2" charset="0"/>
              </a:rPr>
              <a:t>Widerruf</a:t>
            </a:r>
          </a:p>
        </p:txBody>
      </p:sp>
      <p:sp>
        <p:nvSpPr>
          <p:cNvPr id="16" name="Textfeld 1"/>
          <p:cNvSpPr txBox="1">
            <a:spLocks noChangeArrowheads="1"/>
          </p:cNvSpPr>
          <p:nvPr/>
        </p:nvSpPr>
        <p:spPr bwMode="auto">
          <a:xfrm>
            <a:off x="1511920" y="6546850"/>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Symbol" panose="05050102010706020507" pitchFamily="18" charset="2"/>
              <a:buChar char="-"/>
            </a:pPr>
            <a:r>
              <a:rPr lang="de-DE" altLang="de-DE">
                <a:latin typeface="RubFlama" panose="02000000000000000000" pitchFamily="2" charset="0"/>
              </a:rPr>
              <a:t>Aufrechnung</a:t>
            </a:r>
          </a:p>
        </p:txBody>
      </p:sp>
      <p:sp>
        <p:nvSpPr>
          <p:cNvPr id="17"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P spid="11" grpId="0"/>
      <p:bldP spid="13" grpId="0"/>
      <p:bldP spid="14" grpId="0"/>
      <p:bldP spid="1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5"/>
          <p:cNvSpPr txBox="1">
            <a:spLocks noChangeArrowheads="1"/>
          </p:cNvSpPr>
          <p:nvPr/>
        </p:nvSpPr>
        <p:spPr bwMode="auto">
          <a:xfrm>
            <a:off x="2411413" y="960438"/>
            <a:ext cx="52212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a:latin typeface="RubFlama" panose="02000000000000000000" pitchFamily="2" charset="0"/>
              </a:rPr>
              <a:t>Gestaltungsrecht – II: Grundstruktur</a:t>
            </a:r>
          </a:p>
        </p:txBody>
      </p:sp>
      <p:sp>
        <p:nvSpPr>
          <p:cNvPr id="8" name="Textfeld 1"/>
          <p:cNvSpPr txBox="1">
            <a:spLocks noChangeArrowheads="1"/>
          </p:cNvSpPr>
          <p:nvPr/>
        </p:nvSpPr>
        <p:spPr bwMode="auto">
          <a:xfrm>
            <a:off x="358775" y="182562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a:pPr>
            <a:r>
              <a:rPr lang="de-DE" altLang="de-DE">
                <a:latin typeface="RubFlama" panose="02000000000000000000" pitchFamily="2" charset="0"/>
              </a:rPr>
              <a:t>Anwendbarkeit? </a:t>
            </a:r>
          </a:p>
        </p:txBody>
      </p:sp>
      <p:sp>
        <p:nvSpPr>
          <p:cNvPr id="9" name="Textfeld 1"/>
          <p:cNvSpPr txBox="1">
            <a:spLocks noChangeArrowheads="1"/>
          </p:cNvSpPr>
          <p:nvPr/>
        </p:nvSpPr>
        <p:spPr bwMode="auto">
          <a:xfrm>
            <a:off x="358775" y="2860675"/>
            <a:ext cx="40338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2"/>
            </a:pPr>
            <a:r>
              <a:rPr lang="de-DE" altLang="de-DE">
                <a:latin typeface="RubFlama" panose="02000000000000000000" pitchFamily="2" charset="0"/>
              </a:rPr>
              <a:t>Grund für Gestaltungsrecht („Tatbestand“)</a:t>
            </a:r>
          </a:p>
        </p:txBody>
      </p:sp>
      <p:sp>
        <p:nvSpPr>
          <p:cNvPr id="10" name="Textfeld 1"/>
          <p:cNvSpPr txBox="1">
            <a:spLocks noChangeArrowheads="1"/>
          </p:cNvSpPr>
          <p:nvPr/>
        </p:nvSpPr>
        <p:spPr bwMode="auto">
          <a:xfrm>
            <a:off x="358775" y="3852863"/>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3"/>
            </a:pPr>
            <a:r>
              <a:rPr lang="de-DE" altLang="de-DE">
                <a:latin typeface="RubFlama" panose="02000000000000000000" pitchFamily="2" charset="0"/>
              </a:rPr>
              <a:t>„richtige“ Ausübung</a:t>
            </a:r>
          </a:p>
        </p:txBody>
      </p:sp>
      <p:sp>
        <p:nvSpPr>
          <p:cNvPr id="11" name="Textfeld 1"/>
          <p:cNvSpPr txBox="1">
            <a:spLocks noChangeArrowheads="1"/>
          </p:cNvSpPr>
          <p:nvPr/>
        </p:nvSpPr>
        <p:spPr bwMode="auto">
          <a:xfrm>
            <a:off x="358775" y="4748213"/>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4"/>
            </a:pPr>
            <a:r>
              <a:rPr lang="de-DE" altLang="de-DE">
                <a:latin typeface="RubFlama" panose="02000000000000000000" pitchFamily="2" charset="0"/>
              </a:rPr>
              <a:t>kein Ausschluss </a:t>
            </a:r>
          </a:p>
        </p:txBody>
      </p:sp>
      <p:sp>
        <p:nvSpPr>
          <p:cNvPr id="12" name="Textfeld 1"/>
          <p:cNvSpPr txBox="1">
            <a:spLocks noChangeArrowheads="1"/>
          </p:cNvSpPr>
          <p:nvPr/>
        </p:nvSpPr>
        <p:spPr bwMode="auto">
          <a:xfrm>
            <a:off x="358775" y="575627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5"/>
            </a:pPr>
            <a:r>
              <a:rPr lang="de-DE" altLang="de-DE">
                <a:latin typeface="RubFlama" panose="02000000000000000000" pitchFamily="2" charset="0"/>
              </a:rPr>
              <a:t>Rechtsfolge</a:t>
            </a:r>
          </a:p>
        </p:txBody>
      </p:sp>
      <p:sp>
        <p:nvSpPr>
          <p:cNvPr id="13" name="Textfeld 1"/>
          <p:cNvSpPr txBox="1">
            <a:spLocks noChangeArrowheads="1"/>
          </p:cNvSpPr>
          <p:nvPr/>
        </p:nvSpPr>
        <p:spPr bwMode="auto">
          <a:xfrm>
            <a:off x="4860292" y="1825625"/>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a:pPr>
            <a:r>
              <a:rPr lang="de-DE" altLang="de-DE" dirty="0">
                <a:latin typeface="RubFlama" panose="02000000000000000000" pitchFamily="2" charset="0"/>
              </a:rPr>
              <a:t>Vorrang spezieller Regelungen? </a:t>
            </a:r>
          </a:p>
        </p:txBody>
      </p:sp>
      <p:sp>
        <p:nvSpPr>
          <p:cNvPr id="14" name="Textfeld 1"/>
          <p:cNvSpPr txBox="1">
            <a:spLocks noChangeArrowheads="1"/>
          </p:cNvSpPr>
          <p:nvPr/>
        </p:nvSpPr>
        <p:spPr bwMode="auto">
          <a:xfrm>
            <a:off x="4860292" y="2860675"/>
            <a:ext cx="4527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2"/>
            </a:pPr>
            <a:r>
              <a:rPr lang="de-DE" altLang="de-DE">
                <a:latin typeface="RubFlama" panose="02000000000000000000" pitchFamily="2" charset="0"/>
              </a:rPr>
              <a:t>Merkmale der konkreten Norm</a:t>
            </a:r>
          </a:p>
        </p:txBody>
      </p:sp>
      <p:sp>
        <p:nvSpPr>
          <p:cNvPr id="15" name="Textfeld 1"/>
          <p:cNvSpPr txBox="1">
            <a:spLocks noChangeArrowheads="1"/>
          </p:cNvSpPr>
          <p:nvPr/>
        </p:nvSpPr>
        <p:spPr bwMode="auto">
          <a:xfrm>
            <a:off x="4860292" y="3852863"/>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3"/>
            </a:pPr>
            <a:r>
              <a:rPr lang="de-DE" altLang="de-DE">
                <a:latin typeface="RubFlama" panose="02000000000000000000" pitchFamily="2" charset="0"/>
              </a:rPr>
              <a:t>Befugter? Zugang etc.</a:t>
            </a:r>
          </a:p>
        </p:txBody>
      </p:sp>
      <p:sp>
        <p:nvSpPr>
          <p:cNvPr id="16" name="Textfeld 1"/>
          <p:cNvSpPr txBox="1">
            <a:spLocks noChangeArrowheads="1"/>
          </p:cNvSpPr>
          <p:nvPr/>
        </p:nvSpPr>
        <p:spPr bwMode="auto">
          <a:xfrm>
            <a:off x="4860292" y="4748213"/>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4"/>
            </a:pPr>
            <a:r>
              <a:rPr lang="de-DE" altLang="de-DE">
                <a:latin typeface="RubFlama" panose="02000000000000000000" pitchFamily="2" charset="0"/>
              </a:rPr>
              <a:t>Sonderfall? Frist ...</a:t>
            </a:r>
          </a:p>
        </p:txBody>
      </p:sp>
      <p:sp>
        <p:nvSpPr>
          <p:cNvPr id="17" name="Textfeld 1"/>
          <p:cNvSpPr txBox="1">
            <a:spLocks noChangeArrowheads="1"/>
          </p:cNvSpPr>
          <p:nvPr/>
        </p:nvSpPr>
        <p:spPr bwMode="auto">
          <a:xfrm>
            <a:off x="4860292" y="5756275"/>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5"/>
            </a:pPr>
            <a:r>
              <a:rPr lang="de-DE" altLang="de-DE">
                <a:latin typeface="RubFlama" panose="02000000000000000000" pitchFamily="2" charset="0"/>
              </a:rPr>
              <a:t>Erlöschen, Nichtigkeit ...</a:t>
            </a:r>
          </a:p>
        </p:txBody>
      </p:sp>
      <p:sp>
        <p:nvSpPr>
          <p:cNvPr id="18"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5"/>
          <p:cNvSpPr txBox="1">
            <a:spLocks noChangeArrowheads="1"/>
          </p:cNvSpPr>
          <p:nvPr/>
        </p:nvSpPr>
        <p:spPr bwMode="auto">
          <a:xfrm>
            <a:off x="2376016" y="903105"/>
            <a:ext cx="4356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Rücktritt, §§ 323 ff. BGB (I) </a:t>
            </a:r>
          </a:p>
        </p:txBody>
      </p:sp>
      <p:sp>
        <p:nvSpPr>
          <p:cNvPr id="6" name="Textfeld 1"/>
          <p:cNvSpPr txBox="1">
            <a:spLocks noChangeArrowheads="1"/>
          </p:cNvSpPr>
          <p:nvPr/>
        </p:nvSpPr>
        <p:spPr bwMode="auto">
          <a:xfrm>
            <a:off x="318003" y="1591974"/>
            <a:ext cx="867690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marL="0" indent="0" algn="just" eaLnBrk="1" hangingPunct="1"/>
            <a:r>
              <a:rPr lang="de-DE" altLang="de-DE" dirty="0">
                <a:latin typeface="RubFlama" panose="02000000000000000000" pitchFamily="2" charset="0"/>
              </a:rPr>
              <a:t>Rechtsfolge § 346 I = Untergang der Leistungspflichten </a:t>
            </a:r>
            <a:r>
              <a:rPr lang="de-DE" altLang="de-DE" i="1" dirty="0">
                <a:latin typeface="RubFlama" panose="02000000000000000000" pitchFamily="2" charset="0"/>
              </a:rPr>
              <a:t>ex </a:t>
            </a:r>
            <a:r>
              <a:rPr lang="de-DE" altLang="de-DE" i="1" dirty="0" err="1">
                <a:latin typeface="RubFlama" panose="02000000000000000000" pitchFamily="2" charset="0"/>
              </a:rPr>
              <a:t>nunc</a:t>
            </a:r>
            <a:r>
              <a:rPr lang="de-DE" altLang="de-DE" i="1" dirty="0">
                <a:latin typeface="RubFlama" panose="02000000000000000000" pitchFamily="2" charset="0"/>
              </a:rPr>
              <a:t> </a:t>
            </a:r>
            <a:r>
              <a:rPr lang="de-DE" altLang="de-DE" dirty="0">
                <a:latin typeface="RubFlama" panose="02000000000000000000" pitchFamily="2" charset="0"/>
              </a:rPr>
              <a:t>ab Erklärung</a:t>
            </a:r>
            <a:endParaRPr lang="de-DE" altLang="de-DE" i="1" dirty="0">
              <a:latin typeface="RubFlama" panose="02000000000000000000" pitchFamily="2" charset="0"/>
            </a:endParaRPr>
          </a:p>
        </p:txBody>
      </p:sp>
      <p:sp>
        <p:nvSpPr>
          <p:cNvPr id="7" name="Textfeld 1"/>
          <p:cNvSpPr txBox="1">
            <a:spLocks noChangeArrowheads="1"/>
          </p:cNvSpPr>
          <p:nvPr/>
        </p:nvSpPr>
        <p:spPr bwMode="auto">
          <a:xfrm>
            <a:off x="369225" y="3153029"/>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marL="0" indent="0" algn="just" eaLnBrk="1" hangingPunct="1"/>
            <a:r>
              <a:rPr lang="de-DE" altLang="de-DE" dirty="0">
                <a:latin typeface="RubFlama" panose="02000000000000000000" pitchFamily="2" charset="0"/>
              </a:rPr>
              <a:t>Rücktrittsgrund § 346 I = vertraglich vereinbart oder gesetzlich </a:t>
            </a:r>
          </a:p>
        </p:txBody>
      </p:sp>
      <p:sp>
        <p:nvSpPr>
          <p:cNvPr id="8" name="Textfeld 1"/>
          <p:cNvSpPr txBox="1">
            <a:spLocks noChangeArrowheads="1"/>
          </p:cNvSpPr>
          <p:nvPr/>
        </p:nvSpPr>
        <p:spPr bwMode="auto">
          <a:xfrm>
            <a:off x="320866" y="2362232"/>
            <a:ext cx="8688596"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marL="0" indent="0" algn="just" eaLnBrk="1" hangingPunct="1"/>
            <a:r>
              <a:rPr lang="de-DE" altLang="de-DE" dirty="0">
                <a:latin typeface="RubFlama" panose="02000000000000000000" pitchFamily="2" charset="0"/>
              </a:rPr>
              <a:t>WEITERHIN SCHULDVERHÄLTNIS: „Rückgewährschuldverhältnis“; Ziel nicht mehr ursprünglicher Leistungserfolg (Erfüllung), sondern Rückabwicklung</a:t>
            </a:r>
          </a:p>
        </p:txBody>
      </p:sp>
      <p:pic>
        <p:nvPicPr>
          <p:cNvPr id="3" name="Bild 2" descr="Bildschirmfoto 2013-11-21 um 21.52.3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662" y="3635851"/>
            <a:ext cx="5091963" cy="3323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5"/>
          <p:cNvSpPr txBox="1">
            <a:spLocks noChangeArrowheads="1"/>
          </p:cNvSpPr>
          <p:nvPr/>
        </p:nvSpPr>
        <p:spPr bwMode="auto">
          <a:xfrm>
            <a:off x="2538257" y="780284"/>
            <a:ext cx="4356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Rücktritt, §§ 323 ff. BGB  (II) </a:t>
            </a:r>
          </a:p>
        </p:txBody>
      </p:sp>
      <p:sp>
        <p:nvSpPr>
          <p:cNvPr id="7" name="Textfeld 1"/>
          <p:cNvSpPr txBox="1">
            <a:spLocks noChangeArrowheads="1"/>
          </p:cNvSpPr>
          <p:nvPr/>
        </p:nvSpPr>
        <p:spPr bwMode="auto">
          <a:xfrm>
            <a:off x="323850" y="2745060"/>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Arial" panose="020B0604020202020204" pitchFamily="34" charset="0"/>
              <a:buChar char="•"/>
            </a:pPr>
            <a:r>
              <a:rPr lang="de-DE" altLang="de-DE" dirty="0">
                <a:latin typeface="RubFlama" panose="02000000000000000000" pitchFamily="2" charset="0"/>
              </a:rPr>
              <a:t>Schema für Rücktritt</a:t>
            </a:r>
          </a:p>
        </p:txBody>
      </p:sp>
      <p:sp>
        <p:nvSpPr>
          <p:cNvPr id="8" name="Textfeld 1"/>
          <p:cNvSpPr txBox="1">
            <a:spLocks noChangeArrowheads="1"/>
          </p:cNvSpPr>
          <p:nvPr/>
        </p:nvSpPr>
        <p:spPr bwMode="auto">
          <a:xfrm>
            <a:off x="323850" y="1585942"/>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Arial" panose="020B0604020202020204" pitchFamily="34" charset="0"/>
              <a:buChar char="•"/>
            </a:pPr>
            <a:r>
              <a:rPr lang="de-DE" altLang="de-DE" dirty="0">
                <a:latin typeface="RubFlama" panose="02000000000000000000" pitchFamily="2" charset="0"/>
              </a:rPr>
              <a:t>Rücktritt auch wegen Unmöglichkeit, § 326 V BGB</a:t>
            </a:r>
          </a:p>
        </p:txBody>
      </p:sp>
      <p:sp>
        <p:nvSpPr>
          <p:cNvPr id="11" name="Text Box 4"/>
          <p:cNvSpPr txBox="1">
            <a:spLocks noChangeArrowheads="1"/>
          </p:cNvSpPr>
          <p:nvPr/>
        </p:nvSpPr>
        <p:spPr bwMode="auto">
          <a:xfrm>
            <a:off x="1367905" y="3145110"/>
            <a:ext cx="700608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a:pPr>
            <a:r>
              <a:rPr lang="de-DE" altLang="de-DE" dirty="0">
                <a:latin typeface="RubFlama" panose="02000000000000000000" pitchFamily="2" charset="0"/>
              </a:rPr>
              <a:t>gegenseitiger Vertrag</a:t>
            </a:r>
          </a:p>
        </p:txBody>
      </p:sp>
      <p:sp>
        <p:nvSpPr>
          <p:cNvPr id="12" name="Text Box 4"/>
          <p:cNvSpPr txBox="1">
            <a:spLocks noChangeArrowheads="1"/>
          </p:cNvSpPr>
          <p:nvPr/>
        </p:nvSpPr>
        <p:spPr bwMode="auto">
          <a:xfrm>
            <a:off x="1367905" y="5169489"/>
            <a:ext cx="7133096"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dirty="0">
                <a:latin typeface="RubFlama" panose="02000000000000000000" pitchFamily="2" charset="0"/>
              </a:rPr>
              <a:t>Rücktrittserklärung, § 349 BGB</a:t>
            </a:r>
          </a:p>
        </p:txBody>
      </p:sp>
      <p:sp>
        <p:nvSpPr>
          <p:cNvPr id="13" name="Text Box 4"/>
          <p:cNvSpPr txBox="1">
            <a:spLocks noChangeArrowheads="1"/>
          </p:cNvSpPr>
          <p:nvPr/>
        </p:nvSpPr>
        <p:spPr bwMode="auto">
          <a:xfrm>
            <a:off x="1367905" y="3665810"/>
            <a:ext cx="7133096"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2"/>
            </a:pPr>
            <a:r>
              <a:rPr lang="de-DE" altLang="de-DE" dirty="0">
                <a:latin typeface="RubFlama" panose="02000000000000000000" pitchFamily="2" charset="0"/>
              </a:rPr>
              <a:t>Rücktrittsgrund (</a:t>
            </a:r>
            <a:r>
              <a:rPr lang="de-DE" altLang="de-DE" dirty="0" err="1">
                <a:latin typeface="RubFlama" panose="02000000000000000000" pitchFamily="2" charset="0"/>
              </a:rPr>
              <a:t>idR</a:t>
            </a:r>
            <a:r>
              <a:rPr lang="de-DE" altLang="de-DE" dirty="0">
                <a:latin typeface="RubFlama" panose="02000000000000000000" pitchFamily="2" charset="0"/>
              </a:rPr>
              <a:t> Grund aus </a:t>
            </a:r>
            <a:r>
              <a:rPr lang="de-DE" altLang="de-DE" dirty="0" err="1">
                <a:latin typeface="RubFlama" panose="02000000000000000000" pitchFamily="2" charset="0"/>
              </a:rPr>
              <a:t>SchuldR</a:t>
            </a:r>
            <a:r>
              <a:rPr lang="de-DE" altLang="de-DE" dirty="0">
                <a:latin typeface="RubFlama" panose="02000000000000000000" pitchFamily="2" charset="0"/>
              </a:rPr>
              <a:t> BT)</a:t>
            </a:r>
          </a:p>
        </p:txBody>
      </p:sp>
      <p:sp>
        <p:nvSpPr>
          <p:cNvPr id="14" name="Text Box 4"/>
          <p:cNvSpPr txBox="1">
            <a:spLocks noChangeArrowheads="1"/>
          </p:cNvSpPr>
          <p:nvPr/>
        </p:nvSpPr>
        <p:spPr bwMode="auto">
          <a:xfrm>
            <a:off x="1367905" y="5622783"/>
            <a:ext cx="7133096"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4"/>
            </a:pPr>
            <a:r>
              <a:rPr lang="de-DE" altLang="de-DE" dirty="0">
                <a:latin typeface="RubFlama" panose="02000000000000000000" pitchFamily="2" charset="0"/>
              </a:rPr>
              <a:t>kein Ausschluss, § 323 V, VI BGB</a:t>
            </a:r>
          </a:p>
        </p:txBody>
      </p:sp>
      <p:sp>
        <p:nvSpPr>
          <p:cNvPr id="15" name="Text Box 4"/>
          <p:cNvSpPr txBox="1">
            <a:spLocks noChangeArrowheads="1"/>
          </p:cNvSpPr>
          <p:nvPr/>
        </p:nvSpPr>
        <p:spPr bwMode="auto">
          <a:xfrm>
            <a:off x="1363750" y="6072312"/>
            <a:ext cx="7133096"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5"/>
            </a:pPr>
            <a:r>
              <a:rPr lang="de-DE" altLang="de-DE">
                <a:latin typeface="RubFlama" panose="02000000000000000000" pitchFamily="2" charset="0"/>
              </a:rPr>
              <a:t>Rechtsfolge: Aspr. auf Leistung ist untergegangen</a:t>
            </a:r>
          </a:p>
        </p:txBody>
      </p:sp>
      <p:sp>
        <p:nvSpPr>
          <p:cNvPr id="16" name="Textfeld 1"/>
          <p:cNvSpPr txBox="1">
            <a:spLocks noChangeArrowheads="1"/>
          </p:cNvSpPr>
          <p:nvPr/>
        </p:nvSpPr>
        <p:spPr bwMode="auto">
          <a:xfrm>
            <a:off x="2252141" y="4113485"/>
            <a:ext cx="505642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de-DE" altLang="de-DE" dirty="0">
                <a:latin typeface="RubFlama" panose="02000000000000000000" pitchFamily="2" charset="0"/>
              </a:rPr>
              <a:t>„Nichtleistung trotz Fälligkeit“</a:t>
            </a:r>
          </a:p>
          <a:p>
            <a:pPr algn="just" eaLnBrk="1" hangingPunct="1">
              <a:buFont typeface="Calibri" panose="020F0502020204030204" pitchFamily="34" charset="0"/>
              <a:buAutoNum type="arabicParenBoth"/>
            </a:pPr>
            <a:r>
              <a:rPr lang="de-DE" altLang="de-DE" dirty="0">
                <a:latin typeface="RubFlama" panose="02000000000000000000" pitchFamily="2" charset="0"/>
              </a:rPr>
              <a:t>fälliger und durchsetzbarer Anspruch</a:t>
            </a:r>
          </a:p>
          <a:p>
            <a:pPr algn="just" eaLnBrk="1" hangingPunct="1">
              <a:buFont typeface="Calibri" panose="020F0502020204030204" pitchFamily="34" charset="0"/>
              <a:buAutoNum type="arabicParenBoth"/>
            </a:pPr>
            <a:r>
              <a:rPr lang="de-DE" altLang="de-DE" dirty="0">
                <a:latin typeface="RubFlama" panose="02000000000000000000" pitchFamily="2" charset="0"/>
              </a:rPr>
              <a:t>erfolglose Nachfrist (oder entbehrlich?)</a:t>
            </a:r>
          </a:p>
        </p:txBody>
      </p:sp>
      <p:sp>
        <p:nvSpPr>
          <p:cNvPr id="17"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2" grpId="0"/>
      <p:bldP spid="13" grpId="0"/>
      <p:bldP spid="14"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5"/>
          <p:cNvSpPr txBox="1">
            <a:spLocks noChangeArrowheads="1"/>
          </p:cNvSpPr>
          <p:nvPr/>
        </p:nvSpPr>
        <p:spPr bwMode="auto">
          <a:xfrm>
            <a:off x="2482056" y="703684"/>
            <a:ext cx="4356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Widerruf, §§ 355 ff. BGB (I) </a:t>
            </a:r>
          </a:p>
        </p:txBody>
      </p:sp>
      <p:sp>
        <p:nvSpPr>
          <p:cNvPr id="6" name="Textfeld 1"/>
          <p:cNvSpPr txBox="1">
            <a:spLocks noChangeArrowheads="1"/>
          </p:cNvSpPr>
          <p:nvPr/>
        </p:nvSpPr>
        <p:spPr bwMode="auto">
          <a:xfrm>
            <a:off x="323850" y="1500188"/>
            <a:ext cx="44608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lnSpc>
                <a:spcPct val="150000"/>
              </a:lnSpc>
              <a:buFont typeface="Arial" panose="020B0604020202020204" pitchFamily="34" charset="0"/>
              <a:buChar char="•"/>
            </a:pPr>
            <a:r>
              <a:rPr lang="de-DE" altLang="de-DE">
                <a:latin typeface="RubFlama" panose="02000000000000000000" pitchFamily="2" charset="0"/>
              </a:rPr>
              <a:t>Überblick:</a:t>
            </a:r>
          </a:p>
        </p:txBody>
      </p:sp>
      <p:sp>
        <p:nvSpPr>
          <p:cNvPr id="7" name="Textfeld 1"/>
          <p:cNvSpPr txBox="1">
            <a:spLocks noChangeArrowheads="1"/>
          </p:cNvSpPr>
          <p:nvPr/>
        </p:nvSpPr>
        <p:spPr bwMode="auto">
          <a:xfrm>
            <a:off x="309835" y="2631254"/>
            <a:ext cx="868521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lnSpc>
                <a:spcPct val="150000"/>
              </a:lnSpc>
              <a:buFont typeface="Arial" panose="020B0604020202020204" pitchFamily="34" charset="0"/>
              <a:buChar char="•"/>
            </a:pPr>
            <a:r>
              <a:rPr lang="de-DE" altLang="de-DE" dirty="0">
                <a:latin typeface="RubFlama" panose="02000000000000000000" pitchFamily="2" charset="0"/>
              </a:rPr>
              <a:t>ACHTUNG: NUR FÜR VERBRAUCHER, § 355 I 1 BGB (oder  vertraglich)</a:t>
            </a:r>
          </a:p>
        </p:txBody>
      </p:sp>
      <p:sp>
        <p:nvSpPr>
          <p:cNvPr id="8" name="Textfeld 1"/>
          <p:cNvSpPr txBox="1">
            <a:spLocks noChangeArrowheads="1"/>
          </p:cNvSpPr>
          <p:nvPr/>
        </p:nvSpPr>
        <p:spPr bwMode="auto">
          <a:xfrm>
            <a:off x="309835" y="3185252"/>
            <a:ext cx="8685212"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lnSpc>
                <a:spcPct val="150000"/>
              </a:lnSpc>
              <a:buFont typeface="Arial" panose="020B0604020202020204" pitchFamily="34" charset="0"/>
              <a:buChar char="•"/>
            </a:pPr>
            <a:r>
              <a:rPr lang="de-DE" altLang="de-DE" dirty="0">
                <a:latin typeface="RubFlama" panose="02000000000000000000" pitchFamily="2" charset="0"/>
              </a:rPr>
              <a:t>Wirkung </a:t>
            </a:r>
            <a:r>
              <a:rPr lang="de-DE" altLang="de-DE" i="1" dirty="0">
                <a:latin typeface="RubFlama" panose="02000000000000000000" pitchFamily="2" charset="0"/>
              </a:rPr>
              <a:t>ex </a:t>
            </a:r>
            <a:r>
              <a:rPr lang="de-DE" altLang="de-DE" i="1" dirty="0" err="1">
                <a:latin typeface="RubFlama" panose="02000000000000000000" pitchFamily="2" charset="0"/>
              </a:rPr>
              <a:t>nunc</a:t>
            </a:r>
            <a:r>
              <a:rPr lang="de-DE" altLang="de-DE" i="1" dirty="0">
                <a:latin typeface="RubFlama" panose="02000000000000000000" pitchFamily="2" charset="0"/>
              </a:rPr>
              <a:t> </a:t>
            </a:r>
            <a:r>
              <a:rPr lang="de-DE" altLang="de-DE" dirty="0">
                <a:latin typeface="RubFlama" panose="02000000000000000000" pitchFamily="2" charset="0"/>
              </a:rPr>
              <a:t>ab Erklärung: Rückgewährschuldverhältnis</a:t>
            </a:r>
          </a:p>
        </p:txBody>
      </p:sp>
      <p:sp>
        <p:nvSpPr>
          <p:cNvPr id="9" name="Textfeld 1"/>
          <p:cNvSpPr txBox="1">
            <a:spLocks noChangeArrowheads="1"/>
          </p:cNvSpPr>
          <p:nvPr/>
        </p:nvSpPr>
        <p:spPr bwMode="auto">
          <a:xfrm>
            <a:off x="308905" y="4314096"/>
            <a:ext cx="8685213" cy="50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lnSpc>
                <a:spcPct val="150000"/>
              </a:lnSpc>
              <a:buFont typeface="Arial" panose="020B0604020202020204" pitchFamily="34" charset="0"/>
              <a:buChar char="•"/>
            </a:pPr>
            <a:r>
              <a:rPr lang="de-DE" altLang="de-DE" dirty="0">
                <a:latin typeface="RubFlama" panose="02000000000000000000" pitchFamily="2" charset="0"/>
              </a:rPr>
              <a:t>Rückabwicklung erbrachter Leistungen entsprechend § 357 BGB</a:t>
            </a:r>
          </a:p>
        </p:txBody>
      </p:sp>
      <p:sp>
        <p:nvSpPr>
          <p:cNvPr id="10" name="Textfeld 1"/>
          <p:cNvSpPr txBox="1">
            <a:spLocks noChangeArrowheads="1"/>
          </p:cNvSpPr>
          <p:nvPr/>
        </p:nvSpPr>
        <p:spPr bwMode="auto">
          <a:xfrm>
            <a:off x="309835" y="3732929"/>
            <a:ext cx="8685213"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lnSpc>
                <a:spcPct val="150000"/>
              </a:lnSpc>
              <a:buFont typeface="Arial" panose="020B0604020202020204" pitchFamily="34" charset="0"/>
              <a:buChar char="•"/>
            </a:pPr>
            <a:r>
              <a:rPr lang="de-DE" altLang="de-DE" dirty="0">
                <a:latin typeface="RubFlama" panose="02000000000000000000" pitchFamily="2" charset="0"/>
              </a:rPr>
              <a:t>Erklärung nach § 355 I 3 BGB ausdrücklich </a:t>
            </a:r>
            <a:r>
              <a:rPr lang="de-DE" altLang="de-DE" dirty="0" err="1">
                <a:latin typeface="RubFlama" panose="02000000000000000000" pitchFamily="2" charset="0"/>
              </a:rPr>
              <a:t>ggü</a:t>
            </a:r>
            <a:r>
              <a:rPr lang="de-DE" altLang="de-DE" dirty="0">
                <a:latin typeface="RubFlama" panose="02000000000000000000" pitchFamily="2" charset="0"/>
              </a:rPr>
              <a:t>. Unternehmer </a:t>
            </a:r>
          </a:p>
        </p:txBody>
      </p:sp>
      <p:sp>
        <p:nvSpPr>
          <p:cNvPr id="12"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5"/>
          <p:cNvSpPr txBox="1">
            <a:spLocks noChangeArrowheads="1"/>
          </p:cNvSpPr>
          <p:nvPr/>
        </p:nvSpPr>
        <p:spPr bwMode="auto">
          <a:xfrm>
            <a:off x="2417694" y="932323"/>
            <a:ext cx="4356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Widerruf, §§ 355 ff. – II </a:t>
            </a:r>
          </a:p>
        </p:txBody>
      </p:sp>
      <p:sp>
        <p:nvSpPr>
          <p:cNvPr id="6" name="Textfeld 1"/>
          <p:cNvSpPr txBox="1">
            <a:spLocks noChangeArrowheads="1"/>
          </p:cNvSpPr>
          <p:nvPr/>
        </p:nvSpPr>
        <p:spPr bwMode="auto">
          <a:xfrm>
            <a:off x="323850" y="1500188"/>
            <a:ext cx="44608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lnSpc>
                <a:spcPct val="150000"/>
              </a:lnSpc>
              <a:buFont typeface="Arial" panose="020B0604020202020204" pitchFamily="34" charset="0"/>
              <a:buChar char="•"/>
            </a:pPr>
            <a:r>
              <a:rPr lang="de-DE" altLang="de-DE">
                <a:latin typeface="RubFlama" panose="02000000000000000000" pitchFamily="2" charset="0"/>
              </a:rPr>
              <a:t>Besondere Vertriebsformen sind: </a:t>
            </a:r>
          </a:p>
        </p:txBody>
      </p:sp>
      <p:sp>
        <p:nvSpPr>
          <p:cNvPr id="7" name="Textfeld 1"/>
          <p:cNvSpPr txBox="1">
            <a:spLocks noChangeArrowheads="1"/>
          </p:cNvSpPr>
          <p:nvPr/>
        </p:nvSpPr>
        <p:spPr bwMode="auto">
          <a:xfrm>
            <a:off x="855663" y="2151063"/>
            <a:ext cx="7965069"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1085850" indent="-34290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a:lnSpc>
                <a:spcPct val="150000"/>
              </a:lnSpc>
              <a:buFont typeface="Symbol" panose="05050102010706020507" pitchFamily="18" charset="2"/>
              <a:buChar char="-"/>
            </a:pPr>
            <a:r>
              <a:rPr lang="de-DE" altLang="de-DE" dirty="0">
                <a:latin typeface="RubFlama" panose="02000000000000000000" pitchFamily="2" charset="0"/>
              </a:rPr>
              <a:t>Verträge außerhalb von Geschäftsräumen, § 312 b BGB </a:t>
            </a:r>
          </a:p>
          <a:p>
            <a:pPr algn="just">
              <a:lnSpc>
                <a:spcPct val="150000"/>
              </a:lnSpc>
              <a:buFont typeface="Symbol" panose="05050102010706020507" pitchFamily="18" charset="2"/>
              <a:buChar char="-"/>
            </a:pPr>
            <a:r>
              <a:rPr lang="de-DE" altLang="de-DE" dirty="0">
                <a:latin typeface="RubFlama" panose="02000000000000000000" pitchFamily="2" charset="0"/>
              </a:rPr>
              <a:t>Fernabsatzverträge, § 312 c BGB</a:t>
            </a:r>
          </a:p>
          <a:p>
            <a:pPr algn="just">
              <a:lnSpc>
                <a:spcPct val="150000"/>
              </a:lnSpc>
              <a:buFont typeface="Symbol" panose="05050102010706020507" pitchFamily="18" charset="2"/>
              <a:buChar char="-"/>
            </a:pPr>
            <a:r>
              <a:rPr lang="de-DE" altLang="de-DE" dirty="0">
                <a:latin typeface="RubFlama" panose="02000000000000000000" pitchFamily="2" charset="0"/>
              </a:rPr>
              <a:t>Teilzeitwohnrechteverträge, § 485 BGB</a:t>
            </a:r>
          </a:p>
          <a:p>
            <a:pPr algn="just">
              <a:lnSpc>
                <a:spcPct val="150000"/>
              </a:lnSpc>
              <a:buFont typeface="Symbol" panose="05050102010706020507" pitchFamily="18" charset="2"/>
              <a:buChar char="-"/>
            </a:pPr>
            <a:r>
              <a:rPr lang="de-DE" altLang="de-DE" dirty="0">
                <a:latin typeface="RubFlama" panose="02000000000000000000" pitchFamily="2" charset="0"/>
              </a:rPr>
              <a:t>Verbraucherdarlehensverträge, § 495 BGB</a:t>
            </a:r>
          </a:p>
          <a:p>
            <a:pPr algn="just">
              <a:lnSpc>
                <a:spcPct val="150000"/>
              </a:lnSpc>
              <a:buFont typeface="Symbol" panose="05050102010706020507" pitchFamily="18" charset="2"/>
              <a:buChar char="-"/>
            </a:pPr>
            <a:r>
              <a:rPr lang="de-DE" altLang="de-DE" dirty="0">
                <a:latin typeface="RubFlama" panose="02000000000000000000" pitchFamily="2" charset="0"/>
              </a:rPr>
              <a:t>Zahlungsaufschub u.a. Finanzierungshilfen, §§ 506 I, 495 BGB</a:t>
            </a:r>
          </a:p>
          <a:p>
            <a:pPr algn="just">
              <a:lnSpc>
                <a:spcPct val="150000"/>
              </a:lnSpc>
              <a:buFont typeface="Symbol" panose="05050102010706020507" pitchFamily="18" charset="2"/>
              <a:buChar char="-"/>
            </a:pPr>
            <a:r>
              <a:rPr lang="de-DE" altLang="de-DE" dirty="0">
                <a:latin typeface="RubFlama" panose="02000000000000000000" pitchFamily="2" charset="0"/>
              </a:rPr>
              <a:t>Ratenlieferungsverträge, § 510 II BGB</a:t>
            </a:r>
          </a:p>
        </p:txBody>
      </p:sp>
      <p:sp>
        <p:nvSpPr>
          <p:cNvPr id="8"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5"/>
          <p:cNvSpPr txBox="1">
            <a:spLocks noChangeArrowheads="1"/>
          </p:cNvSpPr>
          <p:nvPr/>
        </p:nvSpPr>
        <p:spPr bwMode="auto">
          <a:xfrm>
            <a:off x="3550714" y="1102371"/>
            <a:ext cx="2016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b="1" dirty="0">
                <a:latin typeface="RubFlama" panose="02000000000000000000" pitchFamily="2" charset="0"/>
              </a:rPr>
              <a:t>Hausaufgabe</a:t>
            </a:r>
          </a:p>
        </p:txBody>
      </p:sp>
      <p:sp>
        <p:nvSpPr>
          <p:cNvPr id="50179" name="Textfeld 1"/>
          <p:cNvSpPr txBox="1">
            <a:spLocks noChangeArrowheads="1"/>
          </p:cNvSpPr>
          <p:nvPr/>
        </p:nvSpPr>
        <p:spPr bwMode="auto">
          <a:xfrm>
            <a:off x="390536" y="1800411"/>
            <a:ext cx="833648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lnSpc>
                <a:spcPct val="150000"/>
              </a:lnSpc>
            </a:pPr>
            <a:r>
              <a:rPr lang="de-DE" altLang="de-DE" dirty="0">
                <a:latin typeface="RubFlama" panose="02000000000000000000" pitchFamily="2" charset="0"/>
              </a:rPr>
              <a:t>Der volljährige, aber erkennbar geschäftsunfähige G geht mit seiner Sommerjacke in den Laden des Trödlers T und tauscht diese gegen ein paar alte Comics. </a:t>
            </a:r>
          </a:p>
          <a:p>
            <a:pPr algn="just" eaLnBrk="1" hangingPunct="1">
              <a:lnSpc>
                <a:spcPct val="150000"/>
              </a:lnSpc>
            </a:pPr>
            <a:r>
              <a:rPr lang="de-DE" altLang="de-DE" dirty="0">
                <a:latin typeface="RubFlama" panose="02000000000000000000" pitchFamily="2" charset="0"/>
              </a:rPr>
              <a:t>Betreuer B ist nicht begeistert und verlangt von T die Jacke heraus. T hält davon nichts. Zwar habe er die Jacke noch im Laden, aber Vertrag sei nun mal Vertrag.</a:t>
            </a:r>
          </a:p>
          <a:p>
            <a:pPr algn="just" eaLnBrk="1" hangingPunct="1">
              <a:lnSpc>
                <a:spcPct val="150000"/>
              </a:lnSpc>
            </a:pPr>
            <a:r>
              <a:rPr lang="de-DE" altLang="de-DE" dirty="0">
                <a:latin typeface="RubFlama" panose="02000000000000000000" pitchFamily="2" charset="0"/>
              </a:rPr>
              <a:t>Kann B (als gesetzlicher Vertreter von G) die Jacke von T herausverlangen?</a:t>
            </a:r>
          </a:p>
        </p:txBody>
      </p:sp>
      <p:sp>
        <p:nvSpPr>
          <p:cNvPr id="6"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5"/>
          <p:cNvSpPr txBox="1">
            <a:spLocks noChangeArrowheads="1"/>
          </p:cNvSpPr>
          <p:nvPr/>
        </p:nvSpPr>
        <p:spPr bwMode="auto">
          <a:xfrm>
            <a:off x="3527426" y="754155"/>
            <a:ext cx="20145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b="1" dirty="0">
                <a:latin typeface="RubFlama" panose="02000000000000000000" pitchFamily="2" charset="0"/>
              </a:rPr>
              <a:t>Hausaufgabe</a:t>
            </a:r>
          </a:p>
        </p:txBody>
      </p:sp>
      <p:sp>
        <p:nvSpPr>
          <p:cNvPr id="9220" name="Textfeld 1"/>
          <p:cNvSpPr txBox="1">
            <a:spLocks noChangeArrowheads="1"/>
          </p:cNvSpPr>
          <p:nvPr/>
        </p:nvSpPr>
        <p:spPr bwMode="auto">
          <a:xfrm>
            <a:off x="379414" y="1409700"/>
            <a:ext cx="8615362"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a:pPr>
            <a:r>
              <a:rPr lang="de-DE" altLang="de-DE" dirty="0">
                <a:latin typeface="RubFlama" panose="02000000000000000000" pitchFamily="2" charset="0"/>
              </a:rPr>
              <a:t>Der I geht in den Laden des schmierigen „Import-Export“-Händlers H, um einen Teppich zu erwerben. Als er die Tür aufmacht und den Laden betritt, fällt eines der wackeligen und nicht gesicherten Regale um und eine Vase auf seinen Kopf. I will die Behandlungskosten bei Arzt A von H ersetzt. – Zu Recht?</a:t>
            </a:r>
          </a:p>
        </p:txBody>
      </p:sp>
      <p:sp>
        <p:nvSpPr>
          <p:cNvPr id="9221" name="Textfeld 1"/>
          <p:cNvSpPr txBox="1">
            <a:spLocks noChangeArrowheads="1"/>
          </p:cNvSpPr>
          <p:nvPr/>
        </p:nvSpPr>
        <p:spPr bwMode="auto">
          <a:xfrm>
            <a:off x="379413" y="4972050"/>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2"/>
            </a:pPr>
            <a:r>
              <a:rPr lang="de-DE" altLang="de-DE">
                <a:latin typeface="RubFlama" panose="02000000000000000000" pitchFamily="2" charset="0"/>
              </a:rPr>
              <a:t>Wie erfolgt die Zurechnung des Verhaltens Dritter im Schuldrecht?</a:t>
            </a:r>
          </a:p>
        </p:txBody>
      </p:sp>
      <p:sp>
        <p:nvSpPr>
          <p:cNvPr id="20" name="Text Box 4"/>
          <p:cNvSpPr txBox="1">
            <a:spLocks noChangeArrowheads="1"/>
          </p:cNvSpPr>
          <p:nvPr/>
        </p:nvSpPr>
        <p:spPr bwMode="auto">
          <a:xfrm>
            <a:off x="808038" y="3142799"/>
            <a:ext cx="47371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sz="1600" dirty="0">
                <a:latin typeface="RubFlama" panose="02000000000000000000" pitchFamily="2" charset="0"/>
              </a:rPr>
              <a:t>Schuldverhältnis</a:t>
            </a:r>
          </a:p>
        </p:txBody>
      </p:sp>
      <p:sp>
        <p:nvSpPr>
          <p:cNvPr id="21" name="Text Box 4"/>
          <p:cNvSpPr txBox="1">
            <a:spLocks noChangeArrowheads="1"/>
          </p:cNvSpPr>
          <p:nvPr/>
        </p:nvSpPr>
        <p:spPr bwMode="auto">
          <a:xfrm>
            <a:off x="808038" y="3482181"/>
            <a:ext cx="4737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2"/>
            </a:pPr>
            <a:r>
              <a:rPr lang="de-DE" altLang="de-DE" sz="1600" dirty="0">
                <a:latin typeface="RubFlama" panose="02000000000000000000" pitchFamily="2" charset="0"/>
              </a:rPr>
              <a:t>Pflichtverletzung</a:t>
            </a:r>
          </a:p>
        </p:txBody>
      </p:sp>
      <p:sp>
        <p:nvSpPr>
          <p:cNvPr id="22" name="Text Box 4"/>
          <p:cNvSpPr txBox="1">
            <a:spLocks noChangeArrowheads="1"/>
          </p:cNvSpPr>
          <p:nvPr/>
        </p:nvSpPr>
        <p:spPr bwMode="auto">
          <a:xfrm>
            <a:off x="808038" y="3822809"/>
            <a:ext cx="4737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sz="1600" dirty="0" err="1">
                <a:latin typeface="RubFlama" panose="02000000000000000000" pitchFamily="2" charset="0"/>
              </a:rPr>
              <a:t>Vertretenmüssen</a:t>
            </a:r>
            <a:endParaRPr lang="de-DE" altLang="de-DE" sz="1600" dirty="0">
              <a:latin typeface="RubFlama" panose="02000000000000000000" pitchFamily="2" charset="0"/>
            </a:endParaRPr>
          </a:p>
        </p:txBody>
      </p:sp>
      <p:sp>
        <p:nvSpPr>
          <p:cNvPr id="23" name="Text Box 4"/>
          <p:cNvSpPr txBox="1">
            <a:spLocks noChangeArrowheads="1"/>
          </p:cNvSpPr>
          <p:nvPr/>
        </p:nvSpPr>
        <p:spPr bwMode="auto">
          <a:xfrm>
            <a:off x="801100" y="4162108"/>
            <a:ext cx="4737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4"/>
            </a:pPr>
            <a:r>
              <a:rPr lang="de-DE" altLang="de-DE" sz="1600" dirty="0">
                <a:latin typeface="RubFlama" panose="02000000000000000000" pitchFamily="2" charset="0"/>
              </a:rPr>
              <a:t>Schaden</a:t>
            </a:r>
          </a:p>
        </p:txBody>
      </p:sp>
      <p:sp>
        <p:nvSpPr>
          <p:cNvPr id="24" name="Text Box 4"/>
          <p:cNvSpPr txBox="1">
            <a:spLocks noChangeArrowheads="1"/>
          </p:cNvSpPr>
          <p:nvPr/>
        </p:nvSpPr>
        <p:spPr bwMode="auto">
          <a:xfrm>
            <a:off x="804863" y="4551363"/>
            <a:ext cx="47371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5"/>
            </a:pPr>
            <a:r>
              <a:rPr lang="de-DE" altLang="de-DE" sz="1600">
                <a:latin typeface="RubFlama" panose="02000000000000000000" pitchFamily="2" charset="0"/>
              </a:rPr>
              <a:t>Kausalität Pflichtverletzung : Schaden</a:t>
            </a:r>
          </a:p>
        </p:txBody>
      </p:sp>
      <p:sp>
        <p:nvSpPr>
          <p:cNvPr id="25" name="Text Box 4"/>
          <p:cNvSpPr txBox="1">
            <a:spLocks noChangeArrowheads="1"/>
          </p:cNvSpPr>
          <p:nvPr/>
        </p:nvSpPr>
        <p:spPr bwMode="auto">
          <a:xfrm>
            <a:off x="4719638" y="3142798"/>
            <a:ext cx="42783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sz="1600" dirty="0">
                <a:latin typeface="RubFlama" panose="02000000000000000000" pitchFamily="2" charset="0"/>
              </a:rPr>
              <a:t>vgl. § 311 II BGB</a:t>
            </a:r>
          </a:p>
        </p:txBody>
      </p:sp>
      <p:sp>
        <p:nvSpPr>
          <p:cNvPr id="26" name="Text Box 4"/>
          <p:cNvSpPr txBox="1">
            <a:spLocks noChangeArrowheads="1"/>
          </p:cNvSpPr>
          <p:nvPr/>
        </p:nvSpPr>
        <p:spPr bwMode="auto">
          <a:xfrm>
            <a:off x="4709963" y="3497913"/>
            <a:ext cx="42783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2"/>
            </a:pPr>
            <a:r>
              <a:rPr lang="de-DE" altLang="de-DE" sz="1600" dirty="0">
                <a:latin typeface="RubFlama" panose="02000000000000000000" pitchFamily="2" charset="0"/>
              </a:rPr>
              <a:t>Sicherung des Regals</a:t>
            </a:r>
          </a:p>
        </p:txBody>
      </p:sp>
      <p:sp>
        <p:nvSpPr>
          <p:cNvPr id="27" name="Text Box 4"/>
          <p:cNvSpPr txBox="1">
            <a:spLocks noChangeArrowheads="1"/>
          </p:cNvSpPr>
          <p:nvPr/>
        </p:nvSpPr>
        <p:spPr bwMode="auto">
          <a:xfrm>
            <a:off x="4719638" y="3834210"/>
            <a:ext cx="42783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sz="1600" dirty="0">
                <a:latin typeface="RubFlama" panose="02000000000000000000" pitchFamily="2" charset="0"/>
              </a:rPr>
              <a:t>vermutet, § 280 I 2 BGB</a:t>
            </a:r>
          </a:p>
        </p:txBody>
      </p:sp>
      <p:sp>
        <p:nvSpPr>
          <p:cNvPr id="28" name="Text Box 4"/>
          <p:cNvSpPr txBox="1">
            <a:spLocks noChangeArrowheads="1"/>
          </p:cNvSpPr>
          <p:nvPr/>
        </p:nvSpPr>
        <p:spPr bwMode="auto">
          <a:xfrm>
            <a:off x="4719638" y="4167673"/>
            <a:ext cx="42783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4"/>
            </a:pPr>
            <a:r>
              <a:rPr lang="de-DE" altLang="de-DE" sz="1600" dirty="0">
                <a:latin typeface="RubFlama" panose="02000000000000000000" pitchFamily="2" charset="0"/>
              </a:rPr>
              <a:t>Behandlungskosten</a:t>
            </a:r>
          </a:p>
        </p:txBody>
      </p:sp>
      <p:sp>
        <p:nvSpPr>
          <p:cNvPr id="29" name="Text Box 4"/>
          <p:cNvSpPr txBox="1">
            <a:spLocks noChangeArrowheads="1"/>
          </p:cNvSpPr>
          <p:nvPr/>
        </p:nvSpPr>
        <p:spPr bwMode="auto">
          <a:xfrm>
            <a:off x="4716463" y="4522788"/>
            <a:ext cx="42783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5"/>
            </a:pPr>
            <a:r>
              <a:rPr lang="de-DE" altLang="de-DE" sz="1600">
                <a:latin typeface="RubFlama" panose="02000000000000000000" pitchFamily="2" charset="0"/>
              </a:rPr>
              <a:t>(+)</a:t>
            </a:r>
          </a:p>
        </p:txBody>
      </p:sp>
      <p:sp>
        <p:nvSpPr>
          <p:cNvPr id="18"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4" grpId="0"/>
      <p:bldP spid="25" grpId="0"/>
      <p:bldP spid="26" grpId="0"/>
      <p:bldP spid="27" grpId="0"/>
      <p:bldP spid="28" grpId="0"/>
      <p:bldP spid="2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5"/>
          <p:cNvSpPr txBox="1">
            <a:spLocks noChangeArrowheads="1"/>
          </p:cNvSpPr>
          <p:nvPr/>
        </p:nvSpPr>
        <p:spPr bwMode="auto">
          <a:xfrm>
            <a:off x="3893645" y="2994461"/>
            <a:ext cx="160614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4000" b="1" dirty="0">
                <a:latin typeface="RubFlama" panose="02000000000000000000" pitchFamily="2" charset="0"/>
              </a:rPr>
              <a:t>Pause!</a:t>
            </a:r>
          </a:p>
        </p:txBody>
      </p:sp>
      <p:sp>
        <p:nvSpPr>
          <p:cNvPr id="5"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007864" y="909638"/>
            <a:ext cx="6805264"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Wiederholungs- und Vertiefungsfragen</a:t>
            </a:r>
          </a:p>
        </p:txBody>
      </p:sp>
      <p:sp>
        <p:nvSpPr>
          <p:cNvPr id="11268" name="Textfeld 5"/>
          <p:cNvSpPr txBox="1">
            <a:spLocks noChangeArrowheads="1"/>
          </p:cNvSpPr>
          <p:nvPr/>
        </p:nvSpPr>
        <p:spPr bwMode="auto">
          <a:xfrm>
            <a:off x="376238" y="143668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a:pPr>
            <a:r>
              <a:rPr lang="de-DE" altLang="de-DE">
                <a:latin typeface="RubFlama" panose="02000000000000000000" pitchFamily="2" charset="0"/>
              </a:rPr>
              <a:t>Was ist ein Anspruch und wo ist  das geregelt?</a:t>
            </a:r>
          </a:p>
        </p:txBody>
      </p:sp>
      <p:sp>
        <p:nvSpPr>
          <p:cNvPr id="11269" name="Textfeld 5"/>
          <p:cNvSpPr txBox="1">
            <a:spLocks noChangeArrowheads="1"/>
          </p:cNvSpPr>
          <p:nvPr/>
        </p:nvSpPr>
        <p:spPr bwMode="auto">
          <a:xfrm>
            <a:off x="374165" y="1838325"/>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2"/>
            </a:pPr>
            <a:r>
              <a:rPr lang="de-DE" altLang="de-DE" dirty="0">
                <a:latin typeface="RubFlama" panose="02000000000000000000" pitchFamily="2" charset="0"/>
              </a:rPr>
              <a:t>Was ist das Trennungs- und Abstraktionsprinzip?</a:t>
            </a:r>
          </a:p>
        </p:txBody>
      </p:sp>
      <p:sp>
        <p:nvSpPr>
          <p:cNvPr id="11270" name="Textfeld 5"/>
          <p:cNvSpPr txBox="1">
            <a:spLocks noChangeArrowheads="1"/>
          </p:cNvSpPr>
          <p:nvPr/>
        </p:nvSpPr>
        <p:spPr bwMode="auto">
          <a:xfrm>
            <a:off x="395288" y="2239101"/>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3"/>
            </a:pPr>
            <a:r>
              <a:rPr lang="de-DE" altLang="de-DE" dirty="0">
                <a:latin typeface="RubFlama" panose="02000000000000000000" pitchFamily="2" charset="0"/>
              </a:rPr>
              <a:t>Was ist der „Anspruchsaufbau“?</a:t>
            </a:r>
          </a:p>
        </p:txBody>
      </p:sp>
      <p:sp>
        <p:nvSpPr>
          <p:cNvPr id="11271" name="Textfeld 5"/>
          <p:cNvSpPr txBox="1">
            <a:spLocks noChangeArrowheads="1"/>
          </p:cNvSpPr>
          <p:nvPr/>
        </p:nvSpPr>
        <p:spPr bwMode="auto">
          <a:xfrm>
            <a:off x="395288" y="2639151"/>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4"/>
            </a:pPr>
            <a:r>
              <a:rPr lang="de-DE" altLang="de-DE" dirty="0">
                <a:latin typeface="RubFlama" panose="02000000000000000000" pitchFamily="2" charset="0"/>
              </a:rPr>
              <a:t>Was ist eine „Willenserklärung“?</a:t>
            </a:r>
          </a:p>
        </p:txBody>
      </p:sp>
      <p:sp>
        <p:nvSpPr>
          <p:cNvPr id="11272" name="Textfeld 5"/>
          <p:cNvSpPr txBox="1">
            <a:spLocks noChangeArrowheads="1"/>
          </p:cNvSpPr>
          <p:nvPr/>
        </p:nvSpPr>
        <p:spPr bwMode="auto">
          <a:xfrm>
            <a:off x="404263" y="3038566"/>
            <a:ext cx="8488477" cy="2939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spcAft>
                <a:spcPts val="600"/>
              </a:spcAft>
              <a:buFont typeface="Calibri" panose="020F0502020204030204" pitchFamily="34" charset="0"/>
              <a:buAutoNum type="arabicPeriod" startAt="5"/>
            </a:pPr>
            <a:r>
              <a:rPr lang="de-DE" altLang="de-DE" dirty="0">
                <a:latin typeface="RubFlama" panose="02000000000000000000" pitchFamily="2" charset="0"/>
              </a:rPr>
              <a:t>Was ist der sog. „Rechtsbindungswille“?</a:t>
            </a:r>
          </a:p>
          <a:p>
            <a:pPr eaLnBrk="1" hangingPunct="1">
              <a:spcAft>
                <a:spcPts val="600"/>
              </a:spcAft>
              <a:buFont typeface="Calibri" panose="020F0502020204030204" pitchFamily="34" charset="0"/>
              <a:buAutoNum type="arabicPeriod" startAt="5"/>
            </a:pPr>
            <a:r>
              <a:rPr lang="de-DE" altLang="de-DE" dirty="0">
                <a:latin typeface="RubFlama" panose="02000000000000000000" pitchFamily="2" charset="0"/>
              </a:rPr>
              <a:t>Was ist der „Zugang“?</a:t>
            </a:r>
          </a:p>
          <a:p>
            <a:pPr eaLnBrk="1" hangingPunct="1">
              <a:spcAft>
                <a:spcPts val="600"/>
              </a:spcAft>
              <a:buFont typeface="Calibri" panose="020F0502020204030204" pitchFamily="34" charset="0"/>
              <a:buAutoNum type="arabicPeriod" startAt="5"/>
            </a:pPr>
            <a:r>
              <a:rPr lang="de-DE" altLang="de-DE" dirty="0">
                <a:latin typeface="RubFlama" panose="02000000000000000000" pitchFamily="2" charset="0"/>
              </a:rPr>
              <a:t>Welche Gründe für eine Anfechtung kennen Sie und was ist deren Wirkung?</a:t>
            </a:r>
          </a:p>
          <a:p>
            <a:pPr eaLnBrk="1" hangingPunct="1">
              <a:spcAft>
                <a:spcPts val="600"/>
              </a:spcAft>
              <a:buFont typeface="Calibri" panose="020F0502020204030204" pitchFamily="34" charset="0"/>
              <a:buAutoNum type="arabicPeriod" startAt="5"/>
            </a:pPr>
            <a:r>
              <a:rPr lang="de-DE" altLang="de-DE" dirty="0">
                <a:latin typeface="RubFlama" panose="02000000000000000000" pitchFamily="2" charset="0"/>
              </a:rPr>
              <a:t>Was ist die „Generalklausel“ für Schadensersatz im Schuldrecht und was sind die Tatbestandsmerkmale der Norm?</a:t>
            </a:r>
          </a:p>
          <a:p>
            <a:pPr eaLnBrk="1" hangingPunct="1">
              <a:spcAft>
                <a:spcPts val="600"/>
              </a:spcAft>
              <a:buFont typeface="Calibri" panose="020F0502020204030204" pitchFamily="34" charset="0"/>
              <a:buAutoNum type="arabicPeriod" startAt="5"/>
            </a:pPr>
            <a:r>
              <a:rPr lang="de-DE" altLang="de-DE" dirty="0">
                <a:latin typeface="RubFlama" panose="02000000000000000000" pitchFamily="2" charset="0"/>
              </a:rPr>
              <a:t>Was ist Grundstruktur bei der Prüfung eines Gestaltungsrechtes?</a:t>
            </a:r>
          </a:p>
          <a:p>
            <a:pPr eaLnBrk="1" hangingPunct="1">
              <a:spcAft>
                <a:spcPts val="600"/>
              </a:spcAft>
              <a:buFont typeface="Calibri" panose="020F0502020204030204" pitchFamily="34" charset="0"/>
              <a:buAutoNum type="arabicPeriod" startAt="5"/>
            </a:pPr>
            <a:r>
              <a:rPr lang="de-DE" altLang="de-DE" dirty="0">
                <a:latin typeface="RubFlama" panose="02000000000000000000" pitchFamily="2" charset="0"/>
              </a:rPr>
              <a:t>Welche Gestaltungsrechte kennen Sie neben der Anfechtung?</a:t>
            </a:r>
          </a:p>
        </p:txBody>
      </p:sp>
      <p:sp>
        <p:nvSpPr>
          <p:cNvPr id="10"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72402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eriod"/>
            </a:pPr>
            <a:r>
              <a:rPr lang="de-DE" altLang="de-DE">
                <a:latin typeface="RubFlama" panose="02000000000000000000" pitchFamily="2" charset="0"/>
              </a:rPr>
              <a:t>Tatbestand der Willenserklärung </a:t>
            </a:r>
          </a:p>
        </p:txBody>
      </p:sp>
      <p:sp>
        <p:nvSpPr>
          <p:cNvPr id="15363" name="Text Box 5"/>
          <p:cNvSpPr txBox="1">
            <a:spLocks noChangeArrowheads="1"/>
          </p:cNvSpPr>
          <p:nvPr/>
        </p:nvSpPr>
        <p:spPr bwMode="auto">
          <a:xfrm>
            <a:off x="1691940" y="914361"/>
            <a:ext cx="5454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Wiederholung – I: Willenserklärung</a:t>
            </a:r>
          </a:p>
        </p:txBody>
      </p:sp>
      <p:sp>
        <p:nvSpPr>
          <p:cNvPr id="8" name="Text Box 4"/>
          <p:cNvSpPr txBox="1">
            <a:spLocks noChangeArrowheads="1"/>
          </p:cNvSpPr>
          <p:nvPr/>
        </p:nvSpPr>
        <p:spPr bwMode="auto">
          <a:xfrm>
            <a:off x="719138" y="368776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arenBoth" startAt="2"/>
            </a:pPr>
            <a:r>
              <a:rPr lang="de-DE" altLang="de-DE">
                <a:latin typeface="RubFlama" panose="02000000000000000000" pitchFamily="2" charset="0"/>
              </a:rPr>
              <a:t>subjektiver/innerer Tatbestand</a:t>
            </a:r>
          </a:p>
        </p:txBody>
      </p:sp>
      <p:sp>
        <p:nvSpPr>
          <p:cNvPr id="9" name="Text Box 4"/>
          <p:cNvSpPr txBox="1">
            <a:spLocks noChangeArrowheads="1"/>
          </p:cNvSpPr>
          <p:nvPr/>
        </p:nvSpPr>
        <p:spPr bwMode="auto">
          <a:xfrm>
            <a:off x="1152525" y="2716213"/>
            <a:ext cx="9144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Ø"/>
            </a:pPr>
            <a:r>
              <a:rPr lang="de-DE" altLang="de-DE">
                <a:latin typeface="RubFlama" panose="02000000000000000000" pitchFamily="2" charset="0"/>
              </a:rPr>
              <a:t>Kundgabe</a:t>
            </a:r>
          </a:p>
          <a:p>
            <a:pPr defTabSz="914400" eaLnBrk="1" hangingPunct="1">
              <a:buFont typeface="Wingdings" panose="05000000000000000000" pitchFamily="2" charset="2"/>
              <a:buChar char="Ø"/>
            </a:pPr>
            <a:r>
              <a:rPr lang="de-DE" altLang="de-DE">
                <a:latin typeface="RubFlama" panose="02000000000000000000" pitchFamily="2" charset="0"/>
              </a:rPr>
              <a:t>Rechtsbindungswille – Achtung: objektiver Empfängerhorizont; nicht: subjektiv!</a:t>
            </a:r>
          </a:p>
        </p:txBody>
      </p:sp>
      <p:sp>
        <p:nvSpPr>
          <p:cNvPr id="10" name="Text Box 4"/>
          <p:cNvSpPr txBox="1">
            <a:spLocks noChangeArrowheads="1"/>
          </p:cNvSpPr>
          <p:nvPr/>
        </p:nvSpPr>
        <p:spPr bwMode="auto">
          <a:xfrm>
            <a:off x="377825" y="548481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eriod" startAt="2"/>
            </a:pPr>
            <a:r>
              <a:rPr lang="de-DE" altLang="de-DE">
                <a:latin typeface="RubFlama" panose="02000000000000000000" pitchFamily="2" charset="0"/>
              </a:rPr>
              <a:t>Wirksamkeit</a:t>
            </a:r>
          </a:p>
        </p:txBody>
      </p:sp>
      <p:sp>
        <p:nvSpPr>
          <p:cNvPr id="12" name="Text Box 4"/>
          <p:cNvSpPr txBox="1">
            <a:spLocks noChangeArrowheads="1"/>
          </p:cNvSpPr>
          <p:nvPr/>
        </p:nvSpPr>
        <p:spPr bwMode="auto">
          <a:xfrm>
            <a:off x="719138" y="2268538"/>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a:pPr>
            <a:r>
              <a:rPr lang="de-DE" altLang="de-DE">
                <a:latin typeface="RubFlama" panose="02000000000000000000" pitchFamily="2" charset="0"/>
              </a:rPr>
              <a:t>objektiver/äußerer Tatbestand</a:t>
            </a:r>
          </a:p>
        </p:txBody>
      </p:sp>
      <p:sp>
        <p:nvSpPr>
          <p:cNvPr id="13" name="Text Box 4"/>
          <p:cNvSpPr txBox="1">
            <a:spLocks noChangeArrowheads="1"/>
          </p:cNvSpPr>
          <p:nvPr/>
        </p:nvSpPr>
        <p:spPr bwMode="auto">
          <a:xfrm>
            <a:off x="1152525" y="4187825"/>
            <a:ext cx="84963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Ø"/>
            </a:pPr>
            <a:r>
              <a:rPr lang="de-DE" altLang="de-DE">
                <a:latin typeface="RubFlama" panose="02000000000000000000" pitchFamily="2" charset="0"/>
              </a:rPr>
              <a:t>Handlungsbewusstsein (bewusst steuerbares Verhalten)</a:t>
            </a:r>
          </a:p>
          <a:p>
            <a:pPr defTabSz="914400" eaLnBrk="1" hangingPunct="1">
              <a:buFont typeface="Wingdings" panose="05000000000000000000" pitchFamily="2" charset="2"/>
              <a:buChar char="Ø"/>
            </a:pPr>
            <a:r>
              <a:rPr lang="de-DE" altLang="de-DE">
                <a:latin typeface="RubFlama" panose="02000000000000000000" pitchFamily="2" charset="0"/>
              </a:rPr>
              <a:t>Erklärungsbewusstsein (Wissen, irgendetwas rechtlich erhebliches zu äußern; Achtung: potentielles EB recht aus („Erklärungsfahrlässigkeit“))</a:t>
            </a:r>
          </a:p>
          <a:p>
            <a:pPr defTabSz="914400" eaLnBrk="1" hangingPunct="1">
              <a:buFont typeface="Wingdings" panose="05000000000000000000" pitchFamily="2" charset="2"/>
              <a:buChar char="Ø"/>
            </a:pPr>
            <a:r>
              <a:rPr lang="de-DE" altLang="de-DE">
                <a:latin typeface="RubFlama" panose="02000000000000000000" pitchFamily="2" charset="0"/>
              </a:rPr>
              <a:t>(konkreter) Geschäftsbindungswille</a:t>
            </a:r>
          </a:p>
        </p:txBody>
      </p:sp>
      <p:sp>
        <p:nvSpPr>
          <p:cNvPr id="14" name="Text Box 4"/>
          <p:cNvSpPr txBox="1">
            <a:spLocks noChangeArrowheads="1"/>
          </p:cNvSpPr>
          <p:nvPr/>
        </p:nvSpPr>
        <p:spPr bwMode="auto">
          <a:xfrm>
            <a:off x="1152525" y="5897563"/>
            <a:ext cx="9144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Ø"/>
            </a:pPr>
            <a:r>
              <a:rPr lang="de-DE" altLang="de-DE">
                <a:latin typeface="RubFlama" panose="02000000000000000000" pitchFamily="2" charset="0"/>
              </a:rPr>
              <a:t>Abgabe </a:t>
            </a:r>
          </a:p>
          <a:p>
            <a:pPr defTabSz="914400" eaLnBrk="1" hangingPunct="1">
              <a:buFont typeface="Wingdings" panose="05000000000000000000" pitchFamily="2" charset="2"/>
              <a:buChar char="Ø"/>
            </a:pPr>
            <a:r>
              <a:rPr lang="de-DE" altLang="de-DE">
                <a:latin typeface="RubFlama" panose="02000000000000000000" pitchFamily="2" charset="0"/>
              </a:rPr>
              <a:t>Zugang</a:t>
            </a:r>
          </a:p>
          <a:p>
            <a:pPr defTabSz="914400" eaLnBrk="1" hangingPunct="1">
              <a:buFont typeface="Wingdings" panose="05000000000000000000" pitchFamily="2" charset="2"/>
              <a:buChar char="Ø"/>
            </a:pPr>
            <a:r>
              <a:rPr lang="de-DE" altLang="de-DE">
                <a:latin typeface="RubFlama" panose="02000000000000000000" pitchFamily="2" charset="0"/>
              </a:rPr>
              <a:t>keine Nichtigkeit</a:t>
            </a:r>
          </a:p>
        </p:txBody>
      </p:sp>
      <p:sp>
        <p:nvSpPr>
          <p:cNvPr id="15"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8" grpId="0"/>
      <p:bldP spid="9" grpId="0"/>
      <p:bldP spid="10"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5"/>
          <p:cNvSpPr txBox="1">
            <a:spLocks noChangeArrowheads="1"/>
          </p:cNvSpPr>
          <p:nvPr/>
        </p:nvSpPr>
        <p:spPr bwMode="auto">
          <a:xfrm>
            <a:off x="1892300" y="936625"/>
            <a:ext cx="4831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b="1" dirty="0">
                <a:latin typeface="RubFlama" panose="02000000000000000000" pitchFamily="2" charset="0"/>
              </a:rPr>
              <a:t>Wiederholung – II: Anfechtung (1)</a:t>
            </a:r>
          </a:p>
        </p:txBody>
      </p:sp>
      <p:sp>
        <p:nvSpPr>
          <p:cNvPr id="37895" name="Textfeld 2"/>
          <p:cNvSpPr txBox="1">
            <a:spLocks noChangeArrowheads="1"/>
          </p:cNvSpPr>
          <p:nvPr/>
        </p:nvSpPr>
        <p:spPr bwMode="auto">
          <a:xfrm>
            <a:off x="385763" y="1512888"/>
            <a:ext cx="8821737"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Wingdings" panose="05000000000000000000" pitchFamily="2" charset="2"/>
              <a:buChar char="Ø"/>
            </a:pPr>
            <a:r>
              <a:rPr lang="de-DE" altLang="de-DE" dirty="0">
                <a:latin typeface="RubFlama" panose="02000000000000000000" pitchFamily="2" charset="0"/>
              </a:rPr>
              <a:t>Gestaltungsrecht = einseitige Gestaltung eines vertraglichen </a:t>
            </a:r>
            <a:r>
              <a:rPr lang="de-DE" altLang="de-DE" dirty="0" err="1">
                <a:latin typeface="RubFlama" panose="02000000000000000000" pitchFamily="2" charset="0"/>
              </a:rPr>
              <a:t>SchuldV</a:t>
            </a:r>
            <a:endParaRPr lang="de-DE" altLang="de-DE" dirty="0">
              <a:latin typeface="RubFlama" panose="02000000000000000000" pitchFamily="2" charset="0"/>
            </a:endParaRPr>
          </a:p>
        </p:txBody>
      </p:sp>
      <p:sp>
        <p:nvSpPr>
          <p:cNvPr id="17412" name="Textfeld 1"/>
          <p:cNvSpPr txBox="1">
            <a:spLocks noChangeArrowheads="1"/>
          </p:cNvSpPr>
          <p:nvPr/>
        </p:nvSpPr>
        <p:spPr bwMode="auto">
          <a:xfrm>
            <a:off x="1708150" y="502285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13" name="Text Box 4"/>
          <p:cNvSpPr txBox="1">
            <a:spLocks noChangeArrowheads="1"/>
          </p:cNvSpPr>
          <p:nvPr/>
        </p:nvSpPr>
        <p:spPr bwMode="auto">
          <a:xfrm>
            <a:off x="377825" y="2120900"/>
            <a:ext cx="8677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Wingdings" panose="05000000000000000000" pitchFamily="2" charset="2"/>
              <a:buChar char="Ø"/>
            </a:pPr>
            <a:r>
              <a:rPr lang="de-DE" altLang="de-DE">
                <a:latin typeface="RubFlama" panose="02000000000000000000" pitchFamily="2" charset="0"/>
              </a:rPr>
              <a:t>Schema</a:t>
            </a:r>
          </a:p>
        </p:txBody>
      </p:sp>
      <p:sp>
        <p:nvSpPr>
          <p:cNvPr id="11" name="Text Box 4"/>
          <p:cNvSpPr txBox="1">
            <a:spLocks noChangeArrowheads="1"/>
          </p:cNvSpPr>
          <p:nvPr/>
        </p:nvSpPr>
        <p:spPr bwMode="auto">
          <a:xfrm>
            <a:off x="863599" y="2520950"/>
            <a:ext cx="7705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dirty="0">
                <a:latin typeface="RubFlama" panose="02000000000000000000" pitchFamily="2" charset="0"/>
              </a:rPr>
              <a:t>Zulässigkeit der Anfechtung (vorrangige Regelungen bspw. im Familienrecht oder Erbrecht )</a:t>
            </a:r>
          </a:p>
        </p:txBody>
      </p:sp>
      <p:sp>
        <p:nvSpPr>
          <p:cNvPr id="14" name="Text Box 4"/>
          <p:cNvSpPr txBox="1">
            <a:spLocks noChangeArrowheads="1"/>
          </p:cNvSpPr>
          <p:nvPr/>
        </p:nvSpPr>
        <p:spPr bwMode="auto">
          <a:xfrm>
            <a:off x="863598" y="3640263"/>
            <a:ext cx="784542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a:latin typeface="RubFlama" panose="02000000000000000000" pitchFamily="2" charset="0"/>
              </a:rPr>
              <a:t>Anfechtungs</a:t>
            </a:r>
            <a:r>
              <a:rPr lang="de-DE" altLang="de-DE" b="1">
                <a:latin typeface="RubFlama" panose="02000000000000000000" pitchFamily="2" charset="0"/>
              </a:rPr>
              <a:t>erklärung </a:t>
            </a:r>
            <a:r>
              <a:rPr lang="de-DE" altLang="de-DE">
                <a:latin typeface="RubFlama" panose="02000000000000000000" pitchFamily="2" charset="0"/>
              </a:rPr>
              <a:t>(WE!), § 143 I BGB</a:t>
            </a:r>
          </a:p>
        </p:txBody>
      </p:sp>
      <p:sp>
        <p:nvSpPr>
          <p:cNvPr id="15" name="Text Box 4"/>
          <p:cNvSpPr txBox="1">
            <a:spLocks noChangeArrowheads="1"/>
          </p:cNvSpPr>
          <p:nvPr/>
        </p:nvSpPr>
        <p:spPr bwMode="auto">
          <a:xfrm>
            <a:off x="863599" y="3234004"/>
            <a:ext cx="7845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2"/>
            </a:pPr>
            <a:r>
              <a:rPr lang="de-DE" altLang="de-DE" dirty="0">
                <a:latin typeface="RubFlama" panose="02000000000000000000" pitchFamily="2" charset="0"/>
              </a:rPr>
              <a:t>Anfechtungs</a:t>
            </a:r>
            <a:r>
              <a:rPr lang="de-DE" altLang="de-DE" b="1" dirty="0">
                <a:latin typeface="RubFlama" panose="02000000000000000000" pitchFamily="2" charset="0"/>
              </a:rPr>
              <a:t>grund</a:t>
            </a:r>
            <a:r>
              <a:rPr lang="de-DE" altLang="de-DE" dirty="0">
                <a:latin typeface="RubFlama" panose="02000000000000000000" pitchFamily="2" charset="0"/>
              </a:rPr>
              <a:t>, §§ 119, 123 BGB</a:t>
            </a:r>
          </a:p>
        </p:txBody>
      </p:sp>
      <p:sp>
        <p:nvSpPr>
          <p:cNvPr id="16" name="Text Box 4"/>
          <p:cNvSpPr txBox="1">
            <a:spLocks noChangeArrowheads="1"/>
          </p:cNvSpPr>
          <p:nvPr/>
        </p:nvSpPr>
        <p:spPr bwMode="auto">
          <a:xfrm>
            <a:off x="863597" y="4032250"/>
            <a:ext cx="7845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4"/>
            </a:pPr>
            <a:r>
              <a:rPr lang="de-DE" altLang="de-DE" dirty="0">
                <a:latin typeface="RubFlama" panose="02000000000000000000" pitchFamily="2" charset="0"/>
              </a:rPr>
              <a:t>Anfechtungs</a:t>
            </a:r>
            <a:r>
              <a:rPr lang="de-DE" altLang="de-DE" b="1" dirty="0">
                <a:latin typeface="RubFlama" panose="02000000000000000000" pitchFamily="2" charset="0"/>
              </a:rPr>
              <a:t>frist</a:t>
            </a:r>
            <a:r>
              <a:rPr lang="de-DE" altLang="de-DE" dirty="0">
                <a:latin typeface="RubFlama" panose="02000000000000000000" pitchFamily="2" charset="0"/>
              </a:rPr>
              <a:t> – unverzüglich/1 Jahr, §§ 121, 124 BGB </a:t>
            </a:r>
          </a:p>
        </p:txBody>
      </p:sp>
      <p:sp>
        <p:nvSpPr>
          <p:cNvPr id="17" name="Text Box 4"/>
          <p:cNvSpPr txBox="1">
            <a:spLocks noChangeArrowheads="1"/>
          </p:cNvSpPr>
          <p:nvPr/>
        </p:nvSpPr>
        <p:spPr bwMode="auto">
          <a:xfrm>
            <a:off x="858271" y="4361656"/>
            <a:ext cx="7845425"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5"/>
            </a:pPr>
            <a:r>
              <a:rPr lang="de-DE" altLang="de-DE" dirty="0">
                <a:latin typeface="RubFlama" panose="02000000000000000000" pitchFamily="2" charset="0"/>
              </a:rPr>
              <a:t>Rechtsfolge:  Nichtigkeit </a:t>
            </a:r>
            <a:r>
              <a:rPr lang="de-DE" altLang="de-DE" i="1" dirty="0">
                <a:latin typeface="RubFlama" panose="02000000000000000000" pitchFamily="2" charset="0"/>
              </a:rPr>
              <a:t>ex </a:t>
            </a:r>
            <a:r>
              <a:rPr lang="de-DE" altLang="de-DE" i="1" dirty="0" err="1">
                <a:latin typeface="RubFlama" panose="02000000000000000000" pitchFamily="2" charset="0"/>
              </a:rPr>
              <a:t>tunc</a:t>
            </a:r>
            <a:r>
              <a:rPr lang="de-DE" altLang="de-DE" dirty="0">
                <a:latin typeface="RubFlama" panose="02000000000000000000" pitchFamily="2" charset="0"/>
              </a:rPr>
              <a:t>, § 142 BGB und in den Fällen des § 119 BGB ggf. Verpflichtung zum Schadensersatz des Anfechtenden gegenüber dem Erklärungsempfänger, § 122 I BGB (negatives Interesse)</a:t>
            </a:r>
          </a:p>
        </p:txBody>
      </p:sp>
      <p:sp>
        <p:nvSpPr>
          <p:cNvPr id="18" name="Text Box 4"/>
          <p:cNvSpPr txBox="1">
            <a:spLocks noChangeArrowheads="1"/>
          </p:cNvSpPr>
          <p:nvPr/>
        </p:nvSpPr>
        <p:spPr bwMode="auto">
          <a:xfrm>
            <a:off x="458788" y="6013450"/>
            <a:ext cx="86772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Wingdings" panose="05000000000000000000" pitchFamily="2" charset="2"/>
              <a:buChar char="Ø"/>
            </a:pPr>
            <a:r>
              <a:rPr lang="de-DE" altLang="de-DE" dirty="0">
                <a:latin typeface="RubFlama" panose="02000000000000000000" pitchFamily="2" charset="0"/>
              </a:rPr>
              <a:t>Struktur der Prüfung bei Gestaltungsrechten immer gleich:</a:t>
            </a:r>
          </a:p>
          <a:p>
            <a:pPr algn="ctr" defTabSz="914400" eaLnBrk="1" hangingPunct="1"/>
            <a:r>
              <a:rPr lang="de-DE" altLang="de-DE" dirty="0">
                <a:latin typeface="RubFlama" panose="02000000000000000000" pitchFamily="2" charset="0"/>
              </a:rPr>
              <a:t>Grund – Erklärung – Frist</a:t>
            </a:r>
          </a:p>
        </p:txBody>
      </p:sp>
      <p:sp>
        <p:nvSpPr>
          <p:cNvPr id="19"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5" grpId="0"/>
      <p:bldP spid="13" grpId="0"/>
      <p:bldP spid="11" grpId="0"/>
      <p:bldP spid="14" grpId="0"/>
      <p:bldP spid="15" grpId="0"/>
      <p:bldP spid="16"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5"/>
          <p:cNvSpPr txBox="1">
            <a:spLocks noChangeArrowheads="1"/>
          </p:cNvSpPr>
          <p:nvPr/>
        </p:nvSpPr>
        <p:spPr bwMode="auto">
          <a:xfrm>
            <a:off x="180975" y="714356"/>
            <a:ext cx="9359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Wiederholung – III: Anfechtung (2)</a:t>
            </a:r>
          </a:p>
        </p:txBody>
      </p:sp>
      <p:sp>
        <p:nvSpPr>
          <p:cNvPr id="37895" name="Textfeld 2"/>
          <p:cNvSpPr txBox="1">
            <a:spLocks noChangeArrowheads="1"/>
          </p:cNvSpPr>
          <p:nvPr/>
        </p:nvSpPr>
        <p:spPr bwMode="auto">
          <a:xfrm>
            <a:off x="431800" y="1188655"/>
            <a:ext cx="8821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 119 BGB = Inhalts-, Erklärungs- und Eigenschaftsirrtum</a:t>
            </a:r>
          </a:p>
        </p:txBody>
      </p:sp>
      <p:sp>
        <p:nvSpPr>
          <p:cNvPr id="19460" name="Textfeld 1"/>
          <p:cNvSpPr txBox="1">
            <a:spLocks noChangeArrowheads="1"/>
          </p:cNvSpPr>
          <p:nvPr/>
        </p:nvSpPr>
        <p:spPr bwMode="auto">
          <a:xfrm>
            <a:off x="1708150" y="502285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11" name="Text Box 4"/>
          <p:cNvSpPr txBox="1">
            <a:spLocks noChangeArrowheads="1"/>
          </p:cNvSpPr>
          <p:nvPr/>
        </p:nvSpPr>
        <p:spPr bwMode="auto">
          <a:xfrm>
            <a:off x="385763" y="1666072"/>
            <a:ext cx="7705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b="1" dirty="0">
                <a:latin typeface="RubFlama" panose="02000000000000000000" pitchFamily="2" charset="0"/>
              </a:rPr>
              <a:t>Inhaltsirrtum</a:t>
            </a:r>
            <a:r>
              <a:rPr lang="de-DE" altLang="de-DE" dirty="0">
                <a:latin typeface="RubFlama" panose="02000000000000000000" pitchFamily="2" charset="0"/>
              </a:rPr>
              <a:t> = § 119 I Var.1 BGB</a:t>
            </a:r>
          </a:p>
        </p:txBody>
      </p:sp>
      <p:sp>
        <p:nvSpPr>
          <p:cNvPr id="14" name="Text Box 4"/>
          <p:cNvSpPr txBox="1">
            <a:spLocks noChangeArrowheads="1"/>
          </p:cNvSpPr>
          <p:nvPr/>
        </p:nvSpPr>
        <p:spPr bwMode="auto">
          <a:xfrm>
            <a:off x="376238" y="3699296"/>
            <a:ext cx="7845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2"/>
            </a:pPr>
            <a:r>
              <a:rPr lang="de-DE" altLang="de-DE" b="1" dirty="0">
                <a:latin typeface="RubFlama" panose="02000000000000000000" pitchFamily="2" charset="0"/>
              </a:rPr>
              <a:t>Erklärungsirrtum</a:t>
            </a:r>
            <a:r>
              <a:rPr lang="de-DE" altLang="de-DE" dirty="0">
                <a:latin typeface="RubFlama" panose="02000000000000000000" pitchFamily="2" charset="0"/>
              </a:rPr>
              <a:t> = § 119 I Var. 2 BGB</a:t>
            </a:r>
          </a:p>
        </p:txBody>
      </p:sp>
      <p:sp>
        <p:nvSpPr>
          <p:cNvPr id="15" name="Text Box 4"/>
          <p:cNvSpPr txBox="1">
            <a:spLocks noChangeArrowheads="1"/>
          </p:cNvSpPr>
          <p:nvPr/>
        </p:nvSpPr>
        <p:spPr bwMode="auto">
          <a:xfrm>
            <a:off x="385763" y="5023538"/>
            <a:ext cx="7845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b="1" dirty="0">
                <a:latin typeface="RubFlama" panose="02000000000000000000" pitchFamily="2" charset="0"/>
              </a:rPr>
              <a:t>Eigenschaftsirrtum</a:t>
            </a:r>
            <a:r>
              <a:rPr lang="de-DE" altLang="de-DE" dirty="0">
                <a:latin typeface="RubFlama" panose="02000000000000000000" pitchFamily="2" charset="0"/>
              </a:rPr>
              <a:t> = § 119 II BGB (beachtlicher Motivirrtum)</a:t>
            </a:r>
          </a:p>
        </p:txBody>
      </p:sp>
      <p:sp>
        <p:nvSpPr>
          <p:cNvPr id="17" name="Text Box 4"/>
          <p:cNvSpPr txBox="1">
            <a:spLocks noChangeArrowheads="1"/>
          </p:cNvSpPr>
          <p:nvPr/>
        </p:nvSpPr>
        <p:spPr bwMode="auto">
          <a:xfrm>
            <a:off x="795339" y="2078459"/>
            <a:ext cx="806139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Erklärender erklärt was er will, irrt aber über dessen Bedeutung</a:t>
            </a:r>
          </a:p>
          <a:p>
            <a:pPr algn="just" defTabSz="914400" eaLnBrk="1" hangingPunct="1"/>
            <a:r>
              <a:rPr lang="de-DE" altLang="de-DE" u="sng" dirty="0">
                <a:latin typeface="RubFlama" panose="02000000000000000000" pitchFamily="2" charset="0"/>
              </a:rPr>
              <a:t>Beispiel</a:t>
            </a:r>
            <a:r>
              <a:rPr lang="de-DE" altLang="de-DE" dirty="0">
                <a:latin typeface="RubFlama" panose="02000000000000000000" pitchFamily="2" charset="0"/>
              </a:rPr>
              <a:t>: K bestellt 10 „Gros“ Toilettenpapier in der Annahme es handele sich um große Rollen. Tatsächlich ist ein „Gros“ der Ausdruck für eine Packung mit 12x12 Rollen. K bestellt also 1440 Rollen.</a:t>
            </a:r>
          </a:p>
        </p:txBody>
      </p:sp>
      <p:sp>
        <p:nvSpPr>
          <p:cNvPr id="18" name="Text Box 4"/>
          <p:cNvSpPr txBox="1">
            <a:spLocks noChangeArrowheads="1"/>
          </p:cNvSpPr>
          <p:nvPr/>
        </p:nvSpPr>
        <p:spPr bwMode="auto">
          <a:xfrm>
            <a:off x="792163" y="4021138"/>
            <a:ext cx="806457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Erklärender erklärt nicht, was er will</a:t>
            </a:r>
          </a:p>
          <a:p>
            <a:pPr algn="just" defTabSz="914400" eaLnBrk="1" hangingPunct="1"/>
            <a:r>
              <a:rPr lang="de-DE" altLang="de-DE" u="sng" dirty="0">
                <a:latin typeface="RubFlama" panose="02000000000000000000" pitchFamily="2" charset="0"/>
              </a:rPr>
              <a:t>Beispiel</a:t>
            </a:r>
            <a:r>
              <a:rPr lang="de-DE" altLang="de-DE" dirty="0">
                <a:latin typeface="RubFlama" panose="02000000000000000000" pitchFamily="2" charset="0"/>
              </a:rPr>
              <a:t>: K will 10 Gros Toilettenpapier bestellen, aber verschreibt sich und bestellt daher 10 Rollen. </a:t>
            </a:r>
          </a:p>
        </p:txBody>
      </p:sp>
      <p:sp>
        <p:nvSpPr>
          <p:cNvPr id="19" name="Text Box 4"/>
          <p:cNvSpPr txBox="1">
            <a:spLocks noChangeArrowheads="1"/>
          </p:cNvSpPr>
          <p:nvPr/>
        </p:nvSpPr>
        <p:spPr bwMode="auto">
          <a:xfrm>
            <a:off x="795339" y="5423588"/>
            <a:ext cx="806139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Irrtum über wert-/preisbildende Faktoren = ausnahmsweise beachtliches Erwerbsmotiv</a:t>
            </a:r>
          </a:p>
          <a:p>
            <a:pPr algn="just" defTabSz="914400" eaLnBrk="1" hangingPunct="1"/>
            <a:r>
              <a:rPr lang="de-DE" altLang="de-DE" u="sng" dirty="0">
                <a:latin typeface="RubFlama" panose="02000000000000000000" pitchFamily="2" charset="0"/>
              </a:rPr>
              <a:t>Beispiel</a:t>
            </a:r>
            <a:r>
              <a:rPr lang="de-DE" altLang="de-DE" dirty="0">
                <a:latin typeface="RubFlama" panose="02000000000000000000" pitchFamily="2" charset="0"/>
              </a:rPr>
              <a:t>: K kauft ein Kunstwerk in der Annahme, es sei ein 100 Jahre altes Original. Tatsächlich ist es ein 2 Jahre altes Replikat.</a:t>
            </a:r>
          </a:p>
        </p:txBody>
      </p:sp>
      <p:sp>
        <p:nvSpPr>
          <p:cNvPr id="13"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5" grpId="0"/>
      <p:bldP spid="11" grpId="0"/>
      <p:bldP spid="14" grpId="0"/>
      <p:bldP spid="15" grpId="0"/>
      <p:bldP spid="17"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7825" y="1489568"/>
            <a:ext cx="855091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a:latin typeface="RubFlama" panose="02000000000000000000" pitchFamily="2" charset="0"/>
              </a:rPr>
              <a:t>„Verletzt der Schuldner eine Pflicht aus dem Schuldverhältnis, so kann der Gläubiger Ersatz des hierdurch entstehenden Schadens verlangen. Dies gilt nicht, wenn der Schuldner die Pflichtverletzung nicht zu vertreten hat.“</a:t>
            </a:r>
          </a:p>
        </p:txBody>
      </p:sp>
      <p:sp>
        <p:nvSpPr>
          <p:cNvPr id="21507" name="Text Box 5"/>
          <p:cNvSpPr txBox="1">
            <a:spLocks noChangeArrowheads="1"/>
          </p:cNvSpPr>
          <p:nvPr/>
        </p:nvSpPr>
        <p:spPr bwMode="auto">
          <a:xfrm>
            <a:off x="971860" y="881172"/>
            <a:ext cx="69477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b="1" dirty="0">
                <a:latin typeface="RubFlama" panose="02000000000000000000" pitchFamily="2" charset="0"/>
              </a:rPr>
              <a:t>Wiederholung – IV: Schadensersatz, § 280 BGB </a:t>
            </a:r>
          </a:p>
        </p:txBody>
      </p:sp>
      <p:sp>
        <p:nvSpPr>
          <p:cNvPr id="7" name="Text Box 4"/>
          <p:cNvSpPr txBox="1">
            <a:spLocks noChangeArrowheads="1"/>
          </p:cNvSpPr>
          <p:nvPr/>
        </p:nvSpPr>
        <p:spPr bwMode="auto">
          <a:xfrm>
            <a:off x="360363" y="300037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a:latin typeface="RubFlama" panose="02000000000000000000" pitchFamily="2" charset="0"/>
              </a:rPr>
              <a:t>Identifizieren Sie die grundlegenden Tatbestandsmerkmale:</a:t>
            </a:r>
          </a:p>
        </p:txBody>
      </p:sp>
      <p:sp>
        <p:nvSpPr>
          <p:cNvPr id="8" name="Text Box 4"/>
          <p:cNvSpPr txBox="1">
            <a:spLocks noChangeArrowheads="1"/>
          </p:cNvSpPr>
          <p:nvPr/>
        </p:nvSpPr>
        <p:spPr bwMode="auto">
          <a:xfrm>
            <a:off x="3563938" y="3540125"/>
            <a:ext cx="280852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dirty="0">
                <a:latin typeface="RubFlama" panose="02000000000000000000" pitchFamily="2" charset="0"/>
              </a:rPr>
              <a:t>Schuldverhältnis</a:t>
            </a:r>
          </a:p>
        </p:txBody>
      </p:sp>
      <p:sp>
        <p:nvSpPr>
          <p:cNvPr id="9" name="Text Box 4"/>
          <p:cNvSpPr txBox="1">
            <a:spLocks noChangeArrowheads="1"/>
          </p:cNvSpPr>
          <p:nvPr/>
        </p:nvSpPr>
        <p:spPr bwMode="auto">
          <a:xfrm>
            <a:off x="3563938" y="397351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2"/>
            </a:pPr>
            <a:r>
              <a:rPr lang="de-DE" altLang="de-DE">
                <a:latin typeface="RubFlama" panose="02000000000000000000" pitchFamily="2" charset="0"/>
              </a:rPr>
              <a:t>Pflichtverletzung</a:t>
            </a:r>
          </a:p>
        </p:txBody>
      </p:sp>
      <p:sp>
        <p:nvSpPr>
          <p:cNvPr id="13" name="Text Box 4"/>
          <p:cNvSpPr txBox="1">
            <a:spLocks noChangeArrowheads="1"/>
          </p:cNvSpPr>
          <p:nvPr/>
        </p:nvSpPr>
        <p:spPr bwMode="auto">
          <a:xfrm>
            <a:off x="3565525" y="440531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a:latin typeface="RubFlama" panose="02000000000000000000" pitchFamily="2" charset="0"/>
              </a:rPr>
              <a:t>Vertretenmüssen</a:t>
            </a:r>
          </a:p>
        </p:txBody>
      </p:sp>
      <p:sp>
        <p:nvSpPr>
          <p:cNvPr id="14" name="Text Box 4"/>
          <p:cNvSpPr txBox="1">
            <a:spLocks noChangeArrowheads="1"/>
          </p:cNvSpPr>
          <p:nvPr/>
        </p:nvSpPr>
        <p:spPr bwMode="auto">
          <a:xfrm>
            <a:off x="3551238" y="480060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4"/>
            </a:pPr>
            <a:r>
              <a:rPr lang="de-DE" altLang="de-DE">
                <a:latin typeface="RubFlama" panose="02000000000000000000" pitchFamily="2" charset="0"/>
              </a:rPr>
              <a:t>Schaden</a:t>
            </a:r>
          </a:p>
        </p:txBody>
      </p:sp>
      <p:sp>
        <p:nvSpPr>
          <p:cNvPr id="15" name="Text Box 4"/>
          <p:cNvSpPr txBox="1">
            <a:spLocks noChangeArrowheads="1"/>
          </p:cNvSpPr>
          <p:nvPr/>
        </p:nvSpPr>
        <p:spPr bwMode="auto">
          <a:xfrm>
            <a:off x="3543300" y="5230813"/>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5"/>
            </a:pPr>
            <a:r>
              <a:rPr lang="de-DE" altLang="de-DE">
                <a:latin typeface="RubFlama" panose="02000000000000000000" pitchFamily="2" charset="0"/>
              </a:rPr>
              <a:t>Kausalität Pflichtverletzung : Schaden</a:t>
            </a:r>
          </a:p>
        </p:txBody>
      </p:sp>
      <p:sp>
        <p:nvSpPr>
          <p:cNvPr id="16" name="Text Box 4"/>
          <p:cNvSpPr txBox="1">
            <a:spLocks noChangeArrowheads="1"/>
          </p:cNvSpPr>
          <p:nvPr/>
        </p:nvSpPr>
        <p:spPr bwMode="auto">
          <a:xfrm>
            <a:off x="377825" y="5824538"/>
            <a:ext cx="8550919"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dirty="0">
                <a:latin typeface="RubFlama" panose="02000000000000000000" pitchFamily="2" charset="0"/>
              </a:rPr>
              <a:t>Konkretisierungen je nach Art des begehrten Schadensersatzes – SE neben oder statt der Leistung – und auf welches Interesse – negatives/positives Interesse</a:t>
            </a:r>
          </a:p>
        </p:txBody>
      </p:sp>
      <p:sp>
        <p:nvSpPr>
          <p:cNvPr id="17"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8" grpId="0"/>
      <p:bldP spid="9" grpId="0"/>
      <p:bldP spid="13" grpId="0"/>
      <p:bldP spid="14"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23848" y="965200"/>
            <a:ext cx="91646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Übersicht: Vertragstypen</a:t>
            </a:r>
          </a:p>
        </p:txBody>
      </p:sp>
      <p:sp>
        <p:nvSpPr>
          <p:cNvPr id="15363" name="Textfeld 1"/>
          <p:cNvSpPr txBox="1">
            <a:spLocks noChangeArrowheads="1"/>
          </p:cNvSpPr>
          <p:nvPr/>
        </p:nvSpPr>
        <p:spPr bwMode="auto">
          <a:xfrm>
            <a:off x="358775" y="147002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Unterscheidung 	einseitig ./. gegenseitig</a:t>
            </a:r>
          </a:p>
        </p:txBody>
      </p:sp>
      <p:sp>
        <p:nvSpPr>
          <p:cNvPr id="7" name="Textfeld 1"/>
          <p:cNvSpPr txBox="1">
            <a:spLocks noChangeArrowheads="1"/>
          </p:cNvSpPr>
          <p:nvPr/>
        </p:nvSpPr>
        <p:spPr bwMode="auto">
          <a:xfrm>
            <a:off x="358775" y="1868488"/>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Unterscheidung 	entgeltlich./. unentgeltlich</a:t>
            </a:r>
          </a:p>
        </p:txBody>
      </p:sp>
      <p:sp>
        <p:nvSpPr>
          <p:cNvPr id="8" name="Textfeld 1"/>
          <p:cNvSpPr txBox="1">
            <a:spLocks noChangeArrowheads="1"/>
          </p:cNvSpPr>
          <p:nvPr/>
        </p:nvSpPr>
        <p:spPr bwMode="auto">
          <a:xfrm>
            <a:off x="360363" y="2232025"/>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Unterscheidung 	einfaches SchuldV./. Dauerschuldverhältnis</a:t>
            </a:r>
          </a:p>
        </p:txBody>
      </p:sp>
      <p:graphicFrame>
        <p:nvGraphicFramePr>
          <p:cNvPr id="2" name="Tabelle 1"/>
          <p:cNvGraphicFramePr>
            <a:graphicFrameLocks noGrp="1"/>
          </p:cNvGraphicFramePr>
          <p:nvPr>
            <p:extLst>
              <p:ext uri="{D42A27DB-BD31-4B8C-83A1-F6EECF244321}">
                <p14:modId xmlns:p14="http://schemas.microsoft.com/office/powerpoint/2010/main" val="861111253"/>
              </p:ext>
            </p:extLst>
          </p:nvPr>
        </p:nvGraphicFramePr>
        <p:xfrm>
          <a:off x="355601" y="2688478"/>
          <a:ext cx="8753163" cy="3765266"/>
        </p:xfrm>
        <a:graphic>
          <a:graphicData uri="http://schemas.openxmlformats.org/drawingml/2006/table">
            <a:tbl>
              <a:tblPr/>
              <a:tblGrid>
                <a:gridCol w="1458607">
                  <a:extLst>
                    <a:ext uri="{9D8B030D-6E8A-4147-A177-3AD203B41FA5}">
                      <a16:colId xmlns:a16="http://schemas.microsoft.com/office/drawing/2014/main" val="2125567009"/>
                    </a:ext>
                  </a:extLst>
                </a:gridCol>
                <a:gridCol w="1537452">
                  <a:extLst>
                    <a:ext uri="{9D8B030D-6E8A-4147-A177-3AD203B41FA5}">
                      <a16:colId xmlns:a16="http://schemas.microsoft.com/office/drawing/2014/main" val="2838857424"/>
                    </a:ext>
                  </a:extLst>
                </a:gridCol>
                <a:gridCol w="1443446">
                  <a:extLst>
                    <a:ext uri="{9D8B030D-6E8A-4147-A177-3AD203B41FA5}">
                      <a16:colId xmlns:a16="http://schemas.microsoft.com/office/drawing/2014/main" val="3777457735"/>
                    </a:ext>
                  </a:extLst>
                </a:gridCol>
                <a:gridCol w="1396444">
                  <a:extLst>
                    <a:ext uri="{9D8B030D-6E8A-4147-A177-3AD203B41FA5}">
                      <a16:colId xmlns:a16="http://schemas.microsoft.com/office/drawing/2014/main" val="457824178"/>
                    </a:ext>
                  </a:extLst>
                </a:gridCol>
                <a:gridCol w="1458607">
                  <a:extLst>
                    <a:ext uri="{9D8B030D-6E8A-4147-A177-3AD203B41FA5}">
                      <a16:colId xmlns:a16="http://schemas.microsoft.com/office/drawing/2014/main" val="166167816"/>
                    </a:ext>
                  </a:extLst>
                </a:gridCol>
                <a:gridCol w="1458607">
                  <a:extLst>
                    <a:ext uri="{9D8B030D-6E8A-4147-A177-3AD203B41FA5}">
                      <a16:colId xmlns:a16="http://schemas.microsoft.com/office/drawing/2014/main" val="1762550556"/>
                    </a:ext>
                  </a:extLst>
                </a:gridCol>
              </a:tblGrid>
              <a:tr h="1235416">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06475"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dauerhafte Überlassung (Verschaffung  Eigentum)</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06475"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Vorüber-gehende Überlassung</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06475"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Tätigkeit bzw. spezieller Erfolg</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06475"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Zusammen-wirken mehrerer</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06475"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Verträge über Risiken</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06475"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atypische Verträge</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extLst>
                  <a:ext uri="{0D108BD9-81ED-4DB2-BD59-A6C34878D82A}">
                    <a16:rowId xmlns:a16="http://schemas.microsoft.com/office/drawing/2014/main" val="2972670619"/>
                  </a:ext>
                </a:extLst>
              </a:tr>
              <a:tr h="2384084">
                <a:tc>
                  <a:txBody>
                    <a:bodyPr/>
                    <a:lstStyle>
                      <a:lvl1pPr marL="285750" indent="-285750"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Kauf, §§ 433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Tausch, § 480</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Schenkung, §§ 516 ff.</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marL="285750" indent="-285750"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Miete, §§ 535 ff., Pacht, §§ 581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Leihe, §§ 598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Darlehen, §§ 697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err="1">
                          <a:ln>
                            <a:noFill/>
                          </a:ln>
                          <a:solidFill>
                            <a:schemeClr val="tx1"/>
                          </a:solidFill>
                          <a:effectLst/>
                          <a:latin typeface="Cambria" panose="02040503050406030204" pitchFamily="18" charset="0"/>
                          <a:ea typeface="ＭＳ Ｐゴシック" panose="020B0600070205080204" pitchFamily="34" charset="-128"/>
                        </a:rPr>
                        <a:t>Sachdar</a:t>
                      </a: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-lehen, §§ 607 ff. </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marL="285750" indent="-285750"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err="1">
                          <a:ln>
                            <a:noFill/>
                          </a:ln>
                          <a:solidFill>
                            <a:schemeClr val="tx1"/>
                          </a:solidFill>
                          <a:effectLst/>
                          <a:latin typeface="Cambria" panose="02040503050406030204" pitchFamily="18" charset="0"/>
                          <a:ea typeface="ＭＳ Ｐゴシック" panose="020B0600070205080204" pitchFamily="34" charset="-128"/>
                        </a:rPr>
                        <a:t>DienstV</a:t>
                      </a: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 §§ 611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err="1">
                          <a:ln>
                            <a:noFill/>
                          </a:ln>
                          <a:solidFill>
                            <a:schemeClr val="tx1"/>
                          </a:solidFill>
                          <a:effectLst/>
                          <a:latin typeface="Cambria" panose="02040503050406030204" pitchFamily="18" charset="0"/>
                          <a:ea typeface="ＭＳ Ｐゴシック" panose="020B0600070205080204" pitchFamily="34" charset="-128"/>
                        </a:rPr>
                        <a:t>WerkV</a:t>
                      </a: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 §§ 631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Auftrag, §§ 662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err="1">
                          <a:ln>
                            <a:noFill/>
                          </a:ln>
                          <a:solidFill>
                            <a:schemeClr val="tx1"/>
                          </a:solidFill>
                          <a:effectLst/>
                          <a:latin typeface="Cambria" panose="02040503050406030204" pitchFamily="18" charset="0"/>
                          <a:ea typeface="ＭＳ Ｐゴシック" panose="020B0600070205080204" pitchFamily="34" charset="-128"/>
                        </a:rPr>
                        <a:t>MaklerV</a:t>
                      </a: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 §§ 652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5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Verwahrung</a:t>
                      </a: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 §§ 688 ff.</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marL="285750" indent="-285750"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GbR, §§ 705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Gemein-schaft, §§ 741 ff.</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marL="285750" indent="-285750"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Spiel und Wette, §§ 762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Bürgschaft, §§ 765 ff.</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5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Versicherung</a:t>
                      </a: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tc>
                  <a:txBody>
                    <a:bodyPr/>
                    <a:lstStyle>
                      <a:lvl1pPr marL="285750" indent="-285750"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err="1">
                          <a:ln>
                            <a:noFill/>
                          </a:ln>
                          <a:solidFill>
                            <a:schemeClr val="tx1"/>
                          </a:solidFill>
                          <a:effectLst/>
                          <a:latin typeface="Cambria" panose="02040503050406030204" pitchFamily="18" charset="0"/>
                          <a:ea typeface="ＭＳ Ｐゴシック" panose="020B0600070205080204" pitchFamily="34" charset="-128"/>
                        </a:rPr>
                        <a:t>typenge</a:t>
                      </a: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-mischte Verträge</a:t>
                      </a:r>
                    </a:p>
                    <a:p>
                      <a:pPr marL="285750" marR="0" lvl="0" indent="-285750" algn="l" defTabSz="100647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„neue“ Vertrags-typen (Leasing, Factoring u.a.)</a:t>
                      </a:r>
                    </a:p>
                    <a:p>
                      <a:pPr marL="285750" marR="0" lvl="0" indent="-285750" algn="l" defTabSz="1006475" rtl="0" eaLnBrk="1" fontAlgn="base" latinLnBrk="0" hangingPunct="1">
                        <a:lnSpc>
                          <a:spcPct val="100000"/>
                        </a:lnSpc>
                        <a:spcBef>
                          <a:spcPct val="0"/>
                        </a:spcBef>
                        <a:spcAft>
                          <a:spcPct val="0"/>
                        </a:spcAft>
                        <a:buClrTx/>
                        <a:buSzTx/>
                        <a:buFontTx/>
                        <a:buNone/>
                        <a:tabLst/>
                      </a:pPr>
                      <a:endParaRPr kumimoji="0" lang="de-DE" altLang="de-DE" sz="16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endParaRPr>
                    </a:p>
                  </a:txBody>
                  <a:tcPr marL="36000" marR="36000" marT="45725" marB="45725" horzOverflow="overflow">
                    <a:lnL>
                      <a:noFill/>
                    </a:lnL>
                    <a:lnR>
                      <a:noFill/>
                    </a:lnR>
                    <a:lnT>
                      <a:noFill/>
                    </a:lnT>
                    <a:lnB>
                      <a:noFill/>
                    </a:lnB>
                    <a:lnTlToBr>
                      <a:noFill/>
                    </a:lnTlToBr>
                    <a:lnBlToTr>
                      <a:noFill/>
                    </a:lnBlToTr>
                    <a:pattFill prst="ltVert">
                      <a:fgClr>
                        <a:schemeClr val="bg1"/>
                      </a:fgClr>
                      <a:bgClr>
                        <a:srgbClr val="FFFFFF"/>
                      </a:bgClr>
                    </a:pattFill>
                  </a:tcPr>
                </a:tc>
                <a:extLst>
                  <a:ext uri="{0D108BD9-81ED-4DB2-BD59-A6C34878D82A}">
                    <a16:rowId xmlns:a16="http://schemas.microsoft.com/office/drawing/2014/main" val="3023857953"/>
                  </a:ext>
                </a:extLst>
              </a:tr>
            </a:tbl>
          </a:graphicData>
        </a:graphic>
      </p:graphicFrame>
      <p:sp>
        <p:nvSpPr>
          <p:cNvPr id="10"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376238" y="965200"/>
            <a:ext cx="91646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Beispiel Kaufrecht</a:t>
            </a:r>
          </a:p>
        </p:txBody>
      </p:sp>
      <p:sp>
        <p:nvSpPr>
          <p:cNvPr id="15363" name="Textfeld 1"/>
          <p:cNvSpPr txBox="1">
            <a:spLocks noChangeArrowheads="1"/>
          </p:cNvSpPr>
          <p:nvPr/>
        </p:nvSpPr>
        <p:spPr bwMode="auto">
          <a:xfrm>
            <a:off x="358775" y="147002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Regelung in §§ 433 ff. (</a:t>
            </a:r>
            <a:r>
              <a:rPr lang="de-DE" altLang="de-DE" dirty="0" err="1">
                <a:latin typeface="RubFlama" panose="02000000000000000000" pitchFamily="2" charset="0"/>
              </a:rPr>
              <a:t>Sachkauf</a:t>
            </a:r>
            <a:r>
              <a:rPr lang="de-DE" altLang="de-DE" dirty="0">
                <a:latin typeface="RubFlama" panose="02000000000000000000" pitchFamily="2" charset="0"/>
              </a:rPr>
              <a:t>/ Rechtskauf in § 453)</a:t>
            </a:r>
          </a:p>
        </p:txBody>
      </p:sp>
      <p:sp>
        <p:nvSpPr>
          <p:cNvPr id="7" name="Textfeld 1"/>
          <p:cNvSpPr txBox="1">
            <a:spLocks noChangeArrowheads="1"/>
          </p:cNvSpPr>
          <p:nvPr/>
        </p:nvSpPr>
        <p:spPr bwMode="auto">
          <a:xfrm>
            <a:off x="358775" y="193992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Hauptpflichten = Übergabe und Übereignung / Kaufpreiszahlung</a:t>
            </a:r>
          </a:p>
        </p:txBody>
      </p:sp>
      <p:sp>
        <p:nvSpPr>
          <p:cNvPr id="8" name="Textfeld 1"/>
          <p:cNvSpPr txBox="1">
            <a:spLocks noChangeArrowheads="1"/>
          </p:cNvSpPr>
          <p:nvPr/>
        </p:nvSpPr>
        <p:spPr bwMode="auto">
          <a:xfrm>
            <a:off x="360363" y="248443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Verhältnis zum allgemeinen Schuldrecht? </a:t>
            </a:r>
          </a:p>
        </p:txBody>
      </p:sp>
      <p:sp>
        <p:nvSpPr>
          <p:cNvPr id="9" name="Textfeld 1"/>
          <p:cNvSpPr txBox="1">
            <a:spLocks noChangeArrowheads="1"/>
          </p:cNvSpPr>
          <p:nvPr/>
        </p:nvSpPr>
        <p:spPr bwMode="auto">
          <a:xfrm>
            <a:off x="936625" y="2973388"/>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ab Übergabe §§ 433 ff. spezieller </a:t>
            </a:r>
          </a:p>
        </p:txBody>
      </p:sp>
      <p:sp>
        <p:nvSpPr>
          <p:cNvPr id="11" name="Textfeld 1"/>
          <p:cNvSpPr txBox="1">
            <a:spLocks noChangeArrowheads="1"/>
          </p:cNvSpPr>
          <p:nvPr/>
        </p:nvSpPr>
        <p:spPr bwMode="auto">
          <a:xfrm>
            <a:off x="360363" y="4806720"/>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Besonderheiten beim Verbrauchsgüterkauf in §§ 474 ff.   </a:t>
            </a:r>
          </a:p>
        </p:txBody>
      </p:sp>
      <p:sp>
        <p:nvSpPr>
          <p:cNvPr id="12" name="Textfeld 1"/>
          <p:cNvSpPr txBox="1">
            <a:spLocks noChangeArrowheads="1"/>
          </p:cNvSpPr>
          <p:nvPr/>
        </p:nvSpPr>
        <p:spPr bwMode="auto">
          <a:xfrm>
            <a:off x="935038" y="334803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keine Anfechtung nach §§ 119 ff. </a:t>
            </a:r>
          </a:p>
        </p:txBody>
      </p:sp>
      <p:sp>
        <p:nvSpPr>
          <p:cNvPr id="13" name="Textfeld 1"/>
          <p:cNvSpPr txBox="1">
            <a:spLocks noChangeArrowheads="1"/>
          </p:cNvSpPr>
          <p:nvPr/>
        </p:nvSpPr>
        <p:spPr bwMode="auto">
          <a:xfrm>
            <a:off x="935038" y="3744913"/>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keine c.i.c. </a:t>
            </a:r>
          </a:p>
        </p:txBody>
      </p:sp>
      <p:sp>
        <p:nvSpPr>
          <p:cNvPr id="14" name="Textfeld 1"/>
          <p:cNvSpPr txBox="1">
            <a:spLocks noChangeArrowheads="1"/>
          </p:cNvSpPr>
          <p:nvPr/>
        </p:nvSpPr>
        <p:spPr bwMode="auto">
          <a:xfrm>
            <a:off x="936625" y="4176713"/>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Ausnahme Arglist/Drohung/Gewalt (dann fehlende Schutzwürdigkeit)</a:t>
            </a:r>
          </a:p>
        </p:txBody>
      </p:sp>
      <p:sp>
        <p:nvSpPr>
          <p:cNvPr id="15" name="Textfeld 1"/>
          <p:cNvSpPr txBox="1">
            <a:spLocks noChangeArrowheads="1"/>
          </p:cNvSpPr>
          <p:nvPr/>
        </p:nvSpPr>
        <p:spPr bwMode="auto">
          <a:xfrm>
            <a:off x="930275" y="5388888"/>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KaufV, bewegliche Sache, Verbraucher, Unternehmer</a:t>
            </a:r>
          </a:p>
        </p:txBody>
      </p:sp>
      <p:sp>
        <p:nvSpPr>
          <p:cNvPr id="16" name="Textfeld 1"/>
          <p:cNvSpPr txBox="1">
            <a:spLocks noChangeArrowheads="1"/>
          </p:cNvSpPr>
          <p:nvPr/>
        </p:nvSpPr>
        <p:spPr bwMode="auto">
          <a:xfrm>
            <a:off x="935038" y="582068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keine Anwendung von § 447</a:t>
            </a:r>
          </a:p>
        </p:txBody>
      </p:sp>
      <p:sp>
        <p:nvSpPr>
          <p:cNvPr id="17" name="Textfeld 1"/>
          <p:cNvSpPr txBox="1">
            <a:spLocks noChangeArrowheads="1"/>
          </p:cNvSpPr>
          <p:nvPr/>
        </p:nvSpPr>
        <p:spPr bwMode="auto">
          <a:xfrm>
            <a:off x="936625" y="6217563"/>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Einschränkung Vertragsfreiheit: § 475 I 1</a:t>
            </a:r>
          </a:p>
        </p:txBody>
      </p:sp>
      <p:sp>
        <p:nvSpPr>
          <p:cNvPr id="18" name="Textfeld 1"/>
          <p:cNvSpPr txBox="1">
            <a:spLocks noChangeArrowheads="1"/>
          </p:cNvSpPr>
          <p:nvPr/>
        </p:nvSpPr>
        <p:spPr bwMode="auto">
          <a:xfrm>
            <a:off x="936625" y="6581101"/>
            <a:ext cx="93614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Beweislastumkehr in § 477 </a:t>
            </a:r>
          </a:p>
        </p:txBody>
      </p:sp>
      <p:sp>
        <p:nvSpPr>
          <p:cNvPr id="19" name="Text Box 3"/>
          <p:cNvSpPr txBox="1">
            <a:spLocks noChangeArrowheads="1"/>
          </p:cNvSpPr>
          <p:nvPr/>
        </p:nvSpPr>
        <p:spPr bwMode="auto">
          <a:xfrm>
            <a:off x="376238" y="7129003"/>
            <a:ext cx="43204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06: Zivilrecht III: Vertragsrecht und gesetzl. Schuldverhältnisse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7" grpId="0"/>
      <p:bldP spid="8" grpId="0"/>
      <p:bldP spid="9" grpId="0"/>
      <p:bldP spid="11" grpId="0"/>
      <p:bldP spid="12" grpId="0"/>
      <p:bldP spid="13" grpId="0"/>
      <p:bldP spid="14" grpId="0"/>
      <p:bldP spid="15" grpId="0"/>
      <p:bldP spid="16" grpId="0"/>
      <p:bldP spid="17" grpId="0"/>
      <p:bldP spid="18" grpId="0"/>
    </p:bldLst>
  </p:timing>
</p:sld>
</file>

<file path=ppt/theme/theme1.xml><?xml version="1.0" encoding="utf-8"?>
<a:theme xmlns:a="http://schemas.openxmlformats.org/drawingml/2006/main" name="1_Titelfolie mit Tex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rennblat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Textformat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1_Contentfoli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01_PPT Arial Logo</Template>
  <TotalTime>0</TotalTime>
  <Words>2012</Words>
  <Application>Microsoft Macintosh PowerPoint</Application>
  <PresentationFormat>Benutzerdefiniert</PresentationFormat>
  <Paragraphs>281</Paragraphs>
  <Slides>20</Slides>
  <Notes>20</Notes>
  <HiddenSlides>0</HiddenSlides>
  <MMClips>0</MMClips>
  <ScaleCrop>false</ScaleCrop>
  <HeadingPairs>
    <vt:vector size="6" baseType="variant">
      <vt:variant>
        <vt:lpstr>Verwendete Schriftarten</vt:lpstr>
      </vt:variant>
      <vt:variant>
        <vt:i4>6</vt:i4>
      </vt:variant>
      <vt:variant>
        <vt:lpstr>Design</vt:lpstr>
      </vt:variant>
      <vt:variant>
        <vt:i4>4</vt:i4>
      </vt:variant>
      <vt:variant>
        <vt:lpstr>Folientitel</vt:lpstr>
      </vt:variant>
      <vt:variant>
        <vt:i4>20</vt:i4>
      </vt:variant>
    </vt:vector>
  </HeadingPairs>
  <TitlesOfParts>
    <vt:vector size="30" baseType="lpstr">
      <vt:lpstr>Arial</vt:lpstr>
      <vt:lpstr>Calibri</vt:lpstr>
      <vt:lpstr>Cambria</vt:lpstr>
      <vt:lpstr>RubFlama</vt:lpstr>
      <vt:lpstr>Symbol</vt:lpstr>
      <vt:lpstr>Wingdings</vt:lpstr>
      <vt:lpstr>1_Titelfolie mit Text</vt:lpstr>
      <vt:lpstr>Trennblatt</vt:lpstr>
      <vt:lpstr>Textformate</vt:lpstr>
      <vt:lpstr>1_Contentfolie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Beate Schiller</dc:creator>
  <cp:lastModifiedBy>Microsoft Office User</cp:lastModifiedBy>
  <cp:revision>399</cp:revision>
  <dcterms:created xsi:type="dcterms:W3CDTF">2009-11-16T11:47:49Z</dcterms:created>
  <dcterms:modified xsi:type="dcterms:W3CDTF">2024-09-30T14:56:14Z</dcterms:modified>
</cp:coreProperties>
</file>