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1" r:id="rId2"/>
    <p:sldMasterId id="2147483655" r:id="rId3"/>
    <p:sldMasterId id="2147483659" r:id="rId4"/>
  </p:sldMasterIdLst>
  <p:notesMasterIdLst>
    <p:notesMasterId r:id="rId30"/>
  </p:notesMasterIdLst>
  <p:handoutMasterIdLst>
    <p:handoutMasterId r:id="rId31"/>
  </p:handoutMasterIdLst>
  <p:sldIdLst>
    <p:sldId id="350" r:id="rId5"/>
    <p:sldId id="326" r:id="rId6"/>
    <p:sldId id="324" r:id="rId7"/>
    <p:sldId id="268" r:id="rId8"/>
    <p:sldId id="325" r:id="rId9"/>
    <p:sldId id="327" r:id="rId10"/>
    <p:sldId id="335" r:id="rId11"/>
    <p:sldId id="337" r:id="rId12"/>
    <p:sldId id="336" r:id="rId13"/>
    <p:sldId id="331" r:id="rId14"/>
    <p:sldId id="338" r:id="rId15"/>
    <p:sldId id="339" r:id="rId16"/>
    <p:sldId id="340" r:id="rId17"/>
    <p:sldId id="341" r:id="rId18"/>
    <p:sldId id="342" r:id="rId19"/>
    <p:sldId id="343" r:id="rId20"/>
    <p:sldId id="332" r:id="rId21"/>
    <p:sldId id="344" r:id="rId22"/>
    <p:sldId id="345" r:id="rId23"/>
    <p:sldId id="346" r:id="rId24"/>
    <p:sldId id="333" r:id="rId25"/>
    <p:sldId id="334" r:id="rId26"/>
    <p:sldId id="347" r:id="rId27"/>
    <p:sldId id="294" r:id="rId28"/>
    <p:sldId id="321" r:id="rId29"/>
  </p:sldIdLst>
  <p:sldSz cx="10080625" cy="7561263"/>
  <p:notesSz cx="6794500" cy="9931400"/>
  <p:defaultTextStyle>
    <a:defPPr>
      <a:defRPr lang="de-DE"/>
    </a:defPPr>
    <a:lvl1pPr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503238" indent="-46038"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1006475" indent="-92075"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511300" indent="-139700"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2014538" indent="-185738" algn="l" defTabSz="1006475"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859">
          <p15:clr>
            <a:srgbClr val="A4A3A4"/>
          </p15:clr>
        </p15:guide>
        <p15:guide id="2" pos="309">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560"/>
    <a:srgbClr val="94C11C"/>
    <a:srgbClr val="8DAE10"/>
    <a:srgbClr val="E7E7E7"/>
    <a:srgbClr val="E6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3729"/>
  </p:normalViewPr>
  <p:slideViewPr>
    <p:cSldViewPr snapToObjects="1">
      <p:cViewPr varScale="1">
        <p:scale>
          <a:sx n="84" d="100"/>
          <a:sy n="84" d="100"/>
        </p:scale>
        <p:origin x="1664" y="192"/>
      </p:cViewPr>
      <p:guideLst>
        <p:guide orient="horz" pos="1859"/>
        <p:guide pos="30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3" d="100"/>
          <a:sy n="83" d="100"/>
        </p:scale>
        <p:origin x="-2040" y="-84"/>
      </p:cViewPr>
      <p:guideLst>
        <p:guide orient="horz" pos="3128"/>
        <p:guide pos="214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8475"/>
          </a:xfrm>
          <a:prstGeom prst="rect">
            <a:avLst/>
          </a:prstGeom>
        </p:spPr>
        <p:txBody>
          <a:bodyPr vert="horz" lIns="91440" tIns="45720" rIns="91440" bIns="45720" rtlCol="0"/>
          <a:lstStyle>
            <a:lvl1pPr algn="l" defTabSz="1008035" eaLnBrk="1" fontAlgn="auto" hangingPunct="1">
              <a:spcBef>
                <a:spcPts val="0"/>
              </a:spcBef>
              <a:spcAft>
                <a:spcPts val="0"/>
              </a:spcAft>
              <a:defRPr sz="1200">
                <a:latin typeface="+mn-lt"/>
                <a:ea typeface="+mn-ea"/>
                <a:cs typeface="+mn-cs"/>
              </a:defRPr>
            </a:lvl1pPr>
          </a:lstStyle>
          <a:p>
            <a:pPr>
              <a:defRPr/>
            </a:pPr>
            <a:r>
              <a:rPr lang="de-DE"/>
              <a:t>Ass. iur. Moritz Schroeder</a:t>
            </a:r>
          </a:p>
        </p:txBody>
      </p:sp>
      <p:sp>
        <p:nvSpPr>
          <p:cNvPr id="3" name="Datumsplatzhalter 2"/>
          <p:cNvSpPr>
            <a:spLocks noGrp="1"/>
          </p:cNvSpPr>
          <p:nvPr>
            <p:ph type="dt" sz="quarter" idx="1"/>
          </p:nvPr>
        </p:nvSpPr>
        <p:spPr>
          <a:xfrm>
            <a:off x="3848100" y="0"/>
            <a:ext cx="2944813" cy="498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10BD5B79-53F4-4F6B-AB2D-FA2FA37FB110}" type="datetimeFigureOut">
              <a:rPr lang="de-DE" altLang="de-DE"/>
              <a:pPr>
                <a:defRPr/>
              </a:pPr>
              <a:t>30.09.24</a:t>
            </a:fld>
            <a:endParaRPr lang="de-DE" altLang="de-DE"/>
          </a:p>
        </p:txBody>
      </p:sp>
      <p:sp>
        <p:nvSpPr>
          <p:cNvPr id="4" name="Fußzeilenplatzhalter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defTabSz="1008035" eaLnBrk="1" fontAlgn="auto" hangingPunct="1">
              <a:spcBef>
                <a:spcPts val="0"/>
              </a:spcBef>
              <a:spcAft>
                <a:spcPts val="0"/>
              </a:spcAft>
              <a:defRPr sz="1200">
                <a:latin typeface="+mn-lt"/>
                <a:ea typeface="+mn-ea"/>
                <a:cs typeface="+mn-cs"/>
              </a:defRPr>
            </a:lvl1pPr>
          </a:lstStyle>
          <a:p>
            <a:pPr>
              <a:defRPr/>
            </a:pPr>
            <a:endParaRPr lang="de-DE"/>
          </a:p>
        </p:txBody>
      </p:sp>
      <p:sp>
        <p:nvSpPr>
          <p:cNvPr id="5" name="Foliennummernplatzhalter 4"/>
          <p:cNvSpPr>
            <a:spLocks noGrp="1"/>
          </p:cNvSpPr>
          <p:nvPr>
            <p:ph type="sldNum" sz="quarter" idx="3"/>
          </p:nvPr>
        </p:nvSpPr>
        <p:spPr>
          <a:xfrm>
            <a:off x="3848100" y="9432925"/>
            <a:ext cx="2944813"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1AF13F06-071B-4E5D-8453-0647F666341B}"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6888"/>
          </a:xfrm>
          <a:prstGeom prst="rect">
            <a:avLst/>
          </a:prstGeom>
        </p:spPr>
        <p:txBody>
          <a:bodyPr vert="horz" lIns="91440" tIns="45720" rIns="91440" bIns="45720" rtlCol="0"/>
          <a:lstStyle>
            <a:lvl1pPr algn="l" defTabSz="1008035" eaLnBrk="1" fontAlgn="auto" hangingPunct="1">
              <a:spcBef>
                <a:spcPts val="0"/>
              </a:spcBef>
              <a:spcAft>
                <a:spcPts val="0"/>
              </a:spcAft>
              <a:defRPr sz="1200">
                <a:latin typeface="+mn-lt"/>
                <a:ea typeface="+mn-ea"/>
                <a:cs typeface="+mn-cs"/>
              </a:defRPr>
            </a:lvl1pPr>
          </a:lstStyle>
          <a:p>
            <a:pPr>
              <a:defRPr/>
            </a:pPr>
            <a:r>
              <a:rPr lang="de-DE"/>
              <a:t>Ass. iur. Moritz Schroeder</a:t>
            </a:r>
          </a:p>
        </p:txBody>
      </p:sp>
      <p:sp>
        <p:nvSpPr>
          <p:cNvPr id="3" name="Datumsplatzhalter 2"/>
          <p:cNvSpPr>
            <a:spLocks noGrp="1"/>
          </p:cNvSpPr>
          <p:nvPr>
            <p:ph type="dt" idx="1"/>
          </p:nvPr>
        </p:nvSpPr>
        <p:spPr>
          <a:xfrm>
            <a:off x="3848100" y="0"/>
            <a:ext cx="2944813"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108EAA2E-2BE4-4C48-A989-5BC08D07B4E8}" type="datetimeFigureOut">
              <a:rPr lang="de-DE" altLang="de-DE"/>
              <a:pPr>
                <a:defRPr/>
              </a:pPr>
              <a:t>30.09.24</a:t>
            </a:fld>
            <a:endParaRPr lang="de-DE" altLang="de-DE"/>
          </a:p>
        </p:txBody>
      </p:sp>
      <p:sp>
        <p:nvSpPr>
          <p:cNvPr id="4" name="Folienbildplatzhalter 3"/>
          <p:cNvSpPr>
            <a:spLocks noGrp="1" noRot="1" noChangeAspect="1"/>
          </p:cNvSpPr>
          <p:nvPr>
            <p:ph type="sldImg" idx="2"/>
          </p:nvPr>
        </p:nvSpPr>
        <p:spPr>
          <a:xfrm>
            <a:off x="915988" y="744538"/>
            <a:ext cx="4962525" cy="3724275"/>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79450" y="4718050"/>
            <a:ext cx="5435600" cy="4468813"/>
          </a:xfrm>
          <a:prstGeom prst="rect">
            <a:avLst/>
          </a:prstGeom>
        </p:spPr>
        <p:txBody>
          <a:bodyPr vert="horz" wrap="square" lIns="91440" tIns="45720" rIns="91440" bIns="45720" numCol="1" anchor="t" anchorCtr="0" compatLnSpc="1">
            <a:prstTxWarp prst="textNoShape">
              <a:avLst/>
            </a:prstTxWarp>
            <a:normAutofit/>
          </a:bodyPr>
          <a:lstStyle/>
          <a:p>
            <a:pPr lvl="0"/>
            <a:r>
              <a:rPr lang="de-DE" altLang="de-DE" noProof="0"/>
              <a:t>Textmasterformate durch Klicken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6" name="Fußzeilenplatzhalt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defTabSz="1008035" eaLnBrk="1" fontAlgn="auto" hangingPunct="1">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32C32C33-0764-4B0A-9480-32905F9B67A1}"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hf ftr="0" dt="0"/>
  <p:notesStyle>
    <a:lvl1pPr algn="l" defTabSz="1006475" rtl="0" eaLnBrk="0" fontAlgn="base" hangingPunct="0">
      <a:spcBef>
        <a:spcPct val="30000"/>
      </a:spcBef>
      <a:spcAft>
        <a:spcPct val="0"/>
      </a:spcAft>
      <a:defRPr sz="1300" kern="1200">
        <a:solidFill>
          <a:schemeClr val="tx1"/>
        </a:solidFill>
        <a:latin typeface="+mn-lt"/>
        <a:ea typeface="ＭＳ Ｐゴシック" charset="0"/>
        <a:cs typeface="ＭＳ Ｐゴシック" charset="0"/>
      </a:defRPr>
    </a:lvl1pPr>
    <a:lvl2pPr marL="503238"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2pPr>
    <a:lvl3pPr marL="1006475"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3pPr>
    <a:lvl4pPr marL="1511300"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4pPr>
    <a:lvl5pPr marL="2014538"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5pPr>
    <a:lvl6pPr marL="2520086" algn="l" defTabSz="1008035" rtl="0" eaLnBrk="1" latinLnBrk="0" hangingPunct="1">
      <a:defRPr sz="1300" kern="1200">
        <a:solidFill>
          <a:schemeClr val="tx1"/>
        </a:solidFill>
        <a:latin typeface="+mn-lt"/>
        <a:ea typeface="+mn-ea"/>
        <a:cs typeface="+mn-cs"/>
      </a:defRPr>
    </a:lvl6pPr>
    <a:lvl7pPr marL="3024104" algn="l" defTabSz="1008035" rtl="0" eaLnBrk="1" latinLnBrk="0" hangingPunct="1">
      <a:defRPr sz="1300" kern="1200">
        <a:solidFill>
          <a:schemeClr val="tx1"/>
        </a:solidFill>
        <a:latin typeface="+mn-lt"/>
        <a:ea typeface="+mn-ea"/>
        <a:cs typeface="+mn-cs"/>
      </a:defRPr>
    </a:lvl7pPr>
    <a:lvl8pPr marL="3528121" algn="l" defTabSz="1008035" rtl="0" eaLnBrk="1" latinLnBrk="0" hangingPunct="1">
      <a:defRPr sz="1300" kern="1200">
        <a:solidFill>
          <a:schemeClr val="tx1"/>
        </a:solidFill>
        <a:latin typeface="+mn-lt"/>
        <a:ea typeface="+mn-ea"/>
        <a:cs typeface="+mn-cs"/>
      </a:defRPr>
    </a:lvl8pPr>
    <a:lvl9pPr marL="4032138" algn="l" defTabSz="100803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58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CBC9DF46-875F-4A0E-B73F-F568DF530A8E}" type="slidenum">
              <a:rPr lang="de-DE" altLang="de-DE" sz="1200"/>
              <a:pPr eaLnBrk="1" hangingPunct="1">
                <a:spcBef>
                  <a:spcPct val="0"/>
                </a:spcBef>
              </a:pPr>
              <a:t>1</a:t>
            </a:fld>
            <a:endParaRPr lang="de-DE" altLang="de-DE" sz="1200"/>
          </a:p>
        </p:txBody>
      </p:sp>
      <p:sp>
        <p:nvSpPr>
          <p:cNvPr id="3584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extLst>
      <p:ext uri="{BB962C8B-B14F-4D97-AF65-F5344CB8AC3E}">
        <p14:creationId xmlns:p14="http://schemas.microsoft.com/office/powerpoint/2010/main" val="1978415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86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1B4B1574-1B97-4838-9116-9CF5B4F861C3}" type="slidenum">
              <a:rPr lang="de-DE" altLang="de-DE" sz="1200"/>
              <a:pPr>
                <a:spcBef>
                  <a:spcPct val="0"/>
                </a:spcBef>
              </a:pPr>
              <a:t>10</a:t>
            </a:fld>
            <a:endParaRPr lang="de-DE" altLang="de-DE" sz="1200"/>
          </a:p>
        </p:txBody>
      </p:sp>
      <p:sp>
        <p:nvSpPr>
          <p:cNvPr id="2867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072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98D3D0C-AE68-49C7-8281-AF753A404026}" type="slidenum">
              <a:rPr lang="de-DE" altLang="de-DE" sz="1200"/>
              <a:pPr>
                <a:spcBef>
                  <a:spcPct val="0"/>
                </a:spcBef>
              </a:pPr>
              <a:t>11</a:t>
            </a:fld>
            <a:endParaRPr lang="de-DE" altLang="de-DE" sz="1200"/>
          </a:p>
        </p:txBody>
      </p:sp>
      <p:sp>
        <p:nvSpPr>
          <p:cNvPr id="3072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277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47DB5256-A841-4B2E-A582-EA21F7CD5445}" type="slidenum">
              <a:rPr lang="de-DE" altLang="de-DE" sz="1200"/>
              <a:pPr>
                <a:spcBef>
                  <a:spcPct val="0"/>
                </a:spcBef>
              </a:pPr>
              <a:t>12</a:t>
            </a:fld>
            <a:endParaRPr lang="de-DE" altLang="de-DE" sz="1200"/>
          </a:p>
        </p:txBody>
      </p:sp>
      <p:sp>
        <p:nvSpPr>
          <p:cNvPr id="3277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482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2FD8229F-A03F-48C0-8974-3E2BBC91660E}" type="slidenum">
              <a:rPr lang="de-DE" altLang="de-DE" sz="1200"/>
              <a:pPr>
                <a:spcBef>
                  <a:spcPct val="0"/>
                </a:spcBef>
              </a:pPr>
              <a:t>13</a:t>
            </a:fld>
            <a:endParaRPr lang="de-DE" altLang="de-DE" sz="1200"/>
          </a:p>
        </p:txBody>
      </p:sp>
      <p:sp>
        <p:nvSpPr>
          <p:cNvPr id="3482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686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EB40826-A00D-471A-BFDF-4B59B91D1648}" type="slidenum">
              <a:rPr lang="de-DE" altLang="de-DE" sz="1200"/>
              <a:pPr>
                <a:spcBef>
                  <a:spcPct val="0"/>
                </a:spcBef>
              </a:pPr>
              <a:t>14</a:t>
            </a:fld>
            <a:endParaRPr lang="de-DE" altLang="de-DE" sz="1200"/>
          </a:p>
        </p:txBody>
      </p:sp>
      <p:sp>
        <p:nvSpPr>
          <p:cNvPr id="3686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891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6D71DA9-E507-47D2-A4C9-9ED6165AB3A0}" type="slidenum">
              <a:rPr lang="de-DE" altLang="de-DE" sz="1200"/>
              <a:pPr>
                <a:spcBef>
                  <a:spcPct val="0"/>
                </a:spcBef>
              </a:pPr>
              <a:t>15</a:t>
            </a:fld>
            <a:endParaRPr lang="de-DE" altLang="de-DE" sz="1200"/>
          </a:p>
        </p:txBody>
      </p:sp>
      <p:sp>
        <p:nvSpPr>
          <p:cNvPr id="3891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096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94FD4C5-F242-41F4-AAEF-843B2FEC5836}" type="slidenum">
              <a:rPr lang="de-DE" altLang="de-DE" sz="1200"/>
              <a:pPr>
                <a:spcBef>
                  <a:spcPct val="0"/>
                </a:spcBef>
              </a:pPr>
              <a:t>16</a:t>
            </a:fld>
            <a:endParaRPr lang="de-DE" altLang="de-DE" sz="1200"/>
          </a:p>
        </p:txBody>
      </p:sp>
      <p:sp>
        <p:nvSpPr>
          <p:cNvPr id="4096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301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128EB2C8-D178-4C13-B932-6BC6EF78B95B}" type="slidenum">
              <a:rPr lang="de-DE" altLang="de-DE" sz="1200"/>
              <a:pPr>
                <a:spcBef>
                  <a:spcPct val="0"/>
                </a:spcBef>
              </a:pPr>
              <a:t>17</a:t>
            </a:fld>
            <a:endParaRPr lang="de-DE" altLang="de-DE" sz="1200"/>
          </a:p>
        </p:txBody>
      </p:sp>
      <p:sp>
        <p:nvSpPr>
          <p:cNvPr id="4301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506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0459E13-4A08-47E6-97EF-0ADE3B88A010}" type="slidenum">
              <a:rPr lang="de-DE" altLang="de-DE" sz="1200"/>
              <a:pPr>
                <a:spcBef>
                  <a:spcPct val="0"/>
                </a:spcBef>
              </a:pPr>
              <a:t>18</a:t>
            </a:fld>
            <a:endParaRPr lang="de-DE" altLang="de-DE" sz="1200"/>
          </a:p>
        </p:txBody>
      </p:sp>
      <p:sp>
        <p:nvSpPr>
          <p:cNvPr id="4506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710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F15847E-988E-4D4A-9073-F1A4C52EDA69}" type="slidenum">
              <a:rPr lang="de-DE" altLang="de-DE" sz="1200"/>
              <a:pPr>
                <a:spcBef>
                  <a:spcPct val="0"/>
                </a:spcBef>
              </a:pPr>
              <a:t>19</a:t>
            </a:fld>
            <a:endParaRPr lang="de-DE" altLang="de-DE" sz="1200"/>
          </a:p>
        </p:txBody>
      </p:sp>
      <p:sp>
        <p:nvSpPr>
          <p:cNvPr id="4710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02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20295DD-FC6B-462C-A619-2305AD6DDB0E}" type="slidenum">
              <a:rPr lang="de-DE" altLang="de-DE" sz="1200"/>
              <a:pPr>
                <a:spcBef>
                  <a:spcPct val="0"/>
                </a:spcBef>
              </a:pPr>
              <a:t>2</a:t>
            </a:fld>
            <a:endParaRPr lang="de-DE" altLang="de-DE" sz="1200"/>
          </a:p>
        </p:txBody>
      </p:sp>
      <p:sp>
        <p:nvSpPr>
          <p:cNvPr id="1024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915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1D9F37C6-C14A-4FB2-BBA0-ACCBB1E3CA9B}" type="slidenum">
              <a:rPr lang="de-DE" altLang="de-DE" sz="1200"/>
              <a:pPr>
                <a:spcBef>
                  <a:spcPct val="0"/>
                </a:spcBef>
              </a:pPr>
              <a:t>20</a:t>
            </a:fld>
            <a:endParaRPr lang="de-DE" altLang="de-DE" sz="1200"/>
          </a:p>
        </p:txBody>
      </p:sp>
      <p:sp>
        <p:nvSpPr>
          <p:cNvPr id="4915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120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7842761-3B61-4609-B256-4B8C539BEA1B}" type="slidenum">
              <a:rPr lang="de-DE" altLang="de-DE" sz="1200"/>
              <a:pPr>
                <a:spcBef>
                  <a:spcPct val="0"/>
                </a:spcBef>
              </a:pPr>
              <a:t>21</a:t>
            </a:fld>
            <a:endParaRPr lang="de-DE" altLang="de-DE" sz="1200"/>
          </a:p>
        </p:txBody>
      </p:sp>
      <p:sp>
        <p:nvSpPr>
          <p:cNvPr id="5120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325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0A6CE4B1-7445-4C30-BD5F-CB686A9B7190}" type="slidenum">
              <a:rPr lang="de-DE" altLang="de-DE" sz="1200"/>
              <a:pPr>
                <a:spcBef>
                  <a:spcPct val="0"/>
                </a:spcBef>
              </a:pPr>
              <a:t>22</a:t>
            </a:fld>
            <a:endParaRPr lang="de-DE" altLang="de-DE" sz="1200"/>
          </a:p>
        </p:txBody>
      </p:sp>
      <p:sp>
        <p:nvSpPr>
          <p:cNvPr id="5325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5530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D0F7C85-552E-440E-9417-1CD0DA72EE0F}" type="slidenum">
              <a:rPr lang="de-DE" altLang="de-DE" sz="1200"/>
              <a:pPr>
                <a:spcBef>
                  <a:spcPct val="0"/>
                </a:spcBef>
              </a:pPr>
              <a:t>23</a:t>
            </a:fld>
            <a:endParaRPr lang="de-DE" altLang="de-DE" sz="1200"/>
          </a:p>
        </p:txBody>
      </p:sp>
      <p:sp>
        <p:nvSpPr>
          <p:cNvPr id="5530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614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25186119-04B3-4815-A3EF-4C0386A95806}" type="slidenum">
              <a:rPr lang="de-DE" altLang="de-DE" sz="1200"/>
              <a:pPr>
                <a:spcBef>
                  <a:spcPct val="0"/>
                </a:spcBef>
              </a:pPr>
              <a:t>24</a:t>
            </a:fld>
            <a:endParaRPr lang="de-DE" altLang="de-DE" sz="1200"/>
          </a:p>
        </p:txBody>
      </p:sp>
      <p:sp>
        <p:nvSpPr>
          <p:cNvPr id="6144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6349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952CAE7-3171-45A0-910E-62C18DE8B1A0}" type="slidenum">
              <a:rPr lang="de-DE" altLang="de-DE" sz="1200"/>
              <a:pPr>
                <a:spcBef>
                  <a:spcPct val="0"/>
                </a:spcBef>
              </a:pPr>
              <a:t>25</a:t>
            </a:fld>
            <a:endParaRPr lang="de-DE" altLang="de-DE" sz="1200"/>
          </a:p>
        </p:txBody>
      </p:sp>
      <p:sp>
        <p:nvSpPr>
          <p:cNvPr id="6349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229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6C94D77-44F6-4098-9F74-3112B60B2604}" type="slidenum">
              <a:rPr lang="de-DE" altLang="de-DE" sz="1200"/>
              <a:pPr>
                <a:spcBef>
                  <a:spcPct val="0"/>
                </a:spcBef>
              </a:pPr>
              <a:t>3</a:t>
            </a:fld>
            <a:endParaRPr lang="de-DE" altLang="de-DE" sz="1200"/>
          </a:p>
        </p:txBody>
      </p:sp>
      <p:sp>
        <p:nvSpPr>
          <p:cNvPr id="1229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43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B4D4433-9DA9-4C71-88E0-30A25F898E55}" type="slidenum">
              <a:rPr lang="de-DE" altLang="de-DE" sz="1200"/>
              <a:pPr>
                <a:spcBef>
                  <a:spcPct val="0"/>
                </a:spcBef>
              </a:pPr>
              <a:t>4</a:t>
            </a:fld>
            <a:endParaRPr lang="de-DE" altLang="de-DE" sz="1200"/>
          </a:p>
        </p:txBody>
      </p:sp>
      <p:sp>
        <p:nvSpPr>
          <p:cNvPr id="1434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638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BA5944F-7CB0-4DF8-8119-3CE92B6E2F31}" type="slidenum">
              <a:rPr lang="de-DE" altLang="de-DE" sz="1200"/>
              <a:pPr>
                <a:spcBef>
                  <a:spcPct val="0"/>
                </a:spcBef>
              </a:pPr>
              <a:t>5</a:t>
            </a:fld>
            <a:endParaRPr lang="de-DE" altLang="de-DE" sz="1200"/>
          </a:p>
        </p:txBody>
      </p:sp>
      <p:sp>
        <p:nvSpPr>
          <p:cNvPr id="1638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843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B9665F7-AB83-46A1-BC56-EC2D800C872C}" type="slidenum">
              <a:rPr lang="de-DE" altLang="de-DE" sz="1200"/>
              <a:pPr>
                <a:spcBef>
                  <a:spcPct val="0"/>
                </a:spcBef>
              </a:pPr>
              <a:t>6</a:t>
            </a:fld>
            <a:endParaRPr lang="de-DE" altLang="de-DE" sz="1200"/>
          </a:p>
        </p:txBody>
      </p:sp>
      <p:sp>
        <p:nvSpPr>
          <p:cNvPr id="18437"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253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19ED95EE-CC8B-4541-890C-AFE09F0C16B6}" type="slidenum">
              <a:rPr lang="de-DE" altLang="de-DE" sz="1200"/>
              <a:pPr>
                <a:spcBef>
                  <a:spcPct val="0"/>
                </a:spcBef>
              </a:pPr>
              <a:t>7</a:t>
            </a:fld>
            <a:endParaRPr lang="de-DE" altLang="de-DE" sz="1200"/>
          </a:p>
        </p:txBody>
      </p:sp>
      <p:sp>
        <p:nvSpPr>
          <p:cNvPr id="22533"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458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026693A2-D972-4709-AD83-F71F0334400F}" type="slidenum">
              <a:rPr lang="de-DE" altLang="de-DE" sz="1200"/>
              <a:pPr>
                <a:spcBef>
                  <a:spcPct val="0"/>
                </a:spcBef>
              </a:pPr>
              <a:t>8</a:t>
            </a:fld>
            <a:endParaRPr lang="de-DE" altLang="de-DE" sz="1200"/>
          </a:p>
        </p:txBody>
      </p:sp>
      <p:sp>
        <p:nvSpPr>
          <p:cNvPr id="24581"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662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1775EB9-64C9-4EF9-9DB9-8DDCC10A209F}" type="slidenum">
              <a:rPr lang="de-DE" altLang="de-DE" sz="1200"/>
              <a:pPr>
                <a:spcBef>
                  <a:spcPct val="0"/>
                </a:spcBef>
              </a:pPr>
              <a:t>9</a:t>
            </a:fld>
            <a:endParaRPr lang="de-DE" altLang="de-DE" sz="1200"/>
          </a:p>
        </p:txBody>
      </p:sp>
      <p:sp>
        <p:nvSpPr>
          <p:cNvPr id="26629"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fontAlgn="base">
              <a:spcBef>
                <a:spcPct val="0"/>
              </a:spcBef>
              <a:spcAft>
                <a:spcPct val="0"/>
              </a:spcAft>
            </a:pPr>
            <a:r>
              <a:rPr lang="de-DE" altLang="de-DE" sz="1200"/>
              <a:t>Ass. iur. Moritz Schroeder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mit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609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385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form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0996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987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727960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2" name="Rechteck 1"/>
          <p:cNvSpPr/>
          <p:nvPr/>
        </p:nvSpPr>
        <p:spPr>
          <a:xfrm>
            <a:off x="0" y="0"/>
            <a:ext cx="9121775" cy="7067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eaLnBrk="1" fontAlgn="auto" hangingPunct="1">
              <a:spcBef>
                <a:spcPts val="0"/>
              </a:spcBef>
              <a:spcAft>
                <a:spcPts val="0"/>
              </a:spcAft>
              <a:defRPr/>
            </a:pPr>
            <a:endParaRPr lang="de-DE"/>
          </a:p>
        </p:txBody>
      </p:sp>
      <p:pic>
        <p:nvPicPr>
          <p:cNvPr id="1027" name="Inhaltsplatzhalter 5" descr="Label_RUB_WEISS-BLAU_s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58163" y="0"/>
            <a:ext cx="1439862"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0"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mbria" charset="0"/>
          <a:ea typeface="ＭＳ Ｐゴシック" charset="0"/>
        </a:defRPr>
      </a:lvl6pPr>
      <a:lvl7pPr marL="914400" algn="ctr" defTabSz="1006475" rtl="0" fontAlgn="base">
        <a:spcBef>
          <a:spcPct val="0"/>
        </a:spcBef>
        <a:spcAft>
          <a:spcPct val="0"/>
        </a:spcAft>
        <a:defRPr sz="4900">
          <a:solidFill>
            <a:schemeClr val="tx1"/>
          </a:solidFill>
          <a:latin typeface="Cambria" charset="0"/>
          <a:ea typeface="ＭＳ Ｐゴシック" charset="0"/>
        </a:defRPr>
      </a:lvl7pPr>
      <a:lvl8pPr marL="1371600" algn="ctr" defTabSz="1006475" rtl="0" fontAlgn="base">
        <a:spcBef>
          <a:spcPct val="0"/>
        </a:spcBef>
        <a:spcAft>
          <a:spcPct val="0"/>
        </a:spcAft>
        <a:defRPr sz="4900">
          <a:solidFill>
            <a:schemeClr val="tx1"/>
          </a:solidFill>
          <a:latin typeface="Cambria" charset="0"/>
          <a:ea typeface="ＭＳ Ｐゴシック" charset="0"/>
        </a:defRPr>
      </a:lvl8pPr>
      <a:lvl9pPr marL="1828800" algn="ctr" defTabSz="1006475" rtl="0" fontAlgn="base">
        <a:spcBef>
          <a:spcPct val="0"/>
        </a:spcBef>
        <a:spcAft>
          <a:spcPct val="0"/>
        </a:spcAft>
        <a:defRPr sz="4900">
          <a:solidFill>
            <a:schemeClr val="tx1"/>
          </a:solidFill>
          <a:latin typeface="Cambria"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7" name="Rechteck 6"/>
          <p:cNvSpPr/>
          <p:nvPr/>
        </p:nvSpPr>
        <p:spPr>
          <a:xfrm>
            <a:off x="0" y="0"/>
            <a:ext cx="9601200" cy="1439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eaLnBrk="1" fontAlgn="auto" hangingPunct="1">
              <a:spcBef>
                <a:spcPts val="0"/>
              </a:spcBef>
              <a:spcAft>
                <a:spcPts val="0"/>
              </a:spcAft>
              <a:defRPr/>
            </a:pPr>
            <a:endParaRPr lang="de-DE"/>
          </a:p>
        </p:txBody>
      </p:sp>
      <p:pic>
        <p:nvPicPr>
          <p:cNvPr id="2051" name="Inhaltsplatzhalter 5" descr="Label_RUB_WEISS-BLAU_s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18600" y="0"/>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Grafik 9" descr="Wortmarke_BLAU_srgb.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5775" y="228600"/>
            <a:ext cx="1728788"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libri" charset="0"/>
          <a:ea typeface="ＭＳ Ｐゴシック" charset="0"/>
        </a:defRPr>
      </a:lvl6pPr>
      <a:lvl7pPr marL="914400" algn="ctr" defTabSz="1006475" rtl="0" fontAlgn="base">
        <a:spcBef>
          <a:spcPct val="0"/>
        </a:spcBef>
        <a:spcAft>
          <a:spcPct val="0"/>
        </a:spcAft>
        <a:defRPr sz="4900">
          <a:solidFill>
            <a:schemeClr val="tx1"/>
          </a:solidFill>
          <a:latin typeface="Calibri" charset="0"/>
          <a:ea typeface="ＭＳ Ｐゴシック" charset="0"/>
        </a:defRPr>
      </a:lvl7pPr>
      <a:lvl8pPr marL="1371600" algn="ctr" defTabSz="1006475" rtl="0" fontAlgn="base">
        <a:spcBef>
          <a:spcPct val="0"/>
        </a:spcBef>
        <a:spcAft>
          <a:spcPct val="0"/>
        </a:spcAft>
        <a:defRPr sz="4900">
          <a:solidFill>
            <a:schemeClr val="tx1"/>
          </a:solidFill>
          <a:latin typeface="Calibri" charset="0"/>
          <a:ea typeface="ＭＳ Ｐゴシック" charset="0"/>
        </a:defRPr>
      </a:lvl8pPr>
      <a:lvl9pPr marL="1828800" algn="ctr" defTabSz="1006475" rtl="0" fontAlgn="base">
        <a:spcBef>
          <a:spcPct val="0"/>
        </a:spcBef>
        <a:spcAft>
          <a:spcPct val="0"/>
        </a:spcAft>
        <a:defRPr sz="4900">
          <a:solidFill>
            <a:schemeClr val="tx1"/>
          </a:solidFill>
          <a:latin typeface="Calibri"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feld 1"/>
          <p:cNvSpPr txBox="1"/>
          <p:nvPr/>
        </p:nvSpPr>
        <p:spPr>
          <a:xfrm>
            <a:off x="436563" y="433388"/>
            <a:ext cx="7216775" cy="1570037"/>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de-DE" sz="3400" b="1">
                <a:solidFill>
                  <a:srgbClr val="003560"/>
                </a:solidFill>
                <a:cs typeface="Arial" panose="020B0604020202020204" pitchFamily="34" charset="0"/>
              </a:rPr>
              <a:t>Titel der Präsentation</a:t>
            </a:r>
          </a:p>
          <a:p>
            <a:pPr eaLnBrk="1" hangingPunct="1">
              <a:defRPr/>
            </a:pPr>
            <a:r>
              <a:rPr lang="de-DE" altLang="de-DE" sz="3400">
                <a:solidFill>
                  <a:srgbClr val="003560"/>
                </a:solidFill>
                <a:cs typeface="Arial" panose="020B0604020202020204" pitchFamily="34" charset="0"/>
              </a:rPr>
              <a:t>Sub-Titel der Präsentation</a:t>
            </a:r>
          </a:p>
          <a:p>
            <a:pPr eaLnBrk="1" hangingPunct="1">
              <a:defRPr/>
            </a:pPr>
            <a:r>
              <a:rPr lang="de-DE" altLang="de-DE" sz="3400" b="1">
                <a:solidFill>
                  <a:srgbClr val="8DAE10"/>
                </a:solidFill>
                <a:cs typeface="Arial" panose="020B0604020202020204" pitchFamily="34" charset="0"/>
              </a:rPr>
              <a:t>Datum XX.XX. – XX.XX.20XX</a:t>
            </a:r>
          </a:p>
        </p:txBody>
      </p:sp>
      <p:sp>
        <p:nvSpPr>
          <p:cNvPr id="3" name="Textfeld 2"/>
          <p:cNvSpPr txBox="1"/>
          <p:nvPr/>
        </p:nvSpPr>
        <p:spPr>
          <a:xfrm>
            <a:off x="436563" y="2208213"/>
            <a:ext cx="7216775" cy="430212"/>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de-DE" sz="1400" b="1">
                <a:solidFill>
                  <a:srgbClr val="003560"/>
                </a:solidFill>
                <a:cs typeface="Arial" panose="020B0604020202020204" pitchFamily="34" charset="0"/>
              </a:rPr>
              <a:t>FAKULTÄT XY</a:t>
            </a:r>
          </a:p>
          <a:p>
            <a:pPr eaLnBrk="1" hangingPunct="1">
              <a:defRPr/>
            </a:pPr>
            <a:r>
              <a:rPr lang="de-DE" altLang="de-DE" sz="1400">
                <a:solidFill>
                  <a:srgbClr val="003560"/>
                </a:solidFill>
                <a:cs typeface="Arial" panose="020B0604020202020204" pitchFamily="34" charset="0"/>
              </a:rPr>
              <a:t>Lehrstuhl für XY</a:t>
            </a:r>
          </a:p>
        </p:txBody>
      </p:sp>
      <p:sp>
        <p:nvSpPr>
          <p:cNvPr id="4" name="Textfeld 3"/>
          <p:cNvSpPr txBox="1"/>
          <p:nvPr/>
        </p:nvSpPr>
        <p:spPr>
          <a:xfrm>
            <a:off x="447675" y="2838450"/>
            <a:ext cx="7215188" cy="923925"/>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de-DE" sz="3000" b="1">
                <a:solidFill>
                  <a:srgbClr val="003560"/>
                </a:solidFill>
                <a:cs typeface="Arial" panose="020B0604020202020204" pitchFamily="34" charset="0"/>
              </a:rPr>
              <a:t>Headline bei längeren Headlines</a:t>
            </a:r>
          </a:p>
          <a:p>
            <a:pPr eaLnBrk="1" hangingPunct="1">
              <a:defRPr/>
            </a:pPr>
            <a:r>
              <a:rPr lang="de-DE" altLang="de-DE" sz="3000">
                <a:solidFill>
                  <a:srgbClr val="003560"/>
                </a:solidFill>
                <a:cs typeface="Arial" panose="020B0604020202020204" pitchFamily="34" charset="0"/>
              </a:rPr>
              <a:t>Subheadline – optional</a:t>
            </a:r>
          </a:p>
        </p:txBody>
      </p:sp>
      <p:sp>
        <p:nvSpPr>
          <p:cNvPr id="3077" name="Textfeld 4"/>
          <p:cNvSpPr txBox="1">
            <a:spLocks noChangeArrowheads="1"/>
          </p:cNvSpPr>
          <p:nvPr/>
        </p:nvSpPr>
        <p:spPr bwMode="auto">
          <a:xfrm>
            <a:off x="436563" y="3997325"/>
            <a:ext cx="4460875" cy="1193800"/>
          </a:xfrm>
          <a:prstGeom prst="rect">
            <a:avLst/>
          </a:prstGeom>
          <a:noFill/>
          <a:ln>
            <a:noFill/>
          </a:ln>
          <a:extLst>
            <a:ext uri="{909E8E84-426E-40dd-AFC4-6F175D3DCCD1}"/>
            <a:ext uri="{91240B29-F687-4f45-9708-019B960494DF}"/>
          </a:extLst>
        </p:spPr>
        <p:txBody>
          <a:bodyPr lIns="0" tIns="0" rIns="0" bIns="0">
            <a:spAutoFit/>
          </a:bodyPr>
          <a:lstStyle>
            <a:lvl1pPr indent="287338"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06475"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06475"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06475"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06475"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lnSpc>
                <a:spcPts val="2700"/>
              </a:lnSpc>
              <a:spcAft>
                <a:spcPts val="600"/>
              </a:spcAft>
              <a:buSzPct val="130000"/>
              <a:buFont typeface="Wingdings" charset="0"/>
              <a:buChar char="§"/>
              <a:defRPr/>
            </a:pPr>
            <a:r>
              <a:rPr lang="de-DE">
                <a:cs typeface="Arial" charset="0"/>
              </a:rPr>
              <a:t>Bulletpoint 1</a:t>
            </a:r>
          </a:p>
          <a:p>
            <a:pPr eaLnBrk="1" hangingPunct="1">
              <a:lnSpc>
                <a:spcPts val="2700"/>
              </a:lnSpc>
              <a:spcAft>
                <a:spcPts val="600"/>
              </a:spcAft>
              <a:buSzPct val="130000"/>
              <a:buFont typeface="Wingdings" charset="0"/>
              <a:buChar char="§"/>
              <a:defRPr/>
            </a:pPr>
            <a:r>
              <a:rPr lang="de-DE">
                <a:cs typeface="Arial" charset="0"/>
              </a:rPr>
              <a:t>Bulletpoint 2</a:t>
            </a:r>
          </a:p>
          <a:p>
            <a:pPr eaLnBrk="1" hangingPunct="1">
              <a:lnSpc>
                <a:spcPts val="2700"/>
              </a:lnSpc>
              <a:spcAft>
                <a:spcPts val="600"/>
              </a:spcAft>
              <a:buSzPct val="130000"/>
              <a:buFont typeface="Wingdings" charset="0"/>
              <a:buChar char="§"/>
              <a:defRPr/>
            </a:pPr>
            <a:r>
              <a:rPr lang="de-DE">
                <a:cs typeface="Arial" charset="0"/>
              </a:rPr>
              <a:t>Bulletpoint 3</a:t>
            </a:r>
          </a:p>
        </p:txBody>
      </p:sp>
      <p:sp>
        <p:nvSpPr>
          <p:cNvPr id="6" name="Textfeld 5"/>
          <p:cNvSpPr txBox="1"/>
          <p:nvPr/>
        </p:nvSpPr>
        <p:spPr>
          <a:xfrm>
            <a:off x="468313" y="7142163"/>
            <a:ext cx="8429625" cy="153987"/>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de-DE" sz="1000" b="1">
                <a:solidFill>
                  <a:srgbClr val="003560"/>
                </a:solidFill>
                <a:cs typeface="Arial" panose="020B0604020202020204" pitchFamily="34" charset="0"/>
              </a:rPr>
              <a:t>TITEL PRÄSENTATION </a:t>
            </a:r>
            <a:r>
              <a:rPr lang="de-DE" altLang="de-DE" sz="1000">
                <a:solidFill>
                  <a:srgbClr val="003560"/>
                </a:solidFill>
                <a:cs typeface="Arial" panose="020B0604020202020204" pitchFamily="34" charset="0"/>
              </a:rPr>
              <a:t>TITEL PRÄSENTATION | Bochum | XX. – XX. Monat Jahr</a:t>
            </a:r>
          </a:p>
        </p:txBody>
      </p:sp>
      <p:sp>
        <p:nvSpPr>
          <p:cNvPr id="3079" name="Textfeld 6"/>
          <p:cNvSpPr txBox="1">
            <a:spLocks noChangeArrowheads="1"/>
          </p:cNvSpPr>
          <p:nvPr/>
        </p:nvSpPr>
        <p:spPr bwMode="auto">
          <a:xfrm>
            <a:off x="436563" y="5348288"/>
            <a:ext cx="4460875" cy="1384300"/>
          </a:xfrm>
          <a:prstGeom prst="rect">
            <a:avLst/>
          </a:prstGeom>
          <a:noFill/>
          <a:ln>
            <a:noFill/>
          </a:ln>
          <a:extLst>
            <a:ext uri="{909E8E84-426E-40dd-AFC4-6F175D3DCCD1}"/>
            <a:ext uri="{91240B29-F687-4f45-9708-019B960494DF}"/>
          </a:extLst>
        </p:spPr>
        <p:txBody>
          <a:bodyPr lIns="0" tIns="0" rIns="0" bIns="0">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06475"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06475"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06475"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06475"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lnSpc>
                <a:spcPts val="2700"/>
              </a:lnSpc>
              <a:buSzPct val="130000"/>
              <a:defRPr/>
            </a:pPr>
            <a:r>
              <a:rPr lang="de-DE">
                <a:cs typeface="Arial" charset="0"/>
              </a:rPr>
              <a:t>Cidunt adignis am venibh etue alit erostio dipisisi er aliquissi. Unt lortio digna cor sum vel il utem ad et nosto od magna feugait.</a:t>
            </a:r>
          </a:p>
        </p:txBody>
      </p:sp>
      <p:sp>
        <p:nvSpPr>
          <p:cNvPr id="3080" name="Textplatzhalter 7"/>
          <p:cNvSpPr>
            <a:spLocks noGrp="1"/>
          </p:cNvSpPr>
          <p:nvPr>
            <p:ph type="body" idx="1"/>
          </p:nvPr>
        </p:nvSpPr>
        <p:spPr bwMode="auto">
          <a:xfrm>
            <a:off x="693738" y="2012950"/>
            <a:ext cx="8693150"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662"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mbria" charset="0"/>
          <a:ea typeface="ＭＳ Ｐゴシック" charset="0"/>
        </a:defRPr>
      </a:lvl6pPr>
      <a:lvl7pPr marL="914400" algn="ctr" defTabSz="1006475" rtl="0" fontAlgn="base">
        <a:spcBef>
          <a:spcPct val="0"/>
        </a:spcBef>
        <a:spcAft>
          <a:spcPct val="0"/>
        </a:spcAft>
        <a:defRPr sz="4900">
          <a:solidFill>
            <a:schemeClr val="tx1"/>
          </a:solidFill>
          <a:latin typeface="Cambria" charset="0"/>
          <a:ea typeface="ＭＳ Ｐゴシック" charset="0"/>
        </a:defRPr>
      </a:lvl7pPr>
      <a:lvl8pPr marL="1371600" algn="ctr" defTabSz="1006475" rtl="0" fontAlgn="base">
        <a:spcBef>
          <a:spcPct val="0"/>
        </a:spcBef>
        <a:spcAft>
          <a:spcPct val="0"/>
        </a:spcAft>
        <a:defRPr sz="4900">
          <a:solidFill>
            <a:schemeClr val="tx1"/>
          </a:solidFill>
          <a:latin typeface="Cambria" charset="0"/>
          <a:ea typeface="ＭＳ Ｐゴシック" charset="0"/>
        </a:defRPr>
      </a:lvl8pPr>
      <a:lvl9pPr marL="1828800" algn="ctr" defTabSz="1006475" rtl="0" fontAlgn="base">
        <a:spcBef>
          <a:spcPct val="0"/>
        </a:spcBef>
        <a:spcAft>
          <a:spcPct val="0"/>
        </a:spcAft>
        <a:defRPr sz="4900">
          <a:solidFill>
            <a:schemeClr val="tx1"/>
          </a:solidFill>
          <a:latin typeface="Cambria"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2000" kern="1200">
          <a:solidFill>
            <a:schemeClr val="tx1"/>
          </a:solidFill>
          <a:latin typeface="Cambria" panose="02040503050406030204" pitchFamily="18" charset="0"/>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7" name="Rechteck 6"/>
          <p:cNvSpPr/>
          <p:nvPr/>
        </p:nvSpPr>
        <p:spPr>
          <a:xfrm>
            <a:off x="0" y="0"/>
            <a:ext cx="9601200" cy="9223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eaLnBrk="1" fontAlgn="auto" hangingPunct="1">
              <a:spcBef>
                <a:spcPts val="0"/>
              </a:spcBef>
              <a:spcAft>
                <a:spcPts val="0"/>
              </a:spcAft>
              <a:defRPr/>
            </a:pPr>
            <a:endParaRPr lang="de-DE"/>
          </a:p>
        </p:txBody>
      </p:sp>
      <p:pic>
        <p:nvPicPr>
          <p:cNvPr id="4099" name="Inhaltsplatzhalter 5" descr="Label_RUB_WEISS-BLAU_srgb.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18600" y="0"/>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Grafik 9" descr="Wortmarke_BLAU_srgb.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85775" y="228600"/>
            <a:ext cx="1728788"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feld 22"/>
          <p:cNvSpPr txBox="1"/>
          <p:nvPr/>
        </p:nvSpPr>
        <p:spPr>
          <a:xfrm>
            <a:off x="9194800" y="7138988"/>
            <a:ext cx="366713" cy="152400"/>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r" eaLnBrk="1" hangingPunct="1">
              <a:defRPr/>
            </a:pPr>
            <a:fld id="{A6A44F41-C969-4C84-98F5-06359549FC79}" type="slidenum">
              <a:rPr lang="de-DE" altLang="de-DE" sz="1000" smtClean="0">
                <a:cs typeface="Arial" panose="020B0604020202020204" pitchFamily="34" charset="0"/>
              </a:rPr>
              <a:pPr algn="r" eaLnBrk="1" hangingPunct="1">
                <a:defRPr/>
              </a:pPr>
              <a:t>‹Nr.›</a:t>
            </a:fld>
            <a:endParaRPr lang="de-DE" altLang="de-DE" sz="100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libri" charset="0"/>
          <a:ea typeface="ＭＳ Ｐゴシック" charset="0"/>
        </a:defRPr>
      </a:lvl6pPr>
      <a:lvl7pPr marL="914400" algn="ctr" defTabSz="1006475" rtl="0" fontAlgn="base">
        <a:spcBef>
          <a:spcPct val="0"/>
        </a:spcBef>
        <a:spcAft>
          <a:spcPct val="0"/>
        </a:spcAft>
        <a:defRPr sz="4900">
          <a:solidFill>
            <a:schemeClr val="tx1"/>
          </a:solidFill>
          <a:latin typeface="Calibri" charset="0"/>
          <a:ea typeface="ＭＳ Ｐゴシック" charset="0"/>
        </a:defRPr>
      </a:lvl7pPr>
      <a:lvl8pPr marL="1371600" algn="ctr" defTabSz="1006475" rtl="0" fontAlgn="base">
        <a:spcBef>
          <a:spcPct val="0"/>
        </a:spcBef>
        <a:spcAft>
          <a:spcPct val="0"/>
        </a:spcAft>
        <a:defRPr sz="4900">
          <a:solidFill>
            <a:schemeClr val="tx1"/>
          </a:solidFill>
          <a:latin typeface="Calibri" charset="0"/>
          <a:ea typeface="ＭＳ Ｐゴシック" charset="0"/>
        </a:defRPr>
      </a:lvl8pPr>
      <a:lvl9pPr marL="1828800" algn="ctr" defTabSz="1006475" rtl="0" fontAlgn="base">
        <a:spcBef>
          <a:spcPct val="0"/>
        </a:spcBef>
        <a:spcAft>
          <a:spcPct val="0"/>
        </a:spcAft>
        <a:defRPr sz="4900">
          <a:solidFill>
            <a:schemeClr val="tx1"/>
          </a:solidFill>
          <a:latin typeface="Calibri"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go.knippertz@rub.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30390" y="2042394"/>
            <a:ext cx="6428491"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eaLnBrk="1" hangingPunct="1">
              <a:defRPr/>
            </a:pPr>
            <a:r>
              <a:rPr lang="de-DE" altLang="de-DE" sz="2400" b="1" dirty="0">
                <a:solidFill>
                  <a:srgbClr val="94C11C"/>
                </a:solidFill>
                <a:latin typeface="RubFlama" panose="02000000000000000000" pitchFamily="2" charset="0"/>
              </a:rPr>
              <a:t>Einführung in das deutsche Recht </a:t>
            </a:r>
          </a:p>
          <a:p>
            <a:pPr defTabSz="914400" eaLnBrk="1" hangingPunct="1">
              <a:defRPr/>
            </a:pPr>
            <a:r>
              <a:rPr lang="de-DE" altLang="de-DE" sz="2400" b="1" dirty="0">
                <a:solidFill>
                  <a:srgbClr val="94C11C"/>
                </a:solidFill>
                <a:latin typeface="RubFlama" panose="02000000000000000000" pitchFamily="2" charset="0"/>
              </a:rPr>
              <a:t>und Rechtsstudium für ausländische Studierende</a:t>
            </a:r>
          </a:p>
          <a:p>
            <a:pPr defTabSz="914400" eaLnBrk="1" hangingPunct="1">
              <a:defRPr/>
            </a:pPr>
            <a:r>
              <a:rPr lang="de-DE" altLang="de-DE" sz="2400" b="1" dirty="0">
                <a:solidFill>
                  <a:srgbClr val="94C11C"/>
                </a:solidFill>
                <a:latin typeface="RubFlama" panose="02000000000000000000" pitchFamily="2" charset="0"/>
              </a:rPr>
              <a:t>Wintersemester 2024/25</a:t>
            </a:r>
          </a:p>
          <a:p>
            <a:pPr defTabSz="914400" eaLnBrk="1" hangingPunct="1">
              <a:defRPr/>
            </a:pPr>
            <a:endParaRPr lang="de-DE" altLang="de-DE" sz="2400" b="1" dirty="0">
              <a:solidFill>
                <a:srgbClr val="94C11C"/>
              </a:solidFill>
              <a:latin typeface="RubFlama" panose="02000000000000000000" pitchFamily="2" charset="0"/>
            </a:endParaRPr>
          </a:p>
          <a:p>
            <a:pPr defTabSz="914400" eaLnBrk="1" hangingPunct="1">
              <a:defRPr/>
            </a:pPr>
            <a:r>
              <a:rPr lang="de-DE" altLang="de-DE" sz="2400" b="1" dirty="0">
                <a:solidFill>
                  <a:schemeClr val="accent1">
                    <a:lumMod val="75000"/>
                  </a:schemeClr>
                </a:solidFill>
                <a:latin typeface="RubFlama" panose="02000000000000000000" pitchFamily="2" charset="0"/>
              </a:rPr>
              <a:t>Termin 05: 	Zivilrecht II</a:t>
            </a:r>
          </a:p>
          <a:p>
            <a:pPr defTabSz="914400" eaLnBrk="1" hangingPunct="1">
              <a:defRPr/>
            </a:pPr>
            <a:r>
              <a:rPr lang="de-DE" sz="2400" b="1" dirty="0">
                <a:solidFill>
                  <a:schemeClr val="accent1">
                    <a:lumMod val="75000"/>
                  </a:schemeClr>
                </a:solidFill>
                <a:latin typeface="RubFlama" panose="02000000000000000000" pitchFamily="2" charset="0"/>
                <a:cs typeface="ＭＳ Ｐゴシック" charset="0"/>
              </a:rPr>
              <a:t>		Allgemeines Vertragsrecht</a:t>
            </a:r>
            <a:endParaRPr lang="de-DE" sz="2400" b="1" dirty="0">
              <a:latin typeface="RubFlama" panose="02000000000000000000" pitchFamily="2" charset="0"/>
              <a:cs typeface="ＭＳ Ｐゴシック" charset="0"/>
            </a:endParaRPr>
          </a:p>
        </p:txBody>
      </p:sp>
      <p:sp>
        <p:nvSpPr>
          <p:cNvPr id="6"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b="1" dirty="0">
                <a:latin typeface="RubFlama" panose="02000000000000000000" pitchFamily="2" charset="0"/>
              </a:rPr>
              <a:t>05: Zivilrecht II – Allgemeines Vertragsrecht</a:t>
            </a:r>
          </a:p>
        </p:txBody>
      </p:sp>
      <p:sp>
        <p:nvSpPr>
          <p:cNvPr id="4" name="Textfeld 9">
            <a:extLst>
              <a:ext uri="{FF2B5EF4-FFF2-40B4-BE49-F238E27FC236}">
                <a16:creationId xmlns:a16="http://schemas.microsoft.com/office/drawing/2014/main" id="{693F98F0-852B-F641-8A3A-44E5D2381F24}"/>
              </a:ext>
            </a:extLst>
          </p:cNvPr>
          <p:cNvSpPr txBox="1">
            <a:spLocks noChangeArrowheads="1"/>
          </p:cNvSpPr>
          <p:nvPr/>
        </p:nvSpPr>
        <p:spPr bwMode="auto">
          <a:xfrm>
            <a:off x="436563" y="4895850"/>
            <a:ext cx="7216775"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000">
                <a:solidFill>
                  <a:schemeClr val="tx1"/>
                </a:solidFill>
                <a:latin typeface="Calibri" panose="020F0502020204030204" pitchFamily="34" charset="0"/>
                <a:cs typeface="Arial" panose="020B0604020202020204" pitchFamily="34" charset="0"/>
              </a:defRPr>
            </a:lvl1pPr>
            <a:lvl2pPr marL="742950" indent="-285750">
              <a:defRPr sz="2000">
                <a:solidFill>
                  <a:schemeClr val="tx1"/>
                </a:solidFill>
                <a:latin typeface="Calibri" panose="020F0502020204030204" pitchFamily="34" charset="0"/>
                <a:cs typeface="Arial" panose="020B0604020202020204" pitchFamily="34" charset="0"/>
              </a:defRPr>
            </a:lvl2pPr>
            <a:lvl3pPr marL="1143000" indent="-228600">
              <a:defRPr sz="2000">
                <a:solidFill>
                  <a:schemeClr val="tx1"/>
                </a:solidFill>
                <a:latin typeface="Calibri" panose="020F0502020204030204" pitchFamily="34" charset="0"/>
                <a:cs typeface="Arial" panose="020B0604020202020204" pitchFamily="34" charset="0"/>
              </a:defRPr>
            </a:lvl3pPr>
            <a:lvl4pPr marL="1600200" indent="-228600">
              <a:defRPr sz="2000">
                <a:solidFill>
                  <a:schemeClr val="tx1"/>
                </a:solidFill>
                <a:latin typeface="Calibri" panose="020F0502020204030204" pitchFamily="34" charset="0"/>
                <a:cs typeface="Arial" panose="020B0604020202020204" pitchFamily="34" charset="0"/>
              </a:defRPr>
            </a:lvl4pPr>
            <a:lvl5pPr marL="2057400" indent="-228600">
              <a:defRPr sz="2000">
                <a:solidFill>
                  <a:schemeClr val="tx1"/>
                </a:solidFill>
                <a:latin typeface="Calibri" panose="020F0502020204030204" pitchFamily="34" charset="0"/>
                <a:cs typeface="Arial" panose="020B0604020202020204" pitchFamily="34" charset="0"/>
              </a:defRPr>
            </a:lvl5pPr>
            <a:lvl6pPr marL="25146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6pPr>
            <a:lvl7pPr marL="29718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7pPr>
            <a:lvl8pPr marL="34290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8pPr>
            <a:lvl9pPr marL="38862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9pPr>
          </a:lstStyle>
          <a:p>
            <a:r>
              <a:rPr lang="de-DE" altLang="de-DE" sz="1400" b="1" dirty="0">
                <a:solidFill>
                  <a:srgbClr val="003560"/>
                </a:solidFill>
                <a:latin typeface="RubFlama" panose="02000000000000000000" pitchFamily="2" charset="77"/>
              </a:rPr>
              <a:t>Ingo Knippertz</a:t>
            </a:r>
          </a:p>
          <a:p>
            <a:r>
              <a:rPr lang="de-DE" altLang="de-DE" sz="1400" b="1" dirty="0">
                <a:solidFill>
                  <a:srgbClr val="003560"/>
                </a:solidFill>
                <a:latin typeface="RubFlama" panose="02000000000000000000" pitchFamily="2" charset="77"/>
              </a:rPr>
              <a:t>Wissenschaftlicher Mitarbeiter</a:t>
            </a:r>
          </a:p>
          <a:p>
            <a:endParaRPr lang="de-DE" altLang="de-DE" sz="1400" b="1" dirty="0">
              <a:solidFill>
                <a:srgbClr val="003560"/>
              </a:solidFill>
              <a:latin typeface="RubFlama" panose="02000000000000000000" pitchFamily="2" charset="77"/>
            </a:endParaRPr>
          </a:p>
          <a:p>
            <a:r>
              <a:rPr lang="de-DE" altLang="de-DE" sz="1400" b="1" dirty="0">
                <a:solidFill>
                  <a:srgbClr val="003560"/>
                </a:solidFill>
                <a:latin typeface="RubFlama" panose="02000000000000000000" pitchFamily="2" charset="77"/>
                <a:hlinkClick r:id="rId3"/>
              </a:rPr>
              <a:t>ingo.knippertz@rub.de</a:t>
            </a:r>
            <a:endParaRPr lang="de-DE" altLang="de-DE" sz="1400" b="1" dirty="0">
              <a:solidFill>
                <a:srgbClr val="003560"/>
              </a:solidFill>
              <a:latin typeface="RubFlama" panose="02000000000000000000" pitchFamily="2" charset="77"/>
            </a:endParaRPr>
          </a:p>
          <a:p>
            <a:r>
              <a:rPr lang="de-DE" altLang="de-DE" sz="1400" b="1">
                <a:solidFill>
                  <a:srgbClr val="003560"/>
                </a:solidFill>
                <a:latin typeface="RubFlama" panose="02000000000000000000" pitchFamily="2" charset="77"/>
              </a:rPr>
              <a:t>________________________________________</a:t>
            </a:r>
            <a:endParaRPr lang="de-DE" altLang="de-DE" sz="1400" b="1" dirty="0">
              <a:solidFill>
                <a:srgbClr val="003560"/>
              </a:solidFill>
              <a:latin typeface="RubFlama" panose="02000000000000000000" pitchFamily="2" charset="77"/>
            </a:endParaRPr>
          </a:p>
          <a:p>
            <a:r>
              <a:rPr lang="de-DE" altLang="de-DE" sz="1400" dirty="0">
                <a:solidFill>
                  <a:srgbClr val="003560"/>
                </a:solidFill>
                <a:latin typeface="RubFlama" panose="02000000000000000000" pitchFamily="2" charset="77"/>
              </a:rPr>
              <a:t>ZfI – Zentrum für Internationales der Juristischen Fakultät</a:t>
            </a:r>
            <a:br>
              <a:rPr lang="de-DE" altLang="de-DE" sz="1400" dirty="0">
                <a:solidFill>
                  <a:srgbClr val="003560"/>
                </a:solidFill>
                <a:latin typeface="RubFlama" panose="02000000000000000000" pitchFamily="2" charset="77"/>
              </a:rPr>
            </a:br>
            <a:r>
              <a:rPr lang="de-DE" altLang="de-DE" sz="1400" dirty="0">
                <a:solidFill>
                  <a:srgbClr val="003560"/>
                </a:solidFill>
                <a:latin typeface="RubFlama" panose="02000000000000000000" pitchFamily="2" charset="77"/>
              </a:rPr>
              <a:t>Center </a:t>
            </a:r>
            <a:r>
              <a:rPr lang="de-DE" altLang="de-DE" sz="1400" dirty="0" err="1">
                <a:solidFill>
                  <a:srgbClr val="003560"/>
                </a:solidFill>
                <a:latin typeface="RubFlama" panose="02000000000000000000" pitchFamily="2" charset="77"/>
              </a:rPr>
              <a:t>for</a:t>
            </a:r>
            <a:r>
              <a:rPr lang="de-DE" altLang="de-DE" sz="1400" dirty="0">
                <a:solidFill>
                  <a:srgbClr val="003560"/>
                </a:solidFill>
                <a:latin typeface="RubFlama" panose="02000000000000000000" pitchFamily="2" charset="77"/>
              </a:rPr>
              <a:t> International </a:t>
            </a:r>
            <a:r>
              <a:rPr lang="de-DE" altLang="de-DE" sz="1400" dirty="0" err="1">
                <a:solidFill>
                  <a:srgbClr val="003560"/>
                </a:solidFill>
                <a:latin typeface="RubFlama" panose="02000000000000000000" pitchFamily="2" charset="77"/>
              </a:rPr>
              <a:t>Affairs</a:t>
            </a:r>
            <a:r>
              <a:rPr lang="de-DE" altLang="de-DE" sz="1400" dirty="0">
                <a:solidFill>
                  <a:srgbClr val="003560"/>
                </a:solidFill>
                <a:latin typeface="RubFlama" panose="02000000000000000000" pitchFamily="2" charset="77"/>
              </a:rPr>
              <a:t> - </a:t>
            </a:r>
            <a:r>
              <a:rPr lang="de-DE" altLang="de-DE" sz="1400" dirty="0" err="1">
                <a:solidFill>
                  <a:srgbClr val="003560"/>
                </a:solidFill>
                <a:latin typeface="RubFlama" panose="02000000000000000000" pitchFamily="2" charset="77"/>
              </a:rPr>
              <a:t>Faculty</a:t>
            </a:r>
            <a:r>
              <a:rPr lang="de-DE" altLang="de-DE" sz="1400" dirty="0">
                <a:solidFill>
                  <a:srgbClr val="003560"/>
                </a:solidFill>
                <a:latin typeface="RubFlama" panose="02000000000000000000" pitchFamily="2" charset="77"/>
              </a:rPr>
              <a:t> of Law</a:t>
            </a:r>
            <a:br>
              <a:rPr lang="de-DE" altLang="de-DE" sz="1400" dirty="0">
                <a:solidFill>
                  <a:srgbClr val="003560"/>
                </a:solidFill>
                <a:latin typeface="RubFlama" panose="02000000000000000000" pitchFamily="2" charset="77"/>
              </a:rPr>
            </a:br>
            <a:r>
              <a:rPr lang="de-DE" altLang="de-DE" sz="1400" dirty="0">
                <a:solidFill>
                  <a:srgbClr val="003560"/>
                </a:solidFill>
                <a:latin typeface="RubFlama" panose="02000000000000000000" pitchFamily="2" charset="77"/>
              </a:rPr>
              <a:t>Gebäude / Building GD E1/131</a:t>
            </a:r>
          </a:p>
        </p:txBody>
      </p:sp>
    </p:spTree>
    <p:extLst>
      <p:ext uri="{BB962C8B-B14F-4D97-AF65-F5344CB8AC3E}">
        <p14:creationId xmlns:p14="http://schemas.microsoft.com/office/powerpoint/2010/main" val="374536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439738" y="1512888"/>
            <a:ext cx="841699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a:latin typeface="RubFlama" panose="02000000000000000000" pitchFamily="2" charset="0"/>
              </a:rPr>
              <a:t>Anspruchsaufbau: (1) Anspruch entstanden? – Ja, wenn wirksamer Vertrag = Vertrag, wenn 2 übereinstimmende Willenserklärungen ...</a:t>
            </a:r>
          </a:p>
          <a:p>
            <a:pPr algn="just" defTabSz="914400" eaLnBrk="1" hangingPunct="1"/>
            <a:r>
              <a:rPr lang="de-DE" altLang="de-DE">
                <a:latin typeface="RubFlama" panose="02000000000000000000" pitchFamily="2" charset="0"/>
              </a:rPr>
              <a:t> </a:t>
            </a:r>
          </a:p>
          <a:p>
            <a:pPr algn="just" defTabSz="914400" eaLnBrk="1" hangingPunct="1">
              <a:buFont typeface="Arial" panose="020B0604020202020204" pitchFamily="34" charset="0"/>
              <a:buChar char="•"/>
            </a:pPr>
            <a:r>
              <a:rPr lang="de-DE" altLang="de-DE">
                <a:latin typeface="RubFlama" panose="02000000000000000000" pitchFamily="2" charset="0"/>
              </a:rPr>
              <a:t>Beispiel für Kaufvertrag:</a:t>
            </a:r>
          </a:p>
        </p:txBody>
      </p:sp>
      <p:sp>
        <p:nvSpPr>
          <p:cNvPr id="27651" name="Text Box 5"/>
          <p:cNvSpPr txBox="1">
            <a:spLocks noChangeArrowheads="1"/>
          </p:cNvSpPr>
          <p:nvPr/>
        </p:nvSpPr>
        <p:spPr bwMode="auto">
          <a:xfrm>
            <a:off x="3058355" y="689770"/>
            <a:ext cx="3179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a:latin typeface="RubFlama" panose="02000000000000000000" pitchFamily="2" charset="0"/>
              </a:rPr>
              <a:t>Willenserklärungen – I</a:t>
            </a:r>
          </a:p>
        </p:txBody>
      </p:sp>
      <p:sp>
        <p:nvSpPr>
          <p:cNvPr id="7" name="Text Box 4"/>
          <p:cNvSpPr txBox="1">
            <a:spLocks noChangeArrowheads="1"/>
          </p:cNvSpPr>
          <p:nvPr/>
        </p:nvSpPr>
        <p:spPr bwMode="auto">
          <a:xfrm>
            <a:off x="747713" y="3097213"/>
            <a:ext cx="810902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A könnte gegen B einen Anspruch auf Übergabe und Übereignung des Buches gem. § 433 I 1 BGB haben. </a:t>
            </a:r>
          </a:p>
        </p:txBody>
      </p:sp>
      <p:sp>
        <p:nvSpPr>
          <p:cNvPr id="8" name="Text Box 4"/>
          <p:cNvSpPr txBox="1">
            <a:spLocks noChangeArrowheads="1"/>
          </p:cNvSpPr>
          <p:nvPr/>
        </p:nvSpPr>
        <p:spPr bwMode="auto">
          <a:xfrm>
            <a:off x="1062038" y="4464050"/>
            <a:ext cx="779469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(Unter-)Obersatz: </a:t>
            </a:r>
          </a:p>
          <a:p>
            <a:pPr algn="just" defTabSz="914400" eaLnBrk="1" hangingPunct="1"/>
            <a:r>
              <a:rPr lang="de-DE" altLang="de-DE" dirty="0">
                <a:latin typeface="RubFlama" panose="02000000000000000000" pitchFamily="2" charset="0"/>
              </a:rPr>
              <a:t>Dann müssten A und B einen wirksamen Kaufvertrag über das Buch geschlossen haben. </a:t>
            </a:r>
          </a:p>
        </p:txBody>
      </p:sp>
      <p:sp>
        <p:nvSpPr>
          <p:cNvPr id="9" name="Text Box 4"/>
          <p:cNvSpPr txBox="1">
            <a:spLocks noChangeArrowheads="1"/>
          </p:cNvSpPr>
          <p:nvPr/>
        </p:nvSpPr>
        <p:spPr bwMode="auto">
          <a:xfrm>
            <a:off x="757238" y="396081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Wingdings" panose="05000000000000000000" pitchFamily="2" charset="2"/>
              <a:buChar char="Ø"/>
            </a:pPr>
            <a:r>
              <a:rPr lang="de-DE" altLang="de-DE">
                <a:latin typeface="RubFlama" panose="02000000000000000000" pitchFamily="2" charset="0"/>
              </a:rPr>
              <a:t>Tatbestandsmerkmal der Anspruchsgrundlage ist „Kaufvertrag“</a:t>
            </a:r>
          </a:p>
        </p:txBody>
      </p:sp>
      <p:sp>
        <p:nvSpPr>
          <p:cNvPr id="10" name="Text Box 4"/>
          <p:cNvSpPr txBox="1">
            <a:spLocks noChangeArrowheads="1"/>
          </p:cNvSpPr>
          <p:nvPr/>
        </p:nvSpPr>
        <p:spPr bwMode="auto">
          <a:xfrm>
            <a:off x="1090613" y="5591175"/>
            <a:ext cx="776612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Definition: </a:t>
            </a:r>
          </a:p>
          <a:p>
            <a:pPr algn="just" defTabSz="914400" eaLnBrk="1" hangingPunct="1"/>
            <a:r>
              <a:rPr lang="de-DE" altLang="de-DE" b="1" dirty="0">
                <a:latin typeface="RubFlama" panose="02000000000000000000" pitchFamily="2" charset="0"/>
              </a:rPr>
              <a:t>Ein Kaufvertrag kommt zu Stande durch zwei übereinstimmende Willenserklärungen, Angebot und Annahme. </a:t>
            </a:r>
          </a:p>
        </p:txBody>
      </p:sp>
      <p:sp>
        <p:nvSpPr>
          <p:cNvPr id="12"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622300" y="1981200"/>
            <a:ext cx="8234436"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dirty="0">
                <a:latin typeface="RubFlama" panose="02000000000000000000" pitchFamily="2" charset="0"/>
              </a:rPr>
              <a:t>Definition WE = Äußerung eines auf Herbeiführung einer Rechtsfolge gerichteten Willens</a:t>
            </a:r>
          </a:p>
        </p:txBody>
      </p:sp>
      <p:sp>
        <p:nvSpPr>
          <p:cNvPr id="29699" name="Text Box 5"/>
          <p:cNvSpPr txBox="1">
            <a:spLocks noChangeArrowheads="1"/>
          </p:cNvSpPr>
          <p:nvPr/>
        </p:nvSpPr>
        <p:spPr bwMode="auto">
          <a:xfrm>
            <a:off x="2681696" y="915988"/>
            <a:ext cx="3279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Willenserklärungen – II</a:t>
            </a:r>
          </a:p>
        </p:txBody>
      </p:sp>
      <p:sp>
        <p:nvSpPr>
          <p:cNvPr id="7" name="Text Box 4"/>
          <p:cNvSpPr txBox="1">
            <a:spLocks noChangeArrowheads="1"/>
          </p:cNvSpPr>
          <p:nvPr/>
        </p:nvSpPr>
        <p:spPr bwMode="auto">
          <a:xfrm>
            <a:off x="630238" y="536416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dirty="0">
                <a:latin typeface="RubFlama" panose="02000000000000000000" pitchFamily="2" charset="0"/>
              </a:rPr>
              <a:t>Prüfung, ob rechtserhebliche Erklärung in zwei Schritten:</a:t>
            </a:r>
          </a:p>
        </p:txBody>
      </p:sp>
      <p:sp>
        <p:nvSpPr>
          <p:cNvPr id="8" name="Text Box 4"/>
          <p:cNvSpPr txBox="1">
            <a:spLocks noChangeArrowheads="1"/>
          </p:cNvSpPr>
          <p:nvPr/>
        </p:nvSpPr>
        <p:spPr bwMode="auto">
          <a:xfrm>
            <a:off x="1404938" y="6013450"/>
            <a:ext cx="914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a:pPr>
            <a:r>
              <a:rPr lang="de-DE" altLang="de-DE">
                <a:latin typeface="RubFlama" panose="02000000000000000000" pitchFamily="2" charset="0"/>
              </a:rPr>
              <a:t>Tatbestand der Willenserklärung</a:t>
            </a:r>
          </a:p>
          <a:p>
            <a:pPr defTabSz="914400" eaLnBrk="1" hangingPunct="1">
              <a:buFont typeface="Calibri" panose="020F0502020204030204" pitchFamily="34" charset="0"/>
              <a:buAutoNum type="arabicParenBoth"/>
            </a:pPr>
            <a:r>
              <a:rPr lang="de-DE" altLang="de-DE">
                <a:latin typeface="RubFlama" panose="02000000000000000000" pitchFamily="2" charset="0"/>
              </a:rPr>
              <a:t>Wirksamwerden der Willenserklärung</a:t>
            </a:r>
          </a:p>
        </p:txBody>
      </p:sp>
      <p:sp>
        <p:nvSpPr>
          <p:cNvPr id="9" name="Text Box 4"/>
          <p:cNvSpPr txBox="1">
            <a:spLocks noChangeArrowheads="1"/>
          </p:cNvSpPr>
          <p:nvPr/>
        </p:nvSpPr>
        <p:spPr bwMode="auto">
          <a:xfrm>
            <a:off x="606425" y="2881313"/>
            <a:ext cx="825031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349375" indent="-3429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dirty="0">
                <a:latin typeface="RubFlama" panose="02000000000000000000" pitchFamily="2" charset="0"/>
              </a:rPr>
              <a:t>normative Auslegung nach objektivem Empfängerhorizont: §§ 133, 157 BGB</a:t>
            </a:r>
          </a:p>
          <a:p>
            <a:pPr lvl="2" defTabSz="914400" eaLnBrk="1" hangingPunct="1">
              <a:buFont typeface="Wingdings" panose="05000000000000000000" pitchFamily="2" charset="2"/>
              <a:buChar char="Ø"/>
            </a:pPr>
            <a:r>
              <a:rPr lang="de-DE" altLang="de-DE" dirty="0">
                <a:latin typeface="RubFlama" panose="02000000000000000000" pitchFamily="2" charset="0"/>
              </a:rPr>
              <a:t>„</a:t>
            </a:r>
            <a:r>
              <a:rPr lang="de-DE" altLang="de-DE" dirty="0" err="1">
                <a:latin typeface="RubFlama" panose="02000000000000000000" pitchFamily="2" charset="0"/>
              </a:rPr>
              <a:t>falsa</a:t>
            </a:r>
            <a:r>
              <a:rPr lang="de-DE" altLang="de-DE" dirty="0">
                <a:latin typeface="RubFlama" panose="02000000000000000000" pitchFamily="2" charset="0"/>
              </a:rPr>
              <a:t> </a:t>
            </a:r>
            <a:r>
              <a:rPr lang="de-DE" altLang="de-DE" dirty="0" err="1">
                <a:latin typeface="RubFlama" panose="02000000000000000000" pitchFamily="2" charset="0"/>
              </a:rPr>
              <a:t>demonstratio</a:t>
            </a:r>
            <a:r>
              <a:rPr lang="de-DE" altLang="de-DE" dirty="0">
                <a:latin typeface="RubFlama" panose="02000000000000000000" pitchFamily="2" charset="0"/>
              </a:rPr>
              <a:t> non </a:t>
            </a:r>
            <a:r>
              <a:rPr lang="de-DE" altLang="de-DE" dirty="0" err="1">
                <a:latin typeface="RubFlama" panose="02000000000000000000" pitchFamily="2" charset="0"/>
              </a:rPr>
              <a:t>nocet</a:t>
            </a:r>
            <a:r>
              <a:rPr lang="de-DE" altLang="de-DE" dirty="0">
                <a:latin typeface="RubFlama" panose="02000000000000000000" pitchFamily="2" charset="0"/>
              </a:rPr>
              <a:t>“</a:t>
            </a:r>
            <a:r>
              <a:rPr lang="de-DE" altLang="ja-JP" dirty="0">
                <a:latin typeface="RubFlama" panose="02000000000000000000" pitchFamily="2" charset="0"/>
              </a:rPr>
              <a:t>		 </a:t>
            </a:r>
            <a:endParaRPr lang="de-DE" altLang="de-DE" dirty="0">
              <a:latin typeface="RubFlama" panose="02000000000000000000" pitchFamily="2" charset="0"/>
            </a:endParaRPr>
          </a:p>
        </p:txBody>
      </p:sp>
      <p:sp>
        <p:nvSpPr>
          <p:cNvPr id="10" name="Text Box 4"/>
          <p:cNvSpPr txBox="1">
            <a:spLocks noChangeArrowheads="1"/>
          </p:cNvSpPr>
          <p:nvPr/>
        </p:nvSpPr>
        <p:spPr bwMode="auto">
          <a:xfrm>
            <a:off x="606425" y="4105275"/>
            <a:ext cx="8250311"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dirty="0">
                <a:latin typeface="RubFlama" panose="02000000000000000000" pitchFamily="2" charset="0"/>
              </a:rPr>
              <a:t>KEIN Vertrag ohne Willenserklärung– ggf. muss WE fingiert werden!</a:t>
            </a:r>
          </a:p>
          <a:p>
            <a:pPr defTabSz="914400" eaLnBrk="1" hangingPunct="1">
              <a:buFont typeface="Arial" panose="020B0604020202020204" pitchFamily="34" charset="0"/>
              <a:buChar char="•"/>
            </a:pPr>
            <a:endParaRPr lang="de-DE" altLang="de-DE" dirty="0">
              <a:latin typeface="RubFlama" panose="02000000000000000000" pitchFamily="2" charset="0"/>
            </a:endParaRPr>
          </a:p>
          <a:p>
            <a:pPr defTabSz="914400" eaLnBrk="1" hangingPunct="1">
              <a:buFont typeface="Arial" panose="020B0604020202020204" pitchFamily="34" charset="0"/>
              <a:buChar char="•"/>
            </a:pPr>
            <a:r>
              <a:rPr lang="de-DE" altLang="de-DE" dirty="0">
                <a:latin typeface="RubFlama" panose="02000000000000000000" pitchFamily="2" charset="0"/>
              </a:rPr>
              <a:t>Sonderproblem: Schweigen als Willenserklärung?</a:t>
            </a:r>
          </a:p>
        </p:txBody>
      </p:sp>
      <p:sp>
        <p:nvSpPr>
          <p:cNvPr id="12"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72402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eriod"/>
            </a:pPr>
            <a:r>
              <a:rPr lang="de-DE" altLang="de-DE">
                <a:latin typeface="RubFlama" panose="02000000000000000000" pitchFamily="2" charset="0"/>
              </a:rPr>
              <a:t>Tatbestand der Willenserklärung </a:t>
            </a:r>
          </a:p>
        </p:txBody>
      </p:sp>
      <p:sp>
        <p:nvSpPr>
          <p:cNvPr id="31747" name="Text Box 5"/>
          <p:cNvSpPr txBox="1">
            <a:spLocks noChangeArrowheads="1"/>
          </p:cNvSpPr>
          <p:nvPr/>
        </p:nvSpPr>
        <p:spPr bwMode="auto">
          <a:xfrm>
            <a:off x="2232000" y="880882"/>
            <a:ext cx="477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Willenserklärungen – III: „Schema“</a:t>
            </a:r>
          </a:p>
        </p:txBody>
      </p:sp>
      <p:sp>
        <p:nvSpPr>
          <p:cNvPr id="8" name="Text Box 4"/>
          <p:cNvSpPr txBox="1">
            <a:spLocks noChangeArrowheads="1"/>
          </p:cNvSpPr>
          <p:nvPr/>
        </p:nvSpPr>
        <p:spPr bwMode="auto">
          <a:xfrm>
            <a:off x="3563938" y="3492500"/>
            <a:ext cx="5076774"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arenBoth" startAt="2"/>
            </a:pPr>
            <a:r>
              <a:rPr lang="de-DE" altLang="de-DE">
                <a:latin typeface="RubFlama" panose="02000000000000000000" pitchFamily="2" charset="0"/>
              </a:rPr>
              <a:t>subjektiver/innerer Tatbestand</a:t>
            </a:r>
          </a:p>
        </p:txBody>
      </p:sp>
      <p:sp>
        <p:nvSpPr>
          <p:cNvPr id="9" name="Text Box 4"/>
          <p:cNvSpPr txBox="1">
            <a:spLocks noChangeArrowheads="1"/>
          </p:cNvSpPr>
          <p:nvPr/>
        </p:nvSpPr>
        <p:spPr bwMode="auto">
          <a:xfrm>
            <a:off x="3997325" y="2716213"/>
            <a:ext cx="4139331"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Ø"/>
            </a:pPr>
            <a:r>
              <a:rPr lang="de-DE" altLang="de-DE">
                <a:latin typeface="RubFlama" panose="02000000000000000000" pitchFamily="2" charset="0"/>
              </a:rPr>
              <a:t>Kundgabe</a:t>
            </a:r>
          </a:p>
          <a:p>
            <a:pPr defTabSz="914400" eaLnBrk="1" hangingPunct="1">
              <a:buFont typeface="Wingdings" panose="05000000000000000000" pitchFamily="2" charset="2"/>
              <a:buChar char="Ø"/>
            </a:pPr>
            <a:r>
              <a:rPr lang="de-DE" altLang="de-DE">
                <a:latin typeface="RubFlama" panose="02000000000000000000" pitchFamily="2" charset="0"/>
              </a:rPr>
              <a:t>Rechtsbindungswille</a:t>
            </a:r>
          </a:p>
        </p:txBody>
      </p:sp>
      <p:sp>
        <p:nvSpPr>
          <p:cNvPr id="10" name="Text Box 4"/>
          <p:cNvSpPr txBox="1">
            <a:spLocks noChangeArrowheads="1"/>
          </p:cNvSpPr>
          <p:nvPr/>
        </p:nvSpPr>
        <p:spPr bwMode="auto">
          <a:xfrm>
            <a:off x="377825" y="5145088"/>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eriod" startAt="2"/>
            </a:pPr>
            <a:r>
              <a:rPr lang="de-DE" altLang="de-DE">
                <a:latin typeface="RubFlama" panose="02000000000000000000" pitchFamily="2" charset="0"/>
              </a:rPr>
              <a:t>Wirksamkeit</a:t>
            </a:r>
          </a:p>
        </p:txBody>
      </p:sp>
      <p:sp>
        <p:nvSpPr>
          <p:cNvPr id="12" name="Text Box 4"/>
          <p:cNvSpPr txBox="1">
            <a:spLocks noChangeArrowheads="1"/>
          </p:cNvSpPr>
          <p:nvPr/>
        </p:nvSpPr>
        <p:spPr bwMode="auto">
          <a:xfrm>
            <a:off x="3563938" y="2268538"/>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a:pPr>
            <a:r>
              <a:rPr lang="de-DE" altLang="de-DE">
                <a:latin typeface="RubFlama" panose="02000000000000000000" pitchFamily="2" charset="0"/>
              </a:rPr>
              <a:t>objektiver/äußerer Tatbestand</a:t>
            </a:r>
          </a:p>
        </p:txBody>
      </p:sp>
      <p:sp>
        <p:nvSpPr>
          <p:cNvPr id="13" name="Text Box 4"/>
          <p:cNvSpPr txBox="1">
            <a:spLocks noChangeArrowheads="1"/>
          </p:cNvSpPr>
          <p:nvPr/>
        </p:nvSpPr>
        <p:spPr bwMode="auto">
          <a:xfrm>
            <a:off x="3997325" y="3992563"/>
            <a:ext cx="489541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Ø"/>
            </a:pPr>
            <a:r>
              <a:rPr lang="de-DE" altLang="de-DE" dirty="0">
                <a:latin typeface="RubFlama" panose="02000000000000000000" pitchFamily="2" charset="0"/>
              </a:rPr>
              <a:t>Handlungsbewusstsein</a:t>
            </a:r>
          </a:p>
          <a:p>
            <a:pPr defTabSz="914400" eaLnBrk="1" hangingPunct="1">
              <a:buFont typeface="Wingdings" panose="05000000000000000000" pitchFamily="2" charset="2"/>
              <a:buChar char="Ø"/>
            </a:pPr>
            <a:r>
              <a:rPr lang="de-DE" altLang="de-DE" dirty="0">
                <a:latin typeface="RubFlama" panose="02000000000000000000" pitchFamily="2" charset="0"/>
              </a:rPr>
              <a:t>Erklärungsbewusstsein</a:t>
            </a:r>
          </a:p>
          <a:p>
            <a:pPr defTabSz="914400" eaLnBrk="1" hangingPunct="1">
              <a:buFont typeface="Wingdings" panose="05000000000000000000" pitchFamily="2" charset="2"/>
              <a:buChar char="Ø"/>
            </a:pPr>
            <a:r>
              <a:rPr lang="de-DE" altLang="de-DE" dirty="0">
                <a:latin typeface="RubFlama" panose="02000000000000000000" pitchFamily="2" charset="0"/>
              </a:rPr>
              <a:t>(konkreter) Geschäftsbindungswille</a:t>
            </a:r>
          </a:p>
        </p:txBody>
      </p:sp>
      <p:sp>
        <p:nvSpPr>
          <p:cNvPr id="14" name="Text Box 4"/>
          <p:cNvSpPr txBox="1">
            <a:spLocks noChangeArrowheads="1"/>
          </p:cNvSpPr>
          <p:nvPr/>
        </p:nvSpPr>
        <p:spPr bwMode="auto">
          <a:xfrm>
            <a:off x="3997325" y="5557838"/>
            <a:ext cx="4499371"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Ø"/>
            </a:pPr>
            <a:r>
              <a:rPr lang="de-DE" altLang="de-DE" dirty="0">
                <a:latin typeface="RubFlama" panose="02000000000000000000" pitchFamily="2" charset="0"/>
              </a:rPr>
              <a:t>Abgabe </a:t>
            </a:r>
          </a:p>
          <a:p>
            <a:pPr defTabSz="914400" eaLnBrk="1" hangingPunct="1">
              <a:buFont typeface="Wingdings" panose="05000000000000000000" pitchFamily="2" charset="2"/>
              <a:buChar char="Ø"/>
            </a:pPr>
            <a:r>
              <a:rPr lang="de-DE" altLang="de-DE" dirty="0">
                <a:latin typeface="RubFlama" panose="02000000000000000000" pitchFamily="2" charset="0"/>
              </a:rPr>
              <a:t>Zugang</a:t>
            </a:r>
          </a:p>
          <a:p>
            <a:pPr defTabSz="914400" eaLnBrk="1" hangingPunct="1">
              <a:buFont typeface="Wingdings" panose="05000000000000000000" pitchFamily="2" charset="2"/>
              <a:buChar char="Ø"/>
            </a:pPr>
            <a:r>
              <a:rPr lang="de-DE" altLang="de-DE" dirty="0">
                <a:latin typeface="RubFlama" panose="02000000000000000000" pitchFamily="2" charset="0"/>
              </a:rPr>
              <a:t>keine Nichtigkeit</a:t>
            </a:r>
          </a:p>
        </p:txBody>
      </p:sp>
      <p:sp>
        <p:nvSpPr>
          <p:cNvPr id="16"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8" grpId="0"/>
      <p:bldP spid="9" grpId="0"/>
      <p:bldP spid="10"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65576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a:pPr>
            <a:r>
              <a:rPr lang="de-DE" altLang="de-DE">
                <a:latin typeface="RubFlama" panose="02000000000000000000" pitchFamily="2" charset="0"/>
              </a:rPr>
              <a:t>Kundgabe = Äußerung eines bestimmten Willens</a:t>
            </a:r>
          </a:p>
        </p:txBody>
      </p:sp>
      <p:sp>
        <p:nvSpPr>
          <p:cNvPr id="33795" name="Text Box 5"/>
          <p:cNvSpPr txBox="1">
            <a:spLocks noChangeArrowheads="1"/>
          </p:cNvSpPr>
          <p:nvPr/>
        </p:nvSpPr>
        <p:spPr bwMode="auto">
          <a:xfrm>
            <a:off x="1295896" y="881902"/>
            <a:ext cx="6413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Willenserklärungen – IV: objektiver Tatbestand</a:t>
            </a:r>
          </a:p>
        </p:txBody>
      </p:sp>
      <p:sp>
        <p:nvSpPr>
          <p:cNvPr id="7" name="Text Box 4"/>
          <p:cNvSpPr txBox="1">
            <a:spLocks noChangeArrowheads="1"/>
          </p:cNvSpPr>
          <p:nvPr/>
        </p:nvSpPr>
        <p:spPr bwMode="auto">
          <a:xfrm>
            <a:off x="396875" y="388461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arenBoth" startAt="2"/>
            </a:pPr>
            <a:r>
              <a:rPr lang="de-DE" altLang="de-DE">
                <a:latin typeface="RubFlama" panose="02000000000000000000" pitchFamily="2" charset="0"/>
              </a:rPr>
              <a:t>Rechtsbindungswille</a:t>
            </a:r>
          </a:p>
        </p:txBody>
      </p:sp>
      <p:sp>
        <p:nvSpPr>
          <p:cNvPr id="8" name="Text Box 4"/>
          <p:cNvSpPr txBox="1">
            <a:spLocks noChangeArrowheads="1"/>
          </p:cNvSpPr>
          <p:nvPr/>
        </p:nvSpPr>
        <p:spPr bwMode="auto">
          <a:xfrm>
            <a:off x="868363" y="2484438"/>
            <a:ext cx="9144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a:latin typeface="RubFlama" panose="02000000000000000000" pitchFamily="2" charset="0"/>
              </a:rPr>
              <a:t>ausdrücklich</a:t>
            </a:r>
          </a:p>
          <a:p>
            <a:pPr defTabSz="914400" eaLnBrk="1" hangingPunct="1">
              <a:buFont typeface="Arial" panose="020B0604020202020204" pitchFamily="34" charset="0"/>
              <a:buChar char="•"/>
            </a:pPr>
            <a:r>
              <a:rPr lang="de-DE" altLang="de-DE">
                <a:latin typeface="RubFlama" panose="02000000000000000000" pitchFamily="2" charset="0"/>
              </a:rPr>
              <a:t>konkludent durch bestimmtes Verhalten </a:t>
            </a:r>
          </a:p>
          <a:p>
            <a:pPr defTabSz="914400" eaLnBrk="1" hangingPunct="1">
              <a:buFont typeface="Arial" panose="020B0604020202020204" pitchFamily="34" charset="0"/>
              <a:buChar char="•"/>
            </a:pPr>
            <a:r>
              <a:rPr lang="de-DE" altLang="de-DE">
                <a:latin typeface="RubFlama" panose="02000000000000000000" pitchFamily="2" charset="0"/>
              </a:rPr>
              <a:t>ausnahmsweise Schweigen und Fiktion einer WE (z.B.  § 416 I 2 BGB)</a:t>
            </a:r>
          </a:p>
        </p:txBody>
      </p:sp>
      <p:sp>
        <p:nvSpPr>
          <p:cNvPr id="9" name="Text Box 4"/>
          <p:cNvSpPr txBox="1">
            <a:spLocks noChangeArrowheads="1"/>
          </p:cNvSpPr>
          <p:nvPr/>
        </p:nvSpPr>
        <p:spPr bwMode="auto">
          <a:xfrm>
            <a:off x="376238" y="4544620"/>
            <a:ext cx="91440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dirty="0">
                <a:latin typeface="RubFlama" panose="02000000000000000000" pitchFamily="2" charset="0"/>
              </a:rPr>
              <a:t>nicht subjektiver Wille SONDERN normativ zu ermittelnder Erklärungswert</a:t>
            </a:r>
          </a:p>
          <a:p>
            <a:pPr defTabSz="914400" eaLnBrk="1" hangingPunct="1">
              <a:buFont typeface="Arial" panose="020B0604020202020204" pitchFamily="34" charset="0"/>
              <a:buChar char="•"/>
            </a:pPr>
            <a:r>
              <a:rPr lang="de-DE" altLang="de-DE" dirty="0">
                <a:latin typeface="RubFlama" panose="02000000000000000000" pitchFamily="2" charset="0"/>
              </a:rPr>
              <a:t>„bunter Strauß von Indizien“ (Art des Geschäftes, Grund und Zweck, wirtschaftliche und rechtliche Bedeutung) </a:t>
            </a:r>
          </a:p>
          <a:p>
            <a:pPr defTabSz="914400" eaLnBrk="1" hangingPunct="1">
              <a:buFont typeface="Arial" panose="020B0604020202020204" pitchFamily="34" charset="0"/>
              <a:buChar char="•"/>
            </a:pPr>
            <a:r>
              <a:rPr lang="de-DE" altLang="de-DE" dirty="0">
                <a:latin typeface="RubFlama" panose="02000000000000000000" pitchFamily="2" charset="0"/>
              </a:rPr>
              <a:t>Verkehrsauffassung</a:t>
            </a:r>
          </a:p>
          <a:p>
            <a:pPr defTabSz="914400" eaLnBrk="1" hangingPunct="1">
              <a:buFont typeface="Arial" panose="020B0604020202020204" pitchFamily="34" charset="0"/>
              <a:buChar char="•"/>
            </a:pPr>
            <a:r>
              <a:rPr lang="de-DE" altLang="de-DE" dirty="0">
                <a:latin typeface="RubFlama" panose="02000000000000000000" pitchFamily="2" charset="0"/>
              </a:rPr>
              <a:t>NICHT bei: </a:t>
            </a:r>
          </a:p>
        </p:txBody>
      </p:sp>
      <p:sp>
        <p:nvSpPr>
          <p:cNvPr id="33800" name="Textfeld 2"/>
          <p:cNvSpPr txBox="1">
            <a:spLocks noChangeArrowheads="1"/>
          </p:cNvSpPr>
          <p:nvPr/>
        </p:nvSpPr>
        <p:spPr bwMode="auto">
          <a:xfrm>
            <a:off x="2255838" y="5757470"/>
            <a:ext cx="5994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err="1">
                <a:latin typeface="RubFlama" panose="02000000000000000000" pitchFamily="2" charset="0"/>
              </a:rPr>
              <a:t>invitiatio</a:t>
            </a:r>
            <a:r>
              <a:rPr lang="de-DE" altLang="de-DE" dirty="0">
                <a:latin typeface="RubFlama" panose="02000000000000000000" pitchFamily="2" charset="0"/>
              </a:rPr>
              <a:t> ad </a:t>
            </a:r>
            <a:r>
              <a:rPr lang="de-DE" altLang="de-DE" dirty="0" err="1">
                <a:latin typeface="RubFlama" panose="02000000000000000000" pitchFamily="2" charset="0"/>
              </a:rPr>
              <a:t>offerendum</a:t>
            </a:r>
            <a:r>
              <a:rPr lang="de-DE" altLang="de-DE" dirty="0">
                <a:latin typeface="RubFlama" panose="02000000000000000000" pitchFamily="2" charset="0"/>
              </a:rPr>
              <a:t> (Bsp. Angebot in Katalog)</a:t>
            </a:r>
          </a:p>
          <a:p>
            <a:pPr eaLnBrk="1" hangingPunct="1">
              <a:buFont typeface="Symbol" panose="05050102010706020507" pitchFamily="18" charset="2"/>
              <a:buChar char="-"/>
            </a:pPr>
            <a:r>
              <a:rPr lang="de-DE" altLang="de-DE" dirty="0">
                <a:latin typeface="RubFlama" panose="02000000000000000000" pitchFamily="2" charset="0"/>
              </a:rPr>
              <a:t>Wissenserklärungen</a:t>
            </a:r>
          </a:p>
          <a:p>
            <a:pPr eaLnBrk="1" hangingPunct="1">
              <a:buFont typeface="Symbol" panose="05050102010706020507" pitchFamily="18" charset="2"/>
              <a:buChar char="-"/>
            </a:pPr>
            <a:r>
              <a:rPr lang="de-DE" altLang="de-DE" dirty="0">
                <a:latin typeface="RubFlama" panose="02000000000000000000" pitchFamily="2" charset="0"/>
              </a:rPr>
              <a:t>alltäglichen Gefälligkeiten </a:t>
            </a:r>
          </a:p>
        </p:txBody>
      </p:sp>
      <p:sp>
        <p:nvSpPr>
          <p:cNvPr id="11"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8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8" grpId="0"/>
      <p:bldP spid="9" grpId="0"/>
      <p:bldP spid="3380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728788"/>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arenBoth"/>
            </a:pPr>
            <a:r>
              <a:rPr lang="de-DE" altLang="de-DE" b="1">
                <a:latin typeface="RubFlama" panose="02000000000000000000" pitchFamily="2" charset="0"/>
              </a:rPr>
              <a:t>Handlungsbewusstsein</a:t>
            </a:r>
          </a:p>
        </p:txBody>
      </p:sp>
      <p:sp>
        <p:nvSpPr>
          <p:cNvPr id="35843" name="Text Box 5"/>
          <p:cNvSpPr txBox="1">
            <a:spLocks noChangeArrowheads="1"/>
          </p:cNvSpPr>
          <p:nvPr/>
        </p:nvSpPr>
        <p:spPr bwMode="auto">
          <a:xfrm>
            <a:off x="1151880" y="801975"/>
            <a:ext cx="6454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Willenserklärungen – V: subjektiver Tatbestand</a:t>
            </a:r>
          </a:p>
        </p:txBody>
      </p:sp>
      <p:sp>
        <p:nvSpPr>
          <p:cNvPr id="7" name="Text Box 4"/>
          <p:cNvSpPr txBox="1">
            <a:spLocks noChangeArrowheads="1"/>
          </p:cNvSpPr>
          <p:nvPr/>
        </p:nvSpPr>
        <p:spPr bwMode="auto">
          <a:xfrm>
            <a:off x="384175" y="309245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startAt="2"/>
            </a:pPr>
            <a:r>
              <a:rPr lang="de-DE" altLang="de-DE" b="1">
                <a:latin typeface="RubFlama" panose="02000000000000000000" pitchFamily="2" charset="0"/>
              </a:rPr>
              <a:t>Erklärungsbewusstsein</a:t>
            </a:r>
          </a:p>
        </p:txBody>
      </p:sp>
      <p:sp>
        <p:nvSpPr>
          <p:cNvPr id="9" name="Text Box 4"/>
          <p:cNvSpPr txBox="1">
            <a:spLocks noChangeArrowheads="1"/>
          </p:cNvSpPr>
          <p:nvPr/>
        </p:nvSpPr>
        <p:spPr bwMode="auto">
          <a:xfrm>
            <a:off x="827088" y="6013450"/>
            <a:ext cx="810165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Wingdings" panose="05000000000000000000" pitchFamily="2" charset="2"/>
              <a:buChar char="Ø"/>
            </a:pPr>
            <a:r>
              <a:rPr lang="de-DE" altLang="de-DE" dirty="0">
                <a:latin typeface="RubFlama" panose="02000000000000000000" pitchFamily="2" charset="0"/>
              </a:rPr>
              <a:t>Wille, genau das konkrete Geschäft in der konkreten Form zu tätigen; nicht konstitutiv für WE, Umkehrschluss aus § 119 I BGB</a:t>
            </a:r>
          </a:p>
        </p:txBody>
      </p:sp>
      <p:sp>
        <p:nvSpPr>
          <p:cNvPr id="35847" name="Textfeld 2"/>
          <p:cNvSpPr txBox="1">
            <a:spLocks noChangeArrowheads="1"/>
          </p:cNvSpPr>
          <p:nvPr/>
        </p:nvSpPr>
        <p:spPr bwMode="auto">
          <a:xfrm>
            <a:off x="863600" y="3792538"/>
            <a:ext cx="8065144"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Wingdings" panose="05000000000000000000" pitchFamily="2" charset="2"/>
              <a:buChar char="Ø"/>
            </a:pPr>
            <a:r>
              <a:rPr lang="de-DE" altLang="de-DE" dirty="0">
                <a:latin typeface="RubFlama" panose="02000000000000000000" pitchFamily="2" charset="0"/>
              </a:rPr>
              <a:t>der Erklärende weiß, dass seine Äußerung (irgend-) eine rechtliche Bedeutung hat (ACHTUNG ausreichend: „potentielles Erklärungsbewusstsein“; dem Erklärenden wird zugerechnet, wenn er hätte wissen müssen, dass seinem Verhalten Erklärungswert  beigemessen wird) </a:t>
            </a:r>
          </a:p>
        </p:txBody>
      </p:sp>
      <p:sp>
        <p:nvSpPr>
          <p:cNvPr id="35848" name="Rechteck 3"/>
          <p:cNvSpPr>
            <a:spLocks noChangeArrowheads="1"/>
          </p:cNvSpPr>
          <p:nvPr/>
        </p:nvSpPr>
        <p:spPr bwMode="auto">
          <a:xfrm>
            <a:off x="863601" y="2371725"/>
            <a:ext cx="8065144"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Ø"/>
            </a:pPr>
            <a:r>
              <a:rPr lang="de-DE" altLang="de-DE">
                <a:latin typeface="RubFlama" panose="02000000000000000000" pitchFamily="2" charset="0"/>
              </a:rPr>
              <a:t>jedes bewusst steuerbare Verhalten (nicht: Reflex o.ä.)</a:t>
            </a:r>
          </a:p>
        </p:txBody>
      </p:sp>
      <p:sp>
        <p:nvSpPr>
          <p:cNvPr id="12" name="Text Box 4"/>
          <p:cNvSpPr txBox="1">
            <a:spLocks noChangeArrowheads="1"/>
          </p:cNvSpPr>
          <p:nvPr/>
        </p:nvSpPr>
        <p:spPr bwMode="auto">
          <a:xfrm>
            <a:off x="401638" y="539750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startAt="3"/>
            </a:pPr>
            <a:r>
              <a:rPr lang="de-DE" altLang="de-DE" b="1">
                <a:latin typeface="RubFlama" panose="02000000000000000000" pitchFamily="2" charset="0"/>
              </a:rPr>
              <a:t>Geschäftsbindungswille</a:t>
            </a:r>
          </a:p>
        </p:txBody>
      </p:sp>
      <p:sp>
        <p:nvSpPr>
          <p:cNvPr id="13"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9" grpId="0"/>
      <p:bldP spid="35847" grpId="0"/>
      <p:bldP spid="35848"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53352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a:pPr>
            <a:r>
              <a:rPr lang="de-DE" altLang="de-DE" b="1">
                <a:latin typeface="RubFlama" panose="02000000000000000000" pitchFamily="2" charset="0"/>
              </a:rPr>
              <a:t>Abgabe</a:t>
            </a:r>
            <a:r>
              <a:rPr lang="de-DE" altLang="de-DE">
                <a:latin typeface="RubFlama" panose="02000000000000000000" pitchFamily="2" charset="0"/>
              </a:rPr>
              <a:t> (willentliche Entäußerung in den Rechtsverkehr)</a:t>
            </a:r>
          </a:p>
        </p:txBody>
      </p:sp>
      <p:sp>
        <p:nvSpPr>
          <p:cNvPr id="37891" name="Text Box 5"/>
          <p:cNvSpPr txBox="1">
            <a:spLocks noChangeArrowheads="1"/>
          </p:cNvSpPr>
          <p:nvPr/>
        </p:nvSpPr>
        <p:spPr bwMode="auto">
          <a:xfrm>
            <a:off x="1785022" y="622300"/>
            <a:ext cx="5718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Willenserklärungen – VI: Wirksamwerden</a:t>
            </a:r>
          </a:p>
        </p:txBody>
      </p:sp>
      <p:sp>
        <p:nvSpPr>
          <p:cNvPr id="7" name="Text Box 4"/>
          <p:cNvSpPr txBox="1">
            <a:spLocks noChangeArrowheads="1"/>
          </p:cNvSpPr>
          <p:nvPr/>
        </p:nvSpPr>
        <p:spPr bwMode="auto">
          <a:xfrm>
            <a:off x="384175" y="284480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arenBoth" startAt="2"/>
            </a:pPr>
            <a:r>
              <a:rPr lang="de-DE" altLang="de-DE" b="1">
                <a:latin typeface="RubFlama" panose="02000000000000000000" pitchFamily="2" charset="0"/>
              </a:rPr>
              <a:t>Zugang</a:t>
            </a:r>
          </a:p>
        </p:txBody>
      </p:sp>
      <p:sp>
        <p:nvSpPr>
          <p:cNvPr id="9" name="Text Box 4"/>
          <p:cNvSpPr txBox="1">
            <a:spLocks noChangeArrowheads="1"/>
          </p:cNvSpPr>
          <p:nvPr/>
        </p:nvSpPr>
        <p:spPr bwMode="auto">
          <a:xfrm>
            <a:off x="1223963" y="4298481"/>
            <a:ext cx="86772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Symbol" panose="05050102010706020507" pitchFamily="18" charset="2"/>
              <a:buChar char="-"/>
            </a:pPr>
            <a:r>
              <a:rPr lang="de-DE" altLang="de-DE" dirty="0">
                <a:latin typeface="RubFlama" panose="02000000000000000000" pitchFamily="2" charset="0"/>
              </a:rPr>
              <a:t>Gelangen in Machtbereich des Adressaten (Empfängers)</a:t>
            </a:r>
          </a:p>
          <a:p>
            <a:pPr algn="just" defTabSz="914400" eaLnBrk="1" hangingPunct="1">
              <a:buFont typeface="Symbol" panose="05050102010706020507" pitchFamily="18" charset="2"/>
              <a:buChar char="-"/>
            </a:pPr>
            <a:r>
              <a:rPr lang="de-DE" altLang="de-DE" dirty="0">
                <a:latin typeface="RubFlama" panose="02000000000000000000" pitchFamily="2" charset="0"/>
              </a:rPr>
              <a:t>Möglichkeit der Kenntnisnahme</a:t>
            </a:r>
          </a:p>
          <a:p>
            <a:pPr algn="just" defTabSz="914400" eaLnBrk="1" hangingPunct="1">
              <a:buFont typeface="Symbol" panose="05050102010706020507" pitchFamily="18" charset="2"/>
              <a:buChar char="-"/>
            </a:pPr>
            <a:r>
              <a:rPr lang="de-DE" altLang="de-DE" dirty="0">
                <a:latin typeface="RubFlama" panose="02000000000000000000" pitchFamily="2" charset="0"/>
              </a:rPr>
              <a:t>Frage: wann Zugang bei Brief in Briefkasten?</a:t>
            </a:r>
          </a:p>
        </p:txBody>
      </p:sp>
      <p:sp>
        <p:nvSpPr>
          <p:cNvPr id="37895" name="Textfeld 2"/>
          <p:cNvSpPr txBox="1">
            <a:spLocks noChangeArrowheads="1"/>
          </p:cNvSpPr>
          <p:nvPr/>
        </p:nvSpPr>
        <p:spPr bwMode="auto">
          <a:xfrm>
            <a:off x="863600" y="3348038"/>
            <a:ext cx="792112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Wingdings" panose="05000000000000000000" pitchFamily="2" charset="2"/>
              <a:buChar char="Ø"/>
            </a:pPr>
            <a:r>
              <a:rPr lang="de-DE" altLang="de-DE" dirty="0">
                <a:latin typeface="RubFlama" panose="02000000000000000000" pitchFamily="2" charset="0"/>
              </a:rPr>
              <a:t>WE ist so in den „Machbereich“ des Empfängers gelangt, dass unter normalen Umständen mit der tatsächlichen Kenntnisnahme zu rechnen ist. </a:t>
            </a:r>
          </a:p>
        </p:txBody>
      </p:sp>
      <p:sp>
        <p:nvSpPr>
          <p:cNvPr id="37896" name="Rechteck 3"/>
          <p:cNvSpPr>
            <a:spLocks noChangeArrowheads="1"/>
          </p:cNvSpPr>
          <p:nvPr/>
        </p:nvSpPr>
        <p:spPr bwMode="auto">
          <a:xfrm>
            <a:off x="863601" y="2063750"/>
            <a:ext cx="792112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Ø"/>
            </a:pPr>
            <a:r>
              <a:rPr lang="de-DE" altLang="de-DE" dirty="0">
                <a:latin typeface="RubFlama" panose="02000000000000000000" pitchFamily="2" charset="0"/>
              </a:rPr>
              <a:t>Erklärung so in den Verkehr gebracht, dass ohne weiteres Zugang eintreten kann</a:t>
            </a:r>
          </a:p>
        </p:txBody>
      </p:sp>
      <p:sp>
        <p:nvSpPr>
          <p:cNvPr id="12" name="Text Box 4"/>
          <p:cNvSpPr txBox="1">
            <a:spLocks noChangeArrowheads="1"/>
          </p:cNvSpPr>
          <p:nvPr/>
        </p:nvSpPr>
        <p:spPr bwMode="auto">
          <a:xfrm>
            <a:off x="384175" y="558006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startAt="3"/>
            </a:pPr>
            <a:r>
              <a:rPr lang="de-DE" altLang="de-DE" b="1">
                <a:latin typeface="RubFlama" panose="02000000000000000000" pitchFamily="2" charset="0"/>
              </a:rPr>
              <a:t>Wirksamkeitshindernisse </a:t>
            </a:r>
            <a:r>
              <a:rPr lang="de-DE" altLang="de-DE">
                <a:latin typeface="RubFlama" panose="02000000000000000000" pitchFamily="2" charset="0"/>
              </a:rPr>
              <a:t>(vgl. §§ 105 ff. BGB)</a:t>
            </a:r>
          </a:p>
        </p:txBody>
      </p:sp>
      <p:sp>
        <p:nvSpPr>
          <p:cNvPr id="37898" name="Textfeld 1"/>
          <p:cNvSpPr txBox="1">
            <a:spLocks noChangeArrowheads="1"/>
          </p:cNvSpPr>
          <p:nvPr/>
        </p:nvSpPr>
        <p:spPr bwMode="auto">
          <a:xfrm>
            <a:off x="1708150" y="502285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13" name="Text Box 4"/>
          <p:cNvSpPr txBox="1">
            <a:spLocks noChangeArrowheads="1"/>
          </p:cNvSpPr>
          <p:nvPr/>
        </p:nvSpPr>
        <p:spPr bwMode="auto">
          <a:xfrm>
            <a:off x="827088" y="6076950"/>
            <a:ext cx="86772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Symbol" panose="05050102010706020507" pitchFamily="18" charset="2"/>
              <a:buChar char="-"/>
            </a:pPr>
            <a:r>
              <a:rPr lang="de-DE" altLang="de-DE" dirty="0">
                <a:latin typeface="RubFlama" panose="02000000000000000000" pitchFamily="2" charset="0"/>
              </a:rPr>
              <a:t>Widerruf, § 130 I 2 BGB</a:t>
            </a:r>
          </a:p>
          <a:p>
            <a:pPr algn="just" defTabSz="914400" eaLnBrk="1" hangingPunct="1">
              <a:buFont typeface="Symbol" panose="05050102010706020507" pitchFamily="18" charset="2"/>
              <a:buChar char="-"/>
            </a:pPr>
            <a:r>
              <a:rPr lang="de-DE" altLang="de-DE" dirty="0">
                <a:latin typeface="RubFlama" panose="02000000000000000000" pitchFamily="2" charset="0"/>
              </a:rPr>
              <a:t>Nichtigkeit wegen Geschäftsunfähigkeit, § 105 I BGB</a:t>
            </a:r>
          </a:p>
        </p:txBody>
      </p:sp>
      <p:sp>
        <p:nvSpPr>
          <p:cNvPr id="15"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9" grpId="0"/>
      <p:bldP spid="37895" grpId="0"/>
      <p:bldP spid="37896"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5"/>
          <p:cNvSpPr txBox="1">
            <a:spLocks noChangeArrowheads="1"/>
          </p:cNvSpPr>
          <p:nvPr/>
        </p:nvSpPr>
        <p:spPr bwMode="auto">
          <a:xfrm>
            <a:off x="1708150" y="936625"/>
            <a:ext cx="60340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a:latin typeface="RubFlama" panose="02000000000000000000" pitchFamily="2" charset="0"/>
              </a:rPr>
              <a:t>Willenserklärungen – VII: Vertiefung Zugang</a:t>
            </a:r>
          </a:p>
        </p:txBody>
      </p:sp>
      <p:sp>
        <p:nvSpPr>
          <p:cNvPr id="39940" name="Text Box 4"/>
          <p:cNvSpPr txBox="1">
            <a:spLocks noChangeArrowheads="1"/>
          </p:cNvSpPr>
          <p:nvPr/>
        </p:nvSpPr>
        <p:spPr bwMode="auto">
          <a:xfrm>
            <a:off x="384175" y="1449388"/>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arenBoth" startAt="2"/>
            </a:pPr>
            <a:r>
              <a:rPr lang="de-DE" altLang="de-DE" b="1">
                <a:latin typeface="RubFlama" panose="02000000000000000000" pitchFamily="2" charset="0"/>
              </a:rPr>
              <a:t>Zugang</a:t>
            </a:r>
          </a:p>
        </p:txBody>
      </p:sp>
      <p:sp>
        <p:nvSpPr>
          <p:cNvPr id="39941" name="Textfeld 2"/>
          <p:cNvSpPr txBox="1">
            <a:spLocks noChangeArrowheads="1"/>
          </p:cNvSpPr>
          <p:nvPr/>
        </p:nvSpPr>
        <p:spPr bwMode="auto">
          <a:xfrm>
            <a:off x="846391" y="1779447"/>
            <a:ext cx="801853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Wingdings" panose="05000000000000000000" pitchFamily="2" charset="2"/>
              <a:buChar char="Ø"/>
            </a:pPr>
            <a:r>
              <a:rPr lang="de-DE" altLang="de-DE" dirty="0">
                <a:latin typeface="RubFlama" panose="02000000000000000000" pitchFamily="2" charset="0"/>
              </a:rPr>
              <a:t>WE ist so in den „Machbereich“ des Empfängers gelangt, dass unter normalen Umständen mit der tatsächlichen Kenntnisnahme zu rechnen ist. </a:t>
            </a:r>
          </a:p>
        </p:txBody>
      </p:sp>
      <p:sp>
        <p:nvSpPr>
          <p:cNvPr id="39942" name="Textfeld 1"/>
          <p:cNvSpPr txBox="1">
            <a:spLocks noChangeArrowheads="1"/>
          </p:cNvSpPr>
          <p:nvPr/>
        </p:nvSpPr>
        <p:spPr bwMode="auto">
          <a:xfrm>
            <a:off x="1708150" y="502285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13" name="Text Box 4"/>
          <p:cNvSpPr txBox="1">
            <a:spLocks noChangeArrowheads="1"/>
          </p:cNvSpPr>
          <p:nvPr/>
        </p:nvSpPr>
        <p:spPr bwMode="auto">
          <a:xfrm>
            <a:off x="1228725" y="3076575"/>
            <a:ext cx="763620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Symbol" panose="05050102010706020507" pitchFamily="18" charset="2"/>
              <a:buChar char="-"/>
            </a:pPr>
            <a:r>
              <a:rPr lang="de-DE" altLang="de-DE">
                <a:latin typeface="RubFlama" panose="02000000000000000000" pitchFamily="2" charset="0"/>
              </a:rPr>
              <a:t>unter </a:t>
            </a:r>
            <a:r>
              <a:rPr lang="de-DE" altLang="de-DE" i="1">
                <a:latin typeface="RubFlama" panose="02000000000000000000" pitchFamily="2" charset="0"/>
              </a:rPr>
              <a:t>Ab</a:t>
            </a:r>
            <a:r>
              <a:rPr lang="de-DE" altLang="de-DE">
                <a:latin typeface="RubFlama" panose="02000000000000000000" pitchFamily="2" charset="0"/>
              </a:rPr>
              <a:t>wesenden = § 130 I S. 1 BGB</a:t>
            </a:r>
          </a:p>
        </p:txBody>
      </p:sp>
      <p:sp>
        <p:nvSpPr>
          <p:cNvPr id="14" name="Text Box 4"/>
          <p:cNvSpPr txBox="1">
            <a:spLocks noChangeArrowheads="1"/>
          </p:cNvSpPr>
          <p:nvPr/>
        </p:nvSpPr>
        <p:spPr bwMode="auto">
          <a:xfrm>
            <a:off x="1228726" y="2717181"/>
            <a:ext cx="763620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Symbol" panose="05050102010706020507" pitchFamily="18" charset="2"/>
              <a:buChar char="-"/>
            </a:pPr>
            <a:r>
              <a:rPr lang="de-DE" altLang="de-DE" dirty="0">
                <a:latin typeface="RubFlama" panose="02000000000000000000" pitchFamily="2" charset="0"/>
              </a:rPr>
              <a:t>schriftliche WE oder mündliche? </a:t>
            </a:r>
          </a:p>
        </p:txBody>
      </p:sp>
      <p:sp>
        <p:nvSpPr>
          <p:cNvPr id="16" name="Text Box 4"/>
          <p:cNvSpPr txBox="1">
            <a:spLocks noChangeArrowheads="1"/>
          </p:cNvSpPr>
          <p:nvPr/>
        </p:nvSpPr>
        <p:spPr bwMode="auto">
          <a:xfrm>
            <a:off x="838200" y="5689600"/>
            <a:ext cx="8677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Wingdings" panose="05000000000000000000" pitchFamily="2" charset="2"/>
              <a:buChar char="Ø"/>
            </a:pPr>
            <a:r>
              <a:rPr lang="de-DE" altLang="de-DE">
                <a:latin typeface="RubFlama" panose="02000000000000000000" pitchFamily="2" charset="0"/>
              </a:rPr>
              <a:t>Ausnahme: nicht empfangsbedürftige WE (z.B. Testament, Auslobung)</a:t>
            </a:r>
          </a:p>
        </p:txBody>
      </p:sp>
      <p:sp>
        <p:nvSpPr>
          <p:cNvPr id="17" name="Text Box 4"/>
          <p:cNvSpPr txBox="1">
            <a:spLocks noChangeArrowheads="1"/>
          </p:cNvSpPr>
          <p:nvPr/>
        </p:nvSpPr>
        <p:spPr bwMode="auto">
          <a:xfrm>
            <a:off x="1228725" y="3476625"/>
            <a:ext cx="763620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Symbol" panose="05050102010706020507" pitchFamily="18" charset="2"/>
              <a:buChar char="-"/>
            </a:pPr>
            <a:r>
              <a:rPr lang="de-DE" altLang="de-DE" dirty="0">
                <a:latin typeface="RubFlama" panose="02000000000000000000" pitchFamily="2" charset="0"/>
              </a:rPr>
              <a:t>unter </a:t>
            </a:r>
            <a:r>
              <a:rPr lang="de-DE" altLang="de-DE" i="1" dirty="0">
                <a:latin typeface="RubFlama" panose="02000000000000000000" pitchFamily="2" charset="0"/>
              </a:rPr>
              <a:t>An</a:t>
            </a:r>
            <a:r>
              <a:rPr lang="de-DE" altLang="de-DE" dirty="0">
                <a:latin typeface="RubFlama" panose="02000000000000000000" pitchFamily="2" charset="0"/>
              </a:rPr>
              <a:t>wesenden = eingeschränkte Vernehmungstheorie = Empfänger hat die WE akustisch vernommen und der Erklärende durfte damit rechnen, dass er sie auch verstanden hat.</a:t>
            </a:r>
          </a:p>
        </p:txBody>
      </p:sp>
      <p:sp>
        <p:nvSpPr>
          <p:cNvPr id="18" name="Text Box 4"/>
          <p:cNvSpPr txBox="1">
            <a:spLocks noChangeArrowheads="1"/>
          </p:cNvSpPr>
          <p:nvPr/>
        </p:nvSpPr>
        <p:spPr bwMode="auto">
          <a:xfrm>
            <a:off x="1236663" y="4492625"/>
            <a:ext cx="8677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Symbol" panose="05050102010706020507" pitchFamily="18" charset="2"/>
              <a:buChar char="-"/>
            </a:pPr>
            <a:r>
              <a:rPr lang="de-DE" altLang="de-DE">
                <a:latin typeface="RubFlama" panose="02000000000000000000" pitchFamily="2" charset="0"/>
              </a:rPr>
              <a:t>bei Vertretung Zugang nach § 164 III BGB bei Zugang an Vertreter</a:t>
            </a:r>
          </a:p>
        </p:txBody>
      </p:sp>
      <p:sp>
        <p:nvSpPr>
          <p:cNvPr id="19" name="Text Box 4"/>
          <p:cNvSpPr txBox="1">
            <a:spLocks noChangeArrowheads="1"/>
          </p:cNvSpPr>
          <p:nvPr/>
        </p:nvSpPr>
        <p:spPr bwMode="auto">
          <a:xfrm>
            <a:off x="1236664" y="4945063"/>
            <a:ext cx="7628264"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Symbol" panose="05050102010706020507" pitchFamily="18" charset="2"/>
              <a:buChar char="-"/>
            </a:pPr>
            <a:r>
              <a:rPr lang="de-DE" altLang="de-DE" dirty="0">
                <a:latin typeface="RubFlama" panose="02000000000000000000" pitchFamily="2" charset="0"/>
              </a:rPr>
              <a:t>bei (Empfangs-)Boten Zugang erst, wenn mit Weiterleitung nach normalen Umständen zu rechnen ist</a:t>
            </a:r>
          </a:p>
        </p:txBody>
      </p:sp>
      <p:sp>
        <p:nvSpPr>
          <p:cNvPr id="21"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6" grpId="0"/>
      <p:bldP spid="17" grpId="0"/>
      <p:bldP spid="18"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5"/>
          <p:cNvSpPr txBox="1">
            <a:spLocks noChangeArrowheads="1"/>
          </p:cNvSpPr>
          <p:nvPr/>
        </p:nvSpPr>
        <p:spPr bwMode="auto">
          <a:xfrm>
            <a:off x="1439863" y="624185"/>
            <a:ext cx="5848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Vertragsschluss durch Willenserklärungen</a:t>
            </a:r>
          </a:p>
        </p:txBody>
      </p:sp>
      <p:sp>
        <p:nvSpPr>
          <p:cNvPr id="7" name="Text Box 4"/>
          <p:cNvSpPr txBox="1">
            <a:spLocks noChangeArrowheads="1"/>
          </p:cNvSpPr>
          <p:nvPr/>
        </p:nvSpPr>
        <p:spPr bwMode="auto">
          <a:xfrm>
            <a:off x="379413" y="1439863"/>
            <a:ext cx="851332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800" u="sng" dirty="0">
                <a:latin typeface="RubFlama" panose="02000000000000000000" pitchFamily="2" charset="0"/>
              </a:rPr>
              <a:t>Obersatz</a:t>
            </a:r>
          </a:p>
          <a:p>
            <a:pPr defTabSz="914400" eaLnBrk="1" hangingPunct="1"/>
            <a:r>
              <a:rPr lang="de-DE" altLang="de-DE" sz="1800" dirty="0">
                <a:latin typeface="RubFlama" panose="02000000000000000000" pitchFamily="2" charset="0"/>
              </a:rPr>
              <a:t>A könnte gegen B ein Anspruch auf Übergabe und Übereignung des Buches aus § 433 I 1 BGB zustehen. </a:t>
            </a:r>
          </a:p>
        </p:txBody>
      </p:sp>
      <p:sp>
        <p:nvSpPr>
          <p:cNvPr id="14" name="Text Box 4"/>
          <p:cNvSpPr txBox="1">
            <a:spLocks noChangeArrowheads="1"/>
          </p:cNvSpPr>
          <p:nvPr/>
        </p:nvSpPr>
        <p:spPr bwMode="auto">
          <a:xfrm>
            <a:off x="755650" y="2255838"/>
            <a:ext cx="8137089"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sz="1800" u="sng" dirty="0">
                <a:latin typeface="RubFlama" panose="02000000000000000000" pitchFamily="2" charset="0"/>
              </a:rPr>
              <a:t>Unterobersatz und Definition</a:t>
            </a:r>
          </a:p>
          <a:p>
            <a:pPr algn="just" defTabSz="914400" eaLnBrk="1" hangingPunct="1">
              <a:buFont typeface="Calibri" panose="020F0502020204030204" pitchFamily="34" charset="0"/>
              <a:buAutoNum type="romanUcPeriod"/>
            </a:pPr>
            <a:r>
              <a:rPr lang="de-DE" altLang="de-DE" sz="1800" dirty="0">
                <a:latin typeface="RubFlama" panose="02000000000000000000" pitchFamily="2" charset="0"/>
              </a:rPr>
              <a:t>(Anspruch entstanden) Dann müssten A und B einen wirksamen Kaufvertrag geschlossen haben.</a:t>
            </a:r>
          </a:p>
          <a:p>
            <a:pPr algn="just" defTabSz="914400" eaLnBrk="1" hangingPunct="1"/>
            <a:endParaRPr lang="de-DE" altLang="de-DE" sz="1800" dirty="0">
              <a:latin typeface="RubFlama" panose="02000000000000000000" pitchFamily="2" charset="0"/>
            </a:endParaRPr>
          </a:p>
        </p:txBody>
      </p:sp>
      <p:sp>
        <p:nvSpPr>
          <p:cNvPr id="15" name="Text Box 4"/>
          <p:cNvSpPr txBox="1">
            <a:spLocks noChangeArrowheads="1"/>
          </p:cNvSpPr>
          <p:nvPr/>
        </p:nvSpPr>
        <p:spPr bwMode="auto">
          <a:xfrm>
            <a:off x="1152524" y="3060700"/>
            <a:ext cx="774021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sz="1800" dirty="0">
                <a:latin typeface="RubFlama" panose="02000000000000000000" pitchFamily="2" charset="0"/>
              </a:rPr>
              <a:t>Ein Kaufvertrag kommt zustande durch zwei übereinstimmende Willenserklärungen, Angebot und Annahme (1./2.). </a:t>
            </a:r>
          </a:p>
        </p:txBody>
      </p:sp>
      <p:sp>
        <p:nvSpPr>
          <p:cNvPr id="16" name="Text Box 4"/>
          <p:cNvSpPr txBox="1">
            <a:spLocks noChangeArrowheads="1"/>
          </p:cNvSpPr>
          <p:nvPr/>
        </p:nvSpPr>
        <p:spPr bwMode="auto">
          <a:xfrm>
            <a:off x="1152525" y="3600450"/>
            <a:ext cx="774021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eriod"/>
            </a:pPr>
            <a:r>
              <a:rPr lang="de-DE" altLang="de-DE" sz="1800" u="sng">
                <a:latin typeface="RubFlama" panose="02000000000000000000" pitchFamily="2" charset="0"/>
              </a:rPr>
              <a:t>Angebot: „Unterunterobersatz“ und Definition:</a:t>
            </a:r>
          </a:p>
        </p:txBody>
      </p:sp>
      <p:sp>
        <p:nvSpPr>
          <p:cNvPr id="17" name="Text Box 4"/>
          <p:cNvSpPr txBox="1">
            <a:spLocks noChangeArrowheads="1"/>
          </p:cNvSpPr>
          <p:nvPr/>
        </p:nvSpPr>
        <p:spPr bwMode="auto">
          <a:xfrm>
            <a:off x="1512888" y="4968875"/>
            <a:ext cx="914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lphaLcPeriod"/>
            </a:pPr>
            <a:r>
              <a:rPr lang="de-DE" altLang="de-DE" sz="1800">
                <a:latin typeface="RubFlama" panose="02000000000000000000" pitchFamily="2" charset="0"/>
              </a:rPr>
              <a:t>Tatbestand der Willenserklärung </a:t>
            </a:r>
          </a:p>
        </p:txBody>
      </p:sp>
      <p:sp>
        <p:nvSpPr>
          <p:cNvPr id="18" name="Text Box 4"/>
          <p:cNvSpPr txBox="1">
            <a:spLocks noChangeArrowheads="1"/>
          </p:cNvSpPr>
          <p:nvPr/>
        </p:nvSpPr>
        <p:spPr bwMode="auto">
          <a:xfrm>
            <a:off x="1979613" y="5508625"/>
            <a:ext cx="914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arenBoth" startAt="2"/>
            </a:pPr>
            <a:r>
              <a:rPr lang="de-DE" altLang="de-DE" sz="1800">
                <a:latin typeface="RubFlama" panose="02000000000000000000" pitchFamily="2" charset="0"/>
              </a:rPr>
              <a:t>subjektiver/innerer Tatbestand</a:t>
            </a:r>
          </a:p>
        </p:txBody>
      </p:sp>
      <p:sp>
        <p:nvSpPr>
          <p:cNvPr id="21" name="Text Box 4"/>
          <p:cNvSpPr txBox="1">
            <a:spLocks noChangeArrowheads="1"/>
          </p:cNvSpPr>
          <p:nvPr/>
        </p:nvSpPr>
        <p:spPr bwMode="auto">
          <a:xfrm>
            <a:off x="1981200" y="5221288"/>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arenBoth"/>
            </a:pPr>
            <a:r>
              <a:rPr lang="de-DE" altLang="de-DE" sz="1800">
                <a:latin typeface="RubFlama" panose="02000000000000000000" pitchFamily="2" charset="0"/>
              </a:rPr>
              <a:t>objektiver/äußerer Tatbestand</a:t>
            </a:r>
          </a:p>
        </p:txBody>
      </p:sp>
      <p:sp>
        <p:nvSpPr>
          <p:cNvPr id="24" name="Text Box 4"/>
          <p:cNvSpPr txBox="1">
            <a:spLocks noChangeArrowheads="1"/>
          </p:cNvSpPr>
          <p:nvPr/>
        </p:nvSpPr>
        <p:spPr bwMode="auto">
          <a:xfrm>
            <a:off x="1511300" y="5797550"/>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lphaLcPeriod" startAt="2"/>
            </a:pPr>
            <a:r>
              <a:rPr lang="de-DE" altLang="de-DE" sz="1800">
                <a:latin typeface="RubFlama" panose="02000000000000000000" pitchFamily="2" charset="0"/>
              </a:rPr>
              <a:t>Wirksamkeit</a:t>
            </a:r>
          </a:p>
        </p:txBody>
      </p:sp>
      <p:sp>
        <p:nvSpPr>
          <p:cNvPr id="25" name="Text Box 4"/>
          <p:cNvSpPr txBox="1">
            <a:spLocks noChangeArrowheads="1"/>
          </p:cNvSpPr>
          <p:nvPr/>
        </p:nvSpPr>
        <p:spPr bwMode="auto">
          <a:xfrm>
            <a:off x="1512888" y="6121400"/>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800">
                <a:latin typeface="RubFlama" panose="02000000000000000000" pitchFamily="2" charset="0"/>
              </a:rPr>
              <a:t>Ergebnis: Es liegt (k)ein Angebot vor.</a:t>
            </a:r>
          </a:p>
        </p:txBody>
      </p:sp>
      <p:sp>
        <p:nvSpPr>
          <p:cNvPr id="26" name="Text Box 4"/>
          <p:cNvSpPr txBox="1">
            <a:spLocks noChangeArrowheads="1"/>
          </p:cNvSpPr>
          <p:nvPr/>
        </p:nvSpPr>
        <p:spPr bwMode="auto">
          <a:xfrm>
            <a:off x="1116013" y="6410325"/>
            <a:ext cx="849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libri" panose="020F0502020204030204" pitchFamily="34" charset="0"/>
              <a:buAutoNum type="arabicPeriod" startAt="2"/>
            </a:pPr>
            <a:r>
              <a:rPr lang="de-DE" altLang="de-DE" sz="1800" u="sng">
                <a:latin typeface="RubFlama" panose="02000000000000000000" pitchFamily="2" charset="0"/>
              </a:rPr>
              <a:t>Annahme: „Unterunterobersatz“ und Definition:</a:t>
            </a:r>
          </a:p>
        </p:txBody>
      </p:sp>
      <p:sp>
        <p:nvSpPr>
          <p:cNvPr id="27" name="Text Box 4"/>
          <p:cNvSpPr txBox="1">
            <a:spLocks noChangeArrowheads="1"/>
          </p:cNvSpPr>
          <p:nvPr/>
        </p:nvSpPr>
        <p:spPr bwMode="auto">
          <a:xfrm>
            <a:off x="1476375" y="3889375"/>
            <a:ext cx="741636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800" dirty="0">
                <a:latin typeface="RubFlama" panose="02000000000000000000" pitchFamily="2" charset="0"/>
              </a:rPr>
              <a:t>Es müsste ein Angebot vorliegen. </a:t>
            </a:r>
          </a:p>
          <a:p>
            <a:pPr algn="just" defTabSz="914400" eaLnBrk="1" hangingPunct="1"/>
            <a:r>
              <a:rPr lang="de-DE" altLang="de-DE" sz="1800" dirty="0">
                <a:latin typeface="RubFlama" panose="02000000000000000000" pitchFamily="2" charset="0"/>
              </a:rPr>
              <a:t>Ein Angebot ist eine einseitige empfangsbedürftige Willenserklärung, die inhaltlich so bestimmt ist, insb. die essentialia negotii enthält, dass die Annahme durch ein einfaches „ja“ erfolgen kann.</a:t>
            </a:r>
          </a:p>
        </p:txBody>
      </p:sp>
      <p:sp>
        <p:nvSpPr>
          <p:cNvPr id="2" name="Rechteck 1"/>
          <p:cNvSpPr>
            <a:spLocks noChangeArrowheads="1"/>
          </p:cNvSpPr>
          <p:nvPr/>
        </p:nvSpPr>
        <p:spPr bwMode="auto">
          <a:xfrm>
            <a:off x="1439863" y="6732588"/>
            <a:ext cx="40179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800">
                <a:latin typeface="RubFlama" panose="02000000000000000000" pitchFamily="2" charset="0"/>
              </a:rPr>
              <a:t>Es müsste eine Annahme vorliegen.(...)</a:t>
            </a:r>
          </a:p>
        </p:txBody>
      </p:sp>
      <p:sp>
        <p:nvSpPr>
          <p:cNvPr id="20"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5" grpId="0"/>
      <p:bldP spid="16" grpId="0"/>
      <p:bldP spid="17" grpId="0"/>
      <p:bldP spid="18" grpId="0"/>
      <p:bldP spid="21" grpId="0"/>
      <p:bldP spid="24" grpId="0"/>
      <p:bldP spid="25" grpId="0"/>
      <p:bldP spid="26" grpId="0"/>
      <p:bldP spid="27"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5"/>
          <p:cNvSpPr txBox="1">
            <a:spLocks noChangeArrowheads="1"/>
          </p:cNvSpPr>
          <p:nvPr/>
        </p:nvSpPr>
        <p:spPr bwMode="auto">
          <a:xfrm>
            <a:off x="1855788" y="936625"/>
            <a:ext cx="56689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a:latin typeface="RubFlama" panose="02000000000000000000" pitchFamily="2" charset="0"/>
              </a:rPr>
              <a:t>Willenserklärungen – VIII: Willensmängel</a:t>
            </a:r>
          </a:p>
        </p:txBody>
      </p:sp>
      <p:sp>
        <p:nvSpPr>
          <p:cNvPr id="44037" name="Textfeld 1"/>
          <p:cNvSpPr txBox="1">
            <a:spLocks noChangeArrowheads="1"/>
          </p:cNvSpPr>
          <p:nvPr/>
        </p:nvSpPr>
        <p:spPr bwMode="auto">
          <a:xfrm>
            <a:off x="1708150" y="502285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20"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pic>
        <p:nvPicPr>
          <p:cNvPr id="3" name="Grafik 2"/>
          <p:cNvPicPr>
            <a:picLocks noChangeAspect="1"/>
          </p:cNvPicPr>
          <p:nvPr/>
        </p:nvPicPr>
        <p:blipFill>
          <a:blip r:embed="rId3"/>
          <a:stretch>
            <a:fillRect/>
          </a:stretch>
        </p:blipFill>
        <p:spPr>
          <a:xfrm>
            <a:off x="233199" y="1404983"/>
            <a:ext cx="8587533" cy="5396478"/>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5"/>
          <p:cNvSpPr txBox="1">
            <a:spLocks noChangeArrowheads="1"/>
          </p:cNvSpPr>
          <p:nvPr/>
        </p:nvSpPr>
        <p:spPr bwMode="auto">
          <a:xfrm>
            <a:off x="2622549" y="631030"/>
            <a:ext cx="4187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Willensmängel – I: Anfechtung</a:t>
            </a:r>
          </a:p>
        </p:txBody>
      </p:sp>
      <p:sp>
        <p:nvSpPr>
          <p:cNvPr id="37895" name="Textfeld 2"/>
          <p:cNvSpPr txBox="1">
            <a:spLocks noChangeArrowheads="1"/>
          </p:cNvSpPr>
          <p:nvPr/>
        </p:nvSpPr>
        <p:spPr bwMode="auto">
          <a:xfrm>
            <a:off x="385763" y="1512888"/>
            <a:ext cx="8669337"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Wingdings" panose="05000000000000000000" pitchFamily="2" charset="2"/>
              <a:buChar char="Ø"/>
            </a:pPr>
            <a:r>
              <a:rPr lang="de-DE" altLang="de-DE" dirty="0">
                <a:latin typeface="RubFlama" panose="02000000000000000000" pitchFamily="2" charset="0"/>
              </a:rPr>
              <a:t>Gestaltungsrecht = einseitige Gestaltung eines vertraglichen </a:t>
            </a:r>
            <a:r>
              <a:rPr lang="de-DE" altLang="de-DE" dirty="0" err="1">
                <a:latin typeface="RubFlama" panose="02000000000000000000" pitchFamily="2" charset="0"/>
              </a:rPr>
              <a:t>SchuldV</a:t>
            </a:r>
            <a:endParaRPr lang="de-DE" altLang="de-DE" dirty="0">
              <a:latin typeface="RubFlama" panose="02000000000000000000" pitchFamily="2" charset="0"/>
            </a:endParaRPr>
          </a:p>
        </p:txBody>
      </p:sp>
      <p:sp>
        <p:nvSpPr>
          <p:cNvPr id="46085" name="Textfeld 1"/>
          <p:cNvSpPr txBox="1">
            <a:spLocks noChangeArrowheads="1"/>
          </p:cNvSpPr>
          <p:nvPr/>
        </p:nvSpPr>
        <p:spPr bwMode="auto">
          <a:xfrm>
            <a:off x="1708150" y="502285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13" name="Text Box 4"/>
          <p:cNvSpPr txBox="1">
            <a:spLocks noChangeArrowheads="1"/>
          </p:cNvSpPr>
          <p:nvPr/>
        </p:nvSpPr>
        <p:spPr bwMode="auto">
          <a:xfrm>
            <a:off x="377825" y="2120900"/>
            <a:ext cx="8677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Wingdings" panose="05000000000000000000" pitchFamily="2" charset="2"/>
              <a:buChar char="Ø"/>
            </a:pPr>
            <a:r>
              <a:rPr lang="de-DE" altLang="de-DE">
                <a:latin typeface="RubFlama" panose="02000000000000000000" pitchFamily="2" charset="0"/>
              </a:rPr>
              <a:t>Schema</a:t>
            </a:r>
          </a:p>
        </p:txBody>
      </p:sp>
      <p:sp>
        <p:nvSpPr>
          <p:cNvPr id="11" name="Text Box 4"/>
          <p:cNvSpPr txBox="1">
            <a:spLocks noChangeArrowheads="1"/>
          </p:cNvSpPr>
          <p:nvPr/>
        </p:nvSpPr>
        <p:spPr bwMode="auto">
          <a:xfrm>
            <a:off x="1871663" y="2520950"/>
            <a:ext cx="718343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dirty="0">
                <a:latin typeface="RubFlama" panose="02000000000000000000" pitchFamily="2" charset="0"/>
              </a:rPr>
              <a:t>Zulässigkeit der Anfechtung (vorrangige Regelungen bspw. im Familienrecht oder Erbrecht )</a:t>
            </a:r>
          </a:p>
        </p:txBody>
      </p:sp>
      <p:sp>
        <p:nvSpPr>
          <p:cNvPr id="14" name="Text Box 4"/>
          <p:cNvSpPr txBox="1">
            <a:spLocks noChangeArrowheads="1"/>
          </p:cNvSpPr>
          <p:nvPr/>
        </p:nvSpPr>
        <p:spPr bwMode="auto">
          <a:xfrm>
            <a:off x="1871663" y="3779838"/>
            <a:ext cx="784542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a:latin typeface="RubFlama" panose="02000000000000000000" pitchFamily="2" charset="0"/>
              </a:rPr>
              <a:t>Anfechtungs</a:t>
            </a:r>
            <a:r>
              <a:rPr lang="de-DE" altLang="de-DE" b="1">
                <a:latin typeface="RubFlama" panose="02000000000000000000" pitchFamily="2" charset="0"/>
              </a:rPr>
              <a:t>erklärung </a:t>
            </a:r>
            <a:r>
              <a:rPr lang="de-DE" altLang="de-DE">
                <a:latin typeface="RubFlama" panose="02000000000000000000" pitchFamily="2" charset="0"/>
              </a:rPr>
              <a:t>(WE!), § 143 I BGB</a:t>
            </a:r>
          </a:p>
        </p:txBody>
      </p:sp>
      <p:sp>
        <p:nvSpPr>
          <p:cNvPr id="15" name="Text Box 4"/>
          <p:cNvSpPr txBox="1">
            <a:spLocks noChangeArrowheads="1"/>
          </p:cNvSpPr>
          <p:nvPr/>
        </p:nvSpPr>
        <p:spPr bwMode="auto">
          <a:xfrm>
            <a:off x="1871663" y="3313113"/>
            <a:ext cx="7845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2"/>
            </a:pPr>
            <a:r>
              <a:rPr lang="de-DE" altLang="de-DE">
                <a:latin typeface="RubFlama" panose="02000000000000000000" pitchFamily="2" charset="0"/>
              </a:rPr>
              <a:t>Anfechtungs</a:t>
            </a:r>
            <a:r>
              <a:rPr lang="de-DE" altLang="de-DE" b="1">
                <a:latin typeface="RubFlama" panose="02000000000000000000" pitchFamily="2" charset="0"/>
              </a:rPr>
              <a:t>grund</a:t>
            </a:r>
            <a:r>
              <a:rPr lang="de-DE" altLang="de-DE">
                <a:latin typeface="RubFlama" panose="02000000000000000000" pitchFamily="2" charset="0"/>
              </a:rPr>
              <a:t>, §§ 119, 123 BGB</a:t>
            </a:r>
          </a:p>
        </p:txBody>
      </p:sp>
      <p:sp>
        <p:nvSpPr>
          <p:cNvPr id="16" name="Text Box 4"/>
          <p:cNvSpPr txBox="1">
            <a:spLocks noChangeArrowheads="1"/>
          </p:cNvSpPr>
          <p:nvPr/>
        </p:nvSpPr>
        <p:spPr bwMode="auto">
          <a:xfrm>
            <a:off x="1871663" y="4241800"/>
            <a:ext cx="71834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4"/>
            </a:pPr>
            <a:r>
              <a:rPr lang="de-DE" altLang="de-DE" dirty="0">
                <a:latin typeface="RubFlama" panose="02000000000000000000" pitchFamily="2" charset="0"/>
              </a:rPr>
              <a:t>Anfechtungs</a:t>
            </a:r>
            <a:r>
              <a:rPr lang="de-DE" altLang="de-DE" b="1" dirty="0">
                <a:latin typeface="RubFlama" panose="02000000000000000000" pitchFamily="2" charset="0"/>
              </a:rPr>
              <a:t>frist</a:t>
            </a:r>
            <a:r>
              <a:rPr lang="de-DE" altLang="de-DE" dirty="0">
                <a:latin typeface="RubFlama" panose="02000000000000000000" pitchFamily="2" charset="0"/>
              </a:rPr>
              <a:t> – unverzüglich/1 Jahr, §§ 121, 124 BGB </a:t>
            </a:r>
          </a:p>
        </p:txBody>
      </p:sp>
      <p:sp>
        <p:nvSpPr>
          <p:cNvPr id="17" name="Text Box 4"/>
          <p:cNvSpPr txBox="1">
            <a:spLocks noChangeArrowheads="1"/>
          </p:cNvSpPr>
          <p:nvPr/>
        </p:nvSpPr>
        <p:spPr bwMode="auto">
          <a:xfrm>
            <a:off x="1871663" y="4673600"/>
            <a:ext cx="7183437"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5"/>
            </a:pPr>
            <a:r>
              <a:rPr lang="de-DE" altLang="de-DE">
                <a:latin typeface="RubFlama" panose="02000000000000000000" pitchFamily="2" charset="0"/>
              </a:rPr>
              <a:t>Rechtsfolge:  Nichtigkeit </a:t>
            </a:r>
            <a:r>
              <a:rPr lang="de-DE" altLang="de-DE" i="1">
                <a:latin typeface="RubFlama" panose="02000000000000000000" pitchFamily="2" charset="0"/>
              </a:rPr>
              <a:t>ex tunc</a:t>
            </a:r>
            <a:r>
              <a:rPr lang="de-DE" altLang="de-DE">
                <a:latin typeface="RubFlama" panose="02000000000000000000" pitchFamily="2" charset="0"/>
              </a:rPr>
              <a:t>, § 142 BGB und in den Fällen des § 119 BGB ggf. Verpflichtung zum Schadensersatz des Anfechtenden gegenüber dem Erkärungsempfänger, § 122 I BGB (negatives Interesse)</a:t>
            </a:r>
          </a:p>
        </p:txBody>
      </p:sp>
      <p:sp>
        <p:nvSpPr>
          <p:cNvPr id="18" name="Text Box 4"/>
          <p:cNvSpPr txBox="1">
            <a:spLocks noChangeArrowheads="1"/>
          </p:cNvSpPr>
          <p:nvPr/>
        </p:nvSpPr>
        <p:spPr bwMode="auto">
          <a:xfrm>
            <a:off x="458788" y="6013450"/>
            <a:ext cx="86772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Wingdings" panose="05000000000000000000" pitchFamily="2" charset="2"/>
              <a:buChar char="Ø"/>
            </a:pPr>
            <a:r>
              <a:rPr lang="de-DE" altLang="de-DE" dirty="0">
                <a:latin typeface="RubFlama" panose="02000000000000000000" pitchFamily="2" charset="0"/>
              </a:rPr>
              <a:t>Struktur der Prüfung bei Gestaltungsrechten immer gleich:</a:t>
            </a:r>
          </a:p>
          <a:p>
            <a:pPr algn="ctr" defTabSz="914400" eaLnBrk="1" hangingPunct="1"/>
            <a:endParaRPr lang="de-DE" altLang="de-DE" dirty="0">
              <a:latin typeface="RubFlama" panose="02000000000000000000" pitchFamily="2" charset="0"/>
            </a:endParaRPr>
          </a:p>
          <a:p>
            <a:pPr algn="ctr" defTabSz="914400" eaLnBrk="1" hangingPunct="1"/>
            <a:r>
              <a:rPr lang="de-DE" altLang="de-DE" b="1" i="1" dirty="0">
                <a:latin typeface="RubFlama" panose="02000000000000000000" pitchFamily="2" charset="0"/>
              </a:rPr>
              <a:t>Grund – Erklärung – Frist </a:t>
            </a:r>
          </a:p>
        </p:txBody>
      </p:sp>
      <p:sp>
        <p:nvSpPr>
          <p:cNvPr id="20"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5" grpId="0"/>
      <p:bldP spid="13" grpId="0"/>
      <p:bldP spid="11" grpId="0"/>
      <p:bldP spid="14"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5"/>
          <p:cNvSpPr txBox="1">
            <a:spLocks noChangeArrowheads="1"/>
          </p:cNvSpPr>
          <p:nvPr/>
        </p:nvSpPr>
        <p:spPr bwMode="auto">
          <a:xfrm>
            <a:off x="3528144" y="734218"/>
            <a:ext cx="2016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b="1" dirty="0">
                <a:latin typeface="RubFlama" panose="02000000000000000000" pitchFamily="2" charset="0"/>
              </a:rPr>
              <a:t>Hausaufgabe</a:t>
            </a:r>
          </a:p>
        </p:txBody>
      </p:sp>
      <p:sp>
        <p:nvSpPr>
          <p:cNvPr id="9219" name="Textfeld 1"/>
          <p:cNvSpPr txBox="1">
            <a:spLocks noChangeArrowheads="1"/>
          </p:cNvSpPr>
          <p:nvPr/>
        </p:nvSpPr>
        <p:spPr bwMode="auto">
          <a:xfrm>
            <a:off x="287785" y="1391867"/>
            <a:ext cx="8784976"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a:pPr>
            <a:r>
              <a:rPr lang="de-DE" altLang="de-DE" dirty="0">
                <a:latin typeface="RubFlama" panose="02000000000000000000" pitchFamily="2" charset="0"/>
              </a:rPr>
              <a:t>A will backen und hat leider keine Vanille mehr im Haus. Er klingelt bei seinem Nachbarn und N fragt diesen, ob er ihm nicht eine Vanilleschote „leihen“ könne. N sagt ja und gibt dem A die Schote, die er selbst für sein morgiges Backvorhaben erworben hatte, weil A zusichert, dass er ihm morgen Ersatz bringen werde. Was für ein Vertrag liegt (nicht) vor?</a:t>
            </a:r>
          </a:p>
          <a:p>
            <a:pPr algn="just" eaLnBrk="1" hangingPunct="1">
              <a:buFont typeface="Calibri" panose="020F0502020204030204" pitchFamily="34" charset="0"/>
              <a:buAutoNum type="arabicPeriod"/>
            </a:pPr>
            <a:endParaRPr lang="de-DE" altLang="de-DE" dirty="0">
              <a:latin typeface="RubFlama" panose="02000000000000000000" pitchFamily="2" charset="0"/>
            </a:endParaRPr>
          </a:p>
          <a:p>
            <a:pPr algn="just" eaLnBrk="1" hangingPunct="1">
              <a:buFont typeface="Calibri" panose="020F0502020204030204" pitchFamily="34" charset="0"/>
              <a:buAutoNum type="arabicPeriod"/>
            </a:pPr>
            <a:r>
              <a:rPr lang="de-DE" altLang="de-DE" dirty="0">
                <a:latin typeface="RubFlama" panose="02000000000000000000" pitchFamily="2" charset="0"/>
              </a:rPr>
              <a:t>Käufer K hat sich am 10.11. mit Verkäufer V über den Kauf eines Piratenkostüms zum Preis von 20€ geeinigt. V soll ihm das Kostüm am 11.11. um 11.11h in die Düsseldorfer Altstadt mitbringen, erscheint aber nicht. K ist der Meinung, dass ihm das Kostüm jetzt gehört und will es unbedingt auch in Besitz nehmen – was ist die richtige Anspruchsgrundlage, wenn er zu Gericht ginge?</a:t>
            </a:r>
          </a:p>
          <a:p>
            <a:pPr algn="just" eaLnBrk="1" hangingPunct="1">
              <a:buFont typeface="Calibri" panose="020F0502020204030204" pitchFamily="34" charset="0"/>
              <a:buAutoNum type="arabicPeriod"/>
            </a:pPr>
            <a:endParaRPr lang="de-DE" altLang="de-DE" dirty="0">
              <a:latin typeface="RubFlama" panose="02000000000000000000" pitchFamily="2" charset="0"/>
            </a:endParaRPr>
          </a:p>
          <a:p>
            <a:pPr algn="just" eaLnBrk="1" hangingPunct="1">
              <a:buFont typeface="Calibri" panose="020F0502020204030204" pitchFamily="34" charset="0"/>
              <a:buAutoNum type="arabicPeriod"/>
            </a:pPr>
            <a:r>
              <a:rPr lang="de-DE" altLang="de-DE" dirty="0">
                <a:latin typeface="RubFlama" panose="02000000000000000000" pitchFamily="2" charset="0"/>
              </a:rPr>
              <a:t>Was ist ein Gestaltungsrecht?</a:t>
            </a:r>
          </a:p>
          <a:p>
            <a:pPr algn="just" eaLnBrk="1" hangingPunct="1">
              <a:buFont typeface="Calibri" panose="020F0502020204030204" pitchFamily="34" charset="0"/>
              <a:buAutoNum type="arabicPeriod"/>
            </a:pPr>
            <a:endParaRPr lang="de-DE" altLang="de-DE" dirty="0">
              <a:latin typeface="RubFlama" panose="02000000000000000000" pitchFamily="2" charset="0"/>
            </a:endParaRPr>
          </a:p>
          <a:p>
            <a:pPr algn="just" eaLnBrk="1" hangingPunct="1">
              <a:buFont typeface="Calibri" panose="020F0502020204030204" pitchFamily="34" charset="0"/>
              <a:buAutoNum type="arabicPeriod"/>
            </a:pPr>
            <a:r>
              <a:rPr lang="de-DE" altLang="de-DE" dirty="0">
                <a:latin typeface="RubFlama" panose="02000000000000000000" pitchFamily="2" charset="0"/>
              </a:rPr>
              <a:t>Was ist eine Leistungsstörung?</a:t>
            </a:r>
          </a:p>
          <a:p>
            <a:pPr algn="just" eaLnBrk="1" hangingPunct="1">
              <a:buFont typeface="Calibri" panose="020F0502020204030204" pitchFamily="34" charset="0"/>
              <a:buAutoNum type="arabicPeriod"/>
            </a:pPr>
            <a:endParaRPr lang="de-DE" altLang="de-DE" dirty="0">
              <a:latin typeface="RubFlama" panose="02000000000000000000" pitchFamily="2" charset="0"/>
            </a:endParaRPr>
          </a:p>
          <a:p>
            <a:pPr algn="just" eaLnBrk="1" hangingPunct="1">
              <a:buFont typeface="Calibri" panose="020F0502020204030204" pitchFamily="34" charset="0"/>
              <a:buAutoNum type="arabicPeriod"/>
            </a:pPr>
            <a:r>
              <a:rPr lang="de-DE" altLang="de-DE" dirty="0">
                <a:latin typeface="RubFlama" panose="02000000000000000000" pitchFamily="2" charset="0"/>
              </a:rPr>
              <a:t>Was ist eine Obliegenheit?</a:t>
            </a:r>
          </a:p>
        </p:txBody>
      </p:sp>
      <p:sp>
        <p:nvSpPr>
          <p:cNvPr id="7"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5"/>
          <p:cNvSpPr txBox="1">
            <a:spLocks noChangeArrowheads="1"/>
          </p:cNvSpPr>
          <p:nvPr/>
        </p:nvSpPr>
        <p:spPr bwMode="auto">
          <a:xfrm>
            <a:off x="2142045" y="653793"/>
            <a:ext cx="54038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Willensmängel – II: erhebliche Irrtümer</a:t>
            </a:r>
          </a:p>
        </p:txBody>
      </p:sp>
      <p:sp>
        <p:nvSpPr>
          <p:cNvPr id="37895" name="Textfeld 2"/>
          <p:cNvSpPr txBox="1">
            <a:spLocks noChangeArrowheads="1"/>
          </p:cNvSpPr>
          <p:nvPr/>
        </p:nvSpPr>
        <p:spPr bwMode="auto">
          <a:xfrm>
            <a:off x="431800" y="1406525"/>
            <a:ext cx="8821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 119 BGB = Inhalts-, Erklärungs- und Eigenschaftsirrtum</a:t>
            </a:r>
          </a:p>
        </p:txBody>
      </p:sp>
      <p:sp>
        <p:nvSpPr>
          <p:cNvPr id="48133" name="Textfeld 1"/>
          <p:cNvSpPr txBox="1">
            <a:spLocks noChangeArrowheads="1"/>
          </p:cNvSpPr>
          <p:nvPr/>
        </p:nvSpPr>
        <p:spPr bwMode="auto">
          <a:xfrm>
            <a:off x="1708150" y="502285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11" name="Text Box 4"/>
          <p:cNvSpPr txBox="1">
            <a:spLocks noChangeArrowheads="1"/>
          </p:cNvSpPr>
          <p:nvPr/>
        </p:nvSpPr>
        <p:spPr bwMode="auto">
          <a:xfrm>
            <a:off x="385763" y="1836738"/>
            <a:ext cx="7705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b="1">
                <a:latin typeface="RubFlama" panose="02000000000000000000" pitchFamily="2" charset="0"/>
              </a:rPr>
              <a:t>Inhaltsirrtum</a:t>
            </a:r>
            <a:r>
              <a:rPr lang="de-DE" altLang="de-DE">
                <a:latin typeface="RubFlama" panose="02000000000000000000" pitchFamily="2" charset="0"/>
              </a:rPr>
              <a:t> = § 119 I Var.1 BGB</a:t>
            </a:r>
          </a:p>
        </p:txBody>
      </p:sp>
      <p:sp>
        <p:nvSpPr>
          <p:cNvPr id="14" name="Text Box 4"/>
          <p:cNvSpPr txBox="1">
            <a:spLocks noChangeArrowheads="1"/>
          </p:cNvSpPr>
          <p:nvPr/>
        </p:nvSpPr>
        <p:spPr bwMode="auto">
          <a:xfrm>
            <a:off x="360363" y="3852863"/>
            <a:ext cx="7845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2"/>
            </a:pPr>
            <a:r>
              <a:rPr lang="de-DE" altLang="de-DE" b="1" dirty="0">
                <a:latin typeface="RubFlama" panose="02000000000000000000" pitchFamily="2" charset="0"/>
              </a:rPr>
              <a:t>Erklärungsirrtum</a:t>
            </a:r>
            <a:r>
              <a:rPr lang="de-DE" altLang="de-DE" dirty="0">
                <a:latin typeface="RubFlama" panose="02000000000000000000" pitchFamily="2" charset="0"/>
              </a:rPr>
              <a:t> = § 119 I Var. 2 BGB</a:t>
            </a:r>
          </a:p>
        </p:txBody>
      </p:sp>
      <p:sp>
        <p:nvSpPr>
          <p:cNvPr id="15" name="Text Box 4"/>
          <p:cNvSpPr txBox="1">
            <a:spLocks noChangeArrowheads="1"/>
          </p:cNvSpPr>
          <p:nvPr/>
        </p:nvSpPr>
        <p:spPr bwMode="auto">
          <a:xfrm>
            <a:off x="360363" y="5453063"/>
            <a:ext cx="7845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b="1">
                <a:latin typeface="RubFlama" panose="02000000000000000000" pitchFamily="2" charset="0"/>
              </a:rPr>
              <a:t>Eigenschaftsirrtum</a:t>
            </a:r>
            <a:r>
              <a:rPr lang="de-DE" altLang="de-DE">
                <a:latin typeface="RubFlama" panose="02000000000000000000" pitchFamily="2" charset="0"/>
              </a:rPr>
              <a:t> = § 119 II BGB (beachtlicher Motivirrtum)</a:t>
            </a:r>
          </a:p>
        </p:txBody>
      </p:sp>
      <p:sp>
        <p:nvSpPr>
          <p:cNvPr id="17" name="Text Box 4"/>
          <p:cNvSpPr txBox="1">
            <a:spLocks noChangeArrowheads="1"/>
          </p:cNvSpPr>
          <p:nvPr/>
        </p:nvSpPr>
        <p:spPr bwMode="auto">
          <a:xfrm>
            <a:off x="795339" y="2197100"/>
            <a:ext cx="8205414"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Erklärender erklärt was er will, irrt aber über dessen Bedeutung</a:t>
            </a:r>
          </a:p>
          <a:p>
            <a:pPr algn="just" defTabSz="914400" eaLnBrk="1" hangingPunct="1"/>
            <a:r>
              <a:rPr lang="de-DE" altLang="de-DE" u="sng" dirty="0">
                <a:latin typeface="RubFlama" panose="02000000000000000000" pitchFamily="2" charset="0"/>
              </a:rPr>
              <a:t>Beispiel:</a:t>
            </a:r>
          </a:p>
          <a:p>
            <a:pPr algn="just" defTabSz="914400" eaLnBrk="1" hangingPunct="1"/>
            <a:r>
              <a:rPr lang="de-DE" altLang="de-DE" dirty="0">
                <a:latin typeface="RubFlama" panose="02000000000000000000" pitchFamily="2" charset="0"/>
              </a:rPr>
              <a:t>K bestellt 10 „Gros“ Toilettenpapier in der Annahme es handele sich um große Rollen. Tatsächlich ist ein „Gros“ der Ausdruck für eine Packung mit 12x12 Rollen. K bestellt also 1440 Rollen.</a:t>
            </a:r>
          </a:p>
        </p:txBody>
      </p:sp>
      <p:sp>
        <p:nvSpPr>
          <p:cNvPr id="18" name="Text Box 4"/>
          <p:cNvSpPr txBox="1">
            <a:spLocks noChangeArrowheads="1"/>
          </p:cNvSpPr>
          <p:nvPr/>
        </p:nvSpPr>
        <p:spPr bwMode="auto">
          <a:xfrm>
            <a:off x="792163" y="4176713"/>
            <a:ext cx="820859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Erklärender erklärt nicht, was er will</a:t>
            </a:r>
          </a:p>
          <a:p>
            <a:pPr algn="just" defTabSz="914400" eaLnBrk="1" hangingPunct="1"/>
            <a:r>
              <a:rPr lang="de-DE" altLang="de-DE" u="sng" dirty="0">
                <a:latin typeface="RubFlama" panose="02000000000000000000" pitchFamily="2" charset="0"/>
              </a:rPr>
              <a:t>Beispiel: </a:t>
            </a:r>
          </a:p>
          <a:p>
            <a:pPr algn="just" defTabSz="914400" eaLnBrk="1" hangingPunct="1"/>
            <a:r>
              <a:rPr lang="de-DE" altLang="de-DE" dirty="0">
                <a:latin typeface="RubFlama" panose="02000000000000000000" pitchFamily="2" charset="0"/>
              </a:rPr>
              <a:t>K will 10 Gros Toilettenpapier bestellen, aber verschreibt sich und bestellt daher 10 Rollen. </a:t>
            </a:r>
          </a:p>
          <a:p>
            <a:pPr algn="just" defTabSz="914400" eaLnBrk="1" hangingPunct="1"/>
            <a:endParaRPr lang="de-DE" altLang="de-DE" dirty="0">
              <a:latin typeface="RubFlama" panose="02000000000000000000" pitchFamily="2" charset="0"/>
            </a:endParaRPr>
          </a:p>
        </p:txBody>
      </p:sp>
      <p:sp>
        <p:nvSpPr>
          <p:cNvPr id="19" name="Text Box 4"/>
          <p:cNvSpPr txBox="1">
            <a:spLocks noChangeArrowheads="1"/>
          </p:cNvSpPr>
          <p:nvPr/>
        </p:nvSpPr>
        <p:spPr bwMode="auto">
          <a:xfrm>
            <a:off x="792163" y="5797550"/>
            <a:ext cx="820859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Irrtum über wert-/preisbildende Faktoren = ausnahmsweise beachtliches Erwerbsmotiv</a:t>
            </a:r>
          </a:p>
          <a:p>
            <a:pPr algn="just" defTabSz="914400" eaLnBrk="1" hangingPunct="1"/>
            <a:r>
              <a:rPr lang="de-DE" altLang="de-DE" u="sng" dirty="0">
                <a:latin typeface="RubFlama" panose="02000000000000000000" pitchFamily="2" charset="0"/>
              </a:rPr>
              <a:t>Beispiel: </a:t>
            </a:r>
            <a:r>
              <a:rPr lang="de-DE" altLang="de-DE" dirty="0">
                <a:latin typeface="RubFlama" panose="02000000000000000000" pitchFamily="2" charset="0"/>
              </a:rPr>
              <a:t>K kauft ein Kunstwerk in der Annahme, es sei ein 100 Jahre altes Original. Tatsächlich ist ein 2 Jahre altes Replikat.</a:t>
            </a:r>
          </a:p>
        </p:txBody>
      </p:sp>
      <p:sp>
        <p:nvSpPr>
          <p:cNvPr id="16"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5" grpId="0"/>
      <p:bldP spid="11" grpId="0"/>
      <p:bldP spid="14" grpId="0"/>
      <p:bldP spid="15" grpId="0"/>
      <p:bldP spid="17" grpId="0"/>
      <p:bldP spid="18"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9" y="1160462"/>
            <a:ext cx="783242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Ø"/>
            </a:pPr>
            <a:r>
              <a:rPr lang="de-DE" altLang="de-DE" dirty="0">
                <a:latin typeface="RubFlama" panose="02000000000000000000" pitchFamily="2" charset="0"/>
              </a:rPr>
              <a:t>Wenn wirksame Willenserklärungen vorliegen und keine Anfechtung erfolgt, sind bei gegenseitigen Verträgen durch Vertragsschluss Pflichten entstanden:</a:t>
            </a:r>
          </a:p>
        </p:txBody>
      </p:sp>
      <p:sp>
        <p:nvSpPr>
          <p:cNvPr id="50179" name="Text Box 5"/>
          <p:cNvSpPr txBox="1">
            <a:spLocks noChangeArrowheads="1"/>
          </p:cNvSpPr>
          <p:nvPr/>
        </p:nvSpPr>
        <p:spPr bwMode="auto">
          <a:xfrm>
            <a:off x="1727774" y="577299"/>
            <a:ext cx="59218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Nach Vertragsschluss: Pflichtverletzungen </a:t>
            </a:r>
          </a:p>
        </p:txBody>
      </p:sp>
      <p:sp>
        <p:nvSpPr>
          <p:cNvPr id="7" name="Text Box 4"/>
          <p:cNvSpPr txBox="1">
            <a:spLocks noChangeArrowheads="1"/>
          </p:cNvSpPr>
          <p:nvPr/>
        </p:nvSpPr>
        <p:spPr bwMode="auto">
          <a:xfrm>
            <a:off x="792163" y="213042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b="1" dirty="0">
                <a:latin typeface="RubFlama" panose="02000000000000000000" pitchFamily="2" charset="0"/>
              </a:rPr>
              <a:t>Primärpflichten</a:t>
            </a:r>
            <a:r>
              <a:rPr lang="de-DE" altLang="de-DE" dirty="0">
                <a:latin typeface="RubFlama" panose="02000000000000000000" pitchFamily="2" charset="0"/>
              </a:rPr>
              <a:t>:</a:t>
            </a:r>
          </a:p>
        </p:txBody>
      </p:sp>
      <p:sp>
        <p:nvSpPr>
          <p:cNvPr id="8" name="Text Box 4"/>
          <p:cNvSpPr txBox="1">
            <a:spLocks noChangeArrowheads="1"/>
          </p:cNvSpPr>
          <p:nvPr/>
        </p:nvSpPr>
        <p:spPr bwMode="auto">
          <a:xfrm>
            <a:off x="1187450" y="2484438"/>
            <a:ext cx="5184775" cy="1016000"/>
          </a:xfrm>
          <a:prstGeom prst="rect">
            <a:avLst/>
          </a:prstGeom>
          <a:noFill/>
          <a:ln>
            <a:noFill/>
          </a:ln>
          <a:effectLst/>
          <a:extLst>
            <a:ext uri="{909E8E84-426E-40dd-AFC4-6F175D3DCCD1}"/>
            <a:ext uri="{91240B29-F687-4f45-9708-019B960494DF}"/>
            <a:ext uri="{AF507438-7753-43e0-B8FC-AC1667EBCBE1}"/>
          </a:ex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marL="342900" indent="-342900" defTabSz="914400" eaLnBrk="1" hangingPunct="1">
              <a:buFont typeface="Symbol" charset="2"/>
              <a:buChar char="-"/>
              <a:defRPr/>
            </a:pPr>
            <a:r>
              <a:rPr lang="de-DE" dirty="0">
                <a:latin typeface="RubFlama" panose="02000000000000000000" pitchFamily="2" charset="0"/>
              </a:rPr>
              <a:t>Leistungspflichten</a:t>
            </a:r>
          </a:p>
          <a:p>
            <a:pPr defTabSz="914400" eaLnBrk="1" hangingPunct="1">
              <a:defRPr/>
            </a:pPr>
            <a:endParaRPr lang="de-DE" dirty="0">
              <a:latin typeface="RubFlama" panose="02000000000000000000" pitchFamily="2" charset="0"/>
            </a:endParaRPr>
          </a:p>
          <a:p>
            <a:pPr marL="342900" indent="-342900" defTabSz="914400" eaLnBrk="1" hangingPunct="1">
              <a:buFont typeface="Symbol" charset="2"/>
              <a:buChar char="-"/>
              <a:defRPr/>
            </a:pPr>
            <a:r>
              <a:rPr lang="de-DE" dirty="0">
                <a:latin typeface="RubFlama" panose="02000000000000000000" pitchFamily="2" charset="0"/>
              </a:rPr>
              <a:t>Schutzpflichten</a:t>
            </a:r>
          </a:p>
        </p:txBody>
      </p:sp>
      <p:sp>
        <p:nvSpPr>
          <p:cNvPr id="9" name="Text Box 4"/>
          <p:cNvSpPr txBox="1">
            <a:spLocks noChangeArrowheads="1"/>
          </p:cNvSpPr>
          <p:nvPr/>
        </p:nvSpPr>
        <p:spPr bwMode="auto">
          <a:xfrm>
            <a:off x="3816350" y="2484438"/>
            <a:ext cx="51847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Wingdings" panose="05000000000000000000" pitchFamily="2" charset="2"/>
              <a:buChar char="ü"/>
            </a:pPr>
            <a:r>
              <a:rPr lang="de-DE" altLang="de-DE" dirty="0">
                <a:latin typeface="RubFlama" panose="02000000000000000000" pitchFamily="2" charset="0"/>
              </a:rPr>
              <a:t>Äquivalenzinteresse (Verhältnis Leistung/Gegenleistung</a:t>
            </a:r>
          </a:p>
          <a:p>
            <a:pPr defTabSz="914400" eaLnBrk="1" hangingPunct="1">
              <a:buFont typeface="Wingdings" panose="05000000000000000000" pitchFamily="2" charset="2"/>
              <a:buChar char="ü"/>
            </a:pPr>
            <a:r>
              <a:rPr lang="de-DE" altLang="de-DE" dirty="0">
                <a:latin typeface="RubFlama" panose="02000000000000000000" pitchFamily="2" charset="0"/>
              </a:rPr>
              <a:t>Integritätsinteresse (Schutz sonstiger Rechtsgüter des Gläubigers</a:t>
            </a:r>
          </a:p>
        </p:txBody>
      </p:sp>
      <p:sp>
        <p:nvSpPr>
          <p:cNvPr id="10" name="Text Box 4"/>
          <p:cNvSpPr txBox="1">
            <a:spLocks noChangeArrowheads="1"/>
          </p:cNvSpPr>
          <p:nvPr/>
        </p:nvSpPr>
        <p:spPr bwMode="auto">
          <a:xfrm>
            <a:off x="2304008" y="3838266"/>
            <a:ext cx="6588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dirty="0">
                <a:latin typeface="RubFlama" panose="02000000000000000000" pitchFamily="2" charset="0"/>
              </a:rPr>
              <a:t>    Was passiert bei Verletzung dieser Pflichten?</a:t>
            </a:r>
          </a:p>
        </p:txBody>
      </p:sp>
      <p:sp>
        <p:nvSpPr>
          <p:cNvPr id="11" name="Text Box 4"/>
          <p:cNvSpPr txBox="1">
            <a:spLocks noChangeArrowheads="1"/>
          </p:cNvSpPr>
          <p:nvPr/>
        </p:nvSpPr>
        <p:spPr bwMode="auto">
          <a:xfrm>
            <a:off x="792163" y="4343467"/>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b="1" dirty="0">
                <a:latin typeface="RubFlama" panose="02000000000000000000" pitchFamily="2" charset="0"/>
              </a:rPr>
              <a:t>Sekundärpflicht: Schadensersatz (zwei Arten)</a:t>
            </a:r>
          </a:p>
        </p:txBody>
      </p:sp>
      <p:sp>
        <p:nvSpPr>
          <p:cNvPr id="2" name="Pfeil nach rechts 1"/>
          <p:cNvSpPr/>
          <p:nvPr/>
        </p:nvSpPr>
        <p:spPr>
          <a:xfrm>
            <a:off x="1331913" y="3869565"/>
            <a:ext cx="1208087" cy="304800"/>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a:solidFill>
                <a:schemeClr val="tx1"/>
              </a:solidFill>
              <a:latin typeface="RubFlama" panose="02000000000000000000" pitchFamily="2" charset="0"/>
            </a:endParaRPr>
          </a:p>
        </p:txBody>
      </p:sp>
      <p:sp>
        <p:nvSpPr>
          <p:cNvPr id="12" name="Text Box 4"/>
          <p:cNvSpPr txBox="1">
            <a:spLocks noChangeArrowheads="1"/>
          </p:cNvSpPr>
          <p:nvPr/>
        </p:nvSpPr>
        <p:spPr bwMode="auto">
          <a:xfrm>
            <a:off x="1187450" y="4770830"/>
            <a:ext cx="781367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Symbol" panose="05050102010706020507" pitchFamily="18" charset="2"/>
              <a:buChar char="-"/>
            </a:pPr>
            <a:r>
              <a:rPr lang="de-DE" altLang="de-DE" dirty="0">
                <a:latin typeface="RubFlama" panose="02000000000000000000" pitchFamily="2" charset="0"/>
              </a:rPr>
              <a:t>vertragliche SE-Ansprüche entstehen bei Pflichtverletzung im Rahmen eines bestehenden vertraglichen Schuldverhältnisses </a:t>
            </a:r>
          </a:p>
          <a:p>
            <a:pPr defTabSz="914400" eaLnBrk="1" hangingPunct="1">
              <a:buFont typeface="Symbol" panose="05050102010706020507" pitchFamily="18" charset="2"/>
              <a:buChar char="-"/>
            </a:pPr>
            <a:r>
              <a:rPr lang="de-DE" altLang="de-DE" dirty="0">
                <a:latin typeface="RubFlama" panose="02000000000000000000" pitchFamily="2" charset="0"/>
              </a:rPr>
              <a:t>gesetzliche SE-Ansprüche (bspw. §§ 823 ff. BGB) entstehen durch eine tatsächliche Handlung. Diese begründet erst das (gesetzliche) Schuldverhältnis. Es bestehen nur Sekundärpflichten.</a:t>
            </a:r>
          </a:p>
        </p:txBody>
      </p:sp>
      <p:sp>
        <p:nvSpPr>
          <p:cNvPr id="14"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8" grpId="0"/>
      <p:bldP spid="9" grpId="0"/>
      <p:bldP spid="10" grpId="0"/>
      <p:bldP spid="11" grpId="0"/>
      <p:bldP spid="2" grpId="0" animBg="1"/>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763713"/>
            <a:ext cx="855250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dirty="0">
                <a:latin typeface="RubFlama" panose="02000000000000000000" pitchFamily="2" charset="0"/>
              </a:rPr>
              <a:t>„Verletzt der Schuldner eine Pflicht aus dem Schuldverhältnis, so kann der Gläubiger Ersatz des hierdurch entstehenden Schadens verlangen. Dies gilt nicht, wenn der Schuldner die Pflichtverletzung nicht zu vertreten hat.“</a:t>
            </a:r>
          </a:p>
        </p:txBody>
      </p:sp>
      <p:sp>
        <p:nvSpPr>
          <p:cNvPr id="52227" name="Text Box 5"/>
          <p:cNvSpPr txBox="1">
            <a:spLocks noChangeArrowheads="1"/>
          </p:cNvSpPr>
          <p:nvPr/>
        </p:nvSpPr>
        <p:spPr bwMode="auto">
          <a:xfrm>
            <a:off x="1079872" y="1063734"/>
            <a:ext cx="68371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Schadensersatz – I: „Generalklausel“ § 280 I BGB</a:t>
            </a:r>
          </a:p>
        </p:txBody>
      </p:sp>
      <p:sp>
        <p:nvSpPr>
          <p:cNvPr id="7" name="Text Box 4"/>
          <p:cNvSpPr txBox="1">
            <a:spLocks noChangeArrowheads="1"/>
          </p:cNvSpPr>
          <p:nvPr/>
        </p:nvSpPr>
        <p:spPr bwMode="auto">
          <a:xfrm>
            <a:off x="360363" y="300037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a:latin typeface="RubFlama" panose="02000000000000000000" pitchFamily="2" charset="0"/>
              </a:rPr>
              <a:t>Identifizieren Sie die grundlegenden Tatbestandsmerkmale:</a:t>
            </a:r>
          </a:p>
        </p:txBody>
      </p:sp>
      <p:sp>
        <p:nvSpPr>
          <p:cNvPr id="8" name="Text Box 4"/>
          <p:cNvSpPr txBox="1">
            <a:spLocks noChangeArrowheads="1"/>
          </p:cNvSpPr>
          <p:nvPr/>
        </p:nvSpPr>
        <p:spPr bwMode="auto">
          <a:xfrm>
            <a:off x="3563938" y="3540125"/>
            <a:ext cx="4353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a:latin typeface="RubFlama" panose="02000000000000000000" pitchFamily="2" charset="0"/>
              </a:rPr>
              <a:t>Schuldverhältnis</a:t>
            </a:r>
          </a:p>
        </p:txBody>
      </p:sp>
      <p:sp>
        <p:nvSpPr>
          <p:cNvPr id="9" name="Text Box 4"/>
          <p:cNvSpPr txBox="1">
            <a:spLocks noChangeArrowheads="1"/>
          </p:cNvSpPr>
          <p:nvPr/>
        </p:nvSpPr>
        <p:spPr bwMode="auto">
          <a:xfrm>
            <a:off x="3563938" y="3973513"/>
            <a:ext cx="4353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2"/>
            </a:pPr>
            <a:r>
              <a:rPr lang="de-DE" altLang="de-DE">
                <a:latin typeface="RubFlama" panose="02000000000000000000" pitchFamily="2" charset="0"/>
              </a:rPr>
              <a:t>Pflichtverletzung</a:t>
            </a:r>
          </a:p>
        </p:txBody>
      </p:sp>
      <p:sp>
        <p:nvSpPr>
          <p:cNvPr id="13" name="Text Box 4"/>
          <p:cNvSpPr txBox="1">
            <a:spLocks noChangeArrowheads="1"/>
          </p:cNvSpPr>
          <p:nvPr/>
        </p:nvSpPr>
        <p:spPr bwMode="auto">
          <a:xfrm>
            <a:off x="3565525" y="440531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a:latin typeface="RubFlama" panose="02000000000000000000" pitchFamily="2" charset="0"/>
              </a:rPr>
              <a:t>Vertretenmüssen</a:t>
            </a:r>
          </a:p>
        </p:txBody>
      </p:sp>
      <p:sp>
        <p:nvSpPr>
          <p:cNvPr id="14" name="Text Box 4"/>
          <p:cNvSpPr txBox="1">
            <a:spLocks noChangeArrowheads="1"/>
          </p:cNvSpPr>
          <p:nvPr/>
        </p:nvSpPr>
        <p:spPr bwMode="auto">
          <a:xfrm>
            <a:off x="3551238" y="480060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4"/>
            </a:pPr>
            <a:r>
              <a:rPr lang="de-DE" altLang="de-DE">
                <a:latin typeface="RubFlama" panose="02000000000000000000" pitchFamily="2" charset="0"/>
              </a:rPr>
              <a:t>Schaden</a:t>
            </a:r>
          </a:p>
        </p:txBody>
      </p:sp>
      <p:sp>
        <p:nvSpPr>
          <p:cNvPr id="15" name="Text Box 4"/>
          <p:cNvSpPr txBox="1">
            <a:spLocks noChangeArrowheads="1"/>
          </p:cNvSpPr>
          <p:nvPr/>
        </p:nvSpPr>
        <p:spPr bwMode="auto">
          <a:xfrm>
            <a:off x="3543300" y="5230813"/>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5"/>
            </a:pPr>
            <a:r>
              <a:rPr lang="de-DE" altLang="de-DE">
                <a:latin typeface="RubFlama" panose="02000000000000000000" pitchFamily="2" charset="0"/>
              </a:rPr>
              <a:t>Kausalität Pflichtverletzung : Schaden</a:t>
            </a:r>
          </a:p>
        </p:txBody>
      </p:sp>
      <p:sp>
        <p:nvSpPr>
          <p:cNvPr id="16" name="Text Box 4"/>
          <p:cNvSpPr txBox="1">
            <a:spLocks noChangeArrowheads="1"/>
          </p:cNvSpPr>
          <p:nvPr/>
        </p:nvSpPr>
        <p:spPr bwMode="auto">
          <a:xfrm>
            <a:off x="377825" y="5824538"/>
            <a:ext cx="855091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dirty="0">
                <a:latin typeface="RubFlama" panose="02000000000000000000" pitchFamily="2" charset="0"/>
              </a:rPr>
              <a:t>Konkretisierungen je nach Art des begehrten Schadensersatzes – SE </a:t>
            </a:r>
            <a:r>
              <a:rPr lang="de-DE" altLang="de-DE" i="1" dirty="0">
                <a:latin typeface="RubFlama" panose="02000000000000000000" pitchFamily="2" charset="0"/>
              </a:rPr>
              <a:t>neben</a:t>
            </a:r>
            <a:r>
              <a:rPr lang="de-DE" altLang="de-DE" dirty="0">
                <a:latin typeface="RubFlama" panose="02000000000000000000" pitchFamily="2" charset="0"/>
              </a:rPr>
              <a:t> oder </a:t>
            </a:r>
            <a:r>
              <a:rPr lang="de-DE" altLang="de-DE" i="1" dirty="0">
                <a:latin typeface="RubFlama" panose="02000000000000000000" pitchFamily="2" charset="0"/>
              </a:rPr>
              <a:t>statt</a:t>
            </a:r>
            <a:r>
              <a:rPr lang="de-DE" altLang="de-DE" dirty="0">
                <a:latin typeface="RubFlama" panose="02000000000000000000" pitchFamily="2" charset="0"/>
              </a:rPr>
              <a:t> der Leistung – und auf welches Interesse – negatives/positives Interesse</a:t>
            </a:r>
          </a:p>
        </p:txBody>
      </p:sp>
      <p:sp>
        <p:nvSpPr>
          <p:cNvPr id="18"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7" grpId="0"/>
      <p:bldP spid="8" grpId="0"/>
      <p:bldP spid="9" grpId="0"/>
      <p:bldP spid="13" grpId="0"/>
      <p:bldP spid="14" grpId="0"/>
      <p:bldP spid="15" grpId="0"/>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5"/>
          <p:cNvSpPr txBox="1">
            <a:spLocks noChangeArrowheads="1"/>
          </p:cNvSpPr>
          <p:nvPr/>
        </p:nvSpPr>
        <p:spPr bwMode="auto">
          <a:xfrm>
            <a:off x="863848" y="1022716"/>
            <a:ext cx="71064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Schadensersatz – II : Tatbestandsmerkmale § 280 I</a:t>
            </a:r>
          </a:p>
        </p:txBody>
      </p:sp>
      <p:sp>
        <p:nvSpPr>
          <p:cNvPr id="7" name="Text Box 4"/>
          <p:cNvSpPr txBox="1">
            <a:spLocks noChangeArrowheads="1"/>
          </p:cNvSpPr>
          <p:nvPr/>
        </p:nvSpPr>
        <p:spPr bwMode="auto">
          <a:xfrm>
            <a:off x="350838" y="1657419"/>
            <a:ext cx="872192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a:pPr>
            <a:r>
              <a:rPr lang="de-DE" altLang="de-DE" dirty="0">
                <a:latin typeface="RubFlama" panose="02000000000000000000" pitchFamily="2" charset="0"/>
              </a:rPr>
              <a:t>Schuldverhältnis = Verträge, vertragsähnliche und einige gesetzliche Schuldverhältnisse</a:t>
            </a:r>
          </a:p>
        </p:txBody>
      </p:sp>
      <p:sp>
        <p:nvSpPr>
          <p:cNvPr id="8" name="Text Box 4"/>
          <p:cNvSpPr txBox="1">
            <a:spLocks noChangeArrowheads="1"/>
          </p:cNvSpPr>
          <p:nvPr/>
        </p:nvSpPr>
        <p:spPr bwMode="auto">
          <a:xfrm>
            <a:off x="377825" y="3373813"/>
            <a:ext cx="869493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3"/>
            </a:pPr>
            <a:r>
              <a:rPr lang="de-DE" altLang="de-DE" dirty="0" err="1">
                <a:latin typeface="RubFlama" panose="02000000000000000000" pitchFamily="2" charset="0"/>
              </a:rPr>
              <a:t>Vertretenmüssen</a:t>
            </a:r>
            <a:r>
              <a:rPr lang="de-DE" altLang="de-DE" dirty="0">
                <a:latin typeface="RubFlama" panose="02000000000000000000" pitchFamily="2" charset="0"/>
              </a:rPr>
              <a:t> = „Wer ist schuld“? – Das </a:t>
            </a:r>
            <a:r>
              <a:rPr lang="de-DE" altLang="de-DE" dirty="0" err="1">
                <a:latin typeface="RubFlama" panose="02000000000000000000" pitchFamily="2" charset="0"/>
              </a:rPr>
              <a:t>Vertretenmüssen</a:t>
            </a:r>
            <a:r>
              <a:rPr lang="de-DE" altLang="de-DE" dirty="0">
                <a:latin typeface="RubFlama" panose="02000000000000000000" pitchFamily="2" charset="0"/>
              </a:rPr>
              <a:t> wird vermutet, Umkehrschluss aus § 280 I 2. Maßstab folgt aus § 276; aber: in Schuldrecht BT oder vertraglich Sonderregelungen möglich (Grenzen u.a. §§ 307 ff.) </a:t>
            </a:r>
          </a:p>
        </p:txBody>
      </p:sp>
      <p:sp>
        <p:nvSpPr>
          <p:cNvPr id="9" name="Text Box 4"/>
          <p:cNvSpPr txBox="1">
            <a:spLocks noChangeArrowheads="1"/>
          </p:cNvSpPr>
          <p:nvPr/>
        </p:nvSpPr>
        <p:spPr bwMode="auto">
          <a:xfrm>
            <a:off x="344864" y="2361162"/>
            <a:ext cx="872789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mbria" panose="02040503050406030204" pitchFamily="18" charset="0"/>
              <a:buAutoNum type="arabicParenBoth" startAt="2"/>
            </a:pPr>
            <a:r>
              <a:rPr lang="de-DE" altLang="de-DE" dirty="0">
                <a:latin typeface="RubFlama" panose="02000000000000000000" pitchFamily="2" charset="0"/>
              </a:rPr>
              <a:t>Pflichtverletzung = Verletzung einer Leistungs-, Nebenleistungs- und Verhaltenspflicht; bei Leistungspflichten ist schon der Nichteintritt des Erfolges eine Pflichtverletzung </a:t>
            </a:r>
          </a:p>
        </p:txBody>
      </p:sp>
      <p:sp>
        <p:nvSpPr>
          <p:cNvPr id="10" name="Text Box 4"/>
          <p:cNvSpPr txBox="1">
            <a:spLocks noChangeArrowheads="1"/>
          </p:cNvSpPr>
          <p:nvPr/>
        </p:nvSpPr>
        <p:spPr bwMode="auto">
          <a:xfrm>
            <a:off x="344864" y="4697252"/>
            <a:ext cx="8727896"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4"/>
            </a:pPr>
            <a:r>
              <a:rPr lang="de-DE" altLang="de-DE" dirty="0">
                <a:latin typeface="RubFlama" panose="02000000000000000000" pitchFamily="2" charset="0"/>
              </a:rPr>
              <a:t>Schaden = Jede unfreiwillige Vermögenseinbuße; Grundsatz der „Naturalrestitution“, § 249 I </a:t>
            </a:r>
          </a:p>
        </p:txBody>
      </p:sp>
      <p:sp>
        <p:nvSpPr>
          <p:cNvPr id="11" name="Text Box 4"/>
          <p:cNvSpPr txBox="1">
            <a:spLocks noChangeArrowheads="1"/>
          </p:cNvSpPr>
          <p:nvPr/>
        </p:nvSpPr>
        <p:spPr bwMode="auto">
          <a:xfrm>
            <a:off x="344864" y="5405277"/>
            <a:ext cx="8727896"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Calibri" panose="020F0502020204030204" pitchFamily="34" charset="0"/>
              <a:buAutoNum type="arabicParenBoth" startAt="5"/>
            </a:pPr>
            <a:r>
              <a:rPr lang="de-DE" altLang="de-DE" dirty="0">
                <a:latin typeface="RubFlama" panose="02000000000000000000" pitchFamily="2" charset="0"/>
              </a:rPr>
              <a:t>Kausalität zwischen Pflichtverletzung und Schaden = beruht Schaden auf Pflichtverletzung –  „</a:t>
            </a:r>
            <a:r>
              <a:rPr lang="de-DE" altLang="de-DE" dirty="0" err="1">
                <a:latin typeface="RubFlama" panose="02000000000000000000" pitchFamily="2" charset="0"/>
              </a:rPr>
              <a:t>conditio</a:t>
            </a:r>
            <a:r>
              <a:rPr lang="de-DE" altLang="de-DE" dirty="0">
                <a:latin typeface="RubFlama" panose="02000000000000000000" pitchFamily="2" charset="0"/>
              </a:rPr>
              <a:t> sine qua non“ </a:t>
            </a:r>
          </a:p>
        </p:txBody>
      </p:sp>
      <p:sp>
        <p:nvSpPr>
          <p:cNvPr id="13"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3"/>
          <p:cNvSpPr txBox="1">
            <a:spLocks noChangeArrowheads="1"/>
          </p:cNvSpPr>
          <p:nvPr/>
        </p:nvSpPr>
        <p:spPr bwMode="auto">
          <a:xfrm>
            <a:off x="8353425" y="520700"/>
            <a:ext cx="4524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a:latin typeface="RubFlama" panose="02000000000000000000" pitchFamily="2" charset="0"/>
              </a:rPr>
              <a:t>XXX</a:t>
            </a:r>
          </a:p>
        </p:txBody>
      </p:sp>
      <p:sp>
        <p:nvSpPr>
          <p:cNvPr id="60419" name="Text Box 5"/>
          <p:cNvSpPr txBox="1">
            <a:spLocks noChangeArrowheads="1"/>
          </p:cNvSpPr>
          <p:nvPr/>
        </p:nvSpPr>
        <p:spPr bwMode="auto">
          <a:xfrm>
            <a:off x="3924300" y="965200"/>
            <a:ext cx="19177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b="1">
                <a:latin typeface="RubFlama" panose="02000000000000000000" pitchFamily="2" charset="0"/>
              </a:rPr>
              <a:t>Testaufgabe</a:t>
            </a:r>
          </a:p>
        </p:txBody>
      </p:sp>
      <p:sp>
        <p:nvSpPr>
          <p:cNvPr id="60420" name="Textfeld 1"/>
          <p:cNvSpPr txBox="1">
            <a:spLocks noChangeArrowheads="1"/>
          </p:cNvSpPr>
          <p:nvPr/>
        </p:nvSpPr>
        <p:spPr bwMode="auto">
          <a:xfrm>
            <a:off x="287784" y="1773218"/>
            <a:ext cx="8518079"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a:pPr>
            <a:r>
              <a:rPr lang="de-DE" altLang="de-DE" dirty="0">
                <a:latin typeface="RubFlama" panose="02000000000000000000" pitchFamily="2" charset="0"/>
              </a:rPr>
              <a:t>Der I geht in den Laden des schmierigen „Import-Export“-Händlers H, um einen Teppich zu erwerben. Als er die Tür aufmacht und den Laden betritt, fällt eines der wackeligen und nicht gesicherten Regale um und eine Vase auf seinen Kopf. I will die Behandlungskosten bei Arzt A von H ersetzt. – Zu Recht?</a:t>
            </a:r>
          </a:p>
        </p:txBody>
      </p:sp>
      <p:sp>
        <p:nvSpPr>
          <p:cNvPr id="60422" name="Textfeld 1"/>
          <p:cNvSpPr txBox="1">
            <a:spLocks noChangeArrowheads="1"/>
          </p:cNvSpPr>
          <p:nvPr/>
        </p:nvSpPr>
        <p:spPr bwMode="auto">
          <a:xfrm>
            <a:off x="295846" y="3544346"/>
            <a:ext cx="8445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2"/>
            </a:pPr>
            <a:r>
              <a:rPr lang="de-DE" altLang="de-DE" dirty="0">
                <a:latin typeface="RubFlama" panose="02000000000000000000" pitchFamily="2" charset="0"/>
              </a:rPr>
              <a:t>Wie erfolgt die Zurechnung des Verhaltens Dritter im Schuldrecht?</a:t>
            </a:r>
          </a:p>
        </p:txBody>
      </p:sp>
      <p:sp>
        <p:nvSpPr>
          <p:cNvPr id="60423" name="Textfeld 1"/>
          <p:cNvSpPr txBox="1">
            <a:spLocks noChangeArrowheads="1"/>
          </p:cNvSpPr>
          <p:nvPr/>
        </p:nvSpPr>
        <p:spPr bwMode="auto">
          <a:xfrm>
            <a:off x="379412" y="4371351"/>
            <a:ext cx="8426451"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Calibri" panose="020F0502020204030204" pitchFamily="34" charset="0"/>
              <a:buAutoNum type="arabicPeriod" startAt="3"/>
            </a:pPr>
            <a:r>
              <a:rPr lang="de-DE" altLang="de-DE" dirty="0">
                <a:latin typeface="RubFlama" panose="02000000000000000000" pitchFamily="2" charset="0"/>
              </a:rPr>
              <a:t>Oma O schenkt dem Enkel E formwirksam die goldene Uhr des verstorbenen Großvaters. E soll die Uhr eine Woche später, nach einer Reparatur beim Juwelier J, übergeben bekommen. Auf dem Weg von J zu E stolpert Oma, weil sie leicht fahrlässig und aus Eitelkeit ihren Gehstock nicht benutzt. Bei dem Sturz wird die Uhr zerstört. Enkel E ist wenig erbaut und verlangt Schadensersatz. Zu Recht?</a:t>
            </a:r>
          </a:p>
        </p:txBody>
      </p:sp>
      <p:sp>
        <p:nvSpPr>
          <p:cNvPr id="10"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5"/>
          <p:cNvSpPr txBox="1">
            <a:spLocks noChangeArrowheads="1"/>
          </p:cNvSpPr>
          <p:nvPr/>
        </p:nvSpPr>
        <p:spPr bwMode="auto">
          <a:xfrm>
            <a:off x="3384128" y="2912782"/>
            <a:ext cx="1872208"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4500" b="1">
                <a:latin typeface="RubFlama" panose="02000000000000000000" pitchFamily="2" charset="0"/>
              </a:rPr>
              <a:t>Pause! </a:t>
            </a:r>
            <a:endParaRPr lang="de-DE" altLang="de-DE" sz="4500" b="1" dirty="0">
              <a:latin typeface="RubFlama" panose="02000000000000000000" pitchFamily="2" charset="0"/>
            </a:endParaRPr>
          </a:p>
        </p:txBody>
      </p:sp>
      <p:sp>
        <p:nvSpPr>
          <p:cNvPr id="62467"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feld 5"/>
          <p:cNvSpPr txBox="1">
            <a:spLocks noChangeArrowheads="1"/>
          </p:cNvSpPr>
          <p:nvPr/>
        </p:nvSpPr>
        <p:spPr bwMode="auto">
          <a:xfrm>
            <a:off x="376238" y="154463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a:pPr>
            <a:r>
              <a:rPr lang="de-DE" altLang="de-DE">
                <a:latin typeface="RubFlama" panose="02000000000000000000" pitchFamily="2" charset="0"/>
              </a:rPr>
              <a:t>Was ist das wichtigste Element der Privatautonomie?</a:t>
            </a:r>
          </a:p>
        </p:txBody>
      </p:sp>
      <p:sp>
        <p:nvSpPr>
          <p:cNvPr id="11267" name="Text Box 5"/>
          <p:cNvSpPr txBox="1">
            <a:spLocks noChangeArrowheads="1"/>
          </p:cNvSpPr>
          <p:nvPr/>
        </p:nvSpPr>
        <p:spPr bwMode="auto">
          <a:xfrm>
            <a:off x="2052638" y="909638"/>
            <a:ext cx="57070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b="1">
                <a:latin typeface="RubFlama" panose="02000000000000000000" pitchFamily="2" charset="0"/>
              </a:rPr>
              <a:t>Wiederholungs- und Vertiefungsfragen</a:t>
            </a:r>
          </a:p>
        </p:txBody>
      </p:sp>
      <p:sp>
        <p:nvSpPr>
          <p:cNvPr id="11269" name="Textfeld 5"/>
          <p:cNvSpPr txBox="1">
            <a:spLocks noChangeArrowheads="1"/>
          </p:cNvSpPr>
          <p:nvPr/>
        </p:nvSpPr>
        <p:spPr bwMode="auto">
          <a:xfrm>
            <a:off x="376238" y="2060575"/>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2"/>
            </a:pPr>
            <a:r>
              <a:rPr lang="de-DE" altLang="de-DE" dirty="0">
                <a:latin typeface="RubFlama" panose="02000000000000000000" pitchFamily="2" charset="0"/>
              </a:rPr>
              <a:t>Auf welchen zwei Ebenen wirkt sich die Vertragsfreiheit aus?</a:t>
            </a:r>
          </a:p>
        </p:txBody>
      </p:sp>
      <p:sp>
        <p:nvSpPr>
          <p:cNvPr id="11270" name="Textfeld 5"/>
          <p:cNvSpPr txBox="1">
            <a:spLocks noChangeArrowheads="1"/>
          </p:cNvSpPr>
          <p:nvPr/>
        </p:nvSpPr>
        <p:spPr bwMode="auto">
          <a:xfrm>
            <a:off x="395288" y="2520950"/>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3"/>
            </a:pPr>
            <a:r>
              <a:rPr lang="de-DE" altLang="de-DE">
                <a:latin typeface="RubFlama" panose="02000000000000000000" pitchFamily="2" charset="0"/>
              </a:rPr>
              <a:t>Was bedeutet „Klammertechnik“?</a:t>
            </a:r>
          </a:p>
        </p:txBody>
      </p:sp>
      <p:sp>
        <p:nvSpPr>
          <p:cNvPr id="11271" name="Textfeld 5"/>
          <p:cNvSpPr txBox="1">
            <a:spLocks noChangeArrowheads="1"/>
          </p:cNvSpPr>
          <p:nvPr/>
        </p:nvSpPr>
        <p:spPr bwMode="auto">
          <a:xfrm>
            <a:off x="395288" y="2984500"/>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4"/>
            </a:pPr>
            <a:r>
              <a:rPr lang="de-DE" altLang="de-DE">
                <a:latin typeface="RubFlama" panose="02000000000000000000" pitchFamily="2" charset="0"/>
              </a:rPr>
              <a:t>Wie viele Bücher hat das BGB?</a:t>
            </a:r>
          </a:p>
        </p:txBody>
      </p:sp>
      <p:sp>
        <p:nvSpPr>
          <p:cNvPr id="11272" name="Textfeld 5"/>
          <p:cNvSpPr txBox="1">
            <a:spLocks noChangeArrowheads="1"/>
          </p:cNvSpPr>
          <p:nvPr/>
        </p:nvSpPr>
        <p:spPr bwMode="auto">
          <a:xfrm>
            <a:off x="395288" y="3517854"/>
            <a:ext cx="8605464"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5"/>
            </a:pPr>
            <a:r>
              <a:rPr lang="de-DE" altLang="de-DE" dirty="0">
                <a:latin typeface="RubFlama" panose="02000000000000000000" pitchFamily="2" charset="0"/>
              </a:rPr>
              <a:t>Was ist ein Anspruch und wo steht das?</a:t>
            </a:r>
          </a:p>
          <a:p>
            <a:pPr eaLnBrk="1" hangingPunct="1">
              <a:buFont typeface="Calibri" panose="020F0502020204030204" pitchFamily="34" charset="0"/>
              <a:buAutoNum type="arabicPeriod" startAt="5"/>
            </a:pPr>
            <a:endParaRPr lang="de-DE" altLang="de-DE" sz="1000" dirty="0">
              <a:latin typeface="RubFlama" panose="02000000000000000000" pitchFamily="2" charset="0"/>
            </a:endParaRPr>
          </a:p>
          <a:p>
            <a:pPr eaLnBrk="1" hangingPunct="1">
              <a:buFont typeface="Calibri" panose="020F0502020204030204" pitchFamily="34" charset="0"/>
              <a:buAutoNum type="arabicPeriod" startAt="5"/>
            </a:pPr>
            <a:r>
              <a:rPr lang="de-DE" altLang="de-DE" dirty="0">
                <a:latin typeface="RubFlama" panose="02000000000000000000" pitchFamily="2" charset="0"/>
              </a:rPr>
              <a:t>Was ist die richtige Fallfrage für fast alle Zivilrechtsklausuren?</a:t>
            </a:r>
          </a:p>
          <a:p>
            <a:pPr eaLnBrk="1" hangingPunct="1">
              <a:buFont typeface="Calibri" panose="020F0502020204030204" pitchFamily="34" charset="0"/>
              <a:buAutoNum type="arabicPeriod" startAt="5"/>
            </a:pPr>
            <a:endParaRPr lang="de-DE" altLang="de-DE" sz="1000" dirty="0">
              <a:latin typeface="RubFlama" panose="02000000000000000000" pitchFamily="2" charset="0"/>
            </a:endParaRPr>
          </a:p>
          <a:p>
            <a:pPr eaLnBrk="1" hangingPunct="1">
              <a:buFont typeface="Calibri" panose="020F0502020204030204" pitchFamily="34" charset="0"/>
              <a:buAutoNum type="arabicPeriod" startAt="5"/>
            </a:pPr>
            <a:r>
              <a:rPr lang="de-DE" altLang="de-DE" dirty="0">
                <a:latin typeface="RubFlama" panose="02000000000000000000" pitchFamily="2" charset="0"/>
              </a:rPr>
              <a:t>Was ist der Anspruchsaufbau?</a:t>
            </a:r>
          </a:p>
          <a:p>
            <a:pPr eaLnBrk="1" hangingPunct="1">
              <a:buFont typeface="Calibri" panose="020F0502020204030204" pitchFamily="34" charset="0"/>
              <a:buAutoNum type="arabicPeriod" startAt="5"/>
            </a:pPr>
            <a:endParaRPr lang="de-DE" altLang="de-DE" sz="1000" dirty="0">
              <a:latin typeface="RubFlama" panose="02000000000000000000" pitchFamily="2" charset="0"/>
            </a:endParaRPr>
          </a:p>
          <a:p>
            <a:pPr eaLnBrk="1" hangingPunct="1">
              <a:buFont typeface="Calibri" panose="020F0502020204030204" pitchFamily="34" charset="0"/>
              <a:buAutoNum type="arabicPeriod" startAt="5"/>
            </a:pPr>
            <a:r>
              <a:rPr lang="de-DE" altLang="de-DE" dirty="0">
                <a:latin typeface="RubFlama" panose="02000000000000000000" pitchFamily="2" charset="0"/>
              </a:rPr>
              <a:t>In welcher Reihenfolge prüfen Sie verschiedene mögliche Anspruchsgrundlagen?</a:t>
            </a:r>
          </a:p>
          <a:p>
            <a:pPr eaLnBrk="1" hangingPunct="1">
              <a:buFont typeface="Calibri" panose="020F0502020204030204" pitchFamily="34" charset="0"/>
              <a:buAutoNum type="arabicPeriod" startAt="5"/>
            </a:pPr>
            <a:endParaRPr lang="de-DE" altLang="de-DE" sz="1000" dirty="0">
              <a:latin typeface="RubFlama" panose="02000000000000000000" pitchFamily="2" charset="0"/>
            </a:endParaRPr>
          </a:p>
          <a:p>
            <a:pPr eaLnBrk="1" hangingPunct="1">
              <a:buFont typeface="Calibri" panose="020F0502020204030204" pitchFamily="34" charset="0"/>
              <a:buAutoNum type="arabicPeriod" startAt="5"/>
            </a:pPr>
            <a:r>
              <a:rPr lang="de-DE" altLang="de-DE" dirty="0">
                <a:latin typeface="RubFlama" panose="02000000000000000000" pitchFamily="2" charset="0"/>
              </a:rPr>
              <a:t>Was ist ein Schuldverhältnis?</a:t>
            </a:r>
          </a:p>
          <a:p>
            <a:pPr eaLnBrk="1" hangingPunct="1">
              <a:buFont typeface="Calibri" panose="020F0502020204030204" pitchFamily="34" charset="0"/>
              <a:buAutoNum type="arabicPeriod" startAt="5"/>
            </a:pPr>
            <a:endParaRPr lang="de-DE" altLang="de-DE" sz="1000" dirty="0">
              <a:latin typeface="RubFlama" panose="02000000000000000000" pitchFamily="2" charset="0"/>
            </a:endParaRPr>
          </a:p>
          <a:p>
            <a:pPr eaLnBrk="1" hangingPunct="1">
              <a:buFont typeface="Calibri" panose="020F0502020204030204" pitchFamily="34" charset="0"/>
              <a:buAutoNum type="arabicPeriod" startAt="5"/>
            </a:pPr>
            <a:r>
              <a:rPr lang="de-DE" altLang="de-DE" dirty="0">
                <a:latin typeface="RubFlama" panose="02000000000000000000" pitchFamily="2" charset="0"/>
              </a:rPr>
              <a:t>Was ist das Abstraktions- und Trennungsprinzip?</a:t>
            </a:r>
          </a:p>
        </p:txBody>
      </p:sp>
      <p:sp>
        <p:nvSpPr>
          <p:cNvPr id="11"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376238" y="2052439"/>
            <a:ext cx="8280473"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sz="2400" dirty="0">
                <a:latin typeface="RubFlama" panose="02000000000000000000" pitchFamily="2" charset="0"/>
              </a:rPr>
              <a:t>Wiederholung Anspruch, Schuldverhältnis, Anspruchskonkurrenz</a:t>
            </a:r>
          </a:p>
          <a:p>
            <a:pPr defTabSz="914400" eaLnBrk="1" hangingPunct="1">
              <a:buFont typeface="Arial" panose="020B0604020202020204" pitchFamily="34" charset="0"/>
              <a:buChar char="•"/>
            </a:pPr>
            <a:endParaRPr lang="de-DE" altLang="de-DE" sz="2400" dirty="0">
              <a:latin typeface="RubFlama" panose="02000000000000000000" pitchFamily="2" charset="0"/>
            </a:endParaRPr>
          </a:p>
          <a:p>
            <a:pPr defTabSz="914400" eaLnBrk="1" hangingPunct="1">
              <a:buFont typeface="Arial" panose="020B0604020202020204" pitchFamily="34" charset="0"/>
              <a:buChar char="•"/>
            </a:pPr>
            <a:r>
              <a:rPr lang="de-DE" altLang="de-DE" sz="2400" dirty="0">
                <a:latin typeface="RubFlama" panose="02000000000000000000" pitchFamily="2" charset="0"/>
              </a:rPr>
              <a:t>Vertragsschluss: Willenserklärungen, Abgabe und Zugang</a:t>
            </a:r>
          </a:p>
          <a:p>
            <a:pPr defTabSz="914400" eaLnBrk="1" hangingPunct="1">
              <a:buFont typeface="Arial" panose="020B0604020202020204" pitchFamily="34" charset="0"/>
              <a:buChar char="•"/>
            </a:pPr>
            <a:endParaRPr lang="de-DE" altLang="de-DE" sz="2400" dirty="0">
              <a:latin typeface="RubFlama" panose="02000000000000000000" pitchFamily="2" charset="0"/>
            </a:endParaRPr>
          </a:p>
          <a:p>
            <a:pPr defTabSz="914400" eaLnBrk="1" hangingPunct="1">
              <a:buFont typeface="Arial" panose="020B0604020202020204" pitchFamily="34" charset="0"/>
              <a:buChar char="•"/>
            </a:pPr>
            <a:r>
              <a:rPr lang="de-DE" altLang="de-DE" sz="2400" dirty="0">
                <a:latin typeface="RubFlama" panose="02000000000000000000" pitchFamily="2" charset="0"/>
              </a:rPr>
              <a:t>Pflichtverletzung und Schadensersatz</a:t>
            </a:r>
          </a:p>
        </p:txBody>
      </p:sp>
      <p:sp>
        <p:nvSpPr>
          <p:cNvPr id="8"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5"/>
          <p:cNvSpPr txBox="1">
            <a:spLocks noChangeArrowheads="1"/>
          </p:cNvSpPr>
          <p:nvPr/>
        </p:nvSpPr>
        <p:spPr bwMode="auto">
          <a:xfrm>
            <a:off x="3164681" y="971748"/>
            <a:ext cx="35480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Wiederholung:  Anspruch</a:t>
            </a:r>
          </a:p>
        </p:txBody>
      </p:sp>
      <p:sp>
        <p:nvSpPr>
          <p:cNvPr id="7" name="Text Box 4"/>
          <p:cNvSpPr txBox="1">
            <a:spLocks noChangeArrowheads="1"/>
          </p:cNvSpPr>
          <p:nvPr/>
        </p:nvSpPr>
        <p:spPr bwMode="auto">
          <a:xfrm>
            <a:off x="366713" y="2439988"/>
            <a:ext cx="849002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dirty="0">
                <a:latin typeface="RubFlama" panose="02000000000000000000" pitchFamily="2" charset="0"/>
              </a:rPr>
              <a:t>Jemand (</a:t>
            </a:r>
            <a:r>
              <a:rPr lang="de-DE" altLang="de-DE" b="1" dirty="0">
                <a:latin typeface="RubFlama" panose="02000000000000000000" pitchFamily="2" charset="0"/>
              </a:rPr>
              <a:t>Gläubiger</a:t>
            </a:r>
            <a:r>
              <a:rPr lang="de-DE" altLang="de-DE" dirty="0">
                <a:latin typeface="RubFlama" panose="02000000000000000000" pitchFamily="2" charset="0"/>
              </a:rPr>
              <a:t>) kann auf Grund einer Norm (</a:t>
            </a:r>
            <a:r>
              <a:rPr lang="de-DE" altLang="de-DE" b="1" dirty="0">
                <a:latin typeface="RubFlama" panose="02000000000000000000" pitchFamily="2" charset="0"/>
              </a:rPr>
              <a:t>Anspruchsgrundlage</a:t>
            </a:r>
            <a:r>
              <a:rPr lang="de-DE" altLang="de-DE" dirty="0">
                <a:latin typeface="RubFlama" panose="02000000000000000000" pitchFamily="2" charset="0"/>
              </a:rPr>
              <a:t>) von einer anderen Person (</a:t>
            </a:r>
            <a:r>
              <a:rPr lang="de-DE" altLang="de-DE" b="1" dirty="0">
                <a:latin typeface="RubFlama" panose="02000000000000000000" pitchFamily="2" charset="0"/>
              </a:rPr>
              <a:t>Schuldner</a:t>
            </a:r>
            <a:r>
              <a:rPr lang="de-DE" altLang="de-DE" dirty="0">
                <a:latin typeface="RubFlama" panose="02000000000000000000" pitchFamily="2" charset="0"/>
              </a:rPr>
              <a:t>) unter bestimmten Voraussetzungen (</a:t>
            </a:r>
            <a:r>
              <a:rPr lang="de-DE" altLang="de-DE" b="1" dirty="0">
                <a:latin typeface="RubFlama" panose="02000000000000000000" pitchFamily="2" charset="0"/>
              </a:rPr>
              <a:t>Tatbestandsmerkmale</a:t>
            </a:r>
            <a:r>
              <a:rPr lang="de-DE" altLang="de-DE" dirty="0">
                <a:latin typeface="RubFlama" panose="02000000000000000000" pitchFamily="2" charset="0"/>
              </a:rPr>
              <a:t>) etwas (</a:t>
            </a:r>
            <a:r>
              <a:rPr lang="de-DE" altLang="de-DE" b="1" dirty="0">
                <a:latin typeface="RubFlama" panose="02000000000000000000" pitchFamily="2" charset="0"/>
              </a:rPr>
              <a:t>Rechtsfolge</a:t>
            </a:r>
            <a:r>
              <a:rPr lang="de-DE" altLang="de-DE" dirty="0">
                <a:latin typeface="RubFlama" panose="02000000000000000000" pitchFamily="2" charset="0"/>
              </a:rPr>
              <a:t>) verlangen.</a:t>
            </a:r>
          </a:p>
          <a:p>
            <a:pPr defTabSz="914400" eaLnBrk="1" hangingPunct="1"/>
            <a:endParaRPr lang="de-DE" altLang="de-DE" dirty="0">
              <a:latin typeface="RubFlama" panose="02000000000000000000" pitchFamily="2" charset="0"/>
            </a:endParaRPr>
          </a:p>
        </p:txBody>
      </p:sp>
      <p:sp>
        <p:nvSpPr>
          <p:cNvPr id="9" name="Text Box 4"/>
          <p:cNvSpPr txBox="1">
            <a:spLocks noChangeArrowheads="1"/>
          </p:cNvSpPr>
          <p:nvPr/>
        </p:nvSpPr>
        <p:spPr bwMode="auto">
          <a:xfrm>
            <a:off x="366713" y="1633538"/>
            <a:ext cx="8490023"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dirty="0">
                <a:latin typeface="RubFlama" panose="02000000000000000000" pitchFamily="2" charset="0"/>
              </a:rPr>
              <a:t>§ 194 Abs. 1 BGB = Das Recht, von einem anderen ein Tun oder Unterlassen zu fordern</a:t>
            </a:r>
          </a:p>
        </p:txBody>
      </p:sp>
      <p:sp>
        <p:nvSpPr>
          <p:cNvPr id="10" name="Text Box 4"/>
          <p:cNvSpPr txBox="1">
            <a:spLocks noChangeArrowheads="1"/>
          </p:cNvSpPr>
          <p:nvPr/>
        </p:nvSpPr>
        <p:spPr bwMode="auto">
          <a:xfrm>
            <a:off x="373063" y="370522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a:latin typeface="RubFlama" panose="02000000000000000000" pitchFamily="2" charset="0"/>
              </a:rPr>
              <a:t>Maßgebliche Fallfrage: </a:t>
            </a:r>
            <a:endParaRPr lang="de-DE" altLang="de-DE" b="1">
              <a:latin typeface="RubFlama" panose="02000000000000000000" pitchFamily="2" charset="0"/>
            </a:endParaRPr>
          </a:p>
        </p:txBody>
      </p:sp>
      <p:sp>
        <p:nvSpPr>
          <p:cNvPr id="11" name="Text Box 4"/>
          <p:cNvSpPr txBox="1">
            <a:spLocks noChangeArrowheads="1"/>
          </p:cNvSpPr>
          <p:nvPr/>
        </p:nvSpPr>
        <p:spPr bwMode="auto">
          <a:xfrm>
            <a:off x="380218" y="4247370"/>
            <a:ext cx="8584529"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b="1" dirty="0">
                <a:latin typeface="RubFlama" panose="02000000000000000000" pitchFamily="2" charset="0"/>
              </a:rPr>
              <a:t>„Wer will was von wem woraus“</a:t>
            </a:r>
          </a:p>
        </p:txBody>
      </p:sp>
      <p:sp>
        <p:nvSpPr>
          <p:cNvPr id="12" name="Text Box 4"/>
          <p:cNvSpPr txBox="1">
            <a:spLocks noChangeArrowheads="1"/>
          </p:cNvSpPr>
          <p:nvPr/>
        </p:nvSpPr>
        <p:spPr bwMode="auto">
          <a:xfrm>
            <a:off x="381000" y="4856163"/>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a:latin typeface="RubFlama" panose="02000000000000000000" pitchFamily="2" charset="0"/>
              </a:rPr>
              <a:t>Prüfung in drei Schritten - </a:t>
            </a:r>
            <a:r>
              <a:rPr lang="de-DE" altLang="de-DE" b="1" i="1">
                <a:latin typeface="RubFlama" panose="02000000000000000000" pitchFamily="2" charset="0"/>
              </a:rPr>
              <a:t>Anspruchsaufbau</a:t>
            </a:r>
            <a:r>
              <a:rPr lang="de-DE" altLang="de-DE">
                <a:latin typeface="RubFlama" panose="02000000000000000000" pitchFamily="2" charset="0"/>
              </a:rPr>
              <a:t>:</a:t>
            </a:r>
          </a:p>
        </p:txBody>
      </p:sp>
      <p:sp>
        <p:nvSpPr>
          <p:cNvPr id="13" name="Text Box 4"/>
          <p:cNvSpPr txBox="1">
            <a:spLocks noChangeArrowheads="1"/>
          </p:cNvSpPr>
          <p:nvPr/>
        </p:nvSpPr>
        <p:spPr bwMode="auto">
          <a:xfrm>
            <a:off x="1263042" y="5464956"/>
            <a:ext cx="5291137"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Cambria" panose="02040503050406030204" pitchFamily="18" charset="0"/>
              <a:buAutoNum type="arabicParenR"/>
            </a:pPr>
            <a:r>
              <a:rPr lang="de-DE" altLang="de-DE" b="1" dirty="0">
                <a:latin typeface="RubFlama" panose="02000000000000000000" pitchFamily="2" charset="0"/>
              </a:rPr>
              <a:t>Anspruch entstanden</a:t>
            </a:r>
          </a:p>
          <a:p>
            <a:pPr defTabSz="914400" eaLnBrk="1" hangingPunct="1">
              <a:buFont typeface="Cambria" panose="02040503050406030204" pitchFamily="18" charset="0"/>
              <a:buAutoNum type="arabicParenR"/>
            </a:pPr>
            <a:r>
              <a:rPr lang="de-DE" altLang="de-DE" b="1" dirty="0">
                <a:latin typeface="RubFlama" panose="02000000000000000000" pitchFamily="2" charset="0"/>
              </a:rPr>
              <a:t>Anspruch nicht untergegangen</a:t>
            </a:r>
          </a:p>
          <a:p>
            <a:pPr defTabSz="914400" eaLnBrk="1" hangingPunct="1">
              <a:buFont typeface="Cambria" panose="02040503050406030204" pitchFamily="18" charset="0"/>
              <a:buAutoNum type="arabicParenR"/>
            </a:pPr>
            <a:r>
              <a:rPr lang="de-DE" altLang="de-DE" b="1" dirty="0">
                <a:latin typeface="RubFlama" panose="02000000000000000000" pitchFamily="2" charset="0"/>
              </a:rPr>
              <a:t>Anspruch durchsetzbar</a:t>
            </a:r>
          </a:p>
        </p:txBody>
      </p:sp>
      <p:sp>
        <p:nvSpPr>
          <p:cNvPr id="15"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5"/>
          <p:cNvSpPr txBox="1">
            <a:spLocks noChangeArrowheads="1"/>
          </p:cNvSpPr>
          <p:nvPr/>
        </p:nvSpPr>
        <p:spPr bwMode="auto">
          <a:xfrm>
            <a:off x="2484438" y="922338"/>
            <a:ext cx="45148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a:latin typeface="RubFlama" panose="02000000000000000000" pitchFamily="2" charset="0"/>
              </a:rPr>
              <a:t>Wiederholung: Anspruchsaufbau</a:t>
            </a:r>
          </a:p>
        </p:txBody>
      </p:sp>
      <p:sp>
        <p:nvSpPr>
          <p:cNvPr id="7" name="Text Box 4"/>
          <p:cNvSpPr txBox="1">
            <a:spLocks noChangeArrowheads="1"/>
          </p:cNvSpPr>
          <p:nvPr/>
        </p:nvSpPr>
        <p:spPr bwMode="auto">
          <a:xfrm>
            <a:off x="393700" y="1692275"/>
            <a:ext cx="5291138" cy="4094163"/>
          </a:xfrm>
          <a:prstGeom prst="rect">
            <a:avLst/>
          </a:prstGeom>
          <a:noFill/>
          <a:ln>
            <a:noFill/>
          </a:ln>
          <a:effectLst/>
          <a:extLst>
            <a:ext uri="{909E8E84-426E-40dd-AFC4-6F175D3DCCD1}"/>
            <a:ext uri="{91240B29-F687-4f45-9708-019B960494DF}"/>
            <a:ext uri="{AF507438-7753-43e0-B8FC-AC1667EBCBE1}"/>
          </a:ex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marL="457200" indent="-457200" defTabSz="914400" eaLnBrk="1" hangingPunct="1">
              <a:buFont typeface="+mj-lt"/>
              <a:buAutoNum type="arabicParenR"/>
              <a:defRPr/>
            </a:pPr>
            <a:r>
              <a:rPr lang="de-DE" b="1" dirty="0">
                <a:latin typeface="RubFlama" panose="02000000000000000000" pitchFamily="2" charset="0"/>
              </a:rPr>
              <a:t>Anspruch entstanden</a:t>
            </a:r>
          </a:p>
          <a:p>
            <a:pPr marL="457200" indent="-457200" defTabSz="914400" eaLnBrk="1" hangingPunct="1">
              <a:buFont typeface="+mj-lt"/>
              <a:buAutoNum type="arabicParenR"/>
              <a:defRPr/>
            </a:pPr>
            <a:endParaRPr lang="de-DE" b="1" dirty="0">
              <a:latin typeface="RubFlama" panose="02000000000000000000" pitchFamily="2" charset="0"/>
            </a:endParaRPr>
          </a:p>
          <a:p>
            <a:pPr marL="457200" indent="-457200" defTabSz="914400" eaLnBrk="1" hangingPunct="1">
              <a:buFont typeface="+mj-lt"/>
              <a:buAutoNum type="arabicParenR"/>
              <a:defRPr/>
            </a:pPr>
            <a:endParaRPr lang="de-DE" b="1" dirty="0">
              <a:latin typeface="RubFlama" panose="02000000000000000000" pitchFamily="2" charset="0"/>
            </a:endParaRPr>
          </a:p>
          <a:p>
            <a:pPr marL="457200" indent="-457200" defTabSz="914400" eaLnBrk="1" hangingPunct="1">
              <a:buFont typeface="+mj-lt"/>
              <a:buAutoNum type="arabicParenR"/>
              <a:defRPr/>
            </a:pPr>
            <a:endParaRPr lang="de-DE" b="1" dirty="0">
              <a:latin typeface="RubFlama" panose="02000000000000000000" pitchFamily="2" charset="0"/>
            </a:endParaRPr>
          </a:p>
          <a:p>
            <a:pPr defTabSz="914400" eaLnBrk="1" hangingPunct="1">
              <a:defRPr/>
            </a:pPr>
            <a:endParaRPr lang="de-DE" b="1" dirty="0">
              <a:latin typeface="RubFlama" panose="02000000000000000000" pitchFamily="2" charset="0"/>
            </a:endParaRPr>
          </a:p>
          <a:p>
            <a:pPr marL="457200" indent="-457200" defTabSz="914400" eaLnBrk="1" hangingPunct="1">
              <a:buFont typeface="+mj-lt"/>
              <a:buAutoNum type="arabicParenR"/>
              <a:defRPr/>
            </a:pPr>
            <a:endParaRPr lang="de-DE" b="1" dirty="0">
              <a:latin typeface="RubFlama" panose="02000000000000000000" pitchFamily="2" charset="0"/>
            </a:endParaRPr>
          </a:p>
          <a:p>
            <a:pPr marL="457200" indent="-457200" defTabSz="914400" eaLnBrk="1" hangingPunct="1">
              <a:buFont typeface="+mj-lt"/>
              <a:buAutoNum type="arabicParenR" startAt="2"/>
              <a:defRPr/>
            </a:pPr>
            <a:r>
              <a:rPr lang="de-DE" b="1">
                <a:latin typeface="RubFlama" panose="02000000000000000000" pitchFamily="2" charset="0"/>
              </a:rPr>
              <a:t>Anspruch nicht untergegangen</a:t>
            </a:r>
            <a:endParaRPr lang="de-DE" b="1" dirty="0">
              <a:latin typeface="RubFlama" panose="02000000000000000000" pitchFamily="2" charset="0"/>
            </a:endParaRPr>
          </a:p>
          <a:p>
            <a:pPr marL="457200" indent="-457200" defTabSz="914400" eaLnBrk="1" hangingPunct="1">
              <a:buFont typeface="+mj-lt"/>
              <a:buAutoNum type="arabicParenR" startAt="2"/>
              <a:defRPr/>
            </a:pPr>
            <a:endParaRPr lang="de-DE" b="1" dirty="0">
              <a:latin typeface="RubFlama" panose="02000000000000000000" pitchFamily="2" charset="0"/>
            </a:endParaRPr>
          </a:p>
          <a:p>
            <a:pPr marL="457200" indent="-457200" defTabSz="914400" eaLnBrk="1" hangingPunct="1">
              <a:buFont typeface="+mj-lt"/>
              <a:buAutoNum type="arabicParenR" startAt="2"/>
              <a:defRPr/>
            </a:pPr>
            <a:endParaRPr lang="de-DE" b="1" dirty="0">
              <a:latin typeface="RubFlama" panose="02000000000000000000" pitchFamily="2" charset="0"/>
            </a:endParaRPr>
          </a:p>
          <a:p>
            <a:pPr marL="457200" indent="-457200" defTabSz="914400" eaLnBrk="1" hangingPunct="1">
              <a:buFont typeface="+mj-lt"/>
              <a:buAutoNum type="arabicParenR" startAt="2"/>
              <a:defRPr/>
            </a:pPr>
            <a:endParaRPr lang="de-DE" b="1" dirty="0">
              <a:latin typeface="RubFlama" panose="02000000000000000000" pitchFamily="2" charset="0"/>
            </a:endParaRPr>
          </a:p>
          <a:p>
            <a:pPr marL="457200" indent="-457200" defTabSz="914400" eaLnBrk="1" hangingPunct="1">
              <a:buFont typeface="+mj-lt"/>
              <a:buAutoNum type="arabicParenR" startAt="2"/>
              <a:defRPr/>
            </a:pPr>
            <a:endParaRPr lang="de-DE" b="1" dirty="0">
              <a:latin typeface="RubFlama" panose="02000000000000000000" pitchFamily="2" charset="0"/>
            </a:endParaRPr>
          </a:p>
          <a:p>
            <a:pPr marL="457200" indent="-457200" defTabSz="914400" eaLnBrk="1" hangingPunct="1">
              <a:buFont typeface="+mj-lt"/>
              <a:buAutoNum type="arabicParenR" startAt="2"/>
              <a:defRPr/>
            </a:pPr>
            <a:endParaRPr lang="de-DE" b="1" dirty="0">
              <a:latin typeface="RubFlama" panose="02000000000000000000" pitchFamily="2" charset="0"/>
            </a:endParaRPr>
          </a:p>
          <a:p>
            <a:pPr marL="457200" indent="-457200" defTabSz="914400" eaLnBrk="1" hangingPunct="1">
              <a:buFont typeface="+mj-lt"/>
              <a:buAutoNum type="arabicParenR" startAt="2"/>
              <a:defRPr/>
            </a:pPr>
            <a:r>
              <a:rPr lang="de-DE" b="1" dirty="0">
                <a:latin typeface="RubFlama" panose="02000000000000000000" pitchFamily="2" charset="0"/>
              </a:rPr>
              <a:t>Anspruch durchsetzbar</a:t>
            </a:r>
          </a:p>
        </p:txBody>
      </p:sp>
      <p:sp>
        <p:nvSpPr>
          <p:cNvPr id="8" name="Text Box 4"/>
          <p:cNvSpPr txBox="1">
            <a:spLocks noChangeArrowheads="1"/>
          </p:cNvSpPr>
          <p:nvPr/>
        </p:nvSpPr>
        <p:spPr bwMode="auto">
          <a:xfrm>
            <a:off x="360363" y="2376488"/>
            <a:ext cx="87836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846138" indent="-34290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lvl="1" algn="just" defTabSz="914400" eaLnBrk="1" hangingPunct="1">
              <a:buFont typeface="Wingdings" panose="05000000000000000000" pitchFamily="2" charset="2"/>
              <a:buChar char="Ø"/>
            </a:pPr>
            <a:r>
              <a:rPr lang="de-DE" altLang="de-DE">
                <a:latin typeface="RubFlama" panose="02000000000000000000" pitchFamily="2" charset="0"/>
              </a:rPr>
              <a:t>sog. „</a:t>
            </a:r>
            <a:r>
              <a:rPr lang="de-DE" altLang="de-DE" b="1">
                <a:latin typeface="RubFlama" panose="02000000000000000000" pitchFamily="2" charset="0"/>
              </a:rPr>
              <a:t>rechtshindernde Einwendungen</a:t>
            </a:r>
            <a:r>
              <a:rPr lang="de-DE" altLang="de-DE">
                <a:latin typeface="RubFlama" panose="02000000000000000000" pitchFamily="2" charset="0"/>
              </a:rPr>
              <a:t>“ (hindern schon die Entstehung des Anspruches) </a:t>
            </a:r>
          </a:p>
          <a:p>
            <a:pPr lvl="1" algn="just" defTabSz="914400" eaLnBrk="1" hangingPunct="1">
              <a:buFont typeface="Wingdings" panose="05000000000000000000" pitchFamily="2" charset="2"/>
              <a:buChar char="Ø"/>
            </a:pPr>
            <a:r>
              <a:rPr lang="de-DE" altLang="de-DE">
                <a:latin typeface="RubFlama" panose="02000000000000000000" pitchFamily="2" charset="0"/>
              </a:rPr>
              <a:t>Beispiel fehlende Geschäftsfähigkeit, § 105 BGB u.a.</a:t>
            </a:r>
          </a:p>
        </p:txBody>
      </p:sp>
      <p:sp>
        <p:nvSpPr>
          <p:cNvPr id="9" name="Text Box 4"/>
          <p:cNvSpPr txBox="1">
            <a:spLocks noChangeArrowheads="1"/>
          </p:cNvSpPr>
          <p:nvPr/>
        </p:nvSpPr>
        <p:spPr bwMode="auto">
          <a:xfrm>
            <a:off x="323850" y="4140200"/>
            <a:ext cx="85994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846138" indent="-34290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lvl="1" defTabSz="914400" eaLnBrk="1" hangingPunct="1">
              <a:buFont typeface="Wingdings" panose="05000000000000000000" pitchFamily="2" charset="2"/>
              <a:buChar char="Ø"/>
            </a:pPr>
            <a:r>
              <a:rPr lang="de-DE" altLang="de-DE">
                <a:latin typeface="RubFlama" panose="02000000000000000000" pitchFamily="2" charset="0"/>
              </a:rPr>
              <a:t>sog. „</a:t>
            </a:r>
            <a:r>
              <a:rPr lang="de-DE" altLang="de-DE" b="1">
                <a:latin typeface="RubFlama" panose="02000000000000000000" pitchFamily="2" charset="0"/>
              </a:rPr>
              <a:t>rechtsvernichtende Einwendungen</a:t>
            </a:r>
            <a:r>
              <a:rPr lang="de-DE" altLang="de-DE">
                <a:latin typeface="RubFlama" panose="02000000000000000000" pitchFamily="2" charset="0"/>
              </a:rPr>
              <a:t>“ (erledigen den Anspruch endgültig) </a:t>
            </a:r>
          </a:p>
          <a:p>
            <a:pPr lvl="1" defTabSz="914400" eaLnBrk="1" hangingPunct="1">
              <a:buFont typeface="Wingdings" panose="05000000000000000000" pitchFamily="2" charset="2"/>
              <a:buChar char="Ø"/>
            </a:pPr>
            <a:r>
              <a:rPr lang="de-DE" altLang="de-DE">
                <a:latin typeface="RubFlama" panose="02000000000000000000" pitchFamily="2" charset="0"/>
              </a:rPr>
              <a:t>Beispiel Erfüllung, § 362 I BGB u.a.</a:t>
            </a:r>
          </a:p>
          <a:p>
            <a:pPr lvl="1" defTabSz="914400" eaLnBrk="1" hangingPunct="1"/>
            <a:endParaRPr lang="de-DE" altLang="de-DE">
              <a:latin typeface="RubFlama" panose="02000000000000000000" pitchFamily="2" charset="0"/>
            </a:endParaRPr>
          </a:p>
        </p:txBody>
      </p:sp>
      <p:sp>
        <p:nvSpPr>
          <p:cNvPr id="2" name="Rechteck 1"/>
          <p:cNvSpPr>
            <a:spLocks noChangeArrowheads="1"/>
          </p:cNvSpPr>
          <p:nvPr/>
        </p:nvSpPr>
        <p:spPr bwMode="auto">
          <a:xfrm>
            <a:off x="360363" y="5940425"/>
            <a:ext cx="87487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846138" indent="-34290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lvl="1" defTabSz="914400" eaLnBrk="1" hangingPunct="1">
              <a:buFont typeface="Wingdings" panose="05000000000000000000" pitchFamily="2" charset="2"/>
              <a:buChar char="Ø"/>
            </a:pPr>
            <a:r>
              <a:rPr lang="de-DE" altLang="de-DE" dirty="0">
                <a:latin typeface="RubFlama" panose="02000000000000000000" pitchFamily="2" charset="0"/>
              </a:rPr>
              <a:t>sog. „</a:t>
            </a:r>
            <a:r>
              <a:rPr lang="de-DE" altLang="de-DE" b="1" dirty="0">
                <a:latin typeface="RubFlama" panose="02000000000000000000" pitchFamily="2" charset="0"/>
              </a:rPr>
              <a:t>rechtshemmende Einreden</a:t>
            </a:r>
            <a:r>
              <a:rPr lang="de-DE" altLang="de-DE" dirty="0">
                <a:latin typeface="RubFlama" panose="02000000000000000000" pitchFamily="2" charset="0"/>
              </a:rPr>
              <a:t>“ (blockieren lediglich die Durch-</a:t>
            </a:r>
            <a:r>
              <a:rPr lang="de-DE" altLang="de-DE" dirty="0" err="1">
                <a:latin typeface="RubFlama" panose="02000000000000000000" pitchFamily="2" charset="0"/>
              </a:rPr>
              <a:t>setzbarkeit</a:t>
            </a:r>
            <a:r>
              <a:rPr lang="de-DE" altLang="de-DE" dirty="0">
                <a:latin typeface="RubFlama" panose="02000000000000000000" pitchFamily="2" charset="0"/>
              </a:rPr>
              <a:t> des Anspruches – dauerhaft oder vorübergehend)</a:t>
            </a:r>
          </a:p>
          <a:p>
            <a:pPr lvl="1" defTabSz="914400" eaLnBrk="1" hangingPunct="1">
              <a:buFont typeface="Wingdings" panose="05000000000000000000" pitchFamily="2" charset="2"/>
              <a:buChar char="Ø"/>
            </a:pPr>
            <a:r>
              <a:rPr lang="de-DE" altLang="de-DE" dirty="0">
                <a:latin typeface="RubFlama" panose="02000000000000000000" pitchFamily="2" charset="0"/>
              </a:rPr>
              <a:t>Beispiel Verjährung, § 214 BGB u.a.</a:t>
            </a:r>
          </a:p>
        </p:txBody>
      </p:sp>
      <p:sp>
        <p:nvSpPr>
          <p:cNvPr id="11"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a:off x="1439912" y="659029"/>
            <a:ext cx="6083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dirty="0">
                <a:latin typeface="RubFlama" panose="02000000000000000000" pitchFamily="2" charset="0"/>
              </a:rPr>
              <a:t>Wiederholung: Pflichten im Schuldverhältnis</a:t>
            </a:r>
          </a:p>
        </p:txBody>
      </p:sp>
      <p:sp>
        <p:nvSpPr>
          <p:cNvPr id="54276" name="Textfeld 1"/>
          <p:cNvSpPr txBox="1">
            <a:spLocks noChangeArrowheads="1"/>
          </p:cNvSpPr>
          <p:nvPr/>
        </p:nvSpPr>
        <p:spPr bwMode="auto">
          <a:xfrm>
            <a:off x="376239" y="1620838"/>
            <a:ext cx="912857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2000">
                <a:solidFill>
                  <a:schemeClr val="tx1"/>
                </a:solidFill>
                <a:latin typeface="Arial" panose="020B0604020202020204" pitchFamily="34" charset="0"/>
                <a:ea typeface="ＭＳ Ｐゴシック" panose="020B0600070205080204" pitchFamily="34" charset="-128"/>
              </a:defRPr>
            </a:lvl1pPr>
            <a:lvl2pPr marL="45720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Leistungspflichten 	= Haupt- oder Nebenleistung (in Verträgen)</a:t>
            </a:r>
          </a:p>
          <a:p>
            <a:pPr lvl="1" indent="0" eaLnBrk="1" hangingPunct="1"/>
            <a:r>
              <a:rPr lang="de-DE" altLang="de-DE" dirty="0">
                <a:latin typeface="RubFlama" panose="02000000000000000000" pitchFamily="2" charset="0"/>
              </a:rPr>
              <a:t>			= selbstständig einklagbar</a:t>
            </a:r>
          </a:p>
          <a:p>
            <a:pPr lvl="1" indent="0" eaLnBrk="1" hangingPunct="1"/>
            <a:r>
              <a:rPr lang="de-DE" altLang="de-DE" dirty="0">
                <a:latin typeface="RubFlama" panose="02000000000000000000" pitchFamily="2" charset="0"/>
              </a:rPr>
              <a:t>			= Äquivalenzinteresse (Leistung ./. Gegenleistung)</a:t>
            </a:r>
          </a:p>
        </p:txBody>
      </p:sp>
      <p:sp>
        <p:nvSpPr>
          <p:cNvPr id="54279" name="Textfeld 1"/>
          <p:cNvSpPr txBox="1">
            <a:spLocks noChangeArrowheads="1"/>
          </p:cNvSpPr>
          <p:nvPr/>
        </p:nvSpPr>
        <p:spPr bwMode="auto">
          <a:xfrm>
            <a:off x="647700" y="5976938"/>
            <a:ext cx="83883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Sekundäransprüche 	= Schadensersatz</a:t>
            </a:r>
          </a:p>
        </p:txBody>
      </p:sp>
      <p:sp>
        <p:nvSpPr>
          <p:cNvPr id="54280" name="Textfeld 1"/>
          <p:cNvSpPr txBox="1">
            <a:spLocks noChangeArrowheads="1"/>
          </p:cNvSpPr>
          <p:nvPr/>
        </p:nvSpPr>
        <p:spPr bwMode="auto">
          <a:xfrm>
            <a:off x="611189" y="3000375"/>
            <a:ext cx="84248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Primäransprüche	= Leistung</a:t>
            </a:r>
          </a:p>
        </p:txBody>
      </p:sp>
      <p:sp>
        <p:nvSpPr>
          <p:cNvPr id="10" name="Textfeld 1"/>
          <p:cNvSpPr txBox="1">
            <a:spLocks noChangeArrowheads="1"/>
          </p:cNvSpPr>
          <p:nvPr/>
        </p:nvSpPr>
        <p:spPr bwMode="auto">
          <a:xfrm>
            <a:off x="611189" y="3856675"/>
            <a:ext cx="842486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2000">
                <a:solidFill>
                  <a:schemeClr val="tx1"/>
                </a:solidFill>
                <a:latin typeface="Arial" panose="020B0604020202020204" pitchFamily="34" charset="0"/>
                <a:ea typeface="ＭＳ Ｐゴシック" panose="020B0600070205080204" pitchFamily="34" charset="-128"/>
              </a:defRPr>
            </a:lvl1pPr>
            <a:lvl2pPr marL="45720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Schutzpflichten 	= auch Neben- oder Rücksichtnahmepflichten</a:t>
            </a:r>
          </a:p>
          <a:p>
            <a:pPr lvl="1" indent="0" eaLnBrk="1" hangingPunct="1"/>
            <a:r>
              <a:rPr lang="de-DE" altLang="de-DE" dirty="0">
                <a:latin typeface="RubFlama" panose="02000000000000000000" pitchFamily="2" charset="0"/>
              </a:rPr>
              <a:t>			= keine klagbare Leistung, sondern von 				Schuldner bei Leistungsbewirkung zu beachten</a:t>
            </a:r>
          </a:p>
          <a:p>
            <a:pPr lvl="1" indent="0" eaLnBrk="1" hangingPunct="1"/>
            <a:r>
              <a:rPr lang="de-DE" altLang="de-DE" dirty="0">
                <a:latin typeface="RubFlama" panose="02000000000000000000" pitchFamily="2" charset="0"/>
              </a:rPr>
              <a:t>			= Integritätsinteresse (Unversehrtheit anderer  			Rechtsgüter (Bsp. Schaden an Vase bei 				Malerarbeit)</a:t>
            </a:r>
          </a:p>
        </p:txBody>
      </p:sp>
      <p:sp>
        <p:nvSpPr>
          <p:cNvPr id="11"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8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p:bldP spid="54279" grpId="0"/>
      <p:bldP spid="54280"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1144588" y="936625"/>
            <a:ext cx="6969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Wiederholung: Abstraktions- und Trennungsprinzip</a:t>
            </a:r>
          </a:p>
        </p:txBody>
      </p:sp>
      <p:sp>
        <p:nvSpPr>
          <p:cNvPr id="23556" name="Textfeld 1"/>
          <p:cNvSpPr txBox="1">
            <a:spLocks noChangeArrowheads="1"/>
          </p:cNvSpPr>
          <p:nvPr/>
        </p:nvSpPr>
        <p:spPr bwMode="auto">
          <a:xfrm>
            <a:off x="958850" y="2228850"/>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8" name="Textfeld 1"/>
          <p:cNvSpPr txBox="1">
            <a:spLocks noChangeArrowheads="1"/>
          </p:cNvSpPr>
          <p:nvPr/>
        </p:nvSpPr>
        <p:spPr bwMode="auto">
          <a:xfrm>
            <a:off x="376239" y="5573713"/>
            <a:ext cx="859228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a:buFont typeface="Arial" panose="020B0604020202020204" pitchFamily="34" charset="0"/>
              <a:buChar char="•"/>
            </a:pPr>
            <a:r>
              <a:rPr lang="de-DE" altLang="de-DE" dirty="0">
                <a:latin typeface="RubFlama" panose="02000000000000000000" pitchFamily="2" charset="0"/>
              </a:rPr>
              <a:t>Obwohl es sich also bei Verpflichtung und Verfügung um getrennte rechtliche Geschäfte handelt, können diese örtlich zeitlich zusammenfallen (z.B. Kauf von Brötchen beim Bäcker)!</a:t>
            </a:r>
          </a:p>
        </p:txBody>
      </p:sp>
      <p:sp>
        <p:nvSpPr>
          <p:cNvPr id="10" name="Text Box 4"/>
          <p:cNvSpPr txBox="1">
            <a:spLocks noChangeArrowheads="1"/>
          </p:cNvSpPr>
          <p:nvPr/>
        </p:nvSpPr>
        <p:spPr bwMode="auto">
          <a:xfrm>
            <a:off x="387350" y="1620838"/>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b="1">
                <a:latin typeface="RubFlama" panose="02000000000000000000" pitchFamily="2" charset="0"/>
              </a:rPr>
              <a:t>Trennungsprinzip</a:t>
            </a:r>
          </a:p>
        </p:txBody>
      </p:sp>
      <p:sp>
        <p:nvSpPr>
          <p:cNvPr id="11" name="Text Box 4"/>
          <p:cNvSpPr txBox="1">
            <a:spLocks noChangeArrowheads="1"/>
          </p:cNvSpPr>
          <p:nvPr/>
        </p:nvSpPr>
        <p:spPr bwMode="auto">
          <a:xfrm>
            <a:off x="761014" y="2020888"/>
            <a:ext cx="820751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dirty="0">
                <a:latin typeface="RubFlama" panose="02000000000000000000" pitchFamily="2" charset="0"/>
              </a:rPr>
              <a:t>Verpflichtung und Verfügung sind getrennte Rechtsgeschäfte; für die Erfüllung der schuldrechtlichen „causa“ ist weiteres Rechtsgeschäft notwendig</a:t>
            </a:r>
          </a:p>
          <a:p>
            <a:pPr defTabSz="914400" eaLnBrk="1" hangingPunct="1"/>
            <a:endParaRPr lang="de-DE" altLang="de-DE" dirty="0">
              <a:latin typeface="RubFlama" panose="02000000000000000000" pitchFamily="2" charset="0"/>
            </a:endParaRPr>
          </a:p>
        </p:txBody>
      </p:sp>
      <p:sp>
        <p:nvSpPr>
          <p:cNvPr id="12" name="Text Box 4"/>
          <p:cNvSpPr txBox="1">
            <a:spLocks noChangeArrowheads="1"/>
          </p:cNvSpPr>
          <p:nvPr/>
        </p:nvSpPr>
        <p:spPr bwMode="auto">
          <a:xfrm>
            <a:off x="396875" y="3957172"/>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a:defRPr sz="2000">
                <a:solidFill>
                  <a:schemeClr val="tx1"/>
                </a:solidFill>
                <a:latin typeface="Arial" panose="020B0604020202020204" pitchFamily="34" charset="0"/>
                <a:ea typeface="ＭＳ Ｐゴシック" panose="020B0600070205080204" pitchFamily="34" charset="-128"/>
              </a:defRPr>
            </a:lvl2pPr>
            <a:lvl3pPr>
              <a:defRPr sz="2000">
                <a:solidFill>
                  <a:schemeClr val="tx1"/>
                </a:solidFill>
                <a:latin typeface="Arial" panose="020B0604020202020204" pitchFamily="34" charset="0"/>
                <a:ea typeface="ＭＳ Ｐゴシック" panose="020B0600070205080204" pitchFamily="34" charset="-128"/>
              </a:defRPr>
            </a:lvl3pPr>
            <a:lvl4pPr>
              <a:defRPr sz="2000">
                <a:solidFill>
                  <a:schemeClr val="tx1"/>
                </a:solidFill>
                <a:latin typeface="Arial" panose="020B0604020202020204" pitchFamily="34" charset="0"/>
                <a:ea typeface="ＭＳ Ｐゴシック" panose="020B0600070205080204" pitchFamily="34" charset="-128"/>
              </a:defRPr>
            </a:lvl4pPr>
            <a:lvl5pPr>
              <a:defRPr sz="2000">
                <a:solidFill>
                  <a:schemeClr val="tx1"/>
                </a:solidFill>
                <a:latin typeface="Arial" panose="020B0604020202020204" pitchFamily="34" charset="0"/>
                <a:ea typeface="ＭＳ Ｐゴシック" panose="020B0600070205080204" pitchFamily="34" charset="-128"/>
              </a:defRPr>
            </a:lvl5pPr>
            <a:lvl6pPr marL="24717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289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3861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43338" indent="-18573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buFont typeface="Arial" panose="020B0604020202020204" pitchFamily="34" charset="0"/>
              <a:buChar char="•"/>
            </a:pPr>
            <a:r>
              <a:rPr lang="de-DE" altLang="de-DE" b="1" dirty="0">
                <a:latin typeface="RubFlama" panose="02000000000000000000" pitchFamily="2" charset="0"/>
              </a:rPr>
              <a:t>Abstraktionsprinzip</a:t>
            </a:r>
          </a:p>
        </p:txBody>
      </p:sp>
      <p:sp>
        <p:nvSpPr>
          <p:cNvPr id="13" name="Text Box 4"/>
          <p:cNvSpPr txBox="1">
            <a:spLocks noChangeArrowheads="1"/>
          </p:cNvSpPr>
          <p:nvPr/>
        </p:nvSpPr>
        <p:spPr bwMode="auto">
          <a:xfrm>
            <a:off x="757238" y="4354513"/>
            <a:ext cx="821128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r>
              <a:rPr lang="de-DE" altLang="de-DE" dirty="0">
                <a:latin typeface="RubFlama" panose="02000000000000000000" pitchFamily="2" charset="0"/>
              </a:rPr>
              <a:t>Die rechtliche Wirksamkeit von Verpflichtung und Verfügung ist unabhängig voneinander zu beurteilen. Es ist also möglich, dass der KV wirksam ist, aber die Übereignung nicht oder der KV nichtig ist, aber die Übereignung wirksam.</a:t>
            </a:r>
          </a:p>
        </p:txBody>
      </p:sp>
      <p:sp>
        <p:nvSpPr>
          <p:cNvPr id="15"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76238" y="1620838"/>
            <a:ext cx="855250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defTabSz="914400" eaLnBrk="1" hangingPunct="1">
              <a:buFont typeface="Arial" panose="020B0604020202020204" pitchFamily="34" charset="0"/>
              <a:buChar char="•"/>
            </a:pPr>
            <a:r>
              <a:rPr lang="de-DE" altLang="de-DE" dirty="0">
                <a:latin typeface="RubFlama" panose="02000000000000000000" pitchFamily="2" charset="0"/>
              </a:rPr>
              <a:t>Vertrag =  mehrseitiges Rechtsgeschäft</a:t>
            </a:r>
          </a:p>
          <a:p>
            <a:pPr algn="just" defTabSz="914400" eaLnBrk="1" hangingPunct="1"/>
            <a:endParaRPr lang="de-DE" altLang="de-DE" dirty="0">
              <a:latin typeface="RubFlama" panose="02000000000000000000" pitchFamily="2" charset="0"/>
            </a:endParaRPr>
          </a:p>
          <a:p>
            <a:pPr algn="just" defTabSz="914400" eaLnBrk="1" hangingPunct="1">
              <a:buFont typeface="Arial" panose="020B0604020202020204" pitchFamily="34" charset="0"/>
              <a:buChar char="•"/>
            </a:pPr>
            <a:r>
              <a:rPr lang="de-DE" altLang="de-DE" dirty="0">
                <a:latin typeface="RubFlama" panose="02000000000000000000" pitchFamily="2" charset="0"/>
              </a:rPr>
              <a:t>Begründung durch übereinstimmende </a:t>
            </a:r>
            <a:r>
              <a:rPr lang="de-DE" altLang="de-DE" i="1" dirty="0">
                <a:latin typeface="RubFlama" panose="02000000000000000000" pitchFamily="2" charset="0"/>
              </a:rPr>
              <a:t>Willenserklärungen</a:t>
            </a:r>
            <a:r>
              <a:rPr lang="de-DE" altLang="de-DE" dirty="0">
                <a:latin typeface="RubFlama" panose="02000000000000000000" pitchFamily="2" charset="0"/>
              </a:rPr>
              <a:t> (Privatautonomie)</a:t>
            </a:r>
          </a:p>
        </p:txBody>
      </p:sp>
      <p:sp>
        <p:nvSpPr>
          <p:cNvPr id="25603" name="Text Box 5"/>
          <p:cNvSpPr txBox="1">
            <a:spLocks noChangeArrowheads="1"/>
          </p:cNvSpPr>
          <p:nvPr/>
        </p:nvSpPr>
        <p:spPr bwMode="auto">
          <a:xfrm>
            <a:off x="2664048" y="844148"/>
            <a:ext cx="3359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2400" dirty="0">
                <a:latin typeface="RubFlama" panose="02000000000000000000" pitchFamily="2" charset="0"/>
              </a:rPr>
              <a:t>Wiederholung: Verträge</a:t>
            </a:r>
          </a:p>
        </p:txBody>
      </p:sp>
      <p:sp>
        <p:nvSpPr>
          <p:cNvPr id="6" name="Textfeld 1"/>
          <p:cNvSpPr txBox="1">
            <a:spLocks noChangeArrowheads="1"/>
          </p:cNvSpPr>
          <p:nvPr/>
        </p:nvSpPr>
        <p:spPr bwMode="auto">
          <a:xfrm>
            <a:off x="1079872" y="2944277"/>
            <a:ext cx="83899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b="1" dirty="0">
                <a:latin typeface="RubFlama" panose="02000000000000000000" pitchFamily="2" charset="0"/>
              </a:rPr>
              <a:t>Angebot und Annahme</a:t>
            </a:r>
          </a:p>
        </p:txBody>
      </p:sp>
      <p:sp>
        <p:nvSpPr>
          <p:cNvPr id="12" name="Textfeld 1"/>
          <p:cNvSpPr txBox="1">
            <a:spLocks noChangeArrowheads="1"/>
          </p:cNvSpPr>
          <p:nvPr/>
        </p:nvSpPr>
        <p:spPr bwMode="auto">
          <a:xfrm>
            <a:off x="1079872" y="3418940"/>
            <a:ext cx="74517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Wingdings" panose="05000000000000000000" pitchFamily="2" charset="2"/>
              <a:buChar char="Ø"/>
            </a:pPr>
            <a:r>
              <a:rPr lang="de-DE" altLang="de-DE" dirty="0">
                <a:latin typeface="RubFlama" panose="02000000000000000000" pitchFamily="2" charset="0"/>
              </a:rPr>
              <a:t>diese müssen nach den Vorschriften des BGB AT i.d.R. von einer zuständigen und geschäftsfähigen Person gegenüber dem beabsichtigten Vertragspartner erklärt werden</a:t>
            </a:r>
          </a:p>
        </p:txBody>
      </p:sp>
      <p:sp>
        <p:nvSpPr>
          <p:cNvPr id="13" name="Textfeld 1"/>
          <p:cNvSpPr txBox="1">
            <a:spLocks noChangeArrowheads="1"/>
          </p:cNvSpPr>
          <p:nvPr/>
        </p:nvSpPr>
        <p:spPr bwMode="auto">
          <a:xfrm>
            <a:off x="376239" y="4628678"/>
            <a:ext cx="855250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Arial" panose="020B0604020202020204" pitchFamily="34" charset="0"/>
              <a:buChar char="•"/>
            </a:pPr>
            <a:r>
              <a:rPr lang="de-DE" altLang="de-DE" dirty="0">
                <a:latin typeface="RubFlama" panose="02000000000000000000" pitchFamily="2" charset="0"/>
              </a:rPr>
              <a:t>Regel: Austausch- oder auch gegenseitiger Vertrag (Leistung – Gegenleistung)</a:t>
            </a:r>
          </a:p>
        </p:txBody>
      </p:sp>
      <p:sp>
        <p:nvSpPr>
          <p:cNvPr id="14" name="Textfeld 1"/>
          <p:cNvSpPr txBox="1">
            <a:spLocks noChangeArrowheads="1"/>
          </p:cNvSpPr>
          <p:nvPr/>
        </p:nvSpPr>
        <p:spPr bwMode="auto">
          <a:xfrm>
            <a:off x="376238" y="5972120"/>
            <a:ext cx="855250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Arial" panose="020B0604020202020204" pitchFamily="34" charset="0"/>
              <a:buChar char="•"/>
            </a:pPr>
            <a:r>
              <a:rPr lang="de-DE" altLang="de-DE" dirty="0">
                <a:latin typeface="RubFlama" panose="02000000000000000000" pitchFamily="2" charset="0"/>
              </a:rPr>
              <a:t>„</a:t>
            </a:r>
            <a:r>
              <a:rPr lang="de-DE" altLang="de-DE" b="1" dirty="0" err="1">
                <a:latin typeface="RubFlama" panose="02000000000000000000" pitchFamily="2" charset="0"/>
              </a:rPr>
              <a:t>Synallagma</a:t>
            </a:r>
            <a:r>
              <a:rPr lang="de-DE" altLang="de-DE" dirty="0">
                <a:latin typeface="RubFlama" panose="02000000000000000000" pitchFamily="2" charset="0"/>
              </a:rPr>
              <a:t>“ = Bezeichnung des Austauschverhältnisses Leistung – Gegenleistung „do </a:t>
            </a:r>
            <a:r>
              <a:rPr lang="de-DE" altLang="de-DE" dirty="0" err="1">
                <a:latin typeface="RubFlama" panose="02000000000000000000" pitchFamily="2" charset="0"/>
              </a:rPr>
              <a:t>ut</a:t>
            </a:r>
            <a:r>
              <a:rPr lang="de-DE" altLang="de-DE" dirty="0">
                <a:latin typeface="RubFlama" panose="02000000000000000000" pitchFamily="2" charset="0"/>
              </a:rPr>
              <a:t> des“</a:t>
            </a:r>
          </a:p>
        </p:txBody>
      </p:sp>
      <p:sp>
        <p:nvSpPr>
          <p:cNvPr id="11" name="Text Box 3"/>
          <p:cNvSpPr txBox="1">
            <a:spLocks noChangeArrowheads="1"/>
          </p:cNvSpPr>
          <p:nvPr/>
        </p:nvSpPr>
        <p:spPr bwMode="auto">
          <a:xfrm>
            <a:off x="376238" y="7165007"/>
            <a:ext cx="3492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de-DE" altLang="de-DE" sz="1200" dirty="0">
                <a:latin typeface="RubFlama" panose="02000000000000000000" pitchFamily="2" charset="0"/>
              </a:rPr>
              <a:t>05: Zivilrecht II – Allgemeines Vertragsrecht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6" grpId="0"/>
      <p:bldP spid="12" grpId="0"/>
      <p:bldP spid="13" grpId="0"/>
      <p:bldP spid="14" grpId="0"/>
    </p:bldLst>
  </p:timing>
</p:sld>
</file>

<file path=ppt/theme/theme1.xml><?xml version="1.0" encoding="utf-8"?>
<a:theme xmlns:a="http://schemas.openxmlformats.org/drawingml/2006/main" name="1_Titelfolie mit Tex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rennblat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Textformat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1_Contentfoli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01_PPT Arial Logo</Template>
  <TotalTime>0</TotalTime>
  <Words>2499</Words>
  <Application>Microsoft Macintosh PowerPoint</Application>
  <PresentationFormat>Benutzerdefiniert</PresentationFormat>
  <Paragraphs>317</Paragraphs>
  <Slides>25</Slides>
  <Notes>25</Notes>
  <HiddenSlides>0</HiddenSlides>
  <MMClips>0</MMClips>
  <ScaleCrop>false</ScaleCrop>
  <HeadingPairs>
    <vt:vector size="6" baseType="variant">
      <vt:variant>
        <vt:lpstr>Verwendete Schriftarten</vt:lpstr>
      </vt:variant>
      <vt:variant>
        <vt:i4>6</vt:i4>
      </vt:variant>
      <vt:variant>
        <vt:lpstr>Design</vt:lpstr>
      </vt:variant>
      <vt:variant>
        <vt:i4>4</vt:i4>
      </vt:variant>
      <vt:variant>
        <vt:lpstr>Folientitel</vt:lpstr>
      </vt:variant>
      <vt:variant>
        <vt:i4>25</vt:i4>
      </vt:variant>
    </vt:vector>
  </HeadingPairs>
  <TitlesOfParts>
    <vt:vector size="35" baseType="lpstr">
      <vt:lpstr>Arial</vt:lpstr>
      <vt:lpstr>Calibri</vt:lpstr>
      <vt:lpstr>Cambria</vt:lpstr>
      <vt:lpstr>RubFlama</vt:lpstr>
      <vt:lpstr>Symbol</vt:lpstr>
      <vt:lpstr>Wingdings</vt:lpstr>
      <vt:lpstr>1_Titelfolie mit Text</vt:lpstr>
      <vt:lpstr>Trennblatt</vt:lpstr>
      <vt:lpstr>Textformate</vt:lpstr>
      <vt:lpstr>1_Contentfolie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Beate Schiller</dc:creator>
  <cp:lastModifiedBy>Microsoft Office User</cp:lastModifiedBy>
  <cp:revision>450</cp:revision>
  <dcterms:created xsi:type="dcterms:W3CDTF">2009-11-16T11:47:49Z</dcterms:created>
  <dcterms:modified xsi:type="dcterms:W3CDTF">2024-09-30T14:53:15Z</dcterms:modified>
</cp:coreProperties>
</file>