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1" r:id="rId2"/>
    <p:sldMasterId id="2147483655" r:id="rId3"/>
    <p:sldMasterId id="2147483659" r:id="rId4"/>
  </p:sldMasterIdLst>
  <p:notesMasterIdLst>
    <p:notesMasterId r:id="rId34"/>
  </p:notesMasterIdLst>
  <p:handoutMasterIdLst>
    <p:handoutMasterId r:id="rId35"/>
  </p:handoutMasterIdLst>
  <p:sldIdLst>
    <p:sldId id="354" r:id="rId5"/>
    <p:sldId id="326" r:id="rId6"/>
    <p:sldId id="324" r:id="rId7"/>
    <p:sldId id="333" r:id="rId8"/>
    <p:sldId id="334" r:id="rId9"/>
    <p:sldId id="336" r:id="rId10"/>
    <p:sldId id="335" r:id="rId11"/>
    <p:sldId id="268" r:id="rId12"/>
    <p:sldId id="327" r:id="rId13"/>
    <p:sldId id="328" r:id="rId14"/>
    <p:sldId id="337" r:id="rId15"/>
    <p:sldId id="330" r:id="rId16"/>
    <p:sldId id="331" r:id="rId17"/>
    <p:sldId id="338" r:id="rId18"/>
    <p:sldId id="332" r:id="rId19"/>
    <p:sldId id="339" r:id="rId20"/>
    <p:sldId id="340" r:id="rId21"/>
    <p:sldId id="350" r:id="rId22"/>
    <p:sldId id="351" r:id="rId23"/>
    <p:sldId id="341" r:id="rId24"/>
    <p:sldId id="342" r:id="rId25"/>
    <p:sldId id="349" r:id="rId26"/>
    <p:sldId id="343" r:id="rId27"/>
    <p:sldId id="352" r:id="rId28"/>
    <p:sldId id="344" r:id="rId29"/>
    <p:sldId id="346" r:id="rId30"/>
    <p:sldId id="353" r:id="rId31"/>
    <p:sldId id="294" r:id="rId32"/>
    <p:sldId id="321" r:id="rId33"/>
  </p:sldIdLst>
  <p:sldSz cx="10080625" cy="7561263"/>
  <p:notesSz cx="6794500" cy="9931400"/>
  <p:defaultTextStyle>
    <a:defPPr>
      <a:defRPr lang="de-DE"/>
    </a:defPPr>
    <a:lvl1pPr algn="l" defTabSz="1006475"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503238" indent="-46038" algn="l" defTabSz="1006475"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006475" indent="-92075" algn="l" defTabSz="1006475"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511300" indent="-139700" algn="l" defTabSz="1006475"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14538" indent="-185738" algn="l" defTabSz="1006475"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859">
          <p15:clr>
            <a:srgbClr val="A4A3A4"/>
          </p15:clr>
        </p15:guide>
        <p15:guide id="2" pos="309">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560"/>
    <a:srgbClr val="94C11C"/>
    <a:srgbClr val="8DAE10"/>
    <a:srgbClr val="E7E7E7"/>
    <a:srgbClr val="E6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3729"/>
  </p:normalViewPr>
  <p:slideViewPr>
    <p:cSldViewPr snapToObjects="1">
      <p:cViewPr varScale="1">
        <p:scale>
          <a:sx n="84" d="100"/>
          <a:sy n="84" d="100"/>
        </p:scale>
        <p:origin x="1664" y="192"/>
      </p:cViewPr>
      <p:guideLst>
        <p:guide orient="horz" pos="1859"/>
        <p:guide pos="3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3" d="100"/>
          <a:sy n="83" d="100"/>
        </p:scale>
        <p:origin x="-2040" y="-84"/>
      </p:cViewPr>
      <p:guideLst>
        <p:guide orient="horz" pos="3128"/>
        <p:guide pos="214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8475"/>
          </a:xfrm>
          <a:prstGeom prst="rect">
            <a:avLst/>
          </a:prstGeom>
        </p:spPr>
        <p:txBody>
          <a:bodyPr vert="horz" lIns="91440" tIns="45720" rIns="91440" bIns="45720" rtlCol="0"/>
          <a:lstStyle>
            <a:lvl1pPr algn="l" defTabSz="1008035" fontAlgn="auto">
              <a:spcBef>
                <a:spcPts val="0"/>
              </a:spcBef>
              <a:spcAft>
                <a:spcPts val="0"/>
              </a:spcAft>
              <a:defRPr sz="1200">
                <a:latin typeface="+mn-lt"/>
                <a:ea typeface="+mn-ea"/>
                <a:cs typeface="+mn-cs"/>
              </a:defRPr>
            </a:lvl1pPr>
          </a:lstStyle>
          <a:p>
            <a:pPr>
              <a:defRPr/>
            </a:pPr>
            <a:r>
              <a:rPr lang="de-DE"/>
              <a:t>Ass. iur. Moritz Schroeder</a:t>
            </a:r>
          </a:p>
        </p:txBody>
      </p:sp>
      <p:sp>
        <p:nvSpPr>
          <p:cNvPr id="3" name="Datumsplatzhalter 2"/>
          <p:cNvSpPr>
            <a:spLocks noGrp="1"/>
          </p:cNvSpPr>
          <p:nvPr>
            <p:ph type="dt" sz="quarter" idx="1"/>
          </p:nvPr>
        </p:nvSpPr>
        <p:spPr>
          <a:xfrm>
            <a:off x="3848100" y="0"/>
            <a:ext cx="2944813" cy="498475"/>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6B40CC40-F77E-4AF2-890E-26F1F0F92E59}" type="datetimeFigureOut">
              <a:rPr lang="de-DE" altLang="de-DE"/>
              <a:pPr>
                <a:defRPr/>
              </a:pPr>
              <a:t>30.09.24</a:t>
            </a:fld>
            <a:endParaRPr lang="de-DE" altLang="de-DE"/>
          </a:p>
        </p:txBody>
      </p:sp>
      <p:sp>
        <p:nvSpPr>
          <p:cNvPr id="4" name="Fußzeilenplatzhalt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defTabSz="1008035" fontAlgn="auto">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3848100" y="9432925"/>
            <a:ext cx="2944813" cy="49847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FBD2B39-92A0-4F53-8830-7AEAA4EB188D}"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6888"/>
          </a:xfrm>
          <a:prstGeom prst="rect">
            <a:avLst/>
          </a:prstGeom>
        </p:spPr>
        <p:txBody>
          <a:bodyPr vert="horz" lIns="91440" tIns="45720" rIns="91440" bIns="45720" rtlCol="0"/>
          <a:lstStyle>
            <a:lvl1pPr algn="l" defTabSz="1008035" fontAlgn="auto">
              <a:spcBef>
                <a:spcPts val="0"/>
              </a:spcBef>
              <a:spcAft>
                <a:spcPts val="0"/>
              </a:spcAft>
              <a:defRPr sz="1200">
                <a:latin typeface="+mn-lt"/>
                <a:ea typeface="+mn-ea"/>
                <a:cs typeface="+mn-cs"/>
              </a:defRPr>
            </a:lvl1pPr>
          </a:lstStyle>
          <a:p>
            <a:pPr>
              <a:defRPr/>
            </a:pPr>
            <a:r>
              <a:rPr lang="de-DE"/>
              <a:t>Ass. iur. Moritz Schroeder</a:t>
            </a:r>
          </a:p>
        </p:txBody>
      </p:sp>
      <p:sp>
        <p:nvSpPr>
          <p:cNvPr id="3" name="Datumsplatzhalter 2"/>
          <p:cNvSpPr>
            <a:spLocks noGrp="1"/>
          </p:cNvSpPr>
          <p:nvPr>
            <p:ph type="dt"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401F6EA-C629-4483-A704-DB2EE40BB978}" type="datetimeFigureOut">
              <a:rPr lang="de-DE" altLang="de-DE"/>
              <a:pPr>
                <a:defRPr/>
              </a:pPr>
              <a:t>30.09.24</a:t>
            </a:fld>
            <a:endParaRPr lang="de-DE" altLang="de-DE"/>
          </a:p>
        </p:txBody>
      </p:sp>
      <p:sp>
        <p:nvSpPr>
          <p:cNvPr id="4" name="Folienbildplatzhalter 3"/>
          <p:cNvSpPr>
            <a:spLocks noGrp="1" noRot="1" noChangeAspect="1"/>
          </p:cNvSpPr>
          <p:nvPr>
            <p:ph type="sldImg" idx="2"/>
          </p:nvPr>
        </p:nvSpPr>
        <p:spPr>
          <a:xfrm>
            <a:off x="915988" y="744538"/>
            <a:ext cx="4962525" cy="3724275"/>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450" y="4718050"/>
            <a:ext cx="5435600" cy="4468813"/>
          </a:xfrm>
          <a:prstGeom prst="rect">
            <a:avLst/>
          </a:prstGeom>
        </p:spPr>
        <p:txBody>
          <a:bodyPr vert="horz" wrap="square" lIns="91440" tIns="45720" rIns="91440" bIns="45720" numCol="1" anchor="t" anchorCtr="0" compatLnSpc="1">
            <a:prstTxWarp prst="textNoShape">
              <a:avLst/>
            </a:prstTxWarp>
            <a:normAutofit/>
          </a:bodyPr>
          <a:lstStyle/>
          <a:p>
            <a:pPr lvl="0"/>
            <a:r>
              <a:rPr lang="de-DE" altLang="de-DE" noProof="0"/>
              <a:t>Textmasterformate durch Klicken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defTabSz="1008035" fontAlgn="auto">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5DD1452-81C9-42B8-A4A5-CBB3FBCCCA92}" type="slidenum">
              <a:rPr lang="de-DE" altLang="de-DE"/>
              <a:pPr/>
              <a:t>‹Nr.›</a:t>
            </a:fld>
            <a:endParaRPr lang="de-DE" altLang="de-DE"/>
          </a:p>
        </p:txBody>
      </p:sp>
    </p:spTree>
  </p:cSld>
  <p:clrMap bg1="lt1" tx1="dk1" bg2="lt2" tx2="dk2" accent1="accent1" accent2="accent2" accent3="accent3" accent4="accent4" accent5="accent5" accent6="accent6" hlink="hlink" folHlink="folHlink"/>
  <p:hf ftr="0" dt="0"/>
  <p:notesStyle>
    <a:lvl1pPr algn="l" defTabSz="1006475" rtl="0" eaLnBrk="0" fontAlgn="base" hangingPunct="0">
      <a:spcBef>
        <a:spcPct val="30000"/>
      </a:spcBef>
      <a:spcAft>
        <a:spcPct val="0"/>
      </a:spcAft>
      <a:defRPr sz="1300" kern="1200">
        <a:solidFill>
          <a:schemeClr val="tx1"/>
        </a:solidFill>
        <a:latin typeface="+mn-lt"/>
        <a:ea typeface="ＭＳ Ｐゴシック" charset="0"/>
        <a:cs typeface="ＭＳ Ｐゴシック" charset="0"/>
      </a:defRPr>
    </a:lvl1pPr>
    <a:lvl2pPr marL="503238" algn="l" defTabSz="1006475" rtl="0" eaLnBrk="0" fontAlgn="base" hangingPunct="0">
      <a:spcBef>
        <a:spcPct val="30000"/>
      </a:spcBef>
      <a:spcAft>
        <a:spcPct val="0"/>
      </a:spcAft>
      <a:defRPr sz="1300" kern="1200">
        <a:solidFill>
          <a:schemeClr val="tx1"/>
        </a:solidFill>
        <a:latin typeface="+mn-lt"/>
        <a:ea typeface="ＭＳ Ｐゴシック" charset="0"/>
        <a:cs typeface="+mn-cs"/>
      </a:defRPr>
    </a:lvl2pPr>
    <a:lvl3pPr marL="1006475" algn="l" defTabSz="1006475" rtl="0" eaLnBrk="0" fontAlgn="base" hangingPunct="0">
      <a:spcBef>
        <a:spcPct val="30000"/>
      </a:spcBef>
      <a:spcAft>
        <a:spcPct val="0"/>
      </a:spcAft>
      <a:defRPr sz="1300" kern="1200">
        <a:solidFill>
          <a:schemeClr val="tx1"/>
        </a:solidFill>
        <a:latin typeface="+mn-lt"/>
        <a:ea typeface="ＭＳ Ｐゴシック" charset="0"/>
        <a:cs typeface="+mn-cs"/>
      </a:defRPr>
    </a:lvl3pPr>
    <a:lvl4pPr marL="1511300" algn="l" defTabSz="1006475" rtl="0" eaLnBrk="0" fontAlgn="base" hangingPunct="0">
      <a:spcBef>
        <a:spcPct val="30000"/>
      </a:spcBef>
      <a:spcAft>
        <a:spcPct val="0"/>
      </a:spcAft>
      <a:defRPr sz="1300" kern="1200">
        <a:solidFill>
          <a:schemeClr val="tx1"/>
        </a:solidFill>
        <a:latin typeface="+mn-lt"/>
        <a:ea typeface="ＭＳ Ｐゴシック" charset="0"/>
        <a:cs typeface="+mn-cs"/>
      </a:defRPr>
    </a:lvl4pPr>
    <a:lvl5pPr marL="2014538" algn="l" defTabSz="1006475" rtl="0" eaLnBrk="0" fontAlgn="base" hangingPunct="0">
      <a:spcBef>
        <a:spcPct val="30000"/>
      </a:spcBef>
      <a:spcAft>
        <a:spcPct val="0"/>
      </a:spcAft>
      <a:defRPr sz="1300" kern="1200">
        <a:solidFill>
          <a:schemeClr val="tx1"/>
        </a:solidFill>
        <a:latin typeface="+mn-lt"/>
        <a:ea typeface="ＭＳ Ｐゴシック" charset="0"/>
        <a:cs typeface="+mn-cs"/>
      </a:defRPr>
    </a:lvl5pPr>
    <a:lvl6pPr marL="2520086" algn="l" defTabSz="1008035" rtl="0" eaLnBrk="1" latinLnBrk="0" hangingPunct="1">
      <a:defRPr sz="1300" kern="1200">
        <a:solidFill>
          <a:schemeClr val="tx1"/>
        </a:solidFill>
        <a:latin typeface="+mn-lt"/>
        <a:ea typeface="+mn-ea"/>
        <a:cs typeface="+mn-cs"/>
      </a:defRPr>
    </a:lvl6pPr>
    <a:lvl7pPr marL="3024104" algn="l" defTabSz="1008035" rtl="0" eaLnBrk="1" latinLnBrk="0" hangingPunct="1">
      <a:defRPr sz="1300" kern="1200">
        <a:solidFill>
          <a:schemeClr val="tx1"/>
        </a:solidFill>
        <a:latin typeface="+mn-lt"/>
        <a:ea typeface="+mn-ea"/>
        <a:cs typeface="+mn-cs"/>
      </a:defRPr>
    </a:lvl7pPr>
    <a:lvl8pPr marL="3528121" algn="l" defTabSz="1008035" rtl="0" eaLnBrk="1" latinLnBrk="0" hangingPunct="1">
      <a:defRPr sz="1300" kern="1200">
        <a:solidFill>
          <a:schemeClr val="tx1"/>
        </a:solidFill>
        <a:latin typeface="+mn-lt"/>
        <a:ea typeface="+mn-ea"/>
        <a:cs typeface="+mn-cs"/>
      </a:defRPr>
    </a:lvl8pPr>
    <a:lvl9pPr marL="4032138" algn="l" defTabSz="100803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358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C9DF46-875F-4A0E-B73F-F568DF530A8E}" type="slidenum">
              <a:rPr lang="de-DE" altLang="de-DE" sz="1200"/>
              <a:pPr eaLnBrk="1" hangingPunct="1">
                <a:spcBef>
                  <a:spcPct val="0"/>
                </a:spcBef>
              </a:pPr>
              <a:t>1</a:t>
            </a:fld>
            <a:endParaRPr lang="de-DE" altLang="de-DE" sz="1200"/>
          </a:p>
        </p:txBody>
      </p:sp>
      <p:sp>
        <p:nvSpPr>
          <p:cNvPr id="3584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extLst>
      <p:ext uri="{BB962C8B-B14F-4D97-AF65-F5344CB8AC3E}">
        <p14:creationId xmlns:p14="http://schemas.microsoft.com/office/powerpoint/2010/main" val="3625043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50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6B75C85-918C-4BD5-B384-01A7441E2C1C}" type="slidenum">
              <a:rPr lang="de-DE" altLang="de-DE" sz="1200"/>
              <a:pPr eaLnBrk="1" hangingPunct="1">
                <a:spcBef>
                  <a:spcPct val="0"/>
                </a:spcBef>
              </a:pPr>
              <a:t>10</a:t>
            </a:fld>
            <a:endParaRPr lang="de-DE" altLang="de-DE" sz="1200"/>
          </a:p>
        </p:txBody>
      </p:sp>
      <p:sp>
        <p:nvSpPr>
          <p:cNvPr id="45061"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60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1BE9397-C086-4191-AD2C-2E76C36A4032}" type="slidenum">
              <a:rPr lang="de-DE" altLang="de-DE" sz="1200"/>
              <a:pPr eaLnBrk="1" hangingPunct="1">
                <a:spcBef>
                  <a:spcPct val="0"/>
                </a:spcBef>
              </a:pPr>
              <a:t>11</a:t>
            </a:fld>
            <a:endParaRPr lang="de-DE" altLang="de-DE" sz="1200"/>
          </a:p>
        </p:txBody>
      </p:sp>
      <p:sp>
        <p:nvSpPr>
          <p:cNvPr id="4608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BDEEDB6-F640-41BE-A4F2-E0F7335C281C}" type="slidenum">
              <a:rPr lang="de-DE" altLang="de-DE" sz="1200"/>
              <a:pPr eaLnBrk="1" hangingPunct="1">
                <a:spcBef>
                  <a:spcPct val="0"/>
                </a:spcBef>
              </a:pPr>
              <a:t>12</a:t>
            </a:fld>
            <a:endParaRPr lang="de-DE" altLang="de-DE" sz="1200"/>
          </a:p>
        </p:txBody>
      </p:sp>
      <p:sp>
        <p:nvSpPr>
          <p:cNvPr id="47109"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81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77031D8-9AFD-4D99-857B-3BF26272F5D0}" type="slidenum">
              <a:rPr lang="de-DE" altLang="de-DE" sz="1200"/>
              <a:pPr eaLnBrk="1" hangingPunct="1">
                <a:spcBef>
                  <a:spcPct val="0"/>
                </a:spcBef>
              </a:pPr>
              <a:t>13</a:t>
            </a:fld>
            <a:endParaRPr lang="de-DE" altLang="de-DE" sz="1200"/>
          </a:p>
        </p:txBody>
      </p:sp>
      <p:sp>
        <p:nvSpPr>
          <p:cNvPr id="4813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91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1D28DEF-2A30-4FB6-896A-BB4973798EE5}" type="slidenum">
              <a:rPr lang="de-DE" altLang="de-DE" sz="1200"/>
              <a:pPr eaLnBrk="1" hangingPunct="1">
                <a:spcBef>
                  <a:spcPct val="0"/>
                </a:spcBef>
              </a:pPr>
              <a:t>14</a:t>
            </a:fld>
            <a:endParaRPr lang="de-DE" altLang="de-DE" sz="1200"/>
          </a:p>
        </p:txBody>
      </p:sp>
      <p:sp>
        <p:nvSpPr>
          <p:cNvPr id="4915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01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94433E0-F556-4B62-BF15-710E7200BBEA}" type="slidenum">
              <a:rPr lang="de-DE" altLang="de-DE" sz="1200"/>
              <a:pPr eaLnBrk="1" hangingPunct="1">
                <a:spcBef>
                  <a:spcPct val="0"/>
                </a:spcBef>
              </a:pPr>
              <a:t>15</a:t>
            </a:fld>
            <a:endParaRPr lang="de-DE" altLang="de-DE" sz="1200"/>
          </a:p>
        </p:txBody>
      </p:sp>
      <p:sp>
        <p:nvSpPr>
          <p:cNvPr id="50181"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12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E56FD00-6646-4EC6-8450-1CA00D2005B8}" type="slidenum">
              <a:rPr lang="de-DE" altLang="de-DE" sz="1200"/>
              <a:pPr eaLnBrk="1" hangingPunct="1">
                <a:spcBef>
                  <a:spcPct val="0"/>
                </a:spcBef>
              </a:pPr>
              <a:t>16</a:t>
            </a:fld>
            <a:endParaRPr lang="de-DE" altLang="de-DE" sz="1200"/>
          </a:p>
        </p:txBody>
      </p:sp>
      <p:sp>
        <p:nvSpPr>
          <p:cNvPr id="5120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3825CB2-DCAA-46DE-AEA8-444A7684E525}" type="slidenum">
              <a:rPr lang="de-DE" altLang="de-DE" sz="1200"/>
              <a:pPr eaLnBrk="1" hangingPunct="1">
                <a:spcBef>
                  <a:spcPct val="0"/>
                </a:spcBef>
              </a:pPr>
              <a:t>17</a:t>
            </a:fld>
            <a:endParaRPr lang="de-DE" altLang="de-DE" sz="1200"/>
          </a:p>
        </p:txBody>
      </p:sp>
      <p:sp>
        <p:nvSpPr>
          <p:cNvPr id="52229"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325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77ED4C9-917E-403F-B39C-63E315EE95E2}" type="slidenum">
              <a:rPr lang="de-DE" altLang="de-DE" sz="1200"/>
              <a:pPr eaLnBrk="1" hangingPunct="1">
                <a:spcBef>
                  <a:spcPct val="0"/>
                </a:spcBef>
              </a:pPr>
              <a:t>18</a:t>
            </a:fld>
            <a:endParaRPr lang="de-DE" altLang="de-DE" sz="1200"/>
          </a:p>
        </p:txBody>
      </p:sp>
      <p:sp>
        <p:nvSpPr>
          <p:cNvPr id="5325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42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0572291-E0DA-4E09-A203-1BC9DD27599C}" type="slidenum">
              <a:rPr lang="de-DE" altLang="de-DE" sz="1200"/>
              <a:pPr eaLnBrk="1" hangingPunct="1">
                <a:spcBef>
                  <a:spcPct val="0"/>
                </a:spcBef>
              </a:pPr>
              <a:t>19</a:t>
            </a:fld>
            <a:endParaRPr lang="de-DE" altLang="de-DE" sz="1200"/>
          </a:p>
        </p:txBody>
      </p:sp>
      <p:sp>
        <p:nvSpPr>
          <p:cNvPr id="5427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368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53C34EF-64AF-4F67-B6B3-B6C926CF9198}" type="slidenum">
              <a:rPr lang="de-DE" altLang="de-DE" sz="1200"/>
              <a:pPr eaLnBrk="1" hangingPunct="1">
                <a:spcBef>
                  <a:spcPct val="0"/>
                </a:spcBef>
              </a:pPr>
              <a:t>2</a:t>
            </a:fld>
            <a:endParaRPr lang="de-DE" altLang="de-DE" sz="1200"/>
          </a:p>
        </p:txBody>
      </p:sp>
      <p:sp>
        <p:nvSpPr>
          <p:cNvPr id="36869"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530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5B9D7644-743C-44E7-94CD-A5A50889E207}" type="slidenum">
              <a:rPr lang="de-DE" altLang="de-DE" sz="1200"/>
              <a:pPr eaLnBrk="1" hangingPunct="1">
                <a:spcBef>
                  <a:spcPct val="0"/>
                </a:spcBef>
              </a:pPr>
              <a:t>20</a:t>
            </a:fld>
            <a:endParaRPr lang="de-DE" altLang="de-DE" sz="1200"/>
          </a:p>
        </p:txBody>
      </p:sp>
      <p:sp>
        <p:nvSpPr>
          <p:cNvPr id="55301"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63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187842A-280F-4B5C-BA75-AF0E2CAEA74F}" type="slidenum">
              <a:rPr lang="de-DE" altLang="de-DE" sz="1200"/>
              <a:pPr eaLnBrk="1" hangingPunct="1">
                <a:spcBef>
                  <a:spcPct val="0"/>
                </a:spcBef>
              </a:pPr>
              <a:t>21</a:t>
            </a:fld>
            <a:endParaRPr lang="de-DE" altLang="de-DE" sz="1200"/>
          </a:p>
        </p:txBody>
      </p:sp>
      <p:sp>
        <p:nvSpPr>
          <p:cNvPr id="5632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73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EE63FB-1D71-4B75-BC51-1637AAD49B54}" type="slidenum">
              <a:rPr lang="de-DE" altLang="de-DE" sz="1200"/>
              <a:pPr eaLnBrk="1" hangingPunct="1">
                <a:spcBef>
                  <a:spcPct val="0"/>
                </a:spcBef>
              </a:pPr>
              <a:t>22</a:t>
            </a:fld>
            <a:endParaRPr lang="de-DE" altLang="de-DE" sz="1200"/>
          </a:p>
        </p:txBody>
      </p:sp>
      <p:sp>
        <p:nvSpPr>
          <p:cNvPr id="57349"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8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45FFBCA-7AF9-48C8-8B9C-76CFA3DECE7B}" type="slidenum">
              <a:rPr lang="de-DE" altLang="de-DE" sz="1200"/>
              <a:pPr eaLnBrk="1" hangingPunct="1">
                <a:spcBef>
                  <a:spcPct val="0"/>
                </a:spcBef>
              </a:pPr>
              <a:t>23</a:t>
            </a:fld>
            <a:endParaRPr lang="de-DE" altLang="de-DE" sz="1200"/>
          </a:p>
        </p:txBody>
      </p:sp>
      <p:sp>
        <p:nvSpPr>
          <p:cNvPr id="5837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330D00D-7140-4F2B-A257-B5F67328274C}" type="slidenum">
              <a:rPr lang="de-DE" altLang="de-DE" sz="1200"/>
              <a:pPr eaLnBrk="1" hangingPunct="1">
                <a:spcBef>
                  <a:spcPct val="0"/>
                </a:spcBef>
              </a:pPr>
              <a:t>24</a:t>
            </a:fld>
            <a:endParaRPr lang="de-DE" altLang="de-DE" sz="1200"/>
          </a:p>
        </p:txBody>
      </p:sp>
      <p:sp>
        <p:nvSpPr>
          <p:cNvPr id="5939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604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47C133-A575-4985-B5BC-4F479EC22E7D}" type="slidenum">
              <a:rPr lang="de-DE" altLang="de-DE" sz="1200"/>
              <a:pPr eaLnBrk="1" hangingPunct="1">
                <a:spcBef>
                  <a:spcPct val="0"/>
                </a:spcBef>
              </a:pPr>
              <a:t>25</a:t>
            </a:fld>
            <a:endParaRPr lang="de-DE" altLang="de-DE" sz="1200"/>
          </a:p>
        </p:txBody>
      </p:sp>
      <p:sp>
        <p:nvSpPr>
          <p:cNvPr id="60421"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614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7F4B64C-34B6-4973-80E7-F69DEAEEBBF7}" type="slidenum">
              <a:rPr lang="de-DE" altLang="de-DE" sz="1200"/>
              <a:pPr eaLnBrk="1" hangingPunct="1">
                <a:spcBef>
                  <a:spcPct val="0"/>
                </a:spcBef>
              </a:pPr>
              <a:t>26</a:t>
            </a:fld>
            <a:endParaRPr lang="de-DE" altLang="de-DE" sz="1200"/>
          </a:p>
        </p:txBody>
      </p:sp>
      <p:sp>
        <p:nvSpPr>
          <p:cNvPr id="6144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624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88A2474-514B-47B6-8CC8-D67F36F3A2EF}" type="slidenum">
              <a:rPr lang="de-DE" altLang="de-DE" sz="1200"/>
              <a:pPr eaLnBrk="1" hangingPunct="1">
                <a:spcBef>
                  <a:spcPct val="0"/>
                </a:spcBef>
              </a:pPr>
              <a:t>27</a:t>
            </a:fld>
            <a:endParaRPr lang="de-DE" altLang="de-DE" sz="1200"/>
          </a:p>
        </p:txBody>
      </p:sp>
      <p:sp>
        <p:nvSpPr>
          <p:cNvPr id="62469"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634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1767B4A-4184-4A86-8419-6ED29494BCB5}" type="slidenum">
              <a:rPr lang="de-DE" altLang="de-DE" sz="1200"/>
              <a:pPr eaLnBrk="1" hangingPunct="1">
                <a:spcBef>
                  <a:spcPct val="0"/>
                </a:spcBef>
              </a:pPr>
              <a:t>28</a:t>
            </a:fld>
            <a:endParaRPr lang="de-DE" altLang="de-DE" sz="1200"/>
          </a:p>
        </p:txBody>
      </p:sp>
      <p:sp>
        <p:nvSpPr>
          <p:cNvPr id="6349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645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C785B71-E470-4346-B5AF-7486E7B3DD78}" type="slidenum">
              <a:rPr lang="de-DE" altLang="de-DE" sz="1200"/>
              <a:pPr eaLnBrk="1" hangingPunct="1">
                <a:spcBef>
                  <a:spcPct val="0"/>
                </a:spcBef>
              </a:pPr>
              <a:t>29</a:t>
            </a:fld>
            <a:endParaRPr lang="de-DE" altLang="de-DE" sz="1200"/>
          </a:p>
        </p:txBody>
      </p:sp>
      <p:sp>
        <p:nvSpPr>
          <p:cNvPr id="6451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378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8A6EA99-A03F-480A-AF78-0A6F64E6BD95}" type="slidenum">
              <a:rPr lang="de-DE" altLang="de-DE" sz="1200"/>
              <a:pPr eaLnBrk="1" hangingPunct="1">
                <a:spcBef>
                  <a:spcPct val="0"/>
                </a:spcBef>
              </a:pPr>
              <a:t>3</a:t>
            </a:fld>
            <a:endParaRPr lang="de-DE" altLang="de-DE" sz="1200"/>
          </a:p>
        </p:txBody>
      </p:sp>
      <p:sp>
        <p:nvSpPr>
          <p:cNvPr id="3789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389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0255D55-1AEF-4872-9EAB-C232B7BE1764}" type="slidenum">
              <a:rPr lang="de-DE" altLang="de-DE" sz="1200"/>
              <a:pPr eaLnBrk="1" hangingPunct="1">
                <a:spcBef>
                  <a:spcPct val="0"/>
                </a:spcBef>
              </a:pPr>
              <a:t>4</a:t>
            </a:fld>
            <a:endParaRPr lang="de-DE" altLang="de-DE" sz="1200"/>
          </a:p>
        </p:txBody>
      </p:sp>
      <p:sp>
        <p:nvSpPr>
          <p:cNvPr id="3891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399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5E4D7D23-CEB4-472F-943A-DE42C6E70BBA}" type="slidenum">
              <a:rPr lang="de-DE" altLang="de-DE" sz="1200"/>
              <a:pPr eaLnBrk="1" hangingPunct="1">
                <a:spcBef>
                  <a:spcPct val="0"/>
                </a:spcBef>
              </a:pPr>
              <a:t>5</a:t>
            </a:fld>
            <a:endParaRPr lang="de-DE" altLang="de-DE" sz="1200"/>
          </a:p>
        </p:txBody>
      </p:sp>
      <p:sp>
        <p:nvSpPr>
          <p:cNvPr id="39941"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09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0C2A43B-514B-4CAA-A4EA-E38B41A46251}" type="slidenum">
              <a:rPr lang="de-DE" altLang="de-DE" sz="1200"/>
              <a:pPr eaLnBrk="1" hangingPunct="1">
                <a:spcBef>
                  <a:spcPct val="0"/>
                </a:spcBef>
              </a:pPr>
              <a:t>6</a:t>
            </a:fld>
            <a:endParaRPr lang="de-DE" altLang="de-DE" sz="1200"/>
          </a:p>
        </p:txBody>
      </p:sp>
      <p:sp>
        <p:nvSpPr>
          <p:cNvPr id="40965"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19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8055081-1E50-40DA-8C2C-FDF0EFB902CA}" type="slidenum">
              <a:rPr lang="de-DE" altLang="de-DE" sz="1200"/>
              <a:pPr eaLnBrk="1" hangingPunct="1">
                <a:spcBef>
                  <a:spcPct val="0"/>
                </a:spcBef>
              </a:pPr>
              <a:t>7</a:t>
            </a:fld>
            <a:endParaRPr lang="de-DE" altLang="de-DE" sz="1200"/>
          </a:p>
        </p:txBody>
      </p:sp>
      <p:sp>
        <p:nvSpPr>
          <p:cNvPr id="41989"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30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5293330-5F9D-4DC3-BF4A-B3D139FA5B50}" type="slidenum">
              <a:rPr lang="de-DE" altLang="de-DE" sz="1200"/>
              <a:pPr eaLnBrk="1" hangingPunct="1">
                <a:spcBef>
                  <a:spcPct val="0"/>
                </a:spcBef>
              </a:pPr>
              <a:t>8</a:t>
            </a:fld>
            <a:endParaRPr lang="de-DE" altLang="de-DE" sz="1200"/>
          </a:p>
        </p:txBody>
      </p:sp>
      <p:sp>
        <p:nvSpPr>
          <p:cNvPr id="43013"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ea typeface="ＭＳ Ｐゴシック" panose="020B0600070205080204" pitchFamily="34" charset="-128"/>
            </a:endParaRPr>
          </a:p>
        </p:txBody>
      </p:sp>
      <p:sp>
        <p:nvSpPr>
          <p:cNvPr id="440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8D3170D-E3E2-400E-897E-56F3D1132889}" type="slidenum">
              <a:rPr lang="de-DE" altLang="de-DE" sz="1200"/>
              <a:pPr eaLnBrk="1" hangingPunct="1">
                <a:spcBef>
                  <a:spcPct val="0"/>
                </a:spcBef>
              </a:pPr>
              <a:t>9</a:t>
            </a:fld>
            <a:endParaRPr lang="de-DE" altLang="de-DE" sz="1200"/>
          </a:p>
        </p:txBody>
      </p:sp>
      <p:sp>
        <p:nvSpPr>
          <p:cNvPr id="44037" name="Kopfzeilenplatzhalt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300">
                <a:solidFill>
                  <a:schemeClr val="tx1"/>
                </a:solidFill>
                <a:latin typeface="Calibri" panose="020F0502020204030204" pitchFamily="34" charset="0"/>
                <a:ea typeface="ＭＳ Ｐゴシック" panose="020B0600070205080204" pitchFamily="34" charset="-128"/>
              </a:defRPr>
            </a:lvl5pPr>
            <a:lvl6pPr marL="25146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6pPr>
            <a:lvl7pPr marL="29718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7pPr>
            <a:lvl8pPr marL="34290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8pPr>
            <a:lvl9pPr marL="3886200" indent="-228600" defTabSz="1006475" eaLnBrk="0" fontAlgn="base" hangingPunct="0">
              <a:spcBef>
                <a:spcPct val="30000"/>
              </a:spcBef>
              <a:spcAft>
                <a:spcPct val="0"/>
              </a:spcAft>
              <a:defRPr sz="1300">
                <a:solidFill>
                  <a:schemeClr val="tx1"/>
                </a:solidFill>
                <a:latin typeface="Calibri" panose="020F0502020204030204" pitchFamily="34" charset="0"/>
                <a:ea typeface="ＭＳ Ｐゴシック" panose="020B0600070205080204" pitchFamily="34" charset="-128"/>
              </a:defRPr>
            </a:lvl9pPr>
          </a:lstStyle>
          <a:p>
            <a:pPr defTabSz="1006475" eaLnBrk="1" fontAlgn="base" hangingPunct="1">
              <a:spcBef>
                <a:spcPct val="0"/>
              </a:spcBef>
              <a:spcAft>
                <a:spcPct val="0"/>
              </a:spcAft>
            </a:pPr>
            <a:r>
              <a:rPr lang="de-DE" altLang="de-DE" sz="1200"/>
              <a:t>Ass. iur. Moritz Schroeder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4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87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rm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64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36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206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2" name="Rechteck 1"/>
          <p:cNvSpPr/>
          <p:nvPr/>
        </p:nvSpPr>
        <p:spPr>
          <a:xfrm>
            <a:off x="0" y="0"/>
            <a:ext cx="9121775" cy="7067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035" fontAlgn="auto">
              <a:spcBef>
                <a:spcPts val="0"/>
              </a:spcBef>
              <a:spcAft>
                <a:spcPts val="0"/>
              </a:spcAft>
              <a:defRPr/>
            </a:pPr>
            <a:endParaRPr lang="de-DE"/>
          </a:p>
        </p:txBody>
      </p:sp>
      <p:pic>
        <p:nvPicPr>
          <p:cNvPr id="1027" name="Inhaltsplatzhalter 5" descr="Label_RUB_WEISS-BLAU_s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8163" y="0"/>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1006475" rtl="0" eaLnBrk="0" fontAlgn="base" hangingPunct="0">
        <a:spcBef>
          <a:spcPct val="0"/>
        </a:spcBef>
        <a:spcAft>
          <a:spcPct val="0"/>
        </a:spcAft>
        <a:defRPr sz="4900" kern="1200">
          <a:solidFill>
            <a:schemeClr val="tx1"/>
          </a:solidFill>
          <a:latin typeface="+mj-lt"/>
          <a:ea typeface="ＭＳ Ｐゴシック" charset="0"/>
          <a:cs typeface="ＭＳ Ｐゴシック" charset="0"/>
        </a:defRPr>
      </a:lvl1pPr>
      <a:lvl2pPr algn="ctr" defTabSz="1006475" rtl="0" eaLnBrk="0" fontAlgn="base" hangingPunct="0">
        <a:spcBef>
          <a:spcPct val="0"/>
        </a:spcBef>
        <a:spcAft>
          <a:spcPct val="0"/>
        </a:spcAft>
        <a:defRPr sz="4900">
          <a:solidFill>
            <a:schemeClr val="tx1"/>
          </a:solidFill>
          <a:latin typeface="Cambria" charset="0"/>
          <a:ea typeface="ＭＳ Ｐゴシック" charset="0"/>
          <a:cs typeface="ＭＳ Ｐゴシック" charset="0"/>
        </a:defRPr>
      </a:lvl2pPr>
      <a:lvl3pPr algn="ctr" defTabSz="1006475" rtl="0" eaLnBrk="0" fontAlgn="base" hangingPunct="0">
        <a:spcBef>
          <a:spcPct val="0"/>
        </a:spcBef>
        <a:spcAft>
          <a:spcPct val="0"/>
        </a:spcAft>
        <a:defRPr sz="4900">
          <a:solidFill>
            <a:schemeClr val="tx1"/>
          </a:solidFill>
          <a:latin typeface="Cambria" charset="0"/>
          <a:ea typeface="ＭＳ Ｐゴシック" charset="0"/>
          <a:cs typeface="ＭＳ Ｐゴシック" charset="0"/>
        </a:defRPr>
      </a:lvl3pPr>
      <a:lvl4pPr algn="ctr" defTabSz="1006475" rtl="0" eaLnBrk="0" fontAlgn="base" hangingPunct="0">
        <a:spcBef>
          <a:spcPct val="0"/>
        </a:spcBef>
        <a:spcAft>
          <a:spcPct val="0"/>
        </a:spcAft>
        <a:defRPr sz="4900">
          <a:solidFill>
            <a:schemeClr val="tx1"/>
          </a:solidFill>
          <a:latin typeface="Cambria" charset="0"/>
          <a:ea typeface="ＭＳ Ｐゴシック" charset="0"/>
          <a:cs typeface="ＭＳ Ｐゴシック" charset="0"/>
        </a:defRPr>
      </a:lvl4pPr>
      <a:lvl5pPr algn="ctr" defTabSz="1006475" rtl="0" eaLnBrk="0" fontAlgn="base" hangingPunct="0">
        <a:spcBef>
          <a:spcPct val="0"/>
        </a:spcBef>
        <a:spcAft>
          <a:spcPct val="0"/>
        </a:spcAft>
        <a:defRPr sz="4900">
          <a:solidFill>
            <a:schemeClr val="tx1"/>
          </a:solidFill>
          <a:latin typeface="Cambria" charset="0"/>
          <a:ea typeface="ＭＳ Ｐゴシック" charset="0"/>
          <a:cs typeface="ＭＳ Ｐゴシック" charset="0"/>
        </a:defRPr>
      </a:lvl5pPr>
      <a:lvl6pPr marL="457200" algn="ctr" defTabSz="1006475" rtl="0" fontAlgn="base">
        <a:spcBef>
          <a:spcPct val="0"/>
        </a:spcBef>
        <a:spcAft>
          <a:spcPct val="0"/>
        </a:spcAft>
        <a:defRPr sz="4900">
          <a:solidFill>
            <a:schemeClr val="tx1"/>
          </a:solidFill>
          <a:latin typeface="Cambria" charset="0"/>
          <a:ea typeface="ＭＳ Ｐゴシック" charset="0"/>
        </a:defRPr>
      </a:lvl6pPr>
      <a:lvl7pPr marL="914400" algn="ctr" defTabSz="1006475" rtl="0" fontAlgn="base">
        <a:spcBef>
          <a:spcPct val="0"/>
        </a:spcBef>
        <a:spcAft>
          <a:spcPct val="0"/>
        </a:spcAft>
        <a:defRPr sz="4900">
          <a:solidFill>
            <a:schemeClr val="tx1"/>
          </a:solidFill>
          <a:latin typeface="Cambria" charset="0"/>
          <a:ea typeface="ＭＳ Ｐゴシック" charset="0"/>
        </a:defRPr>
      </a:lvl7pPr>
      <a:lvl8pPr marL="1371600" algn="ctr" defTabSz="1006475" rtl="0" fontAlgn="base">
        <a:spcBef>
          <a:spcPct val="0"/>
        </a:spcBef>
        <a:spcAft>
          <a:spcPct val="0"/>
        </a:spcAft>
        <a:defRPr sz="4900">
          <a:solidFill>
            <a:schemeClr val="tx1"/>
          </a:solidFill>
          <a:latin typeface="Cambria" charset="0"/>
          <a:ea typeface="ＭＳ Ｐゴシック" charset="0"/>
        </a:defRPr>
      </a:lvl8pPr>
      <a:lvl9pPr marL="1828800" algn="ctr" defTabSz="1006475" rtl="0" fontAlgn="base">
        <a:spcBef>
          <a:spcPct val="0"/>
        </a:spcBef>
        <a:spcAft>
          <a:spcPct val="0"/>
        </a:spcAft>
        <a:defRPr sz="4900">
          <a:solidFill>
            <a:schemeClr val="tx1"/>
          </a:solidFill>
          <a:latin typeface="Cambria" charset="0"/>
          <a:ea typeface="ＭＳ Ｐゴシック" charset="0"/>
        </a:defRPr>
      </a:lvl9pPr>
    </p:titleStyle>
    <p:bodyStyle>
      <a:lvl1pPr marL="377825" indent="-377825" algn="l" defTabSz="1006475"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ＭＳ Ｐゴシック" charset="0"/>
          <a:cs typeface="ＭＳ Ｐゴシック" charset="0"/>
        </a:defRPr>
      </a:lvl1pPr>
      <a:lvl2pPr marL="817563" indent="-314325" algn="l" defTabSz="1006475"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ＭＳ Ｐゴシック" charset="0"/>
          <a:cs typeface="+mn-cs"/>
        </a:defRPr>
      </a:lvl2pPr>
      <a:lvl3pPr marL="1258888" indent="-250825" algn="l" defTabSz="100647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charset="0"/>
          <a:cs typeface="+mn-cs"/>
        </a:defRPr>
      </a:lvl3pPr>
      <a:lvl4pPr marL="1763713"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4pPr>
      <a:lvl5pPr marL="2266950"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7" name="Rechteck 6"/>
          <p:cNvSpPr/>
          <p:nvPr/>
        </p:nvSpPr>
        <p:spPr>
          <a:xfrm>
            <a:off x="0" y="0"/>
            <a:ext cx="9601200" cy="143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035" fontAlgn="auto">
              <a:spcBef>
                <a:spcPts val="0"/>
              </a:spcBef>
              <a:spcAft>
                <a:spcPts val="0"/>
              </a:spcAft>
              <a:defRPr/>
            </a:pPr>
            <a:endParaRPr lang="de-DE"/>
          </a:p>
        </p:txBody>
      </p:sp>
      <p:pic>
        <p:nvPicPr>
          <p:cNvPr id="2051" name="Inhaltsplatzhalter 5" descr="Label_RUB_WEISS-BLAU_s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18600" y="0"/>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Grafik 9" descr="Wortmarke_BLAU_srg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775" y="228600"/>
            <a:ext cx="1728788"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1006475" rtl="0" eaLnBrk="0" fontAlgn="base" hangingPunct="0">
        <a:spcBef>
          <a:spcPct val="0"/>
        </a:spcBef>
        <a:spcAft>
          <a:spcPct val="0"/>
        </a:spcAft>
        <a:defRPr sz="4900" kern="1200">
          <a:solidFill>
            <a:schemeClr val="tx1"/>
          </a:solidFill>
          <a:latin typeface="+mj-lt"/>
          <a:ea typeface="ＭＳ Ｐゴシック" charset="0"/>
          <a:cs typeface="ＭＳ Ｐゴシック" charset="0"/>
        </a:defRPr>
      </a:lvl1pPr>
      <a:lvl2pPr algn="ctr" defTabSz="1006475"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2pPr>
      <a:lvl3pPr algn="ctr" defTabSz="1006475"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3pPr>
      <a:lvl4pPr algn="ctr" defTabSz="1006475"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4pPr>
      <a:lvl5pPr algn="ctr" defTabSz="1006475"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5pPr>
      <a:lvl6pPr marL="457200" algn="ctr" defTabSz="1006475" rtl="0" fontAlgn="base">
        <a:spcBef>
          <a:spcPct val="0"/>
        </a:spcBef>
        <a:spcAft>
          <a:spcPct val="0"/>
        </a:spcAft>
        <a:defRPr sz="4900">
          <a:solidFill>
            <a:schemeClr val="tx1"/>
          </a:solidFill>
          <a:latin typeface="Calibri" charset="0"/>
          <a:ea typeface="ＭＳ Ｐゴシック" charset="0"/>
        </a:defRPr>
      </a:lvl6pPr>
      <a:lvl7pPr marL="914400" algn="ctr" defTabSz="1006475" rtl="0" fontAlgn="base">
        <a:spcBef>
          <a:spcPct val="0"/>
        </a:spcBef>
        <a:spcAft>
          <a:spcPct val="0"/>
        </a:spcAft>
        <a:defRPr sz="4900">
          <a:solidFill>
            <a:schemeClr val="tx1"/>
          </a:solidFill>
          <a:latin typeface="Calibri" charset="0"/>
          <a:ea typeface="ＭＳ Ｐゴシック" charset="0"/>
        </a:defRPr>
      </a:lvl7pPr>
      <a:lvl8pPr marL="1371600" algn="ctr" defTabSz="1006475" rtl="0" fontAlgn="base">
        <a:spcBef>
          <a:spcPct val="0"/>
        </a:spcBef>
        <a:spcAft>
          <a:spcPct val="0"/>
        </a:spcAft>
        <a:defRPr sz="4900">
          <a:solidFill>
            <a:schemeClr val="tx1"/>
          </a:solidFill>
          <a:latin typeface="Calibri" charset="0"/>
          <a:ea typeface="ＭＳ Ｐゴシック" charset="0"/>
        </a:defRPr>
      </a:lvl8pPr>
      <a:lvl9pPr marL="1828800" algn="ctr" defTabSz="1006475" rtl="0" fontAlgn="base">
        <a:spcBef>
          <a:spcPct val="0"/>
        </a:spcBef>
        <a:spcAft>
          <a:spcPct val="0"/>
        </a:spcAft>
        <a:defRPr sz="4900">
          <a:solidFill>
            <a:schemeClr val="tx1"/>
          </a:solidFill>
          <a:latin typeface="Calibri" charset="0"/>
          <a:ea typeface="ＭＳ Ｐゴシック" charset="0"/>
        </a:defRPr>
      </a:lvl9pPr>
    </p:titleStyle>
    <p:bodyStyle>
      <a:lvl1pPr marL="377825" indent="-377825" algn="l" defTabSz="1006475"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ＭＳ Ｐゴシック" charset="0"/>
          <a:cs typeface="ＭＳ Ｐゴシック" charset="0"/>
        </a:defRPr>
      </a:lvl1pPr>
      <a:lvl2pPr marL="817563" indent="-314325" algn="l" defTabSz="1006475"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ＭＳ Ｐゴシック" charset="0"/>
          <a:cs typeface="+mn-cs"/>
        </a:defRPr>
      </a:lvl2pPr>
      <a:lvl3pPr marL="1258888" indent="-250825" algn="l" defTabSz="100647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charset="0"/>
          <a:cs typeface="+mn-cs"/>
        </a:defRPr>
      </a:lvl3pPr>
      <a:lvl4pPr marL="1763713"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4pPr>
      <a:lvl5pPr marL="2266950"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feld 1"/>
          <p:cNvSpPr txBox="1"/>
          <p:nvPr/>
        </p:nvSpPr>
        <p:spPr>
          <a:xfrm>
            <a:off x="436563" y="433388"/>
            <a:ext cx="7216775" cy="1570037"/>
          </a:xfrm>
          <a:prstGeom prst="rect">
            <a:avLst/>
          </a:prstGeom>
          <a:noFill/>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1006475"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1006475"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1006475"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1006475"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r>
              <a:rPr lang="de-DE" altLang="de-DE" sz="3400" b="1">
                <a:solidFill>
                  <a:srgbClr val="003560"/>
                </a:solidFill>
                <a:cs typeface="Arial" pitchFamily="34" charset="0"/>
              </a:rPr>
              <a:t>Titel der Präsentation</a:t>
            </a:r>
          </a:p>
          <a:p>
            <a:pPr eaLnBrk="1" hangingPunct="1">
              <a:defRPr/>
            </a:pPr>
            <a:r>
              <a:rPr lang="de-DE" altLang="de-DE" sz="3400">
                <a:solidFill>
                  <a:srgbClr val="003560"/>
                </a:solidFill>
                <a:cs typeface="Arial" pitchFamily="34" charset="0"/>
              </a:rPr>
              <a:t>Sub-Titel der Präsentation</a:t>
            </a:r>
          </a:p>
          <a:p>
            <a:pPr eaLnBrk="1" hangingPunct="1">
              <a:defRPr/>
            </a:pPr>
            <a:r>
              <a:rPr lang="de-DE" altLang="de-DE" sz="3400" b="1">
                <a:solidFill>
                  <a:srgbClr val="8DAE10"/>
                </a:solidFill>
                <a:cs typeface="Arial" pitchFamily="34" charset="0"/>
              </a:rPr>
              <a:t>Datum XX.XX. – XX.XX.20XX</a:t>
            </a:r>
          </a:p>
        </p:txBody>
      </p:sp>
      <p:sp>
        <p:nvSpPr>
          <p:cNvPr id="3" name="Textfeld 2"/>
          <p:cNvSpPr txBox="1"/>
          <p:nvPr/>
        </p:nvSpPr>
        <p:spPr>
          <a:xfrm>
            <a:off x="436563" y="2208213"/>
            <a:ext cx="7216775" cy="430212"/>
          </a:xfrm>
          <a:prstGeom prst="rect">
            <a:avLst/>
          </a:prstGeom>
          <a:noFill/>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1006475"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1006475"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1006475"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1006475"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r>
              <a:rPr lang="de-DE" altLang="de-DE" sz="1400" b="1">
                <a:solidFill>
                  <a:srgbClr val="003560"/>
                </a:solidFill>
                <a:cs typeface="Arial" pitchFamily="34" charset="0"/>
              </a:rPr>
              <a:t>FAKULTÄT XY</a:t>
            </a:r>
          </a:p>
          <a:p>
            <a:pPr eaLnBrk="1" hangingPunct="1">
              <a:defRPr/>
            </a:pPr>
            <a:r>
              <a:rPr lang="de-DE" altLang="de-DE" sz="1400">
                <a:solidFill>
                  <a:srgbClr val="003560"/>
                </a:solidFill>
                <a:cs typeface="Arial" pitchFamily="34" charset="0"/>
              </a:rPr>
              <a:t>Lehrstuhl für XY</a:t>
            </a:r>
          </a:p>
        </p:txBody>
      </p:sp>
      <p:sp>
        <p:nvSpPr>
          <p:cNvPr id="4" name="Textfeld 3"/>
          <p:cNvSpPr txBox="1"/>
          <p:nvPr/>
        </p:nvSpPr>
        <p:spPr>
          <a:xfrm>
            <a:off x="447675" y="2838450"/>
            <a:ext cx="7215188" cy="923925"/>
          </a:xfrm>
          <a:prstGeom prst="rect">
            <a:avLst/>
          </a:prstGeom>
          <a:noFill/>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1006475"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1006475"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1006475"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1006475"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r>
              <a:rPr lang="de-DE" altLang="de-DE" sz="3000" b="1">
                <a:solidFill>
                  <a:srgbClr val="003560"/>
                </a:solidFill>
                <a:cs typeface="Arial" pitchFamily="34" charset="0"/>
              </a:rPr>
              <a:t>Headline bei längeren Headlines</a:t>
            </a:r>
          </a:p>
          <a:p>
            <a:pPr eaLnBrk="1" hangingPunct="1">
              <a:defRPr/>
            </a:pPr>
            <a:r>
              <a:rPr lang="de-DE" altLang="de-DE" sz="3000">
                <a:solidFill>
                  <a:srgbClr val="003560"/>
                </a:solidFill>
                <a:cs typeface="Arial" pitchFamily="34" charset="0"/>
              </a:rPr>
              <a:t>Subheadline – optional</a:t>
            </a:r>
          </a:p>
        </p:txBody>
      </p:sp>
      <p:sp>
        <p:nvSpPr>
          <p:cNvPr id="3077" name="Textfeld 4"/>
          <p:cNvSpPr txBox="1">
            <a:spLocks noChangeArrowheads="1"/>
          </p:cNvSpPr>
          <p:nvPr/>
        </p:nvSpPr>
        <p:spPr bwMode="auto">
          <a:xfrm>
            <a:off x="436563" y="3997325"/>
            <a:ext cx="446087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indent="287338"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06475"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06475"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06475"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064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lnSpc>
                <a:spcPts val="2700"/>
              </a:lnSpc>
              <a:spcAft>
                <a:spcPts val="600"/>
              </a:spcAft>
              <a:buSzPct val="130000"/>
              <a:buFont typeface="Wingdings" charset="0"/>
              <a:buChar char="§"/>
              <a:defRPr/>
            </a:pPr>
            <a:r>
              <a:rPr lang="de-DE">
                <a:cs typeface="Arial" charset="0"/>
              </a:rPr>
              <a:t>Bulletpoint 1</a:t>
            </a:r>
          </a:p>
          <a:p>
            <a:pPr eaLnBrk="1" hangingPunct="1">
              <a:lnSpc>
                <a:spcPts val="2700"/>
              </a:lnSpc>
              <a:spcAft>
                <a:spcPts val="600"/>
              </a:spcAft>
              <a:buSzPct val="130000"/>
              <a:buFont typeface="Wingdings" charset="0"/>
              <a:buChar char="§"/>
              <a:defRPr/>
            </a:pPr>
            <a:r>
              <a:rPr lang="de-DE">
                <a:cs typeface="Arial" charset="0"/>
              </a:rPr>
              <a:t>Bulletpoint 2</a:t>
            </a:r>
          </a:p>
          <a:p>
            <a:pPr eaLnBrk="1" hangingPunct="1">
              <a:lnSpc>
                <a:spcPts val="2700"/>
              </a:lnSpc>
              <a:spcAft>
                <a:spcPts val="600"/>
              </a:spcAft>
              <a:buSzPct val="130000"/>
              <a:buFont typeface="Wingdings" charset="0"/>
              <a:buChar char="§"/>
              <a:defRPr/>
            </a:pPr>
            <a:r>
              <a:rPr lang="de-DE">
                <a:cs typeface="Arial" charset="0"/>
              </a:rPr>
              <a:t>Bulletpoint 3</a:t>
            </a:r>
          </a:p>
        </p:txBody>
      </p:sp>
      <p:sp>
        <p:nvSpPr>
          <p:cNvPr id="6" name="Textfeld 5"/>
          <p:cNvSpPr txBox="1"/>
          <p:nvPr/>
        </p:nvSpPr>
        <p:spPr>
          <a:xfrm>
            <a:off x="468313" y="7142163"/>
            <a:ext cx="8429625" cy="153987"/>
          </a:xfrm>
          <a:prstGeom prst="rect">
            <a:avLst/>
          </a:prstGeom>
          <a:noFill/>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1006475"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1006475"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1006475"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1006475"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r>
              <a:rPr lang="de-DE" altLang="de-DE" sz="1000" b="1">
                <a:solidFill>
                  <a:srgbClr val="003560"/>
                </a:solidFill>
                <a:cs typeface="Arial" pitchFamily="34" charset="0"/>
              </a:rPr>
              <a:t>TITEL PRÄSENTATION </a:t>
            </a:r>
            <a:r>
              <a:rPr lang="de-DE" altLang="de-DE" sz="1000">
                <a:solidFill>
                  <a:srgbClr val="003560"/>
                </a:solidFill>
                <a:cs typeface="Arial" pitchFamily="34" charset="0"/>
              </a:rPr>
              <a:t>TITEL PRÄSENTATION | Bochum | XX. – XX. Monat Jahr</a:t>
            </a:r>
          </a:p>
        </p:txBody>
      </p:sp>
      <p:sp>
        <p:nvSpPr>
          <p:cNvPr id="3079" name="Textfeld 6"/>
          <p:cNvSpPr txBox="1">
            <a:spLocks noChangeArrowheads="1"/>
          </p:cNvSpPr>
          <p:nvPr/>
        </p:nvSpPr>
        <p:spPr bwMode="auto">
          <a:xfrm>
            <a:off x="436563" y="5348288"/>
            <a:ext cx="44608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06475"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06475"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06475"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06475"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lnSpc>
                <a:spcPts val="2700"/>
              </a:lnSpc>
              <a:buSzPct val="130000"/>
              <a:defRPr/>
            </a:pPr>
            <a:r>
              <a:rPr lang="de-DE">
                <a:cs typeface="Arial" charset="0"/>
              </a:rPr>
              <a:t>Cidunt adignis am venibh etue alit erostio dipisisi er aliquissi. Unt lortio digna cor sum vel il utem ad et nosto od magna feugait.</a:t>
            </a:r>
          </a:p>
        </p:txBody>
      </p:sp>
      <p:sp>
        <p:nvSpPr>
          <p:cNvPr id="3080" name="Textplatzhalter 7"/>
          <p:cNvSpPr>
            <a:spLocks noGrp="1"/>
          </p:cNvSpPr>
          <p:nvPr>
            <p:ph type="body" idx="1"/>
          </p:nvPr>
        </p:nvSpPr>
        <p:spPr bwMode="auto">
          <a:xfrm>
            <a:off x="693738" y="2012950"/>
            <a:ext cx="869315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1006475" rtl="0" eaLnBrk="0" fontAlgn="base" hangingPunct="0">
        <a:spcBef>
          <a:spcPct val="0"/>
        </a:spcBef>
        <a:spcAft>
          <a:spcPct val="0"/>
        </a:spcAft>
        <a:defRPr sz="4900" kern="1200">
          <a:solidFill>
            <a:schemeClr val="tx1"/>
          </a:solidFill>
          <a:latin typeface="+mj-lt"/>
          <a:ea typeface="ＭＳ Ｐゴシック" charset="0"/>
          <a:cs typeface="ＭＳ Ｐゴシック" charset="0"/>
        </a:defRPr>
      </a:lvl1pPr>
      <a:lvl2pPr algn="ctr" defTabSz="1006475" rtl="0" eaLnBrk="0" fontAlgn="base" hangingPunct="0">
        <a:spcBef>
          <a:spcPct val="0"/>
        </a:spcBef>
        <a:spcAft>
          <a:spcPct val="0"/>
        </a:spcAft>
        <a:defRPr sz="4900">
          <a:solidFill>
            <a:schemeClr val="tx1"/>
          </a:solidFill>
          <a:latin typeface="Cambria" charset="0"/>
          <a:ea typeface="ＭＳ Ｐゴシック" charset="0"/>
          <a:cs typeface="ＭＳ Ｐゴシック" charset="0"/>
        </a:defRPr>
      </a:lvl2pPr>
      <a:lvl3pPr algn="ctr" defTabSz="1006475" rtl="0" eaLnBrk="0" fontAlgn="base" hangingPunct="0">
        <a:spcBef>
          <a:spcPct val="0"/>
        </a:spcBef>
        <a:spcAft>
          <a:spcPct val="0"/>
        </a:spcAft>
        <a:defRPr sz="4900">
          <a:solidFill>
            <a:schemeClr val="tx1"/>
          </a:solidFill>
          <a:latin typeface="Cambria" charset="0"/>
          <a:ea typeface="ＭＳ Ｐゴシック" charset="0"/>
          <a:cs typeface="ＭＳ Ｐゴシック" charset="0"/>
        </a:defRPr>
      </a:lvl3pPr>
      <a:lvl4pPr algn="ctr" defTabSz="1006475" rtl="0" eaLnBrk="0" fontAlgn="base" hangingPunct="0">
        <a:spcBef>
          <a:spcPct val="0"/>
        </a:spcBef>
        <a:spcAft>
          <a:spcPct val="0"/>
        </a:spcAft>
        <a:defRPr sz="4900">
          <a:solidFill>
            <a:schemeClr val="tx1"/>
          </a:solidFill>
          <a:latin typeface="Cambria" charset="0"/>
          <a:ea typeface="ＭＳ Ｐゴシック" charset="0"/>
          <a:cs typeface="ＭＳ Ｐゴシック" charset="0"/>
        </a:defRPr>
      </a:lvl4pPr>
      <a:lvl5pPr algn="ctr" defTabSz="1006475" rtl="0" eaLnBrk="0" fontAlgn="base" hangingPunct="0">
        <a:spcBef>
          <a:spcPct val="0"/>
        </a:spcBef>
        <a:spcAft>
          <a:spcPct val="0"/>
        </a:spcAft>
        <a:defRPr sz="4900">
          <a:solidFill>
            <a:schemeClr val="tx1"/>
          </a:solidFill>
          <a:latin typeface="Cambria" charset="0"/>
          <a:ea typeface="ＭＳ Ｐゴシック" charset="0"/>
          <a:cs typeface="ＭＳ Ｐゴシック" charset="0"/>
        </a:defRPr>
      </a:lvl5pPr>
      <a:lvl6pPr marL="457200" algn="ctr" defTabSz="1006475" rtl="0" fontAlgn="base">
        <a:spcBef>
          <a:spcPct val="0"/>
        </a:spcBef>
        <a:spcAft>
          <a:spcPct val="0"/>
        </a:spcAft>
        <a:defRPr sz="4900">
          <a:solidFill>
            <a:schemeClr val="tx1"/>
          </a:solidFill>
          <a:latin typeface="Cambria" charset="0"/>
          <a:ea typeface="ＭＳ Ｐゴシック" charset="0"/>
        </a:defRPr>
      </a:lvl6pPr>
      <a:lvl7pPr marL="914400" algn="ctr" defTabSz="1006475" rtl="0" fontAlgn="base">
        <a:spcBef>
          <a:spcPct val="0"/>
        </a:spcBef>
        <a:spcAft>
          <a:spcPct val="0"/>
        </a:spcAft>
        <a:defRPr sz="4900">
          <a:solidFill>
            <a:schemeClr val="tx1"/>
          </a:solidFill>
          <a:latin typeface="Cambria" charset="0"/>
          <a:ea typeface="ＭＳ Ｐゴシック" charset="0"/>
        </a:defRPr>
      </a:lvl7pPr>
      <a:lvl8pPr marL="1371600" algn="ctr" defTabSz="1006475" rtl="0" fontAlgn="base">
        <a:spcBef>
          <a:spcPct val="0"/>
        </a:spcBef>
        <a:spcAft>
          <a:spcPct val="0"/>
        </a:spcAft>
        <a:defRPr sz="4900">
          <a:solidFill>
            <a:schemeClr val="tx1"/>
          </a:solidFill>
          <a:latin typeface="Cambria" charset="0"/>
          <a:ea typeface="ＭＳ Ｐゴシック" charset="0"/>
        </a:defRPr>
      </a:lvl8pPr>
      <a:lvl9pPr marL="1828800" algn="ctr" defTabSz="1006475" rtl="0" fontAlgn="base">
        <a:spcBef>
          <a:spcPct val="0"/>
        </a:spcBef>
        <a:spcAft>
          <a:spcPct val="0"/>
        </a:spcAft>
        <a:defRPr sz="4900">
          <a:solidFill>
            <a:schemeClr val="tx1"/>
          </a:solidFill>
          <a:latin typeface="Cambria" charset="0"/>
          <a:ea typeface="ＭＳ Ｐゴシック" charset="0"/>
        </a:defRPr>
      </a:lvl9pPr>
    </p:titleStyle>
    <p:bodyStyle>
      <a:lvl1pPr marL="377825" indent="-377825" algn="l" defTabSz="1006475" rtl="0" eaLnBrk="0" fontAlgn="base" hangingPunct="0">
        <a:spcBef>
          <a:spcPct val="20000"/>
        </a:spcBef>
        <a:spcAft>
          <a:spcPct val="0"/>
        </a:spcAft>
        <a:buFont typeface="Arial" panose="020B0604020202020204" pitchFamily="34" charset="0"/>
        <a:buChar char="•"/>
        <a:defRPr sz="2000" kern="1200">
          <a:solidFill>
            <a:schemeClr val="tx1"/>
          </a:solidFill>
          <a:latin typeface="Cambria" panose="02040503050406030204" pitchFamily="18" charset="0"/>
          <a:ea typeface="ＭＳ Ｐゴシック" charset="0"/>
          <a:cs typeface="ＭＳ Ｐゴシック" charset="0"/>
        </a:defRPr>
      </a:lvl1pPr>
      <a:lvl2pPr marL="817563" indent="-314325" algn="l" defTabSz="1006475"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ＭＳ Ｐゴシック" charset="0"/>
          <a:cs typeface="+mn-cs"/>
        </a:defRPr>
      </a:lvl2pPr>
      <a:lvl3pPr marL="1258888" indent="-250825" algn="l" defTabSz="100647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charset="0"/>
          <a:cs typeface="+mn-cs"/>
        </a:defRPr>
      </a:lvl3pPr>
      <a:lvl4pPr marL="1763713"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4pPr>
      <a:lvl5pPr marL="2266950"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7" name="Rechteck 6"/>
          <p:cNvSpPr/>
          <p:nvPr/>
        </p:nvSpPr>
        <p:spPr>
          <a:xfrm>
            <a:off x="0" y="0"/>
            <a:ext cx="9601200" cy="922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035" fontAlgn="auto">
              <a:spcBef>
                <a:spcPts val="0"/>
              </a:spcBef>
              <a:spcAft>
                <a:spcPts val="0"/>
              </a:spcAft>
              <a:defRPr/>
            </a:pPr>
            <a:endParaRPr lang="de-DE"/>
          </a:p>
        </p:txBody>
      </p:sp>
      <p:pic>
        <p:nvPicPr>
          <p:cNvPr id="4099" name="Inhaltsplatzhalter 5" descr="Label_RUB_WEISS-BLAU_srg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18600" y="0"/>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Grafik 9" descr="Wortmarke_BLAU_srg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5775" y="228600"/>
            <a:ext cx="1728788"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feld 22"/>
          <p:cNvSpPr txBox="1"/>
          <p:nvPr/>
        </p:nvSpPr>
        <p:spPr>
          <a:xfrm>
            <a:off x="9194800" y="7138988"/>
            <a:ext cx="366713" cy="152400"/>
          </a:xfrm>
          <a:prstGeom prst="rect">
            <a:avLst/>
          </a:prstGeom>
          <a:noFill/>
        </p:spPr>
        <p:txBody>
          <a:bodyPr lIns="0" tIns="0" rIns="0" bIns="0">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eaLnBrk="1" hangingPunct="1"/>
            <a:fld id="{A0F35061-267A-4425-B6CE-BF24982DA11C}" type="slidenum">
              <a:rPr lang="de-DE" altLang="de-DE" sz="1000">
                <a:cs typeface="Arial" panose="020B0604020202020204" pitchFamily="34" charset="0"/>
              </a:rPr>
              <a:pPr algn="r" eaLnBrk="1" hangingPunct="1"/>
              <a:t>‹Nr.›</a:t>
            </a:fld>
            <a:endParaRPr lang="de-DE" altLang="de-DE" sz="10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1006475" rtl="0" eaLnBrk="0" fontAlgn="base" hangingPunct="0">
        <a:spcBef>
          <a:spcPct val="0"/>
        </a:spcBef>
        <a:spcAft>
          <a:spcPct val="0"/>
        </a:spcAft>
        <a:defRPr sz="4900" kern="1200">
          <a:solidFill>
            <a:schemeClr val="tx1"/>
          </a:solidFill>
          <a:latin typeface="+mj-lt"/>
          <a:ea typeface="ＭＳ Ｐゴシック" charset="0"/>
          <a:cs typeface="ＭＳ Ｐゴシック" charset="0"/>
        </a:defRPr>
      </a:lvl1pPr>
      <a:lvl2pPr algn="ctr" defTabSz="1006475"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2pPr>
      <a:lvl3pPr algn="ctr" defTabSz="1006475"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3pPr>
      <a:lvl4pPr algn="ctr" defTabSz="1006475"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4pPr>
      <a:lvl5pPr algn="ctr" defTabSz="1006475"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5pPr>
      <a:lvl6pPr marL="457200" algn="ctr" defTabSz="1006475" rtl="0" fontAlgn="base">
        <a:spcBef>
          <a:spcPct val="0"/>
        </a:spcBef>
        <a:spcAft>
          <a:spcPct val="0"/>
        </a:spcAft>
        <a:defRPr sz="4900">
          <a:solidFill>
            <a:schemeClr val="tx1"/>
          </a:solidFill>
          <a:latin typeface="Calibri" charset="0"/>
          <a:ea typeface="ＭＳ Ｐゴシック" charset="0"/>
        </a:defRPr>
      </a:lvl6pPr>
      <a:lvl7pPr marL="914400" algn="ctr" defTabSz="1006475" rtl="0" fontAlgn="base">
        <a:spcBef>
          <a:spcPct val="0"/>
        </a:spcBef>
        <a:spcAft>
          <a:spcPct val="0"/>
        </a:spcAft>
        <a:defRPr sz="4900">
          <a:solidFill>
            <a:schemeClr val="tx1"/>
          </a:solidFill>
          <a:latin typeface="Calibri" charset="0"/>
          <a:ea typeface="ＭＳ Ｐゴシック" charset="0"/>
        </a:defRPr>
      </a:lvl7pPr>
      <a:lvl8pPr marL="1371600" algn="ctr" defTabSz="1006475" rtl="0" fontAlgn="base">
        <a:spcBef>
          <a:spcPct val="0"/>
        </a:spcBef>
        <a:spcAft>
          <a:spcPct val="0"/>
        </a:spcAft>
        <a:defRPr sz="4900">
          <a:solidFill>
            <a:schemeClr val="tx1"/>
          </a:solidFill>
          <a:latin typeface="Calibri" charset="0"/>
          <a:ea typeface="ＭＳ Ｐゴシック" charset="0"/>
        </a:defRPr>
      </a:lvl8pPr>
      <a:lvl9pPr marL="1828800" algn="ctr" defTabSz="1006475" rtl="0" fontAlgn="base">
        <a:spcBef>
          <a:spcPct val="0"/>
        </a:spcBef>
        <a:spcAft>
          <a:spcPct val="0"/>
        </a:spcAft>
        <a:defRPr sz="4900">
          <a:solidFill>
            <a:schemeClr val="tx1"/>
          </a:solidFill>
          <a:latin typeface="Calibri" charset="0"/>
          <a:ea typeface="ＭＳ Ｐゴシック" charset="0"/>
        </a:defRPr>
      </a:lvl9pPr>
    </p:titleStyle>
    <p:bodyStyle>
      <a:lvl1pPr marL="377825" indent="-377825" algn="l" defTabSz="1006475"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ＭＳ Ｐゴシック" charset="0"/>
          <a:cs typeface="ＭＳ Ｐゴシック" charset="0"/>
        </a:defRPr>
      </a:lvl1pPr>
      <a:lvl2pPr marL="817563" indent="-314325" algn="l" defTabSz="1006475"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ＭＳ Ｐゴシック" charset="0"/>
          <a:cs typeface="+mn-cs"/>
        </a:defRPr>
      </a:lvl2pPr>
      <a:lvl3pPr marL="1258888" indent="-250825" algn="l" defTabSz="100647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charset="0"/>
          <a:cs typeface="+mn-cs"/>
        </a:defRPr>
      </a:lvl3pPr>
      <a:lvl4pPr marL="1763713"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4pPr>
      <a:lvl5pPr marL="2266950" indent="-250825" algn="l" defTabSz="100647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go.knippertz@rub.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12197" y="2047294"/>
            <a:ext cx="698287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eaLnBrk="1" hangingPunct="1">
              <a:defRPr/>
            </a:pPr>
            <a:r>
              <a:rPr lang="de-DE" altLang="de-DE" sz="2400" b="1" dirty="0">
                <a:solidFill>
                  <a:srgbClr val="94C11C"/>
                </a:solidFill>
                <a:latin typeface="RubFlama" panose="02000000000000000000" pitchFamily="2" charset="0"/>
              </a:rPr>
              <a:t>Einführung in das deutsche Recht </a:t>
            </a:r>
          </a:p>
          <a:p>
            <a:pPr defTabSz="914400" eaLnBrk="1" hangingPunct="1">
              <a:defRPr/>
            </a:pPr>
            <a:r>
              <a:rPr lang="de-DE" altLang="de-DE" sz="2400" b="1" dirty="0">
                <a:solidFill>
                  <a:srgbClr val="94C11C"/>
                </a:solidFill>
                <a:latin typeface="RubFlama" panose="02000000000000000000" pitchFamily="2" charset="0"/>
              </a:rPr>
              <a:t>und Rechtsstudium für ausländische Studierende</a:t>
            </a:r>
          </a:p>
          <a:p>
            <a:pPr defTabSz="914400" eaLnBrk="1" hangingPunct="1">
              <a:defRPr/>
            </a:pPr>
            <a:r>
              <a:rPr lang="de-DE" altLang="de-DE" sz="2400" b="1" dirty="0">
                <a:solidFill>
                  <a:srgbClr val="94C11C"/>
                </a:solidFill>
                <a:latin typeface="RubFlama" panose="02000000000000000000" pitchFamily="2" charset="0"/>
              </a:rPr>
              <a:t>Wintersemester 2024/25</a:t>
            </a:r>
          </a:p>
          <a:p>
            <a:pPr defTabSz="914400" eaLnBrk="1" hangingPunct="1">
              <a:defRPr/>
            </a:pPr>
            <a:endParaRPr lang="de-DE" altLang="de-DE" sz="2400" b="1" dirty="0">
              <a:solidFill>
                <a:srgbClr val="94C11C"/>
              </a:solidFill>
              <a:latin typeface="RubFlama" panose="02000000000000000000" pitchFamily="2" charset="0"/>
            </a:endParaRPr>
          </a:p>
          <a:p>
            <a:pPr defTabSz="914400" eaLnBrk="1" hangingPunct="1">
              <a:defRPr/>
            </a:pPr>
            <a:r>
              <a:rPr lang="de-DE" altLang="de-DE" sz="2400" b="1" dirty="0">
                <a:solidFill>
                  <a:schemeClr val="accent1">
                    <a:lumMod val="75000"/>
                  </a:schemeClr>
                </a:solidFill>
                <a:latin typeface="RubFlama" panose="02000000000000000000" pitchFamily="2" charset="0"/>
              </a:rPr>
              <a:t>Termin 04: 	Zivilrecht I</a:t>
            </a:r>
          </a:p>
          <a:p>
            <a:pPr defTabSz="914400" eaLnBrk="1" hangingPunct="1">
              <a:defRPr/>
            </a:pPr>
            <a:r>
              <a:rPr lang="de-DE" sz="2400" b="1" dirty="0">
                <a:solidFill>
                  <a:schemeClr val="accent1">
                    <a:lumMod val="75000"/>
                  </a:schemeClr>
                </a:solidFill>
                <a:latin typeface="RubFlama" panose="02000000000000000000" pitchFamily="2" charset="0"/>
                <a:cs typeface="ＭＳ Ｐゴシック" charset="0"/>
              </a:rPr>
              <a:t>		Aufbau BGB und Allgemeine Prinzipien</a:t>
            </a:r>
            <a:endParaRPr lang="de-DE" sz="2400" b="1" dirty="0">
              <a:latin typeface="RubFlama" panose="02000000000000000000" pitchFamily="2" charset="0"/>
              <a:cs typeface="ＭＳ Ｐゴシック" charset="0"/>
            </a:endParaRPr>
          </a:p>
        </p:txBody>
      </p:sp>
      <p:sp>
        <p:nvSpPr>
          <p:cNvPr id="7"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
        <p:nvSpPr>
          <p:cNvPr id="4" name="Textfeld 9">
            <a:extLst>
              <a:ext uri="{FF2B5EF4-FFF2-40B4-BE49-F238E27FC236}">
                <a16:creationId xmlns:a16="http://schemas.microsoft.com/office/drawing/2014/main" id="{F52144CC-C245-E040-B5B0-B5C2E42D3D52}"/>
              </a:ext>
            </a:extLst>
          </p:cNvPr>
          <p:cNvSpPr txBox="1">
            <a:spLocks noChangeArrowheads="1"/>
          </p:cNvSpPr>
          <p:nvPr/>
        </p:nvSpPr>
        <p:spPr bwMode="auto">
          <a:xfrm>
            <a:off x="436563" y="4895850"/>
            <a:ext cx="7216775"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Calibri" panose="020F0502020204030204" pitchFamily="34" charset="0"/>
                <a:cs typeface="Arial" panose="020B0604020202020204" pitchFamily="34" charset="0"/>
              </a:defRPr>
            </a:lvl1pPr>
            <a:lvl2pPr marL="742950" indent="-285750">
              <a:defRPr sz="2000">
                <a:solidFill>
                  <a:schemeClr val="tx1"/>
                </a:solidFill>
                <a:latin typeface="Calibri" panose="020F0502020204030204" pitchFamily="34" charset="0"/>
                <a:cs typeface="Arial" panose="020B0604020202020204" pitchFamily="34" charset="0"/>
              </a:defRPr>
            </a:lvl2pPr>
            <a:lvl3pPr marL="1143000" indent="-228600">
              <a:defRPr sz="2000">
                <a:solidFill>
                  <a:schemeClr val="tx1"/>
                </a:solidFill>
                <a:latin typeface="Calibri" panose="020F0502020204030204" pitchFamily="34" charset="0"/>
                <a:cs typeface="Arial" panose="020B0604020202020204" pitchFamily="34" charset="0"/>
              </a:defRPr>
            </a:lvl3pPr>
            <a:lvl4pPr marL="1600200" indent="-228600">
              <a:defRPr sz="2000">
                <a:solidFill>
                  <a:schemeClr val="tx1"/>
                </a:solidFill>
                <a:latin typeface="Calibri" panose="020F0502020204030204" pitchFamily="34" charset="0"/>
                <a:cs typeface="Arial" panose="020B0604020202020204" pitchFamily="34" charset="0"/>
              </a:defRPr>
            </a:lvl4pPr>
            <a:lvl5pPr marL="2057400" indent="-228600">
              <a:defRPr sz="2000">
                <a:solidFill>
                  <a:schemeClr val="tx1"/>
                </a:solidFill>
                <a:latin typeface="Calibri" panose="020F0502020204030204" pitchFamily="34" charset="0"/>
                <a:cs typeface="Arial" panose="020B0604020202020204" pitchFamily="34" charset="0"/>
              </a:defRPr>
            </a:lvl5pPr>
            <a:lvl6pPr marL="2514600" indent="-228600" defTabSz="1006475"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6pPr>
            <a:lvl7pPr marL="2971800" indent="-228600" defTabSz="1006475"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7pPr>
            <a:lvl8pPr marL="3429000" indent="-228600" defTabSz="1006475"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8pPr>
            <a:lvl9pPr marL="3886200" indent="-228600" defTabSz="1006475" eaLnBrk="0" fontAlgn="base" hangingPunct="0">
              <a:spcBef>
                <a:spcPct val="0"/>
              </a:spcBef>
              <a:spcAft>
                <a:spcPct val="0"/>
              </a:spcAft>
              <a:defRPr sz="2000">
                <a:solidFill>
                  <a:schemeClr val="tx1"/>
                </a:solidFill>
                <a:latin typeface="Calibri" panose="020F0502020204030204" pitchFamily="34" charset="0"/>
                <a:cs typeface="Arial" panose="020B0604020202020204" pitchFamily="34" charset="0"/>
              </a:defRPr>
            </a:lvl9pPr>
          </a:lstStyle>
          <a:p>
            <a:r>
              <a:rPr lang="de-DE" altLang="de-DE" sz="1400" b="1" dirty="0">
                <a:solidFill>
                  <a:srgbClr val="003560"/>
                </a:solidFill>
                <a:latin typeface="RubFlama" panose="02000000000000000000" pitchFamily="2" charset="77"/>
              </a:rPr>
              <a:t>Ingo Knippertz</a:t>
            </a:r>
          </a:p>
          <a:p>
            <a:r>
              <a:rPr lang="de-DE" altLang="de-DE" sz="1400" b="1" dirty="0">
                <a:solidFill>
                  <a:srgbClr val="003560"/>
                </a:solidFill>
                <a:latin typeface="RubFlama" panose="02000000000000000000" pitchFamily="2" charset="77"/>
              </a:rPr>
              <a:t>Wissenschaftlicher Mitarbeiter</a:t>
            </a:r>
          </a:p>
          <a:p>
            <a:endParaRPr lang="de-DE" altLang="de-DE" sz="1400" b="1" dirty="0">
              <a:solidFill>
                <a:srgbClr val="003560"/>
              </a:solidFill>
              <a:latin typeface="RubFlama" panose="02000000000000000000" pitchFamily="2" charset="77"/>
            </a:endParaRPr>
          </a:p>
          <a:p>
            <a:r>
              <a:rPr lang="de-DE" altLang="de-DE" sz="1400" b="1" dirty="0">
                <a:solidFill>
                  <a:srgbClr val="003560"/>
                </a:solidFill>
                <a:latin typeface="RubFlama" panose="02000000000000000000" pitchFamily="2" charset="77"/>
                <a:hlinkClick r:id="rId3"/>
              </a:rPr>
              <a:t>ingo.knippertz@rub.de</a:t>
            </a:r>
            <a:endParaRPr lang="de-DE" altLang="de-DE" sz="1400" b="1" dirty="0">
              <a:solidFill>
                <a:srgbClr val="003560"/>
              </a:solidFill>
              <a:latin typeface="RubFlama" panose="02000000000000000000" pitchFamily="2" charset="77"/>
            </a:endParaRPr>
          </a:p>
          <a:p>
            <a:r>
              <a:rPr lang="de-DE" altLang="de-DE" sz="1400" b="1">
                <a:solidFill>
                  <a:srgbClr val="003560"/>
                </a:solidFill>
                <a:latin typeface="RubFlama" panose="02000000000000000000" pitchFamily="2" charset="77"/>
              </a:rPr>
              <a:t>________________________________________</a:t>
            </a:r>
            <a:endParaRPr lang="de-DE" altLang="de-DE" sz="1400" b="1" dirty="0">
              <a:solidFill>
                <a:srgbClr val="003560"/>
              </a:solidFill>
              <a:latin typeface="RubFlama" panose="02000000000000000000" pitchFamily="2" charset="77"/>
            </a:endParaRPr>
          </a:p>
          <a:p>
            <a:r>
              <a:rPr lang="de-DE" altLang="de-DE" sz="1400" dirty="0">
                <a:solidFill>
                  <a:srgbClr val="003560"/>
                </a:solidFill>
                <a:latin typeface="RubFlama" panose="02000000000000000000" pitchFamily="2" charset="77"/>
              </a:rPr>
              <a:t>ZfI – Zentrum für Internationales der Juristischen Fakultät</a:t>
            </a:r>
            <a:br>
              <a:rPr lang="de-DE" altLang="de-DE" sz="1400" dirty="0">
                <a:solidFill>
                  <a:srgbClr val="003560"/>
                </a:solidFill>
                <a:latin typeface="RubFlama" panose="02000000000000000000" pitchFamily="2" charset="77"/>
              </a:rPr>
            </a:br>
            <a:r>
              <a:rPr lang="de-DE" altLang="de-DE" sz="1400" dirty="0">
                <a:solidFill>
                  <a:srgbClr val="003560"/>
                </a:solidFill>
                <a:latin typeface="RubFlama" panose="02000000000000000000" pitchFamily="2" charset="77"/>
              </a:rPr>
              <a:t>Center </a:t>
            </a:r>
            <a:r>
              <a:rPr lang="de-DE" altLang="de-DE" sz="1400" dirty="0" err="1">
                <a:solidFill>
                  <a:srgbClr val="003560"/>
                </a:solidFill>
                <a:latin typeface="RubFlama" panose="02000000000000000000" pitchFamily="2" charset="77"/>
              </a:rPr>
              <a:t>for</a:t>
            </a:r>
            <a:r>
              <a:rPr lang="de-DE" altLang="de-DE" sz="1400" dirty="0">
                <a:solidFill>
                  <a:srgbClr val="003560"/>
                </a:solidFill>
                <a:latin typeface="RubFlama" panose="02000000000000000000" pitchFamily="2" charset="77"/>
              </a:rPr>
              <a:t> International </a:t>
            </a:r>
            <a:r>
              <a:rPr lang="de-DE" altLang="de-DE" sz="1400" dirty="0" err="1">
                <a:solidFill>
                  <a:srgbClr val="003560"/>
                </a:solidFill>
                <a:latin typeface="RubFlama" panose="02000000000000000000" pitchFamily="2" charset="77"/>
              </a:rPr>
              <a:t>Affairs</a:t>
            </a:r>
            <a:r>
              <a:rPr lang="de-DE" altLang="de-DE" sz="1400" dirty="0">
                <a:solidFill>
                  <a:srgbClr val="003560"/>
                </a:solidFill>
                <a:latin typeface="RubFlama" panose="02000000000000000000" pitchFamily="2" charset="77"/>
              </a:rPr>
              <a:t> - </a:t>
            </a:r>
            <a:r>
              <a:rPr lang="de-DE" altLang="de-DE" sz="1400" dirty="0" err="1">
                <a:solidFill>
                  <a:srgbClr val="003560"/>
                </a:solidFill>
                <a:latin typeface="RubFlama" panose="02000000000000000000" pitchFamily="2" charset="77"/>
              </a:rPr>
              <a:t>Faculty</a:t>
            </a:r>
            <a:r>
              <a:rPr lang="de-DE" altLang="de-DE" sz="1400" dirty="0">
                <a:solidFill>
                  <a:srgbClr val="003560"/>
                </a:solidFill>
                <a:latin typeface="RubFlama" panose="02000000000000000000" pitchFamily="2" charset="77"/>
              </a:rPr>
              <a:t> of Law</a:t>
            </a:r>
            <a:br>
              <a:rPr lang="de-DE" altLang="de-DE" sz="1400" dirty="0">
                <a:solidFill>
                  <a:srgbClr val="003560"/>
                </a:solidFill>
                <a:latin typeface="RubFlama" panose="02000000000000000000" pitchFamily="2" charset="77"/>
              </a:rPr>
            </a:br>
            <a:r>
              <a:rPr lang="de-DE" altLang="de-DE" sz="1400" dirty="0">
                <a:solidFill>
                  <a:srgbClr val="003560"/>
                </a:solidFill>
                <a:latin typeface="RubFlama" panose="02000000000000000000" pitchFamily="2" charset="77"/>
              </a:rPr>
              <a:t>Gebäude / Building GD E1/131</a:t>
            </a:r>
          </a:p>
        </p:txBody>
      </p:sp>
    </p:spTree>
    <p:extLst>
      <p:ext uri="{BB962C8B-B14F-4D97-AF65-F5344CB8AC3E}">
        <p14:creationId xmlns:p14="http://schemas.microsoft.com/office/powerpoint/2010/main" val="194564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592388" y="962025"/>
            <a:ext cx="49689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cs typeface="ＭＳ Ｐゴシック" charset="0"/>
              </a:rPr>
              <a:t>Privatautonomie: Vertragsfreiheit</a:t>
            </a:r>
          </a:p>
        </p:txBody>
      </p:sp>
      <p:sp>
        <p:nvSpPr>
          <p:cNvPr id="15"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b="1" dirty="0">
                <a:latin typeface="RubFlama" panose="02000000000000000000" pitchFamily="2" charset="0"/>
              </a:rPr>
              <a:t>04: Zivilrecht I: Aufbau BGB und allg. Prinzipien</a:t>
            </a:r>
          </a:p>
        </p:txBody>
      </p:sp>
      <p:pic>
        <p:nvPicPr>
          <p:cNvPr id="2" name="Grafik 1"/>
          <p:cNvPicPr>
            <a:picLocks noChangeAspect="1"/>
          </p:cNvPicPr>
          <p:nvPr/>
        </p:nvPicPr>
        <p:blipFill>
          <a:blip r:embed="rId3"/>
          <a:stretch>
            <a:fillRect/>
          </a:stretch>
        </p:blipFill>
        <p:spPr>
          <a:xfrm>
            <a:off x="537359" y="1584387"/>
            <a:ext cx="8477666" cy="52978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141253" y="939526"/>
            <a:ext cx="29995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cs typeface="ＭＳ Ｐゴシック" charset="0"/>
              </a:rPr>
              <a:t>Was ist Privatrecht?</a:t>
            </a:r>
          </a:p>
        </p:txBody>
      </p:sp>
      <p:sp>
        <p:nvSpPr>
          <p:cNvPr id="29"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pic>
        <p:nvPicPr>
          <p:cNvPr id="3" name="Grafik 2"/>
          <p:cNvPicPr>
            <a:picLocks noChangeAspect="1"/>
          </p:cNvPicPr>
          <p:nvPr/>
        </p:nvPicPr>
        <p:blipFill>
          <a:blip r:embed="rId3"/>
          <a:stretch>
            <a:fillRect/>
          </a:stretch>
        </p:blipFill>
        <p:spPr>
          <a:xfrm>
            <a:off x="467804" y="2160451"/>
            <a:ext cx="8346438" cy="35234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a:spLocks noChangeArrowheads="1"/>
          </p:cNvSpPr>
          <p:nvPr/>
        </p:nvSpPr>
        <p:spPr bwMode="auto">
          <a:xfrm>
            <a:off x="5940411" y="1652705"/>
            <a:ext cx="325178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de-DE" altLang="de-DE" sz="1800" dirty="0">
                <a:latin typeface="RubFlama" panose="02000000000000000000" pitchFamily="2" charset="0"/>
              </a:rPr>
              <a:t>sog. „Klammertechnik“</a:t>
            </a:r>
          </a:p>
          <a:p>
            <a:pPr eaLnBrk="1" hangingPunct="1">
              <a:buFont typeface="Arial" panose="020B0604020202020204" pitchFamily="34" charset="0"/>
              <a:buChar char="•"/>
            </a:pPr>
            <a:r>
              <a:rPr lang="de-DE" altLang="de-DE" sz="1800" dirty="0">
                <a:latin typeface="RubFlama" panose="02000000000000000000" pitchFamily="2" charset="0"/>
              </a:rPr>
              <a:t>Aufbau: allgemein–speziell</a:t>
            </a:r>
          </a:p>
          <a:p>
            <a:pPr eaLnBrk="1" hangingPunct="1">
              <a:buFont typeface="Arial" panose="020B0604020202020204" pitchFamily="34" charset="0"/>
              <a:buChar char="•"/>
            </a:pPr>
            <a:r>
              <a:rPr lang="de-DE" altLang="de-DE" sz="1800" dirty="0">
                <a:latin typeface="RubFlama" panose="02000000000000000000" pitchFamily="2" charset="0"/>
              </a:rPr>
              <a:t>Unbestimmte Rechts-begriffe als „Rahmen“</a:t>
            </a:r>
          </a:p>
          <a:p>
            <a:pPr eaLnBrk="1" hangingPunct="1">
              <a:buFont typeface="Arial" panose="020B0604020202020204" pitchFamily="34" charset="0"/>
              <a:buChar char="•"/>
            </a:pPr>
            <a:r>
              <a:rPr lang="de-DE" altLang="de-DE" sz="1800" dirty="0">
                <a:latin typeface="RubFlama" panose="02000000000000000000" pitchFamily="2" charset="0"/>
              </a:rPr>
              <a:t>vgl. Struktur Schuldrecht von allg. Normen hin zu speziellen Vertragstypen</a:t>
            </a:r>
          </a:p>
          <a:p>
            <a:pPr eaLnBrk="1" hangingPunct="1">
              <a:buFont typeface="Arial" panose="020B0604020202020204" pitchFamily="34" charset="0"/>
              <a:buChar char="•"/>
            </a:pPr>
            <a:r>
              <a:rPr lang="de-DE" altLang="de-DE" sz="1800" dirty="0">
                <a:latin typeface="RubFlama" panose="02000000000000000000" pitchFamily="2" charset="0"/>
              </a:rPr>
              <a:t>Nicht abschließend: im </a:t>
            </a:r>
            <a:r>
              <a:rPr lang="de-DE" altLang="de-DE" sz="1800" dirty="0" err="1">
                <a:latin typeface="RubFlama" panose="02000000000000000000" pitchFamily="2" charset="0"/>
              </a:rPr>
              <a:t>SchuldR</a:t>
            </a:r>
            <a:r>
              <a:rPr lang="de-DE" altLang="de-DE" sz="1800" dirty="0">
                <a:latin typeface="RubFlama" panose="02000000000000000000" pitchFamily="2" charset="0"/>
              </a:rPr>
              <a:t> kein Typenzwang, sondern Privatautonomie</a:t>
            </a:r>
          </a:p>
          <a:p>
            <a:pPr eaLnBrk="1" hangingPunct="1">
              <a:buFont typeface="Arial" panose="020B0604020202020204" pitchFamily="34" charset="0"/>
              <a:buChar char="•"/>
            </a:pPr>
            <a:endParaRPr lang="de-DE" altLang="de-DE" sz="1800" dirty="0">
              <a:latin typeface="RubFlama" panose="02000000000000000000" pitchFamily="2" charset="0"/>
            </a:endParaRPr>
          </a:p>
          <a:p>
            <a:pPr eaLnBrk="1" hangingPunct="1">
              <a:buFont typeface="Arial" panose="020B0604020202020204" pitchFamily="34" charset="0"/>
              <a:buChar char="•"/>
            </a:pPr>
            <a:r>
              <a:rPr lang="de-DE" altLang="de-DE" sz="1800" dirty="0">
                <a:latin typeface="RubFlama" panose="02000000000000000000" pitchFamily="2" charset="0"/>
              </a:rPr>
              <a:t>Gibt es „Leasingvertrag“?</a:t>
            </a:r>
          </a:p>
        </p:txBody>
      </p:sp>
      <p:pic>
        <p:nvPicPr>
          <p:cNvPr id="29699" name="Bild 9" descr="Bildschirmfoto 2013-10-30 um 13.48.0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238" y="886640"/>
            <a:ext cx="5735970" cy="573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feld 1"/>
          <p:cNvSpPr txBox="1">
            <a:spLocks noChangeArrowheads="1"/>
          </p:cNvSpPr>
          <p:nvPr/>
        </p:nvSpPr>
        <p:spPr bwMode="auto">
          <a:xfrm>
            <a:off x="2222971" y="6120891"/>
            <a:ext cx="2135191" cy="277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latin typeface="RubFlama" panose="02000000000000000000" pitchFamily="2" charset="0"/>
              </a:rPr>
              <a:t>Einzelne Schuldverhältnisse</a:t>
            </a:r>
          </a:p>
        </p:txBody>
      </p:sp>
      <p:sp>
        <p:nvSpPr>
          <p:cNvPr id="9" name="Text Box 5"/>
          <p:cNvSpPr txBox="1">
            <a:spLocks noChangeArrowheads="1"/>
          </p:cNvSpPr>
          <p:nvPr/>
        </p:nvSpPr>
        <p:spPr bwMode="auto">
          <a:xfrm>
            <a:off x="2438511" y="36215"/>
            <a:ext cx="3861941"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defTabSz="914400" eaLnBrk="1" hangingPunct="1"/>
            <a:endParaRPr lang="de-DE" altLang="de-DE" sz="2400" b="1" dirty="0">
              <a:latin typeface="RubFlama" panose="02000000000000000000" pitchFamily="2" charset="0"/>
            </a:endParaRPr>
          </a:p>
          <a:p>
            <a:pPr algn="ctr" defTabSz="914400" eaLnBrk="1" hangingPunct="1"/>
            <a:r>
              <a:rPr lang="de-DE" altLang="de-DE" sz="2400" b="1" dirty="0">
                <a:latin typeface="RubFlama" panose="02000000000000000000" pitchFamily="2" charset="0"/>
              </a:rPr>
              <a:t>                                          Aufbau des BGB    </a:t>
            </a:r>
          </a:p>
          <a:p>
            <a:pPr algn="r" defTabSz="914400" eaLnBrk="1" hangingPunct="1"/>
            <a:endParaRPr lang="de-DE" altLang="de-DE" sz="2400" b="1" dirty="0">
              <a:latin typeface="RubFlama" panose="02000000000000000000" pitchFamily="2" charset="0"/>
            </a:endParaRPr>
          </a:p>
        </p:txBody>
      </p:sp>
      <p:sp>
        <p:nvSpPr>
          <p:cNvPr id="10" name="Text Box 4"/>
          <p:cNvSpPr txBox="1">
            <a:spLocks noChangeArrowheads="1"/>
          </p:cNvSpPr>
          <p:nvPr/>
        </p:nvSpPr>
        <p:spPr bwMode="auto">
          <a:xfrm>
            <a:off x="5940411" y="5271452"/>
            <a:ext cx="296420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buFont typeface="Arial" pitchFamily="34" charset="0"/>
              <a:buChar char="•"/>
              <a:defRPr/>
            </a:pPr>
            <a:r>
              <a:rPr lang="de-DE" altLang="de-DE" sz="1800" dirty="0">
                <a:latin typeface="RubFlama" panose="02000000000000000000" pitchFamily="2" charset="0"/>
              </a:rPr>
              <a:t>JA: Privatautonomie; vgl. §§ 311, 320 u.a.</a:t>
            </a:r>
          </a:p>
        </p:txBody>
      </p:sp>
      <p:sp>
        <p:nvSpPr>
          <p:cNvPr id="12" name="Text Box 3"/>
          <p:cNvSpPr txBox="1">
            <a:spLocks noChangeArrowheads="1"/>
          </p:cNvSpPr>
          <p:nvPr/>
        </p:nvSpPr>
        <p:spPr bwMode="auto">
          <a:xfrm>
            <a:off x="376238" y="7165007"/>
            <a:ext cx="37158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701" grpId="0" animBg="1"/>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433388" y="2065338"/>
            <a:ext cx="8315336"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buFont typeface="Arial" pitchFamily="34" charset="0"/>
              <a:buChar char="•"/>
              <a:defRPr/>
            </a:pPr>
            <a:r>
              <a:rPr lang="de-DE" altLang="de-DE" b="1" u="sng" dirty="0">
                <a:latin typeface="RubFlama" panose="02000000000000000000" pitchFamily="2" charset="0"/>
              </a:rPr>
              <a:t>§ 194 Abs. 1 BGB</a:t>
            </a:r>
            <a:r>
              <a:rPr lang="de-DE" altLang="de-DE" dirty="0">
                <a:latin typeface="RubFlama" panose="02000000000000000000" pitchFamily="2" charset="0"/>
              </a:rPr>
              <a:t> = Das Recht, von einem anderen ein Tun oder Unterlassen zu fordern</a:t>
            </a:r>
          </a:p>
        </p:txBody>
      </p:sp>
      <p:sp>
        <p:nvSpPr>
          <p:cNvPr id="5" name="Text Box 5"/>
          <p:cNvSpPr txBox="1">
            <a:spLocks noChangeArrowheads="1"/>
          </p:cNvSpPr>
          <p:nvPr/>
        </p:nvSpPr>
        <p:spPr bwMode="auto">
          <a:xfrm>
            <a:off x="3530509" y="1031528"/>
            <a:ext cx="21210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cs typeface="ＭＳ Ｐゴシック" charset="0"/>
              </a:rPr>
              <a:t>Der Anspruch</a:t>
            </a:r>
          </a:p>
        </p:txBody>
      </p:sp>
      <p:sp>
        <p:nvSpPr>
          <p:cNvPr id="7" name="Text Box 4"/>
          <p:cNvSpPr txBox="1">
            <a:spLocks noChangeArrowheads="1"/>
          </p:cNvSpPr>
          <p:nvPr/>
        </p:nvSpPr>
        <p:spPr bwMode="auto">
          <a:xfrm>
            <a:off x="433388" y="2747963"/>
            <a:ext cx="8315336"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buFont typeface="Arial" pitchFamily="34" charset="0"/>
              <a:buChar char="•"/>
              <a:defRPr/>
            </a:pPr>
            <a:r>
              <a:rPr lang="de-DE" altLang="de-DE" dirty="0">
                <a:latin typeface="RubFlama" panose="02000000000000000000" pitchFamily="2" charset="0"/>
              </a:rPr>
              <a:t>sog. „</a:t>
            </a:r>
            <a:r>
              <a:rPr lang="de-DE" altLang="de-DE" b="1" dirty="0">
                <a:latin typeface="RubFlama" panose="02000000000000000000" pitchFamily="2" charset="0"/>
              </a:rPr>
              <a:t>Legaldefinition</a:t>
            </a:r>
            <a:r>
              <a:rPr lang="de-DE" altLang="de-DE" dirty="0">
                <a:latin typeface="RubFlama" panose="02000000000000000000" pitchFamily="2" charset="0"/>
              </a:rPr>
              <a:t>“ (= das Gesetz definiert einen sonst auslegungsbedürftigen Rechtsbegriff selbst)</a:t>
            </a:r>
          </a:p>
        </p:txBody>
      </p:sp>
      <p:sp>
        <p:nvSpPr>
          <p:cNvPr id="8" name="Text Box 4"/>
          <p:cNvSpPr txBox="1">
            <a:spLocks noChangeArrowheads="1"/>
          </p:cNvSpPr>
          <p:nvPr/>
        </p:nvSpPr>
        <p:spPr bwMode="auto">
          <a:xfrm>
            <a:off x="433388" y="3452813"/>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buFont typeface="Arial" pitchFamily="34" charset="0"/>
              <a:buChar char="•"/>
              <a:defRPr/>
            </a:pPr>
            <a:r>
              <a:rPr lang="de-DE" altLang="de-DE" dirty="0">
                <a:latin typeface="RubFlama" panose="02000000000000000000" pitchFamily="2" charset="0"/>
              </a:rPr>
              <a:t>Kernbegriff des gesamten Privatrechts</a:t>
            </a:r>
          </a:p>
        </p:txBody>
      </p:sp>
      <p:sp>
        <p:nvSpPr>
          <p:cNvPr id="9" name="Text Box 4"/>
          <p:cNvSpPr txBox="1">
            <a:spLocks noChangeArrowheads="1"/>
          </p:cNvSpPr>
          <p:nvPr/>
        </p:nvSpPr>
        <p:spPr bwMode="auto">
          <a:xfrm>
            <a:off x="433388" y="3921125"/>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342900" indent="-342900" algn="just" defTabSz="914400">
              <a:buFont typeface="Arial"/>
              <a:buChar char="•"/>
              <a:defRPr/>
            </a:pPr>
            <a:r>
              <a:rPr lang="de-DE" dirty="0">
                <a:latin typeface="RubFlama" panose="02000000000000000000" pitchFamily="2" charset="0"/>
              </a:rPr>
              <a:t>Warum ist diese Definition so wichtig?</a:t>
            </a:r>
          </a:p>
        </p:txBody>
      </p:sp>
      <p:sp>
        <p:nvSpPr>
          <p:cNvPr id="10" name="Text Box 4"/>
          <p:cNvSpPr txBox="1">
            <a:spLocks noChangeArrowheads="1"/>
          </p:cNvSpPr>
          <p:nvPr/>
        </p:nvSpPr>
        <p:spPr bwMode="auto">
          <a:xfrm>
            <a:off x="827088" y="4387850"/>
            <a:ext cx="91440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algn="just" defTabSz="914400">
              <a:defRPr/>
            </a:pPr>
            <a:r>
              <a:rPr lang="de-DE" dirty="0">
                <a:latin typeface="RubFlama" panose="02000000000000000000" pitchFamily="2" charset="0"/>
              </a:rPr>
              <a:t>In Klausuren  wird in aller Regel nach einem Anspruch gefragt </a:t>
            </a:r>
          </a:p>
        </p:txBody>
      </p:sp>
      <p:sp>
        <p:nvSpPr>
          <p:cNvPr id="11" name="Text Box 4"/>
          <p:cNvSpPr txBox="1">
            <a:spLocks noChangeArrowheads="1"/>
          </p:cNvSpPr>
          <p:nvPr/>
        </p:nvSpPr>
        <p:spPr bwMode="auto">
          <a:xfrm>
            <a:off x="433388" y="4892675"/>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buFont typeface="Arial" pitchFamily="34" charset="0"/>
              <a:buChar char="•"/>
              <a:defRPr/>
            </a:pPr>
            <a:r>
              <a:rPr lang="de-DE" altLang="de-DE">
                <a:latin typeface="RubFlama" panose="02000000000000000000" pitchFamily="2" charset="0"/>
              </a:rPr>
              <a:t>Konkrete Bedeutung „Anspruch“:</a:t>
            </a:r>
          </a:p>
        </p:txBody>
      </p:sp>
      <p:sp>
        <p:nvSpPr>
          <p:cNvPr id="12" name="Text Box 4"/>
          <p:cNvSpPr txBox="1">
            <a:spLocks noChangeArrowheads="1"/>
          </p:cNvSpPr>
          <p:nvPr/>
        </p:nvSpPr>
        <p:spPr bwMode="auto">
          <a:xfrm>
            <a:off x="827088" y="5465763"/>
            <a:ext cx="792163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defRPr/>
            </a:pPr>
            <a:r>
              <a:rPr lang="de-DE" altLang="de-DE" dirty="0">
                <a:latin typeface="RubFlama" panose="02000000000000000000" pitchFamily="2" charset="0"/>
              </a:rPr>
              <a:t>Jemand (</a:t>
            </a:r>
            <a:r>
              <a:rPr lang="de-DE" altLang="de-DE" b="1" dirty="0">
                <a:latin typeface="RubFlama" panose="02000000000000000000" pitchFamily="2" charset="0"/>
              </a:rPr>
              <a:t>Gläubiger</a:t>
            </a:r>
            <a:r>
              <a:rPr lang="de-DE" altLang="de-DE" dirty="0">
                <a:latin typeface="RubFlama" panose="02000000000000000000" pitchFamily="2" charset="0"/>
              </a:rPr>
              <a:t>) kann auf Grund einer Norm (</a:t>
            </a:r>
            <a:r>
              <a:rPr lang="de-DE" altLang="de-DE" b="1" u="sng" dirty="0">
                <a:latin typeface="RubFlama" panose="02000000000000000000" pitchFamily="2" charset="0"/>
              </a:rPr>
              <a:t>Anspruchsgrundlage</a:t>
            </a:r>
            <a:r>
              <a:rPr lang="de-DE" altLang="de-DE" dirty="0">
                <a:latin typeface="RubFlama" panose="02000000000000000000" pitchFamily="2" charset="0"/>
              </a:rPr>
              <a:t>) von einer anderen Person (</a:t>
            </a:r>
            <a:r>
              <a:rPr lang="de-DE" altLang="de-DE" b="1" dirty="0">
                <a:latin typeface="RubFlama" panose="02000000000000000000" pitchFamily="2" charset="0"/>
              </a:rPr>
              <a:t>Schuldner</a:t>
            </a:r>
            <a:r>
              <a:rPr lang="de-DE" altLang="de-DE" dirty="0">
                <a:latin typeface="RubFlama" panose="02000000000000000000" pitchFamily="2" charset="0"/>
              </a:rPr>
              <a:t>) unter bestimmten Voraussetzungen (</a:t>
            </a:r>
            <a:r>
              <a:rPr lang="de-DE" altLang="de-DE" b="1" dirty="0">
                <a:latin typeface="RubFlama" panose="02000000000000000000" pitchFamily="2" charset="0"/>
              </a:rPr>
              <a:t>Tatbestandsmerkmale</a:t>
            </a:r>
            <a:r>
              <a:rPr lang="de-DE" altLang="de-DE" dirty="0">
                <a:latin typeface="RubFlama" panose="02000000000000000000" pitchFamily="2" charset="0"/>
              </a:rPr>
              <a:t>) etwas (</a:t>
            </a:r>
            <a:r>
              <a:rPr lang="de-DE" altLang="de-DE" b="1" dirty="0">
                <a:latin typeface="RubFlama" panose="02000000000000000000" pitchFamily="2" charset="0"/>
              </a:rPr>
              <a:t>Rechtsfolge</a:t>
            </a:r>
            <a:r>
              <a:rPr lang="de-DE" altLang="de-DE" dirty="0">
                <a:latin typeface="RubFlama" panose="02000000000000000000" pitchFamily="2" charset="0"/>
              </a:rPr>
              <a:t>) verlangen.</a:t>
            </a:r>
          </a:p>
        </p:txBody>
      </p:sp>
      <p:sp>
        <p:nvSpPr>
          <p:cNvPr id="15"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76238" y="1512888"/>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buFont typeface="Arial" pitchFamily="34" charset="0"/>
              <a:buChar char="•"/>
              <a:defRPr/>
            </a:pPr>
            <a:r>
              <a:rPr lang="de-DE" altLang="de-DE">
                <a:latin typeface="RubFlama" panose="02000000000000000000" pitchFamily="2" charset="0"/>
              </a:rPr>
              <a:t>Maßgebliche Fallfrage: </a:t>
            </a:r>
            <a:endParaRPr lang="de-DE" altLang="de-DE" b="1">
              <a:latin typeface="RubFlama" panose="02000000000000000000" pitchFamily="2" charset="0"/>
            </a:endParaRPr>
          </a:p>
        </p:txBody>
      </p:sp>
      <p:sp>
        <p:nvSpPr>
          <p:cNvPr id="5" name="Text Box 5"/>
          <p:cNvSpPr txBox="1">
            <a:spLocks noChangeArrowheads="1"/>
          </p:cNvSpPr>
          <p:nvPr/>
        </p:nvSpPr>
        <p:spPr bwMode="auto">
          <a:xfrm>
            <a:off x="2538190" y="920240"/>
            <a:ext cx="41793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cs typeface="ＭＳ Ｐゴシック" charset="0"/>
              </a:rPr>
              <a:t>Der Anspruch in der Klausur</a:t>
            </a:r>
          </a:p>
        </p:txBody>
      </p:sp>
      <p:sp>
        <p:nvSpPr>
          <p:cNvPr id="27" name="Text Box 4"/>
          <p:cNvSpPr txBox="1">
            <a:spLocks noChangeArrowheads="1"/>
          </p:cNvSpPr>
          <p:nvPr/>
        </p:nvSpPr>
        <p:spPr bwMode="auto">
          <a:xfrm>
            <a:off x="143768" y="6415703"/>
            <a:ext cx="853294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buFont typeface="Arial" pitchFamily="34" charset="0"/>
              <a:buChar char="•"/>
              <a:defRPr/>
            </a:pPr>
            <a:r>
              <a:rPr lang="de-DE" altLang="de-DE" dirty="0">
                <a:latin typeface="RubFlama" panose="02000000000000000000" pitchFamily="2" charset="0"/>
              </a:rPr>
              <a:t>Beantwortung durch GA – an dessen Anfang steht ein Obersatz</a:t>
            </a:r>
            <a:endParaRPr lang="de-DE" altLang="de-DE" b="1" dirty="0">
              <a:latin typeface="RubFlama" panose="02000000000000000000" pitchFamily="2" charset="0"/>
            </a:endParaRPr>
          </a:p>
        </p:txBody>
      </p:sp>
      <p:sp>
        <p:nvSpPr>
          <p:cNvPr id="24"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pic>
        <p:nvPicPr>
          <p:cNvPr id="2" name="Grafik 1"/>
          <p:cNvPicPr>
            <a:picLocks noChangeAspect="1"/>
          </p:cNvPicPr>
          <p:nvPr/>
        </p:nvPicPr>
        <p:blipFill>
          <a:blip r:embed="rId3"/>
          <a:stretch>
            <a:fillRect/>
          </a:stretch>
        </p:blipFill>
        <p:spPr>
          <a:xfrm>
            <a:off x="143768" y="1875740"/>
            <a:ext cx="8968194" cy="44447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childTnLst>
                                    <p:animEffect transition="out" filter="blinds(horizontal)">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27" grpId="0"/>
      <p:bldP spid="2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433388" y="1512888"/>
            <a:ext cx="838734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buFont typeface="Arial" pitchFamily="34" charset="0"/>
              <a:buChar char="•"/>
              <a:defRPr/>
            </a:pPr>
            <a:r>
              <a:rPr lang="de-DE" altLang="de-DE" dirty="0">
                <a:latin typeface="RubFlama" panose="02000000000000000000" pitchFamily="2" charset="0"/>
              </a:rPr>
              <a:t>Jemand (</a:t>
            </a:r>
            <a:r>
              <a:rPr lang="de-DE" altLang="de-DE" b="1" dirty="0">
                <a:latin typeface="RubFlama" panose="02000000000000000000" pitchFamily="2" charset="0"/>
              </a:rPr>
              <a:t>Gläubiger</a:t>
            </a:r>
            <a:r>
              <a:rPr lang="de-DE" altLang="de-DE" dirty="0">
                <a:latin typeface="RubFlama" panose="02000000000000000000" pitchFamily="2" charset="0"/>
              </a:rPr>
              <a:t>) kann auf Grund einer Norm (</a:t>
            </a:r>
            <a:r>
              <a:rPr lang="de-DE" altLang="de-DE" b="1" dirty="0">
                <a:latin typeface="RubFlama" panose="02000000000000000000" pitchFamily="2" charset="0"/>
              </a:rPr>
              <a:t>Anspruchsgrundlage</a:t>
            </a:r>
            <a:r>
              <a:rPr lang="de-DE" altLang="de-DE" dirty="0">
                <a:latin typeface="RubFlama" panose="02000000000000000000" pitchFamily="2" charset="0"/>
              </a:rPr>
              <a:t>) von einer anderen Person (</a:t>
            </a:r>
            <a:r>
              <a:rPr lang="de-DE" altLang="de-DE" b="1" dirty="0">
                <a:latin typeface="RubFlama" panose="02000000000000000000" pitchFamily="2" charset="0"/>
              </a:rPr>
              <a:t>Schuldner</a:t>
            </a:r>
            <a:r>
              <a:rPr lang="de-DE" altLang="de-DE" dirty="0">
                <a:latin typeface="RubFlama" panose="02000000000000000000" pitchFamily="2" charset="0"/>
              </a:rPr>
              <a:t>) unter bestimmten Voraussetzungen (</a:t>
            </a:r>
            <a:r>
              <a:rPr lang="de-DE" altLang="de-DE" b="1" dirty="0">
                <a:latin typeface="RubFlama" panose="02000000000000000000" pitchFamily="2" charset="0"/>
              </a:rPr>
              <a:t>Tatbestandsmerkmale</a:t>
            </a:r>
            <a:r>
              <a:rPr lang="de-DE" altLang="de-DE" dirty="0">
                <a:latin typeface="RubFlama" panose="02000000000000000000" pitchFamily="2" charset="0"/>
              </a:rPr>
              <a:t>) etwas (</a:t>
            </a:r>
            <a:r>
              <a:rPr lang="de-DE" altLang="de-DE" b="1" dirty="0">
                <a:latin typeface="RubFlama" panose="02000000000000000000" pitchFamily="2" charset="0"/>
              </a:rPr>
              <a:t>Rechtsfolge</a:t>
            </a:r>
            <a:r>
              <a:rPr lang="de-DE" altLang="de-DE" dirty="0">
                <a:latin typeface="RubFlama" panose="02000000000000000000" pitchFamily="2" charset="0"/>
              </a:rPr>
              <a:t>) verlangen.</a:t>
            </a:r>
          </a:p>
          <a:p>
            <a:pPr defTabSz="914400" eaLnBrk="1" hangingPunct="1">
              <a:defRPr/>
            </a:pPr>
            <a:endParaRPr lang="de-DE" altLang="de-DE" dirty="0">
              <a:latin typeface="RubFlama" panose="02000000000000000000" pitchFamily="2" charset="0"/>
            </a:endParaRPr>
          </a:p>
        </p:txBody>
      </p:sp>
      <p:sp>
        <p:nvSpPr>
          <p:cNvPr id="5" name="Text Box 5"/>
          <p:cNvSpPr txBox="1">
            <a:spLocks noChangeArrowheads="1"/>
          </p:cNvSpPr>
          <p:nvPr/>
        </p:nvSpPr>
        <p:spPr bwMode="auto">
          <a:xfrm>
            <a:off x="2879725" y="909638"/>
            <a:ext cx="43973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dirty="0">
                <a:latin typeface="RubFlama" panose="02000000000000000000" pitchFamily="2" charset="0"/>
                <a:cs typeface="ＭＳ Ｐゴシック" charset="0"/>
              </a:rPr>
              <a:t>Beispiele Anspruchsgrundlagen</a:t>
            </a:r>
          </a:p>
        </p:txBody>
      </p:sp>
      <p:sp>
        <p:nvSpPr>
          <p:cNvPr id="2" name="Rechteck 1"/>
          <p:cNvSpPr>
            <a:spLocks noChangeArrowheads="1"/>
          </p:cNvSpPr>
          <p:nvPr/>
        </p:nvSpPr>
        <p:spPr bwMode="auto">
          <a:xfrm>
            <a:off x="2393950" y="2952538"/>
            <a:ext cx="486029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846138" indent="-34290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de-DE" altLang="de-DE" dirty="0">
                <a:latin typeface="RubFlama" panose="02000000000000000000" pitchFamily="2" charset="0"/>
              </a:rPr>
              <a:t>z.B.§ 823 Abs. 1 und Abs. 2 BGB</a:t>
            </a:r>
          </a:p>
          <a:p>
            <a:pPr eaLnBrk="1" hangingPunct="1"/>
            <a:endParaRPr lang="de-DE" altLang="de-DE" dirty="0">
              <a:latin typeface="RubFlama" panose="02000000000000000000" pitchFamily="2" charset="0"/>
            </a:endParaRPr>
          </a:p>
          <a:p>
            <a:pPr eaLnBrk="1" hangingPunct="1">
              <a:buFont typeface="Arial" panose="020B0604020202020204" pitchFamily="34" charset="0"/>
              <a:buChar char="•"/>
            </a:pPr>
            <a:r>
              <a:rPr lang="de-DE" altLang="de-DE" dirty="0">
                <a:latin typeface="RubFlama" panose="02000000000000000000" pitchFamily="2" charset="0"/>
              </a:rPr>
              <a:t>Was ist noch eine Anspruchsgrundlage</a:t>
            </a:r>
          </a:p>
          <a:p>
            <a:pPr eaLnBrk="1" hangingPunct="1">
              <a:buFont typeface="Arial" panose="020B0604020202020204" pitchFamily="34" charset="0"/>
              <a:buChar char="•"/>
            </a:pPr>
            <a:endParaRPr lang="de-DE" altLang="de-DE" dirty="0">
              <a:latin typeface="RubFlama" panose="02000000000000000000" pitchFamily="2" charset="0"/>
            </a:endParaRPr>
          </a:p>
          <a:p>
            <a:pPr lvl="1" eaLnBrk="1" hangingPunct="1">
              <a:buFont typeface="Symbol" panose="05050102010706020507" pitchFamily="18" charset="2"/>
              <a:buChar char="-"/>
            </a:pPr>
            <a:r>
              <a:rPr lang="de-DE" altLang="de-DE" dirty="0">
                <a:latin typeface="RubFlama" panose="02000000000000000000" pitchFamily="2" charset="0"/>
              </a:rPr>
              <a:t>§ 278 S. 1 BGB 		(+/-)?</a:t>
            </a:r>
          </a:p>
          <a:p>
            <a:pPr lvl="1" eaLnBrk="1" hangingPunct="1"/>
            <a:endParaRPr lang="de-DE" altLang="de-DE" dirty="0">
              <a:latin typeface="RubFlama" panose="02000000000000000000" pitchFamily="2" charset="0"/>
            </a:endParaRPr>
          </a:p>
          <a:p>
            <a:pPr lvl="1" eaLnBrk="1" hangingPunct="1">
              <a:buFont typeface="Symbol" panose="05050102010706020507" pitchFamily="18" charset="2"/>
              <a:buChar char="-"/>
            </a:pPr>
            <a:r>
              <a:rPr lang="de-DE" altLang="de-DE" dirty="0">
                <a:latin typeface="RubFlama" panose="02000000000000000000" pitchFamily="2" charset="0"/>
              </a:rPr>
              <a:t>§ 280 Abs. 1 BGB 		(+/-)? </a:t>
            </a:r>
          </a:p>
          <a:p>
            <a:pPr lvl="1" eaLnBrk="1" hangingPunct="1">
              <a:buFont typeface="Symbol" panose="05050102010706020507" pitchFamily="18" charset="2"/>
              <a:buChar char="-"/>
            </a:pPr>
            <a:endParaRPr lang="de-DE" altLang="de-DE" dirty="0">
              <a:latin typeface="RubFlama" panose="02000000000000000000" pitchFamily="2" charset="0"/>
            </a:endParaRPr>
          </a:p>
          <a:p>
            <a:pPr lvl="1" eaLnBrk="1" hangingPunct="1">
              <a:buFont typeface="Symbol" panose="05050102010706020507" pitchFamily="18" charset="2"/>
              <a:buChar char="-"/>
            </a:pPr>
            <a:r>
              <a:rPr lang="de-DE" altLang="de-DE" dirty="0">
                <a:latin typeface="RubFlama" panose="02000000000000000000" pitchFamily="2" charset="0"/>
              </a:rPr>
              <a:t>§ 90 BGB 		(+/-)?</a:t>
            </a:r>
          </a:p>
          <a:p>
            <a:pPr lvl="1" eaLnBrk="1" hangingPunct="1">
              <a:buFont typeface="Symbol" panose="05050102010706020507" pitchFamily="18" charset="2"/>
              <a:buChar char="-"/>
            </a:pPr>
            <a:endParaRPr lang="de-DE" altLang="de-DE" dirty="0">
              <a:latin typeface="RubFlama" panose="02000000000000000000" pitchFamily="2" charset="0"/>
            </a:endParaRPr>
          </a:p>
          <a:p>
            <a:pPr lvl="1" eaLnBrk="1" hangingPunct="1">
              <a:buFont typeface="Symbol" panose="05050102010706020507" pitchFamily="18" charset="2"/>
              <a:buChar char="-"/>
            </a:pPr>
            <a:r>
              <a:rPr lang="de-DE" altLang="de-DE" dirty="0">
                <a:latin typeface="RubFlama" panose="02000000000000000000" pitchFamily="2" charset="0"/>
              </a:rPr>
              <a:t>§ 1004 Abs. 1 S. 1 BGB 	(+/-)?</a:t>
            </a:r>
          </a:p>
          <a:p>
            <a:pPr lvl="1" eaLnBrk="1" hangingPunct="1">
              <a:buFont typeface="Symbol" panose="05050102010706020507" pitchFamily="18" charset="2"/>
              <a:buChar char="-"/>
            </a:pPr>
            <a:endParaRPr lang="de-DE" altLang="de-DE" dirty="0">
              <a:latin typeface="RubFlama" panose="02000000000000000000" pitchFamily="2" charset="0"/>
            </a:endParaRPr>
          </a:p>
          <a:p>
            <a:pPr lvl="1" eaLnBrk="1" hangingPunct="1">
              <a:buFont typeface="Symbol" panose="05050102010706020507" pitchFamily="18" charset="2"/>
              <a:buChar char="-"/>
            </a:pPr>
            <a:r>
              <a:rPr lang="de-DE" altLang="de-DE" dirty="0">
                <a:latin typeface="RubFlama" panose="02000000000000000000" pitchFamily="2" charset="0"/>
              </a:rPr>
              <a:t>§ 434 I BGB 		(+/-)?</a:t>
            </a:r>
          </a:p>
        </p:txBody>
      </p:sp>
      <p:sp>
        <p:nvSpPr>
          <p:cNvPr id="9"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77825" y="1554163"/>
            <a:ext cx="856084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buFont typeface="Arial" pitchFamily="34" charset="0"/>
              <a:buChar char="•"/>
              <a:defRPr/>
            </a:pPr>
            <a:r>
              <a:rPr lang="de-DE" altLang="de-DE" dirty="0">
                <a:latin typeface="RubFlama" panose="02000000000000000000" pitchFamily="2" charset="0"/>
              </a:rPr>
              <a:t>Finden der richtigen Anspruchsgrundlage 1. Klausurleistung! </a:t>
            </a:r>
          </a:p>
          <a:p>
            <a:pPr defTabSz="914400" eaLnBrk="1" hangingPunct="1">
              <a:buFont typeface="Arial" pitchFamily="34" charset="0"/>
              <a:buChar char="•"/>
              <a:defRPr/>
            </a:pPr>
            <a:r>
              <a:rPr lang="de-DE" altLang="de-DE" dirty="0">
                <a:latin typeface="RubFlama" panose="02000000000000000000" pitchFamily="2" charset="0"/>
              </a:rPr>
              <a:t>Richtige AGL ist die Norm, deren Rechtsfolge dem Begehren des Gläubigers entspricht</a:t>
            </a:r>
          </a:p>
        </p:txBody>
      </p:sp>
      <p:sp>
        <p:nvSpPr>
          <p:cNvPr id="5" name="Text Box 5"/>
          <p:cNvSpPr txBox="1">
            <a:spLocks noChangeArrowheads="1"/>
          </p:cNvSpPr>
          <p:nvPr/>
        </p:nvSpPr>
        <p:spPr bwMode="auto">
          <a:xfrm>
            <a:off x="1763948" y="945934"/>
            <a:ext cx="55034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cs typeface="ＭＳ Ｐゴシック" charset="0"/>
              </a:rPr>
              <a:t>Anspruchsgrundlagen in der Klausur:</a:t>
            </a:r>
          </a:p>
        </p:txBody>
      </p:sp>
      <p:sp>
        <p:nvSpPr>
          <p:cNvPr id="7" name="Text Box 4"/>
          <p:cNvSpPr txBox="1">
            <a:spLocks noChangeArrowheads="1"/>
          </p:cNvSpPr>
          <p:nvPr/>
        </p:nvSpPr>
        <p:spPr bwMode="auto">
          <a:xfrm>
            <a:off x="377825" y="2484438"/>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buFont typeface="Arial" pitchFamily="34" charset="0"/>
              <a:buChar char="•"/>
              <a:defRPr/>
            </a:pPr>
            <a:r>
              <a:rPr lang="de-DE" altLang="de-DE" dirty="0">
                <a:latin typeface="RubFlama" panose="02000000000000000000" pitchFamily="2" charset="0"/>
              </a:rPr>
              <a:t>Prüfung in drei Schritten (vgl. später) - </a:t>
            </a:r>
            <a:r>
              <a:rPr lang="de-DE" altLang="de-DE" b="1" i="1" dirty="0">
                <a:latin typeface="RubFlama" panose="02000000000000000000" pitchFamily="2" charset="0"/>
              </a:rPr>
              <a:t>Anspruchsaufbau</a:t>
            </a:r>
            <a:r>
              <a:rPr lang="de-DE" altLang="de-DE" dirty="0">
                <a:latin typeface="RubFlama" panose="02000000000000000000" pitchFamily="2" charset="0"/>
              </a:rPr>
              <a:t>:</a:t>
            </a:r>
          </a:p>
        </p:txBody>
      </p:sp>
      <p:sp>
        <p:nvSpPr>
          <p:cNvPr id="8" name="Text Box 4"/>
          <p:cNvSpPr txBox="1">
            <a:spLocks noChangeArrowheads="1"/>
          </p:cNvSpPr>
          <p:nvPr/>
        </p:nvSpPr>
        <p:spPr bwMode="auto">
          <a:xfrm>
            <a:off x="719832" y="2884488"/>
            <a:ext cx="5291137"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457200" indent="-457200" defTabSz="914400">
              <a:buFont typeface="+mj-lt"/>
              <a:buAutoNum type="arabicParenR"/>
              <a:defRPr/>
            </a:pPr>
            <a:r>
              <a:rPr lang="de-DE" b="1" dirty="0">
                <a:solidFill>
                  <a:srgbClr val="FF0000"/>
                </a:solidFill>
                <a:latin typeface="RubFlama" panose="02000000000000000000" pitchFamily="2" charset="0"/>
              </a:rPr>
              <a:t>Anspruch entstanden</a:t>
            </a:r>
          </a:p>
          <a:p>
            <a:pPr marL="457200" indent="-457200" defTabSz="914400">
              <a:buFont typeface="+mj-lt"/>
              <a:buAutoNum type="arabicParenR"/>
              <a:defRPr/>
            </a:pPr>
            <a:r>
              <a:rPr lang="de-DE" b="1" dirty="0">
                <a:solidFill>
                  <a:srgbClr val="FF0000"/>
                </a:solidFill>
                <a:latin typeface="RubFlama" panose="02000000000000000000" pitchFamily="2" charset="0"/>
              </a:rPr>
              <a:t>Anspruch nicht untergegangen</a:t>
            </a:r>
          </a:p>
          <a:p>
            <a:pPr marL="457200" indent="-457200" defTabSz="914400">
              <a:buFont typeface="+mj-lt"/>
              <a:buAutoNum type="arabicParenR"/>
              <a:defRPr/>
            </a:pPr>
            <a:r>
              <a:rPr lang="de-DE" b="1" dirty="0">
                <a:solidFill>
                  <a:srgbClr val="FF0000"/>
                </a:solidFill>
                <a:latin typeface="RubFlama" panose="02000000000000000000" pitchFamily="2" charset="0"/>
              </a:rPr>
              <a:t>Anspruch durchsetzbar</a:t>
            </a:r>
          </a:p>
        </p:txBody>
      </p:sp>
      <p:sp>
        <p:nvSpPr>
          <p:cNvPr id="12" name="Text Box 4"/>
          <p:cNvSpPr txBox="1">
            <a:spLocks noChangeArrowheads="1"/>
          </p:cNvSpPr>
          <p:nvPr/>
        </p:nvSpPr>
        <p:spPr bwMode="auto">
          <a:xfrm>
            <a:off x="431800" y="4068763"/>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342900" indent="-342900" defTabSz="914400">
              <a:buFont typeface="Arial"/>
              <a:buChar char="•"/>
              <a:defRPr/>
            </a:pPr>
            <a:r>
              <a:rPr lang="de-DE" dirty="0">
                <a:latin typeface="RubFlama" panose="02000000000000000000" pitchFamily="2" charset="0"/>
              </a:rPr>
              <a:t>Zeitachse (Bsp. Vertrag):</a:t>
            </a:r>
          </a:p>
        </p:txBody>
      </p:sp>
      <p:sp>
        <p:nvSpPr>
          <p:cNvPr id="26"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pic>
        <p:nvPicPr>
          <p:cNvPr id="2" name="Grafik 1"/>
          <p:cNvPicPr>
            <a:picLocks noChangeAspect="1"/>
          </p:cNvPicPr>
          <p:nvPr/>
        </p:nvPicPr>
        <p:blipFill>
          <a:blip r:embed="rId3"/>
          <a:stretch>
            <a:fillRect/>
          </a:stretch>
        </p:blipFill>
        <p:spPr>
          <a:xfrm>
            <a:off x="318617" y="4468814"/>
            <a:ext cx="8620051" cy="2501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77825" y="1554163"/>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514350" indent="-514350" algn="just" defTabSz="914400">
              <a:buFontTx/>
              <a:buAutoNum type="romanUcPeriod"/>
              <a:defRPr/>
            </a:pPr>
            <a:r>
              <a:rPr lang="de-DE" dirty="0">
                <a:latin typeface="RubFlama" panose="02000000000000000000" pitchFamily="2" charset="0"/>
              </a:rPr>
              <a:t>Anspruch entstanden?</a:t>
            </a:r>
          </a:p>
        </p:txBody>
      </p:sp>
      <p:sp>
        <p:nvSpPr>
          <p:cNvPr id="5" name="Text Box 5"/>
          <p:cNvSpPr txBox="1">
            <a:spLocks noChangeArrowheads="1"/>
          </p:cNvSpPr>
          <p:nvPr/>
        </p:nvSpPr>
        <p:spPr bwMode="auto">
          <a:xfrm>
            <a:off x="2844068" y="908423"/>
            <a:ext cx="30476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defRPr/>
            </a:pPr>
            <a:r>
              <a:rPr lang="de-DE" altLang="de-DE" sz="2400" b="1" dirty="0">
                <a:latin typeface="RubFlama" panose="02000000000000000000" pitchFamily="2" charset="0"/>
              </a:rPr>
              <a:t>Anspruchsaufbau – I</a:t>
            </a:r>
          </a:p>
        </p:txBody>
      </p:sp>
      <p:sp>
        <p:nvSpPr>
          <p:cNvPr id="8" name="Text Box 4"/>
          <p:cNvSpPr txBox="1">
            <a:spLocks noChangeArrowheads="1"/>
          </p:cNvSpPr>
          <p:nvPr/>
        </p:nvSpPr>
        <p:spPr bwMode="auto">
          <a:xfrm>
            <a:off x="912019" y="1964295"/>
            <a:ext cx="77167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buFont typeface="Arial" pitchFamily="34" charset="0"/>
              <a:buChar char="•"/>
              <a:defRPr/>
            </a:pPr>
            <a:r>
              <a:rPr lang="de-DE" altLang="de-DE" dirty="0">
                <a:latin typeface="RubFlama" panose="02000000000000000000" pitchFamily="2" charset="0"/>
              </a:rPr>
              <a:t>Sind die Tatbestandsvoraussetzungen der AGL zu einem Zeitpunkt X erfüllt worden?  (Bsp. Vertragsschluss; verschuldete Verletzungshandlung)</a:t>
            </a:r>
          </a:p>
        </p:txBody>
      </p:sp>
      <p:sp>
        <p:nvSpPr>
          <p:cNvPr id="9" name="Text Box 4"/>
          <p:cNvSpPr txBox="1">
            <a:spLocks noChangeArrowheads="1"/>
          </p:cNvSpPr>
          <p:nvPr/>
        </p:nvSpPr>
        <p:spPr bwMode="auto">
          <a:xfrm>
            <a:off x="896544" y="2919722"/>
            <a:ext cx="7740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buFont typeface="Arial" pitchFamily="34" charset="0"/>
              <a:buChar char="•"/>
              <a:defRPr/>
            </a:pPr>
            <a:r>
              <a:rPr lang="de-DE" altLang="de-DE" dirty="0">
                <a:latin typeface="RubFlama" panose="02000000000000000000" pitchFamily="2" charset="0"/>
              </a:rPr>
              <a:t>Was kann dem entgegenstehen (vor allem bei Verträgen)?</a:t>
            </a:r>
          </a:p>
        </p:txBody>
      </p:sp>
      <p:sp>
        <p:nvSpPr>
          <p:cNvPr id="10" name="Text Box 4"/>
          <p:cNvSpPr txBox="1">
            <a:spLocks noChangeArrowheads="1"/>
          </p:cNvSpPr>
          <p:nvPr/>
        </p:nvSpPr>
        <p:spPr bwMode="auto">
          <a:xfrm>
            <a:off x="755651" y="3276600"/>
            <a:ext cx="7885062"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846138" indent="-34290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lvl="1" algn="just" defTabSz="914400" eaLnBrk="1" hangingPunct="1">
              <a:buFont typeface="Wingdings" pitchFamily="2" charset="2"/>
              <a:buChar char="Ø"/>
              <a:defRPr/>
            </a:pPr>
            <a:r>
              <a:rPr lang="de-DE" altLang="de-DE" dirty="0">
                <a:latin typeface="RubFlama" panose="02000000000000000000" pitchFamily="2" charset="0"/>
              </a:rPr>
              <a:t>sog. „</a:t>
            </a:r>
            <a:r>
              <a:rPr lang="de-DE" altLang="de-DE" b="1" dirty="0">
                <a:latin typeface="RubFlama" panose="02000000000000000000" pitchFamily="2" charset="0"/>
              </a:rPr>
              <a:t>rechtshindernde Einwendungen</a:t>
            </a:r>
            <a:r>
              <a:rPr lang="de-DE" altLang="de-DE" dirty="0">
                <a:latin typeface="RubFlama" panose="02000000000000000000" pitchFamily="2" charset="0"/>
              </a:rPr>
              <a:t>“ (hindern schon die Entstehung des Anspruches) </a:t>
            </a:r>
          </a:p>
          <a:p>
            <a:pPr lvl="1" algn="just" defTabSz="914400" eaLnBrk="1" hangingPunct="1">
              <a:lnSpc>
                <a:spcPct val="110000"/>
              </a:lnSpc>
              <a:buFont typeface="Wingdings" pitchFamily="2" charset="2"/>
              <a:buChar char="Ø"/>
              <a:defRPr/>
            </a:pPr>
            <a:r>
              <a:rPr lang="de-DE" altLang="de-DE" dirty="0">
                <a:latin typeface="RubFlama" panose="02000000000000000000" pitchFamily="2" charset="0"/>
              </a:rPr>
              <a:t>Beispiele:</a:t>
            </a:r>
          </a:p>
        </p:txBody>
      </p:sp>
      <p:sp>
        <p:nvSpPr>
          <p:cNvPr id="11" name="Text Box 4"/>
          <p:cNvSpPr txBox="1">
            <a:spLocks noChangeArrowheads="1"/>
          </p:cNvSpPr>
          <p:nvPr/>
        </p:nvSpPr>
        <p:spPr bwMode="auto">
          <a:xfrm>
            <a:off x="1122363" y="4218607"/>
            <a:ext cx="7626361"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846138" indent="-34290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lvl="1" algn="just" defTabSz="914400" eaLnBrk="1" hangingPunct="1">
              <a:buFont typeface="Symbol" pitchFamily="18" charset="2"/>
              <a:buChar char="-"/>
              <a:defRPr/>
            </a:pPr>
            <a:r>
              <a:rPr lang="de-DE" altLang="de-DE" dirty="0">
                <a:latin typeface="RubFlama" panose="02000000000000000000" pitchFamily="2" charset="0"/>
              </a:rPr>
              <a:t>fehlende Geschäftsfähigkeit, § 105 BGB</a:t>
            </a:r>
          </a:p>
          <a:p>
            <a:pPr lvl="1" algn="just" defTabSz="914400" eaLnBrk="1" hangingPunct="1">
              <a:buFont typeface="Symbol" pitchFamily="18" charset="2"/>
              <a:buChar char="-"/>
              <a:defRPr/>
            </a:pPr>
            <a:endParaRPr lang="de-DE" altLang="de-DE" dirty="0">
              <a:latin typeface="RubFlama" panose="02000000000000000000" pitchFamily="2" charset="0"/>
            </a:endParaRPr>
          </a:p>
          <a:p>
            <a:pPr lvl="1" algn="just" defTabSz="914400" eaLnBrk="1" hangingPunct="1">
              <a:buFont typeface="Symbol" pitchFamily="18" charset="2"/>
              <a:buChar char="-"/>
              <a:defRPr/>
            </a:pPr>
            <a:r>
              <a:rPr lang="de-DE" altLang="de-DE" dirty="0">
                <a:latin typeface="RubFlama" panose="02000000000000000000" pitchFamily="2" charset="0"/>
              </a:rPr>
              <a:t>fehlende Deliktsfähigkeit, § 828 I BGB</a:t>
            </a:r>
          </a:p>
          <a:p>
            <a:pPr lvl="1" algn="just" defTabSz="914400" eaLnBrk="1" hangingPunct="1">
              <a:defRPr/>
            </a:pPr>
            <a:endParaRPr lang="de-DE" altLang="de-DE" dirty="0">
              <a:latin typeface="RubFlama" panose="02000000000000000000" pitchFamily="2" charset="0"/>
            </a:endParaRPr>
          </a:p>
          <a:p>
            <a:pPr lvl="1" algn="just" defTabSz="914400" eaLnBrk="1" hangingPunct="1">
              <a:buFont typeface="Symbol" pitchFamily="18" charset="2"/>
              <a:buChar char="-"/>
              <a:defRPr/>
            </a:pPr>
            <a:r>
              <a:rPr lang="de-DE" altLang="de-DE" dirty="0">
                <a:latin typeface="RubFlama" panose="02000000000000000000" pitchFamily="2" charset="0"/>
              </a:rPr>
              <a:t>Formunwirksamkeit bei Formzwang, § 125 BGB</a:t>
            </a:r>
          </a:p>
          <a:p>
            <a:pPr lvl="1" algn="just" defTabSz="914400" eaLnBrk="1" hangingPunct="1">
              <a:buFont typeface="Symbol" pitchFamily="18" charset="2"/>
              <a:buChar char="-"/>
              <a:defRPr/>
            </a:pPr>
            <a:endParaRPr lang="de-DE" altLang="de-DE" dirty="0">
              <a:latin typeface="RubFlama" panose="02000000000000000000" pitchFamily="2" charset="0"/>
            </a:endParaRPr>
          </a:p>
          <a:p>
            <a:pPr lvl="1" algn="just" defTabSz="914400" eaLnBrk="1" hangingPunct="1">
              <a:buFont typeface="Symbol" pitchFamily="18" charset="2"/>
              <a:buChar char="-"/>
              <a:defRPr/>
            </a:pPr>
            <a:r>
              <a:rPr lang="de-DE" altLang="de-DE" dirty="0">
                <a:latin typeface="RubFlama" panose="02000000000000000000" pitchFamily="2" charset="0"/>
              </a:rPr>
              <a:t>Gesetzes- oder Sittenwidrigkeit, §§ 134, 138 BGB</a:t>
            </a:r>
          </a:p>
          <a:p>
            <a:pPr lvl="1" algn="just" defTabSz="914400" eaLnBrk="1" hangingPunct="1">
              <a:buFont typeface="Symbol" pitchFamily="18" charset="2"/>
              <a:buChar char="-"/>
              <a:defRPr/>
            </a:pPr>
            <a:endParaRPr lang="de-DE" altLang="de-DE" dirty="0">
              <a:latin typeface="RubFlama" panose="02000000000000000000" pitchFamily="2" charset="0"/>
            </a:endParaRPr>
          </a:p>
          <a:p>
            <a:pPr lvl="1" algn="just" defTabSz="914400" eaLnBrk="1" hangingPunct="1">
              <a:buFont typeface="Symbol" pitchFamily="18" charset="2"/>
              <a:buChar char="-"/>
              <a:defRPr/>
            </a:pPr>
            <a:r>
              <a:rPr lang="de-DE" altLang="de-DE" dirty="0">
                <a:latin typeface="RubFlama" panose="02000000000000000000" pitchFamily="2" charset="0"/>
              </a:rPr>
              <a:t>Scheingeschäfte, § 117 I BGB</a:t>
            </a:r>
          </a:p>
        </p:txBody>
      </p:sp>
      <p:sp>
        <p:nvSpPr>
          <p:cNvPr id="13"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77825" y="1554163"/>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514350" indent="-514350" defTabSz="914400">
              <a:buFont typeface="+mj-lt"/>
              <a:buAutoNum type="romanUcPeriod" startAt="2"/>
              <a:defRPr/>
            </a:pPr>
            <a:r>
              <a:rPr lang="de-DE" dirty="0">
                <a:latin typeface="RubFlama" panose="02000000000000000000" pitchFamily="2" charset="0"/>
              </a:rPr>
              <a:t>Anspruch nicht untergegangen?</a:t>
            </a:r>
          </a:p>
        </p:txBody>
      </p:sp>
      <p:sp>
        <p:nvSpPr>
          <p:cNvPr id="5" name="Text Box 5"/>
          <p:cNvSpPr txBox="1">
            <a:spLocks noChangeArrowheads="1"/>
          </p:cNvSpPr>
          <p:nvPr/>
        </p:nvSpPr>
        <p:spPr bwMode="auto">
          <a:xfrm>
            <a:off x="2808064" y="936625"/>
            <a:ext cx="31325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defRPr/>
            </a:pPr>
            <a:r>
              <a:rPr lang="de-DE" altLang="de-DE" sz="2400" b="1" dirty="0">
                <a:latin typeface="RubFlama" panose="02000000000000000000" pitchFamily="2" charset="0"/>
              </a:rPr>
              <a:t>Anspruchsaufbau – II</a:t>
            </a:r>
          </a:p>
        </p:txBody>
      </p:sp>
      <p:sp>
        <p:nvSpPr>
          <p:cNvPr id="8" name="Text Box 4"/>
          <p:cNvSpPr txBox="1">
            <a:spLocks noChangeArrowheads="1"/>
          </p:cNvSpPr>
          <p:nvPr/>
        </p:nvSpPr>
        <p:spPr bwMode="auto">
          <a:xfrm>
            <a:off x="923925" y="2336800"/>
            <a:ext cx="85979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buFont typeface="Arial" pitchFamily="34" charset="0"/>
              <a:buChar char="•"/>
              <a:defRPr/>
            </a:pPr>
            <a:r>
              <a:rPr lang="de-DE" altLang="de-DE" dirty="0">
                <a:latin typeface="RubFlama" panose="02000000000000000000" pitchFamily="2" charset="0"/>
              </a:rPr>
              <a:t>Was ist  (zeitlich) nach der  Anspruchsentstehung noch passiert?</a:t>
            </a:r>
          </a:p>
        </p:txBody>
      </p:sp>
      <p:sp>
        <p:nvSpPr>
          <p:cNvPr id="10" name="Text Box 4"/>
          <p:cNvSpPr txBox="1">
            <a:spLocks noChangeArrowheads="1"/>
          </p:cNvSpPr>
          <p:nvPr/>
        </p:nvSpPr>
        <p:spPr bwMode="auto">
          <a:xfrm>
            <a:off x="742950" y="3016250"/>
            <a:ext cx="8041778" cy="138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846138" indent="-34290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lvl="1" defTabSz="914400" eaLnBrk="1" hangingPunct="1">
              <a:spcAft>
                <a:spcPts val="500"/>
              </a:spcAft>
              <a:buFont typeface="Wingdings" pitchFamily="2" charset="2"/>
              <a:buChar char="Ø"/>
              <a:defRPr/>
            </a:pPr>
            <a:r>
              <a:rPr lang="de-DE" altLang="de-DE" dirty="0">
                <a:latin typeface="RubFlama" panose="02000000000000000000" pitchFamily="2" charset="0"/>
              </a:rPr>
              <a:t>sog. „</a:t>
            </a:r>
            <a:r>
              <a:rPr lang="de-DE" altLang="de-DE" b="1" dirty="0">
                <a:latin typeface="RubFlama" panose="02000000000000000000" pitchFamily="2" charset="0"/>
              </a:rPr>
              <a:t>rechtsvernichtende Einwendungen</a:t>
            </a:r>
            <a:r>
              <a:rPr lang="de-DE" altLang="de-DE" dirty="0">
                <a:latin typeface="RubFlama" panose="02000000000000000000" pitchFamily="2" charset="0"/>
              </a:rPr>
              <a:t>“ (erledigen den Anspruch endgültig) </a:t>
            </a:r>
          </a:p>
          <a:p>
            <a:pPr lvl="1" defTabSz="914400" eaLnBrk="1" hangingPunct="1">
              <a:buFont typeface="Wingdings" pitchFamily="2" charset="2"/>
              <a:buChar char="Ø"/>
              <a:defRPr/>
            </a:pPr>
            <a:r>
              <a:rPr lang="de-DE" altLang="de-DE" dirty="0">
                <a:latin typeface="RubFlama" panose="02000000000000000000" pitchFamily="2" charset="0"/>
              </a:rPr>
              <a:t>Beispiele:</a:t>
            </a:r>
          </a:p>
          <a:p>
            <a:pPr lvl="1" defTabSz="914400" eaLnBrk="1" hangingPunct="1">
              <a:defRPr/>
            </a:pPr>
            <a:endParaRPr lang="de-DE" altLang="de-DE" dirty="0">
              <a:latin typeface="RubFlama" panose="02000000000000000000" pitchFamily="2" charset="0"/>
            </a:endParaRPr>
          </a:p>
        </p:txBody>
      </p:sp>
      <p:sp>
        <p:nvSpPr>
          <p:cNvPr id="11" name="Text Box 4"/>
          <p:cNvSpPr txBox="1">
            <a:spLocks noChangeArrowheads="1"/>
          </p:cNvSpPr>
          <p:nvPr/>
        </p:nvSpPr>
        <p:spPr bwMode="auto">
          <a:xfrm>
            <a:off x="1044575" y="4140200"/>
            <a:ext cx="774015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846138" indent="-34290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lvl="1" defTabSz="914400" eaLnBrk="1" hangingPunct="1">
              <a:buFont typeface="Symbol" pitchFamily="18" charset="2"/>
              <a:buChar char="-"/>
              <a:defRPr/>
            </a:pPr>
            <a:r>
              <a:rPr lang="de-DE" altLang="de-DE" dirty="0">
                <a:latin typeface="RubFlama" panose="02000000000000000000" pitchFamily="2" charset="0"/>
              </a:rPr>
              <a:t>Erfüllung (und Surrogate), § 362 BGB =  bspw. Kaufpreis wird gezahlt</a:t>
            </a:r>
          </a:p>
          <a:p>
            <a:pPr lvl="1" defTabSz="914400" eaLnBrk="1" hangingPunct="1">
              <a:defRPr/>
            </a:pPr>
            <a:endParaRPr lang="de-DE" altLang="de-DE" dirty="0">
              <a:latin typeface="RubFlama" panose="02000000000000000000" pitchFamily="2" charset="0"/>
            </a:endParaRPr>
          </a:p>
          <a:p>
            <a:pPr lvl="1" defTabSz="914400" eaLnBrk="1" hangingPunct="1">
              <a:buFont typeface="Symbol" pitchFamily="18" charset="2"/>
              <a:buChar char="-"/>
              <a:defRPr/>
            </a:pPr>
            <a:r>
              <a:rPr lang="de-DE" altLang="de-DE" dirty="0">
                <a:latin typeface="RubFlama" panose="02000000000000000000" pitchFamily="2" charset="0"/>
              </a:rPr>
              <a:t>Gestaltungserklärung, § 346 BGB; § 355 BGB </a:t>
            </a:r>
          </a:p>
          <a:p>
            <a:pPr lvl="1" defTabSz="914400" eaLnBrk="1" hangingPunct="1">
              <a:buFont typeface="Symbol" pitchFamily="18" charset="2"/>
              <a:buChar char="-"/>
              <a:defRPr/>
            </a:pPr>
            <a:endParaRPr lang="de-DE" altLang="de-DE" dirty="0">
              <a:latin typeface="RubFlama" panose="02000000000000000000" pitchFamily="2" charset="0"/>
            </a:endParaRPr>
          </a:p>
          <a:p>
            <a:pPr lvl="1" defTabSz="914400" eaLnBrk="1" hangingPunct="1">
              <a:buFont typeface="Symbol" pitchFamily="18" charset="2"/>
              <a:buChar char="-"/>
              <a:defRPr/>
            </a:pPr>
            <a:r>
              <a:rPr lang="de-DE" altLang="de-DE" dirty="0">
                <a:latin typeface="RubFlama" panose="02000000000000000000" pitchFamily="2" charset="0"/>
              </a:rPr>
              <a:t>tatsächliches Ereignis, § 275 I BGB (Unmöglichkeit)</a:t>
            </a:r>
          </a:p>
          <a:p>
            <a:pPr lvl="1" defTabSz="914400" eaLnBrk="1" hangingPunct="1">
              <a:buFont typeface="Symbol" pitchFamily="18" charset="2"/>
              <a:buChar char="-"/>
              <a:defRPr/>
            </a:pPr>
            <a:endParaRPr lang="de-DE" altLang="de-DE" dirty="0">
              <a:latin typeface="RubFlama" panose="02000000000000000000" pitchFamily="2" charset="0"/>
            </a:endParaRPr>
          </a:p>
          <a:p>
            <a:pPr lvl="1" defTabSz="914400" eaLnBrk="1" hangingPunct="1">
              <a:buFont typeface="Symbol" pitchFamily="18" charset="2"/>
              <a:buChar char="-"/>
              <a:defRPr/>
            </a:pPr>
            <a:r>
              <a:rPr lang="de-DE" altLang="de-DE" dirty="0">
                <a:latin typeface="RubFlama" panose="02000000000000000000" pitchFamily="2" charset="0"/>
              </a:rPr>
              <a:t>Erlassvertrag (Verzicht o.ä.), § 397 BGB</a:t>
            </a:r>
          </a:p>
        </p:txBody>
      </p:sp>
      <p:sp>
        <p:nvSpPr>
          <p:cNvPr id="12"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77825" y="1554163"/>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514350" indent="-514350" defTabSz="914400">
              <a:buFont typeface="+mj-lt"/>
              <a:buAutoNum type="romanUcPeriod" startAt="3"/>
              <a:defRPr/>
            </a:pPr>
            <a:r>
              <a:rPr lang="de-DE" dirty="0">
                <a:latin typeface="RubFlama" panose="02000000000000000000" pitchFamily="2" charset="0"/>
              </a:rPr>
              <a:t>Anspruch durchsetzbar?</a:t>
            </a:r>
          </a:p>
        </p:txBody>
      </p:sp>
      <p:sp>
        <p:nvSpPr>
          <p:cNvPr id="5" name="Text Box 5"/>
          <p:cNvSpPr txBox="1">
            <a:spLocks noChangeArrowheads="1"/>
          </p:cNvSpPr>
          <p:nvPr/>
        </p:nvSpPr>
        <p:spPr bwMode="auto">
          <a:xfrm>
            <a:off x="2628044" y="950733"/>
            <a:ext cx="32175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defRPr/>
            </a:pPr>
            <a:r>
              <a:rPr lang="de-DE" altLang="de-DE" sz="2400" b="1" dirty="0">
                <a:latin typeface="RubFlama" panose="02000000000000000000" pitchFamily="2" charset="0"/>
              </a:rPr>
              <a:t>Anspruchsaufbau – III</a:t>
            </a:r>
          </a:p>
        </p:txBody>
      </p:sp>
      <p:sp>
        <p:nvSpPr>
          <p:cNvPr id="10" name="Text Box 4"/>
          <p:cNvSpPr txBox="1">
            <a:spLocks noChangeArrowheads="1"/>
          </p:cNvSpPr>
          <p:nvPr/>
        </p:nvSpPr>
        <p:spPr bwMode="auto">
          <a:xfrm>
            <a:off x="755650" y="2781300"/>
            <a:ext cx="859790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000">
                <a:solidFill>
                  <a:schemeClr val="tx1"/>
                </a:solidFill>
                <a:latin typeface="Arial" pitchFamily="34" charset="0"/>
                <a:ea typeface="ＭＳ Ｐゴシック" pitchFamily="34" charset="-128"/>
              </a:defRPr>
            </a:lvl1pPr>
            <a:lvl2pPr marL="846138" indent="-34290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lvl="1" defTabSz="914400" eaLnBrk="1" hangingPunct="1">
              <a:buFont typeface="Wingdings" pitchFamily="2" charset="2"/>
              <a:buChar char="Ø"/>
              <a:defRPr/>
            </a:pPr>
            <a:r>
              <a:rPr lang="de-DE" altLang="de-DE">
                <a:latin typeface="RubFlama" panose="02000000000000000000" pitchFamily="2" charset="0"/>
              </a:rPr>
              <a:t>sog. „</a:t>
            </a:r>
            <a:r>
              <a:rPr lang="de-DE" altLang="de-DE" b="1">
                <a:latin typeface="RubFlama" panose="02000000000000000000" pitchFamily="2" charset="0"/>
              </a:rPr>
              <a:t>rechtshemmende Einreden</a:t>
            </a:r>
            <a:r>
              <a:rPr lang="de-DE" altLang="de-DE">
                <a:latin typeface="RubFlama" panose="02000000000000000000" pitchFamily="2" charset="0"/>
              </a:rPr>
              <a:t>“ (blockieren lediglich die Durch-setzbarkeit des Anspruches – dauerhaft oder vorübergehend)</a:t>
            </a:r>
          </a:p>
          <a:p>
            <a:pPr lvl="1" defTabSz="914400" eaLnBrk="1" hangingPunct="1">
              <a:defRPr/>
            </a:pPr>
            <a:endParaRPr lang="de-DE" altLang="de-DE">
              <a:latin typeface="RubFlama" panose="02000000000000000000" pitchFamily="2" charset="0"/>
            </a:endParaRPr>
          </a:p>
          <a:p>
            <a:pPr lvl="1" defTabSz="914400" eaLnBrk="1" hangingPunct="1">
              <a:buFont typeface="Wingdings" pitchFamily="2" charset="2"/>
              <a:buChar char="Ø"/>
              <a:defRPr/>
            </a:pPr>
            <a:r>
              <a:rPr lang="de-DE" altLang="de-DE">
                <a:latin typeface="RubFlama" panose="02000000000000000000" pitchFamily="2" charset="0"/>
              </a:rPr>
              <a:t>Beispiele:</a:t>
            </a:r>
          </a:p>
          <a:p>
            <a:pPr lvl="1" defTabSz="914400" eaLnBrk="1" hangingPunct="1">
              <a:defRPr/>
            </a:pPr>
            <a:endParaRPr lang="de-DE" altLang="de-DE">
              <a:latin typeface="RubFlama" panose="02000000000000000000" pitchFamily="2" charset="0"/>
            </a:endParaRPr>
          </a:p>
        </p:txBody>
      </p:sp>
      <p:sp>
        <p:nvSpPr>
          <p:cNvPr id="11" name="Text Box 4"/>
          <p:cNvSpPr txBox="1">
            <a:spLocks noChangeArrowheads="1"/>
          </p:cNvSpPr>
          <p:nvPr/>
        </p:nvSpPr>
        <p:spPr bwMode="auto">
          <a:xfrm>
            <a:off x="1044575" y="4306888"/>
            <a:ext cx="8597900"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000">
                <a:solidFill>
                  <a:schemeClr val="tx1"/>
                </a:solidFill>
                <a:latin typeface="Arial" pitchFamily="34" charset="0"/>
                <a:ea typeface="ＭＳ Ｐゴシック" pitchFamily="34" charset="-128"/>
              </a:defRPr>
            </a:lvl1pPr>
            <a:lvl2pPr marL="846138" indent="-34290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lvl="1" defTabSz="914400" eaLnBrk="1" hangingPunct="1">
              <a:buFont typeface="Symbol" pitchFamily="18" charset="2"/>
              <a:buChar char="-"/>
              <a:defRPr/>
            </a:pPr>
            <a:r>
              <a:rPr lang="de-DE" altLang="de-DE">
                <a:latin typeface="RubFlama" panose="02000000000000000000" pitchFamily="2" charset="0"/>
              </a:rPr>
              <a:t>Verjährung, § 214 I BGB</a:t>
            </a:r>
          </a:p>
          <a:p>
            <a:pPr lvl="1" defTabSz="914400" eaLnBrk="1" hangingPunct="1">
              <a:defRPr/>
            </a:pPr>
            <a:endParaRPr lang="de-DE" altLang="de-DE">
              <a:latin typeface="RubFlama" panose="02000000000000000000" pitchFamily="2" charset="0"/>
            </a:endParaRPr>
          </a:p>
          <a:p>
            <a:pPr lvl="1" defTabSz="914400" eaLnBrk="1" hangingPunct="1">
              <a:buFont typeface="Symbol" pitchFamily="18" charset="2"/>
              <a:buChar char="-"/>
              <a:defRPr/>
            </a:pPr>
            <a:r>
              <a:rPr lang="de-DE" altLang="de-DE">
                <a:latin typeface="RubFlama" panose="02000000000000000000" pitchFamily="2" charset="0"/>
              </a:rPr>
              <a:t>Treu und Glauben, § 242 BGB</a:t>
            </a:r>
          </a:p>
          <a:p>
            <a:pPr lvl="1" defTabSz="914400" eaLnBrk="1" hangingPunct="1">
              <a:buFont typeface="Symbol" pitchFamily="18" charset="2"/>
              <a:buChar char="-"/>
              <a:defRPr/>
            </a:pPr>
            <a:endParaRPr lang="de-DE" altLang="de-DE">
              <a:latin typeface="RubFlama" panose="02000000000000000000" pitchFamily="2" charset="0"/>
            </a:endParaRPr>
          </a:p>
          <a:p>
            <a:pPr lvl="1" defTabSz="914400" eaLnBrk="1" hangingPunct="1">
              <a:buFont typeface="Symbol" pitchFamily="18" charset="2"/>
              <a:buChar char="-"/>
              <a:defRPr/>
            </a:pPr>
            <a:r>
              <a:rPr lang="de-DE" altLang="de-DE">
                <a:latin typeface="RubFlama" panose="02000000000000000000" pitchFamily="2" charset="0"/>
              </a:rPr>
              <a:t>Zurückbehaltungsrecht, § 273 BGB</a:t>
            </a:r>
          </a:p>
          <a:p>
            <a:pPr lvl="1" defTabSz="914400" eaLnBrk="1" hangingPunct="1">
              <a:buFont typeface="Symbol" pitchFamily="18" charset="2"/>
              <a:buChar char="-"/>
              <a:defRPr/>
            </a:pPr>
            <a:endParaRPr lang="de-DE" altLang="de-DE">
              <a:latin typeface="RubFlama" panose="02000000000000000000" pitchFamily="2" charset="0"/>
            </a:endParaRPr>
          </a:p>
          <a:p>
            <a:pPr lvl="1" defTabSz="914400" eaLnBrk="1" hangingPunct="1">
              <a:buFont typeface="Symbol" pitchFamily="18" charset="2"/>
              <a:buChar char="-"/>
              <a:defRPr/>
            </a:pPr>
            <a:r>
              <a:rPr lang="de-DE" altLang="de-DE">
                <a:latin typeface="RubFlama" panose="02000000000000000000" pitchFamily="2" charset="0"/>
              </a:rPr>
              <a:t>Leistungsverweigerungsrecht aus § 275 II, III BGB</a:t>
            </a:r>
          </a:p>
        </p:txBody>
      </p:sp>
      <p:sp>
        <p:nvSpPr>
          <p:cNvPr id="12" name="Text Box 4"/>
          <p:cNvSpPr txBox="1">
            <a:spLocks noChangeArrowheads="1"/>
          </p:cNvSpPr>
          <p:nvPr/>
        </p:nvSpPr>
        <p:spPr bwMode="auto">
          <a:xfrm>
            <a:off x="923925" y="2136775"/>
            <a:ext cx="85979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342900" indent="-342900" defTabSz="914400">
              <a:buFont typeface="Arial"/>
              <a:buChar char="•"/>
              <a:defRPr/>
            </a:pPr>
            <a:r>
              <a:rPr lang="de-DE" dirty="0">
                <a:latin typeface="RubFlama" panose="02000000000000000000" pitchFamily="2" charset="0"/>
              </a:rPr>
              <a:t>Was passiert weiter im Folgenden?</a:t>
            </a:r>
          </a:p>
        </p:txBody>
      </p:sp>
      <p:sp>
        <p:nvSpPr>
          <p:cNvPr id="13"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645273" y="959080"/>
            <a:ext cx="22776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rPr>
              <a:t>Kontrollfragen</a:t>
            </a:r>
          </a:p>
        </p:txBody>
      </p:sp>
      <p:sp>
        <p:nvSpPr>
          <p:cNvPr id="56323" name="Textfeld 1"/>
          <p:cNvSpPr txBox="1">
            <a:spLocks noChangeArrowheads="1"/>
          </p:cNvSpPr>
          <p:nvPr/>
        </p:nvSpPr>
        <p:spPr bwMode="auto">
          <a:xfrm>
            <a:off x="376238" y="1404938"/>
            <a:ext cx="936148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45720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AutoNum type="arabicPeriod"/>
            </a:pPr>
            <a:r>
              <a:rPr lang="de-DE" altLang="de-DE" dirty="0">
                <a:latin typeface="RubFlama" panose="02000000000000000000" pitchFamily="2" charset="0"/>
              </a:rPr>
              <a:t>Was ist ein „Anspruch“ im deutschen Recht und woraus folgt das?</a:t>
            </a:r>
          </a:p>
          <a:p>
            <a:pPr eaLnBrk="1" hangingPunct="1">
              <a:buFontTx/>
              <a:buAutoNum type="arabicPeriod"/>
            </a:pPr>
            <a:endParaRPr lang="de-DE" altLang="de-DE" dirty="0">
              <a:latin typeface="RubFlama" panose="02000000000000000000" pitchFamily="2" charset="0"/>
            </a:endParaRPr>
          </a:p>
          <a:p>
            <a:pPr lvl="1" indent="0" eaLnBrk="1" hangingPunct="1"/>
            <a:endParaRPr lang="de-DE" altLang="de-DE" dirty="0">
              <a:latin typeface="RubFlama" panose="02000000000000000000" pitchFamily="2" charset="0"/>
            </a:endParaRPr>
          </a:p>
          <a:p>
            <a:pPr eaLnBrk="1" hangingPunct="1">
              <a:buFontTx/>
              <a:buAutoNum type="arabicPeriod"/>
            </a:pPr>
            <a:endParaRPr lang="de-DE" altLang="de-DE" dirty="0">
              <a:latin typeface="RubFlama" panose="02000000000000000000" pitchFamily="2" charset="0"/>
            </a:endParaRPr>
          </a:p>
          <a:p>
            <a:pPr eaLnBrk="1" hangingPunct="1">
              <a:buFontTx/>
              <a:buAutoNum type="arabicPeriod"/>
            </a:pPr>
            <a:r>
              <a:rPr lang="de-DE" altLang="de-DE" dirty="0">
                <a:latin typeface="RubFlama" panose="02000000000000000000" pitchFamily="2" charset="0"/>
              </a:rPr>
              <a:t>Was ist der Unterschied zwischen Bundesstaat und Staatenbund?</a:t>
            </a:r>
          </a:p>
          <a:p>
            <a:pPr eaLnBrk="1" hangingPunct="1">
              <a:buFontTx/>
              <a:buAutoNum type="arabicPeriod"/>
            </a:pPr>
            <a:endParaRPr lang="de-DE" altLang="de-DE" dirty="0">
              <a:latin typeface="RubFlama" panose="02000000000000000000" pitchFamily="2" charset="0"/>
            </a:endParaRPr>
          </a:p>
          <a:p>
            <a:pPr eaLnBrk="1" hangingPunct="1">
              <a:buFontTx/>
              <a:buAutoNum type="arabicPeriod"/>
            </a:pPr>
            <a:endParaRPr lang="de-DE" altLang="de-DE" dirty="0">
              <a:latin typeface="RubFlama" panose="02000000000000000000" pitchFamily="2" charset="0"/>
            </a:endParaRPr>
          </a:p>
          <a:p>
            <a:pPr eaLnBrk="1" hangingPunct="1">
              <a:buFontTx/>
              <a:buAutoNum type="arabicPeriod"/>
            </a:pPr>
            <a:endParaRPr lang="de-DE" altLang="de-DE" dirty="0">
              <a:latin typeface="RubFlama" panose="02000000000000000000" pitchFamily="2" charset="0"/>
            </a:endParaRPr>
          </a:p>
          <a:p>
            <a:pPr eaLnBrk="1" hangingPunct="1">
              <a:buFontTx/>
              <a:buAutoNum type="arabicPeriod"/>
            </a:pPr>
            <a:r>
              <a:rPr lang="de-DE" altLang="de-DE" dirty="0">
                <a:latin typeface="RubFlama" panose="02000000000000000000" pitchFamily="2" charset="0"/>
              </a:rPr>
              <a:t>Welche Garantien enthält die Ewigkeitsgarantie im GG neben der o.g.?</a:t>
            </a:r>
          </a:p>
          <a:p>
            <a:pPr eaLnBrk="1" hangingPunct="1">
              <a:buFontTx/>
              <a:buAutoNum type="arabicPeriod"/>
            </a:pPr>
            <a:endParaRPr lang="de-DE" altLang="de-DE" dirty="0">
              <a:latin typeface="RubFlama" panose="02000000000000000000" pitchFamily="2" charset="0"/>
            </a:endParaRPr>
          </a:p>
          <a:p>
            <a:pPr eaLnBrk="1" hangingPunct="1">
              <a:buFontTx/>
              <a:buAutoNum type="arabicPeriod"/>
            </a:pPr>
            <a:endParaRPr lang="de-DE" altLang="de-DE" dirty="0">
              <a:latin typeface="RubFlama" panose="02000000000000000000" pitchFamily="2" charset="0"/>
            </a:endParaRPr>
          </a:p>
          <a:p>
            <a:pPr eaLnBrk="1" hangingPunct="1">
              <a:buFontTx/>
              <a:buAutoNum type="arabicPeriod"/>
            </a:pPr>
            <a:endParaRPr lang="de-DE" altLang="de-DE" dirty="0">
              <a:latin typeface="RubFlama" panose="02000000000000000000" pitchFamily="2" charset="0"/>
            </a:endParaRPr>
          </a:p>
          <a:p>
            <a:pPr eaLnBrk="1" hangingPunct="1">
              <a:buFontTx/>
              <a:buAutoNum type="arabicPeriod"/>
            </a:pPr>
            <a:r>
              <a:rPr lang="de-DE" altLang="de-DE" dirty="0">
                <a:latin typeface="RubFlama" panose="02000000000000000000" pitchFamily="2" charset="0"/>
              </a:rPr>
              <a:t>Wie viele Länder hat die Bundesrepublik Deutschland?</a:t>
            </a:r>
          </a:p>
          <a:p>
            <a:pPr eaLnBrk="1" hangingPunct="1">
              <a:buFontTx/>
              <a:buAutoNum type="arabicPeriod"/>
            </a:pPr>
            <a:endParaRPr lang="de-DE" altLang="de-DE" dirty="0">
              <a:latin typeface="RubFlama" panose="02000000000000000000" pitchFamily="2" charset="0"/>
            </a:endParaRPr>
          </a:p>
          <a:p>
            <a:pPr eaLnBrk="1" hangingPunct="1">
              <a:buFontTx/>
              <a:buAutoNum type="arabicPeriod"/>
            </a:pPr>
            <a:endParaRPr lang="de-DE" altLang="de-DE" dirty="0">
              <a:latin typeface="RubFlama" panose="02000000000000000000" pitchFamily="2" charset="0"/>
            </a:endParaRPr>
          </a:p>
          <a:p>
            <a:pPr eaLnBrk="1" hangingPunct="1">
              <a:buFontTx/>
              <a:buAutoNum type="arabicPeriod"/>
            </a:pPr>
            <a:r>
              <a:rPr lang="de-DE" altLang="de-DE" dirty="0">
                <a:latin typeface="RubFlama" panose="02000000000000000000" pitchFamily="2" charset="0"/>
              </a:rPr>
              <a:t>Ist Europa ein Bundesstaat v Staatenbund?</a:t>
            </a:r>
          </a:p>
        </p:txBody>
      </p:sp>
      <p:sp>
        <p:nvSpPr>
          <p:cNvPr id="2" name="Textfeld 1"/>
          <p:cNvSpPr txBox="1">
            <a:spLocks noChangeArrowheads="1"/>
          </p:cNvSpPr>
          <p:nvPr/>
        </p:nvSpPr>
        <p:spPr bwMode="auto">
          <a:xfrm>
            <a:off x="863600" y="1871663"/>
            <a:ext cx="792112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dirty="0">
                <a:latin typeface="RubFlama" panose="02000000000000000000" pitchFamily="2" charset="0"/>
              </a:rPr>
              <a:t>Ein Anspruch ist nach § 194 I BGB das Recht von einem anderen ein Tun oder Unterlassen zu fordern.</a:t>
            </a:r>
          </a:p>
        </p:txBody>
      </p:sp>
      <p:sp>
        <p:nvSpPr>
          <p:cNvPr id="8" name="Textfeld 7"/>
          <p:cNvSpPr txBox="1">
            <a:spLocks noChangeArrowheads="1"/>
          </p:cNvSpPr>
          <p:nvPr/>
        </p:nvSpPr>
        <p:spPr bwMode="auto">
          <a:xfrm>
            <a:off x="805295" y="5535974"/>
            <a:ext cx="624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a:latin typeface="RubFlama" panose="02000000000000000000" pitchFamily="2" charset="0"/>
              </a:rPr>
              <a:t>16 : u.a. NRW, Bayern, Berlin, Hamburg, Brandenburg ...</a:t>
            </a:r>
          </a:p>
        </p:txBody>
      </p:sp>
      <p:sp>
        <p:nvSpPr>
          <p:cNvPr id="9" name="Textfeld 8"/>
          <p:cNvSpPr txBox="1">
            <a:spLocks noChangeArrowheads="1"/>
          </p:cNvSpPr>
          <p:nvPr/>
        </p:nvSpPr>
        <p:spPr bwMode="auto">
          <a:xfrm>
            <a:off x="863601" y="4284663"/>
            <a:ext cx="810114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dirty="0">
                <a:latin typeface="RubFlama" panose="02000000000000000000" pitchFamily="2" charset="0"/>
              </a:rPr>
              <a:t>Bundesstaat – Mitwirkung der Länder bei Gesetzgebung – Grundsätze der Art. 1 und 20 GG u.v.m. </a:t>
            </a:r>
          </a:p>
        </p:txBody>
      </p:sp>
      <p:sp>
        <p:nvSpPr>
          <p:cNvPr id="10" name="Textfeld 9"/>
          <p:cNvSpPr txBox="1">
            <a:spLocks noChangeArrowheads="1"/>
          </p:cNvSpPr>
          <p:nvPr/>
        </p:nvSpPr>
        <p:spPr bwMode="auto">
          <a:xfrm>
            <a:off x="783431" y="6345931"/>
            <a:ext cx="800129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dirty="0">
                <a:latin typeface="RubFlama" panose="02000000000000000000" pitchFamily="2" charset="0"/>
              </a:rPr>
              <a:t>BVerfG: „Staatenverbund“ = Kategorie sui generis; zwischen Staatenbund und Bundesstaat</a:t>
            </a:r>
          </a:p>
        </p:txBody>
      </p:sp>
      <p:sp>
        <p:nvSpPr>
          <p:cNvPr id="11" name="Textfeld 10"/>
          <p:cNvSpPr txBox="1">
            <a:spLocks noChangeArrowheads="1"/>
          </p:cNvSpPr>
          <p:nvPr/>
        </p:nvSpPr>
        <p:spPr bwMode="auto">
          <a:xfrm>
            <a:off x="873125" y="3036888"/>
            <a:ext cx="801961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dirty="0">
                <a:latin typeface="RubFlama" panose="02000000000000000000" pitchFamily="2" charset="0"/>
              </a:rPr>
              <a:t>In „Reinform“: Bundestaat = Volk, Gebiet, Gewalt = Souverän; Staatenbund weder Gebiet noch Gewalt = souveräne Mitglieder</a:t>
            </a:r>
          </a:p>
        </p:txBody>
      </p:sp>
      <p:sp>
        <p:nvSpPr>
          <p:cNvPr id="14"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P spid="2"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212058" y="1234436"/>
            <a:ext cx="48125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cs typeface="ＭＳ Ｐゴシック" charset="0"/>
              </a:rPr>
              <a:t>Typen von Anspruchsgrundlagen</a:t>
            </a:r>
          </a:p>
        </p:txBody>
      </p:sp>
      <p:sp>
        <p:nvSpPr>
          <p:cNvPr id="45" name="Text Box 4"/>
          <p:cNvSpPr txBox="1">
            <a:spLocks noChangeArrowheads="1"/>
          </p:cNvSpPr>
          <p:nvPr/>
        </p:nvSpPr>
        <p:spPr bwMode="auto">
          <a:xfrm>
            <a:off x="1979972" y="6322851"/>
            <a:ext cx="5184775" cy="338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defTabSz="914400" eaLnBrk="1" hangingPunct="1">
              <a:defRPr/>
            </a:pPr>
            <a:r>
              <a:rPr lang="de-DE" altLang="de-DE" sz="1600" b="1">
                <a:latin typeface="RubFlama" panose="02000000000000000000" pitchFamily="2" charset="0"/>
              </a:rPr>
              <a:t>Merksatz: „Vertrag – Vertrauen – Gesetz“ </a:t>
            </a:r>
          </a:p>
        </p:txBody>
      </p:sp>
      <p:sp>
        <p:nvSpPr>
          <p:cNvPr id="22"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pic>
        <p:nvPicPr>
          <p:cNvPr id="2" name="Grafik 1"/>
          <p:cNvPicPr>
            <a:picLocks noChangeAspect="1"/>
          </p:cNvPicPr>
          <p:nvPr/>
        </p:nvPicPr>
        <p:blipFill>
          <a:blip r:embed="rId3"/>
          <a:stretch>
            <a:fillRect/>
          </a:stretch>
        </p:blipFill>
        <p:spPr>
          <a:xfrm>
            <a:off x="126510" y="2016435"/>
            <a:ext cx="8814877" cy="3986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77825" y="1554163"/>
            <a:ext cx="8370899"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buFont typeface="Arial" pitchFamily="34" charset="0"/>
              <a:buChar char="•"/>
              <a:defRPr/>
            </a:pPr>
            <a:r>
              <a:rPr lang="de-DE" altLang="de-DE" dirty="0">
                <a:latin typeface="RubFlama" panose="02000000000000000000" pitchFamily="2" charset="0"/>
              </a:rPr>
              <a:t>Rechtsverhältnis zwischen mindestens zwei (natürlichen/juristischen) Personen aus dem sich bestimmte Pflichten und Rechte für die Beteiligten („Parteien“) herleiten lassen</a:t>
            </a:r>
          </a:p>
          <a:p>
            <a:pPr defTabSz="914400" eaLnBrk="1" hangingPunct="1">
              <a:buFont typeface="Arial" pitchFamily="34" charset="0"/>
              <a:buChar char="•"/>
              <a:defRPr/>
            </a:pPr>
            <a:endParaRPr lang="de-DE" altLang="de-DE" dirty="0">
              <a:latin typeface="RubFlama" panose="02000000000000000000" pitchFamily="2" charset="0"/>
            </a:endParaRPr>
          </a:p>
        </p:txBody>
      </p:sp>
      <p:sp>
        <p:nvSpPr>
          <p:cNvPr id="5" name="Text Box 5"/>
          <p:cNvSpPr txBox="1">
            <a:spLocks noChangeArrowheads="1"/>
          </p:cNvSpPr>
          <p:nvPr/>
        </p:nvSpPr>
        <p:spPr bwMode="auto">
          <a:xfrm>
            <a:off x="3375391" y="936625"/>
            <a:ext cx="31742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defRPr/>
            </a:pPr>
            <a:r>
              <a:rPr lang="de-DE" altLang="de-DE" sz="2400" b="1" dirty="0">
                <a:latin typeface="RubFlama" panose="02000000000000000000" pitchFamily="2" charset="0"/>
              </a:rPr>
              <a:t>Das Schuldverhältnis</a:t>
            </a:r>
          </a:p>
        </p:txBody>
      </p:sp>
      <p:sp>
        <p:nvSpPr>
          <p:cNvPr id="20" name="Text Box 4"/>
          <p:cNvSpPr txBox="1">
            <a:spLocks noChangeArrowheads="1"/>
          </p:cNvSpPr>
          <p:nvPr/>
        </p:nvSpPr>
        <p:spPr bwMode="auto">
          <a:xfrm>
            <a:off x="390525" y="2555875"/>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buFont typeface="Arial" pitchFamily="34" charset="0"/>
              <a:buChar char="•"/>
              <a:defRPr/>
            </a:pPr>
            <a:r>
              <a:rPr lang="de-DE" altLang="de-DE">
                <a:latin typeface="RubFlama" panose="02000000000000000000" pitchFamily="2" charset="0"/>
              </a:rPr>
              <a:t>„Sonderrechtsverhältnis“</a:t>
            </a:r>
          </a:p>
        </p:txBody>
      </p:sp>
      <p:sp>
        <p:nvSpPr>
          <p:cNvPr id="21" name="Text Box 4"/>
          <p:cNvSpPr txBox="1">
            <a:spLocks noChangeArrowheads="1"/>
          </p:cNvSpPr>
          <p:nvPr/>
        </p:nvSpPr>
        <p:spPr bwMode="auto">
          <a:xfrm>
            <a:off x="409575" y="3009900"/>
            <a:ext cx="833914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960438" indent="-45720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buFont typeface="Arial" pitchFamily="34" charset="0"/>
              <a:buChar char="•"/>
              <a:defRPr/>
            </a:pPr>
            <a:r>
              <a:rPr lang="de-DE" altLang="de-DE" dirty="0">
                <a:latin typeface="RubFlama" panose="02000000000000000000" pitchFamily="2" charset="0"/>
              </a:rPr>
              <a:t>§ 241 BGB: </a:t>
            </a:r>
          </a:p>
          <a:p>
            <a:pPr lvl="1" defTabSz="914400" eaLnBrk="1" hangingPunct="1">
              <a:buFontTx/>
              <a:buAutoNum type="arabicParenBoth"/>
              <a:defRPr/>
            </a:pPr>
            <a:r>
              <a:rPr lang="de-DE" altLang="de-DE" dirty="0">
                <a:latin typeface="RubFlama" panose="02000000000000000000" pitchFamily="2" charset="0"/>
              </a:rPr>
              <a:t>Kraft des Schuldverhältnisses ist der Gläubiger berechtigt, von dem Schuldner eine </a:t>
            </a:r>
            <a:r>
              <a:rPr lang="de-DE" altLang="de-DE" i="1" dirty="0">
                <a:latin typeface="RubFlama" panose="02000000000000000000" pitchFamily="2" charset="0"/>
              </a:rPr>
              <a:t>Leistung zu fordern</a:t>
            </a:r>
            <a:r>
              <a:rPr lang="de-DE" altLang="de-DE" dirty="0">
                <a:latin typeface="RubFlama" panose="02000000000000000000" pitchFamily="2" charset="0"/>
              </a:rPr>
              <a:t>. Die Leistung kann auch in einem Unterlassen bestehen.</a:t>
            </a:r>
          </a:p>
          <a:p>
            <a:pPr lvl="1" defTabSz="914400" eaLnBrk="1" hangingPunct="1">
              <a:buFontTx/>
              <a:buAutoNum type="arabicParenBoth"/>
              <a:defRPr/>
            </a:pPr>
            <a:r>
              <a:rPr lang="de-DE" altLang="de-DE" dirty="0">
                <a:latin typeface="RubFlama" panose="02000000000000000000" pitchFamily="2" charset="0"/>
              </a:rPr>
              <a:t>Das Schuldverhältnis kann nach seinem Inhalt jeden Teil zur </a:t>
            </a:r>
            <a:r>
              <a:rPr lang="de-DE" altLang="de-DE" i="1" dirty="0">
                <a:latin typeface="RubFlama" panose="02000000000000000000" pitchFamily="2" charset="0"/>
              </a:rPr>
              <a:t>Rücksicht</a:t>
            </a:r>
            <a:r>
              <a:rPr lang="de-DE" altLang="de-DE" dirty="0">
                <a:latin typeface="RubFlama" panose="02000000000000000000" pitchFamily="2" charset="0"/>
              </a:rPr>
              <a:t> auf die Rechte, Rechtsgüter und Interessen des anderen Teils </a:t>
            </a:r>
            <a:r>
              <a:rPr lang="de-DE" altLang="de-DE" i="1" dirty="0">
                <a:latin typeface="RubFlama" panose="02000000000000000000" pitchFamily="2" charset="0"/>
              </a:rPr>
              <a:t>verpflichten</a:t>
            </a:r>
            <a:r>
              <a:rPr lang="de-DE" altLang="de-DE" dirty="0">
                <a:latin typeface="RubFlama" panose="02000000000000000000" pitchFamily="2" charset="0"/>
              </a:rPr>
              <a:t>.</a:t>
            </a:r>
          </a:p>
        </p:txBody>
      </p:sp>
      <p:sp>
        <p:nvSpPr>
          <p:cNvPr id="22" name="Text Box 4"/>
          <p:cNvSpPr txBox="1">
            <a:spLocks noChangeArrowheads="1"/>
          </p:cNvSpPr>
          <p:nvPr/>
        </p:nvSpPr>
        <p:spPr bwMode="auto">
          <a:xfrm>
            <a:off x="433388" y="5299942"/>
            <a:ext cx="8315336"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buFont typeface="Arial" pitchFamily="34" charset="0"/>
              <a:buChar char="•"/>
              <a:defRPr/>
            </a:pPr>
            <a:r>
              <a:rPr lang="de-DE" altLang="de-DE" i="1" dirty="0">
                <a:latin typeface="RubFlama" panose="02000000000000000000" pitchFamily="2" charset="0"/>
              </a:rPr>
              <a:t>Begründung </a:t>
            </a:r>
            <a:r>
              <a:rPr lang="de-DE" altLang="de-DE" dirty="0">
                <a:latin typeface="RubFlama" panose="02000000000000000000" pitchFamily="2" charset="0"/>
              </a:rPr>
              <a:t>durch rechtsgeschäftlichen Kontakt oder durch Gesetz in Folge einer tatsächlichen Verhaltensweise</a:t>
            </a:r>
          </a:p>
        </p:txBody>
      </p:sp>
      <p:sp>
        <p:nvSpPr>
          <p:cNvPr id="23" name="Text Box 4"/>
          <p:cNvSpPr txBox="1">
            <a:spLocks noChangeArrowheads="1"/>
          </p:cNvSpPr>
          <p:nvPr/>
        </p:nvSpPr>
        <p:spPr bwMode="auto">
          <a:xfrm>
            <a:off x="433388" y="6156895"/>
            <a:ext cx="8280411"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buFont typeface="Arial" pitchFamily="34" charset="0"/>
              <a:buChar char="•"/>
              <a:defRPr/>
            </a:pPr>
            <a:r>
              <a:rPr lang="de-DE" altLang="de-DE" i="1" dirty="0">
                <a:latin typeface="RubFlama" panose="02000000000000000000" pitchFamily="2" charset="0"/>
              </a:rPr>
              <a:t>Rechtsfolge</a:t>
            </a:r>
            <a:r>
              <a:rPr lang="de-DE" altLang="de-DE" dirty="0">
                <a:latin typeface="RubFlama" panose="02000000000000000000" pitchFamily="2" charset="0"/>
              </a:rPr>
              <a:t> ist entweder Anspruch auf eine Leistung oder Pflicht zur Rücksichtnahme </a:t>
            </a:r>
          </a:p>
        </p:txBody>
      </p:sp>
      <p:sp>
        <p:nvSpPr>
          <p:cNvPr id="11"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20"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Bild 5" descr="Macintosh HD:Users:moritzschroeder:Desktop:Bildschirmfoto 2013-10-09 um 15.02.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 y="396255"/>
            <a:ext cx="6698169" cy="653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5"/>
          <p:cNvSpPr txBox="1">
            <a:spLocks noChangeArrowheads="1"/>
          </p:cNvSpPr>
          <p:nvPr/>
        </p:nvSpPr>
        <p:spPr bwMode="auto">
          <a:xfrm>
            <a:off x="1664705" y="909638"/>
            <a:ext cx="576103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r>
              <a:rPr lang="de-DE" altLang="de-DE" sz="2400" b="1" dirty="0">
                <a:latin typeface="RubFlama" panose="02000000000000000000" pitchFamily="2" charset="0"/>
              </a:rPr>
              <a:t>Arten von Schuldverhältnissen</a:t>
            </a:r>
          </a:p>
        </p:txBody>
      </p:sp>
      <p:sp>
        <p:nvSpPr>
          <p:cNvPr id="50181" name="Textfeld 1"/>
          <p:cNvSpPr txBox="1">
            <a:spLocks noChangeArrowheads="1"/>
          </p:cNvSpPr>
          <p:nvPr/>
        </p:nvSpPr>
        <p:spPr bwMode="auto">
          <a:xfrm>
            <a:off x="6840512" y="1739900"/>
            <a:ext cx="208823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de-DE" altLang="de-DE" sz="1600" dirty="0">
                <a:latin typeface="RubFlama" panose="02000000000000000000" pitchFamily="2" charset="0"/>
              </a:rPr>
              <a:t>Gesetzlich = </a:t>
            </a:r>
          </a:p>
          <a:p>
            <a:pPr marL="0" indent="0" eaLnBrk="1" hangingPunct="1"/>
            <a:r>
              <a:rPr lang="de-DE" altLang="de-DE" sz="1600" dirty="0">
                <a:latin typeface="RubFlama" panose="02000000000000000000" pitchFamily="2" charset="0"/>
              </a:rPr>
              <a:t>       bspw. durch     </a:t>
            </a:r>
          </a:p>
          <a:p>
            <a:pPr marL="0" indent="0" eaLnBrk="1" hangingPunct="1"/>
            <a:r>
              <a:rPr lang="de-DE" altLang="de-DE" sz="1600" dirty="0">
                <a:latin typeface="RubFlama" panose="02000000000000000000" pitchFamily="2" charset="0"/>
              </a:rPr>
              <a:t>       Körperverletzung</a:t>
            </a:r>
          </a:p>
          <a:p>
            <a:pPr eaLnBrk="1" hangingPunct="1">
              <a:buFont typeface="Arial" panose="020B0604020202020204" pitchFamily="34" charset="0"/>
              <a:buChar char="•"/>
            </a:pPr>
            <a:endParaRPr lang="de-DE" altLang="de-DE" sz="1600" dirty="0">
              <a:latin typeface="RubFlama" panose="02000000000000000000" pitchFamily="2" charset="0"/>
            </a:endParaRPr>
          </a:p>
          <a:p>
            <a:pPr eaLnBrk="1" hangingPunct="1">
              <a:buFont typeface="Arial" panose="020B0604020202020204" pitchFamily="34" charset="0"/>
              <a:buChar char="•"/>
            </a:pPr>
            <a:r>
              <a:rPr lang="de-DE" altLang="de-DE" sz="1600" dirty="0">
                <a:latin typeface="RubFlama" panose="02000000000000000000" pitchFamily="2" charset="0"/>
              </a:rPr>
              <a:t>Vertraglich = bspw. Kaufvertrag</a:t>
            </a:r>
          </a:p>
          <a:p>
            <a:pPr eaLnBrk="1" hangingPunct="1">
              <a:buFont typeface="Arial" panose="020B0604020202020204" pitchFamily="34" charset="0"/>
              <a:buChar char="•"/>
            </a:pPr>
            <a:endParaRPr lang="de-DE" altLang="de-DE" sz="1600" dirty="0">
              <a:latin typeface="RubFlama" panose="02000000000000000000" pitchFamily="2" charset="0"/>
            </a:endParaRPr>
          </a:p>
          <a:p>
            <a:pPr eaLnBrk="1" hangingPunct="1">
              <a:buFont typeface="Arial" panose="020B0604020202020204" pitchFamily="34" charset="0"/>
              <a:buChar char="•"/>
            </a:pPr>
            <a:r>
              <a:rPr lang="de-DE" altLang="de-DE" sz="1600" dirty="0">
                <a:latin typeface="RubFlama" panose="02000000000000000000" pitchFamily="2" charset="0"/>
              </a:rPr>
              <a:t>Geschäftsähnlich = bspw. Unfall bei Kaufhausbesuch; vorvertraglich, vgl. § 311 II BGB</a:t>
            </a:r>
          </a:p>
        </p:txBody>
      </p:sp>
      <p:sp>
        <p:nvSpPr>
          <p:cNvPr id="8"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P spid="5018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886149" y="914361"/>
            <a:ext cx="53864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defRPr/>
            </a:pPr>
            <a:r>
              <a:rPr lang="de-DE" altLang="de-DE" sz="2400" b="1" dirty="0">
                <a:latin typeface="RubFlama" panose="02000000000000000000" pitchFamily="2" charset="0"/>
              </a:rPr>
              <a:t>Schuldverhältnisse auf der Zeitachse</a:t>
            </a:r>
          </a:p>
        </p:txBody>
      </p:sp>
      <p:sp>
        <p:nvSpPr>
          <p:cNvPr id="32" name="Text Box 4"/>
          <p:cNvSpPr txBox="1">
            <a:spLocks noChangeArrowheads="1"/>
          </p:cNvSpPr>
          <p:nvPr/>
        </p:nvSpPr>
        <p:spPr bwMode="auto">
          <a:xfrm>
            <a:off x="2460753" y="1410806"/>
            <a:ext cx="45248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defTabSz="914400" eaLnBrk="1" hangingPunct="1">
              <a:defRPr/>
            </a:pPr>
            <a:r>
              <a:rPr lang="de-DE" altLang="de-DE" dirty="0">
                <a:latin typeface="RubFlama" panose="02000000000000000000" pitchFamily="2" charset="0"/>
              </a:rPr>
              <a:t>Rechtsgeschäftliche und geschäftsähnliche Schuldverhältnisse</a:t>
            </a:r>
          </a:p>
        </p:txBody>
      </p:sp>
      <p:sp>
        <p:nvSpPr>
          <p:cNvPr id="30"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pic>
        <p:nvPicPr>
          <p:cNvPr id="2" name="Grafik 1"/>
          <p:cNvPicPr>
            <a:picLocks noChangeAspect="1"/>
          </p:cNvPicPr>
          <p:nvPr/>
        </p:nvPicPr>
        <p:blipFill>
          <a:blip r:embed="rId3"/>
          <a:stretch>
            <a:fillRect/>
          </a:stretch>
        </p:blipFill>
        <p:spPr>
          <a:xfrm>
            <a:off x="364368" y="2124820"/>
            <a:ext cx="8717630" cy="471897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5"/>
          <p:cNvSpPr txBox="1">
            <a:spLocks noChangeArrowheads="1"/>
          </p:cNvSpPr>
          <p:nvPr/>
        </p:nvSpPr>
        <p:spPr bwMode="auto">
          <a:xfrm>
            <a:off x="1698700" y="950204"/>
            <a:ext cx="5761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r>
              <a:rPr lang="de-DE" altLang="de-DE" sz="2400" b="1" dirty="0">
                <a:latin typeface="RubFlama" panose="02000000000000000000" pitchFamily="2" charset="0"/>
              </a:rPr>
              <a:t>Arten von Pflichten im Schuldverhältnis</a:t>
            </a:r>
          </a:p>
        </p:txBody>
      </p:sp>
      <p:sp>
        <p:nvSpPr>
          <p:cNvPr id="54276" name="Textfeld 1"/>
          <p:cNvSpPr txBox="1">
            <a:spLocks noChangeArrowheads="1"/>
          </p:cNvSpPr>
          <p:nvPr/>
        </p:nvSpPr>
        <p:spPr bwMode="auto">
          <a:xfrm>
            <a:off x="376238" y="1635229"/>
            <a:ext cx="820795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tx1"/>
                </a:solidFill>
                <a:latin typeface="Arial" panose="020B0604020202020204" pitchFamily="34" charset="0"/>
                <a:ea typeface="ＭＳ Ｐゴシック" panose="020B0600070205080204" pitchFamily="34" charset="-128"/>
              </a:defRPr>
            </a:lvl1pPr>
            <a:lvl2pPr marL="45720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indent="0" eaLnBrk="1" hangingPunct="1"/>
            <a:r>
              <a:rPr lang="de-DE" altLang="de-DE" dirty="0">
                <a:latin typeface="RubFlama" panose="02000000000000000000" pitchFamily="2" charset="0"/>
              </a:rPr>
              <a:t>Leistungspflichten	= Haupt- oder Nebenleistung</a:t>
            </a:r>
          </a:p>
          <a:p>
            <a:pPr lvl="1" indent="0" eaLnBrk="1" hangingPunct="1"/>
            <a:r>
              <a:rPr lang="de-DE" altLang="de-DE" dirty="0">
                <a:latin typeface="RubFlama" panose="02000000000000000000" pitchFamily="2" charset="0"/>
              </a:rPr>
              <a:t>			= selbstständig einklagbar</a:t>
            </a:r>
          </a:p>
          <a:p>
            <a:pPr lvl="1" indent="0" eaLnBrk="1" hangingPunct="1"/>
            <a:r>
              <a:rPr lang="de-DE" altLang="de-DE" dirty="0">
                <a:latin typeface="RubFlama" panose="02000000000000000000" pitchFamily="2" charset="0"/>
              </a:rPr>
              <a:t>			= Äquivalenzinteresse </a:t>
            </a:r>
          </a:p>
          <a:p>
            <a:pPr lvl="1" indent="0" eaLnBrk="1" hangingPunct="1"/>
            <a:r>
              <a:rPr lang="de-DE" altLang="de-DE" dirty="0">
                <a:latin typeface="RubFlama" panose="02000000000000000000" pitchFamily="2" charset="0"/>
              </a:rPr>
              <a:t>			(Leistung ./. Gegenleistung)</a:t>
            </a:r>
          </a:p>
        </p:txBody>
      </p:sp>
      <p:sp>
        <p:nvSpPr>
          <p:cNvPr id="54279" name="Textfeld 1"/>
          <p:cNvSpPr txBox="1">
            <a:spLocks noChangeArrowheads="1"/>
          </p:cNvSpPr>
          <p:nvPr/>
        </p:nvSpPr>
        <p:spPr bwMode="auto">
          <a:xfrm>
            <a:off x="376238" y="5736292"/>
            <a:ext cx="83883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Char char="Ø"/>
            </a:pPr>
            <a:r>
              <a:rPr lang="de-DE" altLang="de-DE" dirty="0">
                <a:latin typeface="RubFlama" panose="02000000000000000000" pitchFamily="2" charset="0"/>
              </a:rPr>
              <a:t>Sekundäransprüche  	= Schadensersatz (</a:t>
            </a:r>
            <a:r>
              <a:rPr lang="de-DE" altLang="de-DE" dirty="0" err="1">
                <a:latin typeface="RubFlama" panose="02000000000000000000" pitchFamily="2" charset="0"/>
              </a:rPr>
              <a:t>bpsw</a:t>
            </a:r>
            <a:r>
              <a:rPr lang="de-DE" altLang="de-DE" dirty="0">
                <a:latin typeface="RubFlama" panose="02000000000000000000" pitchFamily="2" charset="0"/>
              </a:rPr>
              <a:t>. für die von dem 				Maler zerstörte Vase)</a:t>
            </a:r>
          </a:p>
        </p:txBody>
      </p:sp>
      <p:sp>
        <p:nvSpPr>
          <p:cNvPr id="54280" name="Textfeld 1"/>
          <p:cNvSpPr txBox="1">
            <a:spLocks noChangeArrowheads="1"/>
          </p:cNvSpPr>
          <p:nvPr/>
        </p:nvSpPr>
        <p:spPr bwMode="auto">
          <a:xfrm>
            <a:off x="374650" y="2984536"/>
            <a:ext cx="8389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Char char="Ø"/>
            </a:pPr>
            <a:r>
              <a:rPr lang="de-DE" altLang="de-DE" dirty="0">
                <a:latin typeface="RubFlama" panose="02000000000000000000" pitchFamily="2" charset="0"/>
              </a:rPr>
              <a:t>Primäransprüche	= Leistung</a:t>
            </a:r>
          </a:p>
        </p:txBody>
      </p:sp>
      <p:sp>
        <p:nvSpPr>
          <p:cNvPr id="10" name="Textfeld 1"/>
          <p:cNvSpPr txBox="1">
            <a:spLocks noChangeArrowheads="1"/>
          </p:cNvSpPr>
          <p:nvPr/>
        </p:nvSpPr>
        <p:spPr bwMode="auto">
          <a:xfrm>
            <a:off x="392263" y="3489523"/>
            <a:ext cx="837391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tx1"/>
                </a:solidFill>
                <a:latin typeface="Arial" panose="020B0604020202020204" pitchFamily="34" charset="0"/>
                <a:ea typeface="ＭＳ Ｐゴシック" panose="020B0600070205080204" pitchFamily="34" charset="-128"/>
              </a:defRPr>
            </a:lvl1pPr>
            <a:lvl2pPr marL="45720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indent="0" eaLnBrk="1" hangingPunct="1"/>
            <a:r>
              <a:rPr lang="de-DE" altLang="de-DE" dirty="0">
                <a:latin typeface="RubFlama" panose="02000000000000000000" pitchFamily="2" charset="0"/>
              </a:rPr>
              <a:t>Schutzpflichten 		= auch Neben- oder Rücksichtnahmepflichten</a:t>
            </a:r>
          </a:p>
          <a:p>
            <a:pPr lvl="1" indent="0" eaLnBrk="1" hangingPunct="1"/>
            <a:r>
              <a:rPr lang="de-DE" altLang="de-DE" dirty="0">
                <a:latin typeface="RubFlama" panose="02000000000000000000" pitchFamily="2" charset="0"/>
              </a:rPr>
              <a:t>			= keine klagbare Leistung, sondern von 				Schuldner bei Leistungsbewirkung zu 				beachten</a:t>
            </a:r>
          </a:p>
          <a:p>
            <a:pPr lvl="1" indent="0" eaLnBrk="1" hangingPunct="1"/>
            <a:r>
              <a:rPr lang="de-DE" altLang="de-DE" dirty="0">
                <a:latin typeface="RubFlama" panose="02000000000000000000" pitchFamily="2" charset="0"/>
              </a:rPr>
              <a:t>			= Integritätsinteresse (Unversehrtheit anderer  			Rechtsgüter (Bsp. Schaden an Vase bei 				Malerarbeit)</a:t>
            </a:r>
          </a:p>
        </p:txBody>
      </p:sp>
      <p:sp>
        <p:nvSpPr>
          <p:cNvPr id="11"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9" grpId="0"/>
      <p:bldP spid="54280"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76238" y="1620838"/>
            <a:ext cx="858851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marL="0" indent="0" algn="just" defTabSz="914400" eaLnBrk="1" hangingPunct="1">
              <a:defRPr/>
            </a:pPr>
            <a:r>
              <a:rPr lang="de-DE" altLang="de-DE" dirty="0">
                <a:latin typeface="RubFlama" panose="02000000000000000000" pitchFamily="2" charset="0"/>
              </a:rPr>
              <a:t>Vertrag =  mehrseitiges Rechtsgeschäft</a:t>
            </a:r>
          </a:p>
          <a:p>
            <a:pPr algn="just" defTabSz="914400" eaLnBrk="1" hangingPunct="1">
              <a:defRPr/>
            </a:pPr>
            <a:endParaRPr lang="de-DE" altLang="de-DE" dirty="0">
              <a:latin typeface="RubFlama" panose="02000000000000000000" pitchFamily="2" charset="0"/>
            </a:endParaRPr>
          </a:p>
          <a:p>
            <a:pPr marL="0" indent="0" algn="just" defTabSz="914400" eaLnBrk="1" hangingPunct="1">
              <a:defRPr/>
            </a:pPr>
            <a:r>
              <a:rPr lang="de-DE" altLang="de-DE" dirty="0">
                <a:latin typeface="RubFlama" panose="02000000000000000000" pitchFamily="2" charset="0"/>
              </a:rPr>
              <a:t>Begründung durch übereinstimmende </a:t>
            </a:r>
            <a:r>
              <a:rPr lang="de-DE" altLang="de-DE" i="1" dirty="0">
                <a:latin typeface="RubFlama" panose="02000000000000000000" pitchFamily="2" charset="0"/>
              </a:rPr>
              <a:t>Willenserklärungen</a:t>
            </a:r>
            <a:r>
              <a:rPr lang="de-DE" altLang="de-DE" dirty="0">
                <a:latin typeface="RubFlama" panose="02000000000000000000" pitchFamily="2" charset="0"/>
              </a:rPr>
              <a:t> (Privatautonomie)</a:t>
            </a:r>
          </a:p>
        </p:txBody>
      </p:sp>
      <p:sp>
        <p:nvSpPr>
          <p:cNvPr id="5" name="Text Box 5"/>
          <p:cNvSpPr txBox="1">
            <a:spLocks noChangeArrowheads="1"/>
          </p:cNvSpPr>
          <p:nvPr/>
        </p:nvSpPr>
        <p:spPr bwMode="auto">
          <a:xfrm>
            <a:off x="1464086" y="976516"/>
            <a:ext cx="62327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defRPr/>
            </a:pPr>
            <a:r>
              <a:rPr lang="de-DE" altLang="de-DE" sz="2400" b="1" dirty="0">
                <a:latin typeface="RubFlama" panose="02000000000000000000" pitchFamily="2" charset="0"/>
              </a:rPr>
              <a:t>Verträge als besondere Schuldverhältnisse</a:t>
            </a:r>
          </a:p>
        </p:txBody>
      </p:sp>
      <p:sp>
        <p:nvSpPr>
          <p:cNvPr id="6" name="Textfeld 1"/>
          <p:cNvSpPr txBox="1">
            <a:spLocks noChangeArrowheads="1"/>
          </p:cNvSpPr>
          <p:nvPr/>
        </p:nvSpPr>
        <p:spPr bwMode="auto">
          <a:xfrm>
            <a:off x="799306" y="2702592"/>
            <a:ext cx="8389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Char char="Ø"/>
            </a:pPr>
            <a:r>
              <a:rPr lang="de-DE" altLang="de-DE" b="1" dirty="0">
                <a:latin typeface="RubFlama" panose="02000000000000000000" pitchFamily="2" charset="0"/>
              </a:rPr>
              <a:t>Angebot und Annahme</a:t>
            </a:r>
          </a:p>
        </p:txBody>
      </p:sp>
      <p:sp>
        <p:nvSpPr>
          <p:cNvPr id="11" name="Textfeld 1"/>
          <p:cNvSpPr txBox="1">
            <a:spLocks noChangeArrowheads="1"/>
          </p:cNvSpPr>
          <p:nvPr/>
        </p:nvSpPr>
        <p:spPr bwMode="auto">
          <a:xfrm>
            <a:off x="799306" y="4289401"/>
            <a:ext cx="8389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Char char="Ø"/>
            </a:pPr>
            <a:r>
              <a:rPr lang="de-DE" altLang="de-DE" dirty="0">
                <a:latin typeface="RubFlama" panose="02000000000000000000" pitchFamily="2" charset="0"/>
              </a:rPr>
              <a:t>nächster Termin: Zustandekommen von Verträgen im Detail</a:t>
            </a:r>
          </a:p>
        </p:txBody>
      </p:sp>
      <p:sp>
        <p:nvSpPr>
          <p:cNvPr id="12" name="Textfeld 1"/>
          <p:cNvSpPr txBox="1">
            <a:spLocks noChangeArrowheads="1"/>
          </p:cNvSpPr>
          <p:nvPr/>
        </p:nvSpPr>
        <p:spPr bwMode="auto">
          <a:xfrm>
            <a:off x="799306" y="3253423"/>
            <a:ext cx="816544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Wingdings" panose="05000000000000000000" pitchFamily="2" charset="2"/>
              <a:buChar char="Ø"/>
            </a:pPr>
            <a:r>
              <a:rPr lang="de-DE" altLang="de-DE" dirty="0">
                <a:latin typeface="RubFlama" panose="02000000000000000000" pitchFamily="2" charset="0"/>
              </a:rPr>
              <a:t>diese müssen nach den Vorschriften des BGB AT von einer zuständigen und geschäftsfähigen Person gegenüber dem beabsichtigten Vertragspartner erklärt werden</a:t>
            </a:r>
          </a:p>
        </p:txBody>
      </p:sp>
      <p:sp>
        <p:nvSpPr>
          <p:cNvPr id="13" name="Textfeld 1"/>
          <p:cNvSpPr txBox="1">
            <a:spLocks noChangeArrowheads="1"/>
          </p:cNvSpPr>
          <p:nvPr/>
        </p:nvSpPr>
        <p:spPr bwMode="auto">
          <a:xfrm>
            <a:off x="376238" y="4785297"/>
            <a:ext cx="8588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indent="0" algn="just" eaLnBrk="1" hangingPunct="1"/>
            <a:r>
              <a:rPr lang="de-DE" altLang="de-DE" dirty="0">
                <a:latin typeface="RubFlama" panose="02000000000000000000" pitchFamily="2" charset="0"/>
              </a:rPr>
              <a:t>Regel: Austausch- oder auch gegenseitiger Vertrag (Leistung – Gegenleistung)</a:t>
            </a:r>
          </a:p>
        </p:txBody>
      </p:sp>
      <p:sp>
        <p:nvSpPr>
          <p:cNvPr id="14" name="Textfeld 1"/>
          <p:cNvSpPr txBox="1">
            <a:spLocks noChangeArrowheads="1"/>
          </p:cNvSpPr>
          <p:nvPr/>
        </p:nvSpPr>
        <p:spPr bwMode="auto">
          <a:xfrm>
            <a:off x="376239" y="5952078"/>
            <a:ext cx="840849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indent="0" algn="just" eaLnBrk="1" hangingPunct="1"/>
            <a:r>
              <a:rPr lang="de-DE" altLang="de-DE" dirty="0">
                <a:latin typeface="RubFlama" panose="02000000000000000000" pitchFamily="2" charset="0"/>
              </a:rPr>
              <a:t>„</a:t>
            </a:r>
            <a:r>
              <a:rPr lang="de-DE" altLang="de-DE" dirty="0" err="1">
                <a:latin typeface="RubFlama" panose="02000000000000000000" pitchFamily="2" charset="0"/>
              </a:rPr>
              <a:t>Synallagma</a:t>
            </a:r>
            <a:r>
              <a:rPr lang="de-DE" altLang="de-DE" dirty="0">
                <a:latin typeface="RubFlama" panose="02000000000000000000" pitchFamily="2" charset="0"/>
              </a:rPr>
              <a:t>“ = Bezeichnung des Austauschverhältnisses Leistung – Gegenleistung („do </a:t>
            </a:r>
            <a:r>
              <a:rPr lang="de-DE" altLang="de-DE" dirty="0" err="1">
                <a:latin typeface="RubFlama" panose="02000000000000000000" pitchFamily="2" charset="0"/>
              </a:rPr>
              <a:t>ut</a:t>
            </a:r>
            <a:r>
              <a:rPr lang="de-DE" altLang="de-DE" dirty="0">
                <a:latin typeface="RubFlama" panose="02000000000000000000" pitchFamily="2" charset="0"/>
              </a:rPr>
              <a:t> des“)</a:t>
            </a:r>
          </a:p>
        </p:txBody>
      </p:sp>
      <p:sp>
        <p:nvSpPr>
          <p:cNvPr id="16"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6"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77825" y="21209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buFont typeface="Arial" pitchFamily="34" charset="0"/>
              <a:buChar char="•"/>
              <a:defRPr/>
            </a:pPr>
            <a:r>
              <a:rPr lang="de-DE" altLang="de-DE" dirty="0">
                <a:latin typeface="RubFlama" panose="02000000000000000000" pitchFamily="2" charset="0"/>
              </a:rPr>
              <a:t>Was ist das? – Es folgt aus§ 433 I S. 1 BGB und §929 S. 1 BGB</a:t>
            </a:r>
          </a:p>
        </p:txBody>
      </p:sp>
      <p:sp>
        <p:nvSpPr>
          <p:cNvPr id="5" name="Text Box 5"/>
          <p:cNvSpPr txBox="1">
            <a:spLocks noChangeArrowheads="1"/>
          </p:cNvSpPr>
          <p:nvPr/>
        </p:nvSpPr>
        <p:spPr bwMode="auto">
          <a:xfrm>
            <a:off x="1727944" y="1138664"/>
            <a:ext cx="52229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cs typeface="ＭＳ Ｐゴシック" charset="0"/>
              </a:rPr>
              <a:t>Abstraktions- und Trennungsprinzip</a:t>
            </a:r>
          </a:p>
        </p:txBody>
      </p:sp>
      <p:sp>
        <p:nvSpPr>
          <p:cNvPr id="30725" name="Textfeld 1"/>
          <p:cNvSpPr txBox="1">
            <a:spLocks noChangeArrowheads="1"/>
          </p:cNvSpPr>
          <p:nvPr/>
        </p:nvSpPr>
        <p:spPr bwMode="auto">
          <a:xfrm>
            <a:off x="958850" y="2228850"/>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endParaRPr lang="de-DE" altLang="de-DE">
              <a:latin typeface="RubFlama" panose="02000000000000000000" pitchFamily="2" charset="0"/>
            </a:endParaRPr>
          </a:p>
        </p:txBody>
      </p:sp>
      <p:sp>
        <p:nvSpPr>
          <p:cNvPr id="9" name="Text Box 4"/>
          <p:cNvSpPr txBox="1">
            <a:spLocks noChangeArrowheads="1"/>
          </p:cNvSpPr>
          <p:nvPr/>
        </p:nvSpPr>
        <p:spPr bwMode="auto">
          <a:xfrm>
            <a:off x="377825" y="2747963"/>
            <a:ext cx="8478911"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buFont typeface="Arial" pitchFamily="34" charset="0"/>
              <a:buChar char="•"/>
              <a:defRPr/>
            </a:pPr>
            <a:r>
              <a:rPr lang="de-DE" altLang="de-DE" dirty="0">
                <a:latin typeface="RubFlama" panose="02000000000000000000" pitchFamily="2" charset="0"/>
              </a:rPr>
              <a:t>§ 433 I 1 BGB = Verpflichtung des Verkäufers, dem Käufer die Sache zu übergeben und zu übereignen </a:t>
            </a:r>
          </a:p>
        </p:txBody>
      </p:sp>
      <p:sp>
        <p:nvSpPr>
          <p:cNvPr id="10" name="Text Box 4"/>
          <p:cNvSpPr txBox="1">
            <a:spLocks noChangeArrowheads="1"/>
          </p:cNvSpPr>
          <p:nvPr/>
        </p:nvSpPr>
        <p:spPr bwMode="auto">
          <a:xfrm>
            <a:off x="384175" y="3489325"/>
            <a:ext cx="84725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buFont typeface="Arial" pitchFamily="34" charset="0"/>
              <a:buChar char="•"/>
              <a:defRPr/>
            </a:pPr>
            <a:r>
              <a:rPr lang="de-DE" altLang="de-DE" dirty="0">
                <a:latin typeface="RubFlama" panose="02000000000000000000" pitchFamily="2" charset="0"/>
              </a:rPr>
              <a:t>Ist der Käufer also schon durch den Abschluss des </a:t>
            </a:r>
            <a:r>
              <a:rPr lang="de-DE" altLang="de-DE" dirty="0" err="1">
                <a:latin typeface="RubFlama" panose="02000000000000000000" pitchFamily="2" charset="0"/>
              </a:rPr>
              <a:t>KaufV</a:t>
            </a:r>
            <a:r>
              <a:rPr lang="de-DE" altLang="de-DE" dirty="0">
                <a:latin typeface="RubFlama" panose="02000000000000000000" pitchFamily="2" charset="0"/>
              </a:rPr>
              <a:t> Eigentümer?</a:t>
            </a:r>
          </a:p>
        </p:txBody>
      </p:sp>
      <p:sp>
        <p:nvSpPr>
          <p:cNvPr id="11" name="Text Box 4"/>
          <p:cNvSpPr txBox="1">
            <a:spLocks noChangeArrowheads="1"/>
          </p:cNvSpPr>
          <p:nvPr/>
        </p:nvSpPr>
        <p:spPr bwMode="auto">
          <a:xfrm>
            <a:off x="395289" y="4008438"/>
            <a:ext cx="846144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buFont typeface="Arial" pitchFamily="34" charset="0"/>
              <a:buChar char="•"/>
              <a:defRPr/>
            </a:pPr>
            <a:r>
              <a:rPr lang="de-DE" altLang="de-DE" b="1" dirty="0">
                <a:latin typeface="RubFlama" panose="02000000000000000000" pitchFamily="2" charset="0"/>
              </a:rPr>
              <a:t>NEIN</a:t>
            </a:r>
            <a:r>
              <a:rPr lang="de-DE" altLang="de-DE" dirty="0">
                <a:latin typeface="RubFlama" panose="02000000000000000000" pitchFamily="2" charset="0"/>
              </a:rPr>
              <a:t>: vgl. Wortlaut = nur schuldrechtliche Verpflichtung des Verkäufers, dem Käufer das Eigentum zu verschaffen</a:t>
            </a:r>
          </a:p>
        </p:txBody>
      </p:sp>
      <p:sp>
        <p:nvSpPr>
          <p:cNvPr id="12" name="Text Box 4"/>
          <p:cNvSpPr txBox="1">
            <a:spLocks noChangeArrowheads="1"/>
          </p:cNvSpPr>
          <p:nvPr/>
        </p:nvSpPr>
        <p:spPr bwMode="auto">
          <a:xfrm>
            <a:off x="360363" y="4765675"/>
            <a:ext cx="84963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buFont typeface="Arial" pitchFamily="34" charset="0"/>
              <a:buChar char="•"/>
              <a:defRPr/>
            </a:pPr>
            <a:r>
              <a:rPr lang="de-DE" altLang="de-DE" dirty="0">
                <a:latin typeface="RubFlama" panose="02000000000000000000" pitchFamily="2" charset="0"/>
              </a:rPr>
              <a:t>diese Verpflichtung des Verkäufers (als Schuldner) erfüllt dieser (iSv § 362 I BGB) durch Übergabe und Übereignung der Sache z.B. nach § 929 S. 1 BGB</a:t>
            </a:r>
          </a:p>
        </p:txBody>
      </p:sp>
      <p:sp>
        <p:nvSpPr>
          <p:cNvPr id="13" name="Text Box 4"/>
          <p:cNvSpPr txBox="1">
            <a:spLocks noChangeArrowheads="1"/>
          </p:cNvSpPr>
          <p:nvPr/>
        </p:nvSpPr>
        <p:spPr bwMode="auto">
          <a:xfrm>
            <a:off x="360363" y="5629275"/>
            <a:ext cx="849637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buFont typeface="Arial" pitchFamily="34" charset="0"/>
              <a:buChar char="•"/>
              <a:defRPr/>
            </a:pPr>
            <a:r>
              <a:rPr lang="de-DE" altLang="de-DE" b="1" dirty="0">
                <a:latin typeface="RubFlama" panose="02000000000000000000" pitchFamily="2" charset="0"/>
              </a:rPr>
              <a:t>Übereignung ist daher ein weiteres „dingliches“ Rechtsgeschäft: ein dinglicher Vertrag!   </a:t>
            </a:r>
          </a:p>
        </p:txBody>
      </p:sp>
      <p:sp>
        <p:nvSpPr>
          <p:cNvPr id="15"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9" grpId="0"/>
      <p:bldP spid="10"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77825" y="1854200"/>
            <a:ext cx="851491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marL="0" indent="0" defTabSz="914400" eaLnBrk="1" hangingPunct="1">
              <a:defRPr/>
            </a:pPr>
            <a:r>
              <a:rPr lang="de-DE" altLang="de-DE" dirty="0">
                <a:latin typeface="RubFlama" panose="02000000000000000000" pitchFamily="2" charset="0"/>
              </a:rPr>
              <a:t>Was ist das also konkret?</a:t>
            </a:r>
          </a:p>
        </p:txBody>
      </p:sp>
      <p:sp>
        <p:nvSpPr>
          <p:cNvPr id="5" name="Text Box 5"/>
          <p:cNvSpPr txBox="1">
            <a:spLocks noChangeArrowheads="1"/>
          </p:cNvSpPr>
          <p:nvPr/>
        </p:nvSpPr>
        <p:spPr bwMode="auto">
          <a:xfrm>
            <a:off x="2014221" y="914361"/>
            <a:ext cx="5240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cs typeface="ＭＳ Ｐゴシック" charset="0"/>
              </a:rPr>
              <a:t>Abstraktions- und Trennungsprinzip</a:t>
            </a:r>
          </a:p>
        </p:txBody>
      </p:sp>
      <p:sp>
        <p:nvSpPr>
          <p:cNvPr id="31749" name="Textfeld 1"/>
          <p:cNvSpPr txBox="1">
            <a:spLocks noChangeArrowheads="1"/>
          </p:cNvSpPr>
          <p:nvPr/>
        </p:nvSpPr>
        <p:spPr bwMode="auto">
          <a:xfrm>
            <a:off x="958850" y="2228850"/>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de-DE">
              <a:latin typeface="RubFlama" panose="02000000000000000000" pitchFamily="2" charset="0"/>
            </a:endParaRPr>
          </a:p>
        </p:txBody>
      </p:sp>
      <p:sp>
        <p:nvSpPr>
          <p:cNvPr id="8" name="Textfeld 1"/>
          <p:cNvSpPr txBox="1">
            <a:spLocks noChangeArrowheads="1"/>
          </p:cNvSpPr>
          <p:nvPr/>
        </p:nvSpPr>
        <p:spPr bwMode="auto">
          <a:xfrm>
            <a:off x="376239" y="5845175"/>
            <a:ext cx="851650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indent="0" algn="just" defTabSz="914400"/>
            <a:r>
              <a:rPr lang="de-DE" altLang="de-DE" dirty="0">
                <a:latin typeface="RubFlama" panose="02000000000000000000" pitchFamily="2" charset="0"/>
              </a:rPr>
              <a:t>Obwohl es sich also bei Verpflichtung und Verfügung um getrennte rechtliche Geschäfte handelt, können diese örtlich zeitlich zusammenfallen (Bsp.: Kauf von Brötchen beim Bäcker)</a:t>
            </a:r>
          </a:p>
        </p:txBody>
      </p:sp>
      <p:sp>
        <p:nvSpPr>
          <p:cNvPr id="10" name="Text Box 4"/>
          <p:cNvSpPr txBox="1">
            <a:spLocks noChangeArrowheads="1"/>
          </p:cNvSpPr>
          <p:nvPr/>
        </p:nvSpPr>
        <p:spPr bwMode="auto">
          <a:xfrm>
            <a:off x="387350" y="2328863"/>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b="1" dirty="0">
                <a:latin typeface="RubFlama" panose="02000000000000000000" pitchFamily="2" charset="0"/>
              </a:rPr>
              <a:t>Trennungsprinzip</a:t>
            </a:r>
          </a:p>
        </p:txBody>
      </p:sp>
      <p:sp>
        <p:nvSpPr>
          <p:cNvPr id="11" name="Text Box 4"/>
          <p:cNvSpPr txBox="1">
            <a:spLocks noChangeArrowheads="1"/>
          </p:cNvSpPr>
          <p:nvPr/>
        </p:nvSpPr>
        <p:spPr bwMode="auto">
          <a:xfrm>
            <a:off x="377824" y="2801938"/>
            <a:ext cx="86229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defRPr/>
            </a:pPr>
            <a:r>
              <a:rPr lang="de-DE" altLang="de-DE" dirty="0">
                <a:latin typeface="RubFlama" panose="02000000000000000000" pitchFamily="2" charset="0"/>
              </a:rPr>
              <a:t>Verpflichtung und Verfügung sind getrennte Rechtsgeschäfte; für die Erfüllung der schuldrechtlichen „causa“ ist weiteres Rechtsgeschäft notwendig</a:t>
            </a:r>
          </a:p>
        </p:txBody>
      </p:sp>
      <p:sp>
        <p:nvSpPr>
          <p:cNvPr id="12" name="Text Box 4"/>
          <p:cNvSpPr txBox="1">
            <a:spLocks noChangeArrowheads="1"/>
          </p:cNvSpPr>
          <p:nvPr/>
        </p:nvSpPr>
        <p:spPr bwMode="auto">
          <a:xfrm>
            <a:off x="376238" y="4305667"/>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b="1" dirty="0">
                <a:latin typeface="RubFlama" panose="02000000000000000000" pitchFamily="2" charset="0"/>
              </a:rPr>
              <a:t>Abstraktionsprinzip</a:t>
            </a:r>
          </a:p>
        </p:txBody>
      </p:sp>
      <p:sp>
        <p:nvSpPr>
          <p:cNvPr id="13" name="Text Box 4"/>
          <p:cNvSpPr txBox="1">
            <a:spLocks noChangeArrowheads="1"/>
          </p:cNvSpPr>
          <p:nvPr/>
        </p:nvSpPr>
        <p:spPr bwMode="auto">
          <a:xfrm>
            <a:off x="376238" y="4756835"/>
            <a:ext cx="862451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just" defTabSz="914400" eaLnBrk="1" hangingPunct="1">
              <a:defRPr/>
            </a:pPr>
            <a:r>
              <a:rPr lang="de-DE" altLang="de-DE" dirty="0">
                <a:latin typeface="RubFlama" panose="02000000000000000000" pitchFamily="2" charset="0"/>
              </a:rPr>
              <a:t>Die rechtliche Wirksamkeit von Verpflichtung und Verfügung ist unabhängig voneinander zu beurteilen. Es ist also möglich, dass der KV wirksam ist, aber die Übereignung nicht oder der KV nichtig ist, aber die Übereignung wirksam.</a:t>
            </a:r>
          </a:p>
        </p:txBody>
      </p:sp>
      <p:sp>
        <p:nvSpPr>
          <p:cNvPr id="15"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8" grpId="0"/>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680432" y="959262"/>
            <a:ext cx="2016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rPr>
              <a:t>Hausaufgabe</a:t>
            </a:r>
          </a:p>
        </p:txBody>
      </p:sp>
      <p:sp>
        <p:nvSpPr>
          <p:cNvPr id="32771" name="Textfeld 1"/>
          <p:cNvSpPr txBox="1">
            <a:spLocks noChangeArrowheads="1"/>
          </p:cNvSpPr>
          <p:nvPr/>
        </p:nvSpPr>
        <p:spPr bwMode="auto">
          <a:xfrm>
            <a:off x="376238" y="1437219"/>
            <a:ext cx="862451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Calibri" panose="020F0502020204030204" pitchFamily="34" charset="0"/>
              <a:buAutoNum type="arabicPeriod"/>
            </a:pPr>
            <a:r>
              <a:rPr lang="de-DE" altLang="de-DE" dirty="0">
                <a:latin typeface="RubFlama" panose="02000000000000000000" pitchFamily="2" charset="0"/>
              </a:rPr>
              <a:t>A will backen und hat leider keine Vanille mehr im Haus. Er klingelt bei seinem Nachbarn (N) und fragt diesen, ob er ihm nicht eine Vanilleschote „leihen“ könne. N gibt dem A die Schote, die er selbst für sein morgiges Backvorhaben erworben hatte, weil A zusichert, dass er ihm morgen Ersatz bringen werde. Was für ein Vertrag liegt vor?</a:t>
            </a:r>
          </a:p>
          <a:p>
            <a:pPr algn="just" eaLnBrk="1" hangingPunct="1">
              <a:buFont typeface="Calibri" panose="020F0502020204030204" pitchFamily="34" charset="0"/>
              <a:buAutoNum type="arabicPeriod"/>
            </a:pPr>
            <a:endParaRPr lang="de-DE" altLang="de-DE" dirty="0">
              <a:latin typeface="RubFlama" panose="02000000000000000000" pitchFamily="2" charset="0"/>
            </a:endParaRPr>
          </a:p>
          <a:p>
            <a:pPr algn="just" eaLnBrk="1" hangingPunct="1">
              <a:buFont typeface="Calibri" panose="020F0502020204030204" pitchFamily="34" charset="0"/>
              <a:buAutoNum type="arabicPeriod"/>
            </a:pPr>
            <a:r>
              <a:rPr lang="de-DE" altLang="de-DE" dirty="0">
                <a:latin typeface="RubFlama" panose="02000000000000000000" pitchFamily="2" charset="0"/>
              </a:rPr>
              <a:t>Käufer K hat sich am 10.11. mit Verkäufer V über den Kauf eines Piratenkostüms zum Preis von 20€ geeinigt. V soll ihm das Kostüm am 11.11. um 11.11h in die Düsseldorfer Altstadt bringen, erscheint aber nicht. K ist der Meinung, dass ihm das Kostüm jetzt gehört und will es unbedingt auch in Besitz nehmen– Was ist die richtige Anspruchsgrundlage, wenn er zu Gericht ginge?</a:t>
            </a:r>
          </a:p>
          <a:p>
            <a:pPr algn="just" eaLnBrk="1" hangingPunct="1">
              <a:buFont typeface="Calibri" panose="020F0502020204030204" pitchFamily="34" charset="0"/>
              <a:buAutoNum type="arabicPeriod"/>
            </a:pPr>
            <a:endParaRPr lang="de-DE" altLang="de-DE" dirty="0">
              <a:latin typeface="RubFlama" panose="02000000000000000000" pitchFamily="2" charset="0"/>
            </a:endParaRPr>
          </a:p>
          <a:p>
            <a:pPr algn="just" eaLnBrk="1" hangingPunct="1">
              <a:buFont typeface="Calibri" panose="020F0502020204030204" pitchFamily="34" charset="0"/>
              <a:buAutoNum type="arabicPeriod"/>
            </a:pPr>
            <a:r>
              <a:rPr lang="de-DE" altLang="de-DE" dirty="0">
                <a:latin typeface="RubFlama" panose="02000000000000000000" pitchFamily="2" charset="0"/>
              </a:rPr>
              <a:t>Was ist ein Gestaltungsrecht?</a:t>
            </a:r>
          </a:p>
          <a:p>
            <a:pPr algn="just" eaLnBrk="1" hangingPunct="1">
              <a:buFont typeface="Calibri" panose="020F0502020204030204" pitchFamily="34" charset="0"/>
              <a:buAutoNum type="arabicPeriod"/>
            </a:pPr>
            <a:endParaRPr lang="de-DE" altLang="de-DE" dirty="0">
              <a:latin typeface="RubFlama" panose="02000000000000000000" pitchFamily="2" charset="0"/>
            </a:endParaRPr>
          </a:p>
          <a:p>
            <a:pPr algn="just" eaLnBrk="1" hangingPunct="1">
              <a:buFont typeface="Calibri" panose="020F0502020204030204" pitchFamily="34" charset="0"/>
              <a:buAutoNum type="arabicPeriod"/>
            </a:pPr>
            <a:r>
              <a:rPr lang="de-DE" altLang="de-DE" dirty="0">
                <a:latin typeface="RubFlama" panose="02000000000000000000" pitchFamily="2" charset="0"/>
              </a:rPr>
              <a:t>Was ist eine Leistungsstörung?</a:t>
            </a:r>
          </a:p>
          <a:p>
            <a:pPr algn="just" eaLnBrk="1" hangingPunct="1">
              <a:buFont typeface="Calibri" panose="020F0502020204030204" pitchFamily="34" charset="0"/>
              <a:buAutoNum type="arabicPeriod"/>
            </a:pPr>
            <a:endParaRPr lang="de-DE" altLang="de-DE" dirty="0">
              <a:latin typeface="RubFlama" panose="02000000000000000000" pitchFamily="2" charset="0"/>
            </a:endParaRPr>
          </a:p>
          <a:p>
            <a:pPr algn="just" eaLnBrk="1" hangingPunct="1">
              <a:buFont typeface="Calibri" panose="020F0502020204030204" pitchFamily="34" charset="0"/>
              <a:buAutoNum type="arabicPeriod"/>
            </a:pPr>
            <a:r>
              <a:rPr lang="de-DE" altLang="de-DE" dirty="0">
                <a:latin typeface="RubFlama" panose="02000000000000000000" pitchFamily="2" charset="0"/>
              </a:rPr>
              <a:t>Was ist eine Obliegenheit?</a:t>
            </a:r>
          </a:p>
        </p:txBody>
      </p:sp>
      <p:sp>
        <p:nvSpPr>
          <p:cNvPr id="8"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043083" y="3254817"/>
            <a:ext cx="1427827"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defTabSz="914400" eaLnBrk="1" hangingPunct="1">
              <a:defRPr/>
            </a:pPr>
            <a:r>
              <a:rPr lang="de-DE" altLang="de-DE" sz="3500" b="1" dirty="0">
                <a:latin typeface="RubFlama" panose="02000000000000000000" pitchFamily="2" charset="0"/>
              </a:rPr>
              <a:t>Pause!</a:t>
            </a:r>
          </a:p>
        </p:txBody>
      </p:sp>
      <p:sp>
        <p:nvSpPr>
          <p:cNvPr id="8"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5"/>
          <p:cNvSpPr txBox="1">
            <a:spLocks noChangeArrowheads="1"/>
          </p:cNvSpPr>
          <p:nvPr/>
        </p:nvSpPr>
        <p:spPr bwMode="auto">
          <a:xfrm>
            <a:off x="400050" y="1655763"/>
            <a:ext cx="936148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Calibri" panose="020F0502020204030204" pitchFamily="34" charset="0"/>
              <a:buAutoNum type="arabicPeriod"/>
            </a:pPr>
            <a:r>
              <a:rPr lang="de-DE" altLang="de-DE">
                <a:latin typeface="RubFlama" panose="02000000000000000000" pitchFamily="2" charset="0"/>
              </a:rPr>
              <a:t>Wie funktioniert der GA-Stil?</a:t>
            </a:r>
          </a:p>
          <a:p>
            <a:pPr eaLnBrk="1" hangingPunct="1">
              <a:buFont typeface="Calibri" panose="020F0502020204030204" pitchFamily="34" charset="0"/>
              <a:buAutoNum type="arabicPeriod"/>
            </a:pPr>
            <a:endParaRPr lang="de-DE" altLang="de-DE">
              <a:latin typeface="RubFlama" panose="02000000000000000000" pitchFamily="2" charset="0"/>
            </a:endParaRPr>
          </a:p>
          <a:p>
            <a:pPr eaLnBrk="1" hangingPunct="1">
              <a:buFont typeface="Calibri" panose="020F0502020204030204" pitchFamily="34" charset="0"/>
              <a:buAutoNum type="arabicPeriod"/>
            </a:pPr>
            <a:r>
              <a:rPr lang="de-DE" altLang="de-DE">
                <a:latin typeface="RubFlama" panose="02000000000000000000" pitchFamily="2" charset="0"/>
              </a:rPr>
              <a:t>Was ist objektives Recht im Gegensatz zum subjektiven Recht?</a:t>
            </a:r>
          </a:p>
          <a:p>
            <a:pPr eaLnBrk="1" hangingPunct="1">
              <a:buFont typeface="Calibri" panose="020F0502020204030204" pitchFamily="34" charset="0"/>
              <a:buAutoNum type="arabicPeriod"/>
            </a:pPr>
            <a:endParaRPr lang="de-DE" altLang="de-DE">
              <a:latin typeface="RubFlama" panose="02000000000000000000" pitchFamily="2" charset="0"/>
            </a:endParaRPr>
          </a:p>
          <a:p>
            <a:pPr eaLnBrk="1" hangingPunct="1">
              <a:buFont typeface="Calibri" panose="020F0502020204030204" pitchFamily="34" charset="0"/>
              <a:buAutoNum type="arabicPeriod"/>
            </a:pPr>
            <a:r>
              <a:rPr lang="de-DE" altLang="de-DE">
                <a:latin typeface="RubFlama" panose="02000000000000000000" pitchFamily="2" charset="0"/>
              </a:rPr>
              <a:t>Welche Rechtsquellen bestehen in der BRD?</a:t>
            </a:r>
          </a:p>
          <a:p>
            <a:pPr eaLnBrk="1" hangingPunct="1">
              <a:buFont typeface="Calibri" panose="020F0502020204030204" pitchFamily="34" charset="0"/>
              <a:buAutoNum type="arabicPeriod"/>
            </a:pPr>
            <a:endParaRPr lang="de-DE" altLang="de-DE">
              <a:latin typeface="RubFlama" panose="02000000000000000000" pitchFamily="2" charset="0"/>
            </a:endParaRPr>
          </a:p>
          <a:p>
            <a:pPr eaLnBrk="1" hangingPunct="1">
              <a:buFont typeface="Calibri" panose="020F0502020204030204" pitchFamily="34" charset="0"/>
              <a:buAutoNum type="arabicPeriod"/>
            </a:pPr>
            <a:r>
              <a:rPr lang="de-DE" altLang="de-DE">
                <a:latin typeface="RubFlama" panose="02000000000000000000" pitchFamily="2" charset="0"/>
              </a:rPr>
              <a:t>Welche Gesetzestypen kennen Sie?</a:t>
            </a:r>
          </a:p>
          <a:p>
            <a:pPr eaLnBrk="1" hangingPunct="1">
              <a:buFont typeface="Calibri" panose="020F0502020204030204" pitchFamily="34" charset="0"/>
              <a:buAutoNum type="arabicPeriod"/>
            </a:pPr>
            <a:endParaRPr lang="de-DE" altLang="de-DE">
              <a:latin typeface="RubFlama" panose="02000000000000000000" pitchFamily="2" charset="0"/>
            </a:endParaRPr>
          </a:p>
          <a:p>
            <a:pPr eaLnBrk="1" hangingPunct="1">
              <a:buFont typeface="Calibri" panose="020F0502020204030204" pitchFamily="34" charset="0"/>
              <a:buAutoNum type="arabicPeriod"/>
            </a:pPr>
            <a:r>
              <a:rPr lang="de-DE" altLang="de-DE">
                <a:latin typeface="RubFlama" panose="02000000000000000000" pitchFamily="2" charset="0"/>
              </a:rPr>
              <a:t>Warum heißt die deutsche Verfassung „Grundgesetz“?</a:t>
            </a:r>
          </a:p>
          <a:p>
            <a:pPr eaLnBrk="1" hangingPunct="1">
              <a:buFont typeface="Calibri" panose="020F0502020204030204" pitchFamily="34" charset="0"/>
              <a:buAutoNum type="arabicPeriod"/>
            </a:pPr>
            <a:endParaRPr lang="de-DE" altLang="de-DE">
              <a:latin typeface="RubFlama" panose="02000000000000000000" pitchFamily="2" charset="0"/>
            </a:endParaRPr>
          </a:p>
          <a:p>
            <a:pPr eaLnBrk="1" hangingPunct="1">
              <a:buFont typeface="Calibri" panose="020F0502020204030204" pitchFamily="34" charset="0"/>
              <a:buAutoNum type="arabicPeriod"/>
            </a:pPr>
            <a:r>
              <a:rPr lang="de-DE" altLang="de-DE">
                <a:latin typeface="RubFlama" panose="02000000000000000000" pitchFamily="2" charset="0"/>
              </a:rPr>
              <a:t>Was ist die „Klammertechnik“?</a:t>
            </a:r>
          </a:p>
          <a:p>
            <a:pPr eaLnBrk="1" hangingPunct="1">
              <a:buFont typeface="Calibri" panose="020F0502020204030204" pitchFamily="34" charset="0"/>
              <a:buAutoNum type="arabicPeriod"/>
            </a:pPr>
            <a:endParaRPr lang="de-DE" altLang="de-DE">
              <a:latin typeface="RubFlama" panose="02000000000000000000" pitchFamily="2" charset="0"/>
            </a:endParaRPr>
          </a:p>
          <a:p>
            <a:pPr eaLnBrk="1" hangingPunct="1">
              <a:buFont typeface="Calibri" panose="020F0502020204030204" pitchFamily="34" charset="0"/>
              <a:buAutoNum type="arabicPeriod"/>
            </a:pPr>
            <a:r>
              <a:rPr lang="de-DE" altLang="de-DE">
                <a:latin typeface="RubFlama" panose="02000000000000000000" pitchFamily="2" charset="0"/>
              </a:rPr>
              <a:t>Welche Elemente setzt die gängige Definition von „Staat“ voraus?</a:t>
            </a:r>
          </a:p>
          <a:p>
            <a:pPr eaLnBrk="1" hangingPunct="1">
              <a:buFont typeface="Calibri" panose="020F0502020204030204" pitchFamily="34" charset="0"/>
              <a:buAutoNum type="arabicPeriod"/>
            </a:pPr>
            <a:endParaRPr lang="de-DE" altLang="de-DE">
              <a:latin typeface="RubFlama" panose="02000000000000000000" pitchFamily="2" charset="0"/>
            </a:endParaRPr>
          </a:p>
          <a:p>
            <a:pPr eaLnBrk="1" hangingPunct="1">
              <a:buFont typeface="Calibri" panose="020F0502020204030204" pitchFamily="34" charset="0"/>
              <a:buAutoNum type="arabicPeriod"/>
            </a:pPr>
            <a:r>
              <a:rPr lang="de-DE" altLang="de-DE">
                <a:latin typeface="RubFlama" panose="02000000000000000000" pitchFamily="2" charset="0"/>
              </a:rPr>
              <a:t>Wie ist das Verhältnis von Bundesrecht zu Landesrecht?</a:t>
            </a:r>
          </a:p>
          <a:p>
            <a:pPr eaLnBrk="1" hangingPunct="1">
              <a:buFont typeface="Calibri" panose="020F0502020204030204" pitchFamily="34" charset="0"/>
              <a:buAutoNum type="arabicPeriod"/>
            </a:pPr>
            <a:endParaRPr lang="de-DE" altLang="de-DE">
              <a:latin typeface="RubFlama" panose="02000000000000000000" pitchFamily="2" charset="0"/>
            </a:endParaRPr>
          </a:p>
          <a:p>
            <a:pPr eaLnBrk="1" hangingPunct="1">
              <a:buFont typeface="Calibri" panose="020F0502020204030204" pitchFamily="34" charset="0"/>
              <a:buAutoNum type="arabicPeriod"/>
            </a:pPr>
            <a:r>
              <a:rPr lang="de-DE" altLang="de-DE">
                <a:latin typeface="RubFlama" panose="02000000000000000000" pitchFamily="2" charset="0"/>
              </a:rPr>
              <a:t>Was sind Anwendungsvorrang und Geltungsvorrang?</a:t>
            </a:r>
          </a:p>
          <a:p>
            <a:pPr eaLnBrk="1" hangingPunct="1">
              <a:buFont typeface="Calibri" panose="020F0502020204030204" pitchFamily="34" charset="0"/>
              <a:buAutoNum type="arabicPeriod"/>
            </a:pPr>
            <a:endParaRPr lang="de-DE" altLang="de-DE">
              <a:latin typeface="RubFlama" panose="02000000000000000000" pitchFamily="2" charset="0"/>
            </a:endParaRPr>
          </a:p>
        </p:txBody>
      </p:sp>
      <p:sp>
        <p:nvSpPr>
          <p:cNvPr id="7" name="Text Box 5"/>
          <p:cNvSpPr txBox="1">
            <a:spLocks noChangeArrowheads="1"/>
          </p:cNvSpPr>
          <p:nvPr/>
        </p:nvSpPr>
        <p:spPr bwMode="auto">
          <a:xfrm>
            <a:off x="1655936" y="909638"/>
            <a:ext cx="5599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rPr>
              <a:t>Wiederholungs- und Vertiefungsfragen</a:t>
            </a:r>
          </a:p>
        </p:txBody>
      </p:sp>
      <p:sp>
        <p:nvSpPr>
          <p:cNvPr id="9"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310504" y="958850"/>
            <a:ext cx="47035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defRPr/>
            </a:pPr>
            <a:r>
              <a:rPr lang="de-DE" altLang="de-DE" sz="2400" b="1" dirty="0">
                <a:latin typeface="RubFlama" panose="02000000000000000000" pitchFamily="2" charset="0"/>
              </a:rPr>
              <a:t>Wiederholung – I: Rechtsquellen</a:t>
            </a:r>
          </a:p>
        </p:txBody>
      </p:sp>
      <p:sp>
        <p:nvSpPr>
          <p:cNvPr id="19" name="Textfeld 18"/>
          <p:cNvSpPr txBox="1">
            <a:spLocks noChangeArrowheads="1"/>
          </p:cNvSpPr>
          <p:nvPr/>
        </p:nvSpPr>
        <p:spPr bwMode="auto">
          <a:xfrm>
            <a:off x="503809" y="3060551"/>
            <a:ext cx="7200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buFont typeface="Arial" panose="020B0604020202020204" pitchFamily="34" charset="0"/>
              <a:buChar char="•"/>
            </a:pPr>
            <a:r>
              <a:rPr lang="de-DE" altLang="de-DE" dirty="0">
                <a:latin typeface="RubFlama" panose="02000000000000000000" pitchFamily="2" charset="0"/>
              </a:rPr>
              <a:t>formal gleichrangige Quellen</a:t>
            </a:r>
          </a:p>
          <a:p>
            <a:pPr eaLnBrk="1" hangingPunct="1">
              <a:lnSpc>
                <a:spcPct val="150000"/>
              </a:lnSpc>
              <a:buFont typeface="Arial" panose="020B0604020202020204" pitchFamily="34" charset="0"/>
              <a:buChar char="•"/>
            </a:pPr>
            <a:r>
              <a:rPr lang="de-DE" altLang="de-DE" dirty="0">
                <a:latin typeface="RubFlama" panose="02000000000000000000" pitchFamily="2" charset="0"/>
              </a:rPr>
              <a:t>Gesetze höchste Bedeutung</a:t>
            </a:r>
          </a:p>
          <a:p>
            <a:pPr eaLnBrk="1" hangingPunct="1">
              <a:lnSpc>
                <a:spcPct val="150000"/>
              </a:lnSpc>
              <a:buFont typeface="Arial" panose="020B0604020202020204" pitchFamily="34" charset="0"/>
              <a:buChar char="•"/>
            </a:pPr>
            <a:r>
              <a:rPr lang="de-DE" altLang="de-DE" dirty="0">
                <a:latin typeface="RubFlama" panose="02000000000000000000" pitchFamily="2" charset="0"/>
              </a:rPr>
              <a:t>Verbot von Einzelfallregelungen (Art. 19 I 1 GG)</a:t>
            </a:r>
          </a:p>
          <a:p>
            <a:pPr eaLnBrk="1" hangingPunct="1">
              <a:lnSpc>
                <a:spcPct val="150000"/>
              </a:lnSpc>
              <a:buFont typeface="Arial" panose="020B0604020202020204" pitchFamily="34" charset="0"/>
              <a:buChar char="•"/>
            </a:pPr>
            <a:r>
              <a:rPr lang="de-DE" altLang="de-DE" dirty="0">
                <a:latin typeface="RubFlama" panose="02000000000000000000" pitchFamily="2" charset="0"/>
              </a:rPr>
              <a:t>Richterrecht = Schaffung neuer abstrakter Rechtsregeln</a:t>
            </a:r>
          </a:p>
          <a:p>
            <a:pPr eaLnBrk="1" hangingPunct="1">
              <a:lnSpc>
                <a:spcPct val="150000"/>
              </a:lnSpc>
              <a:buFont typeface="Arial" panose="020B0604020202020204" pitchFamily="34" charset="0"/>
              <a:buChar char="•"/>
            </a:pPr>
            <a:r>
              <a:rPr lang="de-DE" altLang="de-DE" dirty="0">
                <a:latin typeface="RubFlama" panose="02000000000000000000" pitchFamily="2" charset="0"/>
              </a:rPr>
              <a:t>Bedeutung variiert je nach Rechtsgebiet</a:t>
            </a:r>
          </a:p>
          <a:p>
            <a:pPr eaLnBrk="1" hangingPunct="1">
              <a:lnSpc>
                <a:spcPct val="150000"/>
              </a:lnSpc>
              <a:buFont typeface="Arial" panose="020B0604020202020204" pitchFamily="34" charset="0"/>
              <a:buChar char="•"/>
            </a:pPr>
            <a:r>
              <a:rPr lang="de-DE" altLang="de-DE" dirty="0">
                <a:latin typeface="RubFlama" panose="02000000000000000000" pitchFamily="2" charset="0"/>
              </a:rPr>
              <a:t>Gewohnheitsrecht: § 346 HGB (oder Arbeitsrecht)</a:t>
            </a:r>
          </a:p>
        </p:txBody>
      </p:sp>
      <p:sp>
        <p:nvSpPr>
          <p:cNvPr id="14"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pic>
        <p:nvPicPr>
          <p:cNvPr id="3" name="Grafik 2"/>
          <p:cNvPicPr>
            <a:picLocks noChangeAspect="1"/>
          </p:cNvPicPr>
          <p:nvPr/>
        </p:nvPicPr>
        <p:blipFill>
          <a:blip r:embed="rId3"/>
          <a:stretch>
            <a:fillRect/>
          </a:stretch>
        </p:blipFill>
        <p:spPr>
          <a:xfrm>
            <a:off x="503808" y="2010395"/>
            <a:ext cx="8316924" cy="566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513144" y="960704"/>
            <a:ext cx="62055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defRPr/>
            </a:pPr>
            <a:r>
              <a:rPr lang="de-DE" altLang="de-DE" sz="2400" b="1" dirty="0">
                <a:latin typeface="RubFlama" panose="02000000000000000000" pitchFamily="2" charset="0"/>
              </a:rPr>
              <a:t>Wiederholung – II: Gesetzestypen/ -begriffe</a:t>
            </a:r>
          </a:p>
        </p:txBody>
      </p:sp>
      <p:sp>
        <p:nvSpPr>
          <p:cNvPr id="20"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pic>
        <p:nvPicPr>
          <p:cNvPr id="6" name="Grafik 5"/>
          <p:cNvPicPr>
            <a:picLocks noChangeAspect="1"/>
          </p:cNvPicPr>
          <p:nvPr/>
        </p:nvPicPr>
        <p:blipFill>
          <a:blip r:embed="rId3"/>
          <a:stretch>
            <a:fillRect/>
          </a:stretch>
        </p:blipFill>
        <p:spPr>
          <a:xfrm>
            <a:off x="467804" y="2124447"/>
            <a:ext cx="8296226" cy="36364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76238" y="1724025"/>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marL="342900" indent="-342900" defTabSz="914400">
              <a:buFont typeface="Arial"/>
              <a:buChar char="•"/>
              <a:defRPr/>
            </a:pPr>
            <a:r>
              <a:rPr lang="de-DE" dirty="0">
                <a:latin typeface="RubFlama" panose="02000000000000000000" pitchFamily="2" charset="0"/>
              </a:rPr>
              <a:t>Kompetenz: Art. 70 ff GG	</a:t>
            </a:r>
          </a:p>
        </p:txBody>
      </p:sp>
      <p:sp>
        <p:nvSpPr>
          <p:cNvPr id="5" name="Text Box 5"/>
          <p:cNvSpPr txBox="1">
            <a:spLocks noChangeArrowheads="1"/>
          </p:cNvSpPr>
          <p:nvPr/>
        </p:nvSpPr>
        <p:spPr bwMode="auto">
          <a:xfrm>
            <a:off x="2282898" y="930255"/>
            <a:ext cx="4778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defRPr/>
            </a:pPr>
            <a:r>
              <a:rPr lang="de-DE" altLang="de-DE" sz="2400" b="1" dirty="0">
                <a:latin typeface="RubFlama" panose="02000000000000000000" pitchFamily="2" charset="0"/>
              </a:rPr>
              <a:t>Wiederholung – III: Föderalismus</a:t>
            </a:r>
          </a:p>
        </p:txBody>
      </p:sp>
      <p:sp>
        <p:nvSpPr>
          <p:cNvPr id="8" name="Rechteck 7"/>
          <p:cNvSpPr>
            <a:spLocks noChangeArrowheads="1"/>
          </p:cNvSpPr>
          <p:nvPr/>
        </p:nvSpPr>
        <p:spPr bwMode="auto">
          <a:xfrm>
            <a:off x="376238" y="2339975"/>
            <a:ext cx="9123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a:latin typeface="RubFlama" panose="02000000000000000000" pitchFamily="2" charset="0"/>
              </a:rPr>
              <a:t>Verhältnis „Regel – Ausnahme“ </a:t>
            </a:r>
          </a:p>
        </p:txBody>
      </p:sp>
      <p:sp>
        <p:nvSpPr>
          <p:cNvPr id="9" name="Rechteck 8"/>
          <p:cNvSpPr>
            <a:spLocks noChangeArrowheads="1"/>
          </p:cNvSpPr>
          <p:nvPr/>
        </p:nvSpPr>
        <p:spPr bwMode="auto">
          <a:xfrm>
            <a:off x="395288" y="3600450"/>
            <a:ext cx="80294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dirty="0">
                <a:latin typeface="RubFlama" panose="02000000000000000000" pitchFamily="2" charset="0"/>
              </a:rPr>
              <a:t>Art. 70 I GG = Die </a:t>
            </a:r>
            <a:r>
              <a:rPr lang="de-DE" altLang="de-DE" u="sng" dirty="0">
                <a:latin typeface="RubFlama" panose="02000000000000000000" pitchFamily="2" charset="0"/>
              </a:rPr>
              <a:t>Länder haben das Recht der Gesetzgebung</a:t>
            </a:r>
            <a:r>
              <a:rPr lang="de-DE" altLang="de-DE" dirty="0">
                <a:latin typeface="RubFlama" panose="02000000000000000000" pitchFamily="2" charset="0"/>
              </a:rPr>
              <a:t>, soweit dieses GG nicht dem Bunde Gesetzgebungsbefugnisse verleiht (Art. 30 GG ähnlich für Aufgabenerfüllung)</a:t>
            </a:r>
          </a:p>
          <a:p>
            <a:pPr defTabSz="914400" eaLnBrk="1" hangingPunct="1"/>
            <a:endParaRPr lang="de-DE" altLang="de-DE" dirty="0">
              <a:latin typeface="RubFlama" panose="02000000000000000000" pitchFamily="2" charset="0"/>
            </a:endParaRPr>
          </a:p>
        </p:txBody>
      </p:sp>
      <p:sp>
        <p:nvSpPr>
          <p:cNvPr id="10" name="Rechteck 9"/>
          <p:cNvSpPr>
            <a:spLocks noChangeArrowheads="1"/>
          </p:cNvSpPr>
          <p:nvPr/>
        </p:nvSpPr>
        <p:spPr bwMode="auto">
          <a:xfrm>
            <a:off x="346075" y="4824413"/>
            <a:ext cx="9124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a:latin typeface="RubFlama" panose="02000000000000000000" pitchFamily="2" charset="0"/>
              </a:rPr>
              <a:t>Art. 73 GG = Der Bund hat die </a:t>
            </a:r>
            <a:r>
              <a:rPr lang="de-DE" altLang="de-DE" i="1">
                <a:latin typeface="RubFlama" panose="02000000000000000000" pitchFamily="2" charset="0"/>
              </a:rPr>
              <a:t>ausschließliche Gesetzgebung </a:t>
            </a:r>
            <a:r>
              <a:rPr lang="de-DE" altLang="de-DE">
                <a:latin typeface="RubFlama" panose="02000000000000000000" pitchFamily="2" charset="0"/>
              </a:rPr>
              <a:t>über: ... (bspw. Außenpolitik, Staatsangehörigkeit, gewerblichen Rechtsschutz) </a:t>
            </a:r>
          </a:p>
        </p:txBody>
      </p:sp>
      <p:sp>
        <p:nvSpPr>
          <p:cNvPr id="11" name="Rechteck 10"/>
          <p:cNvSpPr>
            <a:spLocks noChangeArrowheads="1"/>
          </p:cNvSpPr>
          <p:nvPr/>
        </p:nvSpPr>
        <p:spPr bwMode="auto">
          <a:xfrm>
            <a:off x="360363" y="5689600"/>
            <a:ext cx="912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a:latin typeface="RubFlama" panose="02000000000000000000" pitchFamily="2" charset="0"/>
              </a:rPr>
              <a:t>Art. 72 GG = konkurrierende Gesetzgebung = Länder, wenn nicht Bund </a:t>
            </a:r>
          </a:p>
        </p:txBody>
      </p:sp>
      <p:sp>
        <p:nvSpPr>
          <p:cNvPr id="12" name="Rechteck 11"/>
          <p:cNvSpPr>
            <a:spLocks noChangeArrowheads="1"/>
          </p:cNvSpPr>
          <p:nvPr/>
        </p:nvSpPr>
        <p:spPr bwMode="auto">
          <a:xfrm>
            <a:off x="395288" y="2913063"/>
            <a:ext cx="912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a:latin typeface="RubFlama" panose="02000000000000000000" pitchFamily="2" charset="0"/>
              </a:rPr>
              <a:t>ausschließliche ./. konkurrierende Gesetzgebung</a:t>
            </a:r>
          </a:p>
        </p:txBody>
      </p:sp>
      <p:sp>
        <p:nvSpPr>
          <p:cNvPr id="15" name="Rechteck 14"/>
          <p:cNvSpPr>
            <a:spLocks noChangeArrowheads="1"/>
          </p:cNvSpPr>
          <p:nvPr/>
        </p:nvSpPr>
        <p:spPr bwMode="auto">
          <a:xfrm>
            <a:off x="415925" y="6300788"/>
            <a:ext cx="851281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defTabSz="914400" eaLnBrk="1" hangingPunct="1">
              <a:buFont typeface="Arial" panose="020B0604020202020204" pitchFamily="34" charset="0"/>
              <a:buChar char="•"/>
            </a:pPr>
            <a:r>
              <a:rPr lang="de-DE" altLang="de-DE" dirty="0">
                <a:latin typeface="RubFlama" panose="02000000000000000000" pitchFamily="2" charset="0"/>
              </a:rPr>
              <a:t>Art. 31 GG: </a:t>
            </a:r>
            <a:r>
              <a:rPr lang="de-DE" altLang="de-DE" b="1" dirty="0">
                <a:latin typeface="RubFlama" panose="02000000000000000000" pitchFamily="2" charset="0"/>
              </a:rPr>
              <a:t>Bundesrecht bricht Landesrecht </a:t>
            </a:r>
          </a:p>
        </p:txBody>
      </p:sp>
      <p:sp>
        <p:nvSpPr>
          <p:cNvPr id="14"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8" grpId="0"/>
      <p:bldP spid="9" grpId="0"/>
      <p:bldP spid="10" grpId="0"/>
      <p:bldP spid="11" grpId="0"/>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134957" y="984513"/>
            <a:ext cx="49728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defTabSz="914400" eaLnBrk="1" hangingPunct="1">
              <a:defRPr/>
            </a:pPr>
            <a:r>
              <a:rPr lang="de-DE" altLang="de-DE" sz="2400" b="1" dirty="0">
                <a:latin typeface="RubFlama" panose="02000000000000000000" pitchFamily="2" charset="0"/>
              </a:rPr>
              <a:t>Wiederholung – IV: Normpyramide</a:t>
            </a:r>
          </a:p>
        </p:txBody>
      </p:sp>
      <p:sp>
        <p:nvSpPr>
          <p:cNvPr id="11" name="Textfeld 10"/>
          <p:cNvSpPr txBox="1">
            <a:spLocks noChangeArrowheads="1"/>
          </p:cNvSpPr>
          <p:nvPr/>
        </p:nvSpPr>
        <p:spPr bwMode="auto">
          <a:xfrm>
            <a:off x="3291050" y="6582835"/>
            <a:ext cx="266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dirty="0">
                <a:latin typeface="RubFlama" panose="02000000000000000000" pitchFamily="2" charset="0"/>
              </a:rPr>
              <a:t>Verwaltungsvorschrift</a:t>
            </a:r>
          </a:p>
        </p:txBody>
      </p:sp>
      <p:sp>
        <p:nvSpPr>
          <p:cNvPr id="30"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pic>
        <p:nvPicPr>
          <p:cNvPr id="2" name="Grafik 1"/>
          <p:cNvPicPr>
            <a:picLocks noChangeAspect="1"/>
          </p:cNvPicPr>
          <p:nvPr/>
        </p:nvPicPr>
        <p:blipFill>
          <a:blip r:embed="rId3"/>
          <a:stretch>
            <a:fillRect/>
          </a:stretch>
        </p:blipFill>
        <p:spPr>
          <a:xfrm>
            <a:off x="602039" y="1634238"/>
            <a:ext cx="8038673" cy="47922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Bild 6" descr="Bildschirmfoto 2014-08-08 um 19.31.0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836" y="1693318"/>
            <a:ext cx="4507274" cy="52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187884" y="972319"/>
            <a:ext cx="67553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cs typeface="ＭＳ Ｐゴシック" charset="0"/>
              </a:rPr>
              <a:t>Stellung des Zivilrechtes in der Rechtsordnung</a:t>
            </a:r>
          </a:p>
          <a:p>
            <a:pPr defTabSz="914400">
              <a:defRPr/>
            </a:pPr>
            <a:endParaRPr lang="de-DE" sz="2400" b="1" dirty="0">
              <a:latin typeface="RubFlama" panose="02000000000000000000" pitchFamily="2" charset="0"/>
            </a:endParaRPr>
          </a:p>
        </p:txBody>
      </p:sp>
      <p:sp>
        <p:nvSpPr>
          <p:cNvPr id="4" name="Textfeld 3"/>
          <p:cNvSpPr txBox="1">
            <a:spLocks noChangeArrowheads="1"/>
          </p:cNvSpPr>
          <p:nvPr/>
        </p:nvSpPr>
        <p:spPr bwMode="auto">
          <a:xfrm>
            <a:off x="5472360" y="1728403"/>
            <a:ext cx="3384376"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06475"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de-DE" altLang="de-DE" sz="1800" dirty="0">
                <a:latin typeface="RubFlama" panose="02000000000000000000" pitchFamily="2" charset="0"/>
              </a:rPr>
              <a:t>Grundrechte als „Abwehrrechte“ adressieren an sich Staat, aber:</a:t>
            </a:r>
          </a:p>
          <a:p>
            <a:pPr eaLnBrk="1" hangingPunct="1">
              <a:lnSpc>
                <a:spcPct val="120000"/>
              </a:lnSpc>
            </a:pPr>
            <a:endParaRPr lang="de-DE" altLang="de-DE" sz="1800" dirty="0">
              <a:latin typeface="RubFlama" panose="02000000000000000000" pitchFamily="2" charset="0"/>
            </a:endParaRPr>
          </a:p>
          <a:p>
            <a:pPr eaLnBrk="1" hangingPunct="1">
              <a:lnSpc>
                <a:spcPct val="120000"/>
              </a:lnSpc>
              <a:buFont typeface="Arial" panose="020B0604020202020204" pitchFamily="34" charset="0"/>
              <a:buChar char="•"/>
            </a:pPr>
            <a:r>
              <a:rPr lang="de-DE" altLang="de-DE" sz="1800" dirty="0">
                <a:latin typeface="RubFlama" panose="02000000000000000000" pitchFamily="2" charset="0"/>
              </a:rPr>
              <a:t>Mittelbare Drittwirkung</a:t>
            </a:r>
          </a:p>
          <a:p>
            <a:pPr eaLnBrk="1" hangingPunct="1">
              <a:lnSpc>
                <a:spcPct val="120000"/>
              </a:lnSpc>
              <a:buFont typeface="Arial" panose="020B0604020202020204" pitchFamily="34" charset="0"/>
              <a:buChar char="•"/>
            </a:pPr>
            <a:r>
              <a:rPr lang="de-DE" altLang="de-DE" sz="1800" dirty="0">
                <a:latin typeface="RubFlama" panose="02000000000000000000" pitchFamily="2" charset="0"/>
              </a:rPr>
              <a:t>Einfallstor Generalklauseln</a:t>
            </a:r>
          </a:p>
          <a:p>
            <a:pPr eaLnBrk="1" hangingPunct="1">
              <a:lnSpc>
                <a:spcPct val="120000"/>
              </a:lnSpc>
              <a:buFont typeface="Arial" panose="020B0604020202020204" pitchFamily="34" charset="0"/>
              <a:buChar char="•"/>
            </a:pPr>
            <a:r>
              <a:rPr lang="de-DE" altLang="de-DE" sz="1800" dirty="0">
                <a:latin typeface="RubFlama" panose="02000000000000000000" pitchFamily="2" charset="0"/>
              </a:rPr>
              <a:t>Bsp.: „Verkauf eines Menschen“ sittenwidrig!</a:t>
            </a:r>
          </a:p>
          <a:p>
            <a:pPr eaLnBrk="1" hangingPunct="1">
              <a:lnSpc>
                <a:spcPct val="120000"/>
              </a:lnSpc>
            </a:pPr>
            <a:endParaRPr lang="de-DE" altLang="de-DE" sz="1800" dirty="0">
              <a:latin typeface="RubFlama" panose="02000000000000000000" pitchFamily="2" charset="0"/>
            </a:endParaRPr>
          </a:p>
        </p:txBody>
      </p:sp>
      <p:sp>
        <p:nvSpPr>
          <p:cNvPr id="10"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215347" y="1186507"/>
            <a:ext cx="28648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2400" b="1" dirty="0">
                <a:latin typeface="RubFlama" panose="02000000000000000000" pitchFamily="2" charset="0"/>
                <a:cs typeface="ＭＳ Ｐゴシック" charset="0"/>
              </a:rPr>
              <a:t>Leitbild Privatrecht</a:t>
            </a:r>
          </a:p>
        </p:txBody>
      </p:sp>
      <p:sp>
        <p:nvSpPr>
          <p:cNvPr id="21" name="Text Box 3"/>
          <p:cNvSpPr txBox="1">
            <a:spLocks noChangeArrowheads="1"/>
          </p:cNvSpPr>
          <p:nvPr/>
        </p:nvSpPr>
        <p:spPr bwMode="auto">
          <a:xfrm>
            <a:off x="376238" y="7165007"/>
            <a:ext cx="36716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chemeClr val="tx1"/>
                </a:solidFill>
                <a:latin typeface="Cambria" charset="0"/>
                <a:ea typeface="ＭＳ Ｐゴシック" charset="0"/>
              </a:defRPr>
            </a:lvl1pPr>
            <a:lvl2pPr>
              <a:defRPr sz="2000">
                <a:solidFill>
                  <a:schemeClr val="tx1"/>
                </a:solidFill>
                <a:latin typeface="Cambria" charset="0"/>
                <a:ea typeface="ＭＳ Ｐゴシック" charset="0"/>
              </a:defRPr>
            </a:lvl2pPr>
            <a:lvl3pPr>
              <a:defRPr sz="2000">
                <a:solidFill>
                  <a:schemeClr val="tx1"/>
                </a:solidFill>
                <a:latin typeface="Cambria" charset="0"/>
                <a:ea typeface="ＭＳ Ｐゴシック" charset="0"/>
              </a:defRPr>
            </a:lvl3pPr>
            <a:lvl4pPr>
              <a:defRPr sz="2000">
                <a:solidFill>
                  <a:schemeClr val="tx1"/>
                </a:solidFill>
                <a:latin typeface="Cambria" charset="0"/>
                <a:ea typeface="ＭＳ Ｐゴシック" charset="0"/>
              </a:defRPr>
            </a:lvl4pPr>
            <a:lvl5pPr>
              <a:defRPr sz="2000">
                <a:solidFill>
                  <a:schemeClr val="tx1"/>
                </a:solidFill>
                <a:latin typeface="Cambria" charset="0"/>
                <a:ea typeface="ＭＳ Ｐゴシック" charset="0"/>
              </a:defRPr>
            </a:lvl5pPr>
            <a:lvl6pPr marL="2471738" indent="-185738" fontAlgn="base">
              <a:spcBef>
                <a:spcPct val="0"/>
              </a:spcBef>
              <a:spcAft>
                <a:spcPct val="0"/>
              </a:spcAft>
              <a:defRPr sz="2000">
                <a:solidFill>
                  <a:schemeClr val="tx1"/>
                </a:solidFill>
                <a:latin typeface="Cambria" charset="0"/>
                <a:ea typeface="ＭＳ Ｐゴシック" charset="0"/>
              </a:defRPr>
            </a:lvl6pPr>
            <a:lvl7pPr marL="2928938" indent="-185738" fontAlgn="base">
              <a:spcBef>
                <a:spcPct val="0"/>
              </a:spcBef>
              <a:spcAft>
                <a:spcPct val="0"/>
              </a:spcAft>
              <a:defRPr sz="2000">
                <a:solidFill>
                  <a:schemeClr val="tx1"/>
                </a:solidFill>
                <a:latin typeface="Cambria" charset="0"/>
                <a:ea typeface="ＭＳ Ｐゴシック" charset="0"/>
              </a:defRPr>
            </a:lvl7pPr>
            <a:lvl8pPr marL="3386138" indent="-185738" fontAlgn="base">
              <a:spcBef>
                <a:spcPct val="0"/>
              </a:spcBef>
              <a:spcAft>
                <a:spcPct val="0"/>
              </a:spcAft>
              <a:defRPr sz="2000">
                <a:solidFill>
                  <a:schemeClr val="tx1"/>
                </a:solidFill>
                <a:latin typeface="Cambria" charset="0"/>
                <a:ea typeface="ＭＳ Ｐゴシック" charset="0"/>
              </a:defRPr>
            </a:lvl8pPr>
            <a:lvl9pPr marL="3843338" indent="-185738" fontAlgn="base">
              <a:spcBef>
                <a:spcPct val="0"/>
              </a:spcBef>
              <a:spcAft>
                <a:spcPct val="0"/>
              </a:spcAft>
              <a:defRPr sz="2000">
                <a:solidFill>
                  <a:schemeClr val="tx1"/>
                </a:solidFill>
                <a:latin typeface="Cambria" charset="0"/>
                <a:ea typeface="ＭＳ Ｐゴシック" charset="0"/>
              </a:defRPr>
            </a:lvl9pPr>
          </a:lstStyle>
          <a:p>
            <a:pPr defTabSz="914400">
              <a:defRPr/>
            </a:pPr>
            <a:r>
              <a:rPr lang="de-DE" sz="1200" dirty="0">
                <a:latin typeface="RubFlama" panose="02000000000000000000" pitchFamily="2" charset="0"/>
              </a:rPr>
              <a:t>04: Zivilrecht I: Aufbau BGB und allg. Prinzipien</a:t>
            </a:r>
          </a:p>
        </p:txBody>
      </p:sp>
      <p:pic>
        <p:nvPicPr>
          <p:cNvPr id="2" name="Grafik 1"/>
          <p:cNvPicPr>
            <a:picLocks noChangeAspect="1"/>
          </p:cNvPicPr>
          <p:nvPr/>
        </p:nvPicPr>
        <p:blipFill>
          <a:blip r:embed="rId3"/>
          <a:stretch>
            <a:fillRect/>
          </a:stretch>
        </p:blipFill>
        <p:spPr>
          <a:xfrm>
            <a:off x="318551" y="2484487"/>
            <a:ext cx="8658480" cy="2850758"/>
          </a:xfrm>
          <a:prstGeom prst="rect">
            <a:avLst/>
          </a:prstGeom>
        </p:spPr>
      </p:pic>
    </p:spTree>
  </p:cSld>
  <p:clrMapOvr>
    <a:masterClrMapping/>
  </p:clrMapOvr>
</p:sld>
</file>

<file path=ppt/theme/theme1.xml><?xml version="1.0" encoding="utf-8"?>
<a:theme xmlns:a="http://schemas.openxmlformats.org/drawingml/2006/main" name="1_Titelfolie mit Tex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rennblat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Textformat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Contentfoli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01_PPT Arial Logo</Template>
  <TotalTime>0</TotalTime>
  <Words>2252</Words>
  <Application>Microsoft Macintosh PowerPoint</Application>
  <PresentationFormat>Benutzerdefiniert</PresentationFormat>
  <Paragraphs>315</Paragraphs>
  <Slides>29</Slides>
  <Notes>29</Notes>
  <HiddenSlides>0</HiddenSlides>
  <MMClips>0</MMClips>
  <ScaleCrop>false</ScaleCrop>
  <HeadingPairs>
    <vt:vector size="6" baseType="variant">
      <vt:variant>
        <vt:lpstr>Verwendete Schriftarten</vt:lpstr>
      </vt:variant>
      <vt:variant>
        <vt:i4>6</vt:i4>
      </vt:variant>
      <vt:variant>
        <vt:lpstr>Design</vt:lpstr>
      </vt:variant>
      <vt:variant>
        <vt:i4>4</vt:i4>
      </vt:variant>
      <vt:variant>
        <vt:lpstr>Folientitel</vt:lpstr>
      </vt:variant>
      <vt:variant>
        <vt:i4>29</vt:i4>
      </vt:variant>
    </vt:vector>
  </HeadingPairs>
  <TitlesOfParts>
    <vt:vector size="39" baseType="lpstr">
      <vt:lpstr>Arial</vt:lpstr>
      <vt:lpstr>Calibri</vt:lpstr>
      <vt:lpstr>Cambria</vt:lpstr>
      <vt:lpstr>RubFlama</vt:lpstr>
      <vt:lpstr>Symbol</vt:lpstr>
      <vt:lpstr>Wingdings</vt:lpstr>
      <vt:lpstr>1_Titelfolie mit Text</vt:lpstr>
      <vt:lpstr>Trennblatt</vt:lpstr>
      <vt:lpstr>Textformate</vt:lpstr>
      <vt:lpstr>1_Contentfolie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Beate Schiller</dc:creator>
  <cp:lastModifiedBy>Microsoft Office User</cp:lastModifiedBy>
  <cp:revision>476</cp:revision>
  <dcterms:created xsi:type="dcterms:W3CDTF">2009-11-16T11:47:49Z</dcterms:created>
  <dcterms:modified xsi:type="dcterms:W3CDTF">2024-09-30T14:51:13Z</dcterms:modified>
</cp:coreProperties>
</file>