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1" r:id="rId2"/>
    <p:sldMasterId id="2147483655" r:id="rId3"/>
    <p:sldMasterId id="2147483659" r:id="rId4"/>
  </p:sldMasterIdLst>
  <p:notesMasterIdLst>
    <p:notesMasterId r:id="rId31"/>
  </p:notesMasterIdLst>
  <p:handoutMasterIdLst>
    <p:handoutMasterId r:id="rId32"/>
  </p:handoutMasterIdLst>
  <p:sldIdLst>
    <p:sldId id="361" r:id="rId5"/>
    <p:sldId id="354" r:id="rId6"/>
    <p:sldId id="323" r:id="rId7"/>
    <p:sldId id="324" r:id="rId8"/>
    <p:sldId id="326" r:id="rId9"/>
    <p:sldId id="358" r:id="rId10"/>
    <p:sldId id="330" r:id="rId11"/>
    <p:sldId id="328" r:id="rId12"/>
    <p:sldId id="325" r:id="rId13"/>
    <p:sldId id="332" r:id="rId14"/>
    <p:sldId id="331" r:id="rId15"/>
    <p:sldId id="351" r:id="rId16"/>
    <p:sldId id="360" r:id="rId17"/>
    <p:sldId id="333" r:id="rId18"/>
    <p:sldId id="352" r:id="rId19"/>
    <p:sldId id="359" r:id="rId20"/>
    <p:sldId id="356" r:id="rId21"/>
    <p:sldId id="353" r:id="rId22"/>
    <p:sldId id="335" r:id="rId23"/>
    <p:sldId id="357" r:id="rId24"/>
    <p:sldId id="336" r:id="rId25"/>
    <p:sldId id="337" r:id="rId26"/>
    <p:sldId id="334" r:id="rId27"/>
    <p:sldId id="355" r:id="rId28"/>
    <p:sldId id="294" r:id="rId29"/>
    <p:sldId id="321" r:id="rId30"/>
  </p:sldIdLst>
  <p:sldSz cx="10080625" cy="7561263"/>
  <p:notesSz cx="6794500" cy="9931400"/>
  <p:defaultTextStyle>
    <a:defPPr>
      <a:defRPr lang="de-DE"/>
    </a:defPPr>
    <a:lvl1pPr algn="l" defTabSz="1006475"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503238" indent="-46038" algn="l" defTabSz="1006475"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006475" indent="-92075" algn="l" defTabSz="1006475"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511300" indent="-139700" algn="l" defTabSz="1006475"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14538" indent="-185738" algn="l" defTabSz="1006475"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859">
          <p15:clr>
            <a:srgbClr val="A4A3A4"/>
          </p15:clr>
        </p15:guide>
        <p15:guide id="2" pos="309">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560"/>
    <a:srgbClr val="94C11C"/>
    <a:srgbClr val="8DAE10"/>
    <a:srgbClr val="E7E7E7"/>
    <a:srgbClr val="E6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3729"/>
  </p:normalViewPr>
  <p:slideViewPr>
    <p:cSldViewPr snapToObjects="1">
      <p:cViewPr varScale="1">
        <p:scale>
          <a:sx n="84" d="100"/>
          <a:sy n="84" d="100"/>
        </p:scale>
        <p:origin x="1664" y="192"/>
      </p:cViewPr>
      <p:guideLst>
        <p:guide orient="horz" pos="1859"/>
        <p:guide pos="3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3" d="100"/>
          <a:sy n="83" d="100"/>
        </p:scale>
        <p:origin x="-2040" y="-84"/>
      </p:cViewPr>
      <p:guideLst>
        <p:guide orient="horz" pos="3128"/>
        <p:guide pos="214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8475"/>
          </a:xfrm>
          <a:prstGeom prst="rect">
            <a:avLst/>
          </a:prstGeom>
        </p:spPr>
        <p:txBody>
          <a:bodyPr vert="horz" lIns="91440" tIns="45720" rIns="91440" bIns="45720" rtlCol="0"/>
          <a:lstStyle>
            <a:lvl1pPr algn="l" defTabSz="1008035" fontAlgn="auto">
              <a:spcBef>
                <a:spcPts val="0"/>
              </a:spcBef>
              <a:spcAft>
                <a:spcPts val="0"/>
              </a:spcAft>
              <a:defRPr sz="1200">
                <a:latin typeface="+mn-lt"/>
                <a:ea typeface="+mn-ea"/>
                <a:cs typeface="+mn-cs"/>
              </a:defRPr>
            </a:lvl1pPr>
          </a:lstStyle>
          <a:p>
            <a:pPr>
              <a:defRPr/>
            </a:pPr>
            <a:r>
              <a:rPr lang="de-DE"/>
              <a:t>Ass. iur. Moritz Schroeder</a:t>
            </a:r>
          </a:p>
        </p:txBody>
      </p:sp>
      <p:sp>
        <p:nvSpPr>
          <p:cNvPr id="3" name="Datumsplatzhalter 2"/>
          <p:cNvSpPr>
            <a:spLocks noGrp="1"/>
          </p:cNvSpPr>
          <p:nvPr>
            <p:ph type="dt" sz="quarter" idx="1"/>
          </p:nvPr>
        </p:nvSpPr>
        <p:spPr>
          <a:xfrm>
            <a:off x="3848100" y="0"/>
            <a:ext cx="2944813" cy="498475"/>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CA3C43A7-5D07-48C2-9368-0DF19EB26EC7}" type="datetimeFigureOut">
              <a:rPr lang="de-DE" altLang="de-DE"/>
              <a:pPr>
                <a:defRPr/>
              </a:pPr>
              <a:t>30.09.24</a:t>
            </a:fld>
            <a:endParaRPr lang="de-DE" altLang="de-DE"/>
          </a:p>
        </p:txBody>
      </p:sp>
      <p:sp>
        <p:nvSpPr>
          <p:cNvPr id="4" name="Fußzeilenplatzhalter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defTabSz="1008035" fontAlgn="auto">
              <a:spcBef>
                <a:spcPts val="0"/>
              </a:spcBef>
              <a:spcAft>
                <a:spcPts val="0"/>
              </a:spcAft>
              <a:defRPr sz="12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3848100" y="9432925"/>
            <a:ext cx="2944813" cy="49847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BE36EAC-2217-4B05-B834-427B6A749991}" type="slidenum">
              <a:rPr lang="de-DE" altLang="de-DE"/>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6888"/>
          </a:xfrm>
          <a:prstGeom prst="rect">
            <a:avLst/>
          </a:prstGeom>
        </p:spPr>
        <p:txBody>
          <a:bodyPr vert="horz" lIns="91440" tIns="45720" rIns="91440" bIns="45720" rtlCol="0"/>
          <a:lstStyle>
            <a:lvl1pPr algn="l" defTabSz="1008035" fontAlgn="auto">
              <a:spcBef>
                <a:spcPts val="0"/>
              </a:spcBef>
              <a:spcAft>
                <a:spcPts val="0"/>
              </a:spcAft>
              <a:defRPr sz="1200">
                <a:latin typeface="+mn-lt"/>
                <a:ea typeface="+mn-ea"/>
                <a:cs typeface="+mn-cs"/>
              </a:defRPr>
            </a:lvl1pPr>
          </a:lstStyle>
          <a:p>
            <a:pPr>
              <a:defRPr/>
            </a:pPr>
            <a:r>
              <a:rPr lang="de-DE"/>
              <a:t>Ass. iur. Moritz Schroeder</a:t>
            </a:r>
          </a:p>
        </p:txBody>
      </p:sp>
      <p:sp>
        <p:nvSpPr>
          <p:cNvPr id="3" name="Datumsplatzhalter 2"/>
          <p:cNvSpPr>
            <a:spLocks noGrp="1"/>
          </p:cNvSpPr>
          <p:nvPr>
            <p:ph type="dt"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6B79BF95-E84B-4F60-A85A-9278004B4302}" type="datetimeFigureOut">
              <a:rPr lang="de-DE" altLang="de-DE"/>
              <a:pPr>
                <a:defRPr/>
              </a:pPr>
              <a:t>30.09.24</a:t>
            </a:fld>
            <a:endParaRPr lang="de-DE" altLang="de-DE"/>
          </a:p>
        </p:txBody>
      </p:sp>
      <p:sp>
        <p:nvSpPr>
          <p:cNvPr id="4" name="Folienbildplatzhalter 3"/>
          <p:cNvSpPr>
            <a:spLocks noGrp="1" noRot="1" noChangeAspect="1"/>
          </p:cNvSpPr>
          <p:nvPr>
            <p:ph type="sldImg" idx="2"/>
          </p:nvPr>
        </p:nvSpPr>
        <p:spPr>
          <a:xfrm>
            <a:off x="915988" y="744538"/>
            <a:ext cx="4962525" cy="3724275"/>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450" y="4718050"/>
            <a:ext cx="5435600" cy="4468813"/>
          </a:xfrm>
          <a:prstGeom prst="rect">
            <a:avLst/>
          </a:prstGeom>
        </p:spPr>
        <p:txBody>
          <a:bodyPr vert="horz" wrap="square" lIns="91440" tIns="45720" rIns="91440" bIns="45720" numCol="1" anchor="t" anchorCtr="0" compatLnSpc="1">
            <a:prstTxWarp prst="textNoShape">
              <a:avLst/>
            </a:prstTxWarp>
            <a:normAutofit/>
          </a:bodyPr>
          <a:lstStyle/>
          <a:p>
            <a:pPr lvl="0"/>
            <a:r>
              <a:rPr lang="de-DE" altLang="de-DE" noProof="0"/>
              <a:t>Textmasterformate durch Klicken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 name="Fußzeilenplatzhalt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defTabSz="1008035" fontAlgn="auto">
              <a:spcBef>
                <a:spcPts val="0"/>
              </a:spcBef>
              <a:spcAft>
                <a:spcPts val="0"/>
              </a:spcAft>
              <a:defRPr sz="12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AA3DF57-3FA8-4543-9989-A735936219F7}" type="slidenum">
              <a:rPr lang="de-DE" altLang="de-DE"/>
              <a:pPr/>
              <a:t>‹Nr.›</a:t>
            </a:fld>
            <a:endParaRPr lang="de-DE" altLang="de-DE"/>
          </a:p>
        </p:txBody>
      </p:sp>
    </p:spTree>
  </p:cSld>
  <p:clrMap bg1="lt1" tx1="dk1" bg2="lt2" tx2="dk2" accent1="accent1" accent2="accent2" accent3="accent3" accent4="accent4" accent5="accent5" accent6="accent6" hlink="hlink" folHlink="folHlink"/>
  <p:hf ftr="0" dt="0"/>
  <p:notesStyle>
    <a:lvl1pPr algn="l" defTabSz="1006475" rtl="0" eaLnBrk="0" fontAlgn="base" hangingPunct="0">
      <a:spcBef>
        <a:spcPct val="30000"/>
      </a:spcBef>
      <a:spcAft>
        <a:spcPct val="0"/>
      </a:spcAft>
      <a:defRPr sz="1300" kern="1200">
        <a:solidFill>
          <a:schemeClr val="tx1"/>
        </a:solidFill>
        <a:latin typeface="+mn-lt"/>
        <a:ea typeface="ＭＳ Ｐゴシック" charset="0"/>
        <a:cs typeface="ＭＳ Ｐゴシック" charset="0"/>
      </a:defRPr>
    </a:lvl1pPr>
    <a:lvl2pPr marL="503238" algn="l" defTabSz="1006475" rtl="0" eaLnBrk="0" fontAlgn="base" hangingPunct="0">
      <a:spcBef>
        <a:spcPct val="30000"/>
      </a:spcBef>
      <a:spcAft>
        <a:spcPct val="0"/>
      </a:spcAft>
      <a:defRPr sz="1300" kern="1200">
        <a:solidFill>
          <a:schemeClr val="tx1"/>
        </a:solidFill>
        <a:latin typeface="+mn-lt"/>
        <a:ea typeface="ＭＳ Ｐゴシック" charset="0"/>
        <a:cs typeface="+mn-cs"/>
      </a:defRPr>
    </a:lvl2pPr>
    <a:lvl3pPr marL="1006475" algn="l" defTabSz="1006475" rtl="0" eaLnBrk="0" fontAlgn="base" hangingPunct="0">
      <a:spcBef>
        <a:spcPct val="30000"/>
      </a:spcBef>
      <a:spcAft>
        <a:spcPct val="0"/>
      </a:spcAft>
      <a:defRPr sz="1300" kern="1200">
        <a:solidFill>
          <a:schemeClr val="tx1"/>
        </a:solidFill>
        <a:latin typeface="+mn-lt"/>
        <a:ea typeface="ＭＳ Ｐゴシック" charset="0"/>
        <a:cs typeface="+mn-cs"/>
      </a:defRPr>
    </a:lvl3pPr>
    <a:lvl4pPr marL="1511300" algn="l" defTabSz="1006475" rtl="0" eaLnBrk="0" fontAlgn="base" hangingPunct="0">
      <a:spcBef>
        <a:spcPct val="30000"/>
      </a:spcBef>
      <a:spcAft>
        <a:spcPct val="0"/>
      </a:spcAft>
      <a:defRPr sz="1300" kern="1200">
        <a:solidFill>
          <a:schemeClr val="tx1"/>
        </a:solidFill>
        <a:latin typeface="+mn-lt"/>
        <a:ea typeface="ＭＳ Ｐゴシック" charset="0"/>
        <a:cs typeface="+mn-cs"/>
      </a:defRPr>
    </a:lvl4pPr>
    <a:lvl5pPr marL="2014538" algn="l" defTabSz="1006475" rtl="0" eaLnBrk="0" fontAlgn="base" hangingPunct="0">
      <a:spcBef>
        <a:spcPct val="30000"/>
      </a:spcBef>
      <a:spcAft>
        <a:spcPct val="0"/>
      </a:spcAft>
      <a:defRPr sz="1300" kern="1200">
        <a:solidFill>
          <a:schemeClr val="tx1"/>
        </a:solidFill>
        <a:latin typeface="+mn-lt"/>
        <a:ea typeface="ＭＳ Ｐゴシック" charset="0"/>
        <a:cs typeface="+mn-cs"/>
      </a:defRPr>
    </a:lvl5pPr>
    <a:lvl6pPr marL="2520086" algn="l" defTabSz="1008035" rtl="0" eaLnBrk="1" latinLnBrk="0" hangingPunct="1">
      <a:defRPr sz="1300" kern="1200">
        <a:solidFill>
          <a:schemeClr val="tx1"/>
        </a:solidFill>
        <a:latin typeface="+mn-lt"/>
        <a:ea typeface="+mn-ea"/>
        <a:cs typeface="+mn-cs"/>
      </a:defRPr>
    </a:lvl6pPr>
    <a:lvl7pPr marL="3024104" algn="l" defTabSz="1008035" rtl="0" eaLnBrk="1" latinLnBrk="0" hangingPunct="1">
      <a:defRPr sz="1300" kern="1200">
        <a:solidFill>
          <a:schemeClr val="tx1"/>
        </a:solidFill>
        <a:latin typeface="+mn-lt"/>
        <a:ea typeface="+mn-ea"/>
        <a:cs typeface="+mn-cs"/>
      </a:defRPr>
    </a:lvl7pPr>
    <a:lvl8pPr marL="3528121" algn="l" defTabSz="1008035" rtl="0" eaLnBrk="1" latinLnBrk="0" hangingPunct="1">
      <a:defRPr sz="1300" kern="1200">
        <a:solidFill>
          <a:schemeClr val="tx1"/>
        </a:solidFill>
        <a:latin typeface="+mn-lt"/>
        <a:ea typeface="+mn-ea"/>
        <a:cs typeface="+mn-cs"/>
      </a:defRPr>
    </a:lvl8pPr>
    <a:lvl9pPr marL="4032138" algn="l" defTabSz="100803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358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C9DF46-875F-4A0E-B73F-F568DF530A8E}" type="slidenum">
              <a:rPr lang="de-DE" altLang="de-DE" sz="1200"/>
              <a:pPr eaLnBrk="1" hangingPunct="1">
                <a:spcBef>
                  <a:spcPct val="0"/>
                </a:spcBef>
              </a:pPr>
              <a:t>1</a:t>
            </a:fld>
            <a:endParaRPr lang="de-DE" altLang="de-DE" sz="1200"/>
          </a:p>
        </p:txBody>
      </p:sp>
      <p:sp>
        <p:nvSpPr>
          <p:cNvPr id="35845"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extLst>
      <p:ext uri="{BB962C8B-B14F-4D97-AF65-F5344CB8AC3E}">
        <p14:creationId xmlns:p14="http://schemas.microsoft.com/office/powerpoint/2010/main" val="1656604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419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8B8CCA5-B2DD-4EBC-B251-4EB8ED9E4B3B}" type="slidenum">
              <a:rPr lang="de-DE" altLang="de-DE" sz="1200"/>
              <a:pPr eaLnBrk="1" hangingPunct="1">
                <a:spcBef>
                  <a:spcPct val="0"/>
                </a:spcBef>
              </a:pPr>
              <a:t>10</a:t>
            </a:fld>
            <a:endParaRPr lang="de-DE" altLang="de-DE" sz="1200"/>
          </a:p>
        </p:txBody>
      </p:sp>
      <p:sp>
        <p:nvSpPr>
          <p:cNvPr id="41989"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430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B976601-010A-4E87-8771-1FF2986E21D2}" type="slidenum">
              <a:rPr lang="de-DE" altLang="de-DE" sz="1200"/>
              <a:pPr eaLnBrk="1" hangingPunct="1">
                <a:spcBef>
                  <a:spcPct val="0"/>
                </a:spcBef>
              </a:pPr>
              <a:t>11</a:t>
            </a:fld>
            <a:endParaRPr lang="de-DE" altLang="de-DE" sz="1200"/>
          </a:p>
        </p:txBody>
      </p:sp>
      <p:sp>
        <p:nvSpPr>
          <p:cNvPr id="43013"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440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A2D2048-F86E-4643-8FA0-88016A8A7ACA}" type="slidenum">
              <a:rPr lang="de-DE" altLang="de-DE" sz="1200"/>
              <a:pPr eaLnBrk="1" hangingPunct="1">
                <a:spcBef>
                  <a:spcPct val="0"/>
                </a:spcBef>
              </a:pPr>
              <a:t>12</a:t>
            </a:fld>
            <a:endParaRPr lang="de-DE" altLang="de-DE" sz="1200"/>
          </a:p>
        </p:txBody>
      </p:sp>
      <p:sp>
        <p:nvSpPr>
          <p:cNvPr id="44037"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4506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072737E-5454-4B0A-8B38-2A1F07041A8F}" type="slidenum">
              <a:rPr lang="de-DE" altLang="de-DE" sz="1200"/>
              <a:pPr eaLnBrk="1" hangingPunct="1">
                <a:spcBef>
                  <a:spcPct val="0"/>
                </a:spcBef>
              </a:pPr>
              <a:t>13</a:t>
            </a:fld>
            <a:endParaRPr lang="de-DE" altLang="de-DE" sz="1200"/>
          </a:p>
        </p:txBody>
      </p:sp>
      <p:sp>
        <p:nvSpPr>
          <p:cNvPr id="45061"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4608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2059B03-0DAC-4B5B-9401-348F64C3425E}" type="slidenum">
              <a:rPr lang="de-DE" altLang="de-DE" sz="1200"/>
              <a:pPr eaLnBrk="1" hangingPunct="1">
                <a:spcBef>
                  <a:spcPct val="0"/>
                </a:spcBef>
              </a:pPr>
              <a:t>14</a:t>
            </a:fld>
            <a:endParaRPr lang="de-DE" altLang="de-DE" sz="1200"/>
          </a:p>
        </p:txBody>
      </p:sp>
      <p:sp>
        <p:nvSpPr>
          <p:cNvPr id="46085"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471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46E9A95-AFF6-4307-B675-76CA5B7114C5}" type="slidenum">
              <a:rPr lang="de-DE" altLang="de-DE" sz="1200"/>
              <a:pPr eaLnBrk="1" hangingPunct="1">
                <a:spcBef>
                  <a:spcPct val="0"/>
                </a:spcBef>
              </a:pPr>
              <a:t>15</a:t>
            </a:fld>
            <a:endParaRPr lang="de-DE" altLang="de-DE" sz="1200"/>
          </a:p>
        </p:txBody>
      </p:sp>
      <p:sp>
        <p:nvSpPr>
          <p:cNvPr id="47109"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4813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332C69B-0C76-452E-A35B-37677BB413BA}" type="slidenum">
              <a:rPr lang="de-DE" altLang="de-DE" sz="1200"/>
              <a:pPr eaLnBrk="1" hangingPunct="1">
                <a:spcBef>
                  <a:spcPct val="0"/>
                </a:spcBef>
              </a:pPr>
              <a:t>16</a:t>
            </a:fld>
            <a:endParaRPr lang="de-DE" altLang="de-DE" sz="1200"/>
          </a:p>
        </p:txBody>
      </p:sp>
      <p:sp>
        <p:nvSpPr>
          <p:cNvPr id="48133"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4915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B077F33-A86E-419A-BE06-DFBCBB953B78}" type="slidenum">
              <a:rPr lang="de-DE" altLang="de-DE" sz="1200"/>
              <a:pPr eaLnBrk="1" hangingPunct="1">
                <a:spcBef>
                  <a:spcPct val="0"/>
                </a:spcBef>
              </a:pPr>
              <a:t>17</a:t>
            </a:fld>
            <a:endParaRPr lang="de-DE" altLang="de-DE" sz="1200"/>
          </a:p>
        </p:txBody>
      </p:sp>
      <p:sp>
        <p:nvSpPr>
          <p:cNvPr id="49157"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501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0F54510-E941-4E48-AB22-5E3C9ED1984C}" type="slidenum">
              <a:rPr lang="de-DE" altLang="de-DE" sz="1200"/>
              <a:pPr eaLnBrk="1" hangingPunct="1">
                <a:spcBef>
                  <a:spcPct val="0"/>
                </a:spcBef>
              </a:pPr>
              <a:t>18</a:t>
            </a:fld>
            <a:endParaRPr lang="de-DE" altLang="de-DE" sz="1200"/>
          </a:p>
        </p:txBody>
      </p:sp>
      <p:sp>
        <p:nvSpPr>
          <p:cNvPr id="50181"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5120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C84B3DE-35C7-4CD3-BEE5-AC0610049F6A}" type="slidenum">
              <a:rPr lang="de-DE" altLang="de-DE" sz="1200"/>
              <a:pPr eaLnBrk="1" hangingPunct="1">
                <a:spcBef>
                  <a:spcPct val="0"/>
                </a:spcBef>
              </a:pPr>
              <a:t>19</a:t>
            </a:fld>
            <a:endParaRPr lang="de-DE" altLang="de-DE" sz="1200"/>
          </a:p>
        </p:txBody>
      </p:sp>
      <p:sp>
        <p:nvSpPr>
          <p:cNvPr id="51205"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337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187F03D-EB61-45B7-9909-49F722CB2A31}" type="slidenum">
              <a:rPr lang="de-DE" altLang="de-DE" sz="1200"/>
              <a:pPr eaLnBrk="1" hangingPunct="1">
                <a:spcBef>
                  <a:spcPct val="0"/>
                </a:spcBef>
              </a:pPr>
              <a:t>2</a:t>
            </a:fld>
            <a:endParaRPr lang="de-DE" altLang="de-DE" sz="1200"/>
          </a:p>
        </p:txBody>
      </p:sp>
      <p:sp>
        <p:nvSpPr>
          <p:cNvPr id="33797"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15A028B-DDFE-464B-9E2F-95B9D4D0886B}" type="slidenum">
              <a:rPr lang="de-DE" altLang="de-DE" sz="1200"/>
              <a:pPr eaLnBrk="1" hangingPunct="1">
                <a:spcBef>
                  <a:spcPct val="0"/>
                </a:spcBef>
              </a:pPr>
              <a:t>20</a:t>
            </a:fld>
            <a:endParaRPr lang="de-DE" altLang="de-DE" sz="1200"/>
          </a:p>
        </p:txBody>
      </p:sp>
      <p:sp>
        <p:nvSpPr>
          <p:cNvPr id="52229"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5325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7325FF6-ED9C-4FB1-96D0-FEEC7B80FCFC}" type="slidenum">
              <a:rPr lang="de-DE" altLang="de-DE" sz="1200"/>
              <a:pPr eaLnBrk="1" hangingPunct="1">
                <a:spcBef>
                  <a:spcPct val="0"/>
                </a:spcBef>
              </a:pPr>
              <a:t>21</a:t>
            </a:fld>
            <a:endParaRPr lang="de-DE" altLang="de-DE" sz="1200"/>
          </a:p>
        </p:txBody>
      </p:sp>
      <p:sp>
        <p:nvSpPr>
          <p:cNvPr id="53253"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542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3A5C07C-0F9B-42AC-9EB0-6CADF7068DA1}" type="slidenum">
              <a:rPr lang="de-DE" altLang="de-DE" sz="1200"/>
              <a:pPr eaLnBrk="1" hangingPunct="1">
                <a:spcBef>
                  <a:spcPct val="0"/>
                </a:spcBef>
              </a:pPr>
              <a:t>22</a:t>
            </a:fld>
            <a:endParaRPr lang="de-DE" altLang="de-DE" sz="1200"/>
          </a:p>
        </p:txBody>
      </p:sp>
      <p:sp>
        <p:nvSpPr>
          <p:cNvPr id="54277"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5530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EB3A2BB-32A6-42F7-9DEE-DD82F5EC5C00}" type="slidenum">
              <a:rPr lang="de-DE" altLang="de-DE" sz="1200"/>
              <a:pPr eaLnBrk="1" hangingPunct="1">
                <a:spcBef>
                  <a:spcPct val="0"/>
                </a:spcBef>
              </a:pPr>
              <a:t>23</a:t>
            </a:fld>
            <a:endParaRPr lang="de-DE" altLang="de-DE" sz="1200"/>
          </a:p>
        </p:txBody>
      </p:sp>
      <p:sp>
        <p:nvSpPr>
          <p:cNvPr id="55301"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563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581391A3-4740-4930-9975-48CBFB5FC692}" type="slidenum">
              <a:rPr lang="de-DE" altLang="de-DE" sz="1200"/>
              <a:pPr eaLnBrk="1" hangingPunct="1">
                <a:spcBef>
                  <a:spcPct val="0"/>
                </a:spcBef>
              </a:pPr>
              <a:t>24</a:t>
            </a:fld>
            <a:endParaRPr lang="de-DE" altLang="de-DE" sz="1200"/>
          </a:p>
        </p:txBody>
      </p:sp>
      <p:sp>
        <p:nvSpPr>
          <p:cNvPr id="56325"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573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7B670B1-4570-482D-8A9D-1978789668DC}" type="slidenum">
              <a:rPr lang="de-DE" altLang="de-DE" sz="1200"/>
              <a:pPr eaLnBrk="1" hangingPunct="1">
                <a:spcBef>
                  <a:spcPct val="0"/>
                </a:spcBef>
              </a:pPr>
              <a:t>25</a:t>
            </a:fld>
            <a:endParaRPr lang="de-DE" altLang="de-DE" sz="1200"/>
          </a:p>
        </p:txBody>
      </p:sp>
      <p:sp>
        <p:nvSpPr>
          <p:cNvPr id="57349"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583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B4F2DE6-1348-419D-96ED-7D530A54D6FD}" type="slidenum">
              <a:rPr lang="de-DE" altLang="de-DE" sz="1200"/>
              <a:pPr eaLnBrk="1" hangingPunct="1">
                <a:spcBef>
                  <a:spcPct val="0"/>
                </a:spcBef>
              </a:pPr>
              <a:t>26</a:t>
            </a:fld>
            <a:endParaRPr lang="de-DE" altLang="de-DE" sz="1200"/>
          </a:p>
        </p:txBody>
      </p:sp>
      <p:sp>
        <p:nvSpPr>
          <p:cNvPr id="58373"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3482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B9EF5F2-3B5C-4069-ABA8-23F6BAA687A1}" type="slidenum">
              <a:rPr lang="de-DE" altLang="de-DE" sz="1200"/>
              <a:pPr eaLnBrk="1" hangingPunct="1">
                <a:spcBef>
                  <a:spcPct val="0"/>
                </a:spcBef>
              </a:pPr>
              <a:t>3</a:t>
            </a:fld>
            <a:endParaRPr lang="de-DE" altLang="de-DE" sz="1200"/>
          </a:p>
        </p:txBody>
      </p:sp>
      <p:sp>
        <p:nvSpPr>
          <p:cNvPr id="34821"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358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9D1F94A-EF3C-4500-934D-FDCF3DB62376}" type="slidenum">
              <a:rPr lang="de-DE" altLang="de-DE" sz="1200"/>
              <a:pPr eaLnBrk="1" hangingPunct="1">
                <a:spcBef>
                  <a:spcPct val="0"/>
                </a:spcBef>
              </a:pPr>
              <a:t>4</a:t>
            </a:fld>
            <a:endParaRPr lang="de-DE" altLang="de-DE" sz="1200"/>
          </a:p>
        </p:txBody>
      </p:sp>
      <p:sp>
        <p:nvSpPr>
          <p:cNvPr id="35845"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368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0F075AE-9ED5-4C5B-A014-0D0A889F9216}" type="slidenum">
              <a:rPr lang="de-DE" altLang="de-DE" sz="1200"/>
              <a:pPr eaLnBrk="1" hangingPunct="1">
                <a:spcBef>
                  <a:spcPct val="0"/>
                </a:spcBef>
              </a:pPr>
              <a:t>5</a:t>
            </a:fld>
            <a:endParaRPr lang="de-DE" altLang="de-DE" sz="1200"/>
          </a:p>
        </p:txBody>
      </p:sp>
      <p:sp>
        <p:nvSpPr>
          <p:cNvPr id="36869"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378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54DC92A-EAB5-4B7C-A795-EF8F1B011E03}" type="slidenum">
              <a:rPr lang="de-DE" altLang="de-DE" sz="1200"/>
              <a:pPr eaLnBrk="1" hangingPunct="1">
                <a:spcBef>
                  <a:spcPct val="0"/>
                </a:spcBef>
              </a:pPr>
              <a:t>6</a:t>
            </a:fld>
            <a:endParaRPr lang="de-DE" altLang="de-DE" sz="1200"/>
          </a:p>
        </p:txBody>
      </p:sp>
      <p:sp>
        <p:nvSpPr>
          <p:cNvPr id="37893"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389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389AA1A-F460-4EEF-991A-1EF5E4D07A9D}" type="slidenum">
              <a:rPr lang="de-DE" altLang="de-DE" sz="1200"/>
              <a:pPr eaLnBrk="1" hangingPunct="1">
                <a:spcBef>
                  <a:spcPct val="0"/>
                </a:spcBef>
              </a:pPr>
              <a:t>7</a:t>
            </a:fld>
            <a:endParaRPr lang="de-DE" altLang="de-DE" sz="1200"/>
          </a:p>
        </p:txBody>
      </p:sp>
      <p:sp>
        <p:nvSpPr>
          <p:cNvPr id="38917"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399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EED22B1B-4B9C-4468-975C-43D36A3B74F2}" type="slidenum">
              <a:rPr lang="de-DE" altLang="de-DE" sz="1200"/>
              <a:pPr eaLnBrk="1" hangingPunct="1">
                <a:spcBef>
                  <a:spcPct val="0"/>
                </a:spcBef>
              </a:pPr>
              <a:t>8</a:t>
            </a:fld>
            <a:endParaRPr lang="de-DE" altLang="de-DE" sz="1200"/>
          </a:p>
        </p:txBody>
      </p:sp>
      <p:sp>
        <p:nvSpPr>
          <p:cNvPr id="39941"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409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CF4416D-B5D2-441A-83AA-D8D6833B3895}" type="slidenum">
              <a:rPr lang="de-DE" altLang="de-DE" sz="1200"/>
              <a:pPr eaLnBrk="1" hangingPunct="1">
                <a:spcBef>
                  <a:spcPct val="0"/>
                </a:spcBef>
              </a:pPr>
              <a:t>9</a:t>
            </a:fld>
            <a:endParaRPr lang="de-DE" altLang="de-DE" sz="1200"/>
          </a:p>
        </p:txBody>
      </p:sp>
      <p:sp>
        <p:nvSpPr>
          <p:cNvPr id="40965"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082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96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form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84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89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457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2" name="Rechteck 1"/>
          <p:cNvSpPr/>
          <p:nvPr/>
        </p:nvSpPr>
        <p:spPr>
          <a:xfrm>
            <a:off x="0" y="0"/>
            <a:ext cx="9121775" cy="7067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035" fontAlgn="auto">
              <a:spcBef>
                <a:spcPts val="0"/>
              </a:spcBef>
              <a:spcAft>
                <a:spcPts val="0"/>
              </a:spcAft>
              <a:defRPr/>
            </a:pPr>
            <a:endParaRPr lang="de-DE"/>
          </a:p>
        </p:txBody>
      </p:sp>
      <p:pic>
        <p:nvPicPr>
          <p:cNvPr id="1027" name="Inhaltsplatzhalter 5" descr="Label_RUB_WEISS-BLAU_s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8163" y="0"/>
            <a:ext cx="14398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1006475" rtl="0" eaLnBrk="0" fontAlgn="base" hangingPunct="0">
        <a:spcBef>
          <a:spcPct val="0"/>
        </a:spcBef>
        <a:spcAft>
          <a:spcPct val="0"/>
        </a:spcAft>
        <a:defRPr sz="4900" kern="1200">
          <a:solidFill>
            <a:schemeClr val="tx1"/>
          </a:solidFill>
          <a:latin typeface="+mj-lt"/>
          <a:ea typeface="ＭＳ Ｐゴシック" charset="0"/>
          <a:cs typeface="ＭＳ Ｐゴシック" charset="0"/>
        </a:defRPr>
      </a:lvl1pPr>
      <a:lvl2pPr algn="ctr" defTabSz="1006475" rtl="0" eaLnBrk="0" fontAlgn="base" hangingPunct="0">
        <a:spcBef>
          <a:spcPct val="0"/>
        </a:spcBef>
        <a:spcAft>
          <a:spcPct val="0"/>
        </a:spcAft>
        <a:defRPr sz="4900">
          <a:solidFill>
            <a:schemeClr val="tx1"/>
          </a:solidFill>
          <a:latin typeface="Cambria" charset="0"/>
          <a:ea typeface="ＭＳ Ｐゴシック" charset="0"/>
          <a:cs typeface="ＭＳ Ｐゴシック" charset="0"/>
        </a:defRPr>
      </a:lvl2pPr>
      <a:lvl3pPr algn="ctr" defTabSz="1006475" rtl="0" eaLnBrk="0" fontAlgn="base" hangingPunct="0">
        <a:spcBef>
          <a:spcPct val="0"/>
        </a:spcBef>
        <a:spcAft>
          <a:spcPct val="0"/>
        </a:spcAft>
        <a:defRPr sz="4900">
          <a:solidFill>
            <a:schemeClr val="tx1"/>
          </a:solidFill>
          <a:latin typeface="Cambria" charset="0"/>
          <a:ea typeface="ＭＳ Ｐゴシック" charset="0"/>
          <a:cs typeface="ＭＳ Ｐゴシック" charset="0"/>
        </a:defRPr>
      </a:lvl3pPr>
      <a:lvl4pPr algn="ctr" defTabSz="1006475" rtl="0" eaLnBrk="0" fontAlgn="base" hangingPunct="0">
        <a:spcBef>
          <a:spcPct val="0"/>
        </a:spcBef>
        <a:spcAft>
          <a:spcPct val="0"/>
        </a:spcAft>
        <a:defRPr sz="4900">
          <a:solidFill>
            <a:schemeClr val="tx1"/>
          </a:solidFill>
          <a:latin typeface="Cambria" charset="0"/>
          <a:ea typeface="ＭＳ Ｐゴシック" charset="0"/>
          <a:cs typeface="ＭＳ Ｐゴシック" charset="0"/>
        </a:defRPr>
      </a:lvl4pPr>
      <a:lvl5pPr algn="ctr" defTabSz="1006475" rtl="0" eaLnBrk="0" fontAlgn="base" hangingPunct="0">
        <a:spcBef>
          <a:spcPct val="0"/>
        </a:spcBef>
        <a:spcAft>
          <a:spcPct val="0"/>
        </a:spcAft>
        <a:defRPr sz="4900">
          <a:solidFill>
            <a:schemeClr val="tx1"/>
          </a:solidFill>
          <a:latin typeface="Cambria" charset="0"/>
          <a:ea typeface="ＭＳ Ｐゴシック" charset="0"/>
          <a:cs typeface="ＭＳ Ｐゴシック" charset="0"/>
        </a:defRPr>
      </a:lvl5pPr>
      <a:lvl6pPr marL="457200" algn="ctr" defTabSz="1006475" rtl="0" fontAlgn="base">
        <a:spcBef>
          <a:spcPct val="0"/>
        </a:spcBef>
        <a:spcAft>
          <a:spcPct val="0"/>
        </a:spcAft>
        <a:defRPr sz="4900">
          <a:solidFill>
            <a:schemeClr val="tx1"/>
          </a:solidFill>
          <a:latin typeface="Cambria" charset="0"/>
          <a:ea typeface="ＭＳ Ｐゴシック" charset="0"/>
        </a:defRPr>
      </a:lvl6pPr>
      <a:lvl7pPr marL="914400" algn="ctr" defTabSz="1006475" rtl="0" fontAlgn="base">
        <a:spcBef>
          <a:spcPct val="0"/>
        </a:spcBef>
        <a:spcAft>
          <a:spcPct val="0"/>
        </a:spcAft>
        <a:defRPr sz="4900">
          <a:solidFill>
            <a:schemeClr val="tx1"/>
          </a:solidFill>
          <a:latin typeface="Cambria" charset="0"/>
          <a:ea typeface="ＭＳ Ｐゴシック" charset="0"/>
        </a:defRPr>
      </a:lvl7pPr>
      <a:lvl8pPr marL="1371600" algn="ctr" defTabSz="1006475" rtl="0" fontAlgn="base">
        <a:spcBef>
          <a:spcPct val="0"/>
        </a:spcBef>
        <a:spcAft>
          <a:spcPct val="0"/>
        </a:spcAft>
        <a:defRPr sz="4900">
          <a:solidFill>
            <a:schemeClr val="tx1"/>
          </a:solidFill>
          <a:latin typeface="Cambria" charset="0"/>
          <a:ea typeface="ＭＳ Ｐゴシック" charset="0"/>
        </a:defRPr>
      </a:lvl8pPr>
      <a:lvl9pPr marL="1828800" algn="ctr" defTabSz="1006475" rtl="0" fontAlgn="base">
        <a:spcBef>
          <a:spcPct val="0"/>
        </a:spcBef>
        <a:spcAft>
          <a:spcPct val="0"/>
        </a:spcAft>
        <a:defRPr sz="4900">
          <a:solidFill>
            <a:schemeClr val="tx1"/>
          </a:solidFill>
          <a:latin typeface="Cambria" charset="0"/>
          <a:ea typeface="ＭＳ Ｐゴシック" charset="0"/>
        </a:defRPr>
      </a:lvl9pPr>
    </p:titleStyle>
    <p:bodyStyle>
      <a:lvl1pPr marL="377825" indent="-377825" algn="l" defTabSz="1006475"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ＭＳ Ｐゴシック" charset="0"/>
          <a:cs typeface="ＭＳ Ｐゴシック" charset="0"/>
        </a:defRPr>
      </a:lvl1pPr>
      <a:lvl2pPr marL="817563" indent="-314325" algn="l" defTabSz="1006475"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ＭＳ Ｐゴシック" charset="0"/>
          <a:cs typeface="+mn-cs"/>
        </a:defRPr>
      </a:lvl2pPr>
      <a:lvl3pPr marL="1258888" indent="-250825" algn="l" defTabSz="100647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ＭＳ Ｐゴシック" charset="0"/>
          <a:cs typeface="+mn-cs"/>
        </a:defRPr>
      </a:lvl3pPr>
      <a:lvl4pPr marL="1763713"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4pPr>
      <a:lvl5pPr marL="2266950"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7" name="Rechteck 6"/>
          <p:cNvSpPr/>
          <p:nvPr/>
        </p:nvSpPr>
        <p:spPr>
          <a:xfrm>
            <a:off x="0" y="0"/>
            <a:ext cx="9601200" cy="143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035" fontAlgn="auto">
              <a:spcBef>
                <a:spcPts val="0"/>
              </a:spcBef>
              <a:spcAft>
                <a:spcPts val="0"/>
              </a:spcAft>
              <a:defRPr/>
            </a:pPr>
            <a:endParaRPr lang="de-DE"/>
          </a:p>
        </p:txBody>
      </p:sp>
      <p:pic>
        <p:nvPicPr>
          <p:cNvPr id="2051" name="Inhaltsplatzhalter 5" descr="Label_RUB_WEISS-BLAU_s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18600" y="0"/>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Grafik 9" descr="Wortmarke_BLAU_srg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775" y="228600"/>
            <a:ext cx="1728788"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1006475" rtl="0" eaLnBrk="0" fontAlgn="base" hangingPunct="0">
        <a:spcBef>
          <a:spcPct val="0"/>
        </a:spcBef>
        <a:spcAft>
          <a:spcPct val="0"/>
        </a:spcAft>
        <a:defRPr sz="4900" kern="1200">
          <a:solidFill>
            <a:schemeClr val="tx1"/>
          </a:solidFill>
          <a:latin typeface="+mj-lt"/>
          <a:ea typeface="ＭＳ Ｐゴシック" charset="0"/>
          <a:cs typeface="ＭＳ Ｐゴシック" charset="0"/>
        </a:defRPr>
      </a:lvl1pPr>
      <a:lvl2pPr algn="ctr" defTabSz="1006475"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2pPr>
      <a:lvl3pPr algn="ctr" defTabSz="1006475"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3pPr>
      <a:lvl4pPr algn="ctr" defTabSz="1006475"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4pPr>
      <a:lvl5pPr algn="ctr" defTabSz="1006475"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5pPr>
      <a:lvl6pPr marL="457200" algn="ctr" defTabSz="1006475" rtl="0" fontAlgn="base">
        <a:spcBef>
          <a:spcPct val="0"/>
        </a:spcBef>
        <a:spcAft>
          <a:spcPct val="0"/>
        </a:spcAft>
        <a:defRPr sz="4900">
          <a:solidFill>
            <a:schemeClr val="tx1"/>
          </a:solidFill>
          <a:latin typeface="Calibri" charset="0"/>
          <a:ea typeface="ＭＳ Ｐゴシック" charset="0"/>
        </a:defRPr>
      </a:lvl6pPr>
      <a:lvl7pPr marL="914400" algn="ctr" defTabSz="1006475" rtl="0" fontAlgn="base">
        <a:spcBef>
          <a:spcPct val="0"/>
        </a:spcBef>
        <a:spcAft>
          <a:spcPct val="0"/>
        </a:spcAft>
        <a:defRPr sz="4900">
          <a:solidFill>
            <a:schemeClr val="tx1"/>
          </a:solidFill>
          <a:latin typeface="Calibri" charset="0"/>
          <a:ea typeface="ＭＳ Ｐゴシック" charset="0"/>
        </a:defRPr>
      </a:lvl7pPr>
      <a:lvl8pPr marL="1371600" algn="ctr" defTabSz="1006475" rtl="0" fontAlgn="base">
        <a:spcBef>
          <a:spcPct val="0"/>
        </a:spcBef>
        <a:spcAft>
          <a:spcPct val="0"/>
        </a:spcAft>
        <a:defRPr sz="4900">
          <a:solidFill>
            <a:schemeClr val="tx1"/>
          </a:solidFill>
          <a:latin typeface="Calibri" charset="0"/>
          <a:ea typeface="ＭＳ Ｐゴシック" charset="0"/>
        </a:defRPr>
      </a:lvl8pPr>
      <a:lvl9pPr marL="1828800" algn="ctr" defTabSz="1006475" rtl="0" fontAlgn="base">
        <a:spcBef>
          <a:spcPct val="0"/>
        </a:spcBef>
        <a:spcAft>
          <a:spcPct val="0"/>
        </a:spcAft>
        <a:defRPr sz="4900">
          <a:solidFill>
            <a:schemeClr val="tx1"/>
          </a:solidFill>
          <a:latin typeface="Calibri" charset="0"/>
          <a:ea typeface="ＭＳ Ｐゴシック" charset="0"/>
        </a:defRPr>
      </a:lvl9pPr>
    </p:titleStyle>
    <p:bodyStyle>
      <a:lvl1pPr marL="377825" indent="-377825" algn="l" defTabSz="1006475"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ＭＳ Ｐゴシック" charset="0"/>
          <a:cs typeface="ＭＳ Ｐゴシック" charset="0"/>
        </a:defRPr>
      </a:lvl1pPr>
      <a:lvl2pPr marL="817563" indent="-314325" algn="l" defTabSz="1006475"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ＭＳ Ｐゴシック" charset="0"/>
          <a:cs typeface="+mn-cs"/>
        </a:defRPr>
      </a:lvl2pPr>
      <a:lvl3pPr marL="1258888" indent="-250825" algn="l" defTabSz="100647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ＭＳ Ｐゴシック" charset="0"/>
          <a:cs typeface="+mn-cs"/>
        </a:defRPr>
      </a:lvl3pPr>
      <a:lvl4pPr marL="1763713"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4pPr>
      <a:lvl5pPr marL="2266950"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feld 1"/>
          <p:cNvSpPr txBox="1"/>
          <p:nvPr/>
        </p:nvSpPr>
        <p:spPr>
          <a:xfrm>
            <a:off x="436563" y="433388"/>
            <a:ext cx="7216775" cy="1570037"/>
          </a:xfrm>
          <a:prstGeom prst="rect">
            <a:avLst/>
          </a:prstGeom>
          <a:noFill/>
        </p:spPr>
        <p:txBody>
          <a:bodyPr lIns="0" tIns="0" rIns="0" bIns="0">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defTabSz="1006475"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1006475"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1006475"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1006475"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defRPr/>
            </a:pPr>
            <a:r>
              <a:rPr lang="de-DE" altLang="de-DE" sz="3400" b="1">
                <a:solidFill>
                  <a:srgbClr val="003560"/>
                </a:solidFill>
                <a:cs typeface="Arial" charset="0"/>
              </a:rPr>
              <a:t>Titel der Präsentation</a:t>
            </a:r>
          </a:p>
          <a:p>
            <a:pPr eaLnBrk="1" hangingPunct="1">
              <a:defRPr/>
            </a:pPr>
            <a:r>
              <a:rPr lang="de-DE" altLang="de-DE" sz="3400">
                <a:solidFill>
                  <a:srgbClr val="003560"/>
                </a:solidFill>
                <a:cs typeface="Arial" charset="0"/>
              </a:rPr>
              <a:t>Sub-Titel der Präsentation</a:t>
            </a:r>
          </a:p>
          <a:p>
            <a:pPr eaLnBrk="1" hangingPunct="1">
              <a:defRPr/>
            </a:pPr>
            <a:r>
              <a:rPr lang="de-DE" altLang="de-DE" sz="3400" b="1">
                <a:solidFill>
                  <a:srgbClr val="8DAE10"/>
                </a:solidFill>
                <a:cs typeface="Arial" charset="0"/>
              </a:rPr>
              <a:t>Datum XX.XX. – XX.XX.20XX</a:t>
            </a:r>
          </a:p>
        </p:txBody>
      </p:sp>
      <p:sp>
        <p:nvSpPr>
          <p:cNvPr id="3" name="Textfeld 2"/>
          <p:cNvSpPr txBox="1"/>
          <p:nvPr/>
        </p:nvSpPr>
        <p:spPr>
          <a:xfrm>
            <a:off x="436563" y="2208213"/>
            <a:ext cx="7216775" cy="430212"/>
          </a:xfrm>
          <a:prstGeom prst="rect">
            <a:avLst/>
          </a:prstGeom>
          <a:noFill/>
        </p:spPr>
        <p:txBody>
          <a:bodyPr lIns="0" tIns="0" rIns="0" bIns="0">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defTabSz="1006475"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1006475"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1006475"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1006475"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defRPr/>
            </a:pPr>
            <a:r>
              <a:rPr lang="de-DE" altLang="de-DE" sz="1400" b="1">
                <a:solidFill>
                  <a:srgbClr val="003560"/>
                </a:solidFill>
                <a:cs typeface="Arial" charset="0"/>
              </a:rPr>
              <a:t>FAKULTÄT XY</a:t>
            </a:r>
          </a:p>
          <a:p>
            <a:pPr eaLnBrk="1" hangingPunct="1">
              <a:defRPr/>
            </a:pPr>
            <a:r>
              <a:rPr lang="de-DE" altLang="de-DE" sz="1400">
                <a:solidFill>
                  <a:srgbClr val="003560"/>
                </a:solidFill>
                <a:cs typeface="Arial" charset="0"/>
              </a:rPr>
              <a:t>Lehrstuhl für XY</a:t>
            </a:r>
          </a:p>
        </p:txBody>
      </p:sp>
      <p:sp>
        <p:nvSpPr>
          <p:cNvPr id="4" name="Textfeld 3"/>
          <p:cNvSpPr txBox="1"/>
          <p:nvPr/>
        </p:nvSpPr>
        <p:spPr>
          <a:xfrm>
            <a:off x="447675" y="2838450"/>
            <a:ext cx="7215188" cy="923925"/>
          </a:xfrm>
          <a:prstGeom prst="rect">
            <a:avLst/>
          </a:prstGeom>
          <a:noFill/>
        </p:spPr>
        <p:txBody>
          <a:bodyPr lIns="0" tIns="0" rIns="0" bIns="0">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defTabSz="1006475"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1006475"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1006475"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1006475"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defRPr/>
            </a:pPr>
            <a:r>
              <a:rPr lang="de-DE" altLang="de-DE" sz="3000" b="1">
                <a:solidFill>
                  <a:srgbClr val="003560"/>
                </a:solidFill>
                <a:cs typeface="Arial" charset="0"/>
              </a:rPr>
              <a:t>Headline bei längeren Headlines</a:t>
            </a:r>
          </a:p>
          <a:p>
            <a:pPr eaLnBrk="1" hangingPunct="1">
              <a:defRPr/>
            </a:pPr>
            <a:r>
              <a:rPr lang="de-DE" altLang="de-DE" sz="3000">
                <a:solidFill>
                  <a:srgbClr val="003560"/>
                </a:solidFill>
                <a:cs typeface="Arial" charset="0"/>
              </a:rPr>
              <a:t>Subheadline – optional</a:t>
            </a:r>
          </a:p>
        </p:txBody>
      </p:sp>
      <p:sp>
        <p:nvSpPr>
          <p:cNvPr id="3077" name="Textfeld 4"/>
          <p:cNvSpPr txBox="1">
            <a:spLocks noChangeArrowheads="1"/>
          </p:cNvSpPr>
          <p:nvPr/>
        </p:nvSpPr>
        <p:spPr bwMode="auto">
          <a:xfrm>
            <a:off x="436563" y="3997325"/>
            <a:ext cx="446087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indent="287338"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06475"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06475"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06475"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06475"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lnSpc>
                <a:spcPts val="2700"/>
              </a:lnSpc>
              <a:spcAft>
                <a:spcPts val="600"/>
              </a:spcAft>
              <a:buSzPct val="130000"/>
              <a:buFont typeface="Wingdings" charset="0"/>
              <a:buChar char="§"/>
              <a:defRPr/>
            </a:pPr>
            <a:r>
              <a:rPr lang="de-DE">
                <a:cs typeface="Arial" charset="0"/>
              </a:rPr>
              <a:t>Bulletpoint 1</a:t>
            </a:r>
          </a:p>
          <a:p>
            <a:pPr eaLnBrk="1" hangingPunct="1">
              <a:lnSpc>
                <a:spcPts val="2700"/>
              </a:lnSpc>
              <a:spcAft>
                <a:spcPts val="600"/>
              </a:spcAft>
              <a:buSzPct val="130000"/>
              <a:buFont typeface="Wingdings" charset="0"/>
              <a:buChar char="§"/>
              <a:defRPr/>
            </a:pPr>
            <a:r>
              <a:rPr lang="de-DE">
                <a:cs typeface="Arial" charset="0"/>
              </a:rPr>
              <a:t>Bulletpoint 2</a:t>
            </a:r>
          </a:p>
          <a:p>
            <a:pPr eaLnBrk="1" hangingPunct="1">
              <a:lnSpc>
                <a:spcPts val="2700"/>
              </a:lnSpc>
              <a:spcAft>
                <a:spcPts val="600"/>
              </a:spcAft>
              <a:buSzPct val="130000"/>
              <a:buFont typeface="Wingdings" charset="0"/>
              <a:buChar char="§"/>
              <a:defRPr/>
            </a:pPr>
            <a:r>
              <a:rPr lang="de-DE">
                <a:cs typeface="Arial" charset="0"/>
              </a:rPr>
              <a:t>Bulletpoint 3</a:t>
            </a:r>
          </a:p>
        </p:txBody>
      </p:sp>
      <p:sp>
        <p:nvSpPr>
          <p:cNvPr id="6" name="Textfeld 5"/>
          <p:cNvSpPr txBox="1"/>
          <p:nvPr/>
        </p:nvSpPr>
        <p:spPr>
          <a:xfrm>
            <a:off x="468313" y="7142163"/>
            <a:ext cx="8429625" cy="153987"/>
          </a:xfrm>
          <a:prstGeom prst="rect">
            <a:avLst/>
          </a:prstGeom>
          <a:noFill/>
        </p:spPr>
        <p:txBody>
          <a:bodyPr lIns="0" tIns="0" rIns="0" bIns="0">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defTabSz="1006475"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1006475"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1006475"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1006475"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defRPr/>
            </a:pPr>
            <a:r>
              <a:rPr lang="de-DE" altLang="de-DE" sz="1000" b="1">
                <a:solidFill>
                  <a:srgbClr val="003560"/>
                </a:solidFill>
                <a:cs typeface="Arial" charset="0"/>
              </a:rPr>
              <a:t>TITEL PRÄSENTATION </a:t>
            </a:r>
            <a:r>
              <a:rPr lang="de-DE" altLang="de-DE" sz="1000">
                <a:solidFill>
                  <a:srgbClr val="003560"/>
                </a:solidFill>
                <a:cs typeface="Arial" charset="0"/>
              </a:rPr>
              <a:t>TITEL PRÄSENTATION | Bochum | XX. – XX. Monat Jahr</a:t>
            </a:r>
          </a:p>
        </p:txBody>
      </p:sp>
      <p:sp>
        <p:nvSpPr>
          <p:cNvPr id="3079" name="Textfeld 6"/>
          <p:cNvSpPr txBox="1">
            <a:spLocks noChangeArrowheads="1"/>
          </p:cNvSpPr>
          <p:nvPr/>
        </p:nvSpPr>
        <p:spPr bwMode="auto">
          <a:xfrm>
            <a:off x="436563" y="5348288"/>
            <a:ext cx="44608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06475"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06475"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06475"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06475"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lnSpc>
                <a:spcPts val="2700"/>
              </a:lnSpc>
              <a:buSzPct val="130000"/>
              <a:defRPr/>
            </a:pPr>
            <a:r>
              <a:rPr lang="de-DE">
                <a:cs typeface="Arial" charset="0"/>
              </a:rPr>
              <a:t>Cidunt adignis am venibh etue alit erostio dipisisi er aliquissi. Unt lortio digna cor sum vel il utem ad et nosto od magna feugait.</a:t>
            </a:r>
          </a:p>
        </p:txBody>
      </p:sp>
      <p:sp>
        <p:nvSpPr>
          <p:cNvPr id="3080" name="Textplatzhalter 7"/>
          <p:cNvSpPr>
            <a:spLocks noGrp="1"/>
          </p:cNvSpPr>
          <p:nvPr>
            <p:ph type="body" idx="1"/>
          </p:nvPr>
        </p:nvSpPr>
        <p:spPr bwMode="auto">
          <a:xfrm>
            <a:off x="693738" y="2012950"/>
            <a:ext cx="869315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1006475" rtl="0" eaLnBrk="0" fontAlgn="base" hangingPunct="0">
        <a:spcBef>
          <a:spcPct val="0"/>
        </a:spcBef>
        <a:spcAft>
          <a:spcPct val="0"/>
        </a:spcAft>
        <a:defRPr sz="4900" kern="1200">
          <a:solidFill>
            <a:schemeClr val="tx1"/>
          </a:solidFill>
          <a:latin typeface="+mj-lt"/>
          <a:ea typeface="ＭＳ Ｐゴシック" charset="0"/>
          <a:cs typeface="ＭＳ Ｐゴシック" charset="0"/>
        </a:defRPr>
      </a:lvl1pPr>
      <a:lvl2pPr algn="ctr" defTabSz="1006475" rtl="0" eaLnBrk="0" fontAlgn="base" hangingPunct="0">
        <a:spcBef>
          <a:spcPct val="0"/>
        </a:spcBef>
        <a:spcAft>
          <a:spcPct val="0"/>
        </a:spcAft>
        <a:defRPr sz="4900">
          <a:solidFill>
            <a:schemeClr val="tx1"/>
          </a:solidFill>
          <a:latin typeface="Cambria" charset="0"/>
          <a:ea typeface="ＭＳ Ｐゴシック" charset="0"/>
          <a:cs typeface="ＭＳ Ｐゴシック" charset="0"/>
        </a:defRPr>
      </a:lvl2pPr>
      <a:lvl3pPr algn="ctr" defTabSz="1006475" rtl="0" eaLnBrk="0" fontAlgn="base" hangingPunct="0">
        <a:spcBef>
          <a:spcPct val="0"/>
        </a:spcBef>
        <a:spcAft>
          <a:spcPct val="0"/>
        </a:spcAft>
        <a:defRPr sz="4900">
          <a:solidFill>
            <a:schemeClr val="tx1"/>
          </a:solidFill>
          <a:latin typeface="Cambria" charset="0"/>
          <a:ea typeface="ＭＳ Ｐゴシック" charset="0"/>
          <a:cs typeface="ＭＳ Ｐゴシック" charset="0"/>
        </a:defRPr>
      </a:lvl3pPr>
      <a:lvl4pPr algn="ctr" defTabSz="1006475" rtl="0" eaLnBrk="0" fontAlgn="base" hangingPunct="0">
        <a:spcBef>
          <a:spcPct val="0"/>
        </a:spcBef>
        <a:spcAft>
          <a:spcPct val="0"/>
        </a:spcAft>
        <a:defRPr sz="4900">
          <a:solidFill>
            <a:schemeClr val="tx1"/>
          </a:solidFill>
          <a:latin typeface="Cambria" charset="0"/>
          <a:ea typeface="ＭＳ Ｐゴシック" charset="0"/>
          <a:cs typeface="ＭＳ Ｐゴシック" charset="0"/>
        </a:defRPr>
      </a:lvl4pPr>
      <a:lvl5pPr algn="ctr" defTabSz="1006475" rtl="0" eaLnBrk="0" fontAlgn="base" hangingPunct="0">
        <a:spcBef>
          <a:spcPct val="0"/>
        </a:spcBef>
        <a:spcAft>
          <a:spcPct val="0"/>
        </a:spcAft>
        <a:defRPr sz="4900">
          <a:solidFill>
            <a:schemeClr val="tx1"/>
          </a:solidFill>
          <a:latin typeface="Cambria" charset="0"/>
          <a:ea typeface="ＭＳ Ｐゴシック" charset="0"/>
          <a:cs typeface="ＭＳ Ｐゴシック" charset="0"/>
        </a:defRPr>
      </a:lvl5pPr>
      <a:lvl6pPr marL="457200" algn="ctr" defTabSz="1006475" rtl="0" fontAlgn="base">
        <a:spcBef>
          <a:spcPct val="0"/>
        </a:spcBef>
        <a:spcAft>
          <a:spcPct val="0"/>
        </a:spcAft>
        <a:defRPr sz="4900">
          <a:solidFill>
            <a:schemeClr val="tx1"/>
          </a:solidFill>
          <a:latin typeface="Cambria" charset="0"/>
          <a:ea typeface="ＭＳ Ｐゴシック" charset="0"/>
        </a:defRPr>
      </a:lvl6pPr>
      <a:lvl7pPr marL="914400" algn="ctr" defTabSz="1006475" rtl="0" fontAlgn="base">
        <a:spcBef>
          <a:spcPct val="0"/>
        </a:spcBef>
        <a:spcAft>
          <a:spcPct val="0"/>
        </a:spcAft>
        <a:defRPr sz="4900">
          <a:solidFill>
            <a:schemeClr val="tx1"/>
          </a:solidFill>
          <a:latin typeface="Cambria" charset="0"/>
          <a:ea typeface="ＭＳ Ｐゴシック" charset="0"/>
        </a:defRPr>
      </a:lvl7pPr>
      <a:lvl8pPr marL="1371600" algn="ctr" defTabSz="1006475" rtl="0" fontAlgn="base">
        <a:spcBef>
          <a:spcPct val="0"/>
        </a:spcBef>
        <a:spcAft>
          <a:spcPct val="0"/>
        </a:spcAft>
        <a:defRPr sz="4900">
          <a:solidFill>
            <a:schemeClr val="tx1"/>
          </a:solidFill>
          <a:latin typeface="Cambria" charset="0"/>
          <a:ea typeface="ＭＳ Ｐゴシック" charset="0"/>
        </a:defRPr>
      </a:lvl8pPr>
      <a:lvl9pPr marL="1828800" algn="ctr" defTabSz="1006475" rtl="0" fontAlgn="base">
        <a:spcBef>
          <a:spcPct val="0"/>
        </a:spcBef>
        <a:spcAft>
          <a:spcPct val="0"/>
        </a:spcAft>
        <a:defRPr sz="4900">
          <a:solidFill>
            <a:schemeClr val="tx1"/>
          </a:solidFill>
          <a:latin typeface="Cambria" charset="0"/>
          <a:ea typeface="ＭＳ Ｐゴシック" charset="0"/>
        </a:defRPr>
      </a:lvl9pPr>
    </p:titleStyle>
    <p:bodyStyle>
      <a:lvl1pPr marL="377825" indent="-377825" algn="l" defTabSz="1006475" rtl="0" eaLnBrk="0" fontAlgn="base" hangingPunct="0">
        <a:spcBef>
          <a:spcPct val="20000"/>
        </a:spcBef>
        <a:spcAft>
          <a:spcPct val="0"/>
        </a:spcAft>
        <a:buFont typeface="Arial" panose="020B0604020202020204" pitchFamily="34" charset="0"/>
        <a:buChar char="•"/>
        <a:defRPr sz="2000" kern="1200">
          <a:solidFill>
            <a:schemeClr val="tx1"/>
          </a:solidFill>
          <a:latin typeface="Cambria" panose="02040503050406030204" pitchFamily="18" charset="0"/>
          <a:ea typeface="ＭＳ Ｐゴシック" charset="0"/>
          <a:cs typeface="ＭＳ Ｐゴシック" charset="0"/>
        </a:defRPr>
      </a:lvl1pPr>
      <a:lvl2pPr marL="817563" indent="-314325" algn="l" defTabSz="1006475"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ＭＳ Ｐゴシック" charset="0"/>
          <a:cs typeface="+mn-cs"/>
        </a:defRPr>
      </a:lvl2pPr>
      <a:lvl3pPr marL="1258888" indent="-250825" algn="l" defTabSz="100647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ＭＳ Ｐゴシック" charset="0"/>
          <a:cs typeface="+mn-cs"/>
        </a:defRPr>
      </a:lvl3pPr>
      <a:lvl4pPr marL="1763713"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4pPr>
      <a:lvl5pPr marL="2266950"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7" name="Rechteck 6"/>
          <p:cNvSpPr/>
          <p:nvPr/>
        </p:nvSpPr>
        <p:spPr>
          <a:xfrm>
            <a:off x="0" y="0"/>
            <a:ext cx="9601200" cy="922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035" fontAlgn="auto">
              <a:spcBef>
                <a:spcPts val="0"/>
              </a:spcBef>
              <a:spcAft>
                <a:spcPts val="0"/>
              </a:spcAft>
              <a:defRPr/>
            </a:pPr>
            <a:endParaRPr lang="de-DE"/>
          </a:p>
        </p:txBody>
      </p:sp>
      <p:pic>
        <p:nvPicPr>
          <p:cNvPr id="4099" name="Inhaltsplatzhalter 5" descr="Label_RUB_WEISS-BLAU_srg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18600" y="0"/>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Grafik 9" descr="Wortmarke_BLAU_srg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5775" y="228600"/>
            <a:ext cx="1728788"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feld 22"/>
          <p:cNvSpPr txBox="1"/>
          <p:nvPr/>
        </p:nvSpPr>
        <p:spPr>
          <a:xfrm>
            <a:off x="9194800" y="7138988"/>
            <a:ext cx="366713" cy="152400"/>
          </a:xfrm>
          <a:prstGeom prst="rect">
            <a:avLst/>
          </a:prstGeom>
          <a:noFill/>
        </p:spPr>
        <p:txBody>
          <a:bodyPr lIns="0" tIns="0" rIns="0" bIns="0">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eaLnBrk="1" hangingPunct="1"/>
            <a:fld id="{95AEDCAC-47CF-4F50-9315-EDAFE3297B49}" type="slidenum">
              <a:rPr lang="de-DE" altLang="de-DE" sz="1000">
                <a:cs typeface="Arial" panose="020B0604020202020204" pitchFamily="34" charset="0"/>
              </a:rPr>
              <a:pPr algn="r" eaLnBrk="1" hangingPunct="1"/>
              <a:t>‹Nr.›</a:t>
            </a:fld>
            <a:endParaRPr lang="de-DE" altLang="de-DE" sz="100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1006475" rtl="0" eaLnBrk="0" fontAlgn="base" hangingPunct="0">
        <a:spcBef>
          <a:spcPct val="0"/>
        </a:spcBef>
        <a:spcAft>
          <a:spcPct val="0"/>
        </a:spcAft>
        <a:defRPr sz="4900" kern="1200">
          <a:solidFill>
            <a:schemeClr val="tx1"/>
          </a:solidFill>
          <a:latin typeface="+mj-lt"/>
          <a:ea typeface="ＭＳ Ｐゴシック" charset="0"/>
          <a:cs typeface="ＭＳ Ｐゴシック" charset="0"/>
        </a:defRPr>
      </a:lvl1pPr>
      <a:lvl2pPr algn="ctr" defTabSz="1006475"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2pPr>
      <a:lvl3pPr algn="ctr" defTabSz="1006475"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3pPr>
      <a:lvl4pPr algn="ctr" defTabSz="1006475"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4pPr>
      <a:lvl5pPr algn="ctr" defTabSz="1006475"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5pPr>
      <a:lvl6pPr marL="457200" algn="ctr" defTabSz="1006475" rtl="0" fontAlgn="base">
        <a:spcBef>
          <a:spcPct val="0"/>
        </a:spcBef>
        <a:spcAft>
          <a:spcPct val="0"/>
        </a:spcAft>
        <a:defRPr sz="4900">
          <a:solidFill>
            <a:schemeClr val="tx1"/>
          </a:solidFill>
          <a:latin typeface="Calibri" charset="0"/>
          <a:ea typeface="ＭＳ Ｐゴシック" charset="0"/>
        </a:defRPr>
      </a:lvl6pPr>
      <a:lvl7pPr marL="914400" algn="ctr" defTabSz="1006475" rtl="0" fontAlgn="base">
        <a:spcBef>
          <a:spcPct val="0"/>
        </a:spcBef>
        <a:spcAft>
          <a:spcPct val="0"/>
        </a:spcAft>
        <a:defRPr sz="4900">
          <a:solidFill>
            <a:schemeClr val="tx1"/>
          </a:solidFill>
          <a:latin typeface="Calibri" charset="0"/>
          <a:ea typeface="ＭＳ Ｐゴシック" charset="0"/>
        </a:defRPr>
      </a:lvl7pPr>
      <a:lvl8pPr marL="1371600" algn="ctr" defTabSz="1006475" rtl="0" fontAlgn="base">
        <a:spcBef>
          <a:spcPct val="0"/>
        </a:spcBef>
        <a:spcAft>
          <a:spcPct val="0"/>
        </a:spcAft>
        <a:defRPr sz="4900">
          <a:solidFill>
            <a:schemeClr val="tx1"/>
          </a:solidFill>
          <a:latin typeface="Calibri" charset="0"/>
          <a:ea typeface="ＭＳ Ｐゴシック" charset="0"/>
        </a:defRPr>
      </a:lvl8pPr>
      <a:lvl9pPr marL="1828800" algn="ctr" defTabSz="1006475" rtl="0" fontAlgn="base">
        <a:spcBef>
          <a:spcPct val="0"/>
        </a:spcBef>
        <a:spcAft>
          <a:spcPct val="0"/>
        </a:spcAft>
        <a:defRPr sz="4900">
          <a:solidFill>
            <a:schemeClr val="tx1"/>
          </a:solidFill>
          <a:latin typeface="Calibri" charset="0"/>
          <a:ea typeface="ＭＳ Ｐゴシック" charset="0"/>
        </a:defRPr>
      </a:lvl9pPr>
    </p:titleStyle>
    <p:bodyStyle>
      <a:lvl1pPr marL="377825" indent="-377825" algn="l" defTabSz="1006475"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ＭＳ Ｐゴシック" charset="0"/>
          <a:cs typeface="ＭＳ Ｐゴシック" charset="0"/>
        </a:defRPr>
      </a:lvl1pPr>
      <a:lvl2pPr marL="817563" indent="-314325" algn="l" defTabSz="1006475"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ＭＳ Ｐゴシック" charset="0"/>
          <a:cs typeface="+mn-cs"/>
        </a:defRPr>
      </a:lvl2pPr>
      <a:lvl3pPr marL="1258888" indent="-250825" algn="l" defTabSz="100647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ＭＳ Ｐゴシック" charset="0"/>
          <a:cs typeface="+mn-cs"/>
        </a:defRPr>
      </a:lvl3pPr>
      <a:lvl4pPr marL="1763713"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4pPr>
      <a:lvl5pPr marL="2266950"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go.knippertz@rub.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80663" y="2792185"/>
            <a:ext cx="700127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eaLnBrk="1" hangingPunct="1">
              <a:defRPr/>
            </a:pPr>
            <a:r>
              <a:rPr lang="de-DE" altLang="de-DE" sz="2400" b="1" dirty="0">
                <a:solidFill>
                  <a:srgbClr val="94C11C"/>
                </a:solidFill>
                <a:latin typeface="RubFlama" panose="02000000000000000000" pitchFamily="2" charset="0"/>
              </a:rPr>
              <a:t>Einführung in das deutsche Recht </a:t>
            </a:r>
          </a:p>
          <a:p>
            <a:pPr defTabSz="914400" eaLnBrk="1" hangingPunct="1">
              <a:defRPr/>
            </a:pPr>
            <a:r>
              <a:rPr lang="de-DE" altLang="de-DE" sz="2400" b="1" dirty="0">
                <a:solidFill>
                  <a:srgbClr val="94C11C"/>
                </a:solidFill>
                <a:latin typeface="RubFlama" panose="02000000000000000000" pitchFamily="2" charset="0"/>
              </a:rPr>
              <a:t>und Rechtsstudium für ausländische Studierende</a:t>
            </a:r>
          </a:p>
          <a:p>
            <a:pPr defTabSz="914400" eaLnBrk="1" hangingPunct="1">
              <a:defRPr/>
            </a:pPr>
            <a:r>
              <a:rPr lang="de-DE" altLang="de-DE" sz="2400" b="1" dirty="0">
                <a:solidFill>
                  <a:srgbClr val="94C11C"/>
                </a:solidFill>
                <a:latin typeface="RubFlama" panose="02000000000000000000" pitchFamily="2" charset="0"/>
              </a:rPr>
              <a:t>Wintersemester 2024/25</a:t>
            </a:r>
          </a:p>
          <a:p>
            <a:pPr defTabSz="914400" eaLnBrk="1" hangingPunct="1">
              <a:defRPr/>
            </a:pPr>
            <a:endParaRPr lang="de-DE" altLang="de-DE" sz="2400" b="1" dirty="0">
              <a:solidFill>
                <a:srgbClr val="94C11C"/>
              </a:solidFill>
              <a:latin typeface="RubFlama" panose="02000000000000000000" pitchFamily="2" charset="0"/>
            </a:endParaRPr>
          </a:p>
          <a:p>
            <a:pPr defTabSz="914400" eaLnBrk="1" hangingPunct="1">
              <a:defRPr/>
            </a:pPr>
            <a:r>
              <a:rPr lang="de-DE" altLang="de-DE" sz="2400" b="1" dirty="0">
                <a:solidFill>
                  <a:schemeClr val="accent1">
                    <a:lumMod val="75000"/>
                  </a:schemeClr>
                </a:solidFill>
                <a:latin typeface="RubFlama" panose="02000000000000000000" pitchFamily="2" charset="0"/>
              </a:rPr>
              <a:t>Termin 03: Einführung in die deutsche Rechtsordnung</a:t>
            </a:r>
            <a:endParaRPr lang="de-DE" sz="2400" b="1" dirty="0">
              <a:latin typeface="RubFlama" panose="02000000000000000000" pitchFamily="2" charset="0"/>
              <a:cs typeface="ＭＳ Ｐゴシック" charset="0"/>
            </a:endParaRPr>
          </a:p>
        </p:txBody>
      </p:sp>
      <p:sp>
        <p:nvSpPr>
          <p:cNvPr id="6"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defRPr/>
            </a:pPr>
            <a:r>
              <a:rPr lang="de-DE" altLang="de-DE" sz="1200" dirty="0">
                <a:latin typeface="RubFlama" panose="02000000000000000000" pitchFamily="2" charset="0"/>
              </a:rPr>
              <a:t>03: Einführung in die deutsche Rechtsordnung</a:t>
            </a:r>
          </a:p>
        </p:txBody>
      </p:sp>
      <p:sp>
        <p:nvSpPr>
          <p:cNvPr id="4" name="Textfeld 9">
            <a:extLst>
              <a:ext uri="{FF2B5EF4-FFF2-40B4-BE49-F238E27FC236}">
                <a16:creationId xmlns:a16="http://schemas.microsoft.com/office/drawing/2014/main" id="{E284B017-8E79-0746-BDA3-AF88A4297D36}"/>
              </a:ext>
            </a:extLst>
          </p:cNvPr>
          <p:cNvSpPr txBox="1">
            <a:spLocks noChangeArrowheads="1"/>
          </p:cNvSpPr>
          <p:nvPr/>
        </p:nvSpPr>
        <p:spPr bwMode="auto">
          <a:xfrm>
            <a:off x="436563" y="4895850"/>
            <a:ext cx="7216775"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1006475"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1006475"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1006475"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1006475"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r>
              <a:rPr lang="de-DE" altLang="de-DE" sz="1400" b="1" dirty="0">
                <a:solidFill>
                  <a:srgbClr val="003560"/>
                </a:solidFill>
                <a:latin typeface="RubFlama" panose="02000000000000000000" pitchFamily="2" charset="77"/>
              </a:rPr>
              <a:t>Ingo Knippertz</a:t>
            </a:r>
          </a:p>
          <a:p>
            <a:r>
              <a:rPr lang="de-DE" altLang="de-DE" sz="1400" b="1" dirty="0">
                <a:solidFill>
                  <a:srgbClr val="003560"/>
                </a:solidFill>
                <a:latin typeface="RubFlama" panose="02000000000000000000" pitchFamily="2" charset="77"/>
              </a:rPr>
              <a:t>Wissenschaftlicher Mitarbeiter</a:t>
            </a:r>
          </a:p>
          <a:p>
            <a:endParaRPr lang="de-DE" altLang="de-DE" sz="1400" b="1" dirty="0">
              <a:solidFill>
                <a:srgbClr val="003560"/>
              </a:solidFill>
              <a:latin typeface="RubFlama" panose="02000000000000000000" pitchFamily="2" charset="77"/>
            </a:endParaRPr>
          </a:p>
          <a:p>
            <a:r>
              <a:rPr lang="de-DE" altLang="de-DE" sz="1400" b="1" dirty="0">
                <a:solidFill>
                  <a:srgbClr val="003560"/>
                </a:solidFill>
                <a:latin typeface="RubFlama" panose="02000000000000000000" pitchFamily="2" charset="77"/>
                <a:hlinkClick r:id="rId3"/>
              </a:rPr>
              <a:t>i</a:t>
            </a:r>
            <a:r>
              <a:rPr lang="de-DE" altLang="de-DE" sz="1400" b="1">
                <a:solidFill>
                  <a:srgbClr val="003560"/>
                </a:solidFill>
                <a:latin typeface="RubFlama" panose="02000000000000000000" pitchFamily="2" charset="77"/>
                <a:hlinkClick r:id="rId3"/>
              </a:rPr>
              <a:t>ngo</a:t>
            </a:r>
            <a:r>
              <a:rPr lang="de-DE" altLang="de-DE" sz="1400" b="1" dirty="0">
                <a:solidFill>
                  <a:srgbClr val="003560"/>
                </a:solidFill>
                <a:latin typeface="RubFlama" panose="02000000000000000000" pitchFamily="2" charset="77"/>
                <a:hlinkClick r:id="rId3"/>
              </a:rPr>
              <a:t>.knippertz@rub.de</a:t>
            </a:r>
            <a:endParaRPr lang="de-DE" altLang="de-DE" sz="1400" b="1" dirty="0">
              <a:solidFill>
                <a:srgbClr val="003560"/>
              </a:solidFill>
              <a:latin typeface="RubFlama" panose="02000000000000000000" pitchFamily="2" charset="77"/>
            </a:endParaRPr>
          </a:p>
          <a:p>
            <a:r>
              <a:rPr lang="de-DE" altLang="de-DE" sz="1400" b="1" dirty="0">
                <a:solidFill>
                  <a:srgbClr val="003560"/>
                </a:solidFill>
                <a:latin typeface="RubFlama" panose="02000000000000000000" pitchFamily="2" charset="77"/>
              </a:rPr>
              <a:t>________________________________________</a:t>
            </a:r>
          </a:p>
          <a:p>
            <a:r>
              <a:rPr lang="de-DE" altLang="de-DE" sz="1400" dirty="0">
                <a:solidFill>
                  <a:srgbClr val="003560"/>
                </a:solidFill>
                <a:latin typeface="RubFlama" panose="02000000000000000000" pitchFamily="2" charset="77"/>
              </a:rPr>
              <a:t>ZfI – Zentrum für Internationales der Juristischen Fakultät</a:t>
            </a:r>
            <a:br>
              <a:rPr lang="de-DE" altLang="de-DE" sz="1400" dirty="0">
                <a:solidFill>
                  <a:srgbClr val="003560"/>
                </a:solidFill>
                <a:latin typeface="RubFlama" panose="02000000000000000000" pitchFamily="2" charset="77"/>
              </a:rPr>
            </a:br>
            <a:r>
              <a:rPr lang="de-DE" altLang="de-DE" sz="1400" dirty="0">
                <a:solidFill>
                  <a:srgbClr val="003560"/>
                </a:solidFill>
                <a:latin typeface="RubFlama" panose="02000000000000000000" pitchFamily="2" charset="77"/>
              </a:rPr>
              <a:t>Center </a:t>
            </a:r>
            <a:r>
              <a:rPr lang="de-DE" altLang="de-DE" sz="1400" dirty="0" err="1">
                <a:solidFill>
                  <a:srgbClr val="003560"/>
                </a:solidFill>
                <a:latin typeface="RubFlama" panose="02000000000000000000" pitchFamily="2" charset="77"/>
              </a:rPr>
              <a:t>for</a:t>
            </a:r>
            <a:r>
              <a:rPr lang="de-DE" altLang="de-DE" sz="1400" dirty="0">
                <a:solidFill>
                  <a:srgbClr val="003560"/>
                </a:solidFill>
                <a:latin typeface="RubFlama" panose="02000000000000000000" pitchFamily="2" charset="77"/>
              </a:rPr>
              <a:t> International </a:t>
            </a:r>
            <a:r>
              <a:rPr lang="de-DE" altLang="de-DE" sz="1400" dirty="0" err="1">
                <a:solidFill>
                  <a:srgbClr val="003560"/>
                </a:solidFill>
                <a:latin typeface="RubFlama" panose="02000000000000000000" pitchFamily="2" charset="77"/>
              </a:rPr>
              <a:t>Affairs</a:t>
            </a:r>
            <a:r>
              <a:rPr lang="de-DE" altLang="de-DE" sz="1400" dirty="0">
                <a:solidFill>
                  <a:srgbClr val="003560"/>
                </a:solidFill>
                <a:latin typeface="RubFlama" panose="02000000000000000000" pitchFamily="2" charset="77"/>
              </a:rPr>
              <a:t> - </a:t>
            </a:r>
            <a:r>
              <a:rPr lang="de-DE" altLang="de-DE" sz="1400" dirty="0" err="1">
                <a:solidFill>
                  <a:srgbClr val="003560"/>
                </a:solidFill>
                <a:latin typeface="RubFlama" panose="02000000000000000000" pitchFamily="2" charset="77"/>
              </a:rPr>
              <a:t>Faculty</a:t>
            </a:r>
            <a:r>
              <a:rPr lang="de-DE" altLang="de-DE" sz="1400" dirty="0">
                <a:solidFill>
                  <a:srgbClr val="003560"/>
                </a:solidFill>
                <a:latin typeface="RubFlama" panose="02000000000000000000" pitchFamily="2" charset="77"/>
              </a:rPr>
              <a:t> of Law</a:t>
            </a:r>
            <a:br>
              <a:rPr lang="de-DE" altLang="de-DE" sz="1400" dirty="0">
                <a:solidFill>
                  <a:srgbClr val="003560"/>
                </a:solidFill>
                <a:latin typeface="RubFlama" panose="02000000000000000000" pitchFamily="2" charset="77"/>
              </a:rPr>
            </a:br>
            <a:r>
              <a:rPr lang="de-DE" altLang="de-DE" sz="1400" dirty="0">
                <a:solidFill>
                  <a:srgbClr val="003560"/>
                </a:solidFill>
                <a:latin typeface="RubFlama" panose="02000000000000000000" pitchFamily="2" charset="77"/>
              </a:rPr>
              <a:t>Gebäude / Building GD E1/131</a:t>
            </a:r>
          </a:p>
        </p:txBody>
      </p:sp>
    </p:spTree>
    <p:extLst>
      <p:ext uri="{BB962C8B-B14F-4D97-AF65-F5344CB8AC3E}">
        <p14:creationId xmlns:p14="http://schemas.microsoft.com/office/powerpoint/2010/main" val="3484580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140018" y="950913"/>
            <a:ext cx="51956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2400" b="1" dirty="0">
                <a:latin typeface="RubFlama" panose="02000000000000000000" pitchFamily="2" charset="0"/>
              </a:rPr>
              <a:t>Rechtsquellen – II: Gesetzesbegriffe</a:t>
            </a:r>
          </a:p>
        </p:txBody>
      </p:sp>
      <p:sp>
        <p:nvSpPr>
          <p:cNvPr id="16"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1200" dirty="0">
                <a:latin typeface="RubFlama" panose="02000000000000000000" pitchFamily="2" charset="0"/>
              </a:rPr>
              <a:t>03: Einführung in die deutsche Rechtsordnung</a:t>
            </a:r>
          </a:p>
        </p:txBody>
      </p:sp>
      <p:pic>
        <p:nvPicPr>
          <p:cNvPr id="2" name="Grafik 1"/>
          <p:cNvPicPr>
            <a:picLocks noChangeAspect="1"/>
          </p:cNvPicPr>
          <p:nvPr/>
        </p:nvPicPr>
        <p:blipFill>
          <a:blip r:embed="rId3"/>
          <a:stretch>
            <a:fillRect/>
          </a:stretch>
        </p:blipFill>
        <p:spPr>
          <a:xfrm>
            <a:off x="575816" y="1776305"/>
            <a:ext cx="8324059" cy="453295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140920" y="883554"/>
            <a:ext cx="57246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2400" b="1" dirty="0">
                <a:latin typeface="RubFlama" panose="02000000000000000000" pitchFamily="2" charset="0"/>
              </a:rPr>
              <a:t>Rechtsquellen – III: Typen von Gesetzen</a:t>
            </a:r>
          </a:p>
        </p:txBody>
      </p:sp>
      <p:sp>
        <p:nvSpPr>
          <p:cNvPr id="21"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1200" dirty="0">
                <a:latin typeface="RubFlama" panose="02000000000000000000" pitchFamily="2" charset="0"/>
              </a:rPr>
              <a:t>03: Einführung in die deutsche Rechtsordnung</a:t>
            </a:r>
          </a:p>
        </p:txBody>
      </p:sp>
      <p:pic>
        <p:nvPicPr>
          <p:cNvPr id="4" name="Grafik 3"/>
          <p:cNvPicPr>
            <a:picLocks noChangeAspect="1"/>
          </p:cNvPicPr>
          <p:nvPr/>
        </p:nvPicPr>
        <p:blipFill>
          <a:blip r:embed="rId3"/>
          <a:stretch>
            <a:fillRect/>
          </a:stretch>
        </p:blipFill>
        <p:spPr>
          <a:xfrm>
            <a:off x="376238" y="1868410"/>
            <a:ext cx="8240433" cy="458219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935856" y="909638"/>
            <a:ext cx="68916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2400" b="1" dirty="0">
                <a:latin typeface="RubFlama" panose="02000000000000000000" pitchFamily="2" charset="0"/>
              </a:rPr>
              <a:t>Rechtsquellen – IV: Zuordnung Typen – Begriffe </a:t>
            </a:r>
          </a:p>
        </p:txBody>
      </p:sp>
      <p:sp>
        <p:nvSpPr>
          <p:cNvPr id="20"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1200" dirty="0">
                <a:latin typeface="RubFlama" panose="02000000000000000000" pitchFamily="2" charset="0"/>
              </a:rPr>
              <a:t>03: Einführung in die deutsche Rechtsordnung</a:t>
            </a:r>
          </a:p>
        </p:txBody>
      </p:sp>
      <p:pic>
        <p:nvPicPr>
          <p:cNvPr id="2" name="Grafik 1"/>
          <p:cNvPicPr>
            <a:picLocks noChangeAspect="1"/>
          </p:cNvPicPr>
          <p:nvPr/>
        </p:nvPicPr>
        <p:blipFill>
          <a:blip r:embed="rId3"/>
          <a:stretch>
            <a:fillRect/>
          </a:stretch>
        </p:blipFill>
        <p:spPr>
          <a:xfrm>
            <a:off x="382565" y="1920578"/>
            <a:ext cx="8387616" cy="41828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Bildschirmfoto 2013-10-30 um 13.48.0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71594" y="1656395"/>
            <a:ext cx="5084161" cy="514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1835956" y="1059656"/>
            <a:ext cx="527614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2400" b="1" dirty="0">
                <a:latin typeface="RubFlama" panose="02000000000000000000" pitchFamily="2" charset="0"/>
              </a:rPr>
              <a:t>Rechtsquellen – V: Gesetzesstruktur</a:t>
            </a:r>
          </a:p>
        </p:txBody>
      </p:sp>
      <p:sp>
        <p:nvSpPr>
          <p:cNvPr id="3" name="Textfeld 2"/>
          <p:cNvSpPr txBox="1">
            <a:spLocks noChangeArrowheads="1"/>
          </p:cNvSpPr>
          <p:nvPr/>
        </p:nvSpPr>
        <p:spPr bwMode="auto">
          <a:xfrm>
            <a:off x="360363" y="2208213"/>
            <a:ext cx="36004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de-DE" altLang="de-DE" dirty="0">
                <a:latin typeface="RubFlama" panose="02000000000000000000" pitchFamily="2" charset="0"/>
              </a:rPr>
              <a:t>Sog. „</a:t>
            </a:r>
            <a:r>
              <a:rPr lang="de-DE" altLang="de-DE" b="1" dirty="0">
                <a:latin typeface="RubFlama" panose="02000000000000000000" pitchFamily="2" charset="0"/>
              </a:rPr>
              <a:t>Klammertechnik</a:t>
            </a:r>
            <a:r>
              <a:rPr lang="de-DE" altLang="de-DE" dirty="0">
                <a:latin typeface="RubFlama" panose="02000000000000000000" pitchFamily="2" charset="0"/>
              </a:rPr>
              <a:t>“</a:t>
            </a:r>
          </a:p>
          <a:p>
            <a:pPr eaLnBrk="1" hangingPunct="1"/>
            <a:endParaRPr lang="de-DE" altLang="de-DE" dirty="0">
              <a:latin typeface="RubFlama" panose="02000000000000000000" pitchFamily="2" charset="0"/>
            </a:endParaRPr>
          </a:p>
          <a:p>
            <a:pPr eaLnBrk="1" hangingPunct="1">
              <a:buFont typeface="Arial" panose="020B0604020202020204" pitchFamily="34" charset="0"/>
              <a:buChar char="•"/>
            </a:pPr>
            <a:r>
              <a:rPr lang="de-DE" altLang="de-DE" dirty="0">
                <a:latin typeface="RubFlama" panose="02000000000000000000" pitchFamily="2" charset="0"/>
              </a:rPr>
              <a:t>Aufbau: allgemein – speziell</a:t>
            </a:r>
          </a:p>
          <a:p>
            <a:pPr eaLnBrk="1" hangingPunct="1">
              <a:buFont typeface="Arial" panose="020B0604020202020204" pitchFamily="34" charset="0"/>
              <a:buChar char="•"/>
            </a:pPr>
            <a:endParaRPr lang="de-DE" altLang="de-DE" dirty="0">
              <a:latin typeface="RubFlama" panose="02000000000000000000" pitchFamily="2" charset="0"/>
            </a:endParaRPr>
          </a:p>
          <a:p>
            <a:pPr eaLnBrk="1" hangingPunct="1">
              <a:buFont typeface="Arial" panose="020B0604020202020204" pitchFamily="34" charset="0"/>
              <a:buChar char="•"/>
            </a:pPr>
            <a:r>
              <a:rPr lang="de-DE" altLang="de-DE" dirty="0">
                <a:latin typeface="RubFlama" panose="02000000000000000000" pitchFamily="2" charset="0"/>
              </a:rPr>
              <a:t>unbestimmte Rechtsbegriffe als „Rahmen“</a:t>
            </a:r>
          </a:p>
          <a:p>
            <a:pPr eaLnBrk="1" hangingPunct="1">
              <a:buFont typeface="Arial" panose="020B0604020202020204" pitchFamily="34" charset="0"/>
              <a:buChar char="•"/>
            </a:pPr>
            <a:endParaRPr lang="de-DE" altLang="de-DE" dirty="0">
              <a:latin typeface="RubFlama" panose="02000000000000000000" pitchFamily="2" charset="0"/>
            </a:endParaRPr>
          </a:p>
          <a:p>
            <a:pPr eaLnBrk="1" hangingPunct="1">
              <a:buFont typeface="Arial" panose="020B0604020202020204" pitchFamily="34" charset="0"/>
              <a:buChar char="•"/>
            </a:pPr>
            <a:r>
              <a:rPr lang="de-DE" altLang="de-DE" dirty="0">
                <a:latin typeface="RubFlama" panose="02000000000000000000" pitchFamily="2" charset="0"/>
              </a:rPr>
              <a:t>z.B. § 242 BGB oder </a:t>
            </a:r>
          </a:p>
          <a:p>
            <a:pPr eaLnBrk="1" hangingPunct="1"/>
            <a:endParaRPr lang="de-DE" altLang="de-DE" dirty="0">
              <a:latin typeface="RubFlama" panose="02000000000000000000" pitchFamily="2" charset="0"/>
            </a:endParaRPr>
          </a:p>
          <a:p>
            <a:pPr eaLnBrk="1" hangingPunct="1">
              <a:buFont typeface="Arial" panose="020B0604020202020204" pitchFamily="34" charset="0"/>
              <a:buChar char="•"/>
            </a:pPr>
            <a:r>
              <a:rPr lang="de-DE" altLang="de-DE" dirty="0">
                <a:latin typeface="RubFlama" panose="02000000000000000000" pitchFamily="2" charset="0"/>
              </a:rPr>
              <a:t>§ 138 I BGB „gute Sitten“ (Anstandsgefühl der billig und gerecht Denkenden“)</a:t>
            </a:r>
          </a:p>
        </p:txBody>
      </p:sp>
      <p:sp>
        <p:nvSpPr>
          <p:cNvPr id="8"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1200" dirty="0">
                <a:latin typeface="RubFlama" panose="02000000000000000000" pitchFamily="2" charset="0"/>
              </a:rPr>
              <a:t>03: Einführung in die deutsche Rechtsordnung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517689" y="895604"/>
            <a:ext cx="64203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2400" b="1" dirty="0">
                <a:latin typeface="RubFlama" panose="02000000000000000000" pitchFamily="2" charset="0"/>
              </a:rPr>
              <a:t>Rechtsquellen – VI: Normpyramide „einfach“</a:t>
            </a:r>
          </a:p>
        </p:txBody>
      </p:sp>
      <p:sp>
        <p:nvSpPr>
          <p:cNvPr id="10" name="Textfeld 9"/>
          <p:cNvSpPr txBox="1">
            <a:spLocks noChangeArrowheads="1"/>
          </p:cNvSpPr>
          <p:nvPr/>
        </p:nvSpPr>
        <p:spPr bwMode="auto">
          <a:xfrm>
            <a:off x="3397537" y="6573166"/>
            <a:ext cx="2660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dirty="0">
                <a:latin typeface="RubFlama" panose="02000000000000000000" pitchFamily="2" charset="0"/>
              </a:rPr>
              <a:t>Verwaltungsvorschrift</a:t>
            </a:r>
          </a:p>
        </p:txBody>
      </p:sp>
      <p:sp>
        <p:nvSpPr>
          <p:cNvPr id="13"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1200" dirty="0">
                <a:latin typeface="RubFlama" panose="02000000000000000000" pitchFamily="2" charset="0"/>
              </a:rPr>
              <a:t>03: Einführung in die deutsche Rechtsordnung</a:t>
            </a:r>
          </a:p>
        </p:txBody>
      </p:sp>
      <p:pic>
        <p:nvPicPr>
          <p:cNvPr id="3" name="Grafik 2"/>
          <p:cNvPicPr>
            <a:picLocks noChangeAspect="1"/>
          </p:cNvPicPr>
          <p:nvPr/>
        </p:nvPicPr>
        <p:blipFill>
          <a:blip r:embed="rId3"/>
          <a:stretch>
            <a:fillRect/>
          </a:stretch>
        </p:blipFill>
        <p:spPr>
          <a:xfrm>
            <a:off x="598991" y="1514874"/>
            <a:ext cx="8257745" cy="49025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84175" y="1660525"/>
            <a:ext cx="859678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just" defTabSz="914400" eaLnBrk="1" hangingPunct="1">
              <a:buFont typeface="Arial" charset="0"/>
              <a:buChar char="•"/>
              <a:defRPr/>
            </a:pPr>
            <a:r>
              <a:rPr lang="de-DE" altLang="de-DE" dirty="0">
                <a:latin typeface="RubFlama" panose="02000000000000000000" pitchFamily="2" charset="0"/>
              </a:rPr>
              <a:t>Staatsorganisationsprinzip bei dem die einzelnen Glieder über einen gewissen Grad an Eigenständigkeit und Staatlichkeit verfügen, aber über einen Gesamtstaat zu einer Einheit verbunden sind</a:t>
            </a:r>
          </a:p>
        </p:txBody>
      </p:sp>
      <p:sp>
        <p:nvSpPr>
          <p:cNvPr id="5" name="Text Box 5"/>
          <p:cNvSpPr txBox="1">
            <a:spLocks noChangeArrowheads="1"/>
          </p:cNvSpPr>
          <p:nvPr/>
        </p:nvSpPr>
        <p:spPr bwMode="auto">
          <a:xfrm>
            <a:off x="683828" y="981464"/>
            <a:ext cx="73372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2400" b="1" dirty="0">
                <a:latin typeface="RubFlama" panose="02000000000000000000" pitchFamily="2" charset="0"/>
              </a:rPr>
              <a:t>Rechtsquellen – VII: Besonderheit Föderalismus (1)</a:t>
            </a:r>
          </a:p>
        </p:txBody>
      </p:sp>
      <p:sp>
        <p:nvSpPr>
          <p:cNvPr id="9" name="Text Box 4"/>
          <p:cNvSpPr txBox="1">
            <a:spLocks noChangeArrowheads="1"/>
          </p:cNvSpPr>
          <p:nvPr/>
        </p:nvSpPr>
        <p:spPr bwMode="auto">
          <a:xfrm>
            <a:off x="384175" y="2844800"/>
            <a:ext cx="859678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marL="342900" indent="-342900" defTabSz="914400">
              <a:buFont typeface="Arial"/>
              <a:buChar char="•"/>
              <a:defRPr/>
            </a:pPr>
            <a:r>
              <a:rPr lang="de-DE" dirty="0">
                <a:latin typeface="RubFlama" panose="02000000000000000000" pitchFamily="2" charset="0"/>
                <a:cs typeface="ＭＳ Ｐゴシック" charset="0"/>
              </a:rPr>
              <a:t>Staatsbegriff nach G. </a:t>
            </a:r>
            <a:r>
              <a:rPr lang="de-DE" dirty="0" err="1">
                <a:latin typeface="RubFlama" panose="02000000000000000000" pitchFamily="2" charset="0"/>
                <a:cs typeface="ＭＳ Ｐゴシック" charset="0"/>
              </a:rPr>
              <a:t>Jellinek</a:t>
            </a:r>
            <a:r>
              <a:rPr lang="de-DE" dirty="0">
                <a:latin typeface="RubFlama" panose="02000000000000000000" pitchFamily="2" charset="0"/>
                <a:cs typeface="ＭＳ Ｐゴシック" charset="0"/>
              </a:rPr>
              <a:t> = </a:t>
            </a:r>
            <a:r>
              <a:rPr lang="de-DE" b="1" dirty="0">
                <a:latin typeface="RubFlama" panose="02000000000000000000" pitchFamily="2" charset="0"/>
                <a:cs typeface="ＭＳ Ｐゴシック" charset="0"/>
              </a:rPr>
              <a:t>Volk / Gebiet /</a:t>
            </a:r>
            <a:r>
              <a:rPr lang="de-DE" dirty="0">
                <a:latin typeface="RubFlama" panose="02000000000000000000" pitchFamily="2" charset="0"/>
                <a:cs typeface="ＭＳ Ｐゴシック" charset="0"/>
              </a:rPr>
              <a:t> </a:t>
            </a:r>
            <a:r>
              <a:rPr lang="de-DE" b="1" dirty="0">
                <a:latin typeface="RubFlama" panose="02000000000000000000" pitchFamily="2" charset="0"/>
                <a:cs typeface="ＭＳ Ｐゴシック" charset="0"/>
              </a:rPr>
              <a:t>Gewalt</a:t>
            </a:r>
            <a:endParaRPr lang="de-DE" dirty="0">
              <a:latin typeface="RubFlama" panose="02000000000000000000" pitchFamily="2" charset="0"/>
            </a:endParaRPr>
          </a:p>
        </p:txBody>
      </p:sp>
      <p:sp>
        <p:nvSpPr>
          <p:cNvPr id="4" name="Rechteck 3"/>
          <p:cNvSpPr>
            <a:spLocks noChangeArrowheads="1"/>
          </p:cNvSpPr>
          <p:nvPr/>
        </p:nvSpPr>
        <p:spPr bwMode="auto">
          <a:xfrm>
            <a:off x="384175" y="3421063"/>
            <a:ext cx="859678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 typeface="Arial" panose="020B0604020202020204" pitchFamily="34" charset="0"/>
              <a:buChar char="•"/>
            </a:pPr>
            <a:r>
              <a:rPr lang="de-DE" altLang="de-DE" dirty="0">
                <a:latin typeface="RubFlama" panose="02000000000000000000" pitchFamily="2" charset="0"/>
              </a:rPr>
              <a:t>BRD = Bundesrepublik Deutschland; Art. 20 I GG: „Bundesstaat“</a:t>
            </a:r>
          </a:p>
        </p:txBody>
      </p:sp>
      <p:sp>
        <p:nvSpPr>
          <p:cNvPr id="12" name="Rechteck 11"/>
          <p:cNvSpPr>
            <a:spLocks noChangeArrowheads="1"/>
          </p:cNvSpPr>
          <p:nvPr/>
        </p:nvSpPr>
        <p:spPr bwMode="auto">
          <a:xfrm>
            <a:off x="384176" y="3943670"/>
            <a:ext cx="85967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 typeface="Arial" panose="020B0604020202020204" pitchFamily="34" charset="0"/>
              <a:buChar char="•"/>
            </a:pPr>
            <a:r>
              <a:rPr lang="de-DE" altLang="de-DE" dirty="0">
                <a:latin typeface="RubFlama" panose="02000000000000000000" pitchFamily="2" charset="0"/>
              </a:rPr>
              <a:t>Ewigkeitsgarantie in Art. 79 Abs. 3 GG = Gliederung in </a:t>
            </a:r>
            <a:r>
              <a:rPr lang="de-DE" altLang="de-DE" i="1" dirty="0">
                <a:latin typeface="RubFlama" panose="02000000000000000000" pitchFamily="2" charset="0"/>
              </a:rPr>
              <a:t>Bund</a:t>
            </a:r>
            <a:r>
              <a:rPr lang="de-DE" altLang="de-DE" dirty="0">
                <a:latin typeface="RubFlama" panose="02000000000000000000" pitchFamily="2" charset="0"/>
              </a:rPr>
              <a:t> und </a:t>
            </a:r>
            <a:r>
              <a:rPr lang="de-DE" altLang="de-DE" i="1" dirty="0">
                <a:latin typeface="RubFlama" panose="02000000000000000000" pitchFamily="2" charset="0"/>
              </a:rPr>
              <a:t>Länder</a:t>
            </a:r>
            <a:r>
              <a:rPr lang="de-DE" altLang="de-DE" dirty="0">
                <a:latin typeface="RubFlama" panose="02000000000000000000" pitchFamily="2" charset="0"/>
              </a:rPr>
              <a:t> irreversibel</a:t>
            </a:r>
          </a:p>
        </p:txBody>
      </p:sp>
      <p:sp>
        <p:nvSpPr>
          <p:cNvPr id="13" name="Rechteck 12"/>
          <p:cNvSpPr>
            <a:spLocks noChangeArrowheads="1"/>
          </p:cNvSpPr>
          <p:nvPr/>
        </p:nvSpPr>
        <p:spPr bwMode="auto">
          <a:xfrm>
            <a:off x="376238" y="5648325"/>
            <a:ext cx="9124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 typeface="Arial" panose="020B0604020202020204" pitchFamily="34" charset="0"/>
              <a:buChar char="•"/>
            </a:pPr>
            <a:r>
              <a:rPr lang="de-DE" altLang="de-DE">
                <a:latin typeface="RubFlama" panose="02000000000000000000" pitchFamily="2" charset="0"/>
              </a:rPr>
              <a:t>Bund  = Staat UND Länder = Staat(en)</a:t>
            </a:r>
          </a:p>
        </p:txBody>
      </p:sp>
      <p:sp>
        <p:nvSpPr>
          <p:cNvPr id="14" name="Rechteck 13"/>
          <p:cNvSpPr>
            <a:spLocks noChangeArrowheads="1"/>
          </p:cNvSpPr>
          <p:nvPr/>
        </p:nvSpPr>
        <p:spPr bwMode="auto">
          <a:xfrm>
            <a:off x="376238" y="6692900"/>
            <a:ext cx="9124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 typeface="Arial" panose="020B0604020202020204" pitchFamily="34" charset="0"/>
              <a:buChar char="•"/>
            </a:pPr>
            <a:r>
              <a:rPr lang="de-DE" altLang="de-DE" dirty="0">
                <a:latin typeface="RubFlama" panose="02000000000000000000" pitchFamily="2" charset="0"/>
              </a:rPr>
              <a:t>Notwendig: Aufgabenteilung = Kompetenzzuweisung</a:t>
            </a:r>
          </a:p>
        </p:txBody>
      </p:sp>
      <p:sp>
        <p:nvSpPr>
          <p:cNvPr id="15" name="Rechteck 14"/>
          <p:cNvSpPr>
            <a:spLocks noChangeArrowheads="1"/>
          </p:cNvSpPr>
          <p:nvPr/>
        </p:nvSpPr>
        <p:spPr bwMode="auto">
          <a:xfrm>
            <a:off x="376238" y="4651375"/>
            <a:ext cx="9124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 typeface="Arial" panose="020B0604020202020204" pitchFamily="34" charset="0"/>
              <a:buChar char="•"/>
            </a:pPr>
            <a:r>
              <a:rPr lang="de-DE" altLang="de-DE">
                <a:latin typeface="RubFlama" panose="02000000000000000000" pitchFamily="2" charset="0"/>
              </a:rPr>
              <a:t>Institutsgarantie, nicht: Individualgarantie</a:t>
            </a:r>
          </a:p>
        </p:txBody>
      </p:sp>
      <p:sp>
        <p:nvSpPr>
          <p:cNvPr id="16" name="Rechteck 15"/>
          <p:cNvSpPr>
            <a:spLocks noChangeArrowheads="1"/>
          </p:cNvSpPr>
          <p:nvPr/>
        </p:nvSpPr>
        <p:spPr bwMode="auto">
          <a:xfrm>
            <a:off x="376238" y="6192838"/>
            <a:ext cx="860471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 typeface="Arial" panose="020B0604020202020204" pitchFamily="34" charset="0"/>
              <a:buChar char="•"/>
            </a:pPr>
            <a:r>
              <a:rPr lang="de-DE" altLang="de-DE" dirty="0">
                <a:latin typeface="RubFlama" panose="02000000000000000000" pitchFamily="2" charset="0"/>
              </a:rPr>
              <a:t>Länder = Völkerrechtssubjekte </a:t>
            </a:r>
            <a:endParaRPr lang="de-DE" altLang="de-DE" b="1" dirty="0">
              <a:latin typeface="RubFlama" panose="02000000000000000000" pitchFamily="2" charset="0"/>
            </a:endParaRPr>
          </a:p>
        </p:txBody>
      </p:sp>
      <p:sp>
        <p:nvSpPr>
          <p:cNvPr id="17" name="Rechteck 16"/>
          <p:cNvSpPr>
            <a:spLocks noChangeArrowheads="1"/>
          </p:cNvSpPr>
          <p:nvPr/>
        </p:nvSpPr>
        <p:spPr bwMode="auto">
          <a:xfrm>
            <a:off x="376238" y="5148263"/>
            <a:ext cx="9124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 typeface="Arial" panose="020B0604020202020204" pitchFamily="34" charset="0"/>
              <a:buChar char="•"/>
            </a:pPr>
            <a:r>
              <a:rPr lang="de-DE" altLang="de-DE" dirty="0">
                <a:latin typeface="RubFlama" panose="02000000000000000000" pitchFamily="2" charset="0"/>
              </a:rPr>
              <a:t>Abgrenzung Bundesstaat vs. Staatenbund</a:t>
            </a:r>
          </a:p>
        </p:txBody>
      </p:sp>
      <p:sp>
        <p:nvSpPr>
          <p:cNvPr id="19"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defRPr/>
            </a:pPr>
            <a:r>
              <a:rPr lang="de-DE" altLang="de-DE" sz="1200" dirty="0">
                <a:latin typeface="RubFlama" panose="02000000000000000000" pitchFamily="2" charset="0"/>
              </a:rPr>
              <a:t>03: Einführung in die deutsche Rechtsordnung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9" grpId="0"/>
      <p:bldP spid="4" grpId="0"/>
      <p:bldP spid="12" grpId="0"/>
      <p:bldP spid="13" grpId="0"/>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548438" y="953489"/>
            <a:ext cx="7422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2400" b="1" dirty="0">
                <a:latin typeface="RubFlama" panose="02000000000000000000" pitchFamily="2" charset="0"/>
              </a:rPr>
              <a:t>Rechtsquellen – VIII: Besonderheit Föderalismus (2)</a:t>
            </a:r>
          </a:p>
        </p:txBody>
      </p:sp>
      <p:pic>
        <p:nvPicPr>
          <p:cNvPr id="37892" name="Bild 2" descr="deutschland_politisch.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38" y="902213"/>
            <a:ext cx="4716524" cy="61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a:spLocks noChangeArrowheads="1"/>
          </p:cNvSpPr>
          <p:nvPr/>
        </p:nvSpPr>
        <p:spPr bwMode="auto">
          <a:xfrm>
            <a:off x="5826918" y="1548383"/>
            <a:ext cx="30511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dirty="0">
                <a:latin typeface="RubFlama" panose="02000000000000000000" pitchFamily="2" charset="0"/>
              </a:rPr>
              <a:t>	    Bundesrepublik</a:t>
            </a:r>
          </a:p>
          <a:p>
            <a:pPr eaLnBrk="1" hangingPunct="1"/>
            <a:r>
              <a:rPr lang="de-DE" altLang="de-DE" dirty="0">
                <a:latin typeface="RubFlama" panose="02000000000000000000" pitchFamily="2" charset="0"/>
              </a:rPr>
              <a:t>Deutschland</a:t>
            </a:r>
          </a:p>
          <a:p>
            <a:pPr eaLnBrk="1" hangingPunct="1"/>
            <a:endParaRPr lang="de-DE" altLang="de-DE" dirty="0">
              <a:latin typeface="RubFlama" panose="02000000000000000000" pitchFamily="2" charset="0"/>
            </a:endParaRPr>
          </a:p>
          <a:p>
            <a:pPr eaLnBrk="1" hangingPunct="1">
              <a:buFont typeface="Arial" panose="020B0604020202020204" pitchFamily="34" charset="0"/>
              <a:buChar char="•"/>
            </a:pPr>
            <a:r>
              <a:rPr lang="de-DE" altLang="de-DE" dirty="0">
                <a:latin typeface="RubFlama" panose="02000000000000000000" pitchFamily="2" charset="0"/>
              </a:rPr>
              <a:t> 16 Länder</a:t>
            </a:r>
          </a:p>
          <a:p>
            <a:pPr eaLnBrk="1" hangingPunct="1">
              <a:buFont typeface="Arial" panose="020B0604020202020204" pitchFamily="34" charset="0"/>
              <a:buChar char="•"/>
            </a:pPr>
            <a:r>
              <a:rPr lang="de-DE" altLang="de-DE" dirty="0">
                <a:latin typeface="RubFlama" panose="02000000000000000000" pitchFamily="2" charset="0"/>
              </a:rPr>
              <a:t> größte Fläche: Bayern </a:t>
            </a:r>
          </a:p>
          <a:p>
            <a:pPr eaLnBrk="1" hangingPunct="1">
              <a:buFont typeface="Arial" panose="020B0604020202020204" pitchFamily="34" charset="0"/>
              <a:buChar char="•"/>
            </a:pPr>
            <a:r>
              <a:rPr lang="de-DE" altLang="de-DE" dirty="0">
                <a:latin typeface="RubFlama" panose="02000000000000000000" pitchFamily="2" charset="0"/>
              </a:rPr>
              <a:t> meiste Bewohner: NRW   mit knapp 18 Mio. </a:t>
            </a:r>
          </a:p>
        </p:txBody>
      </p:sp>
      <p:sp>
        <p:nvSpPr>
          <p:cNvPr id="2" name="Textfeld 1"/>
          <p:cNvSpPr txBox="1">
            <a:spLocks noChangeArrowheads="1"/>
          </p:cNvSpPr>
          <p:nvPr/>
        </p:nvSpPr>
        <p:spPr bwMode="auto">
          <a:xfrm>
            <a:off x="3015475" y="6733115"/>
            <a:ext cx="22494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000" dirty="0">
                <a:latin typeface="RubFlama" panose="02000000000000000000" pitchFamily="2" charset="0"/>
              </a:rPr>
              <a:t>Quelle: Weltkarte.com //GNU-Lizenz</a:t>
            </a:r>
          </a:p>
        </p:txBody>
      </p:sp>
      <p:sp>
        <p:nvSpPr>
          <p:cNvPr id="9"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defRPr/>
            </a:pPr>
            <a:r>
              <a:rPr lang="de-DE" altLang="de-DE" sz="1200" dirty="0">
                <a:latin typeface="RubFlama" panose="02000000000000000000" pitchFamily="2" charset="0"/>
              </a:rPr>
              <a:t>03: Einführung in die deutsche Rechtsordnung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76238" y="1655763"/>
            <a:ext cx="8521361"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marL="342900" indent="-342900" defTabSz="914400">
              <a:buFont typeface="Arial"/>
              <a:buChar char="•"/>
              <a:defRPr/>
            </a:pPr>
            <a:r>
              <a:rPr lang="de-DE" dirty="0">
                <a:latin typeface="RubFlama" panose="02000000000000000000" pitchFamily="2" charset="0"/>
              </a:rPr>
              <a:t>Kompetenz: Art. 70 ff. GG	</a:t>
            </a:r>
          </a:p>
        </p:txBody>
      </p:sp>
      <p:sp>
        <p:nvSpPr>
          <p:cNvPr id="5" name="Text Box 5"/>
          <p:cNvSpPr txBox="1">
            <a:spLocks noChangeArrowheads="1"/>
          </p:cNvSpPr>
          <p:nvPr/>
        </p:nvSpPr>
        <p:spPr bwMode="auto">
          <a:xfrm>
            <a:off x="647824" y="1011970"/>
            <a:ext cx="7253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2400" b="1" dirty="0">
                <a:latin typeface="RubFlama" panose="02000000000000000000" pitchFamily="2" charset="0"/>
              </a:rPr>
              <a:t>Rechtsquellen – IX: Besonderheit Föderalismus (3)</a:t>
            </a:r>
          </a:p>
        </p:txBody>
      </p:sp>
      <p:sp>
        <p:nvSpPr>
          <p:cNvPr id="8" name="Rechteck 7"/>
          <p:cNvSpPr>
            <a:spLocks noChangeArrowheads="1"/>
          </p:cNvSpPr>
          <p:nvPr/>
        </p:nvSpPr>
        <p:spPr bwMode="auto">
          <a:xfrm>
            <a:off x="376238" y="2232025"/>
            <a:ext cx="852136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 typeface="Arial" panose="020B0604020202020204" pitchFamily="34" charset="0"/>
              <a:buChar char="•"/>
            </a:pPr>
            <a:r>
              <a:rPr lang="de-DE" altLang="de-DE" dirty="0">
                <a:latin typeface="RubFlama" panose="02000000000000000000" pitchFamily="2" charset="0"/>
              </a:rPr>
              <a:t>Verhältnis „Regel – Ausnahme“ </a:t>
            </a:r>
          </a:p>
        </p:txBody>
      </p:sp>
      <p:sp>
        <p:nvSpPr>
          <p:cNvPr id="9" name="Rechteck 8"/>
          <p:cNvSpPr>
            <a:spLocks noChangeArrowheads="1"/>
          </p:cNvSpPr>
          <p:nvPr/>
        </p:nvSpPr>
        <p:spPr bwMode="auto">
          <a:xfrm>
            <a:off x="384175" y="3416300"/>
            <a:ext cx="85134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 typeface="Arial" panose="020B0604020202020204" pitchFamily="34" charset="0"/>
              <a:buChar char="•"/>
            </a:pPr>
            <a:r>
              <a:rPr lang="de-DE" altLang="de-DE" dirty="0">
                <a:latin typeface="RubFlama" panose="02000000000000000000" pitchFamily="2" charset="0"/>
              </a:rPr>
              <a:t>Art. 70 I GG = Die Länder haben das Recht der Gesetzgebung, soweit dieses GG nicht dem Bunde Gesetzgebungsbefugnisse verleiht (Art. 30 GG ähnlich für Aufgabenerfüllung)</a:t>
            </a:r>
          </a:p>
        </p:txBody>
      </p:sp>
      <p:sp>
        <p:nvSpPr>
          <p:cNvPr id="10" name="Rechteck 9"/>
          <p:cNvSpPr>
            <a:spLocks noChangeArrowheads="1"/>
          </p:cNvSpPr>
          <p:nvPr/>
        </p:nvSpPr>
        <p:spPr bwMode="auto">
          <a:xfrm>
            <a:off x="374650" y="4535150"/>
            <a:ext cx="8522949"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 typeface="Arial" panose="020B0604020202020204" pitchFamily="34" charset="0"/>
              <a:buChar char="•"/>
            </a:pPr>
            <a:r>
              <a:rPr lang="de-DE" altLang="de-DE" dirty="0">
                <a:latin typeface="RubFlama" panose="02000000000000000000" pitchFamily="2" charset="0"/>
              </a:rPr>
              <a:t>Art. 73 GG = Der Bund hat die </a:t>
            </a:r>
            <a:r>
              <a:rPr lang="de-DE" altLang="de-DE" i="1" dirty="0">
                <a:latin typeface="RubFlama" panose="02000000000000000000" pitchFamily="2" charset="0"/>
              </a:rPr>
              <a:t>ausschließliche Gesetzgebung </a:t>
            </a:r>
            <a:r>
              <a:rPr lang="de-DE" altLang="de-DE" dirty="0">
                <a:latin typeface="RubFlama" panose="02000000000000000000" pitchFamily="2" charset="0"/>
              </a:rPr>
              <a:t>über: ... (bspw. Außenpolitik, Staatsangehörigkeit, gewerblichen Rechtsschutz) </a:t>
            </a:r>
          </a:p>
        </p:txBody>
      </p:sp>
      <p:sp>
        <p:nvSpPr>
          <p:cNvPr id="11" name="Rechteck 10"/>
          <p:cNvSpPr>
            <a:spLocks noChangeArrowheads="1"/>
          </p:cNvSpPr>
          <p:nvPr/>
        </p:nvSpPr>
        <p:spPr bwMode="auto">
          <a:xfrm>
            <a:off x="415925" y="5340784"/>
            <a:ext cx="9124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 typeface="Arial" panose="020B0604020202020204" pitchFamily="34" charset="0"/>
              <a:buChar char="•"/>
            </a:pPr>
            <a:r>
              <a:rPr lang="de-DE" altLang="de-DE" dirty="0">
                <a:latin typeface="RubFlama" panose="02000000000000000000" pitchFamily="2" charset="0"/>
              </a:rPr>
              <a:t>Art. 72 GG = konkurrierende Gesetzgebung = Länder, wenn nicht Bund </a:t>
            </a:r>
          </a:p>
        </p:txBody>
      </p:sp>
      <p:sp>
        <p:nvSpPr>
          <p:cNvPr id="12" name="Rechteck 11"/>
          <p:cNvSpPr>
            <a:spLocks noChangeArrowheads="1"/>
          </p:cNvSpPr>
          <p:nvPr/>
        </p:nvSpPr>
        <p:spPr bwMode="auto">
          <a:xfrm>
            <a:off x="395288" y="2808288"/>
            <a:ext cx="850231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 typeface="Arial" panose="020B0604020202020204" pitchFamily="34" charset="0"/>
              <a:buChar char="•"/>
            </a:pPr>
            <a:r>
              <a:rPr lang="de-DE" altLang="de-DE" dirty="0">
                <a:latin typeface="RubFlama" panose="02000000000000000000" pitchFamily="2" charset="0"/>
              </a:rPr>
              <a:t>ausschließliche ≠ konkurrierende Gesetzgebung</a:t>
            </a:r>
          </a:p>
        </p:txBody>
      </p:sp>
      <p:sp>
        <p:nvSpPr>
          <p:cNvPr id="15" name="Rechteck 14"/>
          <p:cNvSpPr>
            <a:spLocks noChangeArrowheads="1"/>
          </p:cNvSpPr>
          <p:nvPr/>
        </p:nvSpPr>
        <p:spPr bwMode="auto">
          <a:xfrm>
            <a:off x="415925" y="6076950"/>
            <a:ext cx="848167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 typeface="Arial" panose="020B0604020202020204" pitchFamily="34" charset="0"/>
              <a:buChar char="•"/>
            </a:pPr>
            <a:r>
              <a:rPr lang="de-DE" altLang="de-DE" dirty="0">
                <a:latin typeface="RubFlama" panose="02000000000000000000" pitchFamily="2" charset="0"/>
              </a:rPr>
              <a:t>Art. 31 GG: </a:t>
            </a:r>
            <a:r>
              <a:rPr lang="de-DE" altLang="de-DE" b="1" dirty="0">
                <a:latin typeface="RubFlama" panose="02000000000000000000" pitchFamily="2" charset="0"/>
              </a:rPr>
              <a:t>Bundesrecht bricht Landesrecht </a:t>
            </a:r>
          </a:p>
        </p:txBody>
      </p:sp>
      <p:sp>
        <p:nvSpPr>
          <p:cNvPr id="16"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defRPr/>
            </a:pPr>
            <a:r>
              <a:rPr lang="de-DE" altLang="de-DE" sz="1200" dirty="0">
                <a:latin typeface="RubFlama" panose="02000000000000000000" pitchFamily="2" charset="0"/>
              </a:rPr>
              <a:t>03: Einführung in die deutsche Rechtsordnung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8" grpId="0"/>
      <p:bldP spid="9" grpId="0"/>
      <p:bldP spid="10" grpId="0"/>
      <p:bldP spid="11" grpId="0"/>
      <p:bldP spid="12"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191339" y="953534"/>
            <a:ext cx="52036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2400" b="1" dirty="0">
                <a:latin typeface="RubFlama" panose="02000000000000000000" pitchFamily="2" charset="0"/>
              </a:rPr>
              <a:t>Rechtsquellen – X: Normpyramide 2</a:t>
            </a:r>
          </a:p>
        </p:txBody>
      </p:sp>
      <p:sp>
        <p:nvSpPr>
          <p:cNvPr id="11" name="Textfeld 10"/>
          <p:cNvSpPr txBox="1">
            <a:spLocks noChangeArrowheads="1"/>
          </p:cNvSpPr>
          <p:nvPr/>
        </p:nvSpPr>
        <p:spPr bwMode="auto">
          <a:xfrm>
            <a:off x="3462849" y="6546182"/>
            <a:ext cx="2660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dirty="0">
                <a:latin typeface="RubFlama" panose="02000000000000000000" pitchFamily="2" charset="0"/>
              </a:rPr>
              <a:t>Verwaltungsvorschrift</a:t>
            </a:r>
          </a:p>
        </p:txBody>
      </p:sp>
      <p:sp>
        <p:nvSpPr>
          <p:cNvPr id="18"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defRPr/>
            </a:pPr>
            <a:r>
              <a:rPr lang="de-DE" altLang="de-DE" sz="1200" dirty="0">
                <a:latin typeface="RubFlama" panose="02000000000000000000" pitchFamily="2" charset="0"/>
              </a:rPr>
              <a:t>03: Einführung in die deutsche Rechtsordnung</a:t>
            </a:r>
          </a:p>
        </p:txBody>
      </p:sp>
      <p:pic>
        <p:nvPicPr>
          <p:cNvPr id="2" name="Grafik 1"/>
          <p:cNvPicPr>
            <a:picLocks noChangeAspect="1"/>
          </p:cNvPicPr>
          <p:nvPr/>
        </p:nvPicPr>
        <p:blipFill>
          <a:blip r:embed="rId3"/>
          <a:stretch>
            <a:fillRect/>
          </a:stretch>
        </p:blipFill>
        <p:spPr>
          <a:xfrm>
            <a:off x="899852" y="1737417"/>
            <a:ext cx="7786645" cy="46259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539812" y="1584387"/>
            <a:ext cx="8487419"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charset="0"/>
                <a:ea typeface="ＭＳ Ｐゴシック" pitchFamily="34" charset="-128"/>
              </a:defRPr>
            </a:lvl1pPr>
            <a:lvl2pPr marL="846138" indent="-34290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buFont typeface="Arial" charset="0"/>
              <a:buChar char="•"/>
              <a:defRPr/>
            </a:pPr>
            <a:r>
              <a:rPr lang="de-DE" altLang="de-DE" dirty="0">
                <a:latin typeface="RubFlama" panose="02000000000000000000" pitchFamily="2" charset="0"/>
              </a:rPr>
              <a:t>Völkerrecht generell: Ratifizierung durch Zustimmungsgesetz der jeweils zuständigen Körperschaften (vgl. Art. 59 II 1 GG)</a:t>
            </a:r>
          </a:p>
          <a:p>
            <a:pPr defTabSz="914400" eaLnBrk="1" hangingPunct="1">
              <a:defRPr/>
            </a:pPr>
            <a:endParaRPr lang="de-DE" altLang="de-DE" dirty="0">
              <a:latin typeface="RubFlama" panose="02000000000000000000" pitchFamily="2" charset="0"/>
            </a:endParaRPr>
          </a:p>
          <a:p>
            <a:pPr lvl="1" defTabSz="914400" eaLnBrk="1" hangingPunct="1">
              <a:buFont typeface="Wingdings" pitchFamily="2" charset="2"/>
              <a:buChar char="Ø"/>
              <a:defRPr/>
            </a:pPr>
            <a:r>
              <a:rPr lang="de-DE" altLang="de-DE" dirty="0">
                <a:latin typeface="RubFlama" panose="02000000000000000000" pitchFamily="2" charset="0"/>
              </a:rPr>
              <a:t>Beispiel EMRK: Rang einfachen Bundesgesetzes durch Transformations-gesetz von 1952</a:t>
            </a:r>
          </a:p>
          <a:p>
            <a:pPr defTabSz="914400" eaLnBrk="1" hangingPunct="1">
              <a:buFont typeface="Arial" charset="0"/>
              <a:buChar char="•"/>
              <a:defRPr/>
            </a:pPr>
            <a:endParaRPr lang="de-DE" altLang="de-DE" dirty="0">
              <a:latin typeface="RubFlama" panose="02000000000000000000" pitchFamily="2" charset="0"/>
            </a:endParaRPr>
          </a:p>
          <a:p>
            <a:pPr defTabSz="914400" eaLnBrk="1" hangingPunct="1">
              <a:buFont typeface="Arial" charset="0"/>
              <a:buChar char="•"/>
              <a:defRPr/>
            </a:pPr>
            <a:r>
              <a:rPr lang="de-DE" altLang="de-DE" dirty="0">
                <a:latin typeface="RubFlama" panose="02000000000000000000" pitchFamily="2" charset="0"/>
              </a:rPr>
              <a:t>„Völkerrechtsfreundlichkeit“ des GG: Art. 25 GG</a:t>
            </a:r>
          </a:p>
          <a:p>
            <a:pPr defTabSz="914400" eaLnBrk="1" hangingPunct="1">
              <a:buFont typeface="Arial" charset="0"/>
              <a:buChar char="•"/>
              <a:defRPr/>
            </a:pPr>
            <a:endParaRPr lang="de-DE" altLang="de-DE" dirty="0">
              <a:latin typeface="RubFlama" panose="02000000000000000000" pitchFamily="2" charset="0"/>
            </a:endParaRPr>
          </a:p>
          <a:p>
            <a:pPr defTabSz="914400" eaLnBrk="1" hangingPunct="1">
              <a:buFont typeface="Arial" charset="0"/>
              <a:buChar char="•"/>
              <a:defRPr/>
            </a:pPr>
            <a:r>
              <a:rPr lang="de-DE" altLang="de-DE" dirty="0">
                <a:latin typeface="RubFlama" panose="02000000000000000000" pitchFamily="2" charset="0"/>
              </a:rPr>
              <a:t>Art. 23 GG: BRD will an Entwicklung eines föderalen friedlichen Europa mitwirken (Staatsziel) (vgl. für sonstiges Völkerrecht Art. 24, 32 I, II GG) und</a:t>
            </a:r>
          </a:p>
          <a:p>
            <a:pPr algn="ctr" defTabSz="914400" eaLnBrk="1" hangingPunct="1">
              <a:defRPr/>
            </a:pPr>
            <a:r>
              <a:rPr lang="de-DE" altLang="de-DE" b="1" dirty="0">
                <a:latin typeface="RubFlama" panose="02000000000000000000" pitchFamily="2" charset="0"/>
              </a:rPr>
              <a:t>	 ÜBERTRAGUNG VON HOHEITSRECHTEN AN EU (Abs. 1, S. 2)</a:t>
            </a:r>
          </a:p>
          <a:p>
            <a:pPr defTabSz="914400" eaLnBrk="1" hangingPunct="1">
              <a:buFont typeface="Arial" charset="0"/>
              <a:buChar char="•"/>
              <a:defRPr/>
            </a:pPr>
            <a:endParaRPr lang="de-DE" altLang="de-DE" dirty="0">
              <a:latin typeface="RubFlama" panose="02000000000000000000" pitchFamily="2" charset="0"/>
            </a:endParaRPr>
          </a:p>
          <a:p>
            <a:pPr defTabSz="914400" eaLnBrk="1" hangingPunct="1">
              <a:buFont typeface="Arial" charset="0"/>
              <a:buChar char="•"/>
              <a:defRPr/>
            </a:pPr>
            <a:r>
              <a:rPr lang="de-DE" altLang="de-DE" dirty="0">
                <a:latin typeface="RubFlama" panose="02000000000000000000" pitchFamily="2" charset="0"/>
              </a:rPr>
              <a:t>Primärrecht = Verträge der Mitgliedstaaten (vgl. Art 47 EUV, 216 AEUV)</a:t>
            </a:r>
          </a:p>
          <a:p>
            <a:pPr defTabSz="914400" eaLnBrk="1" hangingPunct="1">
              <a:buFont typeface="Arial" charset="0"/>
              <a:buChar char="•"/>
              <a:defRPr/>
            </a:pPr>
            <a:endParaRPr lang="de-DE" altLang="de-DE" dirty="0">
              <a:latin typeface="RubFlama" panose="02000000000000000000" pitchFamily="2" charset="0"/>
            </a:endParaRPr>
          </a:p>
          <a:p>
            <a:pPr defTabSz="914400" eaLnBrk="1" hangingPunct="1">
              <a:buFont typeface="Arial" charset="0"/>
              <a:buChar char="•"/>
              <a:defRPr/>
            </a:pPr>
            <a:r>
              <a:rPr lang="de-DE" altLang="de-DE" dirty="0">
                <a:latin typeface="RubFlama" panose="02000000000000000000" pitchFamily="2" charset="0"/>
              </a:rPr>
              <a:t>Sekundärrecht = Rechtsakte der Europäischen Organe auf Grund der Kompetenzzuweisung im Primärrecht (</a:t>
            </a:r>
            <a:r>
              <a:rPr lang="de-DE" altLang="de-DE" dirty="0" err="1">
                <a:latin typeface="RubFlama" panose="02000000000000000000" pitchFamily="2" charset="0"/>
              </a:rPr>
              <a:t>RiL</a:t>
            </a:r>
            <a:r>
              <a:rPr lang="de-DE" altLang="de-DE" dirty="0">
                <a:latin typeface="RubFlama" panose="02000000000000000000" pitchFamily="2" charset="0"/>
              </a:rPr>
              <a:t> v VO)</a:t>
            </a:r>
          </a:p>
        </p:txBody>
      </p:sp>
      <p:sp>
        <p:nvSpPr>
          <p:cNvPr id="7" name="Text Box 5"/>
          <p:cNvSpPr txBox="1">
            <a:spLocks noChangeArrowheads="1"/>
          </p:cNvSpPr>
          <p:nvPr/>
        </p:nvSpPr>
        <p:spPr bwMode="auto">
          <a:xfrm>
            <a:off x="1844255" y="914361"/>
            <a:ext cx="58785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2400" b="1" dirty="0">
                <a:latin typeface="RubFlama" panose="02000000000000000000" pitchFamily="2" charset="0"/>
              </a:rPr>
              <a:t>Rechtsquellen – XI: Völker-/ Europarecht</a:t>
            </a:r>
          </a:p>
        </p:txBody>
      </p:sp>
      <p:sp>
        <p:nvSpPr>
          <p:cNvPr id="9"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defRPr/>
            </a:pPr>
            <a:r>
              <a:rPr lang="de-DE" altLang="de-DE" sz="1200" dirty="0">
                <a:latin typeface="RubFlama" panose="02000000000000000000" pitchFamily="2" charset="0"/>
              </a:rPr>
              <a:t>03: Einführung in die deutsche Rechtsordnung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924300" y="965200"/>
            <a:ext cx="20161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2400" b="1" dirty="0">
                <a:latin typeface="RubFlama" panose="02000000000000000000" pitchFamily="2" charset="0"/>
              </a:rPr>
              <a:t>Hausaufgabe</a:t>
            </a:r>
          </a:p>
        </p:txBody>
      </p:sp>
      <p:sp>
        <p:nvSpPr>
          <p:cNvPr id="6147" name="Textfeld 1"/>
          <p:cNvSpPr txBox="1">
            <a:spLocks noChangeArrowheads="1"/>
          </p:cNvSpPr>
          <p:nvPr/>
        </p:nvSpPr>
        <p:spPr bwMode="auto">
          <a:xfrm>
            <a:off x="466725" y="2160588"/>
            <a:ext cx="846201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buFont typeface="Calibri" panose="020F0502020204030204" pitchFamily="34" charset="0"/>
              <a:buAutoNum type="arabicPeriod"/>
            </a:pPr>
            <a:r>
              <a:rPr lang="de-DE" altLang="de-DE" dirty="0">
                <a:latin typeface="RubFlama" panose="02000000000000000000" pitchFamily="2" charset="0"/>
              </a:rPr>
              <a:t>Dieb D ist zu Gast bei Eigentümer E. E hat die teure Software „</a:t>
            </a:r>
            <a:r>
              <a:rPr lang="de-DE" altLang="de-DE" dirty="0" err="1">
                <a:latin typeface="RubFlama" panose="02000000000000000000" pitchFamily="2" charset="0"/>
              </a:rPr>
              <a:t>Ableton</a:t>
            </a:r>
            <a:r>
              <a:rPr lang="de-DE" altLang="de-DE" dirty="0">
                <a:latin typeface="RubFlama" panose="02000000000000000000" pitchFamily="2" charset="0"/>
              </a:rPr>
              <a:t> Live“, die D schon lange haben will, von der der Erwerber aber laut Lizenzvereinbarung je nur zwei Kopien fertigen darf. Als E den Raum verlässt, fertigt D schnell eine Kopie auf seinen mitgebrachten USB-Stick, kopiert auch die Produkt-ID und installiert die Software anschließend bei sich zu Hause auf dem Rechner (inklusive online-Freischaltung). Als E dies bemerkt, weil er die Software nicht auf seinem 2. Rechner freischalten kann, verlangt er die Software von D nach§985 BGB heraus. – Zu Recht?</a:t>
            </a:r>
          </a:p>
          <a:p>
            <a:pPr eaLnBrk="1" hangingPunct="1">
              <a:buFont typeface="Calibri" panose="020F0502020204030204" pitchFamily="34" charset="0"/>
              <a:buAutoNum type="arabicPeriod"/>
            </a:pPr>
            <a:endParaRPr lang="de-DE" altLang="de-DE" dirty="0">
              <a:latin typeface="RubFlama" panose="02000000000000000000" pitchFamily="2" charset="0"/>
            </a:endParaRPr>
          </a:p>
          <a:p>
            <a:pPr eaLnBrk="1" hangingPunct="1">
              <a:buFont typeface="Calibri" panose="020F0502020204030204" pitchFamily="34" charset="0"/>
              <a:buAutoNum type="arabicPeriod"/>
            </a:pPr>
            <a:r>
              <a:rPr lang="de-DE" altLang="de-DE" dirty="0">
                <a:latin typeface="RubFlama" panose="02000000000000000000" pitchFamily="2" charset="0"/>
              </a:rPr>
              <a:t>Was sind die Tatbestandsmerkmale von § 474 I Satz 1 BGB?</a:t>
            </a:r>
          </a:p>
          <a:p>
            <a:pPr eaLnBrk="1" hangingPunct="1">
              <a:buFont typeface="Calibri" panose="020F0502020204030204" pitchFamily="34" charset="0"/>
              <a:buAutoNum type="arabicPeriod"/>
            </a:pPr>
            <a:endParaRPr lang="de-DE" altLang="de-DE" dirty="0">
              <a:latin typeface="RubFlama" panose="02000000000000000000" pitchFamily="2" charset="0"/>
            </a:endParaRPr>
          </a:p>
          <a:p>
            <a:pPr eaLnBrk="1" hangingPunct="1">
              <a:buFont typeface="Calibri" panose="020F0502020204030204" pitchFamily="34" charset="0"/>
              <a:buAutoNum type="arabicPeriod"/>
            </a:pPr>
            <a:r>
              <a:rPr lang="de-DE" altLang="de-DE" dirty="0">
                <a:latin typeface="RubFlama" panose="02000000000000000000" pitchFamily="2" charset="0"/>
              </a:rPr>
              <a:t>Was ist Föderalismus? (Stichworte!)</a:t>
            </a:r>
          </a:p>
          <a:p>
            <a:pPr eaLnBrk="1" hangingPunct="1">
              <a:buFont typeface="Calibri" panose="020F0502020204030204" pitchFamily="34" charset="0"/>
              <a:buAutoNum type="arabicPeriod"/>
            </a:pPr>
            <a:endParaRPr lang="de-DE" altLang="de-DE" dirty="0">
              <a:latin typeface="RubFlama" panose="02000000000000000000" pitchFamily="2" charset="0"/>
            </a:endParaRPr>
          </a:p>
        </p:txBody>
      </p:sp>
      <p:sp>
        <p:nvSpPr>
          <p:cNvPr id="6"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defRPr/>
            </a:pPr>
            <a:r>
              <a:rPr lang="de-DE" altLang="de-DE" sz="1200" dirty="0">
                <a:latin typeface="RubFlama" panose="02000000000000000000" pitchFamily="2" charset="0"/>
              </a:rPr>
              <a:t>03: Einführung in die deutsche Rechtsordnung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96875" y="1646238"/>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marL="342900" indent="-342900" defTabSz="914400">
              <a:buFont typeface="Arial"/>
              <a:buChar char="•"/>
              <a:defRPr/>
            </a:pPr>
            <a:r>
              <a:rPr lang="de-DE" b="1" dirty="0">
                <a:latin typeface="RubFlama" panose="02000000000000000000" pitchFamily="2" charset="0"/>
              </a:rPr>
              <a:t>Geltungsvorrang</a:t>
            </a:r>
          </a:p>
        </p:txBody>
      </p:sp>
      <p:sp>
        <p:nvSpPr>
          <p:cNvPr id="7" name="Text Box 5"/>
          <p:cNvSpPr txBox="1">
            <a:spLocks noChangeArrowheads="1"/>
          </p:cNvSpPr>
          <p:nvPr/>
        </p:nvSpPr>
        <p:spPr bwMode="auto">
          <a:xfrm>
            <a:off x="2555875" y="936625"/>
            <a:ext cx="45069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defRPr/>
            </a:pPr>
            <a:r>
              <a:rPr lang="de-DE" altLang="de-DE" sz="2400">
                <a:latin typeface="RubFlama" panose="02000000000000000000" pitchFamily="2" charset="0"/>
              </a:rPr>
              <a:t>Rechtsquellen – XII: Europarecht</a:t>
            </a:r>
          </a:p>
        </p:txBody>
      </p:sp>
      <p:sp>
        <p:nvSpPr>
          <p:cNvPr id="8" name="Text Box 4"/>
          <p:cNvSpPr txBox="1">
            <a:spLocks noChangeArrowheads="1"/>
          </p:cNvSpPr>
          <p:nvPr/>
        </p:nvSpPr>
        <p:spPr bwMode="auto">
          <a:xfrm>
            <a:off x="396875" y="2152650"/>
            <a:ext cx="874789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buFont typeface="Arial" charset="0"/>
              <a:buChar char="•"/>
              <a:defRPr/>
            </a:pPr>
            <a:r>
              <a:rPr lang="de-DE" altLang="de-DE" dirty="0">
                <a:latin typeface="RubFlama" panose="02000000000000000000" pitchFamily="2" charset="0"/>
              </a:rPr>
              <a:t>Definition = Über-/Unterordnung bestimmter Normen; niederrangiges Recht muss kompatibel sein: „lex superior </a:t>
            </a:r>
            <a:r>
              <a:rPr lang="de-DE" altLang="de-DE" dirty="0" err="1">
                <a:latin typeface="RubFlama" panose="02000000000000000000" pitchFamily="2" charset="0"/>
              </a:rPr>
              <a:t>derogat</a:t>
            </a:r>
            <a:r>
              <a:rPr lang="de-DE" altLang="de-DE" dirty="0">
                <a:latin typeface="RubFlama" panose="02000000000000000000" pitchFamily="2" charset="0"/>
              </a:rPr>
              <a:t> lex inferior“; Rechtsfolge ist ggf. die Unwirksamkeit der niederen Norm</a:t>
            </a:r>
          </a:p>
        </p:txBody>
      </p:sp>
      <p:sp>
        <p:nvSpPr>
          <p:cNvPr id="9" name="Text Box 4"/>
          <p:cNvSpPr txBox="1">
            <a:spLocks noChangeArrowheads="1"/>
          </p:cNvSpPr>
          <p:nvPr/>
        </p:nvSpPr>
        <p:spPr bwMode="auto">
          <a:xfrm>
            <a:off x="396875" y="3919538"/>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marL="342900" indent="-342900" defTabSz="914400">
              <a:buFont typeface="Arial"/>
              <a:buChar char="•"/>
              <a:defRPr/>
            </a:pPr>
            <a:r>
              <a:rPr lang="de-DE" b="1" dirty="0">
                <a:latin typeface="RubFlama" panose="02000000000000000000" pitchFamily="2" charset="0"/>
              </a:rPr>
              <a:t>Anwendungsvorrang</a:t>
            </a:r>
          </a:p>
        </p:txBody>
      </p:sp>
      <p:sp>
        <p:nvSpPr>
          <p:cNvPr id="10" name="Text Box 4"/>
          <p:cNvSpPr txBox="1">
            <a:spLocks noChangeArrowheads="1"/>
          </p:cNvSpPr>
          <p:nvPr/>
        </p:nvSpPr>
        <p:spPr bwMode="auto">
          <a:xfrm>
            <a:off x="396875" y="4424363"/>
            <a:ext cx="9144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buFont typeface="Arial" charset="0"/>
              <a:buChar char="•"/>
              <a:defRPr/>
            </a:pPr>
            <a:r>
              <a:rPr lang="de-DE" altLang="de-DE" dirty="0">
                <a:latin typeface="RubFlama" panose="02000000000000000000" pitchFamily="2" charset="0"/>
              </a:rPr>
              <a:t>Definition = Eine bestimmte Norm ist im Verhältnis zu einer anderen Norm lediglich vorrangig anzuwenden; hiervon wird jedoch die Geltung der nicht anwendbaren Norm nicht berührt </a:t>
            </a:r>
          </a:p>
        </p:txBody>
      </p:sp>
      <p:sp>
        <p:nvSpPr>
          <p:cNvPr id="11" name="Text Box 4"/>
          <p:cNvSpPr txBox="1">
            <a:spLocks noChangeArrowheads="1"/>
          </p:cNvSpPr>
          <p:nvPr/>
        </p:nvSpPr>
        <p:spPr bwMode="auto">
          <a:xfrm>
            <a:off x="390525" y="3292475"/>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buFont typeface="Arial" charset="0"/>
              <a:buChar char="•"/>
              <a:defRPr/>
            </a:pPr>
            <a:r>
              <a:rPr lang="de-DE" altLang="de-DE" dirty="0">
                <a:latin typeface="RubFlama" panose="02000000000000000000" pitchFamily="2" charset="0"/>
              </a:rPr>
              <a:t>Beispiel: förmliches Bundesrecht bricht förmliches Landesrecht </a:t>
            </a:r>
          </a:p>
        </p:txBody>
      </p:sp>
      <p:sp>
        <p:nvSpPr>
          <p:cNvPr id="12" name="Text Box 4"/>
          <p:cNvSpPr txBox="1">
            <a:spLocks noChangeArrowheads="1"/>
          </p:cNvSpPr>
          <p:nvPr/>
        </p:nvSpPr>
        <p:spPr bwMode="auto">
          <a:xfrm>
            <a:off x="396875" y="550545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marL="342900" indent="-342900" defTabSz="914400">
              <a:buFont typeface="Arial"/>
              <a:buChar char="•"/>
              <a:defRPr/>
            </a:pPr>
            <a:r>
              <a:rPr lang="de-DE" dirty="0">
                <a:latin typeface="RubFlama" panose="02000000000000000000" pitchFamily="2" charset="0"/>
              </a:rPr>
              <a:t>Beispiel: Europarecht vor dem Recht der Mitgliedstaaten</a:t>
            </a:r>
          </a:p>
        </p:txBody>
      </p:sp>
      <p:sp>
        <p:nvSpPr>
          <p:cNvPr id="13" name="Text Box 4"/>
          <p:cNvSpPr txBox="1">
            <a:spLocks noChangeArrowheads="1"/>
          </p:cNvSpPr>
          <p:nvPr/>
        </p:nvSpPr>
        <p:spPr bwMode="auto">
          <a:xfrm>
            <a:off x="392113" y="6013450"/>
            <a:ext cx="9144000"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buFont typeface="Arial" charset="0"/>
              <a:buChar char="•"/>
              <a:defRPr/>
            </a:pPr>
            <a:r>
              <a:rPr lang="de-DE" altLang="de-DE">
                <a:latin typeface="RubFlama" panose="02000000000000000000" pitchFamily="2" charset="0"/>
              </a:rPr>
              <a:t>Problem: Inländerdiskriminierung durch Anwendungsvorrang</a:t>
            </a:r>
          </a:p>
          <a:p>
            <a:pPr defTabSz="914400" eaLnBrk="1" hangingPunct="1">
              <a:buFont typeface="Arial" charset="0"/>
              <a:buChar char="•"/>
              <a:defRPr/>
            </a:pPr>
            <a:endParaRPr lang="de-DE" altLang="de-DE">
              <a:latin typeface="RubFlama" panose="02000000000000000000" pitchFamily="2" charset="0"/>
            </a:endParaRPr>
          </a:p>
          <a:p>
            <a:pPr defTabSz="914400" eaLnBrk="1" hangingPunct="1">
              <a:buFont typeface="Arial" charset="0"/>
              <a:buChar char="•"/>
              <a:defRPr/>
            </a:pPr>
            <a:r>
              <a:rPr lang="de-DE" altLang="de-DE">
                <a:latin typeface="RubFlama" panose="02000000000000000000" pitchFamily="2" charset="0"/>
              </a:rPr>
              <a:t>Kennen Sie Fälle?</a:t>
            </a:r>
          </a:p>
        </p:txBody>
      </p:sp>
      <p:sp>
        <p:nvSpPr>
          <p:cNvPr id="15"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defRPr/>
            </a:pPr>
            <a:r>
              <a:rPr lang="de-DE" altLang="de-DE" sz="1200" dirty="0">
                <a:latin typeface="RubFlama" panose="02000000000000000000" pitchFamily="2" charset="0"/>
              </a:rPr>
              <a:t>03: Einführung in die deutsche Rechtsordnung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8" grpId="0"/>
      <p:bldP spid="9"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2045899" y="936625"/>
            <a:ext cx="54585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2400" b="1" dirty="0">
                <a:latin typeface="RubFlama" panose="02000000000000000000" pitchFamily="2" charset="0"/>
              </a:rPr>
              <a:t>Rechtsquellen – XIII: Normpyramide 3</a:t>
            </a:r>
          </a:p>
        </p:txBody>
      </p:sp>
      <p:sp>
        <p:nvSpPr>
          <p:cNvPr id="12" name="Textfeld 11"/>
          <p:cNvSpPr txBox="1">
            <a:spLocks noChangeArrowheads="1"/>
          </p:cNvSpPr>
          <p:nvPr/>
        </p:nvSpPr>
        <p:spPr bwMode="auto">
          <a:xfrm>
            <a:off x="3444847" y="6431515"/>
            <a:ext cx="2660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dirty="0">
                <a:latin typeface="RubFlama" panose="02000000000000000000" pitchFamily="2" charset="0"/>
              </a:rPr>
              <a:t>Verwaltungsvorschrift</a:t>
            </a:r>
          </a:p>
        </p:txBody>
      </p:sp>
      <p:sp>
        <p:nvSpPr>
          <p:cNvPr id="25"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defRPr/>
            </a:pPr>
            <a:r>
              <a:rPr lang="de-DE" altLang="de-DE" sz="1200" dirty="0">
                <a:latin typeface="RubFlama" panose="02000000000000000000" pitchFamily="2" charset="0"/>
              </a:rPr>
              <a:t>03: Einführung in die deutsche Rechtsordnung</a:t>
            </a:r>
          </a:p>
        </p:txBody>
      </p:sp>
      <p:pic>
        <p:nvPicPr>
          <p:cNvPr id="2" name="Grafik 1"/>
          <p:cNvPicPr>
            <a:picLocks noChangeAspect="1"/>
          </p:cNvPicPr>
          <p:nvPr/>
        </p:nvPicPr>
        <p:blipFill>
          <a:blip r:embed="rId3"/>
          <a:stretch>
            <a:fillRect/>
          </a:stretch>
        </p:blipFill>
        <p:spPr>
          <a:xfrm>
            <a:off x="791840" y="1512379"/>
            <a:ext cx="7966665" cy="4727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76238" y="1655763"/>
            <a:ext cx="86248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marL="342900" indent="-342900" defTabSz="914400">
              <a:buFont typeface="Arial"/>
              <a:buChar char="•"/>
              <a:defRPr/>
            </a:pPr>
            <a:r>
              <a:rPr lang="de-DE" dirty="0">
                <a:latin typeface="RubFlama" panose="02000000000000000000" pitchFamily="2" charset="0"/>
              </a:rPr>
              <a:t>Gebot verfassungskonformer Auslegung</a:t>
            </a:r>
          </a:p>
        </p:txBody>
      </p:sp>
      <p:sp>
        <p:nvSpPr>
          <p:cNvPr id="5" name="Text Box 5"/>
          <p:cNvSpPr txBox="1">
            <a:spLocks noChangeArrowheads="1"/>
          </p:cNvSpPr>
          <p:nvPr/>
        </p:nvSpPr>
        <p:spPr bwMode="auto">
          <a:xfrm>
            <a:off x="2340012" y="793891"/>
            <a:ext cx="45640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2400" b="1" dirty="0">
                <a:latin typeface="RubFlama" panose="02000000000000000000" pitchFamily="2" charset="0"/>
              </a:rPr>
              <a:t>„Normpyramide in der Praxis“: </a:t>
            </a:r>
          </a:p>
          <a:p>
            <a:pPr algn="ctr" defTabSz="914400" eaLnBrk="1" hangingPunct="1">
              <a:defRPr/>
            </a:pPr>
            <a:r>
              <a:rPr lang="de-DE" altLang="de-DE" sz="2400" b="1" dirty="0">
                <a:latin typeface="RubFlama" panose="02000000000000000000" pitchFamily="2" charset="0"/>
              </a:rPr>
              <a:t>Besonderheiten der Auslegung</a:t>
            </a:r>
          </a:p>
        </p:txBody>
      </p:sp>
      <p:sp>
        <p:nvSpPr>
          <p:cNvPr id="8" name="Text Box 4"/>
          <p:cNvSpPr txBox="1">
            <a:spLocks noChangeArrowheads="1"/>
          </p:cNvSpPr>
          <p:nvPr/>
        </p:nvSpPr>
        <p:spPr bwMode="auto">
          <a:xfrm>
            <a:off x="395288" y="2312988"/>
            <a:ext cx="8605837"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buFont typeface="Arial" charset="0"/>
              <a:buChar char="•"/>
              <a:defRPr/>
            </a:pPr>
            <a:r>
              <a:rPr lang="de-DE" altLang="de-DE" dirty="0">
                <a:latin typeface="RubFlama" panose="02000000000000000000" pitchFamily="2" charset="0"/>
              </a:rPr>
              <a:t>Ist der Wortlaut einer Norm aus verfassungsrechtlicher Sicht bedenklich, lässt sie aber eine Auslegung zu, die mit dem GG vereinbar ist, ist die Norm (nur) mit dieser Auslegung zulässig. – Besteht kein Spielraum zur Auslegung („contra legem“) muss die Norm für rechtswidrig und unwirksam erklärt werden</a:t>
            </a:r>
          </a:p>
        </p:txBody>
      </p:sp>
      <p:sp>
        <p:nvSpPr>
          <p:cNvPr id="9" name="Text Box 4"/>
          <p:cNvSpPr txBox="1">
            <a:spLocks noChangeArrowheads="1"/>
          </p:cNvSpPr>
          <p:nvPr/>
        </p:nvSpPr>
        <p:spPr bwMode="auto">
          <a:xfrm>
            <a:off x="395288" y="3997325"/>
            <a:ext cx="86058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buFont typeface="Arial" charset="0"/>
              <a:buChar char="•"/>
              <a:defRPr/>
            </a:pPr>
            <a:r>
              <a:rPr lang="de-DE" altLang="de-DE">
                <a:latin typeface="RubFlama" panose="02000000000000000000" pitchFamily="2" charset="0"/>
              </a:rPr>
              <a:t>Gebot völkerrechtsfreundlicher Auslegung</a:t>
            </a:r>
          </a:p>
        </p:txBody>
      </p:sp>
      <p:sp>
        <p:nvSpPr>
          <p:cNvPr id="10" name="Text Box 4"/>
          <p:cNvSpPr txBox="1">
            <a:spLocks noChangeArrowheads="1"/>
          </p:cNvSpPr>
          <p:nvPr/>
        </p:nvSpPr>
        <p:spPr bwMode="auto">
          <a:xfrm>
            <a:off x="395288" y="4608513"/>
            <a:ext cx="860583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buFont typeface="Arial" charset="0"/>
              <a:buChar char="•"/>
              <a:defRPr/>
            </a:pPr>
            <a:r>
              <a:rPr lang="de-DE" altLang="de-DE" dirty="0">
                <a:latin typeface="RubFlama" panose="02000000000000000000" pitchFamily="2" charset="0"/>
              </a:rPr>
              <a:t>Ähnlich: Lässt der Wortlaut einer Norm dies zu, ist davon auszugehen, dass der Gesetzgeber sich „völkerrechtstreu“ verhalten wollte und die Norm entsprechend auszulegen</a:t>
            </a:r>
          </a:p>
        </p:txBody>
      </p:sp>
      <p:sp>
        <p:nvSpPr>
          <p:cNvPr id="11" name="Text Box 4"/>
          <p:cNvSpPr txBox="1">
            <a:spLocks noChangeArrowheads="1"/>
          </p:cNvSpPr>
          <p:nvPr/>
        </p:nvSpPr>
        <p:spPr bwMode="auto">
          <a:xfrm>
            <a:off x="376238" y="5741123"/>
            <a:ext cx="86058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marL="342900" indent="-342900" defTabSz="914400">
              <a:buFont typeface="Arial"/>
              <a:buChar char="•"/>
              <a:defRPr/>
            </a:pPr>
            <a:r>
              <a:rPr lang="de-DE" dirty="0">
                <a:latin typeface="RubFlama" panose="02000000000000000000" pitchFamily="2" charset="0"/>
              </a:rPr>
              <a:t>Gebot richtlinien-/ europarechtskonformer Auslegung (s.o.)</a:t>
            </a:r>
          </a:p>
        </p:txBody>
      </p:sp>
      <p:sp>
        <p:nvSpPr>
          <p:cNvPr id="13"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defRPr/>
            </a:pPr>
            <a:r>
              <a:rPr lang="de-DE" altLang="de-DE" sz="1200" dirty="0">
                <a:latin typeface="RubFlama" panose="02000000000000000000" pitchFamily="2" charset="0"/>
              </a:rPr>
              <a:t>03: Einführung in die deutsche Rechtsordnung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58775" y="1836738"/>
            <a:ext cx="8497961"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buFont typeface="Arial" charset="0"/>
              <a:buChar char="•"/>
              <a:defRPr/>
            </a:pPr>
            <a:r>
              <a:rPr lang="de-DE" altLang="de-DE" dirty="0">
                <a:latin typeface="RubFlama" panose="02000000000000000000" pitchFamily="2" charset="0"/>
              </a:rPr>
              <a:t>Was ist Recht – und für wen gilt es? </a:t>
            </a:r>
          </a:p>
        </p:txBody>
      </p:sp>
      <p:sp>
        <p:nvSpPr>
          <p:cNvPr id="5" name="Text Box 5"/>
          <p:cNvSpPr txBox="1">
            <a:spLocks noChangeArrowheads="1"/>
          </p:cNvSpPr>
          <p:nvPr/>
        </p:nvSpPr>
        <p:spPr bwMode="auto">
          <a:xfrm>
            <a:off x="3205684" y="913884"/>
            <a:ext cx="28216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2400" b="1" dirty="0">
                <a:latin typeface="RubFlama" panose="02000000000000000000" pitchFamily="2" charset="0"/>
              </a:rPr>
              <a:t>Rechtssubjekte – I:</a:t>
            </a:r>
          </a:p>
        </p:txBody>
      </p:sp>
      <p:sp>
        <p:nvSpPr>
          <p:cNvPr id="7" name="Text Box 4"/>
          <p:cNvSpPr txBox="1">
            <a:spLocks noChangeArrowheads="1"/>
          </p:cNvSpPr>
          <p:nvPr/>
        </p:nvSpPr>
        <p:spPr bwMode="auto">
          <a:xfrm>
            <a:off x="360363" y="2339975"/>
            <a:ext cx="849637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marL="342900" indent="-342900" defTabSz="914400">
              <a:buFont typeface="Arial"/>
              <a:buChar char="•"/>
              <a:defRPr/>
            </a:pPr>
            <a:r>
              <a:rPr lang="de-DE" dirty="0">
                <a:latin typeface="RubFlama" panose="02000000000000000000" pitchFamily="2" charset="0"/>
              </a:rPr>
              <a:t>Rechtssubjekte ≠ Rechtsobjekte = Was ist der Unterschied?</a:t>
            </a:r>
          </a:p>
        </p:txBody>
      </p:sp>
      <p:sp>
        <p:nvSpPr>
          <p:cNvPr id="8" name="Text Box 4"/>
          <p:cNvSpPr txBox="1">
            <a:spLocks noChangeArrowheads="1"/>
          </p:cNvSpPr>
          <p:nvPr/>
        </p:nvSpPr>
        <p:spPr bwMode="auto">
          <a:xfrm>
            <a:off x="358775" y="2771775"/>
            <a:ext cx="8497961"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buFont typeface="Arial" charset="0"/>
              <a:buChar char="•"/>
              <a:defRPr/>
            </a:pPr>
            <a:r>
              <a:rPr lang="de-DE" altLang="de-DE" dirty="0">
                <a:latin typeface="RubFlama" panose="02000000000000000000" pitchFamily="2" charset="0"/>
              </a:rPr>
              <a:t>Fähigkeit im Rechtsverkehr eine bestimmte Position inne zu haben ≠ Fähigkeit eine Position im Rechtsverkehr zu sein</a:t>
            </a:r>
          </a:p>
        </p:txBody>
      </p:sp>
      <p:sp>
        <p:nvSpPr>
          <p:cNvPr id="9" name="Text Box 4"/>
          <p:cNvSpPr txBox="1">
            <a:spLocks noChangeArrowheads="1"/>
          </p:cNvSpPr>
          <p:nvPr/>
        </p:nvSpPr>
        <p:spPr bwMode="auto">
          <a:xfrm>
            <a:off x="360363" y="3529013"/>
            <a:ext cx="849637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marL="342900" indent="-342900" defTabSz="914400">
              <a:buFont typeface="Arial"/>
              <a:buChar char="•"/>
              <a:defRPr/>
            </a:pPr>
            <a:r>
              <a:rPr lang="de-DE" dirty="0">
                <a:latin typeface="RubFlama" panose="02000000000000000000" pitchFamily="2" charset="0"/>
              </a:rPr>
              <a:t>Rechtsobjekte = Sachen, Tiere, Rechte (absolut/relativ)</a:t>
            </a:r>
          </a:p>
        </p:txBody>
      </p:sp>
      <p:sp>
        <p:nvSpPr>
          <p:cNvPr id="10" name="Text Box 4"/>
          <p:cNvSpPr txBox="1">
            <a:spLocks noChangeArrowheads="1"/>
          </p:cNvSpPr>
          <p:nvPr/>
        </p:nvSpPr>
        <p:spPr bwMode="auto">
          <a:xfrm>
            <a:off x="360363" y="4029075"/>
            <a:ext cx="849637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marL="342900" indent="-342900" defTabSz="914400">
              <a:buFont typeface="Arial"/>
              <a:buChar char="•"/>
              <a:defRPr/>
            </a:pPr>
            <a:r>
              <a:rPr lang="de-DE" dirty="0">
                <a:latin typeface="RubFlama" panose="02000000000000000000" pitchFamily="2" charset="0"/>
              </a:rPr>
              <a:t>Welches Rechtssubjekt ist Adressat einer Norm? </a:t>
            </a:r>
          </a:p>
        </p:txBody>
      </p:sp>
      <p:sp>
        <p:nvSpPr>
          <p:cNvPr id="11" name="Text Box 4"/>
          <p:cNvSpPr txBox="1">
            <a:spLocks noChangeArrowheads="1"/>
          </p:cNvSpPr>
          <p:nvPr/>
        </p:nvSpPr>
        <p:spPr bwMode="auto">
          <a:xfrm>
            <a:off x="360363" y="4568825"/>
            <a:ext cx="849637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buFont typeface="Arial" charset="0"/>
              <a:buChar char="•"/>
              <a:defRPr/>
            </a:pPr>
            <a:r>
              <a:rPr lang="de-DE" altLang="de-DE" dirty="0">
                <a:latin typeface="RubFlama" panose="02000000000000000000" pitchFamily="2" charset="0"/>
              </a:rPr>
              <a:t>Zivilrecht = Private ≠ ÖR = Staat</a:t>
            </a:r>
          </a:p>
        </p:txBody>
      </p:sp>
      <p:sp>
        <p:nvSpPr>
          <p:cNvPr id="12" name="Text Box 4"/>
          <p:cNvSpPr txBox="1">
            <a:spLocks noChangeArrowheads="1"/>
          </p:cNvSpPr>
          <p:nvPr/>
        </p:nvSpPr>
        <p:spPr bwMode="auto">
          <a:xfrm>
            <a:off x="360363" y="5072063"/>
            <a:ext cx="849637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buFont typeface="Arial" charset="0"/>
              <a:buChar char="•"/>
              <a:defRPr/>
            </a:pPr>
            <a:r>
              <a:rPr lang="de-DE" altLang="de-DE" dirty="0">
                <a:latin typeface="RubFlama" panose="02000000000000000000" pitchFamily="2" charset="0"/>
              </a:rPr>
              <a:t>Ö-R-Streit zwischen Privaten immer über Staat (Dreiecksverhältnis)</a:t>
            </a:r>
          </a:p>
        </p:txBody>
      </p:sp>
      <p:sp>
        <p:nvSpPr>
          <p:cNvPr id="13" name="Text Box 4"/>
          <p:cNvSpPr txBox="1">
            <a:spLocks noChangeArrowheads="1"/>
          </p:cNvSpPr>
          <p:nvPr/>
        </p:nvSpPr>
        <p:spPr bwMode="auto">
          <a:xfrm>
            <a:off x="376238" y="5613400"/>
            <a:ext cx="848049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buFont typeface="Arial" charset="0"/>
              <a:buChar char="•"/>
              <a:defRPr/>
            </a:pPr>
            <a:r>
              <a:rPr lang="de-DE" altLang="de-DE" dirty="0">
                <a:latin typeface="RubFlama" panose="02000000000000000000" pitchFamily="2" charset="0"/>
              </a:rPr>
              <a:t>Ausnahme StPO: Privatklageverfahren (wegen mangelnden öffentlichen Interesses)</a:t>
            </a:r>
          </a:p>
        </p:txBody>
      </p:sp>
      <p:sp>
        <p:nvSpPr>
          <p:cNvPr id="14" name="Text Box 4"/>
          <p:cNvSpPr txBox="1">
            <a:spLocks noChangeArrowheads="1"/>
          </p:cNvSpPr>
          <p:nvPr/>
        </p:nvSpPr>
        <p:spPr bwMode="auto">
          <a:xfrm>
            <a:off x="376238" y="6349908"/>
            <a:ext cx="84804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buFont typeface="Arial" charset="0"/>
              <a:buChar char="•"/>
              <a:defRPr/>
            </a:pPr>
            <a:r>
              <a:rPr lang="de-DE" altLang="de-DE" dirty="0">
                <a:latin typeface="RubFlama" panose="02000000000000000000" pitchFamily="2" charset="0"/>
              </a:rPr>
              <a:t>„Unternehmen“ = Rechtssubjekt, ABER: kein Unternehmensstrafrecht in Deutschland</a:t>
            </a:r>
          </a:p>
        </p:txBody>
      </p:sp>
      <p:sp>
        <p:nvSpPr>
          <p:cNvPr id="16"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defRPr/>
            </a:pPr>
            <a:r>
              <a:rPr lang="de-DE" altLang="de-DE" sz="1200" dirty="0">
                <a:latin typeface="RubFlama" panose="02000000000000000000" pitchFamily="2" charset="0"/>
              </a:rPr>
              <a:t>03: Einführung in die deutsche Rechtsordnung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7" grpId="0"/>
      <p:bldP spid="8" grpId="0"/>
      <p:bldP spid="9" grpId="0"/>
      <p:bldP spid="10" grpId="0"/>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024088" y="914361"/>
            <a:ext cx="29065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2400" b="1" dirty="0">
                <a:latin typeface="RubFlama" panose="02000000000000000000" pitchFamily="2" charset="0"/>
              </a:rPr>
              <a:t>Rechtssubjekte – II:</a:t>
            </a:r>
          </a:p>
        </p:txBody>
      </p:sp>
      <p:sp>
        <p:nvSpPr>
          <p:cNvPr id="20"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defRPr/>
            </a:pPr>
            <a:r>
              <a:rPr lang="de-DE" altLang="de-DE" sz="1200" dirty="0">
                <a:latin typeface="RubFlama" panose="02000000000000000000" pitchFamily="2" charset="0"/>
              </a:rPr>
              <a:t>03: Einführung in die deutsche Rechtsordnung</a:t>
            </a:r>
          </a:p>
        </p:txBody>
      </p:sp>
      <p:pic>
        <p:nvPicPr>
          <p:cNvPr id="2" name="Grafik 1"/>
          <p:cNvPicPr>
            <a:picLocks noChangeAspect="1"/>
          </p:cNvPicPr>
          <p:nvPr/>
        </p:nvPicPr>
        <p:blipFill>
          <a:blip r:embed="rId3"/>
          <a:stretch>
            <a:fillRect/>
          </a:stretch>
        </p:blipFill>
        <p:spPr>
          <a:xfrm>
            <a:off x="455723" y="1548383"/>
            <a:ext cx="8310784" cy="497873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924300" y="965200"/>
            <a:ext cx="21034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2400" b="1" dirty="0">
                <a:latin typeface="RubFlama" panose="02000000000000000000" pitchFamily="2" charset="0"/>
              </a:rPr>
              <a:t>Testaufgaben</a:t>
            </a:r>
          </a:p>
        </p:txBody>
      </p:sp>
      <p:sp>
        <p:nvSpPr>
          <p:cNvPr id="29699" name="Textfeld 1"/>
          <p:cNvSpPr txBox="1">
            <a:spLocks noChangeArrowheads="1"/>
          </p:cNvSpPr>
          <p:nvPr/>
        </p:nvSpPr>
        <p:spPr bwMode="auto">
          <a:xfrm>
            <a:off x="376239" y="2484438"/>
            <a:ext cx="851650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AutoNum type="arabicPeriod"/>
            </a:pPr>
            <a:r>
              <a:rPr lang="de-DE" altLang="de-DE" dirty="0">
                <a:latin typeface="RubFlama" panose="02000000000000000000" pitchFamily="2" charset="0"/>
              </a:rPr>
              <a:t>Was ist ein „Anspruch“ im deutschen Recht und woraus folgt das?</a:t>
            </a:r>
          </a:p>
          <a:p>
            <a:pPr eaLnBrk="1" hangingPunct="1">
              <a:buFontTx/>
              <a:buAutoNum type="arabicPeriod"/>
            </a:pPr>
            <a:endParaRPr lang="de-DE" altLang="de-DE" dirty="0">
              <a:latin typeface="RubFlama" panose="02000000000000000000" pitchFamily="2" charset="0"/>
            </a:endParaRPr>
          </a:p>
          <a:p>
            <a:pPr eaLnBrk="1" hangingPunct="1">
              <a:buFontTx/>
              <a:buAutoNum type="arabicPeriod"/>
            </a:pPr>
            <a:r>
              <a:rPr lang="de-DE" altLang="de-DE" dirty="0">
                <a:latin typeface="RubFlama" panose="02000000000000000000" pitchFamily="2" charset="0"/>
              </a:rPr>
              <a:t>Was ist der Unterschied zwischen Bundesstaat und Staatenbund?</a:t>
            </a:r>
          </a:p>
          <a:p>
            <a:pPr eaLnBrk="1" hangingPunct="1">
              <a:buFontTx/>
              <a:buAutoNum type="arabicPeriod"/>
            </a:pPr>
            <a:endParaRPr lang="de-DE" altLang="de-DE" dirty="0">
              <a:latin typeface="RubFlama" panose="02000000000000000000" pitchFamily="2" charset="0"/>
            </a:endParaRPr>
          </a:p>
          <a:p>
            <a:pPr eaLnBrk="1" hangingPunct="1">
              <a:buFontTx/>
              <a:buAutoNum type="arabicPeriod"/>
            </a:pPr>
            <a:r>
              <a:rPr lang="de-DE" altLang="de-DE" dirty="0">
                <a:latin typeface="RubFlama" panose="02000000000000000000" pitchFamily="2" charset="0"/>
              </a:rPr>
              <a:t>Welche Garantien enthält die Ewigkeitsgarantie im GG?</a:t>
            </a:r>
          </a:p>
          <a:p>
            <a:pPr eaLnBrk="1" hangingPunct="1">
              <a:buFontTx/>
              <a:buAutoNum type="arabicPeriod"/>
            </a:pPr>
            <a:endParaRPr lang="de-DE" altLang="de-DE" dirty="0">
              <a:latin typeface="RubFlama" panose="02000000000000000000" pitchFamily="2" charset="0"/>
            </a:endParaRPr>
          </a:p>
          <a:p>
            <a:pPr eaLnBrk="1" hangingPunct="1">
              <a:buFontTx/>
              <a:buAutoNum type="arabicPeriod"/>
            </a:pPr>
            <a:r>
              <a:rPr lang="de-DE" altLang="de-DE" dirty="0">
                <a:latin typeface="RubFlama" panose="02000000000000000000" pitchFamily="2" charset="0"/>
              </a:rPr>
              <a:t>Wie viele Länder hat Deutschland?</a:t>
            </a:r>
          </a:p>
          <a:p>
            <a:pPr eaLnBrk="1" hangingPunct="1">
              <a:buFontTx/>
              <a:buAutoNum type="arabicPeriod"/>
            </a:pPr>
            <a:endParaRPr lang="de-DE" altLang="de-DE" dirty="0">
              <a:latin typeface="RubFlama" panose="02000000000000000000" pitchFamily="2" charset="0"/>
            </a:endParaRPr>
          </a:p>
          <a:p>
            <a:pPr eaLnBrk="1" hangingPunct="1">
              <a:buFontTx/>
              <a:buAutoNum type="arabicPeriod"/>
            </a:pPr>
            <a:r>
              <a:rPr lang="de-DE" altLang="de-DE" dirty="0">
                <a:latin typeface="RubFlama" panose="02000000000000000000" pitchFamily="2" charset="0"/>
              </a:rPr>
              <a:t>Ist Europa ein Bundesstaat oder ein Staatenbund?</a:t>
            </a:r>
          </a:p>
          <a:p>
            <a:pPr eaLnBrk="1" hangingPunct="1">
              <a:buFontTx/>
              <a:buAutoNum type="arabicPeriod"/>
            </a:pPr>
            <a:endParaRPr lang="de-DE" altLang="de-DE" dirty="0">
              <a:latin typeface="RubFlama" panose="02000000000000000000" pitchFamily="2" charset="0"/>
            </a:endParaRPr>
          </a:p>
        </p:txBody>
      </p:sp>
      <p:sp>
        <p:nvSpPr>
          <p:cNvPr id="8"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defRPr/>
            </a:pPr>
            <a:r>
              <a:rPr lang="de-DE" altLang="de-DE" sz="1200" dirty="0">
                <a:latin typeface="RubFlama" panose="02000000000000000000" pitchFamily="2" charset="0"/>
              </a:rPr>
              <a:t>03: Einführung in die deutsche Rechtsordnung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3570288"/>
            <a:ext cx="982821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algn="ctr" defTabSz="914400">
              <a:defRPr/>
            </a:pPr>
            <a:r>
              <a:rPr lang="de-DE" sz="4000" b="1">
                <a:latin typeface="RubFlama" panose="02000000000000000000" pitchFamily="2" charset="0"/>
              </a:rPr>
              <a:t>Pause!</a:t>
            </a:r>
            <a:endParaRPr lang="de-DE" sz="4000" b="1" dirty="0">
              <a:latin typeface="RubFlama" panose="02000000000000000000" pitchFamily="2" charset="0"/>
            </a:endParaRPr>
          </a:p>
        </p:txBody>
      </p:sp>
      <p:sp>
        <p:nvSpPr>
          <p:cNvPr id="8"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1200" dirty="0">
                <a:latin typeface="RubFlama" panose="02000000000000000000" pitchFamily="2" charset="0"/>
              </a:rPr>
              <a:t>03: Einführung in die deutsche Rechtsordnung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5"/>
          <p:cNvSpPr txBox="1">
            <a:spLocks noChangeArrowheads="1"/>
          </p:cNvSpPr>
          <p:nvPr/>
        </p:nvSpPr>
        <p:spPr bwMode="auto">
          <a:xfrm>
            <a:off x="387350" y="2268538"/>
            <a:ext cx="8073342"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buFont typeface="Calibri" panose="020F0502020204030204" pitchFamily="34" charset="0"/>
              <a:buAutoNum type="arabicPeriod"/>
            </a:pPr>
            <a:r>
              <a:rPr lang="de-DE" altLang="de-DE" dirty="0">
                <a:latin typeface="RubFlama" panose="02000000000000000000" pitchFamily="2" charset="0"/>
              </a:rPr>
              <a:t>Ergebnis:                                                                                                                                        E hat keinen Anspruch gegen D aus § 985 auf „Herausgabe“ der Software, da es sich bei dieser nicht um eine körperliche Sache iSv§90 BGB handelt (Information: Es bestehen aber andere Anspruchsgrundlagen).</a:t>
            </a:r>
          </a:p>
          <a:p>
            <a:pPr eaLnBrk="1" hangingPunct="1">
              <a:buFont typeface="Calibri" panose="020F0502020204030204" pitchFamily="34" charset="0"/>
              <a:buAutoNum type="arabicPeriod"/>
            </a:pPr>
            <a:endParaRPr lang="de-DE" altLang="de-DE" dirty="0">
              <a:latin typeface="RubFlama" panose="02000000000000000000" pitchFamily="2" charset="0"/>
            </a:endParaRPr>
          </a:p>
          <a:p>
            <a:pPr eaLnBrk="1" hangingPunct="1">
              <a:buFont typeface="Calibri" panose="020F0502020204030204" pitchFamily="34" charset="0"/>
              <a:buAutoNum type="arabicPeriod"/>
            </a:pPr>
            <a:r>
              <a:rPr lang="de-DE" altLang="de-DE" dirty="0">
                <a:latin typeface="RubFlama" panose="02000000000000000000" pitchFamily="2" charset="0"/>
              </a:rPr>
              <a:t>Verbraucher (§ 13 BGB) – Unternehmer (§ 14 BGB ) – Kaufvertrag – Ware (vgl. § 241a I 1. </a:t>
            </a:r>
            <a:r>
              <a:rPr lang="de-DE" altLang="de-DE" dirty="0" err="1">
                <a:latin typeface="RubFlama" panose="02000000000000000000" pitchFamily="2" charset="0"/>
              </a:rPr>
              <a:t>Hs</a:t>
            </a:r>
            <a:r>
              <a:rPr lang="de-DE" altLang="de-DE" dirty="0">
                <a:latin typeface="RubFlama" panose="02000000000000000000" pitchFamily="2" charset="0"/>
              </a:rPr>
              <a:t>. BGB)</a:t>
            </a:r>
          </a:p>
          <a:p>
            <a:pPr eaLnBrk="1" hangingPunct="1">
              <a:buFont typeface="Calibri" panose="020F0502020204030204" pitchFamily="34" charset="0"/>
              <a:buAutoNum type="arabicPeriod"/>
            </a:pPr>
            <a:endParaRPr lang="de-DE" altLang="de-DE" dirty="0">
              <a:latin typeface="RubFlama" panose="02000000000000000000" pitchFamily="2" charset="0"/>
            </a:endParaRPr>
          </a:p>
          <a:p>
            <a:pPr eaLnBrk="1" hangingPunct="1">
              <a:buFont typeface="Calibri" panose="020F0502020204030204" pitchFamily="34" charset="0"/>
              <a:buAutoNum type="arabicPeriod"/>
            </a:pPr>
            <a:r>
              <a:rPr lang="de-DE" altLang="de-DE" dirty="0">
                <a:latin typeface="RubFlama" panose="02000000000000000000" pitchFamily="2" charset="0"/>
              </a:rPr>
              <a:t>Föderalismus = Staat aus mehreren Gliedstaaten, die – wenn auch beschränkt- staatsrechtliche Kompetenz besitzen.</a:t>
            </a:r>
          </a:p>
        </p:txBody>
      </p:sp>
      <p:sp>
        <p:nvSpPr>
          <p:cNvPr id="7" name="Text Box 5"/>
          <p:cNvSpPr txBox="1">
            <a:spLocks noChangeArrowheads="1"/>
          </p:cNvSpPr>
          <p:nvPr/>
        </p:nvSpPr>
        <p:spPr bwMode="auto">
          <a:xfrm>
            <a:off x="3852863" y="1331913"/>
            <a:ext cx="14335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2400" b="1" dirty="0">
                <a:latin typeface="RubFlama" panose="02000000000000000000" pitchFamily="2" charset="0"/>
              </a:rPr>
              <a:t>Ergebnis</a:t>
            </a:r>
          </a:p>
        </p:txBody>
      </p:sp>
      <p:sp>
        <p:nvSpPr>
          <p:cNvPr id="8"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1200" dirty="0">
                <a:latin typeface="RubFlama" panose="02000000000000000000" pitchFamily="2" charset="0"/>
              </a:rPr>
              <a:t>03: Einführung in die deutsche Rechtsordnung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feld 5"/>
          <p:cNvSpPr txBox="1">
            <a:spLocks noChangeArrowheads="1"/>
          </p:cNvSpPr>
          <p:nvPr/>
        </p:nvSpPr>
        <p:spPr bwMode="auto">
          <a:xfrm>
            <a:off x="466725" y="1908175"/>
            <a:ext cx="9361488"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buFont typeface="Calibri" panose="020F0502020204030204" pitchFamily="34" charset="0"/>
              <a:buAutoNum type="arabicPeriod"/>
            </a:pPr>
            <a:r>
              <a:rPr lang="de-DE" altLang="de-DE" dirty="0">
                <a:latin typeface="RubFlama" panose="02000000000000000000" pitchFamily="2" charset="0"/>
              </a:rPr>
              <a:t>Was ist die deutsche für eine Rechtsordnung?</a:t>
            </a:r>
          </a:p>
          <a:p>
            <a:pPr eaLnBrk="1" hangingPunct="1">
              <a:lnSpc>
                <a:spcPct val="150000"/>
              </a:lnSpc>
              <a:buFont typeface="Calibri" panose="020F0502020204030204" pitchFamily="34" charset="0"/>
              <a:buAutoNum type="arabicPeriod"/>
            </a:pPr>
            <a:r>
              <a:rPr lang="de-DE" altLang="de-DE" dirty="0">
                <a:latin typeface="RubFlama" panose="02000000000000000000" pitchFamily="2" charset="0"/>
              </a:rPr>
              <a:t>Case </a:t>
            </a:r>
            <a:r>
              <a:rPr lang="de-DE" altLang="de-DE" dirty="0" err="1">
                <a:latin typeface="RubFlama" panose="02000000000000000000" pitchFamily="2" charset="0"/>
              </a:rPr>
              <a:t>law</a:t>
            </a:r>
            <a:r>
              <a:rPr lang="de-DE" altLang="de-DE" dirty="0">
                <a:latin typeface="RubFlama" panose="02000000000000000000" pitchFamily="2" charset="0"/>
              </a:rPr>
              <a:t> </a:t>
            </a:r>
            <a:r>
              <a:rPr lang="de-DE" altLang="de-DE" dirty="0" err="1">
                <a:latin typeface="RubFlama" panose="02000000000000000000" pitchFamily="2" charset="0"/>
              </a:rPr>
              <a:t>vs</a:t>
            </a:r>
            <a:r>
              <a:rPr lang="de-DE" altLang="de-DE" dirty="0">
                <a:latin typeface="RubFlama" panose="02000000000000000000" pitchFamily="2" charset="0"/>
              </a:rPr>
              <a:t> </a:t>
            </a:r>
            <a:r>
              <a:rPr lang="de-DE" altLang="de-DE" dirty="0" err="1">
                <a:latin typeface="RubFlama" panose="02000000000000000000" pitchFamily="2" charset="0"/>
              </a:rPr>
              <a:t>Civil</a:t>
            </a:r>
            <a:r>
              <a:rPr lang="de-DE" altLang="de-DE" dirty="0">
                <a:latin typeface="RubFlama" panose="02000000000000000000" pitchFamily="2" charset="0"/>
              </a:rPr>
              <a:t> Law?</a:t>
            </a:r>
          </a:p>
          <a:p>
            <a:pPr eaLnBrk="1" hangingPunct="1">
              <a:lnSpc>
                <a:spcPct val="150000"/>
              </a:lnSpc>
              <a:buFont typeface="Calibri" panose="020F0502020204030204" pitchFamily="34" charset="0"/>
              <a:buAutoNum type="arabicPeriod"/>
            </a:pPr>
            <a:r>
              <a:rPr lang="de-DE" altLang="de-DE" dirty="0">
                <a:latin typeface="RubFlama" panose="02000000000000000000" pitchFamily="2" charset="0"/>
              </a:rPr>
              <a:t>Welche Rechtsgebiete bestehen in der deutschen Rechtsordnung?</a:t>
            </a:r>
          </a:p>
          <a:p>
            <a:pPr eaLnBrk="1" hangingPunct="1">
              <a:lnSpc>
                <a:spcPct val="150000"/>
              </a:lnSpc>
              <a:buFont typeface="Calibri" panose="020F0502020204030204" pitchFamily="34" charset="0"/>
              <a:buAutoNum type="arabicPeriod"/>
            </a:pPr>
            <a:r>
              <a:rPr lang="de-DE" altLang="de-DE" dirty="0">
                <a:latin typeface="RubFlama" panose="02000000000000000000" pitchFamily="2" charset="0"/>
              </a:rPr>
              <a:t>Was ist das jeweilige Grundprinzip des jeweiligen Gebietes?</a:t>
            </a:r>
          </a:p>
          <a:p>
            <a:pPr eaLnBrk="1" hangingPunct="1">
              <a:lnSpc>
                <a:spcPct val="150000"/>
              </a:lnSpc>
              <a:buFont typeface="Calibri" panose="020F0502020204030204" pitchFamily="34" charset="0"/>
              <a:buAutoNum type="arabicPeriod"/>
            </a:pPr>
            <a:r>
              <a:rPr lang="de-DE" altLang="de-DE" dirty="0">
                <a:latin typeface="RubFlama" panose="02000000000000000000" pitchFamily="2" charset="0"/>
              </a:rPr>
              <a:t>Was ist „Auslegung“?</a:t>
            </a:r>
          </a:p>
          <a:p>
            <a:pPr eaLnBrk="1" hangingPunct="1">
              <a:lnSpc>
                <a:spcPct val="150000"/>
              </a:lnSpc>
              <a:buFont typeface="Calibri" panose="020F0502020204030204" pitchFamily="34" charset="0"/>
              <a:buAutoNum type="arabicPeriod"/>
            </a:pPr>
            <a:r>
              <a:rPr lang="de-DE" altLang="de-DE" dirty="0">
                <a:latin typeface="RubFlama" panose="02000000000000000000" pitchFamily="2" charset="0"/>
              </a:rPr>
              <a:t>Welche Methoden der Auslegung sind anerkannt?</a:t>
            </a:r>
          </a:p>
          <a:p>
            <a:pPr eaLnBrk="1" hangingPunct="1">
              <a:lnSpc>
                <a:spcPct val="150000"/>
              </a:lnSpc>
              <a:buFont typeface="Calibri" panose="020F0502020204030204" pitchFamily="34" charset="0"/>
              <a:buAutoNum type="arabicPeriod"/>
            </a:pPr>
            <a:r>
              <a:rPr lang="de-DE" altLang="de-DE" dirty="0">
                <a:latin typeface="RubFlama" panose="02000000000000000000" pitchFamily="2" charset="0"/>
              </a:rPr>
              <a:t>Was ist eine Analogie und wie wird sie gebildet?</a:t>
            </a:r>
          </a:p>
          <a:p>
            <a:pPr eaLnBrk="1" hangingPunct="1">
              <a:lnSpc>
                <a:spcPct val="150000"/>
              </a:lnSpc>
              <a:buFont typeface="Calibri" panose="020F0502020204030204" pitchFamily="34" charset="0"/>
              <a:buAutoNum type="arabicPeriod"/>
            </a:pPr>
            <a:r>
              <a:rPr lang="de-DE" altLang="de-DE" dirty="0">
                <a:latin typeface="RubFlama" panose="02000000000000000000" pitchFamily="2" charset="0"/>
              </a:rPr>
              <a:t>Was ist das Besondere in Bezug auf Nr. 7 im Strafrecht?</a:t>
            </a:r>
          </a:p>
          <a:p>
            <a:pPr eaLnBrk="1" hangingPunct="1">
              <a:lnSpc>
                <a:spcPct val="150000"/>
              </a:lnSpc>
              <a:buFont typeface="Calibri" panose="020F0502020204030204" pitchFamily="34" charset="0"/>
              <a:buAutoNum type="arabicPeriod"/>
            </a:pPr>
            <a:r>
              <a:rPr lang="de-DE" altLang="de-DE" dirty="0">
                <a:latin typeface="RubFlama" panose="02000000000000000000" pitchFamily="2" charset="0"/>
              </a:rPr>
              <a:t>Was ist eine teleologische Reduktion und wie wird sie vorgenommen?</a:t>
            </a:r>
          </a:p>
          <a:p>
            <a:pPr eaLnBrk="1" hangingPunct="1">
              <a:lnSpc>
                <a:spcPct val="150000"/>
              </a:lnSpc>
              <a:buFont typeface="Calibri" panose="020F0502020204030204" pitchFamily="34" charset="0"/>
              <a:buAutoNum type="arabicPeriod"/>
            </a:pPr>
            <a:r>
              <a:rPr lang="de-DE" altLang="de-DE" dirty="0">
                <a:latin typeface="RubFlama" panose="02000000000000000000" pitchFamily="2" charset="0"/>
              </a:rPr>
              <a:t>Wie funktioniert der Gutachtenstil?</a:t>
            </a:r>
          </a:p>
        </p:txBody>
      </p:sp>
      <p:sp>
        <p:nvSpPr>
          <p:cNvPr id="7" name="Text Box 5"/>
          <p:cNvSpPr txBox="1">
            <a:spLocks noChangeArrowheads="1"/>
          </p:cNvSpPr>
          <p:nvPr/>
        </p:nvSpPr>
        <p:spPr bwMode="auto">
          <a:xfrm>
            <a:off x="2052638" y="1122363"/>
            <a:ext cx="57070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2400" b="1" dirty="0">
                <a:latin typeface="RubFlama" panose="02000000000000000000" pitchFamily="2" charset="0"/>
              </a:rPr>
              <a:t>Wiederholungs- und Vertiefungsfragen</a:t>
            </a:r>
          </a:p>
        </p:txBody>
      </p:sp>
      <p:sp>
        <p:nvSpPr>
          <p:cNvPr id="8"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1200" dirty="0">
                <a:latin typeface="RubFlama" panose="02000000000000000000" pitchFamily="2" charset="0"/>
              </a:rPr>
              <a:t>03: Einführung in die deutsche Rechtsordnung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5"/>
          <p:cNvSpPr txBox="1">
            <a:spLocks noChangeArrowheads="1"/>
          </p:cNvSpPr>
          <p:nvPr/>
        </p:nvSpPr>
        <p:spPr bwMode="auto">
          <a:xfrm>
            <a:off x="431800" y="2016125"/>
            <a:ext cx="92170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buFont typeface="Calibri" panose="020F0502020204030204" pitchFamily="34" charset="0"/>
              <a:buAutoNum type="arabicPeriod"/>
            </a:pPr>
            <a:r>
              <a:rPr lang="de-DE" altLang="de-DE" dirty="0">
                <a:latin typeface="RubFlama" panose="02000000000000000000" pitchFamily="2" charset="0"/>
              </a:rPr>
              <a:t>Ist ein Auto eine Sache i.S.v. § 90 BGB?</a:t>
            </a:r>
          </a:p>
          <a:p>
            <a:pPr marL="0" indent="0" algn="just" eaLnBrk="1" hangingPunct="1"/>
            <a:r>
              <a:rPr lang="de-DE" altLang="de-DE" dirty="0">
                <a:latin typeface="RubFlama" panose="02000000000000000000" pitchFamily="2" charset="0"/>
              </a:rPr>
              <a:t>      § 90 BGB: „Sachen sind körperliche Gegenstände.“</a:t>
            </a:r>
          </a:p>
        </p:txBody>
      </p:sp>
      <p:sp>
        <p:nvSpPr>
          <p:cNvPr id="7" name="Text Box 5"/>
          <p:cNvSpPr txBox="1">
            <a:spLocks noChangeArrowheads="1"/>
          </p:cNvSpPr>
          <p:nvPr/>
        </p:nvSpPr>
        <p:spPr bwMode="auto">
          <a:xfrm>
            <a:off x="1908175" y="1260475"/>
            <a:ext cx="568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2400" b="1" dirty="0">
                <a:latin typeface="RubFlama" panose="02000000000000000000" pitchFamily="2" charset="0"/>
              </a:rPr>
              <a:t>Wiederholungsbeispiel Gutachtenstil 1</a:t>
            </a:r>
          </a:p>
        </p:txBody>
      </p:sp>
      <p:sp>
        <p:nvSpPr>
          <p:cNvPr id="6" name="Textfeld 5"/>
          <p:cNvSpPr txBox="1">
            <a:spLocks noChangeArrowheads="1"/>
          </p:cNvSpPr>
          <p:nvPr/>
        </p:nvSpPr>
        <p:spPr bwMode="auto">
          <a:xfrm>
            <a:off x="431800" y="3421063"/>
            <a:ext cx="9361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buFont typeface="Calibri" panose="020F0502020204030204" pitchFamily="34" charset="0"/>
              <a:buAutoNum type="arabicPeriod" startAt="2"/>
            </a:pPr>
            <a:r>
              <a:rPr lang="de-DE" altLang="de-DE" dirty="0">
                <a:latin typeface="RubFlama" panose="02000000000000000000" pitchFamily="2" charset="0"/>
              </a:rPr>
              <a:t>Lösung:	</a:t>
            </a:r>
          </a:p>
        </p:txBody>
      </p:sp>
      <p:sp>
        <p:nvSpPr>
          <p:cNvPr id="8" name="Textfeld 5"/>
          <p:cNvSpPr txBox="1">
            <a:spLocks noChangeArrowheads="1"/>
          </p:cNvSpPr>
          <p:nvPr/>
        </p:nvSpPr>
        <p:spPr bwMode="auto">
          <a:xfrm>
            <a:off x="981074" y="3921125"/>
            <a:ext cx="8677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buFont typeface="Calibri" panose="020F0502020204030204" pitchFamily="34" charset="0"/>
              <a:buAutoNum type="alphaLcParenR"/>
            </a:pPr>
            <a:r>
              <a:rPr lang="de-DE" altLang="de-DE" dirty="0">
                <a:latin typeface="RubFlama" panose="02000000000000000000" pitchFamily="2" charset="0"/>
              </a:rPr>
              <a:t>Ein Auto könnte eine Sache i.S.v. § 90 BGB sein.</a:t>
            </a:r>
          </a:p>
        </p:txBody>
      </p:sp>
      <p:sp>
        <p:nvSpPr>
          <p:cNvPr id="9" name="Textfeld 5"/>
          <p:cNvSpPr txBox="1">
            <a:spLocks noChangeArrowheads="1"/>
          </p:cNvSpPr>
          <p:nvPr/>
        </p:nvSpPr>
        <p:spPr bwMode="auto">
          <a:xfrm>
            <a:off x="964655" y="5231941"/>
            <a:ext cx="8677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buFont typeface="Calibri" panose="020F0502020204030204" pitchFamily="34" charset="0"/>
              <a:buAutoNum type="alphaLcParenR" startAt="3"/>
            </a:pPr>
            <a:r>
              <a:rPr lang="de-DE" altLang="de-DE" dirty="0">
                <a:latin typeface="RubFlama" panose="02000000000000000000" pitchFamily="2" charset="0"/>
              </a:rPr>
              <a:t>Ein Auto ist ein körperlicher Gegenstand.</a:t>
            </a:r>
          </a:p>
        </p:txBody>
      </p:sp>
      <p:sp>
        <p:nvSpPr>
          <p:cNvPr id="10" name="Textfeld 5"/>
          <p:cNvSpPr txBox="1">
            <a:spLocks noChangeArrowheads="1"/>
          </p:cNvSpPr>
          <p:nvPr/>
        </p:nvSpPr>
        <p:spPr bwMode="auto">
          <a:xfrm>
            <a:off x="971551" y="4419601"/>
            <a:ext cx="781317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buFont typeface="Calibri" panose="020F0502020204030204" pitchFamily="34" charset="0"/>
              <a:buAutoNum type="alphaLcParenR" startAt="2"/>
            </a:pPr>
            <a:r>
              <a:rPr lang="de-DE" altLang="de-DE" dirty="0">
                <a:latin typeface="RubFlama" panose="02000000000000000000" pitchFamily="2" charset="0"/>
              </a:rPr>
              <a:t>Eine Sache i.S.v. § 90 BGB ist nach dessen Legaldefinition jeder körperliche Gegenstand.</a:t>
            </a:r>
          </a:p>
        </p:txBody>
      </p:sp>
      <p:sp>
        <p:nvSpPr>
          <p:cNvPr id="11" name="Textfeld 5"/>
          <p:cNvSpPr txBox="1">
            <a:spLocks noChangeArrowheads="1"/>
          </p:cNvSpPr>
          <p:nvPr/>
        </p:nvSpPr>
        <p:spPr bwMode="auto">
          <a:xfrm>
            <a:off x="981075" y="5927405"/>
            <a:ext cx="8677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buFont typeface="Calibri" panose="020F0502020204030204" pitchFamily="34" charset="0"/>
              <a:buAutoNum type="alphaLcParenR" startAt="4"/>
            </a:pPr>
            <a:r>
              <a:rPr lang="de-DE" altLang="de-DE" dirty="0">
                <a:latin typeface="RubFlama" panose="02000000000000000000" pitchFamily="2" charset="0"/>
              </a:rPr>
              <a:t>Ein Auto ist eine Sache i.S.v. § 90 BGB.</a:t>
            </a:r>
          </a:p>
        </p:txBody>
      </p:sp>
      <p:sp>
        <p:nvSpPr>
          <p:cNvPr id="12"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1200" dirty="0">
                <a:latin typeface="RubFlama" panose="02000000000000000000" pitchFamily="2" charset="0"/>
              </a:rPr>
              <a:t>03: Einführung in die deutsche Rechtsordnung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5"/>
          <p:cNvSpPr txBox="1">
            <a:spLocks noChangeArrowheads="1"/>
          </p:cNvSpPr>
          <p:nvPr/>
        </p:nvSpPr>
        <p:spPr bwMode="auto">
          <a:xfrm>
            <a:off x="431800" y="1692275"/>
            <a:ext cx="82809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buFont typeface="Calibri" panose="020F0502020204030204" pitchFamily="34" charset="0"/>
              <a:buAutoNum type="arabicPeriod"/>
            </a:pPr>
            <a:r>
              <a:rPr lang="de-DE" altLang="de-DE" dirty="0">
                <a:latin typeface="RubFlama" panose="02000000000000000000" pitchFamily="2" charset="0"/>
              </a:rPr>
              <a:t>Beispiel: Täter T hat das Opfer O mit einem Messerstich ins Herz getötet, um diesem dessen goldene Rolex abzunehmen. Nach § 211 II ist u.a. Mörder, wer eine anderen Menschen aus </a:t>
            </a:r>
            <a:r>
              <a:rPr lang="de-DE" altLang="de-DE" i="1" dirty="0">
                <a:latin typeface="RubFlama" panose="02000000000000000000" pitchFamily="2" charset="0"/>
              </a:rPr>
              <a:t>Habgier</a:t>
            </a:r>
            <a:r>
              <a:rPr lang="de-DE" altLang="de-DE" dirty="0">
                <a:latin typeface="RubFlama" panose="02000000000000000000" pitchFamily="2" charset="0"/>
              </a:rPr>
              <a:t> tötet. Hat T aus Habgier gehandelt? (Nur dieses Merkmal prüfen!) </a:t>
            </a:r>
          </a:p>
        </p:txBody>
      </p:sp>
      <p:sp>
        <p:nvSpPr>
          <p:cNvPr id="7" name="Text Box 5"/>
          <p:cNvSpPr txBox="1">
            <a:spLocks noChangeArrowheads="1"/>
          </p:cNvSpPr>
          <p:nvPr/>
        </p:nvSpPr>
        <p:spPr bwMode="auto">
          <a:xfrm>
            <a:off x="1908175" y="909638"/>
            <a:ext cx="57753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2400" b="1" dirty="0">
                <a:latin typeface="RubFlama" panose="02000000000000000000" pitchFamily="2" charset="0"/>
              </a:rPr>
              <a:t>Wiederholungsbeispiel Gutachtenstil 2</a:t>
            </a:r>
          </a:p>
        </p:txBody>
      </p:sp>
      <p:sp>
        <p:nvSpPr>
          <p:cNvPr id="6" name="Textfeld 5"/>
          <p:cNvSpPr txBox="1">
            <a:spLocks noChangeArrowheads="1"/>
          </p:cNvSpPr>
          <p:nvPr/>
        </p:nvSpPr>
        <p:spPr bwMode="auto">
          <a:xfrm>
            <a:off x="466725" y="3197225"/>
            <a:ext cx="9361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buFont typeface="Calibri" panose="020F0502020204030204" pitchFamily="34" charset="0"/>
              <a:buAutoNum type="arabicPeriod" startAt="2"/>
            </a:pPr>
            <a:r>
              <a:rPr lang="de-DE" altLang="de-DE">
                <a:latin typeface="RubFlama" panose="02000000000000000000" pitchFamily="2" charset="0"/>
              </a:rPr>
              <a:t>Lösung:	</a:t>
            </a:r>
          </a:p>
        </p:txBody>
      </p:sp>
      <p:sp>
        <p:nvSpPr>
          <p:cNvPr id="8" name="Textfeld 5"/>
          <p:cNvSpPr txBox="1">
            <a:spLocks noChangeArrowheads="1"/>
          </p:cNvSpPr>
          <p:nvPr/>
        </p:nvSpPr>
        <p:spPr bwMode="auto">
          <a:xfrm>
            <a:off x="971551" y="3567869"/>
            <a:ext cx="774116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buFont typeface="Calibri" panose="020F0502020204030204" pitchFamily="34" charset="0"/>
              <a:buAutoNum type="alphaLcParenR"/>
            </a:pPr>
            <a:r>
              <a:rPr lang="de-DE" altLang="de-DE" dirty="0">
                <a:latin typeface="RubFlama" panose="02000000000000000000" pitchFamily="2" charset="0"/>
              </a:rPr>
              <a:t>Dann müsste T habgierig gehandelt haben.</a:t>
            </a:r>
          </a:p>
        </p:txBody>
      </p:sp>
      <p:sp>
        <p:nvSpPr>
          <p:cNvPr id="9" name="Textfeld 5"/>
          <p:cNvSpPr txBox="1">
            <a:spLocks noChangeArrowheads="1"/>
          </p:cNvSpPr>
          <p:nvPr/>
        </p:nvSpPr>
        <p:spPr bwMode="auto">
          <a:xfrm>
            <a:off x="966256" y="5040461"/>
            <a:ext cx="77464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buFont typeface="Calibri" panose="020F0502020204030204" pitchFamily="34" charset="0"/>
              <a:buAutoNum type="alphaLcParenR" startAt="3"/>
            </a:pPr>
            <a:r>
              <a:rPr lang="de-DE" altLang="de-DE" dirty="0">
                <a:latin typeface="RubFlama" panose="02000000000000000000" pitchFamily="2" charset="0"/>
              </a:rPr>
              <a:t>Vorliegend handelte T, um in den Besitz eines werthaltigen Gegenstandes, hier einer edlen Uhr, zu gelangen. Es ging ihm also genau darum, eine Person zu töten, um sich persönlich zu bereichern. </a:t>
            </a:r>
          </a:p>
        </p:txBody>
      </p:sp>
      <p:sp>
        <p:nvSpPr>
          <p:cNvPr id="10" name="Textfeld 5"/>
          <p:cNvSpPr txBox="1">
            <a:spLocks noChangeArrowheads="1"/>
          </p:cNvSpPr>
          <p:nvPr/>
        </p:nvSpPr>
        <p:spPr bwMode="auto">
          <a:xfrm>
            <a:off x="981075" y="4227891"/>
            <a:ext cx="7731644"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buFont typeface="Calibri" panose="020F0502020204030204" pitchFamily="34" charset="0"/>
              <a:buAutoNum type="alphaLcParenR" startAt="2"/>
            </a:pPr>
            <a:r>
              <a:rPr lang="de-DE" altLang="de-DE" dirty="0">
                <a:latin typeface="RubFlama" panose="02000000000000000000" pitchFamily="2" charset="0"/>
              </a:rPr>
              <a:t>Habgier ist das noch über die Gewinnsucht hinaus gesteigerte abstoßende Gewinnstreben um jeden Preis.</a:t>
            </a:r>
          </a:p>
        </p:txBody>
      </p:sp>
      <p:sp>
        <p:nvSpPr>
          <p:cNvPr id="11" name="Textfeld 5"/>
          <p:cNvSpPr txBox="1">
            <a:spLocks noChangeArrowheads="1"/>
          </p:cNvSpPr>
          <p:nvPr/>
        </p:nvSpPr>
        <p:spPr bwMode="auto">
          <a:xfrm>
            <a:off x="966256" y="6379102"/>
            <a:ext cx="7746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buFont typeface="Calibri" panose="020F0502020204030204" pitchFamily="34" charset="0"/>
              <a:buAutoNum type="alphaLcParenR" startAt="4"/>
            </a:pPr>
            <a:r>
              <a:rPr lang="de-DE" altLang="de-DE" dirty="0">
                <a:latin typeface="RubFlama" panose="02000000000000000000" pitchFamily="2" charset="0"/>
              </a:rPr>
              <a:t>T handelte habgierig.</a:t>
            </a:r>
          </a:p>
        </p:txBody>
      </p:sp>
      <p:sp>
        <p:nvSpPr>
          <p:cNvPr id="13"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1200" dirty="0">
                <a:latin typeface="RubFlama" panose="02000000000000000000" pitchFamily="2" charset="0"/>
              </a:rPr>
              <a:t>03: Einführung in die deutsche Rechtsordnung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284765" y="900113"/>
            <a:ext cx="46249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2400" b="1" dirty="0">
                <a:latin typeface="RubFlama" panose="02000000000000000000" pitchFamily="2" charset="0"/>
              </a:rPr>
              <a:t>Wiederholung – I: Grundbegriffe</a:t>
            </a:r>
          </a:p>
        </p:txBody>
      </p:sp>
      <p:sp>
        <p:nvSpPr>
          <p:cNvPr id="42"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1200" dirty="0">
                <a:latin typeface="RubFlama" panose="02000000000000000000" pitchFamily="2" charset="0"/>
              </a:rPr>
              <a:t>03: Einführung in die deutsche Rechtsordnung</a:t>
            </a:r>
          </a:p>
        </p:txBody>
      </p:sp>
      <p:pic>
        <p:nvPicPr>
          <p:cNvPr id="3" name="Grafik 2"/>
          <p:cNvPicPr>
            <a:picLocks noChangeAspect="1"/>
          </p:cNvPicPr>
          <p:nvPr/>
        </p:nvPicPr>
        <p:blipFill>
          <a:blip r:embed="rId3"/>
          <a:stretch>
            <a:fillRect/>
          </a:stretch>
        </p:blipFill>
        <p:spPr>
          <a:xfrm>
            <a:off x="467804" y="1604753"/>
            <a:ext cx="8258908" cy="50717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870064" y="935770"/>
            <a:ext cx="55338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defTabSz="914400" eaLnBrk="1" hangingPunct="1">
              <a:defRPr/>
            </a:pPr>
            <a:r>
              <a:rPr lang="de-DE" altLang="de-DE" sz="2400" b="1" dirty="0">
                <a:latin typeface="RubFlama" panose="02000000000000000000" pitchFamily="2" charset="0"/>
              </a:rPr>
              <a:t>Wiederholung– II: „Rechtsdisziplinen“ </a:t>
            </a:r>
          </a:p>
        </p:txBody>
      </p:sp>
      <p:sp>
        <p:nvSpPr>
          <p:cNvPr id="35"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1200" dirty="0">
                <a:latin typeface="RubFlama" panose="02000000000000000000" pitchFamily="2" charset="0"/>
              </a:rPr>
              <a:t>03: Einführung in die deutsche Rechtsordnung</a:t>
            </a:r>
          </a:p>
        </p:txBody>
      </p:sp>
      <p:pic>
        <p:nvPicPr>
          <p:cNvPr id="3" name="Grafik 2"/>
          <p:cNvPicPr>
            <a:picLocks noChangeAspect="1"/>
          </p:cNvPicPr>
          <p:nvPr/>
        </p:nvPicPr>
        <p:blipFill>
          <a:blip r:embed="rId3"/>
          <a:stretch>
            <a:fillRect/>
          </a:stretch>
        </p:blipFill>
        <p:spPr>
          <a:xfrm>
            <a:off x="755836" y="1908423"/>
            <a:ext cx="7762344" cy="464003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652177" y="914361"/>
            <a:ext cx="22012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algn="ctr" defTabSz="914400">
              <a:defRPr/>
            </a:pPr>
            <a:r>
              <a:rPr lang="de-DE" sz="2400" b="1" dirty="0">
                <a:latin typeface="RubFlama" panose="02000000000000000000" pitchFamily="2" charset="0"/>
                <a:cs typeface="ＭＳ Ｐゴシック" charset="0"/>
              </a:rPr>
              <a:t>Rechtsquellen</a:t>
            </a:r>
          </a:p>
        </p:txBody>
      </p:sp>
      <p:sp>
        <p:nvSpPr>
          <p:cNvPr id="20" name="Text Box 3"/>
          <p:cNvSpPr txBox="1">
            <a:spLocks noChangeArrowheads="1"/>
          </p:cNvSpPr>
          <p:nvPr/>
        </p:nvSpPr>
        <p:spPr bwMode="auto">
          <a:xfrm>
            <a:off x="376238" y="7129003"/>
            <a:ext cx="331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defTabSz="914400" eaLnBrk="1" hangingPunct="1">
              <a:defRPr/>
            </a:pPr>
            <a:r>
              <a:rPr lang="de-DE" altLang="de-DE" sz="1200" dirty="0">
                <a:latin typeface="RubFlama" panose="02000000000000000000" pitchFamily="2" charset="0"/>
              </a:rPr>
              <a:t>03: Einführung in die deutsche Rechtsordnung</a:t>
            </a:r>
          </a:p>
        </p:txBody>
      </p:sp>
      <p:pic>
        <p:nvPicPr>
          <p:cNvPr id="2" name="Grafik 1"/>
          <p:cNvPicPr>
            <a:picLocks noChangeAspect="1"/>
          </p:cNvPicPr>
          <p:nvPr/>
        </p:nvPicPr>
        <p:blipFill>
          <a:blip r:embed="rId3"/>
          <a:stretch>
            <a:fillRect/>
          </a:stretch>
        </p:blipFill>
        <p:spPr>
          <a:xfrm>
            <a:off x="683828" y="1735928"/>
            <a:ext cx="8137943" cy="4757813"/>
          </a:xfrm>
          <a:prstGeom prst="rect">
            <a:avLst/>
          </a:prstGeom>
        </p:spPr>
      </p:pic>
    </p:spTree>
  </p:cSld>
  <p:clrMapOvr>
    <a:masterClrMapping/>
  </p:clrMapOvr>
</p:sld>
</file>

<file path=ppt/theme/theme1.xml><?xml version="1.0" encoding="utf-8"?>
<a:theme xmlns:a="http://schemas.openxmlformats.org/drawingml/2006/main" name="1_Titelfolie mit Tex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rennblat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Textformat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Contentfoli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01_PPT Arial Logo</Template>
  <TotalTime>0</TotalTime>
  <Words>1750</Words>
  <Application>Microsoft Macintosh PowerPoint</Application>
  <PresentationFormat>Benutzerdefiniert</PresentationFormat>
  <Paragraphs>227</Paragraphs>
  <Slides>26</Slides>
  <Notes>26</Notes>
  <HiddenSlides>0</HiddenSlides>
  <MMClips>0</MMClips>
  <ScaleCrop>false</ScaleCrop>
  <HeadingPairs>
    <vt:vector size="6" baseType="variant">
      <vt:variant>
        <vt:lpstr>Verwendete Schriftarten</vt:lpstr>
      </vt:variant>
      <vt:variant>
        <vt:i4>5</vt:i4>
      </vt:variant>
      <vt:variant>
        <vt:lpstr>Design</vt:lpstr>
      </vt:variant>
      <vt:variant>
        <vt:i4>4</vt:i4>
      </vt:variant>
      <vt:variant>
        <vt:lpstr>Folientitel</vt:lpstr>
      </vt:variant>
      <vt:variant>
        <vt:i4>26</vt:i4>
      </vt:variant>
    </vt:vector>
  </HeadingPairs>
  <TitlesOfParts>
    <vt:vector size="35" baseType="lpstr">
      <vt:lpstr>Arial</vt:lpstr>
      <vt:lpstr>Calibri</vt:lpstr>
      <vt:lpstr>Cambria</vt:lpstr>
      <vt:lpstr>RubFlama</vt:lpstr>
      <vt:lpstr>Wingdings</vt:lpstr>
      <vt:lpstr>1_Titelfolie mit Text</vt:lpstr>
      <vt:lpstr>Trennblatt</vt:lpstr>
      <vt:lpstr>Textformate</vt:lpstr>
      <vt:lpstr>1_Contentfolie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Beate Schiller</dc:creator>
  <cp:lastModifiedBy>Microsoft Office User</cp:lastModifiedBy>
  <cp:revision>429</cp:revision>
  <dcterms:created xsi:type="dcterms:W3CDTF">2009-11-16T11:47:49Z</dcterms:created>
  <dcterms:modified xsi:type="dcterms:W3CDTF">2024-09-30T14:48:38Z</dcterms:modified>
</cp:coreProperties>
</file>