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1" r:id="rId2"/>
    <p:sldMasterId id="2147483655" r:id="rId3"/>
    <p:sldMasterId id="2147483659" r:id="rId4"/>
  </p:sldMasterIdLst>
  <p:notesMasterIdLst>
    <p:notesMasterId r:id="rId42"/>
  </p:notesMasterIdLst>
  <p:handoutMasterIdLst>
    <p:handoutMasterId r:id="rId43"/>
  </p:handoutMasterIdLst>
  <p:sldIdLst>
    <p:sldId id="293" r:id="rId5"/>
    <p:sldId id="268" r:id="rId6"/>
    <p:sldId id="323" r:id="rId7"/>
    <p:sldId id="291" r:id="rId8"/>
    <p:sldId id="271" r:id="rId9"/>
    <p:sldId id="272" r:id="rId10"/>
    <p:sldId id="274" r:id="rId11"/>
    <p:sldId id="275" r:id="rId12"/>
    <p:sldId id="269" r:id="rId13"/>
    <p:sldId id="270" r:id="rId14"/>
    <p:sldId id="276" r:id="rId15"/>
    <p:sldId id="273" r:id="rId16"/>
    <p:sldId id="277" r:id="rId17"/>
    <p:sldId id="307" r:id="rId18"/>
    <p:sldId id="308" r:id="rId19"/>
    <p:sldId id="309" r:id="rId20"/>
    <p:sldId id="278" r:id="rId21"/>
    <p:sldId id="324" r:id="rId22"/>
    <p:sldId id="325" r:id="rId23"/>
    <p:sldId id="297" r:id="rId24"/>
    <p:sldId id="298" r:id="rId25"/>
    <p:sldId id="314" r:id="rId26"/>
    <p:sldId id="310" r:id="rId27"/>
    <p:sldId id="311" r:id="rId28"/>
    <p:sldId id="312" r:id="rId29"/>
    <p:sldId id="313" r:id="rId30"/>
    <p:sldId id="320" r:id="rId31"/>
    <p:sldId id="301" r:id="rId32"/>
    <p:sldId id="315" r:id="rId33"/>
    <p:sldId id="302" r:id="rId34"/>
    <p:sldId id="303" r:id="rId35"/>
    <p:sldId id="317" r:id="rId36"/>
    <p:sldId id="318" r:id="rId37"/>
    <p:sldId id="322" r:id="rId38"/>
    <p:sldId id="304" r:id="rId39"/>
    <p:sldId id="294" r:id="rId40"/>
    <p:sldId id="321" r:id="rId41"/>
  </p:sldIdLst>
  <p:sldSz cx="10080625" cy="7561263"/>
  <p:notesSz cx="6888163" cy="10018713"/>
  <p:defaultTextStyle>
    <a:defPPr>
      <a:defRPr lang="de-DE"/>
    </a:defPPr>
    <a:lvl1pPr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503238" indent="-46038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006475" indent="-92075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511300" indent="-139700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14538" indent="-185738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9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C11C"/>
    <a:srgbClr val="003560"/>
    <a:srgbClr val="8DAE10"/>
    <a:srgbClr val="E7E7E7"/>
    <a:srgbClr val="E6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7"/>
    <p:restoredTop sz="93729"/>
  </p:normalViewPr>
  <p:slideViewPr>
    <p:cSldViewPr snapToObjects="1">
      <p:cViewPr varScale="1">
        <p:scale>
          <a:sx n="84" d="100"/>
          <a:sy n="84" d="100"/>
        </p:scale>
        <p:origin x="1968" y="192"/>
      </p:cViewPr>
      <p:guideLst>
        <p:guide orient="horz" pos="1859"/>
        <p:guide pos="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2040" y="-84"/>
      </p:cViewPr>
      <p:guideLst>
        <p:guide orient="horz" pos="3156"/>
        <p:guide pos="217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0756103378361E-4"/>
          <c:y val="0.17961742552582671"/>
          <c:w val="0.51290596997180382"/>
          <c:h val="0.7693589549577057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Notendurchscnitt NRW 1. Staatsexamen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A5D-4A9C-AFFF-E2255084D57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A5D-4A9C-AFFF-E2255084D57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A5D-4A9C-AFFF-E2255084D57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A5D-4A9C-AFFF-E2255084D57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A5D-4A9C-AFFF-E2255084D574}"/>
              </c:ext>
            </c:extLst>
          </c:dPt>
          <c:cat>
            <c:strRef>
              <c:f>Tabelle1!$A$2:$A$6</c:f>
              <c:strCache>
                <c:ptCount val="5"/>
                <c:pt idx="0">
                  <c:v>sehr gut (1= 0,06%)</c:v>
                </c:pt>
                <c:pt idx="1">
                  <c:v>gut (118= 6,71%)</c:v>
                </c:pt>
                <c:pt idx="2">
                  <c:v>vollbefriedigend (489= 27,82%)</c:v>
                </c:pt>
                <c:pt idx="3">
                  <c:v>befriedigend (773= 43,97%)</c:v>
                </c:pt>
                <c:pt idx="4">
                  <c:v>ausreichend (377= 21,44%)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</c:v>
                </c:pt>
                <c:pt idx="1">
                  <c:v>118</c:v>
                </c:pt>
                <c:pt idx="2">
                  <c:v>489</c:v>
                </c:pt>
                <c:pt idx="3">
                  <c:v>773</c:v>
                </c:pt>
                <c:pt idx="4">
                  <c:v>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5D-4A9C-AFFF-E2255084D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7191">
          <a:noFill/>
        </a:ln>
      </c:spPr>
    </c:plotArea>
    <c:legend>
      <c:legendPos val="r"/>
      <c:layout>
        <c:manualLayout>
          <c:xMode val="edge"/>
          <c:yMode val="edge"/>
          <c:x val="0.54729197462910373"/>
          <c:y val="0.19926273390443272"/>
          <c:w val="0.44136945527574667"/>
          <c:h val="0.701721978533607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927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66689875448534E-2"/>
          <c:y val="5.4626085317119648E-2"/>
          <c:w val="0.55517060920475614"/>
          <c:h val="0.8327559138071343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Notendurchschnitt NRW 2. Staatsexamen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710-412A-BC20-E9CA3EDB7F9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710-412A-BC20-E9CA3EDB7F9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710-412A-BC20-E9CA3EDB7F9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710-412A-BC20-E9CA3EDB7F9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710-412A-BC20-E9CA3EDB7F9F}"/>
              </c:ext>
            </c:extLst>
          </c:dPt>
          <c:cat>
            <c:strRef>
              <c:f>Tabelle1!$A$2:$A$6</c:f>
              <c:strCache>
                <c:ptCount val="5"/>
                <c:pt idx="0">
                  <c:v>sehr gut (3= 0,16%)</c:v>
                </c:pt>
                <c:pt idx="1">
                  <c:v>gut (38= 2,03%)</c:v>
                </c:pt>
                <c:pt idx="2">
                  <c:v>vollbefriedigend (310= 16,52%)</c:v>
                </c:pt>
                <c:pt idx="3">
                  <c:v>befriedigend (667= 35,55%)</c:v>
                </c:pt>
                <c:pt idx="4">
                  <c:v>ausreichend (540= 28,78%)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</c:v>
                </c:pt>
                <c:pt idx="1">
                  <c:v>38</c:v>
                </c:pt>
                <c:pt idx="2">
                  <c:v>310</c:v>
                </c:pt>
                <c:pt idx="3">
                  <c:v>667</c:v>
                </c:pt>
                <c:pt idx="4">
                  <c:v>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10-412A-BC20-E9CA3EDB7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405455966940302"/>
          <c:y val="0.15320461942257219"/>
          <c:w val="0.40239431507231804"/>
          <c:h val="0.661523779527559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5076" cy="5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18" tIns="46210" rIns="92418" bIns="46210" numCol="1" anchor="t" anchorCtr="0" compatLnSpc="1">
            <a:prstTxWarp prst="textNoShape">
              <a:avLst/>
            </a:prstTxWarp>
          </a:bodyPr>
          <a:lstStyle>
            <a:lvl1pPr defTabSz="1017226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Ass. iur. Moritz Schroeder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3901548" y="0"/>
            <a:ext cx="2985076" cy="5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18" tIns="46210" rIns="92418" bIns="46210" numCol="1" anchor="t" anchorCtr="0" compatLnSpc="1">
            <a:prstTxWarp prst="textNoShape">
              <a:avLst/>
            </a:prstTxWarp>
          </a:bodyPr>
          <a:lstStyle>
            <a:lvl1pPr algn="r" defTabSz="10172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B6E8526-EA26-45EA-8C1C-16B7D440312E}" type="datetimeFigureOut">
              <a:rPr lang="de-DE" altLang="de-DE"/>
              <a:pPr>
                <a:defRPr/>
              </a:pPr>
              <a:t>30.09.24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515213"/>
            <a:ext cx="2985076" cy="5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418" tIns="46210" rIns="92418" bIns="46210" numCol="1" anchor="b" anchorCtr="0" compatLnSpc="1">
            <a:prstTxWarp prst="textNoShape">
              <a:avLst/>
            </a:prstTxWarp>
          </a:bodyPr>
          <a:lstStyle>
            <a:lvl1pPr defTabSz="1017226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3901548" y="9515213"/>
            <a:ext cx="2985076" cy="5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18" tIns="46210" rIns="92418" bIns="46210" numCol="1" anchor="b" anchorCtr="0" compatLnSpc="1">
            <a:prstTxWarp prst="textNoShape">
              <a:avLst/>
            </a:prstTxWarp>
          </a:bodyPr>
          <a:lstStyle>
            <a:lvl1pPr algn="r" defTabSz="1017226">
              <a:defRPr sz="1200">
                <a:latin typeface="Calibri" panose="020F0502020204030204" pitchFamily="34" charset="0"/>
              </a:defRPr>
            </a:lvl1pPr>
          </a:lstStyle>
          <a:p>
            <a:fld id="{F052AED6-0D6E-4B93-A097-D88364B09E4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85076" cy="5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418" tIns="46210" rIns="92418" bIns="46210" numCol="1" anchor="t" anchorCtr="0" compatLnSpc="1">
            <a:prstTxWarp prst="textNoShape">
              <a:avLst/>
            </a:prstTxWarp>
          </a:bodyPr>
          <a:lstStyle>
            <a:lvl1pPr defTabSz="1017226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Ass. iur. Moritz Schroeder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901548" y="1"/>
            <a:ext cx="2985076" cy="5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418" tIns="46210" rIns="92418" bIns="46210" numCol="1" anchor="t" anchorCtr="0" compatLnSpc="1">
            <a:prstTxWarp prst="textNoShape">
              <a:avLst/>
            </a:prstTxWarp>
          </a:bodyPr>
          <a:lstStyle>
            <a:lvl1pPr algn="r" defTabSz="10172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B20E268-9354-488C-A375-F7D7D09C3442}" type="datetimeFigureOut">
              <a:rPr lang="de-DE" altLang="de-DE"/>
              <a:pPr>
                <a:defRPr/>
              </a:pPr>
              <a:t>30.09.24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/>
          </a:extLst>
        </p:spPr>
        <p:txBody>
          <a:bodyPr vert="horz" wrap="square" lIns="92418" tIns="46210" rIns="92418" bIns="4621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8509" y="4759938"/>
            <a:ext cx="5511147" cy="45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418" tIns="46210" rIns="92418" bIns="462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515213"/>
            <a:ext cx="2985076" cy="5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418" tIns="46210" rIns="92418" bIns="46210" numCol="1" anchor="b" anchorCtr="0" compatLnSpc="1">
            <a:prstTxWarp prst="textNoShape">
              <a:avLst/>
            </a:prstTxWarp>
          </a:bodyPr>
          <a:lstStyle>
            <a:lvl1pPr defTabSz="1017226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901548" y="9515213"/>
            <a:ext cx="2985076" cy="5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2418" tIns="46210" rIns="92418" bIns="46210" numCol="1" anchor="b" anchorCtr="0" compatLnSpc="1">
            <a:prstTxWarp prst="textNoShape">
              <a:avLst/>
            </a:prstTxWarp>
          </a:bodyPr>
          <a:lstStyle>
            <a:lvl1pPr algn="r" defTabSz="1017226">
              <a:defRPr sz="1200">
                <a:latin typeface="Calibri" panose="020F0502020204030204" pitchFamily="34" charset="0"/>
              </a:defRPr>
            </a:lvl1pPr>
          </a:lstStyle>
          <a:p>
            <a:fld id="{490EB807-FE20-4873-8C8E-8B92E64E6B2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503238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006475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511300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014538" algn="l" defTabSz="1006475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D22AFB9-421A-41AB-9FA4-0E4A84EEAD12}" type="slidenum">
              <a:rPr lang="de-DE" altLang="de-DE" sz="1200"/>
              <a:pPr eaLnBrk="1" hangingPunct="1">
                <a:spcBef>
                  <a:spcPct val="0"/>
                </a:spcBef>
              </a:pPr>
              <a:t>1</a:t>
            </a:fld>
            <a:endParaRPr lang="de-DE" altLang="de-DE" sz="1200"/>
          </a:p>
        </p:txBody>
      </p:sp>
      <p:sp>
        <p:nvSpPr>
          <p:cNvPr id="45061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54276" name="Foliennummernplatzhalter 3"/>
          <p:cNvSpPr txBox="1">
            <a:spLocks noGrp="1"/>
          </p:cNvSpPr>
          <p:nvPr/>
        </p:nvSpPr>
        <p:spPr bwMode="auto">
          <a:xfrm>
            <a:off x="3901548" y="9515213"/>
            <a:ext cx="2985076" cy="5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4721E4-7F01-471A-BFE7-54E2353192F6}" type="slidenum">
              <a:rPr lang="de-DE" altLang="de-DE" sz="120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sz="1200"/>
          </a:p>
        </p:txBody>
      </p:sp>
      <p:sp>
        <p:nvSpPr>
          <p:cNvPr id="54277" name="Kopfzeilenplatzhalter 4"/>
          <p:cNvSpPr txBox="1">
            <a:spLocks noGrp="1"/>
          </p:cNvSpPr>
          <p:nvPr/>
        </p:nvSpPr>
        <p:spPr bwMode="auto">
          <a:xfrm>
            <a:off x="0" y="1"/>
            <a:ext cx="2985076" cy="5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C851844-7F91-422B-BA4E-C3ECB08BDB6C}" type="slidenum">
              <a:rPr lang="de-DE" altLang="de-DE" sz="1200"/>
              <a:pPr eaLnBrk="1" hangingPunct="1">
                <a:spcBef>
                  <a:spcPct val="0"/>
                </a:spcBef>
              </a:pPr>
              <a:t>11</a:t>
            </a:fld>
            <a:endParaRPr lang="de-DE" altLang="de-DE" sz="1200"/>
          </a:p>
        </p:txBody>
      </p:sp>
      <p:sp>
        <p:nvSpPr>
          <p:cNvPr id="55301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56324" name="Foliennummernplatzhalter 3"/>
          <p:cNvSpPr txBox="1">
            <a:spLocks noGrp="1"/>
          </p:cNvSpPr>
          <p:nvPr/>
        </p:nvSpPr>
        <p:spPr bwMode="auto">
          <a:xfrm>
            <a:off x="3901548" y="9515213"/>
            <a:ext cx="2985076" cy="5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2935B3-F38E-4433-BC7E-B38B941298FE}" type="slidenum">
              <a:rPr lang="de-DE" altLang="de-DE" sz="120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sz="1200"/>
          </a:p>
        </p:txBody>
      </p:sp>
      <p:sp>
        <p:nvSpPr>
          <p:cNvPr id="56325" name="Kopfzeilenplatzhalter 4"/>
          <p:cNvSpPr txBox="1">
            <a:spLocks noGrp="1"/>
          </p:cNvSpPr>
          <p:nvPr/>
        </p:nvSpPr>
        <p:spPr bwMode="auto">
          <a:xfrm>
            <a:off x="0" y="1"/>
            <a:ext cx="2985076" cy="5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F18E66D-9002-41F4-90AC-5FB3C348F373}" type="slidenum">
              <a:rPr lang="de-DE" altLang="de-DE" sz="1200"/>
              <a:pPr eaLnBrk="1" hangingPunct="1">
                <a:spcBef>
                  <a:spcPct val="0"/>
                </a:spcBef>
              </a:pPr>
              <a:t>13</a:t>
            </a:fld>
            <a:endParaRPr lang="de-DE" altLang="de-DE" sz="1200"/>
          </a:p>
        </p:txBody>
      </p:sp>
      <p:sp>
        <p:nvSpPr>
          <p:cNvPr id="57349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41E60BB-B418-4FBC-AA35-F78FE8E3C2D1}" type="slidenum">
              <a:rPr lang="de-DE" altLang="de-DE" sz="1200"/>
              <a:pPr eaLnBrk="1" hangingPunct="1">
                <a:spcBef>
                  <a:spcPct val="0"/>
                </a:spcBef>
              </a:pPr>
              <a:t>14</a:t>
            </a:fld>
            <a:endParaRPr lang="de-DE" altLang="de-DE" sz="1200"/>
          </a:p>
        </p:txBody>
      </p:sp>
      <p:sp>
        <p:nvSpPr>
          <p:cNvPr id="58373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36609C6-F8DB-42B7-B0B7-87A3E2643C05}" type="slidenum">
              <a:rPr lang="de-DE" altLang="de-DE" sz="1200"/>
              <a:pPr eaLnBrk="1" hangingPunct="1">
                <a:spcBef>
                  <a:spcPct val="0"/>
                </a:spcBef>
              </a:pPr>
              <a:t>15</a:t>
            </a:fld>
            <a:endParaRPr lang="de-DE" altLang="de-DE" sz="1200"/>
          </a:p>
        </p:txBody>
      </p:sp>
      <p:sp>
        <p:nvSpPr>
          <p:cNvPr id="59397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337D631-8907-4BDC-A29E-3AEDD8FECF10}" type="slidenum">
              <a:rPr lang="de-DE" altLang="de-DE" sz="1200"/>
              <a:pPr eaLnBrk="1" hangingPunct="1">
                <a:spcBef>
                  <a:spcPct val="0"/>
                </a:spcBef>
              </a:pPr>
              <a:t>16</a:t>
            </a:fld>
            <a:endParaRPr lang="de-DE" altLang="de-DE" sz="1200"/>
          </a:p>
        </p:txBody>
      </p:sp>
      <p:sp>
        <p:nvSpPr>
          <p:cNvPr id="60421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749D236-F352-45E0-B90C-6A936421A2D6}" type="slidenum">
              <a:rPr lang="de-DE" altLang="de-DE" sz="1200"/>
              <a:pPr eaLnBrk="1" hangingPunct="1">
                <a:spcBef>
                  <a:spcPct val="0"/>
                </a:spcBef>
              </a:pPr>
              <a:t>17</a:t>
            </a:fld>
            <a:endParaRPr lang="de-DE" altLang="de-DE" sz="1200"/>
          </a:p>
        </p:txBody>
      </p:sp>
      <p:sp>
        <p:nvSpPr>
          <p:cNvPr id="61445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62468" name="Kopfzeilenplatzhalt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  <p:sp>
        <p:nvSpPr>
          <p:cNvPr id="6246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9BC8F0B-0EB2-4497-97EB-4F5AB2BD28BF}" type="slidenum">
              <a:rPr lang="de-DE" altLang="de-DE" sz="1200"/>
              <a:pPr eaLnBrk="1" hangingPunct="1">
                <a:spcBef>
                  <a:spcPct val="0"/>
                </a:spcBef>
              </a:pPr>
              <a:t>18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9A1F2C1-C7A8-47C7-B527-DA6C72C2F866}" type="slidenum">
              <a:rPr lang="de-DE" altLang="de-DE" sz="1200"/>
              <a:pPr eaLnBrk="1" hangingPunct="1">
                <a:spcBef>
                  <a:spcPct val="0"/>
                </a:spcBef>
              </a:pPr>
              <a:t>20</a:t>
            </a:fld>
            <a:endParaRPr lang="de-DE" altLang="de-DE" sz="1200"/>
          </a:p>
        </p:txBody>
      </p:sp>
      <p:sp>
        <p:nvSpPr>
          <p:cNvPr id="63493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C374053-C0C6-48BB-9D85-14ABBD96F9BF}" type="slidenum">
              <a:rPr lang="de-DE" altLang="de-DE" sz="1200"/>
              <a:pPr eaLnBrk="1" hangingPunct="1">
                <a:spcBef>
                  <a:spcPct val="0"/>
                </a:spcBef>
              </a:pPr>
              <a:t>2</a:t>
            </a:fld>
            <a:endParaRPr lang="de-DE" altLang="de-DE" sz="1200"/>
          </a:p>
        </p:txBody>
      </p:sp>
      <p:sp>
        <p:nvSpPr>
          <p:cNvPr id="46085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3AB8E3A-F107-454B-A9C4-84A32C90D95D}" type="slidenum">
              <a:rPr lang="de-DE" altLang="de-DE" sz="1200"/>
              <a:pPr eaLnBrk="1" hangingPunct="1">
                <a:spcBef>
                  <a:spcPct val="0"/>
                </a:spcBef>
              </a:pPr>
              <a:t>21</a:t>
            </a:fld>
            <a:endParaRPr lang="de-DE" altLang="de-DE" sz="1200"/>
          </a:p>
        </p:txBody>
      </p:sp>
      <p:sp>
        <p:nvSpPr>
          <p:cNvPr id="64517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BE4F272-032C-42BB-A790-9775275700B8}" type="slidenum">
              <a:rPr lang="de-DE" altLang="de-DE" sz="1200"/>
              <a:pPr eaLnBrk="1" hangingPunct="1">
                <a:spcBef>
                  <a:spcPct val="0"/>
                </a:spcBef>
              </a:pPr>
              <a:t>22</a:t>
            </a:fld>
            <a:endParaRPr lang="de-DE" altLang="de-DE" sz="1200"/>
          </a:p>
        </p:txBody>
      </p:sp>
      <p:sp>
        <p:nvSpPr>
          <p:cNvPr id="65541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670EF1-5039-4A44-B154-1D69289DB425}" type="slidenum">
              <a:rPr lang="de-DE" altLang="de-DE" sz="1200"/>
              <a:pPr eaLnBrk="1" hangingPunct="1">
                <a:spcBef>
                  <a:spcPct val="0"/>
                </a:spcBef>
              </a:pPr>
              <a:t>23</a:t>
            </a:fld>
            <a:endParaRPr lang="de-DE" altLang="de-DE" sz="1200"/>
          </a:p>
        </p:txBody>
      </p:sp>
      <p:sp>
        <p:nvSpPr>
          <p:cNvPr id="66565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E436183-A403-43CF-8021-D8F56084AB05}" type="slidenum">
              <a:rPr lang="de-DE" altLang="de-DE" sz="1200"/>
              <a:pPr eaLnBrk="1" hangingPunct="1">
                <a:spcBef>
                  <a:spcPct val="0"/>
                </a:spcBef>
              </a:pPr>
              <a:t>24</a:t>
            </a:fld>
            <a:endParaRPr lang="de-DE" altLang="de-DE" sz="1200"/>
          </a:p>
        </p:txBody>
      </p:sp>
      <p:sp>
        <p:nvSpPr>
          <p:cNvPr id="67589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BEFE311-C249-440E-A822-4DA9C4485496}" type="slidenum">
              <a:rPr lang="de-DE" altLang="de-DE" sz="1200"/>
              <a:pPr eaLnBrk="1" hangingPunct="1">
                <a:spcBef>
                  <a:spcPct val="0"/>
                </a:spcBef>
              </a:pPr>
              <a:t>25</a:t>
            </a:fld>
            <a:endParaRPr lang="de-DE" altLang="de-DE" sz="1200"/>
          </a:p>
        </p:txBody>
      </p:sp>
      <p:sp>
        <p:nvSpPr>
          <p:cNvPr id="68613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3B8612D-B0A7-4A4A-B0E2-00138F83D3C6}" type="slidenum">
              <a:rPr lang="de-DE" altLang="de-DE" sz="1200"/>
              <a:pPr eaLnBrk="1" hangingPunct="1">
                <a:spcBef>
                  <a:spcPct val="0"/>
                </a:spcBef>
              </a:pPr>
              <a:t>26</a:t>
            </a:fld>
            <a:endParaRPr lang="de-DE" altLang="de-DE" sz="1200"/>
          </a:p>
        </p:txBody>
      </p:sp>
      <p:sp>
        <p:nvSpPr>
          <p:cNvPr id="69637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688482E-CBDF-4D2C-879A-5A1306E5E845}" type="slidenum">
              <a:rPr lang="de-DE" altLang="de-DE" sz="1200"/>
              <a:pPr eaLnBrk="1" hangingPunct="1">
                <a:spcBef>
                  <a:spcPct val="0"/>
                </a:spcBef>
              </a:pPr>
              <a:t>27</a:t>
            </a:fld>
            <a:endParaRPr lang="de-DE" altLang="de-DE" sz="1200"/>
          </a:p>
        </p:txBody>
      </p:sp>
      <p:sp>
        <p:nvSpPr>
          <p:cNvPr id="70661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850649F-8AE5-4753-B426-9E611D89066B}" type="slidenum">
              <a:rPr lang="de-DE" altLang="de-DE" sz="1200"/>
              <a:pPr eaLnBrk="1" hangingPunct="1">
                <a:spcBef>
                  <a:spcPct val="0"/>
                </a:spcBef>
              </a:pPr>
              <a:t>28</a:t>
            </a:fld>
            <a:endParaRPr lang="de-DE" altLang="de-DE" sz="1200"/>
          </a:p>
        </p:txBody>
      </p:sp>
      <p:sp>
        <p:nvSpPr>
          <p:cNvPr id="71685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70628E1-91F2-4CBB-B50A-54A1D6DCB668}" type="slidenum">
              <a:rPr lang="de-DE" altLang="de-DE" sz="1200"/>
              <a:pPr eaLnBrk="1" hangingPunct="1">
                <a:spcBef>
                  <a:spcPct val="0"/>
                </a:spcBef>
              </a:pPr>
              <a:t>29</a:t>
            </a:fld>
            <a:endParaRPr lang="de-DE" altLang="de-DE" sz="1200"/>
          </a:p>
        </p:txBody>
      </p:sp>
      <p:sp>
        <p:nvSpPr>
          <p:cNvPr id="72709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9EE3E01-8729-4DAA-92AD-31FE43D58722}" type="slidenum">
              <a:rPr lang="de-DE" altLang="de-DE" sz="1200"/>
              <a:pPr eaLnBrk="1" hangingPunct="1">
                <a:spcBef>
                  <a:spcPct val="0"/>
                </a:spcBef>
              </a:pPr>
              <a:t>30</a:t>
            </a:fld>
            <a:endParaRPr lang="de-DE" altLang="de-DE" sz="1200"/>
          </a:p>
        </p:txBody>
      </p:sp>
      <p:sp>
        <p:nvSpPr>
          <p:cNvPr id="73733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859A9B1-1D3B-4B89-A164-DD776722D318}" type="slidenum">
              <a:rPr lang="de-DE" altLang="de-DE" sz="1200"/>
              <a:pPr eaLnBrk="1" hangingPunct="1">
                <a:spcBef>
                  <a:spcPct val="0"/>
                </a:spcBef>
              </a:pPr>
              <a:t>3</a:t>
            </a:fld>
            <a:endParaRPr lang="de-DE" altLang="de-DE" sz="1200"/>
          </a:p>
        </p:txBody>
      </p:sp>
      <p:sp>
        <p:nvSpPr>
          <p:cNvPr id="47109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0776CAE-100D-449D-862B-D62A6B23F6F0}" type="slidenum">
              <a:rPr lang="de-DE" altLang="de-DE" sz="1200"/>
              <a:pPr eaLnBrk="1" hangingPunct="1">
                <a:spcBef>
                  <a:spcPct val="0"/>
                </a:spcBef>
              </a:pPr>
              <a:t>31</a:t>
            </a:fld>
            <a:endParaRPr lang="de-DE" altLang="de-DE" sz="1200"/>
          </a:p>
        </p:txBody>
      </p:sp>
      <p:sp>
        <p:nvSpPr>
          <p:cNvPr id="74757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768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9E8C60C-D238-4C85-BCBB-396A0390331E}" type="slidenum">
              <a:rPr lang="de-DE" altLang="de-DE" sz="1200"/>
              <a:pPr eaLnBrk="1" hangingPunct="1">
                <a:spcBef>
                  <a:spcPct val="0"/>
                </a:spcBef>
              </a:pPr>
              <a:t>32</a:t>
            </a:fld>
            <a:endParaRPr lang="de-DE" altLang="de-DE" sz="1200"/>
          </a:p>
        </p:txBody>
      </p:sp>
      <p:sp>
        <p:nvSpPr>
          <p:cNvPr id="76805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5116843-EF5E-4569-B8FF-00C170B0D6EC}" type="slidenum">
              <a:rPr lang="de-DE" altLang="de-DE" sz="1200"/>
              <a:pPr eaLnBrk="1" hangingPunct="1">
                <a:spcBef>
                  <a:spcPct val="0"/>
                </a:spcBef>
              </a:pPr>
              <a:t>33</a:t>
            </a:fld>
            <a:endParaRPr lang="de-DE" altLang="de-DE" sz="1200"/>
          </a:p>
        </p:txBody>
      </p:sp>
      <p:sp>
        <p:nvSpPr>
          <p:cNvPr id="77829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788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C5263F7-14A3-4821-B77C-29F3DD398467}" type="slidenum">
              <a:rPr lang="de-DE" altLang="de-DE" sz="1200"/>
              <a:pPr eaLnBrk="1" hangingPunct="1">
                <a:spcBef>
                  <a:spcPct val="0"/>
                </a:spcBef>
              </a:pPr>
              <a:t>34</a:t>
            </a:fld>
            <a:endParaRPr lang="de-DE" altLang="de-DE" sz="1200"/>
          </a:p>
        </p:txBody>
      </p:sp>
      <p:sp>
        <p:nvSpPr>
          <p:cNvPr id="78853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798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5AB2A01-42F4-4F0B-9749-05A6C16D8D36}" type="slidenum">
              <a:rPr lang="de-DE" altLang="de-DE" sz="1200"/>
              <a:pPr eaLnBrk="1" hangingPunct="1">
                <a:spcBef>
                  <a:spcPct val="0"/>
                </a:spcBef>
              </a:pPr>
              <a:t>35</a:t>
            </a:fld>
            <a:endParaRPr lang="de-DE" altLang="de-DE" sz="1200"/>
          </a:p>
        </p:txBody>
      </p:sp>
      <p:sp>
        <p:nvSpPr>
          <p:cNvPr id="79877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ABC3606-69A3-484D-B29F-353BF33B28BC}" type="slidenum">
              <a:rPr lang="de-DE" altLang="de-DE" sz="1200"/>
              <a:pPr eaLnBrk="1" hangingPunct="1">
                <a:spcBef>
                  <a:spcPct val="0"/>
                </a:spcBef>
              </a:pPr>
              <a:t>36</a:t>
            </a:fld>
            <a:endParaRPr lang="de-DE" altLang="de-DE" sz="1200"/>
          </a:p>
        </p:txBody>
      </p:sp>
      <p:sp>
        <p:nvSpPr>
          <p:cNvPr id="80901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819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C1129F9-6282-4368-B38D-5709AFF23C58}" type="slidenum">
              <a:rPr lang="de-DE" altLang="de-DE" sz="1200"/>
              <a:pPr eaLnBrk="1" hangingPunct="1">
                <a:spcBef>
                  <a:spcPct val="0"/>
                </a:spcBef>
              </a:pPr>
              <a:t>37</a:t>
            </a:fld>
            <a:endParaRPr lang="de-DE" altLang="de-DE" sz="1200"/>
          </a:p>
        </p:txBody>
      </p:sp>
      <p:sp>
        <p:nvSpPr>
          <p:cNvPr id="81925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693194-01D8-4EC5-9BD5-1FF7BCE80F22}" type="slidenum">
              <a:rPr lang="de-DE" altLang="de-DE" sz="1200"/>
              <a:pPr eaLnBrk="1" hangingPunct="1">
                <a:spcBef>
                  <a:spcPct val="0"/>
                </a:spcBef>
              </a:pPr>
              <a:t>4</a:t>
            </a:fld>
            <a:endParaRPr lang="de-DE" altLang="de-DE" sz="1200"/>
          </a:p>
        </p:txBody>
      </p:sp>
      <p:sp>
        <p:nvSpPr>
          <p:cNvPr id="48133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49156" name="Foliennummernplatzhalter 3"/>
          <p:cNvSpPr txBox="1">
            <a:spLocks noGrp="1"/>
          </p:cNvSpPr>
          <p:nvPr/>
        </p:nvSpPr>
        <p:spPr bwMode="auto">
          <a:xfrm>
            <a:off x="3901548" y="9515213"/>
            <a:ext cx="2985076" cy="5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C9D788-6B61-4B72-8708-8F544CB418FF}" type="slidenum">
              <a:rPr lang="de-DE" altLang="de-DE" sz="120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sz="1200"/>
          </a:p>
        </p:txBody>
      </p:sp>
      <p:sp>
        <p:nvSpPr>
          <p:cNvPr id="49157" name="Kopfzeilenplatzhalter 4"/>
          <p:cNvSpPr txBox="1">
            <a:spLocks noGrp="1"/>
          </p:cNvSpPr>
          <p:nvPr/>
        </p:nvSpPr>
        <p:spPr bwMode="auto">
          <a:xfrm>
            <a:off x="0" y="1"/>
            <a:ext cx="2985076" cy="5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50180" name="Foliennummernplatzhalter 3"/>
          <p:cNvSpPr txBox="1">
            <a:spLocks noGrp="1"/>
          </p:cNvSpPr>
          <p:nvPr/>
        </p:nvSpPr>
        <p:spPr bwMode="auto">
          <a:xfrm>
            <a:off x="3901548" y="9515213"/>
            <a:ext cx="2985076" cy="5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A70077-468F-4F65-AA17-94FB1B127A58}" type="slidenum">
              <a:rPr lang="de-DE" altLang="de-DE" sz="120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sz="1200"/>
          </a:p>
        </p:txBody>
      </p:sp>
      <p:sp>
        <p:nvSpPr>
          <p:cNvPr id="50181" name="Kopfzeilenplatzhalter 4"/>
          <p:cNvSpPr txBox="1">
            <a:spLocks noGrp="1"/>
          </p:cNvSpPr>
          <p:nvPr/>
        </p:nvSpPr>
        <p:spPr bwMode="auto">
          <a:xfrm>
            <a:off x="0" y="1"/>
            <a:ext cx="2985076" cy="5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51204" name="Foliennummernplatzhalter 3"/>
          <p:cNvSpPr txBox="1">
            <a:spLocks noGrp="1"/>
          </p:cNvSpPr>
          <p:nvPr/>
        </p:nvSpPr>
        <p:spPr bwMode="auto">
          <a:xfrm>
            <a:off x="3901548" y="9515213"/>
            <a:ext cx="2985076" cy="5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2095A3-7C40-4E18-8710-BC119481ACC8}" type="slidenum">
              <a:rPr lang="de-DE" altLang="de-DE" sz="120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sz="1200"/>
          </a:p>
        </p:txBody>
      </p:sp>
      <p:sp>
        <p:nvSpPr>
          <p:cNvPr id="51205" name="Kopfzeilenplatzhalter 4"/>
          <p:cNvSpPr txBox="1">
            <a:spLocks noGrp="1"/>
          </p:cNvSpPr>
          <p:nvPr/>
        </p:nvSpPr>
        <p:spPr bwMode="auto">
          <a:xfrm>
            <a:off x="0" y="1"/>
            <a:ext cx="2985076" cy="5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4AD0405-B922-4817-9A6F-1E9898E821BE}" type="slidenum">
              <a:rPr lang="de-DE" altLang="de-DE" sz="1200"/>
              <a:pPr eaLnBrk="1" hangingPunct="1">
                <a:spcBef>
                  <a:spcPct val="0"/>
                </a:spcBef>
              </a:pPr>
              <a:t>8</a:t>
            </a:fld>
            <a:endParaRPr lang="de-DE" altLang="de-DE" sz="1200"/>
          </a:p>
        </p:txBody>
      </p:sp>
      <p:sp>
        <p:nvSpPr>
          <p:cNvPr id="52229" name="Kopfzeilenplatzhalt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24599" indent="-278692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14768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60675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06582" indent="-222954" defTabSz="101722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52489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397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44304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790211" indent="-222954" defTabSz="101722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53252" name="Foliennummernplatzhalter 3"/>
          <p:cNvSpPr txBox="1">
            <a:spLocks noGrp="1"/>
          </p:cNvSpPr>
          <p:nvPr/>
        </p:nvSpPr>
        <p:spPr bwMode="auto">
          <a:xfrm>
            <a:off x="3901548" y="9515213"/>
            <a:ext cx="2985076" cy="5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 anchor="b"/>
          <a:lstStyle>
            <a:lvl1pPr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6B7AE9-363C-4A38-A152-BD6EEBF53007}" type="slidenum">
              <a:rPr lang="de-DE" altLang="de-DE" sz="120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sz="1200"/>
          </a:p>
        </p:txBody>
      </p:sp>
      <p:sp>
        <p:nvSpPr>
          <p:cNvPr id="53253" name="Kopfzeilenplatzhalter 4"/>
          <p:cNvSpPr txBox="1">
            <a:spLocks noGrp="1"/>
          </p:cNvSpPr>
          <p:nvPr/>
        </p:nvSpPr>
        <p:spPr bwMode="auto">
          <a:xfrm>
            <a:off x="0" y="1"/>
            <a:ext cx="2985076" cy="50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10" rIns="92418" bIns="46210"/>
          <a:lstStyle>
            <a:lvl1pPr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10429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/>
              <a:t>Ass. iur. Moritz Schroeder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92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12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r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80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2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6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21775" cy="706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27" name="Inhaltsplatzhalter 5" descr="Label_RUB_WEISS-BLAU_s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  <a:cs typeface="ＭＳ Ｐゴシック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  <a:cs typeface="ＭＳ Ｐゴシック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  <a:cs typeface="ＭＳ Ｐゴシック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601200" cy="143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051" name="Inhaltsplatzhalter 5" descr="Label_RUB_WEISS-BLAU_s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Grafik 9" descr="Wortmarke_BLAU_s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28600"/>
            <a:ext cx="172878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6563" y="433388"/>
            <a:ext cx="7216775" cy="1570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3400" b="1">
                <a:solidFill>
                  <a:srgbClr val="003560"/>
                </a:solidFill>
                <a:cs typeface="Arial" pitchFamily="34" charset="0"/>
              </a:rPr>
              <a:t>Titel der Präsentation</a:t>
            </a:r>
          </a:p>
          <a:p>
            <a:pPr eaLnBrk="1" hangingPunct="1">
              <a:defRPr/>
            </a:pPr>
            <a:r>
              <a:rPr lang="de-DE" altLang="de-DE" sz="3400">
                <a:solidFill>
                  <a:srgbClr val="003560"/>
                </a:solidFill>
                <a:cs typeface="Arial" pitchFamily="34" charset="0"/>
              </a:rPr>
              <a:t>Sub-Titel der Präsentation</a:t>
            </a:r>
          </a:p>
          <a:p>
            <a:pPr eaLnBrk="1" hangingPunct="1">
              <a:defRPr/>
            </a:pPr>
            <a:r>
              <a:rPr lang="de-DE" altLang="de-DE" sz="3400" b="1">
                <a:solidFill>
                  <a:srgbClr val="8DAE10"/>
                </a:solidFill>
                <a:cs typeface="Arial" pitchFamily="34" charset="0"/>
              </a:rPr>
              <a:t>Datum XX.XX. – XX.XX.20XX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36563" y="2208213"/>
            <a:ext cx="7216775" cy="4302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400" b="1">
                <a:solidFill>
                  <a:srgbClr val="003560"/>
                </a:solidFill>
                <a:cs typeface="Arial" pitchFamily="34" charset="0"/>
              </a:rPr>
              <a:t>FAKULTÄT XY</a:t>
            </a:r>
          </a:p>
          <a:p>
            <a:pPr eaLnBrk="1" hangingPunct="1">
              <a:defRPr/>
            </a:pPr>
            <a:r>
              <a:rPr lang="de-DE" altLang="de-DE" sz="1400">
                <a:solidFill>
                  <a:srgbClr val="003560"/>
                </a:solidFill>
                <a:cs typeface="Arial" pitchFamily="34" charset="0"/>
              </a:rPr>
              <a:t>Lehrstuhl für XY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7675" y="2838450"/>
            <a:ext cx="7215188" cy="923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3000" b="1">
                <a:solidFill>
                  <a:srgbClr val="003560"/>
                </a:solidFill>
                <a:cs typeface="Arial" pitchFamily="34" charset="0"/>
              </a:rPr>
              <a:t>Headline bei längeren Headlines</a:t>
            </a:r>
          </a:p>
          <a:p>
            <a:pPr eaLnBrk="1" hangingPunct="1">
              <a:defRPr/>
            </a:pPr>
            <a:r>
              <a:rPr lang="de-DE" altLang="de-DE" sz="3000">
                <a:solidFill>
                  <a:srgbClr val="003560"/>
                </a:solidFill>
                <a:cs typeface="Arial" pitchFamily="34" charset="0"/>
              </a:rPr>
              <a:t>Subheadline – optional</a:t>
            </a:r>
          </a:p>
        </p:txBody>
      </p:sp>
      <p:sp>
        <p:nvSpPr>
          <p:cNvPr id="3077" name="Textfeld 4"/>
          <p:cNvSpPr txBox="1">
            <a:spLocks noChangeArrowheads="1"/>
          </p:cNvSpPr>
          <p:nvPr/>
        </p:nvSpPr>
        <p:spPr bwMode="auto">
          <a:xfrm>
            <a:off x="436563" y="3997325"/>
            <a:ext cx="44608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2873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00"/>
              </a:lnSpc>
              <a:spcAft>
                <a:spcPts val="600"/>
              </a:spcAft>
              <a:buSzPct val="130000"/>
              <a:buFont typeface="Wingdings" charset="0"/>
              <a:buChar char="§"/>
              <a:defRPr/>
            </a:pPr>
            <a:r>
              <a:rPr lang="de-DE">
                <a:cs typeface="Arial" charset="0"/>
              </a:rPr>
              <a:t>Bulletpoint 1</a:t>
            </a:r>
          </a:p>
          <a:p>
            <a:pPr eaLnBrk="1" hangingPunct="1">
              <a:lnSpc>
                <a:spcPts val="2700"/>
              </a:lnSpc>
              <a:spcAft>
                <a:spcPts val="600"/>
              </a:spcAft>
              <a:buSzPct val="130000"/>
              <a:buFont typeface="Wingdings" charset="0"/>
              <a:buChar char="§"/>
              <a:defRPr/>
            </a:pPr>
            <a:r>
              <a:rPr lang="de-DE">
                <a:cs typeface="Arial" charset="0"/>
              </a:rPr>
              <a:t>Bulletpoint 2</a:t>
            </a:r>
          </a:p>
          <a:p>
            <a:pPr eaLnBrk="1" hangingPunct="1">
              <a:lnSpc>
                <a:spcPts val="2700"/>
              </a:lnSpc>
              <a:spcAft>
                <a:spcPts val="600"/>
              </a:spcAft>
              <a:buSzPct val="130000"/>
              <a:buFont typeface="Wingdings" charset="0"/>
              <a:buChar char="§"/>
              <a:defRPr/>
            </a:pPr>
            <a:r>
              <a:rPr lang="de-DE">
                <a:cs typeface="Arial" charset="0"/>
              </a:rPr>
              <a:t>Bulletpoint 3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8313" y="7142163"/>
            <a:ext cx="8429625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000" b="1">
                <a:solidFill>
                  <a:srgbClr val="003560"/>
                </a:solidFill>
                <a:cs typeface="Arial" pitchFamily="34" charset="0"/>
              </a:rPr>
              <a:t>TITEL PRÄSENTATION </a:t>
            </a:r>
            <a:r>
              <a:rPr lang="de-DE" altLang="de-DE" sz="1000">
                <a:solidFill>
                  <a:srgbClr val="003560"/>
                </a:solidFill>
                <a:cs typeface="Arial" pitchFamily="34" charset="0"/>
              </a:rPr>
              <a:t>TITEL PRÄSENTATION | Bochum | XX. – XX. Monat Jahr</a:t>
            </a:r>
          </a:p>
        </p:txBody>
      </p:sp>
      <p:sp>
        <p:nvSpPr>
          <p:cNvPr id="3079" name="Textfeld 6"/>
          <p:cNvSpPr txBox="1">
            <a:spLocks noChangeArrowheads="1"/>
          </p:cNvSpPr>
          <p:nvPr/>
        </p:nvSpPr>
        <p:spPr bwMode="auto">
          <a:xfrm>
            <a:off x="436563" y="5348288"/>
            <a:ext cx="4460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00"/>
              </a:lnSpc>
              <a:buSzPct val="130000"/>
              <a:defRPr/>
            </a:pPr>
            <a:r>
              <a:rPr lang="de-DE">
                <a:cs typeface="Arial" charset="0"/>
              </a:rPr>
              <a:t>Cidunt adignis am venibh etue alit erostio dipisisi er aliquissi. Unt lortio digna cor sum vel il utem ad et nosto od magna feugait.</a:t>
            </a:r>
          </a:p>
        </p:txBody>
      </p:sp>
      <p:sp>
        <p:nvSpPr>
          <p:cNvPr id="3080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693738" y="2012950"/>
            <a:ext cx="86931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  <a:cs typeface="ＭＳ Ｐゴシック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  <a:cs typeface="ＭＳ Ｐゴシック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  <a:cs typeface="ＭＳ Ｐゴシック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  <a:cs typeface="ＭＳ Ｐゴシック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mbria" charset="0"/>
          <a:ea typeface="ＭＳ Ｐゴシック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ＭＳ Ｐゴシック" charset="0"/>
          <a:cs typeface="ＭＳ Ｐゴシック" charset="0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601200" cy="922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8035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099" name="Inhaltsplatzhalter 5" descr="Label_RUB_WEISS-BLAU_s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Grafik 9" descr="Wortmarke_BLAU_s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28600"/>
            <a:ext cx="172878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9194800" y="7138988"/>
            <a:ext cx="366713" cy="1524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1957E48-7BDE-4DBB-89C7-B8BEFD358EF0}" type="slidenum">
              <a:rPr lang="de-DE" altLang="de-DE" sz="1000">
                <a:cs typeface="Arial" panose="020B0604020202020204" pitchFamily="34" charset="0"/>
              </a:rPr>
              <a:pPr algn="r" eaLnBrk="1" hangingPunct="1"/>
              <a:t>‹Nr.›</a:t>
            </a:fld>
            <a:endParaRPr lang="de-DE" altLang="de-DE" sz="100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go.knippertz@rub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zfi-jura@rub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go.knippertz@rub.d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76238" y="7129003"/>
            <a:ext cx="18975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63241" y="1717262"/>
            <a:ext cx="860444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 dirty="0">
                <a:solidFill>
                  <a:srgbClr val="94C11C"/>
                </a:solidFill>
                <a:latin typeface="RubFlama" panose="02000000000000000000" pitchFamily="2" charset="0"/>
              </a:rPr>
              <a:t>Einführung in das deutsche Recht </a:t>
            </a:r>
          </a:p>
          <a:p>
            <a:pPr defTabSz="914400" eaLnBrk="1" hangingPunct="1">
              <a:defRPr/>
            </a:pPr>
            <a:r>
              <a:rPr lang="de-DE" altLang="de-DE" sz="2400" b="1" dirty="0">
                <a:solidFill>
                  <a:srgbClr val="94C11C"/>
                </a:solidFill>
                <a:latin typeface="RubFlama" panose="02000000000000000000" pitchFamily="2" charset="0"/>
              </a:rPr>
              <a:t>und Rechtsstudium für ausländische Studierende</a:t>
            </a:r>
          </a:p>
          <a:p>
            <a:pPr defTabSz="914400" eaLnBrk="1" hangingPunct="1">
              <a:defRPr/>
            </a:pPr>
            <a:r>
              <a:rPr lang="de-DE" altLang="de-DE" sz="2400" b="1" dirty="0">
                <a:solidFill>
                  <a:srgbClr val="94C11C"/>
                </a:solidFill>
                <a:latin typeface="RubFlama" panose="02000000000000000000" pitchFamily="2" charset="0"/>
              </a:rPr>
              <a:t>Wintersemester 2024/25</a:t>
            </a:r>
          </a:p>
          <a:p>
            <a:pPr defTabSz="914400" eaLnBrk="1" hangingPunct="1">
              <a:defRPr/>
            </a:pPr>
            <a:endParaRPr lang="de-DE" altLang="de-DE" sz="2400" b="1" dirty="0">
              <a:solidFill>
                <a:srgbClr val="94C11C"/>
              </a:solidFill>
              <a:latin typeface="RubFlama" panose="02000000000000000000" pitchFamily="2" charset="0"/>
            </a:endParaRPr>
          </a:p>
          <a:p>
            <a:pPr defTabSz="914400" eaLnBrk="1" hangingPunct="1">
              <a:defRPr/>
            </a:pPr>
            <a:r>
              <a:rPr lang="de-DE" altLang="de-DE" sz="2400" b="1" dirty="0">
                <a:solidFill>
                  <a:schemeClr val="accent1">
                    <a:lumMod val="75000"/>
                  </a:schemeClr>
                </a:solidFill>
                <a:latin typeface="RubFlama" panose="02000000000000000000" pitchFamily="2" charset="0"/>
              </a:rPr>
              <a:t>Termin 01: Allgemeine Einführung </a:t>
            </a:r>
            <a:r>
              <a:rPr lang="de-DE" altLang="de-DE" sz="2400" b="1" dirty="0">
                <a:solidFill>
                  <a:schemeClr val="accent1"/>
                </a:solidFill>
                <a:latin typeface="Cambria" pitchFamily="18" charset="0"/>
              </a:rPr>
              <a:t>	</a:t>
            </a:r>
          </a:p>
        </p:txBody>
      </p:sp>
      <p:sp>
        <p:nvSpPr>
          <p:cNvPr id="5" name="Textfeld 9">
            <a:extLst>
              <a:ext uri="{FF2B5EF4-FFF2-40B4-BE49-F238E27FC236}">
                <a16:creationId xmlns:a16="http://schemas.microsoft.com/office/drawing/2014/main" id="{32219934-B8B1-0646-8840-1EE07AB41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895850"/>
            <a:ext cx="721677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400" b="1" dirty="0">
                <a:solidFill>
                  <a:srgbClr val="003560"/>
                </a:solidFill>
                <a:latin typeface="RubFlama" panose="02000000000000000000" pitchFamily="2" charset="77"/>
              </a:rPr>
              <a:t>Ingo Knippertz</a:t>
            </a:r>
          </a:p>
          <a:p>
            <a:r>
              <a:rPr lang="de-DE" altLang="de-DE" sz="1400" b="1" dirty="0">
                <a:solidFill>
                  <a:srgbClr val="003560"/>
                </a:solidFill>
                <a:latin typeface="RubFlama" panose="02000000000000000000" pitchFamily="2" charset="77"/>
              </a:rPr>
              <a:t>Wissenschaftlicher Mitarbeiter</a:t>
            </a:r>
          </a:p>
          <a:p>
            <a:endParaRPr lang="de-DE" altLang="de-DE" sz="1400" b="1" dirty="0">
              <a:solidFill>
                <a:srgbClr val="003560"/>
              </a:solidFill>
              <a:latin typeface="RubFlama" panose="02000000000000000000" pitchFamily="2" charset="77"/>
            </a:endParaRPr>
          </a:p>
          <a:p>
            <a:r>
              <a:rPr lang="de-DE" altLang="de-DE" sz="1400" b="1" dirty="0">
                <a:solidFill>
                  <a:srgbClr val="003560"/>
                </a:solidFill>
                <a:latin typeface="RubFlama" panose="02000000000000000000" pitchFamily="2" charset="77"/>
                <a:hlinkClick r:id="rId3"/>
              </a:rPr>
              <a:t>ingo.knippertz@rub.de</a:t>
            </a:r>
            <a:endParaRPr lang="de-DE" altLang="de-DE" sz="1400" b="1" dirty="0">
              <a:solidFill>
                <a:srgbClr val="003560"/>
              </a:solidFill>
              <a:latin typeface="RubFlama" panose="02000000000000000000" pitchFamily="2" charset="77"/>
            </a:endParaRPr>
          </a:p>
          <a:p>
            <a:r>
              <a:rPr lang="de-DE" altLang="de-DE" sz="1400" b="1">
                <a:solidFill>
                  <a:srgbClr val="003560"/>
                </a:solidFill>
                <a:latin typeface="RubFlama" panose="02000000000000000000" pitchFamily="2" charset="77"/>
              </a:rPr>
              <a:t>________________________________________</a:t>
            </a:r>
            <a:endParaRPr lang="de-DE" altLang="de-DE" sz="1400" b="1" dirty="0">
              <a:solidFill>
                <a:srgbClr val="003560"/>
              </a:solidFill>
              <a:latin typeface="RubFlama" panose="02000000000000000000" pitchFamily="2" charset="77"/>
            </a:endParaRPr>
          </a:p>
          <a:p>
            <a:r>
              <a:rPr lang="de-DE" altLang="de-DE" sz="1400" dirty="0">
                <a:solidFill>
                  <a:srgbClr val="003560"/>
                </a:solidFill>
                <a:latin typeface="RubFlama" panose="02000000000000000000" pitchFamily="2" charset="77"/>
              </a:rPr>
              <a:t>ZfI – Zentrum für Internationales der Juristischen Fakultät</a:t>
            </a:r>
            <a:br>
              <a:rPr lang="de-DE" altLang="de-DE" sz="1400" dirty="0">
                <a:solidFill>
                  <a:srgbClr val="003560"/>
                </a:solidFill>
                <a:latin typeface="RubFlama" panose="02000000000000000000" pitchFamily="2" charset="77"/>
              </a:rPr>
            </a:br>
            <a:r>
              <a:rPr lang="de-DE" altLang="de-DE" sz="1400" dirty="0">
                <a:solidFill>
                  <a:srgbClr val="003560"/>
                </a:solidFill>
                <a:latin typeface="RubFlama" panose="02000000000000000000" pitchFamily="2" charset="77"/>
              </a:rPr>
              <a:t>Center </a:t>
            </a:r>
            <a:r>
              <a:rPr lang="de-DE" altLang="de-DE" sz="1400" dirty="0" err="1">
                <a:solidFill>
                  <a:srgbClr val="003560"/>
                </a:solidFill>
                <a:latin typeface="RubFlama" panose="02000000000000000000" pitchFamily="2" charset="77"/>
              </a:rPr>
              <a:t>for</a:t>
            </a:r>
            <a:r>
              <a:rPr lang="de-DE" altLang="de-DE" sz="1400" dirty="0">
                <a:solidFill>
                  <a:srgbClr val="003560"/>
                </a:solidFill>
                <a:latin typeface="RubFlama" panose="02000000000000000000" pitchFamily="2" charset="77"/>
              </a:rPr>
              <a:t> International </a:t>
            </a:r>
            <a:r>
              <a:rPr lang="de-DE" altLang="de-DE" sz="1400" dirty="0" err="1">
                <a:solidFill>
                  <a:srgbClr val="003560"/>
                </a:solidFill>
                <a:latin typeface="RubFlama" panose="02000000000000000000" pitchFamily="2" charset="77"/>
              </a:rPr>
              <a:t>Affairs</a:t>
            </a:r>
            <a:r>
              <a:rPr lang="de-DE" altLang="de-DE" sz="1400" dirty="0">
                <a:solidFill>
                  <a:srgbClr val="003560"/>
                </a:solidFill>
                <a:latin typeface="RubFlama" panose="02000000000000000000" pitchFamily="2" charset="77"/>
              </a:rPr>
              <a:t> - </a:t>
            </a:r>
            <a:r>
              <a:rPr lang="de-DE" altLang="de-DE" sz="1400" dirty="0" err="1">
                <a:solidFill>
                  <a:srgbClr val="003560"/>
                </a:solidFill>
                <a:latin typeface="RubFlama" panose="02000000000000000000" pitchFamily="2" charset="77"/>
              </a:rPr>
              <a:t>Faculty</a:t>
            </a:r>
            <a:r>
              <a:rPr lang="de-DE" altLang="de-DE" sz="1400" dirty="0">
                <a:solidFill>
                  <a:srgbClr val="003560"/>
                </a:solidFill>
                <a:latin typeface="RubFlama" panose="02000000000000000000" pitchFamily="2" charset="77"/>
              </a:rPr>
              <a:t> of Law</a:t>
            </a:r>
            <a:br>
              <a:rPr lang="de-DE" altLang="de-DE" sz="1400" dirty="0">
                <a:solidFill>
                  <a:srgbClr val="003560"/>
                </a:solidFill>
                <a:latin typeface="RubFlama" panose="02000000000000000000" pitchFamily="2" charset="77"/>
              </a:rPr>
            </a:br>
            <a:r>
              <a:rPr lang="de-DE" altLang="de-DE" sz="1400" dirty="0">
                <a:solidFill>
                  <a:srgbClr val="003560"/>
                </a:solidFill>
                <a:latin typeface="RubFlama" panose="02000000000000000000" pitchFamily="2" charset="77"/>
              </a:rPr>
              <a:t>Gebäude / Building GD E1/131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19287" y="922298"/>
            <a:ext cx="58451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 dirty="0">
                <a:latin typeface="RubFlama" panose="02000000000000000000" pitchFamily="2" charset="0"/>
              </a:rPr>
              <a:t>Der Weg an die Universität - Bewerbung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102723" y="1584325"/>
            <a:ext cx="14798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3600" b="1" dirty="0">
                <a:latin typeface="RubFlama" panose="02000000000000000000" pitchFamily="2" charset="0"/>
              </a:rPr>
              <a:t>Abitur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995738" y="1649413"/>
            <a:ext cx="1692275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RubFlama" panose="02000000000000000000" pitchFamily="2" charset="0"/>
              <a:ea typeface="ＭＳ Ｐゴシック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027113" y="2305050"/>
            <a:ext cx="74691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de-DE" altLang="de-DE" sz="2400">
                <a:latin typeface="RubFlama" panose="02000000000000000000" pitchFamily="2" charset="0"/>
              </a:rPr>
              <a:t>Bewerbung an verschiedenen Universitäten/teilweise über Zentralstelle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9" name="Text Box 9"/>
              <p:cNvSpPr txBox="1">
                <a:spLocks noChangeArrowheads="1"/>
              </p:cNvSpPr>
              <p:nvPr/>
            </p:nvSpPr>
            <p:spPr bwMode="auto">
              <a:xfrm>
                <a:off x="1" y="3143250"/>
                <a:ext cx="907276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defTabSz="914400" eaLnBrk="1" hangingPunct="1">
                  <a:defRPr/>
                </a:pPr>
                <a:r>
                  <a:rPr lang="de-DE" altLang="de-DE" sz="2400" dirty="0">
                    <a:latin typeface="RubFlama" panose="02000000000000000000" pitchFamily="2" charset="0"/>
                  </a:rPr>
                  <a:t>Bewerber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de-DE" altLang="de-DE" sz="2400" dirty="0">
                    <a:latin typeface="RubFlama" panose="02000000000000000000" pitchFamily="2" charset="0"/>
                  </a:rPr>
                  <a:t> Studienplätze ?</a:t>
                </a:r>
              </a:p>
            </p:txBody>
          </p:sp>
        </mc:Choice>
        <mc:Fallback xmlns="">
          <p:sp>
            <p:nvSpPr>
              <p:cNvPr id="1536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3143250"/>
                <a:ext cx="9072760" cy="461665"/>
              </a:xfrm>
              <a:prstGeom prst="rect">
                <a:avLst/>
              </a:prstGeom>
              <a:blipFill>
                <a:blip r:embed="rId3"/>
                <a:stretch>
                  <a:fillRect t="-12000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181850" y="3935413"/>
            <a:ext cx="1331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2400">
                <a:latin typeface="RubFlama" panose="02000000000000000000" pitchFamily="2" charset="0"/>
              </a:rPr>
              <a:t>Nein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273800" y="5076825"/>
            <a:ext cx="3421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2800" b="1" u="sng" dirty="0">
                <a:latin typeface="RubFlama" panose="02000000000000000000" pitchFamily="2" charset="0"/>
              </a:rPr>
              <a:t>Zulassung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368425" y="3863975"/>
            <a:ext cx="1331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2400">
                <a:latin typeface="RubFlama" panose="02000000000000000000" pitchFamily="2" charset="0"/>
              </a:rPr>
              <a:t>Ja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881063" y="4949825"/>
            <a:ext cx="22701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1600" dirty="0">
                <a:latin typeface="RubFlama" panose="02000000000000000000" pitchFamily="2" charset="0"/>
              </a:rPr>
              <a:t>Numerus clausus:</a:t>
            </a:r>
          </a:p>
          <a:p>
            <a:pPr algn="ctr" defTabSz="914400">
              <a:defRPr/>
            </a:pPr>
            <a:r>
              <a:rPr lang="de-DE" sz="1600" dirty="0">
                <a:latin typeface="RubFlama" panose="02000000000000000000" pitchFamily="2" charset="0"/>
              </a:rPr>
              <a:t>Entscheidend: ⌀-Note</a:t>
            </a:r>
          </a:p>
          <a:p>
            <a:pPr algn="ctr" defTabSz="914400">
              <a:defRPr/>
            </a:pPr>
            <a:r>
              <a:rPr lang="de-DE" sz="1600" dirty="0">
                <a:latin typeface="RubFlama" panose="02000000000000000000" pitchFamily="2" charset="0"/>
              </a:rPr>
              <a:t>oder: Auswahl durch Uni (ca. 20%) 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79388" y="6516935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2400" dirty="0">
                <a:latin typeface="RubFlama" panose="02000000000000000000" pitchFamily="2" charset="0"/>
              </a:rPr>
              <a:t>Ablehnung</a:t>
            </a:r>
          </a:p>
        </p:txBody>
      </p:sp>
      <p:cxnSp>
        <p:nvCxnSpPr>
          <p:cNvPr id="15377" name="AutoShape 17"/>
          <p:cNvCxnSpPr>
            <a:cxnSpLocks noChangeShapeType="1"/>
            <a:stCxn id="15369" idx="2"/>
          </p:cNvCxnSpPr>
          <p:nvPr/>
        </p:nvCxnSpPr>
        <p:spPr bwMode="auto">
          <a:xfrm flipH="1">
            <a:off x="2555875" y="3604915"/>
            <a:ext cx="1980506" cy="5590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78" name="AutoShape 18"/>
          <p:cNvCxnSpPr>
            <a:cxnSpLocks noChangeShapeType="1"/>
            <a:stCxn id="15369" idx="2"/>
            <a:endCxn id="15370" idx="1"/>
          </p:cNvCxnSpPr>
          <p:nvPr/>
        </p:nvCxnSpPr>
        <p:spPr bwMode="auto">
          <a:xfrm>
            <a:off x="4536381" y="3604915"/>
            <a:ext cx="2645469" cy="5590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79" name="AutoShape 19"/>
          <p:cNvCxnSpPr>
            <a:cxnSpLocks noChangeShapeType="1"/>
            <a:stCxn id="15372" idx="2"/>
          </p:cNvCxnSpPr>
          <p:nvPr/>
        </p:nvCxnSpPr>
        <p:spPr bwMode="auto">
          <a:xfrm>
            <a:off x="2035175" y="4321175"/>
            <a:ext cx="0" cy="611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81" name="AutoShape 21"/>
          <p:cNvCxnSpPr>
            <a:cxnSpLocks noChangeShapeType="1"/>
            <a:stCxn id="15370" idx="2"/>
          </p:cNvCxnSpPr>
          <p:nvPr/>
        </p:nvCxnSpPr>
        <p:spPr bwMode="auto">
          <a:xfrm>
            <a:off x="7848600" y="4392613"/>
            <a:ext cx="0" cy="684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82" name="AutoShape 22"/>
          <p:cNvCxnSpPr>
            <a:cxnSpLocks noChangeShapeType="1"/>
            <a:stCxn id="15373" idx="3"/>
          </p:cNvCxnSpPr>
          <p:nvPr/>
        </p:nvCxnSpPr>
        <p:spPr bwMode="auto">
          <a:xfrm flipV="1">
            <a:off x="3151188" y="5360988"/>
            <a:ext cx="3743325" cy="127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84" name="AutoShape 24"/>
          <p:cNvCxnSpPr>
            <a:cxnSpLocks noChangeShapeType="1"/>
            <a:stCxn id="15373" idx="2"/>
          </p:cNvCxnSpPr>
          <p:nvPr/>
        </p:nvCxnSpPr>
        <p:spPr bwMode="auto">
          <a:xfrm flipH="1">
            <a:off x="2016125" y="6027738"/>
            <a:ext cx="1" cy="4891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356" name="Textfeld 2"/>
          <p:cNvSpPr txBox="1">
            <a:spLocks noChangeArrowheads="1"/>
          </p:cNvSpPr>
          <p:nvPr/>
        </p:nvSpPr>
        <p:spPr bwMode="auto">
          <a:xfrm>
            <a:off x="7870825" y="72120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>
              <a:latin typeface="RubFlama" panose="02000000000000000000" pitchFamily="2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 animBg="1"/>
      <p:bldP spid="15368" grpId="0"/>
      <p:bldP spid="15370" grpId="0"/>
      <p:bldP spid="15371" grpId="0"/>
      <p:bldP spid="15372" grpId="0"/>
      <p:bldP spid="15373" grpId="0"/>
      <p:bldP spid="153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feld 1"/>
          <p:cNvSpPr txBox="1">
            <a:spLocks noChangeArrowheads="1"/>
          </p:cNvSpPr>
          <p:nvPr/>
        </p:nvSpPr>
        <p:spPr bwMode="auto">
          <a:xfrm>
            <a:off x="503239" y="1728403"/>
            <a:ext cx="856952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Jurist = </a:t>
            </a:r>
            <a:r>
              <a:rPr lang="de-DE" altLang="de-DE" b="1" dirty="0">
                <a:latin typeface="RubFlama" panose="02000000000000000000" pitchFamily="2" charset="0"/>
              </a:rPr>
              <a:t>„Volljurist“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de-DE" altLang="de-DE" b="1" dirty="0">
              <a:latin typeface="RubFlama" panose="02000000000000000000" pitchFamily="2" charset="0"/>
            </a:endParaRPr>
          </a:p>
          <a:p>
            <a:pPr marL="914400" lvl="2" indent="0" eaLnBrk="1" hangingPunct="1"/>
            <a:r>
              <a:rPr lang="de-DE" altLang="de-DE" dirty="0">
                <a:latin typeface="RubFlama" panose="02000000000000000000" pitchFamily="2" charset="0"/>
              </a:rPr>
              <a:t>Volljurist = Hochschulstudium </a:t>
            </a:r>
            <a:r>
              <a:rPr lang="de-DE" altLang="de-DE" u="sng" dirty="0">
                <a:latin typeface="RubFlama" panose="02000000000000000000" pitchFamily="2" charset="0"/>
              </a:rPr>
              <a:t>und</a:t>
            </a:r>
            <a:r>
              <a:rPr lang="de-DE" altLang="de-DE" dirty="0">
                <a:latin typeface="RubFlama" panose="02000000000000000000" pitchFamily="2" charset="0"/>
              </a:rPr>
              <a:t> praktische Ausbildung, sog. 	</a:t>
            </a:r>
            <a:r>
              <a:rPr lang="de-DE" altLang="de-DE" i="1" dirty="0">
                <a:latin typeface="RubFlama" panose="02000000000000000000" pitchFamily="2" charset="0"/>
              </a:rPr>
              <a:t>Referendariat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Abschluss jeweils durch Staatsexamen (Klausuren, Vortrag ggf. Seminar)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nach 1. Staatsexamen Diplomjurist: 	„Dipl. jur.“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nach 2. Staatsexamen Assessor </a:t>
            </a:r>
            <a:r>
              <a:rPr lang="de-DE" altLang="de-DE" dirty="0" err="1">
                <a:latin typeface="RubFlama" panose="02000000000000000000" pitchFamily="2" charset="0"/>
              </a:rPr>
              <a:t>iuris</a:t>
            </a:r>
            <a:r>
              <a:rPr lang="de-DE" altLang="de-DE" dirty="0">
                <a:latin typeface="RubFlama" panose="02000000000000000000" pitchFamily="2" charset="0"/>
              </a:rPr>
              <a:t>: 	„Ass. </a:t>
            </a:r>
            <a:r>
              <a:rPr lang="de-DE" altLang="de-DE" dirty="0" err="1">
                <a:latin typeface="RubFlama" panose="02000000000000000000" pitchFamily="2" charset="0"/>
              </a:rPr>
              <a:t>iur</a:t>
            </a:r>
            <a:r>
              <a:rPr lang="de-DE" altLang="de-DE" dirty="0">
                <a:latin typeface="RubFlama" panose="02000000000000000000" pitchFamily="2" charset="0"/>
              </a:rPr>
              <a:t>.“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Ausbildung zum „</a:t>
            </a:r>
            <a:r>
              <a:rPr lang="de-DE" altLang="de-DE" i="1" dirty="0">
                <a:latin typeface="RubFlama" panose="02000000000000000000" pitchFamily="2" charset="0"/>
              </a:rPr>
              <a:t>Einheitsjuristen</a:t>
            </a:r>
            <a:r>
              <a:rPr lang="de-DE" altLang="de-DE" dirty="0">
                <a:latin typeface="RubFlama" panose="02000000000000000000" pitchFamily="2" charset="0"/>
              </a:rPr>
              <a:t>“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  <a:p>
            <a:pPr lvl="1" indent="0" algn="ctr" eaLnBrk="1" hangingPunct="1"/>
            <a:r>
              <a:rPr lang="de-DE" altLang="de-DE" dirty="0">
                <a:latin typeface="RubFlama" panose="02000000000000000000" pitchFamily="2" charset="0"/>
              </a:rPr>
              <a:t>	Zivilrecht, Strafrecht, Öffentliches Recht; bedingte Spezialisierung</a:t>
            </a:r>
          </a:p>
          <a:p>
            <a:pPr lvl="1" indent="0" eaLnBrk="1" hangingPunct="1">
              <a:buFont typeface="Symbol" panose="05050102010706020507" pitchFamily="18" charset="2"/>
              <a:buChar char="-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Abschluss „Befähigung zum Richteramt“ (oder höherem Verwaltungs-dienst) 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866413" y="2606789"/>
            <a:ext cx="539750" cy="18097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RubFlama" panose="02000000000000000000" pitchFamily="2" charset="0"/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962179" y="5797551"/>
            <a:ext cx="539750" cy="17938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  <a:latin typeface="RubFlama" panose="02000000000000000000" pitchFamily="2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44688" y="941388"/>
            <a:ext cx="50754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>
                <a:latin typeface="RubFlama" panose="02000000000000000000" pitchFamily="2" charset="0"/>
              </a:rPr>
              <a:t>Juristenausbildung in Deutschland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447925" y="906463"/>
            <a:ext cx="4759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>
                <a:latin typeface="RubFlama" panose="02000000000000000000" pitchFamily="2" charset="0"/>
              </a:rPr>
              <a:t>Juristenausbildung schematisch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679709" y="1474788"/>
            <a:ext cx="2289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2400" dirty="0">
                <a:latin typeface="RubFlama" panose="02000000000000000000" pitchFamily="2" charset="0"/>
              </a:rPr>
              <a:t>Grundstudium</a:t>
            </a:r>
          </a:p>
          <a:p>
            <a:pPr algn="ctr" defTabSz="914400">
              <a:defRPr/>
            </a:pPr>
            <a:r>
              <a:rPr lang="de-DE" sz="2400" dirty="0">
                <a:latin typeface="RubFlama" panose="02000000000000000000" pitchFamily="2" charset="0"/>
              </a:rPr>
              <a:t>1. - 4. Semester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627438" y="3648075"/>
            <a:ext cx="2492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de-DE" altLang="de-DE" sz="2400">
                <a:latin typeface="RubFlama" panose="02000000000000000000" pitchFamily="2" charset="0"/>
              </a:rPr>
              <a:t>Zwischenprüfung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19138" y="2628900"/>
            <a:ext cx="143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2400">
                <a:latin typeface="RubFlama" panose="02000000000000000000" pitchFamily="2" charset="0"/>
              </a:rPr>
              <a:t>Zivilrecht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552568" y="2663825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de-DE" altLang="de-DE" sz="2400">
                <a:latin typeface="RubFlama" panose="02000000000000000000" pitchFamily="2" charset="0"/>
              </a:rPr>
              <a:t>Öffentliches Recht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485367" y="2628900"/>
            <a:ext cx="154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2400">
                <a:latin typeface="RubFlama" panose="02000000000000000000" pitchFamily="2" charset="0"/>
              </a:rPr>
              <a:t>Strafrecht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554413" y="3582988"/>
            <a:ext cx="2638425" cy="630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RubFlama" panose="02000000000000000000" pitchFamily="2" charset="0"/>
              <a:ea typeface="ＭＳ Ｐゴシック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436938" y="4537075"/>
            <a:ext cx="289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2400">
                <a:latin typeface="RubFlama" panose="02000000000000000000" pitchFamily="2" charset="0"/>
              </a:rPr>
              <a:t>Schwerpunktbereich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506527" y="4532313"/>
            <a:ext cx="1576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1600" dirty="0">
                <a:latin typeface="RubFlama" panose="02000000000000000000" pitchFamily="2" charset="0"/>
              </a:rPr>
              <a:t>Spezialisierung </a:t>
            </a:r>
          </a:p>
          <a:p>
            <a:pPr algn="ctr" defTabSz="914400">
              <a:defRPr/>
            </a:pPr>
            <a:r>
              <a:rPr lang="de-DE" sz="1600" dirty="0">
                <a:latin typeface="RubFlama" panose="02000000000000000000" pitchFamily="2" charset="0"/>
              </a:rPr>
              <a:t>nach Wahl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340498" y="5267325"/>
            <a:ext cx="31678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2400" b="1" u="sng">
                <a:latin typeface="RubFlama" panose="02000000000000000000" pitchFamily="2" charset="0"/>
              </a:rPr>
              <a:t>Erstes Staatsexamen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349109" y="6192838"/>
            <a:ext cx="3357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de-DE" altLang="de-DE" sz="2400" b="1" u="sng" dirty="0">
                <a:latin typeface="RubFlama" panose="02000000000000000000" pitchFamily="2" charset="0"/>
              </a:rPr>
              <a:t>Zweites Staatsexamen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6516688" y="5683250"/>
            <a:ext cx="1387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1600" dirty="0">
                <a:latin typeface="RubFlama" panose="02000000000000000000" pitchFamily="2" charset="0"/>
              </a:rPr>
              <a:t>2 Jahre </a:t>
            </a:r>
          </a:p>
          <a:p>
            <a:pPr algn="ctr" defTabSz="914400">
              <a:defRPr/>
            </a:pPr>
            <a:r>
              <a:rPr lang="de-DE" sz="1600" dirty="0">
                <a:latin typeface="RubFlama" panose="02000000000000000000" pitchFamily="2" charset="0"/>
              </a:rPr>
              <a:t>Referendariat</a:t>
            </a:r>
          </a:p>
        </p:txBody>
      </p:sp>
      <p:cxnSp>
        <p:nvCxnSpPr>
          <p:cNvPr id="21525" name="AutoShape 21"/>
          <p:cNvCxnSpPr>
            <a:cxnSpLocks noChangeShapeType="1"/>
          </p:cNvCxnSpPr>
          <p:nvPr/>
        </p:nvCxnSpPr>
        <p:spPr bwMode="auto">
          <a:xfrm>
            <a:off x="4843463" y="2305050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526" name="AutoShape 22"/>
          <p:cNvCxnSpPr>
            <a:cxnSpLocks noChangeShapeType="1"/>
          </p:cNvCxnSpPr>
          <p:nvPr/>
        </p:nvCxnSpPr>
        <p:spPr bwMode="auto">
          <a:xfrm flipH="1">
            <a:off x="1331913" y="2520950"/>
            <a:ext cx="3511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527" name="AutoShape 23"/>
          <p:cNvCxnSpPr>
            <a:cxnSpLocks noChangeShapeType="1"/>
          </p:cNvCxnSpPr>
          <p:nvPr/>
        </p:nvCxnSpPr>
        <p:spPr bwMode="auto">
          <a:xfrm flipH="1">
            <a:off x="4841875" y="2520950"/>
            <a:ext cx="3511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528" name="AutoShape 24"/>
          <p:cNvCxnSpPr>
            <a:cxnSpLocks noChangeShapeType="1"/>
          </p:cNvCxnSpPr>
          <p:nvPr/>
        </p:nvCxnSpPr>
        <p:spPr bwMode="auto">
          <a:xfrm>
            <a:off x="8353425" y="2520950"/>
            <a:ext cx="0" cy="107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529" name="AutoShape 25"/>
          <p:cNvCxnSpPr>
            <a:cxnSpLocks noChangeShapeType="1"/>
          </p:cNvCxnSpPr>
          <p:nvPr/>
        </p:nvCxnSpPr>
        <p:spPr bwMode="auto">
          <a:xfrm>
            <a:off x="1327150" y="2520950"/>
            <a:ext cx="0" cy="107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31" name="AutoShape 27"/>
          <p:cNvSpPr>
            <a:spLocks/>
          </p:cNvSpPr>
          <p:nvPr/>
        </p:nvSpPr>
        <p:spPr bwMode="auto">
          <a:xfrm rot="-5400000">
            <a:off x="4614863" y="-263525"/>
            <a:ext cx="450850" cy="7026275"/>
          </a:xfrm>
          <a:prstGeom prst="leftBrace">
            <a:avLst>
              <a:gd name="adj1" fmla="val 1298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RubFlama" panose="02000000000000000000" pitchFamily="2" charset="0"/>
              <a:ea typeface="ＭＳ Ｐゴシック" charset="0"/>
            </a:endParaRPr>
          </a:p>
        </p:txBody>
      </p:sp>
      <p:cxnSp>
        <p:nvCxnSpPr>
          <p:cNvPr id="21532" name="AutoShape 28"/>
          <p:cNvCxnSpPr>
            <a:cxnSpLocks noChangeShapeType="1"/>
            <a:stCxn id="21518" idx="2"/>
          </p:cNvCxnSpPr>
          <p:nvPr/>
        </p:nvCxnSpPr>
        <p:spPr bwMode="auto">
          <a:xfrm>
            <a:off x="4873625" y="4213225"/>
            <a:ext cx="0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534" name="AutoShape 30"/>
          <p:cNvCxnSpPr>
            <a:cxnSpLocks noChangeShapeType="1"/>
          </p:cNvCxnSpPr>
          <p:nvPr/>
        </p:nvCxnSpPr>
        <p:spPr bwMode="auto">
          <a:xfrm>
            <a:off x="4895850" y="4994275"/>
            <a:ext cx="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535" name="AutoShape 31"/>
          <p:cNvCxnSpPr>
            <a:cxnSpLocks noChangeShapeType="1"/>
          </p:cNvCxnSpPr>
          <p:nvPr/>
        </p:nvCxnSpPr>
        <p:spPr bwMode="auto">
          <a:xfrm>
            <a:off x="4895850" y="5724525"/>
            <a:ext cx="0" cy="468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5" grpId="0"/>
      <p:bldP spid="21516" grpId="0"/>
      <p:bldP spid="21518" grpId="0" animBg="1"/>
      <p:bldP spid="21519" grpId="0"/>
      <p:bldP spid="21520" grpId="0"/>
      <p:bldP spid="21522" grpId="0"/>
      <p:bldP spid="21523" grpId="0"/>
      <p:bldP spid="21524" grpId="0"/>
      <p:bldP spid="215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4825" y="927100"/>
            <a:ext cx="4406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 dirty="0">
                <a:latin typeface="RubFlama" panose="02000000000000000000" pitchFamily="2" charset="0"/>
              </a:rPr>
              <a:t>Das Jurastudium I – Überblick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19213" y="1468438"/>
            <a:ext cx="1812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1800" dirty="0">
                <a:latin typeface="RubFlama" panose="02000000000000000000" pitchFamily="2" charset="0"/>
              </a:rPr>
              <a:t>Immatrikulation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1438" y="1838325"/>
            <a:ext cx="26082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800" b="1">
                <a:latin typeface="RubFlama" panose="02000000000000000000" pitchFamily="2" charset="0"/>
              </a:rPr>
              <a:t>Grundstudium </a:t>
            </a:r>
          </a:p>
          <a:p>
            <a:pPr defTabSz="914400" eaLnBrk="1" hangingPunct="1">
              <a:defRPr/>
            </a:pPr>
            <a:r>
              <a:rPr lang="de-DE" altLang="de-DE" sz="1800">
                <a:latin typeface="RubFlama" panose="02000000000000000000" pitchFamily="2" charset="0"/>
              </a:rPr>
              <a:t>1. – 4. Semester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52763" y="4357688"/>
            <a:ext cx="17876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800" b="1" dirty="0">
                <a:latin typeface="RubFlama" panose="02000000000000000000" pitchFamily="2" charset="0"/>
              </a:rPr>
              <a:t>Hauptstudium</a:t>
            </a:r>
          </a:p>
          <a:p>
            <a:pPr defTabSz="914400" eaLnBrk="1" hangingPunct="1">
              <a:defRPr/>
            </a:pPr>
            <a:r>
              <a:rPr lang="de-DE" altLang="de-DE" sz="1800" dirty="0">
                <a:latin typeface="RubFlama" panose="02000000000000000000" pitchFamily="2" charset="0"/>
              </a:rPr>
              <a:t>5. – 6. Semester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0879" y="2378789"/>
            <a:ext cx="582789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46138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sz="1400" dirty="0">
                <a:latin typeface="RubFlama" panose="02000000000000000000" pitchFamily="2" charset="0"/>
              </a:rPr>
              <a:t>Pflichtfächer in</a:t>
            </a:r>
          </a:p>
          <a:p>
            <a:pPr lvl="1" defTabSz="914400" eaLnBrk="1" hangingPunct="1">
              <a:buFontTx/>
              <a:buChar char="-"/>
              <a:defRPr/>
            </a:pPr>
            <a:r>
              <a:rPr lang="de-DE" altLang="de-DE" sz="1400" dirty="0">
                <a:latin typeface="RubFlama" panose="02000000000000000000" pitchFamily="2" charset="0"/>
              </a:rPr>
              <a:t>Zivilrecht</a:t>
            </a:r>
          </a:p>
          <a:p>
            <a:pPr lvl="1" defTabSz="914400" eaLnBrk="1" hangingPunct="1">
              <a:buFontTx/>
              <a:buChar char="-"/>
              <a:defRPr/>
            </a:pPr>
            <a:r>
              <a:rPr lang="de-DE" altLang="de-DE" sz="1400" dirty="0">
                <a:latin typeface="RubFlama" panose="02000000000000000000" pitchFamily="2" charset="0"/>
              </a:rPr>
              <a:t>Strafrecht</a:t>
            </a:r>
          </a:p>
          <a:p>
            <a:pPr lvl="1" defTabSz="914400" eaLnBrk="1" hangingPunct="1">
              <a:buFontTx/>
              <a:buChar char="-"/>
              <a:defRPr/>
            </a:pPr>
            <a:r>
              <a:rPr lang="de-DE" altLang="de-DE" sz="1400" dirty="0">
                <a:latin typeface="RubFlama" panose="02000000000000000000" pitchFamily="2" charset="0"/>
              </a:rPr>
              <a:t>Öffentlichem Recht</a:t>
            </a:r>
          </a:p>
          <a:p>
            <a:pPr lvl="1" defTabSz="914400" eaLnBrk="1" hangingPunct="1">
              <a:buFontTx/>
              <a:buChar char="-"/>
              <a:defRPr/>
            </a:pPr>
            <a:r>
              <a:rPr lang="de-DE" altLang="de-DE" sz="1400" dirty="0">
                <a:latin typeface="RubFlama" panose="02000000000000000000" pitchFamily="2" charset="0"/>
              </a:rPr>
              <a:t>5 bestandene Klausuren und 4 Hausarbeiten</a:t>
            </a:r>
          </a:p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sz="1400" dirty="0">
                <a:latin typeface="RubFlama" panose="02000000000000000000" pitchFamily="2" charset="0"/>
              </a:rPr>
              <a:t>Fremdsprachenausbildung</a:t>
            </a:r>
          </a:p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sz="1400" dirty="0">
                <a:latin typeface="RubFlama" panose="02000000000000000000" pitchFamily="2" charset="0"/>
              </a:rPr>
              <a:t>Grundlagenveranstaltung</a:t>
            </a:r>
          </a:p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sz="1400" dirty="0">
                <a:latin typeface="RubFlama" panose="02000000000000000000" pitchFamily="2" charset="0"/>
              </a:rPr>
              <a:t>3 Monate praktische Studienzeit in Rechtspflege u. Verwaltung</a:t>
            </a:r>
          </a:p>
          <a:p>
            <a:pPr marL="0" indent="0" defTabSz="914400" eaLnBrk="1" hangingPunct="1">
              <a:defRPr/>
            </a:pPr>
            <a:r>
              <a:rPr lang="de-DE" altLang="de-DE" sz="1400" dirty="0">
                <a:latin typeface="RubFlama" panose="02000000000000000000" pitchFamily="2" charset="0"/>
              </a:rPr>
              <a:t>        (2x6 Wochen oder 3x4 Wochen)</a:t>
            </a:r>
          </a:p>
          <a:p>
            <a:pPr marL="0" indent="0" defTabSz="914400" eaLnBrk="1" hangingPunct="1">
              <a:defRPr/>
            </a:pPr>
            <a:endParaRPr lang="de-DE" altLang="de-DE" sz="1600" dirty="0">
              <a:latin typeface="RubFlama" panose="02000000000000000000" pitchFamily="2" charset="0"/>
            </a:endParaRPr>
          </a:p>
          <a:p>
            <a:pPr defTabSz="914400" eaLnBrk="1" hangingPunct="1">
              <a:defRPr/>
            </a:pPr>
            <a:endParaRPr lang="de-DE" altLang="de-DE" dirty="0">
              <a:latin typeface="RubFlama" panose="02000000000000000000" pitchFamily="2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41695" y="6093469"/>
            <a:ext cx="342005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de-DE" altLang="de-DE" sz="1800" b="1" dirty="0">
                <a:latin typeface="RubFlama" panose="02000000000000000000" pitchFamily="2" charset="0"/>
              </a:rPr>
              <a:t>1. Staatsexamen </a:t>
            </a:r>
          </a:p>
          <a:p>
            <a:pPr algn="ctr" defTabSz="914400" eaLnBrk="1" hangingPunct="1">
              <a:defRPr/>
            </a:pPr>
            <a:r>
              <a:rPr lang="de-DE" altLang="de-DE" sz="1800" dirty="0">
                <a:latin typeface="RubFlama" panose="02000000000000000000" pitchFamily="2" charset="0"/>
              </a:rPr>
              <a:t>7. – 10. Semester</a:t>
            </a:r>
          </a:p>
          <a:p>
            <a:pPr algn="ctr" defTabSz="914400" eaLnBrk="1" hangingPunct="1">
              <a:defRPr/>
            </a:pPr>
            <a:r>
              <a:rPr lang="de-DE" altLang="de-DE" sz="1600" dirty="0">
                <a:latin typeface="RubFlama" panose="02000000000000000000" pitchFamily="2" charset="0"/>
              </a:rPr>
              <a:t>(</a:t>
            </a:r>
            <a:r>
              <a:rPr lang="de-DE" altLang="de-DE" sz="1600" dirty="0" err="1">
                <a:latin typeface="RubFlama" panose="02000000000000000000" pitchFamily="2" charset="0"/>
              </a:rPr>
              <a:t>Klausurenblock</a:t>
            </a:r>
            <a:r>
              <a:rPr lang="de-DE" altLang="de-DE" sz="1600" dirty="0">
                <a:latin typeface="RubFlama" panose="02000000000000000000" pitchFamily="2" charset="0"/>
              </a:rPr>
              <a:t>, Prüfungsgespräch)</a:t>
            </a:r>
          </a:p>
        </p:txBody>
      </p:sp>
      <p:cxnSp>
        <p:nvCxnSpPr>
          <p:cNvPr id="22" name="Gerade Verbindung 21"/>
          <p:cNvCxnSpPr>
            <a:cxnSpLocks noChangeShapeType="1"/>
          </p:cNvCxnSpPr>
          <p:nvPr/>
        </p:nvCxnSpPr>
        <p:spPr bwMode="auto">
          <a:xfrm flipH="1">
            <a:off x="107950" y="1784350"/>
            <a:ext cx="2944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Gerade Verbindung 23"/>
          <p:cNvCxnSpPr>
            <a:cxnSpLocks noChangeShapeType="1"/>
          </p:cNvCxnSpPr>
          <p:nvPr/>
        </p:nvCxnSpPr>
        <p:spPr bwMode="auto">
          <a:xfrm flipH="1">
            <a:off x="3132139" y="4357688"/>
            <a:ext cx="590461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052763" y="4964113"/>
            <a:ext cx="3535362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sz="1600" dirty="0">
                <a:latin typeface="RubFlama" panose="02000000000000000000" pitchFamily="2" charset="0"/>
              </a:rPr>
              <a:t>Pflichtfächer in Zivilrecht, Strafrecht, Öffentlichem Recht</a:t>
            </a:r>
          </a:p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sz="1600" dirty="0">
                <a:latin typeface="RubFlama" panose="02000000000000000000" pitchFamily="2" charset="0"/>
              </a:rPr>
              <a:t>Schwerpunktbereiche mit Wahl- </a:t>
            </a:r>
            <a:r>
              <a:rPr lang="de-DE" altLang="de-DE" sz="1600" dirty="0" err="1">
                <a:latin typeface="RubFlama" panose="02000000000000000000" pitchFamily="2" charset="0"/>
              </a:rPr>
              <a:t>möglichkeit</a:t>
            </a:r>
            <a:r>
              <a:rPr lang="de-DE" altLang="de-DE" sz="1600" dirty="0">
                <a:latin typeface="RubFlama" panose="02000000000000000000" pitchFamily="2" charset="0"/>
              </a:rPr>
              <a:t> (universitär)</a:t>
            </a:r>
          </a:p>
          <a:p>
            <a:pPr defTabSz="914400" eaLnBrk="1" hangingPunct="1">
              <a:defRPr/>
            </a:pPr>
            <a:endParaRPr lang="de-DE" altLang="de-DE" dirty="0">
              <a:latin typeface="RubFlama" panose="02000000000000000000" pitchFamily="2" charset="0"/>
            </a:endParaRPr>
          </a:p>
        </p:txBody>
      </p:sp>
      <p:sp>
        <p:nvSpPr>
          <p:cNvPr id="33804" name="Textfeld 22"/>
          <p:cNvSpPr txBox="1">
            <a:spLocks noChangeArrowheads="1"/>
          </p:cNvSpPr>
          <p:nvPr/>
        </p:nvSpPr>
        <p:spPr bwMode="auto">
          <a:xfrm>
            <a:off x="6876516" y="3405987"/>
            <a:ext cx="2278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 dirty="0">
                <a:latin typeface="RubFlama" panose="02000000000000000000" pitchFamily="2" charset="0"/>
              </a:rPr>
              <a:t>Zwischenprüfung</a:t>
            </a:r>
            <a:endParaRPr lang="de-DE" altLang="de-DE" dirty="0">
              <a:latin typeface="RubFlama" panose="02000000000000000000" pitchFamily="2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1DFFCCB-FE96-BA79-E3F5-176DCEFA6C37}"/>
              </a:ext>
            </a:extLst>
          </p:cNvPr>
          <p:cNvSpPr txBox="1"/>
          <p:nvPr/>
        </p:nvSpPr>
        <p:spPr>
          <a:xfrm>
            <a:off x="6719466" y="3780631"/>
            <a:ext cx="243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3 Klausuren je 180 Minuten (eine pro Rechtsgebiet)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26" grpId="0"/>
      <p:bldP spid="338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12950" y="909638"/>
            <a:ext cx="61134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>
                <a:latin typeface="RubFlama" panose="02000000000000000000" pitchFamily="2" charset="0"/>
              </a:rPr>
              <a:t>Jurastudium II – der Schwerpunktbereich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360363" y="1516063"/>
                <a:ext cx="9288462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857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914400" eaLnBrk="1" hangingPunct="1">
                  <a:buFont typeface="Arial" pitchFamily="34" charset="0"/>
                  <a:buChar char="•"/>
                  <a:defRPr/>
                </a:pPr>
                <a:r>
                  <a:rPr lang="de-DE" altLang="de-DE" dirty="0">
                    <a:latin typeface="RubFlama" panose="02000000000000000000" pitchFamily="2" charset="0"/>
                  </a:rPr>
                  <a:t>berufsbezogene Orientierung der Studierenden</a:t>
                </a:r>
              </a:p>
              <a:p>
                <a:pPr defTabSz="914400" eaLnBrk="1" hangingPunct="1">
                  <a:buFont typeface="Arial" pitchFamily="34" charset="0"/>
                  <a:buChar char="•"/>
                  <a:defRPr/>
                </a:pPr>
                <a:r>
                  <a:rPr lang="de-DE" altLang="de-DE" dirty="0">
                    <a:latin typeface="RubFlama" panose="02000000000000000000" pitchFamily="2" charset="0"/>
                  </a:rPr>
                  <a:t>universitäre Organisation 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de-DE" altLang="de-DE" dirty="0">
                    <a:latin typeface="RubFlama" panose="02000000000000000000" pitchFamily="2" charset="0"/>
                  </a:rPr>
                  <a:t> Staatsexamen) </a:t>
                </a:r>
              </a:p>
              <a:p>
                <a:pPr defTabSz="914400" eaLnBrk="1" hangingPunct="1">
                  <a:buFont typeface="Arial" pitchFamily="34" charset="0"/>
                  <a:buChar char="•"/>
                  <a:defRPr/>
                </a:pPr>
                <a:r>
                  <a:rPr lang="de-DE" altLang="de-DE" dirty="0">
                    <a:latin typeface="RubFlama" panose="02000000000000000000" pitchFamily="2" charset="0"/>
                  </a:rPr>
                  <a:t>Umfang: </a:t>
                </a:r>
              </a:p>
            </p:txBody>
          </p:sp>
        </mc:Choice>
        <mc:Fallback xmlns="">
          <p:sp>
            <p:nvSpPr>
              <p:cNvPr id="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363" y="1516063"/>
                <a:ext cx="9288462" cy="1015663"/>
              </a:xfrm>
              <a:prstGeom prst="rect">
                <a:avLst/>
              </a:prstGeom>
              <a:blipFill>
                <a:blip r:embed="rId3"/>
                <a:stretch>
                  <a:fillRect l="-591" t="-3614" b="-102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6013" y="2305050"/>
            <a:ext cx="795674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8988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endParaRPr lang="de-DE" altLang="de-DE" dirty="0">
              <a:latin typeface="RubFlama" panose="02000000000000000000" pitchFamily="2" charset="0"/>
            </a:endParaRPr>
          </a:p>
          <a:p>
            <a:pPr lvl="1" defTabSz="914400" eaLnBrk="1" hangingPunct="1">
              <a:buFont typeface="Symbol" pitchFamily="18" charset="2"/>
              <a:buChar char="-"/>
              <a:defRPr/>
            </a:pPr>
            <a:r>
              <a:rPr lang="de-DE" altLang="de-DE" dirty="0">
                <a:latin typeface="RubFlama" panose="02000000000000000000" pitchFamily="2" charset="0"/>
              </a:rPr>
              <a:t>Häusliche Arbeit = vierwöchiges Seminar mit Vortrag</a:t>
            </a:r>
          </a:p>
          <a:p>
            <a:pPr lvl="1" defTabSz="914400" eaLnBrk="1" hangingPunct="1">
              <a:buFont typeface="Symbol" pitchFamily="18" charset="2"/>
              <a:buChar char="-"/>
              <a:defRPr/>
            </a:pPr>
            <a:r>
              <a:rPr lang="de-DE" altLang="de-DE" dirty="0">
                <a:latin typeface="RubFlama" panose="02000000000000000000" pitchFamily="2" charset="0"/>
              </a:rPr>
              <a:t>3 Klausuren (90 – 120 Min; die beiden besten werden gewertet)</a:t>
            </a:r>
          </a:p>
          <a:p>
            <a:pPr lvl="1" defTabSz="914400" eaLnBrk="1" hangingPunct="1">
              <a:buFont typeface="Symbol" pitchFamily="18" charset="2"/>
              <a:buChar char="-"/>
              <a:defRPr/>
            </a:pPr>
            <a:r>
              <a:rPr lang="de-DE" altLang="de-DE" dirty="0">
                <a:latin typeface="RubFlama" panose="02000000000000000000" pitchFamily="2" charset="0"/>
              </a:rPr>
              <a:t>jeweils nur max. 2 Versuche</a:t>
            </a:r>
          </a:p>
        </p:txBody>
      </p:sp>
      <p:sp>
        <p:nvSpPr>
          <p:cNvPr id="18439" name="Rechteck 1"/>
          <p:cNvSpPr>
            <a:spLocks noChangeArrowheads="1"/>
          </p:cNvSpPr>
          <p:nvPr/>
        </p:nvSpPr>
        <p:spPr bwMode="auto">
          <a:xfrm>
            <a:off x="144463" y="4321175"/>
            <a:ext cx="882028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6138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defTabSz="914400" eaLnBrk="1" hangingPunct="1">
              <a:lnSpc>
                <a:spcPct val="130000"/>
              </a:lnSpc>
              <a:buFontTx/>
              <a:buAutoNum type="circleNumDbPlain"/>
            </a:pPr>
            <a:r>
              <a:rPr lang="de-DE" altLang="de-DE" dirty="0">
                <a:latin typeface="RubFlama" panose="02000000000000000000" pitchFamily="2" charset="0"/>
              </a:rPr>
              <a:t>Familie, Vermögen, Verfahren</a:t>
            </a:r>
          </a:p>
          <a:p>
            <a:pPr lvl="1" defTabSz="914400" eaLnBrk="1" hangingPunct="1">
              <a:lnSpc>
                <a:spcPct val="130000"/>
              </a:lnSpc>
              <a:buFontTx/>
              <a:buAutoNum type="circleNumDbPlain"/>
            </a:pPr>
            <a:r>
              <a:rPr lang="de-DE" altLang="de-DE" dirty="0">
                <a:latin typeface="RubFlama" panose="02000000000000000000" pitchFamily="2" charset="0"/>
              </a:rPr>
              <a:t>Arbeit und Soziales</a:t>
            </a:r>
          </a:p>
          <a:p>
            <a:pPr lvl="1" defTabSz="914400" eaLnBrk="1" hangingPunct="1">
              <a:lnSpc>
                <a:spcPct val="130000"/>
              </a:lnSpc>
              <a:buFontTx/>
              <a:buAutoNum type="circleNumDbPlain"/>
            </a:pPr>
            <a:r>
              <a:rPr lang="de-DE" altLang="de-DE" dirty="0">
                <a:latin typeface="RubFlama" panose="02000000000000000000" pitchFamily="2" charset="0"/>
              </a:rPr>
              <a:t>Unternehmen und Wettbewerb</a:t>
            </a:r>
          </a:p>
          <a:p>
            <a:pPr lvl="1" defTabSz="914400" eaLnBrk="1" hangingPunct="1">
              <a:lnSpc>
                <a:spcPct val="130000"/>
              </a:lnSpc>
              <a:buFontTx/>
              <a:buAutoNum type="circleNumDbPlain"/>
            </a:pPr>
            <a:r>
              <a:rPr lang="de-DE" altLang="de-DE" dirty="0">
                <a:latin typeface="RubFlama" panose="02000000000000000000" pitchFamily="2" charset="0"/>
              </a:rPr>
              <a:t>Internationale und Europäische Wirtschaft</a:t>
            </a:r>
          </a:p>
          <a:p>
            <a:pPr lvl="1" defTabSz="914400" eaLnBrk="1" hangingPunct="1">
              <a:lnSpc>
                <a:spcPct val="130000"/>
              </a:lnSpc>
              <a:buFontTx/>
              <a:buAutoNum type="circleNumDbPlain"/>
            </a:pPr>
            <a:endParaRPr lang="de-DE" altLang="de-DE" dirty="0">
              <a:latin typeface="RubFlama" panose="02000000000000000000" pitchFamily="2" charset="0"/>
            </a:endParaRPr>
          </a:p>
          <a:p>
            <a:pPr lvl="1" defTabSz="914400" eaLnBrk="1" hangingPunct="1">
              <a:lnSpc>
                <a:spcPct val="130000"/>
              </a:lnSpc>
              <a:buFontTx/>
              <a:buAutoNum type="circleNumDbPlain"/>
            </a:pPr>
            <a:endParaRPr lang="de-DE" altLang="de-DE" dirty="0">
              <a:latin typeface="RubFlama" panose="02000000000000000000" pitchFamily="2" charset="0"/>
            </a:endParaRPr>
          </a:p>
          <a:p>
            <a:pPr lvl="1" defTabSz="914400" eaLnBrk="1" hangingPunct="1">
              <a:lnSpc>
                <a:spcPct val="130000"/>
              </a:lnSpc>
              <a:buFontTx/>
              <a:buAutoNum type="circleNumDbPlain"/>
            </a:pPr>
            <a:endParaRPr lang="de-DE" altLang="de-DE" dirty="0">
              <a:latin typeface="RubFlama" panose="02000000000000000000" pitchFamily="2" charset="0"/>
            </a:endParaRPr>
          </a:p>
          <a:p>
            <a:pPr lvl="1" defTabSz="914400" eaLnBrk="1" hangingPunct="1">
              <a:lnSpc>
                <a:spcPct val="130000"/>
              </a:lnSpc>
              <a:buFontTx/>
              <a:buAutoNum type="circleNumDbPlain"/>
            </a:pPr>
            <a:endParaRPr lang="de-DE" altLang="de-DE" dirty="0">
              <a:latin typeface="RubFlama" panose="02000000000000000000" pitchFamily="2" charset="0"/>
            </a:endParaRPr>
          </a:p>
          <a:p>
            <a:pPr lvl="1" defTabSz="914400" eaLnBrk="1" hangingPunct="1">
              <a:lnSpc>
                <a:spcPct val="130000"/>
              </a:lnSpc>
              <a:buFontTx/>
              <a:buAutoNum type="circleNumDbPlain"/>
            </a:pPr>
            <a:r>
              <a:rPr lang="de-DE" altLang="de-DE" dirty="0">
                <a:latin typeface="RubFlama" panose="02000000000000000000" pitchFamily="2" charset="0"/>
              </a:rPr>
              <a:t>Wirtschaftsverwaltung, Umwelt, Infrastruktur</a:t>
            </a:r>
          </a:p>
          <a:p>
            <a:pPr lvl="1" defTabSz="914400" eaLnBrk="1" hangingPunct="1">
              <a:lnSpc>
                <a:spcPct val="130000"/>
              </a:lnSpc>
              <a:buFontTx/>
              <a:buAutoNum type="circleNumDbPlain"/>
            </a:pPr>
            <a:r>
              <a:rPr lang="de-DE" altLang="de-DE" dirty="0">
                <a:latin typeface="RubFlama" panose="02000000000000000000" pitchFamily="2" charset="0"/>
              </a:rPr>
              <a:t>Steuern und Finanzen</a:t>
            </a:r>
          </a:p>
          <a:p>
            <a:pPr lvl="1" defTabSz="914400" eaLnBrk="1" hangingPunct="1">
              <a:lnSpc>
                <a:spcPct val="130000"/>
              </a:lnSpc>
              <a:buFontTx/>
              <a:buAutoNum type="circleNumDbPlain"/>
            </a:pPr>
            <a:r>
              <a:rPr lang="de-DE" altLang="de-DE" dirty="0">
                <a:latin typeface="RubFlama" panose="02000000000000000000" pitchFamily="2" charset="0"/>
              </a:rPr>
              <a:t>Strafverteidigung, Strafprozess und Kriminologie</a:t>
            </a:r>
          </a:p>
          <a:p>
            <a:pPr lvl="1" defTabSz="914400" eaLnBrk="1" hangingPunct="1">
              <a:lnSpc>
                <a:spcPct val="130000"/>
              </a:lnSpc>
              <a:buFontTx/>
              <a:buAutoNum type="circleNumDbPlain"/>
            </a:pPr>
            <a:endParaRPr lang="de-DE" altLang="de-DE" dirty="0">
              <a:latin typeface="RubFlama" panose="02000000000000000000" pitchFamily="2" charset="0"/>
            </a:endParaRPr>
          </a:p>
          <a:p>
            <a:pPr lvl="1" defTabSz="914400" eaLnBrk="1" hangingPunct="1">
              <a:lnSpc>
                <a:spcPct val="130000"/>
              </a:lnSpc>
              <a:buFontTx/>
              <a:buAutoNum type="circleNumDbPlain"/>
            </a:pPr>
            <a:endParaRPr lang="de-DE" altLang="de-DE" dirty="0">
              <a:latin typeface="RubFlama" panose="02000000000000000000" pitchFamily="2" charset="0"/>
            </a:endParaRPr>
          </a:p>
        </p:txBody>
      </p:sp>
      <p:sp>
        <p:nvSpPr>
          <p:cNvPr id="18440" name="Rechteck 2"/>
          <p:cNvSpPr>
            <a:spLocks noChangeArrowheads="1"/>
          </p:cNvSpPr>
          <p:nvPr/>
        </p:nvSpPr>
        <p:spPr bwMode="auto">
          <a:xfrm>
            <a:off x="4535489" y="4330700"/>
            <a:ext cx="4429260" cy="4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60438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03238" lvl="1" indent="0" defTabSz="914400" eaLnBrk="1" hangingPunct="1">
              <a:lnSpc>
                <a:spcPct val="130000"/>
              </a:lnSpc>
            </a:pPr>
            <a:endParaRPr lang="de-DE" altLang="de-DE" dirty="0">
              <a:latin typeface="RubFlama" panose="02000000000000000000" pitchFamily="2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0363" y="3527425"/>
            <a:ext cx="9288462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marL="788988" lvl="1" indent="-285750" defTabSz="914400">
              <a:buFont typeface="Symbol" charset="2"/>
              <a:buChar char="-"/>
              <a:defRPr/>
            </a:pPr>
            <a:endParaRPr lang="de-DE" dirty="0">
              <a:latin typeface="RubFlama" panose="02000000000000000000" pitchFamily="2" charset="0"/>
            </a:endParaRPr>
          </a:p>
          <a:p>
            <a:pPr marL="285750" indent="-285750" defTabSz="914400">
              <a:buFont typeface="Arial"/>
              <a:buChar char="•"/>
              <a:defRPr/>
            </a:pPr>
            <a:r>
              <a:rPr lang="de-DE" dirty="0">
                <a:latin typeface="RubFlama" panose="02000000000000000000" pitchFamily="2" charset="0"/>
              </a:rPr>
              <a:t>in Bochum 7 SPB zur Wahl:</a:t>
            </a:r>
          </a:p>
          <a:p>
            <a:pPr defTabSz="914400">
              <a:defRPr/>
            </a:pPr>
            <a:endParaRPr lang="de-DE" dirty="0">
              <a:latin typeface="RubFlama" panose="02000000000000000000" pitchFamily="2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0363" y="6384925"/>
            <a:ext cx="92884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endParaRPr lang="de-DE" altLang="de-DE" dirty="0">
              <a:latin typeface="RubFlama" panose="02000000000000000000" pitchFamily="2" charset="0"/>
            </a:endParaRPr>
          </a:p>
          <a:p>
            <a:pPr defTabSz="914400" eaLnBrk="1" hangingPunct="1">
              <a:defRPr/>
            </a:pPr>
            <a:r>
              <a:rPr lang="de-DE" altLang="de-DE" dirty="0">
                <a:latin typeface="RubFlama" panose="02000000000000000000" pitchFamily="2" charset="0"/>
              </a:rPr>
              <a:t>30 % der Gesamtendnote der Ersten Prüfung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46300" y="909638"/>
            <a:ext cx="54816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>
                <a:latin typeface="RubFlama" panose="02000000000000000000" pitchFamily="2" charset="0"/>
              </a:rPr>
              <a:t>Jurastudium III – das 1. Staatsexamen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0388" y="1584325"/>
            <a:ext cx="8550739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970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dirty="0">
                <a:latin typeface="RubFlama" panose="02000000000000000000" pitchFamily="2" charset="0"/>
              </a:rPr>
              <a:t>Ausbildungsgesetze = Länderangelegenheit</a:t>
            </a:r>
          </a:p>
          <a:p>
            <a:pPr defTabSz="914400" eaLnBrk="1" hangingPunct="1">
              <a:buFont typeface="Arial" pitchFamily="34" charset="0"/>
              <a:buChar char="•"/>
              <a:defRPr/>
            </a:pPr>
            <a:endParaRPr lang="de-DE" altLang="de-DE" dirty="0">
              <a:latin typeface="RubFlama" panose="02000000000000000000" pitchFamily="2" charset="0"/>
            </a:endParaRPr>
          </a:p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dirty="0">
                <a:latin typeface="RubFlama" panose="02000000000000000000" pitchFamily="2" charset="0"/>
              </a:rPr>
              <a:t>Organisation der Prüfung durch Justiz des Landes – daher Staatsexamen</a:t>
            </a:r>
          </a:p>
          <a:p>
            <a:pPr defTabSz="914400" eaLnBrk="1" hangingPunct="1">
              <a:buFont typeface="Arial" pitchFamily="34" charset="0"/>
              <a:buChar char="•"/>
              <a:defRPr/>
            </a:pPr>
            <a:endParaRPr lang="de-DE" altLang="de-DE" dirty="0">
              <a:latin typeface="RubFlama" panose="02000000000000000000" pitchFamily="2" charset="0"/>
            </a:endParaRPr>
          </a:p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dirty="0">
                <a:latin typeface="RubFlama" panose="02000000000000000000" pitchFamily="2" charset="0"/>
              </a:rPr>
              <a:t>NRW: Klausuren und Prüfungsgespräch</a:t>
            </a:r>
          </a:p>
          <a:p>
            <a:pPr defTabSz="914400" eaLnBrk="1" hangingPunct="1">
              <a:defRPr/>
            </a:pPr>
            <a:endParaRPr lang="de-DE" altLang="de-DE" dirty="0">
              <a:latin typeface="RubFlama" panose="02000000000000000000" pitchFamily="2" charset="0"/>
            </a:endParaRPr>
          </a:p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dirty="0">
                <a:latin typeface="RubFlama" panose="02000000000000000000" pitchFamily="2" charset="0"/>
              </a:rPr>
              <a:t>6 Klausuren à 5 Stunden:</a:t>
            </a:r>
          </a:p>
          <a:p>
            <a:pPr defTabSz="914400" eaLnBrk="1" hangingPunct="1">
              <a:buFont typeface="Arial" pitchFamily="34" charset="0"/>
              <a:buChar char="•"/>
              <a:defRPr/>
            </a:pPr>
            <a:endParaRPr lang="de-DE" altLang="de-DE" dirty="0">
              <a:latin typeface="RubFlama" panose="02000000000000000000" pitchFamily="2" charset="0"/>
            </a:endParaRPr>
          </a:p>
          <a:p>
            <a:pPr lvl="3" defTabSz="914400" eaLnBrk="1" hangingPunct="1">
              <a:buFontTx/>
              <a:buChar char="-"/>
              <a:defRPr/>
            </a:pPr>
            <a:r>
              <a:rPr lang="de-DE" altLang="de-DE" dirty="0">
                <a:latin typeface="RubFlama" panose="02000000000000000000" pitchFamily="2" charset="0"/>
              </a:rPr>
              <a:t>3 Zivilrecht</a:t>
            </a:r>
          </a:p>
          <a:p>
            <a:pPr lvl="3" defTabSz="914400" eaLnBrk="1" hangingPunct="1">
              <a:buFontTx/>
              <a:buChar char="-"/>
              <a:defRPr/>
            </a:pPr>
            <a:r>
              <a:rPr lang="de-DE" altLang="de-DE" dirty="0">
                <a:latin typeface="RubFlama" panose="02000000000000000000" pitchFamily="2" charset="0"/>
              </a:rPr>
              <a:t>2 Öffentliches Recht</a:t>
            </a:r>
          </a:p>
          <a:p>
            <a:pPr lvl="3" defTabSz="914400" eaLnBrk="1" hangingPunct="1">
              <a:buFontTx/>
              <a:buChar char="-"/>
              <a:defRPr/>
            </a:pPr>
            <a:r>
              <a:rPr lang="de-DE" altLang="de-DE" dirty="0">
                <a:latin typeface="RubFlama" panose="02000000000000000000" pitchFamily="2" charset="0"/>
              </a:rPr>
              <a:t>1 Strafrecht</a:t>
            </a:r>
          </a:p>
          <a:p>
            <a:pPr lvl="3" defTabSz="914400" eaLnBrk="1" hangingPunct="1">
              <a:buFontTx/>
              <a:buChar char="-"/>
              <a:defRPr/>
            </a:pPr>
            <a:r>
              <a:rPr lang="de-DE" altLang="de-DE" dirty="0">
                <a:latin typeface="RubFlama" panose="02000000000000000000" pitchFamily="2" charset="0"/>
              </a:rPr>
              <a:t>KEINE THEMATISCHE EINGRENZUNG</a:t>
            </a:r>
          </a:p>
          <a:p>
            <a:pPr defTabSz="914400" eaLnBrk="1" hangingPunct="1">
              <a:buFont typeface="Arial" pitchFamily="34" charset="0"/>
              <a:buChar char="•"/>
              <a:defRPr/>
            </a:pPr>
            <a:endParaRPr lang="de-DE" altLang="de-DE" dirty="0">
              <a:latin typeface="RubFlama" panose="02000000000000000000" pitchFamily="2" charset="0"/>
            </a:endParaRPr>
          </a:p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dirty="0">
                <a:latin typeface="RubFlama" panose="02000000000000000000" pitchFamily="2" charset="0"/>
              </a:rPr>
              <a:t>Vortrag = 1 Stunde Vorbereitung, Falllösung in 10 Min. freier Rede</a:t>
            </a:r>
          </a:p>
          <a:p>
            <a:pPr defTabSz="914400" eaLnBrk="1" hangingPunct="1">
              <a:buFont typeface="Arial" pitchFamily="34" charset="0"/>
              <a:buChar char="•"/>
              <a:defRPr/>
            </a:pPr>
            <a:endParaRPr lang="de-DE" altLang="de-DE" dirty="0">
              <a:latin typeface="RubFlama" panose="02000000000000000000" pitchFamily="2" charset="0"/>
            </a:endParaRPr>
          </a:p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dirty="0">
                <a:latin typeface="RubFlama" panose="02000000000000000000" pitchFamily="2" charset="0"/>
              </a:rPr>
              <a:t>i.d.R. 2 Versuche (zzgl. ein „Freiversuch“ vor Ende der Regelstudienzeit)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16125" y="909638"/>
            <a:ext cx="61173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 dirty="0">
                <a:latin typeface="RubFlama" panose="02000000000000000000" pitchFamily="2" charset="0"/>
              </a:rPr>
              <a:t>Juristenausbildung – das 2. Staatsexamen</a:t>
            </a:r>
          </a:p>
        </p:txBody>
      </p:sp>
      <p:sp>
        <p:nvSpPr>
          <p:cNvPr id="20484" name="Rechteck 1"/>
          <p:cNvSpPr>
            <a:spLocks noChangeArrowheads="1"/>
          </p:cNvSpPr>
          <p:nvPr/>
        </p:nvSpPr>
        <p:spPr bwMode="auto">
          <a:xfrm>
            <a:off x="366713" y="1371303"/>
            <a:ext cx="8382011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970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RubFlama" panose="02000000000000000000" pitchFamily="2" charset="0"/>
              </a:rPr>
              <a:t>1.-5. Monat: Zivilrechtsstation am Gericht </a:t>
            </a:r>
            <a:r>
              <a:rPr lang="de-DE" altLang="de-DE" sz="1200" dirty="0">
                <a:latin typeface="RubFlama" panose="02000000000000000000" pitchFamily="2" charset="0"/>
              </a:rPr>
              <a:t>(4 Wochen Einführungslehrgang; dann 1x wöchentlich AG am Gericht) 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sz="1200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RubFlama" panose="02000000000000000000" pitchFamily="2" charset="0"/>
              </a:rPr>
              <a:t>6.-8. Monat: Strafrechtsstation</a:t>
            </a:r>
            <a:endParaRPr lang="de-DE" altLang="de-DE" sz="1200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sz="1200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RubFlama" panose="02000000000000000000" pitchFamily="2" charset="0"/>
              </a:rPr>
              <a:t>9.-11. Monat: Verwaltungsstation  </a:t>
            </a:r>
            <a:r>
              <a:rPr lang="de-DE" altLang="de-DE" sz="1200" dirty="0">
                <a:latin typeface="RubFlama" panose="02000000000000000000" pitchFamily="2" charset="0"/>
              </a:rPr>
              <a:t>(1x wöchentlich AG bei der Bezirksregierung; Zuweisung zu Behörde)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sz="1200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RubFlama" panose="02000000000000000000" pitchFamily="2" charset="0"/>
              </a:rPr>
              <a:t>12. – 20. Monat: Anwaltsstation</a:t>
            </a:r>
          </a:p>
          <a:p>
            <a:pPr eaLnBrk="1" hangingPunct="1"/>
            <a:endParaRPr lang="de-DE" altLang="de-DE" sz="1200" dirty="0">
              <a:latin typeface="RubFlama" panose="02000000000000000000" pitchFamily="2" charset="0"/>
            </a:endParaRPr>
          </a:p>
          <a:p>
            <a:pPr eaLnBrk="1" hangingPunct="1"/>
            <a:endParaRPr lang="de-DE" altLang="de-DE" sz="1200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RubFlama" panose="02000000000000000000" pitchFamily="2" charset="0"/>
              </a:rPr>
              <a:t>im 21. Monat schriftliches Examen = 8 Klausuren à 5 Stunden: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sz="1200" dirty="0">
              <a:latin typeface="RubFlama" panose="02000000000000000000" pitchFamily="2" charset="0"/>
            </a:endParaRPr>
          </a:p>
          <a:p>
            <a:pPr lvl="3" eaLnBrk="1" hangingPunct="1">
              <a:buFontTx/>
              <a:buChar char="-"/>
            </a:pPr>
            <a:r>
              <a:rPr lang="de-DE" altLang="de-DE" sz="1800" dirty="0">
                <a:latin typeface="RubFlama" panose="02000000000000000000" pitchFamily="2" charset="0"/>
              </a:rPr>
              <a:t>4 Zivilrecht</a:t>
            </a:r>
          </a:p>
          <a:p>
            <a:pPr lvl="3" eaLnBrk="1" hangingPunct="1">
              <a:buFontTx/>
              <a:buChar char="-"/>
            </a:pPr>
            <a:r>
              <a:rPr lang="de-DE" altLang="de-DE" sz="1800" dirty="0">
                <a:latin typeface="RubFlama" panose="02000000000000000000" pitchFamily="2" charset="0"/>
              </a:rPr>
              <a:t>2 Öffentliches Recht</a:t>
            </a:r>
          </a:p>
          <a:p>
            <a:pPr lvl="3" eaLnBrk="1" hangingPunct="1">
              <a:buFontTx/>
              <a:buChar char="-"/>
            </a:pPr>
            <a:r>
              <a:rPr lang="de-DE" altLang="de-DE" sz="1800" dirty="0">
                <a:latin typeface="RubFlama" panose="02000000000000000000" pitchFamily="2" charset="0"/>
              </a:rPr>
              <a:t>2 Strafrecht</a:t>
            </a:r>
          </a:p>
          <a:p>
            <a:pPr eaLnBrk="1" hangingPunct="1"/>
            <a:endParaRPr lang="de-DE" altLang="de-DE" sz="1200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RubFlama" panose="02000000000000000000" pitchFamily="2" charset="0"/>
              </a:rPr>
              <a:t>22.-24. Monat: Wahlstation (freie Wahl)</a:t>
            </a:r>
          </a:p>
          <a:p>
            <a:pPr eaLnBrk="1" hangingPunct="1"/>
            <a:endParaRPr lang="de-DE" altLang="de-DE" sz="1200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RubFlama" panose="02000000000000000000" pitchFamily="2" charset="0"/>
              </a:rPr>
              <a:t>ca. im 4. Monat nach den Klausuren: mündliche Prüfung = Vortrag = Aktenstück, 1 Stunde Vorbereitung, Falllösung in 10min. freier Rede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sz="1200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RubFlama" panose="02000000000000000000" pitchFamily="2" charset="0"/>
              </a:rPr>
              <a:t>i.d.R. 2 Versuche</a:t>
            </a:r>
          </a:p>
          <a:p>
            <a:pPr eaLnBrk="1" hangingPunct="1"/>
            <a:endParaRPr lang="de-DE" altLang="de-DE" sz="1200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RubFlama" panose="02000000000000000000" pitchFamily="2" charset="0"/>
              </a:rPr>
              <a:t>ggf. 1 Verbesserungsversuch</a:t>
            </a:r>
          </a:p>
        </p:txBody>
      </p:sp>
      <p:sp>
        <p:nvSpPr>
          <p:cNvPr id="20485" name="Rechteck 2"/>
          <p:cNvSpPr>
            <a:spLocks noChangeArrowheads="1"/>
          </p:cNvSpPr>
          <p:nvPr/>
        </p:nvSpPr>
        <p:spPr bwMode="auto">
          <a:xfrm>
            <a:off x="3997325" y="2089150"/>
            <a:ext cx="5038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200">
                <a:latin typeface="RubFlama" panose="02000000000000000000" pitchFamily="2" charset="0"/>
              </a:rPr>
              <a:t>(2 Wochen Einführungslehrgang; danach 1x wöchentlich AG bei der StA; Zuweisung zu StA oder Strafrichter)</a:t>
            </a:r>
          </a:p>
        </p:txBody>
      </p:sp>
      <p:sp>
        <p:nvSpPr>
          <p:cNvPr id="20486" name="Rechteck 3"/>
          <p:cNvSpPr>
            <a:spLocks noChangeArrowheads="1"/>
          </p:cNvSpPr>
          <p:nvPr/>
        </p:nvSpPr>
        <p:spPr bwMode="auto">
          <a:xfrm>
            <a:off x="3997325" y="3030538"/>
            <a:ext cx="503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200">
                <a:latin typeface="RubFlama" panose="02000000000000000000" pitchFamily="2" charset="0"/>
              </a:rPr>
              <a:t>(2 Wochen Einführungslehrgang durch RAK; danach 1 wöchentlich AG für alle drei Rechtsgebiete; Stage bei Anwalt oder teilweise in Unternehmen)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95625" y="923925"/>
            <a:ext cx="34211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>
                <a:latin typeface="RubFlama" panose="02000000000000000000" pitchFamily="2" charset="0"/>
              </a:rPr>
              <a:t>Juristische Notenskala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07864"/>
              </p:ext>
            </p:extLst>
          </p:nvPr>
        </p:nvGraphicFramePr>
        <p:xfrm>
          <a:off x="1033896" y="1366120"/>
          <a:ext cx="7704858" cy="5454262"/>
        </p:xfrm>
        <a:graphic>
          <a:graphicData uri="http://schemas.openxmlformats.org/drawingml/2006/table">
            <a:tbl>
              <a:tblPr/>
              <a:tblGrid>
                <a:gridCol w="1350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3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Punkte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Bedeutung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Schulnote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Offizielle Begründung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16 – 18 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Sehr gut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Besonders hervorragende Leistung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9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13 – 15 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Gut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Erheblich über den durchschnittlichen Anforderungen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9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10 – 12 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Vollbefriedigend</a:t>
                      </a:r>
                    </a:p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„Prädikat“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2,5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Über den durchschnittlichen Anforderungen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7 – 9 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Befriedigend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In jeder Hinsicht durch-</a:t>
                      </a:r>
                      <a:r>
                        <a:rPr kumimoji="0" lang="de-DE" alt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schnittlich</a:t>
                      </a: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4 – 6 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Ausreichend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Trotz Mängeln durch-</a:t>
                      </a:r>
                      <a:r>
                        <a:rPr kumimoji="0" lang="de-DE" alt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schnittlich</a:t>
                      </a: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1 – 3  </a:t>
                      </a:r>
                    </a:p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Mangelhaft 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Im Ganzen nicht mehr brauchbar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6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Ungenügend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31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7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10064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Völlig unbrauchbar</a:t>
                      </a:r>
                    </a:p>
                  </a:txBody>
                  <a:tcPr marL="91453" marR="91453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610508"/>
              </p:ext>
            </p:extLst>
          </p:nvPr>
        </p:nvGraphicFramePr>
        <p:xfrm>
          <a:off x="1100138" y="1677988"/>
          <a:ext cx="7270750" cy="475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2" name="Rechteck 1"/>
          <p:cNvSpPr>
            <a:spLocks noChangeArrowheads="1"/>
          </p:cNvSpPr>
          <p:nvPr/>
        </p:nvSpPr>
        <p:spPr bwMode="auto">
          <a:xfrm>
            <a:off x="1619932" y="1000125"/>
            <a:ext cx="5560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dirty="0">
                <a:latin typeface="RubFlama" panose="02000000000000000000" pitchFamily="2" charset="0"/>
              </a:rPr>
              <a:t>Notendurchschnitt NRW 1. Staatsexamen 2018</a:t>
            </a:r>
            <a:endParaRPr lang="de-DE" altLang="de-DE" b="1" dirty="0">
              <a:latin typeface="RubFlama" panose="02000000000000000000" pitchFamily="2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hteck 1"/>
          <p:cNvSpPr>
            <a:spLocks noChangeArrowheads="1"/>
          </p:cNvSpPr>
          <p:nvPr/>
        </p:nvSpPr>
        <p:spPr bwMode="auto">
          <a:xfrm>
            <a:off x="1619932" y="1116013"/>
            <a:ext cx="5687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dirty="0">
                <a:latin typeface="RubFlama" panose="02000000000000000000" pitchFamily="2" charset="0"/>
              </a:rPr>
              <a:t>Notendurchschnitt NRW 2. Staatsexamen 2018</a:t>
            </a:r>
          </a:p>
        </p:txBody>
      </p:sp>
      <p:graphicFrame>
        <p:nvGraphicFramePr>
          <p:cNvPr id="2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822557"/>
              </p:ext>
            </p:extLst>
          </p:nvPr>
        </p:nvGraphicFramePr>
        <p:xfrm>
          <a:off x="845195" y="2232459"/>
          <a:ext cx="7236804" cy="453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solidFill>
                  <a:schemeClr val="accent1"/>
                </a:solidFill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76238" y="7159626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9812" y="1002124"/>
            <a:ext cx="8568952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altLang="de-DE" sz="2200" dirty="0">
                <a:latin typeface="RubFlama" panose="02000000000000000000" pitchFamily="2" charset="0"/>
              </a:rPr>
              <a:t> Organisatorisches</a:t>
            </a:r>
          </a:p>
          <a:p>
            <a:pPr defTabSz="9144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altLang="de-DE" sz="2200" dirty="0">
                <a:latin typeface="RubFlama" panose="02000000000000000000" pitchFamily="2" charset="0"/>
              </a:rPr>
              <a:t> Literaturempfehlungen</a:t>
            </a:r>
          </a:p>
          <a:p>
            <a:pPr defTabSz="9144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altLang="de-DE" sz="2200" dirty="0">
                <a:latin typeface="RubFlama" panose="02000000000000000000" pitchFamily="2" charset="0"/>
              </a:rPr>
              <a:t> Universität und Juristische Fakultät</a:t>
            </a:r>
          </a:p>
          <a:p>
            <a:pPr defTabSz="9144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altLang="de-DE" sz="2200" dirty="0">
                <a:latin typeface="RubFlama" panose="02000000000000000000" pitchFamily="2" charset="0"/>
              </a:rPr>
              <a:t> Allgemeine Fragen, juristische Berufe und Arbeitsfelder</a:t>
            </a:r>
          </a:p>
          <a:p>
            <a:pPr defTabSz="9144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altLang="de-DE" sz="2200" dirty="0">
                <a:latin typeface="RubFlama" panose="02000000000000000000" pitchFamily="2" charset="0"/>
              </a:rPr>
              <a:t> Studienzugang </a:t>
            </a:r>
          </a:p>
          <a:p>
            <a:pPr defTabSz="9144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altLang="de-DE" sz="2200" dirty="0">
                <a:latin typeface="RubFlama" panose="02000000000000000000" pitchFamily="2" charset="0"/>
              </a:rPr>
              <a:t> Das deutsche Hochschulstudium</a:t>
            </a:r>
          </a:p>
          <a:p>
            <a:pPr defTabSz="9144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altLang="de-DE" sz="2200" dirty="0">
                <a:latin typeface="RubFlama" panose="02000000000000000000" pitchFamily="2" charset="0"/>
              </a:rPr>
              <a:t> Das Studium der Rechtswissenschaften, inkl. Besonderheiten der 	juristischen Ausbildung  </a:t>
            </a:r>
          </a:p>
          <a:p>
            <a:pPr defTabSz="9144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altLang="de-DE" sz="2200" dirty="0">
                <a:latin typeface="RubFlama" panose="02000000000000000000" pitchFamily="2" charset="0"/>
              </a:rPr>
              <a:t> Studienverlauf, insb. Pflichtleistungen, Studienabschluss</a:t>
            </a:r>
          </a:p>
          <a:p>
            <a:pPr defTabSz="9144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altLang="de-DE" sz="2200" dirty="0">
                <a:latin typeface="RubFlama" panose="02000000000000000000" pitchFamily="2" charset="0"/>
              </a:rPr>
              <a:t> Bibliothek</a:t>
            </a:r>
          </a:p>
          <a:p>
            <a:pPr defTabSz="9144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altLang="de-DE" sz="2200" dirty="0">
                <a:latin typeface="RubFlama" panose="02000000000000000000" pitchFamily="2" charset="0"/>
              </a:rPr>
              <a:t> Online – Datenbanken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812" y="540161"/>
            <a:ext cx="34496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27313" y="957263"/>
            <a:ext cx="50942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>
                <a:latin typeface="RubFlama" panose="02000000000000000000" pitchFamily="2" charset="0"/>
              </a:rPr>
              <a:t>Arbeitsweise – Zugang zu Quellen</a:t>
            </a:r>
          </a:p>
        </p:txBody>
      </p:sp>
      <p:sp>
        <p:nvSpPr>
          <p:cNvPr id="24580" name="Textfeld 2"/>
          <p:cNvSpPr txBox="1">
            <a:spLocks noChangeArrowheads="1"/>
          </p:cNvSpPr>
          <p:nvPr/>
        </p:nvSpPr>
        <p:spPr bwMode="auto">
          <a:xfrm>
            <a:off x="363605" y="1764407"/>
            <a:ext cx="856513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Suche entweder: thematisch in Bibliothek oder über Stichwort online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ZRS = Zentrales Rechtswissenschaftliches Seminar (Bibliothek)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OPAC = Online Public Access Catalogue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Beck-online = größte deutschsprachige juristische Onlinebibliothek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Juris = Urteils-Datenbank (auch andere Dokumente)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alle Datenbanken der RUB unter „RUB.de – Bibliotheksportal – Datenbanken“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00563" y="936625"/>
            <a:ext cx="761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>
                <a:latin typeface="RubFlama" panose="02000000000000000000" pitchFamily="2" charset="0"/>
              </a:rPr>
              <a:t>ZRS</a:t>
            </a:r>
          </a:p>
        </p:txBody>
      </p:sp>
      <p:sp>
        <p:nvSpPr>
          <p:cNvPr id="50180" name="Textfeld 2"/>
          <p:cNvSpPr txBox="1">
            <a:spLocks noChangeArrowheads="1"/>
          </p:cNvSpPr>
          <p:nvPr/>
        </p:nvSpPr>
        <p:spPr bwMode="auto">
          <a:xfrm>
            <a:off x="417513" y="1398588"/>
            <a:ext cx="77738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Eingang GD E04-220, Öffnungszeiten Mo – Fr 8 – 22 Uhr*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Führung möglich; auf Fakultätswebsite umfangreicher Guide abrufbar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4" y="2274692"/>
            <a:ext cx="7819556" cy="4632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71388" y="914361"/>
            <a:ext cx="3017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>
                <a:latin typeface="RubFlama" panose="02000000000000000000" pitchFamily="2" charset="0"/>
              </a:rPr>
              <a:t>Orientierung im ZRS</a:t>
            </a:r>
          </a:p>
        </p:txBody>
      </p:sp>
      <p:pic>
        <p:nvPicPr>
          <p:cNvPr id="52227" name="Bild 1" descr="Bildschirmfoto 2013-10-15 um 16.13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8" y="1853284"/>
            <a:ext cx="6874432" cy="419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feld 2"/>
          <p:cNvSpPr txBox="1">
            <a:spLocks noChangeArrowheads="1"/>
          </p:cNvSpPr>
          <p:nvPr/>
        </p:nvSpPr>
        <p:spPr bwMode="auto">
          <a:xfrm>
            <a:off x="376238" y="1498600"/>
            <a:ext cx="8646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RubFlama" panose="02000000000000000000" pitchFamily="2" charset="0"/>
              </a:rPr>
              <a:t>Ordnung nach Sachgebieten präzisiert durch Subordnung der Rechtsgebiete nach Nummern</a:t>
            </a:r>
          </a:p>
        </p:txBody>
      </p:sp>
      <p:sp>
        <p:nvSpPr>
          <p:cNvPr id="52230" name="Textfeld 5"/>
          <p:cNvSpPr txBox="1">
            <a:spLocks noChangeArrowheads="1"/>
          </p:cNvSpPr>
          <p:nvPr/>
        </p:nvSpPr>
        <p:spPr bwMode="auto">
          <a:xfrm>
            <a:off x="381948" y="6193197"/>
            <a:ext cx="87607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1600" dirty="0">
                <a:latin typeface="RubFlama" panose="02000000000000000000" pitchFamily="2" charset="0"/>
              </a:rPr>
              <a:t>Signatur eines Buches =  Nummer für Rechtsgebiet / Buchstabe / Ziffer  =„Wegbeschreibung“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79838" y="944563"/>
            <a:ext cx="2570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/>
              <a:t>OPAC - Startseite</a:t>
            </a:r>
          </a:p>
        </p:txBody>
      </p:sp>
      <p:pic>
        <p:nvPicPr>
          <p:cNvPr id="54275" name="Bild 1" descr="OPAC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500188"/>
            <a:ext cx="8029575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/>
          <p:cNvCxnSpPr>
            <a:cxnSpLocks noChangeShapeType="1"/>
          </p:cNvCxnSpPr>
          <p:nvPr/>
        </p:nvCxnSpPr>
        <p:spPr bwMode="auto">
          <a:xfrm flipH="1">
            <a:off x="2628044" y="2166938"/>
            <a:ext cx="4464497" cy="8143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1" name="Textfeld 15"/>
          <p:cNvSpPr txBox="1">
            <a:spLocks noChangeArrowheads="1"/>
          </p:cNvSpPr>
          <p:nvPr/>
        </p:nvSpPr>
        <p:spPr bwMode="auto">
          <a:xfrm>
            <a:off x="6782780" y="1825625"/>
            <a:ext cx="1279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200" dirty="0">
                <a:latin typeface="Cambria" panose="02040503050406030204" pitchFamily="18" charset="0"/>
              </a:rPr>
              <a:t>Sprachauswahl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Cambria" pitchFamily="18" charset="0"/>
              </a:rPr>
              <a:t>Allgemeine Einführung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40200" y="957263"/>
            <a:ext cx="2121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>
                <a:latin typeface="Cambria" pitchFamily="18" charset="0"/>
              </a:rPr>
              <a:t>OPAC – Suche </a:t>
            </a:r>
          </a:p>
        </p:txBody>
      </p:sp>
      <p:pic>
        <p:nvPicPr>
          <p:cNvPr id="56325" name="Bild 2" descr="Opac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582863"/>
            <a:ext cx="858546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Cambria" pitchFamily="18" charset="0"/>
              </a:rPr>
              <a:t>Allgemeine Einführung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92613" y="957263"/>
            <a:ext cx="22113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>
                <a:latin typeface="RubFlama" panose="02000000000000000000" pitchFamily="2" charset="0"/>
              </a:rPr>
              <a:t>OPAC - Treffer</a:t>
            </a:r>
          </a:p>
        </p:txBody>
      </p:sp>
      <p:pic>
        <p:nvPicPr>
          <p:cNvPr id="29701" name="Bild 1" descr="OPAC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764407"/>
            <a:ext cx="8562847" cy="442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92613" y="957263"/>
            <a:ext cx="998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>
                <a:latin typeface="RubFlama" panose="02000000000000000000" pitchFamily="2" charset="0"/>
              </a:rPr>
              <a:t>OPAC</a:t>
            </a:r>
          </a:p>
        </p:txBody>
      </p:sp>
      <p:pic>
        <p:nvPicPr>
          <p:cNvPr id="60419" name="Bild 2" descr="OPAC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7" y="1448380"/>
            <a:ext cx="7945437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/>
          <p:cNvCxnSpPr>
            <a:cxnSpLocks noChangeShapeType="1"/>
          </p:cNvCxnSpPr>
          <p:nvPr/>
        </p:nvCxnSpPr>
        <p:spPr bwMode="auto">
          <a:xfrm flipH="1">
            <a:off x="4448175" y="4500711"/>
            <a:ext cx="1412364" cy="118957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Gerade Verbindung mit Pfeil 10"/>
          <p:cNvCxnSpPr>
            <a:cxnSpLocks noChangeShapeType="1"/>
          </p:cNvCxnSpPr>
          <p:nvPr/>
        </p:nvCxnSpPr>
        <p:spPr bwMode="auto">
          <a:xfrm flipH="1">
            <a:off x="2159993" y="4500711"/>
            <a:ext cx="3672407" cy="118957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2" name="Textfeld 6"/>
          <p:cNvSpPr txBox="1">
            <a:spLocks noChangeArrowheads="1"/>
          </p:cNvSpPr>
          <p:nvPr/>
        </p:nvSpPr>
        <p:spPr bwMode="auto">
          <a:xfrm>
            <a:off x="5050776" y="4130250"/>
            <a:ext cx="15632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 dirty="0">
                <a:latin typeface="RubFlama" panose="02000000000000000000" pitchFamily="2" charset="0"/>
              </a:rPr>
              <a:t>Genauer Standort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92613" y="941388"/>
            <a:ext cx="18101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>
                <a:latin typeface="RubFlama" panose="02000000000000000000" pitchFamily="2" charset="0"/>
              </a:rPr>
              <a:t>OPAC : ZRS</a:t>
            </a:r>
          </a:p>
        </p:txBody>
      </p:sp>
      <p:sp>
        <p:nvSpPr>
          <p:cNvPr id="62467" name="Textfeld 1"/>
          <p:cNvSpPr txBox="1">
            <a:spLocks noChangeArrowheads="1"/>
          </p:cNvSpPr>
          <p:nvPr/>
        </p:nvSpPr>
        <p:spPr bwMode="auto">
          <a:xfrm>
            <a:off x="395288" y="1579563"/>
            <a:ext cx="50450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>
                <a:latin typeface="RubFlama" panose="02000000000000000000" pitchFamily="2" charset="0"/>
              </a:rPr>
              <a:t>Signatur der Beispielsquelle: 78 / Y / 670</a:t>
            </a:r>
          </a:p>
        </p:txBody>
      </p:sp>
      <p:pic>
        <p:nvPicPr>
          <p:cNvPr id="62468" name="Bild 2" descr="Bildschirmfoto 2013-10-15 um 16.13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2" y="2255970"/>
            <a:ext cx="7092788" cy="43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24300" y="936625"/>
            <a:ext cx="21323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>
                <a:latin typeface="RubFlama" panose="02000000000000000000" pitchFamily="2" charset="0"/>
              </a:rPr>
              <a:t>Beck – online </a:t>
            </a:r>
          </a:p>
        </p:txBody>
      </p:sp>
      <p:pic>
        <p:nvPicPr>
          <p:cNvPr id="64515" name="Bild 1" descr="Beck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4" y="1800411"/>
            <a:ext cx="7963264" cy="453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40200" y="957263"/>
            <a:ext cx="21323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>
                <a:latin typeface="RubFlama" panose="02000000000000000000" pitchFamily="2" charset="0"/>
              </a:rPr>
              <a:t>Beck – online </a:t>
            </a:r>
          </a:p>
        </p:txBody>
      </p:sp>
      <p:pic>
        <p:nvPicPr>
          <p:cNvPr id="66563" name="Bild 1" descr="Beck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6" y="1508526"/>
            <a:ext cx="7524836" cy="548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72070" y="7100934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34399" y="492628"/>
            <a:ext cx="2754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>
                <a:latin typeface="RubFlama" panose="02000000000000000000" pitchFamily="2" charset="0"/>
                <a:cs typeface="ＭＳ Ｐゴシック" charset="0"/>
              </a:rPr>
              <a:t>Organisatorisches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1800" y="1741488"/>
            <a:ext cx="864096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sz="2400" dirty="0">
                <a:latin typeface="RubFlama" panose="02000000000000000000" pitchFamily="2" charset="0"/>
              </a:rPr>
              <a:t>5,0 ECTS für Klausur</a:t>
            </a:r>
          </a:p>
          <a:p>
            <a:pPr defTabSz="914400" eaLnBrk="1" hangingPunct="1">
              <a:buFont typeface="Arial" pitchFamily="34" charset="0"/>
              <a:buChar char="•"/>
              <a:defRPr/>
            </a:pPr>
            <a:endParaRPr lang="de-DE" altLang="de-DE" sz="2400" dirty="0">
              <a:latin typeface="RubFlama" panose="02000000000000000000" pitchFamily="2" charset="0"/>
            </a:endParaRPr>
          </a:p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sz="2400" dirty="0">
                <a:latin typeface="RubFlama" panose="02000000000000000000" pitchFamily="2" charset="0"/>
              </a:rPr>
              <a:t>Klausur = kurze Fragen und kleine Fälle</a:t>
            </a:r>
          </a:p>
          <a:p>
            <a:pPr defTabSz="914400" eaLnBrk="1" hangingPunct="1">
              <a:buFont typeface="Arial" pitchFamily="34" charset="0"/>
              <a:buChar char="•"/>
              <a:defRPr/>
            </a:pPr>
            <a:endParaRPr lang="de-DE" altLang="de-DE" sz="2400" dirty="0">
              <a:latin typeface="RubFlama" panose="02000000000000000000" pitchFamily="2" charset="0"/>
            </a:endParaRPr>
          </a:p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sz="2400" dirty="0">
                <a:latin typeface="RubFlama" panose="02000000000000000000" pitchFamily="2" charset="0"/>
              </a:rPr>
              <a:t>Verständnisproblem: Fragen bitte sofort!</a:t>
            </a:r>
          </a:p>
          <a:p>
            <a:pPr defTabSz="914400" eaLnBrk="1" hangingPunct="1">
              <a:buFont typeface="Arial" pitchFamily="34" charset="0"/>
              <a:buChar char="•"/>
              <a:defRPr/>
            </a:pPr>
            <a:endParaRPr lang="de-DE" altLang="de-DE" sz="2400" dirty="0">
              <a:latin typeface="RubFlama" panose="02000000000000000000" pitchFamily="2" charset="0"/>
            </a:endParaRPr>
          </a:p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sz="2400" dirty="0">
                <a:latin typeface="RubFlama" panose="02000000000000000000" pitchFamily="2" charset="0"/>
              </a:rPr>
              <a:t>Alle Unterlagen schon jetzt bei moodle zu finden</a:t>
            </a:r>
          </a:p>
          <a:p>
            <a:pPr defTabSz="914400" eaLnBrk="1" hangingPunct="1">
              <a:buFont typeface="Arial" pitchFamily="34" charset="0"/>
              <a:buChar char="•"/>
              <a:defRPr/>
            </a:pPr>
            <a:endParaRPr lang="de-DE" altLang="de-DE" sz="2400" dirty="0">
              <a:latin typeface="RubFlama" panose="02000000000000000000" pitchFamily="2" charset="0"/>
            </a:endParaRPr>
          </a:p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sz="2400" dirty="0">
                <a:latin typeface="RubFlama" panose="02000000000000000000" pitchFamily="2" charset="0"/>
              </a:rPr>
              <a:t>Sonstige Schwierigkeiten? – E-Mail an </a:t>
            </a:r>
            <a:r>
              <a:rPr lang="de-DE" altLang="de-DE" sz="2400" dirty="0">
                <a:latin typeface="RubFlama" panose="02000000000000000000" pitchFamily="2" charset="0"/>
                <a:hlinkClick r:id="rId3"/>
              </a:rPr>
              <a:t>zfi-jura@rub.de</a:t>
            </a:r>
            <a:endParaRPr lang="de-DE" altLang="de-DE" sz="2400" dirty="0">
              <a:latin typeface="RubFlama" panose="02000000000000000000" pitchFamily="2" charset="0"/>
            </a:endParaRPr>
          </a:p>
          <a:p>
            <a:pPr marL="0" indent="0" defTabSz="914400" eaLnBrk="1" hangingPunct="1">
              <a:defRPr/>
            </a:pPr>
            <a:r>
              <a:rPr lang="de-DE" altLang="de-DE" sz="2400" dirty="0">
                <a:latin typeface="RubFlama" panose="02000000000000000000" pitchFamily="2" charset="0"/>
              </a:rPr>
              <a:t>					         </a:t>
            </a:r>
            <a:r>
              <a:rPr lang="de-DE" altLang="de-DE" sz="2400" dirty="0">
                <a:latin typeface="RubFlama" panose="02000000000000000000" pitchFamily="2" charset="0"/>
                <a:hlinkClick r:id="rId4"/>
              </a:rPr>
              <a:t>ingo.knippertz@rub.de</a:t>
            </a:r>
            <a:r>
              <a:rPr lang="de-DE" altLang="de-DE" sz="2400" dirty="0">
                <a:latin typeface="RubFlama" panose="02000000000000000000" pitchFamily="2" charset="0"/>
              </a:rPr>
              <a:t> </a:t>
            </a:r>
          </a:p>
          <a:p>
            <a:pPr defTabSz="914400" eaLnBrk="1" hangingPunct="1">
              <a:buFont typeface="Arial" pitchFamily="34" charset="0"/>
              <a:buChar char="•"/>
              <a:defRPr/>
            </a:pPr>
            <a:endParaRPr lang="de-DE" altLang="de-DE" sz="2400" dirty="0">
              <a:latin typeface="RubFlama" panose="02000000000000000000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40200" y="957263"/>
            <a:ext cx="21323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>
                <a:latin typeface="RubFlama" panose="02000000000000000000" pitchFamily="2" charset="0"/>
              </a:rPr>
              <a:t>Beck – online </a:t>
            </a:r>
          </a:p>
        </p:txBody>
      </p:sp>
      <p:pic>
        <p:nvPicPr>
          <p:cNvPr id="34820" name="Bild 1" descr="Beck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5" y="2016435"/>
            <a:ext cx="7308726" cy="464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eschweifte Klammer rechts 7"/>
          <p:cNvSpPr>
            <a:spLocks/>
          </p:cNvSpPr>
          <p:nvPr/>
        </p:nvSpPr>
        <p:spPr bwMode="auto">
          <a:xfrm>
            <a:off x="7724777" y="3085003"/>
            <a:ext cx="215900" cy="1451712"/>
          </a:xfrm>
          <a:prstGeom prst="rightBrace">
            <a:avLst>
              <a:gd name="adj1" fmla="val 834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de-DE">
              <a:latin typeface="RubFlama" panose="02000000000000000000" pitchFamily="2" charset="0"/>
              <a:ea typeface="+mn-ea"/>
            </a:endParaRPr>
          </a:p>
        </p:txBody>
      </p:sp>
      <p:sp>
        <p:nvSpPr>
          <p:cNvPr id="34824" name="Textfeld 8"/>
          <p:cNvSpPr txBox="1">
            <a:spLocks noChangeArrowheads="1"/>
          </p:cNvSpPr>
          <p:nvPr/>
        </p:nvSpPr>
        <p:spPr bwMode="auto">
          <a:xfrm>
            <a:off x="7832727" y="3518472"/>
            <a:ext cx="1627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 dirty="0">
                <a:latin typeface="RubFlama" panose="02000000000000000000" pitchFamily="2" charset="0"/>
              </a:rPr>
              <a:t>WICHTIG:</a:t>
            </a:r>
            <a:br>
              <a:rPr lang="de-DE" altLang="de-DE" sz="1600" dirty="0">
                <a:latin typeface="RubFlama" panose="02000000000000000000" pitchFamily="2" charset="0"/>
              </a:rPr>
            </a:br>
            <a:r>
              <a:rPr lang="de-DE" altLang="de-DE" sz="1600" dirty="0">
                <a:latin typeface="RubFlama" panose="02000000000000000000" pitchFamily="2" charset="0"/>
              </a:rPr>
              <a:t>Folgerecherche!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92613" y="957263"/>
            <a:ext cx="982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>
                <a:latin typeface="RubFlama" panose="02000000000000000000" pitchFamily="2" charset="0"/>
              </a:rPr>
              <a:t>Juris </a:t>
            </a:r>
          </a:p>
        </p:txBody>
      </p:sp>
      <p:pic>
        <p:nvPicPr>
          <p:cNvPr id="70659" name="Bild 2" descr="Juris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225"/>
            <a:ext cx="70564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Bild 6" descr="Bildschirmfoto 2013-10-15 um 19.29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" y="2520491"/>
            <a:ext cx="8260016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92613" y="957263"/>
            <a:ext cx="982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>
                <a:latin typeface="RubFlama" panose="02000000000000000000" pitchFamily="2" charset="0"/>
              </a:rPr>
              <a:t>Juris </a:t>
            </a:r>
          </a:p>
        </p:txBody>
      </p:sp>
      <p:pic>
        <p:nvPicPr>
          <p:cNvPr id="74755" name="Bild 1" descr="Bildschirmfoto 2013-10-15 um 19.30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28" y="1912938"/>
            <a:ext cx="7616645" cy="462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>
            <a:cxnSpLocks noChangeShapeType="1"/>
          </p:cNvCxnSpPr>
          <p:nvPr/>
        </p:nvCxnSpPr>
        <p:spPr bwMode="auto">
          <a:xfrm flipH="1">
            <a:off x="3965779" y="1912938"/>
            <a:ext cx="3702825" cy="1060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57" name="Textfeld 6"/>
          <p:cNvSpPr txBox="1">
            <a:spLocks noChangeArrowheads="1"/>
          </p:cNvSpPr>
          <p:nvPr/>
        </p:nvSpPr>
        <p:spPr bwMode="auto">
          <a:xfrm>
            <a:off x="7416800" y="1512888"/>
            <a:ext cx="1255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600">
                <a:latin typeface="RubFlama" panose="02000000000000000000" pitchFamily="2" charset="0"/>
              </a:rPr>
              <a:t>Eingrenzen</a:t>
            </a:r>
            <a:r>
              <a:rPr lang="de-DE" altLang="de-DE">
                <a:latin typeface="RubFlama" panose="02000000000000000000" pitchFamily="2" charset="0"/>
              </a:rPr>
              <a:t>!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92613" y="957263"/>
            <a:ext cx="3601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>
                <a:latin typeface="Cambria" pitchFamily="18" charset="0"/>
              </a:rPr>
              <a:t>Juris – in der Fundstelle </a:t>
            </a:r>
          </a:p>
        </p:txBody>
      </p:sp>
      <p:pic>
        <p:nvPicPr>
          <p:cNvPr id="76803" name="Bild 1" descr="Bildschirmfoto 2013-10-15 um 19.31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8" y="1989309"/>
            <a:ext cx="7776616" cy="473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>
            <a:cxnSpLocks noChangeShapeType="1"/>
            <a:stCxn id="76806" idx="2"/>
          </p:cNvCxnSpPr>
          <p:nvPr/>
        </p:nvCxnSpPr>
        <p:spPr bwMode="auto">
          <a:xfrm flipH="1">
            <a:off x="2082161" y="1820665"/>
            <a:ext cx="551089" cy="213998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erade Verbindung mit Pfeil 8"/>
          <p:cNvCxnSpPr>
            <a:cxnSpLocks noChangeShapeType="1"/>
            <a:stCxn id="76806" idx="2"/>
          </p:cNvCxnSpPr>
          <p:nvPr/>
        </p:nvCxnSpPr>
        <p:spPr bwMode="auto">
          <a:xfrm flipH="1">
            <a:off x="2464855" y="1820665"/>
            <a:ext cx="168395" cy="213998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06" name="Textfeld 9"/>
          <p:cNvSpPr txBox="1">
            <a:spLocks noChangeArrowheads="1"/>
          </p:cNvSpPr>
          <p:nvPr/>
        </p:nvSpPr>
        <p:spPr bwMode="auto">
          <a:xfrm>
            <a:off x="1389063" y="1512888"/>
            <a:ext cx="24883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>
                <a:latin typeface="Cambria" panose="02040503050406030204" pitchFamily="18" charset="0"/>
              </a:rPr>
              <a:t>Kurz- oder Langversion (Text)</a:t>
            </a:r>
          </a:p>
        </p:txBody>
      </p:sp>
      <p:cxnSp>
        <p:nvCxnSpPr>
          <p:cNvPr id="16" name="Gerade Verbindung mit Pfeil 15"/>
          <p:cNvCxnSpPr>
            <a:cxnSpLocks noChangeShapeType="1"/>
            <a:stCxn id="76810" idx="2"/>
          </p:cNvCxnSpPr>
          <p:nvPr/>
        </p:nvCxnSpPr>
        <p:spPr bwMode="auto">
          <a:xfrm flipH="1">
            <a:off x="3064199" y="1944688"/>
            <a:ext cx="3518370" cy="432021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0" name="Textfeld 14"/>
          <p:cNvSpPr txBox="1">
            <a:spLocks noChangeArrowheads="1"/>
          </p:cNvSpPr>
          <p:nvPr/>
        </p:nvSpPr>
        <p:spPr bwMode="auto">
          <a:xfrm>
            <a:off x="5724525" y="1636713"/>
            <a:ext cx="1716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>
                <a:latin typeface="Cambria" panose="02040503050406030204" pitchFamily="18" charset="0"/>
              </a:rPr>
              <a:t>weitere Fundstellen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Cambria" pitchFamily="18" charset="0"/>
              </a:rPr>
              <a:t>Allgemeine Einführung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  <p:bldP spid="768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19588" y="962025"/>
            <a:ext cx="982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>
                <a:latin typeface="RubFlama" panose="02000000000000000000" pitchFamily="2" charset="0"/>
              </a:rPr>
              <a:t>Juris </a:t>
            </a:r>
          </a:p>
        </p:txBody>
      </p:sp>
      <p:sp>
        <p:nvSpPr>
          <p:cNvPr id="39940" name="Textfeld 11"/>
          <p:cNvSpPr txBox="1">
            <a:spLocks noChangeArrowheads="1"/>
          </p:cNvSpPr>
          <p:nvPr/>
        </p:nvSpPr>
        <p:spPr bwMode="auto">
          <a:xfrm>
            <a:off x="1582738" y="1714500"/>
            <a:ext cx="1587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>
                <a:latin typeface="RubFlama" panose="02000000000000000000" pitchFamily="2" charset="0"/>
              </a:rPr>
              <a:t>Verfahrensgang</a:t>
            </a:r>
          </a:p>
        </p:txBody>
      </p:sp>
      <p:sp>
        <p:nvSpPr>
          <p:cNvPr id="39941" name="Textfeld 14"/>
          <p:cNvSpPr txBox="1">
            <a:spLocks noChangeArrowheads="1"/>
          </p:cNvSpPr>
          <p:nvPr/>
        </p:nvSpPr>
        <p:spPr bwMode="auto">
          <a:xfrm>
            <a:off x="7812088" y="3276600"/>
            <a:ext cx="13997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400" dirty="0">
                <a:latin typeface="RubFlama" panose="02000000000000000000" pitchFamily="2" charset="0"/>
              </a:rPr>
              <a:t>Folgerecherche</a:t>
            </a:r>
          </a:p>
        </p:txBody>
      </p:sp>
      <p:pic>
        <p:nvPicPr>
          <p:cNvPr id="39942" name="Bild 2" descr="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2223829"/>
            <a:ext cx="6624488" cy="466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erade Verbindung mit Pfeil 15"/>
          <p:cNvCxnSpPr>
            <a:cxnSpLocks noChangeShapeType="1"/>
          </p:cNvCxnSpPr>
          <p:nvPr/>
        </p:nvCxnSpPr>
        <p:spPr bwMode="auto">
          <a:xfrm flipH="1">
            <a:off x="1800225" y="3460750"/>
            <a:ext cx="59769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Gerade Verbindung mit Pfeil 12"/>
          <p:cNvCxnSpPr>
            <a:cxnSpLocks noChangeShapeType="1"/>
          </p:cNvCxnSpPr>
          <p:nvPr/>
        </p:nvCxnSpPr>
        <p:spPr bwMode="auto">
          <a:xfrm flipH="1">
            <a:off x="1044575" y="2081213"/>
            <a:ext cx="1223963" cy="8715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92613" y="957263"/>
            <a:ext cx="1404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>
                <a:latin typeface="RubFlama" panose="02000000000000000000" pitchFamily="2" charset="0"/>
              </a:rPr>
              <a:t>Sonstige</a:t>
            </a:r>
          </a:p>
        </p:txBody>
      </p:sp>
      <p:pic>
        <p:nvPicPr>
          <p:cNvPr id="40964" name="Bild 1" descr="Datenbanken RU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232026"/>
            <a:ext cx="7626175" cy="462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hteck 2"/>
          <p:cNvSpPr>
            <a:spLocks noChangeArrowheads="1"/>
          </p:cNvSpPr>
          <p:nvPr/>
        </p:nvSpPr>
        <p:spPr bwMode="auto">
          <a:xfrm>
            <a:off x="395288" y="1452563"/>
            <a:ext cx="9642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 err="1">
                <a:latin typeface="RubFlama" panose="02000000000000000000" pitchFamily="2" charset="0"/>
              </a:rPr>
              <a:t>Westlaw</a:t>
            </a:r>
            <a:r>
              <a:rPr lang="de-DE" altLang="de-DE" dirty="0">
                <a:latin typeface="RubFlama" panose="02000000000000000000" pitchFamily="2" charset="0"/>
              </a:rPr>
              <a:t> ähnlich </a:t>
            </a:r>
            <a:r>
              <a:rPr lang="de-DE" altLang="de-DE" dirty="0" err="1">
                <a:latin typeface="RubFlama" panose="02000000000000000000" pitchFamily="2" charset="0"/>
              </a:rPr>
              <a:t>beck</a:t>
            </a:r>
            <a:r>
              <a:rPr lang="de-DE" altLang="de-DE" dirty="0">
                <a:latin typeface="RubFlama" panose="02000000000000000000" pitchFamily="2" charset="0"/>
              </a:rPr>
              <a:t>/</a:t>
            </a:r>
            <a:r>
              <a:rPr lang="de-DE" altLang="de-DE" dirty="0" err="1">
                <a:latin typeface="RubFlama" panose="02000000000000000000" pitchFamily="2" charset="0"/>
              </a:rPr>
              <a:t>juris</a:t>
            </a:r>
            <a:r>
              <a:rPr lang="de-DE" altLang="de-DE" dirty="0">
                <a:latin typeface="RubFlama" panose="02000000000000000000" pitchFamily="2" charset="0"/>
              </a:rPr>
              <a:t>; Englisch!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alle Datenbanken unter „RUB.de – Bibliotheksportal – Datenbanken“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24300" y="965200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de-DE" sz="2400" b="1">
                <a:latin typeface="RubFlama" panose="02000000000000000000" pitchFamily="2" charset="0"/>
              </a:rPr>
              <a:t>Testaufgaben</a:t>
            </a:r>
          </a:p>
        </p:txBody>
      </p:sp>
      <p:sp>
        <p:nvSpPr>
          <p:cNvPr id="41988" name="Textfeld 1"/>
          <p:cNvSpPr txBox="1">
            <a:spLocks noChangeArrowheads="1"/>
          </p:cNvSpPr>
          <p:nvPr/>
        </p:nvSpPr>
        <p:spPr bwMode="auto">
          <a:xfrm>
            <a:off x="358775" y="2181225"/>
            <a:ext cx="853396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de-DE" altLang="de-DE" dirty="0">
                <a:latin typeface="RubFlama" panose="02000000000000000000" pitchFamily="2" charset="0"/>
              </a:rPr>
              <a:t>Wo finden Sie den Aufsatz „Praxisfragen zum Elternunterhalt“?</a:t>
            </a:r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de-DE" altLang="de-DE" dirty="0">
                <a:latin typeface="RubFlama" panose="02000000000000000000" pitchFamily="2" charset="0"/>
              </a:rPr>
              <a:t>Welche Signatur hat das Buch „Haftung bei Kanuunfällen“?</a:t>
            </a:r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de-DE" altLang="de-DE" dirty="0">
                <a:latin typeface="RubFlama" panose="02000000000000000000" pitchFamily="2" charset="0"/>
              </a:rPr>
              <a:t>Welches Werk verbirgt sich hinter der Signatur 102/E/410?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50430" y="3204567"/>
            <a:ext cx="16113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de-DE" sz="3600" b="1" dirty="0">
                <a:latin typeface="RubFlama" panose="02000000000000000000" pitchFamily="2" charset="0"/>
              </a:rPr>
              <a:t>Pause!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6239" y="468263"/>
            <a:ext cx="4753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 dirty="0">
                <a:latin typeface="RubFlama" panose="02000000000000000000" pitchFamily="2" charset="0"/>
              </a:rPr>
              <a:t>Literaturempfehlung</a:t>
            </a:r>
          </a:p>
          <a:p>
            <a:pPr defTabSz="914400" eaLnBrk="1" hangingPunct="1">
              <a:defRPr/>
            </a:pPr>
            <a:endParaRPr lang="de-DE" altLang="de-DE" sz="2400" b="1" dirty="0">
              <a:latin typeface="RubFlama" panose="02000000000000000000" pitchFamily="2" charset="0"/>
            </a:endParaRPr>
          </a:p>
          <a:p>
            <a:pPr defTabSz="914400" eaLnBrk="1" hangingPunct="1">
              <a:defRPr/>
            </a:pPr>
            <a:r>
              <a:rPr lang="de-DE" altLang="de-DE" sz="2400" b="1" dirty="0">
                <a:latin typeface="RubFlama" panose="02000000000000000000" pitchFamily="2" charset="0"/>
              </a:rPr>
              <a:t>„Einstieg in das deutsche Recht“</a:t>
            </a:r>
          </a:p>
        </p:txBody>
      </p:sp>
      <p:sp>
        <p:nvSpPr>
          <p:cNvPr id="8196" name="Textfeld 1"/>
          <p:cNvSpPr txBox="1">
            <a:spLocks noChangeArrowheads="1"/>
          </p:cNvSpPr>
          <p:nvPr/>
        </p:nvSpPr>
        <p:spPr bwMode="auto">
          <a:xfrm>
            <a:off x="376239" y="1431925"/>
            <a:ext cx="866051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Symbol" panose="05050102010706020507" pitchFamily="18" charset="2"/>
              <a:buChar char="-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Symbol" panose="05050102010706020507" pitchFamily="18" charset="2"/>
              <a:buChar char="-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Symbol" panose="05050102010706020507" pitchFamily="18" charset="2"/>
              <a:buChar char="-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/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Robbers, Gerhard: Einführung in das deutsche Recht, 8. Auflage 2023, Nomos, 249 Seiten, 29,90 €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Simon, Heike; Funk-Baker, Gisela: Deutsche Rechtssprache, 7. Auflage Okt. 2022, C.H. Beck, 340 Seiten, 44,90 €</a:t>
            </a:r>
          </a:p>
          <a:p>
            <a:pPr marL="0" indent="0" eaLnBrk="1" hangingPunct="1"/>
            <a:endParaRPr lang="de-DE" altLang="de-DE" dirty="0">
              <a:latin typeface="RubFlama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948" y="432488"/>
            <a:ext cx="524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 dirty="0">
                <a:latin typeface="RubFlama" panose="02000000000000000000" pitchFamily="2" charset="0"/>
              </a:rPr>
              <a:t>Die Ruhr-Universität Bochum (RUB)</a:t>
            </a:r>
          </a:p>
        </p:txBody>
      </p:sp>
      <p:pic>
        <p:nvPicPr>
          <p:cNvPr id="9220" name="Picture 7" descr="http://www.ppp.nrw.de/pilotprojekte/hochschulen/bochum/grafik_uni_boch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" y="1331777"/>
            <a:ext cx="3960762" cy="269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140212" y="1347985"/>
            <a:ext cx="23695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dirty="0">
                <a:latin typeface="RubFlama" panose="02000000000000000000" pitchFamily="2" charset="0"/>
              </a:rPr>
              <a:t> gegründet 1965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144367" y="1744281"/>
            <a:ext cx="40179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buFont typeface="Symbol" pitchFamily="18" charset="2"/>
              <a:buChar char="-"/>
              <a:defRPr/>
            </a:pPr>
            <a:r>
              <a:rPr lang="de-DE" altLang="de-DE" dirty="0">
                <a:latin typeface="RubFlama" panose="02000000000000000000" pitchFamily="2" charset="0"/>
              </a:rPr>
              <a:t> erste Universität im Ruhrgebiet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140212" y="2090839"/>
            <a:ext cx="38922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buFont typeface="Symbol" pitchFamily="18" charset="2"/>
              <a:buChar char="-"/>
              <a:defRPr/>
            </a:pPr>
            <a:r>
              <a:rPr lang="de-DE" altLang="de-DE" dirty="0">
                <a:latin typeface="RubFlama" panose="02000000000000000000" pitchFamily="2" charset="0"/>
              </a:rPr>
              <a:t> erste Neugründung nach dem    Zweiten Weltkrieg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140212" y="2700328"/>
            <a:ext cx="20794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dirty="0">
                <a:latin typeface="RubFlama" panose="02000000000000000000" pitchFamily="2" charset="0"/>
              </a:rPr>
              <a:t>21 Fakultäten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144367" y="3141469"/>
            <a:ext cx="4916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buFont typeface="Arial" pitchFamily="34" charset="0"/>
              <a:buChar char="•"/>
              <a:defRPr/>
            </a:pPr>
            <a:r>
              <a:rPr lang="de-DE" altLang="de-DE" dirty="0">
                <a:latin typeface="RubFlama" panose="02000000000000000000" pitchFamily="2" charset="0"/>
              </a:rPr>
              <a:t>~ 43.000 Studierende aus 130 Ländern </a:t>
            </a:r>
          </a:p>
        </p:txBody>
      </p:sp>
      <p:pic>
        <p:nvPicPr>
          <p:cNvPr id="9226" name="Picture 16" descr="http://upload.wikimedia.org/wikipedia/commons/c/cf/AudimaxRU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6" y="4032250"/>
            <a:ext cx="3937468" cy="29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feld 1"/>
          <p:cNvSpPr txBox="1">
            <a:spLocks noChangeArrowheads="1"/>
          </p:cNvSpPr>
          <p:nvPr/>
        </p:nvSpPr>
        <p:spPr bwMode="auto">
          <a:xfrm>
            <a:off x="71438" y="4662350"/>
            <a:ext cx="49752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b="1" dirty="0">
                <a:latin typeface="RubFlama" panose="02000000000000000000" pitchFamily="2" charset="0"/>
              </a:rPr>
              <a:t>Bildungshafen:</a:t>
            </a:r>
          </a:p>
          <a:p>
            <a:pPr eaLnBrk="1" hangingPunct="1"/>
            <a:r>
              <a:rPr lang="de-DE" altLang="de-DE" dirty="0">
                <a:latin typeface="RubFlama" panose="02000000000000000000" pitchFamily="2" charset="0"/>
              </a:rPr>
              <a:t>Der Architekt Helmut </a:t>
            </a:r>
            <a:r>
              <a:rPr lang="de-DE" altLang="de-DE" dirty="0" err="1">
                <a:latin typeface="RubFlama" panose="02000000000000000000" pitchFamily="2" charset="0"/>
              </a:rPr>
              <a:t>Hentrich</a:t>
            </a:r>
            <a:r>
              <a:rPr lang="de-DE" altLang="de-DE" dirty="0">
                <a:latin typeface="RubFlama" panose="02000000000000000000" pitchFamily="2" charset="0"/>
              </a:rPr>
              <a:t> entwarf die RUB als Hafen im Meer des Wissens. </a:t>
            </a:r>
          </a:p>
          <a:p>
            <a:pPr eaLnBrk="1" hangingPunct="1"/>
            <a:r>
              <a:rPr lang="de-DE" altLang="de-DE" dirty="0">
                <a:latin typeface="RubFlama" panose="02000000000000000000" pitchFamily="2" charset="0"/>
              </a:rPr>
              <a:t>Die Gebäude symbolisieren Schiffe, die an diesem Hafen angelegt haben. Im Zentrum steht das Audimax, dessen Dach an eine Muschel erinnert.</a:t>
            </a:r>
            <a:endParaRPr lang="de-DE" altLang="de-DE" b="1" dirty="0">
              <a:latin typeface="RubFlama" panose="02000000000000000000" pitchFamily="2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9985" y="540271"/>
            <a:ext cx="3838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 dirty="0">
                <a:latin typeface="RubFlama" panose="02000000000000000000" pitchFamily="2" charset="0"/>
              </a:rPr>
              <a:t>Die Juristische Fakultät - I</a:t>
            </a:r>
          </a:p>
        </p:txBody>
      </p:sp>
      <p:pic>
        <p:nvPicPr>
          <p:cNvPr id="10244" name="Picture 7" descr="http://www.sowi.ruhr-uni-bochum.de/mam/images/pw1/gebg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50" y="2838129"/>
            <a:ext cx="4348261" cy="326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feld 3"/>
          <p:cNvSpPr txBox="1">
            <a:spLocks noChangeArrowheads="1"/>
          </p:cNvSpPr>
          <p:nvPr/>
        </p:nvSpPr>
        <p:spPr bwMode="auto">
          <a:xfrm>
            <a:off x="522288" y="1944688"/>
            <a:ext cx="4338003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de-DE" altLang="de-DE" dirty="0">
                <a:latin typeface="RubFlama" panose="02000000000000000000" pitchFamily="2" charset="0"/>
              </a:rPr>
              <a:t>jährlich ca. 500 </a:t>
            </a:r>
            <a:r>
              <a:rPr lang="de-DE" altLang="de-DE" dirty="0" err="1">
                <a:latin typeface="RubFlama" panose="02000000000000000000" pitchFamily="2" charset="0"/>
              </a:rPr>
              <a:t>Studienbeginner</a:t>
            </a:r>
            <a:endParaRPr lang="de-DE" altLang="de-DE" dirty="0">
              <a:latin typeface="RubFlama" panose="02000000000000000000" pitchFamily="2" charset="0"/>
            </a:endParaRPr>
          </a:p>
          <a:p>
            <a:pPr marL="0" indent="0" eaLnBrk="1" hangingPunct="1"/>
            <a:endParaRPr lang="de-DE" altLang="de-DE" dirty="0">
              <a:latin typeface="RubFlama" panose="02000000000000000000" pitchFamily="2" charset="0"/>
            </a:endParaRPr>
          </a:p>
          <a:p>
            <a:pPr eaLnBrk="1" hangingPunct="1"/>
            <a:endParaRPr lang="de-DE" altLang="de-DE" sz="1200" dirty="0">
              <a:latin typeface="RubFlama" panose="02000000000000000000" pitchFamily="2" charset="0"/>
            </a:endParaRPr>
          </a:p>
          <a:p>
            <a:pPr eaLnBrk="1" hangingPunct="1"/>
            <a:endParaRPr lang="de-DE" altLang="de-DE" sz="1200" dirty="0">
              <a:latin typeface="RubFlama" panose="02000000000000000000" pitchFamily="2" charset="0"/>
            </a:endParaRP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RubFlama" panose="02000000000000000000" pitchFamily="2" charset="0"/>
              </a:rPr>
              <a:t>N.C. im </a:t>
            </a:r>
            <a:r>
              <a:rPr lang="de-DE" altLang="de-DE" dirty="0" err="1">
                <a:latin typeface="RubFlama" panose="02000000000000000000" pitchFamily="2" charset="0"/>
              </a:rPr>
              <a:t>SoSe</a:t>
            </a:r>
            <a:r>
              <a:rPr lang="de-DE" altLang="de-DE" dirty="0">
                <a:latin typeface="RubFlama" panose="02000000000000000000" pitchFamily="2" charset="0"/>
              </a:rPr>
              <a:t> 19 	2,4</a:t>
            </a:r>
          </a:p>
          <a:p>
            <a:pPr eaLnBrk="1" hangingPunct="1">
              <a:buFontTx/>
              <a:buChar char="-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RubFlama" panose="02000000000000000000" pitchFamily="2" charset="0"/>
              </a:rPr>
              <a:t>Studierende 		4.600</a:t>
            </a:r>
          </a:p>
          <a:p>
            <a:pPr eaLnBrk="1" hangingPunct="1">
              <a:buFontTx/>
              <a:buChar char="-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RubFlama" panose="02000000000000000000" pitchFamily="2" charset="0"/>
              </a:rPr>
              <a:t>Professoren 		30</a:t>
            </a:r>
          </a:p>
          <a:p>
            <a:pPr eaLnBrk="1" hangingPunct="1">
              <a:buFontTx/>
              <a:buChar char="-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RubFlama" panose="02000000000000000000" pitchFamily="2" charset="0"/>
              </a:rPr>
              <a:t>Honorarprofessoren	25</a:t>
            </a:r>
          </a:p>
          <a:p>
            <a:pPr eaLnBrk="1" hangingPunct="1">
              <a:buFontTx/>
              <a:buChar char="-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Tx/>
              <a:buChar char="-"/>
            </a:pPr>
            <a:r>
              <a:rPr lang="de-DE" altLang="de-DE" dirty="0">
                <a:latin typeface="RubFlama" panose="02000000000000000000" pitchFamily="2" charset="0"/>
              </a:rPr>
              <a:t>Wiss. Mit.		123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627313" y="933450"/>
            <a:ext cx="51673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>
                <a:latin typeface="RubFlama" panose="02000000000000000000" pitchFamily="2" charset="0"/>
              </a:rPr>
              <a:t>Die Juristische Fakultät – II: Aufbau</a:t>
            </a:r>
          </a:p>
        </p:txBody>
      </p:sp>
      <p:sp>
        <p:nvSpPr>
          <p:cNvPr id="11268" name="Rechteck 2"/>
          <p:cNvSpPr>
            <a:spLocks noChangeArrowheads="1"/>
          </p:cNvSpPr>
          <p:nvPr/>
        </p:nvSpPr>
        <p:spPr bwMode="auto">
          <a:xfrm>
            <a:off x="3852863" y="1503363"/>
            <a:ext cx="2266950" cy="1416050"/>
          </a:xfrm>
          <a:prstGeom prst="rect">
            <a:avLst/>
          </a:prstGeom>
          <a:noFill/>
          <a:ln w="9525">
            <a:solidFill>
              <a:schemeClr val="tx1">
                <a:alpha val="85097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 b="1">
                <a:latin typeface="RubFlama" panose="02000000000000000000" pitchFamily="2" charset="0"/>
              </a:rPr>
              <a:t>Dekanat</a:t>
            </a:r>
          </a:p>
          <a:p>
            <a:pPr eaLnBrk="1" hangingPunct="1"/>
            <a:endParaRPr lang="de-DE" altLang="de-DE" sz="1400">
              <a:latin typeface="RubFlama" panose="02000000000000000000" pitchFamily="2" charset="0"/>
            </a:endParaRPr>
          </a:p>
          <a:p>
            <a:pPr eaLnBrk="1" hangingPunct="1">
              <a:buFontTx/>
              <a:buChar char="-"/>
            </a:pPr>
            <a:r>
              <a:rPr lang="de-DE" altLang="de-DE" sz="1400">
                <a:latin typeface="RubFlama" panose="02000000000000000000" pitchFamily="2" charset="0"/>
              </a:rPr>
              <a:t>allg. Organisation</a:t>
            </a:r>
          </a:p>
          <a:p>
            <a:pPr eaLnBrk="1" hangingPunct="1">
              <a:buFontTx/>
              <a:buChar char="-"/>
            </a:pPr>
            <a:r>
              <a:rPr lang="de-DE" altLang="de-DE" sz="1400">
                <a:latin typeface="RubFlama" panose="02000000000000000000" pitchFamily="2" charset="0"/>
              </a:rPr>
              <a:t>Raumplanung</a:t>
            </a:r>
          </a:p>
          <a:p>
            <a:pPr eaLnBrk="1" hangingPunct="1">
              <a:buFontTx/>
              <a:buChar char="-"/>
            </a:pPr>
            <a:r>
              <a:rPr lang="de-DE" altLang="de-DE" sz="1400">
                <a:latin typeface="RubFlama" panose="02000000000000000000" pitchFamily="2" charset="0"/>
              </a:rPr>
              <a:t>Vorlesungspläne</a:t>
            </a:r>
          </a:p>
          <a:p>
            <a:pPr eaLnBrk="1" hangingPunct="1">
              <a:buFontTx/>
              <a:buChar char="-"/>
            </a:pPr>
            <a:r>
              <a:rPr lang="de-DE" altLang="de-DE" sz="1400">
                <a:latin typeface="RubFlama" panose="02000000000000000000" pitchFamily="2" charset="0"/>
              </a:rPr>
              <a:t>Info u.a.</a:t>
            </a:r>
          </a:p>
        </p:txBody>
      </p:sp>
      <p:sp>
        <p:nvSpPr>
          <p:cNvPr id="11269" name="Rechteck 7"/>
          <p:cNvSpPr>
            <a:spLocks noChangeArrowheads="1"/>
          </p:cNvSpPr>
          <p:nvPr/>
        </p:nvSpPr>
        <p:spPr bwMode="auto">
          <a:xfrm>
            <a:off x="3478212" y="3474992"/>
            <a:ext cx="2468563" cy="1077218"/>
          </a:xfrm>
          <a:prstGeom prst="rect">
            <a:avLst/>
          </a:prstGeom>
          <a:noFill/>
          <a:ln w="9525">
            <a:solidFill>
              <a:schemeClr val="tx1">
                <a:alpha val="85097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 b="1" dirty="0">
                <a:latin typeface="RubFlama" panose="02000000000000000000" pitchFamily="2" charset="0"/>
              </a:rPr>
              <a:t>Dekan</a:t>
            </a:r>
            <a:endParaRPr lang="de-DE" altLang="de-DE" sz="1600" dirty="0">
              <a:latin typeface="RubFlama" panose="02000000000000000000" pitchFamily="2" charset="0"/>
            </a:endParaRPr>
          </a:p>
          <a:p>
            <a:pPr eaLnBrk="1" hangingPunct="1">
              <a:buFont typeface="Symbol" panose="05050102010706020507" pitchFamily="18" charset="2"/>
              <a:buChar char="-"/>
            </a:pPr>
            <a:r>
              <a:rPr lang="de-DE" altLang="de-DE" sz="1600" dirty="0">
                <a:latin typeface="RubFlama" panose="02000000000000000000" pitchFamily="2" charset="0"/>
              </a:rPr>
              <a:t> Professor</a:t>
            </a:r>
          </a:p>
          <a:p>
            <a:pPr eaLnBrk="1" hangingPunct="1">
              <a:buFont typeface="Symbol" panose="05050102010706020507" pitchFamily="18" charset="2"/>
              <a:buChar char="-"/>
            </a:pPr>
            <a:r>
              <a:rPr lang="de-DE" altLang="de-DE" sz="1600" dirty="0">
                <a:latin typeface="RubFlama" panose="02000000000000000000" pitchFamily="2" charset="0"/>
              </a:rPr>
              <a:t>„Manager“ der Fakultät</a:t>
            </a:r>
          </a:p>
          <a:p>
            <a:pPr algn="ctr" eaLnBrk="1" hangingPunct="1">
              <a:buFontTx/>
              <a:buChar char="-"/>
            </a:pPr>
            <a:endParaRPr lang="de-DE" altLang="de-DE" sz="1600" dirty="0">
              <a:latin typeface="RubFlama" panose="02000000000000000000" pitchFamily="2" charset="0"/>
            </a:endParaRPr>
          </a:p>
        </p:txBody>
      </p:sp>
      <p:sp>
        <p:nvSpPr>
          <p:cNvPr id="11270" name="Rechteck 8"/>
          <p:cNvSpPr>
            <a:spLocks noChangeArrowheads="1"/>
          </p:cNvSpPr>
          <p:nvPr/>
        </p:nvSpPr>
        <p:spPr bwMode="auto">
          <a:xfrm>
            <a:off x="1066800" y="3492863"/>
            <a:ext cx="1724025" cy="1446213"/>
          </a:xfrm>
          <a:prstGeom prst="rect">
            <a:avLst/>
          </a:prstGeom>
          <a:noFill/>
          <a:ln w="9525">
            <a:solidFill>
              <a:schemeClr val="tx1">
                <a:alpha val="85097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>
                <a:latin typeface="RubFlama" panose="02000000000000000000" pitchFamily="2" charset="0"/>
              </a:rPr>
              <a:t>Prodekan </a:t>
            </a:r>
          </a:p>
          <a:p>
            <a:pPr algn="ctr" eaLnBrk="1" hangingPunct="1"/>
            <a:r>
              <a:rPr lang="de-DE" altLang="de-DE" sz="1400">
                <a:latin typeface="RubFlama" panose="02000000000000000000" pitchFamily="2" charset="0"/>
              </a:rPr>
              <a:t>(StV)</a:t>
            </a:r>
          </a:p>
          <a:p>
            <a:pPr algn="ctr" eaLnBrk="1" hangingPunct="1"/>
            <a:r>
              <a:rPr lang="de-DE" altLang="de-DE" sz="1600">
                <a:latin typeface="RubFlama" panose="02000000000000000000" pitchFamily="2" charset="0"/>
              </a:rPr>
              <a:t>Studiendekan</a:t>
            </a:r>
          </a:p>
          <a:p>
            <a:pPr algn="ctr" eaLnBrk="1" hangingPunct="1"/>
            <a:r>
              <a:rPr lang="de-DE" altLang="de-DE" sz="1400">
                <a:latin typeface="RubFlama" panose="02000000000000000000" pitchFamily="2" charset="0"/>
              </a:rPr>
              <a:t>(spez. Beauftragter für akademische Lehre)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84225" y="5846763"/>
            <a:ext cx="3367088" cy="1016000"/>
          </a:xfrm>
          <a:prstGeom prst="rect">
            <a:avLst/>
          </a:prstGeom>
          <a:noFill/>
          <a:ln>
            <a:solidFill>
              <a:schemeClr val="tx1">
                <a:alpha val="8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dirty="0">
                <a:latin typeface="RubFlama" panose="02000000000000000000" pitchFamily="2" charset="0"/>
                <a:ea typeface="ＭＳ Ｐゴシック" charset="0"/>
                <a:cs typeface="Cambria"/>
              </a:rPr>
              <a:t>Institute / Forschungseinrichtungen</a:t>
            </a:r>
          </a:p>
          <a:p>
            <a:pPr>
              <a:defRPr/>
            </a:pPr>
            <a:r>
              <a:rPr lang="de-DE" sz="1600" dirty="0">
                <a:latin typeface="RubFlama" panose="02000000000000000000" pitchFamily="2" charset="0"/>
                <a:ea typeface="ＭＳ Ｐゴシック" charset="0"/>
                <a:cs typeface="Cambria"/>
              </a:rPr>
              <a:t>   </a:t>
            </a:r>
            <a:endParaRPr lang="de-DE" sz="1400" dirty="0">
              <a:latin typeface="RubFlama" panose="02000000000000000000" pitchFamily="2" charset="0"/>
              <a:ea typeface="ＭＳ Ｐゴシック" charset="0"/>
              <a:cs typeface="Cambria"/>
            </a:endParaRPr>
          </a:p>
          <a:p>
            <a:pPr marL="285750" indent="-285750">
              <a:buFontTx/>
              <a:buChar char="-"/>
              <a:defRPr/>
            </a:pPr>
            <a:r>
              <a:rPr lang="de-DE" sz="1400" dirty="0">
                <a:latin typeface="RubFlama" panose="02000000000000000000" pitchFamily="2" charset="0"/>
                <a:ea typeface="ＭＳ Ｐゴシック" charset="0"/>
                <a:cs typeface="Cambria"/>
              </a:rPr>
              <a:t>IFHV</a:t>
            </a:r>
          </a:p>
          <a:p>
            <a:pPr marL="285750" indent="-285750">
              <a:buFontTx/>
              <a:buChar char="-"/>
              <a:defRPr/>
            </a:pPr>
            <a:r>
              <a:rPr lang="de-DE" sz="1400" dirty="0">
                <a:latin typeface="RubFlama" panose="02000000000000000000" pitchFamily="2" charset="0"/>
                <a:ea typeface="ＭＳ Ｐゴシック" charset="0"/>
                <a:cs typeface="Cambria"/>
              </a:rPr>
              <a:t>Steuerrecht und Steuervollzug (u.a.)</a:t>
            </a:r>
          </a:p>
        </p:txBody>
      </p:sp>
      <p:sp>
        <p:nvSpPr>
          <p:cNvPr id="11272" name="Rechteck 11"/>
          <p:cNvSpPr>
            <a:spLocks noChangeArrowheads="1"/>
          </p:cNvSpPr>
          <p:nvPr/>
        </p:nvSpPr>
        <p:spPr bwMode="auto">
          <a:xfrm>
            <a:off x="6651961" y="3492410"/>
            <a:ext cx="2450765" cy="1846659"/>
          </a:xfrm>
          <a:prstGeom prst="rect">
            <a:avLst/>
          </a:prstGeom>
          <a:noFill/>
          <a:ln w="9525">
            <a:solidFill>
              <a:schemeClr val="tx1">
                <a:alpha val="85097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 b="1" dirty="0">
                <a:latin typeface="RubFlama" panose="02000000000000000000" pitchFamily="2" charset="0"/>
              </a:rPr>
              <a:t>Fakultätsrat</a:t>
            </a:r>
          </a:p>
          <a:p>
            <a:pPr eaLnBrk="1" hangingPunct="1"/>
            <a:endParaRPr lang="de-DE" altLang="de-DE" sz="1400" dirty="0">
              <a:latin typeface="RubFlama" panose="02000000000000000000" pitchFamily="2" charset="0"/>
            </a:endParaRPr>
          </a:p>
          <a:p>
            <a:pPr eaLnBrk="1" hangingPunct="1">
              <a:buFontTx/>
              <a:buChar char="-"/>
            </a:pPr>
            <a:r>
              <a:rPr lang="de-DE" altLang="de-DE" sz="1400" dirty="0">
                <a:latin typeface="RubFlama" panose="02000000000000000000" pitchFamily="2" charset="0"/>
              </a:rPr>
              <a:t>Wahl des Dekans</a:t>
            </a:r>
          </a:p>
          <a:p>
            <a:pPr eaLnBrk="1" hangingPunct="1">
              <a:buFontTx/>
              <a:buChar char="-"/>
            </a:pPr>
            <a:r>
              <a:rPr lang="de-DE" altLang="de-DE" sz="1400" dirty="0" err="1">
                <a:latin typeface="RubFlama" panose="02000000000000000000" pitchFamily="2" charset="0"/>
              </a:rPr>
              <a:t>grds</a:t>
            </a:r>
            <a:r>
              <a:rPr lang="de-DE" altLang="de-DE" sz="1400" dirty="0">
                <a:latin typeface="RubFlama" panose="02000000000000000000" pitchFamily="2" charset="0"/>
              </a:rPr>
              <a:t>. Fragen der Forschung</a:t>
            </a:r>
          </a:p>
          <a:p>
            <a:pPr eaLnBrk="1" hangingPunct="1">
              <a:buFontTx/>
              <a:buChar char="-"/>
            </a:pPr>
            <a:r>
              <a:rPr lang="de-DE" altLang="de-DE" sz="1400" dirty="0">
                <a:latin typeface="RubFlama" panose="02000000000000000000" pitchFamily="2" charset="0"/>
              </a:rPr>
              <a:t>Prüfungsordnungen</a:t>
            </a:r>
          </a:p>
          <a:p>
            <a:pPr eaLnBrk="1" hangingPunct="1">
              <a:buFontTx/>
              <a:buChar char="-"/>
            </a:pPr>
            <a:r>
              <a:rPr lang="de-DE" altLang="de-DE" sz="1400" b="1" dirty="0">
                <a:latin typeface="RubFlama" panose="02000000000000000000" pitchFamily="2" charset="0"/>
              </a:rPr>
              <a:t>Studiengänge: LL.M.</a:t>
            </a:r>
          </a:p>
          <a:p>
            <a:pPr eaLnBrk="1" hangingPunct="1">
              <a:buFontTx/>
              <a:buChar char="-"/>
            </a:pPr>
            <a:r>
              <a:rPr lang="de-DE" altLang="de-DE" sz="1400" dirty="0">
                <a:latin typeface="RubFlama" panose="02000000000000000000" pitchFamily="2" charset="0"/>
              </a:rPr>
              <a:t>Haushalt</a:t>
            </a:r>
          </a:p>
          <a:p>
            <a:pPr eaLnBrk="1" hangingPunct="1">
              <a:buFontTx/>
              <a:buChar char="-"/>
            </a:pPr>
            <a:r>
              <a:rPr lang="de-DE" altLang="de-DE" sz="1400" dirty="0">
                <a:latin typeface="RubFlama" panose="02000000000000000000" pitchFamily="2" charset="0"/>
              </a:rPr>
              <a:t>Personalangelegenheiten ...</a:t>
            </a:r>
          </a:p>
        </p:txBody>
      </p:sp>
      <p:sp>
        <p:nvSpPr>
          <p:cNvPr id="13" name="Rechteck 12"/>
          <p:cNvSpPr/>
          <p:nvPr/>
        </p:nvSpPr>
        <p:spPr>
          <a:xfrm>
            <a:off x="788988" y="1906588"/>
            <a:ext cx="2447925" cy="1200150"/>
          </a:xfrm>
          <a:prstGeom prst="rect">
            <a:avLst/>
          </a:prstGeom>
          <a:ln>
            <a:solidFill>
              <a:schemeClr val="tx1">
                <a:alpha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dirty="0">
                <a:latin typeface="RubFlama" panose="02000000000000000000" pitchFamily="2" charset="0"/>
                <a:ea typeface="ＭＳ Ｐゴシック" charset="0"/>
                <a:cs typeface="Cambria"/>
              </a:rPr>
              <a:t>Sonstige Einrichtungen</a:t>
            </a:r>
          </a:p>
          <a:p>
            <a:pPr marL="285750" indent="-285750">
              <a:buFontTx/>
              <a:buChar char="-"/>
              <a:defRPr/>
            </a:pPr>
            <a:endParaRPr lang="de-DE" sz="1400" dirty="0">
              <a:latin typeface="RubFlama" panose="02000000000000000000" pitchFamily="2" charset="0"/>
              <a:ea typeface="ＭＳ Ｐゴシック" charset="0"/>
              <a:cs typeface="Cambria"/>
            </a:endParaRPr>
          </a:p>
          <a:p>
            <a:pPr marL="285750" indent="-285750">
              <a:buFontTx/>
              <a:buChar char="-"/>
              <a:defRPr/>
            </a:pPr>
            <a:r>
              <a:rPr lang="de-DE" sz="1400" dirty="0">
                <a:latin typeface="RubFlama" panose="02000000000000000000" pitchFamily="2" charset="0"/>
                <a:ea typeface="ＭＳ Ｐゴシック" charset="0"/>
                <a:cs typeface="Cambria"/>
              </a:rPr>
              <a:t>CIP-Pool/EDV</a:t>
            </a:r>
          </a:p>
          <a:p>
            <a:pPr marL="285750" indent="-285750">
              <a:buFontTx/>
              <a:buChar char="-"/>
              <a:defRPr/>
            </a:pPr>
            <a:r>
              <a:rPr lang="de-DE" sz="1400" dirty="0">
                <a:latin typeface="RubFlama" panose="02000000000000000000" pitchFamily="2" charset="0"/>
                <a:ea typeface="ＭＳ Ｐゴシック" charset="0"/>
                <a:cs typeface="Cambria"/>
              </a:rPr>
              <a:t>ZRS</a:t>
            </a:r>
          </a:p>
          <a:p>
            <a:pPr marL="285750" indent="-285750">
              <a:buFontTx/>
              <a:buChar char="-"/>
              <a:defRPr/>
            </a:pPr>
            <a:r>
              <a:rPr lang="de-DE" sz="1400" b="1" dirty="0">
                <a:latin typeface="RubFlama" panose="02000000000000000000" pitchFamily="2" charset="0"/>
                <a:ea typeface="ＭＳ Ｐゴシック" charset="0"/>
                <a:cs typeface="Cambria"/>
              </a:rPr>
              <a:t>ZfI</a:t>
            </a:r>
            <a:endParaRPr lang="de-DE" sz="1400" dirty="0">
              <a:latin typeface="RubFlama" panose="02000000000000000000" pitchFamily="2" charset="0"/>
              <a:ea typeface="ＭＳ Ｐゴシック" charset="0"/>
              <a:cs typeface="Cambria"/>
            </a:endParaRPr>
          </a:p>
        </p:txBody>
      </p:sp>
      <p:sp>
        <p:nvSpPr>
          <p:cNvPr id="11274" name="Textfeld 5"/>
          <p:cNvSpPr txBox="1">
            <a:spLocks noChangeArrowheads="1"/>
          </p:cNvSpPr>
          <p:nvPr/>
        </p:nvSpPr>
        <p:spPr bwMode="auto">
          <a:xfrm>
            <a:off x="6651960" y="5838825"/>
            <a:ext cx="2440877" cy="985837"/>
          </a:xfrm>
          <a:prstGeom prst="rect">
            <a:avLst/>
          </a:prstGeom>
          <a:noFill/>
          <a:ln w="9525">
            <a:solidFill>
              <a:schemeClr val="tx1">
                <a:alpha val="85097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600">
                <a:latin typeface="RubFlama" panose="02000000000000000000" pitchFamily="2" charset="0"/>
              </a:rPr>
              <a:t>Sonstige Gremien</a:t>
            </a:r>
          </a:p>
          <a:p>
            <a:pPr eaLnBrk="1" hangingPunct="1"/>
            <a:r>
              <a:rPr lang="de-DE" altLang="de-DE" sz="1400">
                <a:latin typeface="RubFlama" panose="02000000000000000000" pitchFamily="2" charset="0"/>
              </a:rPr>
              <a:t>   </a:t>
            </a:r>
          </a:p>
          <a:p>
            <a:pPr eaLnBrk="1" hangingPunct="1">
              <a:buFontTx/>
              <a:buChar char="-"/>
            </a:pPr>
            <a:r>
              <a:rPr lang="de-DE" altLang="de-DE" sz="1400">
                <a:latin typeface="RubFlama" panose="02000000000000000000" pitchFamily="2" charset="0"/>
              </a:rPr>
              <a:t>Zivilrechtslehrer</a:t>
            </a:r>
          </a:p>
          <a:p>
            <a:pPr eaLnBrk="1" hangingPunct="1">
              <a:buFontTx/>
              <a:buChar char="-"/>
            </a:pPr>
            <a:r>
              <a:rPr lang="de-DE" altLang="de-DE" sz="1400">
                <a:latin typeface="RubFlama" panose="02000000000000000000" pitchFamily="2" charset="0"/>
              </a:rPr>
              <a:t>Ausschüsse (Promotion u.a.)</a:t>
            </a:r>
          </a:p>
        </p:txBody>
      </p:sp>
      <p:cxnSp>
        <p:nvCxnSpPr>
          <p:cNvPr id="10" name="Gerade Verbindung mit Pfeil 9"/>
          <p:cNvCxnSpPr>
            <a:cxnSpLocks noChangeShapeType="1"/>
          </p:cNvCxnSpPr>
          <p:nvPr/>
        </p:nvCxnSpPr>
        <p:spPr bwMode="auto">
          <a:xfrm flipH="1">
            <a:off x="5946775" y="3790950"/>
            <a:ext cx="6873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Gerade Verbindung mit Pfeil 18"/>
          <p:cNvCxnSpPr>
            <a:cxnSpLocks noChangeShapeType="1"/>
          </p:cNvCxnSpPr>
          <p:nvPr/>
        </p:nvCxnSpPr>
        <p:spPr bwMode="auto">
          <a:xfrm flipH="1">
            <a:off x="2790825" y="3790950"/>
            <a:ext cx="68738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Gerade Verbindung mit Pfeil 16"/>
          <p:cNvCxnSpPr>
            <a:cxnSpLocks noChangeShapeType="1"/>
          </p:cNvCxnSpPr>
          <p:nvPr/>
        </p:nvCxnSpPr>
        <p:spPr bwMode="auto">
          <a:xfrm>
            <a:off x="5003800" y="2919413"/>
            <a:ext cx="0" cy="5635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Gerade Verbindung mit Pfeil 24"/>
          <p:cNvCxnSpPr>
            <a:cxnSpLocks noChangeShapeType="1"/>
          </p:cNvCxnSpPr>
          <p:nvPr/>
        </p:nvCxnSpPr>
        <p:spPr bwMode="auto">
          <a:xfrm>
            <a:off x="376238" y="2447925"/>
            <a:ext cx="40798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Gerade Verbindung 22"/>
          <p:cNvCxnSpPr>
            <a:cxnSpLocks noChangeShapeType="1"/>
          </p:cNvCxnSpPr>
          <p:nvPr/>
        </p:nvCxnSpPr>
        <p:spPr bwMode="auto">
          <a:xfrm flipH="1">
            <a:off x="376238" y="1692275"/>
            <a:ext cx="347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Gerade Verbindung 31"/>
          <p:cNvCxnSpPr>
            <a:cxnSpLocks noChangeShapeType="1"/>
          </p:cNvCxnSpPr>
          <p:nvPr/>
        </p:nvCxnSpPr>
        <p:spPr bwMode="auto">
          <a:xfrm flipH="1" flipV="1">
            <a:off x="376238" y="1692275"/>
            <a:ext cx="3175" cy="464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Gerade Verbindung mit Pfeil 34"/>
          <p:cNvCxnSpPr>
            <a:cxnSpLocks noChangeShapeType="1"/>
          </p:cNvCxnSpPr>
          <p:nvPr/>
        </p:nvCxnSpPr>
        <p:spPr bwMode="auto">
          <a:xfrm flipV="1">
            <a:off x="7863600" y="5364163"/>
            <a:ext cx="0" cy="4746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Gerade Verbindung mit Pfeil 35"/>
          <p:cNvCxnSpPr>
            <a:cxnSpLocks noChangeShapeType="1"/>
          </p:cNvCxnSpPr>
          <p:nvPr/>
        </p:nvCxnSpPr>
        <p:spPr bwMode="auto">
          <a:xfrm>
            <a:off x="379413" y="6337300"/>
            <a:ext cx="4095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feld 1"/>
          <p:cNvSpPr txBox="1">
            <a:spLocks noChangeArrowheads="1"/>
          </p:cNvSpPr>
          <p:nvPr/>
        </p:nvSpPr>
        <p:spPr bwMode="auto">
          <a:xfrm>
            <a:off x="827088" y="1764407"/>
            <a:ext cx="553243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46138" indent="-3429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 ca. 240.000 Juristen in Deutschland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 jährlich ca. 10.000 Berufsanfänger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 Öffentliche Verwaltung ca. 35.000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 Rechtspflege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DE" altLang="de-DE" dirty="0">
                <a:latin typeface="RubFlama" panose="02000000000000000000" pitchFamily="2" charset="0"/>
              </a:rPr>
              <a:t>ca. 20.000 Richter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DE" altLang="de-DE" dirty="0">
                <a:latin typeface="RubFlama" panose="02000000000000000000" pitchFamily="2" charset="0"/>
              </a:rPr>
              <a:t>ca. 5.000 Staatsanwälte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Rechtsanwälte ca. 165.000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Wirtschaft ca. 25.000 („Justitiare“)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dirty="0">
                <a:latin typeface="RubFlama" panose="02000000000000000000" pitchFamily="2" charset="0"/>
              </a:rPr>
              <a:t>zusätzlich Notare (überparteiliche Betreuer)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altLang="de-DE" dirty="0">
              <a:latin typeface="RubFlama" panose="02000000000000000000" pitchFamily="2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b="1" dirty="0">
                <a:latin typeface="RubFlama" panose="02000000000000000000" pitchFamily="2" charset="0"/>
              </a:rPr>
              <a:t>Wie wird man Jurist in Deutschland?</a:t>
            </a:r>
          </a:p>
          <a:p>
            <a:pPr algn="ctr" eaLnBrk="1" hangingPunct="1"/>
            <a:endParaRPr lang="de-DE" altLang="de-DE" dirty="0">
              <a:latin typeface="RubFlama" panose="02000000000000000000" pitchFamily="2" charset="0"/>
            </a:endParaRPr>
          </a:p>
        </p:txBody>
      </p:sp>
      <p:pic>
        <p:nvPicPr>
          <p:cNvPr id="12292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2002729"/>
            <a:ext cx="2612122" cy="392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20850" y="572212"/>
            <a:ext cx="3526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defTabSz="914400">
              <a:defRPr/>
            </a:pPr>
            <a:r>
              <a:rPr lang="de-DE" sz="2400" b="1" dirty="0">
                <a:latin typeface="RubFlama" panose="02000000000000000000" pitchFamily="2" charset="0"/>
              </a:rPr>
              <a:t>Juristen in Deutschland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06935" y="897732"/>
            <a:ext cx="650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2400" b="1" dirty="0">
                <a:latin typeface="RubFlama" panose="02000000000000000000" pitchFamily="2" charset="0"/>
              </a:rPr>
              <a:t>Der Weg an die Universität - Schulausbildung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135018" y="1787525"/>
            <a:ext cx="158937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de-DE" altLang="de-DE" sz="1500" dirty="0">
                <a:latin typeface="RubFlama" panose="02000000000000000000" pitchFamily="2" charset="0"/>
              </a:rPr>
              <a:t>Grundschule</a:t>
            </a:r>
            <a:br>
              <a:rPr lang="de-DE" altLang="de-DE" sz="1500" dirty="0">
                <a:latin typeface="RubFlama" panose="02000000000000000000" pitchFamily="2" charset="0"/>
              </a:rPr>
            </a:br>
            <a:r>
              <a:rPr lang="de-DE" altLang="de-DE" sz="1500" dirty="0">
                <a:latin typeface="RubFlama" panose="02000000000000000000" pitchFamily="2" charset="0"/>
              </a:rPr>
              <a:t>1. - 4. Klasse </a:t>
            </a:r>
          </a:p>
          <a:p>
            <a:pPr algn="ctr" defTabSz="914400" eaLnBrk="1" hangingPunct="1">
              <a:defRPr/>
            </a:pPr>
            <a:r>
              <a:rPr lang="de-DE" altLang="de-DE" sz="1500" dirty="0">
                <a:latin typeface="RubFlama" panose="02000000000000000000" pitchFamily="2" charset="0"/>
              </a:rPr>
              <a:t>(6 – 10 Jahre)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35018" y="1763713"/>
            <a:ext cx="1589370" cy="1039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RubFlama" panose="02000000000000000000" pitchFamily="2" charset="0"/>
              <a:ea typeface="ＭＳ Ｐゴシック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54075" y="3422650"/>
            <a:ext cx="18097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de-DE" altLang="de-DE" sz="1600" b="1" dirty="0">
                <a:latin typeface="RubFlama" panose="02000000000000000000" pitchFamily="2" charset="0"/>
              </a:rPr>
              <a:t>Hauptschule</a:t>
            </a:r>
            <a:br>
              <a:rPr lang="de-DE" altLang="de-DE" sz="1600" dirty="0">
                <a:latin typeface="RubFlama" panose="02000000000000000000" pitchFamily="2" charset="0"/>
              </a:rPr>
            </a:br>
            <a:r>
              <a:rPr lang="de-DE" altLang="de-DE" sz="1600" dirty="0">
                <a:latin typeface="RubFlama" panose="02000000000000000000" pitchFamily="2" charset="0"/>
              </a:rPr>
              <a:t>5. - 9. Klasse </a:t>
            </a:r>
          </a:p>
          <a:p>
            <a:pPr algn="ctr" defTabSz="914400" eaLnBrk="1" hangingPunct="1">
              <a:defRPr/>
            </a:pPr>
            <a:r>
              <a:rPr lang="de-DE" altLang="de-DE" sz="1600" dirty="0">
                <a:latin typeface="RubFlama" panose="02000000000000000000" pitchFamily="2" charset="0"/>
              </a:rPr>
              <a:t>(10 – 15 Jahre)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76264" y="4792663"/>
            <a:ext cx="21034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de-DE" altLang="de-DE" sz="1600">
                <a:latin typeface="RubFlama" panose="02000000000000000000" pitchFamily="2" charset="0"/>
              </a:rPr>
              <a:t>Abschluss:</a:t>
            </a:r>
          </a:p>
          <a:p>
            <a:pPr algn="ctr" defTabSz="914400" eaLnBrk="1" hangingPunct="1">
              <a:defRPr/>
            </a:pPr>
            <a:r>
              <a:rPr lang="de-DE" altLang="de-DE" sz="1600">
                <a:latin typeface="RubFlama" panose="02000000000000000000" pitchFamily="2" charset="0"/>
              </a:rPr>
              <a:t>Hauptschulabschluss</a:t>
            </a:r>
          </a:p>
          <a:p>
            <a:pPr algn="ctr" defTabSz="914400" eaLnBrk="1" hangingPunct="1">
              <a:defRPr/>
            </a:pPr>
            <a:r>
              <a:rPr lang="de-DE" altLang="de-DE" sz="1600">
                <a:latin typeface="RubFlama" panose="02000000000000000000" pitchFamily="2" charset="0"/>
              </a:rPr>
              <a:t>u.a.</a:t>
            </a:r>
          </a:p>
          <a:p>
            <a:pPr algn="ctr" defTabSz="914400" eaLnBrk="1" hangingPunct="1">
              <a:defRPr/>
            </a:pPr>
            <a:r>
              <a:rPr lang="de-DE" altLang="de-DE" sz="1600">
                <a:latin typeface="RubFlama" panose="02000000000000000000" pitchFamily="2" charset="0"/>
              </a:rPr>
              <a:t>§ 14 HSG NRW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195388" y="6408738"/>
            <a:ext cx="11858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1600" dirty="0">
                <a:latin typeface="RubFlama" panose="02000000000000000000" pitchFamily="2" charset="0"/>
              </a:rPr>
              <a:t>Ausbildung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135018" y="3449638"/>
            <a:ext cx="15311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de-DE" altLang="de-DE" sz="1600" b="1" dirty="0">
                <a:latin typeface="RubFlama" panose="02000000000000000000" pitchFamily="2" charset="0"/>
              </a:rPr>
              <a:t>Realschule</a:t>
            </a:r>
            <a:br>
              <a:rPr lang="de-DE" altLang="de-DE" sz="1600" dirty="0">
                <a:latin typeface="RubFlama" panose="02000000000000000000" pitchFamily="2" charset="0"/>
              </a:rPr>
            </a:br>
            <a:r>
              <a:rPr lang="de-DE" altLang="de-DE" sz="1600" dirty="0">
                <a:latin typeface="RubFlama" panose="02000000000000000000" pitchFamily="2" charset="0"/>
              </a:rPr>
              <a:t>5. – 10. Klasse </a:t>
            </a:r>
          </a:p>
          <a:p>
            <a:pPr algn="ctr" defTabSz="914400" eaLnBrk="1" hangingPunct="1">
              <a:defRPr/>
            </a:pPr>
            <a:r>
              <a:rPr lang="de-DE" altLang="de-DE" sz="1600" dirty="0">
                <a:latin typeface="RubFlama" panose="02000000000000000000" pitchFamily="2" charset="0"/>
              </a:rPr>
              <a:t>(10 – 16 Jahre)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982907" y="4779963"/>
            <a:ext cx="196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de-DE" altLang="de-DE" sz="1600">
                <a:latin typeface="RubFlama" panose="02000000000000000000" pitchFamily="2" charset="0"/>
              </a:rPr>
              <a:t>Abschluss:</a:t>
            </a:r>
          </a:p>
          <a:p>
            <a:pPr algn="ctr" defTabSz="914400" eaLnBrk="1" hangingPunct="1">
              <a:defRPr/>
            </a:pPr>
            <a:r>
              <a:rPr lang="de-DE" altLang="de-DE" sz="1600">
                <a:latin typeface="RubFlama" panose="02000000000000000000" pitchFamily="2" charset="0"/>
              </a:rPr>
              <a:t>Realschulabschluss</a:t>
            </a:r>
          </a:p>
          <a:p>
            <a:pPr algn="ctr" defTabSz="914400" eaLnBrk="1" hangingPunct="1">
              <a:defRPr/>
            </a:pPr>
            <a:r>
              <a:rPr lang="de-DE" altLang="de-DE" sz="1600">
                <a:latin typeface="RubFlama" panose="02000000000000000000" pitchFamily="2" charset="0"/>
              </a:rPr>
              <a:t>§ 15 HSG:</a:t>
            </a:r>
          </a:p>
          <a:p>
            <a:pPr algn="ctr" defTabSz="914400" eaLnBrk="1" hangingPunct="1">
              <a:defRPr/>
            </a:pPr>
            <a:r>
              <a:rPr lang="de-DE" altLang="de-DE" sz="1600">
                <a:latin typeface="RubFlama" panose="02000000000000000000" pitchFamily="2" charset="0"/>
              </a:rPr>
              <a:t>Fachoberschulreife</a:t>
            </a:r>
          </a:p>
          <a:p>
            <a:pPr algn="ctr" defTabSz="914400" eaLnBrk="1" hangingPunct="1">
              <a:defRPr/>
            </a:pPr>
            <a:endParaRPr lang="de-DE" altLang="de-DE" sz="1600">
              <a:latin typeface="RubFlama" panose="02000000000000000000" pitchFamily="2" charset="0"/>
            </a:endParaRPr>
          </a:p>
          <a:p>
            <a:pPr algn="ctr" defTabSz="914400" eaLnBrk="1" hangingPunct="1">
              <a:defRPr/>
            </a:pPr>
            <a:endParaRPr lang="de-DE" altLang="de-DE" sz="1600">
              <a:latin typeface="RubFlama" panose="02000000000000000000" pitchFamily="2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118407" y="6381750"/>
            <a:ext cx="1683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5pPr>
            <a:lvl6pPr marL="24717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6pPr>
            <a:lvl7pPr marL="29289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7pPr>
            <a:lvl8pPr marL="33861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8pPr>
            <a:lvl9pPr marL="3843338" indent="-18573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defTabSz="914400">
              <a:defRPr/>
            </a:pPr>
            <a:r>
              <a:rPr lang="de-DE" sz="1600" dirty="0">
                <a:latin typeface="RubFlama" panose="02000000000000000000" pitchFamily="2" charset="0"/>
              </a:rPr>
              <a:t>Ausbildung oder </a:t>
            </a:r>
          </a:p>
          <a:p>
            <a:pPr algn="ctr" defTabSz="914400">
              <a:defRPr/>
            </a:pPr>
            <a:r>
              <a:rPr lang="de-DE" sz="1600" dirty="0">
                <a:latin typeface="RubFlama" panose="02000000000000000000" pitchFamily="2" charset="0"/>
              </a:rPr>
              <a:t>Wechsel nach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488357" y="3449638"/>
            <a:ext cx="15840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de-DE" altLang="de-DE" sz="1600" b="1">
                <a:latin typeface="RubFlama" panose="02000000000000000000" pitchFamily="2" charset="0"/>
              </a:rPr>
              <a:t>Gymnasium</a:t>
            </a:r>
            <a:r>
              <a:rPr lang="de-DE" altLang="de-DE" sz="1600">
                <a:latin typeface="RubFlama" panose="02000000000000000000" pitchFamily="2" charset="0"/>
              </a:rPr>
              <a:t> </a:t>
            </a:r>
          </a:p>
          <a:p>
            <a:pPr algn="ctr" defTabSz="914400" eaLnBrk="1" hangingPunct="1">
              <a:defRPr/>
            </a:pPr>
            <a:r>
              <a:rPr lang="de-DE" altLang="de-DE" sz="1600">
                <a:latin typeface="RubFlama" panose="02000000000000000000" pitchFamily="2" charset="0"/>
              </a:rPr>
              <a:t>/ Gesamtschule</a:t>
            </a:r>
          </a:p>
          <a:p>
            <a:pPr algn="ctr" defTabSz="914400" eaLnBrk="1" hangingPunct="1">
              <a:defRPr/>
            </a:pPr>
            <a:r>
              <a:rPr lang="de-DE" altLang="de-DE" sz="1600">
                <a:latin typeface="RubFlama" panose="02000000000000000000" pitchFamily="2" charset="0"/>
              </a:rPr>
              <a:t>5. – 12. Klasse </a:t>
            </a:r>
          </a:p>
          <a:p>
            <a:pPr algn="ctr" defTabSz="914400" eaLnBrk="1" hangingPunct="1">
              <a:defRPr/>
            </a:pPr>
            <a:r>
              <a:rPr lang="de-DE" altLang="de-DE" sz="1600">
                <a:latin typeface="RubFlama" panose="02000000000000000000" pitchFamily="2" charset="0"/>
              </a:rPr>
              <a:t>(10 – 18 Jahre)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460646" y="4892675"/>
            <a:ext cx="15696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de-DE" altLang="de-DE" sz="1600" dirty="0">
                <a:latin typeface="RubFlama" panose="02000000000000000000" pitchFamily="2" charset="0"/>
              </a:rPr>
              <a:t>Abschluss:</a:t>
            </a:r>
          </a:p>
          <a:p>
            <a:pPr algn="ctr" defTabSz="914400" eaLnBrk="1" hangingPunct="1">
              <a:defRPr/>
            </a:pPr>
            <a:r>
              <a:rPr lang="de-DE" altLang="de-DE" sz="1600" dirty="0">
                <a:latin typeface="RubFlama" panose="02000000000000000000" pitchFamily="2" charset="0"/>
              </a:rPr>
              <a:t>Abitur</a:t>
            </a:r>
          </a:p>
          <a:p>
            <a:pPr algn="ctr" defTabSz="914400" eaLnBrk="1" hangingPunct="1">
              <a:defRPr/>
            </a:pPr>
            <a:r>
              <a:rPr lang="de-DE" altLang="de-DE" sz="1600" dirty="0">
                <a:latin typeface="RubFlama" panose="02000000000000000000" pitchFamily="2" charset="0"/>
              </a:rPr>
              <a:t>§ 18 HSG</a:t>
            </a:r>
          </a:p>
          <a:p>
            <a:pPr algn="ctr" defTabSz="914400" eaLnBrk="1" hangingPunct="1">
              <a:defRPr/>
            </a:pPr>
            <a:r>
              <a:rPr lang="de-DE" altLang="de-DE" sz="1600" dirty="0">
                <a:latin typeface="RubFlama" panose="02000000000000000000" pitchFamily="2" charset="0"/>
              </a:rPr>
              <a:t>Allgemeine</a:t>
            </a:r>
          </a:p>
          <a:p>
            <a:pPr algn="ctr" defTabSz="914400" eaLnBrk="1" hangingPunct="1">
              <a:defRPr/>
            </a:pPr>
            <a:r>
              <a:rPr lang="de-DE" altLang="de-DE" sz="1600" dirty="0">
                <a:latin typeface="RubFlama" panose="02000000000000000000" pitchFamily="2" charset="0"/>
              </a:rPr>
              <a:t> Hochschulreife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7429932" y="6381750"/>
            <a:ext cx="16834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de-DE" altLang="de-DE" sz="1600">
                <a:latin typeface="RubFlama" panose="02000000000000000000" pitchFamily="2" charset="0"/>
              </a:rPr>
              <a:t>Ausbildung oder </a:t>
            </a:r>
          </a:p>
          <a:p>
            <a:pPr algn="ctr" defTabSz="914400" eaLnBrk="1" hangingPunct="1">
              <a:defRPr/>
            </a:pPr>
            <a:r>
              <a:rPr lang="de-DE" altLang="de-DE" sz="1600" b="1" u="sng">
                <a:latin typeface="RubFlama" panose="02000000000000000000" pitchFamily="2" charset="0"/>
              </a:rPr>
              <a:t>Universität</a:t>
            </a:r>
          </a:p>
        </p:txBody>
      </p:sp>
      <p:cxnSp>
        <p:nvCxnSpPr>
          <p:cNvPr id="13329" name="AutoShape 17"/>
          <p:cNvCxnSpPr>
            <a:cxnSpLocks noChangeShapeType="1"/>
            <a:stCxn id="13325" idx="3"/>
          </p:cNvCxnSpPr>
          <p:nvPr/>
        </p:nvCxnSpPr>
        <p:spPr bwMode="auto">
          <a:xfrm flipV="1">
            <a:off x="5801881" y="4014788"/>
            <a:ext cx="1653019" cy="2659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30" name="AutoShape 18"/>
          <p:cNvCxnSpPr>
            <a:cxnSpLocks noChangeShapeType="1"/>
          </p:cNvCxnSpPr>
          <p:nvPr/>
        </p:nvCxnSpPr>
        <p:spPr bwMode="auto">
          <a:xfrm>
            <a:off x="4968875" y="2803525"/>
            <a:ext cx="0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31" name="AutoShape 19"/>
          <p:cNvCxnSpPr>
            <a:cxnSpLocks noChangeShapeType="1"/>
          </p:cNvCxnSpPr>
          <p:nvPr/>
        </p:nvCxnSpPr>
        <p:spPr bwMode="auto">
          <a:xfrm flipH="1">
            <a:off x="1709738" y="3149600"/>
            <a:ext cx="32591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32" name="AutoShape 20"/>
          <p:cNvCxnSpPr>
            <a:cxnSpLocks noChangeShapeType="1"/>
          </p:cNvCxnSpPr>
          <p:nvPr/>
        </p:nvCxnSpPr>
        <p:spPr bwMode="auto">
          <a:xfrm>
            <a:off x="1708150" y="3149600"/>
            <a:ext cx="0" cy="254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33" name="AutoShape 21"/>
          <p:cNvCxnSpPr>
            <a:cxnSpLocks noChangeShapeType="1"/>
          </p:cNvCxnSpPr>
          <p:nvPr/>
        </p:nvCxnSpPr>
        <p:spPr bwMode="auto">
          <a:xfrm>
            <a:off x="4787900" y="3149600"/>
            <a:ext cx="3414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34" name="AutoShape 22"/>
          <p:cNvCxnSpPr>
            <a:cxnSpLocks noChangeShapeType="1"/>
          </p:cNvCxnSpPr>
          <p:nvPr/>
        </p:nvCxnSpPr>
        <p:spPr bwMode="auto">
          <a:xfrm>
            <a:off x="8208963" y="3149600"/>
            <a:ext cx="0" cy="254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35" name="AutoShape 23"/>
          <p:cNvCxnSpPr>
            <a:cxnSpLocks noChangeShapeType="1"/>
          </p:cNvCxnSpPr>
          <p:nvPr/>
        </p:nvCxnSpPr>
        <p:spPr bwMode="auto">
          <a:xfrm>
            <a:off x="1727200" y="4281488"/>
            <a:ext cx="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36" name="AutoShape 24"/>
          <p:cNvCxnSpPr>
            <a:cxnSpLocks noChangeShapeType="1"/>
          </p:cNvCxnSpPr>
          <p:nvPr/>
        </p:nvCxnSpPr>
        <p:spPr bwMode="auto">
          <a:xfrm>
            <a:off x="1708150" y="5856288"/>
            <a:ext cx="0" cy="498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37" name="AutoShape 25"/>
          <p:cNvCxnSpPr>
            <a:cxnSpLocks noChangeShapeType="1"/>
          </p:cNvCxnSpPr>
          <p:nvPr/>
        </p:nvCxnSpPr>
        <p:spPr bwMode="auto">
          <a:xfrm>
            <a:off x="4932363" y="4281488"/>
            <a:ext cx="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38" name="AutoShape 26"/>
          <p:cNvCxnSpPr>
            <a:cxnSpLocks noChangeShapeType="1"/>
          </p:cNvCxnSpPr>
          <p:nvPr/>
        </p:nvCxnSpPr>
        <p:spPr bwMode="auto">
          <a:xfrm>
            <a:off x="4932363" y="5849938"/>
            <a:ext cx="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39" name="AutoShape 27"/>
          <p:cNvCxnSpPr>
            <a:cxnSpLocks noChangeShapeType="1"/>
          </p:cNvCxnSpPr>
          <p:nvPr/>
        </p:nvCxnSpPr>
        <p:spPr bwMode="auto">
          <a:xfrm>
            <a:off x="8202613" y="4495800"/>
            <a:ext cx="0" cy="436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8"/>
          <p:cNvCxnSpPr>
            <a:cxnSpLocks noChangeShapeType="1"/>
          </p:cNvCxnSpPr>
          <p:nvPr/>
        </p:nvCxnSpPr>
        <p:spPr bwMode="auto">
          <a:xfrm>
            <a:off x="4968875" y="3149600"/>
            <a:ext cx="0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948" y="7165007"/>
            <a:ext cx="17002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200" dirty="0">
                <a:latin typeface="RubFlama" panose="02000000000000000000" pitchFamily="2" charset="0"/>
              </a:rPr>
              <a:t>Allgemeine Einführung</a:t>
            </a:r>
          </a:p>
        </p:txBody>
      </p:sp>
      <p:cxnSp>
        <p:nvCxnSpPr>
          <p:cNvPr id="6" name="Gerade Verbindung mit Pfeil 5"/>
          <p:cNvCxnSpPr>
            <a:stCxn id="13327" idx="2"/>
          </p:cNvCxnSpPr>
          <p:nvPr/>
        </p:nvCxnSpPr>
        <p:spPr>
          <a:xfrm>
            <a:off x="8245476" y="6216114"/>
            <a:ext cx="0" cy="264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animBg="1"/>
      <p:bldP spid="13320" grpId="0"/>
      <p:bldP spid="13321" grpId="0"/>
      <p:bldP spid="13322" grpId="0"/>
      <p:bldP spid="13323" grpId="0"/>
      <p:bldP spid="13324" grpId="0"/>
      <p:bldP spid="13325" grpId="0"/>
      <p:bldP spid="13326" grpId="0"/>
      <p:bldP spid="13327" grpId="0"/>
      <p:bldP spid="13328" grpId="0"/>
    </p:bldLst>
  </p:timing>
</p:sld>
</file>

<file path=ppt/theme/theme1.xml><?xml version="1.0" encoding="utf-8"?>
<a:theme xmlns:a="http://schemas.openxmlformats.org/drawingml/2006/main" name="1_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rennblat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xtform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Content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01_PPT Arial Logo</Template>
  <TotalTime>0</TotalTime>
  <Words>1766</Words>
  <Application>Microsoft Macintosh PowerPoint</Application>
  <PresentationFormat>Benutzerdefiniert</PresentationFormat>
  <Paragraphs>465</Paragraphs>
  <Slides>37</Slides>
  <Notes>36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37</vt:i4>
      </vt:variant>
    </vt:vector>
  </HeadingPairs>
  <TitlesOfParts>
    <vt:vector size="48" baseType="lpstr">
      <vt:lpstr>Arial</vt:lpstr>
      <vt:lpstr>Calibri</vt:lpstr>
      <vt:lpstr>Cambria</vt:lpstr>
      <vt:lpstr>Cambria Math</vt:lpstr>
      <vt:lpstr>RubFlama</vt:lpstr>
      <vt:lpstr>Symbol</vt:lpstr>
      <vt:lpstr>Wingdings</vt:lpstr>
      <vt:lpstr>1_Titelfolie mit Text</vt:lpstr>
      <vt:lpstr>Trennblatt</vt:lpstr>
      <vt:lpstr>Textformate</vt:lpstr>
      <vt:lpstr>1_Contentfolie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Beate Schiller</dc:creator>
  <cp:lastModifiedBy>Microsoft Office User</cp:lastModifiedBy>
  <cp:revision>408</cp:revision>
  <cp:lastPrinted>2017-09-18T13:42:13Z</cp:lastPrinted>
  <dcterms:created xsi:type="dcterms:W3CDTF">2009-11-16T11:47:49Z</dcterms:created>
  <dcterms:modified xsi:type="dcterms:W3CDTF">2024-09-30T14:43:12Z</dcterms:modified>
</cp:coreProperties>
</file>