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ow" panose="020B0604020202020204" charset="0"/>
      <p:regular r:id="rId22"/>
    </p:embeddedFont>
    <p:embeddedFont>
      <p:font typeface="Now Bold" panose="020B0604020202020204" charset="0"/>
      <p:regular r:id="rId23"/>
    </p:embeddedFont>
    <p:embeddedFont>
      <p:font typeface="Now Thin" panose="020B0604020202020204" charset="0"/>
      <p:regular r:id="rId24"/>
    </p:embeddedFont>
    <p:embeddedFont>
      <p:font typeface="RoxboroughCF" panose="020B0604020202020204" charset="0"/>
      <p:regular r:id="rId25"/>
    </p:embeddedFont>
    <p:embeddedFont>
      <p:font typeface="RoxboroughCF Bold" panose="020B0604020202020204" charset="0"/>
      <p:regular r:id="rId26"/>
    </p:embeddedFont>
    <p:embeddedFont>
      <p:font typeface="White Star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5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366799" y="6804893"/>
            <a:ext cx="555440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ow Thin"/>
                <a:ea typeface="Now Thin"/>
                <a:cs typeface="Now Thin"/>
                <a:sym typeface="Now Thin"/>
              </a:rPr>
              <a:t>Michelle Bölling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26057" y="3479799"/>
            <a:ext cx="12235886" cy="2994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499"/>
              </a:lnSpc>
              <a:spcBef>
                <a:spcPct val="0"/>
              </a:spcBef>
            </a:pPr>
            <a:r>
              <a:rPr lang="en-US" sz="17499" dirty="0">
                <a:solidFill>
                  <a:srgbClr val="FFFFFF"/>
                </a:solidFill>
                <a:latin typeface="White Star"/>
                <a:ea typeface="White Star"/>
                <a:cs typeface="White Star"/>
                <a:sym typeface="White Star"/>
              </a:rPr>
              <a:t>Short Stories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6045" y="2784848"/>
            <a:ext cx="10435909" cy="4596020"/>
          </a:xfrm>
          <a:custGeom>
            <a:avLst/>
            <a:gdLst/>
            <a:ahLst/>
            <a:cxnLst/>
            <a:rect l="l" t="t" r="r" b="b"/>
            <a:pathLst>
              <a:path w="10435909" h="4596020">
                <a:moveTo>
                  <a:pt x="0" y="0"/>
                </a:moveTo>
                <a:lnTo>
                  <a:pt x="10435910" y="0"/>
                </a:lnTo>
                <a:lnTo>
                  <a:pt x="10435910" y="4596020"/>
                </a:lnTo>
                <a:lnTo>
                  <a:pt x="0" y="4596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26472" y="4207481"/>
            <a:ext cx="9235056" cy="17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6"/>
              </a:lnSpc>
              <a:spcBef>
                <a:spcPct val="0"/>
              </a:spcBef>
            </a:pPr>
            <a:r>
              <a:rPr lang="en-US" sz="10154" dirty="0">
                <a:solidFill>
                  <a:srgbClr val="AF9981"/>
                </a:solidFill>
                <a:latin typeface="White Star"/>
                <a:ea typeface="White Star"/>
                <a:cs typeface="White Star"/>
                <a:sym typeface="White Star"/>
              </a:rPr>
              <a:t>Reading your work</a:t>
            </a:r>
          </a:p>
        </p:txBody>
      </p:sp>
      <p:sp>
        <p:nvSpPr>
          <p:cNvPr id="5" name="Freeform 5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5888283" y="-1029552"/>
            <a:ext cx="6511435" cy="12346104"/>
          </a:xfrm>
          <a:custGeom>
            <a:avLst/>
            <a:gdLst/>
            <a:ahLst/>
            <a:cxnLst/>
            <a:rect l="l" t="t" r="r" b="b"/>
            <a:pathLst>
              <a:path w="6511435" h="12346104">
                <a:moveTo>
                  <a:pt x="0" y="0"/>
                </a:moveTo>
                <a:lnTo>
                  <a:pt x="6511434" y="0"/>
                </a:lnTo>
                <a:lnTo>
                  <a:pt x="6511434" y="12346104"/>
                </a:lnTo>
                <a:lnTo>
                  <a:pt x="0" y="12346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599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87134" y="7445002"/>
            <a:ext cx="2444427" cy="1908432"/>
          </a:xfrm>
          <a:custGeom>
            <a:avLst/>
            <a:gdLst/>
            <a:ahLst/>
            <a:cxnLst/>
            <a:rect l="l" t="t" r="r" b="b"/>
            <a:pathLst>
              <a:path w="2444427" h="1908432">
                <a:moveTo>
                  <a:pt x="0" y="0"/>
                </a:moveTo>
                <a:lnTo>
                  <a:pt x="2444427" y="0"/>
                </a:lnTo>
                <a:lnTo>
                  <a:pt x="2444427" y="1908431"/>
                </a:lnTo>
                <a:lnTo>
                  <a:pt x="0" y="1908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00866" y="5083747"/>
            <a:ext cx="10086269" cy="232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</a:pPr>
            <a:r>
              <a:rPr lang="en-US" sz="24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 will now choose students who will read out their blog post by using a random number generator!</a:t>
            </a:r>
          </a:p>
          <a:p>
            <a:pPr algn="ctr">
              <a:lnSpc>
                <a:spcPts val="3864"/>
              </a:lnSpc>
            </a:pPr>
            <a:endParaRPr lang="en-US" sz="24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542"/>
              </a:lnSpc>
            </a:pPr>
            <a:r>
              <a:rPr lang="en-US" sz="22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If you don’t feel comfortable reading out loud, you can also give me your texts and I will read them aloud. :)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24712" y="2898469"/>
            <a:ext cx="9838576" cy="197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6999" dirty="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Random number generator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6045" y="3009626"/>
            <a:ext cx="10435909" cy="4136898"/>
          </a:xfrm>
          <a:custGeom>
            <a:avLst/>
            <a:gdLst/>
            <a:ahLst/>
            <a:cxnLst/>
            <a:rect l="l" t="t" r="r" b="b"/>
            <a:pathLst>
              <a:path w="10435909" h="4596020">
                <a:moveTo>
                  <a:pt x="0" y="0"/>
                </a:moveTo>
                <a:lnTo>
                  <a:pt x="10435910" y="0"/>
                </a:lnTo>
                <a:lnTo>
                  <a:pt x="10435910" y="4596020"/>
                </a:lnTo>
                <a:lnTo>
                  <a:pt x="0" y="4596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26472" y="4207481"/>
            <a:ext cx="9235056" cy="17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6"/>
              </a:lnSpc>
              <a:spcBef>
                <a:spcPct val="0"/>
              </a:spcBef>
            </a:pPr>
            <a:r>
              <a:rPr lang="en-US" sz="10154">
                <a:solidFill>
                  <a:srgbClr val="AF9981"/>
                </a:solidFill>
                <a:latin typeface="White Star"/>
                <a:ea typeface="White Star"/>
                <a:cs typeface="White Star"/>
                <a:sym typeface="White Star"/>
              </a:rPr>
              <a:t>Homework</a:t>
            </a:r>
          </a:p>
        </p:txBody>
      </p:sp>
      <p:sp>
        <p:nvSpPr>
          <p:cNvPr id="5" name="Freeform 5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5888283" y="-1029552"/>
            <a:ext cx="6511435" cy="12346104"/>
          </a:xfrm>
          <a:custGeom>
            <a:avLst/>
            <a:gdLst/>
            <a:ahLst/>
            <a:cxnLst/>
            <a:rect l="l" t="t" r="r" b="b"/>
            <a:pathLst>
              <a:path w="6511435" h="12346104">
                <a:moveTo>
                  <a:pt x="0" y="0"/>
                </a:moveTo>
                <a:lnTo>
                  <a:pt x="6511434" y="0"/>
                </a:lnTo>
                <a:lnTo>
                  <a:pt x="6511434" y="12346104"/>
                </a:lnTo>
                <a:lnTo>
                  <a:pt x="0" y="12346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599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00866" y="4643900"/>
            <a:ext cx="10086269" cy="239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</a:pPr>
            <a:r>
              <a:rPr lang="en-US" sz="24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Is there anything that you would like to add to your lapbook? That you didn’t get to finish during the lessons?</a:t>
            </a:r>
          </a:p>
          <a:p>
            <a:pPr algn="ctr">
              <a:lnSpc>
                <a:spcPts val="3864"/>
              </a:lnSpc>
            </a:pPr>
            <a:endParaRPr lang="en-US" sz="2400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3864"/>
              </a:lnSpc>
            </a:pPr>
            <a:r>
              <a:rPr lang="en-US" sz="24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Finish your lapbook at home so we can do a gallery walk next week!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24712" y="3058207"/>
            <a:ext cx="9838576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6999" dirty="0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Finish your lapbooks!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6045" y="3091121"/>
            <a:ext cx="10435909" cy="3731898"/>
          </a:xfrm>
          <a:custGeom>
            <a:avLst/>
            <a:gdLst/>
            <a:ahLst/>
            <a:cxnLst/>
            <a:rect l="l" t="t" r="r" b="b"/>
            <a:pathLst>
              <a:path w="10435909" h="4596020">
                <a:moveTo>
                  <a:pt x="0" y="0"/>
                </a:moveTo>
                <a:lnTo>
                  <a:pt x="10435910" y="0"/>
                </a:lnTo>
                <a:lnTo>
                  <a:pt x="10435910" y="4596020"/>
                </a:lnTo>
                <a:lnTo>
                  <a:pt x="0" y="4596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26472" y="4207481"/>
            <a:ext cx="9235056" cy="17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6"/>
              </a:lnSpc>
              <a:spcBef>
                <a:spcPct val="0"/>
              </a:spcBef>
            </a:pPr>
            <a:r>
              <a:rPr lang="en-US" sz="10154">
                <a:solidFill>
                  <a:srgbClr val="AF9981"/>
                </a:solidFill>
                <a:latin typeface="White Star"/>
                <a:ea typeface="White Star"/>
                <a:cs typeface="White Star"/>
                <a:sym typeface="White Star"/>
              </a:rPr>
              <a:t>YouTube</a:t>
            </a:r>
          </a:p>
        </p:txBody>
      </p:sp>
      <p:sp>
        <p:nvSpPr>
          <p:cNvPr id="5" name="Freeform 5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362069" y="747306"/>
            <a:ext cx="3563862" cy="12346104"/>
          </a:xfrm>
          <a:custGeom>
            <a:avLst/>
            <a:gdLst/>
            <a:ahLst/>
            <a:cxnLst/>
            <a:rect l="l" t="t" r="r" b="b"/>
            <a:pathLst>
              <a:path w="3563862" h="12346104">
                <a:moveTo>
                  <a:pt x="0" y="0"/>
                </a:moveTo>
                <a:lnTo>
                  <a:pt x="3563862" y="0"/>
                </a:lnTo>
                <a:lnTo>
                  <a:pt x="3563862" y="12346104"/>
                </a:lnTo>
                <a:lnTo>
                  <a:pt x="0" y="12346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676" r="-14607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00866" y="5439856"/>
            <a:ext cx="10086269" cy="281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4"/>
              </a:lnSpc>
            </a:pPr>
            <a:r>
              <a:rPr lang="en-US" sz="3499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How do you feel when you watch the video?</a:t>
            </a:r>
          </a:p>
          <a:p>
            <a:pPr algn="ctr">
              <a:lnSpc>
                <a:spcPts val="5634"/>
              </a:lnSpc>
            </a:pPr>
            <a:endParaRPr lang="en-US" sz="3499" dirty="0">
              <a:solidFill>
                <a:srgbClr val="000000"/>
              </a:solidFill>
              <a:latin typeface="Now"/>
              <a:ea typeface="Now"/>
              <a:cs typeface="Now"/>
              <a:sym typeface="Now"/>
            </a:endParaRPr>
          </a:p>
          <a:p>
            <a:pPr algn="ctr">
              <a:lnSpc>
                <a:spcPts val="5634"/>
              </a:lnSpc>
            </a:pPr>
            <a:r>
              <a:rPr lang="en-US" sz="3499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https://www.youtube.com/watch?v=WAEvLJqIG_0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5872" y="2667767"/>
            <a:ext cx="14456256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Watch the video and answer the following questions: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75050">
            <a:off x="13103090" y="6237831"/>
            <a:ext cx="1114206" cy="883261"/>
          </a:xfrm>
          <a:custGeom>
            <a:avLst/>
            <a:gdLst/>
            <a:ahLst/>
            <a:cxnLst/>
            <a:rect l="l" t="t" r="r" b="b"/>
            <a:pathLst>
              <a:path w="1114206" h="883261">
                <a:moveTo>
                  <a:pt x="0" y="0"/>
                </a:moveTo>
                <a:lnTo>
                  <a:pt x="1114206" y="0"/>
                </a:lnTo>
                <a:lnTo>
                  <a:pt x="1114206" y="883261"/>
                </a:lnTo>
                <a:lnTo>
                  <a:pt x="0" y="8832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026057" y="2475286"/>
            <a:ext cx="12235886" cy="2994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499"/>
              </a:lnSpc>
              <a:spcBef>
                <a:spcPct val="0"/>
              </a:spcBef>
            </a:pPr>
            <a:r>
              <a:rPr lang="en-US" sz="17499">
                <a:solidFill>
                  <a:srgbClr val="FFFFFF"/>
                </a:solidFill>
                <a:latin typeface="White Star"/>
                <a:ea typeface="White Star"/>
                <a:cs typeface="White Star"/>
                <a:sym typeface="White Star"/>
              </a:rPr>
              <a:t>Thank you!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10965" y="6008348"/>
            <a:ext cx="8466070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White Star"/>
                <a:ea typeface="White Star"/>
                <a:cs typeface="White Star"/>
                <a:sym typeface="White Star"/>
              </a:rPr>
              <a:t>See you next week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6045" y="2845490"/>
            <a:ext cx="10435909" cy="4596020"/>
          </a:xfrm>
          <a:custGeom>
            <a:avLst/>
            <a:gdLst/>
            <a:ahLst/>
            <a:cxnLst/>
            <a:rect l="l" t="t" r="r" b="b"/>
            <a:pathLst>
              <a:path w="10435909" h="4596020">
                <a:moveTo>
                  <a:pt x="0" y="0"/>
                </a:moveTo>
                <a:lnTo>
                  <a:pt x="10435910" y="0"/>
                </a:lnTo>
                <a:lnTo>
                  <a:pt x="10435910" y="4596020"/>
                </a:lnTo>
                <a:lnTo>
                  <a:pt x="0" y="4596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526472" y="4207481"/>
            <a:ext cx="9235056" cy="17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6"/>
              </a:lnSpc>
              <a:spcBef>
                <a:spcPct val="0"/>
              </a:spcBef>
            </a:pPr>
            <a:r>
              <a:rPr lang="en-US" sz="10154">
                <a:solidFill>
                  <a:srgbClr val="AF9981"/>
                </a:solidFill>
                <a:latin typeface="White Star"/>
                <a:ea typeface="White Star"/>
                <a:cs typeface="White Star"/>
                <a:sym typeface="White Star"/>
              </a:rPr>
              <a:t>Warm 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59622" y="78731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753645" y="-1987478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8"/>
                </a:lnTo>
                <a:lnTo>
                  <a:pt x="0" y="4314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15506" y="1028700"/>
            <a:ext cx="3658431" cy="4114800"/>
          </a:xfrm>
          <a:custGeom>
            <a:avLst/>
            <a:gdLst/>
            <a:ahLst/>
            <a:cxnLst/>
            <a:rect l="l" t="t" r="r" b="b"/>
            <a:pathLst>
              <a:path w="3658431" h="4114800">
                <a:moveTo>
                  <a:pt x="0" y="0"/>
                </a:moveTo>
                <a:lnTo>
                  <a:pt x="3658431" y="0"/>
                </a:lnTo>
                <a:lnTo>
                  <a:pt x="3658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8942" y="2856580"/>
            <a:ext cx="10714993" cy="2263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7999" dirty="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Warm up - Simon says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8942" y="5375836"/>
            <a:ext cx="11318118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If I say “Simon says raise your arm” -&gt; you raise your arm!</a:t>
            </a: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But if I only say “put it down” and you put your arm down you have to sit down and are out!</a:t>
            </a:r>
          </a:p>
          <a:p>
            <a:pPr algn="l">
              <a:lnSpc>
                <a:spcPts val="4340"/>
              </a:lnSpc>
            </a:pPr>
            <a:endParaRPr lang="en-US" sz="310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4340"/>
              </a:lnSpc>
            </a:pPr>
            <a:r>
              <a:rPr lang="en-US" sz="31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Try to follow as many correct instructions as you can!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26044" y="2845490"/>
            <a:ext cx="10435909" cy="4596020"/>
          </a:xfrm>
          <a:custGeom>
            <a:avLst/>
            <a:gdLst/>
            <a:ahLst/>
            <a:cxnLst/>
            <a:rect l="l" t="t" r="r" b="b"/>
            <a:pathLst>
              <a:path w="10435909" h="4596020">
                <a:moveTo>
                  <a:pt x="0" y="0"/>
                </a:moveTo>
                <a:lnTo>
                  <a:pt x="10435910" y="0"/>
                </a:lnTo>
                <a:lnTo>
                  <a:pt x="10435910" y="4596020"/>
                </a:lnTo>
                <a:lnTo>
                  <a:pt x="0" y="4596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26470" y="4214755"/>
            <a:ext cx="9235056" cy="17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6"/>
              </a:lnSpc>
              <a:spcBef>
                <a:spcPct val="0"/>
              </a:spcBef>
            </a:pPr>
            <a:r>
              <a:rPr lang="en-US" sz="10154" dirty="0" err="1">
                <a:solidFill>
                  <a:srgbClr val="AF9981"/>
                </a:solidFill>
                <a:latin typeface="White Star"/>
                <a:ea typeface="White Star"/>
                <a:cs typeface="White Star"/>
                <a:sym typeface="White Star"/>
              </a:rPr>
              <a:t>Mentimeter</a:t>
            </a:r>
            <a:endParaRPr lang="en-US" sz="10154" dirty="0">
              <a:solidFill>
                <a:srgbClr val="AF9981"/>
              </a:solidFill>
              <a:latin typeface="White Star"/>
              <a:ea typeface="White Star"/>
              <a:cs typeface="White Star"/>
              <a:sym typeface="White St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2610" y="1234895"/>
            <a:ext cx="6131295" cy="4065315"/>
          </a:xfrm>
          <a:custGeom>
            <a:avLst/>
            <a:gdLst/>
            <a:ahLst/>
            <a:cxnLst/>
            <a:rect l="l" t="t" r="r" b="b"/>
            <a:pathLst>
              <a:path w="6131295" h="4065315">
                <a:moveTo>
                  <a:pt x="0" y="0"/>
                </a:moveTo>
                <a:lnTo>
                  <a:pt x="6131295" y="0"/>
                </a:lnTo>
                <a:lnTo>
                  <a:pt x="6131295" y="4065315"/>
                </a:lnTo>
                <a:lnTo>
                  <a:pt x="0" y="4065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2610" y="5579523"/>
            <a:ext cx="6131295" cy="3678777"/>
          </a:xfrm>
          <a:custGeom>
            <a:avLst/>
            <a:gdLst/>
            <a:ahLst/>
            <a:cxnLst/>
            <a:rect l="l" t="t" r="r" b="b"/>
            <a:pathLst>
              <a:path w="6131295" h="3678777">
                <a:moveTo>
                  <a:pt x="0" y="0"/>
                </a:moveTo>
                <a:lnTo>
                  <a:pt x="6131295" y="0"/>
                </a:lnTo>
                <a:lnTo>
                  <a:pt x="6131295" y="3678777"/>
                </a:lnTo>
                <a:lnTo>
                  <a:pt x="0" y="367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69502" y="1542934"/>
            <a:ext cx="2383195" cy="2028694"/>
          </a:xfrm>
          <a:custGeom>
            <a:avLst/>
            <a:gdLst/>
            <a:ahLst/>
            <a:cxnLst/>
            <a:rect l="l" t="t" r="r" b="b"/>
            <a:pathLst>
              <a:path w="2383195" h="2028694">
                <a:moveTo>
                  <a:pt x="0" y="0"/>
                </a:moveTo>
                <a:lnTo>
                  <a:pt x="2383194" y="0"/>
                </a:lnTo>
                <a:lnTo>
                  <a:pt x="2383194" y="2028695"/>
                </a:lnTo>
                <a:lnTo>
                  <a:pt x="0" y="20286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0" y="2794478"/>
            <a:ext cx="7593702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Mentimeter</a:t>
            </a:r>
            <a:endParaRPr lang="en-US" sz="6999" dirty="0">
              <a:solidFill>
                <a:srgbClr val="FFFFFF"/>
              </a:solidFill>
              <a:latin typeface="RoxboroughCF Bold"/>
              <a:ea typeface="RoxboroughCF Bold"/>
              <a:cs typeface="RoxboroughCF Bold"/>
              <a:sym typeface="RoxboroughC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4031773"/>
            <a:ext cx="7593702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Go to </a:t>
            </a:r>
            <a:r>
              <a:rPr lang="en-US" sz="3600" dirty="0" err="1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Mentimeter</a:t>
            </a: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and write down assumptions/feelings that come into your mind when looking at these pictures!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23970" y="7159783"/>
            <a:ext cx="773950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CODE: 8635 9173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56223" y="2729174"/>
            <a:ext cx="12575552" cy="4596020"/>
          </a:xfrm>
          <a:custGeom>
            <a:avLst/>
            <a:gdLst/>
            <a:ahLst/>
            <a:cxnLst/>
            <a:rect l="l" t="t" r="r" b="b"/>
            <a:pathLst>
              <a:path w="12575552" h="4596020">
                <a:moveTo>
                  <a:pt x="0" y="0"/>
                </a:moveTo>
                <a:lnTo>
                  <a:pt x="12575552" y="0"/>
                </a:lnTo>
                <a:lnTo>
                  <a:pt x="12575552" y="4596020"/>
                </a:lnTo>
                <a:lnTo>
                  <a:pt x="0" y="45960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33" t="-108863" b="-572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57089" y="-1505698"/>
            <a:ext cx="3404421" cy="4314359"/>
          </a:xfrm>
          <a:custGeom>
            <a:avLst/>
            <a:gdLst/>
            <a:ahLst/>
            <a:cxnLst/>
            <a:rect l="l" t="t" r="r" b="b"/>
            <a:pathLst>
              <a:path w="3404421" h="4314359">
                <a:moveTo>
                  <a:pt x="0" y="0"/>
                </a:moveTo>
                <a:lnTo>
                  <a:pt x="3404422" y="0"/>
                </a:lnTo>
                <a:lnTo>
                  <a:pt x="3404422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55942">
            <a:off x="9684631" y="7753916"/>
            <a:ext cx="4250546" cy="5386636"/>
          </a:xfrm>
          <a:custGeom>
            <a:avLst/>
            <a:gdLst/>
            <a:ahLst/>
            <a:cxnLst/>
            <a:rect l="l" t="t" r="r" b="b"/>
            <a:pathLst>
              <a:path w="4250546" h="5386636">
                <a:moveTo>
                  <a:pt x="0" y="0"/>
                </a:moveTo>
                <a:lnTo>
                  <a:pt x="4250545" y="0"/>
                </a:lnTo>
                <a:lnTo>
                  <a:pt x="4250545" y="5386636"/>
                </a:lnTo>
                <a:lnTo>
                  <a:pt x="0" y="5386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41283" y="75183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336862" y="-2615202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074701">
            <a:off x="4011247" y="-2581383"/>
            <a:ext cx="3338246" cy="4424182"/>
          </a:xfrm>
          <a:custGeom>
            <a:avLst/>
            <a:gdLst/>
            <a:ahLst/>
            <a:cxnLst/>
            <a:rect l="l" t="t" r="r" b="b"/>
            <a:pathLst>
              <a:path w="3338246" h="4424182">
                <a:moveTo>
                  <a:pt x="0" y="0"/>
                </a:moveTo>
                <a:lnTo>
                  <a:pt x="3338246" y="0"/>
                </a:lnTo>
                <a:lnTo>
                  <a:pt x="3338246" y="4424182"/>
                </a:lnTo>
                <a:lnTo>
                  <a:pt x="0" y="4424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18316" y="8368757"/>
            <a:ext cx="2997918" cy="3463981"/>
          </a:xfrm>
          <a:custGeom>
            <a:avLst/>
            <a:gdLst/>
            <a:ahLst/>
            <a:cxnLst/>
            <a:rect l="l" t="t" r="r" b="b"/>
            <a:pathLst>
              <a:path w="2997918" h="3463981">
                <a:moveTo>
                  <a:pt x="0" y="0"/>
                </a:moveTo>
                <a:lnTo>
                  <a:pt x="2997917" y="0"/>
                </a:lnTo>
                <a:lnTo>
                  <a:pt x="2997917" y="3463981"/>
                </a:lnTo>
                <a:lnTo>
                  <a:pt x="0" y="3463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04248" y="6881093"/>
            <a:ext cx="3890767" cy="4314359"/>
          </a:xfrm>
          <a:custGeom>
            <a:avLst/>
            <a:gdLst/>
            <a:ahLst/>
            <a:cxnLst/>
            <a:rect l="l" t="t" r="r" b="b"/>
            <a:pathLst>
              <a:path w="3890767" h="4314359">
                <a:moveTo>
                  <a:pt x="0" y="0"/>
                </a:moveTo>
                <a:lnTo>
                  <a:pt x="3890767" y="0"/>
                </a:lnTo>
                <a:lnTo>
                  <a:pt x="389076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-1069450" y="-2576179"/>
            <a:ext cx="4750042" cy="6019638"/>
          </a:xfrm>
          <a:custGeom>
            <a:avLst/>
            <a:gdLst/>
            <a:ahLst/>
            <a:cxnLst/>
            <a:rect l="l" t="t" r="r" b="b"/>
            <a:pathLst>
              <a:path w="4750042" h="6019638">
                <a:moveTo>
                  <a:pt x="0" y="0"/>
                </a:moveTo>
                <a:lnTo>
                  <a:pt x="4750042" y="0"/>
                </a:lnTo>
                <a:lnTo>
                  <a:pt x="4750042" y="6019638"/>
                </a:lnTo>
                <a:lnTo>
                  <a:pt x="0" y="6019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50318" y="8588376"/>
            <a:ext cx="2420303" cy="4912054"/>
          </a:xfrm>
          <a:custGeom>
            <a:avLst/>
            <a:gdLst/>
            <a:ahLst/>
            <a:cxnLst/>
            <a:rect l="l" t="t" r="r" b="b"/>
            <a:pathLst>
              <a:path w="2420303" h="4912054">
                <a:moveTo>
                  <a:pt x="0" y="0"/>
                </a:moveTo>
                <a:lnTo>
                  <a:pt x="2420303" y="0"/>
                </a:lnTo>
                <a:lnTo>
                  <a:pt x="2420303" y="4912054"/>
                </a:lnTo>
                <a:lnTo>
                  <a:pt x="0" y="49120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8175481" y="-1505698"/>
            <a:ext cx="2858449" cy="3302829"/>
          </a:xfrm>
          <a:custGeom>
            <a:avLst/>
            <a:gdLst/>
            <a:ahLst/>
            <a:cxnLst/>
            <a:rect l="l" t="t" r="r" b="b"/>
            <a:pathLst>
              <a:path w="2858449" h="3302829">
                <a:moveTo>
                  <a:pt x="0" y="0"/>
                </a:moveTo>
                <a:lnTo>
                  <a:pt x="2858448" y="0"/>
                </a:lnTo>
                <a:lnTo>
                  <a:pt x="2858448" y="3302829"/>
                </a:lnTo>
                <a:lnTo>
                  <a:pt x="0" y="33028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81537" y="4501162"/>
            <a:ext cx="12324925" cy="1747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6"/>
              </a:lnSpc>
              <a:spcBef>
                <a:spcPct val="0"/>
              </a:spcBef>
            </a:pPr>
            <a:r>
              <a:rPr lang="en-US" sz="10154" dirty="0">
                <a:solidFill>
                  <a:srgbClr val="AF9981"/>
                </a:solidFill>
                <a:latin typeface="White Star"/>
                <a:ea typeface="White Star"/>
                <a:cs typeface="White Star"/>
                <a:sym typeface="White Star"/>
              </a:rPr>
              <a:t>Lapbook and Story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59622" y="7873179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7" y="0"/>
                </a:lnTo>
                <a:lnTo>
                  <a:pt x="4220227" y="4314359"/>
                </a:lnTo>
                <a:lnTo>
                  <a:pt x="0" y="431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753645" y="-1987478"/>
            <a:ext cx="4220227" cy="4314359"/>
          </a:xfrm>
          <a:custGeom>
            <a:avLst/>
            <a:gdLst/>
            <a:ahLst/>
            <a:cxnLst/>
            <a:rect l="l" t="t" r="r" b="b"/>
            <a:pathLst>
              <a:path w="4220227" h="4314359">
                <a:moveTo>
                  <a:pt x="0" y="0"/>
                </a:moveTo>
                <a:lnTo>
                  <a:pt x="4220228" y="0"/>
                </a:lnTo>
                <a:lnTo>
                  <a:pt x="4220228" y="4314358"/>
                </a:lnTo>
                <a:lnTo>
                  <a:pt x="0" y="4314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18932" y="2215391"/>
            <a:ext cx="3844241" cy="2907644"/>
          </a:xfrm>
          <a:custGeom>
            <a:avLst/>
            <a:gdLst/>
            <a:ahLst/>
            <a:cxnLst/>
            <a:rect l="l" t="t" r="r" b="b"/>
            <a:pathLst>
              <a:path w="3844241" h="2907644">
                <a:moveTo>
                  <a:pt x="0" y="0"/>
                </a:moveTo>
                <a:lnTo>
                  <a:pt x="3844241" y="0"/>
                </a:lnTo>
                <a:lnTo>
                  <a:pt x="3844241" y="2907644"/>
                </a:lnTo>
                <a:lnTo>
                  <a:pt x="0" y="2907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60767" y="4403576"/>
            <a:ext cx="3188087" cy="2591045"/>
          </a:xfrm>
          <a:custGeom>
            <a:avLst/>
            <a:gdLst/>
            <a:ahLst/>
            <a:cxnLst/>
            <a:rect l="l" t="t" r="r" b="b"/>
            <a:pathLst>
              <a:path w="3188087" h="2591045">
                <a:moveTo>
                  <a:pt x="0" y="0"/>
                </a:moveTo>
                <a:lnTo>
                  <a:pt x="3188086" y="0"/>
                </a:lnTo>
                <a:lnTo>
                  <a:pt x="3188086" y="2591045"/>
                </a:lnTo>
                <a:lnTo>
                  <a:pt x="0" y="25910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992">
            <a:off x="11504693" y="4723052"/>
            <a:ext cx="1469585" cy="2730648"/>
          </a:xfrm>
          <a:custGeom>
            <a:avLst/>
            <a:gdLst/>
            <a:ahLst/>
            <a:cxnLst/>
            <a:rect l="l" t="t" r="r" b="b"/>
            <a:pathLst>
              <a:path w="1469585" h="2730648">
                <a:moveTo>
                  <a:pt x="0" y="0"/>
                </a:moveTo>
                <a:lnTo>
                  <a:pt x="1469585" y="0"/>
                </a:lnTo>
                <a:lnTo>
                  <a:pt x="1469585" y="2730648"/>
                </a:lnTo>
                <a:lnTo>
                  <a:pt x="0" y="2730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8942" y="2767186"/>
            <a:ext cx="8030379" cy="197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dirty="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Time to work on our lapbook!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8942" y="5046835"/>
            <a:ext cx="8235176" cy="298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In our previous lessons we already created parts of our lapbook.</a:t>
            </a: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Today is all about creative writing!</a:t>
            </a:r>
          </a:p>
          <a:p>
            <a:pPr algn="l">
              <a:lnSpc>
                <a:spcPts val="3500"/>
              </a:lnSpc>
            </a:pPr>
            <a:endParaRPr lang="en-US" sz="3600" dirty="0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53680" y="2752409"/>
            <a:ext cx="4368814" cy="6019297"/>
          </a:xfrm>
          <a:custGeom>
            <a:avLst/>
            <a:gdLst/>
            <a:ahLst/>
            <a:cxnLst/>
            <a:rect l="l" t="t" r="r" b="b"/>
            <a:pathLst>
              <a:path w="4368814" h="6019297">
                <a:moveTo>
                  <a:pt x="0" y="0"/>
                </a:moveTo>
                <a:lnTo>
                  <a:pt x="4368814" y="0"/>
                </a:lnTo>
                <a:lnTo>
                  <a:pt x="4368814" y="6019296"/>
                </a:lnTo>
                <a:lnTo>
                  <a:pt x="0" y="6019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58195" y="2752409"/>
            <a:ext cx="4368814" cy="6019297"/>
          </a:xfrm>
          <a:custGeom>
            <a:avLst/>
            <a:gdLst/>
            <a:ahLst/>
            <a:cxnLst/>
            <a:rect l="l" t="t" r="r" b="b"/>
            <a:pathLst>
              <a:path w="4368814" h="6019297">
                <a:moveTo>
                  <a:pt x="0" y="0"/>
                </a:moveTo>
                <a:lnTo>
                  <a:pt x="4368815" y="0"/>
                </a:lnTo>
                <a:lnTo>
                  <a:pt x="4368815" y="6019296"/>
                </a:lnTo>
                <a:lnTo>
                  <a:pt x="0" y="6019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65506" y="2752409"/>
            <a:ext cx="4368814" cy="6019297"/>
          </a:xfrm>
          <a:custGeom>
            <a:avLst/>
            <a:gdLst/>
            <a:ahLst/>
            <a:cxnLst/>
            <a:rect l="l" t="t" r="r" b="b"/>
            <a:pathLst>
              <a:path w="4368814" h="6019297">
                <a:moveTo>
                  <a:pt x="0" y="0"/>
                </a:moveTo>
                <a:lnTo>
                  <a:pt x="4368814" y="0"/>
                </a:lnTo>
                <a:lnTo>
                  <a:pt x="4368814" y="6019296"/>
                </a:lnTo>
                <a:lnTo>
                  <a:pt x="0" y="6019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92654" y="7643728"/>
            <a:ext cx="835210" cy="906047"/>
          </a:xfrm>
          <a:custGeom>
            <a:avLst/>
            <a:gdLst/>
            <a:ahLst/>
            <a:cxnLst/>
            <a:rect l="l" t="t" r="r" b="b"/>
            <a:pathLst>
              <a:path w="835210" h="906047">
                <a:moveTo>
                  <a:pt x="0" y="0"/>
                </a:moveTo>
                <a:lnTo>
                  <a:pt x="835210" y="0"/>
                </a:lnTo>
                <a:lnTo>
                  <a:pt x="835210" y="906047"/>
                </a:lnTo>
                <a:lnTo>
                  <a:pt x="0" y="906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317247" y="4548105"/>
            <a:ext cx="3441680" cy="303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3"/>
              </a:lnSpc>
            </a:pPr>
            <a:r>
              <a:rPr lang="en-US" sz="2043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Start writing </a:t>
            </a:r>
            <a:r>
              <a:rPr lang="en-US" sz="2043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either an </a:t>
            </a:r>
            <a:r>
              <a:rPr lang="en-US" sz="2043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instagram</a:t>
            </a:r>
            <a:r>
              <a:rPr lang="en-US" sz="2043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post</a:t>
            </a:r>
            <a:r>
              <a:rPr lang="en-US" sz="2043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(can be a campaign against bullying, a personal post, news etc.) or a </a:t>
            </a:r>
            <a:r>
              <a:rPr lang="en-US" sz="2043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diary entry</a:t>
            </a:r>
            <a:r>
              <a:rPr lang="en-US" sz="2043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either written by </a:t>
            </a:r>
            <a:r>
              <a:rPr lang="en-US" sz="2043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Karen or Miriam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7259" y="1210495"/>
            <a:ext cx="10913483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RoxboroughCF"/>
                <a:ea typeface="RoxboroughCF"/>
                <a:cs typeface="RoxboroughCF"/>
                <a:sym typeface="RoxboroughCF"/>
              </a:rPr>
              <a:t>Tasks for today!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75495" y="4538580"/>
            <a:ext cx="3537010" cy="310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After 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reading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and 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highlighting important words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relevant for a 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diary entry/</a:t>
            </a:r>
            <a:r>
              <a:rPr lang="en-US" sz="2100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instagram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post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talk to your partner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and see what they 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marked as important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78210" y="4538580"/>
            <a:ext cx="3537010" cy="17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Open up the worksheet on </a:t>
            </a:r>
            <a:r>
              <a:rPr lang="en-US" sz="2100" dirty="0" err="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moodle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. </a:t>
            </a:r>
            <a:r>
              <a:rPr lang="en-US" sz="210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Read the task carefully. </a:t>
            </a:r>
            <a:r>
              <a:rPr lang="en-US" sz="2100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Take a pen and start reading.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09402" y="7643728"/>
            <a:ext cx="835210" cy="906047"/>
          </a:xfrm>
          <a:custGeom>
            <a:avLst/>
            <a:gdLst/>
            <a:ahLst/>
            <a:cxnLst/>
            <a:rect l="l" t="t" r="r" b="b"/>
            <a:pathLst>
              <a:path w="835210" h="906047">
                <a:moveTo>
                  <a:pt x="0" y="0"/>
                </a:moveTo>
                <a:lnTo>
                  <a:pt x="835210" y="0"/>
                </a:lnTo>
                <a:lnTo>
                  <a:pt x="835210" y="906047"/>
                </a:lnTo>
                <a:lnTo>
                  <a:pt x="0" y="906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098910" y="7667001"/>
            <a:ext cx="835210" cy="906047"/>
          </a:xfrm>
          <a:custGeom>
            <a:avLst/>
            <a:gdLst/>
            <a:ahLst/>
            <a:cxnLst/>
            <a:rect l="l" t="t" r="r" b="b"/>
            <a:pathLst>
              <a:path w="835210" h="906047">
                <a:moveTo>
                  <a:pt x="0" y="0"/>
                </a:moveTo>
                <a:lnTo>
                  <a:pt x="835210" y="0"/>
                </a:lnTo>
                <a:lnTo>
                  <a:pt x="835210" y="906047"/>
                </a:lnTo>
                <a:lnTo>
                  <a:pt x="0" y="906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81400" y="8183564"/>
            <a:ext cx="1792204" cy="367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44"/>
              </a:lnSpc>
              <a:spcBef>
                <a:spcPct val="0"/>
              </a:spcBef>
            </a:pPr>
            <a:r>
              <a:rPr lang="en-US" sz="2585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10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99826" y="8177144"/>
            <a:ext cx="1523773" cy="372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4"/>
              </a:lnSpc>
              <a:spcBef>
                <a:spcPct val="0"/>
              </a:spcBef>
            </a:pPr>
            <a:r>
              <a:rPr lang="en-US" sz="2585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5 minutes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68829" y="8183564"/>
            <a:ext cx="1830081" cy="36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4"/>
              </a:lnSpc>
              <a:spcBef>
                <a:spcPct val="0"/>
              </a:spcBef>
            </a:pPr>
            <a:r>
              <a:rPr lang="en-US" sz="2585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20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53680" y="2752409"/>
            <a:ext cx="4368814" cy="6019297"/>
          </a:xfrm>
          <a:custGeom>
            <a:avLst/>
            <a:gdLst/>
            <a:ahLst/>
            <a:cxnLst/>
            <a:rect l="l" t="t" r="r" b="b"/>
            <a:pathLst>
              <a:path w="4368814" h="6019297">
                <a:moveTo>
                  <a:pt x="0" y="0"/>
                </a:moveTo>
                <a:lnTo>
                  <a:pt x="4368814" y="0"/>
                </a:lnTo>
                <a:lnTo>
                  <a:pt x="4368814" y="6019296"/>
                </a:lnTo>
                <a:lnTo>
                  <a:pt x="0" y="6019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98910" y="7643728"/>
            <a:ext cx="835210" cy="906047"/>
          </a:xfrm>
          <a:custGeom>
            <a:avLst/>
            <a:gdLst/>
            <a:ahLst/>
            <a:cxnLst/>
            <a:rect l="l" t="t" r="r" b="b"/>
            <a:pathLst>
              <a:path w="835210" h="906047">
                <a:moveTo>
                  <a:pt x="0" y="0"/>
                </a:moveTo>
                <a:lnTo>
                  <a:pt x="835210" y="0"/>
                </a:lnTo>
                <a:lnTo>
                  <a:pt x="835210" y="906047"/>
                </a:lnTo>
                <a:lnTo>
                  <a:pt x="0" y="906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00422">
            <a:off x="2630547" y="3166879"/>
            <a:ext cx="7446554" cy="5380940"/>
          </a:xfrm>
          <a:custGeom>
            <a:avLst/>
            <a:gdLst/>
            <a:ahLst/>
            <a:cxnLst/>
            <a:rect l="l" t="t" r="r" b="b"/>
            <a:pathLst>
              <a:path w="7446554" h="5380940">
                <a:moveTo>
                  <a:pt x="0" y="0"/>
                </a:moveTo>
                <a:lnTo>
                  <a:pt x="7446554" y="0"/>
                </a:lnTo>
                <a:lnTo>
                  <a:pt x="7446554" y="5380940"/>
                </a:lnTo>
                <a:lnTo>
                  <a:pt x="0" y="5380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83029" y="3769499"/>
            <a:ext cx="1228898" cy="2748003"/>
          </a:xfrm>
          <a:custGeom>
            <a:avLst/>
            <a:gdLst/>
            <a:ahLst/>
            <a:cxnLst/>
            <a:rect l="l" t="t" r="r" b="b"/>
            <a:pathLst>
              <a:path w="1228898" h="2748003">
                <a:moveTo>
                  <a:pt x="0" y="0"/>
                </a:moveTo>
                <a:lnTo>
                  <a:pt x="1228898" y="0"/>
                </a:lnTo>
                <a:lnTo>
                  <a:pt x="1228898" y="2748002"/>
                </a:lnTo>
                <a:lnTo>
                  <a:pt x="0" y="274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700000" flipV="1">
            <a:off x="9043507" y="2637620"/>
            <a:ext cx="2869008" cy="2675957"/>
          </a:xfrm>
          <a:custGeom>
            <a:avLst/>
            <a:gdLst/>
            <a:ahLst/>
            <a:cxnLst/>
            <a:rect l="l" t="t" r="r" b="b"/>
            <a:pathLst>
              <a:path w="2869008" h="2675957">
                <a:moveTo>
                  <a:pt x="0" y="2675957"/>
                </a:moveTo>
                <a:lnTo>
                  <a:pt x="2869009" y="2675957"/>
                </a:lnTo>
                <a:lnTo>
                  <a:pt x="2869009" y="0"/>
                </a:lnTo>
                <a:lnTo>
                  <a:pt x="0" y="0"/>
                </a:lnTo>
                <a:lnTo>
                  <a:pt x="0" y="267595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317247" y="4548105"/>
            <a:ext cx="3441680" cy="303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3"/>
              </a:lnSpc>
            </a:pPr>
            <a:r>
              <a:rPr lang="en-US" sz="204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Start writing </a:t>
            </a:r>
            <a:r>
              <a:rPr lang="en-US" sz="204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either an instagram post</a:t>
            </a:r>
            <a:r>
              <a:rPr lang="en-US" sz="204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(can be a campaign against bullying, a personal post, news etc.) or a </a:t>
            </a:r>
            <a:r>
              <a:rPr lang="en-US" sz="204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diary entry</a:t>
            </a:r>
            <a:r>
              <a:rPr lang="en-US" sz="2043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 either written by </a:t>
            </a:r>
            <a:r>
              <a:rPr lang="en-US" sz="2043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Karen or Miriam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7259" y="1210495"/>
            <a:ext cx="10913483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RoxboroughCF"/>
                <a:ea typeface="RoxboroughCF"/>
                <a:cs typeface="RoxboroughCF"/>
                <a:sym typeface="RoxboroughCF"/>
              </a:rPr>
              <a:t>Tasks for today!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58801" y="8183563"/>
            <a:ext cx="1840110" cy="366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4"/>
              </a:lnSpc>
              <a:spcBef>
                <a:spcPct val="0"/>
              </a:spcBef>
            </a:pPr>
            <a:r>
              <a:rPr lang="en-US" sz="2585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20 minutes</a:t>
            </a:r>
          </a:p>
        </p:txBody>
      </p:sp>
      <p:sp>
        <p:nvSpPr>
          <p:cNvPr id="11" name="TextBox 11"/>
          <p:cNvSpPr txBox="1"/>
          <p:nvPr/>
        </p:nvSpPr>
        <p:spPr>
          <a:xfrm rot="-435367">
            <a:off x="3927966" y="4290666"/>
            <a:ext cx="4854037" cy="259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Attention! I will use a random number generator to choose who will present at the end! Be prepared to present your work!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Benutzerdefiniert</PresentationFormat>
  <Paragraphs>46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Now Bold</vt:lpstr>
      <vt:lpstr>RoxboroughCF</vt:lpstr>
      <vt:lpstr>Now Thin</vt:lpstr>
      <vt:lpstr>White Star</vt:lpstr>
      <vt:lpstr>Arial</vt:lpstr>
      <vt:lpstr>Now</vt:lpstr>
      <vt:lpstr>Calibri</vt:lpstr>
      <vt:lpstr>RoxboroughCF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Craft Group Project Presentation</dc:title>
  <cp:lastModifiedBy>Michelle Bölling</cp:lastModifiedBy>
  <cp:revision>2</cp:revision>
  <dcterms:created xsi:type="dcterms:W3CDTF">2006-08-16T00:00:00Z</dcterms:created>
  <dcterms:modified xsi:type="dcterms:W3CDTF">2024-07-04T21:47:10Z</dcterms:modified>
  <dc:identifier>DAGKA-Mgg-o</dc:identifier>
</cp:coreProperties>
</file>