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70" r:id="rId4"/>
    <p:sldId id="277" r:id="rId5"/>
    <p:sldId id="274" r:id="rId6"/>
    <p:sldId id="275" r:id="rId7"/>
    <p:sldId id="276" r:id="rId8"/>
    <p:sldId id="273" r:id="rId9"/>
    <p:sldId id="278" r:id="rId10"/>
    <p:sldId id="271" r:id="rId11"/>
  </p:sldIdLst>
  <p:sldSz cx="9144000" cy="5143500" type="screen16x9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8" autoAdjust="0"/>
    <p:restoredTop sz="94912" autoAdjust="0"/>
  </p:normalViewPr>
  <p:slideViewPr>
    <p:cSldViewPr snapToObjects="1">
      <p:cViewPr varScale="1">
        <p:scale>
          <a:sx n="105" d="100"/>
          <a:sy n="105" d="100"/>
        </p:scale>
        <p:origin x="62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728AD-B8FF-467B-AF5F-4891412E46D0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045E6-D734-4DB2-BEE5-DF972DD20C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02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68000" y="4230000"/>
            <a:ext cx="7560000" cy="324000"/>
          </a:xfrm>
        </p:spPr>
        <p:txBody>
          <a:bodyPr/>
          <a:lstStyle>
            <a:lvl1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1pPr>
            <a:lvl2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2pPr>
            <a:lvl3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3pPr>
            <a:lvl4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4pPr>
            <a:lvl5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5pPr>
            <a:lvl6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6pPr>
            <a:lvl7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7pPr>
            <a:lvl8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8pPr>
            <a:lvl9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9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68000" y="4680000"/>
            <a:ext cx="7560000" cy="144000"/>
          </a:xfrm>
        </p:spPr>
        <p:txBody>
          <a:bodyPr/>
          <a:lstStyle>
            <a:lvl1pPr>
              <a:defRPr sz="9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0D81F06-1D47-4C44-8C29-89662B0E16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8000" y="3499200"/>
            <a:ext cx="2505600" cy="173898"/>
          </a:xfrm>
          <a:prstGeom prst="rect">
            <a:avLst/>
          </a:prstGeom>
        </p:spPr>
      </p:pic>
      <p:sp>
        <p:nvSpPr>
          <p:cNvPr id="22" name="Bildplatzhalter 21">
            <a:extLst>
              <a:ext uri="{FF2B5EF4-FFF2-40B4-BE49-F238E27FC236}">
                <a16:creationId xmlns:a16="http://schemas.microsoft.com/office/drawing/2014/main" id="{84C7B36F-18FD-48F5-9A0D-FC40AEE68D0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-1"/>
            <a:ext cx="8182800" cy="3186000"/>
          </a:xfrm>
          <a:custGeom>
            <a:avLst/>
            <a:gdLst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5201 w 8182800"/>
              <a:gd name="connsiteY4" fmla="*/ 1440001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82800" h="3186000">
                <a:moveTo>
                  <a:pt x="0" y="0"/>
                </a:moveTo>
                <a:lnTo>
                  <a:pt x="8182800" y="0"/>
                </a:lnTo>
                <a:lnTo>
                  <a:pt x="8182800" y="1"/>
                </a:lnTo>
                <a:lnTo>
                  <a:pt x="7225201" y="1"/>
                </a:lnTo>
                <a:lnTo>
                  <a:pt x="7225201" y="1440001"/>
                </a:lnTo>
                <a:lnTo>
                  <a:pt x="8182800" y="1440001"/>
                </a:lnTo>
                <a:lnTo>
                  <a:pt x="8182800" y="3186000"/>
                </a:lnTo>
                <a:lnTo>
                  <a:pt x="0" y="3186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C28E9FB3-DC3C-4E55-9877-2DEEAAB329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25200" y="0"/>
            <a:ext cx="1440362" cy="1440000"/>
          </a:xfrm>
          <a:prstGeom prst="rect">
            <a:avLst/>
          </a:prstGeom>
        </p:spPr>
      </p:pic>
      <p:sp>
        <p:nvSpPr>
          <p:cNvPr id="23" name="Titel 22">
            <a:extLst>
              <a:ext uri="{FF2B5EF4-FFF2-40B4-BE49-F238E27FC236}">
                <a16:creationId xmlns:a16="http://schemas.microsoft.com/office/drawing/2014/main" id="{259FB325-4F00-4E24-9BB5-CBE59A8EE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3895200"/>
            <a:ext cx="3527936" cy="324000"/>
          </a:xfrm>
        </p:spPr>
        <p:txBody>
          <a:bodyPr/>
          <a:lstStyle>
            <a:lvl1pPr>
              <a:lnSpc>
                <a:spcPts val="2500"/>
              </a:lnSpc>
              <a:defRPr cap="all" baseline="0"/>
            </a:lvl1pPr>
          </a:lstStyle>
          <a:p>
            <a:pPr lv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EA11C8C5-D6EB-4C5D-9539-1ADEFC0908B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77199" y="3895200"/>
            <a:ext cx="2505600" cy="324000"/>
          </a:xfrm>
        </p:spPr>
        <p:txBody>
          <a:bodyPr anchor="ctr" anchorCtr="0"/>
          <a:lstStyle>
            <a:lvl1pPr algn="ctr">
              <a:defRPr sz="1050"/>
            </a:lvl1pPr>
          </a:lstStyle>
          <a:p>
            <a:r>
              <a:rPr lang="de-DE" dirty="0"/>
              <a:t>Logo auf Platzhalter ziehen</a:t>
            </a:r>
          </a:p>
        </p:txBody>
      </p:sp>
    </p:spTree>
    <p:extLst>
      <p:ext uri="{BB962C8B-B14F-4D97-AF65-F5344CB8AC3E}">
        <p14:creationId xmlns:p14="http://schemas.microsoft.com/office/powerpoint/2010/main" val="72258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Text /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8000" y="918000"/>
            <a:ext cx="3240000" cy="33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104000" y="954000"/>
            <a:ext cx="4536000" cy="3024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119991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83" userDrawn="1">
          <p15:clr>
            <a:srgbClr val="FBAE40"/>
          </p15:clr>
        </p15:guide>
        <p15:guide id="2" pos="5444" userDrawn="1">
          <p15:clr>
            <a:srgbClr val="FBAE40"/>
          </p15:clr>
        </p15:guide>
        <p15:guide id="3" orient="horz" pos="596" userDrawn="1">
          <p15:clr>
            <a:srgbClr val="FBAE40"/>
          </p15:clr>
        </p15:guide>
        <p15:guide id="4" orient="horz" pos="250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Text / Bild inkl. Bildunter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8000" y="918000"/>
            <a:ext cx="4104000" cy="33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80000" y="954000"/>
            <a:ext cx="3960000" cy="264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E8C92916-9C2D-4160-84A7-92C7AE8CF34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80000" y="3708000"/>
            <a:ext cx="3960000" cy="576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0"/>
            <a:endParaRPr lang="de-DE" dirty="0"/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3587194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45" userDrawn="1">
          <p15:clr>
            <a:srgbClr val="FBAE40"/>
          </p15:clr>
        </p15:guide>
        <p15:guide id="2" pos="5444" userDrawn="1">
          <p15:clr>
            <a:srgbClr val="FBAE40"/>
          </p15:clr>
        </p15:guide>
        <p15:guide id="3" orient="horz" pos="596" userDrawn="1">
          <p15:clr>
            <a:srgbClr val="FBAE40"/>
          </p15:clr>
        </p15:guide>
        <p15:guide id="4" orient="horz" pos="226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Bild inkl. Bildunterzeile /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220000" y="918000"/>
            <a:ext cx="3420000" cy="33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8000" y="954000"/>
            <a:ext cx="3960000" cy="264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E8C92916-9C2D-4160-84A7-92C7AE8CF34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8000" y="3708000"/>
            <a:ext cx="3960000" cy="576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0"/>
            <a:endParaRPr lang="de-DE" dirty="0"/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413746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45">
          <p15:clr>
            <a:srgbClr val="FBAE40"/>
          </p15:clr>
        </p15:guide>
        <p15:guide id="2" pos="5444">
          <p15:clr>
            <a:srgbClr val="FBAE40"/>
          </p15:clr>
        </p15:guide>
        <p15:guide id="3" orient="horz" pos="596">
          <p15:clr>
            <a:srgbClr val="FBAE40"/>
          </p15:clr>
        </p15:guide>
        <p15:guide id="4" orient="horz" pos="2269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Text /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8000" y="918000"/>
            <a:ext cx="5400000" cy="33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0" y="954000"/>
            <a:ext cx="2160000" cy="1440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7" name="Bildplatzhalter 4">
            <a:extLst>
              <a:ext uri="{FF2B5EF4-FFF2-40B4-BE49-F238E27FC236}">
                <a16:creationId xmlns:a16="http://schemas.microsoft.com/office/drawing/2014/main" id="{73CCF540-0E4F-47A6-981D-1A856FBCB4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80000" y="2628000"/>
            <a:ext cx="2160000" cy="1440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56241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77" userDrawn="1">
          <p15:clr>
            <a:srgbClr val="FBAE40"/>
          </p15:clr>
        </p15:guide>
        <p15:guide id="2" pos="5444">
          <p15:clr>
            <a:srgbClr val="FBAE40"/>
          </p15:clr>
        </p15:guide>
        <p15:guide id="3" orient="horz" pos="596">
          <p15:clr>
            <a:srgbClr val="FBAE40"/>
          </p15:clr>
        </p15:guide>
        <p15:guide id="4" orient="horz" pos="1653" userDrawn="1">
          <p15:clr>
            <a:srgbClr val="FBAE40"/>
          </p15:clr>
        </p15:guide>
        <p15:guide id="5" orient="horz" pos="2564" userDrawn="1">
          <p15:clr>
            <a:srgbClr val="FBAE40"/>
          </p15:clr>
        </p15:guide>
        <p15:guide id="6" orient="horz" pos="1513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2 Bilder /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40000" y="918000"/>
            <a:ext cx="5400000" cy="33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8000" y="954000"/>
            <a:ext cx="2160000" cy="1440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Bildplatzhalter 4">
            <a:extLst>
              <a:ext uri="{FF2B5EF4-FFF2-40B4-BE49-F238E27FC236}">
                <a16:creationId xmlns:a16="http://schemas.microsoft.com/office/drawing/2014/main" id="{73CCF540-0E4F-47A6-981D-1A856FBCB4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8000" y="2628000"/>
            <a:ext cx="2160000" cy="1440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987010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8" userDrawn="1">
          <p15:clr>
            <a:srgbClr val="FBAE40"/>
          </p15:clr>
        </p15:guide>
        <p15:guide id="2" pos="5444">
          <p15:clr>
            <a:srgbClr val="FBAE40"/>
          </p15:clr>
        </p15:guide>
        <p15:guide id="3" orient="horz" pos="596">
          <p15:clr>
            <a:srgbClr val="FBAE40"/>
          </p15:clr>
        </p15:guide>
        <p15:guide id="4" orient="horz" pos="1653">
          <p15:clr>
            <a:srgbClr val="FBAE40"/>
          </p15:clr>
        </p15:guide>
        <p15:guide id="5" orient="horz" pos="2564">
          <p15:clr>
            <a:srgbClr val="FBAE40"/>
          </p15:clr>
        </p15:guide>
        <p15:guide id="6" orient="horz" pos="1513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62F6D41-300A-44A6-A773-F84C7424C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674647-E98A-4E91-B769-603FBD38F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3634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E7FEC2D-DBFC-481D-89EF-55316F02D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BC5583F-31A1-412C-900F-41106AD7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77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HERVORHEBUNG MIT VIEL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8A6D120-9FDF-4BA4-88F2-0C6E4507EEA9}"/>
              </a:ext>
            </a:extLst>
          </p:cNvPr>
          <p:cNvSpPr/>
          <p:nvPr userDrawn="1"/>
        </p:nvSpPr>
        <p:spPr>
          <a:xfrm>
            <a:off x="0" y="0"/>
            <a:ext cx="9144000" cy="51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F15F71-44DB-4D13-AE55-D28F1D1B73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000" y="756000"/>
            <a:ext cx="8172000" cy="720000"/>
          </a:xfrm>
        </p:spPr>
        <p:txBody>
          <a:bodyPr/>
          <a:lstStyle>
            <a:lvl1pPr>
              <a:lnSpc>
                <a:spcPts val="5700"/>
              </a:lnSpc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Kapitel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3B6EDCF-E80D-4E83-A8E4-8D2B26F44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8000" y="1476441"/>
            <a:ext cx="8172000" cy="1439863"/>
          </a:xfrm>
        </p:spPr>
        <p:txBody>
          <a:bodyPr/>
          <a:lstStyle>
            <a:lvl1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1pPr>
            <a:lvl2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2pPr>
            <a:lvl3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3pPr>
            <a:lvl4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4pPr>
            <a:lvl5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5pPr>
            <a:lvl6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6pPr>
            <a:lvl7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7pPr>
            <a:lvl8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8pPr>
            <a:lvl9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/>
              <a:t>Hervorhebung</a:t>
            </a:r>
          </a:p>
        </p:txBody>
      </p:sp>
    </p:spTree>
    <p:extLst>
      <p:ext uri="{BB962C8B-B14F-4D97-AF65-F5344CB8AC3E}">
        <p14:creationId xmlns:p14="http://schemas.microsoft.com/office/powerpoint/2010/main" val="2910894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HERVORHEBUNG MIT VIEL INH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8A6D120-9FDF-4BA4-88F2-0C6E4507EEA9}"/>
              </a:ext>
            </a:extLst>
          </p:cNvPr>
          <p:cNvSpPr/>
          <p:nvPr userDrawn="1"/>
        </p:nvSpPr>
        <p:spPr>
          <a:xfrm>
            <a:off x="0" y="0"/>
            <a:ext cx="9144000" cy="51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F15F71-44DB-4D13-AE55-D28F1D1B73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000" y="828000"/>
            <a:ext cx="8172000" cy="540000"/>
          </a:xfrm>
        </p:spPr>
        <p:txBody>
          <a:bodyPr/>
          <a:lstStyle>
            <a:lvl1pPr>
              <a:lnSpc>
                <a:spcPts val="44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Kapitel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3B6EDCF-E80D-4E83-A8E4-8D2B26F44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8000" y="1367999"/>
            <a:ext cx="8172000" cy="2916000"/>
          </a:xfrm>
        </p:spPr>
        <p:txBody>
          <a:bodyPr/>
          <a:lstStyle>
            <a:lvl1pPr>
              <a:lnSpc>
                <a:spcPts val="4400"/>
              </a:lnSpc>
              <a:spcAft>
                <a:spcPts val="0"/>
              </a:spcAft>
              <a:defRPr sz="3600" b="0">
                <a:solidFill>
                  <a:schemeClr val="bg1"/>
                </a:solidFill>
              </a:defRPr>
            </a:lvl1pPr>
            <a:lvl2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2pPr>
            <a:lvl3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3pPr>
            <a:lvl4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4pPr>
            <a:lvl5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5pPr>
            <a:lvl6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6pPr>
            <a:lvl7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7pPr>
            <a:lvl8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8pPr>
            <a:lvl9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/>
              <a:t>Hervorhebung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70510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/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 defTabSz="234000">
              <a:tabLst>
                <a:tab pos="234000" algn="l"/>
              </a:tabLst>
              <a:defRPr/>
            </a:lvl2pPr>
            <a:lvl3pPr defTabSz="234000">
              <a:tabLst>
                <a:tab pos="234000" algn="l"/>
              </a:tabLst>
              <a:defRPr/>
            </a:lvl3pPr>
            <a:lvl4pPr defTabSz="234000">
              <a:tabLst>
                <a:tab pos="234000" algn="l"/>
              </a:tabLst>
              <a:defRPr/>
            </a:lvl4pPr>
            <a:lvl5pPr defTabSz="234000">
              <a:tabLst>
                <a:tab pos="234000" algn="l"/>
              </a:tabLst>
              <a:defRPr/>
            </a:lvl5pPr>
            <a:lvl6pPr marL="0" indent="0" defTabSz="234000">
              <a:buFont typeface="+mj-lt"/>
              <a:buNone/>
              <a:tabLst>
                <a:tab pos="234000" algn="l"/>
              </a:tabLst>
              <a:defRPr/>
            </a:lvl6pPr>
            <a:lvl7pPr defTabSz="234000">
              <a:tabLst>
                <a:tab pos="234000" algn="l"/>
              </a:tabLst>
              <a:defRPr/>
            </a:lvl7pPr>
            <a:lvl8pPr defTabSz="234000">
              <a:tabLst>
                <a:tab pos="234000" algn="l"/>
              </a:tabLst>
              <a:defRPr/>
            </a:lvl8pPr>
            <a:lvl9pPr defTabSz="234000">
              <a:tabLst>
                <a:tab pos="234000" algn="l"/>
              </a:tabLst>
              <a:defRPr/>
            </a:lvl9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058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//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Tabellenplatzhalter 4">
            <a:extLst>
              <a:ext uri="{FF2B5EF4-FFF2-40B4-BE49-F238E27FC236}">
                <a16:creationId xmlns:a16="http://schemas.microsoft.com/office/drawing/2014/main" id="{F5A8BB0B-4BD0-4791-8A9B-89C9D0000E3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68000" y="918000"/>
            <a:ext cx="8172000" cy="336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Tabelle durch Klicken auf Symbol hinzufügen</a:t>
            </a:r>
            <a:endParaRPr lang="de-DE" dirty="0"/>
          </a:p>
        </p:txBody>
      </p:sp>
      <p:grpSp>
        <p:nvGrpSpPr>
          <p:cNvPr id="6" name="Regieanweisungen">
            <a:extLst>
              <a:ext uri="{FF2B5EF4-FFF2-40B4-BE49-F238E27FC236}">
                <a16:creationId xmlns:a16="http://schemas.microsoft.com/office/drawing/2014/main" id="{20CE116F-C667-495A-B654-8B72C3A079E7}"/>
              </a:ext>
            </a:extLst>
          </p:cNvPr>
          <p:cNvGrpSpPr/>
          <p:nvPr userDrawn="1"/>
        </p:nvGrpSpPr>
        <p:grpSpPr>
          <a:xfrm>
            <a:off x="-2628800" y="-468000"/>
            <a:ext cx="14833648" cy="6083999"/>
            <a:chOff x="-2628800" y="-468000"/>
            <a:chExt cx="14833648" cy="6083999"/>
          </a:xfrm>
        </p:grpSpPr>
        <p:sp>
          <p:nvSpPr>
            <p:cNvPr id="16" name="Listenebenen">
              <a:extLst>
                <a:ext uri="{FF2B5EF4-FFF2-40B4-BE49-F238E27FC236}">
                  <a16:creationId xmlns:a16="http://schemas.microsoft.com/office/drawing/2014/main" id="{84A0104B-AA90-4DE7-ADAE-6959FBC15DB1}"/>
                </a:ext>
              </a:extLst>
            </p:cNvPr>
            <p:cNvSpPr txBox="1"/>
            <p:nvPr userDrawn="1"/>
          </p:nvSpPr>
          <p:spPr>
            <a:xfrm rot="10800000" flipH="1" flipV="1">
              <a:off x="-2628800" y="1368000"/>
              <a:ext cx="2520800" cy="1527786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Einfärbung einer Spalte/Zeile: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Markieren der Spalte/Zeile:</a:t>
              </a:r>
            </a:p>
            <a:p>
              <a:pPr marL="0" marR="0" lvl="0" indent="0" algn="r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 Entwurf / Tabellentools &gt; Schattierung &gt;</a:t>
              </a:r>
            </a:p>
            <a:p>
              <a:pPr marL="0" marR="0" lvl="0" indent="0" algn="r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r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Die gewünschte Farbe aus den Designfarben auswählen</a:t>
              </a:r>
            </a:p>
          </p:txBody>
        </p:sp>
        <p:sp>
          <p:nvSpPr>
            <p:cNvPr id="10" name="Zurücksetzen">
              <a:extLst>
                <a:ext uri="{FF2B5EF4-FFF2-40B4-BE49-F238E27FC236}">
                  <a16:creationId xmlns:a16="http://schemas.microsoft.com/office/drawing/2014/main" id="{431D1FFE-03BA-4520-A89B-CDD1BC7E4751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648000"/>
              <a:ext cx="1944000" cy="61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</p:txBody>
        </p:sp>
        <p:sp>
          <p:nvSpPr>
            <p:cNvPr id="11" name="Hilfslinien">
              <a:extLst>
                <a:ext uri="{FF2B5EF4-FFF2-40B4-BE49-F238E27FC236}">
                  <a16:creationId xmlns:a16="http://schemas.microsoft.com/office/drawing/2014/main" id="{38EA8585-E11F-4D10-9DAB-78E6756B2D63}"/>
                </a:ext>
              </a:extLst>
            </p:cNvPr>
            <p:cNvSpPr txBox="1"/>
            <p:nvPr userDrawn="1"/>
          </p:nvSpPr>
          <p:spPr>
            <a:xfrm rot="10800000" flipH="1" flipV="1">
              <a:off x="431801" y="-468000"/>
              <a:ext cx="82804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334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Löschen einer Spalte/Zeile: 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Markieren der Spalte/Zeile: Layout &gt; Löschen &gt; Spalte bzw. Zeile löschen</a:t>
              </a:r>
            </a:p>
          </p:txBody>
        </p:sp>
        <p:sp>
          <p:nvSpPr>
            <p:cNvPr id="12" name="Fußzeile">
              <a:extLst>
                <a:ext uri="{FF2B5EF4-FFF2-40B4-BE49-F238E27FC236}">
                  <a16:creationId xmlns:a16="http://schemas.microsoft.com/office/drawing/2014/main" id="{4EFB3271-7B15-42ED-A704-B39FAEDC1436}"/>
                </a:ext>
              </a:extLst>
            </p:cNvPr>
            <p:cNvSpPr txBox="1"/>
            <p:nvPr userDrawn="1"/>
          </p:nvSpPr>
          <p:spPr>
            <a:xfrm rot="10800000" flipH="1" flipV="1">
              <a:off x="431800" y="5255998"/>
              <a:ext cx="8280400" cy="360001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334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  <p:sp>
          <p:nvSpPr>
            <p:cNvPr id="13" name="Layoutwechsel">
              <a:extLst>
                <a:ext uri="{FF2B5EF4-FFF2-40B4-BE49-F238E27FC236}">
                  <a16:creationId xmlns:a16="http://schemas.microsoft.com/office/drawing/2014/main" id="{6BCDAEA0-53BC-4E57-84CA-5C530F05A90E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2283786"/>
              <a:ext cx="2952848" cy="1044048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Einfügen einer Spalte/Zeile: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Markieren der Spalte/Zeile neben der eine weitere eingefügt werden soll: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Layout &gt; Hier die gewünschte Einfügeoption auswählen</a:t>
              </a:r>
            </a:p>
          </p:txBody>
        </p:sp>
      </p:grp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4573989D-8FFD-4555-AAB7-592C2CE3AC9F}"/>
              </a:ext>
            </a:extLst>
          </p:cNvPr>
          <p:cNvCxnSpPr/>
          <p:nvPr userDrawn="1"/>
        </p:nvCxnSpPr>
        <p:spPr>
          <a:xfrm>
            <a:off x="0" y="44856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F3269418-AEC9-43D6-9A0C-41CA02546B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4513"/>
          <a:stretch/>
        </p:blipFill>
        <p:spPr>
          <a:xfrm>
            <a:off x="9252000" y="3327773"/>
            <a:ext cx="2067213" cy="86415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081CC49D-33BF-49DC-B533-86BE2EB412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08000" y="4679640"/>
            <a:ext cx="1512000" cy="2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54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C3A98A1-0379-4B57-A126-017C70E1949C}"/>
              </a:ext>
            </a:extLst>
          </p:cNvPr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514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 dirty="0"/>
              <a:t>Vollbild durch klicken einfügen.</a:t>
            </a:r>
          </a:p>
        </p:txBody>
      </p:sp>
    </p:spTree>
    <p:extLst>
      <p:ext uri="{BB962C8B-B14F-4D97-AF65-F5344CB8AC3E}">
        <p14:creationId xmlns:p14="http://schemas.microsoft.com/office/powerpoint/2010/main" val="391117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k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C3A98A1-0379-4B57-A126-017C70E1949C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2052000" y="468000"/>
            <a:ext cx="5040000" cy="336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7D7879-BA70-4DD0-99E9-74C1A1FA34B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422CC4-3EFE-4A06-B194-FAB2C24ECE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DC3B07E-B021-4B5C-9450-33EDD58444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51999" y="3952800"/>
            <a:ext cx="5040000" cy="324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325704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292" userDrawn="1">
          <p15:clr>
            <a:srgbClr val="FBAE40"/>
          </p15:clr>
        </p15:guide>
        <p15:guide id="2" pos="4468" userDrawn="1">
          <p15:clr>
            <a:srgbClr val="FBAE40"/>
          </p15:clr>
        </p15:guide>
        <p15:guide id="3" orient="horz" pos="291" userDrawn="1">
          <p15:clr>
            <a:srgbClr val="FBAE40"/>
          </p15:clr>
        </p15:guide>
        <p15:guide id="4" orient="horz" pos="241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C3A98A1-0379-4B57-A126-017C70E194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8000" y="468000"/>
            <a:ext cx="3960000" cy="264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7D7879-BA70-4DD0-99E9-74C1A1FA34B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422CC4-3EFE-4A06-B194-FAB2C24ECE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DC3B07E-B021-4B5C-9450-33EDD58444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8000" y="3240000"/>
            <a:ext cx="3960000" cy="1044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</a:t>
            </a:r>
            <a:r>
              <a:rPr lang="de-DE" dirty="0" err="1"/>
              <a:t>Bildunterzeile</a:t>
            </a:r>
            <a:r>
              <a:rPr lang="de-DE" dirty="0"/>
              <a:t> // für weitere Ebenen (Text) 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8" name="Bildplatzhalter 6">
            <a:extLst>
              <a:ext uri="{FF2B5EF4-FFF2-40B4-BE49-F238E27FC236}">
                <a16:creationId xmlns:a16="http://schemas.microsoft.com/office/drawing/2014/main" id="{CFABEA7C-7103-4FAC-AAB1-B8FF068486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80000" y="468000"/>
            <a:ext cx="3960000" cy="264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9CA26BD8-E4CD-4A9F-ACC0-895F1FD2744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80000" y="3240000"/>
            <a:ext cx="3960000" cy="1044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</a:t>
            </a:r>
            <a:r>
              <a:rPr lang="de-DE" dirty="0" err="1"/>
              <a:t>Bildunterzeile</a:t>
            </a:r>
            <a:r>
              <a:rPr lang="de-DE" dirty="0"/>
              <a:t> // für weitere Ebenen (Text)  &gt;&gt; Menü &gt; Start &gt; Absatz &gt; Listenebene erhöhen</a:t>
            </a:r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6226435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45" userDrawn="1">
          <p15:clr>
            <a:srgbClr val="FBAE40"/>
          </p15:clr>
        </p15:guide>
        <p15:guide id="2" pos="5443" userDrawn="1">
          <p15:clr>
            <a:srgbClr val="FBAE40"/>
          </p15:clr>
        </p15:guide>
        <p15:guide id="3" orient="horz" pos="291">
          <p15:clr>
            <a:srgbClr val="FBAE40"/>
          </p15:clr>
        </p15:guide>
        <p15:guide id="4" orient="horz" pos="1963" userDrawn="1">
          <p15:clr>
            <a:srgbClr val="FBAE40"/>
          </p15:clr>
        </p15:guide>
        <p15:guide id="5" pos="279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 inkl.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C3A98A1-0379-4B57-A126-017C70E194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8000" y="954000"/>
            <a:ext cx="3960000" cy="264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7D7879-BA70-4DD0-99E9-74C1A1FA34B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Titel | ggf. weitere Angaben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422CC4-3EFE-4A06-B194-FAB2C24ECE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DC3B07E-B021-4B5C-9450-33EDD58444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8000" y="3708000"/>
            <a:ext cx="3960000" cy="576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8" name="Bildplatzhalter 6">
            <a:extLst>
              <a:ext uri="{FF2B5EF4-FFF2-40B4-BE49-F238E27FC236}">
                <a16:creationId xmlns:a16="http://schemas.microsoft.com/office/drawing/2014/main" id="{CFABEA7C-7103-4FAC-AAB1-B8FF068486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80000" y="954000"/>
            <a:ext cx="3960000" cy="2646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9CA26BD8-E4CD-4A9F-ACC0-895F1FD2744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80000" y="3708000"/>
            <a:ext cx="3960000" cy="576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B3784F-BC20-4A45-986C-728B00F596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</p:spTree>
    <p:extLst>
      <p:ext uri="{BB962C8B-B14F-4D97-AF65-F5344CB8AC3E}">
        <p14:creationId xmlns:p14="http://schemas.microsoft.com/office/powerpoint/2010/main" val="4262250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45">
          <p15:clr>
            <a:srgbClr val="FBAE40"/>
          </p15:clr>
        </p15:guide>
        <p15:guide id="3" orient="horz" pos="596" userDrawn="1">
          <p15:clr>
            <a:srgbClr val="FBAE40"/>
          </p15:clr>
        </p15:guide>
        <p15:guide id="4" orient="horz" pos="2269" userDrawn="1">
          <p15:clr>
            <a:srgbClr val="FBAE40"/>
          </p15:clr>
        </p15:guide>
        <p15:guide id="5" pos="2790">
          <p15:clr>
            <a:srgbClr val="FBAE40"/>
          </p15:clr>
        </p15:guide>
        <p15:guide id="6" pos="54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 userDrawn="1">
            <p:ph type="title"/>
          </p:nvPr>
        </p:nvSpPr>
        <p:spPr>
          <a:xfrm>
            <a:off x="468000" y="396000"/>
            <a:ext cx="7560000" cy="46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KAPITEL | CHART-HEADLINE</a:t>
            </a:r>
          </a:p>
        </p:txBody>
      </p:sp>
      <p:sp>
        <p:nvSpPr>
          <p:cNvPr id="3" name="Textplatzhalter 2"/>
          <p:cNvSpPr>
            <a:spLocks noGrp="1"/>
          </p:cNvSpPr>
          <p:nvPr userDrawn="1">
            <p:ph type="body" idx="1"/>
          </p:nvPr>
        </p:nvSpPr>
        <p:spPr>
          <a:xfrm>
            <a:off x="468000" y="918000"/>
            <a:ext cx="7560000" cy="336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(Text und Aufzählungen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4" name="Datumsplatzhalter 3"/>
          <p:cNvSpPr>
            <a:spLocks noGrp="1"/>
          </p:cNvSpPr>
          <p:nvPr userDrawn="1">
            <p:ph type="dt" sz="half" idx="2"/>
          </p:nvPr>
        </p:nvSpPr>
        <p:spPr>
          <a:xfrm>
            <a:off x="360000" y="5524114"/>
            <a:ext cx="4284008" cy="17998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9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720000" y="4752000"/>
            <a:ext cx="6300000" cy="108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9pPr>
          </a:lstStyle>
          <a:p>
            <a:r>
              <a:rPr lang="de-DE" dirty="0"/>
              <a:t>Titel | ggf. weitere Angaben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324000" y="4752000"/>
            <a:ext cx="252000" cy="108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9pPr>
          </a:lstStyle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grpSp>
        <p:nvGrpSpPr>
          <p:cNvPr id="31" name="Regieanweisungen"/>
          <p:cNvGrpSpPr/>
          <p:nvPr userDrawn="1"/>
        </p:nvGrpSpPr>
        <p:grpSpPr>
          <a:xfrm>
            <a:off x="-2088000" y="-468000"/>
            <a:ext cx="13284000" cy="6083999"/>
            <a:chOff x="-2088000" y="-468000"/>
            <a:chExt cx="13284000" cy="6083999"/>
          </a:xfrm>
        </p:grpSpPr>
        <p:grpSp>
          <p:nvGrpSpPr>
            <p:cNvPr id="29" name="Listenebenen"/>
            <p:cNvGrpSpPr/>
            <p:nvPr userDrawn="1"/>
          </p:nvGrpSpPr>
          <p:grpSpPr>
            <a:xfrm>
              <a:off x="-2088000" y="1368000"/>
              <a:ext cx="1980000" cy="2319874"/>
              <a:chOff x="-2088000" y="1368000"/>
              <a:chExt cx="1980000" cy="2319874"/>
            </a:xfrm>
          </p:grpSpPr>
          <p:sp>
            <p:nvSpPr>
              <p:cNvPr id="12" name="Text // Listenebene erhöhen"/>
              <p:cNvSpPr txBox="1"/>
              <p:nvPr userDrawn="1"/>
            </p:nvSpPr>
            <p:spPr>
              <a:xfrm>
                <a:off x="-2016000" y="2787874"/>
                <a:ext cx="936000" cy="396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erhöhen</a:t>
                </a:r>
              </a:p>
            </p:txBody>
          </p:sp>
          <p:sp>
            <p:nvSpPr>
              <p:cNvPr id="13" name="Text // Listenebene verringern"/>
              <p:cNvSpPr txBox="1"/>
              <p:nvPr userDrawn="1"/>
            </p:nvSpPr>
            <p:spPr>
              <a:xfrm>
                <a:off x="-2016000" y="3291874"/>
                <a:ext cx="936000" cy="396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verringern</a:t>
                </a:r>
              </a:p>
            </p:txBody>
          </p:sp>
          <p:sp>
            <p:nvSpPr>
              <p:cNvPr id="25" name="Listenebenen"/>
              <p:cNvSpPr txBox="1"/>
              <p:nvPr userDrawn="1"/>
            </p:nvSpPr>
            <p:spPr>
              <a:xfrm rot="10800000" flipH="1" flipV="1">
                <a:off x="-2088000" y="1368000"/>
                <a:ext cx="1980000" cy="82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Listen erstellen</a:t>
                </a:r>
              </a:p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Wechseln Sie die Textebene</a:t>
                </a:r>
              </a:p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</a:p>
            </p:txBody>
          </p:sp>
          <p:pic>
            <p:nvPicPr>
              <p:cNvPr id="27" name="Bild // Listenebene verringern"/>
              <p:cNvPicPr>
                <a:picLocks noChangeAspect="1"/>
              </p:cNvPicPr>
              <p:nvPr userDrawn="1"/>
            </p:nvPicPr>
            <p:blipFill>
              <a:blip r:embed="rId18"/>
              <a:stretch>
                <a:fillRect/>
              </a:stretch>
            </p:blipFill>
            <p:spPr>
              <a:xfrm>
                <a:off x="-963360" y="3291874"/>
                <a:ext cx="855360" cy="396000"/>
              </a:xfrm>
              <a:prstGeom prst="rect">
                <a:avLst/>
              </a:prstGeom>
            </p:spPr>
          </p:pic>
          <p:pic>
            <p:nvPicPr>
              <p:cNvPr id="28" name="Bild // Listenebene erhöhen"/>
              <p:cNvPicPr>
                <a:picLocks noChangeAspect="1"/>
              </p:cNvPicPr>
              <p:nvPr userDrawn="1"/>
            </p:nvPicPr>
            <p:blipFill>
              <a:blip r:embed="rId19"/>
              <a:stretch>
                <a:fillRect/>
              </a:stretch>
            </p:blipFill>
            <p:spPr>
              <a:xfrm>
                <a:off x="-963360" y="2787874"/>
                <a:ext cx="855360" cy="396000"/>
              </a:xfrm>
              <a:prstGeom prst="rect">
                <a:avLst/>
              </a:prstGeom>
            </p:spPr>
          </p:pic>
        </p:grpSp>
        <p:sp>
          <p:nvSpPr>
            <p:cNvPr id="14" name="Zurücksetzen"/>
            <p:cNvSpPr txBox="1"/>
            <p:nvPr userDrawn="1"/>
          </p:nvSpPr>
          <p:spPr>
            <a:xfrm rot="10800000" flipH="1" flipV="1">
              <a:off x="9252000" y="648000"/>
              <a:ext cx="1944000" cy="61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</p:txBody>
        </p:sp>
        <p:sp>
          <p:nvSpPr>
            <p:cNvPr id="15" name="Hilfslinien"/>
            <p:cNvSpPr txBox="1"/>
            <p:nvPr userDrawn="1"/>
          </p:nvSpPr>
          <p:spPr>
            <a:xfrm rot="10800000" flipH="1" flipV="1">
              <a:off x="431801" y="-468000"/>
              <a:ext cx="82804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334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Menü: 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Haken bei Führungslinien setzen</a:t>
              </a:r>
            </a:p>
          </p:txBody>
        </p:sp>
        <p:sp>
          <p:nvSpPr>
            <p:cNvPr id="16" name="Fußzeile"/>
            <p:cNvSpPr txBox="1"/>
            <p:nvPr userDrawn="1"/>
          </p:nvSpPr>
          <p:spPr>
            <a:xfrm rot="10800000" flipH="1" flipV="1">
              <a:off x="431800" y="5255998"/>
              <a:ext cx="8280400" cy="360001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334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  <p:sp>
          <p:nvSpPr>
            <p:cNvPr id="30" name="Layoutwechsel"/>
            <p:cNvSpPr txBox="1"/>
            <p:nvPr userDrawn="1"/>
          </p:nvSpPr>
          <p:spPr>
            <a:xfrm rot="10800000" flipH="1" flipV="1">
              <a:off x="9252000" y="2283786"/>
              <a:ext cx="1944000" cy="61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l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</p:txBody>
        </p:sp>
      </p:grp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F61B1FA0-8233-4248-B899-BF9702E3E986}"/>
              </a:ext>
            </a:extLst>
          </p:cNvPr>
          <p:cNvCxnSpPr/>
          <p:nvPr userDrawn="1"/>
        </p:nvCxnSpPr>
        <p:spPr>
          <a:xfrm>
            <a:off x="0" y="44856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289C4D98-9606-4382-895C-2F9999CA3289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7308000" y="4679640"/>
            <a:ext cx="1512000" cy="2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41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67" r:id="rId5"/>
    <p:sldLayoutId id="2147483658" r:id="rId6"/>
    <p:sldLayoutId id="2147483659" r:id="rId7"/>
    <p:sldLayoutId id="2147483660" r:id="rId8"/>
    <p:sldLayoutId id="2147483661" r:id="rId9"/>
    <p:sldLayoutId id="2147483663" r:id="rId10"/>
    <p:sldLayoutId id="2147483662" r:id="rId11"/>
    <p:sldLayoutId id="2147483664" r:id="rId12"/>
    <p:sldLayoutId id="2147483665" r:id="rId13"/>
    <p:sldLayoutId id="2147483666" r:id="rId14"/>
    <p:sldLayoutId id="2147483654" r:id="rId15"/>
    <p:sldLayoutId id="2147483655" r:id="rId16"/>
  </p:sldLayoutIdLst>
  <p:hf hdr="0" dt="0"/>
  <p:txStyles>
    <p:titleStyle>
      <a:lvl1pPr marL="0" indent="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700" b="0" kern="1200" baseline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1200"/>
        </a:spcAft>
        <a:buSzPct val="75000"/>
        <a:buFont typeface="Arial" panose="020B0604020202020204" pitchFamily="34" charset="0"/>
        <a:buNone/>
        <a:defRPr sz="1500" b="1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234000" indent="-23400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Clr>
          <a:schemeClr val="bg2"/>
        </a:buClr>
        <a:buSzPct val="100000"/>
        <a:buFont typeface="Wingdings" panose="05000000000000000000" pitchFamily="2" charset="2"/>
        <a:buChar char="§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468000" indent="-23400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702000" indent="-23400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2" userDrawn="1">
          <p15:clr>
            <a:srgbClr val="5ACBF0"/>
          </p15:clr>
        </p15:guide>
        <p15:guide id="2" pos="5059" userDrawn="1">
          <p15:clr>
            <a:srgbClr val="5ACBF0"/>
          </p15:clr>
        </p15:guide>
        <p15:guide id="3" orient="horz" pos="245" userDrawn="1">
          <p15:clr>
            <a:srgbClr val="5ACBF0"/>
          </p15:clr>
        </p15:guide>
        <p15:guide id="4" orient="horz" pos="2700" userDrawn="1">
          <p15:clr>
            <a:srgbClr val="5ACBF0"/>
          </p15:clr>
        </p15:guide>
        <p15:guide id="5" pos="5443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glischlehrer.de/texts/locker160.php" TargetMode="External"/><Relationship Id="rId2" Type="http://schemas.openxmlformats.org/officeDocument/2006/relationships/hyperlink" Target="https://www.blurb.com/blog/what-is-a-short-story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trueeditors.com/blog/what-is-a-short-story-in-literature/" TargetMode="External"/><Relationship Id="rId4" Type="http://schemas.openxmlformats.org/officeDocument/2006/relationships/hyperlink" Target="https://www.fromayaansink.com/post/the-pros-and-cons-of-short-stori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3F806E7C-E56D-41BC-8AA6-00785CAB7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000" y="4230000"/>
            <a:ext cx="7560000" cy="646006"/>
          </a:xfrm>
        </p:spPr>
        <p:txBody>
          <a:bodyPr/>
          <a:lstStyle/>
          <a:p>
            <a:r>
              <a:rPr lang="de-DE" dirty="0"/>
              <a:t>Michelle Bölling</a:t>
            </a:r>
          </a:p>
          <a:p>
            <a:r>
              <a:rPr lang="de-DE" dirty="0"/>
              <a:t>Textdidaktik </a:t>
            </a:r>
            <a:r>
              <a:rPr lang="de-DE" dirty="0" err="1"/>
              <a:t>SoSe</a:t>
            </a:r>
            <a:r>
              <a:rPr lang="de-DE" dirty="0"/>
              <a:t> 2024 – Alexander Kaul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91F5E70-F6F5-4247-85F2-66AA884FA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3895200"/>
            <a:ext cx="6264240" cy="324000"/>
          </a:xfrm>
        </p:spPr>
        <p:txBody>
          <a:bodyPr/>
          <a:lstStyle/>
          <a:p>
            <a:r>
              <a:rPr lang="de-DE" dirty="0" err="1"/>
              <a:t>Fictional</a:t>
            </a:r>
            <a:r>
              <a:rPr lang="de-DE" dirty="0"/>
              <a:t> </a:t>
            </a:r>
            <a:r>
              <a:rPr lang="de-DE" dirty="0" err="1"/>
              <a:t>texts</a:t>
            </a:r>
            <a:r>
              <a:rPr lang="de-DE" dirty="0"/>
              <a:t> –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stories</a:t>
            </a:r>
            <a:endParaRPr lang="de-DE" dirty="0"/>
          </a:p>
        </p:txBody>
      </p:sp>
      <p:pic>
        <p:nvPicPr>
          <p:cNvPr id="15" name="Bildplatzhalter 14" descr="Ein Bild, das Im Haus, Metall, Schloss, Wand enthält.&#10;&#10;Automatisch generierte Beschreibung">
            <a:extLst>
              <a:ext uri="{FF2B5EF4-FFF2-40B4-BE49-F238E27FC236}">
                <a16:creationId xmlns:a16="http://schemas.microsoft.com/office/drawing/2014/main" id="{3D1239BE-66BE-413A-6018-03F34B6335B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20101" b="201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26932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E55A0-73B3-4565-BA58-ACE5F6422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Bibliography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E373E2-E479-4B85-B011-875D0EA6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https://www.blurb.com/blog/what-is-a-short-story/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http://englischlehrer.de/texts/locker160.php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Pros and </a:t>
            </a:r>
            <a:r>
              <a:rPr lang="de-DE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</a:t>
            </a:r>
            <a:r>
              <a:rPr lang="de-DE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de-DE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</a:t>
            </a:r>
            <a:r>
              <a:rPr lang="de-DE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Short Stories. https://www.fromayaansink.com/post/the-pros-and-cons-of-short-stories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https://www.trueeditors.com/blog/what-is-a-short-story-in-literature/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Pathan, Mustafa. (2013). The Use of Short-Stories in EFL Classroom: Advantages and Implications. 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BBE3A1-BA86-4586-8510-822654A43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Fictional</a:t>
            </a:r>
            <a:r>
              <a:rPr lang="de-DE" dirty="0"/>
              <a:t> </a:t>
            </a:r>
            <a:r>
              <a:rPr lang="de-DE" dirty="0" err="1"/>
              <a:t>texts</a:t>
            </a:r>
            <a:r>
              <a:rPr lang="de-DE" dirty="0"/>
              <a:t> –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stories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154ED7-2AF3-480F-8141-F661F62E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10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18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E240CC-AD55-4468-A601-D0AF02011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Table </a:t>
            </a:r>
            <a:r>
              <a:rPr lang="de-DE" dirty="0" err="1"/>
              <a:t>of</a:t>
            </a:r>
            <a:r>
              <a:rPr lang="de-DE" dirty="0"/>
              <a:t>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A6E0A9-D49B-4AD6-B054-516106217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Clr>
                <a:schemeClr val="bg2"/>
              </a:buClr>
              <a:buFont typeface="+mj-lt"/>
              <a:buAutoNum type="arabicPeriod"/>
            </a:pPr>
            <a:r>
              <a:rPr lang="da-DK" dirty="0"/>
              <a:t>What is a short story?</a:t>
            </a:r>
          </a:p>
          <a:p>
            <a:pPr marL="342900" indent="-342900">
              <a:buClr>
                <a:schemeClr val="bg2"/>
              </a:buClr>
              <a:buFont typeface="+mj-lt"/>
              <a:buAutoNum type="arabicPeriod"/>
            </a:pPr>
            <a:r>
              <a:rPr lang="da-DK" dirty="0"/>
              <a:t>Effects for EFL learners</a:t>
            </a:r>
          </a:p>
          <a:p>
            <a:pPr marL="342900" indent="-342900">
              <a:buClr>
                <a:schemeClr val="bg2"/>
              </a:buClr>
              <a:buFont typeface="+mj-lt"/>
              <a:buAutoNum type="arabicPeriod"/>
            </a:pPr>
            <a:r>
              <a:rPr lang="da-DK" dirty="0"/>
              <a:t>Key elements of a short story</a:t>
            </a:r>
          </a:p>
          <a:p>
            <a:pPr marL="342900" indent="-342900">
              <a:buClr>
                <a:schemeClr val="bg2"/>
              </a:buClr>
              <a:buFont typeface="+mj-lt"/>
              <a:buAutoNum type="arabicPeriod"/>
            </a:pPr>
            <a:r>
              <a:rPr lang="da-DK" dirty="0"/>
              <a:t>Different types of short stories</a:t>
            </a:r>
          </a:p>
          <a:p>
            <a:pPr marL="342900" indent="-342900">
              <a:buClr>
                <a:schemeClr val="bg2"/>
              </a:buClr>
              <a:buFont typeface="+mj-lt"/>
              <a:buAutoNum type="arabicPeriod"/>
            </a:pPr>
            <a:r>
              <a:rPr lang="da-DK" dirty="0"/>
              <a:t>Advantages/Disadvantages</a:t>
            </a:r>
          </a:p>
          <a:p>
            <a:r>
              <a:rPr lang="da-DK" dirty="0"/>
              <a:t>Bibliography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A040BB5-D149-4EC6-AA6B-B6BD33DF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Fictional</a:t>
            </a:r>
            <a:r>
              <a:rPr lang="de-DE" dirty="0"/>
              <a:t> </a:t>
            </a:r>
            <a:r>
              <a:rPr lang="de-DE" dirty="0" err="1"/>
              <a:t>texts</a:t>
            </a:r>
            <a:r>
              <a:rPr lang="de-DE" dirty="0"/>
              <a:t> –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stories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1AC0F-CE76-4ADF-8715-AAC849CF9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2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867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E55A0-73B3-4565-BA58-ACE5F6422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story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E373E2-E479-4B85-B011-875D0EA6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/>
              <a:t>Beginning</a:t>
            </a:r>
            <a:r>
              <a:rPr lang="de-DE" dirty="0"/>
              <a:t> </a:t>
            </a:r>
            <a:r>
              <a:rPr lang="de-DE" dirty="0" err="1"/>
              <a:t>popularity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1930s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Type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fiction</a:t>
            </a:r>
            <a:endParaRPr lang="de-DE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/>
              <a:t>Between</a:t>
            </a:r>
            <a:r>
              <a:rPr lang="de-DE" dirty="0"/>
              <a:t> 3000 and 7000 </a:t>
            </a:r>
            <a:r>
              <a:rPr lang="de-DE" dirty="0" err="1"/>
              <a:t>words</a:t>
            </a:r>
            <a:endParaRPr lang="de-DE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Generally </a:t>
            </a:r>
            <a:r>
              <a:rPr lang="de-DE" dirty="0" err="1"/>
              <a:t>used</a:t>
            </a:r>
            <a:r>
              <a:rPr lang="de-DE" dirty="0"/>
              <a:t> to </a:t>
            </a:r>
            <a:r>
              <a:rPr lang="de-DE" dirty="0" err="1"/>
              <a:t>capture</a:t>
            </a:r>
            <a:r>
              <a:rPr lang="de-DE" dirty="0"/>
              <a:t> a </a:t>
            </a:r>
            <a:r>
              <a:rPr lang="de-DE" dirty="0" err="1"/>
              <a:t>mood</a:t>
            </a:r>
            <a:r>
              <a:rPr lang="de-DE" dirty="0"/>
              <a:t>, </a:t>
            </a:r>
            <a:r>
              <a:rPr lang="de-DE" dirty="0" err="1"/>
              <a:t>small</a:t>
            </a:r>
            <a:r>
              <a:rPr lang="de-DE" dirty="0"/>
              <a:t> cast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(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skip</a:t>
            </a:r>
            <a:r>
              <a:rPr lang="de-DE" dirty="0"/>
              <a:t> narrative </a:t>
            </a:r>
            <a:r>
              <a:rPr lang="de-DE" dirty="0" err="1"/>
              <a:t>entirely</a:t>
            </a:r>
            <a:r>
              <a:rPr lang="de-DE" dirty="0"/>
              <a:t>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BBE3A1-BA86-4586-8510-822654A43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Fictional</a:t>
            </a:r>
            <a:r>
              <a:rPr lang="de-DE" dirty="0"/>
              <a:t> </a:t>
            </a:r>
            <a:r>
              <a:rPr lang="de-DE" dirty="0" err="1"/>
              <a:t>texts</a:t>
            </a:r>
            <a:r>
              <a:rPr lang="de-DE" dirty="0"/>
              <a:t> –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stories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154ED7-2AF3-480F-8141-F661F62E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3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114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E55A0-73B3-4565-BA58-ACE5F6422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Effects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EFL </a:t>
            </a:r>
            <a:r>
              <a:rPr lang="de-DE" dirty="0" err="1"/>
              <a:t>learners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E373E2-E479-4B85-B011-875D0EA6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/>
              <a:t>Demonstrate</a:t>
            </a:r>
            <a:r>
              <a:rPr lang="de-DE" dirty="0"/>
              <a:t> </a:t>
            </a:r>
            <a:r>
              <a:rPr lang="de-DE" dirty="0" err="1"/>
              <a:t>wide</a:t>
            </a:r>
            <a:r>
              <a:rPr lang="de-DE" dirty="0"/>
              <a:t> </a:t>
            </a:r>
            <a:r>
              <a:rPr lang="de-DE" dirty="0" err="1"/>
              <a:t>range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language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in </a:t>
            </a:r>
            <a:r>
              <a:rPr lang="de-DE" dirty="0" err="1"/>
              <a:t>authentic</a:t>
            </a:r>
            <a:r>
              <a:rPr lang="de-DE" dirty="0"/>
              <a:t> </a:t>
            </a:r>
            <a:r>
              <a:rPr lang="de-DE" dirty="0" err="1"/>
              <a:t>contexts</a:t>
            </a:r>
            <a:endParaRPr lang="de-DE" dirty="0"/>
          </a:p>
          <a:p>
            <a:pPr marL="5197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Rich in </a:t>
            </a:r>
            <a:r>
              <a:rPr lang="de-DE" dirty="0" err="1"/>
              <a:t>language</a:t>
            </a:r>
            <a:r>
              <a:rPr lang="de-DE" dirty="0"/>
              <a:t> + have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pedagogical</a:t>
            </a:r>
            <a:r>
              <a:rPr lang="de-DE" dirty="0"/>
              <a:t> </a:t>
            </a:r>
            <a:r>
              <a:rPr lang="de-DE" dirty="0" err="1"/>
              <a:t>benefits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EFL </a:t>
            </a:r>
            <a:r>
              <a:rPr lang="de-DE" dirty="0" err="1"/>
              <a:t>teachers</a:t>
            </a:r>
            <a:r>
              <a:rPr lang="de-DE" dirty="0"/>
              <a:t> + </a:t>
            </a:r>
            <a:r>
              <a:rPr lang="de-DE" dirty="0" err="1"/>
              <a:t>learners</a:t>
            </a:r>
            <a:endParaRPr lang="de-DE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/>
              <a:t>Arouse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 + </a:t>
            </a:r>
            <a:r>
              <a:rPr lang="de-DE" dirty="0" err="1"/>
              <a:t>love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reading</a:t>
            </a:r>
            <a:r>
              <a:rPr lang="de-DE" dirty="0"/>
              <a:t> </a:t>
            </a:r>
            <a:r>
              <a:rPr lang="de-DE" dirty="0">
                <a:sym typeface="Wingdings" panose="05000000000000000000" pitchFamily="2" charset="2"/>
              </a:rPr>
              <a:t> maximum </a:t>
            </a:r>
            <a:r>
              <a:rPr lang="de-DE" dirty="0" err="1">
                <a:sym typeface="Wingdings" panose="05000000000000000000" pitchFamily="2" charset="2"/>
              </a:rPr>
              <a:t>exposure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of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functional</a:t>
            </a:r>
            <a:r>
              <a:rPr lang="de-DE" dirty="0">
                <a:sym typeface="Wingdings" panose="05000000000000000000" pitchFamily="2" charset="2"/>
              </a:rPr>
              <a:t> + situational </a:t>
            </a:r>
            <a:r>
              <a:rPr lang="de-DE" dirty="0" err="1">
                <a:sym typeface="Wingdings" panose="05000000000000000000" pitchFamily="2" charset="2"/>
              </a:rPr>
              <a:t>use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of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language</a:t>
            </a: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Can </a:t>
            </a:r>
            <a:r>
              <a:rPr lang="de-DE" dirty="0" err="1">
                <a:sym typeface="Wingdings" panose="05000000000000000000" pitchFamily="2" charset="2"/>
              </a:rPr>
              <a:t>contribute</a:t>
            </a:r>
            <a:r>
              <a:rPr lang="de-DE" dirty="0">
                <a:sym typeface="Wingdings" panose="05000000000000000000" pitchFamily="2" charset="2"/>
              </a:rPr>
              <a:t> a </a:t>
            </a:r>
            <a:r>
              <a:rPr lang="de-DE" dirty="0" err="1">
                <a:sym typeface="Wingdings" panose="05000000000000000000" pitchFamily="2" charset="2"/>
              </a:rPr>
              <a:t>great</a:t>
            </a:r>
            <a:r>
              <a:rPr lang="de-DE" dirty="0">
                <a:sym typeface="Wingdings" panose="05000000000000000000" pitchFamily="2" charset="2"/>
              </a:rPr>
              <a:t> deal to </a:t>
            </a:r>
            <a:r>
              <a:rPr lang="de-DE" dirty="0" err="1">
                <a:sym typeface="Wingdings" panose="05000000000000000000" pitchFamily="2" charset="2"/>
              </a:rPr>
              <a:t>socio-cultural</a:t>
            </a:r>
            <a:r>
              <a:rPr lang="de-DE" dirty="0">
                <a:sym typeface="Wingdings" panose="05000000000000000000" pitchFamily="2" charset="2"/>
              </a:rPr>
              <a:t>, emotional, </a:t>
            </a:r>
            <a:r>
              <a:rPr lang="de-DE" dirty="0" err="1">
                <a:sym typeface="Wingdings" panose="05000000000000000000" pitchFamily="2" charset="2"/>
              </a:rPr>
              <a:t>cognitive</a:t>
            </a:r>
            <a:r>
              <a:rPr lang="de-DE" dirty="0">
                <a:sym typeface="Wingdings" panose="05000000000000000000" pitchFamily="2" charset="2"/>
              </a:rPr>
              <a:t> + personal </a:t>
            </a:r>
            <a:r>
              <a:rPr lang="de-DE" dirty="0" err="1">
                <a:sym typeface="Wingdings" panose="05000000000000000000" pitchFamily="2" charset="2"/>
              </a:rPr>
              <a:t>growth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of</a:t>
            </a:r>
            <a:r>
              <a:rPr lang="de-DE" dirty="0">
                <a:sym typeface="Wingdings" panose="05000000000000000000" pitchFamily="2" charset="2"/>
              </a:rPr>
              <a:t> EFL </a:t>
            </a:r>
            <a:r>
              <a:rPr lang="de-DE" dirty="0" err="1">
                <a:sym typeface="Wingdings" panose="05000000000000000000" pitchFamily="2" charset="2"/>
              </a:rPr>
              <a:t>learners</a:t>
            </a:r>
            <a:endParaRPr lang="de-DE" dirty="0"/>
          </a:p>
          <a:p>
            <a:pPr lvl="2" indent="0">
              <a:buNone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BBE3A1-BA86-4586-8510-822654A43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Fictional</a:t>
            </a:r>
            <a:r>
              <a:rPr lang="de-DE" dirty="0"/>
              <a:t> </a:t>
            </a:r>
            <a:r>
              <a:rPr lang="de-DE" dirty="0" err="1"/>
              <a:t>texts</a:t>
            </a:r>
            <a:r>
              <a:rPr lang="de-DE" dirty="0"/>
              <a:t> –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stories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154ED7-2AF3-480F-8141-F661F62E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4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3252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E55A0-73B3-4565-BA58-ACE5F6422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Key </a:t>
            </a:r>
            <a:r>
              <a:rPr lang="de-DE" dirty="0" err="1"/>
              <a:t>elements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story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E373E2-E479-4B85-B011-875D0EA6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Setting </a:t>
            </a:r>
            <a:r>
              <a:rPr lang="de-DE" dirty="0" err="1"/>
              <a:t>usually</a:t>
            </a:r>
            <a:r>
              <a:rPr lang="de-DE" dirty="0"/>
              <a:t> </a:t>
            </a:r>
            <a:r>
              <a:rPr lang="de-DE" dirty="0" err="1"/>
              <a:t>simplified</a:t>
            </a:r>
            <a:r>
              <a:rPr lang="de-DE" dirty="0"/>
              <a:t> (</a:t>
            </a:r>
            <a:r>
              <a:rPr lang="de-DE" dirty="0" err="1"/>
              <a:t>one</a:t>
            </a:r>
            <a:r>
              <a:rPr lang="de-DE" dirty="0"/>
              <a:t> time + </a:t>
            </a:r>
            <a:r>
              <a:rPr lang="de-DE" dirty="0" err="1"/>
              <a:t>location</a:t>
            </a:r>
            <a:r>
              <a:rPr lang="de-DE" dirty="0"/>
              <a:t>)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/>
              <a:t>Usually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characters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backstories</a:t>
            </a:r>
            <a:endParaRPr lang="de-DE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Focus on a </a:t>
            </a:r>
            <a:r>
              <a:rPr lang="de-DE" dirty="0" err="1"/>
              <a:t>single</a:t>
            </a:r>
            <a:r>
              <a:rPr lang="de-DE" dirty="0"/>
              <a:t> narrative </a:t>
            </a:r>
            <a:r>
              <a:rPr lang="de-DE" dirty="0" err="1"/>
              <a:t>rather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multiple </a:t>
            </a:r>
            <a:r>
              <a:rPr lang="de-DE" dirty="0" err="1"/>
              <a:t>subplots</a:t>
            </a:r>
            <a:r>
              <a:rPr lang="de-DE" dirty="0"/>
              <a:t>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often</a:t>
            </a:r>
            <a:r>
              <a:rPr lang="de-DE" dirty="0">
                <a:sym typeface="Wingdings" panose="05000000000000000000" pitchFamily="2" charset="2"/>
              </a:rPr>
              <a:t> follow </a:t>
            </a:r>
            <a:r>
              <a:rPr lang="de-DE" dirty="0" err="1">
                <a:sym typeface="Wingdings" panose="05000000000000000000" pitchFamily="2" charset="2"/>
              </a:rPr>
              <a:t>typical</a:t>
            </a:r>
            <a:r>
              <a:rPr lang="de-DE" dirty="0">
                <a:sym typeface="Wingdings" panose="05000000000000000000" pitchFamily="2" charset="2"/>
              </a:rPr>
              <a:t> narrative </a:t>
            </a:r>
            <a:r>
              <a:rPr lang="de-DE" dirty="0" err="1">
                <a:sym typeface="Wingdings" panose="05000000000000000000" pitchFamily="2" charset="2"/>
              </a:rPr>
              <a:t>arc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with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subplots</a:t>
            </a:r>
            <a:r>
              <a:rPr lang="de-DE" dirty="0">
                <a:sym typeface="Wingdings" panose="05000000000000000000" pitchFamily="2" charset="2"/>
              </a:rPr>
              <a:t> </a:t>
            </a:r>
          </a:p>
          <a:p>
            <a:pPr marL="5197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Exposition (</a:t>
            </a:r>
            <a:r>
              <a:rPr lang="de-DE" dirty="0" err="1">
                <a:sym typeface="Wingdings" panose="05000000000000000000" pitchFamily="2" charset="2"/>
              </a:rPr>
              <a:t>description</a:t>
            </a:r>
            <a:r>
              <a:rPr lang="de-DE" dirty="0">
                <a:sym typeface="Wingdings" panose="05000000000000000000" pitchFamily="2" charset="2"/>
              </a:rPr>
              <a:t>)</a:t>
            </a:r>
          </a:p>
          <a:p>
            <a:pPr marL="5197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dirty="0" err="1">
                <a:sym typeface="Wingdings" panose="05000000000000000000" pitchFamily="2" charset="2"/>
              </a:rPr>
              <a:t>Rising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action</a:t>
            </a:r>
            <a:endParaRPr lang="de-DE" dirty="0">
              <a:sym typeface="Wingdings" panose="05000000000000000000" pitchFamily="2" charset="2"/>
            </a:endParaRPr>
          </a:p>
          <a:p>
            <a:pPr marL="5197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dirty="0" err="1">
                <a:sym typeface="Wingdings" panose="05000000000000000000" pitchFamily="2" charset="2"/>
              </a:rPr>
              <a:t>Climax</a:t>
            </a:r>
            <a:r>
              <a:rPr lang="de-DE" dirty="0">
                <a:sym typeface="Wingdings" panose="05000000000000000000" pitchFamily="2" charset="2"/>
              </a:rPr>
              <a:t> (</a:t>
            </a:r>
            <a:r>
              <a:rPr lang="de-DE" dirty="0" err="1">
                <a:sym typeface="Wingdings" panose="05000000000000000000" pitchFamily="2" charset="2"/>
              </a:rPr>
              <a:t>peak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moment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of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conflict</a:t>
            </a:r>
            <a:r>
              <a:rPr lang="de-DE" dirty="0">
                <a:sym typeface="Wingdings" panose="05000000000000000000" pitchFamily="2" charset="2"/>
              </a:rPr>
              <a:t>/</a:t>
            </a:r>
            <a:r>
              <a:rPr lang="de-DE" dirty="0" err="1">
                <a:sym typeface="Wingdings" panose="05000000000000000000" pitchFamily="2" charset="2"/>
              </a:rPr>
              <a:t>action</a:t>
            </a:r>
            <a:r>
              <a:rPr lang="de-DE" dirty="0">
                <a:sym typeface="Wingdings" panose="05000000000000000000" pitchFamily="2" charset="2"/>
              </a:rPr>
              <a:t>)</a:t>
            </a:r>
          </a:p>
          <a:p>
            <a:pPr marL="5197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Resolution to </a:t>
            </a:r>
            <a:r>
              <a:rPr lang="de-DE" dirty="0" err="1">
                <a:sym typeface="Wingdings" panose="05000000000000000000" pitchFamily="2" charset="2"/>
              </a:rPr>
              <a:t>the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conclusion</a:t>
            </a:r>
            <a:r>
              <a:rPr lang="de-DE" dirty="0"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BBE3A1-BA86-4586-8510-822654A43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Fictional</a:t>
            </a:r>
            <a:r>
              <a:rPr lang="de-DE" dirty="0"/>
              <a:t> </a:t>
            </a:r>
            <a:r>
              <a:rPr lang="de-DE" dirty="0" err="1"/>
              <a:t>texts</a:t>
            </a:r>
            <a:r>
              <a:rPr lang="de-DE" dirty="0"/>
              <a:t> –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stories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154ED7-2AF3-480F-8141-F661F62E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5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97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E55A0-73B3-4565-BA58-ACE5F6422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Key </a:t>
            </a:r>
            <a:r>
              <a:rPr lang="de-DE" dirty="0" err="1"/>
              <a:t>elements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story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E373E2-E479-4B85-B011-875D0EA6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 err="1">
                <a:sym typeface="Wingdings" panose="05000000000000000000" pitchFamily="2" charset="2"/>
              </a:rPr>
              <a:t>Likely</a:t>
            </a:r>
            <a:r>
              <a:rPr lang="de-DE" b="1" dirty="0">
                <a:sym typeface="Wingdings" panose="05000000000000000000" pitchFamily="2" charset="2"/>
              </a:rPr>
              <a:t> to </a:t>
            </a:r>
            <a:r>
              <a:rPr lang="de-DE" b="1" dirty="0" err="1">
                <a:sym typeface="Wingdings" panose="05000000000000000000" pitchFamily="2" charset="2"/>
              </a:rPr>
              <a:t>start</a:t>
            </a:r>
            <a:r>
              <a:rPr lang="de-DE" b="1" dirty="0">
                <a:sym typeface="Wingdings" panose="05000000000000000000" pitchFamily="2" charset="2"/>
              </a:rPr>
              <a:t> in </a:t>
            </a:r>
            <a:r>
              <a:rPr lang="de-DE" b="1" dirty="0" err="1">
                <a:sym typeface="Wingdings" panose="05000000000000000000" pitchFamily="2" charset="2"/>
              </a:rPr>
              <a:t>middle</a:t>
            </a:r>
            <a:r>
              <a:rPr lang="de-DE" b="1" dirty="0">
                <a:sym typeface="Wingdings" panose="05000000000000000000" pitchFamily="2" charset="2"/>
              </a:rPr>
              <a:t> </a:t>
            </a:r>
            <a:r>
              <a:rPr lang="de-DE" b="1" dirty="0" err="1">
                <a:sym typeface="Wingdings" panose="05000000000000000000" pitchFamily="2" charset="2"/>
              </a:rPr>
              <a:t>of</a:t>
            </a:r>
            <a:r>
              <a:rPr lang="de-DE" b="1" dirty="0">
                <a:sym typeface="Wingdings" panose="05000000000000000000" pitchFamily="2" charset="2"/>
              </a:rPr>
              <a:t> </a:t>
            </a:r>
            <a:r>
              <a:rPr lang="de-DE" b="1" dirty="0" err="1">
                <a:sym typeface="Wingdings" panose="05000000000000000000" pitchFamily="2" charset="2"/>
              </a:rPr>
              <a:t>the</a:t>
            </a:r>
            <a:r>
              <a:rPr lang="de-DE" b="1" dirty="0">
                <a:sym typeface="Wingdings" panose="05000000000000000000" pitchFamily="2" charset="2"/>
              </a:rPr>
              <a:t> </a:t>
            </a:r>
            <a:r>
              <a:rPr lang="de-DE" b="1" dirty="0" err="1">
                <a:sym typeface="Wingdings" panose="05000000000000000000" pitchFamily="2" charset="2"/>
              </a:rPr>
              <a:t>action</a:t>
            </a: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>
                <a:sym typeface="Wingdings" panose="05000000000000000000" pitchFamily="2" charset="2"/>
              </a:rPr>
              <a:t>Ambiguous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ends</a:t>
            </a:r>
            <a:r>
              <a:rPr lang="de-DE" dirty="0">
                <a:sym typeface="Wingdings" panose="05000000000000000000" pitchFamily="2" charset="2"/>
              </a:rPr>
              <a:t> (</a:t>
            </a:r>
            <a:r>
              <a:rPr lang="de-DE" dirty="0" err="1">
                <a:sym typeface="Wingdings" panose="05000000000000000000" pitchFamily="2" charset="2"/>
              </a:rPr>
              <a:t>stories</a:t>
            </a:r>
            <a:r>
              <a:rPr lang="de-DE" dirty="0">
                <a:sym typeface="Wingdings" panose="05000000000000000000" pitchFamily="2" charset="2"/>
              </a:rPr>
              <a:t> in </a:t>
            </a:r>
            <a:r>
              <a:rPr lang="de-DE" dirty="0" err="1">
                <a:sym typeface="Wingdings" panose="05000000000000000000" pitchFamily="2" charset="2"/>
              </a:rPr>
              <a:t>the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past</a:t>
            </a:r>
            <a:r>
              <a:rPr lang="de-DE" dirty="0">
                <a:sym typeface="Wingdings" panose="05000000000000000000" pitchFamily="2" charset="2"/>
              </a:rPr>
              <a:t>  </a:t>
            </a:r>
            <a:r>
              <a:rPr lang="de-DE" dirty="0" err="1">
                <a:sym typeface="Wingdings" panose="05000000000000000000" pitchFamily="2" charset="2"/>
              </a:rPr>
              <a:t>central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theme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moral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lesson</a:t>
            </a:r>
            <a:r>
              <a:rPr lang="de-DE" dirty="0">
                <a:sym typeface="Wingdings" panose="05000000000000000000" pitchFamily="2" charset="2"/>
              </a:rPr>
              <a:t>)</a:t>
            </a:r>
          </a:p>
          <a:p>
            <a:pPr marL="5197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err="1">
                <a:sym typeface="Wingdings" panose="05000000000000000000" pitchFamily="2" charset="2"/>
              </a:rPr>
              <a:t>Encourage</a:t>
            </a:r>
            <a:r>
              <a:rPr lang="de-DE" dirty="0">
                <a:sym typeface="Wingdings" panose="05000000000000000000" pitchFamily="2" charset="2"/>
              </a:rPr>
              <a:t> open-</a:t>
            </a:r>
            <a:r>
              <a:rPr lang="de-DE" dirty="0" err="1">
                <a:sym typeface="Wingdings" panose="05000000000000000000" pitchFamily="2" charset="2"/>
              </a:rPr>
              <a:t>ended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interpretations</a:t>
            </a:r>
            <a:r>
              <a:rPr lang="de-DE" dirty="0">
                <a:sym typeface="Wingdings" panose="05000000000000000000" pitchFamily="2" charset="2"/>
              </a:rPr>
              <a:t> + </a:t>
            </a:r>
            <a:r>
              <a:rPr lang="de-DE" dirty="0" err="1">
                <a:sym typeface="Wingdings" panose="05000000000000000000" pitchFamily="2" charset="2"/>
              </a:rPr>
              <a:t>indicate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more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complex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view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of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reality</a:t>
            </a:r>
            <a:r>
              <a:rPr lang="de-DE" dirty="0">
                <a:sym typeface="Wingdings" panose="05000000000000000000" pitchFamily="2" charset="2"/>
              </a:rPr>
              <a:t> + human </a:t>
            </a:r>
            <a:r>
              <a:rPr lang="de-DE" dirty="0" err="1">
                <a:sym typeface="Wingdings" panose="05000000000000000000" pitchFamily="2" charset="2"/>
              </a:rPr>
              <a:t>behavior</a:t>
            </a: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Most </a:t>
            </a:r>
            <a:r>
              <a:rPr lang="de-DE" dirty="0" err="1">
                <a:sym typeface="Wingdings" panose="05000000000000000000" pitchFamily="2" charset="2"/>
              </a:rPr>
              <a:t>authors</a:t>
            </a:r>
            <a:r>
              <a:rPr lang="de-DE" dirty="0">
                <a:sym typeface="Wingdings" panose="05000000000000000000" pitchFamily="2" charset="2"/>
              </a:rPr>
              <a:t> still </a:t>
            </a:r>
            <a:r>
              <a:rPr lang="de-DE" dirty="0" err="1">
                <a:sym typeface="Wingdings" panose="05000000000000000000" pitchFamily="2" charset="2"/>
              </a:rPr>
              <a:t>use</a:t>
            </a:r>
            <a:r>
              <a:rPr lang="de-DE" dirty="0">
                <a:sym typeface="Wingdings" panose="05000000000000000000" pitchFamily="2" charset="2"/>
              </a:rPr>
              <a:t> classic </a:t>
            </a:r>
            <a:r>
              <a:rPr lang="de-DE" dirty="0" err="1">
                <a:sym typeface="Wingdings" panose="05000000000000000000" pitchFamily="2" charset="2"/>
              </a:rPr>
              <a:t>literary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devices</a:t>
            </a:r>
            <a:r>
              <a:rPr lang="de-DE" dirty="0">
                <a:sym typeface="Wingdings" panose="05000000000000000000" pitchFamily="2" charset="2"/>
              </a:rPr>
              <a:t>  POV, </a:t>
            </a:r>
            <a:r>
              <a:rPr lang="de-DE" dirty="0" err="1">
                <a:sym typeface="Wingdings" panose="05000000000000000000" pitchFamily="2" charset="2"/>
              </a:rPr>
              <a:t>imagery</a:t>
            </a:r>
            <a:r>
              <a:rPr lang="de-DE" dirty="0">
                <a:sym typeface="Wingdings" panose="05000000000000000000" pitchFamily="2" charset="2"/>
              </a:rPr>
              <a:t>, </a:t>
            </a:r>
            <a:r>
              <a:rPr lang="de-DE" dirty="0" err="1">
                <a:sym typeface="Wingdings" panose="05000000000000000000" pitchFamily="2" charset="2"/>
              </a:rPr>
              <a:t>foreshadowing</a:t>
            </a:r>
            <a:r>
              <a:rPr lang="de-DE" dirty="0">
                <a:sym typeface="Wingdings" panose="05000000000000000000" pitchFamily="2" charset="2"/>
              </a:rPr>
              <a:t>, </a:t>
            </a:r>
            <a:r>
              <a:rPr lang="de-DE" dirty="0" err="1">
                <a:sym typeface="Wingdings" panose="05000000000000000000" pitchFamily="2" charset="2"/>
              </a:rPr>
              <a:t>metaphor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etc</a:t>
            </a:r>
            <a:r>
              <a:rPr lang="de-DE" dirty="0">
                <a:sym typeface="Wingdings" panose="05000000000000000000" pitchFamily="2" charset="2"/>
              </a:rPr>
              <a:t> to </a:t>
            </a:r>
            <a:r>
              <a:rPr lang="de-DE" dirty="0" err="1">
                <a:sym typeface="Wingdings" panose="05000000000000000000" pitchFamily="2" charset="2"/>
              </a:rPr>
              <a:t>create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distinct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atmosphere</a:t>
            </a:r>
            <a:endParaRPr lang="de-DE" b="1" dirty="0">
              <a:sym typeface="Wingdings" panose="05000000000000000000" pitchFamily="2" charset="2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BBE3A1-BA86-4586-8510-822654A43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Fictional</a:t>
            </a:r>
            <a:r>
              <a:rPr lang="de-DE" dirty="0"/>
              <a:t> </a:t>
            </a:r>
            <a:r>
              <a:rPr lang="de-DE" dirty="0" err="1"/>
              <a:t>texts</a:t>
            </a:r>
            <a:r>
              <a:rPr lang="de-DE" dirty="0"/>
              <a:t> –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stories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154ED7-2AF3-480F-8141-F661F62E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6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415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E55A0-73B3-4565-BA58-ACE5F6422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types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stories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E373E2-E479-4B85-B011-875D0EA60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000" y="918000"/>
            <a:ext cx="8424480" cy="3366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The Classic (</a:t>
            </a:r>
            <a:r>
              <a:rPr lang="de-DE" sz="1400" dirty="0" err="1"/>
              <a:t>our</a:t>
            </a:r>
            <a:r>
              <a:rPr lang="de-DE" sz="1400" dirty="0"/>
              <a:t> </a:t>
            </a:r>
            <a:r>
              <a:rPr lang="de-DE" sz="1400" dirty="0" err="1"/>
              <a:t>short</a:t>
            </a:r>
            <a:r>
              <a:rPr lang="de-DE" sz="1400" dirty="0"/>
              <a:t> </a:t>
            </a:r>
            <a:r>
              <a:rPr lang="de-DE" sz="1400" dirty="0" err="1"/>
              <a:t>story</a:t>
            </a:r>
            <a:r>
              <a:rPr lang="de-DE" sz="1400" dirty="0"/>
              <a:t> </a:t>
            </a:r>
            <a:r>
              <a:rPr lang="de-DE" sz="1400" dirty="0" err="1"/>
              <a:t>today</a:t>
            </a:r>
            <a:r>
              <a:rPr lang="de-DE" sz="1400" dirty="0"/>
              <a:t>)</a:t>
            </a:r>
          </a:p>
          <a:p>
            <a:pPr marL="519750" lvl="2" indent="-285750">
              <a:buFont typeface="Arial" panose="020B0604020202020204" pitchFamily="34" charset="0"/>
              <a:buChar char="•"/>
            </a:pPr>
            <a:r>
              <a:rPr lang="de-DE" sz="1300" dirty="0" err="1"/>
              <a:t>Frequently</a:t>
            </a:r>
            <a:r>
              <a:rPr lang="de-DE" sz="1300" dirty="0"/>
              <a:t> </a:t>
            </a:r>
            <a:r>
              <a:rPr lang="de-DE" sz="1300" dirty="0" err="1"/>
              <a:t>incorporate</a:t>
            </a:r>
            <a:r>
              <a:rPr lang="de-DE" sz="1300" dirty="0"/>
              <a:t> </a:t>
            </a:r>
            <a:r>
              <a:rPr lang="de-DE" sz="1300" dirty="0" err="1"/>
              <a:t>elements</a:t>
            </a:r>
            <a:r>
              <a:rPr lang="de-DE" sz="1300" dirty="0"/>
              <a:t> </a:t>
            </a:r>
            <a:r>
              <a:rPr lang="de-DE" sz="1300" dirty="0" err="1"/>
              <a:t>from</a:t>
            </a:r>
            <a:r>
              <a:rPr lang="de-DE" sz="1300" dirty="0"/>
              <a:t> </a:t>
            </a:r>
            <a:r>
              <a:rPr lang="de-DE" sz="1300" dirty="0" err="1"/>
              <a:t>novels</a:t>
            </a:r>
            <a:r>
              <a:rPr lang="de-DE" sz="1300" dirty="0"/>
              <a:t> to </a:t>
            </a:r>
            <a:r>
              <a:rPr lang="de-DE" sz="1300" dirty="0" err="1"/>
              <a:t>maintain</a:t>
            </a:r>
            <a:r>
              <a:rPr lang="de-DE" sz="1300" dirty="0"/>
              <a:t> similar </a:t>
            </a:r>
            <a:r>
              <a:rPr lang="de-DE" sz="1300" dirty="0" err="1"/>
              <a:t>effect</a:t>
            </a:r>
            <a:endParaRPr lang="de-DE" sz="1300" dirty="0"/>
          </a:p>
          <a:p>
            <a:pPr marL="519750" lvl="2" indent="-285750">
              <a:buFont typeface="Arial" panose="020B0604020202020204" pitchFamily="34" charset="0"/>
              <a:buChar char="•"/>
            </a:pPr>
            <a:r>
              <a:rPr lang="de-DE" sz="1300" dirty="0"/>
              <a:t>Plot will </a:t>
            </a:r>
            <a:r>
              <a:rPr lang="de-DE" sz="1300" dirty="0" err="1"/>
              <a:t>resemble</a:t>
            </a:r>
            <a:r>
              <a:rPr lang="de-DE" sz="1300" dirty="0"/>
              <a:t> </a:t>
            </a:r>
            <a:r>
              <a:rPr lang="de-DE" sz="1300" dirty="0" err="1"/>
              <a:t>long</a:t>
            </a:r>
            <a:r>
              <a:rPr lang="de-DE" sz="1300" dirty="0"/>
              <a:t>-form </a:t>
            </a:r>
            <a:r>
              <a:rPr lang="de-DE" sz="1300" dirty="0" err="1"/>
              <a:t>fiction</a:t>
            </a:r>
            <a:r>
              <a:rPr lang="de-DE" sz="1300" dirty="0"/>
              <a:t> </a:t>
            </a:r>
            <a:r>
              <a:rPr lang="de-DE" sz="1300" dirty="0" err="1"/>
              <a:t>by</a:t>
            </a:r>
            <a:r>
              <a:rPr lang="de-DE" sz="1300" dirty="0"/>
              <a:t> </a:t>
            </a:r>
            <a:r>
              <a:rPr lang="de-DE" sz="1300" dirty="0" err="1"/>
              <a:t>having</a:t>
            </a:r>
            <a:r>
              <a:rPr lang="de-DE" sz="1300" dirty="0"/>
              <a:t> </a:t>
            </a:r>
            <a:r>
              <a:rPr lang="de-DE" sz="1300" dirty="0" err="1"/>
              <a:t>clear</a:t>
            </a:r>
            <a:r>
              <a:rPr lang="de-DE" sz="1300" dirty="0"/>
              <a:t> </a:t>
            </a:r>
            <a:r>
              <a:rPr lang="de-DE" sz="1300" dirty="0" err="1"/>
              <a:t>exposition</a:t>
            </a:r>
            <a:r>
              <a:rPr lang="de-DE" sz="1300" dirty="0"/>
              <a:t>, </a:t>
            </a:r>
            <a:r>
              <a:rPr lang="de-DE" sz="1300" dirty="0" err="1"/>
              <a:t>climax</a:t>
            </a:r>
            <a:r>
              <a:rPr lang="de-DE" sz="1300" dirty="0"/>
              <a:t> + </a:t>
            </a:r>
            <a:r>
              <a:rPr lang="de-DE" sz="1300" dirty="0" err="1"/>
              <a:t>conclusion</a:t>
            </a:r>
            <a:endParaRPr lang="de-DE" sz="1300" dirty="0"/>
          </a:p>
          <a:p>
            <a:pPr marL="519750" lvl="2" indent="-285750">
              <a:buFont typeface="Arial" panose="020B0604020202020204" pitchFamily="34" charset="0"/>
              <a:buChar char="•"/>
            </a:pPr>
            <a:r>
              <a:rPr lang="de-DE" sz="1300" dirty="0"/>
              <a:t>No large cast </a:t>
            </a:r>
            <a:r>
              <a:rPr lang="de-DE" sz="1300" dirty="0" err="1"/>
              <a:t>of</a:t>
            </a:r>
            <a:r>
              <a:rPr lang="de-DE" sz="1300" dirty="0"/>
              <a:t> </a:t>
            </a:r>
            <a:r>
              <a:rPr lang="de-DE" sz="1300" dirty="0" err="1"/>
              <a:t>characters</a:t>
            </a:r>
            <a:r>
              <a:rPr lang="de-DE" sz="1300" dirty="0"/>
              <a:t>, </a:t>
            </a:r>
            <a:r>
              <a:rPr lang="de-DE" sz="1300" dirty="0" err="1"/>
              <a:t>various</a:t>
            </a:r>
            <a:r>
              <a:rPr lang="de-DE" sz="1300" dirty="0"/>
              <a:t> POV </a:t>
            </a:r>
            <a:r>
              <a:rPr lang="de-DE" sz="1300" dirty="0" err="1"/>
              <a:t>or</a:t>
            </a:r>
            <a:r>
              <a:rPr lang="de-DE" sz="1300" dirty="0"/>
              <a:t> </a:t>
            </a:r>
            <a:r>
              <a:rPr lang="de-DE" sz="1300" dirty="0" err="1"/>
              <a:t>several</a:t>
            </a:r>
            <a:r>
              <a:rPr lang="de-DE" sz="1300" dirty="0"/>
              <a:t> </a:t>
            </a:r>
            <a:r>
              <a:rPr lang="de-DE" sz="1300" dirty="0" err="1"/>
              <a:t>climaxes</a:t>
            </a:r>
            <a:endParaRPr lang="de-DE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A Vignette</a:t>
            </a:r>
          </a:p>
          <a:p>
            <a:pPr marL="519750" lvl="2" indent="-285750">
              <a:buFont typeface="Arial" panose="020B0604020202020204" pitchFamily="34" charset="0"/>
              <a:buChar char="•"/>
            </a:pPr>
            <a:r>
              <a:rPr lang="de-DE" sz="1300" dirty="0" err="1"/>
              <a:t>Neatly</a:t>
            </a:r>
            <a:r>
              <a:rPr lang="de-DE" sz="1300" dirty="0"/>
              <a:t> </a:t>
            </a:r>
            <a:r>
              <a:rPr lang="de-DE" sz="1300" dirty="0" err="1"/>
              <a:t>packed</a:t>
            </a:r>
            <a:r>
              <a:rPr lang="de-DE" sz="1300" dirty="0"/>
              <a:t> </a:t>
            </a:r>
            <a:r>
              <a:rPr lang="de-DE" sz="1300" dirty="0" err="1"/>
              <a:t>moment</a:t>
            </a:r>
            <a:r>
              <a:rPr lang="de-DE" sz="1300" dirty="0"/>
              <a:t> in time, </a:t>
            </a:r>
            <a:r>
              <a:rPr lang="de-DE" sz="1300" dirty="0" err="1"/>
              <a:t>generally</a:t>
            </a:r>
            <a:r>
              <a:rPr lang="de-DE" sz="1300" dirty="0"/>
              <a:t> in </a:t>
            </a:r>
            <a:r>
              <a:rPr lang="de-DE" sz="1300" dirty="0" err="1"/>
              <a:t>highly</a:t>
            </a:r>
            <a:r>
              <a:rPr lang="de-DE" sz="1300" dirty="0"/>
              <a:t> </a:t>
            </a:r>
            <a:r>
              <a:rPr lang="de-DE" sz="1300" dirty="0" err="1"/>
              <a:t>technical</a:t>
            </a:r>
            <a:r>
              <a:rPr lang="de-DE" sz="1300" dirty="0"/>
              <a:t> </a:t>
            </a:r>
            <a:r>
              <a:rPr lang="de-DE" sz="1300" dirty="0" err="1"/>
              <a:t>manner</a:t>
            </a:r>
            <a:endParaRPr lang="de-DE" sz="1300" dirty="0"/>
          </a:p>
          <a:p>
            <a:pPr marL="519750" lvl="2" indent="-285750">
              <a:buFont typeface="Arial" panose="020B0604020202020204" pitchFamily="34" charset="0"/>
              <a:buChar char="•"/>
            </a:pPr>
            <a:r>
              <a:rPr lang="de-DE" sz="1300" dirty="0"/>
              <a:t>French – </a:t>
            </a:r>
            <a:r>
              <a:rPr lang="de-DE" sz="1300" dirty="0" err="1"/>
              <a:t>usually</a:t>
            </a:r>
            <a:r>
              <a:rPr lang="de-DE" sz="1300" dirty="0"/>
              <a:t> </a:t>
            </a:r>
            <a:r>
              <a:rPr lang="de-DE" sz="1300" dirty="0" err="1"/>
              <a:t>refers</a:t>
            </a:r>
            <a:r>
              <a:rPr lang="de-DE" sz="1300" dirty="0"/>
              <a:t> to </a:t>
            </a:r>
            <a:r>
              <a:rPr lang="de-DE" sz="1300" dirty="0" err="1"/>
              <a:t>small</a:t>
            </a:r>
            <a:r>
              <a:rPr lang="de-DE" sz="1300" dirty="0"/>
              <a:t> </a:t>
            </a:r>
            <a:r>
              <a:rPr lang="de-DE" sz="1300" dirty="0" err="1"/>
              <a:t>portrait</a:t>
            </a:r>
            <a:r>
              <a:rPr lang="de-DE" sz="1300" dirty="0"/>
              <a:t> </a:t>
            </a:r>
            <a:r>
              <a:rPr lang="de-DE" sz="1300" dirty="0">
                <a:sym typeface="Wingdings" panose="05000000000000000000" pitchFamily="2" charset="2"/>
              </a:rPr>
              <a:t> in literal sense: </a:t>
            </a:r>
            <a:r>
              <a:rPr lang="de-DE" sz="1300" dirty="0" err="1">
                <a:sym typeface="Wingdings" panose="05000000000000000000" pitchFamily="2" charset="2"/>
              </a:rPr>
              <a:t>brief</a:t>
            </a:r>
            <a:r>
              <a:rPr lang="de-DE" sz="1300" dirty="0">
                <a:sym typeface="Wingdings" panose="05000000000000000000" pitchFamily="2" charset="2"/>
              </a:rPr>
              <a:t> </a:t>
            </a:r>
            <a:r>
              <a:rPr lang="de-DE" sz="1300" dirty="0" err="1">
                <a:sym typeface="Wingdings" panose="05000000000000000000" pitchFamily="2" charset="2"/>
              </a:rPr>
              <a:t>evocative</a:t>
            </a:r>
            <a:r>
              <a:rPr lang="de-DE" sz="1300" dirty="0">
                <a:sym typeface="Wingdings" panose="05000000000000000000" pitchFamily="2" charset="2"/>
              </a:rPr>
              <a:t> </a:t>
            </a:r>
            <a:r>
              <a:rPr lang="de-DE" sz="1300" dirty="0" err="1">
                <a:sym typeface="Wingdings" panose="05000000000000000000" pitchFamily="2" charset="2"/>
              </a:rPr>
              <a:t>description</a:t>
            </a:r>
            <a:r>
              <a:rPr lang="de-DE" sz="1300" dirty="0">
                <a:sym typeface="Wingdings" panose="05000000000000000000" pitchFamily="2" charset="2"/>
              </a:rPr>
              <a:t>/</a:t>
            </a:r>
            <a:r>
              <a:rPr lang="de-DE" sz="1300" dirty="0" err="1">
                <a:sym typeface="Wingdings" panose="05000000000000000000" pitchFamily="2" charset="2"/>
              </a:rPr>
              <a:t>account</a:t>
            </a:r>
            <a:r>
              <a:rPr lang="de-DE" sz="1300" dirty="0">
                <a:sym typeface="Wingdings" panose="05000000000000000000" pitchFamily="2" charset="2"/>
              </a:rPr>
              <a:t>/</a:t>
            </a:r>
            <a:r>
              <a:rPr lang="de-DE" sz="1300" dirty="0" err="1">
                <a:sym typeface="Wingdings" panose="05000000000000000000" pitchFamily="2" charset="2"/>
              </a:rPr>
              <a:t>episode</a:t>
            </a:r>
            <a:endParaRPr lang="de-DE" sz="1300" dirty="0">
              <a:sym typeface="Wingdings" panose="05000000000000000000" pitchFamily="2" charset="2"/>
            </a:endParaRPr>
          </a:p>
          <a:p>
            <a:pPr marL="519750" lvl="2" indent="-285750">
              <a:buFont typeface="Arial" panose="020B0604020202020204" pitchFamily="34" charset="0"/>
              <a:buChar char="•"/>
            </a:pPr>
            <a:r>
              <a:rPr lang="de-DE" sz="1300" dirty="0">
                <a:sym typeface="Wingdings" panose="05000000000000000000" pitchFamily="2" charset="2"/>
              </a:rPr>
              <a:t>Heavy on </a:t>
            </a:r>
            <a:r>
              <a:rPr lang="de-DE" sz="1300" dirty="0" err="1">
                <a:sym typeface="Wingdings" panose="05000000000000000000" pitchFamily="2" charset="2"/>
              </a:rPr>
              <a:t>description</a:t>
            </a:r>
            <a:r>
              <a:rPr lang="de-DE" sz="1300" dirty="0">
                <a:sym typeface="Wingdings" panose="05000000000000000000" pitchFamily="2" charset="2"/>
              </a:rPr>
              <a:t> + </a:t>
            </a:r>
            <a:r>
              <a:rPr lang="de-DE" sz="1300" dirty="0" err="1">
                <a:sym typeface="Wingdings" panose="05000000000000000000" pitchFamily="2" charset="2"/>
              </a:rPr>
              <a:t>short</a:t>
            </a:r>
            <a:r>
              <a:rPr lang="de-DE" sz="1300" dirty="0">
                <a:sym typeface="Wingdings" panose="05000000000000000000" pitchFamily="2" charset="2"/>
              </a:rPr>
              <a:t> on </a:t>
            </a:r>
            <a:r>
              <a:rPr lang="de-DE" sz="1300" dirty="0" err="1">
                <a:sym typeface="Wingdings" panose="05000000000000000000" pitchFamily="2" charset="2"/>
              </a:rPr>
              <a:t>plot</a:t>
            </a:r>
            <a:endParaRPr lang="de-DE" sz="1300" dirty="0">
              <a:sym typeface="Wingdings" panose="05000000000000000000" pitchFamily="2" charset="2"/>
            </a:endParaRPr>
          </a:p>
          <a:p>
            <a:pPr marL="519750" lvl="2" indent="-285750">
              <a:buFont typeface="Arial" panose="020B0604020202020204" pitchFamily="34" charset="0"/>
              <a:buChar char="•"/>
            </a:pPr>
            <a:r>
              <a:rPr lang="de-DE" sz="1300" dirty="0">
                <a:sym typeface="Wingdings" panose="05000000000000000000" pitchFamily="2" charset="2"/>
              </a:rPr>
              <a:t>Elaborate </a:t>
            </a:r>
            <a:r>
              <a:rPr lang="de-DE" sz="1300" dirty="0" err="1">
                <a:sym typeface="Wingdings" panose="05000000000000000000" pitchFamily="2" charset="2"/>
              </a:rPr>
              <a:t>description</a:t>
            </a:r>
            <a:r>
              <a:rPr lang="de-DE" sz="1300" dirty="0">
                <a:sym typeface="Wingdings" panose="05000000000000000000" pitchFamily="2" charset="2"/>
              </a:rPr>
              <a:t> </a:t>
            </a:r>
            <a:r>
              <a:rPr lang="de-DE" sz="1300" dirty="0" err="1">
                <a:sym typeface="Wingdings" panose="05000000000000000000" pitchFamily="2" charset="2"/>
              </a:rPr>
              <a:t>of</a:t>
            </a:r>
            <a:r>
              <a:rPr lang="de-DE" sz="1300" dirty="0">
                <a:sym typeface="Wingdings" panose="05000000000000000000" pitchFamily="2" charset="2"/>
              </a:rPr>
              <a:t> </a:t>
            </a:r>
            <a:r>
              <a:rPr lang="de-DE" sz="1300" dirty="0" err="1">
                <a:sym typeface="Wingdings" panose="05000000000000000000" pitchFamily="2" charset="2"/>
              </a:rPr>
              <a:t>character</a:t>
            </a:r>
            <a:r>
              <a:rPr lang="de-DE" sz="1300" dirty="0">
                <a:sym typeface="Wingdings" panose="05000000000000000000" pitchFamily="2" charset="2"/>
              </a:rPr>
              <a:t>/</a:t>
            </a:r>
            <a:r>
              <a:rPr lang="de-DE" sz="1300" dirty="0" err="1">
                <a:sym typeface="Wingdings" panose="05000000000000000000" pitchFamily="2" charset="2"/>
              </a:rPr>
              <a:t>place</a:t>
            </a:r>
            <a:r>
              <a:rPr lang="de-DE" sz="1300" dirty="0">
                <a:sym typeface="Wingdings" panose="05000000000000000000" pitchFamily="2" charset="2"/>
              </a:rPr>
              <a:t>, </a:t>
            </a:r>
            <a:r>
              <a:rPr lang="de-DE" sz="1300" dirty="0" err="1">
                <a:sym typeface="Wingdings" panose="05000000000000000000" pitchFamily="2" charset="2"/>
              </a:rPr>
              <a:t>often</a:t>
            </a:r>
            <a:r>
              <a:rPr lang="de-DE" sz="1300" dirty="0">
                <a:sym typeface="Wingdings" panose="05000000000000000000" pitchFamily="2" charset="2"/>
              </a:rPr>
              <a:t> </a:t>
            </a:r>
            <a:r>
              <a:rPr lang="de-DE" sz="1300" dirty="0" err="1">
                <a:sym typeface="Wingdings" panose="05000000000000000000" pitchFamily="2" charset="2"/>
              </a:rPr>
              <a:t>loaded</a:t>
            </a:r>
            <a:r>
              <a:rPr lang="de-DE" sz="1300" dirty="0">
                <a:sym typeface="Wingdings" panose="05000000000000000000" pitchFamily="2" charset="2"/>
              </a:rPr>
              <a:t> </a:t>
            </a:r>
            <a:r>
              <a:rPr lang="de-DE" sz="1300" dirty="0" err="1">
                <a:sym typeface="Wingdings" panose="05000000000000000000" pitchFamily="2" charset="2"/>
              </a:rPr>
              <a:t>with</a:t>
            </a:r>
            <a:r>
              <a:rPr lang="de-DE" sz="1300" dirty="0">
                <a:sym typeface="Wingdings" panose="05000000000000000000" pitchFamily="2" charset="2"/>
              </a:rPr>
              <a:t> </a:t>
            </a:r>
            <a:r>
              <a:rPr lang="de-DE" sz="1300" dirty="0" err="1">
                <a:sym typeface="Wingdings" panose="05000000000000000000" pitchFamily="2" charset="2"/>
              </a:rPr>
              <a:t>symbolism</a:t>
            </a:r>
            <a:r>
              <a:rPr lang="de-DE" sz="1300" dirty="0">
                <a:sym typeface="Wingdings" panose="05000000000000000000" pitchFamily="2" charset="2"/>
              </a:rPr>
              <a:t> </a:t>
            </a:r>
            <a:r>
              <a:rPr lang="de-DE" sz="1300" dirty="0" err="1">
                <a:sym typeface="Wingdings" panose="05000000000000000000" pitchFamily="2" charset="2"/>
              </a:rPr>
              <a:t>that</a:t>
            </a:r>
            <a:r>
              <a:rPr lang="de-DE" sz="1300" dirty="0">
                <a:sym typeface="Wingdings" panose="05000000000000000000" pitchFamily="2" charset="2"/>
              </a:rPr>
              <a:t> </a:t>
            </a:r>
            <a:r>
              <a:rPr lang="de-DE" sz="1300" dirty="0" err="1">
                <a:sym typeface="Wingdings" panose="05000000000000000000" pitchFamily="2" charset="2"/>
              </a:rPr>
              <a:t>connects</a:t>
            </a:r>
            <a:r>
              <a:rPr lang="de-DE" sz="1300" dirty="0">
                <a:sym typeface="Wingdings" panose="05000000000000000000" pitchFamily="2" charset="2"/>
              </a:rPr>
              <a:t> to </a:t>
            </a:r>
            <a:r>
              <a:rPr lang="de-DE" sz="1300" dirty="0" err="1">
                <a:sym typeface="Wingdings" panose="05000000000000000000" pitchFamily="2" charset="2"/>
              </a:rPr>
              <a:t>central</a:t>
            </a:r>
            <a:r>
              <a:rPr lang="de-DE" sz="1300" dirty="0">
                <a:sym typeface="Wingdings" panose="05000000000000000000" pitchFamily="2" charset="2"/>
              </a:rPr>
              <a:t> </a:t>
            </a:r>
            <a:r>
              <a:rPr lang="de-DE" sz="1300" dirty="0" err="1">
                <a:sym typeface="Wingdings" panose="05000000000000000000" pitchFamily="2" charset="2"/>
              </a:rPr>
              <a:t>theme</a:t>
            </a:r>
            <a:endParaRPr lang="de-DE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2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BBE3A1-BA86-4586-8510-822654A43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Fictional</a:t>
            </a:r>
            <a:r>
              <a:rPr lang="de-DE" dirty="0"/>
              <a:t> </a:t>
            </a:r>
            <a:r>
              <a:rPr lang="de-DE" dirty="0" err="1"/>
              <a:t>texts</a:t>
            </a:r>
            <a:r>
              <a:rPr lang="de-DE" dirty="0"/>
              <a:t> –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stories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154ED7-2AF3-480F-8141-F661F62E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7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1080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E55A0-73B3-4565-BA58-ACE5F6422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types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stories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E373E2-E479-4B85-B011-875D0EA6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An </a:t>
            </a:r>
            <a:r>
              <a:rPr lang="de-DE" dirty="0" err="1"/>
              <a:t>Anecdote</a:t>
            </a:r>
            <a:endParaRPr lang="de-DE" dirty="0"/>
          </a:p>
          <a:p>
            <a:pPr marL="519750" lvl="2" indent="-285750">
              <a:buFont typeface="Arial" panose="020B0604020202020204" pitchFamily="34" charset="0"/>
              <a:buChar char="•"/>
            </a:pPr>
            <a:r>
              <a:rPr lang="de-DE" dirty="0"/>
              <a:t>Most </a:t>
            </a:r>
            <a:r>
              <a:rPr lang="de-DE" dirty="0" err="1"/>
              <a:t>effective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fast-</a:t>
            </a:r>
            <a:r>
              <a:rPr lang="de-DE" dirty="0" err="1"/>
              <a:t>paced</a:t>
            </a:r>
            <a:r>
              <a:rPr lang="de-DE" dirty="0"/>
              <a:t>, funny + </a:t>
            </a:r>
            <a:r>
              <a:rPr lang="de-DE" dirty="0" err="1"/>
              <a:t>swift</a:t>
            </a:r>
            <a:r>
              <a:rPr lang="de-DE" dirty="0"/>
              <a:t> crescendo (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told</a:t>
            </a:r>
            <a:r>
              <a:rPr lang="de-DE" dirty="0"/>
              <a:t> to a friend)</a:t>
            </a:r>
          </a:p>
          <a:p>
            <a:pPr marL="519750" lvl="2" indent="-285750">
              <a:buFont typeface="Arial" panose="020B0604020202020204" pitchFamily="34" charset="0"/>
              <a:buChar char="•"/>
            </a:pPr>
            <a:r>
              <a:rPr lang="de-DE" dirty="0"/>
              <a:t>Take on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conversational</a:t>
            </a:r>
            <a:r>
              <a:rPr lang="de-DE" dirty="0"/>
              <a:t> tone +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meandering</a:t>
            </a:r>
            <a:r>
              <a:rPr lang="de-DE" dirty="0"/>
              <a:t> </a:t>
            </a:r>
            <a:r>
              <a:rPr lang="de-DE" dirty="0" err="1"/>
              <a:t>structure</a:t>
            </a:r>
            <a:endParaRPr lang="de-DE" dirty="0"/>
          </a:p>
          <a:p>
            <a:pPr marL="519750" lvl="2" indent="-285750">
              <a:buFont typeface="Arial" panose="020B0604020202020204" pitchFamily="34" charset="0"/>
              <a:buChar char="•"/>
            </a:pPr>
            <a:r>
              <a:rPr lang="de-DE" dirty="0" err="1"/>
              <a:t>Might</a:t>
            </a:r>
            <a:r>
              <a:rPr lang="de-DE" dirty="0"/>
              <a:t> follow traditional </a:t>
            </a:r>
            <a:r>
              <a:rPr lang="de-DE" dirty="0" err="1"/>
              <a:t>story</a:t>
            </a:r>
            <a:r>
              <a:rPr lang="de-DE" dirty="0"/>
              <a:t> </a:t>
            </a:r>
            <a:r>
              <a:rPr lang="de-DE" dirty="0" err="1"/>
              <a:t>format</a:t>
            </a:r>
            <a:r>
              <a:rPr lang="de-DE" dirty="0"/>
              <a:t> </a:t>
            </a:r>
            <a:r>
              <a:rPr lang="de-DE" dirty="0">
                <a:sym typeface="Wingdings" panose="05000000000000000000" pitchFamily="2" charset="2"/>
              </a:rPr>
              <a:t> like </a:t>
            </a:r>
            <a:r>
              <a:rPr lang="de-DE" dirty="0" err="1">
                <a:sym typeface="Wingdings" panose="05000000000000000000" pitchFamily="2" charset="2"/>
              </a:rPr>
              <a:t>classical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short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story</a:t>
            </a:r>
            <a:r>
              <a:rPr lang="de-DE" dirty="0">
                <a:sym typeface="Wingdings" panose="05000000000000000000" pitchFamily="2" charset="2"/>
              </a:rPr>
              <a:t>/</a:t>
            </a:r>
            <a:r>
              <a:rPr lang="de-DE" dirty="0" err="1">
                <a:sym typeface="Wingdings" panose="05000000000000000000" pitchFamily="2" charset="2"/>
              </a:rPr>
              <a:t>certain</a:t>
            </a:r>
            <a:r>
              <a:rPr lang="de-DE" dirty="0">
                <a:sym typeface="Wingdings" panose="05000000000000000000" pitchFamily="2" charset="2"/>
              </a:rPr>
              <a:t> style </a:t>
            </a:r>
            <a:r>
              <a:rPr lang="de-DE" dirty="0" err="1">
                <a:sym typeface="Wingdings" panose="05000000000000000000" pitchFamily="2" charset="2"/>
              </a:rPr>
              <a:t>of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describing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incident</a:t>
            </a:r>
            <a:endParaRPr lang="de-DE" dirty="0">
              <a:sym typeface="Wingdings" panose="05000000000000000000" pitchFamily="2" charset="2"/>
            </a:endParaRPr>
          </a:p>
          <a:p>
            <a:pPr marL="519750" lvl="2" indent="-285750">
              <a:buFont typeface="Arial" panose="020B0604020202020204" pitchFamily="34" charset="0"/>
              <a:buChar char="•"/>
            </a:pPr>
            <a:r>
              <a:rPr lang="de-DE" dirty="0" err="1">
                <a:sym typeface="Wingdings" panose="05000000000000000000" pitchFamily="2" charset="2"/>
              </a:rPr>
              <a:t>Allows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writer</a:t>
            </a:r>
            <a:r>
              <a:rPr lang="de-DE" dirty="0">
                <a:sym typeface="Wingdings" panose="05000000000000000000" pitchFamily="2" charset="2"/>
              </a:rPr>
              <a:t> to have </a:t>
            </a:r>
            <a:r>
              <a:rPr lang="de-DE" dirty="0" err="1">
                <a:sym typeface="Wingdings" panose="05000000000000000000" pitchFamily="2" charset="2"/>
              </a:rPr>
              <a:t>some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fun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with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the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way</a:t>
            </a:r>
            <a:r>
              <a:rPr lang="de-DE" dirty="0">
                <a:sym typeface="Wingdings" panose="05000000000000000000" pitchFamily="2" charset="2"/>
              </a:rPr>
              <a:t> a </a:t>
            </a:r>
            <a:r>
              <a:rPr lang="de-DE" dirty="0" err="1">
                <a:sym typeface="Wingdings" panose="05000000000000000000" pitchFamily="2" charset="2"/>
              </a:rPr>
              <a:t>tale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is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presented</a:t>
            </a:r>
            <a:r>
              <a:rPr lang="de-DE" dirty="0">
                <a:sym typeface="Wingdings" panose="05000000000000000000" pitchFamily="2" charset="2"/>
              </a:rPr>
              <a:t> </a:t>
            </a:r>
          </a:p>
          <a:p>
            <a:pPr marL="519750" lvl="2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Genre </a:t>
            </a:r>
            <a:r>
              <a:rPr lang="de-DE" dirty="0" err="1"/>
              <a:t>Experimenting</a:t>
            </a:r>
            <a:endParaRPr lang="de-DE" dirty="0"/>
          </a:p>
          <a:p>
            <a:pPr marL="519750" lvl="2" indent="-285750">
              <a:buFont typeface="Arial" panose="020B0604020202020204" pitchFamily="34" charset="0"/>
              <a:buChar char="•"/>
            </a:pPr>
            <a:r>
              <a:rPr lang="de-DE" dirty="0"/>
              <a:t>More </a:t>
            </a:r>
            <a:r>
              <a:rPr lang="de-DE" dirty="0" err="1"/>
              <a:t>adaptable</a:t>
            </a:r>
            <a:r>
              <a:rPr lang="de-DE" dirty="0"/>
              <a:t> </a:t>
            </a:r>
            <a:r>
              <a:rPr lang="de-DE" dirty="0" err="1"/>
              <a:t>pieces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fiction</a:t>
            </a:r>
            <a:r>
              <a:rPr lang="de-DE" dirty="0"/>
              <a:t> not </a:t>
            </a:r>
            <a:r>
              <a:rPr lang="de-DE" dirty="0" err="1"/>
              <a:t>bound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constraints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lengthtier</a:t>
            </a:r>
            <a:r>
              <a:rPr lang="de-DE" dirty="0"/>
              <a:t> </a:t>
            </a:r>
            <a:r>
              <a:rPr lang="de-DE" dirty="0" err="1"/>
              <a:t>pieces</a:t>
            </a:r>
            <a:r>
              <a:rPr lang="de-DE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BBE3A1-BA86-4586-8510-822654A43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Fictional</a:t>
            </a:r>
            <a:r>
              <a:rPr lang="de-DE" dirty="0"/>
              <a:t> </a:t>
            </a:r>
            <a:r>
              <a:rPr lang="de-DE" dirty="0" err="1"/>
              <a:t>texts</a:t>
            </a:r>
            <a:r>
              <a:rPr lang="de-DE" dirty="0"/>
              <a:t> –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stories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154ED7-2AF3-480F-8141-F661F62E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8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3499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E55A0-73B3-4565-BA58-ACE5F6422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Advantages/</a:t>
            </a:r>
            <a:r>
              <a:rPr lang="de-DE" dirty="0" err="1"/>
              <a:t>Disadvantages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stories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1BBE3A1-BA86-4586-8510-822654A43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Fictional</a:t>
            </a:r>
            <a:r>
              <a:rPr lang="de-DE" dirty="0"/>
              <a:t> </a:t>
            </a:r>
            <a:r>
              <a:rPr lang="de-DE" dirty="0" err="1"/>
              <a:t>texts</a:t>
            </a:r>
            <a:r>
              <a:rPr lang="de-DE" dirty="0"/>
              <a:t> – </a:t>
            </a:r>
            <a:r>
              <a:rPr lang="de-DE" dirty="0" err="1"/>
              <a:t>short</a:t>
            </a:r>
            <a:r>
              <a:rPr lang="de-DE" dirty="0"/>
              <a:t> </a:t>
            </a:r>
            <a:r>
              <a:rPr lang="de-DE" dirty="0" err="1"/>
              <a:t>stories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154ED7-2AF3-480F-8141-F661F62E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9</a:t>
            </a:fld>
            <a:r>
              <a:rPr lang="de-DE"/>
              <a:t> </a:t>
            </a:r>
            <a:endParaRPr lang="de-DE" dirty="0"/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68209D38-FD4E-1F1B-5FA8-64C84A2C9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038775"/>
              </p:ext>
            </p:extLst>
          </p:nvPr>
        </p:nvGraphicFramePr>
        <p:xfrm>
          <a:off x="467544" y="875716"/>
          <a:ext cx="7704856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656">
                  <a:extLst>
                    <a:ext uri="{9D8B030D-6E8A-4147-A177-3AD203B41FA5}">
                      <a16:colId xmlns:a16="http://schemas.microsoft.com/office/drawing/2014/main" val="1963073401"/>
                    </a:ext>
                  </a:extLst>
                </a:gridCol>
                <a:gridCol w="3852200">
                  <a:extLst>
                    <a:ext uri="{9D8B030D-6E8A-4147-A177-3AD203B41FA5}">
                      <a16:colId xmlns:a16="http://schemas.microsoft.com/office/drawing/2014/main" val="28432921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/>
                        <a:t>Disadvantages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338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150" dirty="0" err="1"/>
                        <a:t>Usually</a:t>
                      </a:r>
                      <a:r>
                        <a:rPr lang="de-DE" sz="1150" dirty="0"/>
                        <a:t> </a:t>
                      </a:r>
                      <a:r>
                        <a:rPr lang="de-DE" sz="1150" b="1" dirty="0"/>
                        <a:t>quick and easy to </a:t>
                      </a:r>
                      <a:r>
                        <a:rPr lang="de-DE" sz="1150" b="1" dirty="0" err="1"/>
                        <a:t>read</a:t>
                      </a:r>
                      <a:r>
                        <a:rPr lang="de-DE" sz="1150" b="1" dirty="0"/>
                        <a:t> </a:t>
                      </a:r>
                      <a:r>
                        <a:rPr lang="de-DE" sz="115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de-DE" sz="1150" b="1" dirty="0" err="1">
                          <a:sym typeface="Wingdings" panose="05000000000000000000" pitchFamily="2" charset="2"/>
                        </a:rPr>
                        <a:t>motivating</a:t>
                      </a:r>
                      <a:r>
                        <a:rPr lang="de-DE" sz="1150" b="1" dirty="0">
                          <a:sym typeface="Wingdings" panose="05000000000000000000" pitchFamily="2" charset="2"/>
                        </a:rPr>
                        <a:t>, </a:t>
                      </a:r>
                      <a:r>
                        <a:rPr lang="de-DE" sz="1150" b="1" dirty="0" err="1">
                          <a:sym typeface="Wingdings" panose="05000000000000000000" pitchFamily="2" charset="2"/>
                        </a:rPr>
                        <a:t>authentic</a:t>
                      </a:r>
                      <a:r>
                        <a:rPr lang="de-DE" sz="1150" b="1" dirty="0">
                          <a:sym typeface="Wingdings" panose="05000000000000000000" pitchFamily="2" charset="2"/>
                        </a:rPr>
                        <a:t> + </a:t>
                      </a:r>
                      <a:r>
                        <a:rPr lang="de-DE" sz="1150" b="1" dirty="0" err="1">
                          <a:sym typeface="Wingdings" panose="05000000000000000000" pitchFamily="2" charset="2"/>
                        </a:rPr>
                        <a:t>great</a:t>
                      </a:r>
                      <a:r>
                        <a:rPr lang="de-DE" sz="1150" b="1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DE" sz="1150" b="1" dirty="0" err="1">
                          <a:sym typeface="Wingdings" panose="05000000000000000000" pitchFamily="2" charset="2"/>
                        </a:rPr>
                        <a:t>educational</a:t>
                      </a:r>
                      <a:r>
                        <a:rPr lang="de-DE" sz="1150" b="1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DE" sz="1150" b="1" dirty="0" err="1">
                          <a:sym typeface="Wingdings" panose="05000000000000000000" pitchFamily="2" charset="2"/>
                        </a:rPr>
                        <a:t>value</a:t>
                      </a:r>
                      <a:endParaRPr lang="de-DE" sz="11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Can </a:t>
                      </a:r>
                      <a:r>
                        <a:rPr lang="de-DE" sz="1200" dirty="0" err="1"/>
                        <a:t>sometimes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be</a:t>
                      </a:r>
                      <a:r>
                        <a:rPr lang="de-DE" sz="1200" dirty="0"/>
                        <a:t> </a:t>
                      </a:r>
                      <a:r>
                        <a:rPr lang="de-DE" sz="1200" b="1" dirty="0"/>
                        <a:t>too simple </a:t>
                      </a:r>
                      <a:r>
                        <a:rPr lang="de-DE" sz="1200" b="1" dirty="0" err="1"/>
                        <a:t>or</a:t>
                      </a:r>
                      <a:r>
                        <a:rPr lang="de-DE" sz="1200" b="1" dirty="0"/>
                        <a:t> too </a:t>
                      </a:r>
                      <a:r>
                        <a:rPr lang="de-DE" sz="1200" b="1" dirty="0" err="1"/>
                        <a:t>complex</a:t>
                      </a:r>
                      <a:endParaRPr lang="de-DE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815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150" dirty="0" err="1"/>
                        <a:t>Often</a:t>
                      </a:r>
                      <a:r>
                        <a:rPr lang="de-DE" sz="1150" dirty="0"/>
                        <a:t> </a:t>
                      </a:r>
                      <a:r>
                        <a:rPr lang="de-DE" sz="1150" dirty="0" err="1"/>
                        <a:t>more</a:t>
                      </a:r>
                      <a:r>
                        <a:rPr lang="de-DE" sz="1150" dirty="0"/>
                        <a:t> </a:t>
                      </a:r>
                      <a:r>
                        <a:rPr lang="de-DE" sz="1150" b="1" dirty="0" err="1"/>
                        <a:t>attention</a:t>
                      </a:r>
                      <a:r>
                        <a:rPr lang="de-DE" sz="1150" b="1" dirty="0"/>
                        <a:t>-to-detail + </a:t>
                      </a:r>
                      <a:r>
                        <a:rPr lang="de-DE" sz="1150" b="1" dirty="0" err="1"/>
                        <a:t>stronger</a:t>
                      </a:r>
                      <a:r>
                        <a:rPr lang="de-DE" sz="1150" b="1" dirty="0"/>
                        <a:t> </a:t>
                      </a:r>
                      <a:r>
                        <a:rPr lang="de-DE" sz="1150" b="1" dirty="0" err="1"/>
                        <a:t>words</a:t>
                      </a:r>
                      <a:endParaRPr lang="de-DE" sz="11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err="1"/>
                        <a:t>Might</a:t>
                      </a:r>
                      <a:r>
                        <a:rPr lang="de-DE" sz="1200" dirty="0"/>
                        <a:t> </a:t>
                      </a:r>
                      <a:r>
                        <a:rPr lang="de-DE" sz="1200" dirty="0" err="1"/>
                        <a:t>contain</a:t>
                      </a:r>
                      <a:r>
                        <a:rPr lang="de-DE" sz="1200" dirty="0"/>
                        <a:t> </a:t>
                      </a:r>
                      <a:r>
                        <a:rPr lang="de-DE" sz="1200" b="1" dirty="0" err="1"/>
                        <a:t>cultural</a:t>
                      </a:r>
                      <a:r>
                        <a:rPr lang="de-DE" sz="1200" b="1" dirty="0"/>
                        <a:t> </a:t>
                      </a:r>
                      <a:r>
                        <a:rPr lang="de-DE" sz="1200" b="1" dirty="0" err="1"/>
                        <a:t>differences</a:t>
                      </a:r>
                      <a:r>
                        <a:rPr lang="de-DE" sz="1200" b="1" dirty="0"/>
                        <a:t> </a:t>
                      </a:r>
                      <a:r>
                        <a:rPr lang="de-DE" sz="1200" dirty="0" err="1"/>
                        <a:t>unknown</a:t>
                      </a:r>
                      <a:r>
                        <a:rPr lang="de-DE" sz="1200" dirty="0"/>
                        <a:t> to EFL </a:t>
                      </a:r>
                      <a:r>
                        <a:rPr lang="de-DE" sz="1200" dirty="0" err="1"/>
                        <a:t>learners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670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150" b="1" dirty="0" err="1"/>
                        <a:t>full</a:t>
                      </a:r>
                      <a:r>
                        <a:rPr lang="de-DE" sz="1150" b="1" dirty="0"/>
                        <a:t> </a:t>
                      </a:r>
                      <a:r>
                        <a:rPr lang="de-DE" sz="1150" b="1" dirty="0" err="1"/>
                        <a:t>story</a:t>
                      </a:r>
                      <a:r>
                        <a:rPr lang="de-DE" sz="1150" b="1" dirty="0"/>
                        <a:t> </a:t>
                      </a:r>
                      <a:r>
                        <a:rPr lang="de-DE" sz="1150" dirty="0" err="1"/>
                        <a:t>despite</a:t>
                      </a:r>
                      <a:r>
                        <a:rPr lang="de-DE" sz="1150" dirty="0"/>
                        <a:t> </a:t>
                      </a:r>
                      <a:r>
                        <a:rPr lang="de-DE" sz="1150" dirty="0" err="1"/>
                        <a:t>being</a:t>
                      </a:r>
                      <a:r>
                        <a:rPr lang="de-DE" sz="1150" dirty="0"/>
                        <a:t> </a:t>
                      </a:r>
                      <a:r>
                        <a:rPr lang="de-DE" sz="1150" dirty="0" err="1"/>
                        <a:t>rather</a:t>
                      </a:r>
                      <a:r>
                        <a:rPr lang="de-DE" sz="1150" dirty="0"/>
                        <a:t> </a:t>
                      </a:r>
                      <a:r>
                        <a:rPr lang="de-DE" sz="1150" dirty="0" err="1"/>
                        <a:t>short</a:t>
                      </a:r>
                      <a:endParaRPr lang="de-DE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err="1"/>
                        <a:t>Difficult</a:t>
                      </a:r>
                      <a:r>
                        <a:rPr lang="de-DE" sz="1200" dirty="0"/>
                        <a:t> in </a:t>
                      </a:r>
                      <a:r>
                        <a:rPr lang="de-DE" sz="1200" b="1" dirty="0" err="1"/>
                        <a:t>assessing</a:t>
                      </a:r>
                      <a:r>
                        <a:rPr lang="de-DE" sz="1200" b="1" dirty="0"/>
                        <a:t> </a:t>
                      </a:r>
                      <a:r>
                        <a:rPr lang="de-DE" sz="1200" b="1" dirty="0" err="1"/>
                        <a:t>understanding</a:t>
                      </a:r>
                      <a:r>
                        <a:rPr lang="de-DE" sz="1200" b="1" dirty="0"/>
                        <a:t> + </a:t>
                      </a:r>
                      <a:r>
                        <a:rPr lang="de-DE" sz="1200" b="1" dirty="0" err="1"/>
                        <a:t>learning</a:t>
                      </a:r>
                      <a:endParaRPr lang="de-DE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719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150" b="1" dirty="0" err="1"/>
                        <a:t>Authentic</a:t>
                      </a:r>
                      <a:r>
                        <a:rPr lang="de-DE" sz="1150" b="1" dirty="0"/>
                        <a:t> </a:t>
                      </a:r>
                      <a:r>
                        <a:rPr lang="de-DE" sz="1150" b="1" dirty="0" err="1"/>
                        <a:t>language</a:t>
                      </a:r>
                      <a:r>
                        <a:rPr lang="de-DE" sz="1150" b="1" dirty="0"/>
                        <a:t> </a:t>
                      </a:r>
                      <a:r>
                        <a:rPr lang="de-DE" sz="1150" b="1" dirty="0" err="1"/>
                        <a:t>contexts</a:t>
                      </a:r>
                      <a:r>
                        <a:rPr lang="de-DE" sz="1150" b="1" dirty="0"/>
                        <a:t> </a:t>
                      </a:r>
                      <a:r>
                        <a:rPr lang="de-DE" sz="1150" dirty="0" err="1"/>
                        <a:t>for</a:t>
                      </a:r>
                      <a:r>
                        <a:rPr lang="de-DE" sz="1150" dirty="0"/>
                        <a:t> </a:t>
                      </a:r>
                      <a:r>
                        <a:rPr lang="de-DE" sz="1150" dirty="0" err="1"/>
                        <a:t>processing</a:t>
                      </a:r>
                      <a:r>
                        <a:rPr lang="de-DE" sz="1150" dirty="0"/>
                        <a:t> </a:t>
                      </a:r>
                      <a:r>
                        <a:rPr lang="de-DE" sz="1150" dirty="0" err="1"/>
                        <a:t>new</a:t>
                      </a:r>
                      <a:r>
                        <a:rPr lang="de-DE" sz="1150" dirty="0"/>
                        <a:t> </a:t>
                      </a:r>
                      <a:r>
                        <a:rPr lang="de-DE" sz="1150" dirty="0" err="1"/>
                        <a:t>language</a:t>
                      </a:r>
                      <a:r>
                        <a:rPr lang="de-DE" sz="1150" dirty="0"/>
                        <a:t> </a:t>
                      </a:r>
                      <a:r>
                        <a:rPr lang="de-DE" sz="115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de-DE" sz="1150" dirty="0" err="1">
                          <a:sym typeface="Wingdings" panose="05000000000000000000" pitchFamily="2" charset="2"/>
                        </a:rPr>
                        <a:t>written</a:t>
                      </a:r>
                      <a:r>
                        <a:rPr lang="de-DE" sz="115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DE" sz="1150" dirty="0" err="1">
                          <a:sym typeface="Wingdings" panose="05000000000000000000" pitchFamily="2" charset="2"/>
                        </a:rPr>
                        <a:t>for</a:t>
                      </a:r>
                      <a:r>
                        <a:rPr lang="de-DE" sz="1150" dirty="0">
                          <a:sym typeface="Wingdings" panose="05000000000000000000" pitchFamily="2" charset="2"/>
                        </a:rPr>
                        <a:t> native </a:t>
                      </a:r>
                      <a:r>
                        <a:rPr lang="de-DE" sz="1150" dirty="0" err="1">
                          <a:sym typeface="Wingdings" panose="05000000000000000000" pitchFamily="2" charset="2"/>
                        </a:rPr>
                        <a:t>speakers</a:t>
                      </a:r>
                      <a:endParaRPr lang="de-DE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Risk </a:t>
                      </a:r>
                      <a:r>
                        <a:rPr lang="de-DE" sz="1200" dirty="0" err="1"/>
                        <a:t>of</a:t>
                      </a:r>
                      <a:r>
                        <a:rPr lang="de-DE" sz="1200" dirty="0"/>
                        <a:t> </a:t>
                      </a:r>
                      <a:r>
                        <a:rPr lang="de-DE" sz="1200" b="1" dirty="0" err="1"/>
                        <a:t>misinterpretation</a:t>
                      </a:r>
                      <a:endParaRPr lang="de-DE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213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150" b="1" dirty="0" err="1"/>
                        <a:t>Improving</a:t>
                      </a:r>
                      <a:r>
                        <a:rPr lang="de-DE" sz="1150" b="1" dirty="0"/>
                        <a:t> </a:t>
                      </a:r>
                      <a:r>
                        <a:rPr lang="de-DE" sz="1150" b="1" dirty="0" err="1"/>
                        <a:t>communicative</a:t>
                      </a:r>
                      <a:r>
                        <a:rPr lang="de-DE" sz="1150" b="1" dirty="0"/>
                        <a:t> </a:t>
                      </a:r>
                      <a:r>
                        <a:rPr lang="de-DE" sz="1150" b="1" dirty="0" err="1"/>
                        <a:t>competence</a:t>
                      </a:r>
                      <a:r>
                        <a:rPr lang="de-DE" sz="1150" b="1" dirty="0"/>
                        <a:t> </a:t>
                      </a:r>
                      <a:r>
                        <a:rPr lang="de-DE" sz="1150" dirty="0"/>
                        <a:t>(</a:t>
                      </a:r>
                      <a:r>
                        <a:rPr lang="de-DE" sz="1150" dirty="0" err="1"/>
                        <a:t>development</a:t>
                      </a:r>
                      <a:r>
                        <a:rPr lang="de-DE" sz="1150" dirty="0"/>
                        <a:t> </a:t>
                      </a:r>
                      <a:r>
                        <a:rPr lang="de-DE" sz="1150" dirty="0" err="1"/>
                        <a:t>of</a:t>
                      </a:r>
                      <a:r>
                        <a:rPr lang="de-DE" sz="1150" dirty="0"/>
                        <a:t> </a:t>
                      </a:r>
                      <a:r>
                        <a:rPr lang="de-DE" sz="1150" dirty="0" err="1"/>
                        <a:t>critical</a:t>
                      </a:r>
                      <a:r>
                        <a:rPr lang="de-DE" sz="1150" dirty="0"/>
                        <a:t> </a:t>
                      </a:r>
                      <a:r>
                        <a:rPr lang="de-DE" sz="1150" dirty="0" err="1"/>
                        <a:t>thinking</a:t>
                      </a:r>
                      <a:r>
                        <a:rPr lang="de-DE" sz="1150" dirty="0"/>
                        <a:t> + </a:t>
                      </a:r>
                      <a:r>
                        <a:rPr lang="de-DE" sz="1150" dirty="0" err="1"/>
                        <a:t>aesthetic</a:t>
                      </a:r>
                      <a:r>
                        <a:rPr lang="de-DE" sz="1150" dirty="0"/>
                        <a:t> </a:t>
                      </a:r>
                      <a:r>
                        <a:rPr lang="de-DE" sz="1150" dirty="0" err="1"/>
                        <a:t>appreciation</a:t>
                      </a:r>
                      <a:r>
                        <a:rPr lang="de-DE" sz="115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/>
                        <a:t>Limited </a:t>
                      </a:r>
                      <a:r>
                        <a:rPr lang="de-DE" sz="1200" b="1" dirty="0" err="1"/>
                        <a:t>skill</a:t>
                      </a:r>
                      <a:r>
                        <a:rPr lang="de-DE" sz="1200" b="1" dirty="0"/>
                        <a:t> </a:t>
                      </a:r>
                      <a:r>
                        <a:rPr lang="de-DE" sz="1200" b="1" dirty="0" err="1"/>
                        <a:t>focus</a:t>
                      </a:r>
                      <a:endParaRPr lang="de-DE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1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150" dirty="0" err="1"/>
                        <a:t>Develops</a:t>
                      </a:r>
                      <a:r>
                        <a:rPr lang="de-DE" sz="1150" dirty="0"/>
                        <a:t> EFL </a:t>
                      </a:r>
                      <a:r>
                        <a:rPr lang="de-DE" sz="1150" dirty="0" err="1"/>
                        <a:t>learners</a:t>
                      </a:r>
                      <a:r>
                        <a:rPr lang="de-DE" sz="1150" dirty="0"/>
                        <a:t>‘ </a:t>
                      </a:r>
                      <a:r>
                        <a:rPr lang="de-DE" sz="1150" b="1" dirty="0"/>
                        <a:t>interpretative </a:t>
                      </a:r>
                      <a:r>
                        <a:rPr lang="de-DE" sz="1150" b="1" dirty="0" err="1"/>
                        <a:t>abilities</a:t>
                      </a:r>
                      <a:r>
                        <a:rPr lang="de-DE" sz="1150" b="1" dirty="0"/>
                        <a:t> + </a:t>
                      </a:r>
                      <a:r>
                        <a:rPr lang="de-DE" sz="1150" b="1" dirty="0" err="1"/>
                        <a:t>expands</a:t>
                      </a:r>
                      <a:r>
                        <a:rPr lang="de-DE" sz="1150" b="1" dirty="0"/>
                        <a:t> </a:t>
                      </a:r>
                      <a:r>
                        <a:rPr lang="de-DE" sz="1150" b="1" dirty="0" err="1"/>
                        <a:t>language</a:t>
                      </a:r>
                      <a:r>
                        <a:rPr lang="de-DE" sz="1150" b="1" dirty="0"/>
                        <a:t> </a:t>
                      </a:r>
                      <a:r>
                        <a:rPr lang="de-DE" sz="1150" b="1" dirty="0" err="1"/>
                        <a:t>awareness</a:t>
                      </a:r>
                      <a:endParaRPr lang="de-DE" sz="11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68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50" dirty="0" err="1"/>
                        <a:t>Capturing</a:t>
                      </a:r>
                      <a:r>
                        <a:rPr lang="de-DE" sz="1150" dirty="0"/>
                        <a:t> + </a:t>
                      </a:r>
                      <a:r>
                        <a:rPr lang="de-DE" sz="1150" dirty="0" err="1"/>
                        <a:t>holding</a:t>
                      </a:r>
                      <a:r>
                        <a:rPr lang="de-DE" sz="1150" dirty="0"/>
                        <a:t> </a:t>
                      </a:r>
                      <a:r>
                        <a:rPr lang="de-DE" sz="1150" b="1" dirty="0" err="1"/>
                        <a:t>attention</a:t>
                      </a:r>
                      <a:r>
                        <a:rPr lang="de-DE" sz="1150" b="1" dirty="0"/>
                        <a:t> span</a:t>
                      </a:r>
                    </a:p>
                    <a:p>
                      <a:endParaRPr lang="de-DE" sz="11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58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848660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Master RUB">
  <a:themeElements>
    <a:clrScheme name="RUB">
      <a:dk1>
        <a:sysClr val="windowText" lastClr="000000"/>
      </a:dk1>
      <a:lt1>
        <a:sysClr val="window" lastClr="FFFFFF"/>
      </a:lt1>
      <a:dk2>
        <a:srgbClr val="003560"/>
      </a:dk2>
      <a:lt2>
        <a:srgbClr val="8DAE10"/>
      </a:lt2>
      <a:accent1>
        <a:srgbClr val="FFCC00"/>
      </a:accent1>
      <a:accent2>
        <a:srgbClr val="EE7203"/>
      </a:accent2>
      <a:accent3>
        <a:srgbClr val="E6332A"/>
      </a:accent3>
      <a:accent4>
        <a:srgbClr val="B71E3F"/>
      </a:accent4>
      <a:accent5>
        <a:srgbClr val="9C5516"/>
      </a:accent5>
      <a:accent6>
        <a:srgbClr val="59211C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UB_03a.potx" id="{C867D821-36E8-4CDA-B68D-4949E463F39D}" vid="{F84F8B3F-9528-42A9-B5AE-3004D541450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RUB-Präsentation-16zu9</Template>
  <TotalTime>0</TotalTime>
  <Words>663</Words>
  <Application>Microsoft Office PowerPoint</Application>
  <PresentationFormat>Bildschirmpräsentation (16:9)</PresentationFormat>
  <Paragraphs>92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PowerPoint Master RUB</vt:lpstr>
      <vt:lpstr>Fictional texts – short stories</vt:lpstr>
      <vt:lpstr>Table of Contents</vt:lpstr>
      <vt:lpstr>What is a short story?</vt:lpstr>
      <vt:lpstr>Effects for EFL learners</vt:lpstr>
      <vt:lpstr>Key elements of a short story</vt:lpstr>
      <vt:lpstr>Key elements of a short story</vt:lpstr>
      <vt:lpstr>Different types of short stories</vt:lpstr>
      <vt:lpstr>Different types of short stories</vt:lpstr>
      <vt:lpstr>Advantages/Disadvantages of short stories</vt:lpstr>
      <vt:lpstr>Bibliography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Fictional texts – short stories</dc:title>
  <dc:creator>Michelle Bölling</dc:creator>
  <cp:lastModifiedBy>Michelle Bölling</cp:lastModifiedBy>
  <cp:revision>3</cp:revision>
  <dcterms:created xsi:type="dcterms:W3CDTF">2024-07-04T16:57:55Z</dcterms:created>
  <dcterms:modified xsi:type="dcterms:W3CDTF">2024-07-04T21:34:48Z</dcterms:modified>
</cp:coreProperties>
</file>