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569990-46B5-4826-AFE0-F46192B8EAD3}">
  <a:tblStyle styleId="{E2569990-46B5-4826-AFE0-F46192B8EA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4606404c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e4606404c1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4b4ca616b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e4b4ca616b_1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4e7b388a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e4e7b388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e4e7b388a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4b4ca616b_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e4b4ca616b_1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4b4ca616b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e4b4ca616b_1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537131f47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537131f4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e537131f47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537131f47_0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e537131f47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e537131f47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537131f47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537131f4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e537131f47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537131f47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537131f47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e537131f47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537131f47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537131f4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e537131f4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537131f47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e537131f47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e537131f47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537131f47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537131f47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e537131f47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8f8771ddc3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8f8771ddc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8f8771ddc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4b4ca616b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e4b4ca616b_1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4b4ca616b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e4b4ca616b_1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44f9b3e89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44f9b3e8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e44f9b3e8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44f9b3e8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44f9b3e8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e44f9b3e8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4b4ca616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e4b4ca616b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>
            <p:ph idx="1" type="subTitle"/>
          </p:nvPr>
        </p:nvSpPr>
        <p:spPr>
          <a:xfrm>
            <a:off x="468000" y="6057380"/>
            <a:ext cx="7560000" cy="27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1pPr>
            <a:lvl2pPr lvl="1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2pPr>
            <a:lvl3pPr lvl="2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lt2"/>
                </a:solidFill>
              </a:defRPr>
            </a:lvl3pPr>
            <a:lvl4pPr lvl="3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lt2"/>
                </a:solidFill>
              </a:defRPr>
            </a:lvl4pPr>
            <a:lvl5pPr lvl="4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lt2"/>
                </a:solidFill>
              </a:defRPr>
            </a:lvl5pPr>
            <a:lvl6pPr lvl="5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6pPr>
            <a:lvl7pPr lvl="6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7pPr>
            <a:lvl8pPr lvl="7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8pPr>
            <a:lvl9pPr lvl="8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  <a:defRPr b="0" sz="1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10" type="dt"/>
          </p:nvPr>
        </p:nvSpPr>
        <p:spPr>
          <a:xfrm>
            <a:off x="468000" y="6335800"/>
            <a:ext cx="75600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880" y="5211000"/>
            <a:ext cx="2505600" cy="1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/>
          <p:nvPr>
            <p:ph idx="2" type="pic"/>
          </p:nvPr>
        </p:nvSpPr>
        <p:spPr>
          <a:xfrm>
            <a:off x="-2" y="-1"/>
            <a:ext cx="8184240" cy="489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4120" y="0"/>
            <a:ext cx="14403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 txBox="1"/>
          <p:nvPr>
            <p:ph type="title"/>
          </p:nvPr>
        </p:nvSpPr>
        <p:spPr>
          <a:xfrm>
            <a:off x="479880" y="5610980"/>
            <a:ext cx="3527936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/>
          <p:nvPr>
            <p:ph idx="3" type="pic"/>
          </p:nvPr>
        </p:nvSpPr>
        <p:spPr>
          <a:xfrm>
            <a:off x="5678638" y="5193600"/>
            <a:ext cx="2505600" cy="43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 Text / Bild">
  <p:cSld name="Headline / Text / Bild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468000" y="1224000"/>
            <a:ext cx="324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35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89" name="Google Shape;89;p11"/>
          <p:cNvSpPr/>
          <p:nvPr>
            <p:ph idx="2" type="pic"/>
          </p:nvPr>
        </p:nvSpPr>
        <p:spPr>
          <a:xfrm>
            <a:off x="4104000" y="1272000"/>
            <a:ext cx="4536000" cy="403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795">
          <p15:clr>
            <a:srgbClr val="FBAE40"/>
          </p15:clr>
        </p15:guide>
        <p15:guide id="4" orient="horz" pos="33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 Text / Bild inkl. Bildunterzeile">
  <p:cSld name="Headline / Text / Bild inkl. Bildunterzei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468000" y="1224000"/>
            <a:ext cx="4104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35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>
            <a:off x="4680000" y="1272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2"/>
          <p:cNvSpPr txBox="1"/>
          <p:nvPr>
            <p:ph idx="3" type="body"/>
          </p:nvPr>
        </p:nvSpPr>
        <p:spPr>
          <a:xfrm>
            <a:off x="4680000" y="4944000"/>
            <a:ext cx="396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795">
          <p15:clr>
            <a:srgbClr val="FBAE40"/>
          </p15:clr>
        </p15:guide>
        <p15:guide id="4" orient="horz" pos="30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 Bild inkl. Bildunterzeile / Text">
  <p:cSld name="Headline / Bild inkl. Bildunterzeile / 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5220000" y="1224000"/>
            <a:ext cx="342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35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02" name="Google Shape;102;p13"/>
          <p:cNvSpPr/>
          <p:nvPr>
            <p:ph idx="2" type="pic"/>
          </p:nvPr>
        </p:nvSpPr>
        <p:spPr>
          <a:xfrm>
            <a:off x="468000" y="1272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468000" y="4944000"/>
            <a:ext cx="396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795">
          <p15:clr>
            <a:srgbClr val="FBAE40"/>
          </p15:clr>
        </p15:guide>
        <p15:guide id="4" orient="horz" pos="30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 Text / 2 Bilder">
  <p:cSld name="Headline / Text / 2 Bil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68000" y="1224000"/>
            <a:ext cx="540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35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09" name="Google Shape;109;p14"/>
          <p:cNvSpPr/>
          <p:nvPr>
            <p:ph idx="2" type="pic"/>
          </p:nvPr>
        </p:nvSpPr>
        <p:spPr>
          <a:xfrm>
            <a:off x="6480000" y="1272000"/>
            <a:ext cx="2160000" cy="19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4"/>
          <p:cNvSpPr/>
          <p:nvPr>
            <p:ph idx="3" type="pic"/>
          </p:nvPr>
        </p:nvSpPr>
        <p:spPr>
          <a:xfrm>
            <a:off x="6480000" y="3504000"/>
            <a:ext cx="2160000" cy="19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795">
          <p15:clr>
            <a:srgbClr val="FBAE40"/>
          </p15:clr>
        </p15:guide>
        <p15:guide id="4" orient="horz" pos="2204">
          <p15:clr>
            <a:srgbClr val="FBAE40"/>
          </p15:clr>
        </p15:guide>
        <p15:guide id="5" orient="horz" pos="3419">
          <p15:clr>
            <a:srgbClr val="FBAE40"/>
          </p15:clr>
        </p15:guide>
        <p15:guide id="6" orient="horz" pos="2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 2 Bilder / Text">
  <p:cSld name="Headline / 2 Bilder / 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3240000" y="1224000"/>
            <a:ext cx="540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35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16" name="Google Shape;116;p15"/>
          <p:cNvSpPr/>
          <p:nvPr>
            <p:ph idx="2" type="pic"/>
          </p:nvPr>
        </p:nvSpPr>
        <p:spPr>
          <a:xfrm>
            <a:off x="468000" y="1272000"/>
            <a:ext cx="2160000" cy="19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5"/>
          <p:cNvSpPr/>
          <p:nvPr>
            <p:ph idx="3" type="pic"/>
          </p:nvPr>
        </p:nvSpPr>
        <p:spPr>
          <a:xfrm>
            <a:off x="468000" y="3504000"/>
            <a:ext cx="2160000" cy="19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795">
          <p15:clr>
            <a:srgbClr val="FBAE40"/>
          </p15:clr>
        </p15:guide>
        <p15:guide id="4" orient="horz" pos="2204">
          <p15:clr>
            <a:srgbClr val="FBAE40"/>
          </p15:clr>
        </p15:guide>
        <p15:guide id="5" orient="horz" pos="3419">
          <p15:clr>
            <a:srgbClr val="FBAE40"/>
          </p15:clr>
        </p15:guide>
        <p15:guide id="6" orient="horz" pos="20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Headline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/ Inhal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2pPr>
            <a:lvl3pPr indent="-32385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  <a:defRPr/>
            </a:lvl3pPr>
            <a:lvl4pPr indent="-32385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  <a:defRPr/>
            </a:lvl4pPr>
            <a:lvl5pPr indent="-32385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  <a:defRPr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5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 HERVORHEBUNG MIT VIEL INHALT" showMasterSp="0">
  <p:cSld name="KAPITEL HERVORHEBUNG MIT VIEL INHAL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468000" y="1008000"/>
            <a:ext cx="81720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468000" y="1968589"/>
            <a:ext cx="8172000" cy="1919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2pPr>
            <a:lvl3pPr indent="-533400" lvl="2" marL="13716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SzPts val="4800"/>
              <a:buChar char="▪"/>
              <a:defRPr b="1" sz="4800">
                <a:solidFill>
                  <a:schemeClr val="lt1"/>
                </a:solidFill>
              </a:defRPr>
            </a:lvl3pPr>
            <a:lvl4pPr indent="-533400" lvl="3" marL="1828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SzPts val="4800"/>
              <a:buChar char="▪"/>
              <a:defRPr b="1" sz="4800">
                <a:solidFill>
                  <a:schemeClr val="lt1"/>
                </a:solidFill>
              </a:defRPr>
            </a:lvl4pPr>
            <a:lvl5pPr indent="-533400" lvl="4" marL="22860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SzPts val="4800"/>
              <a:buChar char="▪"/>
              <a:defRPr b="1" sz="48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875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6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 HERVORHEBUNG MIT VIEL INHALT." showMasterSp="0">
  <p:cSld name="KAPITEL HERVORHEBUNG MIT VIEL INHALT.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468000" y="1104000"/>
            <a:ext cx="817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468000" y="1823999"/>
            <a:ext cx="8172000" cy="3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2pPr>
            <a:lvl3pPr indent="-457200" lvl="2" marL="13716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b="0" sz="3600">
                <a:solidFill>
                  <a:schemeClr val="lt1"/>
                </a:solidFill>
              </a:defRPr>
            </a:lvl3pPr>
            <a:lvl4pPr indent="-457200" lvl="3" marL="18288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b="0" sz="36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b="0" sz="3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2222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700"/>
              <a:buNone/>
              <a:defRPr b="0"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// Tabelle" showMasterSp="0">
  <p:cSld name="Headline // Tabel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628800" y="-624000"/>
            <a:ext cx="14833648" cy="8111999"/>
            <a:chOff x="-2628800" y="-468000"/>
            <a:chExt cx="14833648" cy="6083999"/>
          </a:xfrm>
        </p:grpSpPr>
        <p:sp>
          <p:nvSpPr>
            <p:cNvPr id="54" name="Google Shape;54;p6"/>
            <p:cNvSpPr txBox="1"/>
            <p:nvPr/>
          </p:nvSpPr>
          <p:spPr>
            <a:xfrm>
              <a:off x="-2628800" y="1368000"/>
              <a:ext cx="2520800" cy="1527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Einfärbung einer Spalte/Zeile: </a:t>
              </a:r>
              <a:b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Markieren der Spalte/Zeile: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Entwurf/Tabellentools &gt; Schattierung &gt;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Die gewünschte Farbe aus den Designfarben auswählen</a:t>
              </a:r>
              <a:endParaRPr/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9252000" y="648000"/>
              <a:ext cx="1944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Folie in Ursprungsform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bringen über Menü: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 &gt; Folien &gt; Zurücksetzen</a:t>
              </a:r>
              <a:endParaRPr/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431801" y="-468000"/>
              <a:ext cx="82804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Markieren der Spalte/Zeile: Layout &gt; Löschen &gt; Spalte bzw. Zeile löschen</a:t>
              </a:r>
              <a:endParaRPr/>
            </a:p>
          </p:txBody>
        </p:sp>
        <p:sp>
          <p:nvSpPr>
            <p:cNvPr id="57" name="Google Shape;57;p6"/>
            <p:cNvSpPr txBox="1"/>
            <p:nvPr/>
          </p:nvSpPr>
          <p:spPr>
            <a:xfrm>
              <a:off x="431800" y="5255998"/>
              <a:ext cx="8280400" cy="36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Fußzeile anpassen: </a:t>
              </a: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Einfügen &gt; Text &gt; Kopf- und Fußzeile</a:t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9252000" y="2283786"/>
              <a:ext cx="2952848" cy="1044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Einfügen einer Spalte/Zeile: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Markieren der Spalte/Zeile neben der eine weitere eingefügt werden soll: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Layout &gt; Hier die gewünschte Einfügeoption auswählen</a:t>
              </a:r>
              <a:endParaRPr/>
            </a:p>
          </p:txBody>
        </p:sp>
      </p:grpSp>
      <p:cxnSp>
        <p:nvCxnSpPr>
          <p:cNvPr id="59" name="Google Shape;59;p6"/>
          <p:cNvCxnSpPr/>
          <p:nvPr/>
        </p:nvCxnSpPr>
        <p:spPr>
          <a:xfrm>
            <a:off x="0" y="59808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"/>
          <p:cNvPicPr preferRelativeResize="0"/>
          <p:nvPr/>
        </p:nvPicPr>
        <p:blipFill rotWithShape="1">
          <a:blip r:embed="rId2">
            <a:alphaModFix/>
          </a:blip>
          <a:srcRect b="-13657" l="0" r="0" t="-13658"/>
          <a:stretch/>
        </p:blipFill>
        <p:spPr>
          <a:xfrm>
            <a:off x="9252001" y="4437031"/>
            <a:ext cx="2067213" cy="115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000" y="6389280"/>
            <a:ext cx="1512000" cy="2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vollflächig" showMasterSp="0">
  <p:cSld name="Bild vollflächig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>
            <p:ph idx="2" type="pic"/>
          </p:nvPr>
        </p:nvSpPr>
        <p:spPr>
          <a:xfrm>
            <a:off x="0" y="0"/>
            <a:ext cx="9144000" cy="686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klein">
  <p:cSld name="Bild klei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>
            <p:ph idx="2" type="pic"/>
          </p:nvPr>
        </p:nvSpPr>
        <p:spPr>
          <a:xfrm>
            <a:off x="2052000" y="624000"/>
            <a:ext cx="5040000" cy="448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2051999" y="5270400"/>
            <a:ext cx="50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388">
          <p15:clr>
            <a:srgbClr val="FBAE40"/>
          </p15:clr>
        </p15:guide>
        <p15:guide id="4" orient="horz" pos="32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ilder">
  <p:cSld name="2 Bil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>
            <p:ph idx="2" type="pic"/>
          </p:nvPr>
        </p:nvSpPr>
        <p:spPr>
          <a:xfrm>
            <a:off x="468000" y="624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68000" y="4320000"/>
            <a:ext cx="39600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74" name="Google Shape;74;p9"/>
          <p:cNvSpPr/>
          <p:nvPr>
            <p:ph idx="3" type="pic"/>
          </p:nvPr>
        </p:nvSpPr>
        <p:spPr>
          <a:xfrm>
            <a:off x="4680000" y="624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9"/>
          <p:cNvSpPr txBox="1"/>
          <p:nvPr>
            <p:ph idx="4" type="body"/>
          </p:nvPr>
        </p:nvSpPr>
        <p:spPr>
          <a:xfrm>
            <a:off x="4680000" y="4320000"/>
            <a:ext cx="39600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388">
          <p15:clr>
            <a:srgbClr val="FBAE40"/>
          </p15:clr>
        </p15:guide>
        <p15:guide id="4" orient="horz" pos="2617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ilder inkl. Headline">
  <p:cSld name="2 Bilder inkl. Headlin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>
            <p:ph idx="2" type="pic"/>
          </p:nvPr>
        </p:nvSpPr>
        <p:spPr>
          <a:xfrm>
            <a:off x="468000" y="1272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68000" y="4944000"/>
            <a:ext cx="396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81" name="Google Shape;81;p10"/>
          <p:cNvSpPr/>
          <p:nvPr>
            <p:ph idx="3" type="pic"/>
          </p:nvPr>
        </p:nvSpPr>
        <p:spPr>
          <a:xfrm>
            <a:off x="4680000" y="1272000"/>
            <a:ext cx="39600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/>
          <p:nvPr>
            <p:ph idx="4" type="body"/>
          </p:nvPr>
        </p:nvSpPr>
        <p:spPr>
          <a:xfrm>
            <a:off x="4680000" y="4944000"/>
            <a:ext cx="396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2pPr>
            <a:lvl3pPr indent="-28575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3pPr>
            <a:lvl4pPr indent="-285750" lvl="3" marL="1828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4pPr>
            <a:lvl5pPr indent="-285750" lvl="4" marL="22860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  <a:defRPr sz="900"/>
            </a:lvl5pPr>
            <a:lvl6pPr indent="-228600" lvl="5" marL="2743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45">
          <p15:clr>
            <a:srgbClr val="FBAE40"/>
          </p15:clr>
        </p15:guide>
        <p15:guide id="2" orient="horz" pos="795">
          <p15:clr>
            <a:srgbClr val="FBAE40"/>
          </p15:clr>
        </p15:guide>
        <p15:guide id="3" orient="horz" pos="3025">
          <p15:clr>
            <a:srgbClr val="FBAE40"/>
          </p15:clr>
        </p15:guide>
        <p15:guide id="4" pos="2790">
          <p15:clr>
            <a:srgbClr val="FBAE40"/>
          </p15:clr>
        </p15:guide>
        <p15:guide id="5" pos="54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5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60000" y="7365485"/>
            <a:ext cx="4284008" cy="239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 sz="1400">
              <a:solidFill>
                <a:srgbClr val="000000"/>
              </a:solidFill>
            </a:endParaRPr>
          </a:p>
        </p:txBody>
      </p:sp>
      <p:grpSp>
        <p:nvGrpSpPr>
          <p:cNvPr id="15" name="Google Shape;15;p1"/>
          <p:cNvGrpSpPr/>
          <p:nvPr/>
        </p:nvGrpSpPr>
        <p:grpSpPr>
          <a:xfrm>
            <a:off x="-2088000" y="-624000"/>
            <a:ext cx="13284000" cy="8111999"/>
            <a:chOff x="-2088000" y="-468000"/>
            <a:chExt cx="13284000" cy="6083999"/>
          </a:xfrm>
        </p:grpSpPr>
        <p:grpSp>
          <p:nvGrpSpPr>
            <p:cNvPr id="16" name="Google Shape;16;p1"/>
            <p:cNvGrpSpPr/>
            <p:nvPr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7" name="Google Shape;17;p1"/>
              <p:cNvSpPr txBox="1"/>
              <p:nvPr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1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Listenebene</a:t>
                </a:r>
                <a:endParaRPr/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1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erhöhen</a:t>
                </a:r>
                <a:endParaRPr/>
              </a:p>
            </p:txBody>
          </p:sp>
          <p:sp>
            <p:nvSpPr>
              <p:cNvPr id="18" name="Google Shape;18;p1"/>
              <p:cNvSpPr txBox="1"/>
              <p:nvPr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1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Listenebene</a:t>
                </a:r>
                <a:endParaRPr/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1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verringern</a:t>
                </a:r>
                <a:endParaRPr/>
              </a:p>
            </p:txBody>
          </p:sp>
          <p:sp>
            <p:nvSpPr>
              <p:cNvPr id="19" name="Google Shape;19;p1"/>
              <p:cNvSpPr txBox="1"/>
              <p:nvPr/>
            </p:nvSpPr>
            <p:spPr>
              <a:xfrm>
                <a:off x="-2088000" y="1368000"/>
                <a:ext cx="19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0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Listen erstellen</a:t>
                </a:r>
                <a:endParaRPr/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0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Wechseln Sie die Textebene</a:t>
                </a:r>
                <a:endParaRPr/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Arial"/>
                  <a:buNone/>
                </a:pPr>
                <a:r>
                  <a:rPr b="0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im Menü über: </a:t>
                </a:r>
                <a:br>
                  <a:rPr b="0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1" i="0" lang="de-DE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0" name="Google Shape;20;p1"/>
              <p:cNvPicPr preferRelativeResize="0"/>
              <p:nvPr/>
            </p:nvPicPr>
            <p:blipFill rotWithShape="1">
              <a:blip r:embed="rId1">
                <a:alphaModFix/>
              </a:blip>
              <a:srcRect b="-16666" l="0" r="0" t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1;p1"/>
              <p:cNvPicPr preferRelativeResize="0"/>
              <p:nvPr/>
            </p:nvPicPr>
            <p:blipFill rotWithShape="1">
              <a:blip r:embed="rId2">
                <a:alphaModFix/>
              </a:blip>
              <a:srcRect b="-16666" l="0" r="0" t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Google Shape;22;p1"/>
            <p:cNvSpPr txBox="1"/>
            <p:nvPr/>
          </p:nvSpPr>
          <p:spPr>
            <a:xfrm>
              <a:off x="9252000" y="648000"/>
              <a:ext cx="1944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Folie in Ursprungsform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bringen über Menü: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 &gt; Folien &gt; Zurücksetzen</a:t>
              </a:r>
              <a:endParaRPr/>
            </a:p>
          </p:txBody>
        </p:sp>
        <p:sp>
          <p:nvSpPr>
            <p:cNvPr id="23" name="Google Shape;23;p1"/>
            <p:cNvSpPr txBox="1"/>
            <p:nvPr/>
          </p:nvSpPr>
          <p:spPr>
            <a:xfrm>
              <a:off x="431801" y="-468000"/>
              <a:ext cx="82804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Ansicht &gt; Anzeigen &gt; Haken bei Führungslinien setzen</a:t>
              </a:r>
              <a:endParaRPr/>
            </a:p>
          </p:txBody>
        </p:sp>
        <p:sp>
          <p:nvSpPr>
            <p:cNvPr id="24" name="Google Shape;24;p1"/>
            <p:cNvSpPr txBox="1"/>
            <p:nvPr/>
          </p:nvSpPr>
          <p:spPr>
            <a:xfrm>
              <a:off x="431800" y="5255998"/>
              <a:ext cx="8280400" cy="36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Fußzeile anpassen: </a:t>
              </a: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Einfügen &gt; Text &gt; Kopf- und Fußzeile</a:t>
              </a:r>
              <a:endParaRPr/>
            </a:p>
          </p:txBody>
        </p:sp>
        <p:sp>
          <p:nvSpPr>
            <p:cNvPr id="25" name="Google Shape;25;p1"/>
            <p:cNvSpPr txBox="1"/>
            <p:nvPr/>
          </p:nvSpPr>
          <p:spPr>
            <a:xfrm>
              <a:off x="9252000" y="2283786"/>
              <a:ext cx="1944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Wechsel des Folienlayouts </a:t>
              </a:r>
              <a:b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 Menü über: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 &gt; Folien &gt; Layout</a:t>
              </a:r>
              <a:endParaRPr/>
            </a:p>
          </p:txBody>
        </p:sp>
      </p:grpSp>
      <p:cxnSp>
        <p:nvCxnSpPr>
          <p:cNvPr id="26" name="Google Shape;26;p1"/>
          <p:cNvCxnSpPr/>
          <p:nvPr/>
        </p:nvCxnSpPr>
        <p:spPr>
          <a:xfrm>
            <a:off x="0" y="59808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000" y="6389280"/>
            <a:ext cx="1512000" cy="2887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327">
          <p15:clr>
            <a:srgbClr val="5ACBF0"/>
          </p15:clr>
        </p15:guide>
        <p15:guide id="4" orient="horz" pos="36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subTitle"/>
          </p:nvPr>
        </p:nvSpPr>
        <p:spPr>
          <a:xfrm>
            <a:off x="468000" y="6057380"/>
            <a:ext cx="7560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Arial"/>
              <a:buNone/>
            </a:pPr>
            <a:r>
              <a:rPr lang="de-DE"/>
              <a:t>Grundlagen der Textdidaktik I SoSe 2024</a:t>
            </a:r>
            <a:endParaRPr/>
          </a:p>
        </p:txBody>
      </p:sp>
      <p:pic>
        <p:nvPicPr>
          <p:cNvPr id="130" name="Google Shape;130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86" l="0" r="0" t="20087"/>
          <a:stretch/>
        </p:blipFill>
        <p:spPr>
          <a:xfrm>
            <a:off x="-2" y="-1"/>
            <a:ext cx="8178222" cy="489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31" name="Google Shape;131;p18"/>
          <p:cNvSpPr txBox="1"/>
          <p:nvPr>
            <p:ph type="title"/>
          </p:nvPr>
        </p:nvSpPr>
        <p:spPr>
          <a:xfrm>
            <a:off x="479880" y="5610980"/>
            <a:ext cx="4956216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THEORY PART: POETRY</a:t>
            </a:r>
            <a:endParaRPr/>
          </a:p>
        </p:txBody>
      </p:sp>
      <p:pic>
        <p:nvPicPr>
          <p:cNvPr descr="Ein Bild, das Grafiken, Farbigkeit, Kreis, Grafikdesign enthält.&#10;&#10;Automatisch generierte Beschreibung"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4188">
            <a:off x="3143720" y="1628800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Grafiken, Farbigkeit, Kreis, Grafikdesign enthält.&#10;&#10;Automatisch generierte Beschreibung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86092">
            <a:off x="1343441" y="621943"/>
            <a:ext cx="582694" cy="54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Grafiken, Farbigkeit, Kreis, Grafikdesign enthält.&#10;&#10;Automatisch generierte Beschreibung"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4188">
            <a:off x="5906445" y="933389"/>
            <a:ext cx="419717" cy="41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468000" y="1968589"/>
            <a:ext cx="8172000" cy="1919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4. Typical Approaches of Teaching Poetry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4</a:t>
            </a:r>
            <a:r>
              <a:rPr lang="de-DE"/>
              <a:t>. Typical Approaches of Teaching Poetry</a:t>
            </a:r>
            <a:br>
              <a:rPr lang="de-DE"/>
            </a:b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720000" y="1288150"/>
            <a:ext cx="984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b="0" lang="de-DE" u="sng"/>
              <a:t>Structure:</a:t>
            </a:r>
            <a:endParaRPr b="0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209" name="Google Shape;209;p28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  <p:graphicFrame>
        <p:nvGraphicFramePr>
          <p:cNvPr id="210" name="Google Shape;210;p28"/>
          <p:cNvGraphicFramePr/>
          <p:nvPr/>
        </p:nvGraphicFramePr>
        <p:xfrm>
          <a:off x="2288075" y="1288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{E2569990-46B5-4826-AFE0-F46192B8EAD3}</a:tableStyleId>
              </a:tblPr>
              <a:tblGrid>
                <a:gridCol w="1745150"/>
                <a:gridCol w="3873075"/>
              </a:tblGrid>
              <a:tr h="4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>
                          <a:solidFill>
                            <a:schemeClr val="lt2"/>
                          </a:solidFill>
                        </a:rPr>
                        <a:t>Process Stage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>
                          <a:solidFill>
                            <a:schemeClr val="lt2"/>
                          </a:solidFill>
                        </a:rPr>
                        <a:t>Activities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PRE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Introduction to author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Explanation of communicative situation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Discussion of title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Creative writing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Using media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3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WHILE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Reading whole text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Reading incomplete text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Reading </a:t>
                      </a:r>
                      <a:r>
                        <a:rPr lang="de-DE">
                          <a:solidFill>
                            <a:schemeClr val="dk2"/>
                          </a:solidFill>
                        </a:rPr>
                        <a:t>changed</a:t>
                      </a:r>
                      <a:r>
                        <a:rPr lang="de-DE">
                          <a:solidFill>
                            <a:schemeClr val="dk2"/>
                          </a:solidFill>
                        </a:rPr>
                        <a:t> text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75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POST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First response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General understanding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Detailed analysis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Integrating background information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Evaluation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Recitation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Char char="●"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Creating/Creative writing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1" name="Google Shape;211;p28"/>
          <p:cNvSpPr txBox="1"/>
          <p:nvPr/>
        </p:nvSpPr>
        <p:spPr>
          <a:xfrm>
            <a:off x="6332800" y="5569850"/>
            <a:ext cx="1573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2"/>
                </a:solidFill>
              </a:rPr>
              <a:t>Thaler, 2016, p. 117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205700" y="5874400"/>
            <a:ext cx="702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023000" y="6289900"/>
            <a:ext cx="676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468000" y="1968589"/>
            <a:ext cx="8172000" cy="1919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5. What should Teachers take into Account?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5. What should Teachers take into Account?</a:t>
            </a:r>
            <a:br>
              <a:rPr lang="de-DE"/>
            </a:br>
            <a:br>
              <a:rPr lang="de-DE"/>
            </a:b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Language proficiency levels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Cultural context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Engagement and motivation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Listening and speaking skills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Reading and writing skills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Analytical skills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Support and scaffolding (pre-/post-</a:t>
            </a:r>
            <a:r>
              <a:rPr b="0" lang="de-DE"/>
              <a:t>reading activity)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Technological integration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Assessment and feedback</a:t>
            </a:r>
            <a:endParaRPr b="0"/>
          </a:p>
          <a:p>
            <a:pPr indent="-3000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b="0" lang="de-DE"/>
              <a:t>Respect for opinions (respect for diverse opinions)</a:t>
            </a:r>
            <a:endParaRPr b="0"/>
          </a:p>
        </p:txBody>
      </p:sp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226" name="Google Shape;226;p30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6. Bibliography</a:t>
            </a:r>
            <a:endParaRPr/>
          </a:p>
        </p:txBody>
      </p:sp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b="0" lang="de-DE"/>
              <a:t>Thaler, Engelbert. </a:t>
            </a:r>
            <a:r>
              <a:rPr b="0" i="1" lang="de-DE"/>
              <a:t>Teaching English literature</a:t>
            </a:r>
            <a:r>
              <a:rPr b="0" lang="de-DE"/>
              <a:t>. UTB, 2016. 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b="0" lang="de-DE"/>
              <a:t>Rothman, David J., and Spear, Susan Delaney. Learning the Secrets of English    Verse: The Keys to the Treasure Chest. Schweiz, Springer International Publishing, 2022.</a:t>
            </a:r>
            <a:endParaRPr b="0"/>
          </a:p>
          <a:p>
            <a:pPr indent="-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b="0" lang="de-DE"/>
              <a:t>Furniss, Tom, and Bath, Michael. Reading Poetry: An Introduction. Vereinigtes Königreich, Pearson Longman, 2007.</a:t>
            </a:r>
            <a:endParaRPr b="0"/>
          </a:p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234" name="Google Shape;234;p31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468000" y="1968589"/>
            <a:ext cx="81720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921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300"/>
              <a:buChar char="-"/>
            </a:pPr>
            <a:r>
              <a:rPr b="0" i="1" lang="de-DE" sz="7300"/>
              <a:t>3rd Part -</a:t>
            </a:r>
            <a:endParaRPr b="0" i="1" sz="7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Today´s Plan</a:t>
            </a:r>
            <a:endParaRPr/>
          </a:p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Lesson Plan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Additional Worksheets - Poem Analysis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Feedback</a:t>
            </a:r>
            <a:endParaRPr b="0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248" name="Google Shape;248;p33"/>
          <p:cNvSpPr txBox="1"/>
          <p:nvPr/>
        </p:nvSpPr>
        <p:spPr>
          <a:xfrm>
            <a:off x="653100" y="6336100"/>
            <a:ext cx="783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de-DE" sz="900">
                <a:solidFill>
                  <a:schemeClr val="dk2"/>
                </a:solidFill>
              </a:rPr>
              <a:t>Grundlagen der Textdidaktik I SoSe 2024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468000" y="1968589"/>
            <a:ext cx="81720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1. </a:t>
            </a:r>
            <a:r>
              <a:rPr lang="de-DE"/>
              <a:t>Lesson Plan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1. </a:t>
            </a:r>
            <a:r>
              <a:rPr lang="de-DE"/>
              <a:t>Lesson plan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br>
              <a:rPr lang="de-DE"/>
            </a:br>
            <a:br>
              <a:rPr lang="de-DE"/>
            </a:b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260" name="Google Shape;260;p35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261" name="Google Shape;261;p35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9975"/>
            <a:ext cx="9144000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de-DE"/>
              <a:t>Lesson plan </a:t>
            </a:r>
            <a:endParaRPr/>
          </a:p>
        </p:txBody>
      </p:sp>
      <p:sp>
        <p:nvSpPr>
          <p:cNvPr id="269" name="Google Shape;269;p36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6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8164"/>
            <a:ext cx="9144000" cy="5981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Today´s Content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Features of Poetry </a:t>
            </a:r>
            <a:endParaRPr b="0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Definition of Poetry</a:t>
            </a:r>
            <a:endParaRPr b="0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Pros and Cons of Teaching Poetry</a:t>
            </a:r>
            <a:endParaRPr b="0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Typical Approaches to Teaching Poetry</a:t>
            </a:r>
            <a:endParaRPr b="0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What should Teachers take into Account?</a:t>
            </a:r>
            <a:endParaRPr b="0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de-DE" sz="1800"/>
              <a:t>Bibliography</a:t>
            </a:r>
            <a:endParaRPr b="0" sz="1800"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-2113000" y="580775"/>
            <a:ext cx="915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655525"/>
            <a:ext cx="8898975" cy="189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288" name="Google Shape;288;p38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8619"/>
            <a:ext cx="9143999" cy="398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306" name="Google Shape;306;p40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307" name="Google Shape;3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4375"/>
            <a:ext cx="9144000" cy="2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1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1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317"/>
            <a:ext cx="9144000" cy="676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323" name="Google Shape;323;p42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 rotWithShape="1">
          <a:blip r:embed="rId3">
            <a:alphaModFix/>
          </a:blip>
          <a:srcRect b="15952" l="0" r="0" t="12383"/>
          <a:stretch/>
        </p:blipFill>
        <p:spPr>
          <a:xfrm>
            <a:off x="170913" y="-7"/>
            <a:ext cx="8802175" cy="591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type="title"/>
          </p:nvPr>
        </p:nvSpPr>
        <p:spPr>
          <a:xfrm>
            <a:off x="468000" y="1008000"/>
            <a:ext cx="8172000" cy="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332" name="Google Shape;332;p43"/>
          <p:cNvSpPr txBox="1"/>
          <p:nvPr>
            <p:ph idx="1" type="body"/>
          </p:nvPr>
        </p:nvSpPr>
        <p:spPr>
          <a:xfrm>
            <a:off x="468000" y="1968589"/>
            <a:ext cx="8172000" cy="19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2. Additional Worksheets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SzPts val="3600"/>
              <a:buChar char="-"/>
            </a:pPr>
            <a:r>
              <a:rPr i="1" lang="de-DE"/>
              <a:t>Poem Analysis</a:t>
            </a:r>
            <a:endParaRPr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>
            <p:ph idx="1" type="body"/>
          </p:nvPr>
        </p:nvSpPr>
        <p:spPr>
          <a:xfrm>
            <a:off x="468000" y="1968589"/>
            <a:ext cx="81720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3. Feedback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/>
          <p:nvPr>
            <p:ph idx="1" type="body"/>
          </p:nvPr>
        </p:nvSpPr>
        <p:spPr>
          <a:xfrm>
            <a:off x="468000" y="1968613"/>
            <a:ext cx="8172000" cy="4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Thank you for your participation &amp; attention!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 sz="1500"/>
              <a:t>Alina, Hannah, Laura C. &amp; Nele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468000" y="1968589"/>
            <a:ext cx="8172000" cy="1919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1. Features of Poetry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de-DE"/>
              <a:t>Features of Poetry 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68000" y="1224000"/>
            <a:ext cx="4515600" cy="16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500"/>
              <a:t>What do you think are features of poetry?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-DE"/>
              <a:t>			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450" y="1335550"/>
            <a:ext cx="3679025" cy="36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0" y="3180647"/>
            <a:ext cx="1628725" cy="17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2687950" y="3338875"/>
            <a:ext cx="2164800" cy="14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100">
                <a:solidFill>
                  <a:schemeClr val="dk2"/>
                </a:solidFill>
              </a:rPr>
              <a:t>Menti.com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100">
                <a:solidFill>
                  <a:schemeClr val="dk2"/>
                </a:solidFill>
                <a:highlight>
                  <a:schemeClr val="lt1"/>
                </a:highlight>
              </a:rPr>
              <a:t>5460 5920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60" name="Google Shape;160;p21"/>
          <p:cNvSpPr txBox="1"/>
          <p:nvPr>
            <p:ph idx="11" type="ftr"/>
          </p:nvPr>
        </p:nvSpPr>
        <p:spPr>
          <a:xfrm>
            <a:off x="720000" y="6425640"/>
            <a:ext cx="6300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de-DE"/>
              <a:t>Features of Poetry 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Brevity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Density of content/subject matter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Increased subjectivity and </a:t>
            </a:r>
            <a:r>
              <a:rPr lang="de-DE"/>
              <a:t>individual</a:t>
            </a:r>
            <a:r>
              <a:rPr lang="de-DE"/>
              <a:t> experience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O</a:t>
            </a:r>
            <a:r>
              <a:rPr lang="de-DE"/>
              <a:t>ften display emotions, individual thoughts or mirror a certain moment in time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Musicality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ts val="1125"/>
              <a:buChar char="●"/>
            </a:pPr>
            <a:r>
              <a:rPr lang="de-DE"/>
              <a:t>Complexity 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ts val="1125"/>
              <a:buChar char="○"/>
            </a:pPr>
            <a:r>
              <a:rPr lang="de-DE"/>
              <a:t>structure (lines, metre, stanza)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ts val="1125"/>
              <a:buChar char="○"/>
            </a:pPr>
            <a:r>
              <a:rPr lang="de-DE"/>
              <a:t>phonological (sounds, rhyme) 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ts val="1125"/>
              <a:buChar char="○"/>
            </a:pPr>
            <a:r>
              <a:rPr lang="de-DE"/>
              <a:t>morphological</a:t>
            </a:r>
            <a:r>
              <a:rPr lang="de-DE"/>
              <a:t> (words, word formation) 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ts val="1125"/>
              <a:buChar char="○"/>
            </a:pPr>
            <a:r>
              <a:rPr lang="de-DE"/>
              <a:t>syntactic (</a:t>
            </a:r>
            <a:r>
              <a:rPr lang="de-DE"/>
              <a:t>arrangement</a:t>
            </a:r>
            <a:r>
              <a:rPr lang="de-DE"/>
              <a:t> of sentences) </a:t>
            </a:r>
            <a:endParaRPr/>
          </a:p>
          <a:p>
            <a:pPr indent="-300037" lvl="1" marL="914400" rtl="0" algn="l">
              <a:spcBef>
                <a:spcPts val="0"/>
              </a:spcBef>
              <a:spcAft>
                <a:spcPts val="0"/>
              </a:spcAft>
              <a:buSzPts val="1125"/>
              <a:buChar char="○"/>
            </a:pPr>
            <a:r>
              <a:rPr lang="de-DE"/>
              <a:t>semantic</a:t>
            </a:r>
            <a:r>
              <a:rPr lang="de-DE"/>
              <a:t> (figurative </a:t>
            </a:r>
            <a:r>
              <a:rPr lang="de-DE"/>
              <a:t>language)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69" name="Google Shape;169;p22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r>
              <a:rPr lang="de-DE"/>
              <a:t>Grundlagen der Textdidaktik I SoSe 2024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468000" y="1968589"/>
            <a:ext cx="81720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2. Definition of Poetry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de-DE" sz="2800"/>
              <a:t>2. Definition of Poetry</a:t>
            </a:r>
            <a:br>
              <a:rPr b="0" lang="de-DE" sz="2800"/>
            </a:b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 b="0" sz="1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t/>
            </a:r>
            <a:endParaRPr b="0" sz="1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b="0" lang="de-DE" sz="1800"/>
              <a:t>Poetry defines a literary form that evokes ideas, feelings, emotions, and vivid </a:t>
            </a:r>
            <a:r>
              <a:rPr b="0" lang="de-DE" sz="1800"/>
              <a:t>imagery through carefully chosen and arranged language, including metre, rhyme, verse and rhetorical and metaphorical style. </a:t>
            </a:r>
            <a:endParaRPr b="0" sz="1800"/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82" name="Google Shape;182;p24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de-DE"/>
              <a:t>Grundlagen der Textdidaktik I SoSe 2024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-1946200" y="6215450"/>
            <a:ext cx="915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468000" y="1968589"/>
            <a:ext cx="8172000" cy="1919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de-DE"/>
              <a:t>3. Pros and Cons of Teaching Poetry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de-DE"/>
              <a:t>3. Pros and Cons of Teaching Poetry</a:t>
            </a:r>
            <a:br>
              <a:rPr lang="de-DE"/>
            </a:br>
            <a:endParaRPr/>
          </a:p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324000" y="6425640"/>
            <a:ext cx="252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fld id="{00000000-1234-1234-1234-123412341234}" type="slidenum">
              <a:rPr lang="de-DE"/>
              <a:t>‹#›</a:t>
            </a:fld>
            <a:r>
              <a:rPr lang="de-DE"/>
              <a:t> </a:t>
            </a:r>
            <a:endParaRPr/>
          </a:p>
        </p:txBody>
      </p:sp>
      <p:sp>
        <p:nvSpPr>
          <p:cNvPr id="195" name="Google Shape;195;p26"/>
          <p:cNvSpPr txBox="1"/>
          <p:nvPr>
            <p:ph idx="11" type="ftr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de-DE"/>
              <a:t>Grundlagen der Textdidaktik I SoSe 2024</a:t>
            </a:r>
            <a:endParaRPr/>
          </a:p>
        </p:txBody>
      </p:sp>
      <p:graphicFrame>
        <p:nvGraphicFramePr>
          <p:cNvPr id="196" name="Google Shape;196;p26"/>
          <p:cNvGraphicFramePr/>
          <p:nvPr/>
        </p:nvGraphicFramePr>
        <p:xfrm>
          <a:off x="952500" y="115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{E2569990-46B5-4826-AFE0-F46192B8EAD3}</a:tableStyleId>
              </a:tblPr>
              <a:tblGrid>
                <a:gridCol w="3619500"/>
                <a:gridCol w="3619500"/>
              </a:tblGrid>
              <a:tr h="43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900">
                          <a:solidFill>
                            <a:schemeClr val="lt2"/>
                          </a:solidFill>
                        </a:rPr>
                        <a:t>Pros</a:t>
                      </a:r>
                      <a:endParaRPr b="1" sz="19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DE" sz="1900">
                          <a:solidFill>
                            <a:schemeClr val="lt2"/>
                          </a:solidFill>
                        </a:rPr>
                        <a:t>Cons</a:t>
                      </a:r>
                      <a:endParaRPr b="1" sz="19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F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lexible use → various goals and levels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Complexity and accessibility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F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ocus on essential information/density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Student engagement → abstract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lose reading required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Emotional sensitivity → triggers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F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oster personal reader’s response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>
                          <a:solidFill>
                            <a:schemeClr val="dk2"/>
                          </a:solidFill>
                        </a:rPr>
                        <a:t>Interpretation challenges → subjectivity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I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ntercultural learning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ctivation of different senses → songs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L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anguage awareness and stylistic analysis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O</a:t>
                      </a:r>
                      <a:r>
                        <a:rPr lang="de-DE" sz="1500">
                          <a:solidFill>
                            <a:schemeClr val="dk2"/>
                          </a:solidFill>
                        </a:rPr>
                        <a:t>ffer interpretational openness and creative activities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Master RUB">
  <a:themeElements>
    <a:clrScheme name="RUB">
      <a:dk1>
        <a:srgbClr val="000000"/>
      </a:dk1>
      <a:lt1>
        <a:srgbClr val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