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.png" ContentType="image/png"/>
  <Override PartName="/ppt/media/image2.png" ContentType="image/png"/>
  <Override PartName="/ppt/media/image4.jpeg" ContentType="image/jpeg"/>
  <Override PartName="/ppt/media/image3.wmf" ContentType="image/x-wmf"/>
  <Override PartName="/ppt/media/image6.jpeg" ContentType="image/jpe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73A5B-1C83-4F8B-8FDF-ABEA32B8FF2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A28EE14-D551-4547-86D2-1BA3DD026FA3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/>
            <a:t>das Sprachenzentrum der RUB</a:t>
          </a:r>
        </a:p>
      </dgm:t>
    </dgm:pt>
    <dgm:pt modelId="{25021CF5-EE9A-4276-88FB-59B695B7E928}" type="parTrans" cxnId="{54A738F6-A2A1-4F43-B954-2082FE2ACBB6}">
      <dgm:prSet/>
      <dgm:spPr/>
      <dgm:t>
        <a:bodyPr/>
        <a:lstStyle/>
        <a:p>
          <a:endParaRPr lang="de-DE"/>
        </a:p>
      </dgm:t>
    </dgm:pt>
    <dgm:pt modelId="{E620CDF0-458A-4B08-9EEE-EE0A7D654A06}" type="sibTrans" cxnId="{54A738F6-A2A1-4F43-B954-2082FE2ACBB6}">
      <dgm:prSet/>
      <dgm:spPr/>
      <dgm:t>
        <a:bodyPr/>
        <a:lstStyle/>
        <a:p>
          <a:endParaRPr lang="de-DE"/>
        </a:p>
      </dgm:t>
    </dgm:pt>
    <dgm:pt modelId="{103BAE29-0F65-4512-8A1D-E3E27F9F1FAB}">
      <dgm:prSet phldrT="[Text]"/>
      <dgm:spPr>
        <a:solidFill>
          <a:srgbClr val="002060"/>
        </a:solidFill>
      </dgm:spPr>
      <dgm:t>
        <a:bodyPr/>
        <a:lstStyle/>
        <a:p>
          <a:r>
            <a:rPr lang="de-DE" dirty="0"/>
            <a:t>für alle Studierenden und kostenfrei</a:t>
          </a:r>
        </a:p>
      </dgm:t>
    </dgm:pt>
    <dgm:pt modelId="{97417F94-2223-46EC-B582-AF0E42274F01}" type="parTrans" cxnId="{1F7CBF84-3C43-45DC-BA2A-865DBA347573}">
      <dgm:prSet/>
      <dgm:spPr/>
      <dgm:t>
        <a:bodyPr/>
        <a:lstStyle/>
        <a:p>
          <a:endParaRPr lang="de-DE"/>
        </a:p>
      </dgm:t>
    </dgm:pt>
    <dgm:pt modelId="{A6856419-C1C5-4AA4-82D2-4A107DD01CDE}" type="sibTrans" cxnId="{1F7CBF84-3C43-45DC-BA2A-865DBA347573}">
      <dgm:prSet/>
      <dgm:spPr/>
      <dgm:t>
        <a:bodyPr/>
        <a:lstStyle/>
        <a:p>
          <a:endParaRPr lang="de-DE"/>
        </a:p>
      </dgm:t>
    </dgm:pt>
    <dgm:pt modelId="{7A2ED005-6BA4-475E-AFB7-425AF77EC25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de-DE" dirty="0"/>
            <a:t>Fremdsprachen für Studium und Beruf</a:t>
          </a:r>
        </a:p>
      </dgm:t>
    </dgm:pt>
    <dgm:pt modelId="{85AC4035-D688-4EA4-B1DA-3467A690C1FD}" type="parTrans" cxnId="{38933B53-32F5-43C3-977B-884F9CC13427}">
      <dgm:prSet/>
      <dgm:spPr/>
      <dgm:t>
        <a:bodyPr/>
        <a:lstStyle/>
        <a:p>
          <a:endParaRPr lang="de-DE"/>
        </a:p>
      </dgm:t>
    </dgm:pt>
    <dgm:pt modelId="{B074E981-DA97-421E-AABB-7EB528D3D3B7}" type="sibTrans" cxnId="{38933B53-32F5-43C3-977B-884F9CC13427}">
      <dgm:prSet/>
      <dgm:spPr/>
      <dgm:t>
        <a:bodyPr/>
        <a:lstStyle/>
        <a:p>
          <a:endParaRPr lang="de-DE"/>
        </a:p>
      </dgm:t>
    </dgm:pt>
    <dgm:pt modelId="{35A24B5E-F55A-401A-92D4-46B4C8D3170C}" type="pres">
      <dgm:prSet presAssocID="{80F73A5B-1C83-4F8B-8FDF-ABEA32B8FF24}" presName="diagram" presStyleCnt="0">
        <dgm:presLayoutVars>
          <dgm:dir/>
          <dgm:resizeHandles val="exact"/>
        </dgm:presLayoutVars>
      </dgm:prSet>
      <dgm:spPr/>
    </dgm:pt>
    <dgm:pt modelId="{A33C5206-B35B-498E-A305-66EA0FC64EF5}" type="pres">
      <dgm:prSet presAssocID="{EA28EE14-D551-4547-86D2-1BA3DD026FA3}" presName="node" presStyleLbl="node1" presStyleIdx="0" presStyleCnt="3" custLinFactNeighborX="-44066" custLinFactNeighborY="42579">
        <dgm:presLayoutVars>
          <dgm:bulletEnabled val="1"/>
        </dgm:presLayoutVars>
      </dgm:prSet>
      <dgm:spPr/>
    </dgm:pt>
    <dgm:pt modelId="{1B1C0567-7C56-48C8-A4B1-BC759DD87971}" type="pres">
      <dgm:prSet presAssocID="{E620CDF0-458A-4B08-9EEE-EE0A7D654A06}" presName="sibTrans" presStyleCnt="0"/>
      <dgm:spPr/>
    </dgm:pt>
    <dgm:pt modelId="{1C95891D-8346-479F-A270-1B6A028CDCAF}" type="pres">
      <dgm:prSet presAssocID="{103BAE29-0F65-4512-8A1D-E3E27F9F1FAB}" presName="node" presStyleLbl="node1" presStyleIdx="1" presStyleCnt="3" custLinFactNeighborX="-55006" custLinFactNeighborY="42579">
        <dgm:presLayoutVars>
          <dgm:bulletEnabled val="1"/>
        </dgm:presLayoutVars>
      </dgm:prSet>
      <dgm:spPr/>
    </dgm:pt>
    <dgm:pt modelId="{8AAF4EFF-AA45-41D9-B298-6D7A4522C710}" type="pres">
      <dgm:prSet presAssocID="{A6856419-C1C5-4AA4-82D2-4A107DD01CDE}" presName="sibTrans" presStyleCnt="0"/>
      <dgm:spPr/>
    </dgm:pt>
    <dgm:pt modelId="{DD328421-FD47-4424-8AF1-02D1674169AC}" type="pres">
      <dgm:prSet presAssocID="{7A2ED005-6BA4-475E-AFB7-425AF77EC259}" presName="node" presStyleLbl="node1" presStyleIdx="2" presStyleCnt="3" custLinFactNeighborX="99054" custLinFactNeighborY="-74088">
        <dgm:presLayoutVars>
          <dgm:bulletEnabled val="1"/>
        </dgm:presLayoutVars>
      </dgm:prSet>
      <dgm:spPr/>
    </dgm:pt>
  </dgm:ptLst>
  <dgm:cxnLst>
    <dgm:cxn modelId="{2A442C11-E9D3-448B-821F-22B5FEBB1CC4}" type="presOf" srcId="{7A2ED005-6BA4-475E-AFB7-425AF77EC259}" destId="{DD328421-FD47-4424-8AF1-02D1674169AC}" srcOrd="0" destOrd="0" presId="urn:microsoft.com/office/officeart/2005/8/layout/default"/>
    <dgm:cxn modelId="{DDC29B40-B0BC-413E-9B9F-76D05C81AD43}" type="presOf" srcId="{80F73A5B-1C83-4F8B-8FDF-ABEA32B8FF24}" destId="{35A24B5E-F55A-401A-92D4-46B4C8D3170C}" srcOrd="0" destOrd="0" presId="urn:microsoft.com/office/officeart/2005/8/layout/default"/>
    <dgm:cxn modelId="{38933B53-32F5-43C3-977B-884F9CC13427}" srcId="{80F73A5B-1C83-4F8B-8FDF-ABEA32B8FF24}" destId="{7A2ED005-6BA4-475E-AFB7-425AF77EC259}" srcOrd="2" destOrd="0" parTransId="{85AC4035-D688-4EA4-B1DA-3467A690C1FD}" sibTransId="{B074E981-DA97-421E-AABB-7EB528D3D3B7}"/>
    <dgm:cxn modelId="{1F7CBF84-3C43-45DC-BA2A-865DBA347573}" srcId="{80F73A5B-1C83-4F8B-8FDF-ABEA32B8FF24}" destId="{103BAE29-0F65-4512-8A1D-E3E27F9F1FAB}" srcOrd="1" destOrd="0" parTransId="{97417F94-2223-46EC-B582-AF0E42274F01}" sibTransId="{A6856419-C1C5-4AA4-82D2-4A107DD01CDE}"/>
    <dgm:cxn modelId="{D76F4096-1933-4DA5-A272-C2DBD6C02D8C}" type="presOf" srcId="{103BAE29-0F65-4512-8A1D-E3E27F9F1FAB}" destId="{1C95891D-8346-479F-A270-1B6A028CDCAF}" srcOrd="0" destOrd="0" presId="urn:microsoft.com/office/officeart/2005/8/layout/default"/>
    <dgm:cxn modelId="{C2775EB7-1A33-41BB-8D6D-0D6A5F195255}" type="presOf" srcId="{EA28EE14-D551-4547-86D2-1BA3DD026FA3}" destId="{A33C5206-B35B-498E-A305-66EA0FC64EF5}" srcOrd="0" destOrd="0" presId="urn:microsoft.com/office/officeart/2005/8/layout/default"/>
    <dgm:cxn modelId="{54A738F6-A2A1-4F43-B954-2082FE2ACBB6}" srcId="{80F73A5B-1C83-4F8B-8FDF-ABEA32B8FF24}" destId="{EA28EE14-D551-4547-86D2-1BA3DD026FA3}" srcOrd="0" destOrd="0" parTransId="{25021CF5-EE9A-4276-88FB-59B695B7E928}" sibTransId="{E620CDF0-458A-4B08-9EEE-EE0A7D654A06}"/>
    <dgm:cxn modelId="{EA571801-D445-48DF-9F1C-BB96F85BA36A}" type="presParOf" srcId="{35A24B5E-F55A-401A-92D4-46B4C8D3170C}" destId="{A33C5206-B35B-498E-A305-66EA0FC64EF5}" srcOrd="0" destOrd="0" presId="urn:microsoft.com/office/officeart/2005/8/layout/default"/>
    <dgm:cxn modelId="{1A2BDB59-840C-43D9-AF16-6BEFDA53F660}" type="presParOf" srcId="{35A24B5E-F55A-401A-92D4-46B4C8D3170C}" destId="{1B1C0567-7C56-48C8-A4B1-BC759DD87971}" srcOrd="1" destOrd="0" presId="urn:microsoft.com/office/officeart/2005/8/layout/default"/>
    <dgm:cxn modelId="{5269D554-2E19-4456-8DE1-15E0047BCD78}" type="presParOf" srcId="{35A24B5E-F55A-401A-92D4-46B4C8D3170C}" destId="{1C95891D-8346-479F-A270-1B6A028CDCAF}" srcOrd="2" destOrd="0" presId="urn:microsoft.com/office/officeart/2005/8/layout/default"/>
    <dgm:cxn modelId="{C3611CD8-B651-4085-81D3-34DC077799C5}" type="presParOf" srcId="{35A24B5E-F55A-401A-92D4-46B4C8D3170C}" destId="{8AAF4EFF-AA45-41D9-B298-6D7A4522C710}" srcOrd="3" destOrd="0" presId="urn:microsoft.com/office/officeart/2005/8/layout/default"/>
    <dgm:cxn modelId="{04F11639-59D7-4C12-89FC-964C4D46950E}" type="presParOf" srcId="{35A24B5E-F55A-401A-92D4-46B4C8D3170C}" destId="{DD328421-FD47-4424-8AF1-02D1674169A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5206-B35B-498E-A305-66EA0FC64EF5}">
      <dsp:nvSpPr>
        <dsp:cNvPr id="0" name=""/>
        <dsp:cNvSpPr/>
      </dsp:nvSpPr>
      <dsp:spPr>
        <a:xfrm>
          <a:off x="0" y="648071"/>
          <a:ext cx="2535887" cy="1521532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das Sprachenzentrum der RUB</a:t>
          </a:r>
        </a:p>
      </dsp:txBody>
      <dsp:txXfrm>
        <a:off x="0" y="648071"/>
        <a:ext cx="2535887" cy="1521532"/>
      </dsp:txXfrm>
    </dsp:sp>
    <dsp:sp modelId="{1C95891D-8346-479F-A270-1B6A028CDCAF}">
      <dsp:nvSpPr>
        <dsp:cNvPr id="0" name=""/>
        <dsp:cNvSpPr/>
      </dsp:nvSpPr>
      <dsp:spPr>
        <a:xfrm>
          <a:off x="2511741" y="648071"/>
          <a:ext cx="2535887" cy="1521532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für alle Studierenden und kostenfrei</a:t>
          </a:r>
        </a:p>
      </dsp:txBody>
      <dsp:txXfrm>
        <a:off x="2511741" y="648071"/>
        <a:ext cx="2535887" cy="1521532"/>
      </dsp:txXfrm>
    </dsp:sp>
    <dsp:sp modelId="{DD328421-FD47-4424-8AF1-02D1674169AC}">
      <dsp:nvSpPr>
        <dsp:cNvPr id="0" name=""/>
        <dsp:cNvSpPr/>
      </dsp:nvSpPr>
      <dsp:spPr>
        <a:xfrm>
          <a:off x="5023787" y="648066"/>
          <a:ext cx="2535887" cy="1521532"/>
        </a:xfrm>
        <a:prstGeom prst="rect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Fremdsprachen für Studium und Beruf</a:t>
          </a:r>
        </a:p>
      </dsp:txBody>
      <dsp:txXfrm>
        <a:off x="5023787" y="648066"/>
        <a:ext cx="2535887" cy="1521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6F1248-33A9-48D7-AE0E-BCEBA701DB7C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8000" y="267624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035E049-9CD5-45B7-8233-6FA3DEF71FA3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3416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878283-F1BC-48C4-8FFE-380EEFBF9714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3024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5580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468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/>
          </p:nvPr>
        </p:nvSpPr>
        <p:spPr>
          <a:xfrm>
            <a:off x="3024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/>
          </p:nvPr>
        </p:nvSpPr>
        <p:spPr>
          <a:xfrm>
            <a:off x="5580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C14384-6294-4046-BF81-C4484F626940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7AAC282-7034-49FB-9FA0-A47E2EB8CEEF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468000" y="918000"/>
            <a:ext cx="755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F5A21E5-5F83-4D6C-BDF6-F3D814AD2A6A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755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B137DDE-B9C0-4FEF-992E-3A5AC86C71AD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87FE9B9C-8BE9-449C-B0B5-AE52B3AFB1A5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FC10D20-45CD-4533-9184-55D962A55406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468000" y="396000"/>
            <a:ext cx="7559640" cy="216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2994E0E-4998-48B5-B663-9CC80A1D3D72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F48B77E-F3E0-4300-90AF-42CAE9AF2F65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468000" y="918000"/>
            <a:ext cx="755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22C413-06D0-4620-A6BE-16B048092AAB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3416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9CBC5AB6-948C-49D6-BC17-5558C02B544C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68F9F22-9208-431B-AAA0-4AC127F06C5C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8000" y="267624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8F01659-1C17-405B-9FD8-6F26000E2AF5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43416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00EC9BE-F757-4809-8BCE-E530CBD0B159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024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580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468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3024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5580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4B94FFD9-5EA0-4FA8-AF83-5C15E3AF7A1C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435E60D-C988-4596-96B3-C049B93D5686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68000" y="918000"/>
            <a:ext cx="755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F28F50C-A5EC-4D06-A4B2-8FD3D0461C14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755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9894D58-D53B-41AF-81C6-330C19910C84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89884A4-66F0-46D7-8BDC-021A10F3ED09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E4FCEB1-C821-465F-AB3F-ACD2BA6ADEAA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755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708196-8965-4CA8-8D8E-5227A5AC2BBD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68000" y="396000"/>
            <a:ext cx="7559640" cy="216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24BAB83-AF70-46C0-825C-69F95A535968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4A642A-E4B0-41C5-B9BD-ADF0A386933B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3416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D70C15F-5553-482E-A906-B1274DADEB37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6F834FB-5464-4B61-A06F-C0AA66F3086F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8000" y="267624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7DF668A-AF88-4BBC-8594-8C44FA13DA17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43416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0B8A2A2-1668-4C7F-B752-5066DFD6DE5E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3024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5580000" y="91800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468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3024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5580000" y="2676240"/>
            <a:ext cx="243396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2992C1-3C25-4C4D-9493-D61BC6FC70E0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F2A2CC-6100-42D8-9A95-4B572E43A2C8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46D4AF-12B1-40CC-87D6-8BA93C0D136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468000" y="396000"/>
            <a:ext cx="7559640" cy="216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EF215A-4CD5-4784-93F9-D7B4F85CE246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494141-564F-4A74-9A5C-9FAD1C8341AD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341600" y="267624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6267034-6879-451F-9ABF-D0372C1E5418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41600" y="918000"/>
            <a:ext cx="368892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68000" y="2676240"/>
            <a:ext cx="7559640" cy="160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A23BA6-2087-46E0-947D-04A1D893A3D2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Regieanweisungen"/>
          <p:cNvGrpSpPr/>
          <p:nvPr/>
        </p:nvGrpSpPr>
        <p:grpSpPr>
          <a:xfrm>
            <a:off x="-2088000" y="-468000"/>
            <a:ext cx="13283640" cy="6083640"/>
            <a:chOff x="-2088000" y="-468000"/>
            <a:chExt cx="13283640" cy="6083640"/>
          </a:xfrm>
        </p:grpSpPr>
        <p:grpSp>
          <p:nvGrpSpPr>
            <p:cNvPr id="1" name="Listenebenen"/>
            <p:cNvGrpSpPr/>
            <p:nvPr/>
          </p:nvGrpSpPr>
          <p:grpSpPr>
            <a:xfrm>
              <a:off x="-2088000" y="1368000"/>
              <a:ext cx="1979640" cy="2319480"/>
              <a:chOff x="-2088000" y="1368000"/>
              <a:chExt cx="1979640" cy="2319480"/>
            </a:xfrm>
          </p:grpSpPr>
          <p:sp>
            <p:nvSpPr>
              <p:cNvPr id="2" name="Text // Listenebene erhöhen"/>
              <p:cNvSpPr/>
              <p:nvPr/>
            </p:nvSpPr>
            <p:spPr>
              <a:xfrm>
                <a:off x="-2016000" y="2787840"/>
                <a:ext cx="935640" cy="39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Listenebene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erhöhen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" name="Text // Listenebene verringern"/>
              <p:cNvSpPr/>
              <p:nvPr/>
            </p:nvSpPr>
            <p:spPr>
              <a:xfrm>
                <a:off x="-2016000" y="3291840"/>
                <a:ext cx="935640" cy="39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Listenebene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verringern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" name="Listenebenen"/>
              <p:cNvSpPr/>
              <p:nvPr/>
            </p:nvSpPr>
            <p:spPr>
              <a:xfrm flipH="1" flipV="1" rot="10800000">
                <a:off x="-2088360" y="1367640"/>
                <a:ext cx="1979640" cy="8276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Listen erstellen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Wechseln Sie die Textebene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im Menü über: </a:t>
                </a:r>
                <a:br>
                  <a:rPr sz="1200"/>
                </a:b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Start &gt; Absatz &gt; Listenebene erhöhen/verringern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5" name="Bild // Listenebene verringern" descr=""/>
              <p:cNvPicPr/>
              <p:nvPr/>
            </p:nvPicPr>
            <p:blipFill>
              <a:blip r:embed="rId2"/>
              <a:stretch/>
            </p:blipFill>
            <p:spPr>
              <a:xfrm>
                <a:off x="-963360" y="3291840"/>
                <a:ext cx="855000" cy="395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6" name="Bild // Listenebene erhöhen" descr=""/>
              <p:cNvPicPr/>
              <p:nvPr/>
            </p:nvPicPr>
            <p:blipFill>
              <a:blip r:embed="rId3"/>
              <a:stretch/>
            </p:blipFill>
            <p:spPr>
              <a:xfrm>
                <a:off x="-963360" y="2787840"/>
                <a:ext cx="855000" cy="3956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7" name="Zurücksetzen"/>
            <p:cNvSpPr/>
            <p:nvPr/>
          </p:nvSpPr>
          <p:spPr>
            <a:xfrm flipH="1" flipV="1" rot="10800000">
              <a:off x="9251640" y="647640"/>
              <a:ext cx="1943640" cy="611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Folie in Ursprungsform 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bringen über Menü: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Start &gt; Folien &gt; Zurücksetzen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Hilfslinien"/>
            <p:cNvSpPr/>
            <p:nvPr/>
          </p:nvSpPr>
          <p:spPr>
            <a:xfrm flipH="1" flipV="1" rot="10800000">
              <a:off x="432360" y="-468360"/>
              <a:ext cx="8280000" cy="359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Hilfslinien anzeigen über Menü: </a:t>
              </a: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Ansicht &gt; Anzeigen &gt; Haken bei Führungslinien setzen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Fußzeile"/>
            <p:cNvSpPr/>
            <p:nvPr/>
          </p:nvSpPr>
          <p:spPr>
            <a:xfrm flipH="1" flipV="1" rot="10800000">
              <a:off x="432360" y="5255640"/>
              <a:ext cx="8280000" cy="359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Fußzeile anpassen: </a:t>
              </a: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Einfügen &gt; Text &gt; Kopf- und Fußzeile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ayoutwechsel"/>
            <p:cNvSpPr/>
            <p:nvPr/>
          </p:nvSpPr>
          <p:spPr>
            <a:xfrm flipH="1" flipV="1" rot="10800000">
              <a:off x="9251640" y="2283480"/>
              <a:ext cx="1943640" cy="611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Wechsel des Folienlayouts </a:t>
              </a:r>
              <a:br>
                <a:rPr sz="1200"/>
              </a:b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im Menü über: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Start &gt; Folien &gt; Layout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1" name="Gerader Verbinder 16"/>
          <p:cNvCxnSpPr/>
          <p:nvPr/>
        </p:nvCxnSpPr>
        <p:spPr>
          <a:xfrm>
            <a:off x="0" y="4485600"/>
            <a:ext cx="9144360" cy="360"/>
          </a:xfrm>
          <a:prstGeom prst="straightConnector1">
            <a:avLst/>
          </a:prstGeom>
          <a:ln>
            <a:solidFill>
              <a:srgbClr val="8dae10"/>
            </a:solidFill>
          </a:ln>
        </p:spPr>
      </p:cxnSp>
      <p:pic>
        <p:nvPicPr>
          <p:cNvPr id="12" name="Grafik 7" descr=""/>
          <p:cNvPicPr/>
          <p:nvPr/>
        </p:nvPicPr>
        <p:blipFill>
          <a:blip r:embed="rId4"/>
          <a:stretch/>
        </p:blipFill>
        <p:spPr>
          <a:xfrm>
            <a:off x="7308000" y="4679640"/>
            <a:ext cx="1511640" cy="288360"/>
          </a:xfrm>
          <a:prstGeom prst="rect">
            <a:avLst/>
          </a:prstGeom>
          <a:ln w="0">
            <a:noFill/>
          </a:ln>
        </p:spPr>
      </p:pic>
      <p:sp>
        <p:nvSpPr>
          <p:cNvPr id="13" name="PlaceHolder 1"/>
          <p:cNvSpPr>
            <a:spLocks noGrp="1"/>
          </p:cNvSpPr>
          <p:nvPr>
            <p:ph type="ftr" idx="1"/>
          </p:nvPr>
        </p:nvSpPr>
        <p:spPr>
          <a:xfrm>
            <a:off x="720000" y="4752000"/>
            <a:ext cx="6299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&lt;Fußzeile&gt;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ldNum" idx="2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C256E25-C197-44C8-948A-36D317C5C701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de-DE" sz="135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ts val="18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Format des Gliederungstextes durch Klicken bearbeiten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lvl="1" marL="864000" indent="-324000">
              <a:lnSpc>
                <a:spcPts val="18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Zweite Gliederungsebene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lvl="2" marL="1296000" indent="-288000">
              <a:lnSpc>
                <a:spcPts val="18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Dritte Gliederungsebene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lvl="3" marL="1728000" indent="-216000">
              <a:lnSpc>
                <a:spcPts val="18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Vierte Gliederungsebene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lvl="4" marL="2160000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356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3560"/>
              </a:solidFill>
              <a:latin typeface="Arial"/>
            </a:endParaRPr>
          </a:p>
          <a:p>
            <a:pPr lvl="5" marL="2592000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356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3560"/>
              </a:solidFill>
              <a:latin typeface="Arial"/>
            </a:endParaRPr>
          </a:p>
          <a:p>
            <a:pPr lvl="6" marL="3024000" indent="-216000">
              <a:lnSpc>
                <a:spcPts val="18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356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356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Regieanweisungen"/>
          <p:cNvGrpSpPr/>
          <p:nvPr/>
        </p:nvGrpSpPr>
        <p:grpSpPr>
          <a:xfrm>
            <a:off x="-2088000" y="-468000"/>
            <a:ext cx="13283640" cy="6083640"/>
            <a:chOff x="-2088000" y="-468000"/>
            <a:chExt cx="13283640" cy="6083640"/>
          </a:xfrm>
        </p:grpSpPr>
        <p:grpSp>
          <p:nvGrpSpPr>
            <p:cNvPr id="54" name="Listenebenen"/>
            <p:cNvGrpSpPr/>
            <p:nvPr/>
          </p:nvGrpSpPr>
          <p:grpSpPr>
            <a:xfrm>
              <a:off x="-2088000" y="1368000"/>
              <a:ext cx="1979640" cy="2319480"/>
              <a:chOff x="-2088000" y="1368000"/>
              <a:chExt cx="1979640" cy="2319480"/>
            </a:xfrm>
          </p:grpSpPr>
          <p:sp>
            <p:nvSpPr>
              <p:cNvPr id="55" name="Text // Listenebene erhöhen"/>
              <p:cNvSpPr/>
              <p:nvPr/>
            </p:nvSpPr>
            <p:spPr>
              <a:xfrm>
                <a:off x="-2016000" y="2787840"/>
                <a:ext cx="935640" cy="39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Listenebene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erhöhen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Text // Listenebene verringern"/>
              <p:cNvSpPr/>
              <p:nvPr/>
            </p:nvSpPr>
            <p:spPr>
              <a:xfrm>
                <a:off x="-2016000" y="3291840"/>
                <a:ext cx="935640" cy="39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Listenebene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verringern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7" name="Listenebenen"/>
              <p:cNvSpPr/>
              <p:nvPr/>
            </p:nvSpPr>
            <p:spPr>
              <a:xfrm flipH="1" flipV="1" rot="10800000">
                <a:off x="-2088360" y="1367640"/>
                <a:ext cx="1979640" cy="8276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Listen erstellen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Wechseln Sie die Textebene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im Menü über: </a:t>
                </a:r>
                <a:br>
                  <a:rPr sz="1200"/>
                </a:b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Start &gt; Absatz &gt; Listenebene erhöhen/verringern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58" name="Bild // Listenebene verringern" descr=""/>
              <p:cNvPicPr/>
              <p:nvPr/>
            </p:nvPicPr>
            <p:blipFill>
              <a:blip r:embed="rId2"/>
              <a:stretch/>
            </p:blipFill>
            <p:spPr>
              <a:xfrm>
                <a:off x="-963360" y="3291840"/>
                <a:ext cx="855000" cy="395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59" name="Bild // Listenebene erhöhen" descr=""/>
              <p:cNvPicPr/>
              <p:nvPr/>
            </p:nvPicPr>
            <p:blipFill>
              <a:blip r:embed="rId3"/>
              <a:stretch/>
            </p:blipFill>
            <p:spPr>
              <a:xfrm>
                <a:off x="-963360" y="2787840"/>
                <a:ext cx="855000" cy="3956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60" name="Zurücksetzen"/>
            <p:cNvSpPr/>
            <p:nvPr/>
          </p:nvSpPr>
          <p:spPr>
            <a:xfrm flipH="1" flipV="1" rot="10800000">
              <a:off x="9251640" y="647640"/>
              <a:ext cx="1943640" cy="611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Folie in Ursprungsform 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bringen über Menü: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Start &gt; Folien &gt; Zurücksetzen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Hilfslinien"/>
            <p:cNvSpPr/>
            <p:nvPr/>
          </p:nvSpPr>
          <p:spPr>
            <a:xfrm flipH="1" flipV="1" rot="10800000">
              <a:off x="432360" y="-468360"/>
              <a:ext cx="8280000" cy="359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Hilfslinien anzeigen über Menü: </a:t>
              </a: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Ansicht &gt; Anzeigen &gt; Haken bei Führungslinien setzen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Fußzeile"/>
            <p:cNvSpPr/>
            <p:nvPr/>
          </p:nvSpPr>
          <p:spPr>
            <a:xfrm flipH="1" flipV="1" rot="10800000">
              <a:off x="432360" y="5255640"/>
              <a:ext cx="8280000" cy="359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Fußzeile anpassen: </a:t>
              </a: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Einfügen &gt; Text &gt; Kopf- und Fußzeile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Layoutwechsel"/>
            <p:cNvSpPr/>
            <p:nvPr/>
          </p:nvSpPr>
          <p:spPr>
            <a:xfrm flipH="1" flipV="1" rot="10800000">
              <a:off x="9251640" y="2283480"/>
              <a:ext cx="1943640" cy="611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Wechsel des Folienlayouts </a:t>
              </a:r>
              <a:br>
                <a:rPr sz="1200"/>
              </a:b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im Menü über: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Start &gt; Folien &gt; Layout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64" name="Gerader Verbinder 16"/>
          <p:cNvCxnSpPr/>
          <p:nvPr/>
        </p:nvCxnSpPr>
        <p:spPr>
          <a:xfrm>
            <a:off x="0" y="4485600"/>
            <a:ext cx="9144360" cy="360"/>
          </a:xfrm>
          <a:prstGeom prst="straightConnector1">
            <a:avLst/>
          </a:prstGeom>
          <a:ln>
            <a:solidFill>
              <a:srgbClr val="8dae10"/>
            </a:solidFill>
          </a:ln>
        </p:spPr>
      </p:cxnSp>
      <p:pic>
        <p:nvPicPr>
          <p:cNvPr id="65" name="Grafik 7" descr=""/>
          <p:cNvPicPr/>
          <p:nvPr/>
        </p:nvPicPr>
        <p:blipFill>
          <a:blip r:embed="rId4"/>
          <a:stretch/>
        </p:blipFill>
        <p:spPr>
          <a:xfrm>
            <a:off x="7308000" y="4679640"/>
            <a:ext cx="1511640" cy="288360"/>
          </a:xfrm>
          <a:prstGeom prst="rect">
            <a:avLst/>
          </a:prstGeom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700" spc="-1" strike="noStrike">
                <a:solidFill>
                  <a:srgbClr val="003560"/>
                </a:solidFill>
                <a:latin typeface="Arial"/>
              </a:rPr>
              <a:t>KAPITEL | CHART-HEADLINE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68000" y="918000"/>
            <a:ext cx="755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18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Subline auf erster Ebene // für weitere Ebenen &gt;&gt; Menü &gt; Start &gt; Absatz &gt; Listenebene erhöhen 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Zweite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lvl="2" marL="234000" indent="-234000">
              <a:lnSpc>
                <a:spcPts val="1800"/>
              </a:lnSpc>
              <a:spcAft>
                <a:spcPts val="601"/>
              </a:spcAft>
              <a:buClr>
                <a:srgbClr val="8dae10"/>
              </a:buClr>
              <a:buFont typeface="Wingdings" charset="2"/>
              <a:buChar char=""/>
              <a:tabLst>
                <a:tab algn="l" pos="23400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Dritte 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lvl="3" marL="468000" indent="-234000">
              <a:lnSpc>
                <a:spcPts val="1800"/>
              </a:lnSpc>
              <a:spcAft>
                <a:spcPts val="601"/>
              </a:spcAft>
              <a:buClr>
                <a:srgbClr val="003560"/>
              </a:buClr>
              <a:buFont typeface="Wingdings" charset="2"/>
              <a:buChar char=""/>
              <a:tabLst>
                <a:tab algn="l" pos="23400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Vierte 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lvl="4" marL="702000" indent="-234000">
              <a:lnSpc>
                <a:spcPts val="1800"/>
              </a:lnSpc>
              <a:spcAft>
                <a:spcPts val="601"/>
              </a:spcAft>
              <a:buClr>
                <a:srgbClr val="003560"/>
              </a:buClr>
              <a:buFont typeface="Wingdings" charset="2"/>
              <a:buChar char=""/>
              <a:tabLst>
                <a:tab algn="l" pos="23400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Fünfte 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Sechste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Siebte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Achte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Neunte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ftr" idx="3"/>
          </p:nvPr>
        </p:nvSpPr>
        <p:spPr>
          <a:xfrm>
            <a:off x="720000" y="4752000"/>
            <a:ext cx="6299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&lt;Fußzeile&gt;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sldNum" idx="4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C063223-A46C-47F4-9D50-8EBEEE050D03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Regieanweisungen"/>
          <p:cNvGrpSpPr/>
          <p:nvPr/>
        </p:nvGrpSpPr>
        <p:grpSpPr>
          <a:xfrm>
            <a:off x="-2088000" y="-468000"/>
            <a:ext cx="13283640" cy="6083640"/>
            <a:chOff x="-2088000" y="-468000"/>
            <a:chExt cx="13283640" cy="6083640"/>
          </a:xfrm>
        </p:grpSpPr>
        <p:grpSp>
          <p:nvGrpSpPr>
            <p:cNvPr id="107" name="Listenebenen"/>
            <p:cNvGrpSpPr/>
            <p:nvPr/>
          </p:nvGrpSpPr>
          <p:grpSpPr>
            <a:xfrm>
              <a:off x="-2088000" y="1368000"/>
              <a:ext cx="1979640" cy="2319480"/>
              <a:chOff x="-2088000" y="1368000"/>
              <a:chExt cx="1979640" cy="2319480"/>
            </a:xfrm>
          </p:grpSpPr>
          <p:sp>
            <p:nvSpPr>
              <p:cNvPr id="108" name="Text // Listenebene erhöhen"/>
              <p:cNvSpPr/>
              <p:nvPr/>
            </p:nvSpPr>
            <p:spPr>
              <a:xfrm>
                <a:off x="-2016000" y="2787840"/>
                <a:ext cx="935640" cy="39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Listenebene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erhöhen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" name="Text // Listenebene verringern"/>
              <p:cNvSpPr/>
              <p:nvPr/>
            </p:nvSpPr>
            <p:spPr>
              <a:xfrm>
                <a:off x="-2016000" y="3291840"/>
                <a:ext cx="935640" cy="395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Listenebene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verringern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" name="Listenebenen"/>
              <p:cNvSpPr/>
              <p:nvPr/>
            </p:nvSpPr>
            <p:spPr>
              <a:xfrm flipH="1" flipV="1" rot="10800000">
                <a:off x="-2088360" y="1367640"/>
                <a:ext cx="1979640" cy="8276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Listen erstellen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Wechseln Sie die Textebene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r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de-DE" sz="1200" spc="-1" strike="noStrike">
                    <a:solidFill>
                      <a:srgbClr val="000000"/>
                    </a:solidFill>
                    <a:latin typeface="Arial"/>
                  </a:rPr>
                  <a:t>im Menü über: </a:t>
                </a:r>
                <a:br>
                  <a:rPr sz="1200"/>
                </a:br>
                <a:r>
                  <a:rPr b="1" lang="de-DE" sz="1200" spc="-1" strike="noStrike">
                    <a:solidFill>
                      <a:srgbClr val="000000"/>
                    </a:solidFill>
                    <a:latin typeface="Arial"/>
                  </a:rPr>
                  <a:t>Start &gt; Absatz &gt; Listenebene erhöhen/verringern</a:t>
                </a:r>
                <a:endParaRPr b="0" lang="de-DE" sz="12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111" name="Bild // Listenebene verringern" descr=""/>
              <p:cNvPicPr/>
              <p:nvPr/>
            </p:nvPicPr>
            <p:blipFill>
              <a:blip r:embed="rId2"/>
              <a:stretch/>
            </p:blipFill>
            <p:spPr>
              <a:xfrm>
                <a:off x="-963360" y="3291840"/>
                <a:ext cx="855000" cy="39564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112" name="Bild // Listenebene erhöhen" descr=""/>
              <p:cNvPicPr/>
              <p:nvPr/>
            </p:nvPicPr>
            <p:blipFill>
              <a:blip r:embed="rId3"/>
              <a:stretch/>
            </p:blipFill>
            <p:spPr>
              <a:xfrm>
                <a:off x="-963360" y="2787840"/>
                <a:ext cx="855000" cy="395640"/>
              </a:xfrm>
              <a:prstGeom prst="rect">
                <a:avLst/>
              </a:prstGeom>
              <a:ln w="0">
                <a:noFill/>
              </a:ln>
            </p:spPr>
          </p:pic>
        </p:grpSp>
        <p:sp>
          <p:nvSpPr>
            <p:cNvPr id="113" name="Zurücksetzen"/>
            <p:cNvSpPr/>
            <p:nvPr/>
          </p:nvSpPr>
          <p:spPr>
            <a:xfrm flipH="1" flipV="1" rot="10800000">
              <a:off x="9251640" y="647640"/>
              <a:ext cx="1943640" cy="611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Folie in Ursprungsform 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bringen über Menü: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Start &gt; Folien &gt; Zurücksetzen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Hilfslinien"/>
            <p:cNvSpPr/>
            <p:nvPr/>
          </p:nvSpPr>
          <p:spPr>
            <a:xfrm flipH="1" flipV="1" rot="10800000">
              <a:off x="432360" y="-468360"/>
              <a:ext cx="8280000" cy="359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b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Hilfslinien anzeigen über Menü: </a:t>
              </a: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Ansicht &gt; Anzeigen &gt; Haken bei Führungslinien setzen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5" name="Fußzeile"/>
            <p:cNvSpPr/>
            <p:nvPr/>
          </p:nvSpPr>
          <p:spPr>
            <a:xfrm flipH="1" flipV="1" rot="10800000">
              <a:off x="432360" y="5255640"/>
              <a:ext cx="8280000" cy="359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Fußzeile anpassen: </a:t>
              </a: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Einfügen &gt; Text &gt; Kopf- und Fußzeile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Layoutwechsel"/>
            <p:cNvSpPr/>
            <p:nvPr/>
          </p:nvSpPr>
          <p:spPr>
            <a:xfrm flipH="1" flipV="1" rot="10800000">
              <a:off x="9251640" y="2283480"/>
              <a:ext cx="1943640" cy="61164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Wechsel des Folienlayouts </a:t>
              </a:r>
              <a:br>
                <a:rPr sz="1200"/>
              </a:br>
              <a:r>
                <a:rPr b="0" lang="de-DE" sz="1200" spc="-1" strike="noStrike">
                  <a:solidFill>
                    <a:srgbClr val="000000"/>
                  </a:solidFill>
                  <a:latin typeface="Arial"/>
                </a:rPr>
                <a:t>im Menü über: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de-DE" sz="1200" spc="-1" strike="noStrike">
                  <a:solidFill>
                    <a:srgbClr val="000000"/>
                  </a:solidFill>
                  <a:latin typeface="Arial"/>
                </a:rPr>
                <a:t>Start &gt; Folien &gt; Layout</a:t>
              </a:r>
              <a:endParaRPr b="0" lang="de-DE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117" name="Gerader Verbinder 16"/>
          <p:cNvCxnSpPr/>
          <p:nvPr/>
        </p:nvCxnSpPr>
        <p:spPr>
          <a:xfrm>
            <a:off x="0" y="4485600"/>
            <a:ext cx="9144360" cy="360"/>
          </a:xfrm>
          <a:prstGeom prst="straightConnector1">
            <a:avLst/>
          </a:prstGeom>
          <a:ln>
            <a:solidFill>
              <a:srgbClr val="8dae10"/>
            </a:solidFill>
          </a:ln>
        </p:spPr>
      </p:cxnSp>
      <p:pic>
        <p:nvPicPr>
          <p:cNvPr id="118" name="Grafik 7" descr=""/>
          <p:cNvPicPr/>
          <p:nvPr/>
        </p:nvPicPr>
        <p:blipFill>
          <a:blip r:embed="rId4"/>
          <a:stretch/>
        </p:blipFill>
        <p:spPr>
          <a:xfrm>
            <a:off x="7308000" y="4679640"/>
            <a:ext cx="1511640" cy="288360"/>
          </a:xfrm>
          <a:prstGeom prst="rect">
            <a:avLst/>
          </a:prstGeom>
          <a:ln w="0">
            <a:noFill/>
          </a:ln>
        </p:spPr>
      </p:pic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700" spc="-1" strike="noStrike">
                <a:solidFill>
                  <a:srgbClr val="003560"/>
                </a:solidFill>
                <a:latin typeface="Arial"/>
              </a:rPr>
              <a:t>KAPITEL | CHART-HEADLINE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68000" y="918000"/>
            <a:ext cx="539964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18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Subline auf erster Ebene // für weitere Ebenen &gt;&gt; Menü &gt; Start &gt; Absatz &gt; Listenebene erhöhen 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Zweite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lvl="2" marL="234000" indent="-234000">
              <a:lnSpc>
                <a:spcPts val="1800"/>
              </a:lnSpc>
              <a:spcAft>
                <a:spcPts val="601"/>
              </a:spcAft>
              <a:buClr>
                <a:srgbClr val="8dae1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Dritte 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lvl="3" marL="468000" indent="-234000">
              <a:lnSpc>
                <a:spcPts val="1800"/>
              </a:lnSpc>
              <a:spcAft>
                <a:spcPts val="601"/>
              </a:spcAft>
              <a:buClr>
                <a:srgbClr val="00356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Vierte 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lvl="4" marL="702000" indent="-234000">
              <a:lnSpc>
                <a:spcPts val="1800"/>
              </a:lnSpc>
              <a:spcAft>
                <a:spcPts val="601"/>
              </a:spcAft>
              <a:buClr>
                <a:srgbClr val="00356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Fünfte Ebene</a:t>
            </a:r>
            <a:endParaRPr b="0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Sechste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Siebte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Achte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de-DE" sz="1500" spc="-1" strike="noStrike">
                <a:solidFill>
                  <a:srgbClr val="003560"/>
                </a:solidFill>
                <a:latin typeface="Arial"/>
              </a:rPr>
              <a:t>Neunte Ebene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ftr" idx="5"/>
          </p:nvPr>
        </p:nvSpPr>
        <p:spPr>
          <a:xfrm>
            <a:off x="720000" y="4752000"/>
            <a:ext cx="6299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&lt;Fußzeile&gt;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sldNum" idx="6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2B174EF-AD9B-484C-A9A3-12D1B5957804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480000" y="954000"/>
            <a:ext cx="215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1350" spc="-1" strike="noStrike">
                <a:solidFill>
                  <a:srgbClr val="000000"/>
                </a:solidFill>
                <a:latin typeface="Arial"/>
              </a:rPr>
              <a:t>Bild durch Klicken auf Symbol hinzufügen</a:t>
            </a:r>
            <a:endParaRPr b="1" lang="de-DE" sz="135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6480000" y="2628000"/>
            <a:ext cx="2159640" cy="143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de-DE" sz="1350" spc="-1" strike="noStrike">
                <a:solidFill>
                  <a:srgbClr val="000000"/>
                </a:solidFill>
                <a:latin typeface="Arial"/>
              </a:rPr>
              <a:t>Bild durch Klicken auf Symbol hinzufügen</a:t>
            </a:r>
            <a:endParaRPr b="1" lang="de-DE" sz="1350" spc="-1" strike="noStrike">
              <a:solidFill>
                <a:srgbClr val="00356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6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nhaltsplatzhalter 5" descr="Label_RUB_WEISS-BLAU_srgb.jpg"/>
          <p:cNvPicPr/>
          <p:nvPr/>
        </p:nvPicPr>
        <p:blipFill>
          <a:blip r:embed="rId1"/>
          <a:stretch/>
        </p:blipFill>
        <p:spPr>
          <a:xfrm>
            <a:off x="7812360" y="3960"/>
            <a:ext cx="1079640" cy="1055520"/>
          </a:xfrm>
          <a:prstGeom prst="rect">
            <a:avLst/>
          </a:prstGeom>
          <a:ln w="9525">
            <a:noFill/>
          </a:ln>
        </p:spPr>
      </p:pic>
      <p:sp>
        <p:nvSpPr>
          <p:cNvPr id="162" name="Textfeld 12"/>
          <p:cNvSpPr/>
          <p:nvPr/>
        </p:nvSpPr>
        <p:spPr>
          <a:xfrm>
            <a:off x="107640" y="3449160"/>
            <a:ext cx="8784720" cy="9604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endParaRPr b="0" lang="de-DE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100" spc="-1" strike="noStrike">
                <a:solidFill>
                  <a:srgbClr val="003560"/>
                </a:solidFill>
                <a:latin typeface="Arial"/>
              </a:rPr>
              <a:t>Zentrum für Fremdsprachenausbildung / University Language Centre</a:t>
            </a:r>
            <a:endParaRPr b="0" lang="de-DE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2100" spc="-1" strike="noStrike">
                <a:solidFill>
                  <a:srgbClr val="8dae10"/>
                </a:solidFill>
                <a:latin typeface="Arial"/>
              </a:rPr>
              <a:t> </a:t>
            </a:r>
            <a:endParaRPr b="0" lang="de-DE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sldNum" idx="7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Bildplatzhalter 4"/>
          <p:cNvSpPr/>
          <p:nvPr/>
        </p:nvSpPr>
        <p:spPr>
          <a:xfrm>
            <a:off x="0" y="3960"/>
            <a:ext cx="8892000" cy="3448800"/>
          </a:xfrm>
          <a:custGeom>
            <a:avLst/>
            <a:gdLst>
              <a:gd name="textAreaLeft" fmla="*/ 0 w 8892000"/>
              <a:gd name="textAreaRight" fmla="*/ 8892360 w 8892000"/>
              <a:gd name="textAreaTop" fmla="*/ 0 h 3448800"/>
              <a:gd name="textAreaBottom" fmla="*/ 3449160 h 3448800"/>
            </a:gdLst>
            <a:ahLst/>
            <a:rect l="textAreaLeft" t="textAreaTop" r="textAreaRight" b="textAreaBottom"/>
            <a:pathLst>
              <a:path w="8673336" h="3200288">
                <a:moveTo>
                  <a:pt x="0" y="0"/>
                </a:moveTo>
                <a:lnTo>
                  <a:pt x="8182800" y="0"/>
                </a:lnTo>
                <a:lnTo>
                  <a:pt x="8182800" y="1"/>
                </a:lnTo>
                <a:lnTo>
                  <a:pt x="7656730" y="3115"/>
                </a:lnTo>
                <a:cubicBezTo>
                  <a:pt x="7655936" y="360481"/>
                  <a:pt x="7655143" y="581331"/>
                  <a:pt x="7654349" y="938697"/>
                </a:cubicBezTo>
                <a:lnTo>
                  <a:pt x="8671383" y="943826"/>
                </a:lnTo>
                <a:cubicBezTo>
                  <a:pt x="8676145" y="1649651"/>
                  <a:pt x="8668574" y="2494463"/>
                  <a:pt x="8673336" y="3200288"/>
                </a:cubicBezTo>
                <a:lnTo>
                  <a:pt x="0" y="31860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Bildplatzhalter 16" descr=""/>
          <p:cNvPicPr/>
          <p:nvPr/>
        </p:nvPicPr>
        <p:blipFill>
          <a:blip r:embed="rId3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68000" y="39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700" spc="-1" strike="noStrike">
                <a:solidFill>
                  <a:srgbClr val="003560"/>
                </a:solidFill>
                <a:latin typeface="Arial"/>
              </a:rPr>
              <a:t>Das ZFA im Überblick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 idx="8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474E282-C6F0-4F64-A158-84B292C87489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743192965"/>
              </p:ext>
            </p:extLst>
          </p:nvPr>
        </p:nvGraphicFramePr>
        <p:xfrm>
          <a:off x="468360" y="987480"/>
          <a:ext cx="7559280" cy="329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Zentrum für Fremdsprachenausbildung | Wintersemester 2023/24</a:t>
            </a: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0000" y="20988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700" spc="-1" strike="noStrike">
                <a:solidFill>
                  <a:srgbClr val="003560"/>
                </a:solidFill>
                <a:latin typeface="Arial"/>
              </a:rPr>
              <a:t>Kursangebot des ZFA im WiSe 2023/24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9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520B576-470F-4C56-B61E-A469E625892B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70" name="Tabelle 2"/>
          <p:cNvGraphicFramePr/>
          <p:nvPr/>
        </p:nvGraphicFramePr>
        <p:xfrm>
          <a:off x="377640" y="847440"/>
          <a:ext cx="8298000" cy="3333960"/>
        </p:xfrm>
        <a:graphic>
          <a:graphicData uri="http://schemas.openxmlformats.org/drawingml/2006/table">
            <a:tbl>
              <a:tblPr/>
              <a:tblGrid>
                <a:gridCol w="4410000"/>
                <a:gridCol w="3888360"/>
              </a:tblGrid>
              <a:tr h="40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Arabisch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A2/B1)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Niederländisch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B1), Tandemkurs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0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Chinesisch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A1/A2)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Polnisch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A2)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64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Englisch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(B1 – C1), kompetenzorientierte Kurse und Fachsprachenkurse für einzelne Studiengänge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Portugiesisch (bras.) 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(bis A2/B1)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64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Französisch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B2), Fachsprachenkurse, Tandemkurs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Russisch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B2), Tandemkurs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0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Italienisch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B1)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Schwedisch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B2)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0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Japanisch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A1/A2)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Spanisch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B2), Tandemkurs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006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Koreanisch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A1/A2)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Türkisch</a:t>
                      </a:r>
                      <a:r>
                        <a:rPr b="0" lang="de-DE" sz="1200" spc="-1" strike="noStrike">
                          <a:solidFill>
                            <a:srgbClr val="003560"/>
                          </a:solidFill>
                          <a:latin typeface="Arial"/>
                        </a:rPr>
                        <a:t> (bis A2)</a:t>
                      </a:r>
                      <a:endParaRPr b="0" lang="de-DE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1" name="Bildplatzhalter 16" descr=""/>
          <p:cNvPicPr/>
          <p:nvPr/>
        </p:nvPicPr>
        <p:blipFill>
          <a:blip r:embed="rId1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79640" y="19836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700" spc="-1" strike="noStrike">
                <a:solidFill>
                  <a:srgbClr val="002060"/>
                </a:solidFill>
                <a:latin typeface="Arial"/>
              </a:rPr>
              <a:t>Allgemeine Sprachenwahlberatung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 idx="10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81DD429-3EC7-420B-BB2B-19ED5C4E56E4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Textfeld 24"/>
          <p:cNvSpPr/>
          <p:nvPr/>
        </p:nvSpPr>
        <p:spPr>
          <a:xfrm>
            <a:off x="141480" y="965880"/>
            <a:ext cx="8750520" cy="78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003560"/>
                </a:solidFill>
                <a:latin typeface="Arial"/>
              </a:rPr>
              <a:t>Beratung gefällig? 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Besuchen Sie uns zu folgenden Terminen: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Bildplatzhalter 16" descr=""/>
          <p:cNvPicPr/>
          <p:nvPr/>
        </p:nvPicPr>
        <p:blipFill>
          <a:blip r:embed="rId1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  <p:pic>
        <p:nvPicPr>
          <p:cNvPr id="176" name="Grafik 12" descr=""/>
          <p:cNvPicPr/>
          <p:nvPr/>
        </p:nvPicPr>
        <p:blipFill>
          <a:blip r:embed="rId2"/>
          <a:stretch/>
        </p:blipFill>
        <p:spPr>
          <a:xfrm>
            <a:off x="5940000" y="2247120"/>
            <a:ext cx="1716480" cy="1716480"/>
          </a:xfrm>
          <a:prstGeom prst="rect">
            <a:avLst/>
          </a:prstGeom>
          <a:ln w="0">
            <a:noFill/>
          </a:ln>
        </p:spPr>
      </p:pic>
      <p:sp>
        <p:nvSpPr>
          <p:cNvPr id="177" name="Textfeld 14"/>
          <p:cNvSpPr/>
          <p:nvPr/>
        </p:nvSpPr>
        <p:spPr>
          <a:xfrm>
            <a:off x="251640" y="2124360"/>
            <a:ext cx="4680000" cy="21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8dae10"/>
              </a:buClr>
              <a:buFont typeface="Wingdings" charset="2"/>
              <a:buChar char="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</a:rPr>
              <a:t>Mittwoch 11.10.2023: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10-12 Uhr und 14-15 Uhr online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14.30-16 Uhr in Präsenz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8dae10"/>
              </a:buClr>
              <a:buFont typeface="Wingdings" charset="2"/>
              <a:buChar char=""/>
            </a:pPr>
            <a:r>
              <a:rPr b="1" lang="de-DE" sz="1600" spc="-1" strike="noStrike">
                <a:solidFill>
                  <a:srgbClr val="000000"/>
                </a:solidFill>
                <a:latin typeface="Arial"/>
              </a:rPr>
              <a:t>Donnerstag 12.10.2023: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10-12 Uhr in Präsenz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3560"/>
                </a:solidFill>
                <a:latin typeface="Arial"/>
              </a:rPr>
              <a:t>und nach Vereinbarung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79640" y="19836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700" spc="-1" strike="noStrike">
                <a:solidFill>
                  <a:srgbClr val="003560"/>
                </a:solidFill>
                <a:latin typeface="Arial"/>
              </a:rPr>
              <a:t>„</a:t>
            </a:r>
            <a:r>
              <a:rPr b="1" lang="de-DE" sz="2700" spc="-1" strike="noStrike">
                <a:solidFill>
                  <a:srgbClr val="003560"/>
                </a:solidFill>
                <a:latin typeface="Arial"/>
              </a:rPr>
              <a:t>Vom Wunsch bis zur Kursteilnahme“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11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6CD25C4-6C5D-409B-AA6C-9A5CB7724AE6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feil: nach unten 5"/>
          <p:cNvSpPr/>
          <p:nvPr/>
        </p:nvSpPr>
        <p:spPr>
          <a:xfrm>
            <a:off x="1691640" y="1623240"/>
            <a:ext cx="220680" cy="366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dae10"/>
          </a:solidFill>
          <a:ln>
            <a:solidFill>
              <a:srgbClr val="bc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01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1" name="Textfeld 6"/>
          <p:cNvSpPr/>
          <p:nvPr/>
        </p:nvSpPr>
        <p:spPr>
          <a:xfrm>
            <a:off x="141480" y="1984320"/>
            <a:ext cx="38077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3560"/>
                </a:solidFill>
                <a:latin typeface="Arial"/>
              </a:rPr>
              <a:t>Melden Sie sich direkt via eCampus für einen Anfängerkurs an!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Textfeld 7"/>
          <p:cNvSpPr/>
          <p:nvPr/>
        </p:nvSpPr>
        <p:spPr>
          <a:xfrm>
            <a:off x="4626000" y="915120"/>
            <a:ext cx="43380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3560"/>
                </a:solidFill>
                <a:latin typeface="Arial"/>
              </a:rPr>
              <a:t>Sie haben schon Kenntnisse in der Zielsprache, z. B. aus der Schule, einem Auslandsaufenthalt, erlernt in der Familie…?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Textfeld 8"/>
          <p:cNvSpPr/>
          <p:nvPr/>
        </p:nvSpPr>
        <p:spPr>
          <a:xfrm>
            <a:off x="4626000" y="1965960"/>
            <a:ext cx="431028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3560"/>
                </a:solidFill>
                <a:latin typeface="Arial"/>
              </a:rPr>
              <a:t>Nehmen Sie an einem </a:t>
            </a:r>
            <a:r>
              <a:rPr b="1" lang="de-DE" sz="1200" spc="-1" strike="noStrike">
                <a:solidFill>
                  <a:srgbClr val="003560"/>
                </a:solidFill>
                <a:latin typeface="Arial"/>
              </a:rPr>
              <a:t>Einstufungstest</a:t>
            </a:r>
            <a:r>
              <a:rPr b="0" lang="de-DE" sz="1200" spc="-1" strike="noStrike">
                <a:solidFill>
                  <a:srgbClr val="003560"/>
                </a:solidFill>
                <a:latin typeface="Arial"/>
              </a:rPr>
              <a:t> teil, bevor Sie sich für einen Kurs anmelden!</a:t>
            </a: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feil: nach unten 9"/>
          <p:cNvSpPr/>
          <p:nvPr/>
        </p:nvSpPr>
        <p:spPr>
          <a:xfrm>
            <a:off x="1691640" y="2675880"/>
            <a:ext cx="220680" cy="366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dae10"/>
          </a:solidFill>
          <a:ln>
            <a:solidFill>
              <a:srgbClr val="bc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01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5" name="Pfeil: nach unten 13"/>
          <p:cNvSpPr/>
          <p:nvPr/>
        </p:nvSpPr>
        <p:spPr>
          <a:xfrm>
            <a:off x="6560640" y="1628640"/>
            <a:ext cx="220680" cy="366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dae10"/>
          </a:solidFill>
          <a:ln>
            <a:solidFill>
              <a:srgbClr val="bc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01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86" name="Textfeld 24"/>
          <p:cNvSpPr/>
          <p:nvPr/>
        </p:nvSpPr>
        <p:spPr>
          <a:xfrm>
            <a:off x="141480" y="965880"/>
            <a:ext cx="4019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3560"/>
                </a:solidFill>
                <a:latin typeface="Arial"/>
              </a:rPr>
              <a:t>Sie lernen eine Sprache neu?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feld 26"/>
          <p:cNvSpPr/>
          <p:nvPr/>
        </p:nvSpPr>
        <p:spPr>
          <a:xfrm>
            <a:off x="1115640" y="3376800"/>
            <a:ext cx="683532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DE" sz="2000" spc="-1" strike="noStrike">
                <a:solidFill>
                  <a:srgbClr val="ff0000"/>
                </a:solidFill>
                <a:latin typeface="Arial"/>
              </a:rPr>
              <a:t>Anmeldung in eCampus bis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DE" sz="2000" spc="-1" strike="noStrike">
                <a:solidFill>
                  <a:srgbClr val="ff0000"/>
                </a:solidFill>
                <a:latin typeface="Arial"/>
              </a:rPr>
              <a:t>Montag 16.10.2023 (12 Uhr)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8" name="Bildplatzhalter 16" descr=""/>
          <p:cNvPicPr/>
          <p:nvPr/>
        </p:nvPicPr>
        <p:blipFill>
          <a:blip r:embed="rId1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  <p:sp>
        <p:nvSpPr>
          <p:cNvPr id="189" name="Pfeil: nach unten 11"/>
          <p:cNvSpPr/>
          <p:nvPr/>
        </p:nvSpPr>
        <p:spPr>
          <a:xfrm>
            <a:off x="6580080" y="2718720"/>
            <a:ext cx="220680" cy="3668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8dae10"/>
          </a:solidFill>
          <a:ln>
            <a:solidFill>
              <a:srgbClr val="bc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010" spc="-1" strike="noStrike">
              <a:solidFill>
                <a:schemeClr val="lt1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79640" y="19836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700" spc="-1" strike="noStrike">
                <a:solidFill>
                  <a:srgbClr val="003560"/>
                </a:solidFill>
                <a:latin typeface="Arial"/>
              </a:rPr>
              <a:t>Einstufungstest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ldNum" idx="12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8CAFA58-6B4F-429C-B2B9-ABAAFA1E422E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Textfeld 24"/>
          <p:cNvSpPr/>
          <p:nvPr/>
        </p:nvSpPr>
        <p:spPr>
          <a:xfrm>
            <a:off x="141480" y="965880"/>
            <a:ext cx="8750520" cy="307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003560"/>
                </a:solidFill>
                <a:latin typeface="Arial"/>
              </a:rPr>
              <a:t>Sie haben Vorkenntnisse – egal wie gering?</a:t>
            </a:r>
            <a:r>
              <a:rPr b="1" lang="de-DE" sz="14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Dann müssen Sie erst an unserem Einstufungstest teilnehmen, um die richtige Kursstufe zu finden.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Machen Sie den Test </a:t>
            </a:r>
            <a:r>
              <a:rPr b="1" lang="de-DE" sz="1400" spc="-1" strike="noStrike">
                <a:solidFill>
                  <a:srgbClr val="003560"/>
                </a:solidFill>
                <a:latin typeface="Arial"/>
              </a:rPr>
              <a:t>ohne Anmeldung </a:t>
            </a: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und </a:t>
            </a:r>
            <a:r>
              <a:rPr b="1" lang="de-DE" sz="1400" spc="-1" strike="noStrike">
                <a:solidFill>
                  <a:srgbClr val="003560"/>
                </a:solidFill>
                <a:latin typeface="Arial"/>
              </a:rPr>
              <a:t>online von zu Hause </a:t>
            </a: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aus: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de-DE" sz="2000" spc="-1" strike="noStrike">
                <a:solidFill>
                  <a:srgbClr val="ff0000"/>
                </a:solidFill>
                <a:latin typeface="Arial"/>
              </a:rPr>
              <a:t>noch bis Donnerstag 12.10.2023 (18 Uhr)</a:t>
            </a:r>
            <a:br>
              <a:rPr sz="2000"/>
            </a:br>
            <a:r>
              <a:rPr b="1" lang="de-DE" sz="20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lang="de-DE" sz="2000" spc="-1" strike="noStrike">
                <a:solidFill>
                  <a:srgbClr val="002060"/>
                </a:solidFill>
                <a:latin typeface="Arial"/>
              </a:rPr>
              <a:t>auf Exam-zfa (Moodleinstanz):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Bildplatzhalter 16" descr=""/>
          <p:cNvPicPr/>
          <p:nvPr/>
        </p:nvPicPr>
        <p:blipFill>
          <a:blip r:embed="rId1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  <p:pic>
        <p:nvPicPr>
          <p:cNvPr id="194" name="Grafik 5" descr=""/>
          <p:cNvPicPr/>
          <p:nvPr/>
        </p:nvPicPr>
        <p:blipFill>
          <a:blip r:embed="rId2"/>
          <a:stretch/>
        </p:blipFill>
        <p:spPr>
          <a:xfrm>
            <a:off x="4428000" y="3075840"/>
            <a:ext cx="1212480" cy="121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77720" y="21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700" spc="-1" strike="noStrike">
                <a:solidFill>
                  <a:srgbClr val="003560"/>
                </a:solidFill>
                <a:latin typeface="Arial"/>
              </a:rPr>
              <a:t>Sprachzertifikate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770400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1800"/>
              </a:lnSpc>
              <a:spcBef>
                <a:spcPts val="1417"/>
              </a:spcBef>
              <a:buNone/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13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6747C60-D3F5-4FD1-AD31-8EADF5E06A34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Rechteck: abgerundete Ecken 6"/>
          <p:cNvSpPr/>
          <p:nvPr/>
        </p:nvSpPr>
        <p:spPr>
          <a:xfrm>
            <a:off x="468000" y="1112400"/>
            <a:ext cx="2231280" cy="257832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Arial"/>
              </a:rPr>
              <a:t>UNIcert® (hochschul-spezifisches </a:t>
            </a:r>
            <a:endParaRPr b="0" lang="de-D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Arial"/>
              </a:rPr>
              <a:t>Ausbildungs- und Zertifikatsprogramm für Fremdsprachen)</a:t>
            </a:r>
            <a:endParaRPr b="0" lang="de-DE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9" name="Rechteck: abgerundete Ecken 7"/>
          <p:cNvSpPr/>
          <p:nvPr/>
        </p:nvSpPr>
        <p:spPr>
          <a:xfrm>
            <a:off x="3456000" y="1112400"/>
            <a:ext cx="2231280" cy="257832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Arial"/>
              </a:rPr>
              <a:t>CNaVT (Niederländisch)</a:t>
            </a:r>
            <a:endParaRPr b="0" lang="de-D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Arial"/>
              </a:rPr>
              <a:t>DELE (Spanisch)</a:t>
            </a:r>
            <a:endParaRPr b="0" lang="de-DE" sz="1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Arial"/>
              </a:rPr>
              <a:t>SIELE (Spanisch)</a:t>
            </a:r>
            <a:endParaRPr b="0" lang="de-DE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Rechteck: abgerundete Ecken 8"/>
          <p:cNvSpPr/>
          <p:nvPr/>
        </p:nvSpPr>
        <p:spPr>
          <a:xfrm>
            <a:off x="6444360" y="1112400"/>
            <a:ext cx="2231280" cy="257832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Arial"/>
              </a:rPr>
              <a:t>DAAD-Sprachzeugnis</a:t>
            </a:r>
            <a:endParaRPr b="0" lang="de-DE" sz="1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Eckige Klammer links 12"/>
          <p:cNvSpPr/>
          <p:nvPr/>
        </p:nvSpPr>
        <p:spPr>
          <a:xfrm rot="16200000">
            <a:off x="1447920" y="2603520"/>
            <a:ext cx="275040" cy="2228400"/>
          </a:xfrm>
          <a:prstGeom prst="leftBracket">
            <a:avLst>
              <a:gd name="adj" fmla="val 8333"/>
            </a:avLst>
          </a:prstGeom>
          <a:noFill/>
          <a:ln w="571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Eckige Klammer links 13"/>
          <p:cNvSpPr/>
          <p:nvPr/>
        </p:nvSpPr>
        <p:spPr>
          <a:xfrm rot="16200000">
            <a:off x="5945400" y="1119600"/>
            <a:ext cx="275040" cy="5185080"/>
          </a:xfrm>
          <a:prstGeom prst="leftBracket">
            <a:avLst>
              <a:gd name="adj" fmla="val 8333"/>
            </a:avLst>
          </a:prstGeom>
          <a:noFill/>
          <a:ln w="57150">
            <a:solidFill>
              <a:srgbClr val="8dae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de-DE" sz="13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feld 14"/>
          <p:cNvSpPr/>
          <p:nvPr/>
        </p:nvSpPr>
        <p:spPr>
          <a:xfrm>
            <a:off x="35640" y="4070520"/>
            <a:ext cx="36000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nur in Verbindung mit einer Kursteilnahme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feld 15"/>
          <p:cNvSpPr/>
          <p:nvPr/>
        </p:nvSpPr>
        <p:spPr>
          <a:xfrm>
            <a:off x="4500000" y="4065840"/>
            <a:ext cx="36720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(i. d. R.) unabhängig von der Kursteilnahme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" name="Bildplatzhalter 16" descr=""/>
          <p:cNvPicPr/>
          <p:nvPr/>
        </p:nvPicPr>
        <p:blipFill>
          <a:blip r:embed="rId1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68000" y="216000"/>
            <a:ext cx="7559640" cy="46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2700" spc="-1" strike="noStrike">
                <a:solidFill>
                  <a:srgbClr val="003560"/>
                </a:solidFill>
                <a:latin typeface="Arial"/>
              </a:rPr>
              <a:t>Sprachenlernen im Tandem</a:t>
            </a:r>
            <a:endParaRPr b="0" lang="de-DE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68000" y="918000"/>
            <a:ext cx="8064000" cy="336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ts val="18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Im Tandem gibt es keine Lehrenden, keinen Lehrplan und kein Lehrwerk.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Tandem-Lernende entscheiden selbst </a:t>
            </a:r>
            <a:r>
              <a:rPr b="1" i="1" lang="de-DE" sz="1500" spc="-1" strike="noStrike">
                <a:solidFill>
                  <a:srgbClr val="003560"/>
                </a:solidFill>
                <a:latin typeface="Arial"/>
              </a:rPr>
              <a:t>was</a:t>
            </a: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, </a:t>
            </a:r>
            <a:r>
              <a:rPr b="1" i="1" lang="de-DE" sz="1500" spc="-1" strike="noStrike">
                <a:solidFill>
                  <a:srgbClr val="003560"/>
                </a:solidFill>
                <a:latin typeface="Arial"/>
              </a:rPr>
              <a:t>wie</a:t>
            </a: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 und </a:t>
            </a:r>
            <a:r>
              <a:rPr b="1" i="1" lang="de-DE" sz="1500" spc="-1" strike="noStrike">
                <a:solidFill>
                  <a:srgbClr val="003560"/>
                </a:solidFill>
                <a:latin typeface="Arial"/>
              </a:rPr>
              <a:t>wo</a:t>
            </a:r>
            <a:r>
              <a:rPr b="1" lang="de-DE" sz="1500" spc="-1" strike="noStrike">
                <a:solidFill>
                  <a:srgbClr val="003560"/>
                </a:solidFill>
                <a:latin typeface="Arial"/>
              </a:rPr>
              <a:t> sie lernen.</a:t>
            </a: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indent="0">
              <a:lnSpc>
                <a:spcPts val="1800"/>
              </a:lnSpc>
              <a:spcAft>
                <a:spcPts val="1199"/>
              </a:spcAft>
              <a:buNone/>
              <a:tabLst>
                <a:tab algn="l" pos="0"/>
              </a:tabLst>
            </a:pPr>
            <a:endParaRPr b="1" lang="de-DE" sz="1500" spc="-1" strike="noStrike">
              <a:solidFill>
                <a:srgbClr val="003560"/>
              </a:solidFill>
              <a:latin typeface="Arial"/>
            </a:endParaRPr>
          </a:p>
          <a:p>
            <a:pPr marL="285840" indent="-285840">
              <a:lnSpc>
                <a:spcPts val="1800"/>
              </a:lnSpc>
              <a:spcAft>
                <a:spcPts val="1199"/>
              </a:spcAft>
              <a:buClr>
                <a:srgbClr val="003560"/>
              </a:buClr>
              <a:buSzPct val="75000"/>
              <a:buFont typeface="Wingdings" charset="2"/>
              <a:buChar char="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Tandem-Vermittlung durch das ZFA</a:t>
            </a:r>
            <a:endParaRPr b="1" lang="de-DE" sz="1400" spc="-1" strike="noStrike">
              <a:solidFill>
                <a:srgbClr val="003560"/>
              </a:solidFill>
              <a:latin typeface="Arial"/>
            </a:endParaRPr>
          </a:p>
          <a:p>
            <a:pPr marL="285840" indent="-285840">
              <a:lnSpc>
                <a:spcPts val="1800"/>
              </a:lnSpc>
              <a:spcAft>
                <a:spcPts val="1199"/>
              </a:spcAft>
              <a:buClr>
                <a:srgbClr val="003560"/>
              </a:buClr>
              <a:buSzPct val="75000"/>
              <a:buFont typeface="Wingdings" charset="2"/>
              <a:buChar char="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Individual- oder Gruppentandem</a:t>
            </a:r>
            <a:endParaRPr b="1" lang="de-DE" sz="1400" spc="-1" strike="noStrike">
              <a:solidFill>
                <a:srgbClr val="003560"/>
              </a:solidFill>
              <a:latin typeface="Arial"/>
            </a:endParaRPr>
          </a:p>
          <a:p>
            <a:pPr marL="285840" indent="-285840">
              <a:lnSpc>
                <a:spcPts val="1800"/>
              </a:lnSpc>
              <a:spcAft>
                <a:spcPts val="1199"/>
              </a:spcAft>
              <a:buClr>
                <a:srgbClr val="003560"/>
              </a:buClr>
              <a:buSzPct val="75000"/>
              <a:buFont typeface="Wingdings" charset="2"/>
              <a:buChar char="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Support durch Einführungsveranstaltung, unterstützende Materialien, individuelle Beratung und Coaching u. a.</a:t>
            </a:r>
            <a:endParaRPr b="1" lang="de-DE" sz="1400" spc="-1" strike="noStrike">
              <a:solidFill>
                <a:srgbClr val="003560"/>
              </a:solidFill>
              <a:latin typeface="Arial"/>
            </a:endParaRPr>
          </a:p>
          <a:p>
            <a:pPr marL="285840" indent="-285840">
              <a:lnSpc>
                <a:spcPts val="1800"/>
              </a:lnSpc>
              <a:spcAft>
                <a:spcPts val="1199"/>
              </a:spcAft>
              <a:buClr>
                <a:srgbClr val="003560"/>
              </a:buClr>
              <a:buSzPct val="75000"/>
              <a:buFont typeface="Wingdings" charset="2"/>
              <a:buChar char=""/>
              <a:tabLst>
                <a:tab algn="l" pos="0"/>
              </a:tabLst>
            </a:pPr>
            <a:r>
              <a:rPr b="0" lang="de-DE" sz="1400" spc="-1" strike="noStrike">
                <a:solidFill>
                  <a:srgbClr val="003560"/>
                </a:solidFill>
                <a:latin typeface="Arial"/>
              </a:rPr>
              <a:t>mögliche Kreditierung im Optionalbereich</a:t>
            </a:r>
            <a:endParaRPr b="1" lang="de-DE" sz="1400" spc="-1" strike="noStrike">
              <a:solidFill>
                <a:srgbClr val="00356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sldNum" idx="14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C0C53C7-C051-48DA-BB4D-D1D27972ED95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9" name="Bildplatzhalter 16" descr=""/>
          <p:cNvPicPr/>
          <p:nvPr/>
        </p:nvPicPr>
        <p:blipFill>
          <a:blip r:embed="rId1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76000" y="418680"/>
            <a:ext cx="8460000" cy="4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de-DE" sz="3600" spc="-1" strike="noStrike">
                <a:solidFill>
                  <a:srgbClr val="003560"/>
                </a:solidFill>
                <a:latin typeface="Arial"/>
              </a:rPr>
              <a:t>Vielen Dank für Ihre Aufmerksamkeit!</a:t>
            </a:r>
            <a:endParaRPr b="0" lang="de-D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Grafik 4" descr=""/>
          <p:cNvPicPr/>
          <p:nvPr/>
        </p:nvPicPr>
        <p:blipFill>
          <a:blip r:embed="rId1"/>
          <a:stretch/>
        </p:blipFill>
        <p:spPr>
          <a:xfrm>
            <a:off x="5436000" y="870120"/>
            <a:ext cx="2926080" cy="336564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2"/>
          <p:cNvSpPr>
            <a:spLocks noGrp="1"/>
          </p:cNvSpPr>
          <p:nvPr>
            <p:ph type="sldNum" idx="15"/>
          </p:nvPr>
        </p:nvSpPr>
        <p:spPr>
          <a:xfrm>
            <a:off x="324000" y="4752000"/>
            <a:ext cx="251640" cy="107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de-DE" sz="900" spc="-1" strike="noStrike">
                <a:solidFill>
                  <a:srgbClr val="00356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ABA52D5B-2AAD-49DC-9D38-AE60066DC5EF}" type="slidenum">
              <a:rPr b="0" lang="de-DE" sz="900" spc="-1" strike="noStrike">
                <a:solidFill>
                  <a:srgbClr val="003560"/>
                </a:solidFill>
                <a:latin typeface="Arial"/>
              </a:rPr>
              <a:t>&lt;Foliennummer&gt;</a:t>
            </a:fld>
            <a:r>
              <a:rPr b="0" lang="de-DE" sz="900" spc="-1" strike="noStrike">
                <a:solidFill>
                  <a:srgbClr val="003560"/>
                </a:solidFill>
                <a:latin typeface="Arial"/>
              </a:rPr>
              <a:t> </a:t>
            </a:r>
            <a:endParaRPr b="0" lang="de-DE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feld 1"/>
          <p:cNvSpPr/>
          <p:nvPr/>
        </p:nvSpPr>
        <p:spPr>
          <a:xfrm>
            <a:off x="1259640" y="1347480"/>
            <a:ext cx="2926080" cy="200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2060"/>
                </a:solidFill>
                <a:latin typeface="Arial"/>
              </a:rPr>
              <a:t>Kontakt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400" spc="-1" strike="noStrike">
                <a:solidFill>
                  <a:srgbClr val="002060"/>
                </a:solidFill>
                <a:latin typeface="Arial"/>
              </a:rPr>
              <a:t>      </a:t>
            </a:r>
            <a:r>
              <a:rPr b="0" lang="de-DE" sz="1400" spc="-1" strike="noStrike">
                <a:solidFill>
                  <a:srgbClr val="002060"/>
                </a:solidFill>
                <a:latin typeface="Arial"/>
              </a:rPr>
              <a:t>SH 2, Raum 207–252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2060"/>
                </a:solidFill>
                <a:latin typeface="Arial"/>
              </a:rPr>
              <a:t>      </a:t>
            </a:r>
            <a:r>
              <a:rPr b="0" lang="de-DE" sz="1400" spc="-1" strike="noStrike">
                <a:solidFill>
                  <a:srgbClr val="002060"/>
                </a:solidFill>
                <a:latin typeface="Arial"/>
              </a:rPr>
              <a:t>+49 (0)234 – 32 28182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2060"/>
                </a:solidFill>
                <a:latin typeface="Arial"/>
              </a:rPr>
              <a:t>      </a:t>
            </a:r>
            <a:r>
              <a:rPr b="0" lang="de-DE" sz="1400" spc="-1" strike="noStrike">
                <a:solidFill>
                  <a:srgbClr val="002060"/>
                </a:solidFill>
                <a:latin typeface="Arial"/>
              </a:rPr>
              <a:t>zfa@rub.de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002060"/>
                </a:solidFill>
                <a:latin typeface="Arial"/>
              </a:rPr>
              <a:t>      </a:t>
            </a:r>
            <a:r>
              <a:rPr b="0" lang="de-DE" sz="1400" spc="-1" strike="noStrike">
                <a:solidFill>
                  <a:srgbClr val="002060"/>
                </a:solidFill>
                <a:latin typeface="Arial"/>
              </a:rPr>
              <a:t>www.zfa.ruhr-uni-bochum.de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4" name="Bildplatzhalter 16" descr=""/>
          <p:cNvPicPr/>
          <p:nvPr/>
        </p:nvPicPr>
        <p:blipFill>
          <a:blip r:embed="rId2"/>
          <a:srcRect l="3" t="0" r="3" b="0"/>
          <a:stretch/>
        </p:blipFill>
        <p:spPr>
          <a:xfrm>
            <a:off x="720000" y="4629600"/>
            <a:ext cx="1259280" cy="433800"/>
          </a:xfrm>
          <a:prstGeom prst="rect">
            <a:avLst/>
          </a:prstGeom>
          <a:ln w="0">
            <a:noFill/>
          </a:ln>
        </p:spPr>
      </p:pic>
      <p:pic>
        <p:nvPicPr>
          <p:cNvPr id="215" name="Grafik 6" descr="Archivbox (Archiv) Silhouette"/>
          <p:cNvPicPr/>
          <p:nvPr/>
        </p:nvPicPr>
        <p:blipFill>
          <a:blip r:embed="rId3"/>
          <a:stretch/>
        </p:blipFill>
        <p:spPr>
          <a:xfrm>
            <a:off x="1314000" y="1824480"/>
            <a:ext cx="233280" cy="233280"/>
          </a:xfrm>
          <a:prstGeom prst="rect">
            <a:avLst/>
          </a:prstGeom>
          <a:ln w="0">
            <a:noFill/>
          </a:ln>
        </p:spPr>
      </p:pic>
      <p:pic>
        <p:nvPicPr>
          <p:cNvPr id="216" name="Grafik 8" descr="Freisprechanlage Silhouette"/>
          <p:cNvPicPr/>
          <p:nvPr/>
        </p:nvPicPr>
        <p:blipFill>
          <a:blip r:embed="rId4"/>
          <a:stretch/>
        </p:blipFill>
        <p:spPr>
          <a:xfrm>
            <a:off x="1314000" y="2214000"/>
            <a:ext cx="240840" cy="240840"/>
          </a:xfrm>
          <a:prstGeom prst="rect">
            <a:avLst/>
          </a:prstGeom>
          <a:ln w="0">
            <a:noFill/>
          </a:ln>
        </p:spPr>
      </p:pic>
      <p:pic>
        <p:nvPicPr>
          <p:cNvPr id="217" name="Grafik 12" descr="E-Mail Silhouette"/>
          <p:cNvPicPr/>
          <p:nvPr/>
        </p:nvPicPr>
        <p:blipFill>
          <a:blip r:embed="rId5"/>
          <a:stretch/>
        </p:blipFill>
        <p:spPr>
          <a:xfrm>
            <a:off x="1325520" y="2646000"/>
            <a:ext cx="240840" cy="240840"/>
          </a:xfrm>
          <a:prstGeom prst="rect">
            <a:avLst/>
          </a:prstGeom>
          <a:ln w="0">
            <a:noFill/>
          </a:ln>
        </p:spPr>
      </p:pic>
      <p:pic>
        <p:nvPicPr>
          <p:cNvPr id="218" name="Grafik 16" descr="Internet Silhouette"/>
          <p:cNvPicPr/>
          <p:nvPr/>
        </p:nvPicPr>
        <p:blipFill>
          <a:blip r:embed="rId6"/>
          <a:stretch/>
        </p:blipFill>
        <p:spPr>
          <a:xfrm>
            <a:off x="1325520" y="3112560"/>
            <a:ext cx="240840" cy="24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PowerPoint Master RUB">
  <a:themeElements>
    <a:clrScheme name="RUB">
      <a:dk1>
        <a:srgbClr val="000000"/>
      </a:dk1>
      <a:lt1>
        <a:srgbClr val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PowerPoint Master RUB">
  <a:themeElements>
    <a:clrScheme name="RUB">
      <a:dk1>
        <a:srgbClr val="000000"/>
      </a:dk1>
      <a:lt1>
        <a:srgbClr val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PowerPoint Master RUB">
  <a:themeElements>
    <a:clrScheme name="RUB">
      <a:dk1>
        <a:srgbClr val="000000"/>
      </a:dk1>
      <a:lt1>
        <a:srgbClr val="ffffff"/>
      </a:lt1>
      <a:dk2>
        <a:srgbClr val="003560"/>
      </a:dk2>
      <a:lt2>
        <a:srgbClr val="8dae10"/>
      </a:lt2>
      <a:accent1>
        <a:srgbClr val="ffcc00"/>
      </a:accent1>
      <a:accent2>
        <a:srgbClr val="ee7203"/>
      </a:accent2>
      <a:accent3>
        <a:srgbClr val="e6332a"/>
      </a:accent3>
      <a:accent4>
        <a:srgbClr val="b71e3f"/>
      </a:accent4>
      <a:accent5>
        <a:srgbClr val="9c5516"/>
      </a:accent5>
      <a:accent6>
        <a:srgbClr val="59211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RUB-Präsentation-16zu9</Template>
  <TotalTime>94</TotalTime>
  <Application>LibreOffice/7.4.7.2$Windows_X86_64 LibreOffice_project/723314e595e8007d3cf785c16538505a1c878ca5</Application>
  <AppVersion>15.0000</AppVersion>
  <Words>512</Words>
  <Paragraphs>101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2023-05-15T12:16:38Z</dcterms:created>
  <dc:creator>Schumacher, Karla</dc:creator>
  <dc:description/>
  <dc:language>de-DE</dc:language>
  <cp:lastModifiedBy/>
  <dcterms:modified xsi:type="dcterms:W3CDTF">2023-10-09T12:43:09Z</dcterms:modified>
  <cp:revision>48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(16:9)</vt:lpwstr>
  </property>
  <property fmtid="{D5CDD505-2E9C-101B-9397-08002B2CF9AE}" pid="3" name="Slides">
    <vt:i4>10</vt:i4>
  </property>
</Properties>
</file>